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328" r:id="rId2"/>
    <p:sldId id="329" r:id="rId3"/>
    <p:sldId id="330" r:id="rId4"/>
    <p:sldId id="331" r:id="rId5"/>
    <p:sldId id="336" r:id="rId6"/>
    <p:sldId id="389" r:id="rId7"/>
    <p:sldId id="392" r:id="rId8"/>
    <p:sldId id="393" r:id="rId9"/>
    <p:sldId id="391" r:id="rId10"/>
    <p:sldId id="390" r:id="rId11"/>
    <p:sldId id="377" r:id="rId12"/>
    <p:sldId id="378" r:id="rId13"/>
    <p:sldId id="340" r:id="rId14"/>
    <p:sldId id="341" r:id="rId15"/>
    <p:sldId id="342" r:id="rId16"/>
    <p:sldId id="344" r:id="rId17"/>
    <p:sldId id="343" r:id="rId18"/>
    <p:sldId id="345" r:id="rId19"/>
    <p:sldId id="346" r:id="rId20"/>
    <p:sldId id="349" r:id="rId21"/>
    <p:sldId id="374" r:id="rId22"/>
    <p:sldId id="386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821"/>
    <p:restoredTop sz="94664"/>
  </p:normalViewPr>
  <p:slideViewPr>
    <p:cSldViewPr snapToGrid="0" snapToObjects="1">
      <p:cViewPr varScale="1">
        <p:scale>
          <a:sx n="128" d="100"/>
          <a:sy n="128" d="100"/>
        </p:scale>
        <p:origin x="6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4" d="100"/>
          <a:sy n="114" d="100"/>
        </p:scale>
        <p:origin x="3056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3C490B-630B-7F46-B6FE-05D0FD1689A8}" type="datetimeFigureOut">
              <a:rPr lang="en-US" smtClean="0"/>
              <a:t>1/24/20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3F09D5-B346-194E-BAD1-FA5CF7158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778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0CC37-3420-4F49-8C33-4BCB3B51A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8A51D8-7D8A-A547-B24D-6DD12E8CCA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51904-F682-B84A-BF47-8129AB4C1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5BB43-14AB-9945-9BCA-9BC503CCC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1333A-8598-4B4F-AB52-6579A2E12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267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343C6-896E-584A-A963-7E16D546E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35AA53-208E-C24B-8273-CFDD1A5E79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851F6-81D0-1643-BAF0-AA0E98E0C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70A3A-9A82-3C4C-AEFA-7B416F146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61641-65CD-7949-9285-F9862F78B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620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9D0A2B-7DBB-9445-8542-8AC8F7964D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7F09A6-0358-8E43-A178-3CA003BDFB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EA068-5062-7E4F-B99C-2CEC343EC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3A096-D83E-7542-A78C-9916C3698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814C3-12DF-0447-9420-294EF2C87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1584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>
            <a:lvl1pPr>
              <a:defRPr>
                <a:latin typeface="Arial Narrow" panose="020B0606020202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103632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114800"/>
            <a:ext cx="103632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B727CD0-90AB-BC40-9704-E77AEDB06ED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A7F2828-6624-954C-9710-E7375980A3B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B64B113-EFD0-1841-AF88-80611DD0A12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F5B058C-AF56-774E-B1D8-3AF39D0312A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6112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9A4C2-71EB-354A-A4E4-7A79F1671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6FC06-E8D0-3A4C-BEE2-AA99DC380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652FB-D490-114D-8030-09CCB72C2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62229-71C9-9847-AFE6-26AB269E2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C6DF4-CA65-8E43-B3A5-ECEF9025E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358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F248A-A301-5341-9BAF-2DDE80F1E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2EDBBF-4F90-A34F-A685-DE4F29644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B94B2-28BF-6945-A21C-40A2B7645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DE3C9-54E8-A94F-AD40-66CFF7B8F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58432-5359-0147-8D5C-B145EE76A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954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0FC0B-F311-BC4B-A2D1-928B3513C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07925-946E-B44F-8713-0F0928FD5E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72E5B-AB30-F441-99C3-073B0FE0CD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7D735A-AFB0-C44A-9FC0-AFD3B6C01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6E5E5-7866-8E4B-B450-B712A2F3B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F134CB-E65A-B242-BD74-667132F85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585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A191B-B3D5-974E-BBCC-0A9D6A627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9E461-1B18-F04F-9E78-C3FEBD28C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F1FC9F-4459-2448-8E0B-F470C373A3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8D66B2-805B-A347-89AD-F169432665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448249-093E-884B-B6CE-B747B284E5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2CDBF6-1121-9347-BF6B-B703CCE9F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1/24/20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7F1FD6-CCAB-754B-B876-ABFCFD3D5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E9FA76-646A-F442-AA4F-7622918BE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62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7A493-905D-7F41-8284-D8B4EC882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B5B470-4001-1843-A7E0-885C22956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1/24/20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F13A0A-FB55-8649-B9A5-3E90CD8CA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CBD0C7-127F-CD4E-A6B8-5585A1527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455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5D34EC-7616-9043-AFD5-6B69E3B6F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1/24/20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7B0C35-6B39-4749-9595-C856AFB8E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AFF505-CB2B-2747-B2DD-2A89C9411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263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CF38C-28DD-4A42-9056-3793483F5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099AD-DABE-D64C-A905-1CF03DB10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012F0B-A50A-5B46-A535-733D69752F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A7C4E6-3C25-644D-80DE-2E788E628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68BFEC-CC7B-C94C-BED5-57FB1536D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755941-3DC9-AB49-B0A6-6F452E06A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52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4FD44-FAA2-E347-8F67-9E8E93EAA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020F24-3635-8346-AFAC-53CE49F08D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8FCCF6-452E-F34D-AD7C-72567CD4B4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2B2EA6-16EC-4048-B8E5-91A7889C2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377BF-EE8D-7042-B5F8-CF9C0C3DD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7220C2-4FEF-C549-AF12-DB388DD3A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323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E5AAC6-6E42-5E44-9318-18A5B93B5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FBE2B0-9C88-F545-A1BD-247458A50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DABF1-4F3F-744C-8157-1FC51AAF16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CE603-2B12-5844-BEA7-E98E825B38C7}" type="datetimeFigureOut">
              <a:rPr lang="en-US" smtClean="0"/>
              <a:t>1/24/20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E51C6-01D3-BC48-8763-B839BC0791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6E372-E70D-1E47-8FDB-0CADB973BC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983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Helvetica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jpeg"/><Relationship Id="rId11" Type="http://schemas.openxmlformats.org/officeDocument/2006/relationships/image" Target="../media/image11.jpeg"/><Relationship Id="rId5" Type="http://schemas.openxmlformats.org/officeDocument/2006/relationships/image" Target="../media/image5.jpeg"/><Relationship Id="rId10" Type="http://schemas.openxmlformats.org/officeDocument/2006/relationships/image" Target="../media/image10.jpeg"/><Relationship Id="rId4" Type="http://schemas.openxmlformats.org/officeDocument/2006/relationships/image" Target="../media/image4.png"/><Relationship Id="rId9" Type="http://schemas.openxmlformats.org/officeDocument/2006/relationships/image" Target="../media/image9.jpe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13" Type="http://schemas.openxmlformats.org/officeDocument/2006/relationships/image" Target="../media/image17.png"/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" Type="http://schemas.openxmlformats.org/officeDocument/2006/relationships/image" Target="../media/image14.jpeg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15.jpeg"/><Relationship Id="rId15" Type="http://schemas.openxmlformats.org/officeDocument/2006/relationships/image" Target="../media/image19.png"/><Relationship Id="rId10" Type="http://schemas.openxmlformats.org/officeDocument/2006/relationships/image" Target="../media/image12.png"/><Relationship Id="rId4" Type="http://schemas.openxmlformats.org/officeDocument/2006/relationships/image" Target="../media/image6.jpeg"/><Relationship Id="rId9" Type="http://schemas.openxmlformats.org/officeDocument/2006/relationships/image" Target="../media/image11.jpeg"/><Relationship Id="rId14" Type="http://schemas.openxmlformats.org/officeDocument/2006/relationships/image" Target="../media/image18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5" name="Rectangle 3">
            <a:extLst>
              <a:ext uri="{FF2B5EF4-FFF2-40B4-BE49-F238E27FC236}">
                <a16:creationId xmlns:a16="http://schemas.microsoft.com/office/drawing/2014/main" id="{2A7CE2F6-F026-F849-B057-CE79D06444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825625"/>
            <a:ext cx="10515600" cy="4895850"/>
          </a:xfrm>
        </p:spPr>
        <p:txBody>
          <a:bodyPr vert="horz" lIns="92075" tIns="46038" rIns="92075" bIns="46038" rtlCol="0">
            <a:normAutofit/>
          </a:bodyPr>
          <a:lstStyle/>
          <a:p>
            <a:pPr>
              <a:defRPr/>
            </a:pPr>
            <a:r>
              <a:rPr lang="en-US" altLang="en-US" dirty="0"/>
              <a:t>The physical layer transmits the raw bit stream between two endpoints of a physical link</a:t>
            </a:r>
          </a:p>
          <a:p>
            <a:pPr>
              <a:defRPr/>
            </a:pPr>
            <a:r>
              <a:rPr lang="en-US" altLang="en-US" dirty="0"/>
              <a:t>Functions:</a:t>
            </a:r>
          </a:p>
          <a:p>
            <a:pPr lvl="1">
              <a:defRPr/>
            </a:pPr>
            <a:r>
              <a:rPr lang="en-US" altLang="en-US" sz="2800" dirty="0">
                <a:ea typeface="ＭＳ Ｐゴシック" charset="0"/>
              </a:rPr>
              <a:t>Modulation of bits over physical signals</a:t>
            </a:r>
          </a:p>
          <a:p>
            <a:pPr lvl="1">
              <a:defRPr/>
            </a:pPr>
            <a:r>
              <a:rPr lang="en-US" altLang="en-US" sz="2800" dirty="0">
                <a:ea typeface="ＭＳ Ｐゴシック" charset="0"/>
              </a:rPr>
              <a:t>Performing bit-serial or parallel signal transmission</a:t>
            </a:r>
          </a:p>
          <a:p>
            <a:pPr lvl="1">
              <a:defRPr/>
            </a:pPr>
            <a:r>
              <a:rPr lang="en-US" altLang="en-US" sz="2800" dirty="0">
                <a:ea typeface="ＭＳ Ｐゴシック" charset="0"/>
              </a:rPr>
              <a:t>Half- or Full-duplex transmission</a:t>
            </a:r>
            <a:endParaRPr lang="en-US" altLang="en-US" sz="3200" dirty="0">
              <a:ea typeface="ＭＳ Ｐゴシック" charset="0"/>
            </a:endParaRPr>
          </a:p>
          <a:p>
            <a:pPr>
              <a:defRPr/>
            </a:pPr>
            <a:r>
              <a:rPr lang="en-US" altLang="en-US" dirty="0">
                <a:ea typeface="ＭＳ Ｐゴシック" charset="0"/>
              </a:rPr>
              <a:t>Concerns</a:t>
            </a:r>
          </a:p>
          <a:p>
            <a:pPr lvl="1">
              <a:defRPr/>
            </a:pPr>
            <a:r>
              <a:rPr lang="en-US" altLang="en-US" sz="2800" dirty="0">
                <a:ea typeface="ＭＳ Ｐゴシック" charset="0"/>
              </a:rPr>
              <a:t>How many pins does the network connector have?</a:t>
            </a:r>
          </a:p>
          <a:p>
            <a:pPr lvl="1">
              <a:defRPr/>
            </a:pPr>
            <a:r>
              <a:rPr lang="en-US" altLang="en-US" sz="2800" dirty="0">
                <a:ea typeface="ＭＳ Ｐゴシック" charset="0"/>
              </a:rPr>
              <a:t>How is physical connectivity set up or torn down?</a:t>
            </a:r>
          </a:p>
        </p:txBody>
      </p:sp>
      <p:sp>
        <p:nvSpPr>
          <p:cNvPr id="56324" name="Slide Number Placeholder 1">
            <a:extLst>
              <a:ext uri="{FF2B5EF4-FFF2-40B4-BE49-F238E27FC236}">
                <a16:creationId xmlns:a16="http://schemas.microsoft.com/office/drawing/2014/main" id="{234D2408-38F2-9D42-90D2-09EF6ACAB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670B81F-9404-5E4D-90BC-976D41865A28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353ED40-9D87-F741-B76F-B3C3F57A7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</a:rPr>
              <a:t>Host-to-network layer: (a) Physical Layer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021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7C031-B300-FE40-8E5A-A2A2ACF54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Backup slides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8F7B56-07F2-3C45-8670-63667D5265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9469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3">
            <a:extLst>
              <a:ext uri="{FF2B5EF4-FFF2-40B4-BE49-F238E27FC236}">
                <a16:creationId xmlns:a16="http://schemas.microsoft.com/office/drawing/2014/main" id="{698E46CB-CCDE-0D4A-A577-CDF1A98D9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Arial Narrow" charset="0"/>
                <a:ea typeface="ＭＳ Ｐゴシック" charset="0"/>
                <a:cs typeface="+mj-cs"/>
              </a:rPr>
              <a:t>Issues at  each layer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188B773-BC23-904B-8308-CBB9C17E938E}"/>
              </a:ext>
            </a:extLst>
          </p:cNvPr>
          <p:cNvSpPr/>
          <p:nvPr/>
        </p:nvSpPr>
        <p:spPr bwMode="auto">
          <a:xfrm>
            <a:off x="4495800" y="2209800"/>
            <a:ext cx="29718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dirty="0"/>
              <a:t>Application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0AAE52B-D13F-FF40-86BE-BDA2A10EDBEC}"/>
              </a:ext>
            </a:extLst>
          </p:cNvPr>
          <p:cNvSpPr/>
          <p:nvPr/>
        </p:nvSpPr>
        <p:spPr bwMode="auto">
          <a:xfrm>
            <a:off x="4524375" y="3048000"/>
            <a:ext cx="29718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dirty="0"/>
              <a:t>Transport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3A5B8B5-BDDA-9B48-AD17-D488270BEC67}"/>
              </a:ext>
            </a:extLst>
          </p:cNvPr>
          <p:cNvSpPr/>
          <p:nvPr/>
        </p:nvSpPr>
        <p:spPr bwMode="auto">
          <a:xfrm>
            <a:off x="4554538" y="3886200"/>
            <a:ext cx="29718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dirty="0"/>
              <a:t>Network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49C449B-157E-434B-9281-685D3ED44DFE}"/>
              </a:ext>
            </a:extLst>
          </p:cNvPr>
          <p:cNvSpPr/>
          <p:nvPr/>
        </p:nvSpPr>
        <p:spPr bwMode="auto">
          <a:xfrm>
            <a:off x="4583113" y="4724400"/>
            <a:ext cx="29718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dirty="0"/>
              <a:t>Link</a:t>
            </a:r>
          </a:p>
        </p:txBody>
      </p:sp>
      <p:pic>
        <p:nvPicPr>
          <p:cNvPr id="54279" name="Picture 2">
            <a:extLst>
              <a:ext uri="{FF2B5EF4-FFF2-40B4-BE49-F238E27FC236}">
                <a16:creationId xmlns:a16="http://schemas.microsoft.com/office/drawing/2014/main" id="{BA57EBF1-AF98-AD4C-AFEB-33B002A1B6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0316" y="1921315"/>
            <a:ext cx="801687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80" name="Picture 5">
            <a:extLst>
              <a:ext uri="{FF2B5EF4-FFF2-40B4-BE49-F238E27FC236}">
                <a16:creationId xmlns:a16="http://schemas.microsoft.com/office/drawing/2014/main" id="{88C7538D-2D0B-644E-BCCF-7ED14479FA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2715" y="1893836"/>
            <a:ext cx="914400" cy="808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81" name="Picture 8">
            <a:extLst>
              <a:ext uri="{FF2B5EF4-FFF2-40B4-BE49-F238E27FC236}">
                <a16:creationId xmlns:a16="http://schemas.microsoft.com/office/drawing/2014/main" id="{82784CD5-E50F-734E-A87C-EAFC980B98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0801" y="1735578"/>
            <a:ext cx="1128713" cy="101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82" name="Picture 11">
            <a:extLst>
              <a:ext uri="{FF2B5EF4-FFF2-40B4-BE49-F238E27FC236}">
                <a16:creationId xmlns:a16="http://schemas.microsoft.com/office/drawing/2014/main" id="{D577DCC9-22EB-324E-8D54-164A04C064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1575" y="1893836"/>
            <a:ext cx="609600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83" name="Picture 13" descr="http://lifeofarockstar.com/files/pitbull_men_in_black_1001.jpeg">
            <a:extLst>
              <a:ext uri="{FF2B5EF4-FFF2-40B4-BE49-F238E27FC236}">
                <a16:creationId xmlns:a16="http://schemas.microsoft.com/office/drawing/2014/main" id="{311D481E-9C20-434B-AB14-0EC74B758E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3426" y="2020795"/>
            <a:ext cx="1066800" cy="795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84" name="Picture 16">
            <a:extLst>
              <a:ext uri="{FF2B5EF4-FFF2-40B4-BE49-F238E27FC236}">
                <a16:creationId xmlns:a16="http://schemas.microsoft.com/office/drawing/2014/main" id="{9C46990B-4FF3-424F-85D5-4BF91A19CC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7013" y="1819275"/>
            <a:ext cx="742950" cy="928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85" name="TextBox 12">
            <a:extLst>
              <a:ext uri="{FF2B5EF4-FFF2-40B4-BE49-F238E27FC236}">
                <a16:creationId xmlns:a16="http://schemas.microsoft.com/office/drawing/2014/main" id="{5BF10C7C-2E08-FF44-A648-EA5FEF75AB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8738" y="3905251"/>
            <a:ext cx="11747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>
                <a:latin typeface="Times New Roman" panose="02020603050405020304" pitchFamily="18" charset="0"/>
              </a:rPr>
              <a:t>Routing</a:t>
            </a:r>
          </a:p>
        </p:txBody>
      </p:sp>
      <p:sp>
        <p:nvSpPr>
          <p:cNvPr id="54286" name="TextBox 19">
            <a:extLst>
              <a:ext uri="{FF2B5EF4-FFF2-40B4-BE49-F238E27FC236}">
                <a16:creationId xmlns:a16="http://schemas.microsoft.com/office/drawing/2014/main" id="{910C827D-0121-3E49-91B5-21908E6A9B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4913" y="3124201"/>
            <a:ext cx="15684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>
                <a:latin typeface="Times New Roman" panose="02020603050405020304" pitchFamily="18" charset="0"/>
              </a:rPr>
              <a:t>End-to-end</a:t>
            </a:r>
          </a:p>
        </p:txBody>
      </p:sp>
      <p:sp>
        <p:nvSpPr>
          <p:cNvPr id="54287" name="TextBox 13">
            <a:extLst>
              <a:ext uri="{FF2B5EF4-FFF2-40B4-BE49-F238E27FC236}">
                <a16:creationId xmlns:a16="http://schemas.microsoft.com/office/drawing/2014/main" id="{7FC284AB-0AAE-FE45-99AE-F59E49EFBF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1" y="4724401"/>
            <a:ext cx="11334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>
                <a:latin typeface="Times New Roman" panose="02020603050405020304" pitchFamily="18" charset="0"/>
              </a:rPr>
              <a:t>Access </a:t>
            </a:r>
          </a:p>
        </p:txBody>
      </p:sp>
      <p:pic>
        <p:nvPicPr>
          <p:cNvPr id="54288" name="Picture 17">
            <a:extLst>
              <a:ext uri="{FF2B5EF4-FFF2-40B4-BE49-F238E27FC236}">
                <a16:creationId xmlns:a16="http://schemas.microsoft.com/office/drawing/2014/main" id="{B20D944C-6DCC-F24F-8F2F-D84ECF7957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1325" y="4198939"/>
            <a:ext cx="1460500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89" name="Picture 19" descr="https://encrypted-tbn1.gstatic.com/images?q=tbn:ANd9GcSxjgkPV1cjAIXig9Ktdf1ueMztqLXZn3SiGiSUdyWhqKbvPf8mqqqYCK6z">
            <a:extLst>
              <a:ext uri="{FF2B5EF4-FFF2-40B4-BE49-F238E27FC236}">
                <a16:creationId xmlns:a16="http://schemas.microsoft.com/office/drawing/2014/main" id="{43038361-F0F5-EF4A-9DDB-5FC6628E98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9963" y="5326064"/>
            <a:ext cx="1054100" cy="1055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90" name="Picture 21" descr="https://encrypted-tbn2.gstatic.com/images?q=tbn:ANd9GcRnqG16dE8ieDBsPywUDaRFs4B_ipJ9q0-xOl163fYmZhrUqgu9RysZwOrZ">
            <a:extLst>
              <a:ext uri="{FF2B5EF4-FFF2-40B4-BE49-F238E27FC236}">
                <a16:creationId xmlns:a16="http://schemas.microsoft.com/office/drawing/2014/main" id="{0CAF1500-A9C1-D54A-9BAD-265B29B0D6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0775" y="5480050"/>
            <a:ext cx="922338" cy="90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91" name="Picture 23" descr="http://www.picgifs.com/clip-art/communication/satellite/clip-art-satellite-795814.jpg">
            <a:extLst>
              <a:ext uri="{FF2B5EF4-FFF2-40B4-BE49-F238E27FC236}">
                <a16:creationId xmlns:a16="http://schemas.microsoft.com/office/drawing/2014/main" id="{1A58158C-FF13-C047-B692-FFD06C56CF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1639" y="4386264"/>
            <a:ext cx="1076325" cy="1138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92" name="Picture 26">
            <a:extLst>
              <a:ext uri="{FF2B5EF4-FFF2-40B4-BE49-F238E27FC236}">
                <a16:creationId xmlns:a16="http://schemas.microsoft.com/office/drawing/2014/main" id="{960AE287-3510-A849-87F7-786CFCFCDA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7939" y="5330826"/>
            <a:ext cx="1292225" cy="96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93" name="Picture 29">
            <a:extLst>
              <a:ext uri="{FF2B5EF4-FFF2-40B4-BE49-F238E27FC236}">
                <a16:creationId xmlns:a16="http://schemas.microsoft.com/office/drawing/2014/main" id="{1690EF4D-17D5-044A-B2F0-E68F24FA9E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9514" y="5738814"/>
            <a:ext cx="1824037" cy="1119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94" name="TextBox 29">
            <a:extLst>
              <a:ext uri="{FF2B5EF4-FFF2-40B4-BE49-F238E27FC236}">
                <a16:creationId xmlns:a16="http://schemas.microsoft.com/office/drawing/2014/main" id="{13BFDFB9-6EBC-AF4F-B327-CF8B94838C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6438" y="3886201"/>
            <a:ext cx="1193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>
                <a:latin typeface="Times New Roman" panose="02020603050405020304" pitchFamily="18" charset="0"/>
              </a:rPr>
              <a:t>Address</a:t>
            </a:r>
          </a:p>
        </p:txBody>
      </p:sp>
      <p:sp>
        <p:nvSpPr>
          <p:cNvPr id="54295" name="TextBox 30">
            <a:extLst>
              <a:ext uri="{FF2B5EF4-FFF2-40B4-BE49-F238E27FC236}">
                <a16:creationId xmlns:a16="http://schemas.microsoft.com/office/drawing/2014/main" id="{5BB8CD2F-AFD7-F546-87BD-6B249BA131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6125" y="3051176"/>
            <a:ext cx="8509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>
                <a:latin typeface="Times New Roman" panose="02020603050405020304" pitchFamily="18" charset="0"/>
              </a:rPr>
              <a:t>Port#</a:t>
            </a:r>
          </a:p>
        </p:txBody>
      </p:sp>
      <p:sp>
        <p:nvSpPr>
          <p:cNvPr id="54296" name="Slide Number Placeholder 1">
            <a:extLst>
              <a:ext uri="{FF2B5EF4-FFF2-40B4-BE49-F238E27FC236}">
                <a16:creationId xmlns:a16="http://schemas.microsoft.com/office/drawing/2014/main" id="{D6BBEE9D-2F17-8E4E-84B8-A5BA18BD3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BAE79B9-BC71-F547-9FA2-433542C82CDA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74867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3">
            <a:extLst>
              <a:ext uri="{FF2B5EF4-FFF2-40B4-BE49-F238E27FC236}">
                <a16:creationId xmlns:a16="http://schemas.microsoft.com/office/drawing/2014/main" id="{E75BD397-4F1A-0E49-B266-50577CDD4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Arial Narrow" charset="0"/>
                <a:ea typeface="ＭＳ Ｐゴシック" charset="0"/>
                <a:cs typeface="+mj-cs"/>
              </a:rPr>
              <a:t>functionality  at  each layer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28B929-8CAD-174B-A511-9461264A8FF6}"/>
              </a:ext>
            </a:extLst>
          </p:cNvPr>
          <p:cNvSpPr/>
          <p:nvPr/>
        </p:nvSpPr>
        <p:spPr bwMode="auto">
          <a:xfrm>
            <a:off x="4495800" y="2209800"/>
            <a:ext cx="29718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dirty="0"/>
              <a:t>Application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A37F5D7-A8B5-AF48-938A-93D3D03CB6CD}"/>
              </a:ext>
            </a:extLst>
          </p:cNvPr>
          <p:cNvSpPr/>
          <p:nvPr/>
        </p:nvSpPr>
        <p:spPr bwMode="auto">
          <a:xfrm>
            <a:off x="4524375" y="3048000"/>
            <a:ext cx="29718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dirty="0"/>
              <a:t>Transport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35B0F6-5123-334C-9AB9-01EF6D1F1BE7}"/>
              </a:ext>
            </a:extLst>
          </p:cNvPr>
          <p:cNvSpPr/>
          <p:nvPr/>
        </p:nvSpPr>
        <p:spPr bwMode="auto">
          <a:xfrm>
            <a:off x="4554538" y="3886200"/>
            <a:ext cx="29718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dirty="0"/>
              <a:t>Network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AC34CA9-739C-2643-A024-859D7CF3EA7E}"/>
              </a:ext>
            </a:extLst>
          </p:cNvPr>
          <p:cNvSpPr/>
          <p:nvPr/>
        </p:nvSpPr>
        <p:spPr bwMode="auto">
          <a:xfrm>
            <a:off x="4583113" y="4724400"/>
            <a:ext cx="29718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dirty="0"/>
              <a:t>Link</a:t>
            </a:r>
          </a:p>
        </p:txBody>
      </p:sp>
      <p:pic>
        <p:nvPicPr>
          <p:cNvPr id="55303" name="Picture 2">
            <a:extLst>
              <a:ext uri="{FF2B5EF4-FFF2-40B4-BE49-F238E27FC236}">
                <a16:creationId xmlns:a16="http://schemas.microsoft.com/office/drawing/2014/main" id="{11BB2CED-027F-FB49-AF5F-E496172565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4664" y="1608138"/>
            <a:ext cx="80168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304" name="Picture 11">
            <a:extLst>
              <a:ext uri="{FF2B5EF4-FFF2-40B4-BE49-F238E27FC236}">
                <a16:creationId xmlns:a16="http://schemas.microsoft.com/office/drawing/2014/main" id="{8E1DDA6C-709E-A845-800B-88F6CFFF1D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0575" y="2132014"/>
            <a:ext cx="609600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305" name="Picture 13" descr="http://lifeofarockstar.com/files/pitbull_men_in_black_1001.jpeg">
            <a:extLst>
              <a:ext uri="{FF2B5EF4-FFF2-40B4-BE49-F238E27FC236}">
                <a16:creationId xmlns:a16="http://schemas.microsoft.com/office/drawing/2014/main" id="{09BE0196-0EFF-B142-9C54-A6F05A8094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8425" y="2039939"/>
            <a:ext cx="1066800" cy="79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306" name="Picture 16">
            <a:extLst>
              <a:ext uri="{FF2B5EF4-FFF2-40B4-BE49-F238E27FC236}">
                <a16:creationId xmlns:a16="http://schemas.microsoft.com/office/drawing/2014/main" id="{7D0EEFD6-01EF-2B47-93CB-3A7976BF92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9625" y="990600"/>
            <a:ext cx="742950" cy="928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307" name="TextBox 12">
            <a:extLst>
              <a:ext uri="{FF2B5EF4-FFF2-40B4-BE49-F238E27FC236}">
                <a16:creationId xmlns:a16="http://schemas.microsoft.com/office/drawing/2014/main" id="{AAAAF11E-EDE6-9645-A0FC-9FE8562332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29539" y="3443288"/>
            <a:ext cx="11763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>
                <a:latin typeface="Times New Roman" panose="02020603050405020304" pitchFamily="18" charset="0"/>
              </a:rPr>
              <a:t>Routing</a:t>
            </a:r>
          </a:p>
        </p:txBody>
      </p:sp>
      <p:sp>
        <p:nvSpPr>
          <p:cNvPr id="55308" name="TextBox 13">
            <a:extLst>
              <a:ext uri="{FF2B5EF4-FFF2-40B4-BE49-F238E27FC236}">
                <a16:creationId xmlns:a16="http://schemas.microsoft.com/office/drawing/2014/main" id="{C8ABC5AD-A6D7-5244-A5F2-C492C55FD5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1" y="4724401"/>
            <a:ext cx="11334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>
                <a:latin typeface="Times New Roman" panose="02020603050405020304" pitchFamily="18" charset="0"/>
              </a:rPr>
              <a:t>Access </a:t>
            </a:r>
          </a:p>
        </p:txBody>
      </p:sp>
      <p:pic>
        <p:nvPicPr>
          <p:cNvPr id="55309" name="Picture 17">
            <a:extLst>
              <a:ext uri="{FF2B5EF4-FFF2-40B4-BE49-F238E27FC236}">
                <a16:creationId xmlns:a16="http://schemas.microsoft.com/office/drawing/2014/main" id="{5CE393AA-1B04-2D44-B771-2694345A8F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188" y="4752976"/>
            <a:ext cx="1460501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310" name="Picture 19" descr="https://encrypted-tbn1.gstatic.com/images?q=tbn:ANd9GcSxjgkPV1cjAIXig9Ktdf1ueMztqLXZn3SiGiSUdyWhqKbvPf8mqqqYCK6z">
            <a:extLst>
              <a:ext uri="{FF2B5EF4-FFF2-40B4-BE49-F238E27FC236}">
                <a16:creationId xmlns:a16="http://schemas.microsoft.com/office/drawing/2014/main" id="{7E5255AB-E984-D345-B861-63F182659C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9963" y="5326064"/>
            <a:ext cx="1054100" cy="1055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311" name="Picture 21" descr="https://encrypted-tbn2.gstatic.com/images?q=tbn:ANd9GcRnqG16dE8ieDBsPywUDaRFs4B_ipJ9q0-xOl163fYmZhrUqgu9RysZwOrZ">
            <a:extLst>
              <a:ext uri="{FF2B5EF4-FFF2-40B4-BE49-F238E27FC236}">
                <a16:creationId xmlns:a16="http://schemas.microsoft.com/office/drawing/2014/main" id="{A49BC060-F402-3142-8D11-9331C8587A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8375" y="5480050"/>
            <a:ext cx="922338" cy="90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312" name="Picture 23" descr="http://www.picgifs.com/clip-art/communication/satellite/clip-art-satellite-795814.jpg">
            <a:extLst>
              <a:ext uri="{FF2B5EF4-FFF2-40B4-BE49-F238E27FC236}">
                <a16:creationId xmlns:a16="http://schemas.microsoft.com/office/drawing/2014/main" id="{356FB5E7-E53B-0248-B56A-997EC48558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1639" y="4386264"/>
            <a:ext cx="1076325" cy="1138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313" name="Picture 26">
            <a:extLst>
              <a:ext uri="{FF2B5EF4-FFF2-40B4-BE49-F238E27FC236}">
                <a16:creationId xmlns:a16="http://schemas.microsoft.com/office/drawing/2014/main" id="{326EF784-CE4E-8E41-8809-6AEFF62D3D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7939" y="5330826"/>
            <a:ext cx="1292225" cy="96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314" name="Picture 29">
            <a:extLst>
              <a:ext uri="{FF2B5EF4-FFF2-40B4-BE49-F238E27FC236}">
                <a16:creationId xmlns:a16="http://schemas.microsoft.com/office/drawing/2014/main" id="{F5E4F1FC-09AD-9B4A-B112-8F370DF070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9514" y="5738814"/>
            <a:ext cx="1824037" cy="1119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315" name="TextBox 29">
            <a:extLst>
              <a:ext uri="{FF2B5EF4-FFF2-40B4-BE49-F238E27FC236}">
                <a16:creationId xmlns:a16="http://schemas.microsoft.com/office/drawing/2014/main" id="{B2F98DE4-279A-7142-B62A-5314ACB18E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8963" y="3581401"/>
            <a:ext cx="15176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>
                <a:latin typeface="Times New Roman" panose="02020603050405020304" pitchFamily="18" charset="0"/>
              </a:rPr>
              <a:t>IP Address</a:t>
            </a:r>
          </a:p>
        </p:txBody>
      </p:sp>
      <p:sp>
        <p:nvSpPr>
          <p:cNvPr id="55316" name="TextBox 30">
            <a:extLst>
              <a:ext uri="{FF2B5EF4-FFF2-40B4-BE49-F238E27FC236}">
                <a16:creationId xmlns:a16="http://schemas.microsoft.com/office/drawing/2014/main" id="{3AB87BCA-D3DD-094E-8FAE-69A51ED678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6125" y="3051176"/>
            <a:ext cx="8509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>
                <a:latin typeface="Times New Roman" panose="02020603050405020304" pitchFamily="18" charset="0"/>
              </a:rPr>
              <a:t>Port#</a:t>
            </a:r>
          </a:p>
        </p:txBody>
      </p:sp>
      <p:pic>
        <p:nvPicPr>
          <p:cNvPr id="55317" name="Picture 3">
            <a:extLst>
              <a:ext uri="{FF2B5EF4-FFF2-40B4-BE49-F238E27FC236}">
                <a16:creationId xmlns:a16="http://schemas.microsoft.com/office/drawing/2014/main" id="{FC92AA81-56E9-C847-B63F-32A6480188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1326" y="3233738"/>
            <a:ext cx="1038225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318" name="Picture 6">
            <a:extLst>
              <a:ext uri="{FF2B5EF4-FFF2-40B4-BE49-F238E27FC236}">
                <a16:creationId xmlns:a16="http://schemas.microsoft.com/office/drawing/2014/main" id="{5302222B-3D95-404D-9703-29453015D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3838" y="2678113"/>
            <a:ext cx="715962" cy="1109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319" name="Picture 7">
            <a:extLst>
              <a:ext uri="{FF2B5EF4-FFF2-40B4-BE49-F238E27FC236}">
                <a16:creationId xmlns:a16="http://schemas.microsoft.com/office/drawing/2014/main" id="{1248F960-C902-E842-8331-D1E1274F56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0" y="4029075"/>
            <a:ext cx="1106488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320" name="Picture 10">
            <a:extLst>
              <a:ext uri="{FF2B5EF4-FFF2-40B4-BE49-F238E27FC236}">
                <a16:creationId xmlns:a16="http://schemas.microsoft.com/office/drawing/2014/main" id="{488E3D37-9229-D044-BC90-605258F421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0488" y="1576389"/>
            <a:ext cx="1460500" cy="623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321" name="Picture 7">
            <a:extLst>
              <a:ext uri="{FF2B5EF4-FFF2-40B4-BE49-F238E27FC236}">
                <a16:creationId xmlns:a16="http://schemas.microsoft.com/office/drawing/2014/main" id="{5A694872-4C9A-1246-9E2A-4E74F31A7A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7939" y="3886201"/>
            <a:ext cx="1189037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322" name="TextBox 32">
            <a:extLst>
              <a:ext uri="{FF2B5EF4-FFF2-40B4-BE49-F238E27FC236}">
                <a16:creationId xmlns:a16="http://schemas.microsoft.com/office/drawing/2014/main" id="{EB6496A9-2587-3C40-B3DA-49C1DBC092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6676" y="3001963"/>
            <a:ext cx="9175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>
                <a:latin typeface="Times New Roman" panose="02020603050405020304" pitchFamily="18" charset="0"/>
              </a:rPr>
              <a:t>E-2-E</a:t>
            </a:r>
          </a:p>
        </p:txBody>
      </p:sp>
      <p:sp>
        <p:nvSpPr>
          <p:cNvPr id="55323" name="Slide Number Placeholder 1">
            <a:extLst>
              <a:ext uri="{FF2B5EF4-FFF2-40B4-BE49-F238E27FC236}">
                <a16:creationId xmlns:a16="http://schemas.microsoft.com/office/drawing/2014/main" id="{5A16030D-C426-4044-A06D-1E5307D96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E3DEA87-309A-7D49-B9EB-69BFEE8716E1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55324" name="AutoShape 29" descr="Image result for square payment logo">
            <a:extLst>
              <a:ext uri="{FF2B5EF4-FFF2-40B4-BE49-F238E27FC236}">
                <a16:creationId xmlns:a16="http://schemas.microsoft.com/office/drawing/2014/main" id="{33738C32-5248-2348-AA17-BB65C84B5F2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92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5325" name="AutoShape 31" descr="Image result for square payment logo">
            <a:extLst>
              <a:ext uri="{FF2B5EF4-FFF2-40B4-BE49-F238E27FC236}">
                <a16:creationId xmlns:a16="http://schemas.microsoft.com/office/drawing/2014/main" id="{47C66A16-5B9A-AB4B-A963-7C7D5CA3641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844675" y="-301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5326" name="AutoShape 33" descr="Image result for square payment logo">
            <a:extLst>
              <a:ext uri="{FF2B5EF4-FFF2-40B4-BE49-F238E27FC236}">
                <a16:creationId xmlns:a16="http://schemas.microsoft.com/office/drawing/2014/main" id="{B7219A50-A1E2-A549-9732-7B96279C66D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997075" y="1222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5327" name="AutoShape 35" descr="Image result for square payment logo">
            <a:extLst>
              <a:ext uri="{FF2B5EF4-FFF2-40B4-BE49-F238E27FC236}">
                <a16:creationId xmlns:a16="http://schemas.microsoft.com/office/drawing/2014/main" id="{B8436157-B46E-2E4D-B065-DF039DFD88C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49475" y="2746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>
              <a:latin typeface="Times New Roman" panose="02020603050405020304" pitchFamily="18" charset="0"/>
            </a:endParaRPr>
          </a:p>
        </p:txBody>
      </p:sp>
      <p:pic>
        <p:nvPicPr>
          <p:cNvPr id="55328" name="Picture 36">
            <a:extLst>
              <a:ext uri="{FF2B5EF4-FFF2-40B4-BE49-F238E27FC236}">
                <a16:creationId xmlns:a16="http://schemas.microsoft.com/office/drawing/2014/main" id="{30E69B63-D69B-234C-99CB-9859EF0993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7951" y="650876"/>
            <a:ext cx="957263" cy="957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527928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6461FCA8-5887-6C45-8E44-8E6A016789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Arial Narrow" charset="0"/>
                <a:ea typeface="ＭＳ Ｐゴシック" charset="0"/>
                <a:cs typeface="+mj-cs"/>
              </a:rPr>
              <a:t>Internet Design Principles</a:t>
            </a:r>
          </a:p>
        </p:txBody>
      </p:sp>
      <p:sp>
        <p:nvSpPr>
          <p:cNvPr id="174083" name="Rectangle 3">
            <a:extLst>
              <a:ext uri="{FF2B5EF4-FFF2-40B4-BE49-F238E27FC236}">
                <a16:creationId xmlns:a16="http://schemas.microsoft.com/office/drawing/2014/main" id="{EB5CB103-4088-7C47-AEAF-9F0C39811F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defRPr/>
            </a:pPr>
            <a:r>
              <a:rPr lang="en-US" altLang="en-US" sz="2000" dirty="0">
                <a:ea typeface="ＭＳ Ｐゴシック" charset="0"/>
              </a:rPr>
              <a:t>Scale</a:t>
            </a:r>
          </a:p>
          <a:p>
            <a:pPr lvl="2">
              <a:defRPr/>
            </a:pPr>
            <a:r>
              <a:rPr lang="en-US" altLang="en-US" sz="1800" dirty="0">
                <a:ea typeface="ＭＳ Ｐゴシック" charset="0"/>
              </a:rPr>
              <a:t>Protocols should work in networks of all sizes and distances</a:t>
            </a:r>
          </a:p>
          <a:p>
            <a:pPr lvl="1">
              <a:defRPr/>
            </a:pPr>
            <a:r>
              <a:rPr lang="en-US" altLang="en-US" sz="2000" dirty="0">
                <a:ea typeface="ＭＳ Ｐゴシック" charset="0"/>
              </a:rPr>
              <a:t>Incremental deployment</a:t>
            </a:r>
          </a:p>
          <a:p>
            <a:pPr lvl="2">
              <a:defRPr/>
            </a:pPr>
            <a:r>
              <a:rPr lang="en-US" altLang="en-US" sz="1800" dirty="0">
                <a:ea typeface="ＭＳ Ｐゴシック" charset="0"/>
              </a:rPr>
              <a:t>New protocols need to be deployed gradually</a:t>
            </a:r>
          </a:p>
          <a:p>
            <a:pPr lvl="1">
              <a:defRPr/>
            </a:pPr>
            <a:r>
              <a:rPr lang="en-US" altLang="en-US" sz="2000" dirty="0">
                <a:ea typeface="ＭＳ Ｐゴシック" charset="0"/>
              </a:rPr>
              <a:t>Heterogeneity</a:t>
            </a:r>
          </a:p>
          <a:p>
            <a:pPr lvl="2">
              <a:defRPr/>
            </a:pPr>
            <a:r>
              <a:rPr lang="en-US" altLang="en-US" sz="1800" dirty="0">
                <a:ea typeface="ＭＳ Ｐゴシック" charset="0"/>
              </a:rPr>
              <a:t>Different technologies, autonomous organizations</a:t>
            </a:r>
          </a:p>
          <a:p>
            <a:pPr lvl="1">
              <a:defRPr/>
            </a:pPr>
            <a:r>
              <a:rPr lang="en-US" altLang="en-US" sz="2000" dirty="0">
                <a:ea typeface="ＭＳ Ｐゴシック" charset="0"/>
              </a:rPr>
              <a:t>End-to-end argument</a:t>
            </a:r>
          </a:p>
          <a:p>
            <a:pPr lvl="2">
              <a:defRPr/>
            </a:pPr>
            <a:r>
              <a:rPr lang="en-US" altLang="en-US" sz="1800" dirty="0">
                <a:ea typeface="ＭＳ Ｐゴシック" charset="0"/>
              </a:rPr>
              <a:t>Application requirements, to the extent possible  should be delegated to the edges; application knows best</a:t>
            </a:r>
          </a:p>
          <a:p>
            <a:pPr lvl="2">
              <a:defRPr/>
            </a:pPr>
            <a:r>
              <a:rPr lang="en-US" altLang="en-US" sz="1800" dirty="0">
                <a:ea typeface="ＭＳ Ｐゴシック" charset="0"/>
              </a:rPr>
              <a:t>Encryption: Should the network provide as default or let applications or end points implement encryption on a need basis?</a:t>
            </a:r>
          </a:p>
        </p:txBody>
      </p:sp>
      <p:sp>
        <p:nvSpPr>
          <p:cNvPr id="65540" name="Slide Number Placeholder 1">
            <a:extLst>
              <a:ext uri="{FF2B5EF4-FFF2-40B4-BE49-F238E27FC236}">
                <a16:creationId xmlns:a16="http://schemas.microsoft.com/office/drawing/2014/main" id="{E487C236-ABE9-5E42-8881-EC1AAA686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E1B3F82-21B8-2346-B0D5-6EE3420A0DC0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64994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>
            <a:extLst>
              <a:ext uri="{FF2B5EF4-FFF2-40B4-BE49-F238E27FC236}">
                <a16:creationId xmlns:a16="http://schemas.microsoft.com/office/drawing/2014/main" id="{8360F4DA-3207-4F4B-9AE8-071CB4910F4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209800" y="2286000"/>
            <a:ext cx="7772400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>
                <a:ea typeface="MS PGothic" pitchFamily="34" charset="-128"/>
              </a:rPr>
              <a:t>Measuring a Network’s Performance</a:t>
            </a:r>
          </a:p>
        </p:txBody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4FFA0840-E9AB-7348-8D7A-725C61F12B34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n-cs"/>
              </a:rPr>
              <a:t>A Brief Introduction</a:t>
            </a:r>
          </a:p>
        </p:txBody>
      </p:sp>
      <p:sp>
        <p:nvSpPr>
          <p:cNvPr id="66564" name="Slide Number Placeholder 1">
            <a:extLst>
              <a:ext uri="{FF2B5EF4-FFF2-40B4-BE49-F238E27FC236}">
                <a16:creationId xmlns:a16="http://schemas.microsoft.com/office/drawing/2014/main" id="{48B522BF-5901-F248-B8FA-1910BD5E3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01375AA-D176-7041-90B7-1903CBCDEE1A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49992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>
            <a:extLst>
              <a:ext uri="{FF2B5EF4-FFF2-40B4-BE49-F238E27FC236}">
                <a16:creationId xmlns:a16="http://schemas.microsoft.com/office/drawing/2014/main" id="{6FFE34DE-A8B3-A64A-AA27-C124A815B5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vert="horz" lIns="92075" tIns="46038" rIns="92075" bIns="46038" rtlCol="0" anchor="b">
            <a:normAutofit/>
          </a:bodyPr>
          <a:lstStyle/>
          <a:p>
            <a:pPr>
              <a:defRPr/>
            </a:pPr>
            <a:r>
              <a:rPr lang="en-US">
                <a:latin typeface="Arial Narrow" charset="0"/>
                <a:ea typeface="ＭＳ Ｐゴシック" charset="0"/>
                <a:cs typeface="+mj-cs"/>
              </a:rPr>
              <a:t>Some Definitions</a:t>
            </a:r>
          </a:p>
        </p:txBody>
      </p:sp>
      <p:sp>
        <p:nvSpPr>
          <p:cNvPr id="67587" name="Rectangle 3">
            <a:extLst>
              <a:ext uri="{FF2B5EF4-FFF2-40B4-BE49-F238E27FC236}">
                <a16:creationId xmlns:a16="http://schemas.microsoft.com/office/drawing/2014/main" id="{74E97093-09CE-D04E-A405-FE932644AC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 vert="horz" lIns="92075" tIns="46038" rIns="92075" bIns="46038" rtlCol="0">
            <a:normAutofit/>
          </a:bodyPr>
          <a:lstStyle/>
          <a:p>
            <a:pPr>
              <a:defRPr/>
            </a:pPr>
            <a:r>
              <a:rPr lang="en-US" altLang="en-US" sz="1800" b="1" dirty="0">
                <a:ea typeface="MS PGothic" pitchFamily="34" charset="-128"/>
              </a:rPr>
              <a:t>Packet length</a:t>
            </a:r>
            <a:r>
              <a:rPr lang="en-US" altLang="en-US" sz="1800" dirty="0">
                <a:ea typeface="MS PGothic" pitchFamily="34" charset="-128"/>
              </a:rPr>
              <a:t>: size of a packet (units = bits or bytes)</a:t>
            </a:r>
          </a:p>
          <a:p>
            <a:pPr>
              <a:defRPr/>
            </a:pPr>
            <a:r>
              <a:rPr lang="en-US" altLang="en-US" sz="1800" b="1" dirty="0">
                <a:ea typeface="MS PGothic" pitchFamily="34" charset="-128"/>
              </a:rPr>
              <a:t>Channel speed or bandwidth</a:t>
            </a:r>
            <a:r>
              <a:rPr lang="en-US" altLang="en-US" sz="1800" dirty="0">
                <a:ea typeface="MS PGothic" pitchFamily="34" charset="-128"/>
              </a:rPr>
              <a:t>: How fast the channel can transmit bits (units = bits/second or Bytes/second or packets/second) </a:t>
            </a:r>
          </a:p>
          <a:p>
            <a:pPr>
              <a:defRPr/>
            </a:pPr>
            <a:r>
              <a:rPr lang="en-US" altLang="en-US" sz="1800" b="1" dirty="0">
                <a:ea typeface="MS PGothic" pitchFamily="34" charset="-128"/>
              </a:rPr>
              <a:t>Packet transmission time</a:t>
            </a:r>
            <a:r>
              <a:rPr lang="en-US" altLang="en-US" sz="1800" dirty="0">
                <a:ea typeface="MS PGothic" pitchFamily="34" charset="-128"/>
              </a:rPr>
              <a:t>: amount of time to transmit an entire packet (units = seconds)</a:t>
            </a:r>
          </a:p>
          <a:p>
            <a:pPr>
              <a:defRPr/>
            </a:pPr>
            <a:r>
              <a:rPr lang="en-US" altLang="en-US" sz="1800" b="1" dirty="0">
                <a:ea typeface="MS PGothic" pitchFamily="34" charset="-128"/>
              </a:rPr>
              <a:t>Propagation delay</a:t>
            </a:r>
            <a:r>
              <a:rPr lang="en-US" altLang="en-US" sz="1800" dirty="0">
                <a:ea typeface="MS PGothic" pitchFamily="34" charset="-128"/>
              </a:rPr>
              <a:t>: Delay imposed by the properties of the link. Depends on the link’s distance (units = seconds)</a:t>
            </a:r>
          </a:p>
          <a:p>
            <a:pPr>
              <a:defRPr/>
            </a:pPr>
            <a:r>
              <a:rPr lang="en-US" altLang="en-US" sz="1800" dirty="0">
                <a:ea typeface="MS PGothic" pitchFamily="34" charset="-128"/>
              </a:rPr>
              <a:t>Total transfer time =propagation delay + packet transmission time</a:t>
            </a:r>
          </a:p>
        </p:txBody>
      </p:sp>
      <p:sp>
        <p:nvSpPr>
          <p:cNvPr id="67588" name="Slide Number Placeholder 1">
            <a:extLst>
              <a:ext uri="{FF2B5EF4-FFF2-40B4-BE49-F238E27FC236}">
                <a16:creationId xmlns:a16="http://schemas.microsoft.com/office/drawing/2014/main" id="{A488C01F-C36B-D345-8F8C-842FA07FF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3750AFF-B46A-FF40-8E6A-FA6E63E00952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47185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>
            <a:extLst>
              <a:ext uri="{FF2B5EF4-FFF2-40B4-BE49-F238E27FC236}">
                <a16:creationId xmlns:a16="http://schemas.microsoft.com/office/drawing/2014/main" id="{D340C983-9945-3A43-8BEA-1CC2004407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Arial Narrow" charset="0"/>
                <a:ea typeface="ＭＳ Ｐゴシック" charset="0"/>
                <a:cs typeface="+mj-cs"/>
              </a:rPr>
              <a:t>Digression: Units</a:t>
            </a:r>
          </a:p>
        </p:txBody>
      </p:sp>
      <p:sp>
        <p:nvSpPr>
          <p:cNvPr id="178179" name="Rectangle 3">
            <a:extLst>
              <a:ext uri="{FF2B5EF4-FFF2-40B4-BE49-F238E27FC236}">
                <a16:creationId xmlns:a16="http://schemas.microsoft.com/office/drawing/2014/main" id="{DB7084B7-B6E6-264F-B566-F48B808FBF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tabLst>
                <a:tab pos="3084513" algn="l"/>
              </a:tabLst>
              <a:defRPr/>
            </a:pPr>
            <a:r>
              <a:rPr lang="en-US" altLang="en-US" sz="1600" b="1" dirty="0"/>
              <a:t>Bits</a:t>
            </a:r>
            <a:r>
              <a:rPr lang="en-US" altLang="en-US" sz="1600" dirty="0"/>
              <a:t> are the units used to describe an amount of data in a network</a:t>
            </a:r>
          </a:p>
          <a:p>
            <a:pPr lvl="1">
              <a:tabLst>
                <a:tab pos="3084513" algn="l"/>
              </a:tabLst>
              <a:defRPr/>
            </a:pPr>
            <a:r>
              <a:rPr lang="en-US" altLang="en-US" sz="1600" dirty="0">
                <a:ea typeface="ＭＳ Ｐゴシック" charset="0"/>
              </a:rPr>
              <a:t>1 kilobit (Kbit) 	= 1 x 10</a:t>
            </a:r>
            <a:r>
              <a:rPr lang="en-US" altLang="en-US" sz="1600" baseline="30000" dirty="0">
                <a:ea typeface="ＭＳ Ｐゴシック" charset="0"/>
              </a:rPr>
              <a:t>3</a:t>
            </a:r>
            <a:r>
              <a:rPr lang="en-US" altLang="en-US" sz="1600" dirty="0">
                <a:ea typeface="ＭＳ Ｐゴシック" charset="0"/>
              </a:rPr>
              <a:t> bits = 1,000 bits</a:t>
            </a:r>
          </a:p>
          <a:p>
            <a:pPr lvl="1">
              <a:tabLst>
                <a:tab pos="3084513" algn="l"/>
              </a:tabLst>
              <a:defRPr/>
            </a:pPr>
            <a:r>
              <a:rPr lang="en-US" altLang="en-US" sz="1600" dirty="0">
                <a:ea typeface="ＭＳ Ｐゴシック" charset="0"/>
              </a:rPr>
              <a:t>1 megabit (Mbit)	= 1 x 10</a:t>
            </a:r>
            <a:r>
              <a:rPr lang="en-US" altLang="en-US" sz="1600" baseline="30000" dirty="0">
                <a:ea typeface="ＭＳ Ｐゴシック" charset="0"/>
              </a:rPr>
              <a:t>6</a:t>
            </a:r>
            <a:r>
              <a:rPr lang="en-US" altLang="en-US" sz="1600" dirty="0">
                <a:ea typeface="ＭＳ Ｐゴシック" charset="0"/>
              </a:rPr>
              <a:t> bits = 1,000,000 bits</a:t>
            </a:r>
          </a:p>
          <a:p>
            <a:pPr lvl="1">
              <a:tabLst>
                <a:tab pos="3084513" algn="l"/>
              </a:tabLst>
              <a:defRPr/>
            </a:pPr>
            <a:r>
              <a:rPr lang="en-US" altLang="en-US" sz="1600" dirty="0">
                <a:ea typeface="ＭＳ Ｐゴシック" charset="0"/>
              </a:rPr>
              <a:t>1 gigabit (</a:t>
            </a:r>
            <a:r>
              <a:rPr lang="en-US" altLang="en-US" sz="1600" dirty="0" err="1">
                <a:ea typeface="ＭＳ Ｐゴシック" charset="0"/>
              </a:rPr>
              <a:t>Gbit</a:t>
            </a:r>
            <a:r>
              <a:rPr lang="en-US" altLang="en-US" sz="1600" dirty="0">
                <a:ea typeface="ＭＳ Ｐゴシック" charset="0"/>
              </a:rPr>
              <a:t>)	= 1 x 10</a:t>
            </a:r>
            <a:r>
              <a:rPr lang="en-US" altLang="en-US" sz="1600" baseline="30000" dirty="0">
                <a:ea typeface="ＭＳ Ｐゴシック" charset="0"/>
              </a:rPr>
              <a:t>9</a:t>
            </a:r>
            <a:r>
              <a:rPr lang="en-US" altLang="en-US" sz="1600" dirty="0">
                <a:ea typeface="ＭＳ Ｐゴシック" charset="0"/>
              </a:rPr>
              <a:t> bits = 1,000,000,000 bits</a:t>
            </a:r>
          </a:p>
          <a:p>
            <a:pPr>
              <a:tabLst>
                <a:tab pos="3084513" algn="l"/>
              </a:tabLst>
              <a:defRPr/>
            </a:pPr>
            <a:r>
              <a:rPr lang="en-US" altLang="en-US" sz="1600" b="1" dirty="0"/>
              <a:t>Seconds</a:t>
            </a:r>
            <a:r>
              <a:rPr lang="en-US" altLang="en-US" sz="1600" dirty="0"/>
              <a:t> are the units used to measure time</a:t>
            </a:r>
          </a:p>
          <a:p>
            <a:pPr lvl="1">
              <a:tabLst>
                <a:tab pos="3084513" algn="l"/>
              </a:tabLst>
              <a:defRPr/>
            </a:pPr>
            <a:r>
              <a:rPr lang="en-US" altLang="en-US" sz="1600" dirty="0">
                <a:ea typeface="ＭＳ Ｐゴシック" charset="0"/>
              </a:rPr>
              <a:t>1 millisecond (</a:t>
            </a:r>
            <a:r>
              <a:rPr lang="en-US" altLang="en-US" sz="1600" dirty="0" err="1">
                <a:ea typeface="ＭＳ Ｐゴシック" charset="0"/>
              </a:rPr>
              <a:t>msec</a:t>
            </a:r>
            <a:r>
              <a:rPr lang="en-US" altLang="en-US" sz="1600" dirty="0">
                <a:ea typeface="ＭＳ Ｐゴシック" charset="0"/>
              </a:rPr>
              <a:t>)	= 1 x 10</a:t>
            </a:r>
            <a:r>
              <a:rPr lang="en-US" altLang="en-US" sz="1600" baseline="30000" dirty="0">
                <a:ea typeface="ＭＳ Ｐゴシック" charset="0"/>
              </a:rPr>
              <a:t>-3</a:t>
            </a:r>
            <a:r>
              <a:rPr lang="en-US" altLang="en-US" sz="1600" dirty="0">
                <a:ea typeface="ＭＳ Ｐゴシック" charset="0"/>
              </a:rPr>
              <a:t> seconds = 0.001 seconds</a:t>
            </a:r>
          </a:p>
          <a:p>
            <a:pPr lvl="1">
              <a:tabLst>
                <a:tab pos="3084513" algn="l"/>
              </a:tabLst>
              <a:defRPr/>
            </a:pPr>
            <a:r>
              <a:rPr lang="en-US" altLang="en-US" sz="1600" dirty="0">
                <a:ea typeface="ＭＳ Ｐゴシック" charset="0"/>
              </a:rPr>
              <a:t>1 microsecond (</a:t>
            </a:r>
            <a:r>
              <a:rPr lang="en-US" altLang="en-US" sz="1600" dirty="0" err="1">
                <a:latin typeface="Symbol" pitchFamily="18" charset="2"/>
                <a:ea typeface="ＭＳ Ｐゴシック" charset="0"/>
              </a:rPr>
              <a:t>m</a:t>
            </a:r>
            <a:r>
              <a:rPr lang="en-US" altLang="en-US" sz="1600" dirty="0" err="1">
                <a:ea typeface="ＭＳ Ｐゴシック" charset="0"/>
              </a:rPr>
              <a:t>sec</a:t>
            </a:r>
            <a:r>
              <a:rPr lang="en-US" altLang="en-US" sz="1600" dirty="0">
                <a:ea typeface="ＭＳ Ｐゴシック" charset="0"/>
              </a:rPr>
              <a:t>) 	= 1 x 10</a:t>
            </a:r>
            <a:r>
              <a:rPr lang="en-US" altLang="en-US" sz="1600" baseline="30000" dirty="0">
                <a:ea typeface="ＭＳ Ｐゴシック" charset="0"/>
              </a:rPr>
              <a:t>-6</a:t>
            </a:r>
            <a:r>
              <a:rPr lang="en-US" altLang="en-US" sz="1600" dirty="0">
                <a:ea typeface="ＭＳ Ｐゴシック" charset="0"/>
              </a:rPr>
              <a:t> seconds = 0.000001 seconds</a:t>
            </a:r>
          </a:p>
          <a:p>
            <a:pPr lvl="1">
              <a:tabLst>
                <a:tab pos="3084513" algn="l"/>
              </a:tabLst>
              <a:defRPr/>
            </a:pPr>
            <a:r>
              <a:rPr lang="en-US" altLang="en-US" sz="1600" dirty="0">
                <a:ea typeface="ＭＳ Ｐゴシック" charset="0"/>
              </a:rPr>
              <a:t>1 nanosecond (</a:t>
            </a:r>
            <a:r>
              <a:rPr lang="en-US" altLang="en-US" sz="1600" dirty="0" err="1">
                <a:ea typeface="ＭＳ Ｐゴシック" charset="0"/>
              </a:rPr>
              <a:t>nsec</a:t>
            </a:r>
            <a:r>
              <a:rPr lang="en-US" altLang="en-US" sz="1600" dirty="0">
                <a:ea typeface="ＭＳ Ｐゴシック" charset="0"/>
              </a:rPr>
              <a:t>)  	= 1 x 10</a:t>
            </a:r>
            <a:r>
              <a:rPr lang="en-US" altLang="en-US" sz="1600" baseline="30000" dirty="0">
                <a:ea typeface="ＭＳ Ｐゴシック" charset="0"/>
              </a:rPr>
              <a:t>-9</a:t>
            </a:r>
            <a:r>
              <a:rPr lang="en-US" altLang="en-US" sz="1600" dirty="0">
                <a:ea typeface="ＭＳ Ｐゴシック" charset="0"/>
              </a:rPr>
              <a:t> seconds = 0.000000001 seconds</a:t>
            </a:r>
          </a:p>
          <a:p>
            <a:pPr>
              <a:tabLst>
                <a:tab pos="3084513" algn="l"/>
              </a:tabLst>
              <a:defRPr/>
            </a:pPr>
            <a:r>
              <a:rPr lang="en-US" altLang="en-US" sz="1600" b="1" dirty="0"/>
              <a:t>Bits per second</a:t>
            </a:r>
            <a:r>
              <a:rPr lang="en-US" altLang="en-US" sz="1600" dirty="0"/>
              <a:t> are the units used to measure channel capacity/bandwidth and throughput</a:t>
            </a:r>
          </a:p>
          <a:p>
            <a:pPr lvl="1">
              <a:tabLst>
                <a:tab pos="3084513" algn="l"/>
              </a:tabLst>
              <a:defRPr/>
            </a:pPr>
            <a:r>
              <a:rPr lang="en-US" altLang="en-US" sz="1600" dirty="0">
                <a:ea typeface="ＭＳ Ｐゴシック" charset="0"/>
              </a:rPr>
              <a:t>bit per second (bps)</a:t>
            </a:r>
          </a:p>
          <a:p>
            <a:pPr lvl="1">
              <a:tabLst>
                <a:tab pos="3084513" algn="l"/>
              </a:tabLst>
              <a:defRPr/>
            </a:pPr>
            <a:r>
              <a:rPr lang="en-US" altLang="en-US" sz="1600" dirty="0">
                <a:ea typeface="ＭＳ Ｐゴシック" charset="0"/>
              </a:rPr>
              <a:t>kilobits per second (Kbps)</a:t>
            </a:r>
          </a:p>
          <a:p>
            <a:pPr lvl="1">
              <a:tabLst>
                <a:tab pos="3084513" algn="l"/>
              </a:tabLst>
              <a:defRPr/>
            </a:pPr>
            <a:r>
              <a:rPr lang="en-US" altLang="en-US" sz="1600" dirty="0">
                <a:ea typeface="ＭＳ Ｐゴシック" charset="0"/>
              </a:rPr>
              <a:t>megabits per second (Mbps)</a:t>
            </a:r>
          </a:p>
          <a:p>
            <a:pPr>
              <a:tabLst>
                <a:tab pos="3084513" algn="l"/>
              </a:tabLst>
              <a:defRPr/>
            </a:pPr>
            <a:r>
              <a:rPr lang="en-US" altLang="en-US" sz="1600" dirty="0"/>
              <a:t>Bytes (8 bits a byte)  Mega bytes, Giga bytes, </a:t>
            </a:r>
            <a:r>
              <a:rPr lang="en-US" altLang="en-US" sz="1600" dirty="0" err="1"/>
              <a:t>Tera</a:t>
            </a:r>
            <a:r>
              <a:rPr lang="en-US" altLang="en-US" sz="1600" dirty="0"/>
              <a:t> bytes, </a:t>
            </a:r>
            <a:r>
              <a:rPr lang="en-US" altLang="en-US" sz="1600" dirty="0" err="1"/>
              <a:t>Peta</a:t>
            </a:r>
            <a:r>
              <a:rPr lang="en-US" altLang="en-US" sz="1600" dirty="0"/>
              <a:t> Bytes, </a:t>
            </a:r>
            <a:r>
              <a:rPr lang="en-US" altLang="en-US" sz="1600" dirty="0" err="1"/>
              <a:t>Exa</a:t>
            </a:r>
            <a:r>
              <a:rPr lang="en-US" altLang="en-US" sz="1600" dirty="0"/>
              <a:t> bytes</a:t>
            </a:r>
          </a:p>
          <a:p>
            <a:pPr>
              <a:tabLst>
                <a:tab pos="3084513" algn="l"/>
              </a:tabLst>
              <a:defRPr/>
            </a:pPr>
            <a:endParaRPr lang="en-US" altLang="en-US" sz="1600" b="1" dirty="0"/>
          </a:p>
        </p:txBody>
      </p:sp>
      <p:sp>
        <p:nvSpPr>
          <p:cNvPr id="68612" name="Slide Number Placeholder 1">
            <a:extLst>
              <a:ext uri="{FF2B5EF4-FFF2-40B4-BE49-F238E27FC236}">
                <a16:creationId xmlns:a16="http://schemas.microsoft.com/office/drawing/2014/main" id="{69512B16-56E9-6840-BE50-53E3B18D1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23DE6C4-9FE6-F34E-8E0F-B110F0DEBB33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88880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id="{8AEDDC08-A5AE-C140-9C3B-EEFF97199C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vert="horz" lIns="92075" tIns="46038" rIns="92075" bIns="46038" rtlCol="0" anchor="b">
            <a:normAutofit/>
          </a:bodyPr>
          <a:lstStyle/>
          <a:p>
            <a:pPr>
              <a:defRPr/>
            </a:pPr>
            <a:r>
              <a:rPr lang="en-US">
                <a:latin typeface="Arial Narrow" charset="0"/>
                <a:ea typeface="ＭＳ Ｐゴシック" charset="0"/>
                <a:cs typeface="+mj-cs"/>
              </a:rPr>
              <a:t>Example</a:t>
            </a:r>
          </a:p>
        </p:txBody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57DAA2F5-0B2E-1B44-AE74-E7E7400510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662363" y="3352800"/>
            <a:ext cx="5111750" cy="1322388"/>
          </a:xfrm>
        </p:spPr>
        <p:txBody>
          <a:bodyPr vert="horz" lIns="92075" tIns="46038" rIns="92075" bIns="46038" rtlCol="0">
            <a:normAutofit/>
          </a:bodyPr>
          <a:lstStyle/>
          <a:p>
            <a:pPr algn="ctr">
              <a:buFontTx/>
              <a:buNone/>
              <a:defRPr/>
            </a:pPr>
            <a:r>
              <a:rPr lang="en-US" sz="1800">
                <a:ea typeface="ＭＳ Ｐゴシック" charset="0"/>
              </a:rPr>
              <a:t>packet length = 1500 bytes</a:t>
            </a:r>
          </a:p>
          <a:p>
            <a:pPr algn="ctr">
              <a:buFontTx/>
              <a:buNone/>
              <a:defRPr/>
            </a:pPr>
            <a:r>
              <a:rPr lang="en-US" sz="1800">
                <a:ea typeface="ＭＳ Ｐゴシック" charset="0"/>
              </a:rPr>
              <a:t>channel capacity = 10 Mbps</a:t>
            </a:r>
          </a:p>
          <a:p>
            <a:pPr algn="ctr">
              <a:buFontTx/>
              <a:buNone/>
              <a:defRPr/>
            </a:pPr>
            <a:r>
              <a:rPr lang="en-US" sz="1800">
                <a:ea typeface="ＭＳ Ｐゴシック" charset="0"/>
              </a:rPr>
              <a:t>propagation delay factor = 5 </a:t>
            </a:r>
            <a:r>
              <a:rPr lang="en-US" sz="1800">
                <a:latin typeface="Symbol" charset="0"/>
                <a:ea typeface="ＭＳ Ｐゴシック" charset="0"/>
              </a:rPr>
              <a:t>m</a:t>
            </a:r>
            <a:r>
              <a:rPr lang="en-US" sz="1800">
                <a:ea typeface="ＭＳ Ｐゴシック" charset="0"/>
              </a:rPr>
              <a:t>sec/km</a:t>
            </a:r>
          </a:p>
        </p:txBody>
      </p:sp>
      <p:sp>
        <p:nvSpPr>
          <p:cNvPr id="69636" name="Line 4">
            <a:extLst>
              <a:ext uri="{FF2B5EF4-FFF2-40B4-BE49-F238E27FC236}">
                <a16:creationId xmlns:a16="http://schemas.microsoft.com/office/drawing/2014/main" id="{F066780E-D2E7-FC4B-99EB-AC394CC68EB7}"/>
              </a:ext>
            </a:extLst>
          </p:cNvPr>
          <p:cNvSpPr>
            <a:spLocks noChangeShapeType="1"/>
          </p:cNvSpPr>
          <p:nvPr/>
        </p:nvSpPr>
        <p:spPr bwMode="auto">
          <a:xfrm>
            <a:off x="4297364" y="2317750"/>
            <a:ext cx="38115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9637" name="Line 5">
            <a:extLst>
              <a:ext uri="{FF2B5EF4-FFF2-40B4-BE49-F238E27FC236}">
                <a16:creationId xmlns:a16="http://schemas.microsoft.com/office/drawing/2014/main" id="{1FB9ECA9-130E-1642-A07E-7E038076DDE7}"/>
              </a:ext>
            </a:extLst>
          </p:cNvPr>
          <p:cNvSpPr>
            <a:spLocks noChangeShapeType="1"/>
          </p:cNvSpPr>
          <p:nvPr/>
        </p:nvSpPr>
        <p:spPr bwMode="auto">
          <a:xfrm>
            <a:off x="4929188" y="2332039"/>
            <a:ext cx="0" cy="6429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9638" name="Line 6">
            <a:extLst>
              <a:ext uri="{FF2B5EF4-FFF2-40B4-BE49-F238E27FC236}">
                <a16:creationId xmlns:a16="http://schemas.microsoft.com/office/drawing/2014/main" id="{4BD31DBA-337D-0F46-AEE1-39C8AF76B1B9}"/>
              </a:ext>
            </a:extLst>
          </p:cNvPr>
          <p:cNvSpPr>
            <a:spLocks noChangeShapeType="1"/>
          </p:cNvSpPr>
          <p:nvPr/>
        </p:nvSpPr>
        <p:spPr bwMode="auto">
          <a:xfrm>
            <a:off x="7229475" y="2332039"/>
            <a:ext cx="0" cy="6429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9639" name="Rectangle 7">
            <a:extLst>
              <a:ext uri="{FF2B5EF4-FFF2-40B4-BE49-F238E27FC236}">
                <a16:creationId xmlns:a16="http://schemas.microsoft.com/office/drawing/2014/main" id="{20234D25-E4B5-5E49-A14E-C1F88BE3D8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9964" y="2813051"/>
            <a:ext cx="320675" cy="3206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>
                <a:latin typeface="Arial" charset="0"/>
                <a:ea typeface="ＭＳ Ｐゴシック" charset="0"/>
              </a:rPr>
              <a:t>A</a:t>
            </a:r>
          </a:p>
        </p:txBody>
      </p:sp>
      <p:sp>
        <p:nvSpPr>
          <p:cNvPr id="69640" name="Rectangle 8">
            <a:extLst>
              <a:ext uri="{FF2B5EF4-FFF2-40B4-BE49-F238E27FC236}">
                <a16:creationId xmlns:a16="http://schemas.microsoft.com/office/drawing/2014/main" id="{2F83C081-BCC4-1D44-844D-D7DBA6BF39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7551" y="2813051"/>
            <a:ext cx="320675" cy="3206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>
                <a:latin typeface="Arial" charset="0"/>
                <a:ea typeface="ＭＳ Ｐゴシック" charset="0"/>
              </a:rPr>
              <a:t>B</a:t>
            </a:r>
          </a:p>
        </p:txBody>
      </p:sp>
      <p:sp>
        <p:nvSpPr>
          <p:cNvPr id="69641" name="Line 9">
            <a:extLst>
              <a:ext uri="{FF2B5EF4-FFF2-40B4-BE49-F238E27FC236}">
                <a16:creationId xmlns:a16="http://schemas.microsoft.com/office/drawing/2014/main" id="{709A780A-CD10-4E42-999C-004EF6749C33}"/>
              </a:ext>
            </a:extLst>
          </p:cNvPr>
          <p:cNvSpPr>
            <a:spLocks noChangeShapeType="1"/>
          </p:cNvSpPr>
          <p:nvPr/>
        </p:nvSpPr>
        <p:spPr bwMode="auto">
          <a:xfrm>
            <a:off x="4916489" y="2092325"/>
            <a:ext cx="22875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9642" name="Rectangle 10">
            <a:extLst>
              <a:ext uri="{FF2B5EF4-FFF2-40B4-BE49-F238E27FC236}">
                <a16:creationId xmlns:a16="http://schemas.microsoft.com/office/drawing/2014/main" id="{EF92F5BA-603C-7944-96D9-D7E5A88922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0238" y="1792288"/>
            <a:ext cx="819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>
                <a:latin typeface="Arial" charset="0"/>
                <a:ea typeface="ＭＳ Ｐゴシック" charset="0"/>
              </a:rPr>
              <a:t>500 m</a:t>
            </a:r>
          </a:p>
        </p:txBody>
      </p:sp>
      <p:sp>
        <p:nvSpPr>
          <p:cNvPr id="69643" name="Rectangle 11">
            <a:extLst>
              <a:ext uri="{FF2B5EF4-FFF2-40B4-BE49-F238E27FC236}">
                <a16:creationId xmlns:a16="http://schemas.microsoft.com/office/drawing/2014/main" id="{13DDCE61-789B-C84B-9262-F936DA0456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4648200"/>
            <a:ext cx="7848600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457200" indent="-457200"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0"/>
              <a:buAutoNum type="arabicPeriod"/>
              <a:defRPr/>
            </a:pPr>
            <a:r>
              <a:rPr lang="en-US">
                <a:latin typeface="Arial" charset="0"/>
                <a:ea typeface="ＭＳ Ｐゴシック" charset="0"/>
              </a:rPr>
              <a:t>How long does it take a single bit to travel on the link from A to B?</a:t>
            </a:r>
          </a:p>
          <a:p>
            <a:pPr marL="457200" indent="-457200"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0"/>
              <a:buAutoNum type="arabicPeriod"/>
              <a:defRPr/>
            </a:pPr>
            <a:r>
              <a:rPr lang="en-US">
                <a:latin typeface="Arial" charset="0"/>
                <a:ea typeface="ＭＳ Ｐゴシック" charset="0"/>
              </a:rPr>
              <a:t>How long does it take A to transmit an entire packet onto the link?</a:t>
            </a:r>
          </a:p>
        </p:txBody>
      </p:sp>
      <p:sp>
        <p:nvSpPr>
          <p:cNvPr id="69644" name="Slide Number Placeholder 1">
            <a:extLst>
              <a:ext uri="{FF2B5EF4-FFF2-40B4-BE49-F238E27FC236}">
                <a16:creationId xmlns:a16="http://schemas.microsoft.com/office/drawing/2014/main" id="{A70A98CC-8B87-F245-8198-2EB02A5A8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D2DD1FA-AE85-7346-B34E-52DCD68E533D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58325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0D6F197D-047C-AE42-B9FD-2F419978F2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vert="horz" lIns="92075" tIns="46038" rIns="92075" bIns="46038" rtlCol="0" anchor="b">
            <a:normAutofit/>
          </a:bodyPr>
          <a:lstStyle/>
          <a:p>
            <a:pPr>
              <a:defRPr/>
            </a:pPr>
            <a:r>
              <a:rPr lang="en-US">
                <a:latin typeface="Arial Narrow" charset="0"/>
                <a:ea typeface="ＭＳ Ｐゴシック" charset="0"/>
                <a:cs typeface="+mj-cs"/>
              </a:rPr>
              <a:t>Propagation Delay</a:t>
            </a:r>
          </a:p>
        </p:txBody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FAF6B19E-476E-8E4C-988D-C787E50B1F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1981200"/>
            <a:ext cx="7772400" cy="990600"/>
          </a:xfrm>
        </p:spPr>
        <p:txBody>
          <a:bodyPr vert="horz" lIns="92075" tIns="46038" rIns="92075" bIns="46038" rtlCol="0">
            <a:normAutofit/>
          </a:bodyPr>
          <a:lstStyle/>
          <a:p>
            <a:pPr marL="457200" indent="-457200">
              <a:buFont typeface="Monotype Sorts" charset="0"/>
              <a:buAutoNum type="arabicPeriod"/>
              <a:defRPr/>
            </a:pPr>
            <a:r>
              <a:rPr lang="en-US" sz="1800">
                <a:ea typeface="ＭＳ Ｐゴシック" charset="0"/>
              </a:rPr>
              <a:t>How long does it take a single bit to travel on the link from A to B of length 500 m with a prop. delay factor = 5 </a:t>
            </a:r>
            <a:r>
              <a:rPr lang="en-US" sz="2000" b="1">
                <a:latin typeface="Symbol" charset="0"/>
                <a:ea typeface="ＭＳ Ｐゴシック" charset="0"/>
              </a:rPr>
              <a:t>m</a:t>
            </a:r>
            <a:r>
              <a:rPr lang="en-US" sz="2000" b="1">
                <a:ea typeface="ＭＳ Ｐゴシック" charset="0"/>
              </a:rPr>
              <a:t>sec</a:t>
            </a:r>
            <a:r>
              <a:rPr lang="en-US" sz="1800">
                <a:ea typeface="ＭＳ Ｐゴシック" charset="0"/>
              </a:rPr>
              <a:t>/km ?</a:t>
            </a:r>
          </a:p>
        </p:txBody>
      </p:sp>
      <p:sp>
        <p:nvSpPr>
          <p:cNvPr id="71684" name="Text Box 5">
            <a:extLst>
              <a:ext uri="{FF2B5EF4-FFF2-40B4-BE49-F238E27FC236}">
                <a16:creationId xmlns:a16="http://schemas.microsoft.com/office/drawing/2014/main" id="{F57A28AC-7AD1-8545-A2F6-49369B9671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3806825"/>
            <a:ext cx="68580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>
              <a:defRPr sz="2400" b="1">
                <a:solidFill>
                  <a:srgbClr val="7F7F7F"/>
                </a:solidFill>
                <a:latin typeface="Comic Sans MS" charset="0"/>
                <a:ea typeface="ＭＳ Ｐゴシック" charset="0"/>
              </a:defRPr>
            </a:lvl2pPr>
            <a:lvl3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>
                <a:latin typeface="Arial" charset="0"/>
              </a:rPr>
              <a:t>Another way to ask this question:</a:t>
            </a:r>
          </a:p>
          <a:p>
            <a:pPr>
              <a:defRPr/>
            </a:pPr>
            <a:r>
              <a:rPr lang="en-US" sz="2000">
                <a:latin typeface="Arial" charset="0"/>
              </a:rPr>
              <a:t>If it takes a signal 5 </a:t>
            </a:r>
            <a:r>
              <a:rPr lang="en-US" sz="2000">
                <a:latin typeface="Symbol" charset="0"/>
              </a:rPr>
              <a:t>m</a:t>
            </a:r>
            <a:r>
              <a:rPr lang="en-US" sz="2000">
                <a:latin typeface="Arial" charset="0"/>
              </a:rPr>
              <a:t>sec to travel 1 kilometer, then how long does it take a signal to travel 500 meters?</a:t>
            </a:r>
          </a:p>
        </p:txBody>
      </p:sp>
      <p:sp>
        <p:nvSpPr>
          <p:cNvPr id="71685" name="Line 6">
            <a:extLst>
              <a:ext uri="{FF2B5EF4-FFF2-40B4-BE49-F238E27FC236}">
                <a16:creationId xmlns:a16="http://schemas.microsoft.com/office/drawing/2014/main" id="{B0E7AFD7-AF75-4A47-A625-D45A7C9767A0}"/>
              </a:ext>
            </a:extLst>
          </p:cNvPr>
          <p:cNvSpPr>
            <a:spLocks noChangeShapeType="1"/>
          </p:cNvSpPr>
          <p:nvPr/>
        </p:nvSpPr>
        <p:spPr bwMode="auto">
          <a:xfrm>
            <a:off x="3098800" y="5638800"/>
            <a:ext cx="762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1686" name="Line 7">
            <a:extLst>
              <a:ext uri="{FF2B5EF4-FFF2-40B4-BE49-F238E27FC236}">
                <a16:creationId xmlns:a16="http://schemas.microsoft.com/office/drawing/2014/main" id="{8EB0A218-D87D-D64B-9A6B-6E1CE46304A3}"/>
              </a:ext>
            </a:extLst>
          </p:cNvPr>
          <p:cNvSpPr>
            <a:spLocks noChangeShapeType="1"/>
          </p:cNvSpPr>
          <p:nvPr/>
        </p:nvSpPr>
        <p:spPr bwMode="auto">
          <a:xfrm>
            <a:off x="4546600" y="5638800"/>
            <a:ext cx="762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1687" name="Text Box 8">
            <a:extLst>
              <a:ext uri="{FF2B5EF4-FFF2-40B4-BE49-F238E27FC236}">
                <a16:creationId xmlns:a16="http://schemas.microsoft.com/office/drawing/2014/main" id="{DECB30D3-B3E0-3743-96FE-C1F2BC1B2A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2601" y="5189539"/>
            <a:ext cx="936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>
              <a:defRPr sz="2400" b="1">
                <a:solidFill>
                  <a:srgbClr val="7F7F7F"/>
                </a:solidFill>
                <a:latin typeface="Comic Sans MS" charset="0"/>
                <a:ea typeface="ＭＳ Ｐゴシック" charset="0"/>
              </a:defRPr>
            </a:lvl2pPr>
            <a:lvl3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>
                <a:latin typeface="Arial" charset="0"/>
              </a:rPr>
              <a:t>5 </a:t>
            </a:r>
            <a:r>
              <a:rPr lang="en-US" sz="2000">
                <a:latin typeface="Symbol" charset="0"/>
              </a:rPr>
              <a:t>m</a:t>
            </a:r>
            <a:r>
              <a:rPr lang="en-US" sz="2000">
                <a:latin typeface="Arial" charset="0"/>
              </a:rPr>
              <a:t>sec</a:t>
            </a:r>
          </a:p>
        </p:txBody>
      </p:sp>
      <p:sp>
        <p:nvSpPr>
          <p:cNvPr id="71688" name="Text Box 9">
            <a:extLst>
              <a:ext uri="{FF2B5EF4-FFF2-40B4-BE49-F238E27FC236}">
                <a16:creationId xmlns:a16="http://schemas.microsoft.com/office/drawing/2014/main" id="{8F69D81A-D159-5949-B0B1-6C566F6CA0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2914" y="5641976"/>
            <a:ext cx="10302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>
              <a:defRPr sz="2400" b="1">
                <a:solidFill>
                  <a:srgbClr val="7F7F7F"/>
                </a:solidFill>
                <a:latin typeface="Comic Sans MS" charset="0"/>
                <a:ea typeface="ＭＳ Ｐゴシック" charset="0"/>
              </a:defRPr>
            </a:lvl2pPr>
            <a:lvl3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>
                <a:latin typeface="Arial" charset="0"/>
              </a:rPr>
              <a:t>1000 m</a:t>
            </a:r>
          </a:p>
        </p:txBody>
      </p:sp>
      <p:sp>
        <p:nvSpPr>
          <p:cNvPr id="71689" name="Text Box 10">
            <a:extLst>
              <a:ext uri="{FF2B5EF4-FFF2-40B4-BE49-F238E27FC236}">
                <a16:creationId xmlns:a16="http://schemas.microsoft.com/office/drawing/2014/main" id="{D7E160FA-C829-DA4D-8C02-69AF594961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13200" y="5410201"/>
            <a:ext cx="3317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>
              <a:defRPr sz="2400" b="1">
                <a:solidFill>
                  <a:srgbClr val="7F7F7F"/>
                </a:solidFill>
                <a:latin typeface="Comic Sans MS" charset="0"/>
                <a:ea typeface="ＭＳ Ｐゴシック" charset="0"/>
              </a:defRPr>
            </a:lvl2pPr>
            <a:lvl3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>
                <a:latin typeface="Arial" charset="0"/>
              </a:rPr>
              <a:t>=</a:t>
            </a:r>
          </a:p>
        </p:txBody>
      </p:sp>
      <p:sp>
        <p:nvSpPr>
          <p:cNvPr id="71690" name="Text Box 11">
            <a:extLst>
              <a:ext uri="{FF2B5EF4-FFF2-40B4-BE49-F238E27FC236}">
                <a16:creationId xmlns:a16="http://schemas.microsoft.com/office/drawing/2014/main" id="{4DB21FFD-292F-BC47-8892-25898E4069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5641976"/>
            <a:ext cx="889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>
              <a:defRPr sz="2400" b="1">
                <a:solidFill>
                  <a:srgbClr val="7F7F7F"/>
                </a:solidFill>
                <a:latin typeface="Comic Sans MS" charset="0"/>
                <a:ea typeface="ＭＳ Ｐゴシック" charset="0"/>
              </a:defRPr>
            </a:lvl2pPr>
            <a:lvl3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>
                <a:latin typeface="Arial" charset="0"/>
              </a:rPr>
              <a:t>500 m</a:t>
            </a:r>
          </a:p>
        </p:txBody>
      </p:sp>
      <p:sp>
        <p:nvSpPr>
          <p:cNvPr id="71691" name="Text Box 12">
            <a:extLst>
              <a:ext uri="{FF2B5EF4-FFF2-40B4-BE49-F238E27FC236}">
                <a16:creationId xmlns:a16="http://schemas.microsoft.com/office/drawing/2014/main" id="{AD1A4A70-68F8-3B41-8CAA-46ECFA02C9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75200" y="5257801"/>
            <a:ext cx="25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>
              <a:defRPr sz="2400" b="1">
                <a:solidFill>
                  <a:srgbClr val="7F7F7F"/>
                </a:solidFill>
                <a:latin typeface="Comic Sans MS" charset="0"/>
                <a:ea typeface="ＭＳ Ｐゴシック" charset="0"/>
              </a:defRPr>
            </a:lvl2pPr>
            <a:lvl3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>
                <a:latin typeface="Arial" charset="0"/>
              </a:rPr>
              <a:t>t</a:t>
            </a:r>
          </a:p>
        </p:txBody>
      </p:sp>
      <p:sp>
        <p:nvSpPr>
          <p:cNvPr id="71692" name="Text Box 13">
            <a:extLst>
              <a:ext uri="{FF2B5EF4-FFF2-40B4-BE49-F238E27FC236}">
                <a16:creationId xmlns:a16="http://schemas.microsoft.com/office/drawing/2014/main" id="{C67CB3C0-A3AA-9543-B35D-A776B1C125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5257801"/>
            <a:ext cx="24193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altLang="en-US" sz="2000">
                <a:latin typeface="Arial" pitchFamily="34" charset="0"/>
              </a:rPr>
              <a:t>Solving for t…</a:t>
            </a:r>
          </a:p>
          <a:p>
            <a:pPr>
              <a:defRPr/>
            </a:pPr>
            <a:r>
              <a:rPr lang="en-US" altLang="en-US" sz="2000">
                <a:latin typeface="Arial" pitchFamily="34" charset="0"/>
              </a:rPr>
              <a:t>	t = 2.5 </a:t>
            </a:r>
            <a:r>
              <a:rPr lang="en-US" altLang="en-US" sz="2000">
                <a:latin typeface="Symbol" pitchFamily="18" charset="2"/>
              </a:rPr>
              <a:t>m</a:t>
            </a:r>
            <a:r>
              <a:rPr lang="en-US" altLang="en-US" sz="2000">
                <a:latin typeface="Arial" pitchFamily="34" charset="0"/>
              </a:rPr>
              <a:t>sec</a:t>
            </a:r>
          </a:p>
        </p:txBody>
      </p:sp>
      <p:sp>
        <p:nvSpPr>
          <p:cNvPr id="71693" name="Slide Number Placeholder 1">
            <a:extLst>
              <a:ext uri="{FF2B5EF4-FFF2-40B4-BE49-F238E27FC236}">
                <a16:creationId xmlns:a16="http://schemas.microsoft.com/office/drawing/2014/main" id="{4BF1CBFD-9C72-884E-B367-F0D4AAFE2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1E127D9-D8DC-8749-9465-A6A12BC4C304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27516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ext Box 2">
            <a:extLst>
              <a:ext uri="{FF2B5EF4-FFF2-40B4-BE49-F238E27FC236}">
                <a16:creationId xmlns:a16="http://schemas.microsoft.com/office/drawing/2014/main" id="{F8581545-0CB0-8B4C-A4AA-45492C6408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1" y="5562601"/>
            <a:ext cx="16224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>
              <a:defRPr sz="2400" b="1">
                <a:solidFill>
                  <a:srgbClr val="7F7F7F"/>
                </a:solidFill>
                <a:latin typeface="Comic Sans MS" charset="0"/>
                <a:ea typeface="ＭＳ Ｐゴシック" charset="0"/>
              </a:defRPr>
            </a:lvl2pPr>
            <a:lvl3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>
                <a:latin typeface="Arial" charset="0"/>
              </a:rPr>
              <a:t>1500 x 8 bits</a:t>
            </a:r>
          </a:p>
        </p:txBody>
      </p:sp>
      <p:sp>
        <p:nvSpPr>
          <p:cNvPr id="72707" name="Rectangle 3">
            <a:extLst>
              <a:ext uri="{FF2B5EF4-FFF2-40B4-BE49-F238E27FC236}">
                <a16:creationId xmlns:a16="http://schemas.microsoft.com/office/drawing/2014/main" id="{7C55ED51-00F1-DC43-BEAB-CE058D133D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Arial Narrow" charset="0"/>
                <a:ea typeface="ＭＳ Ｐゴシック" charset="0"/>
                <a:cs typeface="+mj-cs"/>
              </a:rPr>
              <a:t>Packet Transmission Time</a:t>
            </a:r>
          </a:p>
        </p:txBody>
      </p:sp>
      <p:sp>
        <p:nvSpPr>
          <p:cNvPr id="72708" name="Rectangle 4">
            <a:extLst>
              <a:ext uri="{FF2B5EF4-FFF2-40B4-BE49-F238E27FC236}">
                <a16:creationId xmlns:a16="http://schemas.microsoft.com/office/drawing/2014/main" id="{A50DF036-2FB2-5C4F-8B91-3BC9176493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1981200"/>
            <a:ext cx="7772400" cy="838200"/>
          </a:xfrm>
        </p:spPr>
        <p:txBody>
          <a:bodyPr/>
          <a:lstStyle/>
          <a:p>
            <a:pPr marL="609600" indent="-609600">
              <a:buFont typeface="Monotype Sorts" charset="0"/>
              <a:buAutoNum type="arabicPeriod" startAt="2"/>
              <a:defRPr/>
            </a:pPr>
            <a:r>
              <a:rPr lang="en-US" sz="2000">
                <a:ea typeface="ＭＳ Ｐゴシック" charset="0"/>
              </a:rPr>
              <a:t>How long does it take A to transmit an entire packet onto the link?</a:t>
            </a:r>
          </a:p>
          <a:p>
            <a:pPr marL="609600" indent="-609600">
              <a:buNone/>
              <a:defRPr/>
            </a:pPr>
            <a:endParaRPr lang="en-US">
              <a:ea typeface="ＭＳ Ｐゴシック" charset="0"/>
            </a:endParaRPr>
          </a:p>
        </p:txBody>
      </p:sp>
      <p:sp>
        <p:nvSpPr>
          <p:cNvPr id="72709" name="Text Box 5">
            <a:extLst>
              <a:ext uri="{FF2B5EF4-FFF2-40B4-BE49-F238E27FC236}">
                <a16:creationId xmlns:a16="http://schemas.microsoft.com/office/drawing/2014/main" id="{1C478276-A9D6-7747-832F-3D3073463F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1" y="2895601"/>
            <a:ext cx="58642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>
              <a:defRPr sz="2400" b="1">
                <a:solidFill>
                  <a:srgbClr val="7F7F7F"/>
                </a:solidFill>
                <a:latin typeface="Comic Sans MS" charset="0"/>
                <a:ea typeface="ＭＳ Ｐゴシック" charset="0"/>
              </a:defRPr>
            </a:lvl2pPr>
            <a:lvl3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dirty="0">
                <a:latin typeface="Arial" charset="0"/>
              </a:rPr>
              <a:t>Relevant information:  packet length = 1500 bytes</a:t>
            </a:r>
          </a:p>
          <a:p>
            <a:pPr>
              <a:defRPr/>
            </a:pPr>
            <a:r>
              <a:rPr lang="en-US" sz="2000" dirty="0">
                <a:latin typeface="Arial" charset="0"/>
              </a:rPr>
              <a:t>		          channel speed  = 10 Mbps</a:t>
            </a:r>
          </a:p>
        </p:txBody>
      </p:sp>
      <p:sp>
        <p:nvSpPr>
          <p:cNvPr id="72710" name="Text Box 6">
            <a:extLst>
              <a:ext uri="{FF2B5EF4-FFF2-40B4-BE49-F238E27FC236}">
                <a16:creationId xmlns:a16="http://schemas.microsoft.com/office/drawing/2014/main" id="{7B2BEB4A-08AA-5B46-BBFA-BE2C1C4859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3806825"/>
            <a:ext cx="68580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>
              <a:defRPr sz="2400" b="1">
                <a:solidFill>
                  <a:srgbClr val="7F7F7F"/>
                </a:solidFill>
                <a:latin typeface="Comic Sans MS" charset="0"/>
                <a:ea typeface="ＭＳ Ｐゴシック" charset="0"/>
              </a:defRPr>
            </a:lvl2pPr>
            <a:lvl3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>
                <a:latin typeface="Arial" charset="0"/>
              </a:rPr>
              <a:t>Another way to ask this question:</a:t>
            </a:r>
          </a:p>
          <a:p>
            <a:pPr>
              <a:defRPr/>
            </a:pPr>
            <a:r>
              <a:rPr lang="en-US" sz="2000">
                <a:latin typeface="Arial" charset="0"/>
              </a:rPr>
              <a:t>If the link can transmit 10 million bits in a second, how many seconds does it take to transmit 1500 bytes (8x1500 bits)?</a:t>
            </a:r>
          </a:p>
        </p:txBody>
      </p:sp>
      <p:sp>
        <p:nvSpPr>
          <p:cNvPr id="72711" name="Line 7">
            <a:extLst>
              <a:ext uri="{FF2B5EF4-FFF2-40B4-BE49-F238E27FC236}">
                <a16:creationId xmlns:a16="http://schemas.microsoft.com/office/drawing/2014/main" id="{6E60E7EC-EA51-2249-9C8D-B3529250937B}"/>
              </a:ext>
            </a:extLst>
          </p:cNvPr>
          <p:cNvSpPr>
            <a:spLocks noChangeShapeType="1"/>
          </p:cNvSpPr>
          <p:nvPr/>
        </p:nvSpPr>
        <p:spPr bwMode="auto">
          <a:xfrm>
            <a:off x="3098800" y="5943600"/>
            <a:ext cx="762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2712" name="Line 8">
            <a:extLst>
              <a:ext uri="{FF2B5EF4-FFF2-40B4-BE49-F238E27FC236}">
                <a16:creationId xmlns:a16="http://schemas.microsoft.com/office/drawing/2014/main" id="{A78FF310-AB88-8045-8043-0A6A07DFC38B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5943600"/>
            <a:ext cx="15494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2713" name="Text Box 9">
            <a:extLst>
              <a:ext uri="{FF2B5EF4-FFF2-40B4-BE49-F238E27FC236}">
                <a16:creationId xmlns:a16="http://schemas.microsoft.com/office/drawing/2014/main" id="{ACE21991-8754-FB42-AE21-E4EBB98B80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5546726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>
              <a:defRPr sz="2400" b="1">
                <a:solidFill>
                  <a:srgbClr val="7F7F7F"/>
                </a:solidFill>
                <a:latin typeface="Comic Sans MS" charset="0"/>
                <a:ea typeface="ＭＳ Ｐゴシック" charset="0"/>
              </a:defRPr>
            </a:lvl2pPr>
            <a:lvl3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>
                <a:latin typeface="Arial" charset="0"/>
              </a:rPr>
              <a:t>10 Mbits</a:t>
            </a:r>
          </a:p>
        </p:txBody>
      </p:sp>
      <p:sp>
        <p:nvSpPr>
          <p:cNvPr id="72714" name="Text Box 10">
            <a:extLst>
              <a:ext uri="{FF2B5EF4-FFF2-40B4-BE49-F238E27FC236}">
                <a16:creationId xmlns:a16="http://schemas.microsoft.com/office/drawing/2014/main" id="{365931D0-F13F-F64B-9575-6B61CE56DB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5626" y="5946776"/>
            <a:ext cx="790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>
              <a:defRPr sz="2400" b="1">
                <a:solidFill>
                  <a:srgbClr val="7F7F7F"/>
                </a:solidFill>
                <a:latin typeface="Comic Sans MS" charset="0"/>
                <a:ea typeface="ＭＳ Ｐゴシック" charset="0"/>
              </a:defRPr>
            </a:lvl2pPr>
            <a:lvl3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>
                <a:latin typeface="Arial" charset="0"/>
              </a:rPr>
              <a:t>1 sec</a:t>
            </a:r>
          </a:p>
        </p:txBody>
      </p:sp>
      <p:sp>
        <p:nvSpPr>
          <p:cNvPr id="72715" name="Text Box 11">
            <a:extLst>
              <a:ext uri="{FF2B5EF4-FFF2-40B4-BE49-F238E27FC236}">
                <a16:creationId xmlns:a16="http://schemas.microsoft.com/office/drawing/2014/main" id="{96BD4504-43AE-A246-B0B5-8157DE9E1B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13200" y="5715001"/>
            <a:ext cx="3317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>
              <a:defRPr sz="2400" b="1">
                <a:solidFill>
                  <a:srgbClr val="7F7F7F"/>
                </a:solidFill>
                <a:latin typeface="Comic Sans MS" charset="0"/>
                <a:ea typeface="ＭＳ Ｐゴシック" charset="0"/>
              </a:defRPr>
            </a:lvl2pPr>
            <a:lvl3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>
                <a:latin typeface="Arial" charset="0"/>
              </a:rPr>
              <a:t>=</a:t>
            </a:r>
          </a:p>
        </p:txBody>
      </p:sp>
      <p:sp>
        <p:nvSpPr>
          <p:cNvPr id="72716" name="Text Box 12">
            <a:extLst>
              <a:ext uri="{FF2B5EF4-FFF2-40B4-BE49-F238E27FC236}">
                <a16:creationId xmlns:a16="http://schemas.microsoft.com/office/drawing/2014/main" id="{9FD7C7A4-D619-3A42-A790-5D906CE1BD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5946776"/>
            <a:ext cx="25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>
              <a:defRPr sz="2400" b="1">
                <a:solidFill>
                  <a:srgbClr val="7F7F7F"/>
                </a:solidFill>
                <a:latin typeface="Comic Sans MS" charset="0"/>
                <a:ea typeface="ＭＳ Ｐゴシック" charset="0"/>
              </a:defRPr>
            </a:lvl2pPr>
            <a:lvl3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>
                <a:latin typeface="Arial" charset="0"/>
              </a:rPr>
              <a:t>t</a:t>
            </a:r>
          </a:p>
        </p:txBody>
      </p:sp>
      <p:sp>
        <p:nvSpPr>
          <p:cNvPr id="72717" name="Text Box 13">
            <a:extLst>
              <a:ext uri="{FF2B5EF4-FFF2-40B4-BE49-F238E27FC236}">
                <a16:creationId xmlns:a16="http://schemas.microsoft.com/office/drawing/2014/main" id="{1DDF9556-4FE0-EF45-9AF0-81A8FF422B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1" y="5486401"/>
            <a:ext cx="362426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altLang="en-US" sz="2000">
                <a:latin typeface="Arial" pitchFamily="34" charset="0"/>
              </a:rPr>
              <a:t>Solving for t…</a:t>
            </a:r>
          </a:p>
          <a:p>
            <a:pPr>
              <a:defRPr/>
            </a:pPr>
            <a:r>
              <a:rPr lang="en-US" altLang="en-US" sz="2000">
                <a:latin typeface="Arial" pitchFamily="34" charset="0"/>
              </a:rPr>
              <a:t>    t = 0.0012 sec (or 1.2 msec)</a:t>
            </a:r>
          </a:p>
        </p:txBody>
      </p:sp>
      <p:sp>
        <p:nvSpPr>
          <p:cNvPr id="72718" name="Slide Number Placeholder 1">
            <a:extLst>
              <a:ext uri="{FF2B5EF4-FFF2-40B4-BE49-F238E27FC236}">
                <a16:creationId xmlns:a16="http://schemas.microsoft.com/office/drawing/2014/main" id="{464F4245-FB42-EB4A-9CCF-A3AC92B8F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50CAFE7-683E-7349-9E1F-C9F10B657F62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3851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9" name="Rectangle 3">
            <a:extLst>
              <a:ext uri="{FF2B5EF4-FFF2-40B4-BE49-F238E27FC236}">
                <a16:creationId xmlns:a16="http://schemas.microsoft.com/office/drawing/2014/main" id="{44BC1237-5812-C04C-AB7B-97E2F12072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 vert="horz" lIns="92075" tIns="46038" rIns="92075" bIns="46038" rtlCol="0">
            <a:normAutofit/>
          </a:bodyPr>
          <a:lstStyle/>
          <a:p>
            <a:pPr>
              <a:defRPr/>
            </a:pPr>
            <a:r>
              <a:rPr lang="en-US" altLang="en-US" dirty="0"/>
              <a:t>The data link layer provides the network layer with what appears to be an error-free link to the other side of the link</a:t>
            </a:r>
          </a:p>
          <a:p>
            <a:pPr marL="0" indent="0">
              <a:buNone/>
              <a:defRPr/>
            </a:pPr>
            <a:endParaRPr lang="en-US" altLang="en-US" dirty="0"/>
          </a:p>
          <a:p>
            <a:pPr>
              <a:defRPr/>
            </a:pPr>
            <a:r>
              <a:rPr lang="en-US" altLang="en-US" dirty="0">
                <a:ea typeface="+mn-ea"/>
                <a:cs typeface="+mn-cs"/>
              </a:rPr>
              <a:t>Functions:</a:t>
            </a:r>
          </a:p>
          <a:p>
            <a:pPr lvl="1">
              <a:defRPr/>
            </a:pPr>
            <a:r>
              <a:rPr lang="en-US" altLang="en-US" dirty="0">
                <a:ea typeface="ＭＳ Ｐゴシック" charset="0"/>
              </a:rPr>
              <a:t>Provides reliable transfer of information between two adjacent nodes</a:t>
            </a:r>
          </a:p>
          <a:p>
            <a:pPr lvl="1">
              <a:defRPr/>
            </a:pPr>
            <a:r>
              <a:rPr lang="en-US" altLang="en-US" dirty="0">
                <a:ea typeface="ＭＳ Ｐゴシック" charset="0"/>
              </a:rPr>
              <a:t>Creates frames, or packets, from bits and vice versa</a:t>
            </a:r>
          </a:p>
          <a:p>
            <a:pPr lvl="1">
              <a:defRPr/>
            </a:pPr>
            <a:r>
              <a:rPr lang="en-US" altLang="en-US" dirty="0">
                <a:ea typeface="ＭＳ Ｐゴシック" charset="0"/>
              </a:rPr>
              <a:t>Provides frame-level error control</a:t>
            </a:r>
          </a:p>
          <a:p>
            <a:pPr>
              <a:defRPr/>
            </a:pPr>
            <a:endParaRPr lang="en-US" altLang="en-US" dirty="0">
              <a:ea typeface="+mn-ea"/>
              <a:cs typeface="+mn-cs"/>
            </a:endParaRPr>
          </a:p>
        </p:txBody>
      </p:sp>
      <p:sp>
        <p:nvSpPr>
          <p:cNvPr id="57348" name="Slide Number Placeholder 1">
            <a:extLst>
              <a:ext uri="{FF2B5EF4-FFF2-40B4-BE49-F238E27FC236}">
                <a16:creationId xmlns:a16="http://schemas.microsoft.com/office/drawing/2014/main" id="{D8EC0880-7EF2-A640-8170-D0F44DDF4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4514D5F-5FAE-9841-B8B2-1A3272C086B1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002D0E4-20D9-0E47-B325-F92CA5A07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49848" cy="1325563"/>
          </a:xfrm>
        </p:spPr>
        <p:txBody>
          <a:bodyPr/>
          <a:lstStyle/>
          <a:p>
            <a:r>
              <a:rPr lang="en-US" dirty="0">
                <a:ea typeface="ＭＳ Ｐゴシック" charset="0"/>
              </a:rPr>
              <a:t>Host-to-network layer: (b) Data Link Layer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2882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>
            <a:extLst>
              <a:ext uri="{FF2B5EF4-FFF2-40B4-BE49-F238E27FC236}">
                <a16:creationId xmlns:a16="http://schemas.microsoft.com/office/drawing/2014/main" id="{AF62A3B3-36E1-A148-8073-FD83187C90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Arial Narrow" charset="0"/>
                <a:ea typeface="ＭＳ Ｐゴシック" charset="0"/>
                <a:cs typeface="+mj-cs"/>
              </a:rPr>
              <a:t>Message switching vs Packet switching</a:t>
            </a:r>
          </a:p>
        </p:txBody>
      </p:sp>
      <p:sp>
        <p:nvSpPr>
          <p:cNvPr id="73731" name="Rectangle 5">
            <a:extLst>
              <a:ext uri="{FF2B5EF4-FFF2-40B4-BE49-F238E27FC236}">
                <a16:creationId xmlns:a16="http://schemas.microsoft.com/office/drawing/2014/main" id="{42AA143D-DACF-B548-97AE-53432E3CCE60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sz="2000">
                <a:ea typeface="ＭＳ Ｐゴシック" charset="0"/>
              </a:rPr>
              <a:t>Link speed is 1000 Bytes/sec.  (ignore prop delay)</a:t>
            </a:r>
          </a:p>
          <a:p>
            <a:pPr>
              <a:lnSpc>
                <a:spcPct val="90000"/>
              </a:lnSpc>
              <a:defRPr/>
            </a:pPr>
            <a:r>
              <a:rPr lang="en-US" sz="2000">
                <a:ea typeface="ＭＳ Ｐゴシック" charset="0"/>
              </a:rPr>
              <a:t>Packet size is  100 Bytes, file  size is 1000 Bytes</a:t>
            </a:r>
          </a:p>
          <a:p>
            <a:pPr>
              <a:lnSpc>
                <a:spcPct val="90000"/>
              </a:lnSpc>
              <a:defRPr/>
            </a:pPr>
            <a:r>
              <a:rPr lang="en-US" sz="2000">
                <a:ea typeface="ＭＳ Ｐゴシック" charset="0"/>
              </a:rPr>
              <a:t>Find total time to transfer the entire file under the two switching techniques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000">
                <a:ea typeface="ＭＳ Ｐゴシック" charset="0"/>
              </a:rPr>
              <a:t>Msg switching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000">
                <a:ea typeface="ＭＳ Ｐゴシック" charset="0"/>
              </a:rPr>
              <a:t>Packet switching</a:t>
            </a:r>
          </a:p>
        </p:txBody>
      </p:sp>
      <p:pic>
        <p:nvPicPr>
          <p:cNvPr id="73732" name="Picture 6" descr="j0196224">
            <a:extLst>
              <a:ext uri="{FF2B5EF4-FFF2-40B4-BE49-F238E27FC236}">
                <a16:creationId xmlns:a16="http://schemas.microsoft.com/office/drawing/2014/main" id="{551AE46F-91E1-DE42-9AD6-3A6098399604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895600" y="2263776"/>
            <a:ext cx="1219200" cy="1120775"/>
          </a:xfrm>
        </p:spPr>
      </p:pic>
      <p:pic>
        <p:nvPicPr>
          <p:cNvPr id="73733" name="Picture 7" descr="j0196224">
            <a:extLst>
              <a:ext uri="{FF2B5EF4-FFF2-40B4-BE49-F238E27FC236}">
                <a16:creationId xmlns:a16="http://schemas.microsoft.com/office/drawing/2014/main" id="{701FEDF0-FCF4-8C41-A080-988B753B51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2209801"/>
            <a:ext cx="1219200" cy="1120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pic>
      <p:sp>
        <p:nvSpPr>
          <p:cNvPr id="73734" name="Line 10">
            <a:extLst>
              <a:ext uri="{FF2B5EF4-FFF2-40B4-BE49-F238E27FC236}">
                <a16:creationId xmlns:a16="http://schemas.microsoft.com/office/drawing/2014/main" id="{1BF62C28-75DD-9E4E-B094-40E29FB3A361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2895600"/>
            <a:ext cx="4343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3735" name="Oval 9">
            <a:extLst>
              <a:ext uri="{FF2B5EF4-FFF2-40B4-BE49-F238E27FC236}">
                <a16:creationId xmlns:a16="http://schemas.microsoft.com/office/drawing/2014/main" id="{4ACD41B6-BA79-964E-8A1A-E21DB3E941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2743200"/>
            <a:ext cx="8382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73736" name="Text Box 11">
            <a:extLst>
              <a:ext uri="{FF2B5EF4-FFF2-40B4-BE49-F238E27FC236}">
                <a16:creationId xmlns:a16="http://schemas.microsoft.com/office/drawing/2014/main" id="{F444FE9C-1827-9843-AABE-646AAE0445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1" y="2286000"/>
            <a:ext cx="557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>
              <a:defRPr sz="2400" b="1">
                <a:solidFill>
                  <a:srgbClr val="7F7F7F"/>
                </a:solidFill>
                <a:latin typeface="Comic Sans MS" charset="0"/>
                <a:ea typeface="ＭＳ Ｐゴシック" charset="0"/>
              </a:defRPr>
            </a:lvl2pPr>
            <a:lvl3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b="1">
                <a:latin typeface="Times New Roman" charset="0"/>
              </a:rPr>
              <a:t>R1</a:t>
            </a:r>
          </a:p>
        </p:txBody>
      </p:sp>
      <p:sp>
        <p:nvSpPr>
          <p:cNvPr id="73737" name="Slide Number Placeholder 1">
            <a:extLst>
              <a:ext uri="{FF2B5EF4-FFF2-40B4-BE49-F238E27FC236}">
                <a16:creationId xmlns:a16="http://schemas.microsoft.com/office/drawing/2014/main" id="{55332E4D-AC57-EF45-A5CE-616EA4D83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FDF514D-9720-C54A-B168-161DA67C6515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86631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>
            <a:extLst>
              <a:ext uri="{FF2B5EF4-FFF2-40B4-BE49-F238E27FC236}">
                <a16:creationId xmlns:a16="http://schemas.microsoft.com/office/drawing/2014/main" id="{7175393B-6C13-E24E-80C9-90A7B8F239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Arial Narrow" charset="0"/>
                <a:ea typeface="ＭＳ Ｐゴシック" charset="0"/>
                <a:cs typeface="+mj-cs"/>
              </a:rPr>
              <a:t>Message switching vs Packet switching</a:t>
            </a:r>
          </a:p>
        </p:txBody>
      </p:sp>
      <p:sp>
        <p:nvSpPr>
          <p:cNvPr id="74755" name="Rectangle 3">
            <a:extLst>
              <a:ext uri="{FF2B5EF4-FFF2-40B4-BE49-F238E27FC236}">
                <a16:creationId xmlns:a16="http://schemas.microsoft.com/office/drawing/2014/main" id="{573C19F1-F4D0-D241-8AAB-2FB6347911F9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sz="2000">
                <a:ea typeface="ＭＳ Ｐゴシック" charset="0"/>
              </a:rPr>
              <a:t>Link speed is 1000 Bps.  (prop delay for each link=10 msec)</a:t>
            </a:r>
          </a:p>
          <a:p>
            <a:pPr>
              <a:lnSpc>
                <a:spcPct val="90000"/>
              </a:lnSpc>
              <a:defRPr/>
            </a:pPr>
            <a:r>
              <a:rPr lang="en-US" sz="2000">
                <a:ea typeface="ＭＳ Ｐゴシック" charset="0"/>
              </a:rPr>
              <a:t>Packet size is  100 bytes, file  size is 1000 bytes</a:t>
            </a:r>
          </a:p>
          <a:p>
            <a:pPr>
              <a:lnSpc>
                <a:spcPct val="90000"/>
              </a:lnSpc>
              <a:defRPr/>
            </a:pPr>
            <a:r>
              <a:rPr lang="en-US" sz="2000">
                <a:ea typeface="ＭＳ Ｐゴシック" charset="0"/>
              </a:rPr>
              <a:t>Find total time to transfer the entire file under the two switching techniques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000">
                <a:ea typeface="ＭＳ Ｐゴシック" charset="0"/>
              </a:rPr>
              <a:t>Msg switching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000">
                <a:ea typeface="ＭＳ Ｐゴシック" charset="0"/>
              </a:rPr>
              <a:t>Packet switching</a:t>
            </a:r>
          </a:p>
        </p:txBody>
      </p:sp>
      <p:pic>
        <p:nvPicPr>
          <p:cNvPr id="74756" name="Picture 4" descr="j0196224">
            <a:extLst>
              <a:ext uri="{FF2B5EF4-FFF2-40B4-BE49-F238E27FC236}">
                <a16:creationId xmlns:a16="http://schemas.microsoft.com/office/drawing/2014/main" id="{ADA810AE-AA0F-6F46-AB2F-71EA6D32B606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895600" y="2263776"/>
            <a:ext cx="1219200" cy="1120775"/>
          </a:xfrm>
        </p:spPr>
      </p:pic>
      <p:pic>
        <p:nvPicPr>
          <p:cNvPr id="74757" name="Picture 5" descr="j0196224">
            <a:extLst>
              <a:ext uri="{FF2B5EF4-FFF2-40B4-BE49-F238E27FC236}">
                <a16:creationId xmlns:a16="http://schemas.microsoft.com/office/drawing/2014/main" id="{49C04A62-2081-514C-B17E-EFD0D94AF3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2209801"/>
            <a:ext cx="1219200" cy="1120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pic>
      <p:sp>
        <p:nvSpPr>
          <p:cNvPr id="74758" name="Line 6">
            <a:extLst>
              <a:ext uri="{FF2B5EF4-FFF2-40B4-BE49-F238E27FC236}">
                <a16:creationId xmlns:a16="http://schemas.microsoft.com/office/drawing/2014/main" id="{A50CE19E-95F8-4045-B2EE-73344B28DC59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2895600"/>
            <a:ext cx="4343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4759" name="Oval 7">
            <a:extLst>
              <a:ext uri="{FF2B5EF4-FFF2-40B4-BE49-F238E27FC236}">
                <a16:creationId xmlns:a16="http://schemas.microsoft.com/office/drawing/2014/main" id="{EF4FC6CA-9B53-3A49-96BE-87DAC01371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2743200"/>
            <a:ext cx="8382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74760" name="Text Box 8">
            <a:extLst>
              <a:ext uri="{FF2B5EF4-FFF2-40B4-BE49-F238E27FC236}">
                <a16:creationId xmlns:a16="http://schemas.microsoft.com/office/drawing/2014/main" id="{534EA339-E5F0-754C-91EB-081B4F22F3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1" y="2286000"/>
            <a:ext cx="557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>
              <a:defRPr sz="2400" b="1">
                <a:solidFill>
                  <a:srgbClr val="7F7F7F"/>
                </a:solidFill>
                <a:latin typeface="Comic Sans MS" charset="0"/>
                <a:ea typeface="ＭＳ Ｐゴシック" charset="0"/>
              </a:defRPr>
            </a:lvl2pPr>
            <a:lvl3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b="1">
                <a:latin typeface="Times New Roman" charset="0"/>
              </a:rPr>
              <a:t>R1</a:t>
            </a:r>
          </a:p>
        </p:txBody>
      </p:sp>
      <p:sp>
        <p:nvSpPr>
          <p:cNvPr id="74761" name="Slide Number Placeholder 1">
            <a:extLst>
              <a:ext uri="{FF2B5EF4-FFF2-40B4-BE49-F238E27FC236}">
                <a16:creationId xmlns:a16="http://schemas.microsoft.com/office/drawing/2014/main" id="{67964B8A-FD41-0641-8D4E-B22B84730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9FBC42C-9713-BD4B-943C-B3C585EA4529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57305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>
            <a:extLst>
              <a:ext uri="{FF2B5EF4-FFF2-40B4-BE49-F238E27FC236}">
                <a16:creationId xmlns:a16="http://schemas.microsoft.com/office/drawing/2014/main" id="{23E1EE3A-7067-384C-88E5-11FAB0F533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Arial Narrow" charset="0"/>
                <a:ea typeface="ＭＳ Ｐゴシック" charset="0"/>
                <a:cs typeface="+mj-cs"/>
              </a:rPr>
              <a:t>Message switching vs Packet switching</a:t>
            </a:r>
          </a:p>
        </p:txBody>
      </p:sp>
      <p:sp>
        <p:nvSpPr>
          <p:cNvPr id="75779" name="Rectangle 3">
            <a:extLst>
              <a:ext uri="{FF2B5EF4-FFF2-40B4-BE49-F238E27FC236}">
                <a16:creationId xmlns:a16="http://schemas.microsoft.com/office/drawing/2014/main" id="{15EDBE05-0472-DB41-8BE9-1DBF8C3A44F6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z="2000">
                <a:ea typeface="ＭＳ Ｐゴシック" charset="0"/>
              </a:rPr>
              <a:t>Link speed is 1000 Bytes per second .  (ignore prop delay, ignore header overhead)</a:t>
            </a:r>
          </a:p>
          <a:p>
            <a:pPr>
              <a:defRPr/>
            </a:pPr>
            <a:r>
              <a:rPr lang="en-US" sz="2000">
                <a:ea typeface="ＭＳ Ｐゴシック" charset="0"/>
              </a:rPr>
              <a:t>Packet size is  100 Bytes, file  size is 1000 Bytes</a:t>
            </a:r>
          </a:p>
          <a:p>
            <a:pPr>
              <a:defRPr/>
            </a:pPr>
            <a:r>
              <a:rPr lang="en-US" sz="2000">
                <a:ea typeface="ＭＳ Ｐゴシック" charset="0"/>
              </a:rPr>
              <a:t>Find total time to transfer the entire file under the two switching techniques</a:t>
            </a:r>
          </a:p>
        </p:txBody>
      </p:sp>
      <p:pic>
        <p:nvPicPr>
          <p:cNvPr id="75780" name="Picture 4" descr="j0196224">
            <a:extLst>
              <a:ext uri="{FF2B5EF4-FFF2-40B4-BE49-F238E27FC236}">
                <a16:creationId xmlns:a16="http://schemas.microsoft.com/office/drawing/2014/main" id="{EB74AE47-82F2-874B-8B8E-B37DCA6D43BF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895600" y="2263776"/>
            <a:ext cx="1219200" cy="1120775"/>
          </a:xfrm>
        </p:spPr>
      </p:pic>
      <p:pic>
        <p:nvPicPr>
          <p:cNvPr id="75781" name="Picture 5" descr="j0196224">
            <a:extLst>
              <a:ext uri="{FF2B5EF4-FFF2-40B4-BE49-F238E27FC236}">
                <a16:creationId xmlns:a16="http://schemas.microsoft.com/office/drawing/2014/main" id="{3E8CB105-A34E-A446-BECC-E35A410F32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2209801"/>
            <a:ext cx="1219200" cy="1120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pic>
      <p:sp>
        <p:nvSpPr>
          <p:cNvPr id="75782" name="Line 6">
            <a:extLst>
              <a:ext uri="{FF2B5EF4-FFF2-40B4-BE49-F238E27FC236}">
                <a16:creationId xmlns:a16="http://schemas.microsoft.com/office/drawing/2014/main" id="{D553B881-2162-2C40-9CE5-F99B61A42A3A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2895600"/>
            <a:ext cx="449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5783" name="Oval 7">
            <a:extLst>
              <a:ext uri="{FF2B5EF4-FFF2-40B4-BE49-F238E27FC236}">
                <a16:creationId xmlns:a16="http://schemas.microsoft.com/office/drawing/2014/main" id="{82B48811-6565-4640-8FC1-F463444D71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2819400"/>
            <a:ext cx="8382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75784" name="Oval 8">
            <a:extLst>
              <a:ext uri="{FF2B5EF4-FFF2-40B4-BE49-F238E27FC236}">
                <a16:creationId xmlns:a16="http://schemas.microsoft.com/office/drawing/2014/main" id="{AD0975E5-7C40-E943-9B93-DF166D5AEB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2819400"/>
            <a:ext cx="8382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75785" name="Text Box 9">
            <a:extLst>
              <a:ext uri="{FF2B5EF4-FFF2-40B4-BE49-F238E27FC236}">
                <a16:creationId xmlns:a16="http://schemas.microsoft.com/office/drawing/2014/main" id="{61A41394-E9FF-E440-BEF2-70CE530EE1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75125" y="2362200"/>
            <a:ext cx="522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>
              <a:defRPr sz="2400" b="1">
                <a:solidFill>
                  <a:srgbClr val="7F7F7F"/>
                </a:solidFill>
                <a:latin typeface="Comic Sans MS" charset="0"/>
                <a:ea typeface="ＭＳ Ｐゴシック" charset="0"/>
              </a:defRPr>
            </a:lvl2pPr>
            <a:lvl3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>
                <a:latin typeface="Times New Roman" charset="0"/>
              </a:rPr>
              <a:t>L1</a:t>
            </a:r>
          </a:p>
        </p:txBody>
      </p:sp>
      <p:sp>
        <p:nvSpPr>
          <p:cNvPr id="75786" name="Text Box 10">
            <a:extLst>
              <a:ext uri="{FF2B5EF4-FFF2-40B4-BE49-F238E27FC236}">
                <a16:creationId xmlns:a16="http://schemas.microsoft.com/office/drawing/2014/main" id="{A09CF8AB-1322-F84C-91F8-2F576E5071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2362200"/>
            <a:ext cx="522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>
              <a:defRPr sz="2400" b="1">
                <a:solidFill>
                  <a:srgbClr val="7F7F7F"/>
                </a:solidFill>
                <a:latin typeface="Comic Sans MS" charset="0"/>
                <a:ea typeface="ＭＳ Ｐゴシック" charset="0"/>
              </a:defRPr>
            </a:lvl2pPr>
            <a:lvl3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>
                <a:latin typeface="Times New Roman" charset="0"/>
              </a:rPr>
              <a:t>L2</a:t>
            </a:r>
          </a:p>
        </p:txBody>
      </p:sp>
      <p:sp>
        <p:nvSpPr>
          <p:cNvPr id="75787" name="Text Box 11">
            <a:extLst>
              <a:ext uri="{FF2B5EF4-FFF2-40B4-BE49-F238E27FC236}">
                <a16:creationId xmlns:a16="http://schemas.microsoft.com/office/drawing/2014/main" id="{536FCA3A-E6E8-284C-A751-F4C917E069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2438400"/>
            <a:ext cx="522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>
              <a:defRPr sz="2400" b="1">
                <a:solidFill>
                  <a:srgbClr val="7F7F7F"/>
                </a:solidFill>
                <a:latin typeface="Comic Sans MS" charset="0"/>
                <a:ea typeface="ＭＳ Ｐゴシック" charset="0"/>
              </a:defRPr>
            </a:lvl2pPr>
            <a:lvl3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>
                <a:latin typeface="Times New Roman" charset="0"/>
              </a:rPr>
              <a:t>L3</a:t>
            </a:r>
          </a:p>
        </p:txBody>
      </p:sp>
      <p:sp>
        <p:nvSpPr>
          <p:cNvPr id="75788" name="Text Box 10">
            <a:extLst>
              <a:ext uri="{FF2B5EF4-FFF2-40B4-BE49-F238E27FC236}">
                <a16:creationId xmlns:a16="http://schemas.microsoft.com/office/drawing/2014/main" id="{2B4A1CF1-82DF-AC4D-B186-1E1726A970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9163" y="3101976"/>
            <a:ext cx="544512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>
              <a:defRPr sz="2400" b="1">
                <a:solidFill>
                  <a:srgbClr val="7F7F7F"/>
                </a:solidFill>
                <a:latin typeface="Comic Sans MS" charset="0"/>
                <a:ea typeface="ＭＳ Ｐゴシック" charset="0"/>
              </a:defRPr>
            </a:lvl2pPr>
            <a:lvl3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>
                <a:latin typeface="Times New Roman" charset="0"/>
              </a:rPr>
              <a:t>R1</a:t>
            </a:r>
          </a:p>
        </p:txBody>
      </p:sp>
      <p:sp>
        <p:nvSpPr>
          <p:cNvPr id="75789" name="Text Box 10">
            <a:extLst>
              <a:ext uri="{FF2B5EF4-FFF2-40B4-BE49-F238E27FC236}">
                <a16:creationId xmlns:a16="http://schemas.microsoft.com/office/drawing/2014/main" id="{5DEDA9D7-59D3-DE47-AB09-38EEA117BC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4639" y="3078163"/>
            <a:ext cx="542925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>
              <a:defRPr sz="2400" b="1">
                <a:solidFill>
                  <a:srgbClr val="7F7F7F"/>
                </a:solidFill>
                <a:latin typeface="Comic Sans MS" charset="0"/>
                <a:ea typeface="ＭＳ Ｐゴシック" charset="0"/>
              </a:defRPr>
            </a:lvl2pPr>
            <a:lvl3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>
                <a:latin typeface="Times New Roman" charset="0"/>
              </a:rPr>
              <a:t>R2</a:t>
            </a:r>
          </a:p>
        </p:txBody>
      </p:sp>
      <p:sp>
        <p:nvSpPr>
          <p:cNvPr id="75790" name="Slide Number Placeholder 1">
            <a:extLst>
              <a:ext uri="{FF2B5EF4-FFF2-40B4-BE49-F238E27FC236}">
                <a16:creationId xmlns:a16="http://schemas.microsoft.com/office/drawing/2014/main" id="{2CB06A6F-FECA-B744-9C49-094E5E3E5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DCBEA71-016B-B041-A261-4248775A1F78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1125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3" name="Rectangle 3">
            <a:extLst>
              <a:ext uri="{FF2B5EF4-FFF2-40B4-BE49-F238E27FC236}">
                <a16:creationId xmlns:a16="http://schemas.microsoft.com/office/drawing/2014/main" id="{0ABFD07D-8D7E-3C4A-917C-8C83D48F2F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825625"/>
            <a:ext cx="10993916" cy="4351338"/>
          </a:xfrm>
        </p:spPr>
        <p:txBody>
          <a:bodyPr vert="horz" lIns="92075" tIns="46038" rIns="92075" bIns="46038" rtlCol="0">
            <a:normAutofit/>
          </a:bodyPr>
          <a:lstStyle/>
          <a:p>
            <a:pPr>
              <a:defRPr/>
            </a:pPr>
            <a:r>
              <a:rPr lang="en-US" dirty="0">
                <a:ea typeface="ＭＳ Ｐゴシック" charset="0"/>
              </a:rPr>
              <a:t>Network layer protocols move (“route”) host data towards destination</a:t>
            </a:r>
          </a:p>
          <a:p>
            <a:pPr>
              <a:defRPr/>
            </a:pPr>
            <a:r>
              <a:rPr lang="en-US" b="1" dirty="0">
                <a:solidFill>
                  <a:srgbClr val="C00000"/>
                </a:solidFill>
                <a:ea typeface="ＭＳ Ｐゴシック" charset="0"/>
              </a:rPr>
              <a:t>Best effort</a:t>
            </a:r>
            <a:r>
              <a:rPr lang="en-US" dirty="0">
                <a:ea typeface="ＭＳ Ｐゴシック" charset="0"/>
              </a:rPr>
              <a:t>: network will try its best, but no guarantees.</a:t>
            </a:r>
          </a:p>
          <a:p>
            <a:pPr>
              <a:defRPr/>
            </a:pPr>
            <a:r>
              <a:rPr lang="en-US" altLang="en-US" dirty="0">
                <a:ea typeface="ＭＳ Ｐゴシック" charset="0"/>
                <a:cs typeface="+mn-cs"/>
              </a:rPr>
              <a:t>Network layer implemented differently on hosts and routers</a:t>
            </a:r>
          </a:p>
          <a:p>
            <a:pPr>
              <a:defRPr/>
            </a:pPr>
            <a:endParaRPr lang="en-US" altLang="en-US" dirty="0">
              <a:ea typeface="+mn-ea"/>
              <a:cs typeface="+mn-cs"/>
            </a:endParaRPr>
          </a:p>
          <a:p>
            <a:pPr>
              <a:defRPr/>
            </a:pPr>
            <a:r>
              <a:rPr lang="en-US" altLang="en-US" dirty="0">
                <a:ea typeface="+mn-ea"/>
                <a:cs typeface="+mn-cs"/>
              </a:rPr>
              <a:t>Functions:</a:t>
            </a:r>
          </a:p>
          <a:p>
            <a:pPr lvl="1">
              <a:defRPr/>
            </a:pPr>
            <a:r>
              <a:rPr lang="en-US" altLang="en-US" dirty="0">
                <a:ea typeface="ＭＳ Ｐゴシック" charset="0"/>
              </a:rPr>
              <a:t>Responsible for routing decisions</a:t>
            </a:r>
          </a:p>
          <a:p>
            <a:pPr lvl="1">
              <a:defRPr/>
            </a:pPr>
            <a:r>
              <a:rPr lang="en-US" altLang="en-US" dirty="0">
                <a:ea typeface="ＭＳ Ｐゴシック" charset="0"/>
              </a:rPr>
              <a:t>Routing may be fixed or dynamic</a:t>
            </a:r>
          </a:p>
        </p:txBody>
      </p:sp>
      <p:sp>
        <p:nvSpPr>
          <p:cNvPr id="58372" name="Slide Number Placeholder 1">
            <a:extLst>
              <a:ext uri="{FF2B5EF4-FFF2-40B4-BE49-F238E27FC236}">
                <a16:creationId xmlns:a16="http://schemas.microsoft.com/office/drawing/2014/main" id="{9A8B64C6-2B5A-1342-9334-D4D516328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E363EC5-D659-9548-B5A0-57DC2E18F2D9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912866A-2181-AD48-B9BE-BAF7A9DB9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</a:rPr>
              <a:t>Network Layer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061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7" name="Rectangle 3">
            <a:extLst>
              <a:ext uri="{FF2B5EF4-FFF2-40B4-BE49-F238E27FC236}">
                <a16:creationId xmlns:a16="http://schemas.microsoft.com/office/drawing/2014/main" id="{87D18092-23B1-1D42-A579-35CC534656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199" y="1966119"/>
            <a:ext cx="10630359" cy="4755356"/>
          </a:xfrm>
        </p:spPr>
        <p:txBody>
          <a:bodyPr vert="horz" lIns="92075" tIns="46038" rIns="92075" bIns="46038" rtlCol="0">
            <a:normAutofit/>
          </a:bodyPr>
          <a:lstStyle/>
          <a:p>
            <a:pPr>
              <a:defRPr/>
            </a:pPr>
            <a:r>
              <a:rPr lang="en-US" dirty="0">
                <a:ea typeface="ＭＳ Ｐゴシック" charset="0"/>
              </a:rPr>
              <a:t>Handles host to host data transmission concerns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Almost fully implemented on hosts</a:t>
            </a:r>
          </a:p>
          <a:p>
            <a:pPr lvl="1">
              <a:defRPr/>
            </a:pPr>
            <a:r>
              <a:rPr lang="en-US" altLang="en-US" dirty="0">
                <a:ea typeface="ＭＳ Ｐゴシック" charset="0"/>
              </a:rPr>
              <a:t>Hides the details of the network from the application</a:t>
            </a:r>
          </a:p>
          <a:p>
            <a:pPr lvl="2">
              <a:defRPr/>
            </a:pPr>
            <a:r>
              <a:rPr lang="en-US" altLang="en-US" dirty="0">
                <a:ea typeface="ＭＳ Ｐゴシック" charset="0"/>
              </a:rPr>
              <a:t>Example: If we replace a point-to-point link with a satellite link, it doesn’t affect the behavior of the upper layers</a:t>
            </a:r>
          </a:p>
          <a:p>
            <a:pPr lvl="1">
              <a:defRPr/>
            </a:pPr>
            <a:endParaRPr lang="en-US" dirty="0">
              <a:ea typeface="ＭＳ Ｐゴシック" charset="0"/>
            </a:endParaRPr>
          </a:p>
          <a:p>
            <a:pPr>
              <a:defRPr/>
            </a:pPr>
            <a:r>
              <a:rPr lang="en-US" dirty="0">
                <a:ea typeface="ＭＳ Ｐゴシック" charset="0"/>
              </a:rPr>
              <a:t>Functions: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Reliable delivery: Packet retransmission upon loss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Ordered delivery: Reassemble packets in order at receiver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Flow control: Ensure that the receiving host isn’t overwhelmed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Congestion control: Ensure that routers aren’t overwhelmed</a:t>
            </a:r>
          </a:p>
        </p:txBody>
      </p:sp>
      <p:sp>
        <p:nvSpPr>
          <p:cNvPr id="59396" name="Slide Number Placeholder 1">
            <a:extLst>
              <a:ext uri="{FF2B5EF4-FFF2-40B4-BE49-F238E27FC236}">
                <a16:creationId xmlns:a16="http://schemas.microsoft.com/office/drawing/2014/main" id="{977D0023-039E-654F-8EA2-AED1207A8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7C70FC9-4ABA-2F4F-9416-ECC4719AA50B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8556B5A-F0D5-CD47-9657-34AABD646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</a:rPr>
              <a:t>Transport Layer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37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7" name="Rectangle 3">
            <a:extLst>
              <a:ext uri="{FF2B5EF4-FFF2-40B4-BE49-F238E27FC236}">
                <a16:creationId xmlns:a16="http://schemas.microsoft.com/office/drawing/2014/main" id="{55470FAC-1127-3049-A0D9-A60EBCA9C6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825625"/>
            <a:ext cx="10515600" cy="4895850"/>
          </a:xfrm>
        </p:spPr>
        <p:txBody>
          <a:bodyPr vert="horz" lIns="92075" tIns="46038" rIns="92075" bIns="46038" rtlCol="0">
            <a:normAutofit/>
          </a:bodyPr>
          <a:lstStyle/>
          <a:p>
            <a:pPr>
              <a:defRPr/>
            </a:pPr>
            <a:r>
              <a:rPr lang="en-US" altLang="en-US" dirty="0"/>
              <a:t>Implements application-specific communication between hosts running applications of the same “type”</a:t>
            </a:r>
          </a:p>
          <a:p>
            <a:pPr lvl="1">
              <a:defRPr/>
            </a:pPr>
            <a:r>
              <a:rPr lang="en-US" altLang="en-US" dirty="0"/>
              <a:t>Ex: between your web browser and a web server (HTTP)</a:t>
            </a:r>
          </a:p>
          <a:p>
            <a:pPr lvl="1">
              <a:defRPr/>
            </a:pPr>
            <a:endParaRPr lang="en-US" altLang="en-US" sz="2000" dirty="0"/>
          </a:p>
          <a:p>
            <a:pPr>
              <a:defRPr/>
            </a:pPr>
            <a:r>
              <a:rPr lang="en-US" altLang="en-US" dirty="0"/>
              <a:t>Functions:</a:t>
            </a:r>
          </a:p>
          <a:p>
            <a:pPr lvl="1">
              <a:defRPr/>
            </a:pPr>
            <a:r>
              <a:rPr lang="en-US" altLang="en-US" dirty="0"/>
              <a:t>Provides session support and presentation support</a:t>
            </a:r>
          </a:p>
          <a:p>
            <a:pPr lvl="1">
              <a:defRPr/>
            </a:pPr>
            <a:r>
              <a:rPr lang="en-US" altLang="en-US" sz="2400" dirty="0">
                <a:ea typeface="ＭＳ Ｐゴシック" charset="0"/>
              </a:rPr>
              <a:t>Session state, encryption, encoding </a:t>
            </a:r>
          </a:p>
          <a:p>
            <a:pPr>
              <a:defRPr/>
            </a:pPr>
            <a:endParaRPr lang="en-US" altLang="en-US" sz="2400" dirty="0"/>
          </a:p>
          <a:p>
            <a:pPr>
              <a:defRPr/>
            </a:pPr>
            <a:r>
              <a:rPr lang="en-US" altLang="en-US" dirty="0"/>
              <a:t>Examples:</a:t>
            </a:r>
          </a:p>
          <a:p>
            <a:pPr lvl="1">
              <a:defRPr/>
            </a:pPr>
            <a:r>
              <a:rPr lang="en-US" altLang="en-US" dirty="0">
                <a:ea typeface="ＭＳ Ｐゴシック" charset="0"/>
              </a:rPr>
              <a:t>FTP, HTTP, SMTP (email), SIP (Session Initiation Protocol)</a:t>
            </a:r>
          </a:p>
        </p:txBody>
      </p:sp>
      <p:sp>
        <p:nvSpPr>
          <p:cNvPr id="62468" name="Slide Number Placeholder 1">
            <a:extLst>
              <a:ext uri="{FF2B5EF4-FFF2-40B4-BE49-F238E27FC236}">
                <a16:creationId xmlns:a16="http://schemas.microsoft.com/office/drawing/2014/main" id="{97DFCB02-DAC7-9146-895C-7C5AD00F6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C3FAB2B-5EE0-E844-986C-59C791F54EF0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80C22C3-1860-1349-BE99-4F1665346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</a:rPr>
              <a:t>Application Layer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789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2A394-1986-4249-AF38-2F3CA3552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Hourglass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00DB2-DA29-FF46-9A4C-3F38865990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4103" y="1739948"/>
            <a:ext cx="11461645" cy="4351338"/>
          </a:xfrm>
        </p:spPr>
        <p:txBody>
          <a:bodyPr/>
          <a:lstStyle/>
          <a:p>
            <a:r>
              <a:rPr lang="en-US" dirty="0"/>
              <a:t>An artifact of the history of the Internet</a:t>
            </a:r>
          </a:p>
          <a:p>
            <a:pPr lvl="1"/>
            <a:r>
              <a:rPr lang="en-US" dirty="0"/>
              <a:t>Addressing a need to have diverse kinds of networks cooperate</a:t>
            </a:r>
          </a:p>
          <a:p>
            <a:r>
              <a:rPr lang="en-US" dirty="0"/>
              <a:t>The </a:t>
            </a:r>
            <a:r>
              <a:rPr lang="en-US" i="1" dirty="0"/>
              <a:t>Internet Protocol </a:t>
            </a:r>
            <a:r>
              <a:rPr lang="en-US" dirty="0"/>
              <a:t>(IP) is the “glue” connecting different physical technologies, transports, and applications</a:t>
            </a:r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62FB4B66-9482-894C-A666-54F9ADA5E944}"/>
              </a:ext>
            </a:extLst>
          </p:cNvPr>
          <p:cNvGrpSpPr>
            <a:grpSpLocks/>
          </p:cNvGrpSpPr>
          <p:nvPr/>
        </p:nvGrpSpPr>
        <p:grpSpPr bwMode="auto">
          <a:xfrm>
            <a:off x="4114801" y="3880692"/>
            <a:ext cx="3876675" cy="2713038"/>
            <a:chOff x="1695" y="1256"/>
            <a:chExt cx="2442" cy="1709"/>
          </a:xfrm>
        </p:grpSpPr>
        <p:sp>
          <p:nvSpPr>
            <p:cNvPr id="5" name="Rectangle 5">
              <a:extLst>
                <a:ext uri="{FF2B5EF4-FFF2-40B4-BE49-F238E27FC236}">
                  <a16:creationId xmlns:a16="http://schemas.microsoft.com/office/drawing/2014/main" id="{A39260E4-D059-F240-98D1-6B9BAAEED3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5" y="2681"/>
              <a:ext cx="184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300">
                  <a:solidFill>
                    <a:srgbClr val="000000"/>
                  </a:solidFill>
                  <a:latin typeface="Arial" panose="020B0604020202020204" pitchFamily="34" charset="0"/>
                </a:rPr>
                <a:t>…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6" name="Rectangle 6">
              <a:extLst>
                <a:ext uri="{FF2B5EF4-FFF2-40B4-BE49-F238E27FC236}">
                  <a16:creationId xmlns:a16="http://schemas.microsoft.com/office/drawing/2014/main" id="{E8C91FC7-1868-1941-8D94-36CAB4EFFB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2" y="2681"/>
              <a:ext cx="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7" name="Rectangle 7">
              <a:extLst>
                <a:ext uri="{FF2B5EF4-FFF2-40B4-BE49-F238E27FC236}">
                  <a16:creationId xmlns:a16="http://schemas.microsoft.com/office/drawing/2014/main" id="{7F3CF3AA-0EA9-4E40-BDEF-2967176221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6" y="1309"/>
              <a:ext cx="24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panose="020B0604020202020204" pitchFamily="34" charset="0"/>
                </a:rPr>
                <a:t>FTP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8" name="Rectangle 8">
              <a:extLst>
                <a:ext uri="{FF2B5EF4-FFF2-40B4-BE49-F238E27FC236}">
                  <a16:creationId xmlns:a16="http://schemas.microsoft.com/office/drawing/2014/main" id="{B1ED3F19-9FB7-344D-98D2-D2302F8759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1" y="1309"/>
              <a:ext cx="33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panose="020B0604020202020204" pitchFamily="34" charset="0"/>
                </a:rPr>
                <a:t>HTTP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9" name="Rectangle 9">
              <a:extLst>
                <a:ext uri="{FF2B5EF4-FFF2-40B4-BE49-F238E27FC236}">
                  <a16:creationId xmlns:a16="http://schemas.microsoft.com/office/drawing/2014/main" id="{D080EA9C-60B3-5249-80F7-EB6D945BD4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8" y="1309"/>
              <a:ext cx="208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panose="020B0604020202020204" pitchFamily="34" charset="0"/>
                </a:rPr>
                <a:t>SIP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0" name="Rectangle 10">
              <a:extLst>
                <a:ext uri="{FF2B5EF4-FFF2-40B4-BE49-F238E27FC236}">
                  <a16:creationId xmlns:a16="http://schemas.microsoft.com/office/drawing/2014/main" id="{CA433A2F-F949-8040-8DAE-222CD77626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6" y="1313"/>
              <a:ext cx="341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panose="020B0604020202020204" pitchFamily="34" charset="0"/>
                </a:rPr>
                <a:t>RTSP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1" name="Rectangle 11">
              <a:extLst>
                <a:ext uri="{FF2B5EF4-FFF2-40B4-BE49-F238E27FC236}">
                  <a16:creationId xmlns:a16="http://schemas.microsoft.com/office/drawing/2014/main" id="{9BAE60A2-450D-4143-A836-117EB14015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2" y="1785"/>
              <a:ext cx="25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panose="020B0604020202020204" pitchFamily="34" charset="0"/>
                </a:rPr>
                <a:t>TCP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2" name="Rectangle 12">
              <a:extLst>
                <a:ext uri="{FF2B5EF4-FFF2-40B4-BE49-F238E27FC236}">
                  <a16:creationId xmlns:a16="http://schemas.microsoft.com/office/drawing/2014/main" id="{E415A5AA-F876-654C-9CDC-E9BC1B32B4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8" y="1781"/>
              <a:ext cx="26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panose="020B0604020202020204" pitchFamily="34" charset="0"/>
                </a:rPr>
                <a:t>UDP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3" name="Rectangle 13">
              <a:extLst>
                <a:ext uri="{FF2B5EF4-FFF2-40B4-BE49-F238E27FC236}">
                  <a16:creationId xmlns:a16="http://schemas.microsoft.com/office/drawing/2014/main" id="{ACEC3CFC-E29E-744C-98B4-FE593EFB70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2" y="2264"/>
              <a:ext cx="12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panose="020B0604020202020204" pitchFamily="34" charset="0"/>
                </a:rPr>
                <a:t>IP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4" name="Rectangle 14">
              <a:extLst>
                <a:ext uri="{FF2B5EF4-FFF2-40B4-BE49-F238E27FC236}">
                  <a16:creationId xmlns:a16="http://schemas.microsoft.com/office/drawing/2014/main" id="{2F05FB42-F3F4-8346-8F5F-21F867D8DA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3" y="2770"/>
              <a:ext cx="25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panose="020B0604020202020204" pitchFamily="34" charset="0"/>
                </a:rPr>
                <a:t>NET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5" name="Rectangle 15">
              <a:extLst>
                <a:ext uri="{FF2B5EF4-FFF2-40B4-BE49-F238E27FC236}">
                  <a16:creationId xmlns:a16="http://schemas.microsoft.com/office/drawing/2014/main" id="{DADC3026-7EA8-D548-BC4D-187E50A81B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2" y="2835"/>
              <a:ext cx="54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  <a:latin typeface="Arial" panose="020B0604020202020204" pitchFamily="34" charset="0"/>
                </a:rPr>
                <a:t>1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6F216C5A-F14C-4D4E-824A-EF31A354B8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8" y="2716"/>
              <a:ext cx="514" cy="249"/>
            </a:xfrm>
            <a:custGeom>
              <a:avLst/>
              <a:gdLst>
                <a:gd name="T0" fmla="*/ 510 w 514"/>
                <a:gd name="T1" fmla="*/ 246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0" y="246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Rectangle 17">
              <a:extLst>
                <a:ext uri="{FF2B5EF4-FFF2-40B4-BE49-F238E27FC236}">
                  <a16:creationId xmlns:a16="http://schemas.microsoft.com/office/drawing/2014/main" id="{3DD36E24-79EF-D944-8B52-18E472B942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0" y="2766"/>
              <a:ext cx="25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panose="020B0604020202020204" pitchFamily="34" charset="0"/>
                </a:rPr>
                <a:t>NET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8" name="Rectangle 18">
              <a:extLst>
                <a:ext uri="{FF2B5EF4-FFF2-40B4-BE49-F238E27FC236}">
                  <a16:creationId xmlns:a16="http://schemas.microsoft.com/office/drawing/2014/main" id="{E2D95A91-D237-C441-AE0C-3E9B673505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5" y="2831"/>
              <a:ext cx="54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  <a:latin typeface="Arial" panose="020B0604020202020204" pitchFamily="34" charset="0"/>
                </a:rPr>
                <a:t>2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9" name="Rectangle 19">
              <a:extLst>
                <a:ext uri="{FF2B5EF4-FFF2-40B4-BE49-F238E27FC236}">
                  <a16:creationId xmlns:a16="http://schemas.microsoft.com/office/drawing/2014/main" id="{0EF7C501-0657-814D-BF8B-323ACE15B5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4" y="2774"/>
              <a:ext cx="25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panose="020B0604020202020204" pitchFamily="34" charset="0"/>
                </a:rPr>
                <a:t>NET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20" name="Rectangle 20">
              <a:extLst>
                <a:ext uri="{FF2B5EF4-FFF2-40B4-BE49-F238E27FC236}">
                  <a16:creationId xmlns:a16="http://schemas.microsoft.com/office/drawing/2014/main" id="{113DBD89-63E5-A940-9F61-298E1BFF32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2" y="2835"/>
              <a:ext cx="54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  <a:latin typeface="Arial" panose="020B0604020202020204" pitchFamily="34" charset="0"/>
                </a:rPr>
                <a:t>n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21" name="Line 21">
              <a:extLst>
                <a:ext uri="{FF2B5EF4-FFF2-40B4-BE49-F238E27FC236}">
                  <a16:creationId xmlns:a16="http://schemas.microsoft.com/office/drawing/2014/main" id="{3BAB0D2B-8DC3-0E4C-AB00-217FCC5B0C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52" y="1505"/>
              <a:ext cx="272" cy="22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22">
              <a:extLst>
                <a:ext uri="{FF2B5EF4-FFF2-40B4-BE49-F238E27FC236}">
                  <a16:creationId xmlns:a16="http://schemas.microsoft.com/office/drawing/2014/main" id="{BA5465FB-03A2-A64E-8748-8FFCB5BE896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81" y="1505"/>
              <a:ext cx="211" cy="22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23">
              <a:extLst>
                <a:ext uri="{FF2B5EF4-FFF2-40B4-BE49-F238E27FC236}">
                  <a16:creationId xmlns:a16="http://schemas.microsoft.com/office/drawing/2014/main" id="{A98C7448-CDA0-484F-B9E0-7679377170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36" y="1505"/>
              <a:ext cx="196" cy="22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24">
              <a:extLst>
                <a:ext uri="{FF2B5EF4-FFF2-40B4-BE49-F238E27FC236}">
                  <a16:creationId xmlns:a16="http://schemas.microsoft.com/office/drawing/2014/main" id="{551CC552-DB60-7143-BEBA-9EE04229887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77" y="1505"/>
              <a:ext cx="303" cy="22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25">
              <a:extLst>
                <a:ext uri="{FF2B5EF4-FFF2-40B4-BE49-F238E27FC236}">
                  <a16:creationId xmlns:a16="http://schemas.microsoft.com/office/drawing/2014/main" id="{03CBEE4D-3F69-DA4E-980B-08CF8E3381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39" y="1980"/>
              <a:ext cx="430" cy="22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26">
              <a:extLst>
                <a:ext uri="{FF2B5EF4-FFF2-40B4-BE49-F238E27FC236}">
                  <a16:creationId xmlns:a16="http://schemas.microsoft.com/office/drawing/2014/main" id="{BD862A29-8447-D243-91FE-92C1C1445D1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25" y="1980"/>
              <a:ext cx="441" cy="22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27">
              <a:extLst>
                <a:ext uri="{FF2B5EF4-FFF2-40B4-BE49-F238E27FC236}">
                  <a16:creationId xmlns:a16="http://schemas.microsoft.com/office/drawing/2014/main" id="{263F76A2-1DA5-EB40-BAAA-74682A2F35B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75" y="2459"/>
              <a:ext cx="686" cy="25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28">
              <a:extLst>
                <a:ext uri="{FF2B5EF4-FFF2-40B4-BE49-F238E27FC236}">
                  <a16:creationId xmlns:a16="http://schemas.microsoft.com/office/drawing/2014/main" id="{B3FA1494-11CF-9340-890E-C624075229C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22" y="2459"/>
              <a:ext cx="81" cy="25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29">
              <a:extLst>
                <a:ext uri="{FF2B5EF4-FFF2-40B4-BE49-F238E27FC236}">
                  <a16:creationId xmlns:a16="http://schemas.microsoft.com/office/drawing/2014/main" id="{BE81F8C0-712C-2249-BE1E-7B0BB84CC2B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044" y="2459"/>
              <a:ext cx="802" cy="25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30">
              <a:extLst>
                <a:ext uri="{FF2B5EF4-FFF2-40B4-BE49-F238E27FC236}">
                  <a16:creationId xmlns:a16="http://schemas.microsoft.com/office/drawing/2014/main" id="{9E43C32B-84BA-AC4C-A5D7-191F093079BE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5" y="2712"/>
              <a:ext cx="514" cy="253"/>
            </a:xfrm>
            <a:custGeom>
              <a:avLst/>
              <a:gdLst>
                <a:gd name="T0" fmla="*/ 514 w 514"/>
                <a:gd name="T1" fmla="*/ 250 h 253"/>
                <a:gd name="T2" fmla="*/ 514 w 514"/>
                <a:gd name="T3" fmla="*/ 0 h 253"/>
                <a:gd name="T4" fmla="*/ 0 w 514"/>
                <a:gd name="T5" fmla="*/ 0 h 253"/>
                <a:gd name="T6" fmla="*/ 0 w 514"/>
                <a:gd name="T7" fmla="*/ 253 h 253"/>
                <a:gd name="T8" fmla="*/ 514 w 514"/>
                <a:gd name="T9" fmla="*/ 253 h 253"/>
                <a:gd name="T10" fmla="*/ 514 w 514"/>
                <a:gd name="T11" fmla="*/ 253 h 25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53">
                  <a:moveTo>
                    <a:pt x="514" y="250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53"/>
                  </a:lnTo>
                  <a:lnTo>
                    <a:pt x="514" y="25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31">
              <a:extLst>
                <a:ext uri="{FF2B5EF4-FFF2-40B4-BE49-F238E27FC236}">
                  <a16:creationId xmlns:a16="http://schemas.microsoft.com/office/drawing/2014/main" id="{73F475A1-3021-374F-BD07-84D0A5AE2A6C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3" y="2716"/>
              <a:ext cx="513" cy="249"/>
            </a:xfrm>
            <a:custGeom>
              <a:avLst/>
              <a:gdLst>
                <a:gd name="T0" fmla="*/ 509 w 513"/>
                <a:gd name="T1" fmla="*/ 249 h 249"/>
                <a:gd name="T2" fmla="*/ 513 w 513"/>
                <a:gd name="T3" fmla="*/ 0 h 249"/>
                <a:gd name="T4" fmla="*/ 0 w 513"/>
                <a:gd name="T5" fmla="*/ 0 h 249"/>
                <a:gd name="T6" fmla="*/ 0 w 513"/>
                <a:gd name="T7" fmla="*/ 249 h 249"/>
                <a:gd name="T8" fmla="*/ 513 w 513"/>
                <a:gd name="T9" fmla="*/ 249 h 249"/>
                <a:gd name="T10" fmla="*/ 513 w 513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3" h="249">
                  <a:moveTo>
                    <a:pt x="509" y="249"/>
                  </a:moveTo>
                  <a:lnTo>
                    <a:pt x="513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3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32">
              <a:extLst>
                <a:ext uri="{FF2B5EF4-FFF2-40B4-BE49-F238E27FC236}">
                  <a16:creationId xmlns:a16="http://schemas.microsoft.com/office/drawing/2014/main" id="{17933AAE-E0C2-BE42-AC2B-4F8D9303F4C4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6" y="2210"/>
              <a:ext cx="513" cy="249"/>
            </a:xfrm>
            <a:custGeom>
              <a:avLst/>
              <a:gdLst>
                <a:gd name="T0" fmla="*/ 510 w 513"/>
                <a:gd name="T1" fmla="*/ 249 h 249"/>
                <a:gd name="T2" fmla="*/ 513 w 513"/>
                <a:gd name="T3" fmla="*/ 0 h 249"/>
                <a:gd name="T4" fmla="*/ 0 w 513"/>
                <a:gd name="T5" fmla="*/ 0 h 249"/>
                <a:gd name="T6" fmla="*/ 0 w 513"/>
                <a:gd name="T7" fmla="*/ 249 h 249"/>
                <a:gd name="T8" fmla="*/ 513 w 513"/>
                <a:gd name="T9" fmla="*/ 249 h 249"/>
                <a:gd name="T10" fmla="*/ 513 w 513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3" h="249">
                  <a:moveTo>
                    <a:pt x="510" y="249"/>
                  </a:moveTo>
                  <a:lnTo>
                    <a:pt x="513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3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33">
              <a:extLst>
                <a:ext uri="{FF2B5EF4-FFF2-40B4-BE49-F238E27FC236}">
                  <a16:creationId xmlns:a16="http://schemas.microsoft.com/office/drawing/2014/main" id="{D78D795A-3BF9-DA4C-93BC-A720E8D3D2B1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2" y="1731"/>
              <a:ext cx="514" cy="249"/>
            </a:xfrm>
            <a:custGeom>
              <a:avLst/>
              <a:gdLst>
                <a:gd name="T0" fmla="*/ 514 w 514"/>
                <a:gd name="T1" fmla="*/ 249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4" y="249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34">
              <a:extLst>
                <a:ext uri="{FF2B5EF4-FFF2-40B4-BE49-F238E27FC236}">
                  <a16:creationId xmlns:a16="http://schemas.microsoft.com/office/drawing/2014/main" id="{6F5000BE-A54A-8D47-87F7-872BD4FE0680}"/>
                </a:ext>
              </a:extLst>
            </p:cNvPr>
            <p:cNvSpPr>
              <a:spLocks/>
            </p:cNvSpPr>
            <p:nvPr/>
          </p:nvSpPr>
          <p:spPr bwMode="auto">
            <a:xfrm>
              <a:off x="3209" y="1727"/>
              <a:ext cx="518" cy="253"/>
            </a:xfrm>
            <a:custGeom>
              <a:avLst/>
              <a:gdLst>
                <a:gd name="T0" fmla="*/ 514 w 518"/>
                <a:gd name="T1" fmla="*/ 253 h 253"/>
                <a:gd name="T2" fmla="*/ 518 w 518"/>
                <a:gd name="T3" fmla="*/ 0 h 253"/>
                <a:gd name="T4" fmla="*/ 0 w 518"/>
                <a:gd name="T5" fmla="*/ 0 h 253"/>
                <a:gd name="T6" fmla="*/ 0 w 518"/>
                <a:gd name="T7" fmla="*/ 253 h 253"/>
                <a:gd name="T8" fmla="*/ 518 w 518"/>
                <a:gd name="T9" fmla="*/ 253 h 253"/>
                <a:gd name="T10" fmla="*/ 518 w 518"/>
                <a:gd name="T11" fmla="*/ 253 h 25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8" h="253">
                  <a:moveTo>
                    <a:pt x="514" y="253"/>
                  </a:moveTo>
                  <a:lnTo>
                    <a:pt x="518" y="0"/>
                  </a:lnTo>
                  <a:lnTo>
                    <a:pt x="0" y="0"/>
                  </a:lnTo>
                  <a:lnTo>
                    <a:pt x="0" y="253"/>
                  </a:lnTo>
                  <a:lnTo>
                    <a:pt x="518" y="25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35">
              <a:extLst>
                <a:ext uri="{FF2B5EF4-FFF2-40B4-BE49-F238E27FC236}">
                  <a16:creationId xmlns:a16="http://schemas.microsoft.com/office/drawing/2014/main" id="{6AA64793-831D-B848-BFB7-5C07E4F209E8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3" y="1256"/>
              <a:ext cx="514" cy="249"/>
            </a:xfrm>
            <a:custGeom>
              <a:avLst/>
              <a:gdLst>
                <a:gd name="T0" fmla="*/ 514 w 514"/>
                <a:gd name="T1" fmla="*/ 249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4" y="249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36">
              <a:extLst>
                <a:ext uri="{FF2B5EF4-FFF2-40B4-BE49-F238E27FC236}">
                  <a16:creationId xmlns:a16="http://schemas.microsoft.com/office/drawing/2014/main" id="{976FCA1B-F68B-554C-B52C-76FD3ADEFFCF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9" y="1256"/>
              <a:ext cx="514" cy="249"/>
            </a:xfrm>
            <a:custGeom>
              <a:avLst/>
              <a:gdLst>
                <a:gd name="T0" fmla="*/ 514 w 514"/>
                <a:gd name="T1" fmla="*/ 249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4" y="249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37">
              <a:extLst>
                <a:ext uri="{FF2B5EF4-FFF2-40B4-BE49-F238E27FC236}">
                  <a16:creationId xmlns:a16="http://schemas.microsoft.com/office/drawing/2014/main" id="{139C2C9E-04F7-E14B-942D-037ACE025A2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9" y="1256"/>
              <a:ext cx="514" cy="249"/>
            </a:xfrm>
            <a:custGeom>
              <a:avLst/>
              <a:gdLst>
                <a:gd name="T0" fmla="*/ 510 w 514"/>
                <a:gd name="T1" fmla="*/ 249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0" y="249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38">
              <a:extLst>
                <a:ext uri="{FF2B5EF4-FFF2-40B4-BE49-F238E27FC236}">
                  <a16:creationId xmlns:a16="http://schemas.microsoft.com/office/drawing/2014/main" id="{D6F9D11C-E7C4-8C4B-860E-835C7E1D47E6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5" y="1256"/>
              <a:ext cx="514" cy="249"/>
            </a:xfrm>
            <a:custGeom>
              <a:avLst/>
              <a:gdLst>
                <a:gd name="T0" fmla="*/ 514 w 514"/>
                <a:gd name="T1" fmla="*/ 249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4" y="249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9" name="Rectangle 1">
            <a:extLst>
              <a:ext uri="{FF2B5EF4-FFF2-40B4-BE49-F238E27FC236}">
                <a16:creationId xmlns:a16="http://schemas.microsoft.com/office/drawing/2014/main" id="{1A9F6BA7-4ACD-2B44-899B-8805590B04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2913" y="3880692"/>
            <a:ext cx="838200" cy="395288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0" name="TextBox 3">
            <a:extLst>
              <a:ext uri="{FF2B5EF4-FFF2-40B4-BE49-F238E27FC236}">
                <a16:creationId xmlns:a16="http://schemas.microsoft.com/office/drawing/2014/main" id="{D0D8FE88-E022-C644-9EDF-33F980FD2F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2913" y="3863231"/>
            <a:ext cx="889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Times New Roman" panose="02020603050405020304" pitchFamily="18" charset="0"/>
              </a:rPr>
              <a:t>HTTPS</a:t>
            </a:r>
          </a:p>
        </p:txBody>
      </p:sp>
      <p:cxnSp>
        <p:nvCxnSpPr>
          <p:cNvPr id="41" name="Straight Connector 5">
            <a:extLst>
              <a:ext uri="{FF2B5EF4-FFF2-40B4-BE49-F238E27FC236}">
                <a16:creationId xmlns:a16="http://schemas.microsoft.com/office/drawing/2014/main" id="{88820D11-54FC-7143-8BE7-566FCC016C5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505200" y="4275980"/>
            <a:ext cx="1212850" cy="438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cxnSp>
      <p:cxnSp>
        <p:nvCxnSpPr>
          <p:cNvPr id="42" name="Straight Connector 7">
            <a:extLst>
              <a:ext uri="{FF2B5EF4-FFF2-40B4-BE49-F238E27FC236}">
                <a16:creationId xmlns:a16="http://schemas.microsoft.com/office/drawing/2014/main" id="{746D974E-6096-C64B-928A-AD9261965291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5580064" y="4275980"/>
            <a:ext cx="731837" cy="4381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081584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BE856-4ED0-E949-8B8D-169330BFF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principles of the Internet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3518A1-43ED-444F-BF3C-BFC94C417A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“multiplexed utilization of existing interconnected networks”</a:t>
            </a:r>
          </a:p>
        </p:txBody>
      </p:sp>
      <p:pic>
        <p:nvPicPr>
          <p:cNvPr id="5" name="Picture 4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C2BA07E6-DDEC-144D-B038-DBCE133B33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0840" y="2577947"/>
            <a:ext cx="6903882" cy="3599016"/>
          </a:xfrm>
          <a:prstGeom prst="rect">
            <a:avLst/>
          </a:prstGeom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521243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52D2A-42AA-644C-BF44-2C21868AC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principles of the Internet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DDAC0-4B5C-0241-933D-0257C3AD86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Accommodate heterogeneity</a:t>
            </a:r>
          </a:p>
          <a:p>
            <a:pPr lvl="1"/>
            <a:r>
              <a:rPr lang="en-US" dirty="0"/>
              <a:t>Interoperate with different technologies, autonomous organizations</a:t>
            </a:r>
          </a:p>
          <a:p>
            <a:r>
              <a:rPr lang="en-US" dirty="0"/>
              <a:t>Resilience to failure</a:t>
            </a:r>
          </a:p>
          <a:p>
            <a:pPr lvl="1"/>
            <a:r>
              <a:rPr lang="en-US" dirty="0"/>
              <a:t>Parts of the network must operate despite others failing</a:t>
            </a:r>
          </a:p>
          <a:p>
            <a:r>
              <a:rPr lang="en-US" dirty="0"/>
              <a:t>Scale</a:t>
            </a:r>
          </a:p>
          <a:p>
            <a:pPr lvl="1"/>
            <a:r>
              <a:rPr lang="en-US" dirty="0"/>
              <a:t>Distributed management, networks of different sizes and host types</a:t>
            </a:r>
          </a:p>
          <a:p>
            <a:r>
              <a:rPr lang="en-US" dirty="0"/>
              <a:t>Intelligence is at the endpoints (“the end-to-end argument”)</a:t>
            </a:r>
          </a:p>
          <a:p>
            <a:pPr lvl="1"/>
            <a:r>
              <a:rPr lang="en-US" dirty="0"/>
              <a:t>Much easier to engineer a network with fewer guarantees (best effort)</a:t>
            </a:r>
          </a:p>
          <a:p>
            <a:pPr lvl="1"/>
            <a:r>
              <a:rPr lang="en-US" dirty="0"/>
              <a:t>Hosts and applications share fate anyway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0995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5E3F-C62D-8443-8B42-C3E1B18EB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159549-1475-384B-A6F6-9FFFF9736FA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17FCFB-096F-E847-8F86-A2785161F66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7202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508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dirty="0" smtClean="0">
            <a:latin typeface="Helvetica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545</TotalTime>
  <Words>1196</Words>
  <Application>Microsoft Macintosh PowerPoint</Application>
  <PresentationFormat>Widescreen</PresentationFormat>
  <Paragraphs>202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Arial Narrow</vt:lpstr>
      <vt:lpstr>Calibri</vt:lpstr>
      <vt:lpstr>Helvetica</vt:lpstr>
      <vt:lpstr>Monotype Sorts</vt:lpstr>
      <vt:lpstr>Symbol</vt:lpstr>
      <vt:lpstr>Times New Roman</vt:lpstr>
      <vt:lpstr>Office Theme</vt:lpstr>
      <vt:lpstr>Host-to-network layer: (a) Physical Layer</vt:lpstr>
      <vt:lpstr>Host-to-network layer: (b) Data Link Layer</vt:lpstr>
      <vt:lpstr>Network Layer</vt:lpstr>
      <vt:lpstr>Transport Layer</vt:lpstr>
      <vt:lpstr>Application Layer</vt:lpstr>
      <vt:lpstr>Hourglass Design</vt:lpstr>
      <vt:lpstr>Design principles of the Internet</vt:lpstr>
      <vt:lpstr>Design principles of the Internet</vt:lpstr>
      <vt:lpstr>PowerPoint Presentation</vt:lpstr>
      <vt:lpstr>Backup slides</vt:lpstr>
      <vt:lpstr>Issues at  each layer</vt:lpstr>
      <vt:lpstr>functionality  at  each layer</vt:lpstr>
      <vt:lpstr>Internet Design Principles</vt:lpstr>
      <vt:lpstr>Measuring a Network’s Performance</vt:lpstr>
      <vt:lpstr>Some Definitions</vt:lpstr>
      <vt:lpstr>Digression: Units</vt:lpstr>
      <vt:lpstr>Example</vt:lpstr>
      <vt:lpstr>Propagation Delay</vt:lpstr>
      <vt:lpstr>Packet Transmission Time</vt:lpstr>
      <vt:lpstr>Message switching vs Packet switching</vt:lpstr>
      <vt:lpstr>Message switching vs Packet switching</vt:lpstr>
      <vt:lpstr>Message switching vs Packet switching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 Narayana Ganapathy</dc:creator>
  <cp:lastModifiedBy>Srinivas Narayana Ganapathy</cp:lastModifiedBy>
  <cp:revision>791</cp:revision>
  <dcterms:created xsi:type="dcterms:W3CDTF">2019-01-23T03:40:12Z</dcterms:created>
  <dcterms:modified xsi:type="dcterms:W3CDTF">2020-01-24T19:28:49Z</dcterms:modified>
</cp:coreProperties>
</file>