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89" r:id="rId2"/>
    <p:sldId id="295" r:id="rId3"/>
    <p:sldId id="290" r:id="rId4"/>
    <p:sldId id="292" r:id="rId5"/>
    <p:sldId id="294" r:id="rId6"/>
    <p:sldId id="293" r:id="rId7"/>
    <p:sldId id="297" r:id="rId8"/>
    <p:sldId id="299" r:id="rId9"/>
    <p:sldId id="298" r:id="rId10"/>
    <p:sldId id="303" r:id="rId11"/>
    <p:sldId id="302" r:id="rId12"/>
    <p:sldId id="304" r:id="rId13"/>
    <p:sldId id="313" r:id="rId14"/>
    <p:sldId id="314" r:id="rId15"/>
    <p:sldId id="309" r:id="rId16"/>
    <p:sldId id="311" r:id="rId17"/>
    <p:sldId id="312" r:id="rId18"/>
    <p:sldId id="321" r:id="rId19"/>
    <p:sldId id="315" r:id="rId20"/>
    <p:sldId id="316" r:id="rId21"/>
    <p:sldId id="317" r:id="rId22"/>
    <p:sldId id="318" r:id="rId23"/>
    <p:sldId id="319" r:id="rId24"/>
    <p:sldId id="320" r:id="rId25"/>
    <p:sldId id="306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1" r:id="rId45"/>
    <p:sldId id="34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0"/>
    <p:restoredTop sz="94643"/>
  </p:normalViewPr>
  <p:slideViewPr>
    <p:cSldViewPr snapToGrid="0" snapToObjects="1">
      <p:cViewPr varScale="1">
        <p:scale>
          <a:sx n="114" d="100"/>
          <a:sy n="114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E8FCBD-60AA-E445-9BBE-8806531C01EA}" type="slidenum">
              <a:rPr lang="en-US" altLang="x-none" sz="1300" b="0">
                <a:latin typeface="Times New Roman" charset="0"/>
              </a:rPr>
              <a:pPr eaLnBrk="1" hangingPunct="1"/>
              <a:t>21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5418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505D48-7F7B-BC49-9496-38BA72EAE6A3}" type="slidenum">
              <a:rPr lang="en-US" altLang="x-none" sz="1300" b="0">
                <a:latin typeface="Times New Roman" charset="0"/>
              </a:rPr>
              <a:pPr eaLnBrk="1" hangingPunct="1"/>
              <a:t>22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0656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7A6829E-EFAB-BF44-90F2-AEE2DD7BC0D0}" type="slidenum">
              <a:rPr lang="en-US" altLang="x-none" sz="1300" b="0">
                <a:latin typeface="Times New Roman" charset="0"/>
              </a:rPr>
              <a:pPr eaLnBrk="1" hangingPunct="1"/>
              <a:t>23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4678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8036842-F4B2-CA4A-A041-1B02751853C8}" type="slidenum">
              <a:rPr lang="en-US" altLang="x-none" sz="1300" b="0">
                <a:latin typeface="Times New Roman" charset="0"/>
              </a:rPr>
              <a:pPr eaLnBrk="1" hangingPunct="1"/>
              <a:t>24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3583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47B79C-1075-7D47-9C44-F77C1EB5CD1D}" type="slidenum">
              <a:rPr lang="en-US" altLang="x-none" sz="1300" b="0">
                <a:latin typeface="Times New Roman" charset="0"/>
              </a:rPr>
              <a:pPr eaLnBrk="1" hangingPunct="1"/>
              <a:t>28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60621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78CE75-EA29-5C4C-B8F5-A2822314C6CF}" type="slidenum">
              <a:rPr lang="en-US" altLang="x-none" sz="1300" b="0">
                <a:latin typeface="Times New Roman" charset="0"/>
              </a:rPr>
              <a:pPr eaLnBrk="1" hangingPunct="1"/>
              <a:t>37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26309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78CE75-EA29-5C4C-B8F5-A2822314C6CF}" type="slidenum">
              <a:rPr lang="en-US" altLang="x-none" sz="1300" b="0">
                <a:latin typeface="Times New Roman" charset="0"/>
              </a:rPr>
              <a:pPr eaLnBrk="1" hangingPunct="1"/>
              <a:t>41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5849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wmf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0.png"/><Relationship Id="rId6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3" Type="http://schemas.openxmlformats.org/officeDocument/2006/relationships/image" Target="../media/image23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4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.bin"/><Relationship Id="rId12" Type="http://schemas.openxmlformats.org/officeDocument/2006/relationships/oleObject" Target="../embeddings/oleObject10.bin"/><Relationship Id="rId13" Type="http://schemas.openxmlformats.org/officeDocument/2006/relationships/oleObject" Target="../embeddings/oleObject11.bin"/><Relationship Id="rId14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20.png"/><Relationship Id="rId5" Type="http://schemas.openxmlformats.org/officeDocument/2006/relationships/oleObject" Target="../embeddings/oleObject4.bin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8" Type="http://schemas.openxmlformats.org/officeDocument/2006/relationships/image" Target="../media/image24.wmf"/><Relationship Id="rId9" Type="http://schemas.openxmlformats.org/officeDocument/2006/relationships/oleObject" Target="../embeddings/oleObject7.bin"/><Relationship Id="rId10" Type="http://schemas.openxmlformats.org/officeDocument/2006/relationships/oleObject" Target="../embeddings/oleObject8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23417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Lecture 2, 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75450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 smtClean="0"/>
              <a:t>Internet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 smtClean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 smtClean="0">
                  <a:solidFill>
                    <a:schemeClr val="bg1"/>
                  </a:solidFill>
                </a:rPr>
                <a:t>layer</a:t>
              </a:r>
              <a:endParaRPr lang="en-US" altLang="en-US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 smtClean="0">
                  <a:solidFill>
                    <a:srgbClr val="FFFFFF"/>
                  </a:solidFill>
                </a:rPr>
                <a:t>Network</a:t>
              </a:r>
              <a:endParaRPr lang="en-US" alt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 smtClean="0">
                  <a:solidFill>
                    <a:srgbClr val="FFFFFF"/>
                  </a:solidFill>
                </a:rPr>
                <a:t>Transport</a:t>
              </a:r>
              <a:endParaRPr lang="en-US" alt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 smtClean="0">
                  <a:solidFill>
                    <a:srgbClr val="FFFFFF"/>
                  </a:solidFill>
                </a:rPr>
                <a:t>Applications</a:t>
              </a:r>
              <a:endParaRPr lang="en-US" altLang="en-US" sz="2400" b="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57" name="Cloud 56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6508" y="2787861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 smtClean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 smtClean="0">
                  <a:solidFill>
                    <a:schemeClr val="bg1"/>
                  </a:solidFill>
                </a:rPr>
                <a:t>layer</a:t>
              </a:r>
              <a:endParaRPr lang="en-US" altLang="en-US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 smtClean="0">
                  <a:solidFill>
                    <a:srgbClr val="FFFFFF"/>
                  </a:solidFill>
                </a:rPr>
                <a:t>Network</a:t>
              </a:r>
              <a:endParaRPr lang="en-US" alt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 smtClean="0">
                  <a:solidFill>
                    <a:srgbClr val="FFFFFF"/>
                  </a:solidFill>
                </a:rPr>
                <a:t>Transport</a:t>
              </a:r>
              <a:endParaRPr lang="en-US" alt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 smtClean="0">
                  <a:solidFill>
                    <a:srgbClr val="FFFFFF"/>
                  </a:solidFill>
                </a:rPr>
                <a:t>Applications</a:t>
              </a:r>
              <a:endParaRPr lang="en-US" altLang="en-US" sz="2400" b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75896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5680" y="3581396"/>
            <a:ext cx="762000" cy="304800"/>
            <a:chOff x="4113213" y="3733800"/>
            <a:chExt cx="762000" cy="304800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7267" y="5742710"/>
            <a:ext cx="1143000" cy="304800"/>
            <a:chOff x="4114800" y="4800600"/>
            <a:chExt cx="1143000" cy="304800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 rot="10800000">
              <a:off x="4648200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rot="10800000">
              <a:off x="4419600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 rot="10800000">
              <a:off x="4191000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 rot="10800000">
              <a:off x="4114800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8049689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2435" y="3581396"/>
            <a:ext cx="762000" cy="304800"/>
            <a:chOff x="7237413" y="3733800"/>
            <a:chExt cx="762000" cy="304800"/>
          </a:xfrm>
        </p:grpSpPr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 rot="10800000">
              <a:off x="73898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 rot="10800000">
              <a:off x="72374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0035" y="4662057"/>
            <a:ext cx="914400" cy="304800"/>
            <a:chOff x="7085013" y="4343400"/>
            <a:chExt cx="914400" cy="304800"/>
          </a:xfrm>
        </p:grpSpPr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 rot="10800000">
              <a:off x="7389813" y="43434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 rot="10800000">
              <a:off x="7161213" y="43434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 rot="10800000">
              <a:off x="7085013" y="4343400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1435" y="5742710"/>
            <a:ext cx="1143000" cy="304800"/>
            <a:chOff x="6856413" y="4800600"/>
            <a:chExt cx="1143000" cy="304800"/>
          </a:xfrm>
        </p:grpSpPr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 rot="10800000">
              <a:off x="7389813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 rot="10800000">
              <a:off x="7161213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 rot="10800000">
              <a:off x="6932613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 rot="10800000">
              <a:off x="6856413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7267" y="4662057"/>
            <a:ext cx="983671" cy="304801"/>
            <a:chOff x="3117267" y="4662057"/>
            <a:chExt cx="983671" cy="304801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69" name="Picture 43" descr="MCj0304081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89" y="4809052"/>
            <a:ext cx="1228512" cy="87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4515968" y="5742710"/>
            <a:ext cx="2755173" cy="920081"/>
            <a:chOff x="3151779" y="2249903"/>
            <a:chExt cx="3974373" cy="2231085"/>
          </a:xfrm>
        </p:grpSpPr>
        <p:sp>
          <p:nvSpPr>
            <p:cNvPr id="71" name="Cloud 70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86564" y="2720667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52958" y="3369419"/>
            <a:ext cx="28181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Pkt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takes on info at each layer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31405" y="2191411"/>
            <a:ext cx="28181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Pkt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starts as an </a:t>
            </a:r>
          </a:p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app “payload” 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38" y="1631064"/>
            <a:ext cx="918599" cy="560347"/>
          </a:xfrm>
          <a:prstGeom prst="rect">
            <a:avLst/>
          </a:prstGeom>
        </p:spPr>
      </p:pic>
      <p:cxnSp>
        <p:nvCxnSpPr>
          <p:cNvPr id="76" name="Straight Arrow Connector 75"/>
          <p:cNvCxnSpPr/>
          <p:nvPr/>
        </p:nvCxnSpPr>
        <p:spPr>
          <a:xfrm flipH="1">
            <a:off x="4056739" y="3660240"/>
            <a:ext cx="452234" cy="5963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181899" y="3939251"/>
            <a:ext cx="425391" cy="72059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424095" y="4163091"/>
            <a:ext cx="407035" cy="15221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832127" y="2498536"/>
            <a:ext cx="775163" cy="117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7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13" grpId="0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 smtClean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 smtClean="0">
                  <a:solidFill>
                    <a:schemeClr val="bg1"/>
                  </a:solidFill>
                </a:rPr>
                <a:t>layer</a:t>
              </a:r>
              <a:endParaRPr lang="en-US" altLang="en-US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 smtClean="0">
                  <a:solidFill>
                    <a:srgbClr val="FFFFFF"/>
                  </a:solidFill>
                </a:rPr>
                <a:t>Network</a:t>
              </a:r>
              <a:endParaRPr lang="en-US" alt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 smtClean="0">
                  <a:solidFill>
                    <a:srgbClr val="FFFFFF"/>
                  </a:solidFill>
                </a:rPr>
                <a:t>Transport</a:t>
              </a:r>
              <a:endParaRPr lang="en-US" alt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 smtClean="0">
                  <a:solidFill>
                    <a:srgbClr val="FFFFFF"/>
                  </a:solidFill>
                </a:rPr>
                <a:t>Applications</a:t>
              </a:r>
              <a:endParaRPr lang="en-US" altLang="en-US" sz="2400" b="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 smtClean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 smtClean="0">
                  <a:solidFill>
                    <a:schemeClr val="bg1"/>
                  </a:solidFill>
                </a:rPr>
                <a:t>layer</a:t>
              </a:r>
              <a:endParaRPr lang="en-US" altLang="en-US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 smtClean="0">
                  <a:solidFill>
                    <a:srgbClr val="FFFFFF"/>
                  </a:solidFill>
                </a:rPr>
                <a:t>Network</a:t>
              </a:r>
              <a:endParaRPr lang="en-US" alt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 smtClean="0">
                  <a:solidFill>
                    <a:srgbClr val="FFFFFF"/>
                  </a:solidFill>
                </a:rPr>
                <a:t>Transport</a:t>
              </a:r>
              <a:endParaRPr lang="en-US" alt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 smtClean="0">
                  <a:solidFill>
                    <a:srgbClr val="FFFFFF"/>
                  </a:solidFill>
                </a:rPr>
                <a:t>Applications</a:t>
              </a:r>
              <a:endParaRPr lang="en-US" altLang="en-US" sz="2400" b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Link </a:t>
            </a:r>
            <a:r>
              <a:rPr lang="en-US" altLang="en-US" sz="2400" b="0" dirty="0" smtClean="0">
                <a:solidFill>
                  <a:schemeClr val="bg1"/>
                </a:solidFill>
              </a:rPr>
              <a:t>layer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smtClean="0">
                <a:solidFill>
                  <a:srgbClr val="FFFFFF"/>
                </a:solidFill>
              </a:rPr>
              <a:t>Network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Link </a:t>
            </a:r>
            <a:r>
              <a:rPr lang="en-US" altLang="en-US" sz="2400" b="0" dirty="0" smtClean="0">
                <a:solidFill>
                  <a:schemeClr val="bg1"/>
                </a:solidFill>
              </a:rPr>
              <a:t>layer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smtClean="0">
                <a:solidFill>
                  <a:srgbClr val="FFFFFF"/>
                </a:solidFill>
              </a:rPr>
              <a:t>Network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567750" y="1349102"/>
            <a:ext cx="73261" cy="25155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515894" y="1349102"/>
            <a:ext cx="627726" cy="2661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  <p:bldP spid="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 smtClean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 smtClean="0">
                  <a:solidFill>
                    <a:schemeClr val="bg1"/>
                  </a:solidFill>
                </a:rPr>
                <a:t>layer</a:t>
              </a:r>
              <a:endParaRPr lang="en-US" altLang="en-US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 smtClean="0">
                  <a:solidFill>
                    <a:srgbClr val="FFFFFF"/>
                  </a:solidFill>
                </a:rPr>
                <a:t>Network</a:t>
              </a:r>
              <a:endParaRPr lang="en-US" alt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 smtClean="0">
                  <a:solidFill>
                    <a:srgbClr val="FFFFFF"/>
                  </a:solidFill>
                </a:rPr>
                <a:t>Transport</a:t>
              </a:r>
              <a:endParaRPr lang="en-US" alt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 smtClean="0">
                  <a:solidFill>
                    <a:srgbClr val="FFFFFF"/>
                  </a:solidFill>
                </a:rPr>
                <a:t>Applications</a:t>
              </a:r>
              <a:endParaRPr lang="en-US" altLang="en-US" sz="2400" b="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 smtClean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 smtClean="0">
                  <a:solidFill>
                    <a:schemeClr val="bg1"/>
                  </a:solidFill>
                </a:rPr>
                <a:t>layer</a:t>
              </a:r>
              <a:endParaRPr lang="en-US" altLang="en-US" sz="2400" b="0" dirty="0">
                <a:solidFill>
                  <a:schemeClr val="bg1"/>
                </a:solidFill>
              </a:endParaRP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 smtClean="0">
                  <a:solidFill>
                    <a:srgbClr val="FFFFFF"/>
                  </a:solidFill>
                </a:rPr>
                <a:t>Network</a:t>
              </a:r>
              <a:endParaRPr lang="en-US" alt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 smtClean="0">
                  <a:solidFill>
                    <a:srgbClr val="FFFFFF"/>
                  </a:solidFill>
                </a:rPr>
                <a:t>Transport</a:t>
              </a:r>
              <a:endParaRPr lang="en-US" altLang="en-US" sz="2400" b="0" dirty="0">
                <a:solidFill>
                  <a:srgbClr val="FFFFFF"/>
                </a:solidFill>
              </a:endParaRP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 smtClean="0">
                  <a:solidFill>
                    <a:srgbClr val="FFFFFF"/>
                  </a:solidFill>
                </a:rPr>
                <a:t>Applications</a:t>
              </a:r>
              <a:endParaRPr lang="en-US" altLang="en-US" sz="2400" b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Link </a:t>
            </a:r>
            <a:r>
              <a:rPr lang="en-US" altLang="en-US" sz="2400" b="0" dirty="0" smtClean="0">
                <a:solidFill>
                  <a:schemeClr val="bg1"/>
                </a:solidFill>
              </a:rPr>
              <a:t>layer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smtClean="0">
                <a:solidFill>
                  <a:srgbClr val="FFFFFF"/>
                </a:solidFill>
              </a:rPr>
              <a:t>Network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Link </a:t>
            </a:r>
            <a:r>
              <a:rPr lang="en-US" altLang="en-US" sz="2400" b="0" dirty="0" smtClean="0">
                <a:solidFill>
                  <a:schemeClr val="bg1"/>
                </a:solidFill>
              </a:rPr>
              <a:t>layer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smtClean="0">
                <a:solidFill>
                  <a:srgbClr val="FFFFFF"/>
                </a:solidFill>
              </a:rPr>
              <a:t>Network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0610" y="2115561"/>
            <a:ext cx="465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latin typeface="Helvetica" charset="0"/>
                <a:ea typeface="Helvetica" charset="0"/>
                <a:cs typeface="Helvetica" charset="0"/>
              </a:rPr>
              <a:t>The core does not (usually) contain transport or app functionality.</a:t>
            </a:r>
            <a:endParaRPr lang="en-US" sz="30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7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your laptop find </a:t>
            </a:r>
            <a:r>
              <a:rPr lang="en-US" dirty="0" err="1" smtClean="0"/>
              <a:t>gmail.com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many network addresses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Ideas?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070487" y="892187"/>
            <a:ext cx="1411404" cy="112111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16" y="482119"/>
            <a:ext cx="1618272" cy="1651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1256">
            <a:off x="8952060" y="323542"/>
            <a:ext cx="650288" cy="48596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9859" y="453983"/>
              <a:ext cx="337127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smtClean="0"/>
                <a:t>Rutgers campus network</a:t>
              </a:r>
              <a:endParaRPr lang="en-US" sz="2600" dirty="0"/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11841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838199" y="5189111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smtClean="0">
                <a:solidFill>
                  <a:schemeClr val="bg1"/>
                </a:solidFill>
              </a:rPr>
              <a:t>Hardware address (MAC address)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838199" y="4062898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smtClean="0">
                <a:solidFill>
                  <a:srgbClr val="FFFFFF"/>
                </a:solidFill>
              </a:rPr>
              <a:t>Network address (IP address)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38198" y="2933744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smtClean="0">
                <a:solidFill>
                  <a:srgbClr val="FFFFFF"/>
                </a:solidFill>
              </a:rPr>
              <a:t>Transport address (port)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4353" y="5345724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How do I identify my network interface (device)?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4353" y="4214951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Whose network am I associated with?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54353" y="3052045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With which app is this conversation associated?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45" y="529032"/>
            <a:ext cx="696234" cy="66762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99675" y="3928137"/>
            <a:ext cx="11287500" cy="1417587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Directories and Routing</a:t>
            </a:r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213F0-BA3C-3147-8C32-A023117E4B52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2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Directories</a:t>
            </a: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charset="-128"/>
              </a:rPr>
              <a:t>Directories map a </a:t>
            </a:r>
            <a:r>
              <a:rPr lang="en-US" altLang="en-US" i="1" dirty="0" smtClean="0">
                <a:ea typeface="ＭＳ Ｐゴシック" charset="-128"/>
              </a:rPr>
              <a:t>name </a:t>
            </a:r>
            <a:r>
              <a:rPr lang="en-US" altLang="en-US" dirty="0" smtClean="0">
                <a:ea typeface="ＭＳ Ｐゴシック" charset="-128"/>
              </a:rPr>
              <a:t>to an </a:t>
            </a:r>
            <a:r>
              <a:rPr lang="en-US" altLang="en-US" i="1" dirty="0" smtClean="0">
                <a:ea typeface="ＭＳ Ｐゴシック" charset="-128"/>
              </a:rPr>
              <a:t>address</a:t>
            </a:r>
          </a:p>
          <a:p>
            <a:r>
              <a:rPr lang="en-US" altLang="en-US" dirty="0" smtClean="0">
                <a:ea typeface="ＭＳ Ｐゴシック" charset="-128"/>
              </a:rPr>
              <a:t>Simplistic designs</a:t>
            </a:r>
            <a:endParaRPr lang="en-US" altLang="en-US" dirty="0" smtClean="0"/>
          </a:p>
          <a:p>
            <a:pPr lvl="1"/>
            <a:r>
              <a:rPr lang="en-US" altLang="en-US" dirty="0" smtClean="0">
                <a:ea typeface="ＭＳ Ｐゴシック" charset="-128"/>
              </a:rPr>
              <a:t>Central directory</a:t>
            </a:r>
            <a:endParaRPr lang="en-US" altLang="en-US" dirty="0">
              <a:ea typeface="ＭＳ Ｐゴシック" charset="-128"/>
            </a:endParaRPr>
          </a:p>
          <a:p>
            <a:pPr lvl="1"/>
            <a:r>
              <a:rPr lang="en-US" altLang="en-US" dirty="0" smtClean="0"/>
              <a:t>Ask everyone (e.g., flooding in ARP)</a:t>
            </a:r>
          </a:p>
          <a:p>
            <a:pPr lvl="1"/>
            <a:r>
              <a:rPr lang="en-US" altLang="en-US" dirty="0" smtClean="0"/>
              <a:t>Tell everyone (e.g., pushing /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/hosts)</a:t>
            </a:r>
            <a:endParaRPr lang="en-US" altLang="en-US" dirty="0"/>
          </a:p>
          <a:p>
            <a:r>
              <a:rPr lang="en-US" altLang="en-US" dirty="0" smtClean="0">
                <a:ea typeface="ＭＳ Ｐゴシック" charset="-128"/>
              </a:rPr>
              <a:t>Scalable </a:t>
            </a:r>
            <a:r>
              <a:rPr lang="en-US" altLang="en-US" dirty="0">
                <a:ea typeface="ＭＳ Ｐゴシック" charset="-128"/>
              </a:rPr>
              <a:t>distributed designs</a:t>
            </a:r>
          </a:p>
          <a:p>
            <a:pPr lvl="1"/>
            <a:r>
              <a:rPr lang="en-US" altLang="en-US" dirty="0"/>
              <a:t>Hierarchical namespace (e.g., DNS)</a:t>
            </a:r>
          </a:p>
          <a:p>
            <a:pPr lvl="1"/>
            <a:r>
              <a:rPr lang="en-US" altLang="en-US" dirty="0"/>
              <a:t>Flat name space (e.g., Distributed Hash Table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6" y="896144"/>
            <a:ext cx="2805112" cy="21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4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Path </a:t>
            </a:r>
            <a:r>
              <a:rPr lang="en-US" altLang="en-US" dirty="0" smtClean="0"/>
              <a:t>computation</a:t>
            </a:r>
            <a:endParaRPr lang="en-US" altLang="en-US" dirty="0"/>
          </a:p>
        </p:txBody>
      </p:sp>
      <p:sp>
        <p:nvSpPr>
          <p:cNvPr id="7065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charset="-128"/>
              </a:rPr>
              <a:t>“I know where you are, but how do I get there?”</a:t>
            </a:r>
          </a:p>
          <a:p>
            <a:r>
              <a:rPr lang="en-US" altLang="en-US" dirty="0">
                <a:ea typeface="ＭＳ Ｐゴシック" charset="-128"/>
              </a:rPr>
              <a:t>End-to-end paths (e.g., source routing)</a:t>
            </a:r>
          </a:p>
          <a:p>
            <a:pPr lvl="1"/>
            <a:r>
              <a:rPr lang="en-US" altLang="en-US" dirty="0"/>
              <a:t>Each node picks the best end-to-end </a:t>
            </a:r>
            <a:r>
              <a:rPr lang="en-US" altLang="en-US" dirty="0" smtClean="0"/>
              <a:t>path</a:t>
            </a:r>
            <a:endParaRPr lang="en-US" altLang="en-US" dirty="0" smtClean="0">
              <a:ea typeface="ＭＳ Ｐゴシック" charset="-128"/>
            </a:endParaRPr>
          </a:p>
          <a:p>
            <a:r>
              <a:rPr lang="en-US" altLang="en-US" dirty="0" smtClean="0">
                <a:ea typeface="ＭＳ Ｐゴシック" charset="-128"/>
              </a:rPr>
              <a:t>Spanning </a:t>
            </a:r>
            <a:r>
              <a:rPr lang="en-US" altLang="en-US" dirty="0">
                <a:ea typeface="ＭＳ Ｐゴシック" charset="-128"/>
              </a:rPr>
              <a:t>tree (e.g., Ethernet)</a:t>
            </a:r>
          </a:p>
          <a:p>
            <a:pPr lvl="1"/>
            <a:r>
              <a:rPr lang="en-US" altLang="en-US" dirty="0"/>
              <a:t>One tree that connects every pair of nodes</a:t>
            </a:r>
          </a:p>
          <a:p>
            <a:r>
              <a:rPr lang="en-US" altLang="en-US" dirty="0">
                <a:ea typeface="ＭＳ Ｐゴシック" charset="-128"/>
              </a:rPr>
              <a:t>Shortest paths (e.g., OSPF, IS-IS, RIP)</a:t>
            </a:r>
          </a:p>
          <a:p>
            <a:pPr lvl="1"/>
            <a:r>
              <a:rPr lang="en-US" altLang="en-US" dirty="0"/>
              <a:t>Shortest-path tree rooted at each node</a:t>
            </a:r>
          </a:p>
          <a:p>
            <a:r>
              <a:rPr lang="en-US" altLang="en-US" dirty="0">
                <a:ea typeface="ＭＳ Ｐゴシック" charset="-128"/>
              </a:rPr>
              <a:t>Locally optimal paths (e.g., BGP)</a:t>
            </a:r>
          </a:p>
          <a:p>
            <a:pPr lvl="1"/>
            <a:r>
              <a:rPr lang="en-US" altLang="en-US" dirty="0"/>
              <a:t>Each node selects the best among its </a:t>
            </a:r>
            <a:r>
              <a:rPr lang="en-US" altLang="en-US" dirty="0" smtClean="0"/>
              <a:t>neighbors</a:t>
            </a:r>
            <a:endParaRPr lang="en-US" altLang="en-US" dirty="0"/>
          </a:p>
        </p:txBody>
      </p:sp>
      <p:sp>
        <p:nvSpPr>
          <p:cNvPr id="7065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BB2627-B6FB-E74D-A7FC-B724B4CF780B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334" y="1690688"/>
            <a:ext cx="2292574" cy="20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The role of the endpoint</a:t>
            </a:r>
            <a:endParaRPr lang="en-US" altLang="en-US" dirty="0"/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213F0-BA3C-3147-8C32-A023117E4B52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</a:t>
            </a:r>
            <a:r>
              <a:rPr lang="en-US" altLang="x-none" dirty="0" smtClean="0"/>
              <a:t>role </a:t>
            </a:r>
            <a:r>
              <a:rPr lang="en-US" altLang="x-none" dirty="0"/>
              <a:t>of the e</a:t>
            </a:r>
            <a:r>
              <a:rPr lang="en-US" altLang="x-none" dirty="0" smtClean="0"/>
              <a:t>ndpoint</a:t>
            </a:r>
            <a:endParaRPr lang="en-US" altLang="x-none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200" dirty="0"/>
              <a:t>Network discovery and bootstrapping</a:t>
            </a:r>
          </a:p>
          <a:p>
            <a:pPr lvl="1"/>
            <a:r>
              <a:rPr lang="en-US" altLang="x-none" sz="2800" dirty="0"/>
              <a:t>How does the </a:t>
            </a:r>
            <a:r>
              <a:rPr lang="en-US" altLang="x-none" sz="2800" dirty="0" smtClean="0"/>
              <a:t>endpoint </a:t>
            </a:r>
            <a:r>
              <a:rPr lang="en-US" altLang="x-none" sz="2800" dirty="0"/>
              <a:t>join the network?</a:t>
            </a:r>
          </a:p>
          <a:p>
            <a:pPr lvl="1"/>
            <a:r>
              <a:rPr lang="en-US" altLang="x-none" sz="2800" dirty="0"/>
              <a:t>How does the </a:t>
            </a:r>
            <a:r>
              <a:rPr lang="en-US" altLang="x-none" sz="2800" dirty="0" smtClean="0"/>
              <a:t>endpoint </a:t>
            </a:r>
            <a:r>
              <a:rPr lang="en-US" altLang="x-none" sz="2800" dirty="0"/>
              <a:t>get an address?</a:t>
            </a:r>
          </a:p>
          <a:p>
            <a:r>
              <a:rPr lang="en-US" altLang="x-none" sz="3200" dirty="0"/>
              <a:t>Interface to networked applications</a:t>
            </a:r>
          </a:p>
          <a:p>
            <a:pPr lvl="1"/>
            <a:r>
              <a:rPr lang="en-US" altLang="x-none" sz="2800" dirty="0"/>
              <a:t>What interface to higher-level applications?</a:t>
            </a:r>
          </a:p>
          <a:p>
            <a:pPr lvl="1"/>
            <a:r>
              <a:rPr lang="en-US" altLang="x-none" sz="2800" dirty="0"/>
              <a:t>How does the host realize that abstraction?</a:t>
            </a:r>
            <a:endParaRPr lang="en-US" altLang="x-none" sz="3200" dirty="0"/>
          </a:p>
          <a:p>
            <a:r>
              <a:rPr lang="en-US" altLang="x-none" sz="3200" dirty="0"/>
              <a:t>Distributed resource sharing</a:t>
            </a:r>
          </a:p>
          <a:p>
            <a:pPr lvl="1"/>
            <a:r>
              <a:rPr lang="en-US" altLang="x-none" sz="2800" dirty="0"/>
              <a:t>What roles does the host play in network resource allocation decisions?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D138EF-B530-8946-ABDB-55B3FFECD71A}" type="slidenum">
              <a:rPr lang="en-US" altLang="x-none" sz="1400" b="0">
                <a:latin typeface="Times New Roman" charset="0"/>
              </a:rPr>
              <a:pPr eaLnBrk="1" hangingPunct="1"/>
              <a:t>19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5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vs. core division of labor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Core: the network consisting of routers</a:t>
            </a:r>
          </a:p>
          <a:p>
            <a:pPr lvl="1"/>
            <a:r>
              <a:rPr lang="en-US" dirty="0" smtClean="0"/>
              <a:t>Best-effort packet delivery</a:t>
            </a:r>
          </a:p>
          <a:p>
            <a:endParaRPr lang="en-US" dirty="0" smtClean="0"/>
          </a:p>
          <a:p>
            <a:r>
              <a:rPr lang="en-US" dirty="0" smtClean="0"/>
              <a:t>Edge: the endpoints</a:t>
            </a:r>
          </a:p>
          <a:p>
            <a:pPr lvl="1"/>
            <a:r>
              <a:rPr lang="en-US" dirty="0" smtClean="0"/>
              <a:t>Transport mechanisms to satisfy app needs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1145" y="4257816"/>
            <a:ext cx="11109709" cy="2306056"/>
            <a:chOff x="563447" y="2411004"/>
            <a:chExt cx="11109709" cy="23060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10" name="Cloud 9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66508" y="2787861"/>
                <a:ext cx="3371278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The Internet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8" name="Straight Connector 7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 flipH="1">
            <a:off x="2755818" y="4808481"/>
            <a:ext cx="26375" cy="181765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775023" y="4808481"/>
            <a:ext cx="26375" cy="181765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58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1" y="1319215"/>
            <a:ext cx="1200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2" y="1319215"/>
            <a:ext cx="13874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581" name="Straight Connector 11"/>
          <p:cNvCxnSpPr>
            <a:cxnSpLocks noChangeShapeType="1"/>
          </p:cNvCxnSpPr>
          <p:nvPr/>
        </p:nvCxnSpPr>
        <p:spPr bwMode="auto">
          <a:xfrm>
            <a:off x="6905621" y="2309815"/>
            <a:ext cx="12192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Straight Connector 13"/>
          <p:cNvCxnSpPr>
            <a:cxnSpLocks noChangeShapeType="1"/>
            <a:stCxn id="24588" idx="3"/>
          </p:cNvCxnSpPr>
          <p:nvPr/>
        </p:nvCxnSpPr>
        <p:spPr bwMode="auto">
          <a:xfrm>
            <a:off x="4086221" y="2309815"/>
            <a:ext cx="12192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Learning a </a:t>
            </a:r>
            <a:r>
              <a:rPr lang="en-US" altLang="x-none" dirty="0" smtClean="0"/>
              <a:t>host’s address</a:t>
            </a:r>
            <a:endParaRPr lang="en-US" altLang="x-none" dirty="0"/>
          </a:p>
        </p:txBody>
      </p:sp>
      <p:sp>
        <p:nvSpPr>
          <p:cNvPr id="24584" name="Content Placeholder 2"/>
          <p:cNvSpPr>
            <a:spLocks noGrp="1"/>
          </p:cNvSpPr>
          <p:nvPr>
            <p:ph idx="1"/>
          </p:nvPr>
        </p:nvSpPr>
        <p:spPr>
          <a:xfrm>
            <a:off x="838199" y="3276599"/>
            <a:ext cx="10848975" cy="3444875"/>
          </a:xfrm>
        </p:spPr>
        <p:txBody>
          <a:bodyPr>
            <a:normAutofit/>
          </a:bodyPr>
          <a:lstStyle/>
          <a:p>
            <a:r>
              <a:rPr lang="en-US" altLang="x-none" dirty="0"/>
              <a:t>Who am I?</a:t>
            </a:r>
          </a:p>
          <a:p>
            <a:pPr lvl="1"/>
            <a:r>
              <a:rPr lang="en-US" altLang="x-none" dirty="0"/>
              <a:t>Hard-wired: MAC address</a:t>
            </a:r>
          </a:p>
          <a:p>
            <a:pPr lvl="1"/>
            <a:r>
              <a:rPr lang="en-US" altLang="x-none" dirty="0"/>
              <a:t>Static configuration: IP interface configuration</a:t>
            </a:r>
          </a:p>
          <a:p>
            <a:pPr lvl="1"/>
            <a:r>
              <a:rPr lang="en-US" altLang="x-none" dirty="0"/>
              <a:t>Dynamically learned: IP address configured by DHCP</a:t>
            </a:r>
          </a:p>
          <a:p>
            <a:r>
              <a:rPr lang="en-US" altLang="x-none" dirty="0"/>
              <a:t>Who are you?</a:t>
            </a:r>
          </a:p>
          <a:p>
            <a:pPr lvl="1"/>
            <a:r>
              <a:rPr lang="en-US" altLang="x-none" dirty="0"/>
              <a:t>Hard-wired: IP address in a URL, or in the code</a:t>
            </a:r>
          </a:p>
          <a:p>
            <a:pPr lvl="1"/>
            <a:r>
              <a:rPr lang="en-US" altLang="x-none" dirty="0"/>
              <a:t>Dynamically looked up: ARP or DNS</a:t>
            </a:r>
          </a:p>
        </p:txBody>
      </p:sp>
      <p:sp>
        <p:nvSpPr>
          <p:cNvPr id="245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B21B9B-E2E9-6D49-BD52-D8F8EE11F6DB}" type="slidenum">
              <a:rPr lang="en-US" altLang="x-none" sz="1400" b="0">
                <a:latin typeface="Times New Roman" charset="0"/>
              </a:rPr>
              <a:pPr eaLnBrk="1" hangingPunct="1"/>
              <a:t>20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24586" name="TextBox 17"/>
          <p:cNvSpPr txBox="1">
            <a:spLocks noChangeArrowheads="1"/>
          </p:cNvSpPr>
          <p:nvPr/>
        </p:nvSpPr>
        <p:spPr bwMode="auto">
          <a:xfrm>
            <a:off x="1776409" y="2062165"/>
            <a:ext cx="557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me</a:t>
            </a:r>
          </a:p>
        </p:txBody>
      </p:sp>
      <p:sp>
        <p:nvSpPr>
          <p:cNvPr id="24587" name="TextBox 18"/>
          <p:cNvSpPr txBox="1">
            <a:spLocks noChangeArrowheads="1"/>
          </p:cNvSpPr>
          <p:nvPr/>
        </p:nvSpPr>
        <p:spPr bwMode="auto">
          <a:xfrm>
            <a:off x="9464671" y="2138365"/>
            <a:ext cx="641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you</a:t>
            </a:r>
          </a:p>
        </p:txBody>
      </p:sp>
      <p:sp>
        <p:nvSpPr>
          <p:cNvPr id="24588" name="Rectangle 18"/>
          <p:cNvSpPr>
            <a:spLocks noChangeArrowheads="1"/>
          </p:cNvSpPr>
          <p:nvPr/>
        </p:nvSpPr>
        <p:spPr bwMode="auto">
          <a:xfrm>
            <a:off x="3324221" y="2157415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89" name="Text Box 21"/>
          <p:cNvSpPr txBox="1">
            <a:spLocks noChangeArrowheads="1"/>
          </p:cNvSpPr>
          <p:nvPr/>
        </p:nvSpPr>
        <p:spPr bwMode="auto">
          <a:xfrm>
            <a:off x="3476621" y="2538415"/>
            <a:ext cx="1111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/>
              <a:t>adapter</a:t>
            </a:r>
          </a:p>
        </p:txBody>
      </p:sp>
      <p:sp>
        <p:nvSpPr>
          <p:cNvPr id="24590" name="Rectangle 18"/>
          <p:cNvSpPr>
            <a:spLocks noChangeArrowheads="1"/>
          </p:cNvSpPr>
          <p:nvPr/>
        </p:nvSpPr>
        <p:spPr bwMode="auto">
          <a:xfrm>
            <a:off x="7972421" y="2157415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91" name="Text Box 21"/>
          <p:cNvSpPr txBox="1">
            <a:spLocks noChangeArrowheads="1"/>
          </p:cNvSpPr>
          <p:nvPr/>
        </p:nvSpPr>
        <p:spPr bwMode="auto">
          <a:xfrm>
            <a:off x="7591421" y="2538415"/>
            <a:ext cx="1111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/>
              <a:t>adapter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899907" y="1528764"/>
            <a:ext cx="2662940" cy="1747834"/>
            <a:chOff x="3511285" y="510254"/>
            <a:chExt cx="4009546" cy="1115543"/>
          </a:xfrm>
        </p:grpSpPr>
        <p:sp>
          <p:nvSpPr>
            <p:cNvPr id="17" name="Cloud 16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11285" y="740133"/>
              <a:ext cx="3942578" cy="569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smtClean="0"/>
                <a:t>Rutgers </a:t>
              </a:r>
            </a:p>
            <a:p>
              <a:pPr algn="ctr"/>
              <a:r>
                <a:rPr lang="en-US" sz="2600" dirty="0" smtClean="0"/>
                <a:t>campus net</a:t>
              </a:r>
              <a:endParaRPr lang="en-US" sz="2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017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64F079-CF5D-1C4B-B490-24CE445515B4}" type="slidenum">
              <a:rPr lang="en-US" altLang="x-none" sz="1400" b="0">
                <a:latin typeface="Times New Roman" charset="0"/>
              </a:rPr>
              <a:pPr eaLnBrk="1" hangingPunct="1"/>
              <a:t>21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Mapping </a:t>
            </a:r>
            <a:r>
              <a:rPr lang="en-US" altLang="x-none" dirty="0" smtClean="0"/>
              <a:t>between identifiers</a:t>
            </a:r>
            <a:endParaRPr lang="en-US" altLang="x-none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/>
              <a:t>Dynamic Host Configuration Protocol (DHCP)</a:t>
            </a:r>
          </a:p>
          <a:p>
            <a:pPr lvl="1"/>
            <a:r>
              <a:rPr lang="en-US" altLang="x-none"/>
              <a:t>Given a MAC address, assign a unique IP address</a:t>
            </a:r>
          </a:p>
          <a:p>
            <a:pPr lvl="1"/>
            <a:r>
              <a:rPr lang="en-US" altLang="x-none"/>
              <a:t>… and tell host other stuff about the Local Area Network</a:t>
            </a:r>
          </a:p>
          <a:p>
            <a:pPr lvl="1"/>
            <a:r>
              <a:rPr lang="en-US" altLang="x-none"/>
              <a:t>To automate the boot-strapping process</a:t>
            </a:r>
          </a:p>
          <a:p>
            <a:r>
              <a:rPr lang="en-US" altLang="x-none"/>
              <a:t>Address Resolution Protocol (ARP)</a:t>
            </a:r>
          </a:p>
          <a:p>
            <a:pPr lvl="1"/>
            <a:r>
              <a:rPr lang="en-US" altLang="x-none"/>
              <a:t>Given an IP address, provide the MAC address</a:t>
            </a:r>
          </a:p>
          <a:p>
            <a:pPr lvl="1"/>
            <a:r>
              <a:rPr lang="en-US" altLang="x-none"/>
              <a:t>To enable communication within the Local Area Network</a:t>
            </a:r>
          </a:p>
          <a:p>
            <a:r>
              <a:rPr lang="en-US" altLang="x-none"/>
              <a:t>Domain Name System (DNS)</a:t>
            </a:r>
          </a:p>
          <a:p>
            <a:pPr lvl="1"/>
            <a:r>
              <a:rPr lang="en-US" altLang="x-none"/>
              <a:t>Given a host name, provide the IP address</a:t>
            </a:r>
          </a:p>
          <a:p>
            <a:pPr lvl="1"/>
            <a:r>
              <a:rPr lang="en-US" altLang="x-none"/>
              <a:t>Given an IP address, provide the host name</a:t>
            </a:r>
          </a:p>
        </p:txBody>
      </p:sp>
    </p:spTree>
    <p:extLst>
      <p:ext uri="{BB962C8B-B14F-4D97-AF65-F5344CB8AC3E}">
        <p14:creationId xmlns:p14="http://schemas.microsoft.com/office/powerpoint/2010/main" val="20901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Dynamic Host Configuration Protocol</a:t>
            </a:r>
          </a:p>
        </p:txBody>
      </p:sp>
      <p:pic>
        <p:nvPicPr>
          <p:cNvPr id="27653" name="Picture 7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97188" y="1433516"/>
            <a:ext cx="132715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3049588" y="2881315"/>
            <a:ext cx="11240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arriving</a:t>
            </a:r>
            <a:br>
              <a:rPr lang="en-US" altLang="x-none"/>
            </a:br>
            <a:r>
              <a:rPr lang="en-US" altLang="x-none"/>
              <a:t>client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8610601" y="4087820"/>
            <a:ext cx="1749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DHCP server</a:t>
            </a:r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>
            <a:off x="4251325" y="2030415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 rot="795519">
            <a:off x="5095876" y="2055816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DHCP discover</a:t>
            </a:r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 rot="795519">
            <a:off x="5095876" y="2439991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(broadcast)</a:t>
            </a:r>
          </a:p>
        </p:txBody>
      </p:sp>
      <p:sp>
        <p:nvSpPr>
          <p:cNvPr id="27659" name="Line 13"/>
          <p:cNvSpPr>
            <a:spLocks noChangeShapeType="1"/>
          </p:cNvSpPr>
          <p:nvPr/>
        </p:nvSpPr>
        <p:spPr bwMode="auto">
          <a:xfrm flipH="1">
            <a:off x="4213225" y="3182940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4"/>
          <p:cNvSpPr txBox="1">
            <a:spLocks noChangeArrowheads="1"/>
          </p:cNvSpPr>
          <p:nvPr/>
        </p:nvSpPr>
        <p:spPr bwMode="auto">
          <a:xfrm rot="-847892">
            <a:off x="5170489" y="3335341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DHCP offer</a:t>
            </a:r>
          </a:p>
        </p:txBody>
      </p:sp>
      <p:sp>
        <p:nvSpPr>
          <p:cNvPr id="27661" name="Line 15"/>
          <p:cNvSpPr>
            <a:spLocks noChangeShapeType="1"/>
          </p:cNvSpPr>
          <p:nvPr/>
        </p:nvSpPr>
        <p:spPr bwMode="auto">
          <a:xfrm>
            <a:off x="4251325" y="4333879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6"/>
          <p:cNvSpPr txBox="1">
            <a:spLocks noChangeArrowheads="1"/>
          </p:cNvSpPr>
          <p:nvPr/>
        </p:nvSpPr>
        <p:spPr bwMode="auto">
          <a:xfrm rot="795519">
            <a:off x="5159375" y="4359279"/>
            <a:ext cx="1893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DHCP request</a:t>
            </a:r>
          </a:p>
        </p:txBody>
      </p:sp>
      <p:sp>
        <p:nvSpPr>
          <p:cNvPr id="27663" name="Line 17"/>
          <p:cNvSpPr>
            <a:spLocks noChangeShapeType="1"/>
          </p:cNvSpPr>
          <p:nvPr/>
        </p:nvSpPr>
        <p:spPr bwMode="auto">
          <a:xfrm flipH="1">
            <a:off x="4213225" y="5524504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8"/>
          <p:cNvSpPr txBox="1">
            <a:spLocks noChangeArrowheads="1"/>
          </p:cNvSpPr>
          <p:nvPr/>
        </p:nvSpPr>
        <p:spPr bwMode="auto">
          <a:xfrm rot="-847892">
            <a:off x="5175251" y="5676904"/>
            <a:ext cx="1528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DHCP ACK</a:t>
            </a:r>
          </a:p>
        </p:txBody>
      </p:sp>
      <p:sp>
        <p:nvSpPr>
          <p:cNvPr id="27665" name="Text Box 21"/>
          <p:cNvSpPr txBox="1">
            <a:spLocks noChangeArrowheads="1"/>
          </p:cNvSpPr>
          <p:nvPr/>
        </p:nvSpPr>
        <p:spPr bwMode="auto">
          <a:xfrm rot="795519">
            <a:off x="5095876" y="4745041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(broadcast)</a:t>
            </a:r>
          </a:p>
        </p:txBody>
      </p:sp>
      <p:sp>
        <p:nvSpPr>
          <p:cNvPr id="27666" name="TextBox 17"/>
          <p:cNvSpPr txBox="1">
            <a:spLocks noChangeArrowheads="1"/>
          </p:cNvSpPr>
          <p:nvPr/>
        </p:nvSpPr>
        <p:spPr bwMode="auto">
          <a:xfrm>
            <a:off x="1752600" y="3763966"/>
            <a:ext cx="2438400" cy="19399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x-none" u="sng"/>
              <a:t>Host learns</a:t>
            </a:r>
            <a:r>
              <a:rPr lang="en-US" altLang="x-none"/>
              <a:t/>
            </a:r>
            <a:br>
              <a:rPr lang="en-US" altLang="x-none"/>
            </a:br>
            <a:r>
              <a:rPr lang="en-US" altLang="x-none"/>
              <a:t>IP address,</a:t>
            </a:r>
          </a:p>
          <a:p>
            <a:pPr algn="l" eaLnBrk="1" hangingPunct="1"/>
            <a:r>
              <a:rPr lang="en-US" altLang="x-none"/>
              <a:t>Subnet mask, Gateway address, DNS server(s), and a lease time.</a:t>
            </a:r>
          </a:p>
        </p:txBody>
      </p: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251" y="2523576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3AA45A-2A6C-9049-8510-BEC49934EDEF}" type="slidenum">
              <a:rPr lang="en-US" altLang="x-none" sz="1400" b="0">
                <a:latin typeface="Times New Roman" charset="0"/>
              </a:rPr>
              <a:pPr eaLnBrk="1" hangingPunct="1"/>
              <a:t>23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Address Resolution Protocol (ARP)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0848975" cy="4530725"/>
          </a:xfrm>
        </p:spPr>
        <p:txBody>
          <a:bodyPr>
            <a:normAutofit lnSpcReduction="10000"/>
          </a:bodyPr>
          <a:lstStyle/>
          <a:p>
            <a:r>
              <a:rPr lang="en-US" altLang="x-none" dirty="0"/>
              <a:t>Every host maintains an ARP table</a:t>
            </a:r>
          </a:p>
          <a:p>
            <a:pPr lvl="1"/>
            <a:r>
              <a:rPr lang="en-US" altLang="x-none" dirty="0"/>
              <a:t>(IP address, MAC address) pair</a:t>
            </a:r>
          </a:p>
          <a:p>
            <a:endParaRPr lang="en-US" altLang="x-none" dirty="0" smtClean="0"/>
          </a:p>
          <a:p>
            <a:r>
              <a:rPr lang="en-US" altLang="x-none" dirty="0" smtClean="0"/>
              <a:t>Consult </a:t>
            </a:r>
            <a:r>
              <a:rPr lang="en-US" altLang="x-none" dirty="0"/>
              <a:t>the table when sending a packet</a:t>
            </a:r>
          </a:p>
          <a:p>
            <a:pPr lvl="1"/>
            <a:r>
              <a:rPr lang="en-US" altLang="x-none" dirty="0"/>
              <a:t>Map destination IP address to destination MAC address</a:t>
            </a:r>
          </a:p>
          <a:p>
            <a:pPr lvl="1"/>
            <a:r>
              <a:rPr lang="en-US" altLang="x-none" dirty="0"/>
              <a:t>Encapsulate and transmit the data packet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But, what if the IP address is not in the table?</a:t>
            </a:r>
          </a:p>
          <a:p>
            <a:pPr lvl="1"/>
            <a:r>
              <a:rPr lang="en-US" altLang="x-none" dirty="0"/>
              <a:t>Sender broadcasts: “Who has IP address 1.2.3.156?”</a:t>
            </a:r>
          </a:p>
          <a:p>
            <a:pPr lvl="1"/>
            <a:r>
              <a:rPr lang="en-US" altLang="x-none" dirty="0"/>
              <a:t>Receiver responds: “MAC address 58-23-D7-FA-20-B0”</a:t>
            </a:r>
          </a:p>
          <a:p>
            <a:pPr lvl="1"/>
            <a:r>
              <a:rPr lang="en-US" altLang="x-none" dirty="0"/>
              <a:t>Sender caches the result in its ARP table</a:t>
            </a:r>
          </a:p>
          <a:p>
            <a:pPr lvl="1">
              <a:buFont typeface="Helvetica" charset="0"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7671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262689" y="5100639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2" name="Clip" r:id="rId4" imgW="24269700" imgH="20129500" progId="MS_ClipArt_Gallery.2">
                  <p:embed/>
                </p:oleObj>
              </mc:Choice>
              <mc:Fallback>
                <p:oleObj name="Clip" r:id="rId4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9" y="5100639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430839" y="5678489"/>
            <a:ext cx="1844675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latin typeface="Comic Sans MS" charset="0"/>
              </a:rPr>
              <a:t>requesting host</a:t>
            </a:r>
            <a:endParaRPr lang="en-US" altLang="x-none" sz="2400" b="0">
              <a:latin typeface="Times New Roman" charset="0"/>
            </a:endParaRPr>
          </a:p>
          <a:p>
            <a:r>
              <a:rPr lang="en-US" altLang="x-none" sz="1600"/>
              <a:t>cis.poly.edu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7658101" y="6419852"/>
            <a:ext cx="20088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gaia.cs.umass.edu</a:t>
            </a:r>
            <a:endParaRPr lang="en-US" altLang="x-none" sz="1600" b="0" dirty="0">
              <a:latin typeface="Times New Roman" charset="0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933739"/>
              </p:ext>
            </p:extLst>
          </p:nvPr>
        </p:nvGraphicFramePr>
        <p:xfrm>
          <a:off x="8329612" y="58150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3" name="Clip" r:id="rId6" imgW="24269700" imgH="20129500" progId="MS_ClipArt_Gallery.2">
                  <p:embed/>
                </p:oleObj>
              </mc:Choice>
              <mc:Fallback>
                <p:oleObj name="Clip" r:id="rId6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9612" y="58150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1" name="Group 6"/>
          <p:cNvGrpSpPr>
            <a:grpSpLocks/>
          </p:cNvGrpSpPr>
          <p:nvPr/>
        </p:nvGrpSpPr>
        <p:grpSpPr bwMode="auto">
          <a:xfrm>
            <a:off x="6510339" y="3025776"/>
            <a:ext cx="369887" cy="657225"/>
            <a:chOff x="4180" y="783"/>
            <a:chExt cx="150" cy="307"/>
          </a:xfrm>
        </p:grpSpPr>
        <p:sp>
          <p:nvSpPr>
            <p:cNvPr id="31804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5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6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7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8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9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0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11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1752" name="Text Box 15"/>
          <p:cNvSpPr txBox="1">
            <a:spLocks noChangeArrowheads="1"/>
          </p:cNvSpPr>
          <p:nvPr/>
        </p:nvSpPr>
        <p:spPr bwMode="auto">
          <a:xfrm>
            <a:off x="7064376" y="12779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latin typeface="Comic Sans MS" charset="0"/>
              </a:rPr>
              <a:t>root DNS server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1185808" name="Line 16"/>
          <p:cNvSpPr>
            <a:spLocks noChangeShapeType="1"/>
          </p:cNvSpPr>
          <p:nvPr/>
        </p:nvSpPr>
        <p:spPr bwMode="auto">
          <a:xfrm flipH="1" flipV="1">
            <a:off x="6559550" y="3713163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9" name="Line 17"/>
          <p:cNvSpPr>
            <a:spLocks noChangeShapeType="1"/>
          </p:cNvSpPr>
          <p:nvPr/>
        </p:nvSpPr>
        <p:spPr bwMode="auto">
          <a:xfrm flipV="1">
            <a:off x="6673850" y="2017713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0" name="Line 18"/>
          <p:cNvSpPr>
            <a:spLocks noChangeShapeType="1"/>
          </p:cNvSpPr>
          <p:nvPr/>
        </p:nvSpPr>
        <p:spPr bwMode="auto">
          <a:xfrm flipV="1">
            <a:off x="6959600" y="3179764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1" name="Line 19"/>
          <p:cNvSpPr>
            <a:spLocks noChangeShapeType="1"/>
          </p:cNvSpPr>
          <p:nvPr/>
        </p:nvSpPr>
        <p:spPr bwMode="auto">
          <a:xfrm flipH="1" flipV="1">
            <a:off x="6959601" y="3351213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2" name="Line 20"/>
          <p:cNvSpPr>
            <a:spLocks noChangeShapeType="1"/>
          </p:cNvSpPr>
          <p:nvPr/>
        </p:nvSpPr>
        <p:spPr bwMode="auto">
          <a:xfrm flipH="1">
            <a:off x="6883401" y="2246313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3" name="Line 21"/>
          <p:cNvSpPr>
            <a:spLocks noChangeShapeType="1"/>
          </p:cNvSpPr>
          <p:nvPr/>
        </p:nvSpPr>
        <p:spPr bwMode="auto">
          <a:xfrm>
            <a:off x="6750051" y="3741739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59" name="Group 22"/>
          <p:cNvGrpSpPr>
            <a:grpSpLocks/>
          </p:cNvGrpSpPr>
          <p:nvPr/>
        </p:nvGrpSpPr>
        <p:grpSpPr bwMode="auto">
          <a:xfrm>
            <a:off x="4365626" y="3116264"/>
            <a:ext cx="1998663" cy="611187"/>
            <a:chOff x="2800" y="2132"/>
            <a:chExt cx="1259" cy="385"/>
          </a:xfrm>
        </p:grpSpPr>
        <p:sp>
          <p:nvSpPr>
            <p:cNvPr id="31802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3" name="Text Box 24"/>
            <p:cNvSpPr txBox="1">
              <a:spLocks noChangeArrowheads="1"/>
            </p:cNvSpPr>
            <p:nvPr/>
          </p:nvSpPr>
          <p:spPr bwMode="auto">
            <a:xfrm>
              <a:off x="2800" y="2132"/>
              <a:ext cx="1259" cy="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x-none" sz="1800" b="0">
                  <a:latin typeface="Comic Sans MS" charset="0"/>
                </a:rPr>
                <a:t>local DNS server</a:t>
              </a:r>
              <a:endParaRPr lang="en-US" altLang="x-none" sz="2400" b="0">
                <a:latin typeface="Times New Roman" charset="0"/>
              </a:endParaRPr>
            </a:p>
            <a:p>
              <a:r>
                <a:rPr lang="en-US" altLang="x-none" sz="1600"/>
                <a:t>dns.poly.edu</a:t>
              </a:r>
              <a:endParaRPr lang="en-US" altLang="x-none" sz="1600" b="0">
                <a:latin typeface="Times New Roman" charset="0"/>
              </a:endParaRPr>
            </a:p>
          </p:txBody>
        </p:sp>
      </p:grpSp>
      <p:sp>
        <p:nvSpPr>
          <p:cNvPr id="1185817" name="Text Box 25"/>
          <p:cNvSpPr txBox="1">
            <a:spLocks noChangeArrowheads="1"/>
          </p:cNvSpPr>
          <p:nvPr/>
        </p:nvSpPr>
        <p:spPr bwMode="auto">
          <a:xfrm>
            <a:off x="6270625" y="45688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1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18" name="Text Box 26"/>
          <p:cNvSpPr txBox="1">
            <a:spLocks noChangeArrowheads="1"/>
          </p:cNvSpPr>
          <p:nvPr/>
        </p:nvSpPr>
        <p:spPr bwMode="auto">
          <a:xfrm>
            <a:off x="6813550" y="223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2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19" name="Text Box 27"/>
          <p:cNvSpPr txBox="1">
            <a:spLocks noChangeArrowheads="1"/>
          </p:cNvSpPr>
          <p:nvPr/>
        </p:nvSpPr>
        <p:spPr bwMode="auto">
          <a:xfrm>
            <a:off x="7251700" y="24733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3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20" name="Text Box 28"/>
          <p:cNvSpPr txBox="1">
            <a:spLocks noChangeArrowheads="1"/>
          </p:cNvSpPr>
          <p:nvPr/>
        </p:nvSpPr>
        <p:spPr bwMode="auto">
          <a:xfrm>
            <a:off x="7566025" y="2882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4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21" name="Text Box 29"/>
          <p:cNvSpPr txBox="1">
            <a:spLocks noChangeArrowheads="1"/>
          </p:cNvSpPr>
          <p:nvPr/>
        </p:nvSpPr>
        <p:spPr bwMode="auto">
          <a:xfrm>
            <a:off x="7596188" y="3370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5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22" name="Text Box 30"/>
          <p:cNvSpPr txBox="1">
            <a:spLocks noChangeArrowheads="1"/>
          </p:cNvSpPr>
          <p:nvPr/>
        </p:nvSpPr>
        <p:spPr bwMode="auto">
          <a:xfrm>
            <a:off x="8193088" y="4410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6</a:t>
            </a:r>
            <a:endParaRPr lang="en-US" altLang="x-none" sz="2400" b="0">
              <a:latin typeface="Times New Roman" charset="0"/>
            </a:endParaRPr>
          </a:p>
        </p:txBody>
      </p:sp>
      <p:grpSp>
        <p:nvGrpSpPr>
          <p:cNvPr id="31766" name="Group 31"/>
          <p:cNvGrpSpPr>
            <a:grpSpLocks/>
          </p:cNvGrpSpPr>
          <p:nvPr/>
        </p:nvGrpSpPr>
        <p:grpSpPr bwMode="auto">
          <a:xfrm>
            <a:off x="7624764" y="1606551"/>
            <a:ext cx="369887" cy="657225"/>
            <a:chOff x="4180" y="783"/>
            <a:chExt cx="150" cy="307"/>
          </a:xfrm>
        </p:grpSpPr>
        <p:sp>
          <p:nvSpPr>
            <p:cNvPr id="31794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5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6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7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8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9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0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1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1767" name="Group 40"/>
          <p:cNvGrpSpPr>
            <a:grpSpLocks/>
          </p:cNvGrpSpPr>
          <p:nvPr/>
        </p:nvGrpSpPr>
        <p:grpSpPr bwMode="auto">
          <a:xfrm>
            <a:off x="8453439" y="3035301"/>
            <a:ext cx="369887" cy="657225"/>
            <a:chOff x="4180" y="783"/>
            <a:chExt cx="150" cy="307"/>
          </a:xfrm>
        </p:grpSpPr>
        <p:sp>
          <p:nvSpPr>
            <p:cNvPr id="31786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7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8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9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0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2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3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1768" name="Group 49"/>
          <p:cNvGrpSpPr>
            <a:grpSpLocks/>
          </p:cNvGrpSpPr>
          <p:nvPr/>
        </p:nvGrpSpPr>
        <p:grpSpPr bwMode="auto">
          <a:xfrm>
            <a:off x="8434389" y="4654551"/>
            <a:ext cx="369887" cy="657225"/>
            <a:chOff x="4180" y="783"/>
            <a:chExt cx="150" cy="307"/>
          </a:xfrm>
        </p:grpSpPr>
        <p:sp>
          <p:nvSpPr>
            <p:cNvPr id="31778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79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0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1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2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5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1769" name="Text Box 58"/>
          <p:cNvSpPr txBox="1">
            <a:spLocks noChangeArrowheads="1"/>
          </p:cNvSpPr>
          <p:nvPr/>
        </p:nvSpPr>
        <p:spPr bwMode="auto">
          <a:xfrm>
            <a:off x="7516814" y="5226051"/>
            <a:ext cx="26177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 b="0">
                <a:latin typeface="Comic Sans MS" charset="0"/>
              </a:rPr>
              <a:t>authoritative DNS server</a:t>
            </a:r>
            <a:endParaRPr lang="en-US" altLang="x-none" sz="2400" b="0">
              <a:latin typeface="Times New Roman" charset="0"/>
            </a:endParaRPr>
          </a:p>
          <a:p>
            <a:r>
              <a:rPr lang="en-US" altLang="x-none" sz="1600"/>
              <a:t>dns.cs.umass.edu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1185851" name="Text Box 59"/>
          <p:cNvSpPr txBox="1">
            <a:spLocks noChangeArrowheads="1"/>
          </p:cNvSpPr>
          <p:nvPr/>
        </p:nvSpPr>
        <p:spPr bwMode="auto">
          <a:xfrm>
            <a:off x="7566025" y="4440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7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52" name="Text Box 60"/>
          <p:cNvSpPr txBox="1">
            <a:spLocks noChangeArrowheads="1"/>
          </p:cNvSpPr>
          <p:nvPr/>
        </p:nvSpPr>
        <p:spPr bwMode="auto">
          <a:xfrm>
            <a:off x="6823075" y="45878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Arial" charset="0"/>
              </a:rPr>
              <a:t>8</a:t>
            </a:r>
            <a:endParaRPr lang="en-US" altLang="x-none" sz="2400" b="0">
              <a:latin typeface="Times New Roman" charset="0"/>
            </a:endParaRPr>
          </a:p>
        </p:txBody>
      </p:sp>
      <p:sp>
        <p:nvSpPr>
          <p:cNvPr id="1185853" name="Line 61"/>
          <p:cNvSpPr>
            <a:spLocks noChangeShapeType="1"/>
          </p:cNvSpPr>
          <p:nvPr/>
        </p:nvSpPr>
        <p:spPr bwMode="auto">
          <a:xfrm>
            <a:off x="6892925" y="3511550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54" name="Line 62"/>
          <p:cNvSpPr>
            <a:spLocks noChangeShapeType="1"/>
          </p:cNvSpPr>
          <p:nvPr/>
        </p:nvSpPr>
        <p:spPr bwMode="auto">
          <a:xfrm flipH="1" flipV="1">
            <a:off x="6853239" y="3627438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Text Box 63"/>
          <p:cNvSpPr txBox="1">
            <a:spLocks noChangeArrowheads="1"/>
          </p:cNvSpPr>
          <p:nvPr/>
        </p:nvSpPr>
        <p:spPr bwMode="auto">
          <a:xfrm>
            <a:off x="7824788" y="2649538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latin typeface="Comic Sans MS" charset="0"/>
              </a:rPr>
              <a:t>TLD DNS server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31775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Domain Name System</a:t>
            </a:r>
          </a:p>
        </p:txBody>
      </p:sp>
      <p:sp>
        <p:nvSpPr>
          <p:cNvPr id="31776" name="Rectangle 65"/>
          <p:cNvSpPr>
            <a:spLocks noGrp="1" noChangeArrowheads="1"/>
          </p:cNvSpPr>
          <p:nvPr>
            <p:ph type="body" sz="half" idx="1"/>
          </p:nvPr>
        </p:nvSpPr>
        <p:spPr>
          <a:xfrm>
            <a:off x="1968501" y="1587501"/>
            <a:ext cx="3565525" cy="13811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x-none" sz="2400"/>
              <a:t>Host at cis.poly.edu wants IP address for </a:t>
            </a:r>
            <a:r>
              <a:rPr lang="en-US" altLang="x-none" sz="2400" b="1"/>
              <a:t>gaia.cs.umass.edu</a:t>
            </a:r>
          </a:p>
        </p:txBody>
      </p:sp>
      <p:sp>
        <p:nvSpPr>
          <p:cNvPr id="31777" name="TextBox 66"/>
          <p:cNvSpPr txBox="1">
            <a:spLocks noChangeArrowheads="1"/>
          </p:cNvSpPr>
          <p:nvPr/>
        </p:nvSpPr>
        <p:spPr bwMode="auto">
          <a:xfrm>
            <a:off x="1874839" y="5867401"/>
            <a:ext cx="3163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Recursive query: #1</a:t>
            </a:r>
          </a:p>
          <a:p>
            <a:pPr eaLnBrk="1" hangingPunct="1"/>
            <a:r>
              <a:rPr lang="en-US" altLang="x-none"/>
              <a:t>Iterative queries: #2, 4, 6</a:t>
            </a:r>
          </a:p>
        </p:txBody>
      </p:sp>
    </p:spTree>
    <p:extLst>
      <p:ext uri="{BB962C8B-B14F-4D97-AF65-F5344CB8AC3E}">
        <p14:creationId xmlns:p14="http://schemas.microsoft.com/office/powerpoint/2010/main" val="156766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808" grpId="0" animBg="1"/>
      <p:bldP spid="1185809" grpId="0" animBg="1"/>
      <p:bldP spid="1185810" grpId="0" animBg="1"/>
      <p:bldP spid="1185811" grpId="0" animBg="1"/>
      <p:bldP spid="1185812" grpId="0" animBg="1"/>
      <p:bldP spid="1185813" grpId="0" animBg="1"/>
      <p:bldP spid="1185817" grpId="0"/>
      <p:bldP spid="1185818" grpId="0"/>
      <p:bldP spid="1185819" grpId="0"/>
      <p:bldP spid="1185820" grpId="0"/>
      <p:bldP spid="1185821" grpId="0"/>
      <p:bldP spid="1185822" grpId="0"/>
      <p:bldP spid="1185851" grpId="0"/>
      <p:bldP spid="1185852" grpId="0"/>
      <p:bldP spid="1185853" grpId="0" animBg="1"/>
      <p:bldP spid="11858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many addresses?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we get rid of some of these addresses? De we need all three?</a:t>
            </a:r>
          </a:p>
          <a:p>
            <a:endParaRPr lang="en-US" dirty="0"/>
          </a:p>
          <a:p>
            <a:r>
              <a:rPr lang="en-US" dirty="0" smtClean="0"/>
              <a:t>Should addresses correspond to the point of attachment, or to the endpoint itself?</a:t>
            </a:r>
          </a:p>
          <a:p>
            <a:endParaRPr lang="en-US" dirty="0"/>
          </a:p>
          <a:p>
            <a:r>
              <a:rPr lang="en-US" dirty="0" smtClean="0"/>
              <a:t>How do you prevent spoofing addresses?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8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Interface to Applications</a:t>
            </a:r>
          </a:p>
        </p:txBody>
      </p:sp>
      <p:sp>
        <p:nvSpPr>
          <p:cNvPr id="34819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altLang="x-none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CDAFF9-BE1E-7F46-9B52-38BF4A6A9C0A}" type="slidenum">
              <a:rPr lang="en-US" altLang="x-none" sz="1400" b="0">
                <a:latin typeface="Times New Roman" charset="0"/>
              </a:rPr>
              <a:pPr eaLnBrk="1" hangingPunct="1"/>
              <a:t>26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63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Socket Abstraction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 dirty="0"/>
              <a:t>Best-effort packet delivery is a clumsy abstraction</a:t>
            </a:r>
          </a:p>
          <a:p>
            <a:pPr lvl="1"/>
            <a:r>
              <a:rPr lang="en-US" altLang="x-none" dirty="0"/>
              <a:t>Applications typically want higher-level abstractions</a:t>
            </a:r>
          </a:p>
          <a:p>
            <a:pPr lvl="1"/>
            <a:r>
              <a:rPr lang="en-US" altLang="x-none" dirty="0"/>
              <a:t>Messages, uncorrupted data, reliable in-order delivery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Applications communicate using “sockets”</a:t>
            </a:r>
          </a:p>
          <a:p>
            <a:pPr lvl="1"/>
            <a:r>
              <a:rPr lang="en-US" altLang="x-none" dirty="0"/>
              <a:t>Stream socket: reliable stream of bytes (like a file)</a:t>
            </a:r>
          </a:p>
          <a:p>
            <a:pPr lvl="1"/>
            <a:r>
              <a:rPr lang="en-US" altLang="x-none" dirty="0"/>
              <a:t>Message socket: unreliable message delivery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E71BD2-BD0B-3544-AA91-FE545F7D28F3}" type="slidenum">
              <a:rPr lang="en-US" altLang="x-none" sz="1400" b="0">
                <a:latin typeface="Times New Roman" charset="0"/>
              </a:rPr>
              <a:pPr eaLnBrk="1" hangingPunct="1"/>
              <a:t>27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2293938" y="2819400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7554913" y="2819400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2678113" y="3625851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7900988" y="3625851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35849" name="Text Box 11"/>
          <p:cNvSpPr txBox="1">
            <a:spLocks noChangeArrowheads="1"/>
          </p:cNvSpPr>
          <p:nvPr/>
        </p:nvSpPr>
        <p:spPr bwMode="auto">
          <a:xfrm>
            <a:off x="2486026" y="3011488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35850" name="Text Box 12"/>
          <p:cNvSpPr txBox="1">
            <a:spLocks noChangeArrowheads="1"/>
          </p:cNvSpPr>
          <p:nvPr/>
        </p:nvSpPr>
        <p:spPr bwMode="auto">
          <a:xfrm>
            <a:off x="7785101" y="2998788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35851" name="Text Box 13"/>
          <p:cNvSpPr txBox="1">
            <a:spLocks noChangeArrowheads="1"/>
          </p:cNvSpPr>
          <p:nvPr/>
        </p:nvSpPr>
        <p:spPr bwMode="auto">
          <a:xfrm>
            <a:off x="2735263" y="4229100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35852" name="Text Box 14"/>
          <p:cNvSpPr txBox="1">
            <a:spLocks noChangeArrowheads="1"/>
          </p:cNvSpPr>
          <p:nvPr/>
        </p:nvSpPr>
        <p:spPr bwMode="auto">
          <a:xfrm>
            <a:off x="7977188" y="4241800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13" name="Cloud"/>
          <p:cNvSpPr>
            <a:spLocks noChangeAspect="1" noEditPoints="1" noChangeArrowheads="1"/>
          </p:cNvSpPr>
          <p:nvPr/>
        </p:nvSpPr>
        <p:spPr bwMode="auto">
          <a:xfrm>
            <a:off x="4751389" y="4241801"/>
            <a:ext cx="2689225" cy="779463"/>
          </a:xfrm>
          <a:custGeom>
            <a:avLst/>
            <a:gdLst>
              <a:gd name="T0" fmla="*/ 8342 w 21600"/>
              <a:gd name="T1" fmla="*/ 389731 h 21600"/>
              <a:gd name="T2" fmla="*/ 1344613 w 21600"/>
              <a:gd name="T3" fmla="*/ 778632 h 21600"/>
              <a:gd name="T4" fmla="*/ 2686984 w 21600"/>
              <a:gd name="T5" fmla="*/ 389731 h 21600"/>
              <a:gd name="T6" fmla="*/ 1344613 w 21600"/>
              <a:gd name="T7" fmla="*/ 445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54" name="Line 16"/>
          <p:cNvSpPr>
            <a:spLocks noChangeShapeType="1"/>
          </p:cNvSpPr>
          <p:nvPr/>
        </p:nvSpPr>
        <p:spPr bwMode="auto">
          <a:xfrm flipV="1">
            <a:off x="4291014" y="4624389"/>
            <a:ext cx="3648075" cy="39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TextBox 14"/>
          <p:cNvSpPr txBox="1">
            <a:spLocks noChangeArrowheads="1"/>
          </p:cNvSpPr>
          <p:nvPr/>
        </p:nvSpPr>
        <p:spPr bwMode="auto">
          <a:xfrm>
            <a:off x="12211050" y="28305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036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09DDE2-C572-2E4D-81AE-000EDDD44173}" type="slidenum">
              <a:rPr lang="en-US" altLang="x-none" sz="1400" b="0">
                <a:latin typeface="Times New Roman" charset="0"/>
              </a:rPr>
              <a:pPr eaLnBrk="1" hangingPunct="1"/>
              <a:t>28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Basic Transport Features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 err="1"/>
              <a:t>Demultiplexing</a:t>
            </a:r>
            <a:r>
              <a:rPr lang="en-US" altLang="x-none" b="1" dirty="0"/>
              <a:t>:</a:t>
            </a:r>
            <a:r>
              <a:rPr lang="en-US" altLang="x-none" dirty="0"/>
              <a:t> port numbers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b="1" dirty="0"/>
              <a:t>Error detection:</a:t>
            </a:r>
            <a:r>
              <a:rPr lang="en-US" altLang="x-none" dirty="0"/>
              <a:t> checksums 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271713" y="2898779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6691313" y="2422529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8201025" y="2541592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Web server</a:t>
            </a:r>
          </a:p>
          <a:p>
            <a:r>
              <a:rPr lang="en-US" altLang="x-none" sz="1600"/>
              <a:t>(</a:t>
            </a:r>
            <a:r>
              <a:rPr lang="en-US" altLang="x-none" sz="1600">
                <a:solidFill>
                  <a:srgbClr val="0000FF"/>
                </a:solidFill>
              </a:rPr>
              <a:t>port 80</a:t>
            </a:r>
            <a:r>
              <a:rPr lang="en-US" altLang="x-none" sz="1600"/>
              <a:t>)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2255838" y="2506667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800"/>
              <a:t>Client host</a:t>
            </a:r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6919913" y="2049467"/>
            <a:ext cx="296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800"/>
              <a:t>Server host </a:t>
            </a:r>
            <a:r>
              <a:rPr lang="en-US" altLang="x-none" sz="1800">
                <a:solidFill>
                  <a:srgbClr val="009900"/>
                </a:solidFill>
              </a:rPr>
              <a:t>128.2.194.242</a:t>
            </a:r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 flipV="1">
            <a:off x="3414713" y="3413129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Oval 10"/>
          <p:cNvSpPr>
            <a:spLocks noChangeArrowheads="1"/>
          </p:cNvSpPr>
          <p:nvPr/>
        </p:nvSpPr>
        <p:spPr bwMode="auto">
          <a:xfrm>
            <a:off x="8215313" y="348933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Echo server</a:t>
            </a:r>
          </a:p>
          <a:p>
            <a:r>
              <a:rPr lang="en-US" altLang="x-none" sz="1600"/>
              <a:t>(port 7)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3651250" y="2362205"/>
            <a:ext cx="2935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/>
              <a:t>Service request for</a:t>
            </a:r>
          </a:p>
          <a:p>
            <a:r>
              <a:rPr lang="en-US" altLang="x-none">
                <a:solidFill>
                  <a:srgbClr val="009900"/>
                </a:solidFill>
              </a:rPr>
              <a:t>128.2.194.242</a:t>
            </a:r>
            <a:r>
              <a:rPr lang="en-US" altLang="x-none"/>
              <a:t>:</a:t>
            </a:r>
            <a:r>
              <a:rPr lang="en-US" altLang="x-none">
                <a:solidFill>
                  <a:srgbClr val="0000FF"/>
                </a:solidFill>
              </a:rPr>
              <a:t>80</a:t>
            </a:r>
          </a:p>
          <a:p>
            <a:r>
              <a:rPr lang="en-US" altLang="x-none"/>
              <a:t>(i.e., the Web server)</a:t>
            </a:r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 flipV="1">
            <a:off x="7834313" y="3108329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Oval 13"/>
          <p:cNvSpPr>
            <a:spLocks noChangeArrowheads="1"/>
          </p:cNvSpPr>
          <p:nvPr/>
        </p:nvSpPr>
        <p:spPr bwMode="auto">
          <a:xfrm>
            <a:off x="6843713" y="3184529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OS</a:t>
            </a:r>
          </a:p>
        </p:txBody>
      </p:sp>
      <p:sp>
        <p:nvSpPr>
          <p:cNvPr id="36879" name="Oval 14"/>
          <p:cNvSpPr>
            <a:spLocks noChangeArrowheads="1"/>
          </p:cNvSpPr>
          <p:nvPr/>
        </p:nvSpPr>
        <p:spPr bwMode="auto">
          <a:xfrm>
            <a:off x="2446338" y="3211611"/>
            <a:ext cx="1062116" cy="47606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Client</a:t>
            </a:r>
          </a:p>
        </p:txBody>
      </p:sp>
      <p:sp>
        <p:nvSpPr>
          <p:cNvPr id="36880" name="Rectangle 15"/>
          <p:cNvSpPr>
            <a:spLocks noChangeArrowheads="1"/>
          </p:cNvSpPr>
          <p:nvPr/>
        </p:nvSpPr>
        <p:spPr bwMode="auto">
          <a:xfrm>
            <a:off x="3522663" y="5080000"/>
            <a:ext cx="4762500" cy="882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1" name="Rectangle 16"/>
          <p:cNvSpPr>
            <a:spLocks noChangeArrowheads="1"/>
          </p:cNvSpPr>
          <p:nvPr/>
        </p:nvSpPr>
        <p:spPr bwMode="auto">
          <a:xfrm>
            <a:off x="3522663" y="5080000"/>
            <a:ext cx="730250" cy="8842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3638550" y="5310188"/>
            <a:ext cx="42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IP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5443539" y="5310188"/>
            <a:ext cx="11544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payload</a:t>
            </a:r>
          </a:p>
        </p:txBody>
      </p:sp>
      <p:sp>
        <p:nvSpPr>
          <p:cNvPr id="36884" name="AutoShape 19"/>
          <p:cNvSpPr>
            <a:spLocks/>
          </p:cNvSpPr>
          <p:nvPr/>
        </p:nvSpPr>
        <p:spPr bwMode="auto">
          <a:xfrm rot="-5400000">
            <a:off x="6096795" y="4272757"/>
            <a:ext cx="344487" cy="3956050"/>
          </a:xfrm>
          <a:prstGeom prst="leftBrace">
            <a:avLst>
              <a:gd name="adj1" fmla="val 956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5" name="Text Box 20"/>
          <p:cNvSpPr txBox="1">
            <a:spLocks noChangeArrowheads="1"/>
          </p:cNvSpPr>
          <p:nvPr/>
        </p:nvSpPr>
        <p:spPr bwMode="auto">
          <a:xfrm>
            <a:off x="5049839" y="6373813"/>
            <a:ext cx="22926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detect corruption</a:t>
            </a:r>
          </a:p>
        </p:txBody>
      </p:sp>
    </p:spTree>
    <p:extLst>
      <p:ext uri="{BB962C8B-B14F-4D97-AF65-F5344CB8AC3E}">
        <p14:creationId xmlns:p14="http://schemas.microsoft.com/office/powerpoint/2010/main" val="5918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Main Transport Layers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 dirty="0"/>
              <a:t>User Datagram Protocol (UDP)</a:t>
            </a:r>
          </a:p>
          <a:p>
            <a:pPr lvl="1"/>
            <a:r>
              <a:rPr lang="en-US" altLang="x-none" dirty="0"/>
              <a:t>Just provides </a:t>
            </a:r>
            <a:r>
              <a:rPr lang="en-US" altLang="x-none" dirty="0" err="1"/>
              <a:t>demultiplexing</a:t>
            </a:r>
            <a:r>
              <a:rPr lang="en-US" altLang="x-none" dirty="0"/>
              <a:t> and error detection</a:t>
            </a:r>
          </a:p>
          <a:p>
            <a:pPr lvl="1"/>
            <a:r>
              <a:rPr lang="en-US" altLang="x-none" dirty="0"/>
              <a:t>Header fields: port numbers, checksum, and length</a:t>
            </a:r>
          </a:p>
          <a:p>
            <a:pPr lvl="1"/>
            <a:r>
              <a:rPr lang="en-US" altLang="x-none" dirty="0"/>
              <a:t>Low overhead, good for query/response and multimedia</a:t>
            </a:r>
          </a:p>
          <a:p>
            <a:r>
              <a:rPr lang="en-US" altLang="x-none" dirty="0"/>
              <a:t>Transmission Control Protocol (TCP)</a:t>
            </a:r>
          </a:p>
          <a:p>
            <a:pPr lvl="1"/>
            <a:r>
              <a:rPr lang="en-US" altLang="x-none" dirty="0"/>
              <a:t>Adds support for a “stream of bytes” abstraction</a:t>
            </a:r>
          </a:p>
          <a:p>
            <a:pPr lvl="1"/>
            <a:r>
              <a:rPr lang="en-US" altLang="x-none" dirty="0"/>
              <a:t>Retransmitting lost or corrupted data</a:t>
            </a:r>
          </a:p>
          <a:p>
            <a:pPr lvl="1"/>
            <a:r>
              <a:rPr lang="en-US" altLang="x-none" dirty="0"/>
              <a:t>Putting out-of-order data back in order</a:t>
            </a:r>
          </a:p>
          <a:p>
            <a:pPr lvl="1"/>
            <a:r>
              <a:rPr lang="en-US" altLang="x-none" dirty="0"/>
              <a:t>Preventing overflow of the receiver buffer</a:t>
            </a:r>
          </a:p>
          <a:p>
            <a:pPr lvl="1"/>
            <a:r>
              <a:rPr lang="en-US" altLang="x-none" dirty="0"/>
              <a:t>Adapting the sending rate to alleviate congestion</a:t>
            </a:r>
          </a:p>
          <a:p>
            <a:pPr lvl="1"/>
            <a:r>
              <a:rPr lang="en-US" altLang="x-none" dirty="0"/>
              <a:t>Higher overhead, good for most stateful applications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9F26B5-109E-D643-85AF-B07E42C71EFB}" type="slidenum">
              <a:rPr lang="en-US" altLang="x-none" sz="1400" b="0">
                <a:latin typeface="Times New Roman" charset="0"/>
              </a:rPr>
              <a:pPr eaLnBrk="1" hangingPunct="1"/>
              <a:t>29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2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you browse?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63447" y="2502444"/>
            <a:ext cx="11109709" cy="2306056"/>
            <a:chOff x="563447" y="2411004"/>
            <a:chExt cx="11109709" cy="230605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66508" y="2787861"/>
                <a:ext cx="3371278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The Internet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19" name="Straight Connector 18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6" y="3352547"/>
            <a:ext cx="881534" cy="6870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1492360"/>
            <a:ext cx="2145601" cy="76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Questions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Is a socket between two IP addresses the right abstraction?</a:t>
            </a:r>
          </a:p>
          <a:p>
            <a:pPr lvl="1"/>
            <a:r>
              <a:rPr lang="en-US" altLang="x-none"/>
              <a:t>Mobile hosts?</a:t>
            </a:r>
          </a:p>
          <a:p>
            <a:pPr lvl="1"/>
            <a:r>
              <a:rPr lang="en-US" altLang="x-none"/>
              <a:t>Replicated services?</a:t>
            </a:r>
          </a:p>
          <a:p>
            <a:r>
              <a:rPr lang="en-US" altLang="x-none"/>
              <a:t>What does the network know about the traffic?</a:t>
            </a:r>
          </a:p>
          <a:p>
            <a:pPr lvl="1"/>
            <a:r>
              <a:rPr lang="en-US" altLang="x-none"/>
              <a:t>Inferring the application from the port numbers?</a:t>
            </a:r>
          </a:p>
          <a:p>
            <a:r>
              <a:rPr lang="en-US" altLang="x-none"/>
              <a:t>Is end-to-end error detection and correction the right model?</a:t>
            </a:r>
          </a:p>
          <a:p>
            <a:pPr lvl="1"/>
            <a:r>
              <a:rPr lang="en-US" altLang="x-none"/>
              <a:t>High loss environments?</a:t>
            </a:r>
          </a:p>
          <a:p>
            <a:pPr lvl="1"/>
            <a:r>
              <a:rPr lang="en-US" altLang="x-none"/>
              <a:t>Expense of retransmitting over the entire path?</a:t>
            </a:r>
          </a:p>
          <a:p>
            <a:endParaRPr lang="en-US" altLang="x-none"/>
          </a:p>
          <a:p>
            <a:pPr lvl="1"/>
            <a:endParaRPr lang="en-US" altLang="x-none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8E7AE8-C8CD-F54F-87BD-81FF96C6656C}" type="slidenum">
              <a:rPr lang="en-US" altLang="x-none" sz="1400" b="0">
                <a:latin typeface="Times New Roman" charset="0"/>
              </a:rPr>
              <a:pPr eaLnBrk="1" hangingPunct="1"/>
              <a:t>30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4"/>
          <p:cNvSpPr>
            <a:spLocks noGrp="1"/>
          </p:cNvSpPr>
          <p:nvPr>
            <p:ph type="ctrTitle"/>
          </p:nvPr>
        </p:nvSpPr>
        <p:spPr>
          <a:xfrm>
            <a:off x="838199" y="1122363"/>
            <a:ext cx="10448925" cy="2387600"/>
          </a:xfrm>
        </p:spPr>
        <p:txBody>
          <a:bodyPr/>
          <a:lstStyle/>
          <a:p>
            <a:r>
              <a:rPr lang="en-US" altLang="x-none" dirty="0"/>
              <a:t>Distributed Resource Sharing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7A2181-6D1A-7640-8D94-CCE292D77844}" type="slidenum">
              <a:rPr lang="en-US" altLang="x-none" sz="1400" b="0">
                <a:latin typeface="Times New Roman" charset="0"/>
              </a:rPr>
              <a:pPr eaLnBrk="1" hangingPunct="1"/>
              <a:t>31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1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Resource </a:t>
            </a:r>
            <a:r>
              <a:rPr lang="en-US" altLang="x-none" dirty="0" smtClean="0"/>
              <a:t>allocation challenges</a:t>
            </a:r>
            <a:endParaRPr lang="en-US" altLang="x-none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Best-effort network easily becomes overloaded</a:t>
            </a:r>
          </a:p>
          <a:p>
            <a:pPr lvl="1"/>
            <a:r>
              <a:rPr lang="en-US" altLang="x-none" dirty="0"/>
              <a:t>No mechanism to “block” excess calls</a:t>
            </a:r>
          </a:p>
          <a:p>
            <a:pPr lvl="1"/>
            <a:r>
              <a:rPr lang="en-US" altLang="x-none" dirty="0"/>
              <a:t>Instead excess packets are simply dropped</a:t>
            </a:r>
          </a:p>
          <a:p>
            <a:r>
              <a:rPr lang="en-US" altLang="x-none" dirty="0"/>
              <a:t>Examples</a:t>
            </a:r>
          </a:p>
          <a:p>
            <a:pPr lvl="1"/>
            <a:r>
              <a:rPr lang="en-US" altLang="x-none" dirty="0"/>
              <a:t>Shared Ethernet medium: frame collisions</a:t>
            </a:r>
          </a:p>
          <a:p>
            <a:pPr lvl="1"/>
            <a:r>
              <a:rPr lang="en-US" altLang="x-none" dirty="0"/>
              <a:t>Ethernet switches and IP routers: full packet buffers </a:t>
            </a:r>
          </a:p>
          <a:p>
            <a:r>
              <a:rPr lang="en-US" altLang="x-none" dirty="0"/>
              <a:t>Quickly leads to congestion collapse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E008DE-63E9-9B46-B0BD-615E28A73DE7}" type="slidenum">
              <a:rPr lang="en-US" altLang="x-none" sz="1400" b="0">
                <a:latin typeface="Times New Roman" charset="0"/>
              </a:rPr>
              <a:pPr eaLnBrk="1" hangingPunct="1"/>
              <a:t>32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 flipV="1">
            <a:off x="3144838" y="4657725"/>
            <a:ext cx="0" cy="1697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 flipV="1">
            <a:off x="3157539" y="6357938"/>
            <a:ext cx="2359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3944938" y="6350000"/>
            <a:ext cx="755040" cy="39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Load</a:t>
            </a:r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1833563" y="5210176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Goodput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3157538" y="5200650"/>
            <a:ext cx="963612" cy="115728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1994" name="AutoShape 10"/>
          <p:cNvCxnSpPr>
            <a:cxnSpLocks noChangeShapeType="1"/>
          </p:cNvCxnSpPr>
          <p:nvPr/>
        </p:nvCxnSpPr>
        <p:spPr bwMode="auto">
          <a:xfrm rot="16200000" flipH="1">
            <a:off x="4106069" y="5236369"/>
            <a:ext cx="1092200" cy="1068388"/>
          </a:xfrm>
          <a:prstGeom prst="curvedConnector3">
            <a:avLst>
              <a:gd name="adj1" fmla="val -14972"/>
            </a:avLst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054601" y="5111751"/>
            <a:ext cx="1368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/>
              <a:t>“congestion</a:t>
            </a:r>
          </a:p>
          <a:p>
            <a:pPr algn="l"/>
            <a:r>
              <a:rPr lang="en-US" altLang="x-none" sz="1600"/>
              <a:t>collapse”</a:t>
            </a:r>
          </a:p>
        </p:txBody>
      </p:sp>
      <p:sp>
        <p:nvSpPr>
          <p:cNvPr id="41996" name="Text Box 14"/>
          <p:cNvSpPr txBox="1">
            <a:spLocks noChangeArrowheads="1"/>
          </p:cNvSpPr>
          <p:nvPr/>
        </p:nvSpPr>
        <p:spPr bwMode="auto">
          <a:xfrm>
            <a:off x="6705601" y="5257800"/>
            <a:ext cx="3330575" cy="122555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>
                <a:solidFill>
                  <a:srgbClr val="FF0000"/>
                </a:solidFill>
                <a:latin typeface="Times New Roman" charset="0"/>
              </a:rPr>
              <a:t>Increase in load that results in a </a:t>
            </a:r>
            <a:r>
              <a:rPr lang="en-US" altLang="x-none" sz="2400" i="1">
                <a:solidFill>
                  <a:srgbClr val="FF0000"/>
                </a:solidFill>
                <a:latin typeface="Times New Roman" charset="0"/>
              </a:rPr>
              <a:t>decrease</a:t>
            </a:r>
            <a:r>
              <a:rPr lang="en-US" altLang="x-none" sz="2400">
                <a:solidFill>
                  <a:srgbClr val="FF0000"/>
                </a:solidFill>
                <a:latin typeface="Times New Roman" charset="0"/>
              </a:rPr>
              <a:t> in useful work done.</a:t>
            </a:r>
          </a:p>
        </p:txBody>
      </p:sp>
    </p:spTree>
    <p:extLst>
      <p:ext uri="{BB962C8B-B14F-4D97-AF65-F5344CB8AC3E}">
        <p14:creationId xmlns:p14="http://schemas.microsoft.com/office/powerpoint/2010/main" val="183656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Endpoints adjusting </a:t>
            </a:r>
            <a:r>
              <a:rPr lang="en-US" altLang="x-none" dirty="0"/>
              <a:t>to </a:t>
            </a:r>
            <a:r>
              <a:rPr lang="en-US" altLang="x-none" dirty="0" smtClean="0"/>
              <a:t>congestion</a:t>
            </a:r>
            <a:endParaRPr lang="en-US" altLang="x-none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/>
              <a:t>End hosts adapt their sending rates</a:t>
            </a:r>
          </a:p>
          <a:p>
            <a:pPr lvl="1"/>
            <a:r>
              <a:rPr lang="en-US" altLang="x-none"/>
              <a:t>In response to network conditions</a:t>
            </a:r>
          </a:p>
          <a:p>
            <a:r>
              <a:rPr lang="en-US" altLang="x-none"/>
              <a:t>Learning that the network is congested</a:t>
            </a:r>
          </a:p>
          <a:p>
            <a:pPr lvl="1"/>
            <a:r>
              <a:rPr lang="en-US" altLang="x-none"/>
              <a:t>Shared Ethernet: carrier sense multiple access </a:t>
            </a:r>
          </a:p>
          <a:p>
            <a:pPr lvl="2"/>
            <a:r>
              <a:rPr lang="en-US" altLang="x-none"/>
              <a:t>Seeing your own frame collide with others</a:t>
            </a:r>
          </a:p>
          <a:p>
            <a:pPr lvl="1"/>
            <a:r>
              <a:rPr lang="en-US" altLang="x-none"/>
              <a:t>IP network: observing your end-to-end performance</a:t>
            </a:r>
          </a:p>
          <a:p>
            <a:pPr lvl="2"/>
            <a:r>
              <a:rPr lang="en-US" altLang="x-none"/>
              <a:t>Packet delay or loss over the end-to-end path</a:t>
            </a:r>
          </a:p>
          <a:p>
            <a:r>
              <a:rPr lang="en-US" altLang="x-none"/>
              <a:t>Adapting to congestion</a:t>
            </a:r>
          </a:p>
          <a:p>
            <a:pPr lvl="1"/>
            <a:r>
              <a:rPr lang="en-US" altLang="x-none"/>
              <a:t>Slowing down the sending rate, for the greater good</a:t>
            </a:r>
          </a:p>
          <a:p>
            <a:pPr lvl="1"/>
            <a:r>
              <a:rPr lang="en-US" altLang="x-none"/>
              <a:t>But, host doesn’t know how bad things might be…</a:t>
            </a:r>
          </a:p>
          <a:p>
            <a:pPr lvl="1"/>
            <a:endParaRPr lang="en-US" altLang="x-none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026F97-6CAE-AC4F-AC6C-E5A6FCDF5144}" type="slidenum">
              <a:rPr lang="en-US" altLang="x-none" sz="1400" b="0">
                <a:latin typeface="Times New Roman" charset="0"/>
              </a:rPr>
              <a:pPr eaLnBrk="1" hangingPunct="1"/>
              <a:t>33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Ethernet </a:t>
            </a:r>
            <a:r>
              <a:rPr lang="en-US" altLang="x-none" dirty="0" smtClean="0"/>
              <a:t>back-off mechanism</a:t>
            </a:r>
            <a:endParaRPr lang="en-US" altLang="x-none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38200" y="3733801"/>
            <a:ext cx="10991850" cy="3124200"/>
          </a:xfrm>
        </p:spPr>
        <p:txBody>
          <a:bodyPr/>
          <a:lstStyle/>
          <a:p>
            <a:r>
              <a:rPr lang="en-US" altLang="x-none" dirty="0"/>
              <a:t>Carrier sense: wait for link to be idle</a:t>
            </a:r>
          </a:p>
          <a:p>
            <a:pPr lvl="1"/>
            <a:r>
              <a:rPr lang="en-US" altLang="x-none" dirty="0"/>
              <a:t>If idle, start sending; if not, wait until idle</a:t>
            </a:r>
          </a:p>
          <a:p>
            <a:r>
              <a:rPr lang="en-US" altLang="x-none" dirty="0"/>
              <a:t>Collision detection: listen while transmitting</a:t>
            </a:r>
          </a:p>
          <a:p>
            <a:pPr lvl="1"/>
            <a:r>
              <a:rPr lang="en-US" altLang="x-none" dirty="0"/>
              <a:t>If collision: abort transmission, and send jam signal</a:t>
            </a:r>
          </a:p>
          <a:p>
            <a:r>
              <a:rPr lang="en-US" altLang="x-none" dirty="0"/>
              <a:t>Exponential back-off: wait before retransmitting</a:t>
            </a:r>
          </a:p>
          <a:p>
            <a:pPr lvl="1"/>
            <a:r>
              <a:rPr lang="en-US" altLang="x-none" dirty="0"/>
              <a:t>Wait random time, exponentially larger on each retry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952A29-42AD-A441-85D3-D28D82429C52}" type="slidenum">
              <a:rPr lang="en-US" altLang="x-none" sz="1400" b="0">
                <a:latin typeface="Times New Roman" charset="0"/>
              </a:rPr>
              <a:pPr eaLnBrk="1" hangingPunct="1"/>
              <a:t>34</a:t>
            </a:fld>
            <a:endParaRPr lang="en-US" altLang="x-none" sz="1400" b="0">
              <a:latin typeface="Times New Roman" charset="0"/>
            </a:endParaRPr>
          </a:p>
        </p:txBody>
      </p:sp>
      <p:pic>
        <p:nvPicPr>
          <p:cNvPr id="44037" name="Picture 4" descr="551 metcalfe-e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04914"/>
            <a:ext cx="472440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6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TCP </a:t>
            </a:r>
            <a:r>
              <a:rPr lang="en-US" altLang="x-none" dirty="0" smtClean="0"/>
              <a:t>congestion control</a:t>
            </a:r>
            <a:endParaRPr lang="en-US" altLang="x-none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Additive increase, multiplicative decrease</a:t>
            </a:r>
          </a:p>
          <a:p>
            <a:pPr lvl="1"/>
            <a:r>
              <a:rPr lang="en-US" altLang="x-none"/>
              <a:t>On packet loss, divide congestion window in half</a:t>
            </a:r>
          </a:p>
          <a:p>
            <a:pPr lvl="1"/>
            <a:r>
              <a:rPr lang="en-US" altLang="x-none"/>
              <a:t>On success for last window, increase window linearly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063982-32B4-6E40-A5B4-AAB0CE115726}" type="slidenum">
              <a:rPr lang="en-US" altLang="x-none" sz="1400" b="0">
                <a:latin typeface="Times New Roman" charset="0"/>
              </a:rPr>
              <a:pPr eaLnBrk="1" hangingPunct="1"/>
              <a:t>35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45061" name="Freeform 3"/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62" name="Freeform 4"/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8647114" y="6048381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i="1">
                <a:latin typeface="Times New Roman" charset="0"/>
              </a:rPr>
              <a:t>t</a:t>
            </a:r>
          </a:p>
        </p:txBody>
      </p:sp>
      <p:sp>
        <p:nvSpPr>
          <p:cNvPr id="45064" name="Text Box 6"/>
          <p:cNvSpPr txBox="1">
            <a:spLocks noChangeArrowheads="1"/>
          </p:cNvSpPr>
          <p:nvPr/>
        </p:nvSpPr>
        <p:spPr bwMode="auto">
          <a:xfrm>
            <a:off x="2093914" y="3000381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i="1">
                <a:latin typeface="Times New Roman" charset="0"/>
              </a:rPr>
              <a:t>Window</a:t>
            </a:r>
          </a:p>
        </p:txBody>
      </p:sp>
      <p:sp>
        <p:nvSpPr>
          <p:cNvPr id="45065" name="Line 7"/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Text Box 10"/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Comic Sans MS" charset="0"/>
              </a:rPr>
              <a:t>halved</a:t>
            </a:r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Text Box 16"/>
          <p:cNvSpPr txBox="1">
            <a:spLocks noChangeArrowheads="1"/>
          </p:cNvSpPr>
          <p:nvPr/>
        </p:nvSpPr>
        <p:spPr bwMode="auto">
          <a:xfrm>
            <a:off x="4022725" y="3375031"/>
            <a:ext cx="808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Comic Sans MS" charset="0"/>
              </a:rPr>
              <a:t>Loss</a:t>
            </a:r>
          </a:p>
        </p:txBody>
      </p:sp>
      <p:sp>
        <p:nvSpPr>
          <p:cNvPr id="45075" name="TextBox 18"/>
          <p:cNvSpPr txBox="1">
            <a:spLocks noChangeArrowheads="1"/>
          </p:cNvSpPr>
          <p:nvPr/>
        </p:nvSpPr>
        <p:spPr bwMode="auto">
          <a:xfrm>
            <a:off x="1884364" y="6305550"/>
            <a:ext cx="8366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Other mechanisms: slow start, fast retransmit vs. timeout loss, etc. </a:t>
            </a:r>
          </a:p>
        </p:txBody>
      </p:sp>
    </p:spTree>
    <p:extLst>
      <p:ext uri="{BB962C8B-B14F-4D97-AF65-F5344CB8AC3E}">
        <p14:creationId xmlns:p14="http://schemas.microsoft.com/office/powerpoint/2010/main" val="196628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Questions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What role should the network play in resource allocation? </a:t>
            </a:r>
          </a:p>
          <a:p>
            <a:pPr lvl="1"/>
            <a:r>
              <a:rPr lang="en-US" altLang="x-none" dirty="0"/>
              <a:t>Explicit feedback to the end hosts?</a:t>
            </a:r>
          </a:p>
          <a:p>
            <a:pPr lvl="1"/>
            <a:r>
              <a:rPr lang="en-US" altLang="x-none" dirty="0"/>
              <a:t>Enforcing an explicit rate allocation?</a:t>
            </a:r>
          </a:p>
          <a:p>
            <a:r>
              <a:rPr lang="en-US" altLang="x-none" dirty="0"/>
              <a:t>What is a good definition of fairness?</a:t>
            </a:r>
          </a:p>
          <a:p>
            <a:r>
              <a:rPr lang="en-US" altLang="x-none" dirty="0"/>
              <a:t>What about hosts who cheat to hog resources?</a:t>
            </a:r>
          </a:p>
          <a:p>
            <a:pPr lvl="1"/>
            <a:r>
              <a:rPr lang="en-US" altLang="x-none" dirty="0"/>
              <a:t>How to detect cheating?  How to prevent/punish?</a:t>
            </a:r>
          </a:p>
          <a:p>
            <a:r>
              <a:rPr lang="en-US" altLang="x-none" dirty="0"/>
              <a:t>What about wireless networks?</a:t>
            </a:r>
          </a:p>
          <a:p>
            <a:pPr lvl="1"/>
            <a:r>
              <a:rPr lang="en-US" altLang="x-none" dirty="0"/>
              <a:t>Difficulty of detecting collisions (due to fading)</a:t>
            </a:r>
          </a:p>
          <a:p>
            <a:pPr lvl="1"/>
            <a:r>
              <a:rPr lang="en-US" altLang="x-none" dirty="0"/>
              <a:t>Loss caused by interference, not just congestion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B1EF84-C4FC-F943-B06F-673DF13BE76F}" type="slidenum">
              <a:rPr lang="en-US" altLang="x-none" sz="1400" b="0">
                <a:latin typeface="Times New Roman" charset="0"/>
              </a:rPr>
              <a:pPr eaLnBrk="1" hangingPunct="1"/>
              <a:t>36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/>
              <a:t>J. Saltzer, D. Reed, and D. Clark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835150" y="1471614"/>
            <a:ext cx="8832850" cy="2109788"/>
          </a:xfrm>
        </p:spPr>
        <p:txBody>
          <a:bodyPr>
            <a:normAutofit fontScale="90000"/>
          </a:bodyPr>
          <a:lstStyle/>
          <a:p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6700" dirty="0" smtClean="0"/>
              <a:t>End-to-End </a:t>
            </a:r>
            <a:r>
              <a:rPr lang="en-US" altLang="x-none" sz="6700" dirty="0"/>
              <a:t>Arguments </a:t>
            </a:r>
            <a:br>
              <a:rPr lang="en-US" altLang="x-none" sz="6700" dirty="0"/>
            </a:br>
            <a:r>
              <a:rPr lang="en-US" altLang="x-none" sz="6700" dirty="0"/>
              <a:t>in System </a:t>
            </a:r>
            <a:r>
              <a:rPr lang="en-US" altLang="x-none" sz="6700" dirty="0" smtClean="0"/>
              <a:t>Design</a:t>
            </a:r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2400" dirty="0"/>
              <a:t>(</a:t>
            </a:r>
            <a:r>
              <a:rPr lang="en-US" altLang="x-none" sz="2400" i="1" dirty="0"/>
              <a:t>ACM Trans. on Computer Systems</a:t>
            </a:r>
            <a:r>
              <a:rPr lang="en-US" altLang="x-none" sz="2400" dirty="0"/>
              <a:t>, November 1984)</a:t>
            </a:r>
          </a:p>
        </p:txBody>
      </p:sp>
    </p:spTree>
    <p:extLst>
      <p:ext uri="{BB962C8B-B14F-4D97-AF65-F5344CB8AC3E}">
        <p14:creationId xmlns:p14="http://schemas.microsoft.com/office/powerpoint/2010/main" val="1916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End-to-end argument</a:t>
            </a:r>
            <a:endParaRPr lang="en-US" altLang="x-none" dirty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Operations should occur only at the end points</a:t>
            </a:r>
          </a:p>
          <a:p>
            <a:r>
              <a:rPr lang="en-US" altLang="x-none" dirty="0"/>
              <a:t>… unless needed for performance optimization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3163AA-4034-0942-A62F-CEEAB63F609B}" type="slidenum">
              <a:rPr lang="en-US" altLang="x-none" sz="1400" b="0">
                <a:latin typeface="Times New Roman" charset="0"/>
              </a:rPr>
              <a:pPr eaLnBrk="1" hangingPunct="1"/>
              <a:t>38</a:t>
            </a:fld>
            <a:endParaRPr lang="en-US" altLang="x-none" sz="1400" b="0">
              <a:latin typeface="Times New Roman" charset="0"/>
            </a:endParaRPr>
          </a:p>
        </p:txBody>
      </p:sp>
      <p:pic>
        <p:nvPicPr>
          <p:cNvPr id="57349" name="Picture 2" descr="j0285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4" y="3124201"/>
            <a:ext cx="18240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5" descr="j0285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18514" y="3124201"/>
            <a:ext cx="18240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4913313" y="2895601"/>
            <a:ext cx="2743200" cy="1838325"/>
          </a:xfrm>
          <a:custGeom>
            <a:avLst/>
            <a:gdLst>
              <a:gd name="T0" fmla="*/ 8509 w 21600"/>
              <a:gd name="T1" fmla="*/ 919163 h 21600"/>
              <a:gd name="T2" fmla="*/ 1371600 w 21600"/>
              <a:gd name="T3" fmla="*/ 1836368 h 21600"/>
              <a:gd name="T4" fmla="*/ 2740914 w 21600"/>
              <a:gd name="T5" fmla="*/ 919163 h 21600"/>
              <a:gd name="T6" fmla="*/ 1371600 w 21600"/>
              <a:gd name="T7" fmla="*/ 1051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52" name="AutoShape 7"/>
          <p:cNvSpPr>
            <a:spLocks noChangeArrowheads="1"/>
          </p:cNvSpPr>
          <p:nvPr/>
        </p:nvSpPr>
        <p:spPr bwMode="auto">
          <a:xfrm>
            <a:off x="2551113" y="4572000"/>
            <a:ext cx="457200" cy="609600"/>
          </a:xfrm>
          <a:prstGeom prst="flowChartMagneticDisk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53" name="AutoShape 8"/>
          <p:cNvSpPr>
            <a:spLocks noChangeArrowheads="1"/>
          </p:cNvSpPr>
          <p:nvPr/>
        </p:nvSpPr>
        <p:spPr bwMode="auto">
          <a:xfrm>
            <a:off x="9790113" y="4648200"/>
            <a:ext cx="457200" cy="609600"/>
          </a:xfrm>
          <a:prstGeom prst="flowChartMagneticDisk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pic>
        <p:nvPicPr>
          <p:cNvPr id="57354" name="Picture 9" descr="0xx1z3fp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4" y="5124450"/>
            <a:ext cx="10191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355" name="Group 10"/>
          <p:cNvGrpSpPr>
            <a:grpSpLocks/>
          </p:cNvGrpSpPr>
          <p:nvPr/>
        </p:nvGrpSpPr>
        <p:grpSpPr bwMode="auto">
          <a:xfrm>
            <a:off x="2855913" y="2667000"/>
            <a:ext cx="1447800" cy="990600"/>
            <a:chOff x="672" y="2256"/>
            <a:chExt cx="912" cy="624"/>
          </a:xfrm>
        </p:grpSpPr>
        <p:sp>
          <p:nvSpPr>
            <p:cNvPr id="57369" name="Line 11"/>
            <p:cNvSpPr>
              <a:spLocks noChangeShapeType="1"/>
            </p:cNvSpPr>
            <p:nvPr/>
          </p:nvSpPr>
          <p:spPr bwMode="auto">
            <a:xfrm flipV="1">
              <a:off x="672" y="2880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0" name="Text Box 12"/>
            <p:cNvSpPr txBox="1">
              <a:spLocks noChangeArrowheads="1"/>
            </p:cNvSpPr>
            <p:nvPr/>
          </p:nvSpPr>
          <p:spPr bwMode="auto">
            <a:xfrm>
              <a:off x="960" y="225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x-none" sz="2800">
                  <a:latin typeface="Arial Black" charset="0"/>
                </a:rPr>
                <a:t>2</a:t>
              </a:r>
            </a:p>
          </p:txBody>
        </p:sp>
      </p:grpSp>
      <p:grpSp>
        <p:nvGrpSpPr>
          <p:cNvPr id="57356" name="Group 13"/>
          <p:cNvGrpSpPr>
            <a:grpSpLocks/>
          </p:cNvGrpSpPr>
          <p:nvPr/>
        </p:nvGrpSpPr>
        <p:grpSpPr bwMode="auto">
          <a:xfrm>
            <a:off x="8342313" y="2667000"/>
            <a:ext cx="1447800" cy="990600"/>
            <a:chOff x="4128" y="2256"/>
            <a:chExt cx="912" cy="624"/>
          </a:xfrm>
        </p:grpSpPr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 flipV="1">
              <a:off x="4128" y="2880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8" name="Text Box 15"/>
            <p:cNvSpPr txBox="1">
              <a:spLocks noChangeArrowheads="1"/>
            </p:cNvSpPr>
            <p:nvPr/>
          </p:nvSpPr>
          <p:spPr bwMode="auto">
            <a:xfrm>
              <a:off x="4608" y="225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x-none" sz="2800">
                  <a:latin typeface="Arial Black" charset="0"/>
                </a:rPr>
                <a:t>4</a:t>
              </a:r>
            </a:p>
          </p:txBody>
        </p:sp>
      </p:grpSp>
      <p:grpSp>
        <p:nvGrpSpPr>
          <p:cNvPr id="57357" name="Group 16"/>
          <p:cNvGrpSpPr>
            <a:grpSpLocks/>
          </p:cNvGrpSpPr>
          <p:nvPr/>
        </p:nvGrpSpPr>
        <p:grpSpPr bwMode="auto">
          <a:xfrm>
            <a:off x="10018714" y="3810000"/>
            <a:ext cx="573087" cy="685800"/>
            <a:chOff x="5184" y="2976"/>
            <a:chExt cx="361" cy="432"/>
          </a:xfrm>
        </p:grpSpPr>
        <p:sp>
          <p:nvSpPr>
            <p:cNvPr id="57365" name="Line 17"/>
            <p:cNvSpPr>
              <a:spLocks noChangeShapeType="1"/>
            </p:cNvSpPr>
            <p:nvPr/>
          </p:nvSpPr>
          <p:spPr bwMode="auto">
            <a:xfrm flipH="1">
              <a:off x="5184" y="297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Text Box 18"/>
            <p:cNvSpPr txBox="1">
              <a:spLocks noChangeArrowheads="1"/>
            </p:cNvSpPr>
            <p:nvPr/>
          </p:nvSpPr>
          <p:spPr bwMode="auto">
            <a:xfrm>
              <a:off x="5280" y="302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x-none" sz="2800">
                  <a:latin typeface="Arial Black" charset="0"/>
                </a:rPr>
                <a:t>5</a:t>
              </a:r>
            </a:p>
          </p:txBody>
        </p:sp>
      </p:grpSp>
      <p:grpSp>
        <p:nvGrpSpPr>
          <p:cNvPr id="57358" name="Group 19"/>
          <p:cNvGrpSpPr>
            <a:grpSpLocks/>
          </p:cNvGrpSpPr>
          <p:nvPr/>
        </p:nvGrpSpPr>
        <p:grpSpPr bwMode="auto">
          <a:xfrm>
            <a:off x="4379913" y="3657601"/>
            <a:ext cx="3886200" cy="595313"/>
            <a:chOff x="1632" y="2880"/>
            <a:chExt cx="2448" cy="375"/>
          </a:xfrm>
        </p:grpSpPr>
        <p:sp>
          <p:nvSpPr>
            <p:cNvPr id="57363" name="Line 20"/>
            <p:cNvSpPr>
              <a:spLocks noChangeShapeType="1"/>
            </p:cNvSpPr>
            <p:nvPr/>
          </p:nvSpPr>
          <p:spPr bwMode="auto">
            <a:xfrm>
              <a:off x="1632" y="2880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4" name="Text Box 21"/>
            <p:cNvSpPr txBox="1">
              <a:spLocks noChangeArrowheads="1"/>
            </p:cNvSpPr>
            <p:nvPr/>
          </p:nvSpPr>
          <p:spPr bwMode="auto">
            <a:xfrm>
              <a:off x="2736" y="2928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x-none" sz="2800">
                  <a:latin typeface="Arial Black" charset="0"/>
                </a:rPr>
                <a:t>3</a:t>
              </a:r>
            </a:p>
          </p:txBody>
        </p:sp>
      </p:grpSp>
      <p:grpSp>
        <p:nvGrpSpPr>
          <p:cNvPr id="57359" name="Group 22"/>
          <p:cNvGrpSpPr>
            <a:grpSpLocks/>
          </p:cNvGrpSpPr>
          <p:nvPr/>
        </p:nvGrpSpPr>
        <p:grpSpPr bwMode="auto">
          <a:xfrm>
            <a:off x="2246313" y="3810000"/>
            <a:ext cx="533400" cy="685800"/>
            <a:chOff x="288" y="2976"/>
            <a:chExt cx="336" cy="432"/>
          </a:xfrm>
        </p:grpSpPr>
        <p:sp>
          <p:nvSpPr>
            <p:cNvPr id="57361" name="Line 23"/>
            <p:cNvSpPr>
              <a:spLocks noChangeShapeType="1"/>
            </p:cNvSpPr>
            <p:nvPr/>
          </p:nvSpPr>
          <p:spPr bwMode="auto">
            <a:xfrm flipH="1" flipV="1">
              <a:off x="624" y="297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2" name="Text Box 24"/>
            <p:cNvSpPr txBox="1">
              <a:spLocks noChangeArrowheads="1"/>
            </p:cNvSpPr>
            <p:nvPr/>
          </p:nvSpPr>
          <p:spPr bwMode="auto">
            <a:xfrm>
              <a:off x="288" y="302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x-none" sz="2800">
                  <a:latin typeface="Arial Black" charset="0"/>
                </a:rPr>
                <a:t>1</a:t>
              </a:r>
            </a:p>
          </p:txBody>
        </p:sp>
      </p:grpSp>
      <p:sp>
        <p:nvSpPr>
          <p:cNvPr id="57360" name="TextBox 26"/>
          <p:cNvSpPr txBox="1">
            <a:spLocks noChangeArrowheads="1"/>
          </p:cNvSpPr>
          <p:nvPr/>
        </p:nvSpPr>
        <p:spPr bwMode="auto">
          <a:xfrm>
            <a:off x="3276600" y="5918201"/>
            <a:ext cx="640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Many things can go wrong: disk errors, software errors, hardware errors, communication errors, …</a:t>
            </a:r>
          </a:p>
        </p:txBody>
      </p:sp>
    </p:spTree>
    <p:extLst>
      <p:ext uri="{BB962C8B-B14F-4D97-AF65-F5344CB8AC3E}">
        <p14:creationId xmlns:p14="http://schemas.microsoft.com/office/powerpoint/2010/main" val="2023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Trade-offs</a:t>
            </a:r>
            <a:endParaRPr lang="en-US" altLang="x-none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63263" cy="4895850"/>
          </a:xfrm>
        </p:spPr>
        <p:txBody>
          <a:bodyPr>
            <a:normAutofit fontScale="92500" lnSpcReduction="10000"/>
          </a:bodyPr>
          <a:lstStyle/>
          <a:p>
            <a:r>
              <a:rPr lang="en-US" altLang="x-none" sz="3000" dirty="0"/>
              <a:t>Put functionality at each hop</a:t>
            </a:r>
          </a:p>
          <a:p>
            <a:pPr lvl="1"/>
            <a:r>
              <a:rPr lang="en-US" altLang="x-none" sz="2800" dirty="0"/>
              <a:t>All applications pay the price</a:t>
            </a:r>
          </a:p>
          <a:p>
            <a:pPr lvl="1"/>
            <a:r>
              <a:rPr lang="en-US" altLang="x-none" sz="2800" dirty="0"/>
              <a:t>End systems </a:t>
            </a:r>
            <a:r>
              <a:rPr lang="en-US" altLang="x-none" sz="2800" i="1" dirty="0"/>
              <a:t>still </a:t>
            </a:r>
            <a:r>
              <a:rPr lang="en-US" altLang="x-none" sz="2800" dirty="0"/>
              <a:t>need to check for errors</a:t>
            </a:r>
          </a:p>
          <a:p>
            <a:endParaRPr lang="en-US" altLang="x-none" sz="3200" dirty="0" smtClean="0"/>
          </a:p>
          <a:p>
            <a:r>
              <a:rPr lang="en-US" altLang="x-none" sz="3000" dirty="0" smtClean="0"/>
              <a:t>Place </a:t>
            </a:r>
            <a:r>
              <a:rPr lang="en-US" altLang="x-none" sz="3000" dirty="0"/>
              <a:t>functionality only at the ends</a:t>
            </a:r>
          </a:p>
          <a:p>
            <a:pPr lvl="1"/>
            <a:r>
              <a:rPr lang="en-US" altLang="x-none" sz="2800" dirty="0"/>
              <a:t>Slower error detection</a:t>
            </a:r>
          </a:p>
          <a:p>
            <a:pPr lvl="1"/>
            <a:r>
              <a:rPr lang="en-US" altLang="x-none" sz="2800" dirty="0"/>
              <a:t>End-to-end retransmission wastes bandwidth</a:t>
            </a:r>
          </a:p>
          <a:p>
            <a:pPr lvl="1"/>
            <a:endParaRPr lang="en-US" altLang="x-none" sz="2800" dirty="0"/>
          </a:p>
          <a:p>
            <a:r>
              <a:rPr lang="en-US" altLang="x-none" sz="3000" dirty="0"/>
              <a:t>Compromise solution?</a:t>
            </a:r>
          </a:p>
          <a:p>
            <a:pPr lvl="1"/>
            <a:r>
              <a:rPr lang="en-US" altLang="x-none" sz="2800" dirty="0"/>
              <a:t>Reliable end-to-end transport protocol (TCP)</a:t>
            </a:r>
          </a:p>
          <a:p>
            <a:pPr lvl="1"/>
            <a:r>
              <a:rPr lang="en-US" altLang="x-none" sz="2800" dirty="0"/>
              <a:t>Plus file checksums to detect file-system errors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97782F3-D5F1-124F-8FC5-3946CD8BB5C2}" type="slidenum">
              <a:rPr lang="en-US" altLang="x-none" sz="1400" b="0">
                <a:latin typeface="Times New Roman" charset="0"/>
              </a:rPr>
              <a:pPr eaLnBrk="1" hangingPunct="1"/>
              <a:t>39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9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when you browse?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63447" y="2502444"/>
            <a:ext cx="11109709" cy="2306056"/>
            <a:chOff x="563447" y="2411004"/>
            <a:chExt cx="11109709" cy="230605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66508" y="2787861"/>
                <a:ext cx="3371278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The Internet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19" name="Straight Connector 18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6" y="3352547"/>
            <a:ext cx="881534" cy="6870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1492360"/>
            <a:ext cx="2145601" cy="762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8879" y="1465969"/>
            <a:ext cx="6156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(1) Request </a:t>
            </a:r>
            <a:r>
              <a:rPr lang="en-US" sz="2600" dirty="0" err="1" smtClean="0">
                <a:latin typeface="Helvetica" charset="0"/>
                <a:ea typeface="Helvetica" charset="0"/>
                <a:cs typeface="Helvetica" charset="0"/>
              </a:rPr>
              <a:t>gmail.com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 for your mail</a:t>
            </a:r>
          </a:p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(2) Google churns on your request</a:t>
            </a:r>
          </a:p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(3) Receive &amp; display the response!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83" y="3237114"/>
            <a:ext cx="575951" cy="3513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39" y="4884447"/>
            <a:ext cx="575951" cy="3513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239" y="5036847"/>
            <a:ext cx="575951" cy="3513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39" y="5189247"/>
            <a:ext cx="575951" cy="3513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39" y="5341647"/>
            <a:ext cx="575951" cy="35133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39" y="5494047"/>
            <a:ext cx="575951" cy="351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5036847"/>
            <a:ext cx="2332528" cy="15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1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77556E-17 L 0.4099 -0.008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5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F2E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Discussion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When should the network support a function anyway?</a:t>
            </a:r>
          </a:p>
          <a:p>
            <a:pPr lvl="1"/>
            <a:r>
              <a:rPr lang="en-US" altLang="x-none" dirty="0"/>
              <a:t>E.g., link-layer retransmission in wireless networks?</a:t>
            </a:r>
          </a:p>
          <a:p>
            <a:r>
              <a:rPr lang="en-US" altLang="x-none" dirty="0"/>
              <a:t>Who’s interests are served by the e2e argument?</a:t>
            </a:r>
          </a:p>
          <a:p>
            <a:r>
              <a:rPr lang="en-US" altLang="x-none" dirty="0"/>
              <a:t>How does a network operator influence the network without violating the e2e argument?</a:t>
            </a:r>
          </a:p>
          <a:p>
            <a:r>
              <a:rPr lang="en-US" altLang="x-none" dirty="0"/>
              <a:t>Does the design of IP and TCP make it *hard* to violate the e2e argument?</a:t>
            </a:r>
          </a:p>
          <a:p>
            <a:pPr lvl="1"/>
            <a:r>
              <a:rPr lang="en-US" altLang="x-none" dirty="0"/>
              <a:t>E.g., </a:t>
            </a:r>
            <a:r>
              <a:rPr lang="en-US" altLang="x-none" dirty="0" err="1"/>
              <a:t>middlebox</a:t>
            </a:r>
            <a:r>
              <a:rPr lang="en-US" altLang="x-none" dirty="0"/>
              <a:t> functionality like NATs, firewalls, proxies</a:t>
            </a:r>
          </a:p>
          <a:p>
            <a:r>
              <a:rPr lang="en-US" altLang="x-none" dirty="0"/>
              <a:t>Should the e2e argument apply to routing?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51BCEE7-ADBC-F442-9101-CD935892A109}" type="slidenum">
              <a:rPr lang="en-US" altLang="x-none" sz="1400" b="0">
                <a:latin typeface="Times New Roman" charset="0"/>
              </a:rPr>
              <a:pPr eaLnBrk="1" hangingPunct="1"/>
              <a:t>40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16353"/>
            <a:ext cx="9144000" cy="1655762"/>
          </a:xfrm>
        </p:spPr>
        <p:txBody>
          <a:bodyPr/>
          <a:lstStyle/>
          <a:p>
            <a:r>
              <a:rPr lang="en-US" altLang="x-none" dirty="0" smtClean="0"/>
              <a:t>David Clar</a:t>
            </a:r>
            <a:r>
              <a:rPr lang="en-US" altLang="x-none" dirty="0"/>
              <a:t>k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71538" y="1685929"/>
            <a:ext cx="10501312" cy="2109788"/>
          </a:xfrm>
        </p:spPr>
        <p:txBody>
          <a:bodyPr>
            <a:normAutofit fontScale="90000"/>
          </a:bodyPr>
          <a:lstStyle/>
          <a:p>
            <a:r>
              <a:rPr lang="en-US" altLang="x-none" dirty="0"/>
              <a:t/>
            </a:r>
            <a:br>
              <a:rPr lang="en-US" altLang="x-none" dirty="0"/>
            </a:br>
            <a:r>
              <a:rPr lang="en-US" sz="6600" dirty="0"/>
              <a:t>The Design Philosophy of the DARPA Internet </a:t>
            </a:r>
            <a:r>
              <a:rPr lang="en-US" sz="6600" dirty="0" smtClean="0"/>
              <a:t>Protocols</a:t>
            </a:r>
            <a:br>
              <a:rPr lang="en-US" sz="6600" dirty="0" smtClean="0"/>
            </a:br>
            <a:r>
              <a:rPr lang="en-US" altLang="x-none" sz="2400" i="1" dirty="0" smtClean="0"/>
              <a:t>ACM SIGCOMM, </a:t>
            </a:r>
            <a:r>
              <a:rPr lang="en-US" altLang="x-none" sz="2400" dirty="0" smtClean="0"/>
              <a:t>1988</a:t>
            </a:r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21225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Life in the 1970s…</a:t>
            </a:r>
          </a:p>
        </p:txBody>
      </p:sp>
      <p:sp>
        <p:nvSpPr>
          <p:cNvPr id="4916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Multiple unconnected networks</a:t>
            </a:r>
          </a:p>
          <a:p>
            <a:pPr lvl="1"/>
            <a:r>
              <a:rPr lang="en-US" altLang="x-none" dirty="0" err="1"/>
              <a:t>ARPAnet</a:t>
            </a:r>
            <a:r>
              <a:rPr lang="en-US" altLang="x-none" dirty="0"/>
              <a:t>, data-over-cable, packet satellite (Aloha), packet radio, …</a:t>
            </a:r>
          </a:p>
          <a:p>
            <a:r>
              <a:rPr lang="en-US" altLang="x-none" dirty="0"/>
              <a:t>Heterogeneous designs</a:t>
            </a:r>
          </a:p>
          <a:p>
            <a:pPr lvl="1"/>
            <a:r>
              <a:rPr lang="en-US" altLang="x-none" dirty="0"/>
              <a:t>Addressing, max packet size, handling of lost/corrupted data, fault detection, routing, …</a:t>
            </a:r>
          </a:p>
        </p:txBody>
      </p:sp>
      <p:sp>
        <p:nvSpPr>
          <p:cNvPr id="491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7B51CE1-13BC-0A42-84FF-2BAAD8D32E0F}" type="slidenum">
              <a:rPr lang="en-US" altLang="x-none" sz="1400" b="0">
                <a:latin typeface="Times New Roman" charset="0"/>
              </a:rPr>
              <a:pPr eaLnBrk="1" hangingPunct="1"/>
              <a:t>42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49167" name="Freeform 4"/>
          <p:cNvSpPr>
            <a:spLocks/>
          </p:cNvSpPr>
          <p:nvPr/>
        </p:nvSpPr>
        <p:spPr bwMode="auto">
          <a:xfrm>
            <a:off x="6934201" y="4622801"/>
            <a:ext cx="2170113" cy="1825625"/>
          </a:xfrm>
          <a:custGeom>
            <a:avLst/>
            <a:gdLst>
              <a:gd name="T0" fmla="*/ 210 w 1367"/>
              <a:gd name="T1" fmla="*/ 101 h 1150"/>
              <a:gd name="T2" fmla="*/ 31 w 1367"/>
              <a:gd name="T3" fmla="*/ 227 h 1150"/>
              <a:gd name="T4" fmla="*/ 25 w 1367"/>
              <a:gd name="T5" fmla="*/ 535 h 1150"/>
              <a:gd name="T6" fmla="*/ 46 w 1367"/>
              <a:gd name="T7" fmla="*/ 792 h 1150"/>
              <a:gd name="T8" fmla="*/ 215 w 1367"/>
              <a:gd name="T9" fmla="*/ 827 h 1150"/>
              <a:gd name="T10" fmla="*/ 567 w 1367"/>
              <a:gd name="T11" fmla="*/ 1044 h 1150"/>
              <a:gd name="T12" fmla="*/ 873 w 1367"/>
              <a:gd name="T13" fmla="*/ 1135 h 1150"/>
              <a:gd name="T14" fmla="*/ 1051 w 1367"/>
              <a:gd name="T15" fmla="*/ 953 h 1150"/>
              <a:gd name="T16" fmla="*/ 1115 w 1367"/>
              <a:gd name="T17" fmla="*/ 469 h 1150"/>
              <a:gd name="T18" fmla="*/ 1278 w 1367"/>
              <a:gd name="T19" fmla="*/ 67 h 1150"/>
              <a:gd name="T20" fmla="*/ 582 w 1367"/>
              <a:gd name="T21" fmla="*/ 67 h 1150"/>
              <a:gd name="T22" fmla="*/ 210 w 1367"/>
              <a:gd name="T23" fmla="*/ 101 h 115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67"/>
              <a:gd name="T37" fmla="*/ 0 h 1150"/>
              <a:gd name="T38" fmla="*/ 1367 w 1367"/>
              <a:gd name="T39" fmla="*/ 1150 h 115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67" h="1150">
                <a:moveTo>
                  <a:pt x="210" y="101"/>
                </a:moveTo>
                <a:cubicBezTo>
                  <a:pt x="105" y="107"/>
                  <a:pt x="61" y="155"/>
                  <a:pt x="31" y="227"/>
                </a:cubicBezTo>
                <a:cubicBezTo>
                  <a:pt x="0" y="299"/>
                  <a:pt x="23" y="441"/>
                  <a:pt x="25" y="535"/>
                </a:cubicBezTo>
                <a:cubicBezTo>
                  <a:pt x="28" y="629"/>
                  <a:pt x="15" y="743"/>
                  <a:pt x="46" y="792"/>
                </a:cubicBezTo>
                <a:cubicBezTo>
                  <a:pt x="78" y="841"/>
                  <a:pt x="128" y="785"/>
                  <a:pt x="215" y="827"/>
                </a:cubicBezTo>
                <a:cubicBezTo>
                  <a:pt x="302" y="869"/>
                  <a:pt x="458" y="993"/>
                  <a:pt x="567" y="1044"/>
                </a:cubicBezTo>
                <a:cubicBezTo>
                  <a:pt x="677" y="1095"/>
                  <a:pt x="792" y="1150"/>
                  <a:pt x="873" y="1135"/>
                </a:cubicBezTo>
                <a:cubicBezTo>
                  <a:pt x="953" y="1120"/>
                  <a:pt x="1011" y="1064"/>
                  <a:pt x="1051" y="953"/>
                </a:cubicBezTo>
                <a:cubicBezTo>
                  <a:pt x="1092" y="842"/>
                  <a:pt x="1077" y="617"/>
                  <a:pt x="1115" y="469"/>
                </a:cubicBezTo>
                <a:cubicBezTo>
                  <a:pt x="1153" y="321"/>
                  <a:pt x="1367" y="134"/>
                  <a:pt x="1278" y="67"/>
                </a:cubicBezTo>
                <a:cubicBezTo>
                  <a:pt x="1189" y="0"/>
                  <a:pt x="760" y="61"/>
                  <a:pt x="582" y="67"/>
                </a:cubicBezTo>
                <a:cubicBezTo>
                  <a:pt x="404" y="73"/>
                  <a:pt x="287" y="94"/>
                  <a:pt x="210" y="101"/>
                </a:cubicBezTo>
                <a:close/>
              </a:path>
            </a:pathLst>
          </a:cu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68" name="Freeform 5"/>
          <p:cNvSpPr>
            <a:spLocks/>
          </p:cNvSpPr>
          <p:nvPr/>
        </p:nvSpPr>
        <p:spPr bwMode="auto">
          <a:xfrm>
            <a:off x="2435226" y="4681538"/>
            <a:ext cx="3216275" cy="1674812"/>
          </a:xfrm>
          <a:custGeom>
            <a:avLst/>
            <a:gdLst>
              <a:gd name="T0" fmla="*/ 136 w 2026"/>
              <a:gd name="T1" fmla="*/ 462 h 1055"/>
              <a:gd name="T2" fmla="*/ 144 w 2026"/>
              <a:gd name="T3" fmla="*/ 142 h 1055"/>
              <a:gd name="T4" fmla="*/ 1000 w 2026"/>
              <a:gd name="T5" fmla="*/ 142 h 1055"/>
              <a:gd name="T6" fmla="*/ 1504 w 2026"/>
              <a:gd name="T7" fmla="*/ 6 h 1055"/>
              <a:gd name="T8" fmla="*/ 1950 w 2026"/>
              <a:gd name="T9" fmla="*/ 176 h 1055"/>
              <a:gd name="T10" fmla="*/ 1961 w 2026"/>
              <a:gd name="T11" fmla="*/ 796 h 1055"/>
              <a:gd name="T12" fmla="*/ 1736 w 2026"/>
              <a:gd name="T13" fmla="*/ 1006 h 1055"/>
              <a:gd name="T14" fmla="*/ 1088 w 2026"/>
              <a:gd name="T15" fmla="*/ 1038 h 1055"/>
              <a:gd name="T16" fmla="*/ 752 w 2026"/>
              <a:gd name="T17" fmla="*/ 902 h 1055"/>
              <a:gd name="T18" fmla="*/ 680 w 2026"/>
              <a:gd name="T19" fmla="*/ 598 h 1055"/>
              <a:gd name="T20" fmla="*/ 136 w 2026"/>
              <a:gd name="T21" fmla="*/ 462 h 105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26"/>
              <a:gd name="T34" fmla="*/ 0 h 1055"/>
              <a:gd name="T35" fmla="*/ 2026 w 2026"/>
              <a:gd name="T36" fmla="*/ 1055 h 105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26" h="1055">
                <a:moveTo>
                  <a:pt x="136" y="462"/>
                </a:moveTo>
                <a:cubicBezTo>
                  <a:pt x="101" y="364"/>
                  <a:pt x="0" y="195"/>
                  <a:pt x="144" y="142"/>
                </a:cubicBezTo>
                <a:cubicBezTo>
                  <a:pt x="288" y="89"/>
                  <a:pt x="773" y="165"/>
                  <a:pt x="1000" y="142"/>
                </a:cubicBezTo>
                <a:cubicBezTo>
                  <a:pt x="1227" y="119"/>
                  <a:pt x="1346" y="0"/>
                  <a:pt x="1504" y="6"/>
                </a:cubicBezTo>
                <a:cubicBezTo>
                  <a:pt x="1662" y="12"/>
                  <a:pt x="1874" y="44"/>
                  <a:pt x="1950" y="176"/>
                </a:cubicBezTo>
                <a:cubicBezTo>
                  <a:pt x="2026" y="308"/>
                  <a:pt x="1997" y="658"/>
                  <a:pt x="1961" y="796"/>
                </a:cubicBezTo>
                <a:cubicBezTo>
                  <a:pt x="1925" y="934"/>
                  <a:pt x="1882" y="966"/>
                  <a:pt x="1736" y="1006"/>
                </a:cubicBezTo>
                <a:cubicBezTo>
                  <a:pt x="1590" y="1046"/>
                  <a:pt x="1252" y="1055"/>
                  <a:pt x="1088" y="1038"/>
                </a:cubicBezTo>
                <a:cubicBezTo>
                  <a:pt x="924" y="1021"/>
                  <a:pt x="820" y="975"/>
                  <a:pt x="752" y="902"/>
                </a:cubicBezTo>
                <a:cubicBezTo>
                  <a:pt x="684" y="829"/>
                  <a:pt x="783" y="671"/>
                  <a:pt x="680" y="598"/>
                </a:cubicBezTo>
                <a:cubicBezTo>
                  <a:pt x="577" y="525"/>
                  <a:pt x="249" y="490"/>
                  <a:pt x="136" y="462"/>
                </a:cubicBezTo>
                <a:close/>
              </a:path>
            </a:pathLst>
          </a:cu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4997451" y="57150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84" name="Clip" r:id="rId3" imgW="24269700" imgH="20129500" progId="MS_ClipArt_Gallery.5">
                  <p:embed/>
                </p:oleObj>
              </mc:Choice>
              <mc:Fallback>
                <p:oleObj name="Clip" r:id="rId3" imgW="24269700" imgH="20129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1" y="57150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4324351" y="5891213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85" name="Clip" r:id="rId5" imgW="24269700" imgH="20129500" progId="MS_ClipArt_Gallery.2">
                  <p:embed/>
                </p:oleObj>
              </mc:Choice>
              <mc:Fallback>
                <p:oleObj name="Clip" r:id="rId5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1" y="5891213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716213" y="4997450"/>
          <a:ext cx="4175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86" name="Clip" r:id="rId6" imgW="24269700" imgH="20129500" progId="MS_ClipArt_Gallery.2">
                  <p:embed/>
                </p:oleObj>
              </mc:Choice>
              <mc:Fallback>
                <p:oleObj name="Clip" r:id="rId6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4997450"/>
                        <a:ext cx="4175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9" name="Line 9"/>
          <p:cNvSpPr>
            <a:spLocks noChangeShapeType="1"/>
          </p:cNvSpPr>
          <p:nvPr/>
        </p:nvSpPr>
        <p:spPr bwMode="auto">
          <a:xfrm flipV="1">
            <a:off x="3330576" y="5135564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Line 10"/>
          <p:cNvSpPr>
            <a:spLocks noChangeShapeType="1"/>
          </p:cNvSpPr>
          <p:nvPr/>
        </p:nvSpPr>
        <p:spPr bwMode="auto">
          <a:xfrm>
            <a:off x="3602038" y="5219701"/>
            <a:ext cx="633412" cy="347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Line 11"/>
          <p:cNvSpPr>
            <a:spLocks noChangeShapeType="1"/>
          </p:cNvSpPr>
          <p:nvPr/>
        </p:nvSpPr>
        <p:spPr bwMode="auto">
          <a:xfrm flipH="1">
            <a:off x="4727575" y="5178426"/>
            <a:ext cx="279400" cy="392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72" name="Group 12"/>
          <p:cNvGrpSpPr>
            <a:grpSpLocks/>
          </p:cNvGrpSpPr>
          <p:nvPr/>
        </p:nvGrpSpPr>
        <p:grpSpPr bwMode="auto">
          <a:xfrm>
            <a:off x="8085139" y="4921251"/>
            <a:ext cx="268287" cy="487363"/>
            <a:chOff x="3903" y="2225"/>
            <a:chExt cx="169" cy="307"/>
          </a:xfrm>
        </p:grpSpPr>
        <p:graphicFrame>
          <p:nvGraphicFramePr>
            <p:cNvPr id="49157" name="Object 5"/>
            <p:cNvGraphicFramePr>
              <a:graphicFrameLocks noChangeAspect="1"/>
            </p:cNvGraphicFramePr>
            <p:nvPr/>
          </p:nvGraphicFramePr>
          <p:xfrm>
            <a:off x="3908" y="222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87" name="Clip" r:id="rId7" imgW="981000" imgH="1209600" progId="MS_ClipArt_Gallery.2">
                    <p:embed/>
                  </p:oleObj>
                </mc:Choice>
                <mc:Fallback>
                  <p:oleObj name="Clip" r:id="rId7" imgW="981000" imgH="1209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222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29" name="Rectangle 14"/>
            <p:cNvSpPr>
              <a:spLocks noChangeArrowheads="1"/>
            </p:cNvSpPr>
            <p:nvPr/>
          </p:nvSpPr>
          <p:spPr bwMode="auto">
            <a:xfrm>
              <a:off x="3903" y="237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49173" name="Line 15"/>
          <p:cNvSpPr>
            <a:spLocks noChangeShapeType="1"/>
          </p:cNvSpPr>
          <p:nvPr/>
        </p:nvSpPr>
        <p:spPr bwMode="auto">
          <a:xfrm>
            <a:off x="4586288" y="565943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4" name="Line 16"/>
          <p:cNvSpPr>
            <a:spLocks noChangeShapeType="1"/>
          </p:cNvSpPr>
          <p:nvPr/>
        </p:nvSpPr>
        <p:spPr bwMode="auto">
          <a:xfrm rot="5400000" flipH="1">
            <a:off x="4920457" y="5457032"/>
            <a:ext cx="6111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75" name="Group 17"/>
          <p:cNvGrpSpPr>
            <a:grpSpLocks/>
          </p:cNvGrpSpPr>
          <p:nvPr/>
        </p:nvGrpSpPr>
        <p:grpSpPr bwMode="auto">
          <a:xfrm>
            <a:off x="4837113" y="4938713"/>
            <a:ext cx="501650" cy="234950"/>
            <a:chOff x="3600" y="219"/>
            <a:chExt cx="360" cy="175"/>
          </a:xfrm>
        </p:grpSpPr>
        <p:sp>
          <p:nvSpPr>
            <p:cNvPr id="49216" name="Oval 1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17" name="Line 1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8" name="Line 2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19" name="Rectangle 2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2400"/>
            </a:p>
          </p:txBody>
        </p:sp>
        <p:sp>
          <p:nvSpPr>
            <p:cNvPr id="49220" name="Oval 2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221" name="Group 23"/>
            <p:cNvGrpSpPr>
              <a:grpSpLocks/>
            </p:cNvGrpSpPr>
            <p:nvPr/>
          </p:nvGrpSpPr>
          <p:grpSpPr bwMode="auto">
            <a:xfrm>
              <a:off x="3666" y="97"/>
              <a:ext cx="176" cy="49"/>
              <a:chOff x="2848" y="848"/>
              <a:chExt cx="140" cy="98"/>
            </a:xfrm>
          </p:grpSpPr>
          <p:sp>
            <p:nvSpPr>
              <p:cNvPr id="49226" name="Line 2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7" name="Line 2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8" name="Line 2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22" name="Group 27"/>
            <p:cNvGrpSpPr>
              <a:grpSpLocks/>
            </p:cNvGrpSpPr>
            <p:nvPr/>
          </p:nvGrpSpPr>
          <p:grpSpPr bwMode="auto">
            <a:xfrm flipV="1">
              <a:off x="3666" y="407"/>
              <a:ext cx="176" cy="49"/>
              <a:chOff x="2848" y="848"/>
              <a:chExt cx="140" cy="98"/>
            </a:xfrm>
          </p:grpSpPr>
          <p:sp>
            <p:nvSpPr>
              <p:cNvPr id="49223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4" name="Line 2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25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176" name="Group 31"/>
          <p:cNvGrpSpPr>
            <a:grpSpLocks/>
          </p:cNvGrpSpPr>
          <p:nvPr/>
        </p:nvGrpSpPr>
        <p:grpSpPr bwMode="auto">
          <a:xfrm>
            <a:off x="4227513" y="5427663"/>
            <a:ext cx="500062" cy="233362"/>
            <a:chOff x="3600" y="219"/>
            <a:chExt cx="360" cy="175"/>
          </a:xfrm>
        </p:grpSpPr>
        <p:sp>
          <p:nvSpPr>
            <p:cNvPr id="49203" name="Oval 32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204" name="Line 3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5" name="Line 3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6" name="Rectangle 35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2400"/>
            </a:p>
          </p:txBody>
        </p:sp>
        <p:sp>
          <p:nvSpPr>
            <p:cNvPr id="49207" name="Oval 3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208" name="Group 37"/>
            <p:cNvGrpSpPr>
              <a:grpSpLocks/>
            </p:cNvGrpSpPr>
            <p:nvPr/>
          </p:nvGrpSpPr>
          <p:grpSpPr bwMode="auto">
            <a:xfrm>
              <a:off x="3666" y="97"/>
              <a:ext cx="176" cy="49"/>
              <a:chOff x="2848" y="848"/>
              <a:chExt cx="140" cy="98"/>
            </a:xfrm>
          </p:grpSpPr>
          <p:sp>
            <p:nvSpPr>
              <p:cNvPr id="49213" name="Line 3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4" name="Line 3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5" name="Line 4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209" name="Group 41"/>
            <p:cNvGrpSpPr>
              <a:grpSpLocks/>
            </p:cNvGrpSpPr>
            <p:nvPr/>
          </p:nvGrpSpPr>
          <p:grpSpPr bwMode="auto">
            <a:xfrm flipV="1">
              <a:off x="3666" y="407"/>
              <a:ext cx="176" cy="49"/>
              <a:chOff x="2848" y="848"/>
              <a:chExt cx="140" cy="98"/>
            </a:xfrm>
          </p:grpSpPr>
          <p:sp>
            <p:nvSpPr>
              <p:cNvPr id="49210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1" name="Line 4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12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9177" name="Group 45"/>
          <p:cNvGrpSpPr>
            <a:grpSpLocks/>
          </p:cNvGrpSpPr>
          <p:nvPr/>
        </p:nvGrpSpPr>
        <p:grpSpPr bwMode="auto">
          <a:xfrm>
            <a:off x="3284538" y="5051426"/>
            <a:ext cx="501650" cy="233363"/>
            <a:chOff x="3600" y="219"/>
            <a:chExt cx="360" cy="175"/>
          </a:xfrm>
        </p:grpSpPr>
        <p:sp>
          <p:nvSpPr>
            <p:cNvPr id="49190" name="Oval 46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9191" name="Line 4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2" name="Line 4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93" name="Rectangle 49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2400"/>
            </a:p>
          </p:txBody>
        </p:sp>
        <p:sp>
          <p:nvSpPr>
            <p:cNvPr id="49194" name="Oval 5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9195" name="Group 51"/>
            <p:cNvGrpSpPr>
              <a:grpSpLocks/>
            </p:cNvGrpSpPr>
            <p:nvPr/>
          </p:nvGrpSpPr>
          <p:grpSpPr bwMode="auto">
            <a:xfrm>
              <a:off x="3666" y="97"/>
              <a:ext cx="176" cy="49"/>
              <a:chOff x="2848" y="848"/>
              <a:chExt cx="140" cy="98"/>
            </a:xfrm>
          </p:grpSpPr>
          <p:sp>
            <p:nvSpPr>
              <p:cNvPr id="49200" name="Line 5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1" name="Line 5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02" name="Line 5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96" name="Group 55"/>
            <p:cNvGrpSpPr>
              <a:grpSpLocks/>
            </p:cNvGrpSpPr>
            <p:nvPr/>
          </p:nvGrpSpPr>
          <p:grpSpPr bwMode="auto">
            <a:xfrm flipV="1">
              <a:off x="3666" y="407"/>
              <a:ext cx="176" cy="49"/>
              <a:chOff x="2848" y="848"/>
              <a:chExt cx="140" cy="98"/>
            </a:xfrm>
          </p:grpSpPr>
          <p:sp>
            <p:nvSpPr>
              <p:cNvPr id="49197" name="Line 5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8" name="Line 5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99" name="Line 5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9178" name="Line 59"/>
          <p:cNvSpPr>
            <a:spLocks noChangeShapeType="1"/>
          </p:cNvSpPr>
          <p:nvPr/>
        </p:nvSpPr>
        <p:spPr bwMode="auto">
          <a:xfrm flipV="1">
            <a:off x="3787775" y="5075239"/>
            <a:ext cx="1016000" cy="141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9" name="Line 60"/>
          <p:cNvSpPr>
            <a:spLocks noChangeShapeType="1"/>
          </p:cNvSpPr>
          <p:nvPr/>
        </p:nvSpPr>
        <p:spPr bwMode="auto">
          <a:xfrm flipH="1" flipV="1">
            <a:off x="3076575" y="5189539"/>
            <a:ext cx="2159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3790951" y="5776913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88" name="Clip" r:id="rId9" imgW="24269700" imgH="20129500" progId="MS_ClipArt_Gallery.2">
                  <p:embed/>
                </p:oleObj>
              </mc:Choice>
              <mc:Fallback>
                <p:oleObj name="Clip" r:id="rId9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1" y="5776913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0" name="Line 62"/>
          <p:cNvSpPr>
            <a:spLocks noChangeShapeType="1"/>
          </p:cNvSpPr>
          <p:nvPr/>
        </p:nvSpPr>
        <p:spPr bwMode="auto">
          <a:xfrm flipH="1">
            <a:off x="4179888" y="5659438"/>
            <a:ext cx="2159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81" name="Group 63"/>
          <p:cNvGrpSpPr>
            <a:grpSpLocks/>
          </p:cNvGrpSpPr>
          <p:nvPr/>
        </p:nvGrpSpPr>
        <p:grpSpPr bwMode="auto">
          <a:xfrm>
            <a:off x="7361239" y="4959351"/>
            <a:ext cx="268287" cy="487363"/>
            <a:chOff x="1887" y="1465"/>
            <a:chExt cx="169" cy="307"/>
          </a:xfrm>
        </p:grpSpPr>
        <p:graphicFrame>
          <p:nvGraphicFramePr>
            <p:cNvPr id="49159" name="Object 7"/>
            <p:cNvGraphicFramePr>
              <a:graphicFrameLocks noChangeAspect="1"/>
            </p:cNvGraphicFramePr>
            <p:nvPr/>
          </p:nvGraphicFramePr>
          <p:xfrm>
            <a:off x="1892" y="146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89" name="Clip" r:id="rId10" imgW="981000" imgH="1209600" progId="MS_ClipArt_Gallery.2">
                    <p:embed/>
                  </p:oleObj>
                </mc:Choice>
                <mc:Fallback>
                  <p:oleObj name="Clip" r:id="rId10" imgW="981000" imgH="1209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2" y="146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9" name="Rectangle 65"/>
            <p:cNvSpPr>
              <a:spLocks noChangeArrowheads="1"/>
            </p:cNvSpPr>
            <p:nvPr/>
          </p:nvSpPr>
          <p:spPr bwMode="auto">
            <a:xfrm>
              <a:off x="1887" y="161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7072313" y="5518150"/>
          <a:ext cx="4175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90" name="Clip" r:id="rId11" imgW="24269700" imgH="20129500" progId="MS_ClipArt_Gallery.2">
                  <p:embed/>
                </p:oleObj>
              </mc:Choice>
              <mc:Fallback>
                <p:oleObj name="Clip" r:id="rId11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5518150"/>
                        <a:ext cx="4175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2" name="Line 67"/>
          <p:cNvSpPr>
            <a:spLocks noChangeShapeType="1"/>
          </p:cNvSpPr>
          <p:nvPr/>
        </p:nvSpPr>
        <p:spPr bwMode="auto">
          <a:xfrm flipH="1">
            <a:off x="7432675" y="5432426"/>
            <a:ext cx="63500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8355013" y="4832350"/>
          <a:ext cx="41751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91" name="Clip" r:id="rId12" imgW="24269700" imgH="20129500" progId="MS_ClipArt_Gallery.2">
                  <p:embed/>
                </p:oleObj>
              </mc:Choice>
              <mc:Fallback>
                <p:oleObj name="Clip" r:id="rId12" imgW="24269700" imgH="201295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5013" y="4832350"/>
                        <a:ext cx="41751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3" name="Line 69"/>
          <p:cNvSpPr>
            <a:spLocks noChangeShapeType="1"/>
          </p:cNvSpPr>
          <p:nvPr/>
        </p:nvSpPr>
        <p:spPr bwMode="auto">
          <a:xfrm flipH="1">
            <a:off x="8359775" y="5140326"/>
            <a:ext cx="152400" cy="239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84" name="Group 70"/>
          <p:cNvGrpSpPr>
            <a:grpSpLocks/>
          </p:cNvGrpSpPr>
          <p:nvPr/>
        </p:nvGrpSpPr>
        <p:grpSpPr bwMode="auto">
          <a:xfrm>
            <a:off x="7793039" y="5429251"/>
            <a:ext cx="268287" cy="487363"/>
            <a:chOff x="3903" y="2225"/>
            <a:chExt cx="169" cy="307"/>
          </a:xfrm>
        </p:grpSpPr>
        <p:graphicFrame>
          <p:nvGraphicFramePr>
            <p:cNvPr id="49162" name="Object 10"/>
            <p:cNvGraphicFramePr>
              <a:graphicFrameLocks noChangeAspect="1"/>
            </p:cNvGraphicFramePr>
            <p:nvPr/>
          </p:nvGraphicFramePr>
          <p:xfrm>
            <a:off x="3908" y="2225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92" name="Clip" r:id="rId13" imgW="981000" imgH="1209600" progId="MS_ClipArt_Gallery.2">
                    <p:embed/>
                  </p:oleObj>
                </mc:Choice>
                <mc:Fallback>
                  <p:oleObj name="Clip" r:id="rId13" imgW="981000" imgH="12096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2225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8" name="Rectangle 72"/>
            <p:cNvSpPr>
              <a:spLocks noChangeArrowheads="1"/>
            </p:cNvSpPr>
            <p:nvPr/>
          </p:nvSpPr>
          <p:spPr bwMode="auto">
            <a:xfrm>
              <a:off x="3903" y="2378"/>
              <a:ext cx="169" cy="154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8134351" y="58547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93" name="Clip" r:id="rId14" imgW="24269700" imgH="20129500" progId="MS_ClipArt_Gallery.5">
                  <p:embed/>
                </p:oleObj>
              </mc:Choice>
              <mc:Fallback>
                <p:oleObj name="Clip" r:id="rId14" imgW="24269700" imgH="20129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1" y="58547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5" name="Line 74"/>
          <p:cNvSpPr>
            <a:spLocks noChangeShapeType="1"/>
          </p:cNvSpPr>
          <p:nvPr/>
        </p:nvSpPr>
        <p:spPr bwMode="auto">
          <a:xfrm>
            <a:off x="7927975" y="5915026"/>
            <a:ext cx="241300" cy="163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6" name="Text Box 75"/>
          <p:cNvSpPr txBox="1">
            <a:spLocks noChangeArrowheads="1"/>
          </p:cNvSpPr>
          <p:nvPr/>
        </p:nvSpPr>
        <p:spPr bwMode="auto">
          <a:xfrm>
            <a:off x="3752851" y="6384925"/>
            <a:ext cx="12800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x-none" dirty="0" err="1">
                <a:ea typeface="Helvetica" charset="0"/>
                <a:cs typeface="Helvetica" charset="0"/>
              </a:rPr>
              <a:t>ARPAnet</a:t>
            </a:r>
            <a:endParaRPr lang="en-US" altLang="x-none" dirty="0">
              <a:ea typeface="Helvetica" charset="0"/>
              <a:cs typeface="Helvetica" charset="0"/>
            </a:endParaRPr>
          </a:p>
        </p:txBody>
      </p:sp>
      <p:sp>
        <p:nvSpPr>
          <p:cNvPr id="49187" name="Text Box 76"/>
          <p:cNvSpPr txBox="1">
            <a:spLocks noChangeArrowheads="1"/>
          </p:cNvSpPr>
          <p:nvPr/>
        </p:nvSpPr>
        <p:spPr bwMode="auto">
          <a:xfrm>
            <a:off x="7105650" y="6372225"/>
            <a:ext cx="15921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x-none" dirty="0">
                <a:ea typeface="Helvetica" charset="0"/>
                <a:cs typeface="Helvetica" charset="0"/>
              </a:rPr>
              <a:t>satellite net</a:t>
            </a:r>
          </a:p>
        </p:txBody>
      </p:sp>
    </p:spTree>
    <p:extLst>
      <p:ext uri="{BB962C8B-B14F-4D97-AF65-F5344CB8AC3E}">
        <p14:creationId xmlns:p14="http://schemas.microsoft.com/office/powerpoint/2010/main" val="41204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initial Internet designers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Interconnect and multiplex resources of </a:t>
            </a:r>
            <a:r>
              <a:rPr lang="en-US" i="1" dirty="0" smtClean="0"/>
              <a:t>existing </a:t>
            </a:r>
            <a:r>
              <a:rPr lang="en-US" dirty="0" smtClean="0"/>
              <a:t>networks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Survive failures: </a:t>
            </a:r>
          </a:p>
          <a:p>
            <a:pPr lvl="1"/>
            <a:r>
              <a:rPr lang="en-US" dirty="0" smtClean="0"/>
              <a:t>Must communicate so long as there is a physical path</a:t>
            </a:r>
          </a:p>
          <a:p>
            <a:pPr lvl="1"/>
            <a:r>
              <a:rPr lang="en-US" dirty="0" smtClean="0"/>
              <a:t>Don’t place any state in the network core!</a:t>
            </a:r>
          </a:p>
          <a:p>
            <a:pPr lvl="1"/>
            <a:endParaRPr lang="en-US" dirty="0"/>
          </a:p>
          <a:p>
            <a:r>
              <a:rPr lang="en-US" dirty="0" smtClean="0"/>
              <a:t>Support multiple types of communication service</a:t>
            </a:r>
          </a:p>
          <a:p>
            <a:pPr lvl="1"/>
            <a:r>
              <a:rPr lang="en-US" dirty="0" smtClean="0"/>
              <a:t>Best-effort network: don’t impose any guarantees</a:t>
            </a:r>
          </a:p>
          <a:p>
            <a:pPr lvl="1"/>
            <a:r>
              <a:rPr lang="en-US" dirty="0" smtClean="0"/>
              <a:t>Have endpoints build services with the desired guarantees</a:t>
            </a:r>
          </a:p>
          <a:p>
            <a:pPr lvl="1"/>
            <a:endParaRPr lang="en-US" dirty="0"/>
          </a:p>
          <a:p>
            <a:r>
              <a:rPr lang="en-US" dirty="0" smtClean="0"/>
              <a:t>Others: distributed resource </a:t>
            </a:r>
            <a:r>
              <a:rPr lang="en-US" dirty="0" err="1" smtClean="0"/>
              <a:t>mgmt</a:t>
            </a:r>
            <a:r>
              <a:rPr lang="en-US" dirty="0" smtClean="0"/>
              <a:t>, easy host attachment, 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98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63263" cy="4775200"/>
          </a:xfrm>
        </p:spPr>
        <p:txBody>
          <a:bodyPr>
            <a:normAutofit/>
          </a:bodyPr>
          <a:lstStyle/>
          <a:p>
            <a:r>
              <a:rPr lang="en-US" dirty="0" smtClean="0"/>
              <a:t>Were the initial designers right to prioritize the goals they did?</a:t>
            </a:r>
          </a:p>
          <a:p>
            <a:pPr lvl="1"/>
            <a:r>
              <a:rPr lang="en-US" dirty="0" smtClean="0"/>
              <a:t>Which goals still seem valid today, and which ones not?</a:t>
            </a:r>
          </a:p>
          <a:p>
            <a:pPr lvl="1"/>
            <a:r>
              <a:rPr lang="en-US" dirty="0" smtClean="0"/>
              <a:t>Which goals were crucial to the Internet’s success?</a:t>
            </a:r>
            <a:endParaRPr lang="en-US" dirty="0"/>
          </a:p>
          <a:p>
            <a:r>
              <a:rPr lang="en-US" dirty="0"/>
              <a:t>Should network designers have </a:t>
            </a:r>
            <a:r>
              <a:rPr lang="en-US" dirty="0" smtClean="0"/>
              <a:t>resorted to best-effort</a:t>
            </a:r>
            <a:r>
              <a:rPr lang="en-US" dirty="0"/>
              <a:t>?</a:t>
            </a:r>
          </a:p>
          <a:p>
            <a:pPr lvl="1"/>
            <a:r>
              <a:rPr lang="en-US" dirty="0" smtClean="0"/>
              <a:t>Hard to measure: Compare to civil engineers and bridges</a:t>
            </a:r>
          </a:p>
          <a:p>
            <a:pPr lvl="1"/>
            <a:r>
              <a:rPr lang="en-US" dirty="0" smtClean="0"/>
              <a:t>Accountability is hard when things go wrong</a:t>
            </a:r>
          </a:p>
          <a:p>
            <a:r>
              <a:rPr lang="en-US" dirty="0" smtClean="0"/>
              <a:t>Is there a better substrate to offer multiple types of service?</a:t>
            </a:r>
          </a:p>
          <a:p>
            <a:pPr lvl="1"/>
            <a:r>
              <a:rPr lang="en-US" dirty="0" smtClean="0"/>
              <a:t>What might be the associated costs?</a:t>
            </a:r>
          </a:p>
          <a:p>
            <a:pPr lvl="1"/>
            <a:r>
              <a:rPr lang="en-US" dirty="0" smtClean="0"/>
              <a:t>What would you do differently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 next time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MUD</a:t>
            </a:r>
            <a:r>
              <a:rPr lang="en-US"/>
              <a:t>: </a:t>
            </a:r>
            <a:r>
              <a:rPr lang="en-US" smtClean="0"/>
              <a:t>Send me your top </a:t>
            </a:r>
            <a:r>
              <a:rPr lang="en-US" dirty="0"/>
              <a:t>1—3 </a:t>
            </a:r>
            <a:r>
              <a:rPr lang="en-US" dirty="0" smtClean="0"/>
              <a:t>questions on this lecture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Readings for next class: 4D, </a:t>
            </a:r>
            <a:r>
              <a:rPr lang="en-US" dirty="0" smtClean="0"/>
              <a:t>ALF</a:t>
            </a:r>
          </a:p>
          <a:p>
            <a:pPr lvl="1"/>
            <a:r>
              <a:rPr lang="en-US" dirty="0" smtClean="0"/>
              <a:t>Papers can take a few hours to understand, and that’s OK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Start thinking of project ideas</a:t>
            </a:r>
          </a:p>
          <a:p>
            <a:pPr lvl="1"/>
            <a:r>
              <a:rPr lang="en-US" dirty="0" smtClean="0"/>
              <a:t>Discuss during office hours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47" y="2468880"/>
            <a:ext cx="10515600" cy="1649727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But how does your laptop know how to reach </a:t>
            </a:r>
            <a:r>
              <a:rPr lang="en-US" sz="4800" dirty="0" err="1" smtClean="0"/>
              <a:t>gmail.com</a:t>
            </a:r>
            <a:r>
              <a:rPr lang="en-US" sz="4800" dirty="0" smtClean="0"/>
              <a:t>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147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“You know my name, now find my street address”</a:t>
            </a:r>
          </a:p>
          <a:p>
            <a:endParaRPr lang="en-US" dirty="0" smtClean="0"/>
          </a:p>
          <a:p>
            <a:r>
              <a:rPr lang="en-US" dirty="0" smtClean="0"/>
              <a:t>In networking, an </a:t>
            </a:r>
            <a:r>
              <a:rPr lang="en-US" dirty="0"/>
              <a:t>a</a:t>
            </a:r>
            <a:r>
              <a:rPr lang="en-US" dirty="0" smtClean="0"/>
              <a:t>ddress can mean many things</a:t>
            </a:r>
          </a:p>
          <a:p>
            <a:endParaRPr lang="en-US" dirty="0" smtClean="0"/>
          </a:p>
          <a:p>
            <a:r>
              <a:rPr lang="en-US" dirty="0" smtClean="0"/>
              <a:t>Both your laptop and Google’s servers have many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070487" y="892187"/>
            <a:ext cx="1411404" cy="112111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16" y="482119"/>
            <a:ext cx="1618272" cy="1651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1256">
            <a:off x="8952060" y="323542"/>
            <a:ext cx="650288" cy="48596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9859" y="453983"/>
              <a:ext cx="337127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smtClean="0"/>
                <a:t>Rutgers campus network</a:t>
              </a:r>
              <a:endParaRPr lang="en-US" sz="2600" dirty="0"/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11841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838199" y="5189111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smtClean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 smtClean="0">
                <a:solidFill>
                  <a:schemeClr val="bg1"/>
                </a:solidFill>
                <a:ea typeface="Arial" charset="0"/>
              </a:rPr>
              <a:t>Ex: 00-15-C5-49-04-A9</a:t>
            </a:r>
            <a:endParaRPr lang="en-US" altLang="x-none" sz="2400" dirty="0">
              <a:solidFill>
                <a:schemeClr val="bg1"/>
              </a:solidFill>
              <a:ea typeface="Arial" charset="0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838199" y="4062898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smtClean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FFFFFF"/>
                </a:solidFill>
              </a:rPr>
              <a:t>Ex: 192.168.1.4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38198" y="2933744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smtClean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FFFFFF"/>
                </a:solidFill>
              </a:rPr>
              <a:t>Ex: 64058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4353" y="5345724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How do I identify my network interface (device)?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4353" y="4214951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Whose network am I associated with?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54353" y="3052045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With which app is this conversation associated?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45" y="529032"/>
            <a:ext cx="696234" cy="6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2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0533">
            <a:off x="8721015" y="278191"/>
            <a:ext cx="1411404" cy="112111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smtClean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</a:t>
            </a:r>
            <a:r>
              <a:rPr lang="en-US" altLang="x-none" sz="2400" dirty="0" smtClean="0">
                <a:solidFill>
                  <a:schemeClr val="bg1"/>
                </a:solidFill>
                <a:ea typeface="Arial" charset="0"/>
              </a:rPr>
              <a:t>00-15-C5-49-04-A7</a:t>
            </a:r>
            <a:endParaRPr lang="en-US" altLang="x-none" sz="2400" dirty="0">
              <a:solidFill>
                <a:schemeClr val="bg1"/>
              </a:solidFill>
              <a:ea typeface="Arial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smtClean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FFFFFF"/>
                </a:solidFill>
              </a:rPr>
              <a:t>Ex: 10.1.1.104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smtClean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FFFFFF"/>
                </a:solidFill>
              </a:rPr>
              <a:t>Ex: 4096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smtClean="0">
                <a:solidFill>
                  <a:srgbClr val="FFFFFF"/>
                </a:solidFill>
              </a:rPr>
              <a:t>Application address (URL)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rgbClr val="FFFFFF"/>
                </a:solidFill>
              </a:rPr>
              <a:t>Ex: </a:t>
            </a:r>
            <a:r>
              <a:rPr lang="en-US" altLang="en-US" sz="2400" dirty="0" err="1" smtClean="0">
                <a:solidFill>
                  <a:srgbClr val="FFFFFF"/>
                </a:solidFill>
              </a:rPr>
              <a:t>mail.google.com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3603" y="592529"/>
              <a:ext cx="33712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 smtClean="0"/>
                <a:t>Google’s network</a:t>
              </a:r>
              <a:endParaRPr lang="en-US" sz="2600" dirty="0"/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09070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05" y="24699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7" y="3818626"/>
            <a:ext cx="3459948" cy="230605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9327320" y="1487043"/>
            <a:ext cx="518385" cy="2575853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327319" y="1820480"/>
            <a:ext cx="1691570" cy="224241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smtClean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 smtClean="0">
                <a:solidFill>
                  <a:schemeClr val="bg1"/>
                </a:solidFill>
              </a:rPr>
              <a:t>pkt</a:t>
            </a:r>
            <a:r>
              <a:rPr lang="en-US" altLang="en-US" sz="2400" dirty="0" smtClean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smtClean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 smtClean="0">
                <a:solidFill>
                  <a:srgbClr val="FFFFFF"/>
                </a:solidFill>
              </a:rPr>
              <a:t>pkt</a:t>
            </a:r>
            <a:r>
              <a:rPr lang="en-US" altLang="en-US" sz="2400" b="0" dirty="0" smtClean="0">
                <a:solidFill>
                  <a:srgbClr val="FFFFFF"/>
                </a:solidFill>
              </a:rPr>
              <a:t> delivery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smtClean="0">
                <a:solidFill>
                  <a:srgbClr val="FFFFFF"/>
                </a:solidFill>
              </a:rPr>
              <a:t>Transport: provide guarantees to apps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smtClean="0">
                <a:solidFill>
                  <a:srgbClr val="FFFFFF"/>
                </a:solidFill>
              </a:rPr>
              <a:t>Apps: useful user-level functions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 smtClean="0"/>
              <a:t>Modularity through layering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smtClean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 smtClean="0">
                  <a:solidFill>
                    <a:schemeClr val="bg1"/>
                  </a:solidFill>
                </a:rPr>
                <a:t>TP</a:t>
              </a:r>
              <a:endParaRPr lang="en-US" altLang="en-US" sz="2000" b="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 smtClean="0">
                  <a:solidFill>
                    <a:srgbClr val="000000"/>
                  </a:solidFill>
                </a:rPr>
                <a:t>TP</a:t>
              </a:r>
              <a:endParaRPr lang="en-US" altLang="en-US" sz="2000" b="0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 smtClean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 smtClean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 smtClean="0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7828637" y="664241"/>
            <a:ext cx="3889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Protocols “stacked” in endpoint and router software/hardware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802583" y="1274618"/>
            <a:ext cx="1343886" cy="3740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94004" y="5137691"/>
            <a:ext cx="39355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IP is the “thin waist” of the Internet, enabling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nteroperability across apps &amp; network media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1951</Words>
  <Application>Microsoft Macintosh PowerPoint</Application>
  <PresentationFormat>Widescreen</PresentationFormat>
  <Paragraphs>431</Paragraphs>
  <Slides>45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 Black</vt:lpstr>
      <vt:lpstr>Calibri</vt:lpstr>
      <vt:lpstr>Comic Sans MS</vt:lpstr>
      <vt:lpstr>Helvetica</vt:lpstr>
      <vt:lpstr>ＭＳ Ｐゴシック</vt:lpstr>
      <vt:lpstr>Times New Roman</vt:lpstr>
      <vt:lpstr>Arial</vt:lpstr>
      <vt:lpstr>Office Theme</vt:lpstr>
      <vt:lpstr>Clip</vt:lpstr>
      <vt:lpstr>PowerPoint Presentation</vt:lpstr>
      <vt:lpstr>Edge vs. core division of labor</vt:lpstr>
      <vt:lpstr>What happens when you browse?</vt:lpstr>
      <vt:lpstr>What happens when you browse?</vt:lpstr>
      <vt:lpstr>But how does your laptop know how to reach gmail.com?</vt:lpstr>
      <vt:lpstr>Directories!</vt:lpstr>
      <vt:lpstr>PowerPoint Presentation</vt:lpstr>
      <vt:lpstr>PowerPoint Presentation</vt:lpstr>
      <vt:lpstr>Modularity through layering</vt:lpstr>
      <vt:lpstr>PowerPoint Presentation</vt:lpstr>
      <vt:lpstr>PowerPoint Presentation</vt:lpstr>
      <vt:lpstr>PowerPoint Presentation</vt:lpstr>
      <vt:lpstr>How does your laptop find gmail.com?</vt:lpstr>
      <vt:lpstr>PowerPoint Presentation</vt:lpstr>
      <vt:lpstr>Directories and Routing</vt:lpstr>
      <vt:lpstr>Types of Directories</vt:lpstr>
      <vt:lpstr>Path computation</vt:lpstr>
      <vt:lpstr>The role of the endpoint</vt:lpstr>
      <vt:lpstr>The role of the endpoint</vt:lpstr>
      <vt:lpstr>Learning a host’s address</vt:lpstr>
      <vt:lpstr>Mapping between identifiers</vt:lpstr>
      <vt:lpstr>Dynamic Host Configuration Protocol</vt:lpstr>
      <vt:lpstr>Address Resolution Protocol (ARP)</vt:lpstr>
      <vt:lpstr>Domain Name System</vt:lpstr>
      <vt:lpstr>Why so many addresses?</vt:lpstr>
      <vt:lpstr>Interface to Applications</vt:lpstr>
      <vt:lpstr>Socket Abstraction</vt:lpstr>
      <vt:lpstr>Two Basic Transport Features</vt:lpstr>
      <vt:lpstr>Two Main Transport Layers</vt:lpstr>
      <vt:lpstr>Questions</vt:lpstr>
      <vt:lpstr>Distributed Resource Sharing</vt:lpstr>
      <vt:lpstr>Resource allocation challenges</vt:lpstr>
      <vt:lpstr>Endpoints adjusting to congestion</vt:lpstr>
      <vt:lpstr>Ethernet back-off mechanism</vt:lpstr>
      <vt:lpstr>TCP congestion control</vt:lpstr>
      <vt:lpstr>Questions</vt:lpstr>
      <vt:lpstr> End-to-End Arguments  in System Design (ACM Trans. on Computer Systems, November 1984)</vt:lpstr>
      <vt:lpstr>End-to-end argument</vt:lpstr>
      <vt:lpstr>Trade-offs</vt:lpstr>
      <vt:lpstr>Discussion</vt:lpstr>
      <vt:lpstr> The Design Philosophy of the DARPA Internet Protocols ACM SIGCOMM, 1988</vt:lpstr>
      <vt:lpstr>Life in the 1970s…</vt:lpstr>
      <vt:lpstr>Goals of initial Internet designers</vt:lpstr>
      <vt:lpstr>Discussion</vt:lpstr>
      <vt:lpstr>Until next time…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NG</cp:lastModifiedBy>
  <cp:revision>921</cp:revision>
  <dcterms:created xsi:type="dcterms:W3CDTF">2018-09-05T17:47:04Z</dcterms:created>
  <dcterms:modified xsi:type="dcterms:W3CDTF">2018-09-10T15:39:35Z</dcterms:modified>
</cp:coreProperties>
</file>