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21" r:id="rId2"/>
    <p:sldId id="862" r:id="rId3"/>
    <p:sldId id="1228" r:id="rId4"/>
    <p:sldId id="872" r:id="rId5"/>
    <p:sldId id="875" r:id="rId6"/>
    <p:sldId id="2072" r:id="rId7"/>
    <p:sldId id="2073" r:id="rId8"/>
    <p:sldId id="1235" r:id="rId9"/>
    <p:sldId id="882" r:id="rId10"/>
    <p:sldId id="1230" r:id="rId11"/>
    <p:sldId id="1234" r:id="rId12"/>
    <p:sldId id="1233" r:id="rId13"/>
    <p:sldId id="2070" r:id="rId14"/>
    <p:sldId id="2071" r:id="rId15"/>
    <p:sldId id="2058" r:id="rId16"/>
    <p:sldId id="364" r:id="rId17"/>
    <p:sldId id="423" r:id="rId18"/>
    <p:sldId id="425" r:id="rId19"/>
    <p:sldId id="424" r:id="rId20"/>
    <p:sldId id="373" r:id="rId21"/>
    <p:sldId id="375" r:id="rId22"/>
    <p:sldId id="376" r:id="rId23"/>
    <p:sldId id="377" r:id="rId24"/>
    <p:sldId id="378" r:id="rId25"/>
    <p:sldId id="861" r:id="rId26"/>
    <p:sldId id="205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5"/>
    <p:restoredTop sz="94651"/>
  </p:normalViewPr>
  <p:slideViewPr>
    <p:cSldViewPr snapToGrid="0" snapToObjects="1">
      <p:cViewPr varScale="1">
        <p:scale>
          <a:sx n="101" d="100"/>
          <a:sy n="101" d="100"/>
        </p:scale>
        <p:origin x="20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ckagecloud.io/eng/2016/10/11/monitoring-tuning-linux-networking-stack-receiving-data-illustrated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ckagecloud.io/eng/2016/10/11/monitoring-tuning-linux-networking-stack-receiving-data-illustrated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wn.net/Articles/763056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https://blog.packagecloud.io/eng/2016/10/11/monitoring-tuning-linux-networking-stack-receiving-data-illustrated/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59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https://blog.packagecloud.io/eng/2016/10/11/monitoring-tuning-linux-networking-stack-receiving-data-illustrated/</a:t>
            </a:r>
            <a:endParaRPr lang="en-US" dirty="0"/>
          </a:p>
          <a:p>
            <a:r>
              <a:rPr lang="en-US" dirty="0"/>
              <a:t> Linux kernel 3.13. Things have changed a bit since 4.15 with Edward Cree’s batching patch set. </a:t>
            </a:r>
            <a:r>
              <a:rPr lang="en-US" dirty="0">
                <a:hlinkClick r:id="rId4"/>
              </a:rPr>
              <a:t>https://lwn.net/Articles/763056/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3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latest/networking/segmentation-off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8FBC-9738-FDB5-35C5-91CDE09E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Shared memory: avoid per-byte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5E20-82E4-08C3-4032-73A4BFE2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782568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Remove user-kernel data copies</a:t>
            </a:r>
          </a:p>
          <a:p>
            <a:r>
              <a:rPr lang="en-US" dirty="0"/>
              <a:t>Other systems use similar ideas:</a:t>
            </a:r>
          </a:p>
          <a:p>
            <a:r>
              <a:rPr lang="en-US" dirty="0"/>
              <a:t>Finish processing entirely within the kernel (e.g., click-kernel, eBPF)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Expressiveness</a:t>
            </a:r>
          </a:p>
          <a:p>
            <a:r>
              <a:rPr lang="en-US" dirty="0"/>
              <a:t>Expose NIC buffers directly to user space (PF_RING, DPDK)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Isolation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060739-07FB-0AF7-ED0B-D6624016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77" y="1690688"/>
            <a:ext cx="7235311" cy="45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7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8FBC-9738-FDB5-35C5-91CDE09E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Data representation: pre-allocated fixed size buffers and 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85E20-82E4-08C3-4032-73A4BFE20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4"/>
            <a:ext cx="3737977" cy="5032376"/>
          </a:xfrm>
        </p:spPr>
        <p:txBody>
          <a:bodyPr>
            <a:normAutofit/>
          </a:bodyPr>
          <a:lstStyle/>
          <a:p>
            <a:r>
              <a:rPr lang="en-US" dirty="0"/>
              <a:t>Avoid per-byte costs by pre-allocating chunks of a fixed size (max packet size)</a:t>
            </a:r>
          </a:p>
          <a:p>
            <a:r>
              <a:rPr lang="en-US" dirty="0"/>
              <a:t>No allocation and freeing </a:t>
            </a:r>
            <a:r>
              <a:rPr lang="en-US" dirty="0" err="1"/>
              <a:t>mbuf</a:t>
            </a:r>
            <a:r>
              <a:rPr lang="en-US" dirty="0"/>
              <a:t>/</a:t>
            </a:r>
            <a:r>
              <a:rPr lang="en-US" dirty="0" err="1"/>
              <a:t>sk_buff</a:t>
            </a:r>
            <a:r>
              <a:rPr lang="en-US" dirty="0"/>
              <a:t> at run time</a:t>
            </a:r>
          </a:p>
          <a:p>
            <a:r>
              <a:rPr lang="en-US" dirty="0"/>
              <a:t>Exchange descriptors on ring buffers between app and NIC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B060739-07FB-0AF7-ED0B-D66240165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177" y="1690688"/>
            <a:ext cx="7235311" cy="45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62672-1B04-5BA3-1F15-386E11ED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95432" cy="1325563"/>
          </a:xfrm>
        </p:spPr>
        <p:txBody>
          <a:bodyPr/>
          <a:lstStyle/>
          <a:p>
            <a:r>
              <a:rPr lang="en-US" dirty="0"/>
              <a:t>(3) Amortize operations: batching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6CB8-9B44-84BD-1707-C4871C21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80658" cy="4351338"/>
          </a:xfrm>
        </p:spPr>
        <p:txBody>
          <a:bodyPr/>
          <a:lstStyle/>
          <a:p>
            <a:r>
              <a:rPr lang="en-US" dirty="0"/>
              <a:t>Batch notifications to NIC for packets written for transmission or free buffers available for reception. </a:t>
            </a:r>
          </a:p>
          <a:p>
            <a:r>
              <a:rPr lang="en-US" dirty="0"/>
              <a:t>Process packets in batches</a:t>
            </a:r>
          </a:p>
          <a:p>
            <a:r>
              <a:rPr lang="en-US" dirty="0"/>
              <a:t>Effect: Better instruction cache hit rates</a:t>
            </a:r>
          </a:p>
        </p:txBody>
      </p:sp>
      <p:pic>
        <p:nvPicPr>
          <p:cNvPr id="7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19B25C3A-26BA-47D7-AEB7-E95BAC51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8858" y="1981863"/>
            <a:ext cx="5652542" cy="38966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D9A41CF-4F1E-416D-C963-22691C538502}"/>
              </a:ext>
            </a:extLst>
          </p:cNvPr>
          <p:cNvSpPr/>
          <p:nvPr/>
        </p:nvSpPr>
        <p:spPr>
          <a:xfrm>
            <a:off x="7187127" y="3047823"/>
            <a:ext cx="4464029" cy="7623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92CF1E-7193-6CA3-E24C-702D64C39BB0}"/>
              </a:ext>
            </a:extLst>
          </p:cNvPr>
          <p:cNvSpPr/>
          <p:nvPr/>
        </p:nvSpPr>
        <p:spPr>
          <a:xfrm>
            <a:off x="6704526" y="4082014"/>
            <a:ext cx="5429230" cy="7623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7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180-B363-B25E-D884-57594692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abstraction has changed!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C4D75-36E9-A932-EF16-1E7445030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1181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techniques above (embodied into fast packet processing frameworks like </a:t>
            </a:r>
            <a:r>
              <a:rPr lang="en-US" dirty="0" err="1"/>
              <a:t>netmap</a:t>
            </a:r>
            <a:r>
              <a:rPr lang="en-US" dirty="0"/>
              <a:t>, DPDK, eBPF) aim to move data to applications quickly</a:t>
            </a:r>
          </a:p>
          <a:p>
            <a:pPr lvl="1"/>
            <a:r>
              <a:rPr lang="en-US" dirty="0"/>
              <a:t>Ideal for middleboxes and software routers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But if needed, applications must re-implement functionality that is already part of the kernel network stack (e.g. transport)</a:t>
            </a:r>
          </a:p>
          <a:p>
            <a:pPr lvl="1"/>
            <a:r>
              <a:rPr lang="en-US" dirty="0"/>
              <a:t>The benefit of these frameworks is less clear for application endpoints which </a:t>
            </a:r>
            <a:r>
              <a:rPr lang="en-US" i="1" dirty="0"/>
              <a:t>do </a:t>
            </a:r>
            <a:r>
              <a:rPr lang="en-US" dirty="0"/>
              <a:t>need transport, routing, …</a:t>
            </a:r>
          </a:p>
          <a:p>
            <a:pPr lvl="1"/>
            <a:endParaRPr lang="en-US" dirty="0"/>
          </a:p>
          <a:p>
            <a:r>
              <a:rPr lang="en-US" dirty="0"/>
              <a:t>Typical utilities (ping, </a:t>
            </a:r>
            <a:r>
              <a:rPr lang="en-US" dirty="0" err="1"/>
              <a:t>tcpdump</a:t>
            </a:r>
            <a:r>
              <a:rPr lang="en-US" dirty="0"/>
              <a:t>, etc.) may no longer work</a:t>
            </a:r>
          </a:p>
          <a:p>
            <a:endParaRPr lang="en-US" dirty="0"/>
          </a:p>
          <a:p>
            <a:r>
              <a:rPr lang="en-US" dirty="0"/>
              <a:t>The story becomes more complicated with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21189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57EC-49F0-1CAE-B3DD-3C40D85F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F2A31-F40D-7E3C-A138-5080A5C76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1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0DA2F-A543-31A8-8104-870C6B71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Routebricks</a:t>
            </a:r>
            <a:r>
              <a:rPr lang="en-US" dirty="0"/>
              <a:t>: fast software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AB30-C26C-2A35-351D-AC7A1A6C4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Inspiration from interconnects</a:t>
            </a:r>
          </a:p>
          <a:p>
            <a:endParaRPr lang="en-US" dirty="0"/>
          </a:p>
          <a:p>
            <a:r>
              <a:rPr lang="en-US" dirty="0"/>
              <a:t>Fast processing on a single machine</a:t>
            </a:r>
          </a:p>
          <a:p>
            <a:endParaRPr lang="en-US" dirty="0"/>
          </a:p>
          <a:p>
            <a:r>
              <a:rPr lang="en-US" dirty="0"/>
              <a:t>Multi-queue NICs</a:t>
            </a:r>
          </a:p>
          <a:p>
            <a:endParaRPr lang="en-US" dirty="0"/>
          </a:p>
          <a:p>
            <a:r>
              <a:rPr lang="en-US" dirty="0"/>
              <a:t>Data interconnection patterns between queues and cores</a:t>
            </a:r>
          </a:p>
          <a:p>
            <a:pPr lvl="1"/>
            <a:r>
              <a:rPr lang="en-US" dirty="0"/>
              <a:t>Receive side scaling (RSS)</a:t>
            </a:r>
          </a:p>
        </p:txBody>
      </p:sp>
      <p:pic>
        <p:nvPicPr>
          <p:cNvPr id="5" name="Picture 4" descr="A diagram of 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A6D16D1-D572-EA34-5E85-4C1170B6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550" y="1955800"/>
            <a:ext cx="38227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0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141DFF41-1466-8800-C343-08592C00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00" y="3888755"/>
            <a:ext cx="4813300" cy="26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OpenVSwitch: fast virtual switch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/>
              <a:t>Early roots in networking: first switches were fully in software</a:t>
            </a:r>
          </a:p>
          <a:p>
            <a:pPr lvl="1"/>
            <a:r>
              <a:rPr lang="is-IS" dirty="0"/>
              <a:t>Until high link speeds forced everyone to make ASICs</a:t>
            </a:r>
            <a:endParaRPr lang="en-US" dirty="0"/>
          </a:p>
          <a:p>
            <a:r>
              <a:rPr lang="en-US" dirty="0"/>
              <a:t>As a tool for experimentation with SDN protocols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r>
              <a:rPr lang="en-US" dirty="0"/>
              <a:t>Advent of virtualization</a:t>
            </a:r>
          </a:p>
          <a:p>
            <a:pPr lvl="1"/>
            <a:r>
              <a:rPr lang="en-US" dirty="0"/>
              <a:t>Need flexible </a:t>
            </a:r>
            <a:r>
              <a:rPr lang="en-US" dirty="0">
                <a:solidFill>
                  <a:srgbClr val="C00000"/>
                </a:solidFill>
              </a:rPr>
              <a:t>policies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: flow rules) inside endpoints!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E5848-912D-523A-F8EE-B86DD7CAAB33}"/>
              </a:ext>
            </a:extLst>
          </p:cNvPr>
          <p:cNvSpPr txBox="1"/>
          <p:nvPr/>
        </p:nvSpPr>
        <p:spPr>
          <a:xfrm>
            <a:off x="4076700" y="63082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www.openvswitch.org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368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053C-0F18-D64A-BB60-376CE1EF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virtualized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559D-EEA0-D049-95AE-EA3C9DE3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Tenant policies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Network virtualization: </a:t>
            </a:r>
            <a:r>
              <a:rPr lang="en-US" dirty="0"/>
              <a:t>I want the physical network to look like my own, and nobody else is on it. Use own addresses</a:t>
            </a:r>
          </a:p>
          <a:p>
            <a:endParaRPr lang="en-US" dirty="0"/>
          </a:p>
          <a:p>
            <a:r>
              <a:rPr lang="en-US" dirty="0"/>
              <a:t>Provider policies</a:t>
            </a:r>
          </a:p>
          <a:p>
            <a:pPr lvl="1"/>
            <a:r>
              <a:rPr lang="en-US" dirty="0"/>
              <a:t>Traffic must follow the </a:t>
            </a:r>
            <a:r>
              <a:rPr lang="en-US" dirty="0">
                <a:solidFill>
                  <a:srgbClr val="C00000"/>
                </a:solidFill>
              </a:rPr>
              <a:t>ACLs</a:t>
            </a:r>
            <a:r>
              <a:rPr lang="en-US" dirty="0"/>
              <a:t> and paths set by the provider</a:t>
            </a:r>
          </a:p>
          <a:p>
            <a:pPr lvl="1"/>
            <a:endParaRPr lang="en-US" dirty="0"/>
          </a:p>
          <a:p>
            <a:r>
              <a:rPr lang="en-US" dirty="0"/>
              <a:t>Topology traversal</a:t>
            </a:r>
          </a:p>
          <a:p>
            <a:pPr lvl="1"/>
            <a:r>
              <a:rPr lang="en-US" dirty="0"/>
              <a:t>Use the core of the DCN as a </a:t>
            </a:r>
            <a:r>
              <a:rPr lang="en-US" dirty="0">
                <a:solidFill>
                  <a:srgbClr val="C00000"/>
                </a:solidFill>
              </a:rPr>
              <a:t>mesh of point to point tunnels</a:t>
            </a:r>
          </a:p>
        </p:txBody>
      </p:sp>
    </p:spTree>
    <p:extLst>
      <p:ext uri="{BB962C8B-B14F-4D97-AF65-F5344CB8AC3E}">
        <p14:creationId xmlns:p14="http://schemas.microsoft.com/office/powerpoint/2010/main" val="71845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9024-3B97-924C-85EF-ACAE46C0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1865" cy="1325563"/>
          </a:xfrm>
        </p:spPr>
        <p:txBody>
          <a:bodyPr/>
          <a:lstStyle/>
          <a:p>
            <a:r>
              <a:rPr lang="en-US" dirty="0"/>
              <a:t>Where should policies be implemented?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856EE-38AB-4145-AEB5-601FD6095405}"/>
              </a:ext>
            </a:extLst>
          </p:cNvPr>
          <p:cNvSpPr/>
          <p:nvPr/>
        </p:nvSpPr>
        <p:spPr>
          <a:xfrm>
            <a:off x="1203489" y="5163696"/>
            <a:ext cx="9785022" cy="13291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Hypervisor (OR)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E1C5-2F14-2445-8AEB-85B635DF3C07}"/>
              </a:ext>
            </a:extLst>
          </p:cNvPr>
          <p:cNvSpPr/>
          <p:nvPr/>
        </p:nvSpPr>
        <p:spPr>
          <a:xfrm>
            <a:off x="1203489" y="3218813"/>
            <a:ext cx="3733015" cy="1809946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2C51D-102F-FA4D-876A-37D0798D3484}"/>
              </a:ext>
            </a:extLst>
          </p:cNvPr>
          <p:cNvSpPr/>
          <p:nvPr/>
        </p:nvSpPr>
        <p:spPr>
          <a:xfrm>
            <a:off x="5075272" y="3218813"/>
            <a:ext cx="2882479" cy="1809946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0FB36-DC69-5E43-8D83-FCC03786C600}"/>
              </a:ext>
            </a:extLst>
          </p:cNvPr>
          <p:cNvSpPr/>
          <p:nvPr/>
        </p:nvSpPr>
        <p:spPr>
          <a:xfrm>
            <a:off x="8106032" y="3218813"/>
            <a:ext cx="2882479" cy="1809946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Lambda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E0097-99C2-184B-8A80-1C8D900BD70D}"/>
              </a:ext>
            </a:extLst>
          </p:cNvPr>
          <p:cNvSpPr/>
          <p:nvPr/>
        </p:nvSpPr>
        <p:spPr>
          <a:xfrm>
            <a:off x="1108755" y="1915296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0DE56-3861-434E-ADBF-361459A726F4}"/>
              </a:ext>
            </a:extLst>
          </p:cNvPr>
          <p:cNvSpPr/>
          <p:nvPr/>
        </p:nvSpPr>
        <p:spPr>
          <a:xfrm>
            <a:off x="8810369" y="1919414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1210EC-B17F-E043-986C-F16D5EECD570}"/>
              </a:ext>
            </a:extLst>
          </p:cNvPr>
          <p:cNvSpPr/>
          <p:nvPr/>
        </p:nvSpPr>
        <p:spPr>
          <a:xfrm>
            <a:off x="6227423" y="1915296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BCA07-73BE-5642-BFE0-93D850EF0F0F}"/>
              </a:ext>
            </a:extLst>
          </p:cNvPr>
          <p:cNvSpPr/>
          <p:nvPr/>
        </p:nvSpPr>
        <p:spPr>
          <a:xfrm>
            <a:off x="3672591" y="1915295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AE7DD-F223-984F-87C7-10A63ADAE0BA}"/>
              </a:ext>
            </a:extLst>
          </p:cNvPr>
          <p:cNvSpPr/>
          <p:nvPr/>
        </p:nvSpPr>
        <p:spPr>
          <a:xfrm>
            <a:off x="2788126" y="5159579"/>
            <a:ext cx="6759145" cy="1329180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6664-6E86-3A42-BE6D-AE34709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OpenVSwitch</a:t>
            </a:r>
            <a:r>
              <a:rPr lang="en-US" dirty="0"/>
              <a:t>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F18-82FE-074C-9915-E9F4ED0B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>
            <a:normAutofit/>
          </a:bodyPr>
          <a:lstStyle/>
          <a:p>
            <a:r>
              <a:rPr lang="en-US" dirty="0"/>
              <a:t>Support large and complex policies</a:t>
            </a:r>
          </a:p>
          <a:p>
            <a:endParaRPr lang="en-US" dirty="0"/>
          </a:p>
          <a:p>
            <a:r>
              <a:rPr lang="en-US" dirty="0"/>
              <a:t>Support </a:t>
            </a:r>
            <a:r>
              <a:rPr lang="en-US" dirty="0">
                <a:solidFill>
                  <a:srgbClr val="C00000"/>
                </a:solidFill>
              </a:rPr>
              <a:t>updates </a:t>
            </a:r>
            <a:r>
              <a:rPr lang="en-US" dirty="0"/>
              <a:t>in such policies, e.g., VM migration, new customers, …</a:t>
            </a:r>
          </a:p>
          <a:p>
            <a:pPr lvl="1"/>
            <a:endParaRPr lang="en-US" dirty="0"/>
          </a:p>
          <a:p>
            <a:r>
              <a:rPr lang="en-US" dirty="0"/>
              <a:t>Don’t take up too much resources (CPU must do useful work, not just policy processing)</a:t>
            </a:r>
          </a:p>
          <a:p>
            <a:pPr lvl="1"/>
            <a:endParaRPr lang="en-US" dirty="0"/>
          </a:p>
          <a:p>
            <a:r>
              <a:rPr lang="en-US" dirty="0"/>
              <a:t>Process packets with high performance</a:t>
            </a:r>
          </a:p>
          <a:p>
            <a:pPr lvl="1"/>
            <a:r>
              <a:rPr lang="en-US" dirty="0"/>
              <a:t>High throughput and low delay</a:t>
            </a:r>
          </a:p>
        </p:txBody>
      </p:sp>
    </p:spTree>
    <p:extLst>
      <p:ext uri="{BB962C8B-B14F-4D97-AF65-F5344CB8AC3E}">
        <p14:creationId xmlns:p14="http://schemas.microsoft.com/office/powerpoint/2010/main" val="160030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C0C4949-085D-F544-A1F5-5766982BF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4352" y="569815"/>
            <a:ext cx="8156746" cy="611681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6511E0-6816-CAE3-B639-A256BDA59DD8}"/>
              </a:ext>
            </a:extLst>
          </p:cNvPr>
          <p:cNvSpPr txBox="1"/>
          <p:nvPr/>
        </p:nvSpPr>
        <p:spPr>
          <a:xfrm>
            <a:off x="8680289" y="1859340"/>
            <a:ext cx="33234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Modern NICs and architectures can also do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direct cache access </a:t>
            </a:r>
            <a:r>
              <a:rPr lang="en-US" sz="2400" dirty="0">
                <a:latin typeface="Helvetica" pitchFamily="2" charset="0"/>
              </a:rPr>
              <a:t>(DCA)</a:t>
            </a:r>
          </a:p>
        </p:txBody>
      </p:sp>
    </p:spTree>
    <p:extLst>
      <p:ext uri="{BB962C8B-B14F-4D97-AF65-F5344CB8AC3E}">
        <p14:creationId xmlns:p14="http://schemas.microsoft.com/office/powerpoint/2010/main" val="239088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72541" cy="4351338"/>
          </a:xfrm>
        </p:spPr>
      </p:pic>
    </p:spTree>
    <p:extLst>
      <p:ext uri="{BB962C8B-B14F-4D97-AF65-F5344CB8AC3E}">
        <p14:creationId xmlns:p14="http://schemas.microsoft.com/office/powerpoint/2010/main" val="152995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design: put OF tables in the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1" y="1406479"/>
            <a:ext cx="10058400" cy="401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663" y="5417560"/>
            <a:ext cx="11368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Large policies: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Low performance with 100+ lookups per packet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Merging policies is problematic: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cross-product explosion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Complex logic in kernel: rules with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wildcards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require complex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algoriths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</a:t>
            </a:r>
            <a:r>
              <a:rPr lang="en-US" dirty="0" err="1"/>
              <a:t>Microflow</a:t>
            </a:r>
            <a:r>
              <a:rPr lang="en-US" dirty="0"/>
              <a:t>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2628"/>
            <a:ext cx="10515600" cy="4351338"/>
          </a:xfrm>
        </p:spPr>
        <p:txBody>
          <a:bodyPr/>
          <a:lstStyle/>
          <a:p>
            <a:r>
              <a:rPr lang="en-US" dirty="0"/>
              <a:t>Microflow: complete set of packet headers with action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r>
              <a:rPr lang="en-US" dirty="0"/>
              <a:t>, IP TTL, </a:t>
            </a:r>
            <a:r>
              <a:rPr lang="en-US" dirty="0" err="1"/>
              <a:t>srcMAC</a:t>
            </a:r>
            <a:r>
              <a:rPr lang="en-US" dirty="0"/>
              <a:t>, </a:t>
            </a:r>
            <a:r>
              <a:rPr lang="en-US" dirty="0" err="1"/>
              <a:t>dstMAC</a:t>
            </a:r>
            <a:endParaRPr lang="en-US" dirty="0"/>
          </a:p>
          <a:p>
            <a:r>
              <a:rPr lang="en-US" dirty="0"/>
              <a:t>Same insight as </a:t>
            </a:r>
            <a:r>
              <a:rPr lang="en-US" dirty="0">
                <a:solidFill>
                  <a:srgbClr val="C00000"/>
                </a:solidFill>
              </a:rPr>
              <a:t>tuple space search; </a:t>
            </a:r>
            <a:r>
              <a:rPr lang="en-US" dirty="0"/>
              <a:t>attempt to do </a:t>
            </a:r>
            <a:r>
              <a:rPr lang="en-US" dirty="0">
                <a:solidFill>
                  <a:srgbClr val="C00000"/>
                </a:solidFill>
              </a:rPr>
              <a:t>one memory lookup per packet</a:t>
            </a:r>
          </a:p>
        </p:txBody>
      </p:sp>
      <p:sp>
        <p:nvSpPr>
          <p:cNvPr id="4" name="Triangle 3"/>
          <p:cNvSpPr/>
          <p:nvPr/>
        </p:nvSpPr>
        <p:spPr>
          <a:xfrm>
            <a:off x="3352799" y="3179762"/>
            <a:ext cx="4792134" cy="3559704"/>
          </a:xfrm>
          <a:prstGeom prst="triangl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Microflow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cache in the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table in user space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521200" y="3437466"/>
            <a:ext cx="2624667" cy="848023"/>
          </a:xfrm>
          <a:custGeom>
            <a:avLst/>
            <a:gdLst>
              <a:gd name="connsiteX0" fmla="*/ 0 w 2624667"/>
              <a:gd name="connsiteY0" fmla="*/ 0 h 848023"/>
              <a:gd name="connsiteX1" fmla="*/ 829733 w 2624667"/>
              <a:gd name="connsiteY1" fmla="*/ 728134 h 848023"/>
              <a:gd name="connsiteX2" fmla="*/ 1659467 w 2624667"/>
              <a:gd name="connsiteY2" fmla="*/ 795867 h 848023"/>
              <a:gd name="connsiteX3" fmla="*/ 2624667 w 2624667"/>
              <a:gd name="connsiteY3" fmla="*/ 203200 h 84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667" h="848023">
                <a:moveTo>
                  <a:pt x="0" y="0"/>
                </a:moveTo>
                <a:cubicBezTo>
                  <a:pt x="276577" y="297745"/>
                  <a:pt x="553155" y="595490"/>
                  <a:pt x="829733" y="728134"/>
                </a:cubicBezTo>
                <a:cubicBezTo>
                  <a:pt x="1106311" y="860778"/>
                  <a:pt x="1360311" y="883356"/>
                  <a:pt x="1659467" y="795867"/>
                </a:cubicBezTo>
                <a:cubicBezTo>
                  <a:pt x="1958623" y="708378"/>
                  <a:pt x="2624667" y="203200"/>
                  <a:pt x="2624667" y="203200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04267" y="4064000"/>
            <a:ext cx="3115733" cy="2153301"/>
          </a:xfrm>
          <a:custGeom>
            <a:avLst/>
            <a:gdLst>
              <a:gd name="connsiteX0" fmla="*/ 0 w 3115733"/>
              <a:gd name="connsiteY0" fmla="*/ 0 h 2153301"/>
              <a:gd name="connsiteX1" fmla="*/ 677333 w 3115733"/>
              <a:gd name="connsiteY1" fmla="*/ 1557866 h 2153301"/>
              <a:gd name="connsiteX2" fmla="*/ 1303866 w 3115733"/>
              <a:gd name="connsiteY2" fmla="*/ 2150533 h 2153301"/>
              <a:gd name="connsiteX3" fmla="*/ 2032000 w 3115733"/>
              <a:gd name="connsiteY3" fmla="*/ 1710266 h 2153301"/>
              <a:gd name="connsiteX4" fmla="*/ 3115733 w 3115733"/>
              <a:gd name="connsiteY4" fmla="*/ 254000 h 21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733" h="2153301">
                <a:moveTo>
                  <a:pt x="0" y="0"/>
                </a:moveTo>
                <a:cubicBezTo>
                  <a:pt x="230011" y="599722"/>
                  <a:pt x="460022" y="1199444"/>
                  <a:pt x="677333" y="1557866"/>
                </a:cubicBezTo>
                <a:cubicBezTo>
                  <a:pt x="894644" y="1916288"/>
                  <a:pt x="1078088" y="2125133"/>
                  <a:pt x="1303866" y="2150533"/>
                </a:cubicBezTo>
                <a:cubicBezTo>
                  <a:pt x="1529644" y="2175933"/>
                  <a:pt x="1730022" y="2026355"/>
                  <a:pt x="2032000" y="1710266"/>
                </a:cubicBezTo>
                <a:cubicBezTo>
                  <a:pt x="2333978" y="1394177"/>
                  <a:pt x="3115733" y="254000"/>
                  <a:pt x="3115733" y="254000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5867" y="3373552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6349" y="5641850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Miss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3798" y="3659496"/>
            <a:ext cx="215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 a large hash table</a:t>
            </a:r>
          </a:p>
        </p:txBody>
      </p:sp>
    </p:spTree>
    <p:extLst>
      <p:ext uri="{BB962C8B-B14F-4D97-AF65-F5344CB8AC3E}">
        <p14:creationId xmlns:p14="http://schemas.microsoft.com/office/powerpoint/2010/main" val="817803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micro-flows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r>
              <a:rPr lang="en-US" dirty="0"/>
              <a:t>Too many micro-flows: e.g., each TCP port</a:t>
            </a:r>
          </a:p>
          <a:p>
            <a:r>
              <a:rPr lang="is-IS" dirty="0"/>
              <a:t>Many micro-flows may be short lived</a:t>
            </a:r>
          </a:p>
          <a:p>
            <a:pPr lvl="1"/>
            <a:r>
              <a:rPr lang="is-IS" dirty="0"/>
              <a:t>Poor cache-hit rate for memory lookup</a:t>
            </a:r>
          </a:p>
          <a:p>
            <a:endParaRPr lang="is-IS" dirty="0"/>
          </a:p>
          <a:p>
            <a:r>
              <a:rPr lang="is-IS" dirty="0"/>
              <a:t>Can we cache the outcome of rule lookup directly?</a:t>
            </a:r>
          </a:p>
          <a:p>
            <a:endParaRPr lang="is-IS" dirty="0"/>
          </a:p>
          <a:p>
            <a:r>
              <a:rPr lang="en-US" dirty="0"/>
              <a:t>N</a:t>
            </a:r>
            <a:r>
              <a:rPr lang="is-IS" dirty="0"/>
              <a:t>aive approach: Cross-product explosion!</a:t>
            </a:r>
          </a:p>
          <a:p>
            <a:pPr lvl="1"/>
            <a:r>
              <a:rPr lang="is-IS" dirty="0"/>
              <a:t>Example: Table 1 on source IP, table 2 on destination IP</a:t>
            </a:r>
          </a:p>
          <a:p>
            <a:pPr lvl="1"/>
            <a:endParaRPr lang="is-IS" dirty="0"/>
          </a:p>
          <a:p>
            <a:r>
              <a:rPr lang="is-IS" dirty="0"/>
              <a:t>Recurring theme: </a:t>
            </a:r>
            <a:r>
              <a:rPr lang="is-IS" dirty="0">
                <a:solidFill>
                  <a:srgbClr val="C00000"/>
                </a:solidFill>
              </a:rPr>
              <a:t>avoid up-front (proactive) costs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3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Mega-flow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7533" cy="4351338"/>
          </a:xfrm>
        </p:spPr>
        <p:txBody>
          <a:bodyPr/>
          <a:lstStyle/>
          <a:p>
            <a:r>
              <a:rPr lang="en-US" dirty="0"/>
              <a:t>Build the cache of rules </a:t>
            </a:r>
            <a:r>
              <a:rPr lang="en-US" dirty="0">
                <a:solidFill>
                  <a:srgbClr val="C00000"/>
                </a:solidFill>
              </a:rPr>
              <a:t>lazily</a:t>
            </a:r>
            <a:r>
              <a:rPr lang="en-US" dirty="0"/>
              <a:t> using just the </a:t>
            </a:r>
            <a:r>
              <a:rPr lang="en-US" dirty="0">
                <a:solidFill>
                  <a:srgbClr val="C00000"/>
                </a:solidFill>
              </a:rPr>
              <a:t>fields accessed</a:t>
            </a:r>
            <a:endParaRPr lang="en-US" dirty="0"/>
          </a:p>
          <a:p>
            <a:pPr lvl="1"/>
            <a:r>
              <a:rPr lang="en-US" dirty="0"/>
              <a:t>Ex: contain just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IP combinations that appeared in packets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Megaflow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cache in the kernel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table in user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3034" y="2912533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441" y="4351993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Miss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52799" y="3179762"/>
            <a:ext cx="4792134" cy="3559704"/>
            <a:chOff x="3352799" y="3179762"/>
            <a:chExt cx="4792134" cy="3559704"/>
          </a:xfrm>
        </p:grpSpPr>
        <p:sp>
          <p:nvSpPr>
            <p:cNvPr id="7" name="Freeform 6"/>
            <p:cNvSpPr/>
            <p:nvPr/>
          </p:nvSpPr>
          <p:spPr>
            <a:xfrm>
              <a:off x="4521200" y="3437466"/>
              <a:ext cx="2624667" cy="848023"/>
            </a:xfrm>
            <a:custGeom>
              <a:avLst/>
              <a:gdLst>
                <a:gd name="connsiteX0" fmla="*/ 0 w 2624667"/>
                <a:gd name="connsiteY0" fmla="*/ 0 h 848023"/>
                <a:gd name="connsiteX1" fmla="*/ 829733 w 2624667"/>
                <a:gd name="connsiteY1" fmla="*/ 728134 h 848023"/>
                <a:gd name="connsiteX2" fmla="*/ 1659467 w 2624667"/>
                <a:gd name="connsiteY2" fmla="*/ 795867 h 848023"/>
                <a:gd name="connsiteX3" fmla="*/ 2624667 w 2624667"/>
                <a:gd name="connsiteY3" fmla="*/ 203200 h 84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4667" h="848023">
                  <a:moveTo>
                    <a:pt x="0" y="0"/>
                  </a:moveTo>
                  <a:cubicBezTo>
                    <a:pt x="276577" y="297745"/>
                    <a:pt x="553155" y="595490"/>
                    <a:pt x="829733" y="728134"/>
                  </a:cubicBezTo>
                  <a:cubicBezTo>
                    <a:pt x="1106311" y="860778"/>
                    <a:pt x="1360311" y="883356"/>
                    <a:pt x="1659467" y="795867"/>
                  </a:cubicBezTo>
                  <a:cubicBezTo>
                    <a:pt x="1958623" y="708378"/>
                    <a:pt x="2624667" y="203200"/>
                    <a:pt x="2624667" y="20320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04267" y="4064000"/>
              <a:ext cx="3115733" cy="2153301"/>
            </a:xfrm>
            <a:custGeom>
              <a:avLst/>
              <a:gdLst>
                <a:gd name="connsiteX0" fmla="*/ 0 w 3115733"/>
                <a:gd name="connsiteY0" fmla="*/ 0 h 2153301"/>
                <a:gd name="connsiteX1" fmla="*/ 677333 w 3115733"/>
                <a:gd name="connsiteY1" fmla="*/ 1557866 h 2153301"/>
                <a:gd name="connsiteX2" fmla="*/ 1303866 w 3115733"/>
                <a:gd name="connsiteY2" fmla="*/ 2150533 h 2153301"/>
                <a:gd name="connsiteX3" fmla="*/ 2032000 w 3115733"/>
                <a:gd name="connsiteY3" fmla="*/ 1710266 h 2153301"/>
                <a:gd name="connsiteX4" fmla="*/ 3115733 w 3115733"/>
                <a:gd name="connsiteY4" fmla="*/ 254000 h 215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5733" h="2153301">
                  <a:moveTo>
                    <a:pt x="0" y="0"/>
                  </a:moveTo>
                  <a:cubicBezTo>
                    <a:pt x="230011" y="599722"/>
                    <a:pt x="460022" y="1199444"/>
                    <a:pt x="677333" y="1557866"/>
                  </a:cubicBezTo>
                  <a:cubicBezTo>
                    <a:pt x="894644" y="1916288"/>
                    <a:pt x="1078088" y="2125133"/>
                    <a:pt x="1303866" y="2150533"/>
                  </a:cubicBezTo>
                  <a:cubicBezTo>
                    <a:pt x="1529644" y="2175933"/>
                    <a:pt x="1730022" y="2026355"/>
                    <a:pt x="2032000" y="1710266"/>
                  </a:cubicBezTo>
                  <a:cubicBezTo>
                    <a:pt x="2333978" y="1394177"/>
                    <a:pt x="3115733" y="254000"/>
                    <a:pt x="3115733" y="25400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>
              <a:off x="3352799" y="3179762"/>
              <a:ext cx="4792134" cy="3559704"/>
            </a:xfrm>
            <a:prstGeom prst="triangl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198" y="3586946"/>
            <a:ext cx="2514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 tuple space search</a:t>
            </a:r>
          </a:p>
        </p:txBody>
      </p:sp>
    </p:spTree>
    <p:extLst>
      <p:ext uri="{BB962C8B-B14F-4D97-AF65-F5344CB8AC3E}">
        <p14:creationId xmlns:p14="http://schemas.microsoft.com/office/powerpoint/2010/main" val="3814795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E1EE-9119-2C4C-A3C8-A551085D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Outlook: fast packet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0E75-E9A7-1742-A38C-F232C5038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3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Get rid of needless software if you can</a:t>
            </a:r>
          </a:p>
          <a:p>
            <a:r>
              <a:rPr lang="en-US" dirty="0"/>
              <a:t>Specialization to app can bring significant benefits</a:t>
            </a:r>
          </a:p>
          <a:p>
            <a:pPr lvl="1"/>
            <a:r>
              <a:rPr lang="en-US" dirty="0"/>
              <a:t>IDS (</a:t>
            </a:r>
            <a:r>
              <a:rPr lang="en-US" dirty="0" err="1"/>
              <a:t>hyperscan</a:t>
            </a:r>
            <a:r>
              <a:rPr lang="en-US" dirty="0"/>
              <a:t>), caching in switches &amp; load balancers</a:t>
            </a:r>
          </a:p>
          <a:p>
            <a:pPr lvl="1"/>
            <a:r>
              <a:rPr lang="en-US" dirty="0"/>
              <a:t>Algorithms can be as important as the frameworks</a:t>
            </a:r>
          </a:p>
          <a:p>
            <a:r>
              <a:rPr lang="en-US" dirty="0"/>
              <a:t>Software changes</a:t>
            </a:r>
          </a:p>
          <a:p>
            <a:pPr lvl="1"/>
            <a:r>
              <a:rPr lang="en-US" dirty="0"/>
              <a:t>Application-kernel interface: application must be modified</a:t>
            </a:r>
          </a:p>
          <a:p>
            <a:pPr lvl="1"/>
            <a:r>
              <a:rPr lang="en-US" dirty="0"/>
              <a:t>Device drivers must often be modified</a:t>
            </a:r>
          </a:p>
          <a:p>
            <a:r>
              <a:rPr lang="en-US" dirty="0"/>
              <a:t>Multitenancy: think about implications to weakening fault isolation</a:t>
            </a:r>
          </a:p>
          <a:p>
            <a:r>
              <a:rPr lang="en-US" dirty="0">
                <a:solidFill>
                  <a:srgbClr val="C00000"/>
                </a:solidFill>
              </a:rPr>
              <a:t>Can we get isolation with efficiency?</a:t>
            </a:r>
          </a:p>
        </p:txBody>
      </p:sp>
    </p:spTree>
    <p:extLst>
      <p:ext uri="{BB962C8B-B14F-4D97-AF65-F5344CB8AC3E}">
        <p14:creationId xmlns:p14="http://schemas.microsoft.com/office/powerpoint/2010/main" val="315024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E2D6-8DE0-030E-4F52-E7C5646E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 beyond one (software)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0903D-878E-AD93-EA95-938B24D1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&amp; efficient composition of middleboxes</a:t>
            </a:r>
          </a:p>
          <a:p>
            <a:pPr lvl="1"/>
            <a:endParaRPr lang="en-US" dirty="0"/>
          </a:p>
          <a:p>
            <a:r>
              <a:rPr lang="en-US" dirty="0"/>
              <a:t>Share or shard state</a:t>
            </a:r>
          </a:p>
          <a:p>
            <a:r>
              <a:rPr lang="en-US" dirty="0"/>
              <a:t>Failover and migration</a:t>
            </a:r>
          </a:p>
          <a:p>
            <a:r>
              <a:rPr lang="en-US" dirty="0"/>
              <a:t>Placement and routing</a:t>
            </a:r>
          </a:p>
          <a:p>
            <a:r>
              <a:rPr lang="en-US" dirty="0"/>
              <a:t>Scaling and compaction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8018-D65E-7B29-1926-BBB76284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8F9A-14F1-25D2-8AE4-092E8FE6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r>
              <a:rPr lang="en-US" dirty="0"/>
              <a:t>Interrupt processing at high rate and priority prevents any other part of the system from progressing (</a:t>
            </a:r>
            <a:r>
              <a:rPr lang="en-US" dirty="0">
                <a:solidFill>
                  <a:srgbClr val="C00000"/>
                </a:solidFill>
              </a:rPr>
              <a:t>receive </a:t>
            </a:r>
            <a:r>
              <a:rPr lang="en-US" dirty="0" err="1">
                <a:solidFill>
                  <a:srgbClr val="C00000"/>
                </a:solidFill>
              </a:rPr>
              <a:t>livelock</a:t>
            </a:r>
            <a:r>
              <a:rPr lang="en-US" dirty="0"/>
              <a:t>). </a:t>
            </a:r>
          </a:p>
          <a:p>
            <a:r>
              <a:rPr lang="en-US" dirty="0"/>
              <a:t>Mitigations:</a:t>
            </a:r>
          </a:p>
          <a:p>
            <a:r>
              <a:rPr lang="en-US" dirty="0"/>
              <a:t>(1) Interrupt coalescing:</a:t>
            </a:r>
          </a:p>
          <a:p>
            <a:pPr lvl="1"/>
            <a:r>
              <a:rPr lang="en-US" dirty="0"/>
              <a:t>Wait (at NIC) for more packets or a timeout until interrupting</a:t>
            </a:r>
          </a:p>
          <a:p>
            <a:r>
              <a:rPr lang="en-US" dirty="0"/>
              <a:t>(2) Polling to schedule the work, avoiding preemption</a:t>
            </a:r>
          </a:p>
          <a:p>
            <a:r>
              <a:rPr lang="en-US" dirty="0"/>
              <a:t>(3) CPU or packet quotas on polling to ensure other parts of the system (e.g. user space app) can progress</a:t>
            </a:r>
          </a:p>
          <a:p>
            <a:pPr lvl="1"/>
            <a:r>
              <a:rPr lang="en-US" dirty="0"/>
              <a:t>Re-enable interrupts if there is less work than allotted quota</a:t>
            </a:r>
          </a:p>
        </p:txBody>
      </p:sp>
    </p:spTree>
    <p:extLst>
      <p:ext uri="{BB962C8B-B14F-4D97-AF65-F5344CB8AC3E}">
        <p14:creationId xmlns:p14="http://schemas.microsoft.com/office/powerpoint/2010/main" val="38592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3A8E-B4B8-544A-A932-B9B2E3E9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146B3B77-98B4-8E4A-BF73-679CC9B1C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2304" y="461297"/>
            <a:ext cx="8797960" cy="61866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112E4E-0B57-109E-9969-65C9EF8E2A7A}"/>
              </a:ext>
            </a:extLst>
          </p:cNvPr>
          <p:cNvSpPr txBox="1"/>
          <p:nvPr/>
        </p:nvSpPr>
        <p:spPr>
          <a:xfrm>
            <a:off x="6719124" y="5154507"/>
            <a:ext cx="4425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Allocate packet data structures in memory (</a:t>
            </a:r>
            <a:r>
              <a:rPr lang="en-US" sz="2400" dirty="0" err="1">
                <a:latin typeface="Helvetica" pitchFamily="2" charset="0"/>
              </a:rPr>
              <a:t>sk_buff</a:t>
            </a:r>
            <a:r>
              <a:rPr lang="en-US" sz="2400" dirty="0">
                <a:latin typeface="Helvetica" pitchFamily="2" charset="0"/>
              </a:rPr>
              <a:t>, </a:t>
            </a:r>
            <a:r>
              <a:rPr lang="en-US" sz="2400" dirty="0" err="1">
                <a:latin typeface="Helvetica" pitchFamily="2" charset="0"/>
              </a:rPr>
              <a:t>mbufs</a:t>
            </a:r>
            <a:r>
              <a:rPr lang="en-US" sz="2400" dirty="0">
                <a:latin typeface="Helvetica" pitchFamily="2" charset="0"/>
              </a:rPr>
              <a:t>, 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1ACBC-B926-2DDB-382A-FA8DA1C18E23}"/>
              </a:ext>
            </a:extLst>
          </p:cNvPr>
          <p:cNvSpPr txBox="1"/>
          <p:nvPr/>
        </p:nvSpPr>
        <p:spPr>
          <a:xfrm>
            <a:off x="6487701" y="6031758"/>
            <a:ext cx="5083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Optionally, steer packet to core running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B4D254-0C24-140C-8339-8F9B7ACC2760}"/>
              </a:ext>
            </a:extLst>
          </p:cNvPr>
          <p:cNvSpPr txBox="1"/>
          <p:nvPr/>
        </p:nvSpPr>
        <p:spPr>
          <a:xfrm>
            <a:off x="9931591" y="639357"/>
            <a:ext cx="2107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err="1">
                <a:solidFill>
                  <a:srgbClr val="C00000"/>
                </a:solidFill>
                <a:latin typeface="Helvetica" pitchFamily="2" charset="0"/>
              </a:rPr>
              <a:t>SoftIRQ</a:t>
            </a:r>
            <a:endParaRPr lang="en-US" sz="20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(apps cannot interrupt this processing)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70CFB99-B5F6-B922-0B17-CD0BB910B70F}"/>
              </a:ext>
            </a:extLst>
          </p:cNvPr>
          <p:cNvSpPr/>
          <p:nvPr/>
        </p:nvSpPr>
        <p:spPr>
          <a:xfrm rot="19534693">
            <a:off x="9753642" y="267457"/>
            <a:ext cx="980868" cy="3938144"/>
          </a:xfrm>
          <a:prstGeom prst="rightBrac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9C5FB9-8BE1-284A-B826-40D68482B7C8}"/>
              </a:ext>
            </a:extLst>
          </p:cNvPr>
          <p:cNvCxnSpPr/>
          <p:nvPr/>
        </p:nvCxnSpPr>
        <p:spPr>
          <a:xfrm>
            <a:off x="8128000" y="3987800"/>
            <a:ext cx="457200" cy="1166707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1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1B1F-93CA-5F4E-9C5A-690A6113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 that happen afterward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57DB-3220-6A44-9CD8-84B3D6A75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96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Netfilter</a:t>
            </a:r>
            <a:r>
              <a:rPr lang="en-US" dirty="0"/>
              <a:t>:  tracking TCP connection state, firewalling, NAT, </a:t>
            </a:r>
            <a:r>
              <a:rPr lang="en-US" dirty="0" err="1"/>
              <a:t>tcpdump</a:t>
            </a:r>
            <a:endParaRPr lang="en-US" dirty="0"/>
          </a:p>
          <a:p>
            <a:r>
              <a:rPr lang="en-US" dirty="0"/>
              <a:t>IP protocol processing: routing</a:t>
            </a:r>
          </a:p>
          <a:p>
            <a:r>
              <a:rPr lang="en-US" dirty="0"/>
              <a:t>Transport processing (UDP/TCP protocol layer)</a:t>
            </a:r>
          </a:p>
          <a:p>
            <a:r>
              <a:rPr lang="en-US" dirty="0"/>
              <a:t>Copy into user space socket buffers</a:t>
            </a:r>
          </a:p>
          <a:p>
            <a:r>
              <a:rPr lang="en-US" dirty="0"/>
              <a:t>Applications use socket APIs to process the packets</a:t>
            </a:r>
          </a:p>
          <a:p>
            <a:endParaRPr lang="en-US" dirty="0"/>
          </a:p>
          <a:p>
            <a:r>
              <a:rPr lang="en-US" dirty="0"/>
              <a:t>Work that is independent per (group of) packets can often be handed off to the NIC. These are often referred to as </a:t>
            </a:r>
            <a:r>
              <a:rPr lang="en-US" dirty="0">
                <a:solidFill>
                  <a:srgbClr val="C00000"/>
                </a:solidFill>
              </a:rPr>
              <a:t>NIC offload</a:t>
            </a:r>
          </a:p>
          <a:p>
            <a:pPr lvl="1"/>
            <a:r>
              <a:rPr lang="en-US" dirty="0"/>
              <a:t>TSO: TCP segmentation offload; LRO: Large Receive Offload</a:t>
            </a:r>
          </a:p>
          <a:p>
            <a:pPr lvl="1"/>
            <a:r>
              <a:rPr lang="en-US" dirty="0"/>
              <a:t>IP checksum (transmit &amp; receive)</a:t>
            </a:r>
          </a:p>
          <a:p>
            <a:pPr lvl="1"/>
            <a:r>
              <a:rPr lang="en-US" dirty="0">
                <a:hlinkClick r:id="rId2"/>
              </a:rPr>
              <a:t>https://www.kernel.org/doc/html/latest/networking/segmentation-offloads.html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48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86A9-D38F-C28A-6F72-0065C605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Packet Steering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7F27-B771-53AD-46AD-5DCF9882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417"/>
            <a:ext cx="10934700" cy="51495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Receive-Side Scaling (RSS)</a:t>
            </a:r>
          </a:p>
          <a:p>
            <a:pPr lvl="1"/>
            <a:r>
              <a:rPr lang="en-US" dirty="0"/>
              <a:t>NIC determines which CPU to hardware interrupt (IRQ)</a:t>
            </a:r>
          </a:p>
          <a:p>
            <a:pPr lvl="1"/>
            <a:r>
              <a:rPr lang="en-US" dirty="0"/>
              <a:t>NICs have multiple queues, process each queue (potentially) at different CPU cores</a:t>
            </a:r>
          </a:p>
          <a:p>
            <a:pPr lvl="1"/>
            <a:r>
              <a:rPr lang="en-US" dirty="0"/>
              <a:t>Use a hash function over packet headers at NIC to direct to cores</a:t>
            </a:r>
          </a:p>
          <a:p>
            <a:pPr lvl="1"/>
            <a:r>
              <a:rPr lang="en-US" dirty="0"/>
              <a:t>Each NIC receive queue has a different associated IRQ #</a:t>
            </a:r>
          </a:p>
          <a:p>
            <a:pPr lvl="1"/>
            <a:r>
              <a:rPr lang="en-US" dirty="0"/>
              <a:t>IRQs can be configured to have affinity to specific CPU cores</a:t>
            </a:r>
          </a:p>
          <a:p>
            <a:pPr lvl="1"/>
            <a:r>
              <a:rPr lang="en-US" dirty="0"/>
              <a:t>This CPU runs the hardware interrupt handler</a:t>
            </a:r>
          </a:p>
          <a:p>
            <a:r>
              <a:rPr lang="en-US" dirty="0">
                <a:solidFill>
                  <a:srgbClr val="C00000"/>
                </a:solidFill>
              </a:rPr>
              <a:t>Receive Packet Steering (RPS)</a:t>
            </a:r>
          </a:p>
          <a:p>
            <a:pPr lvl="1"/>
            <a:r>
              <a:rPr lang="en-US" dirty="0"/>
              <a:t>select CPU to handle protocol processing after interrupt handling (starting from </a:t>
            </a:r>
            <a:r>
              <a:rPr lang="en-US" dirty="0" err="1"/>
              <a:t>netif_receive_skb</a:t>
            </a:r>
            <a:r>
              <a:rPr lang="en-US" dirty="0"/>
              <a:t>). Use </a:t>
            </a:r>
            <a:r>
              <a:rPr lang="en-US" dirty="0">
                <a:solidFill>
                  <a:srgbClr val="C00000"/>
                </a:solidFill>
              </a:rPr>
              <a:t>inter-processor interrupts</a:t>
            </a:r>
          </a:p>
          <a:p>
            <a:pPr lvl="1"/>
            <a:r>
              <a:rPr lang="en-US" dirty="0"/>
              <a:t>Useful as a pure software method to distribute protocol processing</a:t>
            </a:r>
          </a:p>
        </p:txBody>
      </p:sp>
    </p:spTree>
    <p:extLst>
      <p:ext uri="{BB962C8B-B14F-4D97-AF65-F5344CB8AC3E}">
        <p14:creationId xmlns:p14="http://schemas.microsoft.com/office/powerpoint/2010/main" val="16610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5C44D-56BB-2730-5F43-8FFB5A51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Kinds of Packet Steering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2B48-1950-14E7-5496-11AFCC584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Receive Flow Steering (RFS)</a:t>
            </a:r>
          </a:p>
          <a:p>
            <a:pPr lvl="1"/>
            <a:r>
              <a:rPr lang="en-US" dirty="0"/>
              <a:t>Like RPS, but consider the CPU where the application is running</a:t>
            </a:r>
          </a:p>
          <a:p>
            <a:pPr lvl="1"/>
            <a:r>
              <a:rPr lang="en-US" dirty="0"/>
              <a:t>Improve data cache hit rates (packet read on the same CPU core that it was written to)</a:t>
            </a:r>
          </a:p>
          <a:p>
            <a:pPr lvl="1"/>
            <a:r>
              <a:rPr lang="en-US" dirty="0"/>
              <a:t>Pure software technique</a:t>
            </a:r>
          </a:p>
          <a:p>
            <a:r>
              <a:rPr lang="en-US" dirty="0">
                <a:solidFill>
                  <a:srgbClr val="C00000"/>
                </a:solidFill>
              </a:rPr>
              <a:t>Accelerated Receive Flow Steering (</a:t>
            </a:r>
            <a:r>
              <a:rPr lang="en-US" dirty="0" err="1">
                <a:solidFill>
                  <a:srgbClr val="C00000"/>
                </a:solidFill>
              </a:rPr>
              <a:t>aRFS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Implement RFS affinity in hardware</a:t>
            </a:r>
          </a:p>
          <a:p>
            <a:pPr lvl="1"/>
            <a:r>
              <a:rPr lang="en-US" dirty="0"/>
              <a:t>Network stack identifies which CPU is processing packets</a:t>
            </a:r>
          </a:p>
          <a:p>
            <a:pPr lvl="1"/>
            <a:r>
              <a:rPr lang="en-US" dirty="0"/>
              <a:t>Device driver programs the appropriate queue # into hardware</a:t>
            </a:r>
          </a:p>
          <a:p>
            <a:pPr lvl="1"/>
            <a:r>
              <a:rPr lang="en-US" dirty="0"/>
              <a:t>Needs hardware support</a:t>
            </a:r>
          </a:p>
        </p:txBody>
      </p:sp>
    </p:spTree>
    <p:extLst>
      <p:ext uri="{BB962C8B-B14F-4D97-AF65-F5344CB8AC3E}">
        <p14:creationId xmlns:p14="http://schemas.microsoft.com/office/powerpoint/2010/main" val="20504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A683-EA1D-FD2F-51E5-E38B2E94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ED75-9198-9B64-8150-E1DFEFAED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3584"/>
            <a:ext cx="10515600" cy="4573379"/>
          </a:xfrm>
        </p:spPr>
        <p:txBody>
          <a:bodyPr/>
          <a:lstStyle/>
          <a:p>
            <a:r>
              <a:rPr lang="en-US" dirty="0"/>
              <a:t>Allocate packet data in arbitrary chunks (multiples of 64 bytes)</a:t>
            </a:r>
          </a:p>
          <a:p>
            <a:r>
              <a:rPr lang="en-US" dirty="0"/>
              <a:t>Support arbitrary packet sizes, fragments, deferred processing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8B07735-37B2-8EFE-3C6F-345BB20641B0}"/>
              </a:ext>
            </a:extLst>
          </p:cNvPr>
          <p:cNvGrpSpPr/>
          <p:nvPr/>
        </p:nvGrpSpPr>
        <p:grpSpPr>
          <a:xfrm>
            <a:off x="810372" y="2841143"/>
            <a:ext cx="4952627" cy="1950323"/>
            <a:chOff x="838200" y="3646467"/>
            <a:chExt cx="6512002" cy="19503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A13B1AF-32AF-475F-75CA-43FAC752C0E5}"/>
                </a:ext>
              </a:extLst>
            </p:cNvPr>
            <p:cNvSpPr/>
            <p:nvPr/>
          </p:nvSpPr>
          <p:spPr>
            <a:xfrm>
              <a:off x="838200" y="3650256"/>
              <a:ext cx="1607875" cy="3747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*next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2A75DD-E840-4F06-5469-2875E1F94F6F}"/>
                </a:ext>
              </a:extLst>
            </p:cNvPr>
            <p:cNvSpPr/>
            <p:nvPr/>
          </p:nvSpPr>
          <p:spPr>
            <a:xfrm>
              <a:off x="838200" y="4021354"/>
              <a:ext cx="1607875" cy="369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</a:t>
              </a:r>
              <a:r>
                <a:rPr lang="en-US" sz="2800" dirty="0" err="1">
                  <a:latin typeface="Helvetica" pitchFamily="2" charset="0"/>
                </a:rPr>
                <a:t>prev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EC2762A-F9AB-59F0-3763-E0B5447687CB}"/>
                </a:ext>
              </a:extLst>
            </p:cNvPr>
            <p:cNvSpPr/>
            <p:nvPr/>
          </p:nvSpPr>
          <p:spPr>
            <a:xfrm>
              <a:off x="838200" y="4397960"/>
              <a:ext cx="1607875" cy="73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6B1F7F-63E0-4E02-E1B0-BFF71D7B0126}"/>
                </a:ext>
              </a:extLst>
            </p:cNvPr>
            <p:cNvSpPr/>
            <p:nvPr/>
          </p:nvSpPr>
          <p:spPr>
            <a:xfrm>
              <a:off x="3270884" y="3646467"/>
              <a:ext cx="1607875" cy="3747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*next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57A079-D274-D231-3A68-0AE8FA113720}"/>
                </a:ext>
              </a:extLst>
            </p:cNvPr>
            <p:cNvSpPr/>
            <p:nvPr/>
          </p:nvSpPr>
          <p:spPr>
            <a:xfrm>
              <a:off x="3270884" y="4017565"/>
              <a:ext cx="1607875" cy="369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</a:t>
              </a:r>
              <a:r>
                <a:rPr lang="en-US" sz="2800" dirty="0" err="1">
                  <a:latin typeface="Helvetica" pitchFamily="2" charset="0"/>
                </a:rPr>
                <a:t>prev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D2AD53-80F6-FA3F-83EB-04604F4B1291}"/>
                </a:ext>
              </a:extLst>
            </p:cNvPr>
            <p:cNvSpPr/>
            <p:nvPr/>
          </p:nvSpPr>
          <p:spPr>
            <a:xfrm>
              <a:off x="3270884" y="4394171"/>
              <a:ext cx="1607875" cy="73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583F2E-4008-8C12-1C9A-FA11C28462CC}"/>
                </a:ext>
              </a:extLst>
            </p:cNvPr>
            <p:cNvSpPr/>
            <p:nvPr/>
          </p:nvSpPr>
          <p:spPr>
            <a:xfrm>
              <a:off x="5742327" y="3650771"/>
              <a:ext cx="1607875" cy="3747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*next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904F334-C92E-B41C-CBB6-17501E6DAB09}"/>
                </a:ext>
              </a:extLst>
            </p:cNvPr>
            <p:cNvSpPr/>
            <p:nvPr/>
          </p:nvSpPr>
          <p:spPr>
            <a:xfrm>
              <a:off x="5742327" y="4021869"/>
              <a:ext cx="1607875" cy="36950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*</a:t>
              </a:r>
              <a:r>
                <a:rPr lang="en-US" sz="2800" dirty="0" err="1">
                  <a:latin typeface="Helvetica" pitchFamily="2" charset="0"/>
                </a:rPr>
                <a:t>prev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D74D7A4-8292-33D4-9385-7F2F14E9CF90}"/>
                </a:ext>
              </a:extLst>
            </p:cNvPr>
            <p:cNvSpPr/>
            <p:nvPr/>
          </p:nvSpPr>
          <p:spPr>
            <a:xfrm>
              <a:off x="5742327" y="4398475"/>
              <a:ext cx="1607875" cy="725696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latin typeface="Helvetica" pitchFamily="2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8AC6FF-32CF-7810-0681-A7EAD2D8399E}"/>
                </a:ext>
              </a:extLst>
            </p:cNvPr>
            <p:cNvCxnSpPr>
              <a:stCxn id="4" idx="3"/>
              <a:endCxn id="7" idx="1"/>
            </p:cNvCxnSpPr>
            <p:nvPr/>
          </p:nvCxnSpPr>
          <p:spPr>
            <a:xfrm flipV="1">
              <a:off x="2446075" y="3833820"/>
              <a:ext cx="824809" cy="3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774A6A-BB93-C32A-DB24-58ED2654C5E1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4878759" y="3833820"/>
              <a:ext cx="863568" cy="4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2DC41C1-0238-1406-A91D-39F7C2B3F2D4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4878759" y="4202316"/>
              <a:ext cx="863568" cy="43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1ADFBE4-6366-5420-1068-9FA2D9C2C0F8}"/>
                </a:ext>
              </a:extLst>
            </p:cNvPr>
            <p:cNvCxnSpPr>
              <a:cxnSpLocks/>
              <a:stCxn id="8" idx="1"/>
              <a:endCxn id="5" idx="3"/>
            </p:cNvCxnSpPr>
            <p:nvPr/>
          </p:nvCxnSpPr>
          <p:spPr>
            <a:xfrm flipH="1">
              <a:off x="2446075" y="4202316"/>
              <a:ext cx="824809" cy="37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48EA4B-14B3-6B47-5DD1-CBBBCECE9569}"/>
                </a:ext>
              </a:extLst>
            </p:cNvPr>
            <p:cNvSpPr txBox="1"/>
            <p:nvPr/>
          </p:nvSpPr>
          <p:spPr>
            <a:xfrm>
              <a:off x="1307750" y="5073570"/>
              <a:ext cx="978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Helvetica" pitchFamily="2" charset="0"/>
                </a:rPr>
                <a:t>skb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FD5A26-514E-D207-E972-BB3008906772}"/>
                </a:ext>
              </a:extLst>
            </p:cNvPr>
            <p:cNvSpPr txBox="1"/>
            <p:nvPr/>
          </p:nvSpPr>
          <p:spPr>
            <a:xfrm>
              <a:off x="3740434" y="5073570"/>
              <a:ext cx="978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Helvetica" pitchFamily="2" charset="0"/>
                </a:rPr>
                <a:t>skb</a:t>
              </a:r>
              <a:endParaRPr lang="en-US" sz="2800" dirty="0">
                <a:latin typeface="Helvetica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238010-7D2D-E553-A17A-EB22EC867E58}"/>
                </a:ext>
              </a:extLst>
            </p:cNvPr>
            <p:cNvSpPr txBox="1"/>
            <p:nvPr/>
          </p:nvSpPr>
          <p:spPr>
            <a:xfrm>
              <a:off x="6263288" y="5073570"/>
              <a:ext cx="978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Helvetica" pitchFamily="2" charset="0"/>
                </a:rPr>
                <a:t>skb</a:t>
              </a:r>
              <a:endParaRPr lang="en-US" sz="2800" dirty="0">
                <a:latin typeface="Helvetica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6BA15-8973-1D9C-0C4A-51799FC91089}"/>
              </a:ext>
            </a:extLst>
          </p:cNvPr>
          <p:cNvGrpSpPr/>
          <p:nvPr/>
        </p:nvGrpSpPr>
        <p:grpSpPr>
          <a:xfrm>
            <a:off x="6052443" y="4026608"/>
            <a:ext cx="5536133" cy="2450711"/>
            <a:chOff x="1457698" y="4362382"/>
            <a:chExt cx="5536133" cy="24507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85966E1-0566-7BFB-5EB5-4FA83B18590D}"/>
                </a:ext>
              </a:extLst>
            </p:cNvPr>
            <p:cNvSpPr/>
            <p:nvPr/>
          </p:nvSpPr>
          <p:spPr>
            <a:xfrm>
              <a:off x="1457698" y="4695031"/>
              <a:ext cx="1607875" cy="2118062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…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*head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*data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*tail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*end</a:t>
              </a:r>
            </a:p>
            <a:p>
              <a:pPr algn="ctr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DA95FE-8654-9D4B-5432-407CDF562E9C}"/>
                </a:ext>
              </a:extLst>
            </p:cNvPr>
            <p:cNvGrpSpPr/>
            <p:nvPr/>
          </p:nvGrpSpPr>
          <p:grpSpPr>
            <a:xfrm>
              <a:off x="5019521" y="4782625"/>
              <a:ext cx="1974310" cy="1982603"/>
              <a:chOff x="4495191" y="4231168"/>
              <a:chExt cx="1974310" cy="198260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13F244E-89C0-52D7-B27C-32F71088FA5A}"/>
                  </a:ext>
                </a:extLst>
              </p:cNvPr>
              <p:cNvSpPr/>
              <p:nvPr/>
            </p:nvSpPr>
            <p:spPr>
              <a:xfrm>
                <a:off x="4500024" y="4231168"/>
                <a:ext cx="1969477" cy="1982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30352DC-4E22-01D6-78CC-F0E6FB9B6EE0}"/>
                  </a:ext>
                </a:extLst>
              </p:cNvPr>
              <p:cNvSpPr/>
              <p:nvPr/>
            </p:nvSpPr>
            <p:spPr>
              <a:xfrm>
                <a:off x="4495191" y="4832067"/>
                <a:ext cx="1969477" cy="88177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A68752-6EE9-7E66-8BDC-552406A9D1B7}"/>
                </a:ext>
              </a:extLst>
            </p:cNvPr>
            <p:cNvSpPr txBox="1"/>
            <p:nvPr/>
          </p:nvSpPr>
          <p:spPr>
            <a:xfrm>
              <a:off x="4922537" y="4362382"/>
              <a:ext cx="9663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buffer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6D8797-71A1-D84D-F150-1BE4690A0253}"/>
                </a:ext>
              </a:extLst>
            </p:cNvPr>
            <p:cNvSpPr txBox="1"/>
            <p:nvPr/>
          </p:nvSpPr>
          <p:spPr>
            <a:xfrm>
              <a:off x="5028292" y="5365067"/>
              <a:ext cx="12795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pkt data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0E4670-7D80-DF6D-9EE5-7A9F4EC74621}"/>
                </a:ext>
              </a:extLst>
            </p:cNvPr>
            <p:cNvSpPr txBox="1"/>
            <p:nvPr/>
          </p:nvSpPr>
          <p:spPr>
            <a:xfrm>
              <a:off x="5003760" y="4849269"/>
              <a:ext cx="1572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headroom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15EAD0-BC37-3600-3A3A-9FD5E45B3400}"/>
                </a:ext>
              </a:extLst>
            </p:cNvPr>
            <p:cNvSpPr txBox="1"/>
            <p:nvPr/>
          </p:nvSpPr>
          <p:spPr>
            <a:xfrm>
              <a:off x="5017887" y="6303563"/>
              <a:ext cx="1281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>
                  <a:latin typeface="Helvetica" pitchFamily="2" charset="0"/>
                </a:rPr>
                <a:t>tailroom</a:t>
              </a:r>
              <a:endParaRPr lang="en-US" sz="2400" dirty="0">
                <a:latin typeface="Helvetica" pitchFamily="2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2D2791-ABB0-EB59-FC43-E2926D813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0098" y="4824047"/>
              <a:ext cx="2328194" cy="3818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231AEA-5553-E947-BA1F-FD8CC1460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7006" y="5361087"/>
              <a:ext cx="2367796" cy="229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FC810F-0560-5047-E8A4-6A088EE4D3B7}"/>
                </a:ext>
              </a:extLst>
            </p:cNvPr>
            <p:cNvCxnSpPr>
              <a:cxnSpLocks/>
            </p:cNvCxnSpPr>
            <p:nvPr/>
          </p:nvCxnSpPr>
          <p:spPr>
            <a:xfrm>
              <a:off x="2677006" y="5996196"/>
              <a:ext cx="2347347" cy="2795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788E0F-A216-A262-341E-9CD5241B4371}"/>
                </a:ext>
              </a:extLst>
            </p:cNvPr>
            <p:cNvCxnSpPr>
              <a:cxnSpLocks/>
            </p:cNvCxnSpPr>
            <p:nvPr/>
          </p:nvCxnSpPr>
          <p:spPr>
            <a:xfrm>
              <a:off x="2610691" y="6337886"/>
              <a:ext cx="2407196" cy="3580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5E1382-4F75-79C9-D777-66CC89E19A7A}"/>
              </a:ext>
            </a:extLst>
          </p:cNvPr>
          <p:cNvSpPr/>
          <p:nvPr/>
        </p:nvSpPr>
        <p:spPr>
          <a:xfrm>
            <a:off x="5892800" y="3581742"/>
            <a:ext cx="361244" cy="68650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7210D67-F3FF-70EC-622A-C6D3C366D2E6}"/>
              </a:ext>
            </a:extLst>
          </p:cNvPr>
          <p:cNvSpPr/>
          <p:nvPr/>
        </p:nvSpPr>
        <p:spPr>
          <a:xfrm>
            <a:off x="6287911" y="3856648"/>
            <a:ext cx="564971" cy="433130"/>
          </a:xfrm>
          <a:custGeom>
            <a:avLst/>
            <a:gdLst>
              <a:gd name="connsiteX0" fmla="*/ 0 w 564971"/>
              <a:gd name="connsiteY0" fmla="*/ 38019 h 433130"/>
              <a:gd name="connsiteX1" fmla="*/ 474133 w 564971"/>
              <a:gd name="connsiteY1" fmla="*/ 38019 h 433130"/>
              <a:gd name="connsiteX2" fmla="*/ 564445 w 564971"/>
              <a:gd name="connsiteY2" fmla="*/ 433130 h 433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971" h="433130">
                <a:moveTo>
                  <a:pt x="0" y="38019"/>
                </a:moveTo>
                <a:cubicBezTo>
                  <a:pt x="190029" y="5093"/>
                  <a:pt x="380059" y="-27833"/>
                  <a:pt x="474133" y="38019"/>
                </a:cubicBezTo>
                <a:cubicBezTo>
                  <a:pt x="568207" y="103871"/>
                  <a:pt x="566326" y="268500"/>
                  <a:pt x="564445" y="4331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A4C608-0DFF-C84F-9C64-F1D4D4A26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83" y="3"/>
            <a:ext cx="551195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CF1A94-4543-3695-DD2C-6F7A1FA5692A}"/>
              </a:ext>
            </a:extLst>
          </p:cNvPr>
          <p:cNvSpPr txBox="1"/>
          <p:nvPr/>
        </p:nvSpPr>
        <p:spPr>
          <a:xfrm>
            <a:off x="697198" y="876996"/>
            <a:ext cx="4396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FreeBSD </a:t>
            </a:r>
            <a:r>
              <a:rPr lang="en-US" sz="2400" dirty="0" err="1">
                <a:latin typeface="Courier" pitchFamily="2" charset="0"/>
              </a:rPr>
              <a:t>sendto</a:t>
            </a:r>
            <a:r>
              <a:rPr lang="en-US" sz="2400" dirty="0">
                <a:latin typeface="Helvetica" pitchFamily="2" charset="0"/>
              </a:rPr>
              <a:t>() code path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5BBEB8D-B4E0-12D6-FBDF-141E3B0D58E3}"/>
              </a:ext>
            </a:extLst>
          </p:cNvPr>
          <p:cNvSpPr/>
          <p:nvPr/>
        </p:nvSpPr>
        <p:spPr>
          <a:xfrm>
            <a:off x="10153241" y="483576"/>
            <a:ext cx="872313" cy="624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FDE928-2A39-9F43-FCA2-ABF3358BC912}"/>
              </a:ext>
            </a:extLst>
          </p:cNvPr>
          <p:cNvSpPr/>
          <p:nvPr/>
        </p:nvSpPr>
        <p:spPr>
          <a:xfrm>
            <a:off x="9391241" y="1928446"/>
            <a:ext cx="872313" cy="624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B0A048-15EA-17C7-440B-08884E5C3967}"/>
              </a:ext>
            </a:extLst>
          </p:cNvPr>
          <p:cNvSpPr/>
          <p:nvPr/>
        </p:nvSpPr>
        <p:spPr>
          <a:xfrm>
            <a:off x="9391241" y="3116873"/>
            <a:ext cx="872313" cy="624253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D314C-1EC9-D7E6-697D-6EDC4E81880F}"/>
              </a:ext>
            </a:extLst>
          </p:cNvPr>
          <p:cNvSpPr txBox="1"/>
          <p:nvPr/>
        </p:nvSpPr>
        <p:spPr>
          <a:xfrm>
            <a:off x="0" y="6396335"/>
            <a:ext cx="252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itchFamily="2" charset="0"/>
              </a:rPr>
              <a:t>Netmap</a:t>
            </a:r>
            <a:r>
              <a:rPr lang="en-US" sz="2400" dirty="0">
                <a:latin typeface="Helvetica" pitchFamily="2" charset="0"/>
              </a:rPr>
              <a:t> ATC12.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0E67-B430-DA25-BE16-A88C05E96AAC}"/>
              </a:ext>
            </a:extLst>
          </p:cNvPr>
          <p:cNvSpPr txBox="1"/>
          <p:nvPr/>
        </p:nvSpPr>
        <p:spPr>
          <a:xfrm>
            <a:off x="321393" y="2409905"/>
            <a:ext cx="514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Overheads are sprinkled throughout the packet processing stack.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B16F7-3ABA-0F3C-40EA-4E29CCC2AE1E}"/>
              </a:ext>
            </a:extLst>
          </p:cNvPr>
          <p:cNvSpPr txBox="1"/>
          <p:nvPr/>
        </p:nvSpPr>
        <p:spPr>
          <a:xfrm>
            <a:off x="825500" y="4165600"/>
            <a:ext cx="3822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Software specialization</a:t>
            </a:r>
          </a:p>
        </p:txBody>
      </p:sp>
    </p:spTree>
    <p:extLst>
      <p:ext uri="{BB962C8B-B14F-4D97-AF65-F5344CB8AC3E}">
        <p14:creationId xmlns:p14="http://schemas.microsoft.com/office/powerpoint/2010/main" val="323824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1326</Words>
  <Application>Microsoft Macintosh PowerPoint</Application>
  <PresentationFormat>Widescreen</PresentationFormat>
  <Paragraphs>196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</vt:lpstr>
      <vt:lpstr>Helvetica</vt:lpstr>
      <vt:lpstr>Office Theme</vt:lpstr>
      <vt:lpstr>PowerPoint Presentation</vt:lpstr>
      <vt:lpstr>PowerPoint Presentation</vt:lpstr>
      <vt:lpstr>Interrupt mitigation</vt:lpstr>
      <vt:lpstr>PowerPoint Presentation</vt:lpstr>
      <vt:lpstr>Other things that happen afterward</vt:lpstr>
      <vt:lpstr>Different Kinds of Packet Steering</vt:lpstr>
      <vt:lpstr>Different Kinds of Packet Steering</vt:lpstr>
      <vt:lpstr>Socket buffers</vt:lpstr>
      <vt:lpstr>PowerPoint Presentation</vt:lpstr>
      <vt:lpstr>(1) Shared memory: avoid per-byte costs</vt:lpstr>
      <vt:lpstr>(2) Data representation: pre-allocated fixed size buffers and rings</vt:lpstr>
      <vt:lpstr>(3) Amortize operations: batching</vt:lpstr>
      <vt:lpstr>The abstraction has changed!</vt:lpstr>
      <vt:lpstr>Case studies</vt:lpstr>
      <vt:lpstr>Routebricks: fast software router</vt:lpstr>
      <vt:lpstr>OpenVSwitch: fast virtual switch</vt:lpstr>
      <vt:lpstr>Policies in virtualized switches</vt:lpstr>
      <vt:lpstr>Where should policies be implemented?</vt:lpstr>
      <vt:lpstr>OpenVSwitch: Requirements</vt:lpstr>
      <vt:lpstr>OVS design</vt:lpstr>
      <vt:lpstr>First design: put OF tables in the kernel</vt:lpstr>
      <vt:lpstr>Idea 1: Microflow cache</vt:lpstr>
      <vt:lpstr>Problems with micro-flows</vt:lpstr>
      <vt:lpstr>Idea 2: Mega-flow cache</vt:lpstr>
      <vt:lpstr>Outlook: fast packet processing</vt:lpstr>
      <vt:lpstr>Going beyond one (software) 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2531</cp:revision>
  <dcterms:created xsi:type="dcterms:W3CDTF">2018-09-05T17:47:04Z</dcterms:created>
  <dcterms:modified xsi:type="dcterms:W3CDTF">2024-04-03T11:53:51Z</dcterms:modified>
</cp:coreProperties>
</file>