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607" r:id="rId2"/>
    <p:sldId id="876" r:id="rId3"/>
    <p:sldId id="878" r:id="rId4"/>
    <p:sldId id="866" r:id="rId5"/>
    <p:sldId id="827" r:id="rId6"/>
    <p:sldId id="829" r:id="rId7"/>
    <p:sldId id="867" r:id="rId8"/>
    <p:sldId id="864" r:id="rId9"/>
    <p:sldId id="842" r:id="rId10"/>
    <p:sldId id="861" r:id="rId11"/>
    <p:sldId id="865" r:id="rId12"/>
    <p:sldId id="879" r:id="rId13"/>
    <p:sldId id="868" r:id="rId14"/>
    <p:sldId id="848" r:id="rId15"/>
    <p:sldId id="850" r:id="rId16"/>
    <p:sldId id="831" r:id="rId17"/>
    <p:sldId id="858" r:id="rId18"/>
    <p:sldId id="856" r:id="rId19"/>
    <p:sldId id="875" r:id="rId20"/>
    <p:sldId id="859" r:id="rId21"/>
    <p:sldId id="869" r:id="rId22"/>
    <p:sldId id="844" r:id="rId23"/>
    <p:sldId id="884" r:id="rId24"/>
    <p:sldId id="510" r:id="rId25"/>
    <p:sldId id="891" r:id="rId26"/>
    <p:sldId id="888" r:id="rId27"/>
    <p:sldId id="845" r:id="rId28"/>
    <p:sldId id="846" r:id="rId29"/>
    <p:sldId id="847" r:id="rId30"/>
    <p:sldId id="889" r:id="rId31"/>
    <p:sldId id="849" r:id="rId32"/>
    <p:sldId id="890" r:id="rId33"/>
    <p:sldId id="8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93"/>
    <p:restoredTop sz="94664"/>
  </p:normalViewPr>
  <p:slideViewPr>
    <p:cSldViewPr snapToGrid="0" snapToObjects="1">
      <p:cViewPr varScale="1">
        <p:scale>
          <a:sx n="116" d="100"/>
          <a:sy n="116" d="100"/>
        </p:scale>
        <p:origin x="20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6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B0DA1E1-42DE-F844-A09D-1CEC5A50F78F}" type="slidenum">
              <a:rPr lang="en-US" i="0" smtClean="0">
                <a:latin typeface="Times New Roman" charset="0"/>
              </a:rPr>
              <a:pPr>
                <a:defRPr/>
              </a:pPr>
              <a:t>26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37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8967A0-5C22-4E47-ABE4-026C12F3FDB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40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B3E58B-510E-AD4A-8D29-EECD75C2764C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5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553647-26E4-FF49-A8BD-88FD2174704B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09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C2117D-0489-8645-B023-63BCF655757E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50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co.com/c/en/us/support/docs/ip/border-gateway-protocol-bgp/13753-25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gphelp.com/2017/04/25/hot-potato-vs-cold-potato-routi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47630" y="1913124"/>
            <a:ext cx="869673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Network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Inter-Domain</a:t>
            </a:r>
            <a:r>
              <a:rPr lang="en-US" dirty="0">
                <a:ea typeface="ＭＳ Ｐゴシック" charset="0"/>
                <a:cs typeface="+mj-cs"/>
              </a:rPr>
              <a:t>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Routing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17,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371320"/>
            <a:ext cx="10319084" cy="20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</a:rPr>
              <a:t>A advertises path Aw to B and to C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</a:rPr>
              <a:t>B </a:t>
            </a:r>
            <a:r>
              <a:rPr lang="en-US" sz="2400" i="1" dirty="0">
                <a:solidFill>
                  <a:srgbClr val="CC0000"/>
                </a:solidFill>
                <a:latin typeface="Helvetica" pitchFamily="2" charset="0"/>
              </a:rPr>
              <a:t>chooses not to advertise </a:t>
            </a:r>
            <a:r>
              <a:rPr lang="en-US" sz="2400" dirty="0" err="1">
                <a:latin typeface="Helvetica" pitchFamily="2" charset="0"/>
              </a:rPr>
              <a:t>BAw</a:t>
            </a:r>
            <a:r>
              <a:rPr lang="en-US" sz="2400" dirty="0">
                <a:latin typeface="Helvetica" pitchFamily="2" charset="0"/>
              </a:rPr>
              <a:t> to C: 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000" dirty="0">
                <a:latin typeface="Helvetica" pitchFamily="2" charset="0"/>
              </a:rPr>
              <a:t>B gets no </a:t>
            </a:r>
            <a:r>
              <a:rPr lang="ja-JP" altLang="en-US" sz="2000" dirty="0">
                <a:latin typeface="Helvetica" pitchFamily="2" charset="0"/>
              </a:rPr>
              <a:t>“</a:t>
            </a:r>
            <a:r>
              <a:rPr lang="en-US" altLang="ja-JP" sz="2000" dirty="0">
                <a:latin typeface="Helvetica" pitchFamily="2" charset="0"/>
              </a:rPr>
              <a:t>revenue</a:t>
            </a:r>
            <a:r>
              <a:rPr lang="ja-JP" altLang="en-US" sz="2000" dirty="0">
                <a:latin typeface="Helvetica" pitchFamily="2" charset="0"/>
              </a:rPr>
              <a:t>”</a:t>
            </a:r>
            <a:r>
              <a:rPr lang="en-US" altLang="ja-JP" sz="2000" dirty="0">
                <a:latin typeface="Helvetica" pitchFamily="2" charset="0"/>
              </a:rPr>
              <a:t> for routing </a:t>
            </a:r>
            <a:r>
              <a:rPr lang="en-US" altLang="ja-JP" sz="2000" dirty="0" err="1">
                <a:latin typeface="Helvetica" pitchFamily="2" charset="0"/>
              </a:rPr>
              <a:t>CBAw</a:t>
            </a:r>
            <a:r>
              <a:rPr lang="en-US" altLang="ja-JP" sz="2000" dirty="0">
                <a:latin typeface="Helvetica" pitchFamily="2" charset="0"/>
              </a:rPr>
              <a:t>, since none of  C, A, w are B</a:t>
            </a:r>
            <a:r>
              <a:rPr lang="ja-JP" altLang="en-US" sz="2000" dirty="0">
                <a:latin typeface="Helvetica" pitchFamily="2" charset="0"/>
              </a:rPr>
              <a:t>’</a:t>
            </a:r>
            <a:r>
              <a:rPr lang="en-US" altLang="ja-JP" sz="2000" dirty="0">
                <a:latin typeface="Helvetica" pitchFamily="2" charset="0"/>
              </a:rPr>
              <a:t>s customers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ja-JP" sz="2000" dirty="0">
                <a:latin typeface="Helvetica" pitchFamily="2" charset="0"/>
              </a:rPr>
              <a:t>C does not learn about </a:t>
            </a:r>
            <a:r>
              <a:rPr lang="en-US" altLang="ja-JP" sz="2000" dirty="0" err="1">
                <a:latin typeface="Helvetica" pitchFamily="2" charset="0"/>
              </a:rPr>
              <a:t>CBAw</a:t>
            </a:r>
            <a:r>
              <a:rPr lang="en-US" altLang="ja-JP" sz="2000" dirty="0">
                <a:latin typeface="Helvetica" pitchFamily="2" charset="0"/>
              </a:rPr>
              <a:t> path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</a:rPr>
              <a:t>C will route </a:t>
            </a:r>
            <a:r>
              <a:rPr lang="en-US" sz="2400" dirty="0" err="1">
                <a:latin typeface="Helvetica" pitchFamily="2" charset="0"/>
              </a:rPr>
              <a:t>CAw</a:t>
            </a:r>
            <a:r>
              <a:rPr lang="en-US" sz="2400" dirty="0">
                <a:latin typeface="Helvetica" pitchFamily="2" charset="0"/>
              </a:rPr>
              <a:t> (not using B) to get to w</a:t>
            </a: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2000250" y="1123950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 dirty="0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</a:t>
              </a:r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endParaRPr lang="en-US" sz="2000" dirty="0"/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58413" y="3509020"/>
            <a:ext cx="10027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Suppose an ISP only wants to route traffic to/from its customer networks (does not want to carry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transit traffic </a:t>
            </a:r>
            <a:r>
              <a:rPr lang="en-US" sz="2400" dirty="0">
                <a:latin typeface="Helvetica" pitchFamily="2" charset="0"/>
              </a:rPr>
              <a:t>between other ISPs)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82D5D3-812D-3741-BCA3-D28F0AB0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Export Policy and Advertisements</a:t>
            </a:r>
          </a:p>
        </p:txBody>
      </p:sp>
    </p:spTree>
    <p:extLst>
      <p:ext uri="{BB962C8B-B14F-4D97-AF65-F5344CB8AC3E}">
        <p14:creationId xmlns:p14="http://schemas.microsoft.com/office/powerpoint/2010/main" val="366149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718B07-F5BD-604E-9CF8-8FCB5E6C7F39}"/>
              </a:ext>
            </a:extLst>
          </p:cNvPr>
          <p:cNvSpPr txBox="1"/>
          <p:nvPr/>
        </p:nvSpPr>
        <p:spPr>
          <a:xfrm>
            <a:off x="827049" y="363915"/>
            <a:ext cx="105379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Policies</a:t>
            </a:r>
            <a:r>
              <a:rPr lang="en-US" sz="3200" dirty="0">
                <a:latin typeface="Helvetica" pitchFamily="2" charset="0"/>
              </a:rPr>
              <a:t> make BGP a complex protocol. </a:t>
            </a:r>
          </a:p>
          <a:p>
            <a:pPr algn="ctr"/>
            <a:endParaRPr lang="en-US" sz="3200" dirty="0">
              <a:latin typeface="Helvetica" pitchFamily="2" charset="0"/>
            </a:endParaRPr>
          </a:p>
          <a:p>
            <a:pPr algn="ctr"/>
            <a:r>
              <a:rPr lang="en-US" sz="3200" dirty="0">
                <a:latin typeface="Helvetica" pitchFamily="2" charset="0"/>
              </a:rPr>
              <a:t>Advertise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entire paths,</a:t>
            </a:r>
            <a:r>
              <a:rPr lang="en-US" sz="3200" dirty="0">
                <a:latin typeface="Helvetica" pitchFamily="2" charset="0"/>
              </a:rPr>
              <a:t> not just local info (like link state or distance vectors).</a:t>
            </a:r>
          </a:p>
          <a:p>
            <a:pPr algn="ctr"/>
            <a:endParaRPr lang="en-US" sz="3200" dirty="0">
              <a:latin typeface="Helvetica" pitchFamily="2" charset="0"/>
            </a:endParaRPr>
          </a:p>
          <a:p>
            <a:pPr algn="ctr"/>
            <a:r>
              <a:rPr lang="en-US" sz="3200" dirty="0">
                <a:latin typeface="Helvetica" pitchFamily="2" charset="0"/>
              </a:rPr>
              <a:t>Choose to advertise (export) only certain paths.</a:t>
            </a:r>
          </a:p>
          <a:p>
            <a:pPr algn="ctr"/>
            <a:endParaRPr lang="en-US" sz="3200" dirty="0">
              <a:latin typeface="Helvetica" pitchFamily="2" charset="0"/>
            </a:endParaRPr>
          </a:p>
          <a:p>
            <a:pPr algn="ctr"/>
            <a:r>
              <a:rPr lang="en-US" sz="3200" dirty="0">
                <a:latin typeface="Helvetica" pitchFamily="2" charset="0"/>
              </a:rPr>
              <a:t>Choose to accept (import) only certain paths.</a:t>
            </a:r>
          </a:p>
          <a:p>
            <a:pPr algn="ctr"/>
            <a:endParaRPr lang="en-US" sz="3200" dirty="0">
              <a:latin typeface="Helvetica" pitchFamily="2" charset="0"/>
            </a:endParaRPr>
          </a:p>
          <a:p>
            <a:pPr algn="ctr"/>
            <a:r>
              <a:rPr lang="en-US" sz="3200" dirty="0">
                <a:latin typeface="Helvetica" pitchFamily="2" charset="0"/>
              </a:rPr>
              <a:t>Complex decision process to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prefer</a:t>
            </a:r>
            <a:r>
              <a:rPr lang="en-US" sz="3200" dirty="0">
                <a:latin typeface="Helvetica" pitchFamily="2" charset="0"/>
              </a:rPr>
              <a:t> certain imported paths over others.</a:t>
            </a:r>
          </a:p>
        </p:txBody>
      </p:sp>
    </p:spTree>
    <p:extLst>
      <p:ext uri="{BB962C8B-B14F-4D97-AF65-F5344CB8AC3E}">
        <p14:creationId xmlns:p14="http://schemas.microsoft.com/office/powerpoint/2010/main" val="28104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may be a legitimate business policy used by a BGP-speaking AS?</a:t>
            </a:r>
          </a:p>
          <a:p>
            <a:pPr lvl="1"/>
            <a:r>
              <a:rPr lang="en-US" dirty="0"/>
              <a:t>(a) Don’t advertise to one provider paths to another provider</a:t>
            </a:r>
          </a:p>
          <a:p>
            <a:pPr lvl="1"/>
            <a:r>
              <a:rPr lang="en-US" dirty="0"/>
              <a:t>(b) Don’t advertise to a peer paths to another peer </a:t>
            </a:r>
          </a:p>
          <a:p>
            <a:pPr lvl="1"/>
            <a:r>
              <a:rPr lang="en-US" dirty="0"/>
              <a:t>(c) Do advertise to a customer paths to other customers </a:t>
            </a:r>
          </a:p>
          <a:p>
            <a:pPr lvl="1"/>
            <a:r>
              <a:rPr lang="en-US" dirty="0"/>
              <a:t>(d) Any of the above</a:t>
            </a:r>
          </a:p>
        </p:txBody>
      </p:sp>
    </p:spTree>
    <p:extLst>
      <p:ext uri="{BB962C8B-B14F-4D97-AF65-F5344CB8AC3E}">
        <p14:creationId xmlns:p14="http://schemas.microsoft.com/office/powerpoint/2010/main" val="372500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3873-508C-534F-9338-4D342E4F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BF897-CEC5-0345-B8D1-8F82CD893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38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20149" y="4919240"/>
            <a:ext cx="10423631" cy="845038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Based on AS2 policy, AS2 router 2c accepts path AS3,X, propagates (via iBGP) to all AS2 routers</a:t>
            </a:r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735780" y="4231482"/>
            <a:ext cx="10423631" cy="84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AS2 router 2c receives path advertisement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AS3,X </a:t>
            </a:r>
            <a:r>
              <a:rPr lang="en-US" sz="2200" dirty="0">
                <a:latin typeface="Helvetica" pitchFamily="2" charset="0"/>
              </a:rPr>
              <a:t>(via eBGP) from AS3 router 3a</a:t>
            </a: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Rectangle 4"/>
          <p:cNvSpPr txBox="1">
            <a:spLocks noChangeArrowheads="1"/>
          </p:cNvSpPr>
          <p:nvPr/>
        </p:nvSpPr>
        <p:spPr bwMode="auto">
          <a:xfrm>
            <a:off x="731874" y="5605530"/>
            <a:ext cx="10423631" cy="5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Based on AS2 policy, AS2 router 2a advertises (via eBGP)  path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AS2, AS3, X  </a:t>
            </a:r>
            <a:r>
              <a:rPr lang="en-US" sz="2200" dirty="0">
                <a:latin typeface="Helvetica" pitchFamily="2" charset="0"/>
              </a:rPr>
              <a:t>to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router 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c</a:t>
            </a:r>
          </a:p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B1F63-9972-2E4A-8502-3AF6C2A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path advertisement</a:t>
            </a:r>
          </a:p>
        </p:txBody>
      </p:sp>
    </p:spTree>
    <p:extLst>
      <p:ext uri="{BB962C8B-B14F-4D97-AF65-F5344CB8AC3E}">
        <p14:creationId xmlns:p14="http://schemas.microsoft.com/office/powerpoint/2010/main" val="21712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0" build="p"/>
      <p:bldP spid="326" grpId="0"/>
      <p:bldP spid="3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0876" y="4742967"/>
            <a:ext cx="10731758" cy="551956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AS</a:t>
            </a:r>
            <a:r>
              <a:rPr lang="en-US" sz="2200" dirty="0">
                <a:cs typeface="Arial"/>
              </a:rPr>
              <a:t>1</a:t>
            </a:r>
            <a:r>
              <a:rPr lang="en-US" sz="2200" dirty="0"/>
              <a:t> gateway router</a:t>
            </a:r>
            <a:r>
              <a:rPr lang="en-US" sz="2200" dirty="0">
                <a:cs typeface="Arial"/>
              </a:rPr>
              <a:t> 1c </a:t>
            </a:r>
            <a:r>
              <a:rPr lang="en-US" sz="2200" dirty="0"/>
              <a:t>learns path </a:t>
            </a:r>
            <a:r>
              <a:rPr lang="en-US" sz="2200" i="1" dirty="0">
                <a:solidFill>
                  <a:srgbClr val="CC0000"/>
                </a:solidFill>
              </a:rPr>
              <a:t>AS2,AS3,X </a:t>
            </a:r>
            <a:r>
              <a:rPr lang="en-US" sz="2200" dirty="0"/>
              <a:t>from 2a</a:t>
            </a:r>
            <a:endParaRPr lang="en-US" sz="2000" dirty="0"/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838201" y="4289671"/>
            <a:ext cx="10731758" cy="5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2140"/>
              </a:lnSpc>
              <a:buNone/>
            </a:pPr>
            <a:r>
              <a:rPr lang="en-US" sz="2400" dirty="0">
                <a:latin typeface="Helvetica" pitchFamily="2" charset="0"/>
              </a:rPr>
              <a:t>Gateway router may learn about </a:t>
            </a:r>
            <a:r>
              <a:rPr lang="en-US" sz="2400" dirty="0">
                <a:solidFill>
                  <a:srgbClr val="000090"/>
                </a:solidFill>
                <a:latin typeface="Helvetica" pitchFamily="2" charset="0"/>
              </a:rPr>
              <a:t>multiple</a:t>
            </a:r>
            <a:r>
              <a:rPr lang="en-US" sz="2400" dirty="0">
                <a:latin typeface="Helvetica" pitchFamily="2" charset="0"/>
              </a:rPr>
              <a:t> paths to destination: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3" name="Rectangle 4"/>
          <p:cNvSpPr txBox="1">
            <a:spLocks noChangeArrowheads="1"/>
          </p:cNvSpPr>
          <p:nvPr/>
        </p:nvSpPr>
        <p:spPr bwMode="auto">
          <a:xfrm>
            <a:off x="1060876" y="5205914"/>
            <a:ext cx="10731758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learns path 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AS3,X </a:t>
            </a:r>
            <a:r>
              <a:rPr lang="en-US" sz="2200" dirty="0">
                <a:latin typeface="Helvetica" pitchFamily="2" charset="0"/>
              </a:rPr>
              <a:t>from 3a</a:t>
            </a:r>
            <a:endParaRPr lang="en-US" sz="2000" dirty="0">
              <a:latin typeface="Helvetica" pitchFamily="2" charset="0"/>
            </a:endParaRPr>
          </a:p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1060876" y="5587446"/>
            <a:ext cx="10223928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100000"/>
              </a:lnSpc>
            </a:pPr>
            <a:r>
              <a:rPr lang="en-US" sz="2200" dirty="0">
                <a:latin typeface="Helvetica" pitchFamily="2" charset="0"/>
              </a:rPr>
              <a:t>Based on policy,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chooses path 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AS3,X, and advertises path within AS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  <a:cs typeface="Arial"/>
              </a:rPr>
              <a:t>1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 via iBGP</a:t>
            </a:r>
            <a:endParaRPr lang="en-US" sz="2000" dirty="0"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path advertisement</a:t>
            </a:r>
          </a:p>
        </p:txBody>
      </p:sp>
    </p:spTree>
    <p:extLst>
      <p:ext uri="{BB962C8B-B14F-4D97-AF65-F5344CB8AC3E}">
        <p14:creationId xmlns:p14="http://schemas.microsoft.com/office/powerpoint/2010/main" val="33434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3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BGP messages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780" y="1524000"/>
            <a:ext cx="10767526" cy="5029200"/>
          </a:xfrm>
        </p:spPr>
        <p:txBody>
          <a:bodyPr/>
          <a:lstStyle/>
          <a:p>
            <a:pPr marL="293688" indent="-293688"/>
            <a:r>
              <a:rPr lang="en-US" sz="2400" dirty="0"/>
              <a:t>BGP messages exchanged between peers over </a:t>
            </a:r>
            <a:r>
              <a:rPr lang="en-US" sz="2400" dirty="0">
                <a:solidFill>
                  <a:srgbClr val="C00000"/>
                </a:solidFill>
              </a:rPr>
              <a:t>TCP connection</a:t>
            </a:r>
          </a:p>
          <a:p>
            <a:pPr marL="750888" lvl="1" indent="-293688"/>
            <a:r>
              <a:rPr lang="en-US" dirty="0"/>
              <a:t>In principle, can establish BGP session with any router</a:t>
            </a:r>
          </a:p>
          <a:p>
            <a:pPr marL="1208088" lvl="2" indent="-293688"/>
            <a:r>
              <a:rPr lang="en-US" dirty="0"/>
              <a:t>Common, but not necessary, that routers are physically adjacent</a:t>
            </a:r>
          </a:p>
          <a:p>
            <a:pPr marL="293688" indent="-293688"/>
            <a:r>
              <a:rPr lang="en-US" sz="2400" dirty="0"/>
              <a:t>BGP messages:</a:t>
            </a:r>
          </a:p>
          <a:p>
            <a:pPr marL="684213" lvl="1" indent="-227013">
              <a:lnSpc>
                <a:spcPct val="100000"/>
              </a:lnSpc>
            </a:pPr>
            <a:r>
              <a:rPr lang="en-US" dirty="0">
                <a:solidFill>
                  <a:srgbClr val="CC0000"/>
                </a:solidFill>
              </a:rPr>
              <a:t>OPEN:</a:t>
            </a:r>
            <a:r>
              <a:rPr lang="en-US" dirty="0"/>
              <a:t> opens TCP connection to remote BGP peer and authenticates sending BGP peer</a:t>
            </a:r>
          </a:p>
          <a:p>
            <a:pPr marL="684213" lvl="1" indent="-227013">
              <a:lnSpc>
                <a:spcPct val="100000"/>
              </a:lnSpc>
            </a:pPr>
            <a:r>
              <a:rPr lang="en-US" dirty="0">
                <a:solidFill>
                  <a:srgbClr val="CC0000"/>
                </a:solidFill>
              </a:rPr>
              <a:t>UPDATE: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advertises new path (or withdraws old)</a:t>
            </a:r>
          </a:p>
          <a:p>
            <a:pPr marL="684213" lvl="1" indent="-227013">
              <a:lnSpc>
                <a:spcPct val="100000"/>
              </a:lnSpc>
            </a:pPr>
            <a:r>
              <a:rPr lang="en-US" dirty="0">
                <a:solidFill>
                  <a:srgbClr val="CC0000"/>
                </a:solidFill>
              </a:rPr>
              <a:t>KEEPALIVE:</a:t>
            </a:r>
            <a:r>
              <a:rPr lang="en-US" dirty="0"/>
              <a:t> keeps connection alive in absence of UPDATES; also ACKs OPEN request</a:t>
            </a:r>
          </a:p>
          <a:p>
            <a:pPr marL="684213" lvl="1" indent="-227013">
              <a:lnSpc>
                <a:spcPct val="100000"/>
              </a:lnSpc>
            </a:pPr>
            <a:r>
              <a:rPr lang="en-US" dirty="0">
                <a:solidFill>
                  <a:srgbClr val="CC0000"/>
                </a:solidFill>
              </a:rPr>
              <a:t>NOTIFICATION:</a:t>
            </a:r>
            <a:r>
              <a:rPr lang="en-US" dirty="0"/>
              <a:t> reports errors in previous </a:t>
            </a:r>
            <a:r>
              <a:rPr lang="en-US" dirty="0" err="1"/>
              <a:t>msg</a:t>
            </a:r>
            <a:r>
              <a:rPr lang="en-US" dirty="0"/>
              <a:t>; also used to close connection</a:t>
            </a:r>
            <a:endParaRPr lang="en-US" sz="2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2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79674" y="4619374"/>
            <a:ext cx="5965134" cy="551956"/>
          </a:xfrm>
        </p:spPr>
        <p:txBody>
          <a:bodyPr>
            <a:noAutofit/>
          </a:bodyPr>
          <a:lstStyle/>
          <a:p>
            <a:pPr marL="292100" indent="-292100"/>
            <a:r>
              <a:rPr lang="en-US" sz="2000" dirty="0"/>
              <a:t>recall: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a,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b,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c learn about </a:t>
            </a:r>
            <a:r>
              <a:rPr lang="en-US" sz="2000" dirty="0" err="1"/>
              <a:t>dest</a:t>
            </a:r>
            <a:r>
              <a:rPr lang="en-US" sz="2000" dirty="0"/>
              <a:t> X via iBGP from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c: “path to X goes through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c”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814323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7" name="Straight Connector 336"/>
              <p:cNvCxnSpPr>
                <a:endCxn id="316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97" name="Freeform 2"/>
          <p:cNvSpPr>
            <a:spLocks/>
          </p:cNvSpPr>
          <p:nvPr/>
        </p:nvSpPr>
        <p:spPr bwMode="auto">
          <a:xfrm>
            <a:off x="4809692" y="2741494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8" name="Group 197"/>
          <p:cNvGrpSpPr/>
          <p:nvPr/>
        </p:nvGrpSpPr>
        <p:grpSpPr>
          <a:xfrm>
            <a:off x="5030594" y="2881518"/>
            <a:ext cx="2189884" cy="1502905"/>
            <a:chOff x="833331" y="2873352"/>
            <a:chExt cx="2333625" cy="1619237"/>
          </a:xfrm>
        </p:grpSpPr>
        <p:grpSp>
          <p:nvGrpSpPr>
            <p:cNvPr id="199" name="Group 198"/>
            <p:cNvGrpSpPr/>
            <p:nvPr/>
          </p:nvGrpSpPr>
          <p:grpSpPr>
            <a:xfrm>
              <a:off x="1736090" y="2873352"/>
              <a:ext cx="565150" cy="397920"/>
              <a:chOff x="1736090" y="2873352"/>
              <a:chExt cx="565150" cy="397920"/>
            </a:xfrm>
          </p:grpSpPr>
          <p:grpSp>
            <p:nvGrpSpPr>
              <p:cNvPr id="24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52" name="Oval 25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Oval 25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6" name="Freeform 25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7" name="Freeform 25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8" name="Freeform 25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9" name="Straight Connector 258"/>
                <p:cNvCxnSpPr>
                  <a:endCxn id="25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>
                <a:off x="1770362" y="2873352"/>
                <a:ext cx="451313" cy="397920"/>
                <a:chOff x="667045" y="1708643"/>
                <a:chExt cx="451313" cy="397920"/>
              </a:xfrm>
            </p:grpSpPr>
            <p:sp>
              <p:nvSpPr>
                <p:cNvPr id="250" name="Oval 24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667045" y="1708643"/>
                  <a:ext cx="451313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2b</a:t>
                  </a:r>
                </a:p>
              </p:txBody>
            </p:sp>
          </p:grpSp>
        </p:grpSp>
        <p:grpSp>
          <p:nvGrpSpPr>
            <p:cNvPr id="200" name="Group 199"/>
            <p:cNvGrpSpPr/>
            <p:nvPr/>
          </p:nvGrpSpPr>
          <p:grpSpPr>
            <a:xfrm>
              <a:off x="1740320" y="4094669"/>
              <a:ext cx="565150" cy="397920"/>
              <a:chOff x="1736090" y="2873352"/>
              <a:chExt cx="565150" cy="397920"/>
            </a:xfrm>
          </p:grpSpPr>
          <p:grpSp>
            <p:nvGrpSpPr>
              <p:cNvPr id="23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770362" y="2873352"/>
                <a:ext cx="451313" cy="397920"/>
                <a:chOff x="667045" y="1708643"/>
                <a:chExt cx="451313" cy="397920"/>
              </a:xfrm>
            </p:grpSpPr>
            <p:sp>
              <p:nvSpPr>
                <p:cNvPr id="237" name="Oval 23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67045" y="1708643"/>
                  <a:ext cx="451313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2d</a:t>
                  </a:r>
                </a:p>
              </p:txBody>
            </p:sp>
          </p:grpSp>
        </p:grpSp>
        <p:grpSp>
          <p:nvGrpSpPr>
            <p:cNvPr id="201" name="Group 200"/>
            <p:cNvGrpSpPr/>
            <p:nvPr/>
          </p:nvGrpSpPr>
          <p:grpSpPr>
            <a:xfrm>
              <a:off x="2601806" y="3485072"/>
              <a:ext cx="565150" cy="397920"/>
              <a:chOff x="1736090" y="2873352"/>
              <a:chExt cx="565150" cy="397920"/>
            </a:xfrm>
          </p:grpSpPr>
          <p:grpSp>
            <p:nvGrpSpPr>
              <p:cNvPr id="22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3" name="Straight Connector 232"/>
                <p:cNvCxnSpPr>
                  <a:endCxn id="22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1770362" y="2873352"/>
                <a:ext cx="425688" cy="397920"/>
                <a:chOff x="667045" y="1708643"/>
                <a:chExt cx="425688" cy="397920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667045" y="1708643"/>
                  <a:ext cx="425688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2c</a:t>
                  </a:r>
                </a:p>
              </p:txBody>
            </p:sp>
          </p:grpSp>
        </p:grpSp>
        <p:grpSp>
          <p:nvGrpSpPr>
            <p:cNvPr id="202" name="Group 201"/>
            <p:cNvGrpSpPr/>
            <p:nvPr/>
          </p:nvGrpSpPr>
          <p:grpSpPr>
            <a:xfrm>
              <a:off x="833331" y="3478719"/>
              <a:ext cx="565150" cy="397920"/>
              <a:chOff x="1736090" y="2873352"/>
              <a:chExt cx="565150" cy="397920"/>
            </a:xfrm>
          </p:grpSpPr>
          <p:grpSp>
            <p:nvGrpSpPr>
              <p:cNvPr id="20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3" name="Oval 21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Freeform 21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21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0" name="Straight Connector 219"/>
                <p:cNvCxnSpPr>
                  <a:endCxn id="21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>
                <a:off x="1770362" y="2873352"/>
                <a:ext cx="439355" cy="397920"/>
                <a:chOff x="667045" y="1708643"/>
                <a:chExt cx="439355" cy="397920"/>
              </a:xfrm>
            </p:grpSpPr>
            <p:sp>
              <p:nvSpPr>
                <p:cNvPr id="211" name="Oval 210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667045" y="1708643"/>
                  <a:ext cx="439355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2a</a:t>
                  </a:r>
                </a:p>
              </p:txBody>
            </p:sp>
          </p:grpSp>
        </p:grpSp>
        <p:cxnSp>
          <p:nvCxnSpPr>
            <p:cNvPr id="203" name="Straight Connector 202"/>
            <p:cNvCxnSpPr>
              <a:endCxn id="238" idx="0"/>
            </p:cNvCxnSpPr>
            <p:nvPr/>
          </p:nvCxnSpPr>
          <p:spPr bwMode="auto">
            <a:xfrm>
              <a:off x="1991073" y="3173114"/>
              <a:ext cx="9175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Straight Connector 204"/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Straight Connector 205"/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Straight Connector 206"/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67323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809351"/>
            <a:ext cx="2215548" cy="2123152"/>
            <a:chOff x="833331" y="2873352"/>
            <a:chExt cx="2333625" cy="2353163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" name="Straight Connector 325"/>
            <p:cNvCxnSpPr/>
            <p:nvPr/>
          </p:nvCxnSpPr>
          <p:spPr bwMode="auto">
            <a:xfrm flipH="1">
              <a:off x="1596702" y="5224152"/>
              <a:ext cx="673647" cy="23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702856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64397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80117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714475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925151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77608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742076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801413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24150" y="2281384"/>
            <a:ext cx="1113456" cy="802903"/>
            <a:chOff x="4057381" y="2820739"/>
            <a:chExt cx="1113456" cy="802903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7381" y="3181458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1068" y="3344630"/>
              <a:ext cx="409376" cy="27901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>
            <a:stCxn id="148" idx="1"/>
          </p:cNvCxnSpPr>
          <p:nvPr/>
        </p:nvCxnSpPr>
        <p:spPr bwMode="auto">
          <a:xfrm flipH="1">
            <a:off x="4570901" y="2540212"/>
            <a:ext cx="2716814" cy="1258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984135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5002501" y="5238591"/>
            <a:ext cx="6202385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>
                <a:latin typeface="Helvetica" pitchFamily="2" charset="0"/>
                <a:cs typeface="Arial"/>
              </a:rPr>
              <a:t>1</a:t>
            </a:r>
            <a:r>
              <a:rPr lang="en-US" sz="2000" dirty="0">
                <a:latin typeface="Helvetica" pitchFamily="2" charset="0"/>
              </a:rPr>
              <a:t>d: OSPF intra-domain routing: to get to </a:t>
            </a:r>
            <a:r>
              <a:rPr lang="en-US" sz="2000" dirty="0">
                <a:latin typeface="Helvetica" pitchFamily="2" charset="0"/>
                <a:cs typeface="Arial"/>
              </a:rPr>
              <a:t>1</a:t>
            </a:r>
            <a:r>
              <a:rPr lang="en-US" sz="2000" dirty="0">
                <a:latin typeface="Helvetica" pitchFamily="2" charset="0"/>
              </a:rPr>
              <a:t>c, forward over outgoing local interface </a:t>
            </a:r>
            <a:r>
              <a:rPr lang="en-US" sz="2000" dirty="0">
                <a:latin typeface="Helvetica" pitchFamily="2" charset="0"/>
                <a:cs typeface="Arial"/>
              </a:rPr>
              <a:t>1</a:t>
            </a:r>
          </a:p>
        </p:txBody>
      </p:sp>
      <p:sp>
        <p:nvSpPr>
          <p:cNvPr id="328" name="TextBox 327"/>
          <p:cNvSpPr txBox="1"/>
          <p:nvPr/>
        </p:nvSpPr>
        <p:spPr>
          <a:xfrm rot="21418560">
            <a:off x="3884983" y="2116378"/>
            <a:ext cx="658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CC0000"/>
                </a:solidFill>
              </a:rPr>
              <a:t>AS3,X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1145" y="1300895"/>
            <a:ext cx="7257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  <a:latin typeface="Helvetica" pitchFamily="2" charset="0"/>
              </a:rPr>
              <a:t>Q: how does router set forwarding table entry to distant prefix?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673470" y="2245332"/>
            <a:ext cx="1300492" cy="1068501"/>
            <a:chOff x="1149470" y="2245331"/>
            <a:chExt cx="1300492" cy="1068501"/>
          </a:xfrm>
        </p:grpSpPr>
        <p:sp>
          <p:nvSpPr>
            <p:cNvPr id="9" name="TextBox 8"/>
            <p:cNvSpPr txBox="1"/>
            <p:nvPr/>
          </p:nvSpPr>
          <p:spPr>
            <a:xfrm>
              <a:off x="2165447" y="299884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458923" y="300605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1339883" y="2623598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sp>
        <p:nvSpPr>
          <p:cNvPr id="469" name="Freeform 468"/>
          <p:cNvSpPr/>
          <p:nvPr/>
        </p:nvSpPr>
        <p:spPr>
          <a:xfrm rot="10326036" flipH="1">
            <a:off x="2304867" y="3473016"/>
            <a:ext cx="1333280" cy="959366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977" h="1143414">
                <a:moveTo>
                  <a:pt x="1029955" y="1143414"/>
                </a:moveTo>
                <a:cubicBezTo>
                  <a:pt x="771645" y="868623"/>
                  <a:pt x="908943" y="903822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1125143" y="751678"/>
                  <a:pt x="1116033" y="592331"/>
                  <a:pt x="1332977" y="1045574"/>
                </a:cubicBezTo>
                <a:cubicBezTo>
                  <a:pt x="1183663" y="1029001"/>
                  <a:pt x="1194267" y="1059672"/>
                  <a:pt x="1029955" y="114341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1" name="Rectangle 480"/>
          <p:cNvSpPr/>
          <p:nvPr/>
        </p:nvSpPr>
        <p:spPr bwMode="auto">
          <a:xfrm rot="10800000">
            <a:off x="2342360" y="4354807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82" name="Group 104"/>
          <p:cNvGrpSpPr>
            <a:grpSpLocks/>
          </p:cNvGrpSpPr>
          <p:nvPr/>
        </p:nvGrpSpPr>
        <p:grpSpPr bwMode="auto">
          <a:xfrm>
            <a:off x="2345830" y="6026776"/>
            <a:ext cx="1034710" cy="357349"/>
            <a:chOff x="4128636" y="3606589"/>
            <a:chExt cx="568145" cy="338667"/>
          </a:xfrm>
        </p:grpSpPr>
        <p:sp>
          <p:nvSpPr>
            <p:cNvPr id="496" name="Oval 495"/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8" name="Oval 497"/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99" name="Straight Connector 498"/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3" name="Rectangle 482"/>
          <p:cNvSpPr/>
          <p:nvPr/>
        </p:nvSpPr>
        <p:spPr bwMode="auto">
          <a:xfrm>
            <a:off x="2350138" y="5297365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86" name="Group 9"/>
          <p:cNvGrpSpPr>
            <a:grpSpLocks/>
          </p:cNvGrpSpPr>
          <p:nvPr/>
        </p:nvGrpSpPr>
        <p:grpSpPr bwMode="auto">
          <a:xfrm>
            <a:off x="2311052" y="4263235"/>
            <a:ext cx="1079500" cy="395024"/>
            <a:chOff x="2183302" y="1574638"/>
            <a:chExt cx="1200154" cy="430181"/>
          </a:xfrm>
        </p:grpSpPr>
        <p:sp>
          <p:nvSpPr>
            <p:cNvPr id="487" name="Oval 486"/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9" name="Oval 488"/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0" name="Freeform 489"/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1" name="Freeform 490"/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2" name="Freeform 491"/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3" name="Freeform 492"/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94" name="Straight Connector 493"/>
            <p:cNvCxnSpPr>
              <a:endCxn id="489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4" name="Straight Connector 483"/>
          <p:cNvCxnSpPr>
            <a:cxnSpLocks/>
            <a:endCxn id="497" idx="1"/>
          </p:cNvCxnSpPr>
          <p:nvPr/>
        </p:nvCxnSpPr>
        <p:spPr bwMode="auto">
          <a:xfrm>
            <a:off x="2334422" y="4560702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cxnSpLocks/>
            <a:endCxn id="497" idx="3"/>
          </p:cNvCxnSpPr>
          <p:nvPr/>
        </p:nvCxnSpPr>
        <p:spPr bwMode="auto">
          <a:xfrm>
            <a:off x="3375822" y="4560702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C0A1AF-D7F5-294D-A3CE-2F533F4EA367}"/>
              </a:ext>
            </a:extLst>
          </p:cNvPr>
          <p:cNvGrpSpPr/>
          <p:nvPr/>
        </p:nvGrpSpPr>
        <p:grpSpPr>
          <a:xfrm>
            <a:off x="3027015" y="4733562"/>
            <a:ext cx="1679208" cy="1308664"/>
            <a:chOff x="2070713" y="4676933"/>
            <a:chExt cx="1679208" cy="1308664"/>
          </a:xfrm>
        </p:grpSpPr>
        <p:sp>
          <p:nvSpPr>
            <p:cNvPr id="472" name="Rectangle 471"/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NH</a:t>
              </a: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2695229" y="4681605"/>
              <a:ext cx="1017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interface</a:t>
              </a:r>
            </a:p>
          </p:txBody>
        </p:sp>
        <p:cxnSp>
          <p:nvCxnSpPr>
            <p:cNvPr id="475" name="Straight Connector 474"/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6" name="Straight Connector 475"/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7" name="TextBox 476"/>
            <p:cNvSpPr txBox="1"/>
            <p:nvPr/>
          </p:nvSpPr>
          <p:spPr>
            <a:xfrm>
              <a:off x="2130814" y="4999359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sp>
          <p:nvSpPr>
            <p:cNvPr id="478" name="TextBox 477"/>
            <p:cNvSpPr txBox="1"/>
            <p:nvPr/>
          </p:nvSpPr>
          <p:spPr>
            <a:xfrm>
              <a:off x="2182651" y="532771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1c</a:t>
              </a:r>
            </a:p>
          </p:txBody>
        </p:sp>
        <p:sp>
          <p:nvSpPr>
            <p:cNvPr id="479" name="TextBox 478"/>
            <p:cNvSpPr txBox="1"/>
            <p:nvPr/>
          </p:nvSpPr>
          <p:spPr>
            <a:xfrm>
              <a:off x="2763840" y="5011290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sp>
          <p:nvSpPr>
            <p:cNvPr id="480" name="TextBox 479"/>
            <p:cNvSpPr txBox="1"/>
            <p:nvPr/>
          </p:nvSpPr>
          <p:spPr>
            <a:xfrm>
              <a:off x="2841492" y="533471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1</a:t>
              </a:r>
            </a:p>
          </p:txBody>
        </p:sp>
      </p:grpSp>
      <p:cxnSp>
        <p:nvCxnSpPr>
          <p:cNvPr id="272" name="Straight Arrow Connector 271"/>
          <p:cNvCxnSpPr/>
          <p:nvPr/>
        </p:nvCxnSpPr>
        <p:spPr bwMode="auto">
          <a:xfrm flipV="1">
            <a:off x="3743983" y="3159942"/>
            <a:ext cx="300087" cy="1834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8559015" y="3728816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physical link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1920605" y="2859586"/>
            <a:ext cx="112221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local link interfaces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at 1a, 1d</a:t>
            </a:r>
          </a:p>
        </p:txBody>
      </p:sp>
      <p:sp>
        <p:nvSpPr>
          <p:cNvPr id="3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55251" y="2431189"/>
            <a:ext cx="961014" cy="810304"/>
            <a:chOff x="1331251" y="2431189"/>
            <a:chExt cx="961014" cy="810304"/>
          </a:xfrm>
        </p:grpSpPr>
        <p:cxnSp>
          <p:nvCxnSpPr>
            <p:cNvPr id="16" name="Straight Connector 15"/>
            <p:cNvCxnSpPr/>
            <p:nvPr/>
          </p:nvCxnSpPr>
          <p:spPr bwMode="auto">
            <a:xfrm flipH="1" flipV="1">
              <a:off x="1331251" y="2431189"/>
              <a:ext cx="48189" cy="8103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5" name="Straight Connector 334"/>
            <p:cNvCxnSpPr/>
            <p:nvPr/>
          </p:nvCxnSpPr>
          <p:spPr bwMode="auto">
            <a:xfrm flipV="1">
              <a:off x="1381115" y="2850809"/>
              <a:ext cx="104212" cy="3726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2" name="Straight Connector 341"/>
            <p:cNvCxnSpPr/>
            <p:nvPr/>
          </p:nvCxnSpPr>
          <p:spPr bwMode="auto">
            <a:xfrm flipV="1">
              <a:off x="1386317" y="3162800"/>
              <a:ext cx="168546" cy="588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3" name="Straight Connector 342"/>
            <p:cNvCxnSpPr/>
            <p:nvPr/>
          </p:nvCxnSpPr>
          <p:spPr bwMode="auto">
            <a:xfrm flipV="1">
              <a:off x="1364971" y="3164519"/>
              <a:ext cx="927294" cy="67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CC2609EA-5B28-DC40-BA3A-0B81F527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BGP, OSPF, forwarding table entries</a:t>
            </a: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90468E9D-654C-C34A-8F4F-87C0BAB5844C}"/>
              </a:ext>
            </a:extLst>
          </p:cNvPr>
          <p:cNvGrpSpPr/>
          <p:nvPr/>
        </p:nvGrpSpPr>
        <p:grpSpPr>
          <a:xfrm>
            <a:off x="1015304" y="4754722"/>
            <a:ext cx="1698593" cy="1308664"/>
            <a:chOff x="2070713" y="4676933"/>
            <a:chExt cx="1698593" cy="1308664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CFC79C76-66FB-C541-8D7A-2D996A2D9775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5AD4BAFB-43D3-8340-A417-64A75B3DBAA6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dest</a:t>
              </a:r>
              <a:endParaRPr lang="en-US" dirty="0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49CDDBA1-699A-1F48-A8EF-C1280808502D}"/>
                </a:ext>
              </a:extLst>
            </p:cNvPr>
            <p:cNvSpPr txBox="1"/>
            <p:nvPr/>
          </p:nvSpPr>
          <p:spPr>
            <a:xfrm>
              <a:off x="2695229" y="4681605"/>
              <a:ext cx="1074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Next-Hop</a:t>
              </a:r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F1B0BB3E-0B96-8740-830F-F93C968D22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E6D5FCDF-86AD-244C-B417-7F3921C08065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1D4A06E-1792-DD41-81F9-26362381FBA6}"/>
                </a:ext>
              </a:extLst>
            </p:cNvPr>
            <p:cNvSpPr txBox="1"/>
            <p:nvPr/>
          </p:nvSpPr>
          <p:spPr>
            <a:xfrm>
              <a:off x="2130814" y="4999359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C5B1F30-4FB3-4C41-8F7F-DEC4D6DBC69B}"/>
                </a:ext>
              </a:extLst>
            </p:cNvPr>
            <p:cNvSpPr txBox="1"/>
            <p:nvPr/>
          </p:nvSpPr>
          <p:spPr>
            <a:xfrm>
              <a:off x="2182651" y="53277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X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DF55C694-7685-A04D-930A-7C1AF5809B77}"/>
                </a:ext>
              </a:extLst>
            </p:cNvPr>
            <p:cNvSpPr txBox="1"/>
            <p:nvPr/>
          </p:nvSpPr>
          <p:spPr>
            <a:xfrm>
              <a:off x="2763840" y="5011290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93FAAAB1-3B6E-0449-BEF0-FA9D47016DDB}"/>
                </a:ext>
              </a:extLst>
            </p:cNvPr>
            <p:cNvSpPr txBox="1"/>
            <p:nvPr/>
          </p:nvSpPr>
          <p:spPr>
            <a:xfrm>
              <a:off x="2841492" y="533471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1c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61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  <p:bldP spid="328" grpId="0"/>
      <p:bldP spid="328" grpId="1"/>
      <p:bldP spid="3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79674" y="4619374"/>
            <a:ext cx="5965134" cy="551956"/>
          </a:xfrm>
        </p:spPr>
        <p:txBody>
          <a:bodyPr>
            <a:noAutofit/>
          </a:bodyPr>
          <a:lstStyle/>
          <a:p>
            <a:pPr marL="292100" indent="-292100"/>
            <a:r>
              <a:rPr lang="en-US" sz="2000" dirty="0"/>
              <a:t>recall: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a,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b,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c learn about </a:t>
            </a:r>
            <a:r>
              <a:rPr lang="en-US" sz="2000" dirty="0" err="1"/>
              <a:t>dest</a:t>
            </a:r>
            <a:r>
              <a:rPr lang="en-US" sz="2000" dirty="0"/>
              <a:t> X via iBGP from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c: “path to X goes through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c”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814323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7" name="Straight Connector 336"/>
              <p:cNvCxnSpPr>
                <a:endCxn id="316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97" name="Freeform 2"/>
          <p:cNvSpPr>
            <a:spLocks/>
          </p:cNvSpPr>
          <p:nvPr/>
        </p:nvSpPr>
        <p:spPr bwMode="auto">
          <a:xfrm>
            <a:off x="4809692" y="2741494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8" name="Group 197"/>
          <p:cNvGrpSpPr/>
          <p:nvPr/>
        </p:nvGrpSpPr>
        <p:grpSpPr>
          <a:xfrm>
            <a:off x="5030594" y="2881518"/>
            <a:ext cx="2189884" cy="1502905"/>
            <a:chOff x="833331" y="2873352"/>
            <a:chExt cx="2333625" cy="1619237"/>
          </a:xfrm>
        </p:grpSpPr>
        <p:grpSp>
          <p:nvGrpSpPr>
            <p:cNvPr id="199" name="Group 198"/>
            <p:cNvGrpSpPr/>
            <p:nvPr/>
          </p:nvGrpSpPr>
          <p:grpSpPr>
            <a:xfrm>
              <a:off x="1736090" y="2873352"/>
              <a:ext cx="565150" cy="397920"/>
              <a:chOff x="1736090" y="2873352"/>
              <a:chExt cx="565150" cy="397920"/>
            </a:xfrm>
          </p:grpSpPr>
          <p:grpSp>
            <p:nvGrpSpPr>
              <p:cNvPr id="24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52" name="Oval 25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Oval 25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6" name="Freeform 25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7" name="Freeform 25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8" name="Freeform 25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9" name="Straight Connector 258"/>
                <p:cNvCxnSpPr>
                  <a:endCxn id="25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>
                <a:off x="1770362" y="2873352"/>
                <a:ext cx="451313" cy="397920"/>
                <a:chOff x="667045" y="1708643"/>
                <a:chExt cx="451313" cy="397920"/>
              </a:xfrm>
            </p:grpSpPr>
            <p:sp>
              <p:nvSpPr>
                <p:cNvPr id="250" name="Oval 24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667045" y="1708643"/>
                  <a:ext cx="451313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2b</a:t>
                  </a:r>
                </a:p>
              </p:txBody>
            </p:sp>
          </p:grpSp>
        </p:grpSp>
        <p:grpSp>
          <p:nvGrpSpPr>
            <p:cNvPr id="200" name="Group 199"/>
            <p:cNvGrpSpPr/>
            <p:nvPr/>
          </p:nvGrpSpPr>
          <p:grpSpPr>
            <a:xfrm>
              <a:off x="1740320" y="4094669"/>
              <a:ext cx="565150" cy="397920"/>
              <a:chOff x="1736090" y="2873352"/>
              <a:chExt cx="565150" cy="397920"/>
            </a:xfrm>
          </p:grpSpPr>
          <p:grpSp>
            <p:nvGrpSpPr>
              <p:cNvPr id="23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770362" y="2873352"/>
                <a:ext cx="451313" cy="397920"/>
                <a:chOff x="667045" y="1708643"/>
                <a:chExt cx="451313" cy="397920"/>
              </a:xfrm>
            </p:grpSpPr>
            <p:sp>
              <p:nvSpPr>
                <p:cNvPr id="237" name="Oval 23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67045" y="1708643"/>
                  <a:ext cx="451313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2d</a:t>
                  </a:r>
                </a:p>
              </p:txBody>
            </p:sp>
          </p:grpSp>
        </p:grpSp>
        <p:grpSp>
          <p:nvGrpSpPr>
            <p:cNvPr id="201" name="Group 200"/>
            <p:cNvGrpSpPr/>
            <p:nvPr/>
          </p:nvGrpSpPr>
          <p:grpSpPr>
            <a:xfrm>
              <a:off x="2601806" y="3485072"/>
              <a:ext cx="565150" cy="397920"/>
              <a:chOff x="1736090" y="2873352"/>
              <a:chExt cx="565150" cy="397920"/>
            </a:xfrm>
          </p:grpSpPr>
          <p:grpSp>
            <p:nvGrpSpPr>
              <p:cNvPr id="22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3" name="Straight Connector 232"/>
                <p:cNvCxnSpPr>
                  <a:endCxn id="22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1770362" y="2873352"/>
                <a:ext cx="425688" cy="397920"/>
                <a:chOff x="667045" y="1708643"/>
                <a:chExt cx="425688" cy="397920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667045" y="1708643"/>
                  <a:ext cx="425688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2c</a:t>
                  </a:r>
                </a:p>
              </p:txBody>
            </p:sp>
          </p:grpSp>
        </p:grpSp>
        <p:grpSp>
          <p:nvGrpSpPr>
            <p:cNvPr id="202" name="Group 201"/>
            <p:cNvGrpSpPr/>
            <p:nvPr/>
          </p:nvGrpSpPr>
          <p:grpSpPr>
            <a:xfrm>
              <a:off x="833331" y="3478719"/>
              <a:ext cx="565150" cy="397920"/>
              <a:chOff x="1736090" y="2873352"/>
              <a:chExt cx="565150" cy="397920"/>
            </a:xfrm>
          </p:grpSpPr>
          <p:grpSp>
            <p:nvGrpSpPr>
              <p:cNvPr id="20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3" name="Oval 21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Freeform 21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21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0" name="Straight Connector 219"/>
                <p:cNvCxnSpPr>
                  <a:endCxn id="21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>
                <a:off x="1770362" y="2873352"/>
                <a:ext cx="439355" cy="397920"/>
                <a:chOff x="667045" y="1708643"/>
                <a:chExt cx="439355" cy="397920"/>
              </a:xfrm>
            </p:grpSpPr>
            <p:sp>
              <p:nvSpPr>
                <p:cNvPr id="211" name="Oval 210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667045" y="1708643"/>
                  <a:ext cx="439355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2a</a:t>
                  </a:r>
                </a:p>
              </p:txBody>
            </p:sp>
          </p:grpSp>
        </p:grpSp>
        <p:cxnSp>
          <p:nvCxnSpPr>
            <p:cNvPr id="203" name="Straight Connector 202"/>
            <p:cNvCxnSpPr>
              <a:endCxn id="238" idx="0"/>
            </p:cNvCxnSpPr>
            <p:nvPr/>
          </p:nvCxnSpPr>
          <p:spPr bwMode="auto">
            <a:xfrm>
              <a:off x="1991073" y="3173114"/>
              <a:ext cx="9175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Straight Connector 204"/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Straight Connector 205"/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Straight Connector 206"/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67323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809351"/>
            <a:ext cx="2215548" cy="2123152"/>
            <a:chOff x="833331" y="2873352"/>
            <a:chExt cx="2333625" cy="2353163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" name="Straight Connector 325"/>
            <p:cNvCxnSpPr/>
            <p:nvPr/>
          </p:nvCxnSpPr>
          <p:spPr bwMode="auto">
            <a:xfrm flipH="1">
              <a:off x="1596702" y="5224152"/>
              <a:ext cx="673647" cy="23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702856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64397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80117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714475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925151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77608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742076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801413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24150" y="2281384"/>
            <a:ext cx="1113456" cy="802903"/>
            <a:chOff x="4057381" y="2820739"/>
            <a:chExt cx="1113456" cy="802903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7381" y="3181458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1068" y="3344630"/>
              <a:ext cx="409376" cy="27901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>
            <a:stCxn id="148" idx="1"/>
          </p:cNvCxnSpPr>
          <p:nvPr/>
        </p:nvCxnSpPr>
        <p:spPr bwMode="auto">
          <a:xfrm flipH="1">
            <a:off x="4570901" y="2540212"/>
            <a:ext cx="2716814" cy="1258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984135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5002501" y="5238591"/>
            <a:ext cx="6202385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>
                <a:latin typeface="Helvetica" pitchFamily="2" charset="0"/>
                <a:cs typeface="Arial"/>
              </a:rPr>
              <a:t>1</a:t>
            </a:r>
            <a:r>
              <a:rPr lang="en-US" sz="2000" dirty="0">
                <a:latin typeface="Helvetica" pitchFamily="2" charset="0"/>
              </a:rPr>
              <a:t>d: OSPF intra-domain routing: to get to </a:t>
            </a:r>
            <a:r>
              <a:rPr lang="en-US" sz="2000" dirty="0">
                <a:latin typeface="Helvetica" pitchFamily="2" charset="0"/>
                <a:cs typeface="Arial"/>
              </a:rPr>
              <a:t>1</a:t>
            </a:r>
            <a:r>
              <a:rPr lang="en-US" sz="2000" dirty="0">
                <a:latin typeface="Helvetica" pitchFamily="2" charset="0"/>
              </a:rPr>
              <a:t>c, forward over outgoing local interface </a:t>
            </a:r>
            <a:r>
              <a:rPr lang="en-US" sz="2000" dirty="0">
                <a:latin typeface="Helvetica" pitchFamily="2" charset="0"/>
                <a:cs typeface="Arial"/>
              </a:rPr>
              <a:t>1</a:t>
            </a:r>
          </a:p>
        </p:txBody>
      </p:sp>
      <p:sp>
        <p:nvSpPr>
          <p:cNvPr id="328" name="TextBox 327"/>
          <p:cNvSpPr txBox="1"/>
          <p:nvPr/>
        </p:nvSpPr>
        <p:spPr>
          <a:xfrm rot="21418560">
            <a:off x="3884983" y="2116378"/>
            <a:ext cx="658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CC0000"/>
                </a:solidFill>
              </a:rPr>
              <a:t>AS3,X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1145" y="1300895"/>
            <a:ext cx="7257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  <a:latin typeface="Helvetica" pitchFamily="2" charset="0"/>
              </a:rPr>
              <a:t>Q: how does router set forwarding table entry to distant prefix?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673470" y="2245332"/>
            <a:ext cx="1300492" cy="1068501"/>
            <a:chOff x="1149470" y="2245331"/>
            <a:chExt cx="1300492" cy="1068501"/>
          </a:xfrm>
        </p:grpSpPr>
        <p:sp>
          <p:nvSpPr>
            <p:cNvPr id="9" name="TextBox 8"/>
            <p:cNvSpPr txBox="1"/>
            <p:nvPr/>
          </p:nvSpPr>
          <p:spPr>
            <a:xfrm>
              <a:off x="2165447" y="299884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458923" y="300605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1339883" y="2623598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sp>
        <p:nvSpPr>
          <p:cNvPr id="481" name="Rectangle 480"/>
          <p:cNvSpPr/>
          <p:nvPr/>
        </p:nvSpPr>
        <p:spPr bwMode="auto">
          <a:xfrm rot="10800000">
            <a:off x="2342360" y="4354807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82" name="Group 104"/>
          <p:cNvGrpSpPr>
            <a:grpSpLocks/>
          </p:cNvGrpSpPr>
          <p:nvPr/>
        </p:nvGrpSpPr>
        <p:grpSpPr bwMode="auto">
          <a:xfrm>
            <a:off x="2345830" y="6026776"/>
            <a:ext cx="1034710" cy="357349"/>
            <a:chOff x="4128636" y="3606589"/>
            <a:chExt cx="568145" cy="338667"/>
          </a:xfrm>
        </p:grpSpPr>
        <p:sp>
          <p:nvSpPr>
            <p:cNvPr id="496" name="Oval 495"/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8" name="Oval 497"/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99" name="Straight Connector 498"/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3" name="Rectangle 482"/>
          <p:cNvSpPr/>
          <p:nvPr/>
        </p:nvSpPr>
        <p:spPr bwMode="auto">
          <a:xfrm>
            <a:off x="2350138" y="5297365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86" name="Group 9"/>
          <p:cNvGrpSpPr>
            <a:grpSpLocks/>
          </p:cNvGrpSpPr>
          <p:nvPr/>
        </p:nvGrpSpPr>
        <p:grpSpPr bwMode="auto">
          <a:xfrm>
            <a:off x="2311052" y="4263235"/>
            <a:ext cx="1079500" cy="395024"/>
            <a:chOff x="2183302" y="1574638"/>
            <a:chExt cx="1200154" cy="430181"/>
          </a:xfrm>
        </p:grpSpPr>
        <p:sp>
          <p:nvSpPr>
            <p:cNvPr id="487" name="Oval 486"/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9" name="Oval 488"/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0" name="Freeform 489"/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1" name="Freeform 490"/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2" name="Freeform 491"/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3" name="Freeform 492"/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94" name="Straight Connector 493"/>
            <p:cNvCxnSpPr>
              <a:endCxn id="489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4" name="Straight Connector 483"/>
          <p:cNvCxnSpPr>
            <a:cxnSpLocks/>
            <a:endCxn id="497" idx="1"/>
          </p:cNvCxnSpPr>
          <p:nvPr/>
        </p:nvCxnSpPr>
        <p:spPr bwMode="auto">
          <a:xfrm>
            <a:off x="2334422" y="4560702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cxnSpLocks/>
            <a:endCxn id="497" idx="3"/>
          </p:cNvCxnSpPr>
          <p:nvPr/>
        </p:nvCxnSpPr>
        <p:spPr bwMode="auto">
          <a:xfrm>
            <a:off x="3375822" y="4560702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C0A1AF-D7F5-294D-A3CE-2F533F4EA367}"/>
              </a:ext>
            </a:extLst>
          </p:cNvPr>
          <p:cNvGrpSpPr/>
          <p:nvPr/>
        </p:nvGrpSpPr>
        <p:grpSpPr>
          <a:xfrm>
            <a:off x="3027015" y="4733562"/>
            <a:ext cx="1679208" cy="1308664"/>
            <a:chOff x="2070713" y="4676933"/>
            <a:chExt cx="1679208" cy="1308664"/>
          </a:xfrm>
        </p:grpSpPr>
        <p:sp>
          <p:nvSpPr>
            <p:cNvPr id="472" name="Rectangle 471"/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NH</a:t>
              </a: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2695229" y="4681605"/>
              <a:ext cx="1017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interface</a:t>
              </a:r>
            </a:p>
          </p:txBody>
        </p:sp>
        <p:cxnSp>
          <p:nvCxnSpPr>
            <p:cNvPr id="475" name="Straight Connector 474"/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6" name="Straight Connector 475"/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7" name="TextBox 476"/>
            <p:cNvSpPr txBox="1"/>
            <p:nvPr/>
          </p:nvSpPr>
          <p:spPr>
            <a:xfrm>
              <a:off x="2130814" y="4999359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sp>
          <p:nvSpPr>
            <p:cNvPr id="478" name="TextBox 477"/>
            <p:cNvSpPr txBox="1"/>
            <p:nvPr/>
          </p:nvSpPr>
          <p:spPr>
            <a:xfrm>
              <a:off x="2182651" y="532771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1c</a:t>
              </a:r>
            </a:p>
          </p:txBody>
        </p:sp>
        <p:sp>
          <p:nvSpPr>
            <p:cNvPr id="479" name="TextBox 478"/>
            <p:cNvSpPr txBox="1"/>
            <p:nvPr/>
          </p:nvSpPr>
          <p:spPr>
            <a:xfrm>
              <a:off x="2763840" y="5011290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sp>
          <p:nvSpPr>
            <p:cNvPr id="480" name="TextBox 479"/>
            <p:cNvSpPr txBox="1"/>
            <p:nvPr/>
          </p:nvSpPr>
          <p:spPr>
            <a:xfrm>
              <a:off x="2841492" y="533471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2</a:t>
              </a:r>
            </a:p>
          </p:txBody>
        </p:sp>
      </p:grpSp>
      <p:cxnSp>
        <p:nvCxnSpPr>
          <p:cNvPr id="272" name="Straight Arrow Connector 271"/>
          <p:cNvCxnSpPr/>
          <p:nvPr/>
        </p:nvCxnSpPr>
        <p:spPr bwMode="auto">
          <a:xfrm flipV="1">
            <a:off x="3743983" y="3159942"/>
            <a:ext cx="300087" cy="1834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8559015" y="3728816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physical link</a:t>
            </a:r>
          </a:p>
        </p:txBody>
      </p:sp>
      <p:sp>
        <p:nvSpPr>
          <p:cNvPr id="3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C2609EA-5B28-DC40-BA3A-0B81F527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BGP, OSPF, forwarding table entries</a:t>
            </a: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90468E9D-654C-C34A-8F4F-87C0BAB5844C}"/>
              </a:ext>
            </a:extLst>
          </p:cNvPr>
          <p:cNvGrpSpPr/>
          <p:nvPr/>
        </p:nvGrpSpPr>
        <p:grpSpPr>
          <a:xfrm>
            <a:off x="1015304" y="4754722"/>
            <a:ext cx="1698593" cy="1308664"/>
            <a:chOff x="2070713" y="4676933"/>
            <a:chExt cx="1698593" cy="1308664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CFC79C76-66FB-C541-8D7A-2D996A2D9775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5AD4BAFB-43D3-8340-A417-64A75B3DBAA6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dest</a:t>
              </a:r>
              <a:endParaRPr lang="en-US" dirty="0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49CDDBA1-699A-1F48-A8EF-C1280808502D}"/>
                </a:ext>
              </a:extLst>
            </p:cNvPr>
            <p:cNvSpPr txBox="1"/>
            <p:nvPr/>
          </p:nvSpPr>
          <p:spPr>
            <a:xfrm>
              <a:off x="2695229" y="4681605"/>
              <a:ext cx="1074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Next-Hop</a:t>
              </a:r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F1B0BB3E-0B96-8740-830F-F93C968D22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E6D5FCDF-86AD-244C-B417-7F3921C08065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1D4A06E-1792-DD41-81F9-26362381FBA6}"/>
                </a:ext>
              </a:extLst>
            </p:cNvPr>
            <p:cNvSpPr txBox="1"/>
            <p:nvPr/>
          </p:nvSpPr>
          <p:spPr>
            <a:xfrm>
              <a:off x="2130814" y="4999359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C5B1F30-4FB3-4C41-8F7F-DEC4D6DBC69B}"/>
                </a:ext>
              </a:extLst>
            </p:cNvPr>
            <p:cNvSpPr txBox="1"/>
            <p:nvPr/>
          </p:nvSpPr>
          <p:spPr>
            <a:xfrm>
              <a:off x="2182651" y="53277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X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DF55C694-7685-A04D-930A-7C1AF5809B77}"/>
                </a:ext>
              </a:extLst>
            </p:cNvPr>
            <p:cNvSpPr txBox="1"/>
            <p:nvPr/>
          </p:nvSpPr>
          <p:spPr>
            <a:xfrm>
              <a:off x="2763840" y="5011290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93FAAAB1-3B6E-0449-BEF0-FA9D47016DDB}"/>
                </a:ext>
              </a:extLst>
            </p:cNvPr>
            <p:cNvSpPr txBox="1"/>
            <p:nvPr/>
          </p:nvSpPr>
          <p:spPr>
            <a:xfrm>
              <a:off x="2841492" y="533471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1c</a:t>
              </a:r>
            </a:p>
          </p:txBody>
        </p:sp>
      </p:grpSp>
      <p:sp>
        <p:nvSpPr>
          <p:cNvPr id="341" name="Freeform 340">
            <a:extLst>
              <a:ext uri="{FF2B5EF4-FFF2-40B4-BE49-F238E27FC236}">
                <a16:creationId xmlns:a16="http://schemas.microsoft.com/office/drawing/2014/main" id="{267B6992-2702-0148-A2D9-9C3D24A409A7}"/>
              </a:ext>
            </a:extLst>
          </p:cNvPr>
          <p:cNvSpPr/>
          <p:nvPr/>
        </p:nvSpPr>
        <p:spPr>
          <a:xfrm rot="10326036" flipH="1">
            <a:off x="2250574" y="2724170"/>
            <a:ext cx="991619" cy="1641218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302061 w 1332977"/>
              <a:gd name="connsiteY0" fmla="*/ 1951097 h 1951096"/>
              <a:gd name="connsiteX1" fmla="*/ 0 w 1332977"/>
              <a:gd name="connsiteY1" fmla="*/ 164654 h 1951096"/>
              <a:gd name="connsiteX2" fmla="*/ 991394 w 1332977"/>
              <a:gd name="connsiteY2" fmla="*/ 130 h 1951096"/>
              <a:gd name="connsiteX3" fmla="*/ 1332977 w 1332977"/>
              <a:gd name="connsiteY3" fmla="*/ 1045574 h 1951096"/>
              <a:gd name="connsiteX4" fmla="*/ 302061 w 1332977"/>
              <a:gd name="connsiteY4" fmla="*/ 1951097 h 1951096"/>
              <a:gd name="connsiteX0" fmla="*/ 302061 w 1008228"/>
              <a:gd name="connsiteY0" fmla="*/ 1951097 h 1951097"/>
              <a:gd name="connsiteX1" fmla="*/ 0 w 1008228"/>
              <a:gd name="connsiteY1" fmla="*/ 164654 h 1951097"/>
              <a:gd name="connsiteX2" fmla="*/ 991394 w 1008228"/>
              <a:gd name="connsiteY2" fmla="*/ 130 h 1951097"/>
              <a:gd name="connsiteX3" fmla="*/ 628320 w 1008228"/>
              <a:gd name="connsiteY3" fmla="*/ 1842100 h 1951097"/>
              <a:gd name="connsiteX4" fmla="*/ 302061 w 1008228"/>
              <a:gd name="connsiteY4" fmla="*/ 1951097 h 1951097"/>
              <a:gd name="connsiteX0" fmla="*/ 302061 w 1020405"/>
              <a:gd name="connsiteY0" fmla="*/ 1951097 h 1951097"/>
              <a:gd name="connsiteX1" fmla="*/ 0 w 1020405"/>
              <a:gd name="connsiteY1" fmla="*/ 164654 h 1951097"/>
              <a:gd name="connsiteX2" fmla="*/ 991394 w 1020405"/>
              <a:gd name="connsiteY2" fmla="*/ 130 h 1951097"/>
              <a:gd name="connsiteX3" fmla="*/ 628320 w 1020405"/>
              <a:gd name="connsiteY3" fmla="*/ 1842100 h 1951097"/>
              <a:gd name="connsiteX4" fmla="*/ 302061 w 1020405"/>
              <a:gd name="connsiteY4" fmla="*/ 1951097 h 1951097"/>
              <a:gd name="connsiteX0" fmla="*/ 302061 w 991394"/>
              <a:gd name="connsiteY0" fmla="*/ 1951097 h 1951097"/>
              <a:gd name="connsiteX1" fmla="*/ 0 w 991394"/>
              <a:gd name="connsiteY1" fmla="*/ 164654 h 1951097"/>
              <a:gd name="connsiteX2" fmla="*/ 991394 w 991394"/>
              <a:gd name="connsiteY2" fmla="*/ 130 h 1951097"/>
              <a:gd name="connsiteX3" fmla="*/ 628320 w 991394"/>
              <a:gd name="connsiteY3" fmla="*/ 1842100 h 1951097"/>
              <a:gd name="connsiteX4" fmla="*/ 302061 w 991394"/>
              <a:gd name="connsiteY4" fmla="*/ 1951097 h 1951097"/>
              <a:gd name="connsiteX0" fmla="*/ 271973 w 991394"/>
              <a:gd name="connsiteY0" fmla="*/ 1956074 h 1956074"/>
              <a:gd name="connsiteX1" fmla="*/ 0 w 991394"/>
              <a:gd name="connsiteY1" fmla="*/ 164654 h 1956074"/>
              <a:gd name="connsiteX2" fmla="*/ 991394 w 991394"/>
              <a:gd name="connsiteY2" fmla="*/ 130 h 1956074"/>
              <a:gd name="connsiteX3" fmla="*/ 628320 w 991394"/>
              <a:gd name="connsiteY3" fmla="*/ 1842100 h 1956074"/>
              <a:gd name="connsiteX4" fmla="*/ 271973 w 991394"/>
              <a:gd name="connsiteY4" fmla="*/ 1956074 h 1956074"/>
              <a:gd name="connsiteX0" fmla="*/ 271973 w 991394"/>
              <a:gd name="connsiteY0" fmla="*/ 1956074 h 1956074"/>
              <a:gd name="connsiteX1" fmla="*/ 0 w 991394"/>
              <a:gd name="connsiteY1" fmla="*/ 164654 h 1956074"/>
              <a:gd name="connsiteX2" fmla="*/ 991394 w 991394"/>
              <a:gd name="connsiteY2" fmla="*/ 130 h 1956074"/>
              <a:gd name="connsiteX3" fmla="*/ 628320 w 991394"/>
              <a:gd name="connsiteY3" fmla="*/ 1842100 h 1956074"/>
              <a:gd name="connsiteX4" fmla="*/ 271973 w 991394"/>
              <a:gd name="connsiteY4" fmla="*/ 1956074 h 1956074"/>
              <a:gd name="connsiteX0" fmla="*/ 271973 w 991394"/>
              <a:gd name="connsiteY0" fmla="*/ 1956074 h 1956074"/>
              <a:gd name="connsiteX1" fmla="*/ 0 w 991394"/>
              <a:gd name="connsiteY1" fmla="*/ 164654 h 1956074"/>
              <a:gd name="connsiteX2" fmla="*/ 991394 w 991394"/>
              <a:gd name="connsiteY2" fmla="*/ 130 h 1956074"/>
              <a:gd name="connsiteX3" fmla="*/ 628320 w 991394"/>
              <a:gd name="connsiteY3" fmla="*/ 1842100 h 1956074"/>
              <a:gd name="connsiteX4" fmla="*/ 271973 w 991394"/>
              <a:gd name="connsiteY4" fmla="*/ 1956074 h 195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1394" h="1956074">
                <a:moveTo>
                  <a:pt x="271973" y="1956074"/>
                </a:moveTo>
                <a:cubicBezTo>
                  <a:pt x="357744" y="1054071"/>
                  <a:pt x="286439" y="1036036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818067" y="853650"/>
                  <a:pt x="760467" y="804686"/>
                  <a:pt x="628320" y="1842100"/>
                </a:cubicBezTo>
                <a:cubicBezTo>
                  <a:pt x="479006" y="1825527"/>
                  <a:pt x="436285" y="1872332"/>
                  <a:pt x="271973" y="195607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4" name="Rectangle 4">
            <a:extLst>
              <a:ext uri="{FF2B5EF4-FFF2-40B4-BE49-F238E27FC236}">
                <a16:creationId xmlns:a16="http://schemas.microsoft.com/office/drawing/2014/main" id="{058F47E1-4014-CB45-890E-1098B9944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780" y="5828604"/>
            <a:ext cx="5946443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>
                <a:latin typeface="Helvetica" pitchFamily="2" charset="0"/>
                <a:cs typeface="Arial"/>
              </a:rPr>
              <a:t>1a: OSPF intra-domain routing: to get to 1c, forward over outgoing local interface 2</a:t>
            </a:r>
            <a:endParaRPr lang="en-US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53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Suppose an AS uses OSPF as its intra-domain routing protocol. </a:t>
            </a:r>
          </a:p>
          <a:p>
            <a:r>
              <a:rPr lang="en-US" sz="3200" dirty="0"/>
              <a:t>Forwarding table entries on AS-internal routers towards destinations outside the AS are computed using information from</a:t>
            </a:r>
          </a:p>
          <a:p>
            <a:pPr lvl="1"/>
            <a:r>
              <a:rPr lang="en-US" sz="2800" dirty="0"/>
              <a:t>(a) </a:t>
            </a:r>
            <a:r>
              <a:rPr lang="en-US" sz="2800" dirty="0" err="1"/>
              <a:t>iBGP</a:t>
            </a:r>
            <a:endParaRPr lang="en-US" sz="2800" dirty="0"/>
          </a:p>
          <a:p>
            <a:pPr lvl="1"/>
            <a:r>
              <a:rPr lang="en-US" sz="2800" dirty="0"/>
              <a:t>(b) OSPF</a:t>
            </a:r>
          </a:p>
          <a:p>
            <a:pPr lvl="1"/>
            <a:r>
              <a:rPr lang="en-US" sz="2800" dirty="0"/>
              <a:t>(c) both </a:t>
            </a:r>
            <a:r>
              <a:rPr lang="en-US" sz="2800" dirty="0" err="1"/>
              <a:t>iBGP</a:t>
            </a:r>
            <a:r>
              <a:rPr lang="en-US" sz="2800" dirty="0"/>
              <a:t> and OSPF</a:t>
            </a:r>
          </a:p>
          <a:p>
            <a:pPr lvl="1"/>
            <a:r>
              <a:rPr lang="en-US" sz="2800" dirty="0"/>
              <a:t>(d) None of the above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092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2C07-C761-7546-8834-4B3D2ECC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0CF7-DAF7-554A-9A47-9C6EBB25A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Mid-term: Sakai scores you received were out of 30</a:t>
            </a:r>
          </a:p>
          <a:p>
            <a:pPr lvl="1"/>
            <a:r>
              <a:rPr lang="en-US" dirty="0"/>
              <a:t>We will grade the remaining 15 points manually</a:t>
            </a:r>
          </a:p>
          <a:p>
            <a:pPr lvl="1"/>
            <a:endParaRPr lang="en-US" dirty="0"/>
          </a:p>
          <a:p>
            <a:r>
              <a:rPr lang="en-US" dirty="0"/>
              <a:t>Project 2 due this Friday</a:t>
            </a:r>
          </a:p>
          <a:p>
            <a:endParaRPr lang="en-US" dirty="0"/>
          </a:p>
          <a:p>
            <a:r>
              <a:rPr lang="en-US" dirty="0"/>
              <a:t>Project 3 will go out this weekend</a:t>
            </a:r>
          </a:p>
          <a:p>
            <a:pPr lvl="1"/>
            <a:r>
              <a:rPr lang="en-US" dirty="0"/>
              <a:t>Small, but tricky. Start early.</a:t>
            </a:r>
          </a:p>
        </p:txBody>
      </p:sp>
    </p:spTree>
    <p:extLst>
      <p:ext uri="{BB962C8B-B14F-4D97-AF65-F5344CB8AC3E}">
        <p14:creationId xmlns:p14="http://schemas.microsoft.com/office/powerpoint/2010/main" val="2900191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648200"/>
          </a:xfrm>
        </p:spPr>
        <p:txBody>
          <a:bodyPr>
            <a:normAutofit/>
          </a:bodyPr>
          <a:lstStyle/>
          <a:p>
            <a:pPr marL="346075" indent="-346075">
              <a:defRPr/>
            </a:pPr>
            <a:r>
              <a:rPr lang="en-US" sz="3200" dirty="0"/>
              <a:t>R</a:t>
            </a:r>
            <a:r>
              <a:rPr lang="en-US" sz="3200" dirty="0">
                <a:cs typeface="+mn-cs"/>
              </a:rPr>
              <a:t>outer may learn about more than one route to destination AS, selects route based on: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local preference value attribute (policy decision)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shortest AS-PATH 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closest NEXT-HOP router: “hot potato” routing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additional criteria 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endParaRPr lang="en-US" sz="3200" dirty="0"/>
          </a:p>
          <a:p>
            <a:pPr marL="169863" indent="0">
              <a:buNone/>
              <a:defRPr/>
            </a:pPr>
            <a:r>
              <a:rPr lang="en-US" sz="2400" dirty="0"/>
              <a:t>You can read up on the full, complex, list of criteria, e.g., at </a:t>
            </a:r>
            <a:r>
              <a:rPr lang="en-US" sz="2400" dirty="0">
                <a:hlinkClick r:id="rId2"/>
              </a:rPr>
              <a:t>https://www.cisco.com/c/en/us/support/docs/ip/border-gateway-protocol-bgp/13753-25.html</a:t>
            </a: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67DC7-A2C6-A940-BE1B-C2B193E5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route selection process</a:t>
            </a:r>
          </a:p>
        </p:txBody>
      </p:sp>
    </p:spTree>
    <p:extLst>
      <p:ext uri="{BB962C8B-B14F-4D97-AF65-F5344CB8AC3E}">
        <p14:creationId xmlns:p14="http://schemas.microsoft.com/office/powerpoint/2010/main" val="4065078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AA94-9A41-E747-9A15-99669B27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Hot-Potato Routing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A4622EE-A674-3B4A-B2E5-45888EF1C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10" y="1503408"/>
            <a:ext cx="81133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B7A19C-620A-EA47-A5D6-8F7251D20996}"/>
              </a:ext>
            </a:extLst>
          </p:cNvPr>
          <p:cNvSpPr txBox="1"/>
          <p:nvPr/>
        </p:nvSpPr>
        <p:spPr>
          <a:xfrm>
            <a:off x="838200" y="6123543"/>
            <a:ext cx="81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Source: </a:t>
            </a:r>
            <a:r>
              <a:rPr lang="en-US" dirty="0">
                <a:hlinkClick r:id="rId3"/>
              </a:rPr>
              <a:t>http://bgphelp.com/2017/04/25/hot-potato-vs-cold-potato-routing/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D95982A-83BF-5845-8D20-6D2AB7BDD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9811" y="3528017"/>
            <a:ext cx="2365706" cy="27090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A3728B-2C32-A84A-96BE-25C96CC858CC}"/>
              </a:ext>
            </a:extLst>
          </p:cNvPr>
          <p:cNvSpPr txBox="1"/>
          <p:nvPr/>
        </p:nvSpPr>
        <p:spPr>
          <a:xfrm>
            <a:off x="8456021" y="1370753"/>
            <a:ext cx="3177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Also called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early-exit routing</a:t>
            </a:r>
          </a:p>
          <a:p>
            <a:pPr algn="l"/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dirty="0">
                <a:latin typeface="Helvetica" pitchFamily="2" charset="0"/>
              </a:rPr>
              <a:t>Choose the “next-hop” router that is closest based on intra-AS routing</a:t>
            </a:r>
          </a:p>
          <a:p>
            <a:pPr algn="l"/>
            <a:endParaRPr lang="en-US" dirty="0">
              <a:latin typeface="Helvetica" pitchFamily="2" charset="0"/>
            </a:endParaRPr>
          </a:p>
          <a:p>
            <a:pPr algn="l"/>
            <a:r>
              <a:rPr lang="en-US" dirty="0">
                <a:latin typeface="Helvetica" pitchFamily="2" charset="0"/>
              </a:rPr>
              <a:t>Reduces utilization on resources inside the AS</a:t>
            </a:r>
          </a:p>
        </p:txBody>
      </p:sp>
    </p:spTree>
    <p:extLst>
      <p:ext uri="{BB962C8B-B14F-4D97-AF65-F5344CB8AC3E}">
        <p14:creationId xmlns:p14="http://schemas.microsoft.com/office/powerpoint/2010/main" val="13306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494" y="1690688"/>
            <a:ext cx="10924673" cy="45720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C0000"/>
                </a:solidFill>
              </a:rPr>
              <a:t>policy:</a:t>
            </a:r>
            <a:r>
              <a:rPr lang="en-US" dirty="0"/>
              <a:t> </a:t>
            </a:r>
          </a:p>
          <a:p>
            <a:r>
              <a:rPr lang="en-US" dirty="0"/>
              <a:t>inter-AS: admin wants control over how its traffic routed, who routes through its net. </a:t>
            </a:r>
          </a:p>
          <a:p>
            <a:r>
              <a:rPr lang="en-US" dirty="0"/>
              <a:t>intra-AS: single admin, so no policy decisions needed</a:t>
            </a:r>
          </a:p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C0000"/>
                </a:solidFill>
              </a:rPr>
              <a:t>scale:</a:t>
            </a:r>
            <a:endParaRPr lang="en-US" i="1" dirty="0">
              <a:solidFill>
                <a:srgbClr val="CC0000"/>
              </a:solidFill>
            </a:endParaRPr>
          </a:p>
          <a:p>
            <a:r>
              <a:rPr lang="en-US" dirty="0"/>
              <a:t>hierarchical routing saves table size, reduced update traffic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performance: </a:t>
            </a:r>
          </a:p>
          <a:p>
            <a:r>
              <a:rPr lang="en-US" dirty="0"/>
              <a:t>intra-AS: can focus on performance</a:t>
            </a:r>
          </a:p>
          <a:p>
            <a:r>
              <a:rPr lang="en-US" dirty="0"/>
              <a:t>inter-AS: policy may dominate over performance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6908CF-3CC1-3A47-855A-6F04D0BA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different Intra-, Inter-AS routing? </a:t>
            </a:r>
          </a:p>
        </p:txBody>
      </p:sp>
    </p:spTree>
    <p:extLst>
      <p:ext uri="{BB962C8B-B14F-4D97-AF65-F5344CB8AC3E}">
        <p14:creationId xmlns:p14="http://schemas.microsoft.com/office/powerpoint/2010/main" val="1732108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9FC3-D722-A64E-8712-91EC3FE4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DEDD-A2B2-814A-90F3-A168CFD4A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the network make application performance better?</a:t>
            </a:r>
          </a:p>
        </p:txBody>
      </p:sp>
    </p:spTree>
    <p:extLst>
      <p:ext uri="{BB962C8B-B14F-4D97-AF65-F5344CB8AC3E}">
        <p14:creationId xmlns:p14="http://schemas.microsoft.com/office/powerpoint/2010/main" val="574189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6042AB0-441B-49FE-8D5E-E56A0852F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9650" y="649995"/>
            <a:ext cx="10182225" cy="1102607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Network support for applications</a:t>
            </a:r>
            <a:endParaRPr lang="en-US" altLang="en-US" sz="3200" dirty="0"/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2CD66088-5D06-44D5-8383-2BC0ADBA90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76302" y="1941514"/>
            <a:ext cx="10315573" cy="4421186"/>
          </a:xfrm>
        </p:spPr>
        <p:txBody>
          <a:bodyPr>
            <a:noAutofit/>
          </a:bodyPr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C00000"/>
                </a:solidFill>
              </a:rPr>
              <a:t>best effort</a:t>
            </a:r>
            <a:r>
              <a:rPr lang="en-US" altLang="en-US" dirty="0"/>
              <a:t> Internet architecture does not offer any guarantees on delay, bandwidth, and loss</a:t>
            </a:r>
          </a:p>
          <a:p>
            <a:pPr lvl="1"/>
            <a:r>
              <a:rPr lang="en-US" altLang="en-US" dirty="0"/>
              <a:t>Network may drop, reorder, corrupt packets</a:t>
            </a:r>
          </a:p>
          <a:p>
            <a:pPr lvl="1"/>
            <a:r>
              <a:rPr lang="en-US" altLang="en-US" dirty="0"/>
              <a:t>Network may treat transfers randomly regardless of their “importance”</a:t>
            </a:r>
          </a:p>
          <a:p>
            <a:r>
              <a:rPr lang="en-US" altLang="en-US" dirty="0"/>
              <a:t>However, many apps require delay and loss bounds</a:t>
            </a:r>
          </a:p>
          <a:p>
            <a:pPr lvl="1"/>
            <a:r>
              <a:rPr lang="en-US" altLang="en-US" dirty="0"/>
              <a:t>E.g., voice over IP (phone calls) require strict delay guarantees</a:t>
            </a:r>
          </a:p>
          <a:p>
            <a:pPr lvl="1"/>
            <a:r>
              <a:rPr lang="en-US" altLang="en-US" dirty="0"/>
              <a:t>E.g., HD video requires a reasonable minimum bandwidth</a:t>
            </a:r>
          </a:p>
          <a:p>
            <a:pPr lvl="1"/>
            <a:r>
              <a:rPr lang="en-US" altLang="en-US" dirty="0"/>
              <a:t>E.g., remote surgery with 3D-vision requires strict sync &amp; latency</a:t>
            </a:r>
          </a:p>
          <a:p>
            <a:r>
              <a:rPr lang="en-US" altLang="en-US" dirty="0"/>
              <a:t>How to provide quality of service (QoS) for apps? </a:t>
            </a:r>
          </a:p>
          <a:p>
            <a:pPr lvl="1"/>
            <a:r>
              <a:rPr lang="en-US" altLang="en-US" dirty="0"/>
              <a:t>Provision enough resources: make the best of best effort service</a:t>
            </a:r>
          </a:p>
          <a:p>
            <a:pPr lvl="1"/>
            <a:r>
              <a:rPr lang="en-US" altLang="en-US" dirty="0"/>
              <a:t>Mechanisms to handle traffic differently based on importance</a:t>
            </a:r>
          </a:p>
          <a:p>
            <a:pPr marL="0" indent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01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A3896-9FD1-5541-8A5F-19A7D01A24E0}"/>
              </a:ext>
            </a:extLst>
          </p:cNvPr>
          <p:cNvSpPr txBox="1"/>
          <p:nvPr/>
        </p:nvSpPr>
        <p:spPr>
          <a:xfrm>
            <a:off x="1344059" y="925418"/>
            <a:ext cx="97389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How can networks improve the quality of service for applications?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6A02A0-E7AC-3544-9E5B-58074611235E}"/>
              </a:ext>
            </a:extLst>
          </p:cNvPr>
          <p:cNvSpPr txBox="1"/>
          <p:nvPr/>
        </p:nvSpPr>
        <p:spPr>
          <a:xfrm>
            <a:off x="1068636" y="3249976"/>
            <a:ext cx="10256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Contention</a:t>
            </a:r>
            <a:r>
              <a:rPr lang="en-US" sz="2400" dirty="0">
                <a:latin typeface="Helvetica" pitchFamily="2" charset="0"/>
              </a:rPr>
              <a:t> between different applications occurs often in the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core</a:t>
            </a:r>
            <a:r>
              <a:rPr lang="en-US" sz="2400" dirty="0">
                <a:latin typeface="Helvetica" pitchFamily="2" charset="0"/>
              </a:rPr>
              <a:t> of the network, not just at endpoints.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If contention isn’t resolved, performance of some apps may be severely affected.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e.g., zoom session affected by massive concurrent </a:t>
            </a:r>
            <a:r>
              <a:rPr lang="en-US" sz="2400" dirty="0" err="1">
                <a:latin typeface="Helvetica" pitchFamily="2" charset="0"/>
              </a:rPr>
              <a:t>bittorrent</a:t>
            </a:r>
            <a:r>
              <a:rPr lang="en-US" sz="2400" dirty="0">
                <a:latin typeface="Helvetica" pitchFamily="2" charset="0"/>
              </a:rPr>
              <a:t> downloads</a:t>
            </a:r>
          </a:p>
        </p:txBody>
      </p:sp>
    </p:spTree>
    <p:extLst>
      <p:ext uri="{BB962C8B-B14F-4D97-AF65-F5344CB8AC3E}">
        <p14:creationId xmlns:p14="http://schemas.microsoft.com/office/powerpoint/2010/main" val="397845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One approach: “dimension” best effort networks well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031866"/>
            <a:ext cx="10751545" cy="47529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deploy enough link capacity</a:t>
            </a:r>
            <a:r>
              <a:rPr lang="en-US" dirty="0"/>
              <a:t> so that congestion doesn’t occur, multimedia traffic flows without delay or loss</a:t>
            </a:r>
          </a:p>
          <a:p>
            <a:pPr lvl="1">
              <a:defRPr/>
            </a:pPr>
            <a:r>
              <a:rPr lang="en-US" dirty="0"/>
              <a:t>low complexity of network mechanisms (use current “best effort” network)</a:t>
            </a:r>
          </a:p>
          <a:p>
            <a:pPr lvl="1">
              <a:defRPr/>
            </a:pPr>
            <a:r>
              <a:rPr lang="en-US" dirty="0"/>
              <a:t>high bandwidth costs</a:t>
            </a:r>
          </a:p>
          <a:p>
            <a:pPr>
              <a:defRPr/>
            </a:pPr>
            <a:r>
              <a:rPr lang="en-US" dirty="0"/>
              <a:t>challenges: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network dimensioning: </a:t>
            </a:r>
            <a:r>
              <a:rPr lang="en-US" dirty="0"/>
              <a:t>how much bandwidth is “enough?”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estimating network traffic demand: </a:t>
            </a:r>
            <a:r>
              <a:rPr lang="en-US" dirty="0"/>
              <a:t>needed to determine how much bandwidth is “enough” (for that much traffic)</a:t>
            </a:r>
          </a:p>
          <a:p>
            <a:pPr>
              <a:defRPr/>
            </a:pPr>
            <a:r>
              <a:rPr lang="en-US" dirty="0"/>
              <a:t>Network operators do this quite well, but there are exceptional circumstances.</a:t>
            </a:r>
          </a:p>
          <a:p>
            <a:pPr lvl="2">
              <a:defRPr/>
            </a:pPr>
            <a:r>
              <a:rPr lang="en-US" dirty="0"/>
              <a:t>Superbowl?</a:t>
            </a:r>
          </a:p>
          <a:p>
            <a:pPr lvl="2">
              <a:defRPr/>
            </a:pPr>
            <a:r>
              <a:rPr lang="en-US" dirty="0"/>
              <a:t>Pandemics?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809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66776" y="195261"/>
            <a:ext cx="10634834" cy="131900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Another approach: Multiple classes of service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337" y="1410772"/>
            <a:ext cx="9619863" cy="3444875"/>
          </a:xfrm>
        </p:spPr>
        <p:txBody>
          <a:bodyPr>
            <a:normAutofit/>
          </a:bodyPr>
          <a:lstStyle/>
          <a:p>
            <a:pPr marL="282575" indent="-282575">
              <a:defRPr/>
            </a:pPr>
            <a:r>
              <a:rPr lang="en-US" sz="3200" dirty="0"/>
              <a:t>Avoid “one-size fits all” service model</a:t>
            </a:r>
            <a:endParaRPr lang="en-US" sz="2800" dirty="0"/>
          </a:p>
          <a:p>
            <a:pPr marL="282575" indent="-282575">
              <a:defRPr/>
            </a:pPr>
            <a:r>
              <a:rPr lang="en-US" sz="3200" dirty="0"/>
              <a:t>Use </a:t>
            </a:r>
            <a:r>
              <a:rPr lang="en-US" sz="3200" dirty="0">
                <a:solidFill>
                  <a:srgbClr val="C00000"/>
                </a:solidFill>
              </a:rPr>
              <a:t>multiple classes of service</a:t>
            </a:r>
          </a:p>
          <a:p>
            <a:pPr lvl="1">
              <a:defRPr/>
            </a:pPr>
            <a:r>
              <a:rPr lang="en-US" sz="2800" dirty="0"/>
              <a:t>partition traffic into classes</a:t>
            </a:r>
          </a:p>
          <a:p>
            <a:pPr lvl="1">
              <a:defRPr/>
            </a:pPr>
            <a:r>
              <a:rPr lang="en-US" sz="2800" dirty="0"/>
              <a:t>network treats different classes of traffic differently (analogy: premium vs. economy lines at airports)</a:t>
            </a:r>
          </a:p>
        </p:txBody>
      </p:sp>
      <p:pic>
        <p:nvPicPr>
          <p:cNvPr id="607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4797425"/>
            <a:ext cx="8731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07238" name="Freeform 6"/>
          <p:cNvSpPr>
            <a:spLocks/>
          </p:cNvSpPr>
          <p:nvPr/>
        </p:nvSpPr>
        <p:spPr bwMode="auto">
          <a:xfrm>
            <a:off x="7458076" y="4192589"/>
            <a:ext cx="2847975" cy="1481137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242" name="Freeform 10"/>
          <p:cNvSpPr>
            <a:spLocks/>
          </p:cNvSpPr>
          <p:nvPr/>
        </p:nvSpPr>
        <p:spPr bwMode="auto">
          <a:xfrm>
            <a:off x="8096251" y="4495801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7" name="Freeform 95"/>
          <p:cNvSpPr>
            <a:spLocks/>
          </p:cNvSpPr>
          <p:nvPr/>
        </p:nvSpPr>
        <p:spPr bwMode="auto">
          <a:xfrm>
            <a:off x="9137651" y="4489451"/>
            <a:ext cx="504825" cy="307975"/>
          </a:xfrm>
          <a:custGeom>
            <a:avLst/>
            <a:gdLst>
              <a:gd name="T0" fmla="*/ 0 w 318"/>
              <a:gd name="T1" fmla="*/ 0 h 194"/>
              <a:gd name="T2" fmla="*/ 318 w 318"/>
              <a:gd name="T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8" name="Freeform 96"/>
          <p:cNvSpPr>
            <a:spLocks/>
          </p:cNvSpPr>
          <p:nvPr/>
        </p:nvSpPr>
        <p:spPr bwMode="auto">
          <a:xfrm>
            <a:off x="8072438" y="4881564"/>
            <a:ext cx="481012" cy="238125"/>
          </a:xfrm>
          <a:custGeom>
            <a:avLst/>
            <a:gdLst>
              <a:gd name="T0" fmla="*/ 0 w 294"/>
              <a:gd name="T1" fmla="*/ 0 h 174"/>
              <a:gd name="T2" fmla="*/ 294 w 294"/>
              <a:gd name="T3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9" name="Freeform 97"/>
          <p:cNvSpPr>
            <a:spLocks/>
          </p:cNvSpPr>
          <p:nvPr/>
        </p:nvSpPr>
        <p:spPr bwMode="auto">
          <a:xfrm>
            <a:off x="9020175" y="4857750"/>
            <a:ext cx="628650" cy="247650"/>
          </a:xfrm>
          <a:custGeom>
            <a:avLst/>
            <a:gdLst>
              <a:gd name="T0" fmla="*/ 0 w 378"/>
              <a:gd name="T1" fmla="*/ 174 h 174"/>
              <a:gd name="T2" fmla="*/ 378 w 378"/>
              <a:gd name="T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0" name="Freeform 98"/>
          <p:cNvSpPr>
            <a:spLocks/>
          </p:cNvSpPr>
          <p:nvPr/>
        </p:nvSpPr>
        <p:spPr bwMode="auto">
          <a:xfrm>
            <a:off x="9686926" y="4911725"/>
            <a:ext cx="206375" cy="508000"/>
          </a:xfrm>
          <a:custGeom>
            <a:avLst/>
            <a:gdLst>
              <a:gd name="T0" fmla="*/ 0 w 118"/>
              <a:gd name="T1" fmla="*/ 500 h 500"/>
              <a:gd name="T2" fmla="*/ 118 w 118"/>
              <a:gd name="T3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1" name="Freeform 99"/>
          <p:cNvSpPr>
            <a:spLocks/>
          </p:cNvSpPr>
          <p:nvPr/>
        </p:nvSpPr>
        <p:spPr bwMode="auto">
          <a:xfrm>
            <a:off x="8451850" y="5445126"/>
            <a:ext cx="736600" cy="74613"/>
          </a:xfrm>
          <a:custGeom>
            <a:avLst/>
            <a:gdLst>
              <a:gd name="T0" fmla="*/ 370 w 370"/>
              <a:gd name="T1" fmla="*/ 32 h 32"/>
              <a:gd name="T2" fmla="*/ 0 w 370"/>
              <a:gd name="T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2" name="Freeform 100"/>
          <p:cNvSpPr>
            <a:spLocks/>
          </p:cNvSpPr>
          <p:nvPr/>
        </p:nvSpPr>
        <p:spPr bwMode="auto">
          <a:xfrm>
            <a:off x="7915276" y="4905375"/>
            <a:ext cx="193675" cy="425450"/>
          </a:xfrm>
          <a:custGeom>
            <a:avLst/>
            <a:gdLst>
              <a:gd name="T0" fmla="*/ 162 w 176"/>
              <a:gd name="T1" fmla="*/ 408 h 412"/>
              <a:gd name="T2" fmla="*/ 176 w 176"/>
              <a:gd name="T3" fmla="*/ 412 h 412"/>
              <a:gd name="T4" fmla="*/ 0 w 176"/>
              <a:gd name="T5" fmla="*/ 0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3" name="Rectangle 101"/>
          <p:cNvSpPr>
            <a:spLocks noChangeArrowheads="1"/>
          </p:cNvSpPr>
          <p:nvPr/>
        </p:nvSpPr>
        <p:spPr bwMode="auto">
          <a:xfrm>
            <a:off x="6024563" y="4519614"/>
            <a:ext cx="1155700" cy="2381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4" name="Rectangle 102"/>
          <p:cNvSpPr>
            <a:spLocks noChangeArrowheads="1"/>
          </p:cNvSpPr>
          <p:nvPr/>
        </p:nvSpPr>
        <p:spPr bwMode="auto">
          <a:xfrm>
            <a:off x="6000751" y="4543426"/>
            <a:ext cx="1147763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5" name="Line 103"/>
          <p:cNvSpPr>
            <a:spLocks noChangeShapeType="1"/>
          </p:cNvSpPr>
          <p:nvPr/>
        </p:nvSpPr>
        <p:spPr bwMode="auto">
          <a:xfrm>
            <a:off x="7026276" y="4675188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9" name="Rectangle 107"/>
          <p:cNvSpPr>
            <a:spLocks noChangeArrowheads="1"/>
          </p:cNvSpPr>
          <p:nvPr/>
        </p:nvSpPr>
        <p:spPr bwMode="auto">
          <a:xfrm>
            <a:off x="6629400" y="4546601"/>
            <a:ext cx="427038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40" name="Text Box 108"/>
          <p:cNvSpPr txBox="1">
            <a:spLocks noChangeArrowheads="1"/>
          </p:cNvSpPr>
          <p:nvPr/>
        </p:nvSpPr>
        <p:spPr bwMode="auto">
          <a:xfrm>
            <a:off x="6581775" y="4519614"/>
            <a:ext cx="520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latin typeface="Arial" charset="0"/>
              </a:rPr>
              <a:t>0111</a:t>
            </a:r>
          </a:p>
        </p:txBody>
      </p:sp>
      <p:sp>
        <p:nvSpPr>
          <p:cNvPr id="607342" name="Line 110"/>
          <p:cNvSpPr>
            <a:spLocks noChangeShapeType="1"/>
          </p:cNvSpPr>
          <p:nvPr/>
        </p:nvSpPr>
        <p:spPr bwMode="auto">
          <a:xfrm flipH="1">
            <a:off x="6248401" y="4805363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07401" name="Rectangle 169"/>
          <p:cNvSpPr>
            <a:spLocks noChangeArrowheads="1"/>
          </p:cNvSpPr>
          <p:nvPr/>
        </p:nvSpPr>
        <p:spPr bwMode="auto">
          <a:xfrm>
            <a:off x="892240" y="4232426"/>
            <a:ext cx="5331343" cy="2522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3200" dirty="0">
                <a:latin typeface="Helvetica" pitchFamily="2" charset="0"/>
              </a:rPr>
              <a:t>granularity: differential service among multiple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classes</a:t>
            </a:r>
            <a:r>
              <a:rPr lang="en-US" sz="3200" dirty="0">
                <a:solidFill>
                  <a:srgbClr val="000099"/>
                </a:solidFill>
                <a:latin typeface="Helvetica" pitchFamily="2" charset="0"/>
              </a:rPr>
              <a:t>, </a:t>
            </a:r>
            <a:r>
              <a:rPr lang="en-US" sz="3200" dirty="0">
                <a:latin typeface="Helvetica" pitchFamily="2" charset="0"/>
              </a:rPr>
              <a:t>not among individual connections</a:t>
            </a:r>
          </a:p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3200" dirty="0">
                <a:latin typeface="Helvetica" pitchFamily="2" charset="0"/>
              </a:rPr>
              <a:t>history: </a:t>
            </a:r>
            <a:r>
              <a:rPr lang="en-US" sz="3200" dirty="0" err="1">
                <a:solidFill>
                  <a:srgbClr val="C00000"/>
                </a:solidFill>
                <a:latin typeface="Helvetica" pitchFamily="2" charset="0"/>
              </a:rPr>
              <a:t>ToS</a:t>
            </a:r>
            <a:r>
              <a:rPr lang="en-US" sz="3200" dirty="0">
                <a:latin typeface="Helvetica" pitchFamily="2" charset="0"/>
              </a:rPr>
              <a:t> bits in IP </a:t>
            </a:r>
            <a:r>
              <a:rPr lang="en-US" sz="3200" dirty="0" err="1">
                <a:latin typeface="Helvetica" pitchFamily="2" charset="0"/>
              </a:rPr>
              <a:t>hdr</a:t>
            </a:r>
            <a:endParaRPr lang="en-US" sz="3200" dirty="0">
              <a:latin typeface="Helvetica" pitchFamily="2" charset="0"/>
            </a:endParaRPr>
          </a:p>
        </p:txBody>
      </p:sp>
      <p:grpSp>
        <p:nvGrpSpPr>
          <p:cNvPr id="148501" name="Group 332"/>
          <p:cNvGrpSpPr>
            <a:grpSpLocks/>
          </p:cNvGrpSpPr>
          <p:nvPr/>
        </p:nvGrpSpPr>
        <p:grpSpPr bwMode="auto">
          <a:xfrm>
            <a:off x="8516939" y="4394200"/>
            <a:ext cx="636587" cy="230188"/>
            <a:chOff x="2356" y="1300"/>
            <a:chExt cx="555" cy="194"/>
          </a:xfrm>
        </p:grpSpPr>
        <p:sp>
          <p:nvSpPr>
            <p:cNvPr id="14857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4857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4857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4857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4857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858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11" name="Line 330"/>
            <p:cNvSpPr>
              <a:spLocks noChangeShapeType="1"/>
            </p:cNvSpPr>
            <p:nvPr/>
          </p:nvSpPr>
          <p:spPr bwMode="auto">
            <a:xfrm>
              <a:off x="2357" y="1362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2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48502" name="Group 11"/>
          <p:cNvGrpSpPr>
            <a:grpSpLocks/>
          </p:cNvGrpSpPr>
          <p:nvPr/>
        </p:nvGrpSpPr>
        <p:grpSpPr bwMode="auto">
          <a:xfrm>
            <a:off x="7602538" y="4670426"/>
            <a:ext cx="501650" cy="233363"/>
            <a:chOff x="3600" y="219"/>
            <a:chExt cx="360" cy="175"/>
          </a:xfrm>
        </p:grpSpPr>
        <p:sp>
          <p:nvSpPr>
            <p:cNvPr id="607244" name="Oval 1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5" name="Line 1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6" name="Line 1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7" name="Rectangle 1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48" name="Oval 1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65" name="Group 1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50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1" name="Line 1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2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66" name="Group 2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54" name="Line 2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5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6" name="Line 2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3" name="Group 25"/>
          <p:cNvGrpSpPr>
            <a:grpSpLocks/>
          </p:cNvGrpSpPr>
          <p:nvPr/>
        </p:nvGrpSpPr>
        <p:grpSpPr bwMode="auto">
          <a:xfrm>
            <a:off x="7954963" y="5308601"/>
            <a:ext cx="501650" cy="233363"/>
            <a:chOff x="3600" y="219"/>
            <a:chExt cx="360" cy="175"/>
          </a:xfrm>
        </p:grpSpPr>
        <p:sp>
          <p:nvSpPr>
            <p:cNvPr id="607258" name="Oval 26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59" name="Line 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60" name="Line 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61" name="Rectangle 29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62" name="Oval 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52" name="Group 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64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5" name="Line 33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6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53" name="Group 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68" name="Line 36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9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70" name="Line 38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4" name="Group 53"/>
          <p:cNvGrpSpPr>
            <a:grpSpLocks/>
          </p:cNvGrpSpPr>
          <p:nvPr/>
        </p:nvGrpSpPr>
        <p:grpSpPr bwMode="auto">
          <a:xfrm>
            <a:off x="8551863" y="5030788"/>
            <a:ext cx="500062" cy="233362"/>
            <a:chOff x="3600" y="219"/>
            <a:chExt cx="360" cy="175"/>
          </a:xfrm>
        </p:grpSpPr>
        <p:sp>
          <p:nvSpPr>
            <p:cNvPr id="607286" name="Oval 54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7" name="Line 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8" name="Line 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9" name="Rectangle 57"/>
            <p:cNvSpPr>
              <a:spLocks noChangeArrowheads="1"/>
            </p:cNvSpPr>
            <p:nvPr/>
          </p:nvSpPr>
          <p:spPr bwMode="auto">
            <a:xfrm>
              <a:off x="3603" y="289"/>
              <a:ext cx="353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90" name="Oval 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39" name="Group 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92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3" name="Line 61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4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40" name="Group 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96" name="Line 64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7" name="Line 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8" name="Line 6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5" name="Group 67"/>
          <p:cNvGrpSpPr>
            <a:grpSpLocks/>
          </p:cNvGrpSpPr>
          <p:nvPr/>
        </p:nvGrpSpPr>
        <p:grpSpPr bwMode="auto">
          <a:xfrm>
            <a:off x="9186863" y="5327651"/>
            <a:ext cx="501650" cy="233363"/>
            <a:chOff x="3600" y="219"/>
            <a:chExt cx="360" cy="175"/>
          </a:xfrm>
        </p:grpSpPr>
        <p:sp>
          <p:nvSpPr>
            <p:cNvPr id="607300" name="Oval 68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1" name="Line 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2" name="Line 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3" name="Rectangle 71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304" name="Oval 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26" name="Group 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306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07" name="Line 75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08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27" name="Group 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310" name="Line 7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11" name="Line 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12" name="Line 8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6" name="Group 81"/>
          <p:cNvGrpSpPr>
            <a:grpSpLocks/>
          </p:cNvGrpSpPr>
          <p:nvPr/>
        </p:nvGrpSpPr>
        <p:grpSpPr bwMode="auto">
          <a:xfrm>
            <a:off x="9631363" y="4672013"/>
            <a:ext cx="501650" cy="233362"/>
            <a:chOff x="3600" y="219"/>
            <a:chExt cx="360" cy="175"/>
          </a:xfrm>
        </p:grpSpPr>
        <p:sp>
          <p:nvSpPr>
            <p:cNvPr id="607314" name="Oval 8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5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6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7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318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13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320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1" name="Line 8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2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14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324" name="Line 9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5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6" name="Line 9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1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553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74" name="Line 226"/>
          <p:cNvSpPr>
            <a:spLocks noChangeShapeType="1"/>
          </p:cNvSpPr>
          <p:nvPr/>
        </p:nvSpPr>
        <p:spPr bwMode="auto">
          <a:xfrm>
            <a:off x="3633788" y="3122613"/>
            <a:ext cx="462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54277" y="351730"/>
            <a:ext cx="9468999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Multiple classes of service: scenario</a:t>
            </a:r>
          </a:p>
        </p:txBody>
      </p:sp>
      <p:grpSp>
        <p:nvGrpSpPr>
          <p:cNvPr id="149508" name="Group 221"/>
          <p:cNvGrpSpPr>
            <a:grpSpLocks/>
          </p:cNvGrpSpPr>
          <p:nvPr/>
        </p:nvGrpSpPr>
        <p:grpSpPr bwMode="auto">
          <a:xfrm>
            <a:off x="4071938" y="2643189"/>
            <a:ext cx="1319212" cy="795337"/>
            <a:chOff x="1605" y="1665"/>
            <a:chExt cx="556" cy="501"/>
          </a:xfrm>
        </p:grpSpPr>
        <p:sp>
          <p:nvSpPr>
            <p:cNvPr id="232661" name="Freeform 213"/>
            <p:cNvSpPr>
              <a:spLocks/>
            </p:cNvSpPr>
            <p:nvPr/>
          </p:nvSpPr>
          <p:spPr bwMode="auto">
            <a:xfrm>
              <a:off x="1605" y="1739"/>
              <a:ext cx="556" cy="241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1" name="Oval 83"/>
            <p:cNvSpPr>
              <a:spLocks noChangeArrowheads="1"/>
            </p:cNvSpPr>
            <p:nvPr/>
          </p:nvSpPr>
          <p:spPr bwMode="auto">
            <a:xfrm>
              <a:off x="1610" y="1784"/>
              <a:ext cx="549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2" name="Line 8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3" name="Line 85"/>
            <p:cNvSpPr>
              <a:spLocks noChangeShapeType="1"/>
            </p:cNvSpPr>
            <p:nvPr/>
          </p:nvSpPr>
          <p:spPr bwMode="auto">
            <a:xfrm>
              <a:off x="2160" y="1739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5" name="Oval 8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49565" name="Group 8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2537" name="Line 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38" name="Line 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39" name="Line 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66" name="Group 9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2541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42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43" name="Line 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232662" name="Oval 214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49509" name="Group 220"/>
          <p:cNvGrpSpPr>
            <a:grpSpLocks/>
          </p:cNvGrpSpPr>
          <p:nvPr/>
        </p:nvGrpSpPr>
        <p:grpSpPr bwMode="auto">
          <a:xfrm>
            <a:off x="4384675" y="3040063"/>
            <a:ext cx="965200" cy="196850"/>
            <a:chOff x="3150" y="1799"/>
            <a:chExt cx="643" cy="204"/>
          </a:xfrm>
        </p:grpSpPr>
        <p:sp>
          <p:nvSpPr>
            <p:cNvPr id="232664" name="Rectangle 216"/>
            <p:cNvSpPr>
              <a:spLocks noChangeArrowheads="1"/>
            </p:cNvSpPr>
            <p:nvPr/>
          </p:nvSpPr>
          <p:spPr bwMode="auto">
            <a:xfrm>
              <a:off x="3633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65" name="Rectangle 217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66" name="Rectangle 218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67" name="Rectangle 219"/>
            <p:cNvSpPr>
              <a:spLocks noChangeArrowheads="1"/>
            </p:cNvSpPr>
            <p:nvPr/>
          </p:nvSpPr>
          <p:spPr bwMode="auto">
            <a:xfrm>
              <a:off x="3150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32671" name="Line 223"/>
          <p:cNvSpPr>
            <a:spLocks noChangeShapeType="1"/>
          </p:cNvSpPr>
          <p:nvPr/>
        </p:nvSpPr>
        <p:spPr bwMode="auto">
          <a:xfrm flipH="1">
            <a:off x="3338514" y="2320925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2" name="Line 224"/>
          <p:cNvSpPr>
            <a:spLocks noChangeShapeType="1"/>
          </p:cNvSpPr>
          <p:nvPr/>
        </p:nvSpPr>
        <p:spPr bwMode="auto">
          <a:xfrm flipH="1" flipV="1">
            <a:off x="3043238" y="3883025"/>
            <a:ext cx="3095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3" name="Line 225"/>
          <p:cNvSpPr>
            <a:spLocks noChangeShapeType="1"/>
          </p:cNvSpPr>
          <p:nvPr/>
        </p:nvSpPr>
        <p:spPr bwMode="auto">
          <a:xfrm flipH="1">
            <a:off x="3494088" y="230663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5" name="Line 227"/>
          <p:cNvSpPr>
            <a:spLocks noChangeShapeType="1"/>
          </p:cNvSpPr>
          <p:nvPr/>
        </p:nvSpPr>
        <p:spPr bwMode="auto">
          <a:xfrm flipH="1">
            <a:off x="7993064" y="2235200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6" name="Line 228"/>
          <p:cNvSpPr>
            <a:spLocks noChangeShapeType="1"/>
          </p:cNvSpPr>
          <p:nvPr/>
        </p:nvSpPr>
        <p:spPr bwMode="auto">
          <a:xfrm flipH="1">
            <a:off x="8008938" y="3808413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7" name="Line 229"/>
          <p:cNvSpPr>
            <a:spLocks noChangeShapeType="1"/>
          </p:cNvSpPr>
          <p:nvPr/>
        </p:nvSpPr>
        <p:spPr bwMode="auto">
          <a:xfrm flipH="1" flipV="1">
            <a:off x="8597900" y="22352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49516" name="Group 232"/>
          <p:cNvGrpSpPr>
            <a:grpSpLocks/>
          </p:cNvGrpSpPr>
          <p:nvPr/>
        </p:nvGrpSpPr>
        <p:grpSpPr bwMode="auto">
          <a:xfrm>
            <a:off x="6516689" y="2865438"/>
            <a:ext cx="1247775" cy="417512"/>
            <a:chOff x="3600" y="219"/>
            <a:chExt cx="360" cy="175"/>
          </a:xfrm>
        </p:grpSpPr>
        <p:sp>
          <p:nvSpPr>
            <p:cNvPr id="232681" name="Oval 23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82" name="Line 23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83" name="Line 23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84" name="Rectangle 23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32685" name="Oval 23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49548" name="Group 23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2687" name="Line 2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88" name="Line 2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89" name="Line 24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49" name="Group 24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2691" name="Line 24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92" name="Line 24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93" name="Line 24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2694" name="Text Box 246"/>
          <p:cNvSpPr txBox="1">
            <a:spLocks noChangeArrowheads="1"/>
          </p:cNvSpPr>
          <p:nvPr/>
        </p:nvSpPr>
        <p:spPr bwMode="auto">
          <a:xfrm>
            <a:off x="4456113" y="2174875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R1</a:t>
            </a:r>
          </a:p>
        </p:txBody>
      </p:sp>
      <p:sp>
        <p:nvSpPr>
          <p:cNvPr id="232695" name="Text Box 247"/>
          <p:cNvSpPr txBox="1">
            <a:spLocks noChangeArrowheads="1"/>
          </p:cNvSpPr>
          <p:nvPr/>
        </p:nvSpPr>
        <p:spPr bwMode="auto">
          <a:xfrm>
            <a:off x="6943726" y="229870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R2</a:t>
            </a:r>
          </a:p>
        </p:txBody>
      </p:sp>
      <p:sp>
        <p:nvSpPr>
          <p:cNvPr id="232696" name="Text Box 248"/>
          <p:cNvSpPr txBox="1">
            <a:spLocks noChangeArrowheads="1"/>
          </p:cNvSpPr>
          <p:nvPr/>
        </p:nvSpPr>
        <p:spPr bwMode="auto">
          <a:xfrm>
            <a:off x="2400301" y="204628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H1</a:t>
            </a:r>
          </a:p>
        </p:txBody>
      </p:sp>
      <p:sp>
        <p:nvSpPr>
          <p:cNvPr id="232697" name="Text Box 249"/>
          <p:cNvSpPr txBox="1">
            <a:spLocks noChangeArrowheads="1"/>
          </p:cNvSpPr>
          <p:nvPr/>
        </p:nvSpPr>
        <p:spPr bwMode="auto">
          <a:xfrm>
            <a:off x="2017713" y="37465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H2</a:t>
            </a:r>
          </a:p>
        </p:txBody>
      </p:sp>
      <p:sp>
        <p:nvSpPr>
          <p:cNvPr id="232698" name="Text Box 250"/>
          <p:cNvSpPr txBox="1">
            <a:spLocks noChangeArrowheads="1"/>
          </p:cNvSpPr>
          <p:nvPr/>
        </p:nvSpPr>
        <p:spPr bwMode="auto">
          <a:xfrm>
            <a:off x="9585326" y="1916113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H3</a:t>
            </a:r>
          </a:p>
        </p:txBody>
      </p:sp>
      <p:sp>
        <p:nvSpPr>
          <p:cNvPr id="232699" name="Text Box 251"/>
          <p:cNvSpPr txBox="1">
            <a:spLocks noChangeArrowheads="1"/>
          </p:cNvSpPr>
          <p:nvPr/>
        </p:nvSpPr>
        <p:spPr bwMode="auto">
          <a:xfrm>
            <a:off x="9077326" y="34750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H4</a:t>
            </a:r>
          </a:p>
        </p:txBody>
      </p:sp>
      <p:sp>
        <p:nvSpPr>
          <p:cNvPr id="232700" name="Text Box 252"/>
          <p:cNvSpPr txBox="1">
            <a:spLocks noChangeArrowheads="1"/>
          </p:cNvSpPr>
          <p:nvPr/>
        </p:nvSpPr>
        <p:spPr bwMode="auto">
          <a:xfrm>
            <a:off x="5510213" y="3690938"/>
            <a:ext cx="1758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2701" name="Line 253"/>
          <p:cNvSpPr>
            <a:spLocks noChangeShapeType="1"/>
          </p:cNvSpPr>
          <p:nvPr/>
        </p:nvSpPr>
        <p:spPr bwMode="auto">
          <a:xfrm>
            <a:off x="5618163" y="3263900"/>
            <a:ext cx="309562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702" name="Line 254"/>
          <p:cNvSpPr>
            <a:spLocks noChangeShapeType="1"/>
          </p:cNvSpPr>
          <p:nvPr/>
        </p:nvSpPr>
        <p:spPr bwMode="auto">
          <a:xfrm flipH="1">
            <a:off x="4829175" y="3190876"/>
            <a:ext cx="393700" cy="50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703" name="Text Box 255"/>
          <p:cNvSpPr txBox="1">
            <a:spLocks noChangeArrowheads="1"/>
          </p:cNvSpPr>
          <p:nvPr/>
        </p:nvSpPr>
        <p:spPr bwMode="auto">
          <a:xfrm>
            <a:off x="3989388" y="3700464"/>
            <a:ext cx="136608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R1 output </a:t>
            </a:r>
          </a:p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interface </a:t>
            </a:r>
          </a:p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queue</a:t>
            </a:r>
          </a:p>
        </p:txBody>
      </p:sp>
      <p:sp>
        <p:nvSpPr>
          <p:cNvPr id="232704" name="Freeform 256"/>
          <p:cNvSpPr>
            <a:spLocks/>
          </p:cNvSpPr>
          <p:nvPr/>
        </p:nvSpPr>
        <p:spPr bwMode="auto">
          <a:xfrm>
            <a:off x="3563938" y="2068514"/>
            <a:ext cx="5275262" cy="928687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705" name="Freeform 257"/>
          <p:cNvSpPr>
            <a:spLocks/>
          </p:cNvSpPr>
          <p:nvPr/>
        </p:nvSpPr>
        <p:spPr bwMode="auto">
          <a:xfrm>
            <a:off x="3254376" y="3179764"/>
            <a:ext cx="5078413" cy="801687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49531" name="Group 542"/>
          <p:cNvGrpSpPr>
            <a:grpSpLocks/>
          </p:cNvGrpSpPr>
          <p:nvPr/>
        </p:nvGrpSpPr>
        <p:grpSpPr bwMode="auto">
          <a:xfrm>
            <a:off x="2336801" y="3467101"/>
            <a:ext cx="944563" cy="968375"/>
            <a:chOff x="-44" y="1473"/>
            <a:chExt cx="981" cy="1105"/>
          </a:xfrm>
        </p:grpSpPr>
        <p:pic>
          <p:nvPicPr>
            <p:cNvPr id="14954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2" name="Group 542"/>
          <p:cNvGrpSpPr>
            <a:grpSpLocks/>
          </p:cNvGrpSpPr>
          <p:nvPr/>
        </p:nvGrpSpPr>
        <p:grpSpPr bwMode="auto">
          <a:xfrm>
            <a:off x="2674938" y="1879600"/>
            <a:ext cx="944562" cy="966788"/>
            <a:chOff x="-44" y="1473"/>
            <a:chExt cx="981" cy="1105"/>
          </a:xfrm>
        </p:grpSpPr>
        <p:pic>
          <p:nvPicPr>
            <p:cNvPr id="14953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3" name="Group 542"/>
          <p:cNvGrpSpPr>
            <a:grpSpLocks/>
          </p:cNvGrpSpPr>
          <p:nvPr/>
        </p:nvGrpSpPr>
        <p:grpSpPr bwMode="auto">
          <a:xfrm flipH="1">
            <a:off x="8755064" y="1736725"/>
            <a:ext cx="942975" cy="966788"/>
            <a:chOff x="-44" y="1473"/>
            <a:chExt cx="981" cy="1105"/>
          </a:xfrm>
        </p:grpSpPr>
        <p:pic>
          <p:nvPicPr>
            <p:cNvPr id="14953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4" name="Group 542"/>
          <p:cNvGrpSpPr>
            <a:grpSpLocks/>
          </p:cNvGrpSpPr>
          <p:nvPr/>
        </p:nvGrpSpPr>
        <p:grpSpPr bwMode="auto">
          <a:xfrm flipH="1">
            <a:off x="8307388" y="3386139"/>
            <a:ext cx="944562" cy="968375"/>
            <a:chOff x="-44" y="1473"/>
            <a:chExt cx="981" cy="1105"/>
          </a:xfrm>
        </p:grpSpPr>
        <p:pic>
          <p:nvPicPr>
            <p:cNvPr id="1495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8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3619" y="285043"/>
            <a:ext cx="9210034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Scenario 1: mixed HTTP and VoIP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5414" y="1469176"/>
            <a:ext cx="9096371" cy="1963738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example:  1Mbps VoIP, HTTP share 1.5 Mbps link. </a:t>
            </a:r>
          </a:p>
          <a:p>
            <a:pPr lvl="1">
              <a:defRPr/>
            </a:pPr>
            <a:r>
              <a:rPr lang="en-US" dirty="0"/>
              <a:t>HTTP bursts can congest router, cause audio loss</a:t>
            </a:r>
          </a:p>
          <a:p>
            <a:pPr lvl="1">
              <a:defRPr/>
            </a:pPr>
            <a:r>
              <a:rPr lang="en-US" dirty="0"/>
              <a:t>want to give priority to audio over HTTP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2701926" y="5485217"/>
            <a:ext cx="7299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Helvetica" pitchFamily="2" charset="0"/>
                <a:cs typeface="Arial"/>
              </a:rPr>
              <a:t>packet marking needed for router to distinguish between different classes; and new router policy to treat packets accordingly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2559051" y="5312181"/>
            <a:ext cx="7242175" cy="14446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2728914" y="5039130"/>
            <a:ext cx="1864613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  <a:cs typeface="Arial"/>
              </a:rPr>
              <a:t>Principle 1</a:t>
            </a:r>
          </a:p>
        </p:txBody>
      </p:sp>
      <p:sp>
        <p:nvSpPr>
          <p:cNvPr id="233481" name="Line 9"/>
          <p:cNvSpPr>
            <a:spLocks noChangeShapeType="1"/>
          </p:cNvSpPr>
          <p:nvPr/>
        </p:nvSpPr>
        <p:spPr bwMode="auto">
          <a:xfrm>
            <a:off x="4297364" y="3781830"/>
            <a:ext cx="3716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pSp>
        <p:nvGrpSpPr>
          <p:cNvPr id="151559" name="Group 12"/>
          <p:cNvGrpSpPr>
            <a:grpSpLocks/>
          </p:cNvGrpSpPr>
          <p:nvPr/>
        </p:nvGrpSpPr>
        <p:grpSpPr bwMode="auto">
          <a:xfrm>
            <a:off x="4649788" y="3448455"/>
            <a:ext cx="1058862" cy="552450"/>
            <a:chOff x="1605" y="1665"/>
            <a:chExt cx="556" cy="501"/>
          </a:xfrm>
        </p:grpSpPr>
        <p:sp>
          <p:nvSpPr>
            <p:cNvPr id="233485" name="Freeform 13"/>
            <p:cNvSpPr>
              <a:spLocks/>
            </p:cNvSpPr>
            <p:nvPr/>
          </p:nvSpPr>
          <p:spPr bwMode="auto">
            <a:xfrm>
              <a:off x="1605" y="1738"/>
              <a:ext cx="556" cy="242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3486" name="Oval 14"/>
            <p:cNvSpPr>
              <a:spLocks noChangeArrowheads="1"/>
            </p:cNvSpPr>
            <p:nvPr/>
          </p:nvSpPr>
          <p:spPr bwMode="auto">
            <a:xfrm>
              <a:off x="1610" y="1784"/>
              <a:ext cx="548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3487" name="Line 15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3488" name="Line 16"/>
            <p:cNvSpPr>
              <a:spLocks noChangeShapeType="1"/>
            </p:cNvSpPr>
            <p:nvPr/>
          </p:nvSpPr>
          <p:spPr bwMode="auto">
            <a:xfrm>
              <a:off x="2160" y="1738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3489" name="Oval 1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1635" name="Group 1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3491" name="Line 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3492" name="Line 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3493" name="Line 2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grpSp>
          <p:nvGrpSpPr>
            <p:cNvPr id="151636" name="Group 2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3495" name="Line 23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3496" name="Line 24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3497" name="Line 2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233498" name="Oval 26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</p:grpSp>
      <p:grpSp>
        <p:nvGrpSpPr>
          <p:cNvPr id="151560" name="Group 27"/>
          <p:cNvGrpSpPr>
            <a:grpSpLocks/>
          </p:cNvGrpSpPr>
          <p:nvPr/>
        </p:nvGrpSpPr>
        <p:grpSpPr bwMode="auto">
          <a:xfrm>
            <a:off x="4900613" y="3724681"/>
            <a:ext cx="774700" cy="136525"/>
            <a:chOff x="3150" y="1799"/>
            <a:chExt cx="643" cy="204"/>
          </a:xfrm>
        </p:grpSpPr>
        <p:sp>
          <p:nvSpPr>
            <p:cNvPr id="233500" name="Rectangle 28"/>
            <p:cNvSpPr>
              <a:spLocks noChangeArrowheads="1"/>
            </p:cNvSpPr>
            <p:nvPr/>
          </p:nvSpPr>
          <p:spPr bwMode="auto">
            <a:xfrm>
              <a:off x="3634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3501" name="Rectangle 29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3502" name="Rectangle 30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3503" name="Rectangle 31"/>
            <p:cNvSpPr>
              <a:spLocks noChangeArrowheads="1"/>
            </p:cNvSpPr>
            <p:nvPr/>
          </p:nvSpPr>
          <p:spPr bwMode="auto">
            <a:xfrm>
              <a:off x="3150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</p:grpSp>
      <p:sp>
        <p:nvSpPr>
          <p:cNvPr id="233504" name="Line 32"/>
          <p:cNvSpPr>
            <a:spLocks noChangeShapeType="1"/>
          </p:cNvSpPr>
          <p:nvPr/>
        </p:nvSpPr>
        <p:spPr bwMode="auto">
          <a:xfrm flipH="1">
            <a:off x="4060826" y="3223030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3505" name="Line 33"/>
          <p:cNvSpPr>
            <a:spLocks noChangeShapeType="1"/>
          </p:cNvSpPr>
          <p:nvPr/>
        </p:nvSpPr>
        <p:spPr bwMode="auto">
          <a:xfrm flipH="1" flipV="1">
            <a:off x="3824288" y="4310468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3506" name="Line 34"/>
          <p:cNvSpPr>
            <a:spLocks noChangeShapeType="1"/>
          </p:cNvSpPr>
          <p:nvPr/>
        </p:nvSpPr>
        <p:spPr bwMode="auto">
          <a:xfrm flipH="1">
            <a:off x="4186239" y="321350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3507" name="Line 35"/>
          <p:cNvSpPr>
            <a:spLocks noChangeShapeType="1"/>
          </p:cNvSpPr>
          <p:nvPr/>
        </p:nvSpPr>
        <p:spPr bwMode="auto">
          <a:xfrm flipH="1">
            <a:off x="7797801" y="3164293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3508" name="Line 36"/>
          <p:cNvSpPr>
            <a:spLocks noChangeShapeType="1"/>
          </p:cNvSpPr>
          <p:nvPr/>
        </p:nvSpPr>
        <p:spPr bwMode="auto">
          <a:xfrm flipH="1">
            <a:off x="7810501" y="4258080"/>
            <a:ext cx="37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3509" name="Line 37"/>
          <p:cNvSpPr>
            <a:spLocks noChangeShapeType="1"/>
          </p:cNvSpPr>
          <p:nvPr/>
        </p:nvSpPr>
        <p:spPr bwMode="auto">
          <a:xfrm flipH="1" flipV="1">
            <a:off x="8283575" y="3164292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pSp>
        <p:nvGrpSpPr>
          <p:cNvPr id="151567" name="Group 40"/>
          <p:cNvGrpSpPr>
            <a:grpSpLocks/>
          </p:cNvGrpSpPr>
          <p:nvPr/>
        </p:nvGrpSpPr>
        <p:grpSpPr bwMode="auto">
          <a:xfrm>
            <a:off x="6613526" y="3602443"/>
            <a:ext cx="1001713" cy="290513"/>
            <a:chOff x="3600" y="219"/>
            <a:chExt cx="360" cy="175"/>
          </a:xfrm>
        </p:grpSpPr>
        <p:sp>
          <p:nvSpPr>
            <p:cNvPr id="233513" name="Oval 4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3514" name="Line 4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3515" name="Line 4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3516" name="Rectangle 4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3517" name="Oval 4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1618" name="Group 4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3519" name="Line 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3520" name="Line 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3521" name="Line 4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grpSp>
          <p:nvGrpSpPr>
            <p:cNvPr id="151619" name="Group 5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3523" name="Line 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3524" name="Line 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3525" name="Line 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</p:grpSp>
      <p:sp>
        <p:nvSpPr>
          <p:cNvPr id="233526" name="Text Box 54"/>
          <p:cNvSpPr txBox="1">
            <a:spLocks noChangeArrowheads="1"/>
          </p:cNvSpPr>
          <p:nvPr/>
        </p:nvSpPr>
        <p:spPr bwMode="auto">
          <a:xfrm>
            <a:off x="4957763" y="306428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Helvetica" pitchFamily="2" charset="0"/>
                <a:cs typeface="Arial"/>
              </a:rPr>
              <a:t>R1</a:t>
            </a:r>
          </a:p>
        </p:txBody>
      </p:sp>
      <p:sp>
        <p:nvSpPr>
          <p:cNvPr id="233527" name="Text Box 55"/>
          <p:cNvSpPr txBox="1">
            <a:spLocks noChangeArrowheads="1"/>
          </p:cNvSpPr>
          <p:nvPr/>
        </p:nvSpPr>
        <p:spPr bwMode="auto">
          <a:xfrm>
            <a:off x="6954838" y="3208742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Helvetica" pitchFamily="2" charset="0"/>
                <a:cs typeface="Arial"/>
              </a:rPr>
              <a:t>R2</a:t>
            </a:r>
          </a:p>
        </p:txBody>
      </p:sp>
      <p:sp>
        <p:nvSpPr>
          <p:cNvPr id="233536" name="Freeform 64"/>
          <p:cNvSpPr>
            <a:spLocks/>
          </p:cNvSpPr>
          <p:nvPr/>
        </p:nvSpPr>
        <p:spPr bwMode="auto">
          <a:xfrm>
            <a:off x="4241800" y="3048405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3537" name="Freeform 65"/>
          <p:cNvSpPr>
            <a:spLocks/>
          </p:cNvSpPr>
          <p:nvPr/>
        </p:nvSpPr>
        <p:spPr bwMode="auto">
          <a:xfrm>
            <a:off x="3992564" y="3821518"/>
            <a:ext cx="4078287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aphicFrame>
        <p:nvGraphicFramePr>
          <p:cNvPr id="151572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672549"/>
              </p:ext>
            </p:extLst>
          </p:nvPr>
        </p:nvGraphicFramePr>
        <p:xfrm>
          <a:off x="3595689" y="2907118"/>
          <a:ext cx="6810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151572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9" y="2907118"/>
                        <a:ext cx="6810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3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969725"/>
              </p:ext>
            </p:extLst>
          </p:nvPr>
        </p:nvGraphicFramePr>
        <p:xfrm>
          <a:off x="8445500" y="2876955"/>
          <a:ext cx="6810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151573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0" y="2876955"/>
                        <a:ext cx="6810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577" name="Group 542"/>
          <p:cNvGrpSpPr>
            <a:grpSpLocks/>
          </p:cNvGrpSpPr>
          <p:nvPr/>
        </p:nvGrpSpPr>
        <p:grpSpPr bwMode="auto">
          <a:xfrm>
            <a:off x="3051176" y="3772306"/>
            <a:ext cx="942975" cy="968375"/>
            <a:chOff x="-44" y="1473"/>
            <a:chExt cx="981" cy="1105"/>
          </a:xfrm>
        </p:grpSpPr>
        <p:pic>
          <p:nvPicPr>
            <p:cNvPr id="15161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61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151578" name="Group 249"/>
          <p:cNvGrpSpPr>
            <a:grpSpLocks/>
          </p:cNvGrpSpPr>
          <p:nvPr/>
        </p:nvGrpSpPr>
        <p:grpSpPr bwMode="auto">
          <a:xfrm>
            <a:off x="8126414" y="3938993"/>
            <a:ext cx="363537" cy="688975"/>
            <a:chOff x="4140" y="429"/>
            <a:chExt cx="1425" cy="2396"/>
          </a:xfrm>
        </p:grpSpPr>
        <p:sp>
          <p:nvSpPr>
            <p:cNvPr id="151579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6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151581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1582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9" name="Rectangle 254"/>
            <p:cNvSpPr>
              <a:spLocks noChangeArrowheads="1"/>
            </p:cNvSpPr>
            <p:nvPr/>
          </p:nvSpPr>
          <p:spPr bwMode="auto">
            <a:xfrm>
              <a:off x="4215" y="694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1584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256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96" name="AutoShape 257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1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71" name="Rectangle 258"/>
            <p:cNvSpPr>
              <a:spLocks noChangeArrowheads="1"/>
            </p:cNvSpPr>
            <p:nvPr/>
          </p:nvSpPr>
          <p:spPr bwMode="auto">
            <a:xfrm>
              <a:off x="4227" y="1020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1586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260"/>
              <p:cNvSpPr>
                <a:spLocks noChangeArrowheads="1"/>
              </p:cNvSpPr>
              <p:nvPr/>
            </p:nvSpPr>
            <p:spPr bwMode="auto">
              <a:xfrm>
                <a:off x="618" y="2566"/>
                <a:ext cx="722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94" name="AutoShape 261"/>
              <p:cNvSpPr>
                <a:spLocks noChangeArrowheads="1"/>
              </p:cNvSpPr>
              <p:nvPr/>
            </p:nvSpPr>
            <p:spPr bwMode="auto">
              <a:xfrm>
                <a:off x="633" y="2583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73" name="Rectangle 262"/>
            <p:cNvSpPr>
              <a:spLocks noChangeArrowheads="1"/>
            </p:cNvSpPr>
            <p:nvPr/>
          </p:nvSpPr>
          <p:spPr bwMode="auto">
            <a:xfrm>
              <a:off x="4215" y="1356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74" name="Rectangle 263"/>
            <p:cNvSpPr>
              <a:spLocks noChangeArrowheads="1"/>
            </p:cNvSpPr>
            <p:nvPr/>
          </p:nvSpPr>
          <p:spPr bwMode="auto">
            <a:xfrm>
              <a:off x="4227" y="1655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1589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265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92" name="AutoShape 266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151590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51591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269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90" name="AutoShape 27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8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78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151593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1594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1" name="Oval 274"/>
            <p:cNvSpPr>
              <a:spLocks noChangeArrowheads="1"/>
            </p:cNvSpPr>
            <p:nvPr/>
          </p:nvSpPr>
          <p:spPr bwMode="auto">
            <a:xfrm>
              <a:off x="5515" y="2610"/>
              <a:ext cx="50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151596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3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84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85" name="Oval 278"/>
            <p:cNvSpPr>
              <a:spLocks noChangeArrowheads="1"/>
            </p:cNvSpPr>
            <p:nvPr/>
          </p:nvSpPr>
          <p:spPr bwMode="auto">
            <a:xfrm>
              <a:off x="4308" y="2383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86" name="Oval 279"/>
            <p:cNvSpPr>
              <a:spLocks noChangeArrowheads="1"/>
            </p:cNvSpPr>
            <p:nvPr/>
          </p:nvSpPr>
          <p:spPr bwMode="auto">
            <a:xfrm>
              <a:off x="4488" y="2383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/>
              </a:endParaRPr>
            </a:p>
          </p:txBody>
        </p:sp>
        <p:sp>
          <p:nvSpPr>
            <p:cNvPr id="87" name="Oval 280"/>
            <p:cNvSpPr>
              <a:spLocks noChangeArrowheads="1"/>
            </p:cNvSpPr>
            <p:nvPr/>
          </p:nvSpPr>
          <p:spPr bwMode="auto">
            <a:xfrm>
              <a:off x="4663" y="2378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88" name="Rectangle 281"/>
            <p:cNvSpPr>
              <a:spLocks noChangeArrowheads="1"/>
            </p:cNvSpPr>
            <p:nvPr/>
          </p:nvSpPr>
          <p:spPr bwMode="auto">
            <a:xfrm>
              <a:off x="5061" y="1837"/>
              <a:ext cx="87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95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A3E2AD-6B08-5A4A-AB39-DC16002A5A29}"/>
              </a:ext>
            </a:extLst>
          </p:cNvPr>
          <p:cNvSpPr txBox="1"/>
          <p:nvPr/>
        </p:nvSpPr>
        <p:spPr>
          <a:xfrm>
            <a:off x="3340003" y="614617"/>
            <a:ext cx="5346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Routing protocols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5FD51-76AD-544C-B469-C865C0350AE2}"/>
              </a:ext>
            </a:extLst>
          </p:cNvPr>
          <p:cNvSpPr txBox="1"/>
          <p:nvPr/>
        </p:nvSpPr>
        <p:spPr>
          <a:xfrm>
            <a:off x="409303" y="2261469"/>
            <a:ext cx="321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Link state 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e.g., OSPF, IS-IS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4D4F6A-0A11-A740-90D1-39D4736EEA76}"/>
              </a:ext>
            </a:extLst>
          </p:cNvPr>
          <p:cNvCxnSpPr/>
          <p:nvPr/>
        </p:nvCxnSpPr>
        <p:spPr>
          <a:xfrm flipH="1">
            <a:off x="2708366" y="1345059"/>
            <a:ext cx="1942011" cy="7488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ABADBD-6FC0-EE49-A608-7162BA1F75FA}"/>
              </a:ext>
            </a:extLst>
          </p:cNvPr>
          <p:cNvCxnSpPr>
            <a:cxnSpLocks/>
          </p:cNvCxnSpPr>
          <p:nvPr/>
        </p:nvCxnSpPr>
        <p:spPr>
          <a:xfrm flipH="1">
            <a:off x="6013268" y="1428851"/>
            <a:ext cx="1" cy="8326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1ECE50-5E4A-7C4E-93D7-E940587D29D2}"/>
              </a:ext>
            </a:extLst>
          </p:cNvPr>
          <p:cNvSpPr txBox="1"/>
          <p:nvPr/>
        </p:nvSpPr>
        <p:spPr>
          <a:xfrm>
            <a:off x="3902933" y="2555550"/>
            <a:ext cx="386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Distance vector 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e.g., RIP, IGRP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BD12D-710E-4B4A-94D6-98715EBC3BB4}"/>
              </a:ext>
            </a:extLst>
          </p:cNvPr>
          <p:cNvSpPr txBox="1"/>
          <p:nvPr/>
        </p:nvSpPr>
        <p:spPr>
          <a:xfrm>
            <a:off x="409304" y="4100444"/>
            <a:ext cx="68362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Intra-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AS</a:t>
            </a:r>
            <a:r>
              <a:rPr lang="en-US" sz="2800" dirty="0">
                <a:latin typeface="Helvetica" pitchFamily="2" charset="0"/>
              </a:rPr>
              <a:t> protocols</a:t>
            </a:r>
          </a:p>
          <a:p>
            <a:pPr marL="285750" indent="-285750" algn="l">
              <a:buFontTx/>
              <a:buChar char="-"/>
            </a:pPr>
            <a:r>
              <a:rPr lang="en-US" sz="2800" dirty="0">
                <a:latin typeface="Helvetica" pitchFamily="2" charset="0"/>
              </a:rPr>
              <a:t>same protocol within an AS</a:t>
            </a:r>
          </a:p>
          <a:p>
            <a:pPr marL="285750" indent="-285750" algn="l">
              <a:buFontTx/>
              <a:buChar char="-"/>
            </a:pPr>
            <a:r>
              <a:rPr lang="en-US" sz="2800" dirty="0">
                <a:latin typeface="Helvetica" pitchFamily="2" charset="0"/>
              </a:rPr>
              <a:t>different algorithms across </a:t>
            </a:r>
            <a:r>
              <a:rPr lang="en-US" sz="2800" dirty="0" err="1">
                <a:latin typeface="Helvetica" pitchFamily="2" charset="0"/>
              </a:rPr>
              <a:t>ASes</a:t>
            </a:r>
            <a:endParaRPr lang="en-US" sz="2800" dirty="0">
              <a:latin typeface="Helvetica" pitchFamily="2" charset="0"/>
            </a:endParaRPr>
          </a:p>
          <a:p>
            <a:pPr marL="285750" indent="-285750" algn="l">
              <a:buFontTx/>
              <a:buChar char="-"/>
            </a:pPr>
            <a:r>
              <a:rPr lang="en-US" sz="2800" dirty="0">
                <a:latin typeface="Helvetica" pitchFamily="2" charset="0"/>
              </a:rPr>
              <a:t>Also called interior gateway protocols (IGP)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2D00D0B-A824-A049-A988-C8B474B37FFB}"/>
              </a:ext>
            </a:extLst>
          </p:cNvPr>
          <p:cNvSpPr/>
          <p:nvPr/>
        </p:nvSpPr>
        <p:spPr>
          <a:xfrm rot="5400000">
            <a:off x="3703919" y="-70947"/>
            <a:ext cx="669073" cy="746789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748ED-E10B-FB44-BD5E-7B17AB4A8477}"/>
              </a:ext>
            </a:extLst>
          </p:cNvPr>
          <p:cNvCxnSpPr>
            <a:cxnSpLocks/>
          </p:cNvCxnSpPr>
          <p:nvPr/>
        </p:nvCxnSpPr>
        <p:spPr>
          <a:xfrm flipH="1" flipV="1">
            <a:off x="7098231" y="1422484"/>
            <a:ext cx="2157281" cy="7520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0E66FD-5663-BA4C-B090-B7ACB4A10D69}"/>
              </a:ext>
            </a:extLst>
          </p:cNvPr>
          <p:cNvSpPr txBox="1"/>
          <p:nvPr/>
        </p:nvSpPr>
        <p:spPr>
          <a:xfrm>
            <a:off x="8052568" y="2353423"/>
            <a:ext cx="386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Path vector </a:t>
            </a:r>
            <a:r>
              <a:rPr lang="en-US" sz="2400" dirty="0">
                <a:latin typeface="Helvetica" pitchFamily="2" charset="0"/>
              </a:rPr>
              <a:t>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e.g., BGP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30AA213-1AF0-AF4D-89B1-CF8891F22E92}"/>
              </a:ext>
            </a:extLst>
          </p:cNvPr>
          <p:cNvSpPr/>
          <p:nvPr/>
        </p:nvSpPr>
        <p:spPr>
          <a:xfrm rot="5400000">
            <a:off x="9590871" y="1991235"/>
            <a:ext cx="669073" cy="33660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554CD-A9B7-5443-9599-10D851B4413E}"/>
              </a:ext>
            </a:extLst>
          </p:cNvPr>
          <p:cNvSpPr txBox="1"/>
          <p:nvPr/>
        </p:nvSpPr>
        <p:spPr>
          <a:xfrm>
            <a:off x="7433190" y="4078142"/>
            <a:ext cx="44999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Inter-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AS</a:t>
            </a:r>
            <a:r>
              <a:rPr lang="en-US" sz="2800" dirty="0">
                <a:latin typeface="Helvetica" pitchFamily="2" charset="0"/>
              </a:rPr>
              <a:t> protocols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" pitchFamily="2" charset="0"/>
              </a:rPr>
              <a:t>common across </a:t>
            </a:r>
            <a:r>
              <a:rPr lang="en-US" sz="2800" dirty="0" err="1">
                <a:latin typeface="Helvetica" pitchFamily="2" charset="0"/>
              </a:rPr>
              <a:t>Ases</a:t>
            </a:r>
            <a:endParaRPr lang="en-US" sz="2800" dirty="0">
              <a:latin typeface="Helvetica" pitchFamily="2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" pitchFamily="2" charset="0"/>
              </a:rPr>
              <a:t>each AS knows little about the others</a:t>
            </a:r>
          </a:p>
          <a:p>
            <a:pPr marL="457200" indent="-457200">
              <a:buFontTx/>
              <a:buChar char="-"/>
            </a:pPr>
            <a:r>
              <a:rPr lang="en-US" sz="2800" dirty="0" err="1">
                <a:latin typeface="Helvetica" pitchFamily="2" charset="0"/>
              </a:rPr>
              <a:t>eBGP</a:t>
            </a:r>
            <a:r>
              <a:rPr lang="en-US" sz="2800" dirty="0">
                <a:latin typeface="Helvetica" pitchFamily="2" charset="0"/>
              </a:rPr>
              <a:t>, </a:t>
            </a:r>
            <a:r>
              <a:rPr lang="en-US" sz="2800" dirty="0" err="1">
                <a:latin typeface="Helvetica" pitchFamily="2" charset="0"/>
              </a:rPr>
              <a:t>iBGP</a:t>
            </a:r>
            <a:r>
              <a:rPr lang="en-US" sz="2800" dirty="0">
                <a:latin typeface="Helvetica" pitchFamily="2" charset="0"/>
              </a:rPr>
              <a:t>, gateway routers</a:t>
            </a:r>
          </a:p>
        </p:txBody>
      </p:sp>
    </p:spTree>
    <p:extLst>
      <p:ext uri="{BB962C8B-B14F-4D97-AF65-F5344CB8AC3E}">
        <p14:creationId xmlns:p14="http://schemas.microsoft.com/office/powerpoint/2010/main" val="90991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2" grpId="0"/>
      <p:bldP spid="13" grpId="0" animBg="1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7394" y="193304"/>
            <a:ext cx="9805748" cy="114300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Principles for QOS guarantees (more)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8675" y="1193801"/>
            <a:ext cx="8159750" cy="181292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what if applications misbehave (VoIP sends higher than declared rate)</a:t>
            </a:r>
          </a:p>
          <a:p>
            <a:pPr lvl="1">
              <a:defRPr/>
            </a:pPr>
            <a:r>
              <a:rPr lang="en-US" dirty="0"/>
              <a:t>policing: force source adherence to bandwidth allocations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marking</a:t>
            </a:r>
            <a:r>
              <a:rPr lang="en-US" dirty="0"/>
              <a:t>, </a:t>
            </a:r>
            <a:r>
              <a:rPr lang="en-US" i="1" dirty="0">
                <a:solidFill>
                  <a:srgbClr val="000099"/>
                </a:solidFill>
              </a:rPr>
              <a:t>policing</a:t>
            </a:r>
            <a:r>
              <a:rPr lang="en-US" dirty="0"/>
              <a:t> at network edge</a:t>
            </a:r>
            <a:endParaRPr lang="en-US" sz="2000" dirty="0"/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2479676" y="5794375"/>
            <a:ext cx="765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Helvetica" pitchFamily="2" charset="0"/>
              </a:rPr>
              <a:t>provide protection (isolation) for one class from others</a:t>
            </a:r>
            <a:endParaRPr lang="en-US" sz="2000" b="1" dirty="0">
              <a:solidFill>
                <a:srgbClr val="000099"/>
              </a:solidFill>
              <a:latin typeface="Helvetica" pitchFamily="2" charset="0"/>
            </a:endParaRP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2201862" y="5646739"/>
            <a:ext cx="7778291" cy="7635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2411414" y="5384800"/>
            <a:ext cx="1864613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Principle 2</a:t>
            </a:r>
          </a:p>
        </p:txBody>
      </p:sp>
      <p:sp>
        <p:nvSpPr>
          <p:cNvPr id="234505" name="Line 9"/>
          <p:cNvSpPr>
            <a:spLocks noChangeShapeType="1"/>
          </p:cNvSpPr>
          <p:nvPr/>
        </p:nvSpPr>
        <p:spPr bwMode="auto">
          <a:xfrm>
            <a:off x="4475164" y="4078288"/>
            <a:ext cx="3716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pSp>
        <p:nvGrpSpPr>
          <p:cNvPr id="153607" name="Group 11"/>
          <p:cNvGrpSpPr>
            <a:grpSpLocks/>
          </p:cNvGrpSpPr>
          <p:nvPr/>
        </p:nvGrpSpPr>
        <p:grpSpPr bwMode="auto">
          <a:xfrm>
            <a:off x="4827588" y="3744913"/>
            <a:ext cx="1058862" cy="552450"/>
            <a:chOff x="1605" y="1665"/>
            <a:chExt cx="556" cy="501"/>
          </a:xfrm>
        </p:grpSpPr>
        <p:sp>
          <p:nvSpPr>
            <p:cNvPr id="234508" name="Freeform 12"/>
            <p:cNvSpPr>
              <a:spLocks/>
            </p:cNvSpPr>
            <p:nvPr/>
          </p:nvSpPr>
          <p:spPr bwMode="auto">
            <a:xfrm>
              <a:off x="1605" y="1738"/>
              <a:ext cx="556" cy="242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09" name="Oval 13"/>
            <p:cNvSpPr>
              <a:spLocks noChangeArrowheads="1"/>
            </p:cNvSpPr>
            <p:nvPr/>
          </p:nvSpPr>
          <p:spPr bwMode="auto">
            <a:xfrm>
              <a:off x="1610" y="1784"/>
              <a:ext cx="548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10" name="Line 1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11" name="Line 15"/>
            <p:cNvSpPr>
              <a:spLocks noChangeShapeType="1"/>
            </p:cNvSpPr>
            <p:nvPr/>
          </p:nvSpPr>
          <p:spPr bwMode="auto">
            <a:xfrm>
              <a:off x="2160" y="1738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12" name="Oval 16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3690" name="Group 17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4514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15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16" name="Line 2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grpSp>
          <p:nvGrpSpPr>
            <p:cNvPr id="153691" name="Group 21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4518" name="Line 2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19" name="Line 23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20" name="Line 2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234521" name="Oval 25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</p:grpSp>
      <p:grpSp>
        <p:nvGrpSpPr>
          <p:cNvPr id="153608" name="Group 26"/>
          <p:cNvGrpSpPr>
            <a:grpSpLocks/>
          </p:cNvGrpSpPr>
          <p:nvPr/>
        </p:nvGrpSpPr>
        <p:grpSpPr bwMode="auto">
          <a:xfrm>
            <a:off x="5078413" y="4021139"/>
            <a:ext cx="774700" cy="136525"/>
            <a:chOff x="3150" y="1799"/>
            <a:chExt cx="643" cy="204"/>
          </a:xfrm>
        </p:grpSpPr>
        <p:sp>
          <p:nvSpPr>
            <p:cNvPr id="234523" name="Rectangle 27"/>
            <p:cNvSpPr>
              <a:spLocks noChangeArrowheads="1"/>
            </p:cNvSpPr>
            <p:nvPr/>
          </p:nvSpPr>
          <p:spPr bwMode="auto">
            <a:xfrm>
              <a:off x="3634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24" name="Rectangle 28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3150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</p:grpSp>
      <p:sp>
        <p:nvSpPr>
          <p:cNvPr id="234527" name="Line 31"/>
          <p:cNvSpPr>
            <a:spLocks noChangeShapeType="1"/>
          </p:cNvSpPr>
          <p:nvPr/>
        </p:nvSpPr>
        <p:spPr bwMode="auto">
          <a:xfrm flipH="1">
            <a:off x="4238626" y="351948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28" name="Line 32"/>
          <p:cNvSpPr>
            <a:spLocks noChangeShapeType="1"/>
          </p:cNvSpPr>
          <p:nvPr/>
        </p:nvSpPr>
        <p:spPr bwMode="auto">
          <a:xfrm flipH="1" flipV="1">
            <a:off x="4002088" y="4606926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29" name="Line 33"/>
          <p:cNvSpPr>
            <a:spLocks noChangeShapeType="1"/>
          </p:cNvSpPr>
          <p:nvPr/>
        </p:nvSpPr>
        <p:spPr bwMode="auto">
          <a:xfrm flipH="1">
            <a:off x="4364039" y="350996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30" name="Line 34"/>
          <p:cNvSpPr>
            <a:spLocks noChangeShapeType="1"/>
          </p:cNvSpPr>
          <p:nvPr/>
        </p:nvSpPr>
        <p:spPr bwMode="auto">
          <a:xfrm flipH="1">
            <a:off x="7975601" y="3460751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31" name="Line 35"/>
          <p:cNvSpPr>
            <a:spLocks noChangeShapeType="1"/>
          </p:cNvSpPr>
          <p:nvPr/>
        </p:nvSpPr>
        <p:spPr bwMode="auto">
          <a:xfrm flipH="1">
            <a:off x="7988301" y="4554538"/>
            <a:ext cx="37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32" name="Line 36"/>
          <p:cNvSpPr>
            <a:spLocks noChangeShapeType="1"/>
          </p:cNvSpPr>
          <p:nvPr/>
        </p:nvSpPr>
        <p:spPr bwMode="auto">
          <a:xfrm flipH="1" flipV="1">
            <a:off x="8461375" y="346075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pSp>
        <p:nvGrpSpPr>
          <p:cNvPr id="153615" name="Group 37"/>
          <p:cNvGrpSpPr>
            <a:grpSpLocks/>
          </p:cNvGrpSpPr>
          <p:nvPr/>
        </p:nvGrpSpPr>
        <p:grpSpPr bwMode="auto">
          <a:xfrm>
            <a:off x="6791326" y="3898901"/>
            <a:ext cx="1001713" cy="290513"/>
            <a:chOff x="3600" y="219"/>
            <a:chExt cx="360" cy="175"/>
          </a:xfrm>
        </p:grpSpPr>
        <p:sp>
          <p:nvSpPr>
            <p:cNvPr id="234534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35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36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37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38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3673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4540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41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42" name="Line 4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grpSp>
          <p:nvGrpSpPr>
            <p:cNvPr id="153674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4544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45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46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</p:grpSp>
      <p:sp>
        <p:nvSpPr>
          <p:cNvPr id="234547" name="Text Box 51"/>
          <p:cNvSpPr txBox="1">
            <a:spLocks noChangeArrowheads="1"/>
          </p:cNvSpPr>
          <p:nvPr/>
        </p:nvSpPr>
        <p:spPr bwMode="auto">
          <a:xfrm>
            <a:off x="5135563" y="3417888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Helvetica" pitchFamily="2" charset="0"/>
                <a:cs typeface="Arial"/>
              </a:rPr>
              <a:t>R1</a:t>
            </a:r>
          </a:p>
        </p:txBody>
      </p:sp>
      <p:sp>
        <p:nvSpPr>
          <p:cNvPr id="234548" name="Text Box 52"/>
          <p:cNvSpPr txBox="1">
            <a:spLocks noChangeArrowheads="1"/>
          </p:cNvSpPr>
          <p:nvPr/>
        </p:nvSpPr>
        <p:spPr bwMode="auto">
          <a:xfrm>
            <a:off x="7132638" y="35052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Helvetica" pitchFamily="2" charset="0"/>
                <a:cs typeface="Arial"/>
              </a:rPr>
              <a:t>R2</a:t>
            </a:r>
          </a:p>
        </p:txBody>
      </p:sp>
      <p:sp>
        <p:nvSpPr>
          <p:cNvPr id="234549" name="Freeform 53"/>
          <p:cNvSpPr>
            <a:spLocks/>
          </p:cNvSpPr>
          <p:nvPr/>
        </p:nvSpPr>
        <p:spPr bwMode="auto">
          <a:xfrm>
            <a:off x="4419600" y="334486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50" name="Freeform 54"/>
          <p:cNvSpPr>
            <a:spLocks/>
          </p:cNvSpPr>
          <p:nvPr/>
        </p:nvSpPr>
        <p:spPr bwMode="auto">
          <a:xfrm>
            <a:off x="4170364" y="4117976"/>
            <a:ext cx="4078287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aphicFrame>
        <p:nvGraphicFramePr>
          <p:cNvPr id="153620" name="Object 56"/>
          <p:cNvGraphicFramePr>
            <a:graphicFrameLocks noChangeAspect="1"/>
          </p:cNvGraphicFramePr>
          <p:nvPr/>
        </p:nvGraphicFramePr>
        <p:xfrm>
          <a:off x="3773489" y="3203576"/>
          <a:ext cx="6810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15362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9" y="3203576"/>
                        <a:ext cx="6810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1" name="Object 57"/>
          <p:cNvGraphicFramePr>
            <a:graphicFrameLocks noChangeAspect="1"/>
          </p:cNvGraphicFramePr>
          <p:nvPr/>
        </p:nvGraphicFramePr>
        <p:xfrm>
          <a:off x="8623300" y="3173413"/>
          <a:ext cx="6810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153621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3300" y="3173413"/>
                        <a:ext cx="6810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54" name="Oval 58"/>
          <p:cNvSpPr>
            <a:spLocks noChangeArrowheads="1"/>
          </p:cNvSpPr>
          <p:nvPr/>
        </p:nvSpPr>
        <p:spPr bwMode="auto">
          <a:xfrm>
            <a:off x="4514851" y="3432176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55" name="Oval 59"/>
          <p:cNvSpPr>
            <a:spLocks noChangeArrowheads="1"/>
          </p:cNvSpPr>
          <p:nvPr/>
        </p:nvSpPr>
        <p:spPr bwMode="auto">
          <a:xfrm>
            <a:off x="4202113" y="4160839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56" name="Text Box 60"/>
          <p:cNvSpPr txBox="1">
            <a:spLocks noChangeArrowheads="1"/>
          </p:cNvSpPr>
          <p:nvPr/>
        </p:nvSpPr>
        <p:spPr bwMode="auto">
          <a:xfrm>
            <a:off x="5534025" y="4222750"/>
            <a:ext cx="1600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  <a:cs typeface="Arial"/>
              </a:rPr>
              <a:t>1.5 Mbps link</a:t>
            </a:r>
          </a:p>
        </p:txBody>
      </p:sp>
      <p:sp>
        <p:nvSpPr>
          <p:cNvPr id="234557" name="Text Box 61"/>
          <p:cNvSpPr txBox="1">
            <a:spLocks noChangeArrowheads="1"/>
          </p:cNvSpPr>
          <p:nvPr/>
        </p:nvSpPr>
        <p:spPr bwMode="auto">
          <a:xfrm>
            <a:off x="2886076" y="3052764"/>
            <a:ext cx="10054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  <a:cs typeface="Arial"/>
              </a:rPr>
              <a:t>1 Mbps </a:t>
            </a:r>
          </a:p>
          <a:p>
            <a:pPr>
              <a:defRPr/>
            </a:pPr>
            <a:r>
              <a:rPr lang="en-US" dirty="0">
                <a:latin typeface="Helvetica" pitchFamily="2" charset="0"/>
                <a:cs typeface="Arial"/>
              </a:rPr>
              <a:t>phone</a:t>
            </a:r>
          </a:p>
        </p:txBody>
      </p:sp>
      <p:sp>
        <p:nvSpPr>
          <p:cNvPr id="234558" name="Text Box 62"/>
          <p:cNvSpPr txBox="1">
            <a:spLocks noChangeArrowheads="1"/>
          </p:cNvSpPr>
          <p:nvPr/>
        </p:nvSpPr>
        <p:spPr bwMode="auto">
          <a:xfrm>
            <a:off x="4038600" y="4876800"/>
            <a:ext cx="3365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Helvetica" pitchFamily="2" charset="0"/>
                <a:cs typeface="Arial"/>
              </a:rPr>
              <a:t>packet marking and policing</a:t>
            </a: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4740276" y="3614739"/>
            <a:ext cx="422275" cy="134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60" name="Line 64"/>
          <p:cNvSpPr>
            <a:spLocks noChangeShapeType="1"/>
          </p:cNvSpPr>
          <p:nvPr/>
        </p:nvSpPr>
        <p:spPr bwMode="auto">
          <a:xfrm flipH="1" flipV="1">
            <a:off x="4403726" y="4344988"/>
            <a:ext cx="758825" cy="63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pSp>
        <p:nvGrpSpPr>
          <p:cNvPr id="153631" name="Group 542"/>
          <p:cNvGrpSpPr>
            <a:grpSpLocks/>
          </p:cNvGrpSpPr>
          <p:nvPr/>
        </p:nvGrpSpPr>
        <p:grpSpPr bwMode="auto">
          <a:xfrm>
            <a:off x="3165475" y="4181475"/>
            <a:ext cx="985838" cy="895350"/>
            <a:chOff x="-44" y="1473"/>
            <a:chExt cx="981" cy="1105"/>
          </a:xfrm>
        </p:grpSpPr>
        <p:pic>
          <p:nvPicPr>
            <p:cNvPr id="153666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7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153632" name="Group 249"/>
          <p:cNvGrpSpPr>
            <a:grpSpLocks/>
          </p:cNvGrpSpPr>
          <p:nvPr/>
        </p:nvGrpSpPr>
        <p:grpSpPr bwMode="auto">
          <a:xfrm>
            <a:off x="8283575" y="4276725"/>
            <a:ext cx="363538" cy="687388"/>
            <a:chOff x="4140" y="429"/>
            <a:chExt cx="1425" cy="2396"/>
          </a:xfrm>
        </p:grpSpPr>
        <p:sp>
          <p:nvSpPr>
            <p:cNvPr id="15363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71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15363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363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74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363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101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76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364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99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78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79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364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97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15364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5364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4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95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8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15364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364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6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15365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8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89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90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91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/>
              </a:endParaRPr>
            </a:p>
          </p:txBody>
        </p:sp>
        <p:sp>
          <p:nvSpPr>
            <p:cNvPr id="92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93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</p:grpSp>
      <p:sp>
        <p:nvSpPr>
          <p:cNvPr id="1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30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89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696" y="1670845"/>
            <a:ext cx="9925050" cy="12144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allocating </a:t>
            </a:r>
            <a:r>
              <a:rPr lang="en-US" i="1" dirty="0"/>
              <a:t>fixed </a:t>
            </a:r>
            <a:r>
              <a:rPr lang="en-US" dirty="0"/>
              <a:t>(non-sharable) bandwidth to flow: </a:t>
            </a:r>
            <a:r>
              <a:rPr lang="en-US" i="1" dirty="0"/>
              <a:t>inefficient</a:t>
            </a:r>
            <a:r>
              <a:rPr lang="en-US" dirty="0"/>
              <a:t> use of bandwidth if flows doesn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t use its allocation</a:t>
            </a:r>
            <a:endParaRPr lang="en-US" b="1" dirty="0"/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2450270" y="5379228"/>
            <a:ext cx="746390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Helvetica" pitchFamily="2" charset="0"/>
              </a:rPr>
              <a:t>while providing isolation, it is desirable to use </a:t>
            </a:r>
          </a:p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Helvetica" pitchFamily="2" charset="0"/>
              </a:rPr>
              <a:t>resources as efficiently as possible</a:t>
            </a:r>
          </a:p>
          <a:p>
            <a:pPr>
              <a:defRPr/>
            </a:pPr>
            <a:r>
              <a:rPr lang="en-US" sz="2800" b="1" dirty="0">
                <a:solidFill>
                  <a:srgbClr val="C00000"/>
                </a:solidFill>
                <a:latin typeface="Helvetica" pitchFamily="2" charset="0"/>
              </a:rPr>
              <a:t>Work conservation</a:t>
            </a: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2385182" y="5234763"/>
            <a:ext cx="7463902" cy="148650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2616958" y="4972827"/>
            <a:ext cx="1864613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Principle 3</a:t>
            </a:r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>
            <a:off x="4540250" y="3817938"/>
            <a:ext cx="371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32" name="Freeform 12"/>
          <p:cNvSpPr>
            <a:spLocks/>
          </p:cNvSpPr>
          <p:nvPr/>
        </p:nvSpPr>
        <p:spPr bwMode="auto">
          <a:xfrm>
            <a:off x="4892676" y="3451225"/>
            <a:ext cx="1058863" cy="266700"/>
          </a:xfrm>
          <a:custGeom>
            <a:avLst/>
            <a:gdLst>
              <a:gd name="T0" fmla="*/ 5 w 556"/>
              <a:gd name="T1" fmla="*/ 18 h 252"/>
              <a:gd name="T2" fmla="*/ 47 w 556"/>
              <a:gd name="T3" fmla="*/ 52 h 252"/>
              <a:gd name="T4" fmla="*/ 119 w 556"/>
              <a:gd name="T5" fmla="*/ 75 h 252"/>
              <a:gd name="T6" fmla="*/ 180 w 556"/>
              <a:gd name="T7" fmla="*/ 79 h 252"/>
              <a:gd name="T8" fmla="*/ 257 w 556"/>
              <a:gd name="T9" fmla="*/ 87 h 252"/>
              <a:gd name="T10" fmla="*/ 315 w 556"/>
              <a:gd name="T11" fmla="*/ 87 h 252"/>
              <a:gd name="T12" fmla="*/ 387 w 556"/>
              <a:gd name="T13" fmla="*/ 81 h 252"/>
              <a:gd name="T14" fmla="*/ 452 w 556"/>
              <a:gd name="T15" fmla="*/ 70 h 252"/>
              <a:gd name="T16" fmla="*/ 531 w 556"/>
              <a:gd name="T17" fmla="*/ 37 h 252"/>
              <a:gd name="T18" fmla="*/ 552 w 556"/>
              <a:gd name="T19" fmla="*/ 27 h 252"/>
              <a:gd name="T20" fmla="*/ 550 w 556"/>
              <a:gd name="T21" fmla="*/ 160 h 252"/>
              <a:gd name="T22" fmla="*/ 518 w 556"/>
              <a:gd name="T23" fmla="*/ 196 h 252"/>
              <a:gd name="T24" fmla="*/ 489 w 556"/>
              <a:gd name="T25" fmla="*/ 216 h 252"/>
              <a:gd name="T26" fmla="*/ 450 w 556"/>
              <a:gd name="T27" fmla="*/ 231 h 252"/>
              <a:gd name="T28" fmla="*/ 393 w 556"/>
              <a:gd name="T29" fmla="*/ 244 h 252"/>
              <a:gd name="T30" fmla="*/ 323 w 556"/>
              <a:gd name="T31" fmla="*/ 251 h 252"/>
              <a:gd name="T32" fmla="*/ 261 w 556"/>
              <a:gd name="T33" fmla="*/ 252 h 252"/>
              <a:gd name="T34" fmla="*/ 205 w 556"/>
              <a:gd name="T35" fmla="*/ 248 h 252"/>
              <a:gd name="T36" fmla="*/ 155 w 556"/>
              <a:gd name="T37" fmla="*/ 241 h 252"/>
              <a:gd name="T38" fmla="*/ 88 w 556"/>
              <a:gd name="T39" fmla="*/ 224 h 252"/>
              <a:gd name="T40" fmla="*/ 51 w 556"/>
              <a:gd name="T41" fmla="*/ 209 h 252"/>
              <a:gd name="T42" fmla="*/ 25 w 556"/>
              <a:gd name="T43" fmla="*/ 181 h 252"/>
              <a:gd name="T44" fmla="*/ 5 w 556"/>
              <a:gd name="T45" fmla="*/ 157 h 252"/>
              <a:gd name="T46" fmla="*/ 5 w 556"/>
              <a:gd name="T47" fmla="*/ 1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6" h="252">
                <a:moveTo>
                  <a:pt x="5" y="18"/>
                </a:moveTo>
                <a:cubicBezTo>
                  <a:pt x="12" y="0"/>
                  <a:pt x="28" y="43"/>
                  <a:pt x="47" y="52"/>
                </a:cubicBezTo>
                <a:cubicBezTo>
                  <a:pt x="66" y="61"/>
                  <a:pt x="97" y="71"/>
                  <a:pt x="119" y="75"/>
                </a:cubicBezTo>
                <a:cubicBezTo>
                  <a:pt x="141" y="79"/>
                  <a:pt x="157" y="77"/>
                  <a:pt x="180" y="79"/>
                </a:cubicBezTo>
                <a:cubicBezTo>
                  <a:pt x="203" y="81"/>
                  <a:pt x="235" y="86"/>
                  <a:pt x="257" y="87"/>
                </a:cubicBezTo>
                <a:cubicBezTo>
                  <a:pt x="279" y="88"/>
                  <a:pt x="293" y="88"/>
                  <a:pt x="315" y="87"/>
                </a:cubicBezTo>
                <a:cubicBezTo>
                  <a:pt x="337" y="86"/>
                  <a:pt x="364" y="84"/>
                  <a:pt x="387" y="81"/>
                </a:cubicBezTo>
                <a:cubicBezTo>
                  <a:pt x="410" y="78"/>
                  <a:pt x="428" y="77"/>
                  <a:pt x="452" y="70"/>
                </a:cubicBezTo>
                <a:cubicBezTo>
                  <a:pt x="476" y="63"/>
                  <a:pt x="514" y="44"/>
                  <a:pt x="531" y="37"/>
                </a:cubicBezTo>
                <a:cubicBezTo>
                  <a:pt x="548" y="30"/>
                  <a:pt x="549" y="7"/>
                  <a:pt x="552" y="27"/>
                </a:cubicBezTo>
                <a:cubicBezTo>
                  <a:pt x="555" y="47"/>
                  <a:pt x="556" y="132"/>
                  <a:pt x="550" y="160"/>
                </a:cubicBezTo>
                <a:cubicBezTo>
                  <a:pt x="544" y="188"/>
                  <a:pt x="527" y="187"/>
                  <a:pt x="518" y="196"/>
                </a:cubicBezTo>
                <a:cubicBezTo>
                  <a:pt x="508" y="206"/>
                  <a:pt x="500" y="210"/>
                  <a:pt x="489" y="216"/>
                </a:cubicBezTo>
                <a:cubicBezTo>
                  <a:pt x="478" y="221"/>
                  <a:pt x="465" y="227"/>
                  <a:pt x="450" y="231"/>
                </a:cubicBezTo>
                <a:cubicBezTo>
                  <a:pt x="434" y="235"/>
                  <a:pt x="414" y="241"/>
                  <a:pt x="393" y="244"/>
                </a:cubicBezTo>
                <a:cubicBezTo>
                  <a:pt x="371" y="246"/>
                  <a:pt x="344" y="249"/>
                  <a:pt x="323" y="251"/>
                </a:cubicBezTo>
                <a:cubicBezTo>
                  <a:pt x="301" y="252"/>
                  <a:pt x="280" y="252"/>
                  <a:pt x="261" y="252"/>
                </a:cubicBezTo>
                <a:cubicBezTo>
                  <a:pt x="241" y="252"/>
                  <a:pt x="222" y="249"/>
                  <a:pt x="205" y="248"/>
                </a:cubicBezTo>
                <a:cubicBezTo>
                  <a:pt x="187" y="246"/>
                  <a:pt x="174" y="245"/>
                  <a:pt x="155" y="241"/>
                </a:cubicBezTo>
                <a:cubicBezTo>
                  <a:pt x="135" y="237"/>
                  <a:pt x="104" y="230"/>
                  <a:pt x="88" y="224"/>
                </a:cubicBezTo>
                <a:cubicBezTo>
                  <a:pt x="71" y="219"/>
                  <a:pt x="62" y="216"/>
                  <a:pt x="51" y="209"/>
                </a:cubicBezTo>
                <a:cubicBezTo>
                  <a:pt x="40" y="202"/>
                  <a:pt x="32" y="189"/>
                  <a:pt x="25" y="181"/>
                </a:cubicBezTo>
                <a:cubicBezTo>
                  <a:pt x="17" y="173"/>
                  <a:pt x="8" y="184"/>
                  <a:pt x="5" y="157"/>
                </a:cubicBezTo>
                <a:cubicBezTo>
                  <a:pt x="2" y="131"/>
                  <a:pt x="0" y="34"/>
                  <a:pt x="5" y="1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33" name="Oval 13"/>
          <p:cNvSpPr>
            <a:spLocks noChangeArrowheads="1"/>
          </p:cNvSpPr>
          <p:nvPr/>
        </p:nvSpPr>
        <p:spPr bwMode="auto">
          <a:xfrm>
            <a:off x="4902200" y="3502026"/>
            <a:ext cx="1042988" cy="150813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>
            <a:off x="4905375" y="3478214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>
            <a:off x="5949950" y="3451226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36" name="Oval 16"/>
          <p:cNvSpPr>
            <a:spLocks noChangeArrowheads="1"/>
          </p:cNvSpPr>
          <p:nvPr/>
        </p:nvSpPr>
        <p:spPr bwMode="auto">
          <a:xfrm>
            <a:off x="4883150" y="3370264"/>
            <a:ext cx="1047750" cy="1746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55659" name="Group 17"/>
          <p:cNvGrpSpPr>
            <a:grpSpLocks/>
          </p:cNvGrpSpPr>
          <p:nvPr/>
        </p:nvGrpSpPr>
        <p:grpSpPr bwMode="auto">
          <a:xfrm>
            <a:off x="5149851" y="3408363"/>
            <a:ext cx="517525" cy="101600"/>
            <a:chOff x="2848" y="848"/>
            <a:chExt cx="140" cy="98"/>
          </a:xfrm>
        </p:grpSpPr>
        <p:sp>
          <p:nvSpPr>
            <p:cNvPr id="235538" name="Line 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39" name="Line 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40" name="Line 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55660" name="Group 21"/>
          <p:cNvGrpSpPr>
            <a:grpSpLocks/>
          </p:cNvGrpSpPr>
          <p:nvPr/>
        </p:nvGrpSpPr>
        <p:grpSpPr bwMode="auto">
          <a:xfrm flipV="1">
            <a:off x="5149851" y="3408363"/>
            <a:ext cx="517525" cy="101600"/>
            <a:chOff x="2848" y="848"/>
            <a:chExt cx="140" cy="98"/>
          </a:xfrm>
        </p:grpSpPr>
        <p:sp>
          <p:nvSpPr>
            <p:cNvPr id="235542" name="Line 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43" name="Line 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44" name="Line 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35545" name="Oval 25"/>
          <p:cNvSpPr>
            <a:spLocks noChangeArrowheads="1"/>
          </p:cNvSpPr>
          <p:nvPr/>
        </p:nvSpPr>
        <p:spPr bwMode="auto">
          <a:xfrm>
            <a:off x="4900613" y="3843339"/>
            <a:ext cx="1047750" cy="1746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 flipH="1">
            <a:off x="4303714" y="32591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52" name="Line 32"/>
          <p:cNvSpPr>
            <a:spLocks noChangeShapeType="1"/>
          </p:cNvSpPr>
          <p:nvPr/>
        </p:nvSpPr>
        <p:spPr bwMode="auto">
          <a:xfrm flipH="1" flipV="1">
            <a:off x="4067175" y="4346576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53" name="Line 33"/>
          <p:cNvSpPr>
            <a:spLocks noChangeShapeType="1"/>
          </p:cNvSpPr>
          <p:nvPr/>
        </p:nvSpPr>
        <p:spPr bwMode="auto">
          <a:xfrm flipH="1">
            <a:off x="4429126" y="32496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54" name="Line 34"/>
          <p:cNvSpPr>
            <a:spLocks noChangeShapeType="1"/>
          </p:cNvSpPr>
          <p:nvPr/>
        </p:nvSpPr>
        <p:spPr bwMode="auto">
          <a:xfrm flipH="1">
            <a:off x="8040689" y="3200401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55" name="Line 35"/>
          <p:cNvSpPr>
            <a:spLocks noChangeShapeType="1"/>
          </p:cNvSpPr>
          <p:nvPr/>
        </p:nvSpPr>
        <p:spPr bwMode="auto">
          <a:xfrm flipH="1">
            <a:off x="8053388" y="4294188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56" name="Line 36"/>
          <p:cNvSpPr>
            <a:spLocks noChangeShapeType="1"/>
          </p:cNvSpPr>
          <p:nvPr/>
        </p:nvSpPr>
        <p:spPr bwMode="auto">
          <a:xfrm flipH="1" flipV="1">
            <a:off x="8526463" y="32004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55668" name="Group 37"/>
          <p:cNvGrpSpPr>
            <a:grpSpLocks/>
          </p:cNvGrpSpPr>
          <p:nvPr/>
        </p:nvGrpSpPr>
        <p:grpSpPr bwMode="auto">
          <a:xfrm>
            <a:off x="6856413" y="3638551"/>
            <a:ext cx="1001712" cy="290513"/>
            <a:chOff x="3600" y="219"/>
            <a:chExt cx="360" cy="175"/>
          </a:xfrm>
        </p:grpSpPr>
        <p:sp>
          <p:nvSpPr>
            <p:cNvPr id="235558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59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60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35562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55732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5564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5565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5566" name="Line 4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5733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5568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5569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5570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5571" name="Text Box 51"/>
          <p:cNvSpPr txBox="1">
            <a:spLocks noChangeArrowheads="1"/>
          </p:cNvSpPr>
          <p:nvPr/>
        </p:nvSpPr>
        <p:spPr bwMode="auto">
          <a:xfrm>
            <a:off x="5200651" y="30432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R1</a:t>
            </a:r>
          </a:p>
        </p:txBody>
      </p:sp>
      <p:sp>
        <p:nvSpPr>
          <p:cNvPr id="235572" name="Text Box 52"/>
          <p:cNvSpPr txBox="1">
            <a:spLocks noChangeArrowheads="1"/>
          </p:cNvSpPr>
          <p:nvPr/>
        </p:nvSpPr>
        <p:spPr bwMode="auto">
          <a:xfrm>
            <a:off x="7197726" y="324485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R2</a:t>
            </a:r>
          </a:p>
        </p:txBody>
      </p:sp>
      <p:sp>
        <p:nvSpPr>
          <p:cNvPr id="235573" name="Freeform 53"/>
          <p:cNvSpPr>
            <a:spLocks/>
          </p:cNvSpPr>
          <p:nvPr/>
        </p:nvSpPr>
        <p:spPr bwMode="auto">
          <a:xfrm>
            <a:off x="4484688" y="30845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74" name="Freeform 54"/>
          <p:cNvSpPr>
            <a:spLocks/>
          </p:cNvSpPr>
          <p:nvPr/>
        </p:nvSpPr>
        <p:spPr bwMode="auto">
          <a:xfrm>
            <a:off x="4235450" y="3857626"/>
            <a:ext cx="4078288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155673" name="Object 56"/>
          <p:cNvGraphicFramePr>
            <a:graphicFrameLocks noChangeAspect="1"/>
          </p:cNvGraphicFramePr>
          <p:nvPr/>
        </p:nvGraphicFramePr>
        <p:xfrm>
          <a:off x="3838575" y="2943226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155673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2943226"/>
                        <a:ext cx="6810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4" name="Object 57"/>
          <p:cNvGraphicFramePr>
            <a:graphicFrameLocks noChangeAspect="1"/>
          </p:cNvGraphicFramePr>
          <p:nvPr/>
        </p:nvGraphicFramePr>
        <p:xfrm>
          <a:off x="8688389" y="29130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155674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389" y="2913063"/>
                        <a:ext cx="6810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8" name="Oval 58"/>
          <p:cNvSpPr>
            <a:spLocks noChangeArrowheads="1"/>
          </p:cNvSpPr>
          <p:nvPr/>
        </p:nvSpPr>
        <p:spPr bwMode="auto">
          <a:xfrm>
            <a:off x="4579938" y="3171826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79" name="Oval 59"/>
          <p:cNvSpPr>
            <a:spLocks noChangeArrowheads="1"/>
          </p:cNvSpPr>
          <p:nvPr/>
        </p:nvSpPr>
        <p:spPr bwMode="auto">
          <a:xfrm>
            <a:off x="4267201" y="3900489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80" name="Text Box 60"/>
          <p:cNvSpPr txBox="1">
            <a:spLocks noChangeArrowheads="1"/>
          </p:cNvSpPr>
          <p:nvPr/>
        </p:nvSpPr>
        <p:spPr bwMode="auto">
          <a:xfrm>
            <a:off x="5599113" y="3962400"/>
            <a:ext cx="1574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5581" name="Text Box 61"/>
          <p:cNvSpPr txBox="1">
            <a:spLocks noChangeArrowheads="1"/>
          </p:cNvSpPr>
          <p:nvPr/>
        </p:nvSpPr>
        <p:spPr bwMode="auto">
          <a:xfrm>
            <a:off x="2951164" y="2792414"/>
            <a:ext cx="10054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dirty="0">
                <a:latin typeface="Arial"/>
                <a:cs typeface="Arial"/>
              </a:rPr>
              <a:t>phone</a:t>
            </a:r>
          </a:p>
        </p:txBody>
      </p:sp>
      <p:sp>
        <p:nvSpPr>
          <p:cNvPr id="235548" name="Rectangle 28"/>
          <p:cNvSpPr>
            <a:spLocks noChangeArrowheads="1"/>
          </p:cNvSpPr>
          <p:nvPr/>
        </p:nvSpPr>
        <p:spPr bwMode="auto">
          <a:xfrm>
            <a:off x="5530851" y="3789364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5337176" y="3789364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90" name="Rectangle 70"/>
          <p:cNvSpPr>
            <a:spLocks noChangeArrowheads="1"/>
          </p:cNvSpPr>
          <p:nvPr/>
        </p:nvSpPr>
        <p:spPr bwMode="auto">
          <a:xfrm>
            <a:off x="5530851" y="3635376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91" name="Rectangle 71"/>
          <p:cNvSpPr>
            <a:spLocks noChangeArrowheads="1"/>
          </p:cNvSpPr>
          <p:nvPr/>
        </p:nvSpPr>
        <p:spPr bwMode="auto">
          <a:xfrm>
            <a:off x="5337176" y="3635376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92" name="Text Box 72"/>
          <p:cNvSpPr txBox="1">
            <a:spLocks noChangeArrowheads="1"/>
          </p:cNvSpPr>
          <p:nvPr/>
        </p:nvSpPr>
        <p:spPr bwMode="auto">
          <a:xfrm>
            <a:off x="5910264" y="2746375"/>
            <a:ext cx="2117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1 Mbps logical link</a:t>
            </a:r>
          </a:p>
        </p:txBody>
      </p:sp>
      <p:sp>
        <p:nvSpPr>
          <p:cNvPr id="235593" name="Line 73"/>
          <p:cNvSpPr>
            <a:spLocks noChangeShapeType="1"/>
          </p:cNvSpPr>
          <p:nvPr/>
        </p:nvSpPr>
        <p:spPr bwMode="auto">
          <a:xfrm flipH="1">
            <a:off x="5640388" y="2973389"/>
            <a:ext cx="330200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94" name="Text Box 74"/>
          <p:cNvSpPr txBox="1">
            <a:spLocks noChangeArrowheads="1"/>
          </p:cNvSpPr>
          <p:nvPr/>
        </p:nvSpPr>
        <p:spPr bwMode="auto">
          <a:xfrm>
            <a:off x="4651375" y="4587875"/>
            <a:ext cx="2262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0.5 Mbps logical link</a:t>
            </a:r>
          </a:p>
        </p:txBody>
      </p:sp>
      <p:sp>
        <p:nvSpPr>
          <p:cNvPr id="235595" name="Line 75"/>
          <p:cNvSpPr>
            <a:spLocks noChangeShapeType="1"/>
          </p:cNvSpPr>
          <p:nvPr/>
        </p:nvSpPr>
        <p:spPr bwMode="auto">
          <a:xfrm flipH="1">
            <a:off x="5373688" y="3940176"/>
            <a:ext cx="2667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55691" name="Group 542"/>
          <p:cNvGrpSpPr>
            <a:grpSpLocks/>
          </p:cNvGrpSpPr>
          <p:nvPr/>
        </p:nvGrpSpPr>
        <p:grpSpPr bwMode="auto">
          <a:xfrm>
            <a:off x="3165475" y="3938588"/>
            <a:ext cx="985838" cy="895350"/>
            <a:chOff x="-44" y="1473"/>
            <a:chExt cx="981" cy="1105"/>
          </a:xfrm>
        </p:grpSpPr>
        <p:pic>
          <p:nvPicPr>
            <p:cNvPr id="15572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72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5692" name="Group 249"/>
          <p:cNvGrpSpPr>
            <a:grpSpLocks/>
          </p:cNvGrpSpPr>
          <p:nvPr/>
        </p:nvGrpSpPr>
        <p:grpSpPr bwMode="auto">
          <a:xfrm>
            <a:off x="8283575" y="4033839"/>
            <a:ext cx="363538" cy="687387"/>
            <a:chOff x="4140" y="429"/>
            <a:chExt cx="1425" cy="2396"/>
          </a:xfrm>
        </p:grpSpPr>
        <p:sp>
          <p:nvSpPr>
            <p:cNvPr id="15569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5569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69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5569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1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02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77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5570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9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00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79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0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5570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7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98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15570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570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96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84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5570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70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5571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0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1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2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93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4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10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752DC4-E490-214E-B179-F7FA9656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for QoS guarantees (more)</a:t>
            </a:r>
          </a:p>
        </p:txBody>
      </p:sp>
    </p:spTree>
    <p:extLst>
      <p:ext uri="{BB962C8B-B14F-4D97-AF65-F5344CB8AC3E}">
        <p14:creationId xmlns:p14="http://schemas.microsoft.com/office/powerpoint/2010/main" val="3365010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Where does contention between different traffic classes (e.g., resulting in long queues) typically occur within routers?</a:t>
            </a:r>
          </a:p>
          <a:p>
            <a:pPr lvl="1"/>
            <a:r>
              <a:rPr lang="en-US" sz="2800" dirty="0"/>
              <a:t>(a) switch fabric</a:t>
            </a:r>
          </a:p>
          <a:p>
            <a:pPr lvl="1"/>
            <a:r>
              <a:rPr lang="en-US" sz="2800" dirty="0"/>
              <a:t>(b) input line termination</a:t>
            </a:r>
          </a:p>
          <a:p>
            <a:pPr lvl="1"/>
            <a:r>
              <a:rPr lang="en-US" sz="2800" dirty="0"/>
              <a:t>(c) output port buffers</a:t>
            </a:r>
          </a:p>
          <a:p>
            <a:pPr lvl="1"/>
            <a:r>
              <a:rPr lang="en-US" sz="2800" dirty="0"/>
              <a:t>(d) forwarding table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3703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router mechanisms might you use to implement quality of service mechanisms?</a:t>
            </a:r>
          </a:p>
          <a:p>
            <a:pPr lvl="1"/>
            <a:r>
              <a:rPr lang="en-US" sz="2800" dirty="0"/>
              <a:t>(a) forwarding</a:t>
            </a:r>
          </a:p>
          <a:p>
            <a:pPr lvl="1"/>
            <a:r>
              <a:rPr lang="en-US" sz="2800" dirty="0"/>
              <a:t>(b) scheduling</a:t>
            </a:r>
          </a:p>
          <a:p>
            <a:pPr lvl="1"/>
            <a:r>
              <a:rPr lang="en-US" sz="2800" dirty="0"/>
              <a:t>(c) buffer management</a:t>
            </a:r>
          </a:p>
          <a:p>
            <a:pPr lvl="1"/>
            <a:r>
              <a:rPr lang="en-US" sz="2800" dirty="0"/>
              <a:t>(d) switching</a:t>
            </a:r>
          </a:p>
        </p:txBody>
      </p:sp>
    </p:spTree>
    <p:extLst>
      <p:ext uri="{BB962C8B-B14F-4D97-AF65-F5344CB8AC3E}">
        <p14:creationId xmlns:p14="http://schemas.microsoft.com/office/powerpoint/2010/main" val="333003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D601-5460-F448-A815-ACA3CFBB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Gateway Protocol (BGP)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54E54-6AFD-CE47-807C-C5C007E87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glue that holds the Internet together</a:t>
            </a:r>
          </a:p>
        </p:txBody>
      </p:sp>
    </p:spTree>
    <p:extLst>
      <p:ext uri="{BB962C8B-B14F-4D97-AF65-F5344CB8AC3E}">
        <p14:creationId xmlns:p14="http://schemas.microsoft.com/office/powerpoint/2010/main" val="300991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2824499"/>
            <a:ext cx="10321212" cy="1234021"/>
          </a:xfrm>
        </p:spPr>
        <p:txBody>
          <a:bodyPr>
            <a:normAutofit/>
          </a:bodyPr>
          <a:lstStyle/>
          <a:p>
            <a:pPr marL="282575" indent="-282575"/>
            <a:r>
              <a:rPr lang="en-US" sz="2400" dirty="0"/>
              <a:t>When AS3 gateway router 3a advertises path </a:t>
            </a:r>
            <a:r>
              <a:rPr lang="en-US" sz="2200" dirty="0">
                <a:solidFill>
                  <a:srgbClr val="CC0000"/>
                </a:solidFill>
              </a:rPr>
              <a:t>AS3,X </a:t>
            </a:r>
            <a:r>
              <a:rPr lang="en-US" sz="2400" dirty="0"/>
              <a:t>to AS2 gateway router 2c,</a:t>
            </a:r>
          </a:p>
          <a:p>
            <a:pPr lvl="1"/>
            <a:r>
              <a:rPr lang="en-US" dirty="0"/>
              <a:t>AS3 </a:t>
            </a:r>
            <a:r>
              <a:rPr lang="en-US" dirty="0">
                <a:solidFill>
                  <a:srgbClr val="CC0000"/>
                </a:solidFill>
              </a:rPr>
              <a:t>promises</a:t>
            </a:r>
            <a:r>
              <a:rPr lang="en-US" dirty="0"/>
              <a:t> to AS2 it will forward datagrams towards X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62846" name="Rectangle 116"/>
          <p:cNvSpPr>
            <a:spLocks noChangeArrowheads="1"/>
          </p:cNvSpPr>
          <p:nvPr/>
        </p:nvSpPr>
        <p:spPr bwMode="auto">
          <a:xfrm>
            <a:off x="838200" y="1360966"/>
            <a:ext cx="10321212" cy="12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BGP session:</a:t>
            </a:r>
            <a:r>
              <a:rPr lang="en-US" sz="24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sz="2400" dirty="0">
                <a:latin typeface="Helvetica" pitchFamily="2" charset="0"/>
              </a:rPr>
              <a:t>two BGP routers (</a:t>
            </a:r>
            <a:r>
              <a:rPr lang="ja-JP" altLang="en-US" sz="2400" dirty="0">
                <a:latin typeface="Helvetica" pitchFamily="2" charset="0"/>
              </a:rPr>
              <a:t>“</a:t>
            </a:r>
            <a:r>
              <a:rPr lang="en-US" altLang="ja-JP" sz="2400" dirty="0">
                <a:latin typeface="Helvetica" pitchFamily="2" charset="0"/>
              </a:rPr>
              <a:t>peers</a:t>
            </a:r>
            <a:r>
              <a:rPr lang="ja-JP" altLang="en-US" sz="2400" dirty="0">
                <a:latin typeface="Helvetica" pitchFamily="2" charset="0"/>
              </a:rPr>
              <a:t>”</a:t>
            </a:r>
            <a:r>
              <a:rPr lang="en-US" altLang="ja-JP" sz="2400" dirty="0">
                <a:latin typeface="Helvetica" pitchFamily="2" charset="0"/>
              </a:rPr>
              <a:t>) exchange BGP messages over semi-permanent TCP connection: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Helvetica" pitchFamily="2" charset="0"/>
                <a:cs typeface="Gill Sans MT"/>
              </a:rPr>
              <a:t>advertising </a:t>
            </a:r>
            <a:r>
              <a:rPr lang="en-US" sz="2400" dirty="0">
                <a:solidFill>
                  <a:srgbClr val="CC0000"/>
                </a:solidFill>
                <a:latin typeface="Helvetica" pitchFamily="2" charset="0"/>
                <a:cs typeface="Gill Sans MT"/>
              </a:rPr>
              <a:t>paths </a:t>
            </a:r>
            <a:r>
              <a:rPr lang="en-US" sz="2400" dirty="0">
                <a:latin typeface="Helvetica" pitchFamily="2" charset="0"/>
                <a:cs typeface="Gill Sans MT"/>
              </a:rPr>
              <a:t>to different destination network prefixes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Helvetica" pitchFamily="2" charset="0"/>
                <a:cs typeface="Gill Sans MT"/>
              </a:rPr>
              <a:t>(compare to distance vectors and link state)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4010993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4938164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386990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4006021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4899525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484064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4997847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3911145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153021" y="4121821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497275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7237441" y="4938746"/>
            <a:ext cx="2590803" cy="1117600"/>
            <a:chOff x="2244" y="2236"/>
            <a:chExt cx="1632" cy="704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2089" y="2391"/>
              <a:ext cx="484" cy="174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2325" y="2614"/>
              <a:ext cx="155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BGP advertisement:</a:t>
              </a:r>
            </a:p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 X</a:t>
              </a:r>
            </a:p>
          </p:txBody>
        </p: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062C78-4CAF-9F48-B58D-074B293C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basics</a:t>
            </a:r>
          </a:p>
        </p:txBody>
      </p:sp>
    </p:spTree>
    <p:extLst>
      <p:ext uri="{BB962C8B-B14F-4D97-AF65-F5344CB8AC3E}">
        <p14:creationId xmlns:p14="http://schemas.microsoft.com/office/powerpoint/2010/main" val="339917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189028" cy="5053496"/>
          </a:xfrm>
        </p:spPr>
        <p:txBody>
          <a:bodyPr>
            <a:normAutofit/>
          </a:bodyPr>
          <a:lstStyle/>
          <a:p>
            <a:r>
              <a:rPr lang="en-US" dirty="0"/>
              <a:t>advertised prefix includes BGP attributes </a:t>
            </a:r>
          </a:p>
          <a:p>
            <a:pPr lvl="1"/>
            <a:r>
              <a:rPr lang="en-US" dirty="0"/>
              <a:t>Advertisement of a route = prefix + attributes</a:t>
            </a:r>
            <a:endParaRPr lang="en-US" altLang="ja-JP" dirty="0"/>
          </a:p>
          <a:p>
            <a:r>
              <a:rPr lang="en-US" dirty="0"/>
              <a:t>Two important attributes: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AS-PATH: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list of </a:t>
            </a:r>
            <a:r>
              <a:rPr lang="en-US" dirty="0" err="1"/>
              <a:t>ASes</a:t>
            </a:r>
            <a:r>
              <a:rPr lang="en-US" dirty="0"/>
              <a:t> through which prefix advertisement has passed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NEXT-HOP</a:t>
            </a:r>
            <a:r>
              <a:rPr lang="en-US" dirty="0">
                <a:solidFill>
                  <a:srgbClr val="CC0000"/>
                </a:solidFill>
              </a:rPr>
              <a:t>:</a:t>
            </a:r>
            <a:r>
              <a:rPr lang="en-US" dirty="0"/>
              <a:t> indicates specific internal-AS router to next-hop AS</a:t>
            </a:r>
          </a:p>
          <a:p>
            <a:r>
              <a:rPr lang="en-US" dirty="0">
                <a:solidFill>
                  <a:srgbClr val="C00000"/>
                </a:solidFill>
              </a:rPr>
              <a:t>Policy-based routing:</a:t>
            </a:r>
          </a:p>
          <a:p>
            <a:pPr lvl="1"/>
            <a:r>
              <a:rPr lang="en-US" dirty="0"/>
              <a:t>gateway receiving route advertisement uses </a:t>
            </a:r>
            <a:r>
              <a:rPr lang="en-US" dirty="0">
                <a:solidFill>
                  <a:srgbClr val="CC0000"/>
                </a:solidFill>
              </a:rPr>
              <a:t>import policy</a:t>
            </a:r>
            <a:r>
              <a:rPr lang="en-US" i="1" dirty="0"/>
              <a:t> </a:t>
            </a:r>
            <a:r>
              <a:rPr lang="en-US" dirty="0"/>
              <a:t>to accept/decline path (e.g., never route through AS Y).</a:t>
            </a:r>
          </a:p>
          <a:p>
            <a:pPr lvl="1"/>
            <a:r>
              <a:rPr lang="en-US" dirty="0"/>
              <a:t>AS </a:t>
            </a:r>
            <a:r>
              <a:rPr lang="en-US" dirty="0">
                <a:solidFill>
                  <a:srgbClr val="C00000"/>
                </a:solidFill>
              </a:rPr>
              <a:t>export policy</a:t>
            </a:r>
            <a:r>
              <a:rPr lang="en-US" dirty="0"/>
              <a:t> also determines whether to advertise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a path to other other neighboring </a:t>
            </a:r>
            <a:r>
              <a:rPr lang="en-US" dirty="0" err="1"/>
              <a:t>ASes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5FDC98-8BF3-DD44-A482-0E29CDB3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attributes and BGP routes</a:t>
            </a:r>
          </a:p>
        </p:txBody>
      </p:sp>
    </p:spTree>
    <p:extLst>
      <p:ext uri="{BB962C8B-B14F-4D97-AF65-F5344CB8AC3E}">
        <p14:creationId xmlns:p14="http://schemas.microsoft.com/office/powerpoint/2010/main" val="117786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B862-A59D-8A41-B672-9301393E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in BGP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224ED-5E04-0D4E-BF2D-D24B14838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1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DEDB-5DF1-7648-955F-E8359A26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7917" cy="1325563"/>
          </a:xfrm>
        </p:spPr>
        <p:txBody>
          <a:bodyPr/>
          <a:lstStyle/>
          <a:p>
            <a:r>
              <a:rPr lang="en-US" dirty="0"/>
              <a:t>Policy comes from business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1AD4-8F11-D84C-9C86-D6F53B3B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1227421" cy="5032376"/>
          </a:xfrm>
        </p:spPr>
        <p:txBody>
          <a:bodyPr>
            <a:normAutofit/>
          </a:bodyPr>
          <a:lstStyle/>
          <a:p>
            <a:r>
              <a:rPr lang="en-US" dirty="0"/>
              <a:t>Customer-provider relationships:</a:t>
            </a:r>
          </a:p>
          <a:p>
            <a:pPr lvl="1"/>
            <a:r>
              <a:rPr lang="en-US" dirty="0"/>
              <a:t>E.g., Rutgers is a customer of AT&amp;T</a:t>
            </a:r>
          </a:p>
          <a:p>
            <a:r>
              <a:rPr lang="en-US" dirty="0"/>
              <a:t>Peer-peer relationships:</a:t>
            </a:r>
          </a:p>
          <a:p>
            <a:pPr lvl="1"/>
            <a:r>
              <a:rPr lang="en-US" dirty="0"/>
              <a:t>E.g., Verizon is a peer of AT&amp;T</a:t>
            </a:r>
          </a:p>
          <a:p>
            <a:r>
              <a:rPr lang="en-US" dirty="0"/>
              <a:t>Business relationships depend on </a:t>
            </a:r>
            <a:r>
              <a:rPr lang="en-US" dirty="0">
                <a:solidFill>
                  <a:srgbClr val="C00000"/>
                </a:solidFill>
              </a:rPr>
              <a:t>where</a:t>
            </a:r>
            <a:r>
              <a:rPr lang="en-US" dirty="0"/>
              <a:t> connectivity occurs</a:t>
            </a:r>
          </a:p>
          <a:p>
            <a:pPr lvl="1"/>
            <a:r>
              <a:rPr lang="en-US" dirty="0"/>
              <a:t>“Where”, also called a “point of presence” (</a:t>
            </a:r>
            <a:r>
              <a:rPr lang="en-US" dirty="0" err="1"/>
              <a:t>PoP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E.g., customers at one </a:t>
            </a:r>
            <a:r>
              <a:rPr lang="en-US" dirty="0" err="1"/>
              <a:t>PoP</a:t>
            </a:r>
            <a:r>
              <a:rPr lang="en-US" dirty="0"/>
              <a:t> but peers at another</a:t>
            </a:r>
          </a:p>
          <a:p>
            <a:r>
              <a:rPr lang="en-US" dirty="0"/>
              <a:t>Sometimes, even when there is no direct connectivity 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inteliquent</a:t>
            </a:r>
            <a:r>
              <a:rPr lang="en-US" dirty="0"/>
              <a:t> (zoom/</a:t>
            </a:r>
            <a:r>
              <a:rPr lang="en-US" dirty="0" err="1"/>
              <a:t>webex</a:t>
            </a:r>
            <a:r>
              <a:rPr lang="en-US" dirty="0"/>
              <a:t>) traffic not to be charged, acc. to the FCC</a:t>
            </a:r>
          </a:p>
          <a:p>
            <a:r>
              <a:rPr lang="en-US" dirty="0"/>
              <a:t>Internet-</a:t>
            </a:r>
            <a:r>
              <a:rPr lang="en-US" dirty="0" err="1"/>
              <a:t>eXchange</a:t>
            </a:r>
            <a:r>
              <a:rPr lang="en-US" dirty="0"/>
              <a:t> Points (IXPs) are large </a:t>
            </a:r>
            <a:r>
              <a:rPr lang="en-US" dirty="0" err="1"/>
              <a:t>PoPs</a:t>
            </a:r>
            <a:r>
              <a:rPr lang="en-US" dirty="0"/>
              <a:t> where ISPs come together to connect with each other (often for free)</a:t>
            </a:r>
          </a:p>
        </p:txBody>
      </p:sp>
    </p:spTree>
    <p:extLst>
      <p:ext uri="{BB962C8B-B14F-4D97-AF65-F5344CB8AC3E}">
        <p14:creationId xmlns:p14="http://schemas.microsoft.com/office/powerpoint/2010/main" val="15975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60"/>
            <a:ext cx="10900610" cy="20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A,B,C are </a:t>
            </a:r>
            <a:r>
              <a:rPr lang="en-US" sz="2800" i="1" dirty="0">
                <a:solidFill>
                  <a:srgbClr val="CC0000"/>
                </a:solidFill>
                <a:latin typeface="Helvetica" pitchFamily="2" charset="0"/>
              </a:rPr>
              <a:t>provider networks</a:t>
            </a:r>
          </a:p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X,W,Y are customer (of provider networks)</a:t>
            </a:r>
          </a:p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X is </a:t>
            </a:r>
            <a:r>
              <a:rPr lang="en-US" sz="2800" i="1" dirty="0">
                <a:solidFill>
                  <a:srgbClr val="CC0000"/>
                </a:solidFill>
                <a:latin typeface="Helvetica" pitchFamily="2" charset="0"/>
              </a:rPr>
              <a:t>dual-homed:</a:t>
            </a:r>
            <a:r>
              <a:rPr lang="en-US" sz="2800" dirty="0">
                <a:latin typeface="Helvetica" pitchFamily="2" charset="0"/>
              </a:rPr>
              <a:t> attached to two networks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800" i="1" dirty="0">
                <a:solidFill>
                  <a:srgbClr val="000090"/>
                </a:solidFill>
                <a:latin typeface="Helvetica" pitchFamily="2" charset="0"/>
              </a:rPr>
              <a:t>policy to enforce: </a:t>
            </a:r>
            <a:r>
              <a:rPr lang="en-US" sz="2800" dirty="0">
                <a:latin typeface="Helvetica" pitchFamily="2" charset="0"/>
              </a:rPr>
              <a:t>X does not want to route from B to C via X 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Helvetica" pitchFamily="2" charset="0"/>
              </a:rPr>
              <a:t>.. so X will not advertise to B a route to C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sz="28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2000250" y="1123950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Export Policy and Advertisements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958413" y="3509020"/>
            <a:ext cx="10027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Suppose an ISP only wants to route traffic to/from its customer networks (does not want to carry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transit traffic </a:t>
            </a:r>
            <a:r>
              <a:rPr lang="en-US" sz="2400" dirty="0">
                <a:latin typeface="Helvetica" pitchFamily="2" charset="0"/>
              </a:rPr>
              <a:t>between other ISPs)</a:t>
            </a:r>
          </a:p>
        </p:txBody>
      </p:sp>
    </p:spTree>
    <p:extLst>
      <p:ext uri="{BB962C8B-B14F-4D97-AF65-F5344CB8AC3E}">
        <p14:creationId xmlns:p14="http://schemas.microsoft.com/office/powerpoint/2010/main" val="259233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2166</Words>
  <Application>Microsoft Macintosh PowerPoint</Application>
  <PresentationFormat>Widescreen</PresentationFormat>
  <Paragraphs>442</Paragraphs>
  <Slides>33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Helvetica</vt:lpstr>
      <vt:lpstr>Tahoma</vt:lpstr>
      <vt:lpstr>Times New Roman</vt:lpstr>
      <vt:lpstr>Wingdings</vt:lpstr>
      <vt:lpstr>ZapfDingbats</vt:lpstr>
      <vt:lpstr>Office Theme</vt:lpstr>
      <vt:lpstr>Clip</vt:lpstr>
      <vt:lpstr>The Network Layer: Inter-Domain Routing</vt:lpstr>
      <vt:lpstr>Course announcements</vt:lpstr>
      <vt:lpstr>PowerPoint Presentation</vt:lpstr>
      <vt:lpstr>Border Gateway Protocol (BGP)</vt:lpstr>
      <vt:lpstr>BGP basics</vt:lpstr>
      <vt:lpstr>Path attributes and BGP routes</vt:lpstr>
      <vt:lpstr>Policies in BGP</vt:lpstr>
      <vt:lpstr>Policy comes from business relationships</vt:lpstr>
      <vt:lpstr>BGP Export Policy and Advertisements</vt:lpstr>
      <vt:lpstr>BGP Export Policy and Advertisements</vt:lpstr>
      <vt:lpstr>PowerPoint Presentation</vt:lpstr>
      <vt:lpstr>Poll #1</vt:lpstr>
      <vt:lpstr>BGP Routing</vt:lpstr>
      <vt:lpstr>BGP path advertisement</vt:lpstr>
      <vt:lpstr>BGP path advertisement</vt:lpstr>
      <vt:lpstr>BGP messages</vt:lpstr>
      <vt:lpstr>BGP, OSPF, forwarding table entries</vt:lpstr>
      <vt:lpstr>BGP, OSPF, forwarding table entries</vt:lpstr>
      <vt:lpstr>Poll #2</vt:lpstr>
      <vt:lpstr>BGP route selection process</vt:lpstr>
      <vt:lpstr>Hot-Potato Routing</vt:lpstr>
      <vt:lpstr>Why different Intra-, Inter-AS routing? </vt:lpstr>
      <vt:lpstr>Quality of Service</vt:lpstr>
      <vt:lpstr>Network support for applications</vt:lpstr>
      <vt:lpstr>PowerPoint Presentation</vt:lpstr>
      <vt:lpstr>One approach: “dimension” best effort networks well</vt:lpstr>
      <vt:lpstr>Another approach: Multiple classes of service</vt:lpstr>
      <vt:lpstr>Multiple classes of service: scenario</vt:lpstr>
      <vt:lpstr>Scenario 1: mixed HTTP and VoIP</vt:lpstr>
      <vt:lpstr>Principles for QOS guarantees (more)</vt:lpstr>
      <vt:lpstr>Principles for QoS guarantees (more)</vt:lpstr>
      <vt:lpstr>Poll #3</vt:lpstr>
      <vt:lpstr>Poll #4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2965</cp:revision>
  <cp:lastPrinted>2019-02-15T23:29:10Z</cp:lastPrinted>
  <dcterms:created xsi:type="dcterms:W3CDTF">2019-01-23T03:40:12Z</dcterms:created>
  <dcterms:modified xsi:type="dcterms:W3CDTF">2020-04-08T13:29:49Z</dcterms:modified>
</cp:coreProperties>
</file>