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84" r:id="rId2"/>
    <p:sldId id="406" r:id="rId3"/>
    <p:sldId id="440" r:id="rId4"/>
    <p:sldId id="298" r:id="rId5"/>
    <p:sldId id="324" r:id="rId6"/>
    <p:sldId id="325" r:id="rId7"/>
    <p:sldId id="408" r:id="rId8"/>
    <p:sldId id="410" r:id="rId9"/>
    <p:sldId id="409" r:id="rId10"/>
    <p:sldId id="412" r:id="rId11"/>
    <p:sldId id="413" r:id="rId12"/>
    <p:sldId id="414" r:id="rId13"/>
    <p:sldId id="415" r:id="rId14"/>
    <p:sldId id="416" r:id="rId15"/>
    <p:sldId id="417" r:id="rId16"/>
    <p:sldId id="442" r:id="rId17"/>
    <p:sldId id="443" r:id="rId18"/>
    <p:sldId id="419" r:id="rId19"/>
    <p:sldId id="418" r:id="rId20"/>
    <p:sldId id="420" r:id="rId21"/>
    <p:sldId id="4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/>
    <p:restoredTop sz="94643"/>
  </p:normalViewPr>
  <p:slideViewPr>
    <p:cSldViewPr snapToGrid="0" snapToObjects="1">
      <p:cViewPr varScale="1">
        <p:scale>
          <a:sx n="133" d="100"/>
          <a:sy n="133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8072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5, Computer Networks (198:552)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Fall 2019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sz="4000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  <a:p>
            <a:r>
              <a:rPr lang="en-US" dirty="0"/>
              <a:t>What if a packet was lost and ACK never arrives?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41501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/>
          <a:lstStyle/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the onus is on the sender to retransmit lost data when ACKs are not received</a:t>
            </a:r>
          </a:p>
          <a:p>
            <a:endParaRPr lang="en-US" dirty="0"/>
          </a:p>
          <a:p>
            <a:r>
              <a:rPr lang="en-US" dirty="0"/>
              <a:t>Retransmission works also if ACKs are lost or 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09750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one packet per ACK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Should sender wait for an ACK before sending another packet?</a:t>
            </a:r>
          </a:p>
          <a:p>
            <a:endParaRPr lang="en-US" dirty="0"/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Round-trip-time: 100 milliseconds</a:t>
            </a:r>
          </a:p>
          <a:p>
            <a:pPr lvl="1"/>
            <a:r>
              <a:rPr lang="en-US" dirty="0"/>
              <a:t>Packet size: 12,000 bits</a:t>
            </a:r>
          </a:p>
          <a:p>
            <a:pPr lvl="1"/>
            <a:r>
              <a:rPr lang="en-US" dirty="0"/>
              <a:t>Link rate: 12 Mega bits/s</a:t>
            </a:r>
          </a:p>
          <a:p>
            <a:pPr lvl="1"/>
            <a:r>
              <a:rPr lang="en-US" dirty="0"/>
              <a:t>Suppose no packets are dropped</a:t>
            </a:r>
          </a:p>
          <a:p>
            <a:pPr lvl="1"/>
            <a:endParaRPr lang="en-US" dirty="0"/>
          </a:p>
          <a:p>
            <a:r>
              <a:rPr lang="en-US" dirty="0"/>
              <a:t>At what rate is the sender getting data across to the receiver?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 bit/s (1% of link rate)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666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“in-flight”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term the amount of </a:t>
            </a:r>
            <a:r>
              <a:rPr lang="en-US" dirty="0" err="1"/>
              <a:t>unACKed</a:t>
            </a:r>
            <a:r>
              <a:rPr lang="en-US" dirty="0"/>
              <a:t> data as data </a:t>
            </a:r>
            <a:r>
              <a:rPr lang="en-US" dirty="0">
                <a:solidFill>
                  <a:srgbClr val="C00000"/>
                </a:solidFill>
              </a:rPr>
              <a:t>“in flight”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endParaRPr lang="en-US" dirty="0"/>
          </a:p>
          <a:p>
            <a:r>
              <a:rPr lang="en-US" dirty="0"/>
              <a:t>Idea: Keep many packets in flight!</a:t>
            </a:r>
          </a:p>
          <a:p>
            <a:endParaRPr lang="en-US" dirty="0"/>
          </a:p>
          <a:p>
            <a:r>
              <a:rPr lang="en-US" dirty="0"/>
              <a:t>More packets in flight 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many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4318" cy="4667250"/>
          </a:xfrm>
        </p:spPr>
        <p:txBody>
          <a:bodyPr/>
          <a:lstStyle/>
          <a:p>
            <a:r>
              <a:rPr lang="en-US" dirty="0"/>
              <a:t>In our example before, if there are, say 4 packets in flight, throughput is 480 Kbits/s!</a:t>
            </a:r>
          </a:p>
          <a:p>
            <a:endParaRPr lang="en-US" dirty="0"/>
          </a:p>
          <a:p>
            <a:r>
              <a:rPr lang="en-US" dirty="0"/>
              <a:t>We just improved the throughput 4 times by keeping 4 packets in flight</a:t>
            </a:r>
          </a:p>
          <a:p>
            <a:endParaRPr lang="en-US" dirty="0"/>
          </a:p>
          <a:p>
            <a:r>
              <a:rPr lang="en-US" dirty="0"/>
              <a:t>Trouble: what if some packets (or ACKs) are dropped? </a:t>
            </a:r>
          </a:p>
          <a:p>
            <a:r>
              <a:rPr lang="en-US" dirty="0"/>
              <a:t>How should the sender retransmit?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1540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/>
              <a:t>Every packet contains a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r>
              <a:rPr lang="en-US" dirty="0"/>
              <a:t>(In reality, every byte has a sequence number)</a:t>
            </a:r>
          </a:p>
          <a:p>
            <a:pPr lvl="1"/>
            <a:endParaRPr lang="en-US" dirty="0"/>
          </a:p>
          <a:p>
            <a:r>
              <a:rPr lang="en-US" dirty="0"/>
              <a:t>ACK echoes the sequence number of the packet that is acknowledged</a:t>
            </a:r>
          </a:p>
          <a:p>
            <a:endParaRPr lang="en-US" dirty="0"/>
          </a:p>
          <a:p>
            <a:r>
              <a:rPr lang="en-US" dirty="0"/>
              <a:t>If a packet is dropped, should the receiver ACK subsequent packets?</a:t>
            </a:r>
          </a:p>
          <a:p>
            <a:pPr lvl="1"/>
            <a:r>
              <a:rPr lang="en-US" dirty="0"/>
              <a:t>If so, with what sequence number?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53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Cumulative </a:t>
            </a:r>
            <a:r>
              <a:rPr lang="en-US" dirty="0"/>
              <a:t>ACKs: ACK the latest seq# up to which all packets received</a:t>
            </a:r>
          </a:p>
          <a:p>
            <a:r>
              <a:rPr lang="en-US" dirty="0">
                <a:solidFill>
                  <a:srgbClr val="C00000"/>
                </a:solidFill>
              </a:rPr>
              <a:t>Selective</a:t>
            </a:r>
            <a:r>
              <a:rPr lang="en-US" dirty="0"/>
              <a:t> ACKs: return one cumulative seq# and ranges of other seq# received</a:t>
            </a:r>
          </a:p>
          <a:p>
            <a:endParaRPr lang="en-US" dirty="0"/>
          </a:p>
          <a:p>
            <a:r>
              <a:rPr lang="en-US" dirty="0"/>
              <a:t>Sender retransmits those packets whose sequence numbers haven’t been </a:t>
            </a:r>
            <a:r>
              <a:rPr lang="en-US" dirty="0" err="1"/>
              <a:t>ACKed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implications of selective vs. cumulative ACKs here?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56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6320" cy="4351338"/>
          </a:xfrm>
        </p:spPr>
        <p:txBody>
          <a:bodyPr/>
          <a:lstStyle/>
          <a:p>
            <a:r>
              <a:rPr lang="en-US" dirty="0"/>
              <a:t>Clearly, RTO must be related to RTT</a:t>
            </a:r>
          </a:p>
          <a:p>
            <a:pPr lvl="1"/>
            <a:r>
              <a:rPr lang="en-US" dirty="0"/>
              <a:t>But how exactly?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E16A5-CE2C-AC47-99D2-0E86CF72358F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0E5F2-3DAD-6D4A-938C-CF10C0447F42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38E390-76F8-EC4A-B232-45C539B991EC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AD97-F4EE-A444-9F48-247491B4E08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C19A-2E15-3D4D-9CD9-088CAC789C01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BFDB3F-5DAD-E94A-8AD9-4E9690B248C2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1C114-7173-E144-85C2-5BBCFC03B955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2BF03-298B-1F4C-8774-676098B6688B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0ADF-998A-E347-A925-0C163A10E4E5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66193-2986-F640-B0B9-BA9DC7387CF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17603-9822-A34A-A696-25FE43CC187A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17672E-2577-4F4F-842E-FF4AFBE15461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CAF2CC-43FD-3B44-A207-BAE9DC67796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3BA54-78E0-BD4A-BFD9-6FB3560AE203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97347-25E1-C449-BFEB-E1AFA8EC388E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837D2-1F55-D944-A10D-E9FB8D0CD2D1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4DE29C-5ED8-AB4F-B422-229444FEABF7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4FECF-F908-2343-ACC1-B4D66824FA50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B1FF8-FB6D-F74B-978D-591A0B2DED4A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4474CF-CABB-C64E-9EFE-F743DDD41C5A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59CB6-8950-544D-9BBB-A9B8C31F5B0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F62D0-700A-A94D-864F-8FC37F365EF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99CC66-DA0F-A047-B525-6851EA6CB619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AE04EC-6DC3-BE48-BD64-BC7BD7E720C5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309CCC-0D16-534C-9E3B-9A6BB9670966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347066-8D95-6F44-8ADC-8A974B9C910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68753A-57EA-7848-8FF0-D4E673C4C58D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48167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914-F5AA-9C4B-8627-932110E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E699-21F8-5841-8209-405871A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E55-BE47-D942-9B7A-DA8827A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Core: Best effort packet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5887-E137-534D-94C8-4D8CB6C9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Routers (typically) make no guarantees about </a:t>
            </a:r>
          </a:p>
          <a:p>
            <a:endParaRPr lang="en-US" dirty="0"/>
          </a:p>
          <a:p>
            <a:r>
              <a:rPr lang="en-US" dirty="0"/>
              <a:t>… whether packets get delivered</a:t>
            </a:r>
          </a:p>
          <a:p>
            <a:r>
              <a:rPr lang="en-US" dirty="0"/>
              <a:t>… whether packets will reach without being corrupted</a:t>
            </a:r>
          </a:p>
          <a:p>
            <a:r>
              <a:rPr lang="en-US" dirty="0"/>
              <a:t>… whether packets will reach the other side in order</a:t>
            </a:r>
          </a:p>
          <a:p>
            <a:r>
              <a:rPr lang="en-US" dirty="0"/>
              <a:t>… the app performance experienced by a user</a:t>
            </a:r>
          </a:p>
          <a:p>
            <a:endParaRPr lang="en-US" dirty="0"/>
          </a:p>
          <a:p>
            <a:r>
              <a:rPr lang="en-US" dirty="0"/>
              <a:t>So how are we still able to get good performance over the Internet?</a:t>
            </a:r>
          </a:p>
        </p:txBody>
      </p:sp>
    </p:spTree>
    <p:extLst>
      <p:ext uri="{BB962C8B-B14F-4D97-AF65-F5344CB8AC3E}">
        <p14:creationId xmlns:p14="http://schemas.microsoft.com/office/powerpoint/2010/main" val="21240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of sender side bytes pushed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Edge: Application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is in charge of implementing guarantees on top of an unreliable network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Packet delay not exceeding 50 </a:t>
            </a:r>
            <a:r>
              <a:rPr lang="en-US" dirty="0" err="1"/>
              <a:t>ms</a:t>
            </a:r>
            <a:r>
              <a:rPr lang="en-US" dirty="0"/>
              <a:t>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5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9DDE2-C572-2E4D-81AE-000EDDD44173}" type="slidenum">
              <a:rPr lang="en-US" altLang="x-none" sz="1400" b="0">
                <a:latin typeface="Times New Roman" charset="0"/>
              </a:rPr>
              <a:pPr eaLnBrk="1" hangingPunct="1"/>
              <a:t>5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200789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Abstraction of independent messages between endpoints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endParaRPr lang="en-US" altLang="x-none" dirty="0"/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Provides support for a </a:t>
            </a:r>
            <a:r>
              <a:rPr lang="en-US" altLang="x-none" dirty="0">
                <a:solidFill>
                  <a:srgbClr val="C00000"/>
                </a:solidFill>
              </a:rPr>
              <a:t>stream of bytes</a:t>
            </a:r>
            <a:r>
              <a:rPr lang="en-US" altLang="x-none" dirty="0"/>
              <a:t> abstraction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6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1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5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r>
              <a:rPr lang="en-US" dirty="0"/>
              <a:t>Ensure that receiver buffer doesn’t overflow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pPr lvl="1"/>
            <a:r>
              <a:rPr lang="en-US" dirty="0"/>
              <a:t>Q: why would packets ever be received out of order?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</a:t>
            </a:r>
            <a:r>
              <a:rPr lang="en-US" dirty="0">
                <a:solidFill>
                  <a:srgbClr val="C00000"/>
                </a:solidFill>
              </a:rPr>
              <a:t>network resources</a:t>
            </a:r>
          </a:p>
          <a:p>
            <a:pPr lvl="1"/>
            <a:r>
              <a:rPr lang="en-US" dirty="0"/>
              <a:t>Q: which network resource?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two mechanisms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1009</Words>
  <Application>Microsoft Macintosh PowerPoint</Application>
  <PresentationFormat>Widescreen</PresentationFormat>
  <Paragraphs>250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Times New Roman</vt:lpstr>
      <vt:lpstr>Office Theme</vt:lpstr>
      <vt:lpstr>PowerPoint Presentation</vt:lpstr>
      <vt:lpstr>Network Core: Best effort packet delivery</vt:lpstr>
      <vt:lpstr>Network Edge: Application guarantees</vt:lpstr>
      <vt:lpstr>Modularity through layering</vt:lpstr>
      <vt:lpstr>Two Basic Transport Features</vt:lpstr>
      <vt:lpstr>Two Main Transport Layers</vt:lpstr>
      <vt:lpstr>Transmission Control Protocol (TCP)</vt:lpstr>
      <vt:lpstr>Reliable data delivery</vt:lpstr>
      <vt:lpstr>Packet loss</vt:lpstr>
      <vt:lpstr>Coping with packet loss: (1) ACK</vt:lpstr>
      <vt:lpstr>Coping with packet loss: (2) RTO</vt:lpstr>
      <vt:lpstr>Sending one packet per ACK enough?</vt:lpstr>
      <vt:lpstr>Amount of “in-flight” data</vt:lpstr>
      <vt:lpstr>Keeping many packets in flight</vt:lpstr>
      <vt:lpstr>Keeping track of packets (and ACKs)</vt:lpstr>
      <vt:lpstr>Keeping track of packets (and ACKs)</vt:lpstr>
      <vt:lpstr>How should the RTO be set?</vt:lpstr>
      <vt:lpstr>Ordered Delivery</vt:lpstr>
      <vt:lpstr>Reordering packets at the receiver side</vt:lpstr>
      <vt:lpstr>Reordering at the receiver side</vt:lpstr>
      <vt:lpstr>Buffering at the receiver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1989</cp:revision>
  <dcterms:created xsi:type="dcterms:W3CDTF">2018-09-05T17:47:04Z</dcterms:created>
  <dcterms:modified xsi:type="dcterms:W3CDTF">2019-09-23T10:20:54Z</dcterms:modified>
</cp:coreProperties>
</file>