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384" r:id="rId2"/>
    <p:sldId id="325" r:id="rId3"/>
    <p:sldId id="408" r:id="rId4"/>
    <p:sldId id="419" r:id="rId5"/>
    <p:sldId id="418" r:id="rId6"/>
    <p:sldId id="420" r:id="rId7"/>
    <p:sldId id="421" r:id="rId8"/>
    <p:sldId id="422" r:id="rId9"/>
    <p:sldId id="423" r:id="rId10"/>
    <p:sldId id="444" r:id="rId11"/>
    <p:sldId id="445" r:id="rId12"/>
    <p:sldId id="449" r:id="rId13"/>
    <p:sldId id="446" r:id="rId14"/>
    <p:sldId id="447" r:id="rId15"/>
    <p:sldId id="448" r:id="rId16"/>
    <p:sldId id="425" r:id="rId17"/>
    <p:sldId id="424" r:id="rId18"/>
    <p:sldId id="427" r:id="rId19"/>
    <p:sldId id="428" r:id="rId20"/>
    <p:sldId id="429" r:id="rId21"/>
    <p:sldId id="430" r:id="rId22"/>
    <p:sldId id="431" r:id="rId23"/>
    <p:sldId id="426" r:id="rId24"/>
    <p:sldId id="433" r:id="rId25"/>
    <p:sldId id="452" r:id="rId26"/>
    <p:sldId id="434" r:id="rId27"/>
    <p:sldId id="451" r:id="rId28"/>
    <p:sldId id="355" r:id="rId29"/>
    <p:sldId id="453" r:id="rId30"/>
    <p:sldId id="450" r:id="rId31"/>
    <p:sldId id="436" r:id="rId32"/>
    <p:sldId id="437" r:id="rId33"/>
    <p:sldId id="438" r:id="rId34"/>
    <p:sldId id="385" r:id="rId35"/>
    <p:sldId id="386" r:id="rId36"/>
    <p:sldId id="388" r:id="rId37"/>
    <p:sldId id="439" r:id="rId38"/>
    <p:sldId id="389" r:id="rId39"/>
    <p:sldId id="43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26"/>
    <p:restoredTop sz="94626"/>
  </p:normalViewPr>
  <p:slideViewPr>
    <p:cSldViewPr snapToGrid="0" snapToObjects="1">
      <p:cViewPr varScale="1">
        <p:scale>
          <a:sx n="94" d="100"/>
          <a:sy n="94" d="100"/>
        </p:scale>
        <p:origin x="2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people guess a random number that you have in mind. See what strategies they come up 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2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Lecture 6, Computer Networks (198:552)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Fall 2019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Transport</a:t>
            </a:r>
          </a:p>
          <a:p>
            <a:pPr algn="ctr"/>
            <a:r>
              <a:rPr lang="en-US" sz="4000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43693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4ACE-5225-034E-80E1-138452F9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2FE-6739-9B4A-A0A2-995732A8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 TCP sender can only send as much as the </a:t>
            </a:r>
            <a:r>
              <a:rPr lang="en-US" dirty="0">
                <a:solidFill>
                  <a:srgbClr val="C00000"/>
                </a:solidFill>
              </a:rPr>
              <a:t>free receiver buffer space </a:t>
            </a:r>
            <a:r>
              <a:rPr lang="en-US" dirty="0"/>
              <a:t>available before packets are dropped at the receiver</a:t>
            </a:r>
          </a:p>
          <a:p>
            <a:pPr lvl="1"/>
            <a:r>
              <a:rPr lang="en-US" dirty="0"/>
              <a:t>This number is called the </a:t>
            </a:r>
            <a:r>
              <a:rPr lang="en-US" dirty="0">
                <a:solidFill>
                  <a:srgbClr val="C00000"/>
                </a:solidFill>
              </a:rPr>
              <a:t>receiver window size</a:t>
            </a:r>
          </a:p>
          <a:p>
            <a:pPr lvl="1"/>
            <a:r>
              <a:rPr lang="en-US" dirty="0"/>
              <a:t>TCP is said to implement </a:t>
            </a:r>
            <a:r>
              <a:rPr lang="en-US" dirty="0">
                <a:solidFill>
                  <a:srgbClr val="C00000"/>
                </a:solidFill>
              </a:rPr>
              <a:t>flow control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2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4D98-C012-6348-941F-4950ED91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headers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45DA3D-3A41-754E-A233-317973311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84" y="1493532"/>
            <a:ext cx="7990431" cy="536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4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9DC2-B61E-9F4E-99F1-4E5B7E15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buffering at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935C-AB05-A144-9359-C28CD61A6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 has implications for TCP data delivery, even when packets arrive in order</a:t>
            </a:r>
          </a:p>
          <a:p>
            <a:endParaRPr lang="en-US" dirty="0"/>
          </a:p>
          <a:p>
            <a:r>
              <a:rPr lang="en-US" dirty="0"/>
              <a:t>Typically TCP packets arrive </a:t>
            </a:r>
            <a:r>
              <a:rPr lang="en-US" dirty="0">
                <a:solidFill>
                  <a:srgbClr val="C00000"/>
                </a:solidFill>
              </a:rPr>
              <a:t>in a burst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The receiver application won’t read this data in one shot</a:t>
            </a:r>
          </a:p>
          <a:p>
            <a:endParaRPr lang="en-US" dirty="0"/>
          </a:p>
          <a:p>
            <a:r>
              <a:rPr lang="en-US" dirty="0"/>
              <a:t>Q: What’s the size of the maximum burst?</a:t>
            </a:r>
          </a:p>
        </p:txBody>
      </p:sp>
    </p:spTree>
    <p:extLst>
      <p:ext uri="{BB962C8B-B14F-4D97-AF65-F5344CB8AC3E}">
        <p14:creationId xmlns:p14="http://schemas.microsoft.com/office/powerpoint/2010/main" val="1917815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4F39-9602-FD4B-83DE-B260511B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4C36-9EDB-AE4C-8128-F2518E239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Bandwidth-delay product: </a:t>
            </a:r>
            <a:r>
              <a:rPr lang="en-US" dirty="0"/>
              <a:t>enough data to “fill the pipe”</a:t>
            </a:r>
          </a:p>
          <a:p>
            <a:endParaRPr lang="en-US" dirty="0"/>
          </a:p>
          <a:p>
            <a:r>
              <a:rPr lang="en-US" dirty="0"/>
              <a:t>Implications to achieve high throughput:</a:t>
            </a:r>
          </a:p>
          <a:p>
            <a:pPr lvl="1"/>
            <a:r>
              <a:rPr lang="en-US" dirty="0"/>
              <a:t>More memory required at high bandwidth</a:t>
            </a:r>
          </a:p>
          <a:p>
            <a:pPr lvl="1"/>
            <a:r>
              <a:rPr lang="en-US" dirty="0"/>
              <a:t>More memory required at high RTT</a:t>
            </a:r>
          </a:p>
          <a:p>
            <a:pPr lvl="1"/>
            <a:r>
              <a:rPr lang="en-US" dirty="0"/>
              <a:t>Consider 100 Gbit/s connection at 100 </a:t>
            </a:r>
            <a:r>
              <a:rPr lang="en-US" dirty="0" err="1"/>
              <a:t>ms</a:t>
            </a:r>
            <a:r>
              <a:rPr lang="en-US" dirty="0"/>
              <a:t> RTT</a:t>
            </a:r>
          </a:p>
          <a:p>
            <a:pPr lvl="1"/>
            <a:endParaRPr lang="en-US" dirty="0"/>
          </a:p>
          <a:p>
            <a:r>
              <a:rPr lang="en-US" dirty="0"/>
              <a:t>With this window size, can you guarantee that you will never “block” the connection due to a filled-up receiver buffer?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You can’t!</a:t>
            </a:r>
            <a:r>
              <a:rPr lang="en-US" dirty="0"/>
              <a:t>  If app never reads from receiver buffer, it will fill up and not allow any more data to come in.</a:t>
            </a:r>
          </a:p>
        </p:txBody>
      </p:sp>
    </p:spTree>
    <p:extLst>
      <p:ext uri="{BB962C8B-B14F-4D97-AF65-F5344CB8AC3E}">
        <p14:creationId xmlns:p14="http://schemas.microsoft.com/office/powerpoint/2010/main" val="88416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3BE9-DCC9-9743-A64A-8BA8AEFB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3466B-95F3-054F-80D8-7BD7F2190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60100" cy="4943476"/>
          </a:xfrm>
        </p:spPr>
        <p:txBody>
          <a:bodyPr>
            <a:normAutofit/>
          </a:bodyPr>
          <a:lstStyle/>
          <a:p>
            <a:r>
              <a:rPr lang="en-US" dirty="0"/>
              <a:t>What if packets travel from sender to receiver over </a:t>
            </a:r>
            <a:r>
              <a:rPr lang="en-US" dirty="0">
                <a:solidFill>
                  <a:srgbClr val="C00000"/>
                </a:solidFill>
              </a:rPr>
              <a:t>multiple paths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Imagine a situation where one path is much faster than another</a:t>
            </a:r>
          </a:p>
          <a:p>
            <a:endParaRPr lang="en-US" dirty="0"/>
          </a:p>
          <a:p>
            <a:r>
              <a:rPr lang="en-US" dirty="0"/>
              <a:t>First (faster) path sends packets: 1, 3, 5, …</a:t>
            </a:r>
          </a:p>
          <a:p>
            <a:r>
              <a:rPr lang="en-US" dirty="0"/>
              <a:t>Second (slower) path sends packets: 2, 4, 6, …</a:t>
            </a:r>
          </a:p>
          <a:p>
            <a:endParaRPr lang="en-US" dirty="0"/>
          </a:p>
          <a:p>
            <a:r>
              <a:rPr lang="en-US" dirty="0"/>
              <a:t>Reassembly will require dropping the connection’s throughput to match the slower one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37A1-D7E4-4C4A-81BF-28B301CD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CC72B-7DEE-5E4C-9652-1FEED0DB4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/>
              <a:t>Reordering and reassembly are </a:t>
            </a:r>
            <a:r>
              <a:rPr lang="en-US" dirty="0">
                <a:solidFill>
                  <a:srgbClr val="C00000"/>
                </a:solidFill>
              </a:rPr>
              <a:t>bad </a:t>
            </a:r>
            <a:r>
              <a:rPr lang="en-US" dirty="0"/>
              <a:t>for application throughput</a:t>
            </a:r>
          </a:p>
          <a:p>
            <a:endParaRPr lang="en-US" dirty="0"/>
          </a:p>
          <a:p>
            <a:r>
              <a:rPr lang="en-US" dirty="0"/>
              <a:t>Most network-level load balancing mechanisms </a:t>
            </a:r>
            <a:r>
              <a:rPr lang="en-US" dirty="0">
                <a:solidFill>
                  <a:srgbClr val="C00000"/>
                </a:solidFill>
              </a:rPr>
              <a:t>avoid per-packet multi-path forwarding</a:t>
            </a:r>
          </a:p>
          <a:p>
            <a:pPr lvl="1"/>
            <a:r>
              <a:rPr lang="en-US" dirty="0"/>
              <a:t>Balance load at </a:t>
            </a:r>
            <a:r>
              <a:rPr lang="en-US" dirty="0">
                <a:solidFill>
                  <a:srgbClr val="C00000"/>
                </a:solidFill>
              </a:rPr>
              <a:t>per-flow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per-</a:t>
            </a:r>
            <a:r>
              <a:rPr lang="en-US" dirty="0" err="1">
                <a:solidFill>
                  <a:srgbClr val="C00000"/>
                </a:solidFill>
              </a:rPr>
              <a:t>flowlet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(burst) granularity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Multi-path TCP variants exist, but all need to solve the </a:t>
            </a:r>
            <a:r>
              <a:rPr lang="en-US" dirty="0">
                <a:solidFill>
                  <a:srgbClr val="C00000"/>
                </a:solidFill>
              </a:rPr>
              <a:t>path scheduling</a:t>
            </a:r>
            <a:r>
              <a:rPr lang="en-US" dirty="0"/>
              <a:t> problem:</a:t>
            </a:r>
          </a:p>
          <a:p>
            <a:pPr lvl="1"/>
            <a:r>
              <a:rPr lang="en-US" dirty="0"/>
              <a:t>Schedule outgoing packet transmissions and adjust windows</a:t>
            </a:r>
          </a:p>
          <a:p>
            <a:pPr lvl="1"/>
            <a:r>
              <a:rPr lang="en-US" dirty="0"/>
              <a:t>… so that the packets arrive at the receiver (roughly) in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78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2889-EBEF-7C4F-88CA-761CE526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B0FAD-CFC1-8740-9425-08EE02289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68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How should multiple endpoints share 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8458-3E35-A04C-A103-3E9DA3DB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81522" cy="50323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It is difficult to know where the </a:t>
            </a:r>
            <a:r>
              <a:rPr lang="en-US" dirty="0">
                <a:solidFill>
                  <a:srgbClr val="C00000"/>
                </a:solidFill>
              </a:rPr>
              <a:t>bottleneck</a:t>
            </a:r>
            <a:r>
              <a:rPr lang="en-US" dirty="0"/>
              <a:t> link is</a:t>
            </a:r>
          </a:p>
          <a:p>
            <a:r>
              <a:rPr lang="en-US" dirty="0"/>
              <a:t>It is difficult to know how many other endpoints are using that link</a:t>
            </a:r>
          </a:p>
          <a:p>
            <a:r>
              <a:rPr lang="en-US" dirty="0"/>
              <a:t>Endpoints may join and leave at any time</a:t>
            </a:r>
          </a:p>
          <a:p>
            <a:r>
              <a:rPr lang="en-US" dirty="0"/>
              <a:t>Network paths may change over time, leading to different bottleneck links (with different link rates) over time 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2042021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4348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800080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705976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2011308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614398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2011308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68345F7C-D9E6-D14B-9A50-61FB5316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855178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3027308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17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</p:spTree>
    <p:extLst>
      <p:ext uri="{BB962C8B-B14F-4D97-AF65-F5344CB8AC3E}">
        <p14:creationId xmlns:p14="http://schemas.microsoft.com/office/powerpoint/2010/main" val="3515275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efficient 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4" y="3896139"/>
            <a:ext cx="87199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 one can centrally view or control all the endpoints and bottlenecks in the Internet. 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Every endpoint must try to reach a globally good outcome by itself: i.e., in a distributed fashion.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This also puts a lot of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trust in endpoints</a:t>
            </a:r>
            <a:r>
              <a:rPr lang="en-US" sz="2400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705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Two Main Transport Layers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User Datagram Protocol (UDP)</a:t>
            </a:r>
          </a:p>
          <a:p>
            <a:pPr lvl="1"/>
            <a:r>
              <a:rPr lang="en-US" altLang="x-none" dirty="0"/>
              <a:t>Abstraction of independent messages between endpoints</a:t>
            </a:r>
          </a:p>
          <a:p>
            <a:pPr lvl="1"/>
            <a:r>
              <a:rPr lang="en-US" altLang="x-none" dirty="0"/>
              <a:t>Just provides </a:t>
            </a:r>
            <a:r>
              <a:rPr lang="en-US" altLang="x-none" dirty="0" err="1"/>
              <a:t>demultiplexing</a:t>
            </a:r>
            <a:r>
              <a:rPr lang="en-US" altLang="x-none" dirty="0"/>
              <a:t> and error detection</a:t>
            </a:r>
          </a:p>
          <a:p>
            <a:pPr lvl="1"/>
            <a:r>
              <a:rPr lang="en-US" altLang="x-none" dirty="0"/>
              <a:t>Header fields: port numbers, checksum, and length</a:t>
            </a:r>
          </a:p>
          <a:p>
            <a:pPr lvl="1"/>
            <a:r>
              <a:rPr lang="en-US" altLang="x-none" dirty="0"/>
              <a:t>Low overhead, good for query/response and multimedia</a:t>
            </a:r>
          </a:p>
          <a:p>
            <a:endParaRPr lang="en-US" altLang="x-none" dirty="0"/>
          </a:p>
          <a:p>
            <a:r>
              <a:rPr lang="en-US" altLang="x-none" dirty="0"/>
              <a:t>Transmission Control Protocol (TCP)</a:t>
            </a:r>
          </a:p>
          <a:p>
            <a:pPr lvl="1"/>
            <a:r>
              <a:rPr lang="en-US" altLang="x-none" dirty="0"/>
              <a:t>Provides support for a </a:t>
            </a:r>
            <a:r>
              <a:rPr lang="en-US" altLang="x-none" dirty="0">
                <a:solidFill>
                  <a:srgbClr val="C00000"/>
                </a:solidFill>
              </a:rPr>
              <a:t>stream of bytes</a:t>
            </a:r>
            <a:r>
              <a:rPr lang="en-US" altLang="x-none" dirty="0"/>
              <a:t> abstraction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9F26B5-109E-D643-85AF-B07E42C71EFB}" type="slidenum">
              <a:rPr lang="en-US" altLang="x-none" sz="1400" b="0">
                <a:latin typeface="Times New Roman" charset="0"/>
              </a:rPr>
              <a:pPr eaLnBrk="1" hangingPunct="1"/>
              <a:t>2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012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3" y="3896139"/>
            <a:ext cx="10243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is spare capacity in the bottleneck link, the endpoints should use it.</a:t>
            </a:r>
          </a:p>
        </p:txBody>
      </p:sp>
    </p:spTree>
    <p:extLst>
      <p:ext uri="{BB962C8B-B14F-4D97-AF65-F5344CB8AC3E}">
        <p14:creationId xmlns:p14="http://schemas.microsoft.com/office/powerpoint/2010/main" val="3994335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4" y="3896139"/>
            <a:ext cx="8812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are N endpoints sharing a bottleneck link, they should be able to get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equitable</a:t>
            </a:r>
            <a:r>
              <a:rPr lang="en-US" sz="2400" dirty="0">
                <a:latin typeface="Helvetica" pitchFamily="2" charset="0"/>
              </a:rPr>
              <a:t> shares of the link’s capacity.</a:t>
            </a:r>
          </a:p>
        </p:txBody>
      </p:sp>
    </p:spTree>
    <p:extLst>
      <p:ext uri="{BB962C8B-B14F-4D97-AF65-F5344CB8AC3E}">
        <p14:creationId xmlns:p14="http://schemas.microsoft.com/office/powerpoint/2010/main" val="1052700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fair 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33654-ED2D-6D4B-96ED-C65A27EDE116}"/>
              </a:ext>
            </a:extLst>
          </p:cNvPr>
          <p:cNvSpPr txBox="1"/>
          <p:nvPr/>
        </p:nvSpPr>
        <p:spPr>
          <a:xfrm>
            <a:off x="1364974" y="3896139"/>
            <a:ext cx="881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So, how to achieve this?</a:t>
            </a:r>
          </a:p>
        </p:txBody>
      </p:sp>
    </p:spTree>
    <p:extLst>
      <p:ext uri="{BB962C8B-B14F-4D97-AF65-F5344CB8AC3E}">
        <p14:creationId xmlns:p14="http://schemas.microsoft.com/office/powerpoint/2010/main" val="1969091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9ECD-8DBF-4C46-886C-6D5FDAD1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from network offers clues…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2C33-39D7-0A4E-A0FB-6E03ABE19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9197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Signals</a:t>
            </a:r>
          </a:p>
          <a:p>
            <a:pPr lvl="1"/>
            <a:r>
              <a:rPr lang="en-US" dirty="0"/>
              <a:t>Packets being dropped (ex, RTO fires)</a:t>
            </a:r>
          </a:p>
          <a:p>
            <a:pPr lvl="1"/>
            <a:r>
              <a:rPr lang="en-US" dirty="0"/>
              <a:t>Packets being delayed</a:t>
            </a:r>
          </a:p>
          <a:p>
            <a:pPr lvl="1"/>
            <a:r>
              <a:rPr lang="en-US" dirty="0"/>
              <a:t>Rate of incoming ACKs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Knobs</a:t>
            </a:r>
          </a:p>
          <a:p>
            <a:pPr lvl="1"/>
            <a:r>
              <a:rPr lang="en-US" dirty="0"/>
              <a:t>What can you change to “probe” the sending rate?</a:t>
            </a:r>
          </a:p>
          <a:p>
            <a:pPr lvl="1"/>
            <a:r>
              <a:rPr lang="en-US" dirty="0"/>
              <a:t>Suppose receiver buffer is unbounded:</a:t>
            </a:r>
          </a:p>
          <a:p>
            <a:pPr lvl="1"/>
            <a:r>
              <a:rPr lang="en-US" dirty="0"/>
              <a:t>Let’s call the amount of in-flight data per RTT the </a:t>
            </a:r>
            <a:r>
              <a:rPr lang="en-US" dirty="0">
                <a:solidFill>
                  <a:srgbClr val="C00000"/>
                </a:solidFill>
              </a:rPr>
              <a:t>congestion window</a:t>
            </a:r>
            <a:endParaRPr lang="en-US" dirty="0"/>
          </a:p>
          <a:p>
            <a:pPr lvl="1"/>
            <a:r>
              <a:rPr lang="en-US" dirty="0"/>
              <a:t>Increase congestion window: e.g., by x or by a factor of x</a:t>
            </a:r>
          </a:p>
          <a:p>
            <a:pPr lvl="1"/>
            <a:r>
              <a:rPr lang="en-US" dirty="0"/>
              <a:t>Decrease congestion window: e.g., by x or by a factor of 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DD0660C-9A11-9E44-A7D1-FF57A0F5608C}"/>
              </a:ext>
            </a:extLst>
          </p:cNvPr>
          <p:cNvSpPr/>
          <p:nvPr/>
        </p:nvSpPr>
        <p:spPr>
          <a:xfrm>
            <a:off x="7315200" y="1987826"/>
            <a:ext cx="397565" cy="165652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E6469-1AD0-E94E-A488-E8A92A224A0F}"/>
              </a:ext>
            </a:extLst>
          </p:cNvPr>
          <p:cNvSpPr txBox="1"/>
          <p:nvPr/>
        </p:nvSpPr>
        <p:spPr>
          <a:xfrm>
            <a:off x="7832034" y="2400588"/>
            <a:ext cx="3763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“Implicit” feedback signals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(more on explicit signals later)</a:t>
            </a:r>
          </a:p>
        </p:txBody>
      </p:sp>
    </p:spTree>
    <p:extLst>
      <p:ext uri="{BB962C8B-B14F-4D97-AF65-F5344CB8AC3E}">
        <p14:creationId xmlns:p14="http://schemas.microsoft.com/office/powerpoint/2010/main" val="351214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AA49-0214-8043-89BE-6984E58A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state: ACK clocking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0A02D2A-9136-BC41-BD05-E19AE9034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591" y="1563805"/>
            <a:ext cx="9094818" cy="4705924"/>
          </a:xfrm>
        </p:spPr>
      </p:pic>
    </p:spTree>
    <p:extLst>
      <p:ext uri="{BB962C8B-B14F-4D97-AF65-F5344CB8AC3E}">
        <p14:creationId xmlns:p14="http://schemas.microsoft.com/office/powerpoint/2010/main" val="4164367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E2982B-D8CD-FD43-98F0-C7624E34B7AA}"/>
              </a:ext>
            </a:extLst>
          </p:cNvPr>
          <p:cNvSpPr txBox="1"/>
          <p:nvPr/>
        </p:nvSpPr>
        <p:spPr>
          <a:xfrm>
            <a:off x="1787856" y="2838734"/>
            <a:ext cx="8843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Time for an activity</a:t>
            </a:r>
          </a:p>
        </p:txBody>
      </p:sp>
    </p:spTree>
    <p:extLst>
      <p:ext uri="{BB962C8B-B14F-4D97-AF65-F5344CB8AC3E}">
        <p14:creationId xmlns:p14="http://schemas.microsoft.com/office/powerpoint/2010/main" val="358262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A281-CF8F-1C47-8E7C-D1CE0316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to steady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04CA-88B7-4B4C-AF38-74E1A1B13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start</a:t>
            </a:r>
          </a:p>
          <a:p>
            <a:r>
              <a:rPr lang="en-US" dirty="0"/>
              <a:t>Congestion avoidance: Additive increase, multiplicative decrease (</a:t>
            </a:r>
            <a:r>
              <a:rPr lang="en-US" dirty="0">
                <a:solidFill>
                  <a:srgbClr val="C00000"/>
                </a:solidFill>
              </a:rPr>
              <a:t>AIMD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9EE182-C60B-1847-8A36-435753603EAA}"/>
              </a:ext>
            </a:extLst>
          </p:cNvPr>
          <p:cNvSpPr>
            <a:spLocks/>
          </p:cNvSpPr>
          <p:nvPr/>
        </p:nvSpPr>
        <p:spPr bwMode="auto">
          <a:xfrm>
            <a:off x="2667000" y="3486157"/>
            <a:ext cx="7010400" cy="26670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1968 h 1968"/>
              <a:gd name="T4" fmla="*/ 4416 w 4416"/>
              <a:gd name="T5" fmla="*/ 1968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A095B62-AC7C-EE42-9D7A-B9B1F548AA54}"/>
              </a:ext>
            </a:extLst>
          </p:cNvPr>
          <p:cNvSpPr>
            <a:spLocks/>
          </p:cNvSpPr>
          <p:nvPr/>
        </p:nvSpPr>
        <p:spPr bwMode="auto">
          <a:xfrm>
            <a:off x="2667000" y="4143381"/>
            <a:ext cx="7162800" cy="1981200"/>
          </a:xfrm>
          <a:custGeom>
            <a:avLst/>
            <a:gdLst>
              <a:gd name="T0" fmla="*/ 0 w 4512"/>
              <a:gd name="T1" fmla="*/ 1248 h 1248"/>
              <a:gd name="T2" fmla="*/ 1152 w 4512"/>
              <a:gd name="T3" fmla="*/ 336 h 1248"/>
              <a:gd name="T4" fmla="*/ 1152 w 4512"/>
              <a:gd name="T5" fmla="*/ 816 h 1248"/>
              <a:gd name="T6" fmla="*/ 1536 w 4512"/>
              <a:gd name="T7" fmla="*/ 528 h 1248"/>
              <a:gd name="T8" fmla="*/ 1536 w 4512"/>
              <a:gd name="T9" fmla="*/ 960 h 1248"/>
              <a:gd name="T10" fmla="*/ 2832 w 4512"/>
              <a:gd name="T11" fmla="*/ 0 h 1248"/>
              <a:gd name="T12" fmla="*/ 2832 w 4512"/>
              <a:gd name="T13" fmla="*/ 720 h 1248"/>
              <a:gd name="T14" fmla="*/ 3504 w 4512"/>
              <a:gd name="T15" fmla="*/ 240 h 1248"/>
              <a:gd name="T16" fmla="*/ 3504 w 4512"/>
              <a:gd name="T17" fmla="*/ 864 h 1248"/>
              <a:gd name="T18" fmla="*/ 4224 w 4512"/>
              <a:gd name="T19" fmla="*/ 288 h 1248"/>
              <a:gd name="T20" fmla="*/ 4224 w 4512"/>
              <a:gd name="T21" fmla="*/ 816 h 1248"/>
              <a:gd name="T22" fmla="*/ 4512 w 4512"/>
              <a:gd name="T23" fmla="*/ 576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7BAB02F-978E-A94C-A248-8B124E2F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59" y="4032682"/>
            <a:ext cx="17443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altLang="x-none" sz="2400" b="0" dirty="0">
                <a:latin typeface="Helvetica" pitchFamily="2" charset="0"/>
              </a:rPr>
              <a:t>Congestion</a:t>
            </a:r>
          </a:p>
          <a:p>
            <a:pPr algn="r"/>
            <a:r>
              <a:rPr lang="en-US" altLang="x-none" sz="2400" b="0" dirty="0">
                <a:latin typeface="Helvetica" pitchFamily="2" charset="0"/>
              </a:rPr>
              <a:t>Window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D096DD9-238F-9F48-8398-6FCAE6DD1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6673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B400A09E-B2BB-E141-906D-001172183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9815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B714B0AB-026E-6744-9E46-2056CF1D1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981581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3A3DCF4-B576-3D4F-8D08-BB15BF508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180019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halved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F9C12FD-6FC8-9742-ABBA-1B0994C70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7623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702BE1BB-3A74-D940-B17C-C06E005F3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90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894B54EF-F3DE-374C-96A3-E107CE674D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1" y="3457581"/>
            <a:ext cx="365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CC163273-9152-B843-8A03-901A0C0FD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609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A8103D1A-B2D9-C940-A740-D75BA0E26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36861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07A4DE5B-AE23-2D40-A2A0-89D422DF8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375031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Helvetica" pitchFamily="2" charset="0"/>
              </a:rPr>
              <a:t>Loss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BF706244-8F89-1B44-B423-5ADA0E6EF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480" y="6200781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625470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A281-CF8F-1C47-8E7C-D1CE0316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to steady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04CA-88B7-4B4C-AF38-74E1A1B13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a </a:t>
            </a:r>
            <a:r>
              <a:rPr lang="en-US" dirty="0">
                <a:solidFill>
                  <a:srgbClr val="C00000"/>
                </a:solidFill>
              </a:rPr>
              <a:t>timeout</a:t>
            </a:r>
            <a:r>
              <a:rPr lang="en-US" dirty="0"/>
              <a:t>, drop the window to a small fixed value (IW)</a:t>
            </a:r>
          </a:p>
          <a:p>
            <a:r>
              <a:rPr lang="en-US" dirty="0"/>
              <a:t>Upon </a:t>
            </a:r>
            <a:r>
              <a:rPr lang="en-US" dirty="0">
                <a:solidFill>
                  <a:srgbClr val="C00000"/>
                </a:solidFill>
              </a:rPr>
              <a:t>idling</a:t>
            </a:r>
            <a:r>
              <a:rPr lang="en-US" dirty="0"/>
              <a:t>, drop the window to a small fixed value (RW)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9EE182-C60B-1847-8A36-435753603EAA}"/>
              </a:ext>
            </a:extLst>
          </p:cNvPr>
          <p:cNvSpPr>
            <a:spLocks/>
          </p:cNvSpPr>
          <p:nvPr/>
        </p:nvSpPr>
        <p:spPr bwMode="auto">
          <a:xfrm>
            <a:off x="2667000" y="3486157"/>
            <a:ext cx="8686800" cy="26670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1968 h 1968"/>
              <a:gd name="T4" fmla="*/ 4416 w 4416"/>
              <a:gd name="T5" fmla="*/ 1968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A095B62-AC7C-EE42-9D7A-B9B1F548AA54}"/>
              </a:ext>
            </a:extLst>
          </p:cNvPr>
          <p:cNvSpPr>
            <a:spLocks/>
          </p:cNvSpPr>
          <p:nvPr/>
        </p:nvSpPr>
        <p:spPr bwMode="auto">
          <a:xfrm>
            <a:off x="2667000" y="4143381"/>
            <a:ext cx="7162800" cy="1981200"/>
          </a:xfrm>
          <a:custGeom>
            <a:avLst/>
            <a:gdLst>
              <a:gd name="T0" fmla="*/ 0 w 4512"/>
              <a:gd name="T1" fmla="*/ 1248 h 1248"/>
              <a:gd name="T2" fmla="*/ 1152 w 4512"/>
              <a:gd name="T3" fmla="*/ 336 h 1248"/>
              <a:gd name="T4" fmla="*/ 1152 w 4512"/>
              <a:gd name="T5" fmla="*/ 816 h 1248"/>
              <a:gd name="T6" fmla="*/ 1536 w 4512"/>
              <a:gd name="T7" fmla="*/ 528 h 1248"/>
              <a:gd name="T8" fmla="*/ 1536 w 4512"/>
              <a:gd name="T9" fmla="*/ 960 h 1248"/>
              <a:gd name="T10" fmla="*/ 2832 w 4512"/>
              <a:gd name="T11" fmla="*/ 0 h 1248"/>
              <a:gd name="T12" fmla="*/ 2832 w 4512"/>
              <a:gd name="T13" fmla="*/ 720 h 1248"/>
              <a:gd name="T14" fmla="*/ 3504 w 4512"/>
              <a:gd name="T15" fmla="*/ 240 h 1248"/>
              <a:gd name="T16" fmla="*/ 3504 w 4512"/>
              <a:gd name="T17" fmla="*/ 864 h 1248"/>
              <a:gd name="T18" fmla="*/ 4224 w 4512"/>
              <a:gd name="T19" fmla="*/ 288 h 1248"/>
              <a:gd name="T20" fmla="*/ 4224 w 4512"/>
              <a:gd name="T21" fmla="*/ 816 h 1248"/>
              <a:gd name="T22" fmla="*/ 4512 w 4512"/>
              <a:gd name="T23" fmla="*/ 576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7BAB02F-978E-A94C-A248-8B124E2F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59" y="4032682"/>
            <a:ext cx="17443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altLang="x-none" sz="2400" b="0" dirty="0">
                <a:latin typeface="Helvetica" pitchFamily="2" charset="0"/>
              </a:rPr>
              <a:t>Congestion</a:t>
            </a:r>
          </a:p>
          <a:p>
            <a:pPr algn="r"/>
            <a:r>
              <a:rPr lang="en-US" altLang="x-none" sz="2400" b="0" dirty="0">
                <a:latin typeface="Helvetica" pitchFamily="2" charset="0"/>
              </a:rPr>
              <a:t>Window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D096DD9-238F-9F48-8398-6FCAE6DD1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6673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B400A09E-B2BB-E141-906D-001172183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9815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B714B0AB-026E-6744-9E46-2056CF1D1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981581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3A3DCF4-B576-3D4F-8D08-BB15BF508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180019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halved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F9C12FD-6FC8-9742-ABBA-1B0994C70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7623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702BE1BB-3A74-D940-B17C-C06E005F3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90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894B54EF-F3DE-374C-96A3-E107CE674D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1" y="3457581"/>
            <a:ext cx="365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CC163273-9152-B843-8A03-901A0C0FD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609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A8103D1A-B2D9-C940-A740-D75BA0E26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36861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07A4DE5B-AE23-2D40-A2A0-89D422DF8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375031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Loss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BF706244-8F89-1B44-B423-5ADA0E6EF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2757" y="6224892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14F2D7-CAF6-604E-828F-03A672298E86}"/>
              </a:ext>
            </a:extLst>
          </p:cNvPr>
          <p:cNvCxnSpPr/>
          <p:nvPr/>
        </p:nvCxnSpPr>
        <p:spPr>
          <a:xfrm>
            <a:off x="9829800" y="5079389"/>
            <a:ext cx="665328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54883D-5E29-2D4F-9082-E6F3B37A5461}"/>
              </a:ext>
            </a:extLst>
          </p:cNvPr>
          <p:cNvCxnSpPr/>
          <p:nvPr/>
        </p:nvCxnSpPr>
        <p:spPr>
          <a:xfrm>
            <a:off x="10467832" y="5079389"/>
            <a:ext cx="0" cy="843738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68BE03A-7AD1-5946-B492-1CE5D7C24B35}"/>
              </a:ext>
            </a:extLst>
          </p:cNvPr>
          <p:cNvCxnSpPr>
            <a:cxnSpLocks/>
          </p:cNvCxnSpPr>
          <p:nvPr/>
        </p:nvCxnSpPr>
        <p:spPr>
          <a:xfrm flipV="1">
            <a:off x="10454184" y="5324481"/>
            <a:ext cx="734136" cy="598646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11">
            <a:extLst>
              <a:ext uri="{FF2B5EF4-FFF2-40B4-BE49-F238E27FC236}">
                <a16:creationId xmlns:a16="http://schemas.microsoft.com/office/drawing/2014/main" id="{789F51E0-E9ED-3A48-88FC-CCFC62A3F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17797" y="405194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E86A5DFA-8A5F-464A-82CC-FC35B0EC6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4722" y="3664591"/>
            <a:ext cx="11945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solidFill>
                  <a:srgbClr val="C00000"/>
                </a:solidFill>
                <a:latin typeface="Helvetica" pitchFamily="2" charset="0"/>
              </a:rPr>
              <a:t>timeout</a:t>
            </a:r>
          </a:p>
        </p:txBody>
      </p:sp>
      <p:sp>
        <p:nvSpPr>
          <p:cNvPr id="27" name="Text Box 16">
            <a:extLst>
              <a:ext uri="{FF2B5EF4-FFF2-40B4-BE49-F238E27FC236}">
                <a16:creationId xmlns:a16="http://schemas.microsoft.com/office/drawing/2014/main" id="{553F26D2-1285-CA47-BBB9-7D1FFD3C9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4415" y="5643646"/>
            <a:ext cx="559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solidFill>
                  <a:srgbClr val="C00000"/>
                </a:solidFill>
                <a:latin typeface="Helvetica" pitchFamily="2" charset="0"/>
              </a:rPr>
              <a:t>IW</a:t>
            </a:r>
          </a:p>
        </p:txBody>
      </p:sp>
    </p:spTree>
    <p:extLst>
      <p:ext uri="{BB962C8B-B14F-4D97-AF65-F5344CB8AC3E}">
        <p14:creationId xmlns:p14="http://schemas.microsoft.com/office/powerpoint/2010/main" val="183387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6AAC-6165-0F43-A975-2C14318FB91A}" type="slidenum">
              <a:rPr lang="en-US" altLang="x-none"/>
              <a:pPr/>
              <a:t>28</a:t>
            </a:fld>
            <a:endParaRPr lang="en-US" altLang="x-none"/>
          </a:p>
        </p:txBody>
      </p:sp>
      <p:grpSp>
        <p:nvGrpSpPr>
          <p:cNvPr id="542757" name="Group 37"/>
          <p:cNvGrpSpPr>
            <a:grpSpLocks/>
          </p:cNvGrpSpPr>
          <p:nvPr/>
        </p:nvGrpSpPr>
        <p:grpSpPr bwMode="auto">
          <a:xfrm>
            <a:off x="6324602" y="1371600"/>
            <a:ext cx="2043113" cy="2057400"/>
            <a:chOff x="3024" y="864"/>
            <a:chExt cx="1287" cy="1296"/>
          </a:xfrm>
        </p:grpSpPr>
        <p:sp>
          <p:nvSpPr>
            <p:cNvPr id="542750" name="Freeform 30"/>
            <p:cNvSpPr>
              <a:spLocks/>
            </p:cNvSpPr>
            <p:nvPr/>
          </p:nvSpPr>
          <p:spPr bwMode="auto">
            <a:xfrm>
              <a:off x="3024" y="864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2000">
                <a:latin typeface="Helvetica" pitchFamily="2" charset="0"/>
              </a:endParaRPr>
            </a:p>
          </p:txBody>
        </p:sp>
        <p:sp>
          <p:nvSpPr>
            <p:cNvPr id="542740" name="Text Box 20"/>
            <p:cNvSpPr txBox="1">
              <a:spLocks noChangeArrowheads="1"/>
            </p:cNvSpPr>
            <p:nvPr/>
          </p:nvSpPr>
          <p:spPr bwMode="auto">
            <a:xfrm>
              <a:off x="3576" y="1346"/>
              <a:ext cx="735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2000" dirty="0">
                  <a:latin typeface="Helvetica" pitchFamily="2" charset="0"/>
                </a:rPr>
                <a:t>(b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1</a:t>
              </a:r>
              <a:r>
                <a:rPr lang="en-US" altLang="x-none" sz="2000" dirty="0">
                  <a:latin typeface="Helvetica" pitchFamily="2" charset="0"/>
                </a:rPr>
                <a:t>+a</a:t>
              </a:r>
              <a:r>
                <a:rPr lang="en-US" altLang="x-none" sz="2000" baseline="-25000" dirty="0">
                  <a:latin typeface="Helvetica" pitchFamily="2" charset="0"/>
                </a:rPr>
                <a:t>I</a:t>
              </a:r>
              <a:r>
                <a:rPr lang="en-US" altLang="x-none" sz="2000" dirty="0">
                  <a:latin typeface="Helvetica" pitchFamily="2" charset="0"/>
                </a:rPr>
                <a:t>,</a:t>
              </a:r>
              <a:br>
                <a:rPr lang="en-US" altLang="x-none" sz="2000" dirty="0">
                  <a:latin typeface="Helvetica" pitchFamily="2" charset="0"/>
                </a:rPr>
              </a:br>
              <a:r>
                <a:rPr lang="en-US" altLang="x-none" sz="2000" dirty="0">
                  <a:latin typeface="Helvetica" pitchFamily="2" charset="0"/>
                </a:rPr>
                <a:t>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2</a:t>
              </a:r>
              <a:r>
                <a:rPr lang="en-US" altLang="x-none" sz="2000" dirty="0">
                  <a:latin typeface="Helvetica" pitchFamily="2" charset="0"/>
                </a:rPr>
                <a:t>+a</a:t>
              </a:r>
              <a:r>
                <a:rPr lang="en-US" altLang="x-none" sz="2000" baseline="-25000" dirty="0">
                  <a:latin typeface="Helvetica" pitchFamily="2" charset="0"/>
                </a:rPr>
                <a:t>I</a:t>
              </a:r>
              <a:r>
                <a:rPr lang="en-US" altLang="x-none" sz="2000" dirty="0">
                  <a:latin typeface="Helvetica" pitchFamily="2" charset="0"/>
                </a:rPr>
                <a:t>)</a:t>
              </a:r>
            </a:p>
          </p:txBody>
        </p:sp>
        <p:sp>
          <p:nvSpPr>
            <p:cNvPr id="542731" name="Oval 11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2000">
                <a:latin typeface="Helvetica" pitchFamily="2" charset="0"/>
              </a:endParaRPr>
            </a:p>
          </p:txBody>
        </p:sp>
        <p:sp>
          <p:nvSpPr>
            <p:cNvPr id="542736" name="Line 1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2000">
                <a:latin typeface="Helvetica" pitchFamily="2" charset="0"/>
              </a:endParaRPr>
            </a:p>
          </p:txBody>
        </p:sp>
      </p:grpSp>
      <p:sp>
        <p:nvSpPr>
          <p:cNvPr id="542723" name="Line 3"/>
          <p:cNvSpPr>
            <a:spLocks noChangeShapeType="1"/>
          </p:cNvSpPr>
          <p:nvPr/>
        </p:nvSpPr>
        <p:spPr bwMode="auto">
          <a:xfrm flipH="1" flipV="1">
            <a:off x="5334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6934201" y="5867401"/>
            <a:ext cx="141385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Times New Roman" charset="0"/>
              </a:rPr>
              <a:t>User 1: x</a:t>
            </a:r>
            <a:r>
              <a:rPr lang="en-US" altLang="x-none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542725" name="Text Box 5"/>
          <p:cNvSpPr txBox="1">
            <a:spLocks noChangeArrowheads="1"/>
          </p:cNvSpPr>
          <p:nvPr/>
        </p:nvSpPr>
        <p:spPr bwMode="auto">
          <a:xfrm rot="16200000">
            <a:off x="4233619" y="3339151"/>
            <a:ext cx="152766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Helvetica" pitchFamily="2" charset="0"/>
              </a:rPr>
              <a:t>User 2: x</a:t>
            </a:r>
            <a:r>
              <a:rPr lang="en-US" altLang="x-none" sz="2400" baseline="-25000" dirty="0">
                <a:latin typeface="Helvetica" pitchFamily="2" charset="0"/>
              </a:rPr>
              <a:t>2</a:t>
            </a:r>
          </a:p>
        </p:txBody>
      </p:sp>
      <p:sp>
        <p:nvSpPr>
          <p:cNvPr id="542726" name="Line 6"/>
          <p:cNvSpPr>
            <a:spLocks noChangeShapeType="1"/>
          </p:cNvSpPr>
          <p:nvPr/>
        </p:nvSpPr>
        <p:spPr bwMode="auto">
          <a:xfrm flipH="1">
            <a:off x="5334000" y="1676401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27" name="Text Box 7"/>
          <p:cNvSpPr txBox="1">
            <a:spLocks noChangeArrowheads="1"/>
          </p:cNvSpPr>
          <p:nvPr/>
        </p:nvSpPr>
        <p:spPr bwMode="auto">
          <a:xfrm>
            <a:off x="9448800" y="1371601"/>
            <a:ext cx="126156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Helvetica" pitchFamily="2" charset="0"/>
              </a:rPr>
              <a:t>fairness</a:t>
            </a:r>
          </a:p>
          <a:p>
            <a:r>
              <a:rPr lang="en-US" altLang="x-none" sz="2400" dirty="0">
                <a:latin typeface="Helvetica" pitchFamily="2" charset="0"/>
              </a:rPr>
              <a:t>line</a:t>
            </a:r>
            <a:endParaRPr lang="en-US" altLang="x-none" sz="2400" baseline="-25000" dirty="0">
              <a:latin typeface="Helvetica" pitchFamily="2" charset="0"/>
            </a:endParaRPr>
          </a:p>
        </p:txBody>
      </p:sp>
      <p:sp>
        <p:nvSpPr>
          <p:cNvPr id="542728" name="Text Box 8"/>
          <p:cNvSpPr txBox="1">
            <a:spLocks noChangeArrowheads="1"/>
          </p:cNvSpPr>
          <p:nvPr/>
        </p:nvSpPr>
        <p:spPr bwMode="auto">
          <a:xfrm>
            <a:off x="9525001" y="5105401"/>
            <a:ext cx="1461363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Helvetica" pitchFamily="2" charset="0"/>
              </a:rPr>
              <a:t>efficiency</a:t>
            </a:r>
          </a:p>
          <a:p>
            <a:r>
              <a:rPr lang="en-US" altLang="x-none" sz="2400" dirty="0">
                <a:latin typeface="Helvetica" pitchFamily="2" charset="0"/>
              </a:rPr>
              <a:t>line</a:t>
            </a:r>
            <a:endParaRPr lang="en-US" altLang="x-none" sz="2400" baseline="-25000" dirty="0">
              <a:latin typeface="Helvetica" pitchFamily="2" charset="0"/>
            </a:endParaRPr>
          </a:p>
        </p:txBody>
      </p:sp>
      <p:sp>
        <p:nvSpPr>
          <p:cNvPr id="542729" name="Line 9"/>
          <p:cNvSpPr>
            <a:spLocks noChangeShapeType="1"/>
          </p:cNvSpPr>
          <p:nvPr/>
        </p:nvSpPr>
        <p:spPr bwMode="auto">
          <a:xfrm rot="5400000" flipH="1" flipV="1">
            <a:off x="7505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30" name="Line 10"/>
          <p:cNvSpPr>
            <a:spLocks noChangeShapeType="1"/>
          </p:cNvSpPr>
          <p:nvPr/>
        </p:nvSpPr>
        <p:spPr bwMode="auto">
          <a:xfrm>
            <a:off x="5334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32" name="Text Box 12"/>
          <p:cNvSpPr txBox="1">
            <a:spLocks noChangeArrowheads="1"/>
          </p:cNvSpPr>
          <p:nvPr/>
        </p:nvSpPr>
        <p:spPr bwMode="auto">
          <a:xfrm>
            <a:off x="6477001" y="1676401"/>
            <a:ext cx="86882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000" dirty="0">
                <a:latin typeface="Helvetica" pitchFamily="2" charset="0"/>
              </a:rPr>
              <a:t>(x</a:t>
            </a:r>
            <a:r>
              <a:rPr lang="en-US" altLang="x-none" sz="2000" baseline="-25000" dirty="0">
                <a:latin typeface="Helvetica" pitchFamily="2" charset="0"/>
              </a:rPr>
              <a:t>1</a:t>
            </a:r>
            <a:r>
              <a:rPr lang="en-US" altLang="x-none" sz="2000" dirty="0">
                <a:latin typeface="Helvetica" pitchFamily="2" charset="0"/>
              </a:rPr>
              <a:t>,x</a:t>
            </a:r>
            <a:r>
              <a:rPr lang="en-US" altLang="x-none" sz="2000" baseline="-25000" dirty="0">
                <a:latin typeface="Helvetica" pitchFamily="2" charset="0"/>
              </a:rPr>
              <a:t>2</a:t>
            </a:r>
            <a:r>
              <a:rPr lang="en-US" altLang="x-none" sz="2000" dirty="0">
                <a:latin typeface="Helvetica" pitchFamily="2" charset="0"/>
              </a:rPr>
              <a:t>)</a:t>
            </a:r>
            <a:endParaRPr lang="en-US" altLang="x-none" sz="2000" baseline="-25000" dirty="0">
              <a:latin typeface="Helvetica" pitchFamily="2" charset="0"/>
            </a:endParaRPr>
          </a:p>
        </p:txBody>
      </p:sp>
      <p:grpSp>
        <p:nvGrpSpPr>
          <p:cNvPr id="542751" name="Group 31"/>
          <p:cNvGrpSpPr>
            <a:grpSpLocks/>
          </p:cNvGrpSpPr>
          <p:nvPr/>
        </p:nvGrpSpPr>
        <p:grpSpPr bwMode="auto">
          <a:xfrm>
            <a:off x="5334002" y="2286000"/>
            <a:ext cx="1665288" cy="3429000"/>
            <a:chOff x="2400" y="1440"/>
            <a:chExt cx="1049" cy="2160"/>
          </a:xfrm>
        </p:grpSpPr>
        <p:sp>
          <p:nvSpPr>
            <p:cNvPr id="542734" name="Text Box 14"/>
            <p:cNvSpPr txBox="1">
              <a:spLocks noChangeArrowheads="1"/>
            </p:cNvSpPr>
            <p:nvPr/>
          </p:nvSpPr>
          <p:spPr bwMode="auto">
            <a:xfrm>
              <a:off x="2566" y="2208"/>
              <a:ext cx="8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2000" dirty="0">
                  <a:latin typeface="Helvetica" pitchFamily="2" charset="0"/>
                </a:rPr>
                <a:t>(b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1</a:t>
              </a:r>
              <a:r>
                <a:rPr lang="en-US" altLang="x-none" sz="2000" dirty="0">
                  <a:latin typeface="Helvetica" pitchFamily="2" charset="0"/>
                </a:rPr>
                <a:t>,b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2</a:t>
              </a:r>
              <a:r>
                <a:rPr lang="en-US" altLang="x-none" sz="2000" dirty="0">
                  <a:latin typeface="Helvetica" pitchFamily="2" charset="0"/>
                </a:rPr>
                <a:t>)</a:t>
              </a:r>
              <a:endParaRPr lang="en-US" altLang="x-none" sz="2000" baseline="-25000" dirty="0">
                <a:latin typeface="Helvetica" pitchFamily="2" charset="0"/>
              </a:endParaRPr>
            </a:p>
          </p:txBody>
        </p:sp>
        <p:sp>
          <p:nvSpPr>
            <p:cNvPr id="542735" name="Oval 15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3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39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542741" name="Oval 21"/>
          <p:cNvSpPr>
            <a:spLocks noChangeArrowheads="1"/>
          </p:cNvSpPr>
          <p:nvPr/>
        </p:nvSpPr>
        <p:spPr bwMode="auto">
          <a:xfrm>
            <a:off x="6858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42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838200" y="1738313"/>
            <a:ext cx="3750442" cy="4267200"/>
          </a:xfrm>
          <a:noFill/>
          <a:ln/>
        </p:spPr>
        <p:txBody>
          <a:bodyPr>
            <a:normAutofit/>
          </a:bodyPr>
          <a:lstStyle/>
          <a:p>
            <a:r>
              <a:rPr lang="en-US" altLang="x-none" dirty="0"/>
              <a:t>Converges to fairness</a:t>
            </a:r>
          </a:p>
          <a:p>
            <a:r>
              <a:rPr lang="en-US" altLang="x-none" dirty="0"/>
              <a:t>Converges to efficiency</a:t>
            </a:r>
          </a:p>
          <a:p>
            <a:r>
              <a:rPr lang="en-US" altLang="x-none" dirty="0"/>
              <a:t>Increments to rate smaller as fairness increases</a:t>
            </a:r>
          </a:p>
        </p:txBody>
      </p:sp>
      <p:grpSp>
        <p:nvGrpSpPr>
          <p:cNvPr id="542763" name="Group 43"/>
          <p:cNvGrpSpPr>
            <a:grpSpLocks/>
          </p:cNvGrpSpPr>
          <p:nvPr/>
        </p:nvGrpSpPr>
        <p:grpSpPr bwMode="auto">
          <a:xfrm>
            <a:off x="5334000" y="2667000"/>
            <a:ext cx="1905000" cy="3048000"/>
            <a:chOff x="2400" y="1680"/>
            <a:chExt cx="1200" cy="1920"/>
          </a:xfrm>
        </p:grpSpPr>
        <p:sp>
          <p:nvSpPr>
            <p:cNvPr id="542756" name="Line 36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54" name="Line 34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55" name="Line 35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60" name="Line 40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61" name="Line 41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AIMD?</a:t>
            </a:r>
          </a:p>
        </p:txBody>
      </p:sp>
    </p:spTree>
    <p:extLst>
      <p:ext uri="{BB962C8B-B14F-4D97-AF65-F5344CB8AC3E}">
        <p14:creationId xmlns:p14="http://schemas.microsoft.com/office/powerpoint/2010/main" val="197276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62D4-8A25-5044-BBA3-AE6944D4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steady state is not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90CD-2E95-6C4C-A155-75D70007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stated so far, TCP probes network capacity iteratively</a:t>
            </a:r>
          </a:p>
          <a:p>
            <a:r>
              <a:rPr lang="en-US" dirty="0"/>
              <a:t>… Until it induces a loss</a:t>
            </a:r>
          </a:p>
          <a:p>
            <a:r>
              <a:rPr lang="en-US" dirty="0"/>
              <a:t>… and then probes network capacity again</a:t>
            </a:r>
          </a:p>
          <a:p>
            <a:endParaRPr lang="en-US" dirty="0"/>
          </a:p>
          <a:p>
            <a:r>
              <a:rPr lang="en-US" dirty="0"/>
              <a:t>It is important to have efficient mechanisms to detect and recover from packet loss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5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FFF9-4241-704B-A73B-C45AA79F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 (TCP)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E5E2-2D84-5142-9439-00D357CF8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45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Multiplexing/demultiplexing </a:t>
            </a:r>
          </a:p>
          <a:p>
            <a:pPr lvl="1"/>
            <a:r>
              <a:rPr lang="en-US" dirty="0"/>
              <a:t>Determine which conversation a given packet belongs to</a:t>
            </a:r>
          </a:p>
          <a:p>
            <a:pPr lvl="1"/>
            <a:r>
              <a:rPr lang="en-US" dirty="0"/>
              <a:t>All transports need to do this</a:t>
            </a:r>
          </a:p>
          <a:p>
            <a:endParaRPr lang="en-US" dirty="0"/>
          </a:p>
          <a:p>
            <a:r>
              <a:rPr lang="en-US" dirty="0"/>
              <a:t>Reliability and flow control</a:t>
            </a:r>
          </a:p>
          <a:p>
            <a:pPr lvl="1"/>
            <a:r>
              <a:rPr lang="en-US" dirty="0"/>
              <a:t>Ensure that data sent is delivered to the receiver application</a:t>
            </a:r>
          </a:p>
          <a:p>
            <a:pPr lvl="1"/>
            <a:r>
              <a:rPr lang="en-US" dirty="0"/>
              <a:t>Ensure that receiver buffer doesn’t overflow</a:t>
            </a:r>
          </a:p>
          <a:p>
            <a:pPr lvl="1"/>
            <a:endParaRPr lang="en-US" dirty="0"/>
          </a:p>
          <a:p>
            <a:r>
              <a:rPr lang="en-US" dirty="0"/>
              <a:t>Ordered delivery</a:t>
            </a:r>
          </a:p>
          <a:p>
            <a:pPr lvl="1"/>
            <a:r>
              <a:rPr lang="en-US" dirty="0"/>
              <a:t>Ensure bits pushed by sender arrive at receiver app </a:t>
            </a:r>
            <a:r>
              <a:rPr lang="en-US" dirty="0">
                <a:solidFill>
                  <a:srgbClr val="C00000"/>
                </a:solidFill>
              </a:rPr>
              <a:t>in order</a:t>
            </a:r>
          </a:p>
          <a:p>
            <a:pPr lvl="1"/>
            <a:r>
              <a:rPr lang="en-US" dirty="0"/>
              <a:t>Q: why would packets ever be received out of order?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Ensure that data sent doesn’t overwhelm </a:t>
            </a:r>
            <a:r>
              <a:rPr lang="en-US" dirty="0">
                <a:solidFill>
                  <a:srgbClr val="C00000"/>
                </a:solidFill>
              </a:rPr>
              <a:t>network resources</a:t>
            </a:r>
          </a:p>
          <a:p>
            <a:pPr lvl="1"/>
            <a:r>
              <a:rPr lang="en-US" dirty="0"/>
              <a:t>Q: which network resource?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0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AAEF-47E7-C74A-90D1-D1B4762C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detection &amp; recovery in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BB8A-EE45-6E48-A942-62F274992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Detecting loss before timeouts occur through </a:t>
            </a:r>
            <a:r>
              <a:rPr lang="en-US" dirty="0">
                <a:solidFill>
                  <a:srgbClr val="C00000"/>
                </a:solidFill>
              </a:rPr>
              <a:t>fast retransmit</a:t>
            </a:r>
          </a:p>
          <a:p>
            <a:r>
              <a:rPr lang="en-US" dirty="0"/>
              <a:t>Basic idea:  </a:t>
            </a:r>
          </a:p>
          <a:p>
            <a:pPr lvl="1"/>
            <a:r>
              <a:rPr lang="en-US" dirty="0"/>
              <a:t>if the receiver did not receive a segment </a:t>
            </a:r>
          </a:p>
          <a:p>
            <a:pPr lvl="1"/>
            <a:r>
              <a:rPr lang="en-US" dirty="0"/>
              <a:t>but did receive a subsequent few segments (</a:t>
            </a:r>
            <a:r>
              <a:rPr lang="en-US" dirty="0">
                <a:solidFill>
                  <a:srgbClr val="C00000"/>
                </a:solidFill>
              </a:rPr>
              <a:t>duplicate ACKs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 the unreceived packet must have been dropped.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Fast recovery:</a:t>
            </a:r>
            <a:r>
              <a:rPr lang="en-US" dirty="0"/>
              <a:t> Don’t drop the window too much</a:t>
            </a:r>
          </a:p>
          <a:p>
            <a:pPr lvl="1"/>
            <a:r>
              <a:rPr lang="en-US" dirty="0"/>
              <a:t>If you’re receiving dup ACKs, packets are being delivered</a:t>
            </a:r>
          </a:p>
          <a:p>
            <a:pPr lvl="1"/>
            <a:r>
              <a:rPr lang="en-US" dirty="0"/>
              <a:t>Do congestion avoidance instead of slow start from IW</a:t>
            </a:r>
          </a:p>
          <a:p>
            <a:pPr lvl="1"/>
            <a:endParaRPr lang="en-US" dirty="0"/>
          </a:p>
          <a:p>
            <a:r>
              <a:rPr lang="en-US" dirty="0"/>
              <a:t>Many more details in RFC 2581 and follow-on work</a:t>
            </a:r>
          </a:p>
        </p:txBody>
      </p:sp>
    </p:spTree>
    <p:extLst>
      <p:ext uri="{BB962C8B-B14F-4D97-AF65-F5344CB8AC3E}">
        <p14:creationId xmlns:p14="http://schemas.microsoft.com/office/powerpoint/2010/main" val="1183785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E49B-3A78-8E44-9B91-C302FF84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Scheduling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49BE6-6949-7E46-ACC7-9D5989671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87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Are endpoint algorithms alone enough?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8458-3E35-A04C-A103-3E9DA3DB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81522" cy="493298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an endpoint is malicious or buggy?</a:t>
            </a:r>
          </a:p>
          <a:p>
            <a:endParaRPr lang="en-US" dirty="0"/>
          </a:p>
          <a:p>
            <a:r>
              <a:rPr lang="en-US" dirty="0"/>
              <a:t>Want the network core to do something more about </a:t>
            </a:r>
            <a:r>
              <a:rPr lang="en-US" dirty="0">
                <a:solidFill>
                  <a:srgbClr val="C00000"/>
                </a:solidFill>
              </a:rPr>
              <a:t>resource allocation</a:t>
            </a:r>
            <a:r>
              <a:rPr lang="en-US" dirty="0"/>
              <a:t> than best effort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2042021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4348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800080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705976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2011308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614398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2011308"/>
            <a:ext cx="939800" cy="1016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3027308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5" descr="ANd9GcTXHm9XcH9T0I0EOJrLBOGANosV-xO3mlldiVZue4LYNHmLIOt0">
            <a:extLst>
              <a:ext uri="{FF2B5EF4-FFF2-40B4-BE49-F238E27FC236}">
                <a16:creationId xmlns:a16="http://schemas.microsoft.com/office/drawing/2014/main" id="{276BBA23-5566-C949-9017-4E0D968C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855178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80A9AF-7807-FC49-860D-768F1AD1B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90711" y="3030627"/>
            <a:ext cx="1319922" cy="163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7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7945">
            <a:off x="8212664" y="3203295"/>
            <a:ext cx="1411404" cy="1121117"/>
          </a:xfrm>
          <a:prstGeom prst="rect">
            <a:avLst/>
          </a:prstGeom>
        </p:spPr>
      </p:pic>
      <p:sp>
        <p:nvSpPr>
          <p:cNvPr id="33" name="Cloud 32"/>
          <p:cNvSpPr/>
          <p:nvPr/>
        </p:nvSpPr>
        <p:spPr>
          <a:xfrm>
            <a:off x="3206245" y="2086529"/>
            <a:ext cx="8671429" cy="4048339"/>
          </a:xfrm>
          <a:prstGeom prst="cloud">
            <a:avLst/>
          </a:pr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model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9" y="2362967"/>
            <a:ext cx="1536076" cy="926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90" y="3257625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96732"/>
            <a:ext cx="1536076" cy="92683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100262" y="2934468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001718" y="3991743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824568" y="3420242"/>
            <a:ext cx="2248025" cy="687657"/>
            <a:chOff x="7250905" y="2583511"/>
            <a:chExt cx="3064670" cy="100948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250906" y="2583511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250905" y="3586163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0287001" y="2587151"/>
              <a:ext cx="0" cy="10058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186" y="3255453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907614" y="3425061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37984" y="3436542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87444" y="3431289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63932" y="3437685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673206" y="2377255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31253" y="2562601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530334" y="4652075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19056" y="4321618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24635" y="4288299"/>
            <a:ext cx="24478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Bottleneck queue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(max size B)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907614" y="3177358"/>
            <a:ext cx="114401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39987" y="2597664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>
                <a:latin typeface="Helvetica" charset="0"/>
                <a:ea typeface="Helvetica" charset="0"/>
                <a:cs typeface="Helvetica" charset="0"/>
              </a:rPr>
              <a:t>Queuing delay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85844" y="5548701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Flows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15847" y="5807492"/>
            <a:ext cx="5280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Helvetica" charset="0"/>
                <a:ea typeface="Helvetica" charset="0"/>
                <a:cs typeface="Helvetica" charset="0"/>
              </a:rPr>
              <a:t>Packet-switched core network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17055" y="4226193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Link rate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06" y="2707711"/>
            <a:ext cx="3502307" cy="332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9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193496"/>
            <a:ext cx="1536076" cy="926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First-in first-out (FIFO) queue + tail-drop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934470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91745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633885" y="3049305"/>
            <a:ext cx="5960430" cy="1545298"/>
            <a:chOff x="3849329" y="2872327"/>
            <a:chExt cx="5960430" cy="154529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849330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49329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9809759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2673206" y="2377257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31253" y="2562603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30334" y="4652077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321620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891225" y="3047391"/>
            <a:ext cx="701517" cy="1534847"/>
            <a:chOff x="8457745" y="2870413"/>
            <a:chExt cx="701517" cy="1534847"/>
          </a:xfrm>
        </p:grpSpPr>
        <p:sp>
          <p:nvSpPr>
            <p:cNvPr id="10" name="Rectangle 9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445843" y="2662226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26552" y="2460105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1675" y="4421243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334" y="4751700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189708" y="3054877"/>
            <a:ext cx="731017" cy="1534847"/>
            <a:chOff x="7726728" y="2877899"/>
            <a:chExt cx="731017" cy="1534847"/>
          </a:xfrm>
        </p:grpSpPr>
        <p:sp>
          <p:nvSpPr>
            <p:cNvPr id="26" name="Rectangle 25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493541" y="3062265"/>
            <a:ext cx="701517" cy="1534847"/>
            <a:chOff x="8457745" y="2870413"/>
            <a:chExt cx="701517" cy="1534847"/>
          </a:xfrm>
        </p:grpSpPr>
        <p:sp>
          <p:nvSpPr>
            <p:cNvPr id="29" name="Rectangle 2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802992" y="3065968"/>
            <a:ext cx="731017" cy="1534847"/>
            <a:chOff x="6340012" y="2888990"/>
            <a:chExt cx="731017" cy="1534847"/>
          </a:xfrm>
        </p:grpSpPr>
        <p:sp>
          <p:nvSpPr>
            <p:cNvPr id="32" name="Rectangle 31"/>
            <p:cNvSpPr/>
            <p:nvPr/>
          </p:nvSpPr>
          <p:spPr>
            <a:xfrm>
              <a:off x="6340012" y="2888990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25339" y="3425580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9" y="2362969"/>
            <a:ext cx="1536076" cy="92683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52488"/>
            <a:ext cx="1536076" cy="92683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72668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99385"/>
            <a:ext cx="1932812" cy="1932812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 flipH="1">
            <a:off x="6758739" y="1810057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42480" y="1798385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Buffer size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08373" y="5730918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Dropped packets</a:t>
            </a:r>
          </a:p>
        </p:txBody>
      </p:sp>
    </p:spTree>
    <p:extLst>
      <p:ext uri="{BB962C8B-B14F-4D97-AF65-F5344CB8AC3E}">
        <p14:creationId xmlns:p14="http://schemas.microsoft.com/office/powerpoint/2010/main" val="1515972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First-in first-out (FIFO) queue + tail-drop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934469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91744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30334" y="4652076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321619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1253" y="2562602"/>
            <a:ext cx="560280" cy="660913"/>
            <a:chOff x="3431253" y="2385625"/>
            <a:chExt cx="560280" cy="660913"/>
          </a:xfrm>
        </p:grpSpPr>
        <p:sp>
          <p:nvSpPr>
            <p:cNvPr id="15" name="Rectangle 14"/>
            <p:cNvSpPr/>
            <p:nvPr/>
          </p:nvSpPr>
          <p:spPr>
            <a:xfrm>
              <a:off x="3431253" y="2385625"/>
              <a:ext cx="363028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5843" y="2485248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3218" y="2483674"/>
            <a:ext cx="599036" cy="660913"/>
            <a:chOff x="2673206" y="2200279"/>
            <a:chExt cx="599036" cy="660913"/>
          </a:xfrm>
        </p:grpSpPr>
        <p:sp>
          <p:nvSpPr>
            <p:cNvPr id="14" name="Rectangle 13"/>
            <p:cNvSpPr/>
            <p:nvPr/>
          </p:nvSpPr>
          <p:spPr>
            <a:xfrm>
              <a:off x="2673206" y="2200279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26552" y="2283127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01675" y="4421242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334" y="4751699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119756"/>
            <a:ext cx="1536076" cy="9268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376" y="1917311"/>
            <a:ext cx="1346198" cy="166666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87622" y="2294253"/>
            <a:ext cx="599036" cy="660913"/>
            <a:chOff x="3462025" y="1569648"/>
            <a:chExt cx="599036" cy="660913"/>
          </a:xfrm>
        </p:grpSpPr>
        <p:sp>
          <p:nvSpPr>
            <p:cNvPr id="41" name="Rectangle 40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3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12159" y="1767953"/>
            <a:ext cx="599036" cy="660913"/>
            <a:chOff x="3462025" y="1569648"/>
            <a:chExt cx="599036" cy="660913"/>
          </a:xfrm>
        </p:grpSpPr>
        <p:sp>
          <p:nvSpPr>
            <p:cNvPr id="44" name="Rectangle 43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33724" y="1636831"/>
            <a:ext cx="599036" cy="660913"/>
            <a:chOff x="3462025" y="1569648"/>
            <a:chExt cx="599036" cy="660913"/>
          </a:xfrm>
        </p:grpSpPr>
        <p:sp>
          <p:nvSpPr>
            <p:cNvPr id="47" name="Rectangle 46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76988" y="1479600"/>
            <a:ext cx="599036" cy="660913"/>
            <a:chOff x="3462025" y="1569648"/>
            <a:chExt cx="599036" cy="660913"/>
          </a:xfrm>
        </p:grpSpPr>
        <p:sp>
          <p:nvSpPr>
            <p:cNvPr id="53" name="Rectangle 5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6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891225" y="3047390"/>
            <a:ext cx="701517" cy="1534847"/>
            <a:chOff x="8457745" y="2870413"/>
            <a:chExt cx="701517" cy="1534847"/>
          </a:xfrm>
        </p:grpSpPr>
        <p:sp>
          <p:nvSpPr>
            <p:cNvPr id="67" name="Rectangle 66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436244" y="3049968"/>
            <a:ext cx="731017" cy="1534847"/>
            <a:chOff x="7726728" y="2877899"/>
            <a:chExt cx="731017" cy="1534847"/>
          </a:xfrm>
        </p:grpSpPr>
        <p:sp>
          <p:nvSpPr>
            <p:cNvPr id="70" name="Rectangle 69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493541" y="3047516"/>
            <a:ext cx="701517" cy="1534847"/>
            <a:chOff x="8457745" y="2870413"/>
            <a:chExt cx="701517" cy="1534847"/>
          </a:xfrm>
        </p:grpSpPr>
        <p:sp>
          <p:nvSpPr>
            <p:cNvPr id="73" name="Rectangle 7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72667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99384"/>
            <a:ext cx="1932812" cy="19328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633884" y="3049304"/>
            <a:ext cx="5960430" cy="1545298"/>
            <a:chOff x="5633885" y="2872327"/>
            <a:chExt cx="5960430" cy="1545298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1594315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633886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33885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8806776" y="3084881"/>
            <a:ext cx="701517" cy="1488268"/>
            <a:chOff x="8457745" y="2870413"/>
            <a:chExt cx="701517" cy="1534847"/>
          </a:xfrm>
        </p:grpSpPr>
        <p:sp>
          <p:nvSpPr>
            <p:cNvPr id="83" name="Rectangle 8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3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184680" y="3085623"/>
            <a:ext cx="701517" cy="1488268"/>
            <a:chOff x="8457745" y="2870413"/>
            <a:chExt cx="701517" cy="1534847"/>
          </a:xfrm>
        </p:grpSpPr>
        <p:sp>
          <p:nvSpPr>
            <p:cNvPr id="89" name="Rectangle 8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751817" y="3076208"/>
            <a:ext cx="701517" cy="1488268"/>
            <a:chOff x="8457745" y="2870413"/>
            <a:chExt cx="701517" cy="1534847"/>
          </a:xfrm>
        </p:grpSpPr>
        <p:sp>
          <p:nvSpPr>
            <p:cNvPr id="92" name="Rectangle 91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6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128499" y="3082674"/>
            <a:ext cx="701517" cy="1488268"/>
            <a:chOff x="8457745" y="2870413"/>
            <a:chExt cx="701517" cy="1534847"/>
          </a:xfrm>
        </p:grpSpPr>
        <p:sp>
          <p:nvSpPr>
            <p:cNvPr id="95" name="Rectangle 94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H="1">
            <a:off x="6758739" y="1810056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6349437" y="4296733"/>
            <a:ext cx="731017" cy="756046"/>
            <a:chOff x="7726728" y="2877899"/>
            <a:chExt cx="731017" cy="1534847"/>
          </a:xfrm>
        </p:grpSpPr>
        <p:sp>
          <p:nvSpPr>
            <p:cNvPr id="98" name="Rectangle 97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842480" y="1798384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Buffer size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608373" y="5730917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Dropped packets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470358" y="1468473"/>
            <a:ext cx="31492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Head of line blocking (HOL)</a:t>
            </a:r>
          </a:p>
        </p:txBody>
      </p:sp>
      <p:sp>
        <p:nvSpPr>
          <p:cNvPr id="104" name="Left Brace 103"/>
          <p:cNvSpPr/>
          <p:nvPr/>
        </p:nvSpPr>
        <p:spPr>
          <a:xfrm rot="5400000">
            <a:off x="9582112" y="921776"/>
            <a:ext cx="568542" cy="352569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39E86-A5B0-954F-AB09-93223A498EE5}"/>
              </a:ext>
            </a:extLst>
          </p:cNvPr>
          <p:cNvSpPr txBox="1"/>
          <p:nvPr/>
        </p:nvSpPr>
        <p:spPr>
          <a:xfrm>
            <a:off x="218082" y="5730917"/>
            <a:ext cx="5188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Can you guess what happens in the next round-trip time interval?</a:t>
            </a:r>
          </a:p>
        </p:txBody>
      </p:sp>
    </p:spTree>
    <p:extLst>
      <p:ext uri="{BB962C8B-B14F-4D97-AF65-F5344CB8AC3E}">
        <p14:creationId xmlns:p14="http://schemas.microsoft.com/office/powerpoint/2010/main" val="275950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ACK-clocking makes it worse: lucky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875476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32751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30334" y="4593083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262626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1253" y="2503609"/>
            <a:ext cx="560280" cy="660913"/>
            <a:chOff x="3431253" y="2385625"/>
            <a:chExt cx="560280" cy="660913"/>
          </a:xfrm>
        </p:grpSpPr>
        <p:sp>
          <p:nvSpPr>
            <p:cNvPr id="15" name="Rectangle 14"/>
            <p:cNvSpPr/>
            <p:nvPr/>
          </p:nvSpPr>
          <p:spPr>
            <a:xfrm>
              <a:off x="3431253" y="2385625"/>
              <a:ext cx="363028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5843" y="2485248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3218" y="2424681"/>
            <a:ext cx="599036" cy="660913"/>
            <a:chOff x="2673206" y="2200279"/>
            <a:chExt cx="599036" cy="660913"/>
          </a:xfrm>
        </p:grpSpPr>
        <p:sp>
          <p:nvSpPr>
            <p:cNvPr id="14" name="Rectangle 13"/>
            <p:cNvSpPr/>
            <p:nvPr/>
          </p:nvSpPr>
          <p:spPr>
            <a:xfrm>
              <a:off x="2673206" y="2200279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26552" y="2283127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8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01675" y="4362249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334" y="4692706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37740"/>
            <a:ext cx="1536076" cy="9268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376" y="1858318"/>
            <a:ext cx="1346198" cy="166666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87622" y="2235260"/>
            <a:ext cx="599036" cy="660913"/>
            <a:chOff x="3462025" y="1569648"/>
            <a:chExt cx="599036" cy="660913"/>
          </a:xfrm>
        </p:grpSpPr>
        <p:sp>
          <p:nvSpPr>
            <p:cNvPr id="41" name="Rectangle 40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9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77016" y="1708960"/>
            <a:ext cx="545690" cy="660913"/>
            <a:chOff x="3426882" y="1569648"/>
            <a:chExt cx="545690" cy="660913"/>
          </a:xfrm>
        </p:grpSpPr>
        <p:sp>
          <p:nvSpPr>
            <p:cNvPr id="44" name="Rectangle 43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2688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13330" y="1577838"/>
            <a:ext cx="545690" cy="660913"/>
            <a:chOff x="3441631" y="1569648"/>
            <a:chExt cx="545690" cy="660913"/>
          </a:xfrm>
        </p:grpSpPr>
        <p:sp>
          <p:nvSpPr>
            <p:cNvPr id="47" name="Rectangle 46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163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27095" y="1420607"/>
            <a:ext cx="545690" cy="660913"/>
            <a:chOff x="3412132" y="1569648"/>
            <a:chExt cx="545690" cy="660913"/>
          </a:xfrm>
        </p:grpSpPr>
        <p:sp>
          <p:nvSpPr>
            <p:cNvPr id="53" name="Rectangle 5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1213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891225" y="2988397"/>
            <a:ext cx="701517" cy="1534847"/>
            <a:chOff x="8457745" y="2870413"/>
            <a:chExt cx="701517" cy="1534847"/>
          </a:xfrm>
        </p:grpSpPr>
        <p:sp>
          <p:nvSpPr>
            <p:cNvPr id="67" name="Rectangle 66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189708" y="2995883"/>
            <a:ext cx="731017" cy="1534847"/>
            <a:chOff x="7726728" y="2877899"/>
            <a:chExt cx="731017" cy="1534847"/>
          </a:xfrm>
        </p:grpSpPr>
        <p:sp>
          <p:nvSpPr>
            <p:cNvPr id="70" name="Rectangle 69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493541" y="2988523"/>
            <a:ext cx="701517" cy="1534847"/>
            <a:chOff x="8457745" y="2870413"/>
            <a:chExt cx="701517" cy="1534847"/>
          </a:xfrm>
        </p:grpSpPr>
        <p:sp>
          <p:nvSpPr>
            <p:cNvPr id="73" name="Rectangle 7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8</a:t>
              </a:r>
            </a:p>
          </p:txBody>
        </p:sp>
      </p:grpSp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13674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40391"/>
            <a:ext cx="1932812" cy="19328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633884" y="2990311"/>
            <a:ext cx="5960430" cy="1545298"/>
            <a:chOff x="5633885" y="2872327"/>
            <a:chExt cx="5960430" cy="1545298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1594315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633886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33885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8806776" y="3011140"/>
            <a:ext cx="701517" cy="1488268"/>
            <a:chOff x="8457745" y="2870413"/>
            <a:chExt cx="701517" cy="1534847"/>
          </a:xfrm>
        </p:grpSpPr>
        <p:sp>
          <p:nvSpPr>
            <p:cNvPr id="83" name="Rectangle 8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9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440158" y="3014717"/>
            <a:ext cx="685199" cy="1488268"/>
            <a:chOff x="8457745" y="2870413"/>
            <a:chExt cx="685199" cy="1534847"/>
          </a:xfrm>
        </p:grpSpPr>
        <p:sp>
          <p:nvSpPr>
            <p:cNvPr id="89" name="Rectangle 8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569328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751817" y="3017215"/>
            <a:ext cx="685199" cy="1488268"/>
            <a:chOff x="8457745" y="2870413"/>
            <a:chExt cx="685199" cy="1534847"/>
          </a:xfrm>
        </p:grpSpPr>
        <p:sp>
          <p:nvSpPr>
            <p:cNvPr id="92" name="Rectangle 91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128499" y="3023681"/>
            <a:ext cx="685199" cy="1488268"/>
            <a:chOff x="8457745" y="2870413"/>
            <a:chExt cx="685199" cy="1534847"/>
          </a:xfrm>
        </p:grpSpPr>
        <p:sp>
          <p:nvSpPr>
            <p:cNvPr id="95" name="Rectangle 94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H="1">
            <a:off x="6758739" y="1751063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42480" y="1739391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Buffer size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608373" y="5671924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Dropped packets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910229" y="1302642"/>
            <a:ext cx="545690" cy="660913"/>
            <a:chOff x="3426881" y="1569648"/>
            <a:chExt cx="545690" cy="660913"/>
          </a:xfrm>
        </p:grpSpPr>
        <p:sp>
          <p:nvSpPr>
            <p:cNvPr id="63" name="Rectangle 6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2688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28415" y="4289935"/>
            <a:ext cx="685199" cy="741995"/>
            <a:chOff x="8457745" y="2870413"/>
            <a:chExt cx="685199" cy="1534847"/>
          </a:xfrm>
        </p:grpSpPr>
        <p:sp>
          <p:nvSpPr>
            <p:cNvPr id="76" name="Rectangle 75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097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4755" cy="1325563"/>
          </a:xfrm>
        </p:spPr>
        <p:txBody>
          <a:bodyPr/>
          <a:lstStyle/>
          <a:p>
            <a:r>
              <a:rPr lang="en-US" dirty="0"/>
              <a:t>ACK-clocking makes it worse</a:t>
            </a:r>
            <a:r>
              <a:rPr lang="en-US"/>
              <a:t>: unlucky case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875476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32751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30334" y="4593083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262626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1253" y="2503609"/>
            <a:ext cx="560280" cy="660913"/>
            <a:chOff x="3431253" y="2385625"/>
            <a:chExt cx="560280" cy="660913"/>
          </a:xfrm>
        </p:grpSpPr>
        <p:sp>
          <p:nvSpPr>
            <p:cNvPr id="15" name="Rectangle 14"/>
            <p:cNvSpPr/>
            <p:nvPr/>
          </p:nvSpPr>
          <p:spPr>
            <a:xfrm>
              <a:off x="3431253" y="2385625"/>
              <a:ext cx="363028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5843" y="2485248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3218" y="2424681"/>
            <a:ext cx="599036" cy="660913"/>
            <a:chOff x="2673206" y="2200279"/>
            <a:chExt cx="599036" cy="660913"/>
          </a:xfrm>
        </p:grpSpPr>
        <p:sp>
          <p:nvSpPr>
            <p:cNvPr id="14" name="Rectangle 13"/>
            <p:cNvSpPr/>
            <p:nvPr/>
          </p:nvSpPr>
          <p:spPr>
            <a:xfrm>
              <a:off x="2673206" y="2200279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26552" y="2283127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8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01675" y="4362249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334" y="4692706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37740"/>
            <a:ext cx="1536076" cy="9268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376" y="1858318"/>
            <a:ext cx="1346198" cy="166666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87622" y="2235260"/>
            <a:ext cx="599036" cy="660913"/>
            <a:chOff x="3462025" y="1569648"/>
            <a:chExt cx="599036" cy="660913"/>
          </a:xfrm>
        </p:grpSpPr>
        <p:sp>
          <p:nvSpPr>
            <p:cNvPr id="41" name="Rectangle 40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9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77016" y="1708960"/>
            <a:ext cx="545690" cy="660913"/>
            <a:chOff x="3426882" y="1569648"/>
            <a:chExt cx="545690" cy="660913"/>
          </a:xfrm>
        </p:grpSpPr>
        <p:sp>
          <p:nvSpPr>
            <p:cNvPr id="44" name="Rectangle 43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2688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13330" y="1577838"/>
            <a:ext cx="545690" cy="660913"/>
            <a:chOff x="3441631" y="1569648"/>
            <a:chExt cx="545690" cy="660913"/>
          </a:xfrm>
        </p:grpSpPr>
        <p:sp>
          <p:nvSpPr>
            <p:cNvPr id="47" name="Rectangle 46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163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27095" y="1420607"/>
            <a:ext cx="545690" cy="660913"/>
            <a:chOff x="3412132" y="1569648"/>
            <a:chExt cx="545690" cy="660913"/>
          </a:xfrm>
        </p:grpSpPr>
        <p:sp>
          <p:nvSpPr>
            <p:cNvPr id="53" name="Rectangle 5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1213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891225" y="2988397"/>
            <a:ext cx="701517" cy="1534847"/>
            <a:chOff x="8457745" y="2870413"/>
            <a:chExt cx="701517" cy="1534847"/>
          </a:xfrm>
        </p:grpSpPr>
        <p:sp>
          <p:nvSpPr>
            <p:cNvPr id="67" name="Rectangle 66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769071" y="2987956"/>
            <a:ext cx="685199" cy="1534847"/>
            <a:chOff x="7726728" y="2877899"/>
            <a:chExt cx="685199" cy="1534847"/>
          </a:xfrm>
        </p:grpSpPr>
        <p:sp>
          <p:nvSpPr>
            <p:cNvPr id="70" name="Rectangle 69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808817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13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201463" y="2988523"/>
            <a:ext cx="701517" cy="1534847"/>
            <a:chOff x="8457745" y="2870413"/>
            <a:chExt cx="701517" cy="1534847"/>
          </a:xfrm>
        </p:grpSpPr>
        <p:sp>
          <p:nvSpPr>
            <p:cNvPr id="73" name="Rectangle 7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8</a:t>
              </a:r>
            </a:p>
          </p:txBody>
        </p:sp>
      </p:grpSp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13674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40391"/>
            <a:ext cx="1932812" cy="19328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633884" y="2990311"/>
            <a:ext cx="5960430" cy="1545298"/>
            <a:chOff x="5633885" y="2872327"/>
            <a:chExt cx="5960430" cy="1545298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1594315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633886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33885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9514698" y="3025888"/>
            <a:ext cx="701517" cy="1488268"/>
            <a:chOff x="8457745" y="2870413"/>
            <a:chExt cx="701517" cy="1534847"/>
          </a:xfrm>
        </p:grpSpPr>
        <p:sp>
          <p:nvSpPr>
            <p:cNvPr id="83" name="Rectangle 8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9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148080" y="3014717"/>
            <a:ext cx="685199" cy="1488268"/>
            <a:chOff x="8457745" y="2870413"/>
            <a:chExt cx="685199" cy="1534847"/>
          </a:xfrm>
        </p:grpSpPr>
        <p:sp>
          <p:nvSpPr>
            <p:cNvPr id="89" name="Rectangle 8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569328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459739" y="3017215"/>
            <a:ext cx="685199" cy="1488268"/>
            <a:chOff x="8457745" y="2870413"/>
            <a:chExt cx="685199" cy="1534847"/>
          </a:xfrm>
        </p:grpSpPr>
        <p:sp>
          <p:nvSpPr>
            <p:cNvPr id="92" name="Rectangle 91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836421" y="3023681"/>
            <a:ext cx="685199" cy="1488268"/>
            <a:chOff x="8457745" y="2870413"/>
            <a:chExt cx="685199" cy="1534847"/>
          </a:xfrm>
        </p:grpSpPr>
        <p:sp>
          <p:nvSpPr>
            <p:cNvPr id="95" name="Rectangle 94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H="1">
            <a:off x="6773487" y="1751063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6349437" y="4237740"/>
            <a:ext cx="731017" cy="756046"/>
            <a:chOff x="7726728" y="2877899"/>
            <a:chExt cx="731017" cy="1534847"/>
          </a:xfrm>
        </p:grpSpPr>
        <p:sp>
          <p:nvSpPr>
            <p:cNvPr id="98" name="Rectangle 97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912055" y="3414488"/>
              <a:ext cx="545690" cy="937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842480" y="1739391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Buffer size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608373" y="5671924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Dropped packets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910229" y="1302642"/>
            <a:ext cx="545690" cy="660913"/>
            <a:chOff x="3426881" y="1569648"/>
            <a:chExt cx="545690" cy="660913"/>
          </a:xfrm>
        </p:grpSpPr>
        <p:sp>
          <p:nvSpPr>
            <p:cNvPr id="63" name="Rectangle 6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2688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13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246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monopolized by “bad”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3748" cy="4351338"/>
          </a:xfrm>
        </p:spPr>
        <p:txBody>
          <a:bodyPr>
            <a:normAutofit/>
          </a:bodyPr>
          <a:lstStyle/>
          <a:p>
            <a:r>
              <a:rPr lang="en-US" dirty="0"/>
              <a:t>An ACK signals the source of a free router buffer slot</a:t>
            </a:r>
          </a:p>
          <a:p>
            <a:pPr lvl="1"/>
            <a:r>
              <a:rPr lang="en-US" dirty="0"/>
              <a:t>Further, ACK clocking means that the source transmits again</a:t>
            </a:r>
          </a:p>
          <a:p>
            <a:endParaRPr lang="en-US" dirty="0"/>
          </a:p>
          <a:p>
            <a:r>
              <a:rPr lang="en-US" dirty="0"/>
              <a:t>Contending packet arrivals may not be random enough</a:t>
            </a:r>
          </a:p>
          <a:p>
            <a:pPr lvl="1"/>
            <a:r>
              <a:rPr lang="is-IS" dirty="0"/>
              <a:t>Blue flow can’t capture buffer space for </a:t>
            </a:r>
            <a:r>
              <a:rPr lang="is-IS" i="1" dirty="0"/>
              <a:t>a</a:t>
            </a:r>
            <a:r>
              <a:rPr lang="is-IS" dirty="0"/>
              <a:t> </a:t>
            </a:r>
            <a:r>
              <a:rPr lang="is-IS" i="1" dirty="0"/>
              <a:t>few </a:t>
            </a:r>
            <a:r>
              <a:rPr lang="is-IS" dirty="0"/>
              <a:t>round-trips</a:t>
            </a:r>
          </a:p>
          <a:p>
            <a:pPr lvl="1"/>
            <a:endParaRPr lang="is-IS" dirty="0"/>
          </a:p>
          <a:p>
            <a:r>
              <a:rPr lang="en-US" dirty="0"/>
              <a:t>Sources which sent successfully earlier get to send again</a:t>
            </a:r>
          </a:p>
          <a:p>
            <a:pPr lvl="1"/>
            <a:endParaRPr lang="is-IS" dirty="0"/>
          </a:p>
          <a:p>
            <a:r>
              <a:rPr lang="en-US" dirty="0"/>
              <a:t>A FIFO tail-drop queue </a:t>
            </a:r>
            <a:r>
              <a:rPr lang="en-US" i="1" dirty="0"/>
              <a:t>incentivizes </a:t>
            </a:r>
            <a:r>
              <a:rPr lang="en-US" dirty="0"/>
              <a:t>sources to misbehave!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22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75C3-5804-1A42-BA54-C0472217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scheduling on routers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352C5-C12E-8347-8B66-821366BF5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3227"/>
          </a:xfrm>
        </p:spPr>
        <p:txBody>
          <a:bodyPr>
            <a:normAutofit/>
          </a:bodyPr>
          <a:lstStyle/>
          <a:p>
            <a:r>
              <a:rPr lang="en-US" dirty="0"/>
              <a:t>We will discuss packet scheduling algorithms implemented on routers in detail later in this course.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Goal: Achieve a predetermined resource allocation </a:t>
            </a:r>
            <a:r>
              <a:rPr lang="en-US" dirty="0">
                <a:solidFill>
                  <a:srgbClr val="C00000"/>
                </a:solidFill>
              </a:rPr>
              <a:t>regardless of endpoint behavior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How to make such allocation “efficient”?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Implement on routers at high speeds and low cost</a:t>
            </a:r>
          </a:p>
          <a:p>
            <a:pPr lvl="1"/>
            <a:r>
              <a:rPr lang="en-US" dirty="0"/>
              <a:t>Achieve equitable sharing of network bandwidth &amp; queues</a:t>
            </a:r>
          </a:p>
          <a:p>
            <a:pPr lvl="1"/>
            <a:r>
              <a:rPr lang="en-US" dirty="0"/>
              <a:t>Use available bandwidth effectively</a:t>
            </a:r>
          </a:p>
        </p:txBody>
      </p:sp>
    </p:spTree>
    <p:extLst>
      <p:ext uri="{BB962C8B-B14F-4D97-AF65-F5344CB8AC3E}">
        <p14:creationId xmlns:p14="http://schemas.microsoft.com/office/powerpoint/2010/main" val="363213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8914-F5AA-9C4B-8627-932110E6E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2E699-21F8-5841-8209-405871A4B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1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packets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00" cy="4351338"/>
          </a:xfrm>
        </p:spPr>
        <p:txBody>
          <a:bodyPr/>
          <a:lstStyle/>
          <a:p>
            <a:r>
              <a:rPr lang="en-US" dirty="0"/>
              <a:t>Let’s suppose receiver gets packets 1, 2, and 4, but not 3 (dropped)</a:t>
            </a:r>
          </a:p>
          <a:p>
            <a:endParaRPr lang="en-US" dirty="0"/>
          </a:p>
          <a:p>
            <a:r>
              <a:rPr lang="en-US" dirty="0"/>
              <a:t>Suppose you’re trying to download a Word document containing a report</a:t>
            </a:r>
          </a:p>
          <a:p>
            <a:endParaRPr lang="en-US" dirty="0"/>
          </a:p>
          <a:p>
            <a:r>
              <a:rPr lang="en-US" dirty="0"/>
              <a:t>What would happen if transport at the receiver directly presents packets 1, 2, and 4 to the Word application?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1253301" cy="309292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pic>
        <p:nvPicPr>
          <p:cNvPr id="27" name="Picture 26" descr="A close up of a flower&#10;&#10;Description automatically generated">
            <a:extLst>
              <a:ext uri="{FF2B5EF4-FFF2-40B4-BE49-F238E27FC236}">
                <a16:creationId xmlns:a16="http://schemas.microsoft.com/office/drawing/2014/main" id="{BFB74EC6-AE87-D544-8B1C-92FDC47E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239" y="2611363"/>
            <a:ext cx="651545" cy="7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00" cy="4351338"/>
          </a:xfrm>
        </p:spPr>
        <p:txBody>
          <a:bodyPr/>
          <a:lstStyle/>
          <a:p>
            <a:r>
              <a:rPr lang="en-US" dirty="0"/>
              <a:t>Reordering can also happen due to packets taking different paths through a network</a:t>
            </a:r>
          </a:p>
          <a:p>
            <a:endParaRPr lang="en-US" dirty="0"/>
          </a:p>
          <a:p>
            <a:r>
              <a:rPr lang="en-US" dirty="0"/>
              <a:t>Receiver needs a general strategy to ensure that data is presented to the application </a:t>
            </a:r>
            <a:r>
              <a:rPr lang="en-US" dirty="0">
                <a:solidFill>
                  <a:srgbClr val="C00000"/>
                </a:solidFill>
              </a:rPr>
              <a:t>in the same order of sender side bytes pushed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60636" cy="1176721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437BBC-BFFA-824A-BD88-7A0B372B6F4C}"/>
              </a:ext>
            </a:extLst>
          </p:cNvPr>
          <p:cNvCxnSpPr>
            <a:cxnSpLocks/>
          </p:cNvCxnSpPr>
          <p:nvPr/>
        </p:nvCxnSpPr>
        <p:spPr>
          <a:xfrm flipH="1">
            <a:off x="8758265" y="4087005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355AB6-8C17-2246-9A7C-93478FE2F190}"/>
              </a:ext>
            </a:extLst>
          </p:cNvPr>
          <p:cNvSpPr txBox="1"/>
          <p:nvPr/>
        </p:nvSpPr>
        <p:spPr>
          <a:xfrm>
            <a:off x="9179764" y="487505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9578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44F1-D6E9-C34B-AEA5-020AC06E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Buffering</a:t>
            </a:r>
            <a:r>
              <a:rPr lang="en-US" dirty="0"/>
              <a:t> at the receiver side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E5B4F-1E6D-554D-A850-9E8DCCF31280}"/>
              </a:ext>
            </a:extLst>
          </p:cNvPr>
          <p:cNvSpPr/>
          <p:nvPr/>
        </p:nvSpPr>
        <p:spPr>
          <a:xfrm>
            <a:off x="2637183" y="2471668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AC456-9565-8E40-8525-8544A7B46384}"/>
              </a:ext>
            </a:extLst>
          </p:cNvPr>
          <p:cNvSpPr/>
          <p:nvPr/>
        </p:nvSpPr>
        <p:spPr>
          <a:xfrm>
            <a:off x="2756452" y="2559394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AA84B-C400-6E48-B447-3D309C3357FE}"/>
              </a:ext>
            </a:extLst>
          </p:cNvPr>
          <p:cNvSpPr/>
          <p:nvPr/>
        </p:nvSpPr>
        <p:spPr>
          <a:xfrm>
            <a:off x="4224144" y="2559035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59663-288D-3F41-8356-CE0BF3369C19}"/>
              </a:ext>
            </a:extLst>
          </p:cNvPr>
          <p:cNvSpPr txBox="1"/>
          <p:nvPr/>
        </p:nvSpPr>
        <p:spPr>
          <a:xfrm>
            <a:off x="3233531" y="269263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00CDB-8FFB-DE41-900B-37586A1151C0}"/>
              </a:ext>
            </a:extLst>
          </p:cNvPr>
          <p:cNvSpPr txBox="1"/>
          <p:nvPr/>
        </p:nvSpPr>
        <p:spPr>
          <a:xfrm>
            <a:off x="4737655" y="2719500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7A2F38-BC8D-A644-A539-127813D4B0F9}"/>
              </a:ext>
            </a:extLst>
          </p:cNvPr>
          <p:cNvSpPr/>
          <p:nvPr/>
        </p:nvSpPr>
        <p:spPr>
          <a:xfrm>
            <a:off x="2635529" y="3896277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6969B-A3A2-974B-BF28-DCCFD6F62E8D}"/>
              </a:ext>
            </a:extLst>
          </p:cNvPr>
          <p:cNvSpPr/>
          <p:nvPr/>
        </p:nvSpPr>
        <p:spPr>
          <a:xfrm>
            <a:off x="2754798" y="39840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C02CE6-88E6-C347-A0AC-C606371620A1}"/>
              </a:ext>
            </a:extLst>
          </p:cNvPr>
          <p:cNvSpPr/>
          <p:nvPr/>
        </p:nvSpPr>
        <p:spPr>
          <a:xfrm>
            <a:off x="4222477" y="39894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937B8-EFF8-0D4D-B6BD-785393AE8DF4}"/>
              </a:ext>
            </a:extLst>
          </p:cNvPr>
          <p:cNvSpPr/>
          <p:nvPr/>
        </p:nvSpPr>
        <p:spPr>
          <a:xfrm>
            <a:off x="7108135" y="3974961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345B4-CD8B-724B-94A8-65459A47FAC7}"/>
              </a:ext>
            </a:extLst>
          </p:cNvPr>
          <p:cNvSpPr txBox="1"/>
          <p:nvPr/>
        </p:nvSpPr>
        <p:spPr>
          <a:xfrm>
            <a:off x="3231877" y="411724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923DCA-AEFF-2949-AE1B-5274066A947B}"/>
              </a:ext>
            </a:extLst>
          </p:cNvPr>
          <p:cNvSpPr txBox="1"/>
          <p:nvPr/>
        </p:nvSpPr>
        <p:spPr>
          <a:xfrm>
            <a:off x="4736001" y="414410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7AB826-5E94-5347-89AA-C10FB9E6382F}"/>
              </a:ext>
            </a:extLst>
          </p:cNvPr>
          <p:cNvSpPr txBox="1"/>
          <p:nvPr/>
        </p:nvSpPr>
        <p:spPr>
          <a:xfrm>
            <a:off x="7611720" y="4123366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FA82B2-41E5-9449-BEC0-152CB2D5EF1F}"/>
              </a:ext>
            </a:extLst>
          </p:cNvPr>
          <p:cNvSpPr/>
          <p:nvPr/>
        </p:nvSpPr>
        <p:spPr>
          <a:xfrm>
            <a:off x="2633875" y="5395360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92E084-1B7C-1041-A273-E6A0A772B01A}"/>
              </a:ext>
            </a:extLst>
          </p:cNvPr>
          <p:cNvSpPr/>
          <p:nvPr/>
        </p:nvSpPr>
        <p:spPr>
          <a:xfrm>
            <a:off x="2753144" y="54830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BD15C-6C94-7343-8EDF-A78B6F8F90DA}"/>
              </a:ext>
            </a:extLst>
          </p:cNvPr>
          <p:cNvSpPr/>
          <p:nvPr/>
        </p:nvSpPr>
        <p:spPr>
          <a:xfrm>
            <a:off x="4220823" y="54884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114FCD-94D8-A04A-A40A-5EDDE31D60C4}"/>
              </a:ext>
            </a:extLst>
          </p:cNvPr>
          <p:cNvSpPr/>
          <p:nvPr/>
        </p:nvSpPr>
        <p:spPr>
          <a:xfrm>
            <a:off x="7106481" y="548729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B266F-C0C9-924D-960E-446541F944F1}"/>
              </a:ext>
            </a:extLst>
          </p:cNvPr>
          <p:cNvSpPr txBox="1"/>
          <p:nvPr/>
        </p:nvSpPr>
        <p:spPr>
          <a:xfrm>
            <a:off x="3230223" y="5616331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71F6F-2773-614E-8CDC-B07B6E098FB8}"/>
              </a:ext>
            </a:extLst>
          </p:cNvPr>
          <p:cNvSpPr txBox="1"/>
          <p:nvPr/>
        </p:nvSpPr>
        <p:spPr>
          <a:xfrm>
            <a:off x="4734347" y="5643192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98C28-35EB-0F46-833B-7B4AA0FEF749}"/>
              </a:ext>
            </a:extLst>
          </p:cNvPr>
          <p:cNvSpPr txBox="1"/>
          <p:nvPr/>
        </p:nvSpPr>
        <p:spPr>
          <a:xfrm>
            <a:off x="7610066" y="562244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FFC444-B2B0-D143-89E0-0547167C8BEC}"/>
              </a:ext>
            </a:extLst>
          </p:cNvPr>
          <p:cNvSpPr/>
          <p:nvPr/>
        </p:nvSpPr>
        <p:spPr>
          <a:xfrm>
            <a:off x="5670281" y="5478030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032B9F-0A81-1F4E-9097-620CC53C114F}"/>
              </a:ext>
            </a:extLst>
          </p:cNvPr>
          <p:cNvSpPr txBox="1"/>
          <p:nvPr/>
        </p:nvSpPr>
        <p:spPr>
          <a:xfrm>
            <a:off x="6210308" y="565138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A990D8-BA94-1B4F-97CB-6C194DE24647}"/>
              </a:ext>
            </a:extLst>
          </p:cNvPr>
          <p:cNvSpPr txBox="1"/>
          <p:nvPr/>
        </p:nvSpPr>
        <p:spPr>
          <a:xfrm>
            <a:off x="9435548" y="1829277"/>
            <a:ext cx="231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Application can read up to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8DD625-CA73-1143-9BA9-FC64582B8D3A}"/>
              </a:ext>
            </a:extLst>
          </p:cNvPr>
          <p:cNvSpPr txBox="1"/>
          <p:nvPr/>
        </p:nvSpPr>
        <p:spPr>
          <a:xfrm>
            <a:off x="187203" y="1692054"/>
            <a:ext cx="231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Network writes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A63519-F30F-A34B-B000-9FB1D6045801}"/>
              </a:ext>
            </a:extLst>
          </p:cNvPr>
          <p:cNvSpPr txBox="1"/>
          <p:nvPr/>
        </p:nvSpPr>
        <p:spPr>
          <a:xfrm>
            <a:off x="3183844" y="6393154"/>
            <a:ext cx="4972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Memory on the receiver machine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7D2656B-0264-DA47-870C-396D9A5A04AF}"/>
              </a:ext>
            </a:extLst>
          </p:cNvPr>
          <p:cNvSpPr/>
          <p:nvPr/>
        </p:nvSpPr>
        <p:spPr>
          <a:xfrm>
            <a:off x="2358887" y="1829277"/>
            <a:ext cx="2312494" cy="556114"/>
          </a:xfrm>
          <a:custGeom>
            <a:avLst/>
            <a:gdLst>
              <a:gd name="connsiteX0" fmla="*/ 0 w 980661"/>
              <a:gd name="connsiteY0" fmla="*/ 224810 h 556114"/>
              <a:gd name="connsiteX1" fmla="*/ 742122 w 980661"/>
              <a:gd name="connsiteY1" fmla="*/ 12775 h 556114"/>
              <a:gd name="connsiteX2" fmla="*/ 980661 w 980661"/>
              <a:gd name="connsiteY2" fmla="*/ 556114 h 55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661" h="556114">
                <a:moveTo>
                  <a:pt x="0" y="224810"/>
                </a:moveTo>
                <a:cubicBezTo>
                  <a:pt x="289339" y="91184"/>
                  <a:pt x="578679" y="-42442"/>
                  <a:pt x="742122" y="12775"/>
                </a:cubicBezTo>
                <a:cubicBezTo>
                  <a:pt x="905565" y="67992"/>
                  <a:pt x="943113" y="312053"/>
                  <a:pt x="980661" y="55611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ACA6A42-077C-9548-B9C8-6D7CC1EA9931}"/>
              </a:ext>
            </a:extLst>
          </p:cNvPr>
          <p:cNvSpPr/>
          <p:nvPr/>
        </p:nvSpPr>
        <p:spPr>
          <a:xfrm>
            <a:off x="4871855" y="1470153"/>
            <a:ext cx="4550441" cy="888734"/>
          </a:xfrm>
          <a:custGeom>
            <a:avLst/>
            <a:gdLst>
              <a:gd name="connsiteX0" fmla="*/ 5698435 w 5698435"/>
              <a:gd name="connsiteY0" fmla="*/ 636943 h 888734"/>
              <a:gd name="connsiteX1" fmla="*/ 2199861 w 5698435"/>
              <a:gd name="connsiteY1" fmla="*/ 186369 h 888734"/>
              <a:gd name="connsiteX2" fmla="*/ 503582 w 5698435"/>
              <a:gd name="connsiteY2" fmla="*/ 40595 h 888734"/>
              <a:gd name="connsiteX3" fmla="*/ 0 w 5698435"/>
              <a:gd name="connsiteY3" fmla="*/ 888734 h 88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8435" h="888734">
                <a:moveTo>
                  <a:pt x="5698435" y="636943"/>
                </a:moveTo>
                <a:lnTo>
                  <a:pt x="2199861" y="186369"/>
                </a:lnTo>
                <a:cubicBezTo>
                  <a:pt x="1334052" y="86978"/>
                  <a:pt x="870226" y="-76466"/>
                  <a:pt x="503582" y="40595"/>
                </a:cubicBezTo>
                <a:cubicBezTo>
                  <a:pt x="136938" y="157656"/>
                  <a:pt x="68469" y="523195"/>
                  <a:pt x="0" y="88873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31B74CD-3AC9-B24D-90AB-368CFBFA9CB3}"/>
              </a:ext>
            </a:extLst>
          </p:cNvPr>
          <p:cNvSpPr/>
          <p:nvPr/>
        </p:nvSpPr>
        <p:spPr>
          <a:xfrm>
            <a:off x="1343553" y="2809461"/>
            <a:ext cx="6743588" cy="1166191"/>
          </a:xfrm>
          <a:custGeom>
            <a:avLst/>
            <a:gdLst>
              <a:gd name="connsiteX0" fmla="*/ 312969 w 3528302"/>
              <a:gd name="connsiteY0" fmla="*/ 0 h 1166191"/>
              <a:gd name="connsiteX1" fmla="*/ 259960 w 3528302"/>
              <a:gd name="connsiteY1" fmla="*/ 781878 h 1166191"/>
              <a:gd name="connsiteX2" fmla="*/ 3135682 w 3528302"/>
              <a:gd name="connsiteY2" fmla="*/ 848139 h 1166191"/>
              <a:gd name="connsiteX3" fmla="*/ 3427230 w 3528302"/>
              <a:gd name="connsiteY3" fmla="*/ 1166191 h 116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02" h="1166191">
                <a:moveTo>
                  <a:pt x="312969" y="0"/>
                </a:moveTo>
                <a:cubicBezTo>
                  <a:pt x="51238" y="320261"/>
                  <a:pt x="-210492" y="640522"/>
                  <a:pt x="259960" y="781878"/>
                </a:cubicBezTo>
                <a:cubicBezTo>
                  <a:pt x="730412" y="923234"/>
                  <a:pt x="2607804" y="784087"/>
                  <a:pt x="3135682" y="848139"/>
                </a:cubicBezTo>
                <a:cubicBezTo>
                  <a:pt x="3663560" y="912191"/>
                  <a:pt x="3545395" y="1039191"/>
                  <a:pt x="3427230" y="1166191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5290CC-F25F-684F-BD90-18C4E3561BFD}"/>
              </a:ext>
            </a:extLst>
          </p:cNvPr>
          <p:cNvSpPr/>
          <p:nvPr/>
        </p:nvSpPr>
        <p:spPr>
          <a:xfrm>
            <a:off x="4876800" y="3273287"/>
            <a:ext cx="4757530" cy="1868579"/>
          </a:xfrm>
          <a:custGeom>
            <a:avLst/>
            <a:gdLst>
              <a:gd name="connsiteX0" fmla="*/ 4757530 w 4757530"/>
              <a:gd name="connsiteY0" fmla="*/ 0 h 1868579"/>
              <a:gd name="connsiteX1" fmla="*/ 3988904 w 4757530"/>
              <a:gd name="connsiteY1" fmla="*/ 1391478 h 1868579"/>
              <a:gd name="connsiteX2" fmla="*/ 2915478 w 4757530"/>
              <a:gd name="connsiteY2" fmla="*/ 1789043 h 1868579"/>
              <a:gd name="connsiteX3" fmla="*/ 821635 w 4757530"/>
              <a:gd name="connsiteY3" fmla="*/ 1842052 h 1868579"/>
              <a:gd name="connsiteX4" fmla="*/ 0 w 4757530"/>
              <a:gd name="connsiteY4" fmla="*/ 1470991 h 186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7530" h="1868579">
                <a:moveTo>
                  <a:pt x="4757530" y="0"/>
                </a:moveTo>
                <a:cubicBezTo>
                  <a:pt x="4526721" y="546652"/>
                  <a:pt x="4295913" y="1093304"/>
                  <a:pt x="3988904" y="1391478"/>
                </a:cubicBezTo>
                <a:cubicBezTo>
                  <a:pt x="3681895" y="1689652"/>
                  <a:pt x="3443356" y="1713947"/>
                  <a:pt x="2915478" y="1789043"/>
                </a:cubicBezTo>
                <a:cubicBezTo>
                  <a:pt x="2387600" y="1864139"/>
                  <a:pt x="1307548" y="1895061"/>
                  <a:pt x="821635" y="1842052"/>
                </a:cubicBezTo>
                <a:cubicBezTo>
                  <a:pt x="335722" y="1789043"/>
                  <a:pt x="167861" y="1630017"/>
                  <a:pt x="0" y="1470991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194831C-857A-C542-B93E-A886BC45E956}"/>
              </a:ext>
            </a:extLst>
          </p:cNvPr>
          <p:cNvSpPr/>
          <p:nvPr/>
        </p:nvSpPr>
        <p:spPr>
          <a:xfrm>
            <a:off x="751646" y="2835965"/>
            <a:ext cx="5105815" cy="2557670"/>
          </a:xfrm>
          <a:custGeom>
            <a:avLst/>
            <a:gdLst>
              <a:gd name="connsiteX0" fmla="*/ 202511 w 5105815"/>
              <a:gd name="connsiteY0" fmla="*/ 0 h 2557670"/>
              <a:gd name="connsiteX1" fmla="*/ 401293 w 5105815"/>
              <a:gd name="connsiteY1" fmla="*/ 2292626 h 2557670"/>
              <a:gd name="connsiteX2" fmla="*/ 3820354 w 5105815"/>
              <a:gd name="connsiteY2" fmla="*/ 2252870 h 2557670"/>
              <a:gd name="connsiteX3" fmla="*/ 5105815 w 5105815"/>
              <a:gd name="connsiteY3" fmla="*/ 255767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815" h="2557670">
                <a:moveTo>
                  <a:pt x="202511" y="0"/>
                </a:moveTo>
                <a:cubicBezTo>
                  <a:pt x="415" y="958574"/>
                  <a:pt x="-201681" y="1917148"/>
                  <a:pt x="401293" y="2292626"/>
                </a:cubicBezTo>
                <a:cubicBezTo>
                  <a:pt x="1004267" y="2668104"/>
                  <a:pt x="3036267" y="2208696"/>
                  <a:pt x="3820354" y="2252870"/>
                </a:cubicBezTo>
                <a:cubicBezTo>
                  <a:pt x="4604441" y="2297044"/>
                  <a:pt x="4855128" y="2427357"/>
                  <a:pt x="5105815" y="255767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EEEDCEE-7640-C744-86E6-6B6586FFBF36}"/>
              </a:ext>
            </a:extLst>
          </p:cNvPr>
          <p:cNvSpPr/>
          <p:nvPr/>
        </p:nvSpPr>
        <p:spPr>
          <a:xfrm>
            <a:off x="8454887" y="3551583"/>
            <a:ext cx="1563756" cy="2279374"/>
          </a:xfrm>
          <a:custGeom>
            <a:avLst/>
            <a:gdLst>
              <a:gd name="connsiteX0" fmla="*/ 1563756 w 1563756"/>
              <a:gd name="connsiteY0" fmla="*/ 0 h 2279374"/>
              <a:gd name="connsiteX1" fmla="*/ 821635 w 1563756"/>
              <a:gd name="connsiteY1" fmla="*/ 1643269 h 2279374"/>
              <a:gd name="connsiteX2" fmla="*/ 0 w 1563756"/>
              <a:gd name="connsiteY2" fmla="*/ 2279374 h 227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756" h="2279374">
                <a:moveTo>
                  <a:pt x="1563756" y="0"/>
                </a:moveTo>
                <a:cubicBezTo>
                  <a:pt x="1323008" y="631686"/>
                  <a:pt x="1082261" y="1263373"/>
                  <a:pt x="821635" y="1643269"/>
                </a:cubicBezTo>
                <a:cubicBezTo>
                  <a:pt x="561009" y="2023165"/>
                  <a:pt x="280504" y="2151269"/>
                  <a:pt x="0" y="2279374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8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32" grpId="0"/>
      <p:bldP spid="33" grpId="0"/>
      <p:bldP spid="35" grpId="0" animBg="1"/>
      <p:bldP spid="37" grpId="0" animBg="1"/>
      <p:bldP spid="38" grpId="0" animBg="1"/>
      <p:bldP spid="42" grpId="0" animBg="1"/>
      <p:bldP spid="43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6A6A-325C-F943-A03A-AA891EA8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90AF-DB19-524F-966E-B64B8024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/>
          </a:bodyPr>
          <a:lstStyle/>
          <a:p>
            <a:r>
              <a:rPr lang="en-US" dirty="0"/>
              <a:t>The TCP  receiver uses a </a:t>
            </a:r>
            <a:r>
              <a:rPr lang="en-US" dirty="0">
                <a:solidFill>
                  <a:srgbClr val="C00000"/>
                </a:solidFill>
              </a:rPr>
              <a:t>memory buffer</a:t>
            </a:r>
            <a:r>
              <a:rPr lang="en-US" dirty="0"/>
              <a:t> to hold packets until they can be read by the application in order</a:t>
            </a:r>
          </a:p>
          <a:p>
            <a:endParaRPr lang="en-US" dirty="0"/>
          </a:p>
          <a:p>
            <a:r>
              <a:rPr lang="en-US" dirty="0"/>
              <a:t>This process is known as </a:t>
            </a:r>
            <a:r>
              <a:rPr lang="en-US" dirty="0">
                <a:solidFill>
                  <a:srgbClr val="C00000"/>
                </a:solidFill>
              </a:rPr>
              <a:t>TCP reassembly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61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4ACE-5225-034E-80E1-138452F9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2FE-6739-9B4A-A0A2-995732A8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336"/>
          </a:xfrm>
        </p:spPr>
        <p:txBody>
          <a:bodyPr>
            <a:normAutofit/>
          </a:bodyPr>
          <a:lstStyle/>
          <a:p>
            <a:r>
              <a:rPr lang="en-US" dirty="0"/>
              <a:t>Packets cannot be delivered to the application if there is an </a:t>
            </a:r>
            <a:r>
              <a:rPr lang="en-US" dirty="0">
                <a:solidFill>
                  <a:srgbClr val="C00000"/>
                </a:solidFill>
              </a:rPr>
              <a:t>in-order packet missing</a:t>
            </a:r>
            <a:r>
              <a:rPr lang="en-US" dirty="0"/>
              <a:t> from the receiver’s buffer</a:t>
            </a:r>
          </a:p>
          <a:p>
            <a:pPr lvl="1"/>
            <a:r>
              <a:rPr lang="en-US" dirty="0"/>
              <a:t>The receiver can only buffer so much out-of-order data</a:t>
            </a:r>
          </a:p>
          <a:p>
            <a:pPr lvl="1"/>
            <a:r>
              <a:rPr lang="en-US" dirty="0"/>
              <a:t>Subsequent out-of-order packets dropped</a:t>
            </a:r>
          </a:p>
          <a:p>
            <a:pPr lvl="1"/>
            <a:endParaRPr lang="en-US" dirty="0"/>
          </a:p>
          <a:p>
            <a:r>
              <a:rPr lang="en-US" dirty="0"/>
              <a:t>It doesn’t matter that the packets successfully arrive at the receiver NIC from the sender over the network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TCP application throughput will suffer </a:t>
            </a:r>
            <a:r>
              <a:rPr lang="en-US" dirty="0"/>
              <a:t>if there is too much packet “reordering” in the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73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prstDash val="sysDot"/>
          <a:tailEnd type="triangle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3520</TotalTime>
  <Words>1646</Words>
  <Application>Microsoft Macintosh PowerPoint</Application>
  <PresentationFormat>Widescreen</PresentationFormat>
  <Paragraphs>330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Helvetica</vt:lpstr>
      <vt:lpstr>Times New Roman</vt:lpstr>
      <vt:lpstr>Office Theme</vt:lpstr>
      <vt:lpstr>PowerPoint Presentation</vt:lpstr>
      <vt:lpstr>Two Main Transport Layers</vt:lpstr>
      <vt:lpstr>Transmission Control Protocol (TCP)</vt:lpstr>
      <vt:lpstr>Ordered Delivery</vt:lpstr>
      <vt:lpstr>Reordering packets at the receiver side</vt:lpstr>
      <vt:lpstr>Reordering at the receiver side</vt:lpstr>
      <vt:lpstr>Buffering at the receiver side</vt:lpstr>
      <vt:lpstr>Buffering at the receiver side</vt:lpstr>
      <vt:lpstr>Implications of ordered delivery</vt:lpstr>
      <vt:lpstr>Implications of ordered delivery</vt:lpstr>
      <vt:lpstr>Flow control headers</vt:lpstr>
      <vt:lpstr>Implications of buffering at receiver side</vt:lpstr>
      <vt:lpstr>Sizing the receiver window</vt:lpstr>
      <vt:lpstr>Implications of ordered delivery</vt:lpstr>
      <vt:lpstr>Implications of ordered delivery</vt:lpstr>
      <vt:lpstr>Congestion control</vt:lpstr>
      <vt:lpstr>How should multiple endpoints share net?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Feedback from network offers clues…</vt:lpstr>
      <vt:lpstr>Steady state: ACK clocking</vt:lpstr>
      <vt:lpstr>PowerPoint Presentation</vt:lpstr>
      <vt:lpstr>How to get to steady state?</vt:lpstr>
      <vt:lpstr>How to get to steady state?</vt:lpstr>
      <vt:lpstr>Why AIMD?</vt:lpstr>
      <vt:lpstr>TCP’s steady state is not static</vt:lpstr>
      <vt:lpstr>Loss detection &amp; recovery in TCP</vt:lpstr>
      <vt:lpstr>Packet Scheduling</vt:lpstr>
      <vt:lpstr>Are endpoint algorithms alone enough?</vt:lpstr>
      <vt:lpstr>Network model</vt:lpstr>
      <vt:lpstr>First-in first-out (FIFO) queue + tail-drop</vt:lpstr>
      <vt:lpstr>First-in first-out (FIFO) queue + tail-drop</vt:lpstr>
      <vt:lpstr>ACK-clocking makes it worse: lucky case</vt:lpstr>
      <vt:lpstr>ACK-clocking makes it worse: unlucky case</vt:lpstr>
      <vt:lpstr>Network monopolized by “bad” endpoints</vt:lpstr>
      <vt:lpstr>Packet scheduling on routers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2072</cp:revision>
  <dcterms:created xsi:type="dcterms:W3CDTF">2018-09-05T17:47:04Z</dcterms:created>
  <dcterms:modified xsi:type="dcterms:W3CDTF">2019-09-23T10:58:02Z</dcterms:modified>
</cp:coreProperties>
</file>