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502" r:id="rId2"/>
    <p:sldId id="503" r:id="rId3"/>
    <p:sldId id="504" r:id="rId4"/>
    <p:sldId id="597" r:id="rId5"/>
    <p:sldId id="579" r:id="rId6"/>
    <p:sldId id="417" r:id="rId7"/>
    <p:sldId id="590" r:id="rId8"/>
    <p:sldId id="591" r:id="rId9"/>
    <p:sldId id="592" r:id="rId10"/>
    <p:sldId id="595" r:id="rId11"/>
    <p:sldId id="593" r:id="rId12"/>
    <p:sldId id="594" r:id="rId13"/>
    <p:sldId id="596" r:id="rId14"/>
    <p:sldId id="598" r:id="rId15"/>
    <p:sldId id="599" r:id="rId16"/>
    <p:sldId id="600" r:id="rId17"/>
    <p:sldId id="418" r:id="rId18"/>
    <p:sldId id="420" r:id="rId19"/>
    <p:sldId id="603" r:id="rId20"/>
    <p:sldId id="421" r:id="rId21"/>
    <p:sldId id="422" r:id="rId22"/>
    <p:sldId id="423" r:id="rId23"/>
    <p:sldId id="601" r:id="rId24"/>
    <p:sldId id="604" r:id="rId25"/>
    <p:sldId id="605" r:id="rId26"/>
    <p:sldId id="445" r:id="rId27"/>
    <p:sldId id="6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/>
    <p:restoredTop sz="94664"/>
  </p:normalViewPr>
  <p:slideViewPr>
    <p:cSldViewPr snapToGrid="0" snapToObjects="1">
      <p:cViewPr varScale="1">
        <p:scale>
          <a:sx n="105" d="100"/>
          <a:sy n="105" d="100"/>
        </p:scale>
        <p:origin x="22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076DC00-EFC7-4FB6-A150-0BFC29D85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BF3C95-FC51-496E-8AA2-1764BDE5BC4A}" type="slidenum">
              <a:rPr lang="en-US" altLang="en-US" sz="1400" smtClean="0"/>
              <a:pPr/>
              <a:t>5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07E929E-F5CD-48A8-B8F0-E8550D4D4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F72F6CA-FFDE-42C4-BA47-96F06D9CE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80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1913124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Transport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Reliability, Ordering, and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Flow Control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8,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198-DA46-2B4F-A703-3FB106F2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8AA8-1267-864C-AA43-831DAF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en-US" dirty="0"/>
              <a:t>Go Back N can recover from erroneous or missing frames</a:t>
            </a:r>
          </a:p>
          <a:p>
            <a:pPr algn="ctr">
              <a:buNone/>
            </a:pPr>
            <a:endParaRPr lang="en-US" altLang="en-US" dirty="0"/>
          </a:p>
          <a:p>
            <a:pPr algn="ctr">
              <a:buNone/>
            </a:pPr>
            <a:r>
              <a:rPr lang="en-US" altLang="en-US" dirty="0"/>
              <a:t>But…</a:t>
            </a:r>
          </a:p>
          <a:p>
            <a:pPr algn="ctr">
              <a:buNone/>
            </a:pPr>
            <a:endParaRPr lang="en-US" altLang="en-US" dirty="0"/>
          </a:p>
          <a:p>
            <a:pPr algn="ctr">
              <a:buNone/>
            </a:pPr>
            <a:r>
              <a:rPr lang="en-US" altLang="en-US" dirty="0"/>
              <a:t>It is wasteful.  If there are errors, the </a:t>
            </a:r>
            <a:r>
              <a:rPr lang="en-US" altLang="en-US" dirty="0">
                <a:solidFill>
                  <a:srgbClr val="C00000"/>
                </a:solidFill>
              </a:rPr>
              <a:t>sender will spend time retransmitting frames the receiver has already seen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048-5184-EC47-A8B9-63992D08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E2A6-FE45-F04C-BA83-3306BE8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Idea: sender should only retransmit dropped/corrupted segments.</a:t>
            </a:r>
          </a:p>
          <a:p>
            <a:r>
              <a:rPr lang="en-US" altLang="en-US" dirty="0"/>
              <a:t>The receiver </a:t>
            </a:r>
            <a:r>
              <a:rPr lang="en-US" altLang="en-US" dirty="0">
                <a:solidFill>
                  <a:srgbClr val="C00000"/>
                </a:solidFill>
              </a:rPr>
              <a:t>stores </a:t>
            </a:r>
            <a:r>
              <a:rPr lang="en-US" altLang="en-US" dirty="0"/>
              <a:t>all the correct frames that arrive following the bad one.  (Note that the receiver requires a </a:t>
            </a:r>
            <a:r>
              <a:rPr lang="en-US" altLang="en-US" dirty="0">
                <a:solidFill>
                  <a:srgbClr val="C00000"/>
                </a:solidFill>
              </a:rPr>
              <a:t>memory buffer </a:t>
            </a:r>
            <a:r>
              <a:rPr lang="en-US" altLang="en-US" dirty="0"/>
              <a:t>for each sequence number in its receiver window.)</a:t>
            </a:r>
          </a:p>
          <a:p>
            <a:r>
              <a:rPr lang="en-US" altLang="en-US" dirty="0"/>
              <a:t>When the receiver notices a skipped sequence number, it keeps acknowledging the </a:t>
            </a:r>
            <a:r>
              <a:rPr lang="en-US" altLang="en-US" dirty="0">
                <a:solidFill>
                  <a:srgbClr val="C00000"/>
                </a:solidFill>
              </a:rPr>
              <a:t>last good sequence number,. i.e., cumulative ACK</a:t>
            </a:r>
          </a:p>
          <a:p>
            <a:r>
              <a:rPr lang="en-US" altLang="en-US" dirty="0"/>
              <a:t>When the sender times out waiting for an acknowledgement, it </a:t>
            </a:r>
            <a:r>
              <a:rPr lang="en-US" altLang="en-US" dirty="0">
                <a:solidFill>
                  <a:srgbClr val="C00000"/>
                </a:solidFill>
              </a:rPr>
              <a:t>just retransmits the one unacknowledged frame</a:t>
            </a:r>
            <a:r>
              <a:rPr lang="en-US" altLang="en-US" dirty="0"/>
              <a:t>, not all its successors.</a:t>
            </a:r>
          </a:p>
          <a:p>
            <a:r>
              <a:rPr lang="en-US" altLang="en-US" dirty="0"/>
              <a:t>Note that </a:t>
            </a:r>
            <a:r>
              <a:rPr lang="en-US" altLang="en-US" dirty="0">
                <a:solidFill>
                  <a:srgbClr val="C00000"/>
                </a:solidFill>
              </a:rPr>
              <a:t>timeout applies independently for each sequence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4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2" y="4876802"/>
            <a:ext cx="13128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40" y="1905000"/>
            <a:ext cx="175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Timeout interval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851147" y="3016645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Arial" panose="020B0604020202020204" pitchFamily="34" charset="0"/>
              </a:rPr>
              <a:t>ACK 2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648865" y="3202381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Arial" panose="020B0604020202020204" pitchFamily="34" charset="0"/>
              </a:rPr>
              <a:t>ACK 2</a:t>
            </a:r>
          </a:p>
        </p:txBody>
      </p:sp>
    </p:spTree>
    <p:extLst>
      <p:ext uri="{BB962C8B-B14F-4D97-AF65-F5344CB8AC3E}">
        <p14:creationId xmlns:p14="http://schemas.microsoft.com/office/powerpoint/2010/main" val="61018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49A3-A569-B94A-8513-099C8136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E47C-21BC-9749-80CC-A14E8BAA8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size: The amount of in-flight data (</a:t>
            </a:r>
            <a:r>
              <a:rPr lang="en-US" dirty="0" err="1"/>
              <a:t>unACKed</a:t>
            </a:r>
            <a:r>
              <a:rPr lang="en-US" dirty="0"/>
              <a:t>)</a:t>
            </a:r>
          </a:p>
          <a:p>
            <a:r>
              <a:rPr lang="en-US" dirty="0"/>
              <a:t>Window: Sequence numbers of in-flight data</a:t>
            </a:r>
          </a:p>
          <a:p>
            <a:endParaRPr lang="en-US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94C5DBD4-001E-DB42-9735-B03951349B3D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AE82C48-6732-4547-9451-663B3D315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43C3DA-F0EB-5D46-9F80-CDD89AD8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B7DE0E-E91A-0447-BB3B-144F1C12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D32E44-799C-204B-B6F0-07DF3CDD0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DB7080-724A-424F-9D4D-FAC257895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2A661E-B166-1444-BDD8-C21241A3F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CE0660-1072-E74D-8DC1-9B7818D62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75CEB3-2E2D-5545-993B-FEE117FC0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55E931-A3B6-FD41-B19D-BB2A2C42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7EBEF5-768A-F94C-AD3D-8CA683AE8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7D7F2C4-2099-BA48-8AD4-778071A98E07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0CE02-7517-0041-99F3-430E35ACD63F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2026A-6FDD-E540-B6AB-7AB1466857BB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284135-BC1D-B041-AD91-62048E70850E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8FEB9-5B5D-E747-8D79-B3DB18368057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33F360-6FA2-2542-8C79-4DC27F3FF6E0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2A3E20-828C-034B-AC61-78DBE00196A5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166B0F-5C79-3C44-93BB-DECAF2EAA8C6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6A1864-C869-CB44-AC59-45A0B8056150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6B4802-0401-EE40-BB36-61297828FC51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A4A915-D240-0B42-BAC8-123A7A016352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F32B722-6365-2049-B8B4-6A2B4967F4E4}"/>
              </a:ext>
            </a:extLst>
          </p:cNvPr>
          <p:cNvSpPr/>
          <p:nvPr/>
        </p:nvSpPr>
        <p:spPr>
          <a:xfrm rot="16200000">
            <a:off x="4272320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D4F09-B048-3543-A830-E181262FF0DF}"/>
              </a:ext>
            </a:extLst>
          </p:cNvPr>
          <p:cNvSpPr txBox="1"/>
          <p:nvPr/>
        </p:nvSpPr>
        <p:spPr>
          <a:xfrm>
            <a:off x="3357340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C2B643-5B8E-B440-92D3-3EE91F63573E}"/>
              </a:ext>
            </a:extLst>
          </p:cNvPr>
          <p:cNvSpPr txBox="1"/>
          <p:nvPr/>
        </p:nvSpPr>
        <p:spPr>
          <a:xfrm>
            <a:off x="1863220" y="5410004"/>
            <a:ext cx="240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acknowledged sequence #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5CB5D-F4FC-474D-A2FF-89A4B38FCD19}"/>
              </a:ext>
            </a:extLst>
          </p:cNvPr>
          <p:cNvSpPr txBox="1"/>
          <p:nvPr/>
        </p:nvSpPr>
        <p:spPr>
          <a:xfrm>
            <a:off x="4177693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501140-59D1-0C4F-B1FC-0B8DFA2DA7E7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376338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F81AF6-B138-6D49-862F-0F4480D4C8D7}"/>
              </a:ext>
            </a:extLst>
          </p:cNvPr>
          <p:cNvCxnSpPr/>
          <p:nvPr/>
        </p:nvCxnSpPr>
        <p:spPr>
          <a:xfrm flipH="1" flipV="1">
            <a:off x="3094050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B46DB7-D970-D747-9A92-AE3299316923}"/>
              </a:ext>
            </a:extLst>
          </p:cNvPr>
          <p:cNvSpPr txBox="1"/>
          <p:nvPr/>
        </p:nvSpPr>
        <p:spPr>
          <a:xfrm>
            <a:off x="8826950" y="2741994"/>
            <a:ext cx="2402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Sequence numbers restart from 0 beyond a point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(why?)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CD4FB1-04CB-4044-8D61-7D8E7815819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8385543" y="3789982"/>
            <a:ext cx="474804" cy="6905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B6E75B-2C4B-9040-977F-FBAFD59408E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631195" y="3761687"/>
            <a:ext cx="1229152" cy="7226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720AAD-4534-0541-AA0D-67B1E929BB15}"/>
              </a:ext>
            </a:extLst>
          </p:cNvPr>
          <p:cNvCxnSpPr>
            <a:cxnSpLocks/>
          </p:cNvCxnSpPr>
          <p:nvPr/>
        </p:nvCxnSpPr>
        <p:spPr>
          <a:xfrm>
            <a:off x="6727815" y="6361953"/>
            <a:ext cx="3438316" cy="751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E28F8C-07E0-7644-B2C0-35F9C49C99E4}"/>
              </a:ext>
            </a:extLst>
          </p:cNvPr>
          <p:cNvSpPr txBox="1"/>
          <p:nvPr/>
        </p:nvSpPr>
        <p:spPr>
          <a:xfrm>
            <a:off x="6732660" y="6401487"/>
            <a:ext cx="363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Increasing sequence numbers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67D38A0-83CC-D846-8558-77DAD8DB07F7}"/>
              </a:ext>
            </a:extLst>
          </p:cNvPr>
          <p:cNvGrpSpPr/>
          <p:nvPr/>
        </p:nvGrpSpPr>
        <p:grpSpPr>
          <a:xfrm>
            <a:off x="10153648" y="4551105"/>
            <a:ext cx="1598159" cy="1771569"/>
            <a:chOff x="10153648" y="4551105"/>
            <a:chExt cx="1598159" cy="177156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22D0AC-037C-AA4D-8C73-7839299F22D8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AC72C39-A111-E549-9F6D-2CE950F6332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0063FB-C6AF-9742-8CB0-601F654E6924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EDCFCB-8843-3E41-A740-6D65F09607A6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1F5304-5983-F644-892F-069A94DC0F48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E289BE-2484-974D-B337-A5CAB6434329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D1AC06-02F3-2443-B6B4-E09650A2B3B5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C9E110-93AC-6D4B-AACA-ABC4149C0799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D4B125-139D-6341-971A-04E7CD707382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89EDD503-0890-324E-84BE-8A6E747F4504}"/>
                </a:ext>
              </a:extLst>
            </p:cNvPr>
            <p:cNvSpPr/>
            <p:nvPr/>
          </p:nvSpPr>
          <p:spPr>
            <a:xfrm rot="18782352">
              <a:off x="10648617" y="5431289"/>
              <a:ext cx="1310845" cy="47192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90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096C-9F85-BE4E-93B5-D0466CA0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5F2-3F68-F547-8C11-E35E3634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sequence number 2 is acknowledged by the receiver</a:t>
            </a:r>
          </a:p>
          <a:p>
            <a:pPr lvl="1"/>
            <a:r>
              <a:rPr lang="en-US" dirty="0"/>
              <a:t>Sender can transmit sequence # 5</a:t>
            </a:r>
          </a:p>
          <a:p>
            <a:pPr lvl="1"/>
            <a:r>
              <a:rPr lang="en-US" dirty="0"/>
              <a:t>The window “slides” forward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0E5EBA3-3E62-5540-8027-968E8C65833F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7BD7B06-DEBD-764B-BF6C-184E35A8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FF258-AB80-4844-80CB-9B7A555C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EB3FC-F2FA-9D45-80F1-491A174B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D636DF-F5F0-5A4A-A3DB-E5BDCC2B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2F6E26-FE8D-BF4D-9F55-312FAE3C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F4E376-0E38-6A4C-9C1F-CAB8B9D7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30641C-10E1-DD40-A10C-790BA103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ED8B9D-E868-0D4E-8F62-47D9CCE13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F2D031-EED7-4845-8BB5-0C719F0B6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904A76-21E9-A748-A58E-F96653B8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923730-FA5D-4A4E-B5BA-3C4C7172C2B9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90CD-E91E-004D-B4CF-E8A1347B92BA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8ECBD-5158-4441-9392-2F8CEF98C307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8335E-7CE1-514F-B1AF-87D489477117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5F69F-3F20-0E41-A080-6BB6A22D7ADC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B748-704E-8A49-A996-3D7F5C1BEF9B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FBA47-3D5B-0746-A58A-D42E13B45FF5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B0A89-5AB0-E543-8623-258C37519A23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4897D-D609-F14D-BF8A-04A09952FB06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469FA-E574-414C-843C-03CC7D9DD801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11267C9-0160-BB4C-A9AD-5981A29237B9}"/>
              </a:ext>
            </a:extLst>
          </p:cNvPr>
          <p:cNvSpPr/>
          <p:nvPr/>
        </p:nvSpPr>
        <p:spPr>
          <a:xfrm rot="16200000">
            <a:off x="4272320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E0C0-1A8D-2045-87FF-E5E6FB93B182}"/>
              </a:ext>
            </a:extLst>
          </p:cNvPr>
          <p:cNvSpPr txBox="1"/>
          <p:nvPr/>
        </p:nvSpPr>
        <p:spPr>
          <a:xfrm>
            <a:off x="3357340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29DE4-14D4-ED43-B70D-65CCAEC06304}"/>
              </a:ext>
            </a:extLst>
          </p:cNvPr>
          <p:cNvSpPr txBox="1"/>
          <p:nvPr/>
        </p:nvSpPr>
        <p:spPr>
          <a:xfrm>
            <a:off x="1863220" y="5410004"/>
            <a:ext cx="240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acknowledged sequence #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39065-8DB2-5E43-89CD-4373F7909D23}"/>
              </a:ext>
            </a:extLst>
          </p:cNvPr>
          <p:cNvSpPr txBox="1"/>
          <p:nvPr/>
        </p:nvSpPr>
        <p:spPr>
          <a:xfrm>
            <a:off x="4177693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014B3-5FBE-F440-9843-A12E307A2E5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376338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8297C-75E9-E043-9AAE-689361A7E1E6}"/>
              </a:ext>
            </a:extLst>
          </p:cNvPr>
          <p:cNvCxnSpPr/>
          <p:nvPr/>
        </p:nvCxnSpPr>
        <p:spPr>
          <a:xfrm flipH="1" flipV="1">
            <a:off x="3094050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AC593B-A06F-E145-80BF-968E5034348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</p:spTree>
    <p:extLst>
      <p:ext uri="{BB962C8B-B14F-4D97-AF65-F5344CB8AC3E}">
        <p14:creationId xmlns:p14="http://schemas.microsoft.com/office/powerpoint/2010/main" val="19497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C813-2FA6-8240-922D-6F042143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Corresponding window on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8BF3-631D-0C47-887B-FDEA76E8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only accepts sequence #s as allowed by the current receiver window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D6624F9B-F0CD-6D4E-81F0-604E283E46EF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828BA60-13EC-3349-B2CD-4F101F36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F0FD02-8F26-F34C-886A-4D108AF3E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2A0255-8ED7-E740-B768-27FB53806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A60F9-2EE1-994E-A839-CA4586CD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DE48A5-6F0E-1B42-AB7D-FF0CCAFBF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411B3F-BF1E-F048-AD0A-1EE102F6B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FDD025-4D4C-FF41-82E4-CDAE1E80C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98B821-187C-9B4A-A7AB-2E082EFF8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E1F192-925E-E348-9DCC-AE947D272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8A92E7-75B2-4041-9905-93FB0559A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9E6BD0C-BE55-3040-BC5E-7593EA15009C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0BBF3-EE75-1744-A332-09D91D64B7A1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8E70F4-FEED-8D44-8A4D-CC98B34DFE0F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16F7C9-5749-E24C-B3FB-F9D862555462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3340D-75CD-E346-B30B-C33193FFB0F5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06E640-B4A3-EE4F-8513-EA34C7FB2F37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040F64-123F-CC47-A24A-F6E6C8883D4B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3A06F-CD15-AE4C-997E-6132FE2A3737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FC6859-6A9B-214D-9729-26E3BB66E872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15867-8CEF-4140-8A9F-869539501985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96EC98A-374F-0B4E-97EA-5D0940A4D8B5}"/>
              </a:ext>
            </a:extLst>
          </p:cNvPr>
          <p:cNvSpPr/>
          <p:nvPr/>
        </p:nvSpPr>
        <p:spPr>
          <a:xfrm rot="16200000">
            <a:off x="5781013" y="3005244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1A688-E783-2941-A9BC-735FB7E41521}"/>
              </a:ext>
            </a:extLst>
          </p:cNvPr>
          <p:cNvSpPr txBox="1"/>
          <p:nvPr/>
        </p:nvSpPr>
        <p:spPr>
          <a:xfrm>
            <a:off x="4866033" y="3361909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2DBA74-A5F8-0B43-B8DA-F30EF2186C7D}"/>
              </a:ext>
            </a:extLst>
          </p:cNvPr>
          <p:cNvSpPr txBox="1"/>
          <p:nvPr/>
        </p:nvSpPr>
        <p:spPr>
          <a:xfrm>
            <a:off x="3371913" y="5443596"/>
            <a:ext cx="240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acknowledged sequence #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DF3A66-ECE5-E541-ADD3-403A1438ECD7}"/>
              </a:ext>
            </a:extLst>
          </p:cNvPr>
          <p:cNvSpPr txBox="1"/>
          <p:nvPr/>
        </p:nvSpPr>
        <p:spPr>
          <a:xfrm>
            <a:off x="5686386" y="5546387"/>
            <a:ext cx="240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Highest sequence  # accepted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4E83A-46FB-1C48-8403-0CDC6EB804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885031" y="5147695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12359B-3115-BB42-A44C-FEC36B06F1B7}"/>
              </a:ext>
            </a:extLst>
          </p:cNvPr>
          <p:cNvCxnSpPr/>
          <p:nvPr/>
        </p:nvCxnSpPr>
        <p:spPr>
          <a:xfrm flipH="1" flipV="1">
            <a:off x="4602743" y="510931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A5E8F1-037A-0148-B746-54BA37FA6A3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Receiver’s point of view: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DEF073-984E-4A40-A309-D22006C8A1CA}"/>
              </a:ext>
            </a:extLst>
          </p:cNvPr>
          <p:cNvSpPr txBox="1"/>
          <p:nvPr/>
        </p:nvSpPr>
        <p:spPr>
          <a:xfrm>
            <a:off x="8826950" y="2741994"/>
            <a:ext cx="2402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Receiver will not accept this sequence #.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Packet dropped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AFF391-60B7-884E-BFC0-39D381DAD529}"/>
              </a:ext>
            </a:extLst>
          </p:cNvPr>
          <p:cNvCxnSpPr>
            <a:cxnSpLocks/>
          </p:cNvCxnSpPr>
          <p:nvPr/>
        </p:nvCxnSpPr>
        <p:spPr>
          <a:xfrm flipH="1">
            <a:off x="7631195" y="3761687"/>
            <a:ext cx="1229152" cy="7226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95DF-28EC-AD4B-8BEC-5DE5FDA5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6B999-3DC2-F04C-BADF-0DCFEB1A4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5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Word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Word application?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3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17600" cy="4879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Reordering can also happen due to packets taking different paths through a network</a:t>
            </a:r>
          </a:p>
          <a:p>
            <a:endParaRPr lang="en-US" dirty="0"/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that the sender side pushed it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This is accomplished using a memory buffer at the receiver (also called receiver</a:t>
            </a:r>
            <a:r>
              <a:rPr lang="en-US" dirty="0">
                <a:solidFill>
                  <a:srgbClr val="C00000"/>
                </a:solidFill>
              </a:rPr>
              <a:t> socket buffer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We’ve already seen the use of memory buffer to have the sender avoid duplicate transmissions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7582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1797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69335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between apps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44671" cy="4351338"/>
          </a:xfrm>
        </p:spPr>
        <p:txBody>
          <a:bodyPr/>
          <a:lstStyle/>
          <a:p>
            <a:r>
              <a:rPr lang="en-US" dirty="0"/>
              <a:t>An app with a TCP socket reads from the TCP receive socket buffer</a:t>
            </a:r>
          </a:p>
          <a:p>
            <a:endParaRPr lang="en-US" dirty="0"/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(10)</a:t>
            </a:r>
          </a:p>
          <a:p>
            <a:endParaRPr lang="en-US" dirty="0"/>
          </a:p>
          <a:p>
            <a:r>
              <a:rPr lang="en-US" dirty="0"/>
              <a:t>TCP receiver </a:t>
            </a:r>
            <a:r>
              <a:rPr lang="en-US"/>
              <a:t>software only releases </a:t>
            </a:r>
            <a:r>
              <a:rPr lang="en-US" dirty="0"/>
              <a:t>this data to the application if the data is </a:t>
            </a:r>
            <a:r>
              <a:rPr lang="en-US" dirty="0">
                <a:solidFill>
                  <a:srgbClr val="C00000"/>
                </a:solidFill>
              </a:rPr>
              <a:t>in order relative to all other data already read by the application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6EE055-744D-9D43-BAEB-D99143CA652F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1758F573-E68B-A84B-A136-216A80A72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886F1A53-7AED-D44D-83B5-C40FEE81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F3086DB7-C245-C547-93F0-BA4B673D9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B5F3CCE2-05AB-8F4C-8E8E-E2A62F9CB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9" name="Rectangle 44">
                <a:extLst>
                  <a:ext uri="{FF2B5EF4-FFF2-40B4-BE49-F238E27FC236}">
                    <a16:creationId xmlns:a16="http://schemas.microsoft.com/office/drawing/2014/main" id="{9DB296F3-C5FE-4C4E-AE7D-3E19B5A69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" name="Text Box 46">
                <a:extLst>
                  <a:ext uri="{FF2B5EF4-FFF2-40B4-BE49-F238E27FC236}">
                    <a16:creationId xmlns:a16="http://schemas.microsoft.com/office/drawing/2014/main" id="{35150531-3552-7348-8185-9AED8DC808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11" name="Oval 48">
              <a:extLst>
                <a:ext uri="{FF2B5EF4-FFF2-40B4-BE49-F238E27FC236}">
                  <a16:creationId xmlns:a16="http://schemas.microsoft.com/office/drawing/2014/main" id="{2707E3CA-9C5F-6146-906D-AB57DC18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2" name="Text Box 64">
              <a:extLst>
                <a:ext uri="{FF2B5EF4-FFF2-40B4-BE49-F238E27FC236}">
                  <a16:creationId xmlns:a16="http://schemas.microsoft.com/office/drawing/2014/main" id="{6E499CE8-DE7E-9A4B-8240-CFB2B2FCA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7CA9465A-7008-514B-8F16-7326E66AC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7" name="Line 69">
              <a:extLst>
                <a:ext uri="{FF2B5EF4-FFF2-40B4-BE49-F238E27FC236}">
                  <a16:creationId xmlns:a16="http://schemas.microsoft.com/office/drawing/2014/main" id="{7DA925BF-D65C-3A45-BCC0-F8C55192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3" name="Freeform 63">
              <a:extLst>
                <a:ext uri="{FF2B5EF4-FFF2-40B4-BE49-F238E27FC236}">
                  <a16:creationId xmlns:a16="http://schemas.microsoft.com/office/drawing/2014/main" id="{CBE0BCB5-7531-9D42-9372-2C6842CE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" name="Rectangle 86">
              <a:extLst>
                <a:ext uri="{FF2B5EF4-FFF2-40B4-BE49-F238E27FC236}">
                  <a16:creationId xmlns:a16="http://schemas.microsoft.com/office/drawing/2014/main" id="{EAA811A9-AC8A-1D41-AF48-758763B42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32" name="Text Box 103">
              <a:extLst>
                <a:ext uri="{FF2B5EF4-FFF2-40B4-BE49-F238E27FC236}">
                  <a16:creationId xmlns:a16="http://schemas.microsoft.com/office/drawing/2014/main" id="{703FFB93-6E5C-B14B-85EC-CD808E110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38" name="Text Box 116">
              <a:extLst>
                <a:ext uri="{FF2B5EF4-FFF2-40B4-BE49-F238E27FC236}">
                  <a16:creationId xmlns:a16="http://schemas.microsoft.com/office/drawing/2014/main" id="{9B7D2294-7986-0A44-88E0-27E0DE5E3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40" name="Group 124">
              <a:extLst>
                <a:ext uri="{FF2B5EF4-FFF2-40B4-BE49-F238E27FC236}">
                  <a16:creationId xmlns:a16="http://schemas.microsoft.com/office/drawing/2014/main" id="{3FBB3F12-F705-8743-A0D3-E515DB7019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41" name="Picture 125" descr="desktop_computer_stylized_medium">
                <a:extLst>
                  <a:ext uri="{FF2B5EF4-FFF2-40B4-BE49-F238E27FC236}">
                    <a16:creationId xmlns:a16="http://schemas.microsoft.com/office/drawing/2014/main" id="{BAF3362E-58BD-B64C-971C-DDDE05DFD7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Freeform 126">
                <a:extLst>
                  <a:ext uri="{FF2B5EF4-FFF2-40B4-BE49-F238E27FC236}">
                    <a16:creationId xmlns:a16="http://schemas.microsoft.com/office/drawing/2014/main" id="{D2A874E4-E03E-AE48-874B-FE1C36EC45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453EE9-8681-204A-BAD9-1EE0F0B64B6B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54907B3-1A01-A149-A82F-1B893859F02E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41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3F3F-C6E4-4548-B7BF-59CF9B23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4D1D-DA7E-9E40-B794-A2106BC3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5358"/>
          </a:xfrm>
        </p:spPr>
        <p:txBody>
          <a:bodyPr>
            <a:normAutofit/>
          </a:bodyPr>
          <a:lstStyle/>
          <a:p>
            <a:r>
              <a:rPr lang="en-US" dirty="0"/>
              <a:t>Mid-term 1 Friday in class</a:t>
            </a:r>
          </a:p>
          <a:p>
            <a:pPr lvl="1"/>
            <a:r>
              <a:rPr lang="en-US" dirty="0"/>
              <a:t>Closed book, calculators OK, no cell phones</a:t>
            </a:r>
          </a:p>
          <a:p>
            <a:pPr lvl="1"/>
            <a:endParaRPr lang="en-US" dirty="0"/>
          </a:p>
          <a:p>
            <a:r>
              <a:rPr lang="en-US" dirty="0"/>
              <a:t>Review has been released under Sakai resources section</a:t>
            </a:r>
          </a:p>
          <a:p>
            <a:pPr lvl="1"/>
            <a:r>
              <a:rPr lang="en-US" dirty="0"/>
              <a:t>Separate PDFs with questions and answers</a:t>
            </a:r>
          </a:p>
          <a:p>
            <a:pPr lvl="1"/>
            <a:r>
              <a:rPr lang="en-US" dirty="0"/>
              <a:t>Review worked in recitation</a:t>
            </a:r>
          </a:p>
          <a:p>
            <a:pPr lvl="1"/>
            <a:r>
              <a:rPr lang="en-US" dirty="0"/>
              <a:t>Mid-term may contain a few more questions, more challenging questions</a:t>
            </a:r>
          </a:p>
          <a:p>
            <a:endParaRPr lang="en-US" dirty="0"/>
          </a:p>
          <a:p>
            <a:r>
              <a:rPr lang="en-US" dirty="0"/>
              <a:t>Learning Assistant (LA) program: looking for 352 for next year</a:t>
            </a:r>
          </a:p>
        </p:txBody>
      </p:sp>
    </p:spTree>
    <p:extLst>
      <p:ext uri="{BB962C8B-B14F-4D97-AF65-F5344CB8AC3E}">
        <p14:creationId xmlns:p14="http://schemas.microsoft.com/office/powerpoint/2010/main" val="658204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Ordering</a:t>
            </a:r>
            <a:r>
              <a:rPr lang="en-US" dirty="0"/>
              <a:t> at the receiver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87203" y="1692054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Network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2902735" y="6393154"/>
            <a:ext cx="711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Socket buffer memory on the receiver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8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6A6A-325C-F943-A03A-AA891EA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90AF-DB19-524F-966E-B64B8024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r>
              <a:rPr lang="en-US" dirty="0"/>
              <a:t>The TCP software at the receiver uses socket buffers to hold packets until they can be read by an application </a:t>
            </a:r>
            <a:r>
              <a:rPr lang="en-US" dirty="0">
                <a:solidFill>
                  <a:srgbClr val="C00000"/>
                </a:solidFill>
              </a:rPr>
              <a:t>in order</a:t>
            </a:r>
          </a:p>
          <a:p>
            <a:endParaRPr lang="en-US" dirty="0"/>
          </a:p>
          <a:p>
            <a:r>
              <a:rPr lang="en-US" dirty="0"/>
              <a:t>This process is known as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8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/>
              <a:t>Subsequent out-of-order packets dropped</a:t>
            </a:r>
          </a:p>
          <a:p>
            <a:pPr lvl="1"/>
            <a:endParaRPr lang="en-US" dirty="0"/>
          </a:p>
          <a:p>
            <a:r>
              <a:rPr lang="en-US" dirty="0"/>
              <a:t>It doesn’t matter that the packets successfully arrive at the receiver from the sender over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 throughput will suffer </a:t>
            </a:r>
            <a:r>
              <a:rPr lang="en-US" dirty="0"/>
              <a:t>if there is too much packet “reordering” in the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0AC5-0945-324C-9BD8-1B5B23EF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5690-EDF4-5045-8C87-4D09D031B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5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buffering at the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8000" cy="4351338"/>
          </a:xfrm>
        </p:spPr>
        <p:txBody>
          <a:bodyPr>
            <a:normAutofit/>
          </a:bodyPr>
          <a:lstStyle/>
          <a:p>
            <a:r>
              <a:rPr lang="en-US" dirty="0"/>
              <a:t>Applications may read data slower than the sender is pushing data in</a:t>
            </a:r>
          </a:p>
          <a:p>
            <a:pPr lvl="1"/>
            <a:r>
              <a:rPr lang="en-US" dirty="0"/>
              <a:t>e.g., what if you never called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the permissible window size may vary over time.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664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buffering at the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80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TCP sender can only send as much as the </a:t>
            </a:r>
            <a:r>
              <a:rPr lang="en-US" dirty="0">
                <a:solidFill>
                  <a:srgbClr val="C00000"/>
                </a:solidFill>
              </a:rPr>
              <a:t>free receiver buffer space </a:t>
            </a:r>
            <a:r>
              <a:rPr lang="en-US" dirty="0"/>
              <a:t>available, before packets are dropped at the receiver</a:t>
            </a:r>
          </a:p>
          <a:p>
            <a:endParaRPr lang="en-US" dirty="0"/>
          </a:p>
          <a:p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receiver window size </a:t>
            </a:r>
            <a:r>
              <a:rPr lang="en-US" dirty="0"/>
              <a:t>or</a:t>
            </a:r>
            <a:r>
              <a:rPr lang="en-US" dirty="0">
                <a:solidFill>
                  <a:srgbClr val="C00000"/>
                </a:solidFill>
              </a:rPr>
              <a:t> advertised window size</a:t>
            </a:r>
          </a:p>
          <a:p>
            <a:endParaRPr lang="en-US" dirty="0"/>
          </a:p>
          <a:p>
            <a:r>
              <a:rPr lang="en-US" dirty="0"/>
              <a:t>TCP is said to implement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r>
              <a:rPr lang="en-US" dirty="0"/>
              <a:t>Sender’s window size is bounded by the advertised window size.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9398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1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4C2-6CAC-684D-AB7D-0ACD5B9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4A3-1A09-F842-9DC4-C4BE4B7F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socket, there is a default size for the memory allocated to the receiving socket buffer</a:t>
            </a:r>
          </a:p>
          <a:p>
            <a:pPr lvl="1"/>
            <a:r>
              <a:rPr lang="en-US" dirty="0"/>
              <a:t>Unimaginatively called the </a:t>
            </a:r>
            <a:r>
              <a:rPr lang="en-US" dirty="0">
                <a:solidFill>
                  <a:srgbClr val="C00000"/>
                </a:solidFill>
              </a:rPr>
              <a:t>receiver socket buffer size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If this number is too small, sender can’t keep too many packets in flight </a:t>
            </a:r>
            <a:r>
              <a:rPr lang="en-US" dirty="0">
                <a:sym typeface="Wingdings" pitchFamily="2" charset="2"/>
              </a:rPr>
              <a:t> lower throughput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If too large, too much memory consumed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big should the receiver socket buffer be?</a:t>
            </a:r>
          </a:p>
        </p:txBody>
      </p:sp>
    </p:spTree>
    <p:extLst>
      <p:ext uri="{BB962C8B-B14F-4D97-AF65-F5344CB8AC3E}">
        <p14:creationId xmlns:p14="http://schemas.microsoft.com/office/powerpoint/2010/main" val="92368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1244-2254-FB4F-AF9E-619E67D3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7B6E-1D00-5743-9ACC-9B8CB283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layer: User Datagram Protocol</a:t>
            </a:r>
          </a:p>
          <a:p>
            <a:pPr lvl="1"/>
            <a:r>
              <a:rPr lang="en-US" dirty="0"/>
              <a:t>Error detection using </a:t>
            </a:r>
            <a:r>
              <a:rPr lang="en-US" dirty="0">
                <a:solidFill>
                  <a:srgbClr val="C00000"/>
                </a:solidFill>
              </a:rPr>
              <a:t>checksum</a:t>
            </a:r>
          </a:p>
          <a:p>
            <a:r>
              <a:rPr lang="en-US" dirty="0"/>
              <a:t>Reliable data delivery: stop and wait</a:t>
            </a:r>
          </a:p>
          <a:p>
            <a:pPr lvl="1"/>
            <a:r>
              <a:rPr lang="en-US" dirty="0" err="1"/>
              <a:t>ACKnowledgments</a:t>
            </a:r>
            <a:r>
              <a:rPr lang="en-US" dirty="0"/>
              <a:t> (ACKs)</a:t>
            </a:r>
          </a:p>
          <a:p>
            <a:pPr lvl="1"/>
            <a:r>
              <a:rPr lang="en-US" dirty="0"/>
              <a:t>Retransmission </a:t>
            </a:r>
            <a:r>
              <a:rPr lang="en-US" dirty="0" err="1"/>
              <a:t>TimeOut</a:t>
            </a:r>
            <a:r>
              <a:rPr lang="en-US" dirty="0"/>
              <a:t> (RTO)</a:t>
            </a:r>
          </a:p>
          <a:p>
            <a:pPr lvl="1"/>
            <a:r>
              <a:rPr lang="en-US" dirty="0"/>
              <a:t>Sequence numbers</a:t>
            </a:r>
          </a:p>
          <a:p>
            <a:pPr lvl="1"/>
            <a:r>
              <a:rPr lang="en-US" dirty="0"/>
              <a:t>Main problem: low data rate/throughput</a:t>
            </a:r>
          </a:p>
          <a:p>
            <a:r>
              <a:rPr lang="en-US" dirty="0"/>
              <a:t>Reliable data delivery with pipelined data transmission</a:t>
            </a:r>
          </a:p>
          <a:p>
            <a:pPr lvl="1"/>
            <a:r>
              <a:rPr lang="en-US" dirty="0"/>
              <a:t>Key idea: increase the number of </a:t>
            </a:r>
            <a:r>
              <a:rPr lang="en-US" dirty="0">
                <a:solidFill>
                  <a:srgbClr val="C00000"/>
                </a:solidFill>
              </a:rPr>
              <a:t>in-flight</a:t>
            </a:r>
            <a:r>
              <a:rPr lang="en-US" dirty="0"/>
              <a:t> packets</a:t>
            </a:r>
          </a:p>
          <a:p>
            <a:pPr lvl="1"/>
            <a:r>
              <a:rPr lang="en-US" dirty="0"/>
              <a:t>Why does throughput increase?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3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81B6-3E5E-B74D-B4AC-382D7E3E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F06A6-234E-344E-85D5-ADF3E56D9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DC44D6D2-9F92-4468-A787-1AA26EFBC5D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34200" y="64008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E433D02-72D4-4E4D-B3B7-F8224804C3D3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935363A-CCB9-421D-946A-02D222191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is a </a:t>
            </a:r>
            <a:r>
              <a:rPr lang="en-US" altLang="en-US" dirty="0">
                <a:solidFill>
                  <a:srgbClr val="C00000"/>
                </a:solidFill>
              </a:rPr>
              <a:t>pipelined transmission protocol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78F0507-907B-4043-B19C-BBDAAC723E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90688"/>
            <a:ext cx="10413273" cy="4648200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altLang="en-US" sz="2400" dirty="0"/>
              <a:t>Sender allows multiple, “in-flight”, yet-to-be-acknowledged packets</a:t>
            </a:r>
          </a:p>
          <a:p>
            <a:pPr>
              <a:buFont typeface="ZapfDingbats"/>
              <a:buNone/>
            </a:pPr>
            <a:r>
              <a:rPr lang="en-US" altLang="en-US" sz="2400" dirty="0"/>
              <a:t>A few packets on the way while, concurrently, new packets are transmitted</a:t>
            </a:r>
          </a:p>
          <a:p>
            <a:pPr>
              <a:buFont typeface="ZapfDingbats"/>
              <a:buNone/>
            </a:pPr>
            <a:endParaRPr lang="en-US" altLang="en-US" sz="2400" dirty="0"/>
          </a:p>
        </p:txBody>
      </p:sp>
      <p:pic>
        <p:nvPicPr>
          <p:cNvPr id="40965" name="Picture 4" descr="rdt_pipelined1">
            <a:extLst>
              <a:ext uri="{FF2B5EF4-FFF2-40B4-BE49-F238E27FC236}">
                <a16:creationId xmlns:a16="http://schemas.microsoft.com/office/drawing/2014/main" id="{5AA15444-2DED-47AB-8969-3FDABC0B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6934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5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some packets/ACKs dropped?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85" y="1402065"/>
            <a:ext cx="7593981" cy="484021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Sequence numbers</a:t>
            </a:r>
            <a:r>
              <a:rPr lang="en-US" dirty="0"/>
              <a:t> help associate an ACK with its packet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Note: In TCP, every byte has a sequence #</a:t>
            </a:r>
          </a:p>
          <a:p>
            <a:pPr lvl="1"/>
            <a:r>
              <a:rPr lang="en-US" dirty="0"/>
              <a:t>We will often simplify our examples by assuming each packet has a sequence #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TCP, the ACK contains the </a:t>
            </a:r>
            <a:r>
              <a:rPr lang="en-US" dirty="0">
                <a:solidFill>
                  <a:srgbClr val="C00000"/>
                </a:solidFill>
              </a:rPr>
              <a:t>sequence number of the next byte expected</a:t>
            </a:r>
          </a:p>
          <a:p>
            <a:pPr lvl="1"/>
            <a:r>
              <a:rPr lang="en-US" dirty="0"/>
              <a:t>Note: example uses packet seq #s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Q1: If a packet is dropped, should the receiver ACK subsequent packets?</a:t>
            </a:r>
          </a:p>
          <a:p>
            <a:pPr lvl="1"/>
            <a:r>
              <a:rPr lang="en-US" dirty="0"/>
              <a:t>Q2: If so, with what sequence number?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E639D-B2DD-9148-9E23-E58E13E3FB4B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2E387-00E2-DE42-A9BE-9FD9F10370FD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C14079A-35CB-464B-A3CF-1CE2E79181F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70E74-2011-A140-B570-A1AA06D2474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986E2-5AD9-9049-8D52-0A3EDC3CA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70BFB9E5-8731-D049-9058-8685BDE2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602 C -0.02213 0.00463 -0.03932 0.00347 -0.04622 0.03495 C -0.05312 0.06643 -0.0496 0.13102 -0.04622 0.1956 " pathEditMode="relative" ptsTypes="A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strategies upon packet loss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E639D-B2DD-9148-9E23-E58E13E3FB4B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2E387-00E2-DE42-A9BE-9FD9F10370FD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C14079A-35CB-464B-A3CF-1CE2E79181F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70E74-2011-A140-B570-A1AA06D2474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986E2-5AD9-9049-8D52-0A3EDC3CA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70BFB9E5-8731-D049-9058-8685BDE2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AC499-4B0A-524E-9E79-0D24D83C277F}"/>
              </a:ext>
            </a:extLst>
          </p:cNvPr>
          <p:cNvSpPr txBox="1"/>
          <p:nvPr/>
        </p:nvSpPr>
        <p:spPr>
          <a:xfrm>
            <a:off x="2638058" y="1981761"/>
            <a:ext cx="42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subsequent pkts?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B31DB7-15CE-1C48-86EC-255DD7706764}"/>
              </a:ext>
            </a:extLst>
          </p:cNvPr>
          <p:cNvSpPr txBox="1"/>
          <p:nvPr/>
        </p:nvSpPr>
        <p:spPr>
          <a:xfrm>
            <a:off x="651556" y="3469568"/>
            <a:ext cx="21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Go-back-N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31094-510D-B347-80DE-8A358DDE01C7}"/>
              </a:ext>
            </a:extLst>
          </p:cNvPr>
          <p:cNvSpPr txBox="1"/>
          <p:nvPr/>
        </p:nvSpPr>
        <p:spPr>
          <a:xfrm>
            <a:off x="4317193" y="3265431"/>
            <a:ext cx="378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Repeat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What seq # on ACK?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B423AF-531A-5B4B-A863-D385364AB0D4}"/>
              </a:ext>
            </a:extLst>
          </p:cNvPr>
          <p:cNvSpPr txBox="1"/>
          <p:nvPr/>
        </p:nvSpPr>
        <p:spPr>
          <a:xfrm>
            <a:off x="1301269" y="5284869"/>
            <a:ext cx="343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Last pkt in order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Cumulative 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96D88-631A-A84A-9284-CF6F795AC053}"/>
              </a:ext>
            </a:extLst>
          </p:cNvPr>
          <p:cNvSpPr txBox="1"/>
          <p:nvPr/>
        </p:nvSpPr>
        <p:spPr>
          <a:xfrm>
            <a:off x="5442474" y="5176196"/>
            <a:ext cx="2771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Seq # ranges received so far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3036E7-27F5-AE49-806A-6F485043B845}"/>
              </a:ext>
            </a:extLst>
          </p:cNvPr>
          <p:cNvCxnSpPr/>
          <p:nvPr/>
        </p:nvCxnSpPr>
        <p:spPr>
          <a:xfrm flipH="1">
            <a:off x="2093214" y="2548542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528BAD-F93E-E24D-B065-C57110C312A3}"/>
              </a:ext>
            </a:extLst>
          </p:cNvPr>
          <p:cNvCxnSpPr>
            <a:cxnSpLocks/>
          </p:cNvCxnSpPr>
          <p:nvPr/>
        </p:nvCxnSpPr>
        <p:spPr>
          <a:xfrm>
            <a:off x="5796383" y="2588402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421ACF-4B83-7544-845D-D63C77C0061D}"/>
              </a:ext>
            </a:extLst>
          </p:cNvPr>
          <p:cNvCxnSpPr/>
          <p:nvPr/>
        </p:nvCxnSpPr>
        <p:spPr>
          <a:xfrm flipH="1">
            <a:off x="3677958" y="4274767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E4E6E0-DCB4-7140-943B-43EDA4192CCD}"/>
              </a:ext>
            </a:extLst>
          </p:cNvPr>
          <p:cNvCxnSpPr>
            <a:cxnSpLocks/>
          </p:cNvCxnSpPr>
          <p:nvPr/>
        </p:nvCxnSpPr>
        <p:spPr>
          <a:xfrm>
            <a:off x="6208452" y="4286514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621363-5074-8C4C-A1D9-8F1E0065F8C4}"/>
              </a:ext>
            </a:extLst>
          </p:cNvPr>
          <p:cNvSpPr txBox="1"/>
          <p:nvPr/>
        </p:nvSpPr>
        <p:spPr>
          <a:xfrm>
            <a:off x="1713978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B22EE0-0870-E24A-A49B-79010985D8E9}"/>
              </a:ext>
            </a:extLst>
          </p:cNvPr>
          <p:cNvSpPr txBox="1"/>
          <p:nvPr/>
        </p:nvSpPr>
        <p:spPr>
          <a:xfrm>
            <a:off x="6139311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172BE-7D4E-BC4A-8D08-64AC5BE3D103}"/>
              </a:ext>
            </a:extLst>
          </p:cNvPr>
          <p:cNvSpPr txBox="1"/>
          <p:nvPr/>
        </p:nvSpPr>
        <p:spPr>
          <a:xfrm>
            <a:off x="1026317" y="630820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TCP’s default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A86A7-6F15-5D4D-BFCA-3DFE99919904}"/>
              </a:ext>
            </a:extLst>
          </p:cNvPr>
          <p:cNvSpPr/>
          <p:nvPr/>
        </p:nvSpPr>
        <p:spPr>
          <a:xfrm>
            <a:off x="1390367" y="5089447"/>
            <a:ext cx="3253694" cy="1669486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9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23" grpId="0"/>
      <p:bldP spid="48" grpId="0"/>
      <p:bldP spid="24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8159-9F02-8C41-BDC9-7F04821A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Sliding Window with Go Back 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FB33-25B3-6F4C-BBF0-DC34F03A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the receiver notices a missing or erroneous frame:</a:t>
            </a:r>
          </a:p>
          <a:p>
            <a:endParaRPr lang="en-US" altLang="en-US" dirty="0"/>
          </a:p>
          <a:p>
            <a:r>
              <a:rPr lang="en-US" altLang="en-US" dirty="0"/>
              <a:t>It simply discards all frames with greater sequence numbers</a:t>
            </a:r>
          </a:p>
          <a:p>
            <a:pPr lvl="1"/>
            <a:r>
              <a:rPr lang="en-US" altLang="en-US" dirty="0"/>
              <a:t>The receiver will send no ACK</a:t>
            </a:r>
          </a:p>
          <a:p>
            <a:endParaRPr lang="en-US" altLang="en-US" dirty="0"/>
          </a:p>
          <a:p>
            <a:r>
              <a:rPr lang="en-US" altLang="en-US" dirty="0"/>
              <a:t>The sender will eventually time out and retransmit all the frames in its sending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7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686D-A806-694B-8059-DD4159DB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4EA20A9-34F7-DB4B-B389-83C26536A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FC7A19C-6DB8-354D-A622-E7A339388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A8E500E-BCCB-5B44-B4FD-B0F085C2E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445A40-540F-F64E-B618-96AF470FCB2D}"/>
              </a:ext>
            </a:extLst>
          </p:cNvPr>
          <p:cNvSpPr>
            <a:spLocks/>
          </p:cNvSpPr>
          <p:nvPr/>
        </p:nvSpPr>
        <p:spPr bwMode="auto">
          <a:xfrm>
            <a:off x="5943600" y="4524377"/>
            <a:ext cx="1123950" cy="227013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190AF-4B5D-B145-88F4-E8B3A3AD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364" y="4770438"/>
            <a:ext cx="147316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Discarded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9B83D6-E2E2-FC40-BD5F-923EDDA0B186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4975-A294-9F4B-AD57-080B5B1F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error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A127D9-80D3-924D-8B98-087F515A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808" y="1905000"/>
            <a:ext cx="61504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RTO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29658-4A54-1F4F-AD68-16ED812AE90F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ACK 1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1D912FBF-3C87-B34E-A6CA-7A8B29783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E0A7F-0C05-D945-981C-FEE62958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41AD3-5D2A-C341-ACAF-E8F3D364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11A48-0039-2846-8902-A4688735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CE437175-3DF9-804B-BA14-2ED6C555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window size = 8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8E92D52-EDF5-424B-BD70-8728C124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window size = 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6F049-CBA2-7341-890D-DB48CE3F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668C2F-55A9-F645-B308-8074EBF3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7EBA4-D0A5-0E4E-B4E2-FDCEB2C0F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6EE8FB-F6E3-AC4B-B5AC-A0E442DF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A7B97398-2748-DA48-ABF3-8A8F95DFC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56C96E-4F48-2441-B97F-E23F0AAA99E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ACK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68ADAE-E873-134C-BA0F-1A8E6162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0A78BD88-7520-C04A-8814-8BF498AB2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F38D0769-CD61-9D48-9C57-FF2100FB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13370A-8930-784C-8CD7-F37932C9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B0ACE27E-AD5E-DB43-A8C9-82396475A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4B5AED11-2AEF-1A46-9599-6A7CD40A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425BF5-E384-B942-9401-086D4782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2287420C-3C4B-5641-9FEC-16B2C02AA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93784AA3-6FEE-FC43-BD91-9B7AA36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46D36-B68D-7449-9885-0CECE86F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94BE6-D038-6C48-8F48-D1F7681E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2A1DF88A-9657-5740-A5AB-C7C80FD87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EDCB3E-7C37-ED4B-8670-1C55B368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4E519DEC-6CE2-0042-AF62-F48B0CC58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7CB1A1-4967-A543-BADF-763CA1D9F984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80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ACK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7CF14C-EAE6-F24F-A2B2-A4BDE77D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FADAB-68D7-B041-937A-32129C78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D5CBB5-4B82-1B40-8515-432EFCB2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9E235E62-CB76-AC4C-ACD1-09AA17DD6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72A8DB-EB17-8C4A-AFCE-968255F2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228E1E02-69E8-EE4A-81E9-22DC63140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38A7E62F-21E3-C441-A997-A42C7C767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06C17A85-151B-224E-8C5F-00249521A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0616DF-5AEB-FD4F-BE8C-B3A06DC1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432C2F-B6B0-E347-8400-DF634D50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6E4993FB-F32F-B041-A09A-2D89D3973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DCCB33-5B6A-A146-AD42-AADB6FEF4BFC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9045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ACK 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3FE02-02E3-DD46-968C-17E9E51647A3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830045" y="342622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ACK 5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CAE68AD7-FA88-424B-AA0D-8AED52420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75E78-7ACA-814C-B36C-C0EA83456CFE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8209458" y="3424633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ACK 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7CA0AC-8969-5D44-871B-B8ADEC0F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9488A01F-D9C1-7242-B3E0-7490E587B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1F30B89D-0DFF-504C-89A1-C86DABB7D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3D864C-D015-FC47-A293-5C0C8D373B4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86862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ACK 7</a:t>
            </a: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CD3E873C-DA4D-8B45-8C14-EF89CBDD3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A0690FAB-547D-0542-9512-C76C12E7E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9D1A3552-9A47-7F41-B1A6-8E66F39B1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8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1351</Words>
  <Application>Microsoft Macintosh PowerPoint</Application>
  <PresentationFormat>Widescreen</PresentationFormat>
  <Paragraphs>348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</vt:lpstr>
      <vt:lpstr>Helvetica</vt:lpstr>
      <vt:lpstr>Times New Roman</vt:lpstr>
      <vt:lpstr>ZapfDingbats</vt:lpstr>
      <vt:lpstr>Office Theme</vt:lpstr>
      <vt:lpstr>The Transport Layer: Reliability, Ordering, and Flow Control</vt:lpstr>
      <vt:lpstr>Course announcements</vt:lpstr>
      <vt:lpstr>Review of concepts</vt:lpstr>
      <vt:lpstr>Pipelined Reliability</vt:lpstr>
      <vt:lpstr>TCP is a pipelined transmission protocol</vt:lpstr>
      <vt:lpstr>What if some packets/ACKs dropped? </vt:lpstr>
      <vt:lpstr>Receiver strategies upon packet loss</vt:lpstr>
      <vt:lpstr>Sliding Window with Go Back N</vt:lpstr>
      <vt:lpstr>Go back N</vt:lpstr>
      <vt:lpstr>Go back N</vt:lpstr>
      <vt:lpstr>Selective repeat with cumulative ACK</vt:lpstr>
      <vt:lpstr>Selective repeat with cumulative ACK</vt:lpstr>
      <vt:lpstr>Window</vt:lpstr>
      <vt:lpstr>Sliding window</vt:lpstr>
      <vt:lpstr>Corresponding window on receiver side</vt:lpstr>
      <vt:lpstr>Ordered Delivery</vt:lpstr>
      <vt:lpstr>Reordering packets at the receiver side</vt:lpstr>
      <vt:lpstr>Reordering at the receiver side</vt:lpstr>
      <vt:lpstr>Interaction between apps and TCP</vt:lpstr>
      <vt:lpstr>Ordering at the receiver side</vt:lpstr>
      <vt:lpstr>Ordering at the receiver side</vt:lpstr>
      <vt:lpstr>Implications of ordered delivery</vt:lpstr>
      <vt:lpstr>Flow control</vt:lpstr>
      <vt:lpstr>Implications of buffering at the receiver</vt:lpstr>
      <vt:lpstr>Implications of buffering at the receiver</vt:lpstr>
      <vt:lpstr>TCP headers</vt:lpstr>
      <vt:lpstr>Sizing the receiver socket buffer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1726</cp:revision>
  <cp:lastPrinted>2019-02-15T23:29:10Z</cp:lastPrinted>
  <dcterms:created xsi:type="dcterms:W3CDTF">2019-01-23T03:40:12Z</dcterms:created>
  <dcterms:modified xsi:type="dcterms:W3CDTF">2020-02-19T15:10:36Z</dcterms:modified>
</cp:coreProperties>
</file>