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sldIdLst>
    <p:sldId id="341" r:id="rId2"/>
    <p:sldId id="333" r:id="rId3"/>
    <p:sldId id="334" r:id="rId4"/>
    <p:sldId id="335" r:id="rId5"/>
    <p:sldId id="384" r:id="rId6"/>
    <p:sldId id="388" r:id="rId7"/>
    <p:sldId id="381" r:id="rId8"/>
    <p:sldId id="382" r:id="rId9"/>
    <p:sldId id="342" r:id="rId10"/>
    <p:sldId id="390" r:id="rId11"/>
    <p:sldId id="391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61" r:id="rId28"/>
    <p:sldId id="362" r:id="rId29"/>
    <p:sldId id="363" r:id="rId30"/>
    <p:sldId id="392" r:id="rId31"/>
    <p:sldId id="367" r:id="rId32"/>
    <p:sldId id="366" r:id="rId33"/>
    <p:sldId id="368" r:id="rId34"/>
    <p:sldId id="380" r:id="rId35"/>
    <p:sldId id="371" r:id="rId36"/>
    <p:sldId id="372" r:id="rId37"/>
    <p:sldId id="373" r:id="rId38"/>
    <p:sldId id="374" r:id="rId39"/>
    <p:sldId id="398" r:id="rId40"/>
    <p:sldId id="375" r:id="rId41"/>
    <p:sldId id="376" r:id="rId42"/>
    <p:sldId id="377" r:id="rId43"/>
    <p:sldId id="378" r:id="rId44"/>
    <p:sldId id="399" r:id="rId45"/>
    <p:sldId id="400" r:id="rId46"/>
    <p:sldId id="403" r:id="rId47"/>
    <p:sldId id="405" r:id="rId48"/>
    <p:sldId id="404" r:id="rId49"/>
    <p:sldId id="340" r:id="rId50"/>
    <p:sldId id="401" r:id="rId51"/>
    <p:sldId id="402" r:id="rId52"/>
    <p:sldId id="386" r:id="rId53"/>
    <p:sldId id="387" r:id="rId54"/>
    <p:sldId id="393" r:id="rId55"/>
    <p:sldId id="394" r:id="rId56"/>
    <p:sldId id="395" r:id="rId57"/>
    <p:sldId id="396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62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192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278CE75-EA29-5C4C-B8F5-A2822314C6CF}" type="slidenum">
              <a:rPr lang="en-US" altLang="x-none" sz="1300" b="0">
                <a:latin typeface="Times New Roman" charset="0"/>
              </a:rPr>
              <a:pPr eaLnBrk="1" hangingPunct="1"/>
              <a:t>2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26309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7D9A134-D1E3-DB45-BC79-822B27198FF7}" type="slidenum">
              <a:rPr lang="en-US" altLang="x-none" sz="1300" b="0">
                <a:latin typeface="Times New Roman" charset="0"/>
              </a:rPr>
              <a:pPr eaLnBrk="1" hangingPunct="1"/>
              <a:t>54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8149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A3242A3-6E9B-AD44-85A5-7542B6C1495A}" type="slidenum">
              <a:rPr lang="en-US" altLang="x-none" sz="1300" b="0">
                <a:latin typeface="Times New Roman" charset="0"/>
              </a:rPr>
              <a:pPr eaLnBrk="1" hangingPunct="1"/>
              <a:t>55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9118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ED907A4-5740-4943-89C9-282777375AE5}" type="slidenum">
              <a:rPr lang="en-US" altLang="x-none" sz="1300" b="0">
                <a:latin typeface="Times New Roman" charset="0"/>
              </a:rPr>
              <a:pPr eaLnBrk="1" hangingPunct="1"/>
              <a:t>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048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449263" y="708025"/>
            <a:ext cx="6418262" cy="3611563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fr-FR" altLang="x-none"/>
          </a:p>
        </p:txBody>
      </p:sp>
    </p:spTree>
    <p:extLst>
      <p:ext uri="{BB962C8B-B14F-4D97-AF65-F5344CB8AC3E}">
        <p14:creationId xmlns:p14="http://schemas.microsoft.com/office/powerpoint/2010/main" val="1864647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27F22E-D5F5-B148-8280-A2259A956C0E}" type="slidenum">
              <a:rPr lang="en-US" altLang="x-none" sz="1300" b="0">
                <a:latin typeface="Times New Roman" charset="0"/>
              </a:rPr>
              <a:pPr eaLnBrk="1" hangingPunct="1"/>
              <a:t>22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48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645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A42DF13-5E16-1843-B653-4F1ABF2E485B}" type="slidenum">
              <a:rPr lang="en-US" altLang="x-none" sz="1300" b="0">
                <a:latin typeface="Times New Roman" charset="0"/>
              </a:rPr>
              <a:pPr eaLnBrk="1" hangingPunct="1"/>
              <a:t>24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95690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71EAD4-F706-8747-855D-6CCB696B55C4}" type="slidenum">
              <a:rPr lang="en-US" altLang="x-none" sz="1300" b="0">
                <a:latin typeface="Times New Roman" charset="0"/>
              </a:rPr>
              <a:pPr eaLnBrk="1" hangingPunct="1"/>
              <a:t>25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41687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DB1C56-5162-3F44-817F-56119D0F937A}" type="slidenum">
              <a:rPr lang="en-US" altLang="x-none" sz="1300" b="0">
                <a:latin typeface="Times New Roman" charset="0"/>
              </a:rPr>
              <a:pPr eaLnBrk="1" hangingPunct="1"/>
              <a:t>26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43613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E2D68CB-A237-BE4E-875B-9BBBC8A51BCF}" type="slidenum">
              <a:rPr lang="en-US" altLang="x-none" sz="1300" b="0">
                <a:latin typeface="Times New Roman" charset="0"/>
              </a:rPr>
              <a:pPr eaLnBrk="1" hangingPunct="1"/>
              <a:t>27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99909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E182E68-DC85-D64F-B810-B6A187271767}" type="slidenum">
              <a:rPr lang="en-US" altLang="x-none" sz="1300" b="0">
                <a:latin typeface="Times New Roman" charset="0"/>
              </a:rPr>
              <a:pPr eaLnBrk="1" hangingPunct="1"/>
              <a:t>28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81376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6335614-3B01-F94A-980E-01D32F903ED3}" type="slidenum">
              <a:rPr lang="en-US" altLang="x-none" sz="1300" b="0">
                <a:latin typeface="Times New Roman" charset="0"/>
              </a:rPr>
              <a:pPr eaLnBrk="1" hangingPunct="1"/>
              <a:t>29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422958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0.png"/><Relationship Id="rId6" Type="http://schemas.openxmlformats.org/officeDocument/2006/relationships/oleObject" Target="../embeddings/oleObject5.bin"/><Relationship Id="rId7" Type="http://schemas.openxmlformats.org/officeDocument/2006/relationships/oleObject" Target="../embeddings/oleObject6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png"/><Relationship Id="rId6" Type="http://schemas.openxmlformats.org/officeDocument/2006/relationships/oleObject" Target="../embeddings/oleObject8.bin"/><Relationship Id="rId7" Type="http://schemas.openxmlformats.org/officeDocument/2006/relationships/oleObject" Target="../embeddings/oleObject9.bin"/><Relationship Id="rId8" Type="http://schemas.openxmlformats.org/officeDocument/2006/relationships/oleObject" Target="../embeddings/oleObject10.bin"/><Relationship Id="rId9" Type="http://schemas.openxmlformats.org/officeDocument/2006/relationships/oleObject" Target="../embeddings/oleObject11.bin"/><Relationship Id="rId10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3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1 paper assignments are out</a:t>
            </a:r>
          </a:p>
          <a:p>
            <a:pPr lvl="1"/>
            <a:r>
              <a:rPr lang="en-US" dirty="0" smtClean="0"/>
              <a:t>See me after lecture if you haven’t yet </a:t>
            </a:r>
            <a:r>
              <a:rPr lang="en-US" dirty="0" smtClean="0"/>
              <a:t>received your assignment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MUD: Send me your top 1—3 questions on this lecture</a:t>
            </a:r>
          </a:p>
          <a:p>
            <a:endParaRPr lang="en-US" dirty="0"/>
          </a:p>
          <a:p>
            <a:r>
              <a:rPr lang="en-US" dirty="0" smtClean="0"/>
              <a:t>Brainstorm </a:t>
            </a:r>
            <a:r>
              <a:rPr lang="en-US" dirty="0"/>
              <a:t>project </a:t>
            </a:r>
            <a:r>
              <a:rPr lang="en-US" dirty="0" smtClean="0"/>
              <a:t>ideas (teams of 1—3)</a:t>
            </a:r>
            <a:endParaRPr lang="en-US" dirty="0"/>
          </a:p>
          <a:p>
            <a:pPr lvl="1"/>
            <a:r>
              <a:rPr lang="en-US" dirty="0"/>
              <a:t>Discuss </a:t>
            </a:r>
            <a:r>
              <a:rPr lang="en-US" dirty="0" smtClean="0"/>
              <a:t>with me during office hours or by </a:t>
            </a:r>
            <a:r>
              <a:rPr lang="en-US" dirty="0" smtClean="0"/>
              <a:t>appointment</a:t>
            </a:r>
          </a:p>
          <a:p>
            <a:pPr lvl="1"/>
            <a:endParaRPr lang="en-US" dirty="0"/>
          </a:p>
          <a:p>
            <a:r>
              <a:rPr lang="en-US" dirty="0" smtClean="0"/>
              <a:t>Today: Some more examples of division of labor</a:t>
            </a:r>
            <a:r>
              <a:rPr lang="is-IS" dirty="0" smtClean="0"/>
              <a:t>….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1563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Forwarding</a:t>
            </a:r>
            <a:r>
              <a:rPr lang="en-US" dirty="0" smtClean="0"/>
              <a:t> vs. </a:t>
            </a:r>
            <a:r>
              <a:rPr lang="en-US" i="1" dirty="0" smtClean="0"/>
              <a:t>Routing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6"/>
          </a:xfrm>
        </p:spPr>
        <p:txBody>
          <a:bodyPr>
            <a:normAutofit/>
          </a:bodyPr>
          <a:lstStyle/>
          <a:p>
            <a:r>
              <a:rPr lang="en-US" dirty="0"/>
              <a:t>Forwarding: data plane</a:t>
            </a:r>
          </a:p>
          <a:p>
            <a:pPr lvl="1"/>
            <a:r>
              <a:rPr lang="en-US" dirty="0"/>
              <a:t>Router </a:t>
            </a:r>
            <a:r>
              <a:rPr lang="en-US" dirty="0" smtClean="0"/>
              <a:t>directs packets </a:t>
            </a:r>
            <a:r>
              <a:rPr lang="en-US" dirty="0"/>
              <a:t>to </a:t>
            </a:r>
            <a:r>
              <a:rPr lang="en-US" dirty="0" smtClean="0"/>
              <a:t>an output port</a:t>
            </a:r>
          </a:p>
          <a:p>
            <a:pPr lvl="1"/>
            <a:r>
              <a:rPr lang="is-IS" dirty="0" smtClean="0"/>
              <a:t>… </a:t>
            </a:r>
            <a:r>
              <a:rPr lang="en-US" dirty="0" smtClean="0"/>
              <a:t>by looking up a </a:t>
            </a:r>
            <a:r>
              <a:rPr lang="en-US" i="1" dirty="0" smtClean="0"/>
              <a:t>forwarding table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Routing: control plane</a:t>
            </a:r>
          </a:p>
          <a:p>
            <a:pPr lvl="1"/>
            <a:r>
              <a:rPr lang="en-US" dirty="0" smtClean="0"/>
              <a:t>Routers talk amongst themselves</a:t>
            </a:r>
          </a:p>
          <a:p>
            <a:pPr lvl="1"/>
            <a:r>
              <a:rPr lang="en-US" dirty="0" smtClean="0"/>
              <a:t>.. to </a:t>
            </a:r>
            <a:r>
              <a:rPr lang="en-US" i="1" dirty="0" smtClean="0"/>
              <a:t>compute</a:t>
            </a:r>
            <a:r>
              <a:rPr lang="en-US" dirty="0" smtClean="0"/>
              <a:t> the forwarding table</a:t>
            </a:r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70" y="3357995"/>
            <a:ext cx="2983424" cy="2983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84" y="1590187"/>
            <a:ext cx="3005163" cy="200324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66428"/>
              </p:ext>
            </p:extLst>
          </p:nvPr>
        </p:nvGraphicFramePr>
        <p:xfrm>
          <a:off x="838201" y="3301139"/>
          <a:ext cx="7187778" cy="1122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926"/>
                <a:gridCol w="2395926"/>
                <a:gridCol w="2395926"/>
              </a:tblGrid>
              <a:tr h="374325"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Subnet 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 port</a:t>
                      </a:r>
                      <a:endParaRPr lang="en-US" dirty="0"/>
                    </a:p>
                  </a:txBody>
                  <a:tcPr/>
                </a:tc>
              </a:tr>
              <a:tr h="374325">
                <a:tc>
                  <a:txBody>
                    <a:bodyPr/>
                    <a:lstStyle/>
                    <a:p>
                      <a:r>
                        <a:rPr lang="en-US" dirty="0" smtClean="0"/>
                        <a:t>10.0.0.0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255.255.255.0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4325">
                <a:tc>
                  <a:txBody>
                    <a:bodyPr/>
                    <a:lstStyle/>
                    <a:p>
                      <a:r>
                        <a:rPr lang="en-US" dirty="0" smtClean="0"/>
                        <a:t>8.4.5.3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255.0.0.0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8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>
          <a:xfrm>
            <a:off x="838200" y="1999282"/>
            <a:ext cx="10491061" cy="1851643"/>
          </a:xfrm>
        </p:spPr>
        <p:txBody>
          <a:bodyPr>
            <a:normAutofit/>
          </a:bodyPr>
          <a:lstStyle/>
          <a:p>
            <a:r>
              <a:rPr lang="en-US" altLang="x-none" sz="4000" dirty="0" smtClean="0"/>
              <a:t>Each router creates its own forwarding table</a:t>
            </a:r>
            <a:br>
              <a:rPr lang="en-US" altLang="x-none" sz="4000" dirty="0" smtClean="0"/>
            </a:br>
            <a:r>
              <a:rPr lang="en-US" altLang="x-none" sz="4000" dirty="0" smtClean="0"/>
              <a:t/>
            </a:r>
            <a:br>
              <a:rPr lang="en-US" altLang="x-none" sz="4000" dirty="0" smtClean="0"/>
            </a:br>
            <a:r>
              <a:rPr lang="is-IS" altLang="x-none" sz="4000" dirty="0" smtClean="0"/>
              <a:t>… </a:t>
            </a:r>
            <a:r>
              <a:rPr lang="en-US" altLang="x-none" sz="4000" dirty="0" smtClean="0"/>
              <a:t>but the computation itself is distributed.</a:t>
            </a:r>
            <a:endParaRPr lang="en-US" altLang="x-none" sz="4000" dirty="0"/>
          </a:p>
        </p:txBody>
      </p:sp>
    </p:spTree>
    <p:extLst>
      <p:ext uri="{BB962C8B-B14F-4D97-AF65-F5344CB8AC3E}">
        <p14:creationId xmlns:p14="http://schemas.microsoft.com/office/powerpoint/2010/main" val="18519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Routing </a:t>
            </a:r>
            <a:r>
              <a:rPr lang="en-US" altLang="x-none" dirty="0" smtClean="0"/>
              <a:t>protocols enable FT computation</a:t>
            </a:r>
            <a:endParaRPr lang="en-US" altLang="x-none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What does the protocol compute?</a:t>
            </a:r>
          </a:p>
          <a:p>
            <a:pPr lvl="1"/>
            <a:r>
              <a:rPr lang="en-US" altLang="x-none" dirty="0"/>
              <a:t>Spanning tree, shortest path, local policy, arbitrary end-to-end paths</a:t>
            </a:r>
          </a:p>
          <a:p>
            <a:endParaRPr lang="en-US" altLang="x-none" dirty="0" smtClean="0"/>
          </a:p>
          <a:p>
            <a:r>
              <a:rPr lang="en-US" altLang="x-none" dirty="0" smtClean="0"/>
              <a:t>What </a:t>
            </a:r>
            <a:r>
              <a:rPr lang="en-US" altLang="x-none" dirty="0"/>
              <a:t>algorithm does the protocol run?</a:t>
            </a:r>
          </a:p>
          <a:p>
            <a:pPr lvl="1"/>
            <a:r>
              <a:rPr lang="en-US" altLang="x-none" dirty="0"/>
              <a:t>Spanning-tree construction, distance vector, link-state routing, path-vector routing, source routing, end-to-end signaling</a:t>
            </a:r>
          </a:p>
          <a:p>
            <a:endParaRPr lang="en-US" altLang="x-none" dirty="0" smtClean="0"/>
          </a:p>
          <a:p>
            <a:r>
              <a:rPr lang="en-US" altLang="x-none" dirty="0" smtClean="0"/>
              <a:t>How </a:t>
            </a:r>
            <a:r>
              <a:rPr lang="en-US" altLang="x-none" dirty="0"/>
              <a:t>do routers learn end-host locations?</a:t>
            </a:r>
          </a:p>
          <a:p>
            <a:pPr lvl="1"/>
            <a:r>
              <a:rPr lang="en-US" altLang="x-none" dirty="0"/>
              <a:t>Learning/flooding, injecting into the routing protocol, dissemination using a different protocol, and directory server</a:t>
            </a:r>
          </a:p>
        </p:txBody>
      </p:sp>
    </p:spTree>
    <p:extLst>
      <p:ext uri="{BB962C8B-B14F-4D97-AF65-F5344CB8AC3E}">
        <p14:creationId xmlns:p14="http://schemas.microsoft.com/office/powerpoint/2010/main" val="35573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4"/>
          <p:cNvSpPr>
            <a:spLocks noGrp="1"/>
          </p:cNvSpPr>
          <p:nvPr>
            <p:ph type="ctrTitle"/>
          </p:nvPr>
        </p:nvSpPr>
        <p:spPr>
          <a:xfrm>
            <a:off x="0" y="2030278"/>
            <a:ext cx="12192000" cy="1851643"/>
          </a:xfrm>
        </p:spPr>
        <p:txBody>
          <a:bodyPr/>
          <a:lstStyle/>
          <a:p>
            <a:r>
              <a:rPr lang="en-US" altLang="x-none" dirty="0"/>
              <a:t>What </a:t>
            </a:r>
            <a:r>
              <a:rPr lang="en-US" altLang="x-none" dirty="0" smtClean="0"/>
              <a:t>does </a:t>
            </a:r>
            <a:r>
              <a:rPr lang="en-US" altLang="x-none" dirty="0"/>
              <a:t>the </a:t>
            </a:r>
            <a:r>
              <a:rPr lang="en-US" altLang="x-none" dirty="0" smtClean="0"/>
              <a:t>protocol </a:t>
            </a:r>
            <a:br>
              <a:rPr lang="en-US" altLang="x-none" dirty="0" smtClean="0"/>
            </a:br>
            <a:r>
              <a:rPr lang="en-US" altLang="x-none" dirty="0" smtClean="0"/>
              <a:t>compute</a:t>
            </a:r>
            <a:r>
              <a:rPr lang="en-US" altLang="x-none" dirty="0"/>
              <a:t>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4302" y="4241973"/>
            <a:ext cx="6243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(</a:t>
            </a:r>
            <a:r>
              <a:rPr lang="en-US" sz="3200" dirty="0"/>
              <a:t>t</a:t>
            </a:r>
            <a:r>
              <a:rPr lang="en-US" sz="3200" dirty="0" smtClean="0"/>
              <a:t>he outcome, not the computation)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07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Different </a:t>
            </a:r>
            <a:r>
              <a:rPr lang="en-US" altLang="x-none" dirty="0" smtClean="0"/>
              <a:t>ways </a:t>
            </a:r>
            <a:r>
              <a:rPr lang="en-US" altLang="x-none" dirty="0"/>
              <a:t>to </a:t>
            </a:r>
            <a:r>
              <a:rPr lang="en-US" altLang="x-none" dirty="0" smtClean="0"/>
              <a:t>represent paths</a:t>
            </a:r>
            <a:endParaRPr lang="en-US" altLang="x-none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x-none" dirty="0" smtClean="0"/>
              <a:t>Trade-offs</a:t>
            </a:r>
            <a:endParaRPr lang="en-US" altLang="x-none" dirty="0"/>
          </a:p>
          <a:p>
            <a:pPr lvl="1"/>
            <a:r>
              <a:rPr lang="en-US" altLang="x-none" dirty="0"/>
              <a:t>State required to represent the paths</a:t>
            </a:r>
          </a:p>
          <a:p>
            <a:pPr lvl="1"/>
            <a:r>
              <a:rPr lang="en-US" altLang="x-none" dirty="0"/>
              <a:t>Efficiency of the resulting paths</a:t>
            </a:r>
          </a:p>
          <a:p>
            <a:pPr lvl="1"/>
            <a:r>
              <a:rPr lang="en-US" altLang="x-none" dirty="0"/>
              <a:t>Ability to support multiple paths</a:t>
            </a:r>
          </a:p>
          <a:p>
            <a:pPr lvl="1"/>
            <a:r>
              <a:rPr lang="en-US" altLang="x-none" dirty="0"/>
              <a:t>Complexity of computing the paths</a:t>
            </a:r>
          </a:p>
          <a:p>
            <a:pPr lvl="1"/>
            <a:r>
              <a:rPr lang="en-US" altLang="x-none" dirty="0"/>
              <a:t>Which nodes are in </a:t>
            </a:r>
            <a:r>
              <a:rPr lang="en-US" altLang="x-none" dirty="0" smtClean="0"/>
              <a:t>charge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Applied in different settings</a:t>
            </a:r>
          </a:p>
          <a:p>
            <a:pPr lvl="1"/>
            <a:r>
              <a:rPr lang="en-US" altLang="x-none" dirty="0"/>
              <a:t>LAN, </a:t>
            </a:r>
            <a:r>
              <a:rPr lang="en-US" altLang="x-none" dirty="0" smtClean="0"/>
              <a:t>intra-domain</a:t>
            </a:r>
            <a:r>
              <a:rPr lang="en-US" altLang="x-none" dirty="0"/>
              <a:t>, </a:t>
            </a:r>
            <a:r>
              <a:rPr lang="en-US" altLang="x-none" dirty="0" smtClean="0"/>
              <a:t>inter-domain</a:t>
            </a:r>
            <a:endParaRPr lang="en-US" altLang="x-none" dirty="0"/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8505826" y="376078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7699376" y="4605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9312276" y="4605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8" name="Oval 7"/>
          <p:cNvSpPr>
            <a:spLocks noChangeArrowheads="1"/>
          </p:cNvSpPr>
          <p:nvPr/>
        </p:nvSpPr>
        <p:spPr bwMode="auto">
          <a:xfrm>
            <a:off x="8429626" y="51816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9428164" y="5834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7391401" y="5603875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8197851" y="6026150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 flipH="1">
            <a:off x="8045451" y="4105276"/>
            <a:ext cx="536575" cy="538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8890001" y="4067176"/>
            <a:ext cx="498475" cy="6524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Line 13"/>
          <p:cNvSpPr>
            <a:spLocks noChangeShapeType="1"/>
          </p:cNvSpPr>
          <p:nvPr/>
        </p:nvSpPr>
        <p:spPr bwMode="auto">
          <a:xfrm>
            <a:off x="8045451" y="491172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8774113" y="5487989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9542464" y="4989513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6"/>
          <p:cNvSpPr>
            <a:spLocks noChangeShapeType="1"/>
          </p:cNvSpPr>
          <p:nvPr/>
        </p:nvSpPr>
        <p:spPr bwMode="auto">
          <a:xfrm>
            <a:off x="8736013" y="4143375"/>
            <a:ext cx="844550" cy="1728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8" name="Line 17"/>
          <p:cNvSpPr>
            <a:spLocks noChangeShapeType="1"/>
          </p:cNvSpPr>
          <p:nvPr/>
        </p:nvSpPr>
        <p:spPr bwMode="auto">
          <a:xfrm flipV="1">
            <a:off x="7775575" y="5487989"/>
            <a:ext cx="692150" cy="2301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V="1">
            <a:off x="8429625" y="5526088"/>
            <a:ext cx="190500" cy="5000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 flipH="1" flipV="1">
            <a:off x="7735888" y="5910264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Spanning </a:t>
            </a:r>
            <a:r>
              <a:rPr lang="en-US" altLang="x-none" dirty="0" smtClean="0"/>
              <a:t>tree (Ethernet)</a:t>
            </a:r>
            <a:endParaRPr lang="en-US" altLang="x-none" dirty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One tree that reaches every node</a:t>
            </a:r>
          </a:p>
          <a:p>
            <a:pPr lvl="1"/>
            <a:r>
              <a:rPr lang="en-US" altLang="x-none" dirty="0"/>
              <a:t>Single path between each pair of nodes</a:t>
            </a:r>
          </a:p>
          <a:p>
            <a:pPr lvl="1"/>
            <a:r>
              <a:rPr lang="en-US" altLang="x-none" dirty="0"/>
              <a:t>No loops, so can support broadcast easily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Paths are sometimes long</a:t>
            </a:r>
          </a:p>
          <a:p>
            <a:pPr lvl="1"/>
            <a:r>
              <a:rPr lang="en-US" altLang="x-none" dirty="0"/>
              <a:t>Some links are not used at all</a:t>
            </a: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3492501" y="4114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2686051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4298951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2" name="Oval 7"/>
          <p:cNvSpPr>
            <a:spLocks noChangeArrowheads="1"/>
          </p:cNvSpPr>
          <p:nvPr/>
        </p:nvSpPr>
        <p:spPr bwMode="auto">
          <a:xfrm>
            <a:off x="3416301" y="5535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3" name="Oval 8"/>
          <p:cNvSpPr>
            <a:spLocks noChangeArrowheads="1"/>
          </p:cNvSpPr>
          <p:nvPr/>
        </p:nvSpPr>
        <p:spPr bwMode="auto">
          <a:xfrm>
            <a:off x="4414839" y="61880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2378076" y="595788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3184526" y="63801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36" name="Line 11"/>
          <p:cNvSpPr>
            <a:spLocks noChangeShapeType="1"/>
          </p:cNvSpPr>
          <p:nvPr/>
        </p:nvSpPr>
        <p:spPr bwMode="auto">
          <a:xfrm flipH="1">
            <a:off x="3032126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3876676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3"/>
          <p:cNvSpPr>
            <a:spLocks noChangeShapeType="1"/>
          </p:cNvSpPr>
          <p:nvPr/>
        </p:nvSpPr>
        <p:spPr bwMode="auto">
          <a:xfrm>
            <a:off x="3032126" y="526573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3760788" y="584200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4529139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3722688" y="449738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7"/>
          <p:cNvSpPr>
            <a:spLocks noChangeShapeType="1"/>
          </p:cNvSpPr>
          <p:nvPr/>
        </p:nvSpPr>
        <p:spPr bwMode="auto">
          <a:xfrm flipV="1">
            <a:off x="2762250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 flipV="1">
            <a:off x="3416300" y="588010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19"/>
          <p:cNvSpPr>
            <a:spLocks noChangeShapeType="1"/>
          </p:cNvSpPr>
          <p:nvPr/>
        </p:nvSpPr>
        <p:spPr bwMode="auto">
          <a:xfrm flipH="1" flipV="1">
            <a:off x="2722563" y="626427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AutoShape 20"/>
          <p:cNvSpPr>
            <a:spLocks noChangeArrowheads="1"/>
          </p:cNvSpPr>
          <p:nvPr/>
        </p:nvSpPr>
        <p:spPr bwMode="auto">
          <a:xfrm>
            <a:off x="5413376" y="495935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6" name="Oval 21"/>
          <p:cNvSpPr>
            <a:spLocks noChangeArrowheads="1"/>
          </p:cNvSpPr>
          <p:nvPr/>
        </p:nvSpPr>
        <p:spPr bwMode="auto">
          <a:xfrm>
            <a:off x="8332789" y="41529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7" name="Oval 22"/>
          <p:cNvSpPr>
            <a:spLocks noChangeArrowheads="1"/>
          </p:cNvSpPr>
          <p:nvPr/>
        </p:nvSpPr>
        <p:spPr bwMode="auto">
          <a:xfrm>
            <a:off x="7526339" y="49974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8" name="Oval 23"/>
          <p:cNvSpPr>
            <a:spLocks noChangeArrowheads="1"/>
          </p:cNvSpPr>
          <p:nvPr/>
        </p:nvSpPr>
        <p:spPr bwMode="auto">
          <a:xfrm>
            <a:off x="9139239" y="49974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49" name="Oval 24"/>
          <p:cNvSpPr>
            <a:spLocks noChangeArrowheads="1"/>
          </p:cNvSpPr>
          <p:nvPr/>
        </p:nvSpPr>
        <p:spPr bwMode="auto">
          <a:xfrm>
            <a:off x="8256589" y="55737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0" name="Oval 25"/>
          <p:cNvSpPr>
            <a:spLocks noChangeArrowheads="1"/>
          </p:cNvSpPr>
          <p:nvPr/>
        </p:nvSpPr>
        <p:spPr bwMode="auto">
          <a:xfrm>
            <a:off x="9255126" y="62261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1" name="Oval 26"/>
          <p:cNvSpPr>
            <a:spLocks noChangeArrowheads="1"/>
          </p:cNvSpPr>
          <p:nvPr/>
        </p:nvSpPr>
        <p:spPr bwMode="auto">
          <a:xfrm>
            <a:off x="7218364" y="599598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2" name="Oval 27"/>
          <p:cNvSpPr>
            <a:spLocks noChangeArrowheads="1"/>
          </p:cNvSpPr>
          <p:nvPr/>
        </p:nvSpPr>
        <p:spPr bwMode="auto">
          <a:xfrm>
            <a:off x="8024814" y="64182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6653" name="Line 28"/>
          <p:cNvSpPr>
            <a:spLocks noChangeShapeType="1"/>
          </p:cNvSpPr>
          <p:nvPr/>
        </p:nvSpPr>
        <p:spPr bwMode="auto">
          <a:xfrm flipH="1">
            <a:off x="7872414" y="44973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>
            <a:off x="8716964" y="44592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>
            <a:off x="7872414" y="530383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8601075" y="588010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9369425" y="538162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8" name="Line 33"/>
          <p:cNvSpPr>
            <a:spLocks noChangeShapeType="1"/>
          </p:cNvSpPr>
          <p:nvPr/>
        </p:nvSpPr>
        <p:spPr bwMode="auto">
          <a:xfrm>
            <a:off x="8562975" y="453548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Line 34"/>
          <p:cNvSpPr>
            <a:spLocks noChangeShapeType="1"/>
          </p:cNvSpPr>
          <p:nvPr/>
        </p:nvSpPr>
        <p:spPr bwMode="auto">
          <a:xfrm flipV="1">
            <a:off x="7602538" y="58801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60" name="Line 35"/>
          <p:cNvSpPr>
            <a:spLocks noChangeShapeType="1"/>
          </p:cNvSpPr>
          <p:nvPr/>
        </p:nvSpPr>
        <p:spPr bwMode="auto">
          <a:xfrm flipV="1">
            <a:off x="8256588" y="591820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 flipV="1">
            <a:off x="7562850" y="630237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Shortest </a:t>
            </a:r>
            <a:r>
              <a:rPr lang="en-US" altLang="x-none" dirty="0" smtClean="0"/>
              <a:t>paths (OSPF/IS-IS)</a:t>
            </a:r>
            <a:endParaRPr lang="en-US" altLang="x-none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Shortest path(s) between each pair of nodes</a:t>
            </a:r>
          </a:p>
          <a:p>
            <a:pPr lvl="1"/>
            <a:r>
              <a:rPr lang="en-US" altLang="x-none" dirty="0"/>
              <a:t>Separate shortest-path tree rooted at each node</a:t>
            </a:r>
          </a:p>
          <a:p>
            <a:pPr lvl="1"/>
            <a:r>
              <a:rPr lang="en-US" altLang="x-none" dirty="0"/>
              <a:t>Minimum hop count or minimum sum of edge weights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All nodes need to agree on the link metrics</a:t>
            </a:r>
          </a:p>
          <a:p>
            <a:pPr lvl="1"/>
            <a:r>
              <a:rPr lang="en-US" altLang="x-none" dirty="0"/>
              <a:t>Multipath routing is limited to Equal </a:t>
            </a:r>
            <a:r>
              <a:rPr lang="en-US" altLang="x-none" dirty="0" smtClean="0"/>
              <a:t>cost </a:t>
            </a:r>
            <a:r>
              <a:rPr lang="en-US" altLang="x-none" dirty="0" err="1" smtClean="0"/>
              <a:t>multiPath</a:t>
            </a:r>
            <a:endParaRPr lang="en-US" altLang="x-none" dirty="0"/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3484564" y="40957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5" name="Oval 6"/>
          <p:cNvSpPr>
            <a:spLocks noChangeArrowheads="1"/>
          </p:cNvSpPr>
          <p:nvPr/>
        </p:nvSpPr>
        <p:spPr bwMode="auto">
          <a:xfrm>
            <a:off x="26781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6" name="Oval 7"/>
          <p:cNvSpPr>
            <a:spLocks noChangeArrowheads="1"/>
          </p:cNvSpPr>
          <p:nvPr/>
        </p:nvSpPr>
        <p:spPr bwMode="auto">
          <a:xfrm>
            <a:off x="42910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7" name="Oval 8"/>
          <p:cNvSpPr>
            <a:spLocks noChangeArrowheads="1"/>
          </p:cNvSpPr>
          <p:nvPr/>
        </p:nvSpPr>
        <p:spPr bwMode="auto">
          <a:xfrm>
            <a:off x="3408364" y="55165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4406901" y="61690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2370139" y="59388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60" name="Oval 11"/>
          <p:cNvSpPr>
            <a:spLocks noChangeArrowheads="1"/>
          </p:cNvSpPr>
          <p:nvPr/>
        </p:nvSpPr>
        <p:spPr bwMode="auto">
          <a:xfrm>
            <a:off x="3176589" y="63611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 flipH="1">
            <a:off x="3024189" y="44402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3868739" y="44021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3024189" y="52466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3752850" y="58229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4521200" y="532447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3714750" y="44783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 flipV="1">
            <a:off x="2754313" y="58229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 flipV="1">
            <a:off x="3408363" y="58610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 flipH="1" flipV="1">
            <a:off x="2714625" y="62452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AutoShape 20"/>
          <p:cNvSpPr>
            <a:spLocks noChangeArrowheads="1"/>
          </p:cNvSpPr>
          <p:nvPr/>
        </p:nvSpPr>
        <p:spPr bwMode="auto">
          <a:xfrm>
            <a:off x="5405439" y="494030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1" name="Oval 22"/>
          <p:cNvSpPr>
            <a:spLocks noChangeArrowheads="1"/>
          </p:cNvSpPr>
          <p:nvPr/>
        </p:nvSpPr>
        <p:spPr bwMode="auto">
          <a:xfrm>
            <a:off x="8324851" y="41338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2" name="Oval 23"/>
          <p:cNvSpPr>
            <a:spLocks noChangeArrowheads="1"/>
          </p:cNvSpPr>
          <p:nvPr/>
        </p:nvSpPr>
        <p:spPr bwMode="auto">
          <a:xfrm>
            <a:off x="7518401" y="49784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3" name="Oval 24"/>
          <p:cNvSpPr>
            <a:spLocks noChangeArrowheads="1"/>
          </p:cNvSpPr>
          <p:nvPr/>
        </p:nvSpPr>
        <p:spPr bwMode="auto">
          <a:xfrm>
            <a:off x="9131301" y="49784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4" name="Oval 25"/>
          <p:cNvSpPr>
            <a:spLocks noChangeArrowheads="1"/>
          </p:cNvSpPr>
          <p:nvPr/>
        </p:nvSpPr>
        <p:spPr bwMode="auto">
          <a:xfrm>
            <a:off x="8248651" y="55546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5" name="Oval 26"/>
          <p:cNvSpPr>
            <a:spLocks noChangeArrowheads="1"/>
          </p:cNvSpPr>
          <p:nvPr/>
        </p:nvSpPr>
        <p:spPr bwMode="auto">
          <a:xfrm>
            <a:off x="9247189" y="62071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6" name="Oval 27"/>
          <p:cNvSpPr>
            <a:spLocks noChangeArrowheads="1"/>
          </p:cNvSpPr>
          <p:nvPr/>
        </p:nvSpPr>
        <p:spPr bwMode="auto">
          <a:xfrm>
            <a:off x="7210426" y="5976939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7" name="Oval 28"/>
          <p:cNvSpPr>
            <a:spLocks noChangeArrowheads="1"/>
          </p:cNvSpPr>
          <p:nvPr/>
        </p:nvSpPr>
        <p:spPr bwMode="auto">
          <a:xfrm>
            <a:off x="8016876" y="63992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7678" name="Line 28"/>
          <p:cNvSpPr>
            <a:spLocks noChangeShapeType="1"/>
          </p:cNvSpPr>
          <p:nvPr/>
        </p:nvSpPr>
        <p:spPr bwMode="auto">
          <a:xfrm flipH="1">
            <a:off x="7864476" y="44783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9" name="Line 29"/>
          <p:cNvSpPr>
            <a:spLocks noChangeShapeType="1"/>
          </p:cNvSpPr>
          <p:nvPr/>
        </p:nvSpPr>
        <p:spPr bwMode="auto">
          <a:xfrm>
            <a:off x="8709026" y="44402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Line 30"/>
          <p:cNvSpPr>
            <a:spLocks noChangeShapeType="1"/>
          </p:cNvSpPr>
          <p:nvPr/>
        </p:nvSpPr>
        <p:spPr bwMode="auto">
          <a:xfrm>
            <a:off x="7864476" y="52847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Line 31"/>
          <p:cNvSpPr>
            <a:spLocks noChangeShapeType="1"/>
          </p:cNvSpPr>
          <p:nvPr/>
        </p:nvSpPr>
        <p:spPr bwMode="auto">
          <a:xfrm>
            <a:off x="8593138" y="58610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32"/>
          <p:cNvSpPr>
            <a:spLocks noChangeShapeType="1"/>
          </p:cNvSpPr>
          <p:nvPr/>
        </p:nvSpPr>
        <p:spPr bwMode="auto">
          <a:xfrm>
            <a:off x="9361489" y="536257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33"/>
          <p:cNvSpPr>
            <a:spLocks noChangeShapeType="1"/>
          </p:cNvSpPr>
          <p:nvPr/>
        </p:nvSpPr>
        <p:spPr bwMode="auto">
          <a:xfrm>
            <a:off x="8555038" y="45164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Line 34"/>
          <p:cNvSpPr>
            <a:spLocks noChangeShapeType="1"/>
          </p:cNvSpPr>
          <p:nvPr/>
        </p:nvSpPr>
        <p:spPr bwMode="auto">
          <a:xfrm flipV="1">
            <a:off x="7594600" y="58610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Line 35"/>
          <p:cNvSpPr>
            <a:spLocks noChangeShapeType="1"/>
          </p:cNvSpPr>
          <p:nvPr/>
        </p:nvSpPr>
        <p:spPr bwMode="auto">
          <a:xfrm flipV="1">
            <a:off x="8248650" y="58991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Line 36"/>
          <p:cNvSpPr>
            <a:spLocks noChangeShapeType="1"/>
          </p:cNvSpPr>
          <p:nvPr/>
        </p:nvSpPr>
        <p:spPr bwMode="auto">
          <a:xfrm flipH="1" flipV="1">
            <a:off x="7554913" y="62833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361490" y="1146875"/>
            <a:ext cx="26187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Set by network administrator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9131301" y="2027131"/>
            <a:ext cx="586540" cy="6230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17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Local policy </a:t>
            </a:r>
            <a:r>
              <a:rPr lang="en-US" altLang="x-none" dirty="0"/>
              <a:t>at </a:t>
            </a:r>
            <a:r>
              <a:rPr lang="en-US" altLang="x-none" dirty="0" smtClean="0"/>
              <a:t>each hop (BGP)</a:t>
            </a:r>
            <a:endParaRPr lang="en-US" altLang="x-none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Locally best path</a:t>
            </a:r>
          </a:p>
          <a:p>
            <a:pPr lvl="1"/>
            <a:r>
              <a:rPr lang="en-US" altLang="x-none" dirty="0"/>
              <a:t>Local policy: each node picks the path it likes best </a:t>
            </a:r>
          </a:p>
          <a:p>
            <a:pPr lvl="1"/>
            <a:r>
              <a:rPr lang="en-US" altLang="x-none" dirty="0"/>
              <a:t>… among the paths chosen by its neighbors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More complicated to configure and model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3484564" y="3929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2678114" y="4773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4291014" y="4773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28680" name="Oval 7"/>
          <p:cNvSpPr>
            <a:spLocks noChangeArrowheads="1"/>
          </p:cNvSpPr>
          <p:nvPr/>
        </p:nvSpPr>
        <p:spPr bwMode="auto">
          <a:xfrm>
            <a:off x="3408364" y="53498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28681" name="Oval 8"/>
          <p:cNvSpPr>
            <a:spLocks noChangeArrowheads="1"/>
          </p:cNvSpPr>
          <p:nvPr/>
        </p:nvSpPr>
        <p:spPr bwMode="auto">
          <a:xfrm>
            <a:off x="4406901" y="6002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</a:t>
            </a:r>
          </a:p>
        </p:txBody>
      </p: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2370139" y="5772150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3176589" y="6194425"/>
            <a:ext cx="422275" cy="382588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 flipH="1">
            <a:off x="3024189" y="4273551"/>
            <a:ext cx="536575" cy="5381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>
            <a:off x="3868739" y="4235451"/>
            <a:ext cx="498475" cy="6524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3"/>
          <p:cNvSpPr>
            <a:spLocks noChangeShapeType="1"/>
          </p:cNvSpPr>
          <p:nvPr/>
        </p:nvSpPr>
        <p:spPr bwMode="auto">
          <a:xfrm>
            <a:off x="3024189" y="5080001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4"/>
          <p:cNvSpPr>
            <a:spLocks noChangeShapeType="1"/>
          </p:cNvSpPr>
          <p:nvPr/>
        </p:nvSpPr>
        <p:spPr bwMode="auto">
          <a:xfrm>
            <a:off x="3752850" y="5656264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Line 15"/>
          <p:cNvSpPr>
            <a:spLocks noChangeShapeType="1"/>
          </p:cNvSpPr>
          <p:nvPr/>
        </p:nvSpPr>
        <p:spPr bwMode="auto">
          <a:xfrm>
            <a:off x="4521200" y="5157788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Line 16"/>
          <p:cNvSpPr>
            <a:spLocks noChangeShapeType="1"/>
          </p:cNvSpPr>
          <p:nvPr/>
        </p:nvSpPr>
        <p:spPr bwMode="auto">
          <a:xfrm>
            <a:off x="3714750" y="4311650"/>
            <a:ext cx="844550" cy="17287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7"/>
          <p:cNvSpPr>
            <a:spLocks noChangeShapeType="1"/>
          </p:cNvSpPr>
          <p:nvPr/>
        </p:nvSpPr>
        <p:spPr bwMode="auto">
          <a:xfrm flipV="1">
            <a:off x="2754313" y="5656264"/>
            <a:ext cx="692150" cy="2301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Line 18"/>
          <p:cNvSpPr>
            <a:spLocks noChangeShapeType="1"/>
          </p:cNvSpPr>
          <p:nvPr/>
        </p:nvSpPr>
        <p:spPr bwMode="auto">
          <a:xfrm flipV="1">
            <a:off x="3408363" y="5694363"/>
            <a:ext cx="190500" cy="5000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Line 19"/>
          <p:cNvSpPr>
            <a:spLocks noChangeShapeType="1"/>
          </p:cNvSpPr>
          <p:nvPr/>
        </p:nvSpPr>
        <p:spPr bwMode="auto">
          <a:xfrm flipH="1" flipV="1">
            <a:off x="2714625" y="6078539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TextBox 20"/>
          <p:cNvSpPr txBox="1">
            <a:spLocks noChangeArrowheads="1"/>
          </p:cNvSpPr>
          <p:nvPr/>
        </p:nvSpPr>
        <p:spPr bwMode="auto">
          <a:xfrm>
            <a:off x="4648200" y="46482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 d</a:t>
            </a:r>
          </a:p>
          <a:p>
            <a:pPr eaLnBrk="1" hangingPunct="1"/>
            <a:r>
              <a:rPr lang="en-US" altLang="x-none"/>
              <a:t>1 2 d</a:t>
            </a:r>
          </a:p>
        </p:txBody>
      </p:sp>
      <p:sp>
        <p:nvSpPr>
          <p:cNvPr id="28694" name="TextBox 21"/>
          <p:cNvSpPr txBox="1">
            <a:spLocks noChangeArrowheads="1"/>
          </p:cNvSpPr>
          <p:nvPr/>
        </p:nvSpPr>
        <p:spPr bwMode="auto">
          <a:xfrm>
            <a:off x="4143403" y="3951747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2 1 d</a:t>
            </a:r>
          </a:p>
          <a:p>
            <a:pPr eaLnBrk="1" hangingPunct="1"/>
            <a:r>
              <a:rPr lang="en-US" altLang="x-none" dirty="0"/>
              <a:t>2 d</a:t>
            </a:r>
          </a:p>
        </p:txBody>
      </p:sp>
      <p:sp>
        <p:nvSpPr>
          <p:cNvPr id="28695" name="TextBox 22"/>
          <p:cNvSpPr txBox="1">
            <a:spLocks noChangeArrowheads="1"/>
          </p:cNvSpPr>
          <p:nvPr/>
        </p:nvSpPr>
        <p:spPr bwMode="auto">
          <a:xfrm>
            <a:off x="2133600" y="40386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 2 d</a:t>
            </a:r>
          </a:p>
          <a:p>
            <a:pPr eaLnBrk="1" hangingPunct="1"/>
            <a:r>
              <a:rPr lang="en-US" altLang="x-none"/>
              <a:t>3 4 d</a:t>
            </a:r>
          </a:p>
        </p:txBody>
      </p:sp>
      <p:sp>
        <p:nvSpPr>
          <p:cNvPr id="28696" name="TextBox 23"/>
          <p:cNvSpPr txBox="1">
            <a:spLocks noChangeArrowheads="1"/>
          </p:cNvSpPr>
          <p:nvPr/>
        </p:nvSpPr>
        <p:spPr bwMode="auto">
          <a:xfrm>
            <a:off x="3352801" y="493395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 d</a:t>
            </a:r>
          </a:p>
        </p:txBody>
      </p:sp>
      <p:sp>
        <p:nvSpPr>
          <p:cNvPr id="28697" name="TextBox 24"/>
          <p:cNvSpPr txBox="1">
            <a:spLocks noChangeArrowheads="1"/>
          </p:cNvSpPr>
          <p:nvPr/>
        </p:nvSpPr>
        <p:spPr bwMode="auto">
          <a:xfrm>
            <a:off x="1951038" y="53340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 4 d</a:t>
            </a:r>
          </a:p>
        </p:txBody>
      </p:sp>
      <p:sp>
        <p:nvSpPr>
          <p:cNvPr id="28698" name="TextBox 25"/>
          <p:cNvSpPr txBox="1">
            <a:spLocks noChangeArrowheads="1"/>
          </p:cNvSpPr>
          <p:nvPr/>
        </p:nvSpPr>
        <p:spPr bwMode="auto">
          <a:xfrm>
            <a:off x="3513138" y="6019801"/>
            <a:ext cx="9826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 4 d</a:t>
            </a:r>
          </a:p>
          <a:p>
            <a:pPr eaLnBrk="1" hangingPunct="1"/>
            <a:r>
              <a:rPr lang="en-US" altLang="x-none"/>
              <a:t>6 5 4 d</a:t>
            </a:r>
          </a:p>
        </p:txBody>
      </p:sp>
      <p:sp>
        <p:nvSpPr>
          <p:cNvPr id="28699" name="AutoShape 20"/>
          <p:cNvSpPr>
            <a:spLocks noChangeArrowheads="1"/>
          </p:cNvSpPr>
          <p:nvPr/>
        </p:nvSpPr>
        <p:spPr bwMode="auto">
          <a:xfrm>
            <a:off x="5591176" y="494030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8700" name="Oval 27"/>
          <p:cNvSpPr>
            <a:spLocks noChangeArrowheads="1"/>
          </p:cNvSpPr>
          <p:nvPr/>
        </p:nvSpPr>
        <p:spPr bwMode="auto">
          <a:xfrm>
            <a:off x="8324851" y="39052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28701" name="Oval 28"/>
          <p:cNvSpPr>
            <a:spLocks noChangeArrowheads="1"/>
          </p:cNvSpPr>
          <p:nvPr/>
        </p:nvSpPr>
        <p:spPr bwMode="auto">
          <a:xfrm>
            <a:off x="7518401" y="4749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28702" name="Oval 29"/>
          <p:cNvSpPr>
            <a:spLocks noChangeArrowheads="1"/>
          </p:cNvSpPr>
          <p:nvPr/>
        </p:nvSpPr>
        <p:spPr bwMode="auto">
          <a:xfrm>
            <a:off x="9131301" y="4749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28703" name="Oval 30"/>
          <p:cNvSpPr>
            <a:spLocks noChangeArrowheads="1"/>
          </p:cNvSpPr>
          <p:nvPr/>
        </p:nvSpPr>
        <p:spPr bwMode="auto">
          <a:xfrm>
            <a:off x="8248651" y="5326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28704" name="Oval 31"/>
          <p:cNvSpPr>
            <a:spLocks noChangeArrowheads="1"/>
          </p:cNvSpPr>
          <p:nvPr/>
        </p:nvSpPr>
        <p:spPr bwMode="auto">
          <a:xfrm>
            <a:off x="9247189" y="59785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</a:t>
            </a:r>
          </a:p>
        </p:txBody>
      </p:sp>
      <p:sp>
        <p:nvSpPr>
          <p:cNvPr id="28705" name="Oval 32"/>
          <p:cNvSpPr>
            <a:spLocks noChangeArrowheads="1"/>
          </p:cNvSpPr>
          <p:nvPr/>
        </p:nvSpPr>
        <p:spPr bwMode="auto">
          <a:xfrm>
            <a:off x="7210426" y="57483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28706" name="Oval 33"/>
          <p:cNvSpPr>
            <a:spLocks noChangeArrowheads="1"/>
          </p:cNvSpPr>
          <p:nvPr/>
        </p:nvSpPr>
        <p:spPr bwMode="auto">
          <a:xfrm>
            <a:off x="8016876" y="61706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28707" name="Line 28"/>
          <p:cNvSpPr>
            <a:spLocks noChangeShapeType="1"/>
          </p:cNvSpPr>
          <p:nvPr/>
        </p:nvSpPr>
        <p:spPr bwMode="auto">
          <a:xfrm flipH="1">
            <a:off x="7864476" y="42497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Line 29"/>
          <p:cNvSpPr>
            <a:spLocks noChangeShapeType="1"/>
          </p:cNvSpPr>
          <p:nvPr/>
        </p:nvSpPr>
        <p:spPr bwMode="auto">
          <a:xfrm>
            <a:off x="8709026" y="42116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Line 30"/>
          <p:cNvSpPr>
            <a:spLocks noChangeShapeType="1"/>
          </p:cNvSpPr>
          <p:nvPr/>
        </p:nvSpPr>
        <p:spPr bwMode="auto">
          <a:xfrm>
            <a:off x="7864476" y="50561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Line 31"/>
          <p:cNvSpPr>
            <a:spLocks noChangeShapeType="1"/>
          </p:cNvSpPr>
          <p:nvPr/>
        </p:nvSpPr>
        <p:spPr bwMode="auto">
          <a:xfrm>
            <a:off x="8593138" y="56324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Line 32"/>
          <p:cNvSpPr>
            <a:spLocks noChangeShapeType="1"/>
          </p:cNvSpPr>
          <p:nvPr/>
        </p:nvSpPr>
        <p:spPr bwMode="auto">
          <a:xfrm>
            <a:off x="9361489" y="513397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Line 33"/>
          <p:cNvSpPr>
            <a:spLocks noChangeShapeType="1"/>
          </p:cNvSpPr>
          <p:nvPr/>
        </p:nvSpPr>
        <p:spPr bwMode="auto">
          <a:xfrm>
            <a:off x="8555038" y="42878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34"/>
          <p:cNvSpPr>
            <a:spLocks noChangeShapeType="1"/>
          </p:cNvSpPr>
          <p:nvPr/>
        </p:nvSpPr>
        <p:spPr bwMode="auto">
          <a:xfrm flipV="1">
            <a:off x="7594600" y="56324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35"/>
          <p:cNvSpPr>
            <a:spLocks noChangeShapeType="1"/>
          </p:cNvSpPr>
          <p:nvPr/>
        </p:nvSpPr>
        <p:spPr bwMode="auto">
          <a:xfrm flipV="1">
            <a:off x="8248650" y="56705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Line 36"/>
          <p:cNvSpPr>
            <a:spLocks noChangeShapeType="1"/>
          </p:cNvSpPr>
          <p:nvPr/>
        </p:nvSpPr>
        <p:spPr bwMode="auto">
          <a:xfrm flipH="1" flipV="1">
            <a:off x="7554913" y="60547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TextBox 44"/>
          <p:cNvSpPr txBox="1">
            <a:spLocks noChangeArrowheads="1"/>
          </p:cNvSpPr>
          <p:nvPr/>
        </p:nvSpPr>
        <p:spPr bwMode="auto">
          <a:xfrm>
            <a:off x="9601200" y="46482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1 d</a:t>
            </a:r>
          </a:p>
          <a:p>
            <a:pPr eaLnBrk="1" hangingPunct="1"/>
            <a:r>
              <a:rPr lang="en-US" altLang="x-none"/>
              <a:t>1 2 d</a:t>
            </a:r>
          </a:p>
        </p:txBody>
      </p:sp>
      <p:sp>
        <p:nvSpPr>
          <p:cNvPr id="28717" name="TextBox 45"/>
          <p:cNvSpPr txBox="1">
            <a:spLocks noChangeArrowheads="1"/>
          </p:cNvSpPr>
          <p:nvPr/>
        </p:nvSpPr>
        <p:spPr bwMode="auto">
          <a:xfrm>
            <a:off x="8915400" y="36576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2 1 d</a:t>
            </a:r>
          </a:p>
          <a:p>
            <a:pPr eaLnBrk="1" hangingPunct="1"/>
            <a:r>
              <a:rPr lang="en-US" altLang="x-none"/>
              <a:t>2 d</a:t>
            </a:r>
          </a:p>
        </p:txBody>
      </p:sp>
      <p:sp>
        <p:nvSpPr>
          <p:cNvPr id="28718" name="TextBox 46"/>
          <p:cNvSpPr txBox="1">
            <a:spLocks noChangeArrowheads="1"/>
          </p:cNvSpPr>
          <p:nvPr/>
        </p:nvSpPr>
        <p:spPr bwMode="auto">
          <a:xfrm>
            <a:off x="8207376" y="4876800"/>
            <a:ext cx="555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4 d</a:t>
            </a:r>
          </a:p>
        </p:txBody>
      </p:sp>
      <p:sp>
        <p:nvSpPr>
          <p:cNvPr id="28719" name="TextBox 47"/>
          <p:cNvSpPr txBox="1">
            <a:spLocks noChangeArrowheads="1"/>
          </p:cNvSpPr>
          <p:nvPr/>
        </p:nvSpPr>
        <p:spPr bwMode="auto">
          <a:xfrm>
            <a:off x="7162800" y="4038601"/>
            <a:ext cx="768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 2 d</a:t>
            </a:r>
          </a:p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3 4 d</a:t>
            </a:r>
          </a:p>
        </p:txBody>
      </p:sp>
      <p:sp>
        <p:nvSpPr>
          <p:cNvPr id="28720" name="TextBox 48"/>
          <p:cNvSpPr txBox="1">
            <a:spLocks noChangeArrowheads="1"/>
          </p:cNvSpPr>
          <p:nvPr/>
        </p:nvSpPr>
        <p:spPr bwMode="auto">
          <a:xfrm>
            <a:off x="6858000" y="53340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5 4 d</a:t>
            </a:r>
          </a:p>
        </p:txBody>
      </p:sp>
      <p:sp>
        <p:nvSpPr>
          <p:cNvPr id="28721" name="TextBox 49"/>
          <p:cNvSpPr txBox="1">
            <a:spLocks noChangeArrowheads="1"/>
          </p:cNvSpPr>
          <p:nvPr/>
        </p:nvSpPr>
        <p:spPr bwMode="auto">
          <a:xfrm>
            <a:off x="8382001" y="6019801"/>
            <a:ext cx="982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6 4 d</a:t>
            </a:r>
          </a:p>
          <a:p>
            <a:pPr eaLnBrk="1" hangingPunct="1"/>
            <a:r>
              <a:rPr lang="en-US" altLang="x-none"/>
              <a:t>6 5 4 d</a:t>
            </a:r>
          </a:p>
        </p:txBody>
      </p:sp>
    </p:spTree>
    <p:extLst>
      <p:ext uri="{BB962C8B-B14F-4D97-AF65-F5344CB8AC3E}">
        <p14:creationId xmlns:p14="http://schemas.microsoft.com/office/powerpoint/2010/main" val="206004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End-to-end path selection (IP </a:t>
            </a:r>
            <a:r>
              <a:rPr lang="en-US" altLang="x-none" dirty="0" err="1" smtClean="0"/>
              <a:t>src</a:t>
            </a:r>
            <a:r>
              <a:rPr lang="en-US" altLang="x-none" dirty="0" smtClean="0"/>
              <a:t> route)</a:t>
            </a:r>
            <a:endParaRPr lang="en-US" altLang="x-none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End-to-end path selection</a:t>
            </a:r>
          </a:p>
          <a:p>
            <a:pPr lvl="1"/>
            <a:r>
              <a:rPr lang="en-US" altLang="x-none" dirty="0"/>
              <a:t>Each node picks its own end to end paths</a:t>
            </a:r>
          </a:p>
          <a:p>
            <a:pPr lvl="1"/>
            <a:r>
              <a:rPr lang="en-US" altLang="x-none" dirty="0"/>
              <a:t>… independent of what other paths other nodes use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More state and complexity in the nodes</a:t>
            </a:r>
          </a:p>
          <a:p>
            <a:pPr lvl="1"/>
            <a:r>
              <a:rPr lang="en-US" altLang="x-none" dirty="0"/>
              <a:t>Hop-by-hop destination-based forwarding is not enough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484564" y="40957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26781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4291014" y="49403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3408364" y="55165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5" name="Oval 8"/>
          <p:cNvSpPr>
            <a:spLocks noChangeArrowheads="1"/>
          </p:cNvSpPr>
          <p:nvPr/>
        </p:nvSpPr>
        <p:spPr bwMode="auto">
          <a:xfrm>
            <a:off x="4406901" y="61690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2370139" y="59388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3176589" y="636111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H="1">
            <a:off x="3024189" y="444023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3868739" y="440213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3024189" y="524668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3752850" y="582295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4521200" y="5324475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6"/>
          <p:cNvSpPr>
            <a:spLocks noChangeShapeType="1"/>
          </p:cNvSpPr>
          <p:nvPr/>
        </p:nvSpPr>
        <p:spPr bwMode="auto">
          <a:xfrm>
            <a:off x="3714750" y="447833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 flipV="1">
            <a:off x="2754313" y="582295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Line 18"/>
          <p:cNvSpPr>
            <a:spLocks noChangeShapeType="1"/>
          </p:cNvSpPr>
          <p:nvPr/>
        </p:nvSpPr>
        <p:spPr bwMode="auto">
          <a:xfrm flipV="1">
            <a:off x="3408363" y="586105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 flipH="1" flipV="1">
            <a:off x="2714625" y="624522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AutoShape 20"/>
          <p:cNvSpPr>
            <a:spLocks noChangeArrowheads="1"/>
          </p:cNvSpPr>
          <p:nvPr/>
        </p:nvSpPr>
        <p:spPr bwMode="auto">
          <a:xfrm>
            <a:off x="5405439" y="4940301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18" name="Oval 21"/>
          <p:cNvSpPr>
            <a:spLocks noChangeArrowheads="1"/>
          </p:cNvSpPr>
          <p:nvPr/>
        </p:nvSpPr>
        <p:spPr bwMode="auto">
          <a:xfrm>
            <a:off x="8277226" y="411480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19" name="Oval 22"/>
          <p:cNvSpPr>
            <a:spLocks noChangeArrowheads="1"/>
          </p:cNvSpPr>
          <p:nvPr/>
        </p:nvSpPr>
        <p:spPr bwMode="auto">
          <a:xfrm>
            <a:off x="7470776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0" name="Oval 23"/>
          <p:cNvSpPr>
            <a:spLocks noChangeArrowheads="1"/>
          </p:cNvSpPr>
          <p:nvPr/>
        </p:nvSpPr>
        <p:spPr bwMode="auto">
          <a:xfrm>
            <a:off x="9083676" y="49593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1" name="Oval 24"/>
          <p:cNvSpPr>
            <a:spLocks noChangeArrowheads="1"/>
          </p:cNvSpPr>
          <p:nvPr/>
        </p:nvSpPr>
        <p:spPr bwMode="auto">
          <a:xfrm>
            <a:off x="8201026" y="5535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2" name="Oval 25"/>
          <p:cNvSpPr>
            <a:spLocks noChangeArrowheads="1"/>
          </p:cNvSpPr>
          <p:nvPr/>
        </p:nvSpPr>
        <p:spPr bwMode="auto">
          <a:xfrm>
            <a:off x="9199564" y="61880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3" name="Oval 26"/>
          <p:cNvSpPr>
            <a:spLocks noChangeArrowheads="1"/>
          </p:cNvSpPr>
          <p:nvPr/>
        </p:nvSpPr>
        <p:spPr bwMode="auto">
          <a:xfrm>
            <a:off x="7162801" y="595788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4" name="Oval 27"/>
          <p:cNvSpPr>
            <a:spLocks noChangeArrowheads="1"/>
          </p:cNvSpPr>
          <p:nvPr/>
        </p:nvSpPr>
        <p:spPr bwMode="auto">
          <a:xfrm>
            <a:off x="7969251" y="63801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725" name="Line 11"/>
          <p:cNvSpPr>
            <a:spLocks noChangeShapeType="1"/>
          </p:cNvSpPr>
          <p:nvPr/>
        </p:nvSpPr>
        <p:spPr bwMode="auto">
          <a:xfrm flipH="1">
            <a:off x="7816851" y="4459288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Line 12"/>
          <p:cNvSpPr>
            <a:spLocks noChangeShapeType="1"/>
          </p:cNvSpPr>
          <p:nvPr/>
        </p:nvSpPr>
        <p:spPr bwMode="auto">
          <a:xfrm>
            <a:off x="8661401" y="4421188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Line 13"/>
          <p:cNvSpPr>
            <a:spLocks noChangeShapeType="1"/>
          </p:cNvSpPr>
          <p:nvPr/>
        </p:nvSpPr>
        <p:spPr bwMode="auto">
          <a:xfrm>
            <a:off x="7816851" y="5265739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Line 14"/>
          <p:cNvSpPr>
            <a:spLocks noChangeShapeType="1"/>
          </p:cNvSpPr>
          <p:nvPr/>
        </p:nvSpPr>
        <p:spPr bwMode="auto">
          <a:xfrm>
            <a:off x="8545513" y="5842001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Line 15"/>
          <p:cNvSpPr>
            <a:spLocks noChangeShapeType="1"/>
          </p:cNvSpPr>
          <p:nvPr/>
        </p:nvSpPr>
        <p:spPr bwMode="auto">
          <a:xfrm>
            <a:off x="9313864" y="5343525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0" name="Line 16"/>
          <p:cNvSpPr>
            <a:spLocks noChangeShapeType="1"/>
          </p:cNvSpPr>
          <p:nvPr/>
        </p:nvSpPr>
        <p:spPr bwMode="auto">
          <a:xfrm>
            <a:off x="8507413" y="4497389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1" name="Line 17"/>
          <p:cNvSpPr>
            <a:spLocks noChangeShapeType="1"/>
          </p:cNvSpPr>
          <p:nvPr/>
        </p:nvSpPr>
        <p:spPr bwMode="auto">
          <a:xfrm flipV="1">
            <a:off x="7546975" y="5842000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2" name="Line 18"/>
          <p:cNvSpPr>
            <a:spLocks noChangeShapeType="1"/>
          </p:cNvSpPr>
          <p:nvPr/>
        </p:nvSpPr>
        <p:spPr bwMode="auto">
          <a:xfrm flipV="1">
            <a:off x="8201025" y="5880101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33" name="Line 19"/>
          <p:cNvSpPr>
            <a:spLocks noChangeShapeType="1"/>
          </p:cNvSpPr>
          <p:nvPr/>
        </p:nvSpPr>
        <p:spPr bwMode="auto">
          <a:xfrm flipH="1" flipV="1">
            <a:off x="7507288" y="6264276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734" name="Straight Arrow Connector 38"/>
          <p:cNvCxnSpPr>
            <a:cxnSpLocks noChangeShapeType="1"/>
          </p:cNvCxnSpPr>
          <p:nvPr/>
        </p:nvCxnSpPr>
        <p:spPr bwMode="auto">
          <a:xfrm flipV="1">
            <a:off x="7467600" y="5638800"/>
            <a:ext cx="685800" cy="2286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5" name="Straight Arrow Connector 40"/>
          <p:cNvCxnSpPr>
            <a:cxnSpLocks noChangeShapeType="1"/>
          </p:cNvCxnSpPr>
          <p:nvPr/>
        </p:nvCxnSpPr>
        <p:spPr bwMode="auto">
          <a:xfrm rot="10800000">
            <a:off x="7924800" y="5181600"/>
            <a:ext cx="381000" cy="3048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6" name="Straight Arrow Connector 45"/>
          <p:cNvCxnSpPr>
            <a:cxnSpLocks noChangeShapeType="1"/>
          </p:cNvCxnSpPr>
          <p:nvPr/>
        </p:nvCxnSpPr>
        <p:spPr bwMode="auto">
          <a:xfrm flipV="1">
            <a:off x="7924800" y="4572000"/>
            <a:ext cx="533400" cy="4572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7" name="Straight Arrow Connector 49"/>
          <p:cNvCxnSpPr>
            <a:cxnSpLocks noChangeShapeType="1"/>
          </p:cNvCxnSpPr>
          <p:nvPr/>
        </p:nvCxnSpPr>
        <p:spPr bwMode="auto">
          <a:xfrm rot="16200000" flipH="1">
            <a:off x="8509794" y="4596607"/>
            <a:ext cx="608013" cy="406400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8" name="Straight Arrow Connector 54"/>
          <p:cNvCxnSpPr>
            <a:cxnSpLocks noChangeShapeType="1"/>
          </p:cNvCxnSpPr>
          <p:nvPr/>
        </p:nvCxnSpPr>
        <p:spPr bwMode="auto">
          <a:xfrm rot="5400000" flipH="1" flipV="1">
            <a:off x="8191500" y="6057900"/>
            <a:ext cx="457200" cy="228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9" name="Straight Arrow Connector 56"/>
          <p:cNvCxnSpPr>
            <a:cxnSpLocks noChangeShapeType="1"/>
          </p:cNvCxnSpPr>
          <p:nvPr/>
        </p:nvCxnSpPr>
        <p:spPr bwMode="auto">
          <a:xfrm>
            <a:off x="8686800" y="5791200"/>
            <a:ext cx="533400" cy="304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40" name="Straight Arrow Connector 59"/>
          <p:cNvCxnSpPr>
            <a:cxnSpLocks noChangeShapeType="1"/>
          </p:cNvCxnSpPr>
          <p:nvPr/>
        </p:nvCxnSpPr>
        <p:spPr bwMode="auto">
          <a:xfrm rot="16200000" flipV="1">
            <a:off x="8890795" y="5690395"/>
            <a:ext cx="752475" cy="587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940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6"/>
          <p:cNvSpPr>
            <a:spLocks noGrp="1"/>
          </p:cNvSpPr>
          <p:nvPr>
            <p:ph type="ctrTitle"/>
          </p:nvPr>
        </p:nvSpPr>
        <p:spPr>
          <a:xfrm>
            <a:off x="1524000" y="2774197"/>
            <a:ext cx="9144000" cy="1138722"/>
          </a:xfrm>
        </p:spPr>
        <p:txBody>
          <a:bodyPr/>
          <a:lstStyle/>
          <a:p>
            <a:r>
              <a:rPr lang="en-US" altLang="x-none" dirty="0"/>
              <a:t>How to </a:t>
            </a:r>
            <a:r>
              <a:rPr lang="en-US" altLang="x-none" dirty="0" smtClean="0"/>
              <a:t>compute paths</a:t>
            </a:r>
            <a:r>
              <a:rPr lang="en-US" altLang="x-non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4113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070387"/>
            <a:ext cx="9144000" cy="1655762"/>
          </a:xfrm>
        </p:spPr>
        <p:txBody>
          <a:bodyPr/>
          <a:lstStyle/>
          <a:p>
            <a:r>
              <a:rPr lang="en-US" altLang="x-none" dirty="0"/>
              <a:t>(</a:t>
            </a:r>
            <a:r>
              <a:rPr lang="en-US" altLang="x-none" i="1" dirty="0"/>
              <a:t>ACM Trans. on Computer Systems</a:t>
            </a:r>
            <a:r>
              <a:rPr lang="en-US" altLang="x-none" dirty="0"/>
              <a:t>, November 1984)</a:t>
            </a:r>
            <a:endParaRPr lang="en-US" altLang="x-none" dirty="0" smtClean="0"/>
          </a:p>
          <a:p>
            <a:r>
              <a:rPr lang="en-US" altLang="x-none" dirty="0" smtClean="0"/>
              <a:t>J</a:t>
            </a:r>
            <a:r>
              <a:rPr lang="en-US" altLang="x-none" dirty="0"/>
              <a:t>. </a:t>
            </a:r>
            <a:r>
              <a:rPr lang="en-US" altLang="x-none" dirty="0" err="1"/>
              <a:t>Saltzer</a:t>
            </a:r>
            <a:r>
              <a:rPr lang="en-US" altLang="x-none" dirty="0"/>
              <a:t>, D. Reed, and D. Clark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835150" y="1806150"/>
            <a:ext cx="8832850" cy="2109788"/>
          </a:xfrm>
        </p:spPr>
        <p:txBody>
          <a:bodyPr>
            <a:normAutofit fontScale="90000"/>
          </a:bodyPr>
          <a:lstStyle/>
          <a:p>
            <a:r>
              <a:rPr lang="en-US" altLang="x-none" dirty="0"/>
              <a:t/>
            </a:r>
            <a:br>
              <a:rPr lang="en-US" altLang="x-none" dirty="0"/>
            </a:br>
            <a:r>
              <a:rPr lang="en-US" altLang="x-none" sz="6700" dirty="0" smtClean="0"/>
              <a:t>End-to-end </a:t>
            </a:r>
            <a:r>
              <a:rPr lang="en-US" altLang="x-none" sz="6700" dirty="0"/>
              <a:t>a</a:t>
            </a:r>
            <a:r>
              <a:rPr lang="en-US" altLang="x-none" sz="6700" dirty="0" smtClean="0"/>
              <a:t>rguments </a:t>
            </a:r>
            <a:r>
              <a:rPr lang="en-US" altLang="x-none" sz="6700" dirty="0"/>
              <a:t/>
            </a:r>
            <a:br>
              <a:rPr lang="en-US" altLang="x-none" sz="6700" dirty="0"/>
            </a:br>
            <a:r>
              <a:rPr lang="en-US" altLang="x-none" sz="6700" dirty="0"/>
              <a:t>in </a:t>
            </a:r>
            <a:r>
              <a:rPr lang="en-US" altLang="x-none" sz="6700" dirty="0" smtClean="0"/>
              <a:t>system </a:t>
            </a:r>
            <a:r>
              <a:rPr lang="en-US" altLang="x-none" sz="6700" dirty="0"/>
              <a:t>d</a:t>
            </a:r>
            <a:r>
              <a:rPr lang="en-US" altLang="x-none" sz="6700" dirty="0" smtClean="0"/>
              <a:t>esign</a:t>
            </a:r>
            <a:r>
              <a:rPr lang="en-US" altLang="x-none" dirty="0"/>
              <a:t/>
            </a:r>
            <a:br>
              <a:rPr lang="en-US" altLang="x-none" dirty="0"/>
            </a:b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1916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Spanning </a:t>
            </a:r>
            <a:r>
              <a:rPr lang="en-US" altLang="x-none" dirty="0" smtClean="0"/>
              <a:t>tree algorithm (Ethernet)</a:t>
            </a:r>
            <a:endParaRPr lang="en-US" altLang="x-none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650"/>
          </a:xfrm>
        </p:spPr>
        <p:txBody>
          <a:bodyPr>
            <a:normAutofit/>
          </a:bodyPr>
          <a:lstStyle/>
          <a:p>
            <a:r>
              <a:rPr lang="en-US" altLang="x-none" dirty="0"/>
              <a:t>Elect a root</a:t>
            </a:r>
          </a:p>
          <a:p>
            <a:pPr lvl="1"/>
            <a:r>
              <a:rPr lang="en-US" altLang="x-none" dirty="0"/>
              <a:t>The switch with the smallest identifier</a:t>
            </a:r>
          </a:p>
          <a:p>
            <a:pPr lvl="1"/>
            <a:r>
              <a:rPr lang="en-US" altLang="x-none" dirty="0"/>
              <a:t>And form a tree from there</a:t>
            </a:r>
          </a:p>
          <a:p>
            <a:r>
              <a:rPr lang="en-US" altLang="x-none" dirty="0"/>
              <a:t>Algorithm</a:t>
            </a:r>
          </a:p>
          <a:p>
            <a:pPr lvl="1"/>
            <a:r>
              <a:rPr lang="en-US" altLang="x-none" dirty="0"/>
              <a:t>Repeatedly talk to neighbors</a:t>
            </a:r>
          </a:p>
          <a:p>
            <a:pPr lvl="2" algn="just"/>
            <a:r>
              <a:rPr lang="en-US" altLang="x-none" dirty="0"/>
              <a:t>“I think node Y is the root”</a:t>
            </a:r>
          </a:p>
          <a:p>
            <a:pPr lvl="2"/>
            <a:r>
              <a:rPr lang="en-US" altLang="x-none" dirty="0"/>
              <a:t>“My distance from Y is d”</a:t>
            </a:r>
          </a:p>
          <a:p>
            <a:pPr lvl="1"/>
            <a:r>
              <a:rPr lang="en-US" altLang="x-none" dirty="0"/>
              <a:t>Update </a:t>
            </a:r>
            <a:r>
              <a:rPr lang="en-US" altLang="x-none" dirty="0" smtClean="0"/>
              <a:t>information based </a:t>
            </a:r>
            <a:r>
              <a:rPr lang="en-US" altLang="x-none" dirty="0"/>
              <a:t>on neighbors</a:t>
            </a:r>
          </a:p>
          <a:p>
            <a:pPr lvl="2"/>
            <a:r>
              <a:rPr lang="en-US" altLang="x-none" dirty="0"/>
              <a:t>Smaller id as the root</a:t>
            </a:r>
          </a:p>
          <a:p>
            <a:pPr lvl="2"/>
            <a:r>
              <a:rPr lang="en-US" altLang="x-none" dirty="0"/>
              <a:t>Smaller distance d+1</a:t>
            </a:r>
          </a:p>
          <a:p>
            <a:pPr lvl="1"/>
            <a:r>
              <a:rPr lang="en-US" altLang="x-none" dirty="0"/>
              <a:t>Don’t use interfaces </a:t>
            </a:r>
            <a:r>
              <a:rPr lang="en-US" altLang="x-none" dirty="0" smtClean="0"/>
              <a:t>not in </a:t>
            </a:r>
            <a:r>
              <a:rPr lang="en-US" altLang="x-none" dirty="0"/>
              <a:t>the path</a:t>
            </a:r>
          </a:p>
          <a:p>
            <a:pPr lvl="1"/>
            <a:endParaRPr lang="en-US" altLang="x-none" dirty="0"/>
          </a:p>
        </p:txBody>
      </p:sp>
      <p:sp>
        <p:nvSpPr>
          <p:cNvPr id="31749" name="Oval 4"/>
          <p:cNvSpPr>
            <a:spLocks noChangeArrowheads="1"/>
          </p:cNvSpPr>
          <p:nvPr/>
        </p:nvSpPr>
        <p:spPr bwMode="auto">
          <a:xfrm>
            <a:off x="8707439" y="23272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0" name="Oval 5"/>
          <p:cNvSpPr>
            <a:spLocks noChangeArrowheads="1"/>
          </p:cNvSpPr>
          <p:nvPr/>
        </p:nvSpPr>
        <p:spPr bwMode="auto">
          <a:xfrm>
            <a:off x="7900989" y="31718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9513889" y="31718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8631239" y="374808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3" name="Oval 8"/>
          <p:cNvSpPr>
            <a:spLocks noChangeArrowheads="1"/>
          </p:cNvSpPr>
          <p:nvPr/>
        </p:nvSpPr>
        <p:spPr bwMode="auto">
          <a:xfrm>
            <a:off x="9629776" y="4400551"/>
            <a:ext cx="422275" cy="3841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7593014" y="4170364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5" name="Oval 10"/>
          <p:cNvSpPr>
            <a:spLocks noChangeArrowheads="1"/>
          </p:cNvSpPr>
          <p:nvPr/>
        </p:nvSpPr>
        <p:spPr bwMode="auto">
          <a:xfrm>
            <a:off x="8399464" y="45926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56" name="Line 11"/>
          <p:cNvSpPr>
            <a:spLocks noChangeShapeType="1"/>
          </p:cNvSpPr>
          <p:nvPr/>
        </p:nvSpPr>
        <p:spPr bwMode="auto">
          <a:xfrm flipH="1">
            <a:off x="8247064" y="26717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2"/>
          <p:cNvSpPr>
            <a:spLocks noChangeShapeType="1"/>
          </p:cNvSpPr>
          <p:nvPr/>
        </p:nvSpPr>
        <p:spPr bwMode="auto">
          <a:xfrm>
            <a:off x="9091614" y="26336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3"/>
          <p:cNvSpPr>
            <a:spLocks noChangeShapeType="1"/>
          </p:cNvSpPr>
          <p:nvPr/>
        </p:nvSpPr>
        <p:spPr bwMode="auto">
          <a:xfrm>
            <a:off x="8247064" y="3478214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4"/>
          <p:cNvSpPr>
            <a:spLocks noChangeShapeType="1"/>
          </p:cNvSpPr>
          <p:nvPr/>
        </p:nvSpPr>
        <p:spPr bwMode="auto">
          <a:xfrm>
            <a:off x="8975725" y="4054476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5"/>
          <p:cNvSpPr>
            <a:spLocks noChangeShapeType="1"/>
          </p:cNvSpPr>
          <p:nvPr/>
        </p:nvSpPr>
        <p:spPr bwMode="auto">
          <a:xfrm>
            <a:off x="9744075" y="35560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Line 16"/>
          <p:cNvSpPr>
            <a:spLocks noChangeShapeType="1"/>
          </p:cNvSpPr>
          <p:nvPr/>
        </p:nvSpPr>
        <p:spPr bwMode="auto">
          <a:xfrm>
            <a:off x="8937625" y="2709864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Line 17"/>
          <p:cNvSpPr>
            <a:spLocks noChangeShapeType="1"/>
          </p:cNvSpPr>
          <p:nvPr/>
        </p:nvSpPr>
        <p:spPr bwMode="auto">
          <a:xfrm flipV="1">
            <a:off x="7977188" y="40544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8"/>
          <p:cNvSpPr>
            <a:spLocks noChangeShapeType="1"/>
          </p:cNvSpPr>
          <p:nvPr/>
        </p:nvSpPr>
        <p:spPr bwMode="auto">
          <a:xfrm flipV="1">
            <a:off x="8631238" y="4092576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Line 19"/>
          <p:cNvSpPr>
            <a:spLocks noChangeShapeType="1"/>
          </p:cNvSpPr>
          <p:nvPr/>
        </p:nvSpPr>
        <p:spPr bwMode="auto">
          <a:xfrm flipH="1" flipV="1">
            <a:off x="7937500" y="4476751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Text Box 20"/>
          <p:cNvSpPr txBox="1">
            <a:spLocks noChangeArrowheads="1"/>
          </p:cNvSpPr>
          <p:nvPr/>
        </p:nvSpPr>
        <p:spPr bwMode="auto">
          <a:xfrm>
            <a:off x="8516938" y="1905001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root</a:t>
            </a:r>
          </a:p>
        </p:txBody>
      </p:sp>
      <p:sp>
        <p:nvSpPr>
          <p:cNvPr id="31766" name="Freeform 21"/>
          <p:cNvSpPr>
            <a:spLocks/>
          </p:cNvSpPr>
          <p:nvPr/>
        </p:nvSpPr>
        <p:spPr bwMode="auto">
          <a:xfrm>
            <a:off x="7848600" y="3402014"/>
            <a:ext cx="1320800" cy="409575"/>
          </a:xfrm>
          <a:custGeom>
            <a:avLst/>
            <a:gdLst>
              <a:gd name="T0" fmla="*/ 0 w 1185"/>
              <a:gd name="T1" fmla="*/ 494842716 h 339"/>
              <a:gd name="T2" fmla="*/ 1472162565 w 1185"/>
              <a:gd name="T3" fmla="*/ 0 h 339"/>
              <a:gd name="T4" fmla="*/ 0 60000 65536"/>
              <a:gd name="T5" fmla="*/ 0 60000 65536"/>
              <a:gd name="T6" fmla="*/ 0 w 1185"/>
              <a:gd name="T7" fmla="*/ 0 h 339"/>
              <a:gd name="T8" fmla="*/ 1185 w 1185"/>
              <a:gd name="T9" fmla="*/ 339 h 33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5" h="339">
                <a:moveTo>
                  <a:pt x="0" y="339"/>
                </a:moveTo>
                <a:cubicBezTo>
                  <a:pt x="0" y="339"/>
                  <a:pt x="592" y="169"/>
                  <a:pt x="1185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1767" name="Text Box 22"/>
          <p:cNvSpPr txBox="1">
            <a:spLocks noChangeArrowheads="1"/>
          </p:cNvSpPr>
          <p:nvPr/>
        </p:nvSpPr>
        <p:spPr bwMode="auto">
          <a:xfrm>
            <a:off x="6629400" y="3582989"/>
            <a:ext cx="1214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One hop</a:t>
            </a:r>
          </a:p>
        </p:txBody>
      </p:sp>
      <p:sp>
        <p:nvSpPr>
          <p:cNvPr id="31768" name="Line 23"/>
          <p:cNvSpPr>
            <a:spLocks noChangeShapeType="1"/>
          </p:cNvSpPr>
          <p:nvPr/>
        </p:nvSpPr>
        <p:spPr bwMode="auto">
          <a:xfrm flipV="1">
            <a:off x="9245600" y="4324350"/>
            <a:ext cx="39688" cy="65405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Text Box 24"/>
          <p:cNvSpPr txBox="1">
            <a:spLocks noChangeArrowheads="1"/>
          </p:cNvSpPr>
          <p:nvPr/>
        </p:nvSpPr>
        <p:spPr bwMode="auto">
          <a:xfrm>
            <a:off x="8497888" y="4965701"/>
            <a:ext cx="15541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Three hops</a:t>
            </a:r>
          </a:p>
        </p:txBody>
      </p:sp>
    </p:spTree>
    <p:extLst>
      <p:ext uri="{BB962C8B-B14F-4D97-AF65-F5344CB8AC3E}">
        <p14:creationId xmlns:p14="http://schemas.microsoft.com/office/powerpoint/2010/main" val="172462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Spanning </a:t>
            </a:r>
            <a:r>
              <a:rPr lang="en-US" altLang="x-none" dirty="0" smtClean="0"/>
              <a:t>tree example</a:t>
            </a:r>
            <a:r>
              <a:rPr lang="en-US" altLang="x-none" dirty="0"/>
              <a:t>: </a:t>
            </a:r>
            <a:r>
              <a:rPr lang="en-US" altLang="x-none" dirty="0" smtClean="0"/>
              <a:t>switch </a:t>
            </a:r>
            <a:r>
              <a:rPr lang="en-US" altLang="x-none" dirty="0"/>
              <a:t>#4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x-none" dirty="0"/>
              <a:t>Switch #4 thinks it is the root</a:t>
            </a:r>
          </a:p>
          <a:p>
            <a:pPr lvl="1"/>
            <a:r>
              <a:rPr lang="en-US" altLang="x-none" dirty="0"/>
              <a:t>Sends (4, </a:t>
            </a:r>
            <a:r>
              <a:rPr lang="en-US" altLang="x-none" dirty="0" smtClean="0"/>
              <a:t>0) </a:t>
            </a:r>
            <a:r>
              <a:rPr lang="en-US" altLang="x-none" dirty="0"/>
              <a:t>message to 2 and 7</a:t>
            </a:r>
          </a:p>
          <a:p>
            <a:r>
              <a:rPr lang="en-US" altLang="x-none" dirty="0"/>
              <a:t>Switch #4 hears from #2</a:t>
            </a:r>
          </a:p>
          <a:p>
            <a:pPr lvl="1"/>
            <a:r>
              <a:rPr lang="en-US" altLang="x-none" dirty="0"/>
              <a:t>Receives (2, </a:t>
            </a:r>
            <a:r>
              <a:rPr lang="en-US" altLang="x-none" dirty="0" smtClean="0"/>
              <a:t>0) </a:t>
            </a:r>
            <a:r>
              <a:rPr lang="en-US" altLang="x-none" dirty="0"/>
              <a:t>message from 2</a:t>
            </a:r>
          </a:p>
          <a:p>
            <a:pPr lvl="1"/>
            <a:r>
              <a:rPr lang="en-US" altLang="x-none" dirty="0"/>
              <a:t>… and thinks that #2 is the root</a:t>
            </a:r>
          </a:p>
          <a:p>
            <a:pPr lvl="1"/>
            <a:r>
              <a:rPr lang="en-US" altLang="x-none" dirty="0"/>
              <a:t>And </a:t>
            </a:r>
            <a:r>
              <a:rPr lang="en-US" altLang="x-none" dirty="0" smtClean="0"/>
              <a:t>realizes </a:t>
            </a:r>
            <a:r>
              <a:rPr lang="en-US" altLang="x-none" dirty="0"/>
              <a:t>it is just one hop away</a:t>
            </a:r>
          </a:p>
          <a:p>
            <a:r>
              <a:rPr lang="en-US" altLang="x-none" dirty="0"/>
              <a:t>Switch #4 hears from #7</a:t>
            </a:r>
          </a:p>
          <a:p>
            <a:pPr lvl="1"/>
            <a:r>
              <a:rPr lang="en-US" altLang="x-none" dirty="0"/>
              <a:t>Receives (2, </a:t>
            </a:r>
            <a:r>
              <a:rPr lang="en-US" altLang="x-none" dirty="0" smtClean="0"/>
              <a:t>1) </a:t>
            </a:r>
            <a:r>
              <a:rPr lang="en-US" altLang="x-none" dirty="0"/>
              <a:t>from 7</a:t>
            </a:r>
          </a:p>
          <a:p>
            <a:pPr lvl="1"/>
            <a:r>
              <a:rPr lang="en-US" altLang="x-none" dirty="0"/>
              <a:t>And realizes this is a longer path</a:t>
            </a:r>
          </a:p>
          <a:p>
            <a:pPr lvl="1"/>
            <a:r>
              <a:rPr lang="en-US" altLang="x-none" dirty="0"/>
              <a:t>So, prefers its own one-hop path</a:t>
            </a:r>
          </a:p>
          <a:p>
            <a:pPr lvl="1"/>
            <a:r>
              <a:rPr lang="en-US" altLang="x-none" dirty="0"/>
              <a:t>And removes 4-7 link from the </a:t>
            </a:r>
            <a:r>
              <a:rPr lang="en-US" altLang="x-none" dirty="0" smtClean="0"/>
              <a:t>tree</a:t>
            </a:r>
            <a:endParaRPr lang="en-US" altLang="x-none" dirty="0"/>
          </a:p>
        </p:txBody>
      </p:sp>
      <p:sp>
        <p:nvSpPr>
          <p:cNvPr id="32773" name="Oval 4"/>
          <p:cNvSpPr>
            <a:spLocks noChangeArrowheads="1"/>
          </p:cNvSpPr>
          <p:nvPr/>
        </p:nvSpPr>
        <p:spPr bwMode="auto">
          <a:xfrm>
            <a:off x="8783639" y="239077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32774" name="Oval 5"/>
          <p:cNvSpPr>
            <a:spLocks noChangeArrowheads="1"/>
          </p:cNvSpPr>
          <p:nvPr/>
        </p:nvSpPr>
        <p:spPr bwMode="auto">
          <a:xfrm>
            <a:off x="7977189" y="32353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9590089" y="3235326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6" name="Oval 7"/>
          <p:cNvSpPr>
            <a:spLocks noChangeArrowheads="1"/>
          </p:cNvSpPr>
          <p:nvPr/>
        </p:nvSpPr>
        <p:spPr bwMode="auto">
          <a:xfrm>
            <a:off x="8707439" y="381158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7" name="Oval 8"/>
          <p:cNvSpPr>
            <a:spLocks noChangeArrowheads="1"/>
          </p:cNvSpPr>
          <p:nvPr/>
        </p:nvSpPr>
        <p:spPr bwMode="auto">
          <a:xfrm>
            <a:off x="9705976" y="4464051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8" name="Oval 9"/>
          <p:cNvSpPr>
            <a:spLocks noChangeArrowheads="1"/>
          </p:cNvSpPr>
          <p:nvPr/>
        </p:nvSpPr>
        <p:spPr bwMode="auto">
          <a:xfrm>
            <a:off x="7669214" y="4233864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79" name="Oval 10"/>
          <p:cNvSpPr>
            <a:spLocks noChangeArrowheads="1"/>
          </p:cNvSpPr>
          <p:nvPr/>
        </p:nvSpPr>
        <p:spPr bwMode="auto">
          <a:xfrm>
            <a:off x="8475664" y="4656139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 flipH="1">
            <a:off x="8323264" y="2735263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9167814" y="2697163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Line 13"/>
          <p:cNvSpPr>
            <a:spLocks noChangeShapeType="1"/>
          </p:cNvSpPr>
          <p:nvPr/>
        </p:nvSpPr>
        <p:spPr bwMode="auto">
          <a:xfrm>
            <a:off x="8323264" y="3541714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4"/>
          <p:cNvSpPr>
            <a:spLocks noChangeShapeType="1"/>
          </p:cNvSpPr>
          <p:nvPr/>
        </p:nvSpPr>
        <p:spPr bwMode="auto">
          <a:xfrm>
            <a:off x="9051925" y="4117976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5"/>
          <p:cNvSpPr>
            <a:spLocks noChangeShapeType="1"/>
          </p:cNvSpPr>
          <p:nvPr/>
        </p:nvSpPr>
        <p:spPr bwMode="auto">
          <a:xfrm>
            <a:off x="9820275" y="3619500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6"/>
          <p:cNvSpPr>
            <a:spLocks noChangeShapeType="1"/>
          </p:cNvSpPr>
          <p:nvPr/>
        </p:nvSpPr>
        <p:spPr bwMode="auto">
          <a:xfrm>
            <a:off x="9013825" y="2773364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7"/>
          <p:cNvSpPr>
            <a:spLocks noChangeShapeType="1"/>
          </p:cNvSpPr>
          <p:nvPr/>
        </p:nvSpPr>
        <p:spPr bwMode="auto">
          <a:xfrm flipV="1">
            <a:off x="8053388" y="4117975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18"/>
          <p:cNvSpPr>
            <a:spLocks noChangeShapeType="1"/>
          </p:cNvSpPr>
          <p:nvPr/>
        </p:nvSpPr>
        <p:spPr bwMode="auto">
          <a:xfrm flipV="1">
            <a:off x="8707438" y="4156076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19"/>
          <p:cNvSpPr>
            <a:spLocks noChangeShapeType="1"/>
          </p:cNvSpPr>
          <p:nvPr/>
        </p:nvSpPr>
        <p:spPr bwMode="auto">
          <a:xfrm flipH="1" flipV="1">
            <a:off x="8013700" y="4540251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Text Box 20"/>
          <p:cNvSpPr txBox="1">
            <a:spLocks noChangeArrowheads="1"/>
          </p:cNvSpPr>
          <p:nvPr/>
        </p:nvSpPr>
        <p:spPr bwMode="auto">
          <a:xfrm>
            <a:off x="8745539" y="381158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32790" name="Text Box 21"/>
          <p:cNvSpPr txBox="1">
            <a:spLocks noChangeArrowheads="1"/>
          </p:cNvSpPr>
          <p:nvPr/>
        </p:nvSpPr>
        <p:spPr bwMode="auto">
          <a:xfrm>
            <a:off x="8015289" y="322421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32791" name="Text Box 22"/>
          <p:cNvSpPr txBox="1">
            <a:spLocks noChangeArrowheads="1"/>
          </p:cNvSpPr>
          <p:nvPr/>
        </p:nvSpPr>
        <p:spPr bwMode="auto">
          <a:xfrm>
            <a:off x="7708900" y="422275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32792" name="Text Box 23"/>
          <p:cNvSpPr txBox="1">
            <a:spLocks noChangeArrowheads="1"/>
          </p:cNvSpPr>
          <p:nvPr/>
        </p:nvSpPr>
        <p:spPr bwMode="auto">
          <a:xfrm>
            <a:off x="9628189" y="322421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32793" name="Text Box 24"/>
          <p:cNvSpPr txBox="1">
            <a:spLocks noChangeArrowheads="1"/>
          </p:cNvSpPr>
          <p:nvPr/>
        </p:nvSpPr>
        <p:spPr bwMode="auto">
          <a:xfrm>
            <a:off x="9744075" y="445293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32794" name="Text Box 25"/>
          <p:cNvSpPr txBox="1">
            <a:spLocks noChangeArrowheads="1"/>
          </p:cNvSpPr>
          <p:nvPr/>
        </p:nvSpPr>
        <p:spPr bwMode="auto">
          <a:xfrm>
            <a:off x="8534400" y="464502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046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Shortest-path problem</a:t>
            </a:r>
            <a:endParaRPr lang="en-US" altLang="x-none" dirty="0"/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Compute: </a:t>
            </a:r>
            <a:r>
              <a:rPr lang="en-US" altLang="x-none" i="1" dirty="0"/>
              <a:t>path costs</a:t>
            </a:r>
            <a:r>
              <a:rPr lang="en-US" altLang="x-none" dirty="0"/>
              <a:t> to all nodes</a:t>
            </a:r>
          </a:p>
          <a:p>
            <a:pPr lvl="1"/>
            <a:r>
              <a:rPr lang="en-US" altLang="x-none" dirty="0"/>
              <a:t>From a given source u to all other nodes</a:t>
            </a:r>
          </a:p>
          <a:p>
            <a:pPr lvl="1"/>
            <a:r>
              <a:rPr lang="en-US" altLang="x-none" dirty="0"/>
              <a:t>Cost of the path through each outgoing link</a:t>
            </a:r>
          </a:p>
          <a:p>
            <a:pPr lvl="1"/>
            <a:r>
              <a:rPr lang="en-US" altLang="x-none" dirty="0"/>
              <a:t>Next hop along the least-cost path to s</a:t>
            </a:r>
          </a:p>
        </p:txBody>
      </p:sp>
      <p:sp>
        <p:nvSpPr>
          <p:cNvPr id="33797" name="Oval 8"/>
          <p:cNvSpPr>
            <a:spLocks noChangeArrowheads="1"/>
          </p:cNvSpPr>
          <p:nvPr/>
        </p:nvSpPr>
        <p:spPr bwMode="auto">
          <a:xfrm>
            <a:off x="3957639" y="453548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798" name="Oval 9"/>
          <p:cNvSpPr>
            <a:spLocks noChangeArrowheads="1"/>
          </p:cNvSpPr>
          <p:nvPr/>
        </p:nvSpPr>
        <p:spPr bwMode="auto">
          <a:xfrm>
            <a:off x="4819650" y="520700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799" name="Oval 10"/>
          <p:cNvSpPr>
            <a:spLocks noChangeArrowheads="1"/>
          </p:cNvSpPr>
          <p:nvPr/>
        </p:nvSpPr>
        <p:spPr bwMode="auto">
          <a:xfrm>
            <a:off x="4914900" y="394811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0" name="Oval 11"/>
          <p:cNvSpPr>
            <a:spLocks noChangeArrowheads="1"/>
          </p:cNvSpPr>
          <p:nvPr/>
        </p:nvSpPr>
        <p:spPr bwMode="auto">
          <a:xfrm>
            <a:off x="5681664" y="461962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1" name="Oval 12"/>
          <p:cNvSpPr>
            <a:spLocks noChangeArrowheads="1"/>
          </p:cNvSpPr>
          <p:nvPr/>
        </p:nvSpPr>
        <p:spPr bwMode="auto">
          <a:xfrm>
            <a:off x="6543675" y="520700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2" name="Oval 13"/>
          <p:cNvSpPr>
            <a:spLocks noChangeArrowheads="1"/>
          </p:cNvSpPr>
          <p:nvPr/>
        </p:nvSpPr>
        <p:spPr bwMode="auto">
          <a:xfrm>
            <a:off x="6543675" y="3948114"/>
            <a:ext cx="287338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3" name="Oval 14"/>
          <p:cNvSpPr>
            <a:spLocks noChangeArrowheads="1"/>
          </p:cNvSpPr>
          <p:nvPr/>
        </p:nvSpPr>
        <p:spPr bwMode="auto">
          <a:xfrm>
            <a:off x="5776914" y="5711826"/>
            <a:ext cx="287337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4" name="Oval 15"/>
          <p:cNvSpPr>
            <a:spLocks noChangeArrowheads="1"/>
          </p:cNvSpPr>
          <p:nvPr/>
        </p:nvSpPr>
        <p:spPr bwMode="auto">
          <a:xfrm>
            <a:off x="7500939" y="4535488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5" name="Line 16"/>
          <p:cNvSpPr>
            <a:spLocks noChangeShapeType="1"/>
          </p:cNvSpPr>
          <p:nvPr/>
        </p:nvSpPr>
        <p:spPr bwMode="auto">
          <a:xfrm flipV="1">
            <a:off x="4244976" y="4114801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Line 17"/>
          <p:cNvSpPr>
            <a:spLocks noChangeShapeType="1"/>
          </p:cNvSpPr>
          <p:nvPr/>
        </p:nvSpPr>
        <p:spPr bwMode="auto">
          <a:xfrm>
            <a:off x="4195764" y="4759326"/>
            <a:ext cx="623887" cy="531813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8"/>
          <p:cNvSpPr>
            <a:spLocks noChangeShapeType="1"/>
          </p:cNvSpPr>
          <p:nvPr/>
        </p:nvSpPr>
        <p:spPr bwMode="auto">
          <a:xfrm>
            <a:off x="5154614" y="4129088"/>
            <a:ext cx="574675" cy="5318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9"/>
          <p:cNvSpPr>
            <a:spLocks noChangeShapeType="1"/>
          </p:cNvSpPr>
          <p:nvPr/>
        </p:nvSpPr>
        <p:spPr bwMode="auto">
          <a:xfrm>
            <a:off x="5097463" y="5367339"/>
            <a:ext cx="679450" cy="428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20"/>
          <p:cNvSpPr>
            <a:spLocks noChangeShapeType="1"/>
          </p:cNvSpPr>
          <p:nvPr/>
        </p:nvSpPr>
        <p:spPr bwMode="auto">
          <a:xfrm flipV="1">
            <a:off x="5091114" y="4829175"/>
            <a:ext cx="638175" cy="4206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Line 21"/>
          <p:cNvSpPr>
            <a:spLocks noChangeShapeType="1"/>
          </p:cNvSpPr>
          <p:nvPr/>
        </p:nvSpPr>
        <p:spPr bwMode="auto">
          <a:xfrm>
            <a:off x="5921375" y="4843463"/>
            <a:ext cx="654050" cy="39211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22"/>
          <p:cNvSpPr>
            <a:spLocks noChangeShapeType="1"/>
          </p:cNvSpPr>
          <p:nvPr/>
        </p:nvSpPr>
        <p:spPr bwMode="auto">
          <a:xfrm flipV="1">
            <a:off x="6016625" y="5418138"/>
            <a:ext cx="590550" cy="334962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2" name="Line 23"/>
          <p:cNvSpPr>
            <a:spLocks noChangeShapeType="1"/>
          </p:cNvSpPr>
          <p:nvPr/>
        </p:nvSpPr>
        <p:spPr bwMode="auto">
          <a:xfrm flipV="1">
            <a:off x="5969000" y="4660901"/>
            <a:ext cx="1531938" cy="984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Line 24"/>
          <p:cNvSpPr>
            <a:spLocks noChangeShapeType="1"/>
          </p:cNvSpPr>
          <p:nvPr/>
        </p:nvSpPr>
        <p:spPr bwMode="auto">
          <a:xfrm>
            <a:off x="5170489" y="4059239"/>
            <a:ext cx="1373187" cy="142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Line 25"/>
          <p:cNvSpPr>
            <a:spLocks noChangeShapeType="1"/>
          </p:cNvSpPr>
          <p:nvPr/>
        </p:nvSpPr>
        <p:spPr bwMode="auto">
          <a:xfrm>
            <a:off x="6826251" y="4138613"/>
            <a:ext cx="766763" cy="419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Text Box 26"/>
          <p:cNvSpPr txBox="1">
            <a:spLocks noChangeArrowheads="1"/>
          </p:cNvSpPr>
          <p:nvPr/>
        </p:nvSpPr>
        <p:spPr bwMode="auto">
          <a:xfrm>
            <a:off x="4287838" y="3894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3</a:t>
            </a:r>
          </a:p>
        </p:txBody>
      </p:sp>
      <p:sp>
        <p:nvSpPr>
          <p:cNvPr id="33816" name="Text Box 27"/>
          <p:cNvSpPr txBox="1">
            <a:spLocks noChangeArrowheads="1"/>
          </p:cNvSpPr>
          <p:nvPr/>
        </p:nvSpPr>
        <p:spPr bwMode="auto">
          <a:xfrm>
            <a:off x="5645150" y="35448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2</a:t>
            </a:r>
          </a:p>
        </p:txBody>
      </p:sp>
      <p:sp>
        <p:nvSpPr>
          <p:cNvPr id="33817" name="Text Box 28"/>
          <p:cNvSpPr txBox="1">
            <a:spLocks noChangeArrowheads="1"/>
          </p:cNvSpPr>
          <p:nvPr/>
        </p:nvSpPr>
        <p:spPr bwMode="auto">
          <a:xfrm>
            <a:off x="4400550" y="45672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2</a:t>
            </a:r>
          </a:p>
        </p:txBody>
      </p:sp>
      <p:sp>
        <p:nvSpPr>
          <p:cNvPr id="33818" name="Text Box 29"/>
          <p:cNvSpPr txBox="1">
            <a:spLocks noChangeArrowheads="1"/>
          </p:cNvSpPr>
          <p:nvPr/>
        </p:nvSpPr>
        <p:spPr bwMode="auto">
          <a:xfrm>
            <a:off x="5405438" y="40655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33819" name="Text Box 30"/>
          <p:cNvSpPr txBox="1">
            <a:spLocks noChangeArrowheads="1"/>
          </p:cNvSpPr>
          <p:nvPr/>
        </p:nvSpPr>
        <p:spPr bwMode="auto">
          <a:xfrm>
            <a:off x="5102225" y="4637089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33820" name="Text Box 31"/>
          <p:cNvSpPr txBox="1">
            <a:spLocks noChangeArrowheads="1"/>
          </p:cNvSpPr>
          <p:nvPr/>
        </p:nvSpPr>
        <p:spPr bwMode="auto">
          <a:xfrm>
            <a:off x="6380163" y="42306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4</a:t>
            </a:r>
          </a:p>
        </p:txBody>
      </p:sp>
      <p:sp>
        <p:nvSpPr>
          <p:cNvPr id="33821" name="Text Box 32"/>
          <p:cNvSpPr txBox="1">
            <a:spLocks noChangeArrowheads="1"/>
          </p:cNvSpPr>
          <p:nvPr/>
        </p:nvSpPr>
        <p:spPr bwMode="auto">
          <a:xfrm>
            <a:off x="7081838" y="3824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33822" name="Text Box 33"/>
          <p:cNvSpPr txBox="1">
            <a:spLocks noChangeArrowheads="1"/>
          </p:cNvSpPr>
          <p:nvPr/>
        </p:nvSpPr>
        <p:spPr bwMode="auto">
          <a:xfrm>
            <a:off x="5054600" y="5449888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4</a:t>
            </a:r>
          </a:p>
        </p:txBody>
      </p:sp>
      <p:sp>
        <p:nvSpPr>
          <p:cNvPr id="33823" name="Text Box 34"/>
          <p:cNvSpPr txBox="1">
            <a:spLocks noChangeArrowheads="1"/>
          </p:cNvSpPr>
          <p:nvPr/>
        </p:nvSpPr>
        <p:spPr bwMode="auto">
          <a:xfrm>
            <a:off x="5903913" y="4872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5</a:t>
            </a:r>
          </a:p>
        </p:txBody>
      </p:sp>
      <p:sp>
        <p:nvSpPr>
          <p:cNvPr id="33824" name="Text Box 35"/>
          <p:cNvSpPr txBox="1">
            <a:spLocks noChangeArrowheads="1"/>
          </p:cNvSpPr>
          <p:nvPr/>
        </p:nvSpPr>
        <p:spPr bwMode="auto">
          <a:xfrm>
            <a:off x="6300788" y="547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3</a:t>
            </a:r>
          </a:p>
        </p:txBody>
      </p:sp>
      <p:sp>
        <p:nvSpPr>
          <p:cNvPr id="33825" name="Text Box 44"/>
          <p:cNvSpPr txBox="1">
            <a:spLocks noChangeArrowheads="1"/>
          </p:cNvSpPr>
          <p:nvPr/>
        </p:nvSpPr>
        <p:spPr bwMode="auto">
          <a:xfrm>
            <a:off x="3554414" y="4406901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33826" name="Text Box 45"/>
          <p:cNvSpPr txBox="1">
            <a:spLocks noChangeArrowheads="1"/>
          </p:cNvSpPr>
          <p:nvPr/>
        </p:nvSpPr>
        <p:spPr bwMode="auto">
          <a:xfrm>
            <a:off x="5634039" y="586740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33827" name="Line 47"/>
          <p:cNvSpPr>
            <a:spLocks noChangeShapeType="1"/>
          </p:cNvSpPr>
          <p:nvPr/>
        </p:nvSpPr>
        <p:spPr bwMode="auto">
          <a:xfrm>
            <a:off x="3830638" y="5003801"/>
            <a:ext cx="1727200" cy="1228725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Text Box 48"/>
          <p:cNvSpPr txBox="1">
            <a:spLocks noChangeArrowheads="1"/>
          </p:cNvSpPr>
          <p:nvPr/>
        </p:nvSpPr>
        <p:spPr bwMode="auto">
          <a:xfrm>
            <a:off x="4367214" y="5656264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CC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388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9481" cy="1325563"/>
          </a:xfrm>
        </p:spPr>
        <p:txBody>
          <a:bodyPr/>
          <a:lstStyle/>
          <a:p>
            <a:r>
              <a:rPr lang="en-US" altLang="x-none" dirty="0" smtClean="0"/>
              <a:t>Link-state</a:t>
            </a:r>
            <a:r>
              <a:rPr lang="en-US" altLang="x-none" dirty="0"/>
              <a:t>: Dijkstra’s </a:t>
            </a:r>
            <a:r>
              <a:rPr lang="en-US" altLang="x-none" dirty="0" smtClean="0"/>
              <a:t>algorithm</a:t>
            </a:r>
            <a:endParaRPr lang="en-US" altLang="x-none" dirty="0"/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3707969"/>
            <a:ext cx="3288224" cy="2362200"/>
          </a:xfr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x-none" sz="2400" dirty="0"/>
              <a:t>S = {u} </a:t>
            </a:r>
          </a:p>
          <a:p>
            <a:pPr>
              <a:buFontTx/>
              <a:buNone/>
            </a:pPr>
            <a:r>
              <a:rPr lang="en-US" altLang="x-none" sz="2400" dirty="0"/>
              <a:t>for all nodes v </a:t>
            </a:r>
          </a:p>
          <a:p>
            <a:pPr>
              <a:buFontTx/>
              <a:buNone/>
            </a:pPr>
            <a:r>
              <a:rPr lang="en-US" altLang="x-none" sz="2400" dirty="0"/>
              <a:t>   if (v is adjacent to u)</a:t>
            </a:r>
          </a:p>
          <a:p>
            <a:pPr>
              <a:buFontTx/>
              <a:buNone/>
            </a:pPr>
            <a:r>
              <a:rPr lang="en-US" altLang="x-none" sz="2400" dirty="0"/>
              <a:t>      D(v) = c(</a:t>
            </a:r>
            <a:r>
              <a:rPr lang="en-US" altLang="x-none" sz="2400" dirty="0" err="1"/>
              <a:t>u,v</a:t>
            </a:r>
            <a:r>
              <a:rPr lang="en-US" altLang="x-none" sz="2400" dirty="0"/>
              <a:t>) </a:t>
            </a:r>
          </a:p>
          <a:p>
            <a:pPr>
              <a:buFontTx/>
              <a:buNone/>
            </a:pPr>
            <a:r>
              <a:rPr lang="en-US" altLang="x-none" sz="2400" dirty="0"/>
              <a:t>   else D(v) = ∞ 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sp>
        <p:nvSpPr>
          <p:cNvPr id="35844" name="Content Placeholder 4"/>
          <p:cNvSpPr>
            <a:spLocks noGrp="1"/>
          </p:cNvSpPr>
          <p:nvPr>
            <p:ph sz="half" idx="2"/>
          </p:nvPr>
        </p:nvSpPr>
        <p:spPr>
          <a:xfrm>
            <a:off x="5486400" y="3707969"/>
            <a:ext cx="4914900" cy="2362200"/>
          </a:xfrm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x-none" sz="2400">
                <a:solidFill>
                  <a:srgbClr val="000000"/>
                </a:solidFill>
              </a:rPr>
              <a:t>add w with smallest D(w) to S</a:t>
            </a:r>
          </a:p>
          <a:p>
            <a:pPr>
              <a:buFontTx/>
              <a:buNone/>
            </a:pPr>
            <a:r>
              <a:rPr lang="en-US" altLang="x-none" sz="2400">
                <a:solidFill>
                  <a:srgbClr val="000000"/>
                </a:solidFill>
              </a:rPr>
              <a:t>update D(v) for all adjacent v:</a:t>
            </a:r>
          </a:p>
          <a:p>
            <a:pPr>
              <a:buFontTx/>
              <a:buNone/>
            </a:pPr>
            <a:r>
              <a:rPr lang="en-US" altLang="x-none" sz="2400">
                <a:solidFill>
                  <a:srgbClr val="000000"/>
                </a:solidFill>
              </a:rPr>
              <a:t>    D(v) = min{D(v), D(w) + c(w,v)} </a:t>
            </a:r>
          </a:p>
          <a:p>
            <a:pPr>
              <a:buFontTx/>
              <a:buNone/>
            </a:pPr>
            <a:r>
              <a:rPr lang="en-US" altLang="x-none" sz="2400" i="1">
                <a:solidFill>
                  <a:srgbClr val="000000"/>
                </a:solidFill>
              </a:rPr>
              <a:t>until all nodes are in S</a:t>
            </a:r>
            <a:r>
              <a:rPr lang="en-US" altLang="x-none" sz="2400">
                <a:solidFill>
                  <a:srgbClr val="000000"/>
                </a:solidFill>
              </a:rPr>
              <a:t> </a:t>
            </a:r>
          </a:p>
          <a:p>
            <a:endParaRPr lang="en-US" altLang="x-none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838200" y="1629569"/>
            <a:ext cx="85344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3838" indent="-223838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800" kern="0" dirty="0" smtClean="0">
                <a:latin typeface="Helvetica" charset="0"/>
                <a:ea typeface="Helvetica" charset="0"/>
                <a:cs typeface="Helvetica" charset="0"/>
              </a:rPr>
              <a:t>Flood the topology information to all nodes</a:t>
            </a:r>
          </a:p>
          <a:p>
            <a:pPr marL="223838" indent="-223838" eaLnBrk="0" hangingPunct="0">
              <a:spcBef>
                <a:spcPct val="50000"/>
              </a:spcBef>
              <a:buFontTx/>
              <a:buChar char="•"/>
              <a:defRPr/>
            </a:pPr>
            <a:r>
              <a:rPr lang="en-US" sz="2800" kern="0" dirty="0" smtClean="0">
                <a:latin typeface="Helvetica" charset="0"/>
                <a:ea typeface="Helvetica" charset="0"/>
                <a:cs typeface="Helvetica" charset="0"/>
              </a:rPr>
              <a:t>Each node computes shortest paths to other nodes</a:t>
            </a:r>
            <a:endParaRPr lang="en-US" sz="2800" kern="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2389188" y="3098370"/>
            <a:ext cx="2259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u="sng" dirty="0"/>
              <a:t>Initialization</a:t>
            </a:r>
          </a:p>
        </p:txBody>
      </p:sp>
      <p:sp>
        <p:nvSpPr>
          <p:cNvPr id="35848" name="TextBox 7"/>
          <p:cNvSpPr txBox="1">
            <a:spLocks noChangeArrowheads="1"/>
          </p:cNvSpPr>
          <p:nvPr/>
        </p:nvSpPr>
        <p:spPr bwMode="auto">
          <a:xfrm>
            <a:off x="7239000" y="3098370"/>
            <a:ext cx="1062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800" u="sng"/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1771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Link-state routing example (OSPF/IS-IS)</a:t>
            </a:r>
            <a:endParaRPr lang="en-US" altLang="x-none" dirty="0"/>
          </a:p>
        </p:txBody>
      </p:sp>
      <p:grpSp>
        <p:nvGrpSpPr>
          <p:cNvPr id="36868" name="Group 117"/>
          <p:cNvGrpSpPr>
            <a:grpSpLocks/>
          </p:cNvGrpSpPr>
          <p:nvPr/>
        </p:nvGrpSpPr>
        <p:grpSpPr bwMode="auto">
          <a:xfrm>
            <a:off x="2063750" y="1239838"/>
            <a:ext cx="3830638" cy="2419350"/>
            <a:chOff x="340" y="781"/>
            <a:chExt cx="2413" cy="1524"/>
          </a:xfrm>
        </p:grpSpPr>
        <p:sp>
          <p:nvSpPr>
            <p:cNvPr id="36956" name="Oval 4"/>
            <p:cNvSpPr>
              <a:spLocks noChangeArrowheads="1"/>
            </p:cNvSpPr>
            <p:nvPr/>
          </p:nvSpPr>
          <p:spPr bwMode="auto">
            <a:xfrm>
              <a:off x="340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57" name="Oval 5"/>
            <p:cNvSpPr>
              <a:spLocks noChangeArrowheads="1"/>
            </p:cNvSpPr>
            <p:nvPr/>
          </p:nvSpPr>
          <p:spPr bwMode="auto">
            <a:xfrm>
              <a:off x="88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58" name="Oval 6"/>
            <p:cNvSpPr>
              <a:spLocks noChangeArrowheads="1"/>
            </p:cNvSpPr>
            <p:nvPr/>
          </p:nvSpPr>
          <p:spPr bwMode="auto">
            <a:xfrm>
              <a:off x="943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59" name="Oval 7"/>
            <p:cNvSpPr>
              <a:spLocks noChangeArrowheads="1"/>
            </p:cNvSpPr>
            <p:nvPr/>
          </p:nvSpPr>
          <p:spPr bwMode="auto">
            <a:xfrm>
              <a:off x="1426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60" name="Oval 8"/>
            <p:cNvSpPr>
              <a:spLocks noChangeArrowheads="1"/>
            </p:cNvSpPr>
            <p:nvPr/>
          </p:nvSpPr>
          <p:spPr bwMode="auto">
            <a:xfrm>
              <a:off x="1969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61" name="Oval 9"/>
            <p:cNvSpPr>
              <a:spLocks noChangeArrowheads="1"/>
            </p:cNvSpPr>
            <p:nvPr/>
          </p:nvSpPr>
          <p:spPr bwMode="auto">
            <a:xfrm>
              <a:off x="1969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62" name="Oval 10"/>
            <p:cNvSpPr>
              <a:spLocks noChangeArrowheads="1"/>
            </p:cNvSpPr>
            <p:nvPr/>
          </p:nvSpPr>
          <p:spPr bwMode="auto">
            <a:xfrm>
              <a:off x="1486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63" name="Oval 11"/>
            <p:cNvSpPr>
              <a:spLocks noChangeArrowheads="1"/>
            </p:cNvSpPr>
            <p:nvPr/>
          </p:nvSpPr>
          <p:spPr bwMode="auto">
            <a:xfrm>
              <a:off x="2572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64" name="Line 12"/>
            <p:cNvSpPr>
              <a:spLocks noChangeShapeType="1"/>
            </p:cNvSpPr>
            <p:nvPr/>
          </p:nvSpPr>
          <p:spPr bwMode="auto">
            <a:xfrm flipV="1">
              <a:off x="521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5" name="Line 13"/>
            <p:cNvSpPr>
              <a:spLocks noChangeShapeType="1"/>
            </p:cNvSpPr>
            <p:nvPr/>
          </p:nvSpPr>
          <p:spPr bwMode="auto">
            <a:xfrm>
              <a:off x="486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6" name="Line 14"/>
            <p:cNvSpPr>
              <a:spLocks noChangeShapeType="1"/>
            </p:cNvSpPr>
            <p:nvPr/>
          </p:nvSpPr>
          <p:spPr bwMode="auto">
            <a:xfrm>
              <a:off x="1094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7" name="Line 15"/>
            <p:cNvSpPr>
              <a:spLocks noChangeShapeType="1"/>
            </p:cNvSpPr>
            <p:nvPr/>
          </p:nvSpPr>
          <p:spPr bwMode="auto">
            <a:xfrm>
              <a:off x="1034" y="1934"/>
              <a:ext cx="45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8" name="Line 16"/>
            <p:cNvSpPr>
              <a:spLocks noChangeShapeType="1"/>
            </p:cNvSpPr>
            <p:nvPr/>
          </p:nvSpPr>
          <p:spPr bwMode="auto">
            <a:xfrm flipV="1">
              <a:off x="1054" y="1590"/>
              <a:ext cx="402" cy="2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69" name="Line 17"/>
            <p:cNvSpPr>
              <a:spLocks noChangeShapeType="1"/>
            </p:cNvSpPr>
            <p:nvPr/>
          </p:nvSpPr>
          <p:spPr bwMode="auto">
            <a:xfrm>
              <a:off x="1577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0" name="Line 18"/>
            <p:cNvSpPr>
              <a:spLocks noChangeShapeType="1"/>
            </p:cNvSpPr>
            <p:nvPr/>
          </p:nvSpPr>
          <p:spPr bwMode="auto">
            <a:xfrm flipV="1">
              <a:off x="1637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1" name="Line 19"/>
            <p:cNvSpPr>
              <a:spLocks noChangeShapeType="1"/>
            </p:cNvSpPr>
            <p:nvPr/>
          </p:nvSpPr>
          <p:spPr bwMode="auto">
            <a:xfrm flipV="1">
              <a:off x="1607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2" name="Line 20"/>
            <p:cNvSpPr>
              <a:spLocks noChangeShapeType="1"/>
            </p:cNvSpPr>
            <p:nvPr/>
          </p:nvSpPr>
          <p:spPr bwMode="auto">
            <a:xfrm>
              <a:off x="1104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3" name="Line 21"/>
            <p:cNvSpPr>
              <a:spLocks noChangeShapeType="1"/>
            </p:cNvSpPr>
            <p:nvPr/>
          </p:nvSpPr>
          <p:spPr bwMode="auto">
            <a:xfrm>
              <a:off x="2140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74" name="Text Box 22"/>
            <p:cNvSpPr txBox="1">
              <a:spLocks noChangeArrowheads="1"/>
            </p:cNvSpPr>
            <p:nvPr/>
          </p:nvSpPr>
          <p:spPr bwMode="auto">
            <a:xfrm>
              <a:off x="548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6975" name="Text Box 23"/>
            <p:cNvSpPr txBox="1">
              <a:spLocks noChangeArrowheads="1"/>
            </p:cNvSpPr>
            <p:nvPr/>
          </p:nvSpPr>
          <p:spPr bwMode="auto">
            <a:xfrm>
              <a:off x="1403" y="78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76" name="Text Box 24"/>
            <p:cNvSpPr txBox="1">
              <a:spLocks noChangeArrowheads="1"/>
            </p:cNvSpPr>
            <p:nvPr/>
          </p:nvSpPr>
          <p:spPr bwMode="auto">
            <a:xfrm>
              <a:off x="619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77" name="Text Box 25"/>
            <p:cNvSpPr txBox="1">
              <a:spLocks noChangeArrowheads="1"/>
            </p:cNvSpPr>
            <p:nvPr/>
          </p:nvSpPr>
          <p:spPr bwMode="auto">
            <a:xfrm>
              <a:off x="1252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78" name="Text Box 26"/>
            <p:cNvSpPr txBox="1">
              <a:spLocks noChangeArrowheads="1"/>
            </p:cNvSpPr>
            <p:nvPr/>
          </p:nvSpPr>
          <p:spPr bwMode="auto">
            <a:xfrm>
              <a:off x="1061" y="14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79" name="Text Box 27"/>
            <p:cNvSpPr txBox="1">
              <a:spLocks noChangeArrowheads="1"/>
            </p:cNvSpPr>
            <p:nvPr/>
          </p:nvSpPr>
          <p:spPr bwMode="auto">
            <a:xfrm>
              <a:off x="1866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80" name="Text Box 28"/>
            <p:cNvSpPr txBox="1">
              <a:spLocks noChangeArrowheads="1"/>
            </p:cNvSpPr>
            <p:nvPr/>
          </p:nvSpPr>
          <p:spPr bwMode="auto">
            <a:xfrm>
              <a:off x="2308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81" name="Text Box 29"/>
            <p:cNvSpPr txBox="1">
              <a:spLocks noChangeArrowheads="1"/>
            </p:cNvSpPr>
            <p:nvPr/>
          </p:nvSpPr>
          <p:spPr bwMode="auto">
            <a:xfrm>
              <a:off x="1031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82" name="Text Box 30"/>
            <p:cNvSpPr txBox="1">
              <a:spLocks noChangeArrowheads="1"/>
            </p:cNvSpPr>
            <p:nvPr/>
          </p:nvSpPr>
          <p:spPr bwMode="auto">
            <a:xfrm>
              <a:off x="1566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983" name="Text Box 31"/>
            <p:cNvSpPr txBox="1">
              <a:spLocks noChangeArrowheads="1"/>
            </p:cNvSpPr>
            <p:nvPr/>
          </p:nvSpPr>
          <p:spPr bwMode="auto">
            <a:xfrm>
              <a:off x="1816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3" name="Group 118"/>
          <p:cNvGrpSpPr>
            <a:grpSpLocks/>
          </p:cNvGrpSpPr>
          <p:nvPr/>
        </p:nvGrpSpPr>
        <p:grpSpPr bwMode="auto">
          <a:xfrm>
            <a:off x="6480175" y="1239838"/>
            <a:ext cx="3830638" cy="2419350"/>
            <a:chOff x="3122" y="781"/>
            <a:chExt cx="2413" cy="1524"/>
          </a:xfrm>
        </p:grpSpPr>
        <p:sp>
          <p:nvSpPr>
            <p:cNvPr id="36928" name="Oval 32"/>
            <p:cNvSpPr>
              <a:spLocks noChangeArrowheads="1"/>
            </p:cNvSpPr>
            <p:nvPr/>
          </p:nvSpPr>
          <p:spPr bwMode="auto">
            <a:xfrm>
              <a:off x="3122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29" name="Oval 33"/>
            <p:cNvSpPr>
              <a:spLocks noChangeArrowheads="1"/>
            </p:cNvSpPr>
            <p:nvPr/>
          </p:nvSpPr>
          <p:spPr bwMode="auto">
            <a:xfrm>
              <a:off x="3665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30" name="Oval 34"/>
            <p:cNvSpPr>
              <a:spLocks noChangeArrowheads="1"/>
            </p:cNvSpPr>
            <p:nvPr/>
          </p:nvSpPr>
          <p:spPr bwMode="auto">
            <a:xfrm>
              <a:off x="3725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31" name="Oval 35"/>
            <p:cNvSpPr>
              <a:spLocks noChangeArrowheads="1"/>
            </p:cNvSpPr>
            <p:nvPr/>
          </p:nvSpPr>
          <p:spPr bwMode="auto">
            <a:xfrm>
              <a:off x="4208" y="145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32" name="Oval 36"/>
            <p:cNvSpPr>
              <a:spLocks noChangeArrowheads="1"/>
            </p:cNvSpPr>
            <p:nvPr/>
          </p:nvSpPr>
          <p:spPr bwMode="auto">
            <a:xfrm>
              <a:off x="4751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33" name="Oval 37"/>
            <p:cNvSpPr>
              <a:spLocks noChangeArrowheads="1"/>
            </p:cNvSpPr>
            <p:nvPr/>
          </p:nvSpPr>
          <p:spPr bwMode="auto">
            <a:xfrm>
              <a:off x="4751" y="1035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34" name="Oval 38"/>
            <p:cNvSpPr>
              <a:spLocks noChangeArrowheads="1"/>
            </p:cNvSpPr>
            <p:nvPr/>
          </p:nvSpPr>
          <p:spPr bwMode="auto">
            <a:xfrm>
              <a:off x="4268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35" name="Oval 39"/>
            <p:cNvSpPr>
              <a:spLocks noChangeArrowheads="1"/>
            </p:cNvSpPr>
            <p:nvPr/>
          </p:nvSpPr>
          <p:spPr bwMode="auto">
            <a:xfrm>
              <a:off x="5354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36" name="Line 40"/>
            <p:cNvSpPr>
              <a:spLocks noChangeShapeType="1"/>
            </p:cNvSpPr>
            <p:nvPr/>
          </p:nvSpPr>
          <p:spPr bwMode="auto">
            <a:xfrm flipV="1">
              <a:off x="3303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7" name="Line 41"/>
            <p:cNvSpPr>
              <a:spLocks noChangeShapeType="1"/>
            </p:cNvSpPr>
            <p:nvPr/>
          </p:nvSpPr>
          <p:spPr bwMode="auto">
            <a:xfrm>
              <a:off x="3268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8" name="Line 42"/>
            <p:cNvSpPr>
              <a:spLocks noChangeShapeType="1"/>
            </p:cNvSpPr>
            <p:nvPr/>
          </p:nvSpPr>
          <p:spPr bwMode="auto">
            <a:xfrm>
              <a:off x="3876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9" name="Line 43"/>
            <p:cNvSpPr>
              <a:spLocks noChangeShapeType="1"/>
            </p:cNvSpPr>
            <p:nvPr/>
          </p:nvSpPr>
          <p:spPr bwMode="auto">
            <a:xfrm>
              <a:off x="3824" y="1942"/>
              <a:ext cx="444" cy="25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0" name="Line 44"/>
            <p:cNvSpPr>
              <a:spLocks noChangeShapeType="1"/>
            </p:cNvSpPr>
            <p:nvPr/>
          </p:nvSpPr>
          <p:spPr bwMode="auto">
            <a:xfrm flipV="1">
              <a:off x="3836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1" name="Line 45"/>
            <p:cNvSpPr>
              <a:spLocks noChangeShapeType="1"/>
            </p:cNvSpPr>
            <p:nvPr/>
          </p:nvSpPr>
          <p:spPr bwMode="auto">
            <a:xfrm>
              <a:off x="4359" y="1599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2" name="Line 46"/>
            <p:cNvSpPr>
              <a:spLocks noChangeShapeType="1"/>
            </p:cNvSpPr>
            <p:nvPr/>
          </p:nvSpPr>
          <p:spPr bwMode="auto">
            <a:xfrm flipV="1">
              <a:off x="4419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3" name="Line 47"/>
            <p:cNvSpPr>
              <a:spLocks noChangeShapeType="1"/>
            </p:cNvSpPr>
            <p:nvPr/>
          </p:nvSpPr>
          <p:spPr bwMode="auto">
            <a:xfrm flipV="1">
              <a:off x="4389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4" name="Line 48"/>
            <p:cNvSpPr>
              <a:spLocks noChangeShapeType="1"/>
            </p:cNvSpPr>
            <p:nvPr/>
          </p:nvSpPr>
          <p:spPr bwMode="auto">
            <a:xfrm>
              <a:off x="3886" y="1105"/>
              <a:ext cx="865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5" name="Line 49"/>
            <p:cNvSpPr>
              <a:spLocks noChangeShapeType="1"/>
            </p:cNvSpPr>
            <p:nvPr/>
          </p:nvSpPr>
          <p:spPr bwMode="auto">
            <a:xfrm>
              <a:off x="4922" y="1167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46" name="Text Box 50"/>
            <p:cNvSpPr txBox="1">
              <a:spLocks noChangeArrowheads="1"/>
            </p:cNvSpPr>
            <p:nvPr/>
          </p:nvSpPr>
          <p:spPr bwMode="auto">
            <a:xfrm>
              <a:off x="3330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6947" name="Text Box 51"/>
            <p:cNvSpPr txBox="1">
              <a:spLocks noChangeArrowheads="1"/>
            </p:cNvSpPr>
            <p:nvPr/>
          </p:nvSpPr>
          <p:spPr bwMode="auto">
            <a:xfrm>
              <a:off x="4185" y="78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48" name="Text Box 52"/>
            <p:cNvSpPr txBox="1">
              <a:spLocks noChangeArrowheads="1"/>
            </p:cNvSpPr>
            <p:nvPr/>
          </p:nvSpPr>
          <p:spPr bwMode="auto">
            <a:xfrm>
              <a:off x="3401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2</a:t>
              </a:r>
            </a:p>
          </p:txBody>
        </p:sp>
        <p:sp>
          <p:nvSpPr>
            <p:cNvPr id="36949" name="Text Box 53"/>
            <p:cNvSpPr txBox="1">
              <a:spLocks noChangeArrowheads="1"/>
            </p:cNvSpPr>
            <p:nvPr/>
          </p:nvSpPr>
          <p:spPr bwMode="auto">
            <a:xfrm>
              <a:off x="4034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50" name="Text Box 54"/>
            <p:cNvSpPr txBox="1">
              <a:spLocks noChangeArrowheads="1"/>
            </p:cNvSpPr>
            <p:nvPr/>
          </p:nvSpPr>
          <p:spPr bwMode="auto">
            <a:xfrm>
              <a:off x="3843" y="14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51" name="Text Box 55"/>
            <p:cNvSpPr txBox="1">
              <a:spLocks noChangeArrowheads="1"/>
            </p:cNvSpPr>
            <p:nvPr/>
          </p:nvSpPr>
          <p:spPr bwMode="auto">
            <a:xfrm>
              <a:off x="4648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52" name="Text Box 56"/>
            <p:cNvSpPr txBox="1">
              <a:spLocks noChangeArrowheads="1"/>
            </p:cNvSpPr>
            <p:nvPr/>
          </p:nvSpPr>
          <p:spPr bwMode="auto">
            <a:xfrm>
              <a:off x="5090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53" name="Text Box 57"/>
            <p:cNvSpPr txBox="1">
              <a:spLocks noChangeArrowheads="1"/>
            </p:cNvSpPr>
            <p:nvPr/>
          </p:nvSpPr>
          <p:spPr bwMode="auto">
            <a:xfrm>
              <a:off x="3813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54" name="Text Box 58"/>
            <p:cNvSpPr txBox="1">
              <a:spLocks noChangeArrowheads="1"/>
            </p:cNvSpPr>
            <p:nvPr/>
          </p:nvSpPr>
          <p:spPr bwMode="auto">
            <a:xfrm>
              <a:off x="4348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955" name="Text Box 59"/>
            <p:cNvSpPr txBox="1">
              <a:spLocks noChangeArrowheads="1"/>
            </p:cNvSpPr>
            <p:nvPr/>
          </p:nvSpPr>
          <p:spPr bwMode="auto">
            <a:xfrm>
              <a:off x="4598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2073275" y="4159250"/>
            <a:ext cx="3830638" cy="2419350"/>
            <a:chOff x="346" y="2620"/>
            <a:chExt cx="2413" cy="1524"/>
          </a:xfrm>
        </p:grpSpPr>
        <p:sp>
          <p:nvSpPr>
            <p:cNvPr id="36900" name="Oval 60"/>
            <p:cNvSpPr>
              <a:spLocks noChangeArrowheads="1"/>
            </p:cNvSpPr>
            <p:nvPr/>
          </p:nvSpPr>
          <p:spPr bwMode="auto">
            <a:xfrm>
              <a:off x="346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01" name="Oval 61"/>
            <p:cNvSpPr>
              <a:spLocks noChangeArrowheads="1"/>
            </p:cNvSpPr>
            <p:nvPr/>
          </p:nvSpPr>
          <p:spPr bwMode="auto">
            <a:xfrm>
              <a:off x="889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02" name="Oval 62"/>
            <p:cNvSpPr>
              <a:spLocks noChangeArrowheads="1"/>
            </p:cNvSpPr>
            <p:nvPr/>
          </p:nvSpPr>
          <p:spPr bwMode="auto">
            <a:xfrm>
              <a:off x="949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03" name="Oval 63"/>
            <p:cNvSpPr>
              <a:spLocks noChangeArrowheads="1"/>
            </p:cNvSpPr>
            <p:nvPr/>
          </p:nvSpPr>
          <p:spPr bwMode="auto">
            <a:xfrm>
              <a:off x="1432" y="329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04" name="Oval 64"/>
            <p:cNvSpPr>
              <a:spLocks noChangeArrowheads="1"/>
            </p:cNvSpPr>
            <p:nvPr/>
          </p:nvSpPr>
          <p:spPr bwMode="auto">
            <a:xfrm>
              <a:off x="1975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05" name="Oval 65"/>
            <p:cNvSpPr>
              <a:spLocks noChangeArrowheads="1"/>
            </p:cNvSpPr>
            <p:nvPr/>
          </p:nvSpPr>
          <p:spPr bwMode="auto">
            <a:xfrm>
              <a:off x="1975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06" name="Oval 66"/>
            <p:cNvSpPr>
              <a:spLocks noChangeArrowheads="1"/>
            </p:cNvSpPr>
            <p:nvPr/>
          </p:nvSpPr>
          <p:spPr bwMode="auto">
            <a:xfrm>
              <a:off x="1492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07" name="Oval 67"/>
            <p:cNvSpPr>
              <a:spLocks noChangeArrowheads="1"/>
            </p:cNvSpPr>
            <p:nvPr/>
          </p:nvSpPr>
          <p:spPr bwMode="auto">
            <a:xfrm>
              <a:off x="2578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908" name="Line 68"/>
            <p:cNvSpPr>
              <a:spLocks noChangeShapeType="1"/>
            </p:cNvSpPr>
            <p:nvPr/>
          </p:nvSpPr>
          <p:spPr bwMode="auto">
            <a:xfrm flipV="1">
              <a:off x="527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9" name="Line 69"/>
            <p:cNvSpPr>
              <a:spLocks noChangeShapeType="1"/>
            </p:cNvSpPr>
            <p:nvPr/>
          </p:nvSpPr>
          <p:spPr bwMode="auto">
            <a:xfrm>
              <a:off x="492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0" name="Line 70"/>
            <p:cNvSpPr>
              <a:spLocks noChangeShapeType="1"/>
            </p:cNvSpPr>
            <p:nvPr/>
          </p:nvSpPr>
          <p:spPr bwMode="auto">
            <a:xfrm>
              <a:off x="1100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1" name="Line 71"/>
            <p:cNvSpPr>
              <a:spLocks noChangeShapeType="1"/>
            </p:cNvSpPr>
            <p:nvPr/>
          </p:nvSpPr>
          <p:spPr bwMode="auto">
            <a:xfrm>
              <a:off x="1040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2" name="Line 72"/>
            <p:cNvSpPr>
              <a:spLocks noChangeShapeType="1"/>
            </p:cNvSpPr>
            <p:nvPr/>
          </p:nvSpPr>
          <p:spPr bwMode="auto">
            <a:xfrm flipV="1">
              <a:off x="1060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3" name="Line 73"/>
            <p:cNvSpPr>
              <a:spLocks noChangeShapeType="1"/>
            </p:cNvSpPr>
            <p:nvPr/>
          </p:nvSpPr>
          <p:spPr bwMode="auto">
            <a:xfrm>
              <a:off x="1583" y="3438"/>
              <a:ext cx="412" cy="24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4" name="Line 74"/>
            <p:cNvSpPr>
              <a:spLocks noChangeShapeType="1"/>
            </p:cNvSpPr>
            <p:nvPr/>
          </p:nvSpPr>
          <p:spPr bwMode="auto">
            <a:xfrm flipV="1">
              <a:off x="1643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5" name="Line 75"/>
            <p:cNvSpPr>
              <a:spLocks noChangeShapeType="1"/>
            </p:cNvSpPr>
            <p:nvPr/>
          </p:nvSpPr>
          <p:spPr bwMode="auto">
            <a:xfrm flipV="1">
              <a:off x="1613" y="3323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6" name="Line 76"/>
            <p:cNvSpPr>
              <a:spLocks noChangeShapeType="1"/>
            </p:cNvSpPr>
            <p:nvPr/>
          </p:nvSpPr>
          <p:spPr bwMode="auto">
            <a:xfrm>
              <a:off x="1138" y="2934"/>
              <a:ext cx="837" cy="1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7" name="Line 77"/>
            <p:cNvSpPr>
              <a:spLocks noChangeShapeType="1"/>
            </p:cNvSpPr>
            <p:nvPr/>
          </p:nvSpPr>
          <p:spPr bwMode="auto">
            <a:xfrm>
              <a:off x="2146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18" name="Text Box 78"/>
            <p:cNvSpPr txBox="1">
              <a:spLocks noChangeArrowheads="1"/>
            </p:cNvSpPr>
            <p:nvPr/>
          </p:nvSpPr>
          <p:spPr bwMode="auto">
            <a:xfrm>
              <a:off x="554" y="28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3</a:t>
              </a:r>
            </a:p>
          </p:txBody>
        </p:sp>
        <p:sp>
          <p:nvSpPr>
            <p:cNvPr id="36919" name="Text Box 79"/>
            <p:cNvSpPr txBox="1">
              <a:spLocks noChangeArrowheads="1"/>
            </p:cNvSpPr>
            <p:nvPr/>
          </p:nvSpPr>
          <p:spPr bwMode="auto">
            <a:xfrm>
              <a:off x="1409" y="262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20" name="Text Box 80"/>
            <p:cNvSpPr txBox="1">
              <a:spLocks noChangeArrowheads="1"/>
            </p:cNvSpPr>
            <p:nvPr/>
          </p:nvSpPr>
          <p:spPr bwMode="auto">
            <a:xfrm>
              <a:off x="625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921" name="Text Box 81"/>
            <p:cNvSpPr txBox="1">
              <a:spLocks noChangeArrowheads="1"/>
            </p:cNvSpPr>
            <p:nvPr/>
          </p:nvSpPr>
          <p:spPr bwMode="auto">
            <a:xfrm>
              <a:off x="1258" y="29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22" name="Text Box 82"/>
            <p:cNvSpPr txBox="1">
              <a:spLocks noChangeArrowheads="1"/>
            </p:cNvSpPr>
            <p:nvPr/>
          </p:nvSpPr>
          <p:spPr bwMode="auto">
            <a:xfrm>
              <a:off x="1067" y="3308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23" name="Text Box 83"/>
            <p:cNvSpPr txBox="1">
              <a:spLocks noChangeArrowheads="1"/>
            </p:cNvSpPr>
            <p:nvPr/>
          </p:nvSpPr>
          <p:spPr bwMode="auto">
            <a:xfrm>
              <a:off x="1872" y="30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24" name="Text Box 84"/>
            <p:cNvSpPr txBox="1">
              <a:spLocks noChangeArrowheads="1"/>
            </p:cNvSpPr>
            <p:nvPr/>
          </p:nvSpPr>
          <p:spPr bwMode="auto">
            <a:xfrm>
              <a:off x="2314" y="27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925" name="Text Box 85"/>
            <p:cNvSpPr txBox="1">
              <a:spLocks noChangeArrowheads="1"/>
            </p:cNvSpPr>
            <p:nvPr/>
          </p:nvSpPr>
          <p:spPr bwMode="auto">
            <a:xfrm>
              <a:off x="1037" y="382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926" name="Text Box 86"/>
            <p:cNvSpPr txBox="1">
              <a:spLocks noChangeArrowheads="1"/>
            </p:cNvSpPr>
            <p:nvPr/>
          </p:nvSpPr>
          <p:spPr bwMode="auto">
            <a:xfrm>
              <a:off x="1572" y="34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927" name="Text Box 87"/>
            <p:cNvSpPr txBox="1">
              <a:spLocks noChangeArrowheads="1"/>
            </p:cNvSpPr>
            <p:nvPr/>
          </p:nvSpPr>
          <p:spPr bwMode="auto">
            <a:xfrm>
              <a:off x="1822" y="3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5" name="Group 120"/>
          <p:cNvGrpSpPr>
            <a:grpSpLocks/>
          </p:cNvGrpSpPr>
          <p:nvPr/>
        </p:nvGrpSpPr>
        <p:grpSpPr bwMode="auto">
          <a:xfrm>
            <a:off x="6451600" y="4159250"/>
            <a:ext cx="3830638" cy="2419350"/>
            <a:chOff x="3104" y="2620"/>
            <a:chExt cx="2413" cy="1524"/>
          </a:xfrm>
        </p:grpSpPr>
        <p:sp>
          <p:nvSpPr>
            <p:cNvPr id="36872" name="Oval 88"/>
            <p:cNvSpPr>
              <a:spLocks noChangeArrowheads="1"/>
            </p:cNvSpPr>
            <p:nvPr/>
          </p:nvSpPr>
          <p:spPr bwMode="auto">
            <a:xfrm>
              <a:off x="3104" y="3244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3" name="Oval 89"/>
            <p:cNvSpPr>
              <a:spLocks noChangeArrowheads="1"/>
            </p:cNvSpPr>
            <p:nvPr/>
          </p:nvSpPr>
          <p:spPr bwMode="auto">
            <a:xfrm>
              <a:off x="3647" y="3667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4" name="Oval 90"/>
            <p:cNvSpPr>
              <a:spLocks noChangeArrowheads="1"/>
            </p:cNvSpPr>
            <p:nvPr/>
          </p:nvSpPr>
          <p:spPr bwMode="auto">
            <a:xfrm>
              <a:off x="3707" y="2874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5" name="Oval 91"/>
            <p:cNvSpPr>
              <a:spLocks noChangeArrowheads="1"/>
            </p:cNvSpPr>
            <p:nvPr/>
          </p:nvSpPr>
          <p:spPr bwMode="auto">
            <a:xfrm>
              <a:off x="4190" y="3297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6" name="Oval 92"/>
            <p:cNvSpPr>
              <a:spLocks noChangeArrowheads="1"/>
            </p:cNvSpPr>
            <p:nvPr/>
          </p:nvSpPr>
          <p:spPr bwMode="auto">
            <a:xfrm>
              <a:off x="4733" y="3667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7" name="Oval 93"/>
            <p:cNvSpPr>
              <a:spLocks noChangeArrowheads="1"/>
            </p:cNvSpPr>
            <p:nvPr/>
          </p:nvSpPr>
          <p:spPr bwMode="auto">
            <a:xfrm>
              <a:off x="4733" y="2874"/>
              <a:ext cx="181" cy="15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8" name="Oval 94"/>
            <p:cNvSpPr>
              <a:spLocks noChangeArrowheads="1"/>
            </p:cNvSpPr>
            <p:nvPr/>
          </p:nvSpPr>
          <p:spPr bwMode="auto">
            <a:xfrm>
              <a:off x="4250" y="398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79" name="Oval 95"/>
            <p:cNvSpPr>
              <a:spLocks noChangeArrowheads="1"/>
            </p:cNvSpPr>
            <p:nvPr/>
          </p:nvSpPr>
          <p:spPr bwMode="auto">
            <a:xfrm>
              <a:off x="5336" y="3244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6880" name="Line 96"/>
            <p:cNvSpPr>
              <a:spLocks noChangeShapeType="1"/>
            </p:cNvSpPr>
            <p:nvPr/>
          </p:nvSpPr>
          <p:spPr bwMode="auto">
            <a:xfrm flipV="1">
              <a:off x="3285" y="2979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97"/>
            <p:cNvSpPr>
              <a:spLocks noChangeShapeType="1"/>
            </p:cNvSpPr>
            <p:nvPr/>
          </p:nvSpPr>
          <p:spPr bwMode="auto">
            <a:xfrm>
              <a:off x="3250" y="3395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98"/>
            <p:cNvSpPr>
              <a:spLocks noChangeShapeType="1"/>
            </p:cNvSpPr>
            <p:nvPr/>
          </p:nvSpPr>
          <p:spPr bwMode="auto">
            <a:xfrm>
              <a:off x="3858" y="2988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3" name="Line 99"/>
            <p:cNvSpPr>
              <a:spLocks noChangeShapeType="1"/>
            </p:cNvSpPr>
            <p:nvPr/>
          </p:nvSpPr>
          <p:spPr bwMode="auto">
            <a:xfrm>
              <a:off x="3798" y="3773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4" name="Line 100"/>
            <p:cNvSpPr>
              <a:spLocks noChangeShapeType="1"/>
            </p:cNvSpPr>
            <p:nvPr/>
          </p:nvSpPr>
          <p:spPr bwMode="auto">
            <a:xfrm flipV="1">
              <a:off x="3818" y="3429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5" name="Line 101"/>
            <p:cNvSpPr>
              <a:spLocks noChangeShapeType="1"/>
            </p:cNvSpPr>
            <p:nvPr/>
          </p:nvSpPr>
          <p:spPr bwMode="auto">
            <a:xfrm>
              <a:off x="4341" y="3438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6" name="Line 102"/>
            <p:cNvSpPr>
              <a:spLocks noChangeShapeType="1"/>
            </p:cNvSpPr>
            <p:nvPr/>
          </p:nvSpPr>
          <p:spPr bwMode="auto">
            <a:xfrm flipV="1">
              <a:off x="4401" y="3800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7" name="Line 103"/>
            <p:cNvSpPr>
              <a:spLocks noChangeShapeType="1"/>
            </p:cNvSpPr>
            <p:nvPr/>
          </p:nvSpPr>
          <p:spPr bwMode="auto">
            <a:xfrm flipV="1">
              <a:off x="4371" y="3323"/>
              <a:ext cx="965" cy="62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8" name="Line 104"/>
            <p:cNvSpPr>
              <a:spLocks noChangeShapeType="1"/>
            </p:cNvSpPr>
            <p:nvPr/>
          </p:nvSpPr>
          <p:spPr bwMode="auto">
            <a:xfrm>
              <a:off x="3868" y="2944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9" name="Line 105"/>
            <p:cNvSpPr>
              <a:spLocks noChangeShapeType="1"/>
            </p:cNvSpPr>
            <p:nvPr/>
          </p:nvSpPr>
          <p:spPr bwMode="auto">
            <a:xfrm>
              <a:off x="4904" y="3006"/>
              <a:ext cx="483" cy="2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0" name="Text Box 106"/>
            <p:cNvSpPr txBox="1">
              <a:spLocks noChangeArrowheads="1"/>
            </p:cNvSpPr>
            <p:nvPr/>
          </p:nvSpPr>
          <p:spPr bwMode="auto">
            <a:xfrm>
              <a:off x="3312" y="28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6891" name="Text Box 107"/>
            <p:cNvSpPr txBox="1">
              <a:spLocks noChangeArrowheads="1"/>
            </p:cNvSpPr>
            <p:nvPr/>
          </p:nvSpPr>
          <p:spPr bwMode="auto">
            <a:xfrm>
              <a:off x="4167" y="262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6892" name="Text Box 108"/>
            <p:cNvSpPr txBox="1">
              <a:spLocks noChangeArrowheads="1"/>
            </p:cNvSpPr>
            <p:nvPr/>
          </p:nvSpPr>
          <p:spPr bwMode="auto">
            <a:xfrm>
              <a:off x="3383" y="32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2</a:t>
              </a:r>
            </a:p>
          </p:txBody>
        </p:sp>
        <p:sp>
          <p:nvSpPr>
            <p:cNvPr id="36893" name="Text Box 109"/>
            <p:cNvSpPr txBox="1">
              <a:spLocks noChangeArrowheads="1"/>
            </p:cNvSpPr>
            <p:nvPr/>
          </p:nvSpPr>
          <p:spPr bwMode="auto">
            <a:xfrm>
              <a:off x="4016" y="290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894" name="Text Box 110"/>
            <p:cNvSpPr txBox="1">
              <a:spLocks noChangeArrowheads="1"/>
            </p:cNvSpPr>
            <p:nvPr/>
          </p:nvSpPr>
          <p:spPr bwMode="auto">
            <a:xfrm>
              <a:off x="3825" y="3308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1</a:t>
              </a:r>
            </a:p>
          </p:txBody>
        </p:sp>
        <p:sp>
          <p:nvSpPr>
            <p:cNvPr id="36895" name="Text Box 111"/>
            <p:cNvSpPr txBox="1">
              <a:spLocks noChangeArrowheads="1"/>
            </p:cNvSpPr>
            <p:nvPr/>
          </p:nvSpPr>
          <p:spPr bwMode="auto">
            <a:xfrm>
              <a:off x="4630" y="305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896" name="Text Box 112"/>
            <p:cNvSpPr txBox="1">
              <a:spLocks noChangeArrowheads="1"/>
            </p:cNvSpPr>
            <p:nvPr/>
          </p:nvSpPr>
          <p:spPr bwMode="auto">
            <a:xfrm>
              <a:off x="5072" y="27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6897" name="Text Box 113"/>
            <p:cNvSpPr txBox="1">
              <a:spLocks noChangeArrowheads="1"/>
            </p:cNvSpPr>
            <p:nvPr/>
          </p:nvSpPr>
          <p:spPr bwMode="auto">
            <a:xfrm>
              <a:off x="3795" y="382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6898" name="Text Box 114"/>
            <p:cNvSpPr txBox="1">
              <a:spLocks noChangeArrowheads="1"/>
            </p:cNvSpPr>
            <p:nvPr/>
          </p:nvSpPr>
          <p:spPr bwMode="auto">
            <a:xfrm>
              <a:off x="4330" y="348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6899" name="Text Box 115"/>
            <p:cNvSpPr txBox="1">
              <a:spLocks noChangeArrowheads="1"/>
            </p:cNvSpPr>
            <p:nvPr/>
          </p:nvSpPr>
          <p:spPr bwMode="auto">
            <a:xfrm>
              <a:off x="4580" y="383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2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Link-state routing example </a:t>
            </a:r>
            <a:r>
              <a:rPr lang="en-US" altLang="x-none" dirty="0"/>
              <a:t>(cont.)</a:t>
            </a:r>
          </a:p>
        </p:txBody>
      </p:sp>
      <p:grpSp>
        <p:nvGrpSpPr>
          <p:cNvPr id="38916" name="Group 201"/>
          <p:cNvGrpSpPr>
            <a:grpSpLocks/>
          </p:cNvGrpSpPr>
          <p:nvPr/>
        </p:nvGrpSpPr>
        <p:grpSpPr bwMode="auto">
          <a:xfrm>
            <a:off x="2073275" y="1239838"/>
            <a:ext cx="3830638" cy="2419350"/>
            <a:chOff x="346" y="781"/>
            <a:chExt cx="2413" cy="1524"/>
          </a:xfrm>
        </p:grpSpPr>
        <p:sp>
          <p:nvSpPr>
            <p:cNvPr id="39004" name="Oval 4"/>
            <p:cNvSpPr>
              <a:spLocks noChangeArrowheads="1"/>
            </p:cNvSpPr>
            <p:nvPr/>
          </p:nvSpPr>
          <p:spPr bwMode="auto">
            <a:xfrm>
              <a:off x="34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005" name="Oval 5"/>
            <p:cNvSpPr>
              <a:spLocks noChangeArrowheads="1"/>
            </p:cNvSpPr>
            <p:nvPr/>
          </p:nvSpPr>
          <p:spPr bwMode="auto">
            <a:xfrm>
              <a:off x="889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006" name="Oval 6"/>
            <p:cNvSpPr>
              <a:spLocks noChangeArrowheads="1"/>
            </p:cNvSpPr>
            <p:nvPr/>
          </p:nvSpPr>
          <p:spPr bwMode="auto">
            <a:xfrm>
              <a:off x="949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007" name="Oval 7"/>
            <p:cNvSpPr>
              <a:spLocks noChangeArrowheads="1"/>
            </p:cNvSpPr>
            <p:nvPr/>
          </p:nvSpPr>
          <p:spPr bwMode="auto">
            <a:xfrm>
              <a:off x="1432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008" name="Oval 8"/>
            <p:cNvSpPr>
              <a:spLocks noChangeArrowheads="1"/>
            </p:cNvSpPr>
            <p:nvPr/>
          </p:nvSpPr>
          <p:spPr bwMode="auto">
            <a:xfrm>
              <a:off x="1975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009" name="Oval 9"/>
            <p:cNvSpPr>
              <a:spLocks noChangeArrowheads="1"/>
            </p:cNvSpPr>
            <p:nvPr/>
          </p:nvSpPr>
          <p:spPr bwMode="auto">
            <a:xfrm>
              <a:off x="1975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010" name="Oval 10"/>
            <p:cNvSpPr>
              <a:spLocks noChangeArrowheads="1"/>
            </p:cNvSpPr>
            <p:nvPr/>
          </p:nvSpPr>
          <p:spPr bwMode="auto">
            <a:xfrm>
              <a:off x="1492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011" name="Oval 11"/>
            <p:cNvSpPr>
              <a:spLocks noChangeArrowheads="1"/>
            </p:cNvSpPr>
            <p:nvPr/>
          </p:nvSpPr>
          <p:spPr bwMode="auto">
            <a:xfrm>
              <a:off x="2578" y="1405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9012" name="Line 12"/>
            <p:cNvSpPr>
              <a:spLocks noChangeShapeType="1"/>
            </p:cNvSpPr>
            <p:nvPr/>
          </p:nvSpPr>
          <p:spPr bwMode="auto">
            <a:xfrm flipV="1">
              <a:off x="527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3" name="Line 13"/>
            <p:cNvSpPr>
              <a:spLocks noChangeShapeType="1"/>
            </p:cNvSpPr>
            <p:nvPr/>
          </p:nvSpPr>
          <p:spPr bwMode="auto">
            <a:xfrm>
              <a:off x="492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4" name="Line 14"/>
            <p:cNvSpPr>
              <a:spLocks noChangeShapeType="1"/>
            </p:cNvSpPr>
            <p:nvPr/>
          </p:nvSpPr>
          <p:spPr bwMode="auto">
            <a:xfrm>
              <a:off x="1100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5" name="Line 15"/>
            <p:cNvSpPr>
              <a:spLocks noChangeShapeType="1"/>
            </p:cNvSpPr>
            <p:nvPr/>
          </p:nvSpPr>
          <p:spPr bwMode="auto">
            <a:xfrm>
              <a:off x="1040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6" name="Line 16"/>
            <p:cNvSpPr>
              <a:spLocks noChangeShapeType="1"/>
            </p:cNvSpPr>
            <p:nvPr/>
          </p:nvSpPr>
          <p:spPr bwMode="auto">
            <a:xfrm flipV="1">
              <a:off x="1060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7" name="Line 17"/>
            <p:cNvSpPr>
              <a:spLocks noChangeShapeType="1"/>
            </p:cNvSpPr>
            <p:nvPr/>
          </p:nvSpPr>
          <p:spPr bwMode="auto">
            <a:xfrm>
              <a:off x="1583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8" name="Line 18"/>
            <p:cNvSpPr>
              <a:spLocks noChangeShapeType="1"/>
            </p:cNvSpPr>
            <p:nvPr/>
          </p:nvSpPr>
          <p:spPr bwMode="auto">
            <a:xfrm flipV="1">
              <a:off x="1643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19" name="Line 19"/>
            <p:cNvSpPr>
              <a:spLocks noChangeShapeType="1"/>
            </p:cNvSpPr>
            <p:nvPr/>
          </p:nvSpPr>
          <p:spPr bwMode="auto">
            <a:xfrm flipV="1">
              <a:off x="1613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0" name="Line 20"/>
            <p:cNvSpPr>
              <a:spLocks noChangeShapeType="1"/>
            </p:cNvSpPr>
            <p:nvPr/>
          </p:nvSpPr>
          <p:spPr bwMode="auto">
            <a:xfrm>
              <a:off x="1110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1" name="Line 21"/>
            <p:cNvSpPr>
              <a:spLocks noChangeShapeType="1"/>
            </p:cNvSpPr>
            <p:nvPr/>
          </p:nvSpPr>
          <p:spPr bwMode="auto">
            <a:xfrm>
              <a:off x="2146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22" name="Text Box 22"/>
            <p:cNvSpPr txBox="1">
              <a:spLocks noChangeArrowheads="1"/>
            </p:cNvSpPr>
            <p:nvPr/>
          </p:nvSpPr>
          <p:spPr bwMode="auto">
            <a:xfrm>
              <a:off x="554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3</a:t>
              </a:r>
            </a:p>
          </p:txBody>
        </p:sp>
        <p:sp>
          <p:nvSpPr>
            <p:cNvPr id="39023" name="Text Box 23"/>
            <p:cNvSpPr txBox="1">
              <a:spLocks noChangeArrowheads="1"/>
            </p:cNvSpPr>
            <p:nvPr/>
          </p:nvSpPr>
          <p:spPr bwMode="auto">
            <a:xfrm>
              <a:off x="1409" y="78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2</a:t>
              </a:r>
            </a:p>
          </p:txBody>
        </p:sp>
        <p:sp>
          <p:nvSpPr>
            <p:cNvPr id="39024" name="Text Box 24"/>
            <p:cNvSpPr txBox="1">
              <a:spLocks noChangeArrowheads="1"/>
            </p:cNvSpPr>
            <p:nvPr/>
          </p:nvSpPr>
          <p:spPr bwMode="auto">
            <a:xfrm>
              <a:off x="625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9025" name="Text Box 25"/>
            <p:cNvSpPr txBox="1">
              <a:spLocks noChangeArrowheads="1"/>
            </p:cNvSpPr>
            <p:nvPr/>
          </p:nvSpPr>
          <p:spPr bwMode="auto">
            <a:xfrm>
              <a:off x="1258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9026" name="Text Box 26"/>
            <p:cNvSpPr txBox="1">
              <a:spLocks noChangeArrowheads="1"/>
            </p:cNvSpPr>
            <p:nvPr/>
          </p:nvSpPr>
          <p:spPr bwMode="auto">
            <a:xfrm>
              <a:off x="1067" y="14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9027" name="Text Box 27"/>
            <p:cNvSpPr txBox="1">
              <a:spLocks noChangeArrowheads="1"/>
            </p:cNvSpPr>
            <p:nvPr/>
          </p:nvSpPr>
          <p:spPr bwMode="auto">
            <a:xfrm>
              <a:off x="1872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28" name="Text Box 28"/>
            <p:cNvSpPr txBox="1">
              <a:spLocks noChangeArrowheads="1"/>
            </p:cNvSpPr>
            <p:nvPr/>
          </p:nvSpPr>
          <p:spPr bwMode="auto">
            <a:xfrm>
              <a:off x="2314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9029" name="Text Box 29"/>
            <p:cNvSpPr txBox="1">
              <a:spLocks noChangeArrowheads="1"/>
            </p:cNvSpPr>
            <p:nvPr/>
          </p:nvSpPr>
          <p:spPr bwMode="auto">
            <a:xfrm>
              <a:off x="1037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30" name="Text Box 30"/>
            <p:cNvSpPr txBox="1">
              <a:spLocks noChangeArrowheads="1"/>
            </p:cNvSpPr>
            <p:nvPr/>
          </p:nvSpPr>
          <p:spPr bwMode="auto">
            <a:xfrm>
              <a:off x="1572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9031" name="Text Box 31"/>
            <p:cNvSpPr txBox="1">
              <a:spLocks noChangeArrowheads="1"/>
            </p:cNvSpPr>
            <p:nvPr/>
          </p:nvSpPr>
          <p:spPr bwMode="auto">
            <a:xfrm>
              <a:off x="1822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3" name="Group 202"/>
          <p:cNvGrpSpPr>
            <a:grpSpLocks/>
          </p:cNvGrpSpPr>
          <p:nvPr/>
        </p:nvGrpSpPr>
        <p:grpSpPr bwMode="auto">
          <a:xfrm>
            <a:off x="6451600" y="1239838"/>
            <a:ext cx="3830638" cy="2419350"/>
            <a:chOff x="3104" y="781"/>
            <a:chExt cx="2413" cy="1524"/>
          </a:xfrm>
        </p:grpSpPr>
        <p:sp>
          <p:nvSpPr>
            <p:cNvPr id="38976" name="Oval 32"/>
            <p:cNvSpPr>
              <a:spLocks noChangeArrowheads="1"/>
            </p:cNvSpPr>
            <p:nvPr/>
          </p:nvSpPr>
          <p:spPr bwMode="auto">
            <a:xfrm>
              <a:off x="3104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77" name="Oval 33"/>
            <p:cNvSpPr>
              <a:spLocks noChangeArrowheads="1"/>
            </p:cNvSpPr>
            <p:nvPr/>
          </p:nvSpPr>
          <p:spPr bwMode="auto">
            <a:xfrm>
              <a:off x="3647" y="182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78" name="Oval 34"/>
            <p:cNvSpPr>
              <a:spLocks noChangeArrowheads="1"/>
            </p:cNvSpPr>
            <p:nvPr/>
          </p:nvSpPr>
          <p:spPr bwMode="auto">
            <a:xfrm>
              <a:off x="3707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79" name="Oval 35"/>
            <p:cNvSpPr>
              <a:spLocks noChangeArrowheads="1"/>
            </p:cNvSpPr>
            <p:nvPr/>
          </p:nvSpPr>
          <p:spPr bwMode="auto">
            <a:xfrm>
              <a:off x="4190" y="145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80" name="Oval 36"/>
            <p:cNvSpPr>
              <a:spLocks noChangeArrowheads="1"/>
            </p:cNvSpPr>
            <p:nvPr/>
          </p:nvSpPr>
          <p:spPr bwMode="auto">
            <a:xfrm>
              <a:off x="4733" y="1828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81" name="Oval 37"/>
            <p:cNvSpPr>
              <a:spLocks noChangeArrowheads="1"/>
            </p:cNvSpPr>
            <p:nvPr/>
          </p:nvSpPr>
          <p:spPr bwMode="auto">
            <a:xfrm>
              <a:off x="4733" y="103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82" name="Oval 38"/>
            <p:cNvSpPr>
              <a:spLocks noChangeArrowheads="1"/>
            </p:cNvSpPr>
            <p:nvPr/>
          </p:nvSpPr>
          <p:spPr bwMode="auto">
            <a:xfrm>
              <a:off x="4250" y="2146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83" name="Oval 39"/>
            <p:cNvSpPr>
              <a:spLocks noChangeArrowheads="1"/>
            </p:cNvSpPr>
            <p:nvPr/>
          </p:nvSpPr>
          <p:spPr bwMode="auto">
            <a:xfrm>
              <a:off x="5336" y="1405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84" name="Line 40"/>
            <p:cNvSpPr>
              <a:spLocks noChangeShapeType="1"/>
            </p:cNvSpPr>
            <p:nvPr/>
          </p:nvSpPr>
          <p:spPr bwMode="auto">
            <a:xfrm flipV="1">
              <a:off x="3285" y="114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5" name="Line 41"/>
            <p:cNvSpPr>
              <a:spLocks noChangeShapeType="1"/>
            </p:cNvSpPr>
            <p:nvPr/>
          </p:nvSpPr>
          <p:spPr bwMode="auto">
            <a:xfrm>
              <a:off x="3250" y="155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6" name="Line 42"/>
            <p:cNvSpPr>
              <a:spLocks noChangeShapeType="1"/>
            </p:cNvSpPr>
            <p:nvPr/>
          </p:nvSpPr>
          <p:spPr bwMode="auto">
            <a:xfrm>
              <a:off x="3858" y="114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7" name="Line 43"/>
            <p:cNvSpPr>
              <a:spLocks noChangeShapeType="1"/>
            </p:cNvSpPr>
            <p:nvPr/>
          </p:nvSpPr>
          <p:spPr bwMode="auto">
            <a:xfrm>
              <a:off x="3798" y="193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8" name="Line 44"/>
            <p:cNvSpPr>
              <a:spLocks noChangeShapeType="1"/>
            </p:cNvSpPr>
            <p:nvPr/>
          </p:nvSpPr>
          <p:spPr bwMode="auto">
            <a:xfrm flipV="1">
              <a:off x="3818" y="159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89" name="Line 45"/>
            <p:cNvSpPr>
              <a:spLocks noChangeShapeType="1"/>
            </p:cNvSpPr>
            <p:nvPr/>
          </p:nvSpPr>
          <p:spPr bwMode="auto">
            <a:xfrm>
              <a:off x="4341" y="159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0" name="Line 46"/>
            <p:cNvSpPr>
              <a:spLocks noChangeShapeType="1"/>
            </p:cNvSpPr>
            <p:nvPr/>
          </p:nvSpPr>
          <p:spPr bwMode="auto">
            <a:xfrm flipV="1">
              <a:off x="4401" y="196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1" name="Line 47"/>
            <p:cNvSpPr>
              <a:spLocks noChangeShapeType="1"/>
            </p:cNvSpPr>
            <p:nvPr/>
          </p:nvSpPr>
          <p:spPr bwMode="auto">
            <a:xfrm flipV="1">
              <a:off x="4371" y="148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2" name="Line 48"/>
            <p:cNvSpPr>
              <a:spLocks noChangeShapeType="1"/>
            </p:cNvSpPr>
            <p:nvPr/>
          </p:nvSpPr>
          <p:spPr bwMode="auto">
            <a:xfrm>
              <a:off x="3868" y="110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3" name="Line 49"/>
            <p:cNvSpPr>
              <a:spLocks noChangeShapeType="1"/>
            </p:cNvSpPr>
            <p:nvPr/>
          </p:nvSpPr>
          <p:spPr bwMode="auto">
            <a:xfrm>
              <a:off x="4904" y="116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4" name="Text Box 50"/>
            <p:cNvSpPr txBox="1">
              <a:spLocks noChangeArrowheads="1"/>
            </p:cNvSpPr>
            <p:nvPr/>
          </p:nvSpPr>
          <p:spPr bwMode="auto">
            <a:xfrm>
              <a:off x="3312" y="100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3</a:t>
              </a:r>
            </a:p>
          </p:txBody>
        </p:sp>
        <p:sp>
          <p:nvSpPr>
            <p:cNvPr id="38995" name="Text Box 51"/>
            <p:cNvSpPr txBox="1">
              <a:spLocks noChangeArrowheads="1"/>
            </p:cNvSpPr>
            <p:nvPr/>
          </p:nvSpPr>
          <p:spPr bwMode="auto">
            <a:xfrm>
              <a:off x="4167" y="78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2</a:t>
              </a:r>
            </a:p>
          </p:txBody>
        </p:sp>
        <p:sp>
          <p:nvSpPr>
            <p:cNvPr id="38996" name="Text Box 52"/>
            <p:cNvSpPr txBox="1">
              <a:spLocks noChangeArrowheads="1"/>
            </p:cNvSpPr>
            <p:nvPr/>
          </p:nvSpPr>
          <p:spPr bwMode="auto">
            <a:xfrm>
              <a:off x="3383" y="142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8997" name="Text Box 53"/>
            <p:cNvSpPr txBox="1">
              <a:spLocks noChangeArrowheads="1"/>
            </p:cNvSpPr>
            <p:nvPr/>
          </p:nvSpPr>
          <p:spPr bwMode="auto">
            <a:xfrm>
              <a:off x="4016" y="106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98" name="Text Box 54"/>
            <p:cNvSpPr txBox="1">
              <a:spLocks noChangeArrowheads="1"/>
            </p:cNvSpPr>
            <p:nvPr/>
          </p:nvSpPr>
          <p:spPr bwMode="auto">
            <a:xfrm>
              <a:off x="3825" y="146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99" name="Text Box 55"/>
            <p:cNvSpPr txBox="1">
              <a:spLocks noChangeArrowheads="1"/>
            </p:cNvSpPr>
            <p:nvPr/>
          </p:nvSpPr>
          <p:spPr bwMode="auto">
            <a:xfrm>
              <a:off x="4630" y="12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00" name="Text Box 56"/>
            <p:cNvSpPr txBox="1">
              <a:spLocks noChangeArrowheads="1"/>
            </p:cNvSpPr>
            <p:nvPr/>
          </p:nvSpPr>
          <p:spPr bwMode="auto">
            <a:xfrm>
              <a:off x="5072" y="95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1</a:t>
              </a:r>
            </a:p>
          </p:txBody>
        </p:sp>
        <p:sp>
          <p:nvSpPr>
            <p:cNvPr id="39001" name="Text Box 57"/>
            <p:cNvSpPr txBox="1">
              <a:spLocks noChangeArrowheads="1"/>
            </p:cNvSpPr>
            <p:nvPr/>
          </p:nvSpPr>
          <p:spPr bwMode="auto">
            <a:xfrm>
              <a:off x="3795" y="198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9002" name="Text Box 58"/>
            <p:cNvSpPr txBox="1">
              <a:spLocks noChangeArrowheads="1"/>
            </p:cNvSpPr>
            <p:nvPr/>
          </p:nvSpPr>
          <p:spPr bwMode="auto">
            <a:xfrm>
              <a:off x="4330" y="164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9003" name="Text Box 59"/>
            <p:cNvSpPr txBox="1">
              <a:spLocks noChangeArrowheads="1"/>
            </p:cNvSpPr>
            <p:nvPr/>
          </p:nvSpPr>
          <p:spPr bwMode="auto">
            <a:xfrm>
              <a:off x="4580" y="199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4" name="Group 207"/>
          <p:cNvGrpSpPr>
            <a:grpSpLocks/>
          </p:cNvGrpSpPr>
          <p:nvPr/>
        </p:nvGrpSpPr>
        <p:grpSpPr bwMode="auto">
          <a:xfrm>
            <a:off x="2063750" y="4121150"/>
            <a:ext cx="3830638" cy="2419350"/>
            <a:chOff x="340" y="2596"/>
            <a:chExt cx="2413" cy="1524"/>
          </a:xfrm>
        </p:grpSpPr>
        <p:sp>
          <p:nvSpPr>
            <p:cNvPr id="38948" name="Oval 145"/>
            <p:cNvSpPr>
              <a:spLocks noChangeArrowheads="1"/>
            </p:cNvSpPr>
            <p:nvPr/>
          </p:nvSpPr>
          <p:spPr bwMode="auto">
            <a:xfrm>
              <a:off x="340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49" name="Oval 146"/>
            <p:cNvSpPr>
              <a:spLocks noChangeArrowheads="1"/>
            </p:cNvSpPr>
            <p:nvPr/>
          </p:nvSpPr>
          <p:spPr bwMode="auto">
            <a:xfrm>
              <a:off x="883" y="3643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50" name="Oval 147"/>
            <p:cNvSpPr>
              <a:spLocks noChangeArrowheads="1"/>
            </p:cNvSpPr>
            <p:nvPr/>
          </p:nvSpPr>
          <p:spPr bwMode="auto">
            <a:xfrm>
              <a:off x="943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51" name="Oval 148"/>
            <p:cNvSpPr>
              <a:spLocks noChangeArrowheads="1"/>
            </p:cNvSpPr>
            <p:nvPr/>
          </p:nvSpPr>
          <p:spPr bwMode="auto">
            <a:xfrm>
              <a:off x="1426" y="3273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52" name="Oval 149"/>
            <p:cNvSpPr>
              <a:spLocks noChangeArrowheads="1"/>
            </p:cNvSpPr>
            <p:nvPr/>
          </p:nvSpPr>
          <p:spPr bwMode="auto">
            <a:xfrm>
              <a:off x="1969" y="3643"/>
              <a:ext cx="181" cy="159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53" name="Oval 150"/>
            <p:cNvSpPr>
              <a:spLocks noChangeArrowheads="1"/>
            </p:cNvSpPr>
            <p:nvPr/>
          </p:nvSpPr>
          <p:spPr bwMode="auto">
            <a:xfrm>
              <a:off x="1969" y="2850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54" name="Oval 151"/>
            <p:cNvSpPr>
              <a:spLocks noChangeArrowheads="1"/>
            </p:cNvSpPr>
            <p:nvPr/>
          </p:nvSpPr>
          <p:spPr bwMode="auto">
            <a:xfrm>
              <a:off x="1486" y="3961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55" name="Oval 152"/>
            <p:cNvSpPr>
              <a:spLocks noChangeArrowheads="1"/>
            </p:cNvSpPr>
            <p:nvPr/>
          </p:nvSpPr>
          <p:spPr bwMode="auto">
            <a:xfrm>
              <a:off x="2572" y="3220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56" name="Line 153"/>
            <p:cNvSpPr>
              <a:spLocks noChangeShapeType="1"/>
            </p:cNvSpPr>
            <p:nvPr/>
          </p:nvSpPr>
          <p:spPr bwMode="auto">
            <a:xfrm flipV="1">
              <a:off x="521" y="2955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7" name="Line 154"/>
            <p:cNvSpPr>
              <a:spLocks noChangeShapeType="1"/>
            </p:cNvSpPr>
            <p:nvPr/>
          </p:nvSpPr>
          <p:spPr bwMode="auto">
            <a:xfrm>
              <a:off x="486" y="3371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8" name="Line 155"/>
            <p:cNvSpPr>
              <a:spLocks noChangeShapeType="1"/>
            </p:cNvSpPr>
            <p:nvPr/>
          </p:nvSpPr>
          <p:spPr bwMode="auto">
            <a:xfrm>
              <a:off x="1094" y="2964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59" name="Line 156"/>
            <p:cNvSpPr>
              <a:spLocks noChangeShapeType="1"/>
            </p:cNvSpPr>
            <p:nvPr/>
          </p:nvSpPr>
          <p:spPr bwMode="auto">
            <a:xfrm>
              <a:off x="1034" y="3749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0" name="Line 157"/>
            <p:cNvSpPr>
              <a:spLocks noChangeShapeType="1"/>
            </p:cNvSpPr>
            <p:nvPr/>
          </p:nvSpPr>
          <p:spPr bwMode="auto">
            <a:xfrm flipV="1">
              <a:off x="1054" y="3405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1" name="Line 158"/>
            <p:cNvSpPr>
              <a:spLocks noChangeShapeType="1"/>
            </p:cNvSpPr>
            <p:nvPr/>
          </p:nvSpPr>
          <p:spPr bwMode="auto">
            <a:xfrm>
              <a:off x="1577" y="3414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2" name="Line 159"/>
            <p:cNvSpPr>
              <a:spLocks noChangeShapeType="1"/>
            </p:cNvSpPr>
            <p:nvPr/>
          </p:nvSpPr>
          <p:spPr bwMode="auto">
            <a:xfrm flipV="1">
              <a:off x="1637" y="3776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3" name="Line 160"/>
            <p:cNvSpPr>
              <a:spLocks noChangeShapeType="1"/>
            </p:cNvSpPr>
            <p:nvPr/>
          </p:nvSpPr>
          <p:spPr bwMode="auto">
            <a:xfrm flipV="1">
              <a:off x="1607" y="3299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4" name="Line 161"/>
            <p:cNvSpPr>
              <a:spLocks noChangeShapeType="1"/>
            </p:cNvSpPr>
            <p:nvPr/>
          </p:nvSpPr>
          <p:spPr bwMode="auto">
            <a:xfrm>
              <a:off x="1104" y="2920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5" name="Line 162"/>
            <p:cNvSpPr>
              <a:spLocks noChangeShapeType="1"/>
            </p:cNvSpPr>
            <p:nvPr/>
          </p:nvSpPr>
          <p:spPr bwMode="auto">
            <a:xfrm>
              <a:off x="2140" y="2982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6" name="Text Box 163"/>
            <p:cNvSpPr txBox="1">
              <a:spLocks noChangeArrowheads="1"/>
            </p:cNvSpPr>
            <p:nvPr/>
          </p:nvSpPr>
          <p:spPr bwMode="auto">
            <a:xfrm>
              <a:off x="548" y="2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8967" name="Text Box 164"/>
            <p:cNvSpPr txBox="1">
              <a:spLocks noChangeArrowheads="1"/>
            </p:cNvSpPr>
            <p:nvPr/>
          </p:nvSpPr>
          <p:spPr bwMode="auto">
            <a:xfrm>
              <a:off x="1403" y="2596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8968" name="Text Box 165"/>
            <p:cNvSpPr txBox="1">
              <a:spLocks noChangeArrowheads="1"/>
            </p:cNvSpPr>
            <p:nvPr/>
          </p:nvSpPr>
          <p:spPr bwMode="auto">
            <a:xfrm>
              <a:off x="619" y="324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2</a:t>
              </a:r>
            </a:p>
          </p:txBody>
        </p:sp>
        <p:sp>
          <p:nvSpPr>
            <p:cNvPr id="38969" name="Text Box 166"/>
            <p:cNvSpPr txBox="1">
              <a:spLocks noChangeArrowheads="1"/>
            </p:cNvSpPr>
            <p:nvPr/>
          </p:nvSpPr>
          <p:spPr bwMode="auto">
            <a:xfrm>
              <a:off x="1252" y="287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70" name="Text Box 167"/>
            <p:cNvSpPr txBox="1">
              <a:spLocks noChangeArrowheads="1"/>
            </p:cNvSpPr>
            <p:nvPr/>
          </p:nvSpPr>
          <p:spPr bwMode="auto">
            <a:xfrm>
              <a:off x="1061" y="3284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71" name="Text Box 168"/>
            <p:cNvSpPr txBox="1">
              <a:spLocks noChangeArrowheads="1"/>
            </p:cNvSpPr>
            <p:nvPr/>
          </p:nvSpPr>
          <p:spPr bwMode="auto">
            <a:xfrm>
              <a:off x="1866" y="30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8972" name="Text Box 169"/>
            <p:cNvSpPr txBox="1">
              <a:spLocks noChangeArrowheads="1"/>
            </p:cNvSpPr>
            <p:nvPr/>
          </p:nvSpPr>
          <p:spPr bwMode="auto">
            <a:xfrm>
              <a:off x="2308" y="27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73" name="Text Box 170"/>
            <p:cNvSpPr txBox="1">
              <a:spLocks noChangeArrowheads="1"/>
            </p:cNvSpPr>
            <p:nvPr/>
          </p:nvSpPr>
          <p:spPr bwMode="auto">
            <a:xfrm>
              <a:off x="1031" y="3796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4</a:t>
              </a:r>
            </a:p>
          </p:txBody>
        </p:sp>
        <p:sp>
          <p:nvSpPr>
            <p:cNvPr id="38974" name="Text Box 171"/>
            <p:cNvSpPr txBox="1">
              <a:spLocks noChangeArrowheads="1"/>
            </p:cNvSpPr>
            <p:nvPr/>
          </p:nvSpPr>
          <p:spPr bwMode="auto">
            <a:xfrm>
              <a:off x="1566" y="34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38975" name="Text Box 172"/>
            <p:cNvSpPr txBox="1">
              <a:spLocks noChangeArrowheads="1"/>
            </p:cNvSpPr>
            <p:nvPr/>
          </p:nvSpPr>
          <p:spPr bwMode="auto">
            <a:xfrm>
              <a:off x="1816" y="38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</p:grpSp>
      <p:grpSp>
        <p:nvGrpSpPr>
          <p:cNvPr id="5" name="Group 208"/>
          <p:cNvGrpSpPr>
            <a:grpSpLocks/>
          </p:cNvGrpSpPr>
          <p:nvPr/>
        </p:nvGrpSpPr>
        <p:grpSpPr bwMode="auto">
          <a:xfrm>
            <a:off x="6451600" y="4119563"/>
            <a:ext cx="3830638" cy="2419350"/>
            <a:chOff x="3104" y="2595"/>
            <a:chExt cx="2413" cy="1524"/>
          </a:xfrm>
        </p:grpSpPr>
        <p:sp>
          <p:nvSpPr>
            <p:cNvPr id="38920" name="Oval 173"/>
            <p:cNvSpPr>
              <a:spLocks noChangeArrowheads="1"/>
            </p:cNvSpPr>
            <p:nvPr/>
          </p:nvSpPr>
          <p:spPr bwMode="auto">
            <a:xfrm>
              <a:off x="3104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21" name="Oval 174"/>
            <p:cNvSpPr>
              <a:spLocks noChangeArrowheads="1"/>
            </p:cNvSpPr>
            <p:nvPr/>
          </p:nvSpPr>
          <p:spPr bwMode="auto">
            <a:xfrm>
              <a:off x="3647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22" name="Oval 175"/>
            <p:cNvSpPr>
              <a:spLocks noChangeArrowheads="1"/>
            </p:cNvSpPr>
            <p:nvPr/>
          </p:nvSpPr>
          <p:spPr bwMode="auto">
            <a:xfrm>
              <a:off x="3707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23" name="Oval 176"/>
            <p:cNvSpPr>
              <a:spLocks noChangeArrowheads="1"/>
            </p:cNvSpPr>
            <p:nvPr/>
          </p:nvSpPr>
          <p:spPr bwMode="auto">
            <a:xfrm>
              <a:off x="4190" y="3272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24" name="Oval 177"/>
            <p:cNvSpPr>
              <a:spLocks noChangeArrowheads="1"/>
            </p:cNvSpPr>
            <p:nvPr/>
          </p:nvSpPr>
          <p:spPr bwMode="auto">
            <a:xfrm>
              <a:off x="4733" y="3642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25" name="Oval 178"/>
            <p:cNvSpPr>
              <a:spLocks noChangeArrowheads="1"/>
            </p:cNvSpPr>
            <p:nvPr/>
          </p:nvSpPr>
          <p:spPr bwMode="auto">
            <a:xfrm>
              <a:off x="4733" y="2849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26" name="Oval 179"/>
            <p:cNvSpPr>
              <a:spLocks noChangeArrowheads="1"/>
            </p:cNvSpPr>
            <p:nvPr/>
          </p:nvSpPr>
          <p:spPr bwMode="auto">
            <a:xfrm>
              <a:off x="4250" y="3960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27" name="Oval 180"/>
            <p:cNvSpPr>
              <a:spLocks noChangeArrowheads="1"/>
            </p:cNvSpPr>
            <p:nvPr/>
          </p:nvSpPr>
          <p:spPr bwMode="auto">
            <a:xfrm>
              <a:off x="5336" y="3219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928" name="Line 181"/>
            <p:cNvSpPr>
              <a:spLocks noChangeShapeType="1"/>
            </p:cNvSpPr>
            <p:nvPr/>
          </p:nvSpPr>
          <p:spPr bwMode="auto">
            <a:xfrm flipV="1">
              <a:off x="3285" y="2954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9" name="Line 182"/>
            <p:cNvSpPr>
              <a:spLocks noChangeShapeType="1"/>
            </p:cNvSpPr>
            <p:nvPr/>
          </p:nvSpPr>
          <p:spPr bwMode="auto">
            <a:xfrm>
              <a:off x="3250" y="3370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0" name="Line 183"/>
            <p:cNvSpPr>
              <a:spLocks noChangeShapeType="1"/>
            </p:cNvSpPr>
            <p:nvPr/>
          </p:nvSpPr>
          <p:spPr bwMode="auto">
            <a:xfrm>
              <a:off x="3858" y="2963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1" name="Line 184"/>
            <p:cNvSpPr>
              <a:spLocks noChangeShapeType="1"/>
            </p:cNvSpPr>
            <p:nvPr/>
          </p:nvSpPr>
          <p:spPr bwMode="auto">
            <a:xfrm>
              <a:off x="3798" y="3748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2" name="Line 185"/>
            <p:cNvSpPr>
              <a:spLocks noChangeShapeType="1"/>
            </p:cNvSpPr>
            <p:nvPr/>
          </p:nvSpPr>
          <p:spPr bwMode="auto">
            <a:xfrm flipV="1">
              <a:off x="3818" y="3404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3" name="Line 186"/>
            <p:cNvSpPr>
              <a:spLocks noChangeShapeType="1"/>
            </p:cNvSpPr>
            <p:nvPr/>
          </p:nvSpPr>
          <p:spPr bwMode="auto">
            <a:xfrm>
              <a:off x="4341" y="3413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4" name="Line 187"/>
            <p:cNvSpPr>
              <a:spLocks noChangeShapeType="1"/>
            </p:cNvSpPr>
            <p:nvPr/>
          </p:nvSpPr>
          <p:spPr bwMode="auto">
            <a:xfrm flipV="1">
              <a:off x="4401" y="3775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5" name="Line 188"/>
            <p:cNvSpPr>
              <a:spLocks noChangeShapeType="1"/>
            </p:cNvSpPr>
            <p:nvPr/>
          </p:nvSpPr>
          <p:spPr bwMode="auto">
            <a:xfrm flipV="1">
              <a:off x="4371" y="3298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6" name="Line 189"/>
            <p:cNvSpPr>
              <a:spLocks noChangeShapeType="1"/>
            </p:cNvSpPr>
            <p:nvPr/>
          </p:nvSpPr>
          <p:spPr bwMode="auto">
            <a:xfrm>
              <a:off x="3868" y="2919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Line 190"/>
            <p:cNvSpPr>
              <a:spLocks noChangeShapeType="1"/>
            </p:cNvSpPr>
            <p:nvPr/>
          </p:nvSpPr>
          <p:spPr bwMode="auto">
            <a:xfrm>
              <a:off x="4904" y="2981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Text Box 191"/>
            <p:cNvSpPr txBox="1">
              <a:spLocks noChangeArrowheads="1"/>
            </p:cNvSpPr>
            <p:nvPr/>
          </p:nvSpPr>
          <p:spPr bwMode="auto">
            <a:xfrm>
              <a:off x="3312" y="28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38939" name="Text Box 192"/>
            <p:cNvSpPr txBox="1">
              <a:spLocks noChangeArrowheads="1"/>
            </p:cNvSpPr>
            <p:nvPr/>
          </p:nvSpPr>
          <p:spPr bwMode="auto">
            <a:xfrm>
              <a:off x="4167" y="2595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38940" name="Text Box 193"/>
            <p:cNvSpPr txBox="1">
              <a:spLocks noChangeArrowheads="1"/>
            </p:cNvSpPr>
            <p:nvPr/>
          </p:nvSpPr>
          <p:spPr bwMode="auto">
            <a:xfrm>
              <a:off x="3383" y="323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2</a:t>
              </a:r>
            </a:p>
          </p:txBody>
        </p:sp>
        <p:sp>
          <p:nvSpPr>
            <p:cNvPr id="38941" name="Text Box 194"/>
            <p:cNvSpPr txBox="1">
              <a:spLocks noChangeArrowheads="1"/>
            </p:cNvSpPr>
            <p:nvPr/>
          </p:nvSpPr>
          <p:spPr bwMode="auto">
            <a:xfrm>
              <a:off x="4016" y="287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42" name="Text Box 195"/>
            <p:cNvSpPr txBox="1">
              <a:spLocks noChangeArrowheads="1"/>
            </p:cNvSpPr>
            <p:nvPr/>
          </p:nvSpPr>
          <p:spPr bwMode="auto">
            <a:xfrm>
              <a:off x="3825" y="328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1</a:t>
              </a:r>
            </a:p>
          </p:txBody>
        </p:sp>
        <p:sp>
          <p:nvSpPr>
            <p:cNvPr id="38943" name="Text Box 196"/>
            <p:cNvSpPr txBox="1">
              <a:spLocks noChangeArrowheads="1"/>
            </p:cNvSpPr>
            <p:nvPr/>
          </p:nvSpPr>
          <p:spPr bwMode="auto">
            <a:xfrm>
              <a:off x="4630" y="30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8944" name="Text Box 197"/>
            <p:cNvSpPr txBox="1">
              <a:spLocks noChangeArrowheads="1"/>
            </p:cNvSpPr>
            <p:nvPr/>
          </p:nvSpPr>
          <p:spPr bwMode="auto">
            <a:xfrm>
              <a:off x="5072" y="277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38945" name="Text Box 198"/>
            <p:cNvSpPr txBox="1">
              <a:spLocks noChangeArrowheads="1"/>
            </p:cNvSpPr>
            <p:nvPr/>
          </p:nvSpPr>
          <p:spPr bwMode="auto">
            <a:xfrm>
              <a:off x="3795" y="3795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38946" name="Text Box 199"/>
            <p:cNvSpPr txBox="1">
              <a:spLocks noChangeArrowheads="1"/>
            </p:cNvSpPr>
            <p:nvPr/>
          </p:nvSpPr>
          <p:spPr bwMode="auto">
            <a:xfrm>
              <a:off x="4330" y="345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>
                  <a:latin typeface="Times New Roman" charset="0"/>
                </a:rPr>
                <a:t>5</a:t>
              </a:r>
            </a:p>
          </p:txBody>
        </p:sp>
        <p:sp>
          <p:nvSpPr>
            <p:cNvPr id="38947" name="Text Box 200"/>
            <p:cNvSpPr txBox="1">
              <a:spLocks noChangeArrowheads="1"/>
            </p:cNvSpPr>
            <p:nvPr/>
          </p:nvSpPr>
          <p:spPr bwMode="auto">
            <a:xfrm>
              <a:off x="4580" y="381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67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Link-state</a:t>
            </a:r>
            <a:r>
              <a:rPr lang="en-US" altLang="x-none" dirty="0"/>
              <a:t>: </a:t>
            </a:r>
            <a:r>
              <a:rPr lang="en-US" altLang="x-none" dirty="0" smtClean="0"/>
              <a:t>Shortest-path tree</a:t>
            </a:r>
            <a:endParaRPr lang="en-US" altLang="x-none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513668"/>
            <a:ext cx="4652963" cy="5486400"/>
          </a:xfrm>
        </p:spPr>
        <p:txBody>
          <a:bodyPr/>
          <a:lstStyle/>
          <a:p>
            <a:r>
              <a:rPr lang="en-US" altLang="x-none" dirty="0"/>
              <a:t>Shortest-path tree from u</a:t>
            </a:r>
          </a:p>
        </p:txBody>
      </p:sp>
      <p:sp>
        <p:nvSpPr>
          <p:cNvPr id="40965" name="Rectangle 42"/>
          <p:cNvSpPr>
            <a:spLocks noGrp="1" noChangeArrowheads="1"/>
          </p:cNvSpPr>
          <p:nvPr>
            <p:ph type="body" sz="half" idx="2"/>
          </p:nvPr>
        </p:nvSpPr>
        <p:spPr>
          <a:xfrm>
            <a:off x="6596064" y="1513668"/>
            <a:ext cx="3843337" cy="5486400"/>
          </a:xfrm>
        </p:spPr>
        <p:txBody>
          <a:bodyPr/>
          <a:lstStyle/>
          <a:p>
            <a:r>
              <a:rPr lang="en-US" altLang="x-none" dirty="0"/>
              <a:t>Forwarding table at u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grpSp>
        <p:nvGrpSpPr>
          <p:cNvPr id="40966" name="Group 43"/>
          <p:cNvGrpSpPr>
            <a:grpSpLocks/>
          </p:cNvGrpSpPr>
          <p:nvPr/>
        </p:nvGrpSpPr>
        <p:grpSpPr bwMode="auto">
          <a:xfrm>
            <a:off x="2101850" y="2378857"/>
            <a:ext cx="4565650" cy="2625725"/>
            <a:chOff x="1307" y="1071"/>
            <a:chExt cx="2876" cy="1654"/>
          </a:xfrm>
        </p:grpSpPr>
        <p:sp>
          <p:nvSpPr>
            <p:cNvPr id="40991" name="Oval 5"/>
            <p:cNvSpPr>
              <a:spLocks noChangeArrowheads="1"/>
            </p:cNvSpPr>
            <p:nvPr/>
          </p:nvSpPr>
          <p:spPr bwMode="auto">
            <a:xfrm>
              <a:off x="1556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2" name="Oval 6"/>
            <p:cNvSpPr>
              <a:spLocks noChangeArrowheads="1"/>
            </p:cNvSpPr>
            <p:nvPr/>
          </p:nvSpPr>
          <p:spPr bwMode="auto">
            <a:xfrm>
              <a:off x="2099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3" name="Oval 7"/>
            <p:cNvSpPr>
              <a:spLocks noChangeArrowheads="1"/>
            </p:cNvSpPr>
            <p:nvPr/>
          </p:nvSpPr>
          <p:spPr bwMode="auto">
            <a:xfrm>
              <a:off x="2159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4" name="Oval 8"/>
            <p:cNvSpPr>
              <a:spLocks noChangeArrowheads="1"/>
            </p:cNvSpPr>
            <p:nvPr/>
          </p:nvSpPr>
          <p:spPr bwMode="auto">
            <a:xfrm>
              <a:off x="2642" y="1748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5" name="Oval 9"/>
            <p:cNvSpPr>
              <a:spLocks noChangeArrowheads="1"/>
            </p:cNvSpPr>
            <p:nvPr/>
          </p:nvSpPr>
          <p:spPr bwMode="auto">
            <a:xfrm>
              <a:off x="3185" y="2118"/>
              <a:ext cx="181" cy="159"/>
            </a:xfrm>
            <a:prstGeom prst="ellipse">
              <a:avLst/>
            </a:prstGeom>
            <a:solidFill>
              <a:schemeClr val="accent1"/>
            </a:solidFill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6" name="Oval 10"/>
            <p:cNvSpPr>
              <a:spLocks noChangeArrowheads="1"/>
            </p:cNvSpPr>
            <p:nvPr/>
          </p:nvSpPr>
          <p:spPr bwMode="auto">
            <a:xfrm>
              <a:off x="3185" y="1325"/>
              <a:ext cx="181" cy="1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7" name="Oval 11"/>
            <p:cNvSpPr>
              <a:spLocks noChangeArrowheads="1"/>
            </p:cNvSpPr>
            <p:nvPr/>
          </p:nvSpPr>
          <p:spPr bwMode="auto">
            <a:xfrm>
              <a:off x="2702" y="2436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8" name="Oval 12"/>
            <p:cNvSpPr>
              <a:spLocks noChangeArrowheads="1"/>
            </p:cNvSpPr>
            <p:nvPr/>
          </p:nvSpPr>
          <p:spPr bwMode="auto">
            <a:xfrm>
              <a:off x="3788" y="1695"/>
              <a:ext cx="181" cy="1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0999" name="Line 13"/>
            <p:cNvSpPr>
              <a:spLocks noChangeShapeType="1"/>
            </p:cNvSpPr>
            <p:nvPr/>
          </p:nvSpPr>
          <p:spPr bwMode="auto">
            <a:xfrm flipV="1">
              <a:off x="1737" y="1430"/>
              <a:ext cx="422" cy="318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14"/>
            <p:cNvSpPr>
              <a:spLocks noChangeShapeType="1"/>
            </p:cNvSpPr>
            <p:nvPr/>
          </p:nvSpPr>
          <p:spPr bwMode="auto">
            <a:xfrm>
              <a:off x="1702" y="1846"/>
              <a:ext cx="393" cy="33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Line 15"/>
            <p:cNvSpPr>
              <a:spLocks noChangeShapeType="1"/>
            </p:cNvSpPr>
            <p:nvPr/>
          </p:nvSpPr>
          <p:spPr bwMode="auto">
            <a:xfrm>
              <a:off x="2310" y="1439"/>
              <a:ext cx="362" cy="3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Line 16"/>
            <p:cNvSpPr>
              <a:spLocks noChangeShapeType="1"/>
            </p:cNvSpPr>
            <p:nvPr/>
          </p:nvSpPr>
          <p:spPr bwMode="auto">
            <a:xfrm>
              <a:off x="2250" y="2224"/>
              <a:ext cx="45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3" name="Line 17"/>
            <p:cNvSpPr>
              <a:spLocks noChangeShapeType="1"/>
            </p:cNvSpPr>
            <p:nvPr/>
          </p:nvSpPr>
          <p:spPr bwMode="auto">
            <a:xfrm flipV="1">
              <a:off x="2270" y="1880"/>
              <a:ext cx="402" cy="265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4" name="Line 18"/>
            <p:cNvSpPr>
              <a:spLocks noChangeShapeType="1"/>
            </p:cNvSpPr>
            <p:nvPr/>
          </p:nvSpPr>
          <p:spPr bwMode="auto">
            <a:xfrm>
              <a:off x="2793" y="1889"/>
              <a:ext cx="412" cy="247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5" name="Line 19"/>
            <p:cNvSpPr>
              <a:spLocks noChangeShapeType="1"/>
            </p:cNvSpPr>
            <p:nvPr/>
          </p:nvSpPr>
          <p:spPr bwMode="auto">
            <a:xfrm flipV="1">
              <a:off x="2853" y="2251"/>
              <a:ext cx="37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6" name="Line 20"/>
            <p:cNvSpPr>
              <a:spLocks noChangeShapeType="1"/>
            </p:cNvSpPr>
            <p:nvPr/>
          </p:nvSpPr>
          <p:spPr bwMode="auto">
            <a:xfrm flipV="1">
              <a:off x="2823" y="1774"/>
              <a:ext cx="965" cy="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7" name="Line 21"/>
            <p:cNvSpPr>
              <a:spLocks noChangeShapeType="1"/>
            </p:cNvSpPr>
            <p:nvPr/>
          </p:nvSpPr>
          <p:spPr bwMode="auto">
            <a:xfrm>
              <a:off x="2320" y="1395"/>
              <a:ext cx="865" cy="9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8" name="Line 22"/>
            <p:cNvSpPr>
              <a:spLocks noChangeShapeType="1"/>
            </p:cNvSpPr>
            <p:nvPr/>
          </p:nvSpPr>
          <p:spPr bwMode="auto">
            <a:xfrm>
              <a:off x="3356" y="1457"/>
              <a:ext cx="483" cy="264"/>
            </a:xfrm>
            <a:prstGeom prst="line">
              <a:avLst/>
            </a:prstGeom>
            <a:noFill/>
            <a:ln w="44450">
              <a:solidFill>
                <a:schemeClr val="accent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9" name="Text Box 23"/>
            <p:cNvSpPr txBox="1">
              <a:spLocks noChangeArrowheads="1"/>
            </p:cNvSpPr>
            <p:nvPr/>
          </p:nvSpPr>
          <p:spPr bwMode="auto">
            <a:xfrm>
              <a:off x="1764" y="129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0" name="Text Box 24"/>
            <p:cNvSpPr txBox="1">
              <a:spLocks noChangeArrowheads="1"/>
            </p:cNvSpPr>
            <p:nvPr/>
          </p:nvSpPr>
          <p:spPr bwMode="auto">
            <a:xfrm>
              <a:off x="2619" y="1071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1" name="Text Box 25"/>
            <p:cNvSpPr txBox="1">
              <a:spLocks noChangeArrowheads="1"/>
            </p:cNvSpPr>
            <p:nvPr/>
          </p:nvSpPr>
          <p:spPr bwMode="auto">
            <a:xfrm>
              <a:off x="1835" y="171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2</a:t>
              </a:r>
            </a:p>
          </p:txBody>
        </p:sp>
        <p:sp>
          <p:nvSpPr>
            <p:cNvPr id="41012" name="Text Box 26"/>
            <p:cNvSpPr txBox="1">
              <a:spLocks noChangeArrowheads="1"/>
            </p:cNvSpPr>
            <p:nvPr/>
          </p:nvSpPr>
          <p:spPr bwMode="auto">
            <a:xfrm>
              <a:off x="2468" y="135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3" name="Text Box 27"/>
            <p:cNvSpPr txBox="1">
              <a:spLocks noChangeArrowheads="1"/>
            </p:cNvSpPr>
            <p:nvPr/>
          </p:nvSpPr>
          <p:spPr bwMode="auto">
            <a:xfrm>
              <a:off x="2277" y="1759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4" name="Text Box 28"/>
            <p:cNvSpPr txBox="1">
              <a:spLocks noChangeArrowheads="1"/>
            </p:cNvSpPr>
            <p:nvPr/>
          </p:nvSpPr>
          <p:spPr bwMode="auto">
            <a:xfrm>
              <a:off x="3082" y="15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5" name="Text Box 29"/>
            <p:cNvSpPr txBox="1">
              <a:spLocks noChangeArrowheads="1"/>
            </p:cNvSpPr>
            <p:nvPr/>
          </p:nvSpPr>
          <p:spPr bwMode="auto">
            <a:xfrm>
              <a:off x="3524" y="124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1</a:t>
              </a:r>
            </a:p>
          </p:txBody>
        </p:sp>
        <p:sp>
          <p:nvSpPr>
            <p:cNvPr id="41016" name="Text Box 30"/>
            <p:cNvSpPr txBox="1">
              <a:spLocks noChangeArrowheads="1"/>
            </p:cNvSpPr>
            <p:nvPr/>
          </p:nvSpPr>
          <p:spPr bwMode="auto">
            <a:xfrm>
              <a:off x="2247" y="2271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4</a:t>
              </a:r>
            </a:p>
          </p:txBody>
        </p:sp>
        <p:sp>
          <p:nvSpPr>
            <p:cNvPr id="41017" name="Text Box 31"/>
            <p:cNvSpPr txBox="1">
              <a:spLocks noChangeArrowheads="1"/>
            </p:cNvSpPr>
            <p:nvPr/>
          </p:nvSpPr>
          <p:spPr bwMode="auto">
            <a:xfrm>
              <a:off x="2782" y="193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5</a:t>
              </a:r>
            </a:p>
          </p:txBody>
        </p:sp>
        <p:sp>
          <p:nvSpPr>
            <p:cNvPr id="41018" name="Text Box 32"/>
            <p:cNvSpPr txBox="1">
              <a:spLocks noChangeArrowheads="1"/>
            </p:cNvSpPr>
            <p:nvPr/>
          </p:nvSpPr>
          <p:spPr bwMode="auto">
            <a:xfrm>
              <a:off x="3032" y="2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400" b="0">
                  <a:latin typeface="Times New Roman" charset="0"/>
                </a:rPr>
                <a:t>3</a:t>
              </a:r>
            </a:p>
          </p:txBody>
        </p:sp>
        <p:sp>
          <p:nvSpPr>
            <p:cNvPr id="41019" name="Text Box 33"/>
            <p:cNvSpPr txBox="1">
              <a:spLocks noChangeArrowheads="1"/>
            </p:cNvSpPr>
            <p:nvPr/>
          </p:nvSpPr>
          <p:spPr bwMode="auto">
            <a:xfrm>
              <a:off x="1307" y="1628"/>
              <a:ext cx="2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u</a:t>
              </a:r>
            </a:p>
          </p:txBody>
        </p:sp>
        <p:sp>
          <p:nvSpPr>
            <p:cNvPr id="41020" name="Text Box 34"/>
            <p:cNvSpPr txBox="1">
              <a:spLocks noChangeArrowheads="1"/>
            </p:cNvSpPr>
            <p:nvPr/>
          </p:nvSpPr>
          <p:spPr bwMode="auto">
            <a:xfrm>
              <a:off x="2109" y="1080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41021" name="Text Box 35"/>
            <p:cNvSpPr txBox="1">
              <a:spLocks noChangeArrowheads="1"/>
            </p:cNvSpPr>
            <p:nvPr/>
          </p:nvSpPr>
          <p:spPr bwMode="auto">
            <a:xfrm>
              <a:off x="2061" y="2257"/>
              <a:ext cx="24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41022" name="Text Box 37"/>
            <p:cNvSpPr txBox="1">
              <a:spLocks noChangeArrowheads="1"/>
            </p:cNvSpPr>
            <p:nvPr/>
          </p:nvSpPr>
          <p:spPr bwMode="auto">
            <a:xfrm>
              <a:off x="2675" y="152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41023" name="Text Box 38"/>
            <p:cNvSpPr txBox="1">
              <a:spLocks noChangeArrowheads="1"/>
            </p:cNvSpPr>
            <p:nvPr/>
          </p:nvSpPr>
          <p:spPr bwMode="auto">
            <a:xfrm>
              <a:off x="3184" y="1087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41024" name="Text Box 39"/>
            <p:cNvSpPr txBox="1">
              <a:spLocks noChangeArrowheads="1"/>
            </p:cNvSpPr>
            <p:nvPr/>
          </p:nvSpPr>
          <p:spPr bwMode="auto">
            <a:xfrm>
              <a:off x="3987" y="1620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41025" name="Text Box 40"/>
            <p:cNvSpPr txBox="1">
              <a:spLocks noChangeArrowheads="1"/>
            </p:cNvSpPr>
            <p:nvPr/>
          </p:nvSpPr>
          <p:spPr bwMode="auto">
            <a:xfrm>
              <a:off x="2832" y="247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s</a:t>
              </a:r>
            </a:p>
          </p:txBody>
        </p:sp>
        <p:sp>
          <p:nvSpPr>
            <p:cNvPr id="41026" name="Text Box 41"/>
            <p:cNvSpPr txBox="1">
              <a:spLocks noChangeArrowheads="1"/>
            </p:cNvSpPr>
            <p:nvPr/>
          </p:nvSpPr>
          <p:spPr bwMode="auto">
            <a:xfrm>
              <a:off x="3395" y="2055"/>
              <a:ext cx="1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x-none">
                  <a:solidFill>
                    <a:srgbClr val="0000FF"/>
                  </a:solidFill>
                </a:rPr>
                <a:t>t</a:t>
              </a:r>
            </a:p>
          </p:txBody>
        </p:sp>
      </p:grpSp>
      <p:sp>
        <p:nvSpPr>
          <p:cNvPr id="40967" name="Line 45"/>
          <p:cNvSpPr>
            <a:spLocks noChangeShapeType="1"/>
          </p:cNvSpPr>
          <p:nvPr/>
        </p:nvSpPr>
        <p:spPr bwMode="auto">
          <a:xfrm>
            <a:off x="8593138" y="2637619"/>
            <a:ext cx="38100" cy="3851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0968" name="Line 46"/>
          <p:cNvSpPr>
            <a:spLocks noChangeShapeType="1"/>
          </p:cNvSpPr>
          <p:nvPr/>
        </p:nvSpPr>
        <p:spPr bwMode="auto">
          <a:xfrm flipV="1">
            <a:off x="7286626" y="2940832"/>
            <a:ext cx="287972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0969" name="Group 70"/>
          <p:cNvGrpSpPr>
            <a:grpSpLocks/>
          </p:cNvGrpSpPr>
          <p:nvPr/>
        </p:nvGrpSpPr>
        <p:grpSpPr bwMode="auto">
          <a:xfrm>
            <a:off x="7858126" y="2994803"/>
            <a:ext cx="1920875" cy="523874"/>
            <a:chOff x="3990" y="1726"/>
            <a:chExt cx="1210" cy="330"/>
          </a:xfrm>
        </p:grpSpPr>
        <p:sp>
          <p:nvSpPr>
            <p:cNvPr id="40989" name="Text Box 47"/>
            <p:cNvSpPr txBox="1">
              <a:spLocks noChangeArrowheads="1"/>
            </p:cNvSpPr>
            <p:nvPr/>
          </p:nvSpPr>
          <p:spPr bwMode="auto">
            <a:xfrm>
              <a:off x="3990" y="172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 dirty="0">
                  <a:ea typeface="Helvetica" charset="0"/>
                  <a:cs typeface="Helvetica" charset="0"/>
                </a:rPr>
                <a:t>v</a:t>
              </a:r>
            </a:p>
          </p:txBody>
        </p:sp>
        <p:sp>
          <p:nvSpPr>
            <p:cNvPr id="40990" name="Text Box 52"/>
            <p:cNvSpPr txBox="1">
              <a:spLocks noChangeArrowheads="1"/>
            </p:cNvSpPr>
            <p:nvPr/>
          </p:nvSpPr>
          <p:spPr bwMode="auto">
            <a:xfrm>
              <a:off x="4633" y="1726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(u,v)</a:t>
              </a:r>
            </a:p>
          </p:txBody>
        </p:sp>
      </p:grpSp>
      <p:grpSp>
        <p:nvGrpSpPr>
          <p:cNvPr id="40970" name="Group 69"/>
          <p:cNvGrpSpPr>
            <a:grpSpLocks/>
          </p:cNvGrpSpPr>
          <p:nvPr/>
        </p:nvGrpSpPr>
        <p:grpSpPr bwMode="auto">
          <a:xfrm>
            <a:off x="7835902" y="3482172"/>
            <a:ext cx="2003426" cy="523876"/>
            <a:chOff x="3976" y="2022"/>
            <a:chExt cx="1262" cy="330"/>
          </a:xfrm>
        </p:grpSpPr>
        <p:sp>
          <p:nvSpPr>
            <p:cNvPr id="40987" name="Text Box 48"/>
            <p:cNvSpPr txBox="1">
              <a:spLocks noChangeArrowheads="1"/>
            </p:cNvSpPr>
            <p:nvPr/>
          </p:nvSpPr>
          <p:spPr bwMode="auto">
            <a:xfrm>
              <a:off x="3976" y="2022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w</a:t>
              </a:r>
            </a:p>
          </p:txBody>
        </p:sp>
        <p:sp>
          <p:nvSpPr>
            <p:cNvPr id="40988" name="Text Box 53"/>
            <p:cNvSpPr txBox="1">
              <a:spLocks noChangeArrowheads="1"/>
            </p:cNvSpPr>
            <p:nvPr/>
          </p:nvSpPr>
          <p:spPr bwMode="auto">
            <a:xfrm>
              <a:off x="4618" y="2022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grpSp>
        <p:nvGrpSpPr>
          <p:cNvPr id="40971" name="Group 68"/>
          <p:cNvGrpSpPr>
            <a:grpSpLocks/>
          </p:cNvGrpSpPr>
          <p:nvPr/>
        </p:nvGrpSpPr>
        <p:grpSpPr bwMode="auto">
          <a:xfrm>
            <a:off x="7847016" y="3969535"/>
            <a:ext cx="1992313" cy="525463"/>
            <a:chOff x="3983" y="2317"/>
            <a:chExt cx="1255" cy="331"/>
          </a:xfrm>
        </p:grpSpPr>
        <p:sp>
          <p:nvSpPr>
            <p:cNvPr id="40985" name="Text Box 49"/>
            <p:cNvSpPr txBox="1">
              <a:spLocks noChangeArrowheads="1"/>
            </p:cNvSpPr>
            <p:nvPr/>
          </p:nvSpPr>
          <p:spPr bwMode="auto">
            <a:xfrm>
              <a:off x="3983" y="2317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x</a:t>
              </a:r>
            </a:p>
          </p:txBody>
        </p:sp>
        <p:sp>
          <p:nvSpPr>
            <p:cNvPr id="40986" name="Text Box 54"/>
            <p:cNvSpPr txBox="1">
              <a:spLocks noChangeArrowheads="1"/>
            </p:cNvSpPr>
            <p:nvPr/>
          </p:nvSpPr>
          <p:spPr bwMode="auto">
            <a:xfrm>
              <a:off x="4618" y="2318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grpSp>
        <p:nvGrpSpPr>
          <p:cNvPr id="40972" name="Group 67"/>
          <p:cNvGrpSpPr>
            <a:grpSpLocks/>
          </p:cNvGrpSpPr>
          <p:nvPr/>
        </p:nvGrpSpPr>
        <p:grpSpPr bwMode="auto">
          <a:xfrm>
            <a:off x="7854951" y="4458481"/>
            <a:ext cx="1922463" cy="519112"/>
            <a:chOff x="3988" y="2613"/>
            <a:chExt cx="1211" cy="327"/>
          </a:xfrm>
        </p:grpSpPr>
        <p:sp>
          <p:nvSpPr>
            <p:cNvPr id="40983" name="Text Box 50"/>
            <p:cNvSpPr txBox="1">
              <a:spLocks noChangeArrowheads="1"/>
            </p:cNvSpPr>
            <p:nvPr/>
          </p:nvSpPr>
          <p:spPr bwMode="auto">
            <a:xfrm>
              <a:off x="3988" y="2613"/>
              <a:ext cx="2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y</a:t>
              </a:r>
            </a:p>
          </p:txBody>
        </p:sp>
        <p:sp>
          <p:nvSpPr>
            <p:cNvPr id="40984" name="Text Box 55"/>
            <p:cNvSpPr txBox="1">
              <a:spLocks noChangeArrowheads="1"/>
            </p:cNvSpPr>
            <p:nvPr/>
          </p:nvSpPr>
          <p:spPr bwMode="auto">
            <a:xfrm>
              <a:off x="4632" y="2613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(u,v)</a:t>
              </a:r>
            </a:p>
          </p:txBody>
        </p:sp>
      </p:grpSp>
      <p:grpSp>
        <p:nvGrpSpPr>
          <p:cNvPr id="40973" name="Group 66"/>
          <p:cNvGrpSpPr>
            <a:grpSpLocks/>
          </p:cNvGrpSpPr>
          <p:nvPr/>
        </p:nvGrpSpPr>
        <p:grpSpPr bwMode="auto">
          <a:xfrm>
            <a:off x="7853363" y="4945843"/>
            <a:ext cx="1924050" cy="520700"/>
            <a:chOff x="3987" y="2908"/>
            <a:chExt cx="1212" cy="328"/>
          </a:xfrm>
        </p:grpSpPr>
        <p:sp>
          <p:nvSpPr>
            <p:cNvPr id="40981" name="Text Box 51"/>
            <p:cNvSpPr txBox="1">
              <a:spLocks noChangeArrowheads="1"/>
            </p:cNvSpPr>
            <p:nvPr/>
          </p:nvSpPr>
          <p:spPr bwMode="auto">
            <a:xfrm>
              <a:off x="3987" y="2908"/>
              <a:ext cx="2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z</a:t>
              </a:r>
            </a:p>
          </p:txBody>
        </p:sp>
        <p:sp>
          <p:nvSpPr>
            <p:cNvPr id="40982" name="Text Box 56"/>
            <p:cNvSpPr txBox="1">
              <a:spLocks noChangeArrowheads="1"/>
            </p:cNvSpPr>
            <p:nvPr/>
          </p:nvSpPr>
          <p:spPr bwMode="auto">
            <a:xfrm>
              <a:off x="4632" y="2909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(u,v)</a:t>
              </a:r>
            </a:p>
          </p:txBody>
        </p:sp>
      </p:grpSp>
      <p:sp>
        <p:nvSpPr>
          <p:cNvPr id="40974" name="Text Box 58"/>
          <p:cNvSpPr txBox="1">
            <a:spLocks noChangeArrowheads="1"/>
          </p:cNvSpPr>
          <p:nvPr/>
        </p:nvSpPr>
        <p:spPr bwMode="auto">
          <a:xfrm>
            <a:off x="8923339" y="2456644"/>
            <a:ext cx="7248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800" b="0" dirty="0">
                <a:ea typeface="Helvetica" charset="0"/>
                <a:cs typeface="Helvetica" charset="0"/>
              </a:rPr>
              <a:t>link</a:t>
            </a:r>
          </a:p>
        </p:txBody>
      </p:sp>
      <p:grpSp>
        <p:nvGrpSpPr>
          <p:cNvPr id="40975" name="Group 65"/>
          <p:cNvGrpSpPr>
            <a:grpSpLocks/>
          </p:cNvGrpSpPr>
          <p:nvPr/>
        </p:nvGrpSpPr>
        <p:grpSpPr bwMode="auto">
          <a:xfrm>
            <a:off x="7859716" y="5434799"/>
            <a:ext cx="1979613" cy="523876"/>
            <a:chOff x="3991" y="3204"/>
            <a:chExt cx="1247" cy="330"/>
          </a:xfrm>
        </p:grpSpPr>
        <p:sp>
          <p:nvSpPr>
            <p:cNvPr id="40979" name="Text Box 59"/>
            <p:cNvSpPr txBox="1">
              <a:spLocks noChangeArrowheads="1"/>
            </p:cNvSpPr>
            <p:nvPr/>
          </p:nvSpPr>
          <p:spPr bwMode="auto">
            <a:xfrm>
              <a:off x="3991" y="3204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s</a:t>
              </a:r>
            </a:p>
          </p:txBody>
        </p:sp>
        <p:sp>
          <p:nvSpPr>
            <p:cNvPr id="40980" name="Text Box 60"/>
            <p:cNvSpPr txBox="1">
              <a:spLocks noChangeArrowheads="1"/>
            </p:cNvSpPr>
            <p:nvPr/>
          </p:nvSpPr>
          <p:spPr bwMode="auto">
            <a:xfrm>
              <a:off x="4618" y="3204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grpSp>
        <p:nvGrpSpPr>
          <p:cNvPr id="40976" name="Group 64"/>
          <p:cNvGrpSpPr>
            <a:grpSpLocks/>
          </p:cNvGrpSpPr>
          <p:nvPr/>
        </p:nvGrpSpPr>
        <p:grpSpPr bwMode="auto">
          <a:xfrm>
            <a:off x="7861302" y="5920574"/>
            <a:ext cx="1978026" cy="534988"/>
            <a:chOff x="3992" y="3544"/>
            <a:chExt cx="1246" cy="337"/>
          </a:xfrm>
        </p:grpSpPr>
        <p:sp>
          <p:nvSpPr>
            <p:cNvPr id="40977" name="Text Box 61"/>
            <p:cNvSpPr txBox="1">
              <a:spLocks noChangeArrowheads="1"/>
            </p:cNvSpPr>
            <p:nvPr/>
          </p:nvSpPr>
          <p:spPr bwMode="auto">
            <a:xfrm>
              <a:off x="3992" y="3551"/>
              <a:ext cx="1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t</a:t>
              </a:r>
            </a:p>
          </p:txBody>
        </p:sp>
        <p:sp>
          <p:nvSpPr>
            <p:cNvPr id="40978" name="Text Box 62"/>
            <p:cNvSpPr txBox="1">
              <a:spLocks noChangeArrowheads="1"/>
            </p:cNvSpPr>
            <p:nvPr/>
          </p:nvSpPr>
          <p:spPr bwMode="auto">
            <a:xfrm>
              <a:off x="4618" y="3544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 sz="2800" b="0">
                  <a:ea typeface="Helvetica" charset="0"/>
                  <a:cs typeface="Helvetica" charset="0"/>
                </a:rPr>
                <a:t>(u,w)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2259" y="5161921"/>
            <a:ext cx="6840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Helvetica" charset="0"/>
                <a:ea typeface="Helvetica" charset="0"/>
                <a:cs typeface="Helvetica" charset="0"/>
              </a:rPr>
              <a:t>Counter-intuitive:</a:t>
            </a:r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 Operators may set the link metric to achieve certain shortest-path trees with the protocol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Path-vector routing (BGP)</a:t>
            </a:r>
            <a:endParaRPr lang="en-US" altLang="x-none" dirty="0"/>
          </a:p>
        </p:txBody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0000"/>
              </a:lnSpc>
            </a:pPr>
            <a:r>
              <a:rPr lang="en-US" altLang="x-none" dirty="0" smtClean="0"/>
              <a:t>Key </a:t>
            </a:r>
            <a:r>
              <a:rPr lang="en-US" altLang="x-none" dirty="0"/>
              <a:t>idea: advertise the entire </a:t>
            </a:r>
            <a:r>
              <a:rPr lang="en-US" altLang="x-none" dirty="0" smtClean="0"/>
              <a:t>path</a:t>
            </a:r>
          </a:p>
          <a:p>
            <a:r>
              <a:rPr lang="en-US" altLang="x-none" dirty="0" smtClean="0"/>
              <a:t>Distance </a:t>
            </a:r>
            <a:r>
              <a:rPr lang="en-US" altLang="x-none" dirty="0"/>
              <a:t>vector: send </a:t>
            </a:r>
            <a:r>
              <a:rPr lang="en-US" altLang="x-none" i="1" dirty="0"/>
              <a:t>distance metric</a:t>
            </a:r>
            <a:r>
              <a:rPr lang="en-US" altLang="x-none" dirty="0"/>
              <a:t> per </a:t>
            </a:r>
            <a:r>
              <a:rPr lang="en-US" altLang="x-none" dirty="0" err="1"/>
              <a:t>dest</a:t>
            </a:r>
            <a:r>
              <a:rPr lang="en-US" altLang="x-none" dirty="0"/>
              <a:t> d</a:t>
            </a:r>
          </a:p>
          <a:p>
            <a:r>
              <a:rPr lang="en-US" altLang="x-none" dirty="0"/>
              <a:t>Path vector: send the </a:t>
            </a:r>
            <a:r>
              <a:rPr lang="en-US" altLang="x-none" i="1" dirty="0"/>
              <a:t>entire path</a:t>
            </a:r>
            <a:r>
              <a:rPr lang="en-US" altLang="x-none" dirty="0"/>
              <a:t> for each </a:t>
            </a:r>
            <a:r>
              <a:rPr lang="en-US" altLang="x-none" dirty="0" err="1"/>
              <a:t>dest</a:t>
            </a:r>
            <a:r>
              <a:rPr lang="en-US" altLang="x-none" dirty="0"/>
              <a:t> d</a:t>
            </a:r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944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19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5"/>
          <p:cNvSpPr txBox="1">
            <a:spLocks noChangeArrowheads="1"/>
          </p:cNvSpPr>
          <p:nvPr/>
        </p:nvSpPr>
        <p:spPr bwMode="auto">
          <a:xfrm>
            <a:off x="3081338" y="512127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3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47113" name="Line 6"/>
          <p:cNvSpPr>
            <a:spLocks noChangeShapeType="1"/>
          </p:cNvSpPr>
          <p:nvPr/>
        </p:nvSpPr>
        <p:spPr bwMode="auto">
          <a:xfrm flipH="1" flipV="1">
            <a:off x="7608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14" name="Group 7"/>
          <p:cNvGrpSpPr>
            <a:grpSpLocks/>
          </p:cNvGrpSpPr>
          <p:nvPr/>
        </p:nvGrpSpPr>
        <p:grpSpPr bwMode="auto">
          <a:xfrm>
            <a:off x="6391275" y="4992688"/>
            <a:ext cx="1290638" cy="1098550"/>
            <a:chOff x="2193" y="3325"/>
            <a:chExt cx="813" cy="692"/>
          </a:xfrm>
        </p:grpSpPr>
        <p:graphicFrame>
          <p:nvGraphicFramePr>
            <p:cNvPr id="47108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020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6" name="Text Box 9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>
                  <a:latin typeface="Times New Roman" charset="0"/>
                </a:rPr>
                <a:t>2</a:t>
              </a:r>
            </a:p>
          </p:txBody>
        </p:sp>
      </p:grpSp>
      <p:sp>
        <p:nvSpPr>
          <p:cNvPr id="47115" name="Line 10"/>
          <p:cNvSpPr>
            <a:spLocks noChangeShapeType="1"/>
          </p:cNvSpPr>
          <p:nvPr/>
        </p:nvSpPr>
        <p:spPr bwMode="auto">
          <a:xfrm flipH="1">
            <a:off x="4376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9564689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21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689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Line 12"/>
          <p:cNvSpPr>
            <a:spLocks noChangeShapeType="1"/>
          </p:cNvSpPr>
          <p:nvPr/>
        </p:nvSpPr>
        <p:spPr bwMode="auto">
          <a:xfrm flipH="1" flipV="1">
            <a:off x="9959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9839325" y="52689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1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47118" name="Text Box 14"/>
          <p:cNvSpPr txBox="1">
            <a:spLocks noChangeArrowheads="1"/>
          </p:cNvSpPr>
          <p:nvPr/>
        </p:nvSpPr>
        <p:spPr bwMode="auto">
          <a:xfrm>
            <a:off x="9805989" y="6059488"/>
            <a:ext cx="382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800">
                <a:latin typeface="Times New Roman" charset="0"/>
              </a:rPr>
              <a:t>d</a:t>
            </a:r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4737101" y="4857751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(2,1)”</a:t>
            </a:r>
            <a:endParaRPr lang="en-US" altLang="x-none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 flipH="1">
            <a:off x="4452939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1" name="Text Box 17"/>
          <p:cNvSpPr txBox="1">
            <a:spLocks noChangeArrowheads="1"/>
          </p:cNvSpPr>
          <p:nvPr/>
        </p:nvSpPr>
        <p:spPr bwMode="auto">
          <a:xfrm>
            <a:off x="7847013" y="4859339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(1)”</a:t>
            </a:r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 flipH="1">
            <a:off x="7575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4711701" y="5716589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  <p:sp>
        <p:nvSpPr>
          <p:cNvPr id="47124" name="Text Box 20"/>
          <p:cNvSpPr txBox="1">
            <a:spLocks noChangeArrowheads="1"/>
          </p:cNvSpPr>
          <p:nvPr/>
        </p:nvSpPr>
        <p:spPr bwMode="auto">
          <a:xfrm>
            <a:off x="7950201" y="5746751"/>
            <a:ext cx="1287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b="0">
                <a:solidFill>
                  <a:srgbClr val="3333FF"/>
                </a:solidFill>
                <a:latin typeface="Times New Roman" charset="0"/>
              </a:rPr>
              <a:t>data traffic</a:t>
            </a:r>
          </a:p>
        </p:txBody>
      </p:sp>
    </p:spTree>
    <p:extLst>
      <p:ext uri="{BB962C8B-B14F-4D97-AF65-F5344CB8AC3E}">
        <p14:creationId xmlns:p14="http://schemas.microsoft.com/office/powerpoint/2010/main" val="10957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Path-vector</a:t>
            </a:r>
            <a:r>
              <a:rPr lang="en-US" altLang="x-none" dirty="0"/>
              <a:t>: </a:t>
            </a:r>
            <a:r>
              <a:rPr lang="en-US" altLang="x-none" dirty="0" smtClean="0"/>
              <a:t>Fast loop detection</a:t>
            </a:r>
            <a:endParaRPr lang="en-US" altLang="x-none" dirty="0"/>
          </a:p>
        </p:txBody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199" y="1551780"/>
            <a:ext cx="9312276" cy="2702719"/>
          </a:xfrm>
        </p:spPr>
        <p:txBody>
          <a:bodyPr/>
          <a:lstStyle/>
          <a:p>
            <a:r>
              <a:rPr lang="en-US" altLang="x-none" dirty="0"/>
              <a:t>Node can easily detect a loop</a:t>
            </a:r>
          </a:p>
          <a:p>
            <a:pPr lvl="1"/>
            <a:r>
              <a:rPr lang="en-US" altLang="x-none" dirty="0"/>
              <a:t>Look for its own node identifier in the path</a:t>
            </a:r>
          </a:p>
          <a:p>
            <a:pPr lvl="1"/>
            <a:r>
              <a:rPr lang="en-US" altLang="x-none" dirty="0"/>
              <a:t>E.g., node 1 sees itself in the path “3, 2, 1</a:t>
            </a:r>
            <a:r>
              <a:rPr lang="en-US" altLang="x-none" dirty="0" smtClean="0"/>
              <a:t>”</a:t>
            </a:r>
            <a:endParaRPr lang="en-US" altLang="x-none" dirty="0"/>
          </a:p>
          <a:p>
            <a:r>
              <a:rPr lang="en-US" altLang="x-none" dirty="0"/>
              <a:t>Node can simply discard paths with </a:t>
            </a:r>
            <a:r>
              <a:rPr lang="en-US" altLang="x-none" dirty="0" smtClean="0"/>
              <a:t>loops</a:t>
            </a:r>
            <a:endParaRPr lang="en-US" altLang="x-none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944688" y="421005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3"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21005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5"/>
          <p:cNvSpPr txBox="1">
            <a:spLocks noChangeArrowheads="1"/>
          </p:cNvSpPr>
          <p:nvPr/>
        </p:nvSpPr>
        <p:spPr bwMode="auto">
          <a:xfrm>
            <a:off x="3081338" y="49672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3</a:t>
            </a:r>
            <a:endParaRPr lang="en-US" altLang="x-none" sz="1600" b="0">
              <a:latin typeface="Times New Roman" charset="0"/>
            </a:endParaRPr>
          </a:p>
        </p:txBody>
      </p:sp>
      <p:grpSp>
        <p:nvGrpSpPr>
          <p:cNvPr id="49161" name="Group 6"/>
          <p:cNvGrpSpPr>
            <a:grpSpLocks/>
          </p:cNvGrpSpPr>
          <p:nvPr/>
        </p:nvGrpSpPr>
        <p:grpSpPr bwMode="auto">
          <a:xfrm>
            <a:off x="6391275" y="4838700"/>
            <a:ext cx="1290638" cy="1098550"/>
            <a:chOff x="2193" y="3325"/>
            <a:chExt cx="813" cy="692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44" name="Photo Editor Photo" r:id="rId6" imgW="1905266" imgH="1390844" progId="MSPhotoEd.3">
                    <p:embed/>
                  </p:oleObj>
                </mc:Choice>
                <mc:Fallback>
                  <p:oleObj name="Photo Editor Photo" r:id="rId6" imgW="1905266" imgH="1390844" progId="MSPhotoEd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9" name="Text Box 8"/>
            <p:cNvSpPr txBox="1">
              <a:spLocks noChangeArrowheads="1"/>
            </p:cNvSpPr>
            <p:nvPr/>
          </p:nvSpPr>
          <p:spPr bwMode="auto">
            <a:xfrm>
              <a:off x="2507" y="3501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altLang="x-none">
                  <a:latin typeface="Times New Roman" charset="0"/>
                </a:rPr>
                <a:t>2</a:t>
              </a:r>
            </a:p>
          </p:txBody>
        </p:sp>
      </p:grp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9564689" y="4987926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45" name="Photo Editor Photo" r:id="rId7" imgW="1905266" imgH="1390844" progId="MSPhotoEd.3">
                  <p:embed/>
                </p:oleObj>
              </mc:Choice>
              <mc:Fallback>
                <p:oleObj name="Photo Editor Photo" r:id="rId7" imgW="1905266" imgH="1390844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689" y="4987926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Text Box 10"/>
          <p:cNvSpPr txBox="1">
            <a:spLocks noChangeArrowheads="1"/>
          </p:cNvSpPr>
          <p:nvPr/>
        </p:nvSpPr>
        <p:spPr bwMode="auto">
          <a:xfrm>
            <a:off x="9839325" y="511492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1</a:t>
            </a:r>
            <a:endParaRPr lang="en-US" altLang="x-none" sz="1600" b="0">
              <a:latin typeface="Times New Roman" charset="0"/>
            </a:endParaRP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737101" y="4703764"/>
            <a:ext cx="1770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(2,1)”</a:t>
            </a:r>
            <a:endParaRPr lang="en-US" altLang="x-none" b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9164" name="Line 12"/>
          <p:cNvSpPr>
            <a:spLocks noChangeShapeType="1"/>
          </p:cNvSpPr>
          <p:nvPr/>
        </p:nvSpPr>
        <p:spPr bwMode="auto">
          <a:xfrm flipH="1">
            <a:off x="4452939" y="515778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7847013" y="4705351"/>
            <a:ext cx="1579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(1)”</a:t>
            </a:r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 flipH="1">
            <a:off x="7575550" y="5160964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Freeform 15"/>
          <p:cNvSpPr>
            <a:spLocks/>
          </p:cNvSpPr>
          <p:nvPr/>
        </p:nvSpPr>
        <p:spPr bwMode="auto">
          <a:xfrm>
            <a:off x="2403475" y="5618164"/>
            <a:ext cx="8166100" cy="903287"/>
          </a:xfrm>
          <a:custGeom>
            <a:avLst/>
            <a:gdLst>
              <a:gd name="T0" fmla="*/ 922377188 w 5144"/>
              <a:gd name="T1" fmla="*/ 488910042 h 569"/>
              <a:gd name="T2" fmla="*/ 1716227200 w 5144"/>
              <a:gd name="T3" fmla="*/ 1280238666 h 569"/>
              <a:gd name="T4" fmla="*/ 2147483647 w 5144"/>
              <a:gd name="T5" fmla="*/ 1219754950 h 569"/>
              <a:gd name="T6" fmla="*/ 2147483647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557838" y="6078539"/>
            <a:ext cx="196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solidFill>
                  <a:srgbClr val="FF0000"/>
                </a:solidFill>
                <a:latin typeface="Times New Roman" charset="0"/>
              </a:rPr>
              <a:t>“d: path (3,2,1)”</a:t>
            </a:r>
            <a:endParaRPr lang="en-US" altLang="x-none" b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9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Path-vector</a:t>
            </a:r>
            <a:r>
              <a:rPr lang="en-US" altLang="x-none" dirty="0"/>
              <a:t>: Flexible </a:t>
            </a:r>
            <a:r>
              <a:rPr lang="en-US" altLang="x-none" dirty="0" smtClean="0"/>
              <a:t>policies</a:t>
            </a:r>
            <a:endParaRPr lang="en-US" altLang="x-none" dirty="0"/>
          </a:p>
        </p:txBody>
      </p:sp>
      <p:sp>
        <p:nvSpPr>
          <p:cNvPr id="512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Each node can apply local policies</a:t>
            </a:r>
          </a:p>
          <a:p>
            <a:pPr lvl="1"/>
            <a:r>
              <a:rPr lang="en-US" altLang="x-none" dirty="0"/>
              <a:t>Path selection: Which path to use?</a:t>
            </a:r>
          </a:p>
          <a:p>
            <a:pPr lvl="1"/>
            <a:r>
              <a:rPr lang="en-US" altLang="x-none" dirty="0"/>
              <a:t>Path export: Which paths to advertise?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Node 2 may prefer the path “2, 3, 1” over “2, 1”</a:t>
            </a:r>
          </a:p>
          <a:p>
            <a:pPr lvl="1"/>
            <a:r>
              <a:rPr lang="en-US" altLang="x-none" dirty="0"/>
              <a:t>Node 1 may not let node 3 hear the path “1, 2”</a:t>
            </a:r>
          </a:p>
        </p:txBody>
      </p:sp>
      <p:grpSp>
        <p:nvGrpSpPr>
          <p:cNvPr id="51211" name="Group 4"/>
          <p:cNvGrpSpPr>
            <a:grpSpLocks/>
          </p:cNvGrpSpPr>
          <p:nvPr/>
        </p:nvGrpSpPr>
        <p:grpSpPr bwMode="auto">
          <a:xfrm>
            <a:off x="2216150" y="4465638"/>
            <a:ext cx="3379788" cy="2189162"/>
            <a:chOff x="1728" y="2484"/>
            <a:chExt cx="2410" cy="1732"/>
          </a:xfrm>
        </p:grpSpPr>
        <p:grpSp>
          <p:nvGrpSpPr>
            <p:cNvPr id="51225" name="Group 5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1207" name="Object 7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57" name="Photo Editor Photo" r:id="rId4" imgW="1905266" imgH="1390844" progId="MSPhotoEd.3">
                      <p:embed/>
                    </p:oleObj>
                  </mc:Choice>
                  <mc:Fallback>
                    <p:oleObj name="Photo Editor Photo" r:id="rId4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3" name="Text Box 7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1226" name="Group 8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1206" name="Object 6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58" name="Photo Editor Photo" r:id="rId6" imgW="1905266" imgH="1390844" progId="MSPhotoEd.3">
                      <p:embed/>
                    </p:oleObj>
                  </mc:Choice>
                  <mc:Fallback>
                    <p:oleObj name="Photo Editor Photo" r:id="rId6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2" name="Text Box 1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1227" name="Group 11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1205" name="Object 5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59" name="Photo Editor Photo" r:id="rId7" imgW="1905266" imgH="1390844" progId="MSPhotoEd.3">
                      <p:embed/>
                    </p:oleObj>
                  </mc:Choice>
                  <mc:Fallback>
                    <p:oleObj name="Photo Editor Photo" r:id="rId7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31" name="Text Box 1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51228" name="Line 14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15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Line 16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12" name="Group 17"/>
          <p:cNvGrpSpPr>
            <a:grpSpLocks/>
          </p:cNvGrpSpPr>
          <p:nvPr/>
        </p:nvGrpSpPr>
        <p:grpSpPr bwMode="auto">
          <a:xfrm>
            <a:off x="6288089" y="4503738"/>
            <a:ext cx="3379787" cy="2189162"/>
            <a:chOff x="1728" y="2484"/>
            <a:chExt cx="2410" cy="1732"/>
          </a:xfrm>
        </p:grpSpPr>
        <p:grpSp>
          <p:nvGrpSpPr>
            <p:cNvPr id="51216" name="Group 18"/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51204" name="Object 4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60" name="Photo Editor Photo" r:id="rId8" imgW="1905266" imgH="1390844" progId="MSPhotoEd.3">
                      <p:embed/>
                    </p:oleObj>
                  </mc:Choice>
                  <mc:Fallback>
                    <p:oleObj name="Photo Editor Photo" r:id="rId8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4" name="Text Box 20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2</a:t>
                </a:r>
              </a:p>
            </p:txBody>
          </p:sp>
        </p:grpSp>
        <p:grpSp>
          <p:nvGrpSpPr>
            <p:cNvPr id="51217" name="Group 21"/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51203" name="Object 3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61" name="Photo Editor Photo" r:id="rId9" imgW="1905266" imgH="1390844" progId="MSPhotoEd.3">
                      <p:embed/>
                    </p:oleObj>
                  </mc:Choice>
                  <mc:Fallback>
                    <p:oleObj name="Photo Editor Photo" r:id="rId9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3" name="Text Box 23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3</a:t>
                </a:r>
              </a:p>
            </p:txBody>
          </p:sp>
        </p:grpSp>
        <p:grpSp>
          <p:nvGrpSpPr>
            <p:cNvPr id="51218" name="Group 24"/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51202" name="Object 2"/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6362" name="Photo Editor Photo" r:id="rId10" imgW="1905266" imgH="1390844" progId="MSPhotoEd.3">
                      <p:embed/>
                    </p:oleObj>
                  </mc:Choice>
                  <mc:Fallback>
                    <p:oleObj name="Photo Editor Photo" r:id="rId10" imgW="1905266" imgH="1390844" progId="MSPhotoEd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blurRad="63500" dist="38099" dir="2700000" algn="ctr" rotWithShape="0">
                                    <a:schemeClr val="bg2">
                                      <a:alpha val="74998"/>
                                    </a:schemeClr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222" name="Text Box 26"/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22" cy="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l"/>
                <a:r>
                  <a:rPr lang="en-US" altLang="x-none">
                    <a:latin typeface="Times New Roman" charset="0"/>
                  </a:rPr>
                  <a:t>1</a:t>
                </a:r>
              </a:p>
            </p:txBody>
          </p:sp>
        </p:grpSp>
        <p:sp>
          <p:nvSpPr>
            <p:cNvPr id="51219" name="Line 27"/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Line 28"/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1" name="Line 29"/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3" name="Freeform 30"/>
          <p:cNvSpPr>
            <a:spLocks/>
          </p:cNvSpPr>
          <p:nvPr/>
        </p:nvSpPr>
        <p:spPr bwMode="auto">
          <a:xfrm>
            <a:off x="3438526" y="4965700"/>
            <a:ext cx="1044575" cy="692150"/>
          </a:xfrm>
          <a:custGeom>
            <a:avLst/>
            <a:gdLst>
              <a:gd name="T0" fmla="*/ 0 w 658"/>
              <a:gd name="T1" fmla="*/ 0 h 436"/>
              <a:gd name="T2" fmla="*/ 1464211575 w 658"/>
              <a:gd name="T3" fmla="*/ 183972200 h 436"/>
              <a:gd name="T4" fmla="*/ 1159271875 w 658"/>
              <a:gd name="T5" fmla="*/ 1098788125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1214" name="Line 31"/>
          <p:cNvSpPr>
            <a:spLocks noChangeShapeType="1"/>
          </p:cNvSpPr>
          <p:nvPr/>
        </p:nvSpPr>
        <p:spPr bwMode="auto">
          <a:xfrm>
            <a:off x="2832101" y="5349876"/>
            <a:ext cx="652463" cy="614363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Freeform 32"/>
          <p:cNvSpPr>
            <a:spLocks/>
          </p:cNvSpPr>
          <p:nvPr/>
        </p:nvSpPr>
        <p:spPr bwMode="auto">
          <a:xfrm>
            <a:off x="7362826" y="5233988"/>
            <a:ext cx="1190625" cy="512762"/>
          </a:xfrm>
          <a:custGeom>
            <a:avLst/>
            <a:gdLst>
              <a:gd name="T0" fmla="*/ 1890117188 w 750"/>
              <a:gd name="T1" fmla="*/ 120967382 h 323"/>
              <a:gd name="T2" fmla="*/ 1038304375 w 750"/>
              <a:gd name="T3" fmla="*/ 793847651 h 323"/>
              <a:gd name="T4" fmla="*/ 0 w 750"/>
              <a:gd name="T5" fmla="*/ 0 h 323"/>
              <a:gd name="T6" fmla="*/ 0 60000 65536"/>
              <a:gd name="T7" fmla="*/ 0 60000 65536"/>
              <a:gd name="T8" fmla="*/ 0 60000 65536"/>
              <a:gd name="T9" fmla="*/ 0 w 750"/>
              <a:gd name="T10" fmla="*/ 0 h 323"/>
              <a:gd name="T11" fmla="*/ 750 w 750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23">
                <a:moveTo>
                  <a:pt x="750" y="48"/>
                </a:moveTo>
                <a:cubicBezTo>
                  <a:pt x="643" y="185"/>
                  <a:pt x="537" y="323"/>
                  <a:pt x="412" y="315"/>
                </a:cubicBezTo>
                <a:cubicBezTo>
                  <a:pt x="287" y="307"/>
                  <a:pt x="143" y="153"/>
                  <a:pt x="0" y="0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1773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End-to-end argument</a:t>
            </a:r>
            <a:endParaRPr lang="en-US" altLang="x-none" dirty="0"/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Operations should occur only at the end points</a:t>
            </a:r>
          </a:p>
          <a:p>
            <a:r>
              <a:rPr lang="en-US" altLang="x-none" dirty="0"/>
              <a:t>… unless needed for performance optimization</a:t>
            </a:r>
          </a:p>
        </p:txBody>
      </p:sp>
      <p:pic>
        <p:nvPicPr>
          <p:cNvPr id="57349" name="Picture 2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4" y="3124201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0" name="Picture 5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18514" y="3124201"/>
            <a:ext cx="1824037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loud"/>
          <p:cNvSpPr>
            <a:spLocks noChangeAspect="1" noEditPoints="1" noChangeArrowheads="1"/>
          </p:cNvSpPr>
          <p:nvPr/>
        </p:nvSpPr>
        <p:spPr bwMode="auto">
          <a:xfrm>
            <a:off x="4913313" y="2895601"/>
            <a:ext cx="2743200" cy="1838325"/>
          </a:xfrm>
          <a:custGeom>
            <a:avLst/>
            <a:gdLst>
              <a:gd name="T0" fmla="*/ 8509 w 21600"/>
              <a:gd name="T1" fmla="*/ 919163 h 21600"/>
              <a:gd name="T2" fmla="*/ 1371600 w 21600"/>
              <a:gd name="T3" fmla="*/ 1836368 h 21600"/>
              <a:gd name="T4" fmla="*/ 2740914 w 21600"/>
              <a:gd name="T5" fmla="*/ 919163 h 21600"/>
              <a:gd name="T6" fmla="*/ 1371600 w 21600"/>
              <a:gd name="T7" fmla="*/ 1051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2" name="AutoShape 7"/>
          <p:cNvSpPr>
            <a:spLocks noChangeArrowheads="1"/>
          </p:cNvSpPr>
          <p:nvPr/>
        </p:nvSpPr>
        <p:spPr bwMode="auto">
          <a:xfrm>
            <a:off x="2551113" y="4572000"/>
            <a:ext cx="457200" cy="6096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7353" name="AutoShape 8"/>
          <p:cNvSpPr>
            <a:spLocks noChangeArrowheads="1"/>
          </p:cNvSpPr>
          <p:nvPr/>
        </p:nvSpPr>
        <p:spPr bwMode="auto">
          <a:xfrm>
            <a:off x="9790113" y="4648200"/>
            <a:ext cx="457200" cy="609600"/>
          </a:xfrm>
          <a:prstGeom prst="flowChartMagneticDisk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pic>
        <p:nvPicPr>
          <p:cNvPr id="57354" name="Picture 9" descr="0xx1z3fp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14" y="5124450"/>
            <a:ext cx="10191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355" name="Group 10"/>
          <p:cNvGrpSpPr>
            <a:grpSpLocks/>
          </p:cNvGrpSpPr>
          <p:nvPr/>
        </p:nvGrpSpPr>
        <p:grpSpPr bwMode="auto">
          <a:xfrm>
            <a:off x="2855913" y="2667000"/>
            <a:ext cx="1447800" cy="990600"/>
            <a:chOff x="672" y="2256"/>
            <a:chExt cx="912" cy="624"/>
          </a:xfrm>
        </p:grpSpPr>
        <p:sp>
          <p:nvSpPr>
            <p:cNvPr id="57369" name="Line 11"/>
            <p:cNvSpPr>
              <a:spLocks noChangeShapeType="1"/>
            </p:cNvSpPr>
            <p:nvPr/>
          </p:nvSpPr>
          <p:spPr bwMode="auto">
            <a:xfrm flipV="1">
              <a:off x="672" y="2880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0" name="Text Box 12"/>
            <p:cNvSpPr txBox="1">
              <a:spLocks noChangeArrowheads="1"/>
            </p:cNvSpPr>
            <p:nvPr/>
          </p:nvSpPr>
          <p:spPr bwMode="auto">
            <a:xfrm>
              <a:off x="960" y="22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2</a:t>
              </a:r>
            </a:p>
          </p:txBody>
        </p:sp>
      </p:grpSp>
      <p:grpSp>
        <p:nvGrpSpPr>
          <p:cNvPr id="57356" name="Group 13"/>
          <p:cNvGrpSpPr>
            <a:grpSpLocks/>
          </p:cNvGrpSpPr>
          <p:nvPr/>
        </p:nvGrpSpPr>
        <p:grpSpPr bwMode="auto">
          <a:xfrm>
            <a:off x="8342313" y="2667000"/>
            <a:ext cx="1447800" cy="990600"/>
            <a:chOff x="4128" y="2256"/>
            <a:chExt cx="912" cy="624"/>
          </a:xfrm>
        </p:grpSpPr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 flipV="1">
              <a:off x="4128" y="2880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15"/>
            <p:cNvSpPr txBox="1">
              <a:spLocks noChangeArrowheads="1"/>
            </p:cNvSpPr>
            <p:nvPr/>
          </p:nvSpPr>
          <p:spPr bwMode="auto">
            <a:xfrm>
              <a:off x="4608" y="225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4</a:t>
              </a:r>
            </a:p>
          </p:txBody>
        </p:sp>
      </p:grpSp>
      <p:grpSp>
        <p:nvGrpSpPr>
          <p:cNvPr id="57357" name="Group 16"/>
          <p:cNvGrpSpPr>
            <a:grpSpLocks/>
          </p:cNvGrpSpPr>
          <p:nvPr/>
        </p:nvGrpSpPr>
        <p:grpSpPr bwMode="auto">
          <a:xfrm>
            <a:off x="10018714" y="3810000"/>
            <a:ext cx="573087" cy="685800"/>
            <a:chOff x="5184" y="2976"/>
            <a:chExt cx="361" cy="432"/>
          </a:xfrm>
        </p:grpSpPr>
        <p:sp>
          <p:nvSpPr>
            <p:cNvPr id="57365" name="Line 17"/>
            <p:cNvSpPr>
              <a:spLocks noChangeShapeType="1"/>
            </p:cNvSpPr>
            <p:nvPr/>
          </p:nvSpPr>
          <p:spPr bwMode="auto">
            <a:xfrm flipH="1">
              <a:off x="5184" y="297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Text Box 18"/>
            <p:cNvSpPr txBox="1">
              <a:spLocks noChangeArrowheads="1"/>
            </p:cNvSpPr>
            <p:nvPr/>
          </p:nvSpPr>
          <p:spPr bwMode="auto">
            <a:xfrm>
              <a:off x="5280" y="302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5</a:t>
              </a:r>
            </a:p>
          </p:txBody>
        </p:sp>
      </p:grpSp>
      <p:grpSp>
        <p:nvGrpSpPr>
          <p:cNvPr id="57358" name="Group 19"/>
          <p:cNvGrpSpPr>
            <a:grpSpLocks/>
          </p:cNvGrpSpPr>
          <p:nvPr/>
        </p:nvGrpSpPr>
        <p:grpSpPr bwMode="auto">
          <a:xfrm>
            <a:off x="4379913" y="3657601"/>
            <a:ext cx="3886200" cy="595313"/>
            <a:chOff x="1632" y="2880"/>
            <a:chExt cx="2448" cy="375"/>
          </a:xfrm>
        </p:grpSpPr>
        <p:sp>
          <p:nvSpPr>
            <p:cNvPr id="57363" name="Line 20"/>
            <p:cNvSpPr>
              <a:spLocks noChangeShapeType="1"/>
            </p:cNvSpPr>
            <p:nvPr/>
          </p:nvSpPr>
          <p:spPr bwMode="auto">
            <a:xfrm>
              <a:off x="1632" y="2880"/>
              <a:ext cx="24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4" name="Text Box 21"/>
            <p:cNvSpPr txBox="1">
              <a:spLocks noChangeArrowheads="1"/>
            </p:cNvSpPr>
            <p:nvPr/>
          </p:nvSpPr>
          <p:spPr bwMode="auto">
            <a:xfrm>
              <a:off x="2736" y="292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3</a:t>
              </a:r>
            </a:p>
          </p:txBody>
        </p:sp>
      </p:grpSp>
      <p:grpSp>
        <p:nvGrpSpPr>
          <p:cNvPr id="57359" name="Group 22"/>
          <p:cNvGrpSpPr>
            <a:grpSpLocks/>
          </p:cNvGrpSpPr>
          <p:nvPr/>
        </p:nvGrpSpPr>
        <p:grpSpPr bwMode="auto">
          <a:xfrm>
            <a:off x="2246313" y="3810000"/>
            <a:ext cx="533400" cy="685800"/>
            <a:chOff x="288" y="2976"/>
            <a:chExt cx="336" cy="432"/>
          </a:xfrm>
        </p:grpSpPr>
        <p:sp>
          <p:nvSpPr>
            <p:cNvPr id="57361" name="Line 23"/>
            <p:cNvSpPr>
              <a:spLocks noChangeShapeType="1"/>
            </p:cNvSpPr>
            <p:nvPr/>
          </p:nvSpPr>
          <p:spPr bwMode="auto">
            <a:xfrm flipH="1" flipV="1">
              <a:off x="624" y="2976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2" name="Text Box 24"/>
            <p:cNvSpPr txBox="1">
              <a:spLocks noChangeArrowheads="1"/>
            </p:cNvSpPr>
            <p:nvPr/>
          </p:nvSpPr>
          <p:spPr bwMode="auto">
            <a:xfrm>
              <a:off x="288" y="302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2800">
                  <a:latin typeface="Arial Black" charset="0"/>
                </a:rPr>
                <a:t>1</a:t>
              </a:r>
            </a:p>
          </p:txBody>
        </p:sp>
      </p:grpSp>
      <p:sp>
        <p:nvSpPr>
          <p:cNvPr id="57360" name="TextBox 26"/>
          <p:cNvSpPr txBox="1">
            <a:spLocks noChangeArrowheads="1"/>
          </p:cNvSpPr>
          <p:nvPr/>
        </p:nvSpPr>
        <p:spPr bwMode="auto">
          <a:xfrm>
            <a:off x="3276600" y="5918201"/>
            <a:ext cx="6400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Many things can go wrong: disk errors, software errors, hardware errors, communication errors, …</a:t>
            </a:r>
          </a:p>
        </p:txBody>
      </p:sp>
    </p:spTree>
    <p:extLst>
      <p:ext uri="{BB962C8B-B14F-4D97-AF65-F5344CB8AC3E}">
        <p14:creationId xmlns:p14="http://schemas.microsoft.com/office/powerpoint/2010/main" val="2023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ubtitle 7"/>
          <p:cNvSpPr>
            <a:spLocks noGrp="1"/>
          </p:cNvSpPr>
          <p:nvPr>
            <p:ph type="subTitle" idx="1"/>
          </p:nvPr>
        </p:nvSpPr>
        <p:spPr>
          <a:xfrm>
            <a:off x="1400013" y="2951109"/>
            <a:ext cx="9805262" cy="1047454"/>
          </a:xfrm>
        </p:spPr>
        <p:txBody>
          <a:bodyPr>
            <a:normAutofit/>
          </a:bodyPr>
          <a:lstStyle/>
          <a:p>
            <a:r>
              <a:rPr lang="en-US" altLang="x-none" sz="4000" dirty="0" smtClean="0"/>
              <a:t>Why are these algorithms distributed?</a:t>
            </a:r>
            <a:endParaRPr lang="x-none" altLang="x-none" sz="4000" dirty="0"/>
          </a:p>
        </p:txBody>
      </p:sp>
    </p:spTree>
    <p:extLst>
      <p:ext uri="{BB962C8B-B14F-4D97-AF65-F5344CB8AC3E}">
        <p14:creationId xmlns:p14="http://schemas.microsoft.com/office/powerpoint/2010/main" val="74550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ctrTitle"/>
          </p:nvPr>
        </p:nvSpPr>
        <p:spPr>
          <a:xfrm>
            <a:off x="1524000" y="2098758"/>
            <a:ext cx="9144000" cy="2387600"/>
          </a:xfrm>
        </p:spPr>
        <p:txBody>
          <a:bodyPr/>
          <a:lstStyle/>
          <a:p>
            <a:r>
              <a:rPr lang="en-US" altLang="x-none" dirty="0" smtClean="0"/>
              <a:t>Learning the location of the endpoints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8523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43" y="3132272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743" y="3208472"/>
            <a:ext cx="990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Line 13"/>
          <p:cNvSpPr>
            <a:spLocks noChangeShapeType="1"/>
          </p:cNvSpPr>
          <p:nvPr/>
        </p:nvSpPr>
        <p:spPr bwMode="auto">
          <a:xfrm flipV="1">
            <a:off x="7918343" y="3589471"/>
            <a:ext cx="3810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13"/>
          <p:cNvSpPr>
            <a:spLocks noChangeShapeType="1"/>
          </p:cNvSpPr>
          <p:nvPr/>
        </p:nvSpPr>
        <p:spPr bwMode="auto">
          <a:xfrm>
            <a:off x="10204343" y="3665671"/>
            <a:ext cx="838200" cy="609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Finding the </a:t>
            </a:r>
            <a:r>
              <a:rPr lang="en-US" altLang="x-none" dirty="0" smtClean="0"/>
              <a:t>endpoints</a:t>
            </a:r>
            <a:endParaRPr lang="en-US" altLang="x-none" dirty="0"/>
          </a:p>
        </p:txBody>
      </p:sp>
      <p:sp>
        <p:nvSpPr>
          <p:cNvPr id="5632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Computing the forwarding table</a:t>
            </a:r>
            <a:endParaRPr lang="en-US" altLang="x-none" dirty="0"/>
          </a:p>
          <a:p>
            <a:pPr lvl="1"/>
            <a:r>
              <a:rPr lang="en-US" altLang="x-none" dirty="0" smtClean="0"/>
              <a:t>Still must figure out </a:t>
            </a:r>
            <a:r>
              <a:rPr lang="en-US" altLang="x-none" dirty="0"/>
              <a:t>where the </a:t>
            </a:r>
            <a:r>
              <a:rPr lang="en-US" altLang="x-none" dirty="0" smtClean="0"/>
              <a:t>endpoints </a:t>
            </a:r>
            <a:r>
              <a:rPr lang="en-US" altLang="x-none" dirty="0"/>
              <a:t>are</a:t>
            </a:r>
          </a:p>
          <a:p>
            <a:endParaRPr lang="en-US" altLang="x-none" dirty="0" smtClean="0"/>
          </a:p>
          <a:p>
            <a:r>
              <a:rPr lang="en-US" altLang="x-none" dirty="0" smtClean="0"/>
              <a:t>How </a:t>
            </a:r>
            <a:r>
              <a:rPr lang="en-US" altLang="x-none" dirty="0"/>
              <a:t>to find the </a:t>
            </a:r>
            <a:r>
              <a:rPr lang="en-US" altLang="x-none" dirty="0" smtClean="0"/>
              <a:t>endpoints?</a:t>
            </a:r>
            <a:endParaRPr lang="en-US" altLang="x-none" dirty="0"/>
          </a:p>
          <a:p>
            <a:pPr lvl="1"/>
            <a:r>
              <a:rPr lang="en-US" altLang="x-none" dirty="0"/>
              <a:t>Learning/flooding </a:t>
            </a:r>
            <a:r>
              <a:rPr lang="en-US" altLang="x-none" dirty="0" smtClean="0"/>
              <a:t>(Ethernet)</a:t>
            </a:r>
            <a:endParaRPr lang="en-US" altLang="x-none" dirty="0"/>
          </a:p>
          <a:p>
            <a:pPr lvl="1"/>
            <a:r>
              <a:rPr lang="en-US" altLang="x-none" dirty="0"/>
              <a:t>Injecting into the </a:t>
            </a:r>
            <a:r>
              <a:rPr lang="en-US" altLang="x-none" dirty="0" smtClean="0"/>
              <a:t>routing </a:t>
            </a:r>
            <a:r>
              <a:rPr lang="en-US" altLang="x-none" dirty="0"/>
              <a:t>protocol</a:t>
            </a:r>
          </a:p>
          <a:p>
            <a:pPr lvl="1"/>
            <a:r>
              <a:rPr lang="en-US" altLang="x-none" dirty="0"/>
              <a:t>Dissemination using </a:t>
            </a:r>
            <a:r>
              <a:rPr lang="en-US" altLang="x-none" dirty="0" smtClean="0"/>
              <a:t>a </a:t>
            </a:r>
            <a:r>
              <a:rPr lang="en-US" altLang="x-none" dirty="0"/>
              <a:t>different protocol</a:t>
            </a:r>
          </a:p>
          <a:p>
            <a:pPr lvl="1"/>
            <a:r>
              <a:rPr lang="en-US" altLang="x-none" dirty="0" smtClean="0"/>
              <a:t>Central directory service</a:t>
            </a:r>
          </a:p>
          <a:p>
            <a:pPr lvl="1"/>
            <a:endParaRPr lang="en-US" altLang="x-none" dirty="0"/>
          </a:p>
          <a:p>
            <a:r>
              <a:rPr lang="en-US" altLang="x-none" dirty="0" smtClean="0"/>
              <a:t>Ways to curb scaling challenges</a:t>
            </a:r>
          </a:p>
          <a:p>
            <a:pPr lvl="1"/>
            <a:r>
              <a:rPr lang="en-US" altLang="x-none" dirty="0" smtClean="0"/>
              <a:t>E.g., spanning tree per VLAN for endpoint flooding</a:t>
            </a:r>
            <a:endParaRPr lang="en-US" altLang="x-none" dirty="0"/>
          </a:p>
          <a:p>
            <a:endParaRPr lang="en-US" altLang="x-none" dirty="0"/>
          </a:p>
          <a:p>
            <a:pPr lvl="1"/>
            <a:endParaRPr lang="en-US" altLang="x-none" dirty="0"/>
          </a:p>
          <a:p>
            <a:pPr lvl="1">
              <a:buFont typeface="Helvetica" charset="0"/>
              <a:buNone/>
            </a:pPr>
            <a:endParaRPr lang="en-US" altLang="x-none" dirty="0"/>
          </a:p>
        </p:txBody>
      </p:sp>
      <p:sp>
        <p:nvSpPr>
          <p:cNvPr id="56329" name="Oval 5"/>
          <p:cNvSpPr>
            <a:spLocks noChangeArrowheads="1"/>
          </p:cNvSpPr>
          <p:nvPr/>
        </p:nvSpPr>
        <p:spPr bwMode="auto">
          <a:xfrm>
            <a:off x="9032769" y="261792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0" name="Oval 6"/>
          <p:cNvSpPr>
            <a:spLocks noChangeArrowheads="1"/>
          </p:cNvSpPr>
          <p:nvPr/>
        </p:nvSpPr>
        <p:spPr bwMode="auto">
          <a:xfrm>
            <a:off x="8226319" y="346247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1" name="Oval 7"/>
          <p:cNvSpPr>
            <a:spLocks noChangeArrowheads="1"/>
          </p:cNvSpPr>
          <p:nvPr/>
        </p:nvSpPr>
        <p:spPr bwMode="auto">
          <a:xfrm>
            <a:off x="9839219" y="346247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2" name="Oval 8"/>
          <p:cNvSpPr>
            <a:spLocks noChangeArrowheads="1"/>
          </p:cNvSpPr>
          <p:nvPr/>
        </p:nvSpPr>
        <p:spPr bwMode="auto">
          <a:xfrm>
            <a:off x="8956569" y="403873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3" name="Oval 9"/>
          <p:cNvSpPr>
            <a:spLocks noChangeArrowheads="1"/>
          </p:cNvSpPr>
          <p:nvPr/>
        </p:nvSpPr>
        <p:spPr bwMode="auto">
          <a:xfrm>
            <a:off x="9955107" y="4691197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4" name="Oval 10"/>
          <p:cNvSpPr>
            <a:spLocks noChangeArrowheads="1"/>
          </p:cNvSpPr>
          <p:nvPr/>
        </p:nvSpPr>
        <p:spPr bwMode="auto">
          <a:xfrm>
            <a:off x="7918344" y="4461010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5" name="Oval 11"/>
          <p:cNvSpPr>
            <a:spLocks noChangeArrowheads="1"/>
          </p:cNvSpPr>
          <p:nvPr/>
        </p:nvSpPr>
        <p:spPr bwMode="auto">
          <a:xfrm>
            <a:off x="8724794" y="4883285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6" name="Line 11"/>
          <p:cNvSpPr>
            <a:spLocks noChangeShapeType="1"/>
          </p:cNvSpPr>
          <p:nvPr/>
        </p:nvSpPr>
        <p:spPr bwMode="auto">
          <a:xfrm flipH="1">
            <a:off x="8572394" y="2962409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2"/>
          <p:cNvSpPr>
            <a:spLocks noChangeShapeType="1"/>
          </p:cNvSpPr>
          <p:nvPr/>
        </p:nvSpPr>
        <p:spPr bwMode="auto">
          <a:xfrm>
            <a:off x="9416944" y="2924309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3"/>
          <p:cNvSpPr>
            <a:spLocks noChangeShapeType="1"/>
          </p:cNvSpPr>
          <p:nvPr/>
        </p:nvSpPr>
        <p:spPr bwMode="auto">
          <a:xfrm>
            <a:off x="8572394" y="3768860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4"/>
          <p:cNvSpPr>
            <a:spLocks noChangeShapeType="1"/>
          </p:cNvSpPr>
          <p:nvPr/>
        </p:nvSpPr>
        <p:spPr bwMode="auto">
          <a:xfrm>
            <a:off x="9301056" y="4345122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15"/>
          <p:cNvSpPr>
            <a:spLocks noChangeShapeType="1"/>
          </p:cNvSpPr>
          <p:nvPr/>
        </p:nvSpPr>
        <p:spPr bwMode="auto">
          <a:xfrm>
            <a:off x="10069407" y="3846646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16"/>
          <p:cNvSpPr>
            <a:spLocks noChangeShapeType="1"/>
          </p:cNvSpPr>
          <p:nvPr/>
        </p:nvSpPr>
        <p:spPr bwMode="auto">
          <a:xfrm>
            <a:off x="9262956" y="3000510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17"/>
          <p:cNvSpPr>
            <a:spLocks noChangeShapeType="1"/>
          </p:cNvSpPr>
          <p:nvPr/>
        </p:nvSpPr>
        <p:spPr bwMode="auto">
          <a:xfrm flipV="1">
            <a:off x="8302518" y="4345121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18"/>
          <p:cNvSpPr>
            <a:spLocks noChangeShapeType="1"/>
          </p:cNvSpPr>
          <p:nvPr/>
        </p:nvSpPr>
        <p:spPr bwMode="auto">
          <a:xfrm flipV="1">
            <a:off x="8956568" y="4383222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19"/>
          <p:cNvSpPr>
            <a:spLocks noChangeShapeType="1"/>
          </p:cNvSpPr>
          <p:nvPr/>
        </p:nvSpPr>
        <p:spPr bwMode="auto">
          <a:xfrm flipH="1" flipV="1">
            <a:off x="8262831" y="4767397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/>
          <p:cNvSpPr/>
          <p:nvPr/>
        </p:nvSpPr>
        <p:spPr>
          <a:xfrm>
            <a:off x="4876800" y="3841966"/>
            <a:ext cx="4096719" cy="2558834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519738"/>
            <a:ext cx="5334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Ex: Disseminate with another protocol</a:t>
            </a:r>
            <a:endParaRPr lang="en-US" altLang="x-none" dirty="0"/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 smtClean="0"/>
              <a:t>One </a:t>
            </a:r>
            <a:r>
              <a:rPr lang="en-US" altLang="x-none" dirty="0"/>
              <a:t>router learns the route</a:t>
            </a:r>
          </a:p>
          <a:p>
            <a:r>
              <a:rPr lang="en-US" altLang="x-none" dirty="0"/>
              <a:t>… and shares the information with other routers</a:t>
            </a:r>
          </a:p>
          <a:p>
            <a:pPr lvl="1">
              <a:buFont typeface="Helvetica" charset="0"/>
              <a:buNone/>
            </a:pPr>
            <a:endParaRPr lang="en-US" altLang="x-none" dirty="0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>
            <a:off x="6051550" y="4122738"/>
            <a:ext cx="349250" cy="14732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6127750" y="4122738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5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9" y="3857626"/>
            <a:ext cx="7508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6" name="Line 14"/>
          <p:cNvSpPr>
            <a:spLocks noChangeShapeType="1"/>
          </p:cNvSpPr>
          <p:nvPr/>
        </p:nvSpPr>
        <p:spPr bwMode="auto">
          <a:xfrm flipV="1">
            <a:off x="7620000" y="4757738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7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4529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8" name="Line 18"/>
          <p:cNvSpPr>
            <a:spLocks noChangeShapeType="1"/>
          </p:cNvSpPr>
          <p:nvPr/>
        </p:nvSpPr>
        <p:spPr bwMode="auto">
          <a:xfrm flipH="1">
            <a:off x="7467600" y="4071938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9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959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0" name="Line 5"/>
          <p:cNvSpPr>
            <a:spLocks noChangeShapeType="1"/>
          </p:cNvSpPr>
          <p:nvPr/>
        </p:nvSpPr>
        <p:spPr bwMode="auto">
          <a:xfrm>
            <a:off x="4876800" y="4071938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31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483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577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909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4" name="Line 18"/>
          <p:cNvSpPr>
            <a:spLocks noChangeShapeType="1"/>
          </p:cNvSpPr>
          <p:nvPr/>
        </p:nvSpPr>
        <p:spPr bwMode="auto">
          <a:xfrm flipH="1">
            <a:off x="8382000" y="4833938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14"/>
          <p:cNvSpPr>
            <a:spLocks noChangeShapeType="1"/>
          </p:cNvSpPr>
          <p:nvPr/>
        </p:nvSpPr>
        <p:spPr bwMode="auto">
          <a:xfrm>
            <a:off x="6705600" y="5824538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Line 14"/>
          <p:cNvSpPr>
            <a:spLocks noChangeShapeType="1"/>
          </p:cNvSpPr>
          <p:nvPr/>
        </p:nvSpPr>
        <p:spPr bwMode="auto">
          <a:xfrm flipV="1">
            <a:off x="6629400" y="5138738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Line 5"/>
          <p:cNvSpPr>
            <a:spLocks noChangeShapeType="1"/>
          </p:cNvSpPr>
          <p:nvPr/>
        </p:nvSpPr>
        <p:spPr bwMode="auto">
          <a:xfrm>
            <a:off x="8534400" y="5976938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14"/>
          <p:cNvSpPr>
            <a:spLocks noChangeShapeType="1"/>
          </p:cNvSpPr>
          <p:nvPr/>
        </p:nvSpPr>
        <p:spPr bwMode="auto">
          <a:xfrm>
            <a:off x="7848600" y="4071938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Box 24"/>
          <p:cNvSpPr txBox="1">
            <a:spLocks noChangeArrowheads="1"/>
          </p:cNvSpPr>
          <p:nvPr/>
        </p:nvSpPr>
        <p:spPr bwMode="auto">
          <a:xfrm>
            <a:off x="2362200" y="3995739"/>
            <a:ext cx="2457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learn a route to d</a:t>
            </a:r>
          </a:p>
          <a:p>
            <a:pPr eaLnBrk="1" hangingPunct="1"/>
            <a:r>
              <a:rPr lang="en-US" altLang="x-none"/>
              <a:t>(e.g., via BGP)</a:t>
            </a:r>
          </a:p>
        </p:txBody>
      </p:sp>
      <p:cxnSp>
        <p:nvCxnSpPr>
          <p:cNvPr id="60440" name="Straight Arrow Connector 26"/>
          <p:cNvCxnSpPr>
            <a:cxnSpLocks noChangeShapeType="1"/>
          </p:cNvCxnSpPr>
          <p:nvPr/>
        </p:nvCxnSpPr>
        <p:spPr bwMode="auto">
          <a:xfrm>
            <a:off x="4724400" y="4224339"/>
            <a:ext cx="914400" cy="15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Curved Connector 28"/>
          <p:cNvCxnSpPr>
            <a:cxnSpLocks noChangeShapeType="1"/>
          </p:cNvCxnSpPr>
          <p:nvPr/>
        </p:nvCxnSpPr>
        <p:spPr bwMode="auto">
          <a:xfrm>
            <a:off x="6416676" y="4092576"/>
            <a:ext cx="1808163" cy="1655763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2" name="TextBox 34"/>
          <p:cNvSpPr txBox="1">
            <a:spLocks noChangeArrowheads="1"/>
          </p:cNvSpPr>
          <p:nvPr/>
        </p:nvSpPr>
        <p:spPr bwMode="auto">
          <a:xfrm>
            <a:off x="5410201" y="2776538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disseminate route to other routers</a:t>
            </a:r>
          </a:p>
        </p:txBody>
      </p:sp>
      <p:sp>
        <p:nvSpPr>
          <p:cNvPr id="60443" name="TextBox 35"/>
          <p:cNvSpPr txBox="1">
            <a:spLocks noChangeArrowheads="1"/>
          </p:cNvSpPr>
          <p:nvPr/>
        </p:nvSpPr>
        <p:spPr bwMode="auto">
          <a:xfrm>
            <a:off x="2057400" y="5613400"/>
            <a:ext cx="2590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Internal BGP (iBGP) used in backbone networks</a:t>
            </a:r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35" y="3881539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04" y="3678341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486" y="4483367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432" y="4776136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7" y="5596909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49" y="5783364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58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Routing is </a:t>
            </a:r>
            <a:r>
              <a:rPr lang="en-US" altLang="x-none" dirty="0" smtClean="0"/>
              <a:t>a distributed computation</a:t>
            </a:r>
            <a:endParaRPr lang="en-US" altLang="x-none" dirty="0"/>
          </a:p>
          <a:p>
            <a:pPr lvl="1"/>
            <a:r>
              <a:rPr lang="en-US" altLang="x-none" dirty="0" smtClean="0"/>
              <a:t>With challenges in scalability </a:t>
            </a:r>
            <a:r>
              <a:rPr lang="en-US" altLang="x-none" dirty="0"/>
              <a:t>and </a:t>
            </a:r>
            <a:r>
              <a:rPr lang="en-US" altLang="x-none" dirty="0" smtClean="0"/>
              <a:t>handling dynamics</a:t>
            </a:r>
            <a:endParaRPr lang="en-US" altLang="x-none" dirty="0"/>
          </a:p>
          <a:p>
            <a:endParaRPr lang="en-US" altLang="x-none" dirty="0" smtClean="0"/>
          </a:p>
          <a:p>
            <a:r>
              <a:rPr lang="en-US" altLang="x-none" dirty="0" smtClean="0"/>
              <a:t>Different </a:t>
            </a:r>
            <a:r>
              <a:rPr lang="en-US" altLang="x-none" dirty="0"/>
              <a:t>solutions for different environments</a:t>
            </a:r>
          </a:p>
          <a:p>
            <a:pPr lvl="1"/>
            <a:r>
              <a:rPr lang="en-US" altLang="x-none" dirty="0"/>
              <a:t>Ethernet LAN: spanning tree, MAC learning, flooding</a:t>
            </a:r>
          </a:p>
          <a:p>
            <a:pPr lvl="1"/>
            <a:r>
              <a:rPr lang="en-US" altLang="x-none" dirty="0"/>
              <a:t>Enterprise: link-state routing, injecting subnet addresses</a:t>
            </a:r>
          </a:p>
          <a:p>
            <a:pPr lvl="1"/>
            <a:r>
              <a:rPr lang="en-US" altLang="x-none" dirty="0"/>
              <a:t>Backbone: link-state routing inside, path-vector routing with neighboring domains, and </a:t>
            </a:r>
            <a:r>
              <a:rPr lang="en-US" altLang="x-none" dirty="0" err="1"/>
              <a:t>iBGP</a:t>
            </a:r>
            <a:r>
              <a:rPr lang="en-US" altLang="x-none" dirty="0"/>
              <a:t> dissemination</a:t>
            </a:r>
          </a:p>
          <a:p>
            <a:pPr lvl="1"/>
            <a:r>
              <a:rPr lang="en-US" altLang="x-none" dirty="0"/>
              <a:t>Data centers: many different solutions, still in flux</a:t>
            </a:r>
          </a:p>
          <a:p>
            <a:pPr lvl="2"/>
            <a:r>
              <a:rPr lang="en-US" altLang="x-none" dirty="0" smtClean="0"/>
              <a:t>An active </a:t>
            </a:r>
            <a:r>
              <a:rPr lang="en-US" altLang="x-none" dirty="0"/>
              <a:t>research area…</a:t>
            </a:r>
          </a:p>
        </p:txBody>
      </p:sp>
    </p:spTree>
    <p:extLst>
      <p:ext uri="{BB962C8B-B14F-4D97-AF65-F5344CB8AC3E}">
        <p14:creationId xmlns:p14="http://schemas.microsoft.com/office/powerpoint/2010/main" val="172350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Clean-slate </a:t>
            </a:r>
            <a:r>
              <a:rPr lang="en-US" altLang="x-none" dirty="0">
                <a:ea typeface="ＭＳ Ｐゴシック" charset="-128"/>
              </a:rPr>
              <a:t>4D </a:t>
            </a:r>
            <a:r>
              <a:rPr lang="en-US" altLang="x-none" dirty="0" smtClean="0">
                <a:ea typeface="ＭＳ Ｐゴシック" charset="-128"/>
              </a:rPr>
              <a:t>architecture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9700" name="Subtitle 4"/>
          <p:cNvSpPr>
            <a:spLocks noGrp="1"/>
          </p:cNvSpPr>
          <p:nvPr>
            <p:ph type="subTitle" idx="1"/>
          </p:nvPr>
        </p:nvSpPr>
        <p:spPr>
          <a:xfrm>
            <a:off x="1524000" y="3679529"/>
            <a:ext cx="9144000" cy="1109447"/>
          </a:xfrm>
        </p:spPr>
        <p:txBody>
          <a:bodyPr>
            <a:normAutofit/>
          </a:bodyPr>
          <a:lstStyle/>
          <a:p>
            <a:r>
              <a:rPr lang="en-US" altLang="x-none" i="1" dirty="0"/>
              <a:t>ACM Computer Communications Review (CCR) </a:t>
            </a:r>
            <a:r>
              <a:rPr lang="en-US" altLang="x-none" i="1" dirty="0" smtClean="0"/>
              <a:t>2005</a:t>
            </a:r>
          </a:p>
          <a:p>
            <a:r>
              <a:rPr lang="en-US" altLang="x-none" dirty="0" smtClean="0"/>
              <a:t>Greenberg et al.</a:t>
            </a:r>
          </a:p>
        </p:txBody>
      </p:sp>
    </p:spTree>
    <p:extLst>
      <p:ext uri="{BB962C8B-B14F-4D97-AF65-F5344CB8AC3E}">
        <p14:creationId xmlns:p14="http://schemas.microsoft.com/office/powerpoint/2010/main" val="4357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Three </a:t>
            </a:r>
            <a:r>
              <a:rPr lang="en-US" altLang="x-none" dirty="0" smtClean="0">
                <a:ea typeface="ＭＳ Ｐゴシック" charset="-128"/>
              </a:rPr>
              <a:t>goals </a:t>
            </a:r>
            <a:r>
              <a:rPr lang="en-US" altLang="x-none" dirty="0">
                <a:ea typeface="ＭＳ Ｐゴシック" charset="-128"/>
              </a:rPr>
              <a:t>of 4D </a:t>
            </a:r>
            <a:r>
              <a:rPr lang="en-US" altLang="x-none" dirty="0" smtClean="0">
                <a:ea typeface="ＭＳ Ｐゴシック" charset="-128"/>
              </a:rPr>
              <a:t>architecture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Network-level objectives</a:t>
            </a:r>
          </a:p>
          <a:p>
            <a:pPr lvl="1"/>
            <a:r>
              <a:rPr lang="en-US" altLang="x-none" dirty="0"/>
              <a:t>Configure the </a:t>
            </a:r>
            <a:r>
              <a:rPr lang="en-US" altLang="x-none" dirty="0" smtClean="0"/>
              <a:t>network globally</a:t>
            </a:r>
            <a:r>
              <a:rPr lang="en-US" altLang="x-none" dirty="0"/>
              <a:t>;</a:t>
            </a:r>
            <a:r>
              <a:rPr lang="en-US" altLang="x-none" dirty="0" smtClean="0"/>
              <a:t> not each router</a:t>
            </a:r>
            <a:endParaRPr lang="en-US" altLang="x-none" dirty="0"/>
          </a:p>
          <a:p>
            <a:pPr lvl="1"/>
            <a:r>
              <a:rPr lang="en-US" altLang="x-none" dirty="0"/>
              <a:t>E.g., minimize the maximum link utilization</a:t>
            </a:r>
          </a:p>
          <a:p>
            <a:pPr lvl="1"/>
            <a:r>
              <a:rPr lang="en-US" altLang="x-none" dirty="0"/>
              <a:t>E.g., connectivity under all layer-two </a:t>
            </a:r>
            <a:r>
              <a:rPr lang="en-US" altLang="x-none" dirty="0" smtClean="0"/>
              <a:t>failures</a:t>
            </a:r>
            <a:endParaRPr lang="en-US" altLang="x-none" dirty="0"/>
          </a:p>
          <a:p>
            <a:r>
              <a:rPr lang="en-US" altLang="x-none" dirty="0"/>
              <a:t>Network-wide views</a:t>
            </a:r>
          </a:p>
          <a:p>
            <a:pPr lvl="1"/>
            <a:r>
              <a:rPr lang="en-US" altLang="x-none" dirty="0"/>
              <a:t>Complete visibility</a:t>
            </a:r>
            <a:r>
              <a:rPr lang="en-US" altLang="x-none" i="1" dirty="0"/>
              <a:t> </a:t>
            </a:r>
            <a:r>
              <a:rPr lang="en-US" altLang="x-none" dirty="0"/>
              <a:t>to drive decision-making</a:t>
            </a:r>
          </a:p>
          <a:p>
            <a:pPr lvl="1"/>
            <a:r>
              <a:rPr lang="en-US" altLang="x-none" dirty="0"/>
              <a:t>Traffic matrix, network topology, equipment</a:t>
            </a:r>
          </a:p>
          <a:p>
            <a:r>
              <a:rPr lang="en-US" altLang="x-none" dirty="0"/>
              <a:t>Direct control</a:t>
            </a:r>
          </a:p>
          <a:p>
            <a:pPr lvl="1"/>
            <a:r>
              <a:rPr lang="en-US" altLang="x-none" dirty="0"/>
              <a:t>Direct, </a:t>
            </a:r>
            <a:r>
              <a:rPr lang="en-US" altLang="x-none" i="1" dirty="0" smtClean="0"/>
              <a:t>complete</a:t>
            </a:r>
            <a:r>
              <a:rPr lang="en-US" altLang="x-none" dirty="0" smtClean="0"/>
              <a:t> </a:t>
            </a:r>
            <a:r>
              <a:rPr lang="en-US" altLang="x-none" dirty="0"/>
              <a:t>control over data-plane configuration</a:t>
            </a:r>
          </a:p>
          <a:p>
            <a:pPr lvl="1"/>
            <a:r>
              <a:rPr lang="en-US" altLang="x-none" dirty="0"/>
              <a:t>Packet forwarding, filtering, marking, buffering…</a:t>
            </a:r>
          </a:p>
        </p:txBody>
      </p:sp>
    </p:spTree>
    <p:extLst>
      <p:ext uri="{BB962C8B-B14F-4D97-AF65-F5344CB8AC3E}">
        <p14:creationId xmlns:p14="http://schemas.microsoft.com/office/powerpoint/2010/main" val="88325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4D: The </a:t>
            </a:r>
            <a:r>
              <a:rPr lang="en-US" altLang="x-none" dirty="0" smtClean="0">
                <a:ea typeface="ＭＳ Ｐゴシック" charset="-128"/>
              </a:rPr>
              <a:t>four planes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4267200"/>
            <a:ext cx="8458200" cy="2590800"/>
          </a:xfrm>
        </p:spPr>
        <p:txBody>
          <a:bodyPr/>
          <a:lstStyle/>
          <a:p>
            <a:r>
              <a:rPr lang="en-US" altLang="x-none"/>
              <a:t>Decision: </a:t>
            </a:r>
            <a:r>
              <a:rPr lang="en-US" altLang="x-none">
                <a:solidFill>
                  <a:srgbClr val="00005C"/>
                </a:solidFill>
              </a:rPr>
              <a:t>all management and control logic</a:t>
            </a:r>
          </a:p>
          <a:p>
            <a:r>
              <a:rPr lang="en-US" altLang="x-none"/>
              <a:t>Dissemination: </a:t>
            </a:r>
            <a:r>
              <a:rPr lang="en-US" altLang="x-none">
                <a:solidFill>
                  <a:srgbClr val="00005C"/>
                </a:solidFill>
              </a:rPr>
              <a:t>communication to/from the routers</a:t>
            </a:r>
          </a:p>
          <a:p>
            <a:r>
              <a:rPr lang="en-US" altLang="x-none"/>
              <a:t>Discovery: </a:t>
            </a:r>
            <a:r>
              <a:rPr lang="en-US" altLang="x-none">
                <a:solidFill>
                  <a:srgbClr val="00005C"/>
                </a:solidFill>
              </a:rPr>
              <a:t>topology and traffic monitoring</a:t>
            </a:r>
          </a:p>
          <a:p>
            <a:r>
              <a:rPr lang="en-US" altLang="x-none"/>
              <a:t>Data: </a:t>
            </a:r>
            <a:r>
              <a:rPr lang="en-US" altLang="x-none">
                <a:solidFill>
                  <a:srgbClr val="00005C"/>
                </a:solidFill>
              </a:rPr>
              <a:t>packet handling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057400" y="5181600"/>
            <a:ext cx="6934200" cy="1524000"/>
          </a:xfrm>
          <a:prstGeom prst="rect">
            <a:avLst/>
          </a:prstGeom>
          <a:noFill/>
          <a:ln w="38100" cap="flat" cmpd="sng" algn="ctr">
            <a:solidFill>
              <a:schemeClr val="tx2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Helvetica" pitchFamily="-65" charset="0"/>
              <a:ea typeface="Arial" pitchFamily="-109" charset="0"/>
              <a:cs typeface="Arial" pitchFamily="-10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10601" y="6324600"/>
            <a:ext cx="902811" cy="369332"/>
          </a:xfrm>
          <a:prstGeom prst="rect">
            <a:avLst/>
          </a:prstGeom>
          <a:solidFill>
            <a:schemeClr val="tx2">
              <a:lumMod val="65000"/>
              <a:lumOff val="3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  <a:latin typeface="Helvetica" pitchFamily="-109" charset="0"/>
                <a:ea typeface="Arial" pitchFamily="-109" charset="0"/>
                <a:cs typeface="Arial" pitchFamily="-109" charset="0"/>
              </a:rPr>
              <a:t>routers</a:t>
            </a:r>
          </a:p>
        </p:txBody>
      </p:sp>
      <p:sp>
        <p:nvSpPr>
          <p:cNvPr id="31751" name="Rectangle 4"/>
          <p:cNvSpPr>
            <a:spLocks noChangeArrowheads="1"/>
          </p:cNvSpPr>
          <p:nvPr/>
        </p:nvSpPr>
        <p:spPr bwMode="auto">
          <a:xfrm>
            <a:off x="4419600" y="1905000"/>
            <a:ext cx="2743200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Decision</a:t>
            </a:r>
          </a:p>
        </p:txBody>
      </p:sp>
      <p:sp>
        <p:nvSpPr>
          <p:cNvPr id="31752" name="Rectangle 5"/>
          <p:cNvSpPr>
            <a:spLocks noChangeArrowheads="1"/>
          </p:cNvSpPr>
          <p:nvPr/>
        </p:nvSpPr>
        <p:spPr bwMode="auto">
          <a:xfrm>
            <a:off x="4419600" y="2514600"/>
            <a:ext cx="2743200" cy="1066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zh-CN" altLang="en-US" sz="2400">
              <a:ea typeface="宋体" charset="-122"/>
            </a:endParaRPr>
          </a:p>
        </p:txBody>
      </p:sp>
      <p:sp>
        <p:nvSpPr>
          <p:cNvPr id="31753" name="Text Box 6"/>
          <p:cNvSpPr txBox="1">
            <a:spLocks noChangeArrowheads="1"/>
          </p:cNvSpPr>
          <p:nvPr/>
        </p:nvSpPr>
        <p:spPr bwMode="auto">
          <a:xfrm>
            <a:off x="4724400" y="2590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Dissemination</a:t>
            </a:r>
          </a:p>
        </p:txBody>
      </p:sp>
      <p:sp>
        <p:nvSpPr>
          <p:cNvPr id="31754" name="Rectangle 7"/>
          <p:cNvSpPr>
            <a:spLocks noChangeArrowheads="1"/>
          </p:cNvSpPr>
          <p:nvPr/>
        </p:nvSpPr>
        <p:spPr bwMode="auto">
          <a:xfrm>
            <a:off x="4419600" y="3048000"/>
            <a:ext cx="1524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Discovery</a:t>
            </a:r>
          </a:p>
        </p:txBody>
      </p:sp>
      <p:sp>
        <p:nvSpPr>
          <p:cNvPr id="31755" name="Rectangle 8"/>
          <p:cNvSpPr>
            <a:spLocks noChangeArrowheads="1"/>
          </p:cNvSpPr>
          <p:nvPr/>
        </p:nvSpPr>
        <p:spPr bwMode="auto">
          <a:xfrm>
            <a:off x="4419600" y="3581400"/>
            <a:ext cx="2743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Data</a:t>
            </a:r>
          </a:p>
        </p:txBody>
      </p:sp>
      <p:sp>
        <p:nvSpPr>
          <p:cNvPr id="31756" name="Line 9"/>
          <p:cNvSpPr>
            <a:spLocks noChangeShapeType="1"/>
          </p:cNvSpPr>
          <p:nvPr/>
        </p:nvSpPr>
        <p:spPr bwMode="auto">
          <a:xfrm flipV="1">
            <a:off x="4114800" y="2057400"/>
            <a:ext cx="0" cy="19812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7" name="Line 10"/>
          <p:cNvSpPr>
            <a:spLocks noChangeShapeType="1"/>
          </p:cNvSpPr>
          <p:nvPr/>
        </p:nvSpPr>
        <p:spPr bwMode="auto">
          <a:xfrm>
            <a:off x="7467600" y="1981200"/>
            <a:ext cx="0" cy="2057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8" name="Line 11"/>
          <p:cNvSpPr>
            <a:spLocks noChangeShapeType="1"/>
          </p:cNvSpPr>
          <p:nvPr/>
        </p:nvSpPr>
        <p:spPr bwMode="auto">
          <a:xfrm flipV="1">
            <a:off x="5867400" y="1524000"/>
            <a:ext cx="0" cy="3810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9" name="Line 12"/>
          <p:cNvSpPr>
            <a:spLocks noChangeShapeType="1"/>
          </p:cNvSpPr>
          <p:nvPr/>
        </p:nvSpPr>
        <p:spPr bwMode="auto">
          <a:xfrm>
            <a:off x="5867400" y="1524000"/>
            <a:ext cx="1905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60" name="Text Box 13"/>
          <p:cNvSpPr txBox="1">
            <a:spLocks noChangeArrowheads="1"/>
          </p:cNvSpPr>
          <p:nvPr/>
        </p:nvSpPr>
        <p:spPr bwMode="auto">
          <a:xfrm>
            <a:off x="7848600" y="1235076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Network-level objectives</a:t>
            </a:r>
          </a:p>
        </p:txBody>
      </p:sp>
      <p:sp>
        <p:nvSpPr>
          <p:cNvPr id="31761" name="Text Box 14"/>
          <p:cNvSpPr txBox="1">
            <a:spLocks noChangeArrowheads="1"/>
          </p:cNvSpPr>
          <p:nvPr/>
        </p:nvSpPr>
        <p:spPr bwMode="auto">
          <a:xfrm>
            <a:off x="7467600" y="2590801"/>
            <a:ext cx="152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Direct control</a:t>
            </a:r>
          </a:p>
        </p:txBody>
      </p:sp>
      <p:sp>
        <p:nvSpPr>
          <p:cNvPr id="31762" name="Text Box 15"/>
          <p:cNvSpPr txBox="1">
            <a:spLocks noChangeArrowheads="1"/>
          </p:cNvSpPr>
          <p:nvPr/>
        </p:nvSpPr>
        <p:spPr bwMode="auto">
          <a:xfrm>
            <a:off x="1905000" y="26670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Network-wide views</a:t>
            </a:r>
          </a:p>
        </p:txBody>
      </p:sp>
    </p:spTree>
    <p:extLst>
      <p:ext uri="{BB962C8B-B14F-4D97-AF65-F5344CB8AC3E}">
        <p14:creationId xmlns:p14="http://schemas.microsoft.com/office/powerpoint/2010/main" val="140159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Decision </a:t>
            </a:r>
            <a:r>
              <a:rPr lang="en-US" altLang="x-none" dirty="0" smtClean="0">
                <a:ea typeface="ＭＳ Ｐゴシック" charset="-128"/>
              </a:rPr>
              <a:t>plane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4396523"/>
            <a:ext cx="11353800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All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mgmt</a:t>
            </a:r>
            <a:r>
              <a:rPr lang="en-US" altLang="zh-CN" dirty="0" smtClean="0">
                <a:ea typeface="宋体" charset="-122"/>
              </a:rPr>
              <a:t> logic </a:t>
            </a:r>
            <a:r>
              <a:rPr lang="en-US" altLang="zh-CN" dirty="0">
                <a:ea typeface="宋体" charset="-122"/>
              </a:rPr>
              <a:t>implemented on </a:t>
            </a:r>
            <a:r>
              <a:rPr lang="en-US" altLang="zh-CN" dirty="0" smtClean="0">
                <a:ea typeface="宋体" charset="-122"/>
              </a:rPr>
              <a:t>“decision elements” (servers)</a:t>
            </a:r>
          </a:p>
          <a:p>
            <a:pPr lvl="1"/>
            <a:r>
              <a:rPr lang="is-IS" altLang="zh-CN" dirty="0" smtClean="0">
                <a:ea typeface="宋体" charset="-122"/>
              </a:rPr>
              <a:t>… which </a:t>
            </a:r>
            <a:r>
              <a:rPr lang="en-US" altLang="zh-CN" dirty="0" smtClean="0">
                <a:ea typeface="宋体" charset="-122"/>
              </a:rPr>
              <a:t>make </a:t>
            </a:r>
            <a:r>
              <a:rPr lang="en-US" altLang="zh-CN" i="1" dirty="0" smtClean="0">
                <a:ea typeface="宋体" charset="-122"/>
              </a:rPr>
              <a:t>all </a:t>
            </a:r>
            <a:r>
              <a:rPr lang="en-US" altLang="zh-CN" dirty="0" smtClean="0">
                <a:ea typeface="宋体" charset="-122"/>
              </a:rPr>
              <a:t>decisions for the network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Decision elements use network-wide views </a:t>
            </a:r>
            <a:r>
              <a:rPr lang="en-US" altLang="zh-CN" dirty="0">
                <a:ea typeface="宋体" charset="-122"/>
              </a:rPr>
              <a:t>to compute data plane state that meets </a:t>
            </a:r>
            <a:r>
              <a:rPr lang="en-US" altLang="zh-CN" dirty="0" smtClean="0">
                <a:ea typeface="宋体" charset="-122"/>
              </a:rPr>
              <a:t>objectives</a:t>
            </a:r>
          </a:p>
          <a:p>
            <a:pPr lvl="1"/>
            <a:r>
              <a:rPr lang="is-IS" altLang="zh-CN" dirty="0" smtClean="0">
                <a:ea typeface="宋体" charset="-122"/>
              </a:rPr>
              <a:t>… </a:t>
            </a:r>
            <a:r>
              <a:rPr lang="en-US" altLang="zh-CN" dirty="0" smtClean="0">
                <a:ea typeface="宋体" charset="-122"/>
              </a:rPr>
              <a:t>then </a:t>
            </a:r>
            <a:r>
              <a:rPr lang="en-US" altLang="zh-CN" i="1" dirty="0">
                <a:ea typeface="宋体" charset="-122"/>
              </a:rPr>
              <a:t>directly</a:t>
            </a:r>
            <a:r>
              <a:rPr lang="en-US" altLang="zh-CN" dirty="0">
                <a:ea typeface="宋体" charset="-122"/>
              </a:rPr>
              <a:t> writes this state to </a:t>
            </a:r>
            <a:r>
              <a:rPr lang="en-US" altLang="zh-CN" dirty="0" smtClean="0">
                <a:ea typeface="宋体" charset="-122"/>
              </a:rPr>
              <a:t>routers!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419600" y="1905000"/>
            <a:ext cx="2743200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Decision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419600" y="2514600"/>
            <a:ext cx="2743200" cy="1066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zh-CN" altLang="en-US" sz="2400">
              <a:ea typeface="宋体" charset="-122"/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4724400" y="2590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Dissemination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4419600" y="3048000"/>
            <a:ext cx="1524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Discovery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4419600" y="3581400"/>
            <a:ext cx="2743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Data</a:t>
            </a: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4114800" y="2057400"/>
            <a:ext cx="0" cy="19812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7467600" y="1981200"/>
            <a:ext cx="0" cy="2057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 flipV="1">
            <a:off x="5867400" y="1524000"/>
            <a:ext cx="0" cy="3810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5867400" y="1524000"/>
            <a:ext cx="1905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7848600" y="1235076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Network-level objectives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7467600" y="2590801"/>
            <a:ext cx="152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Direct control</a:t>
            </a:r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1905000" y="26670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Network-wide views</a:t>
            </a: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4267200" y="1616075"/>
            <a:ext cx="3048000" cy="1066800"/>
          </a:xfrm>
          <a:prstGeom prst="rect">
            <a:avLst/>
          </a:prstGeom>
          <a:noFill/>
          <a:ln w="508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0085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Decision </a:t>
            </a:r>
            <a:r>
              <a:rPr lang="en-US" altLang="x-none" dirty="0" smtClean="0">
                <a:ea typeface="ＭＳ Ｐゴシック" charset="-128"/>
              </a:rPr>
              <a:t>plane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838200" y="4396523"/>
            <a:ext cx="11353800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All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 smtClean="0">
                <a:ea typeface="宋体" charset="-122"/>
              </a:rPr>
              <a:t>mgmt</a:t>
            </a:r>
            <a:r>
              <a:rPr lang="en-US" altLang="zh-CN" dirty="0" smtClean="0">
                <a:ea typeface="宋体" charset="-122"/>
              </a:rPr>
              <a:t> logic </a:t>
            </a:r>
            <a:r>
              <a:rPr lang="en-US" altLang="zh-CN" dirty="0">
                <a:ea typeface="宋体" charset="-122"/>
              </a:rPr>
              <a:t>implemented on </a:t>
            </a:r>
            <a:r>
              <a:rPr lang="en-US" altLang="zh-CN" dirty="0" smtClean="0">
                <a:ea typeface="宋体" charset="-122"/>
              </a:rPr>
              <a:t>“decision elements” (servers)</a:t>
            </a:r>
          </a:p>
          <a:p>
            <a:pPr lvl="1"/>
            <a:r>
              <a:rPr lang="is-IS" altLang="zh-CN" dirty="0" smtClean="0">
                <a:ea typeface="宋体" charset="-122"/>
              </a:rPr>
              <a:t>… which </a:t>
            </a:r>
            <a:r>
              <a:rPr lang="en-US" altLang="zh-CN" dirty="0" smtClean="0">
                <a:ea typeface="宋体" charset="-122"/>
              </a:rPr>
              <a:t>make </a:t>
            </a:r>
            <a:r>
              <a:rPr lang="en-US" altLang="zh-CN" i="1" dirty="0" smtClean="0">
                <a:ea typeface="宋体" charset="-122"/>
              </a:rPr>
              <a:t>all </a:t>
            </a:r>
            <a:r>
              <a:rPr lang="en-US" altLang="zh-CN" dirty="0" smtClean="0">
                <a:ea typeface="宋体" charset="-122"/>
              </a:rPr>
              <a:t>decisions for the network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Decision elements use network-wide views </a:t>
            </a:r>
            <a:r>
              <a:rPr lang="en-US" altLang="zh-CN" dirty="0">
                <a:ea typeface="宋体" charset="-122"/>
              </a:rPr>
              <a:t>to compute data plane state that meets </a:t>
            </a:r>
            <a:r>
              <a:rPr lang="en-US" altLang="zh-CN" dirty="0" smtClean="0">
                <a:ea typeface="宋体" charset="-122"/>
              </a:rPr>
              <a:t>objectives</a:t>
            </a:r>
          </a:p>
          <a:p>
            <a:pPr lvl="1"/>
            <a:r>
              <a:rPr lang="is-IS" altLang="zh-CN" dirty="0" smtClean="0">
                <a:ea typeface="宋体" charset="-122"/>
              </a:rPr>
              <a:t>… </a:t>
            </a:r>
            <a:r>
              <a:rPr lang="en-US" altLang="zh-CN" dirty="0" smtClean="0">
                <a:ea typeface="宋体" charset="-122"/>
              </a:rPr>
              <a:t>then </a:t>
            </a:r>
            <a:r>
              <a:rPr lang="en-US" altLang="zh-CN" i="1" dirty="0">
                <a:ea typeface="宋体" charset="-122"/>
              </a:rPr>
              <a:t>directly</a:t>
            </a:r>
            <a:r>
              <a:rPr lang="en-US" altLang="zh-CN" dirty="0">
                <a:ea typeface="宋体" charset="-122"/>
              </a:rPr>
              <a:t> writes this state to </a:t>
            </a:r>
            <a:r>
              <a:rPr lang="en-US" altLang="zh-CN" dirty="0" smtClean="0">
                <a:ea typeface="宋体" charset="-122"/>
              </a:rPr>
              <a:t>routers!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419600" y="1905000"/>
            <a:ext cx="2743200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Decision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419600" y="2514600"/>
            <a:ext cx="2743200" cy="1066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zh-CN" altLang="en-US" sz="2400">
              <a:ea typeface="宋体" charset="-122"/>
            </a:endParaRPr>
          </a:p>
        </p:txBody>
      </p:sp>
      <p:sp>
        <p:nvSpPr>
          <p:cNvPr id="32775" name="Text Box 6"/>
          <p:cNvSpPr txBox="1">
            <a:spLocks noChangeArrowheads="1"/>
          </p:cNvSpPr>
          <p:nvPr/>
        </p:nvSpPr>
        <p:spPr bwMode="auto">
          <a:xfrm>
            <a:off x="4724400" y="2590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Dissemination</a:t>
            </a:r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4419600" y="3048000"/>
            <a:ext cx="1524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Discovery</a:t>
            </a:r>
          </a:p>
        </p:txBody>
      </p:sp>
      <p:sp>
        <p:nvSpPr>
          <p:cNvPr id="32777" name="Rectangle 8"/>
          <p:cNvSpPr>
            <a:spLocks noChangeArrowheads="1"/>
          </p:cNvSpPr>
          <p:nvPr/>
        </p:nvSpPr>
        <p:spPr bwMode="auto">
          <a:xfrm>
            <a:off x="4419600" y="3581400"/>
            <a:ext cx="2743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Data</a:t>
            </a:r>
          </a:p>
        </p:txBody>
      </p:sp>
      <p:sp>
        <p:nvSpPr>
          <p:cNvPr id="32778" name="Line 9"/>
          <p:cNvSpPr>
            <a:spLocks noChangeShapeType="1"/>
          </p:cNvSpPr>
          <p:nvPr/>
        </p:nvSpPr>
        <p:spPr bwMode="auto">
          <a:xfrm flipV="1">
            <a:off x="4114800" y="2057400"/>
            <a:ext cx="0" cy="19812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10"/>
          <p:cNvSpPr>
            <a:spLocks noChangeShapeType="1"/>
          </p:cNvSpPr>
          <p:nvPr/>
        </p:nvSpPr>
        <p:spPr bwMode="auto">
          <a:xfrm>
            <a:off x="7467600" y="1981200"/>
            <a:ext cx="0" cy="2057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Line 11"/>
          <p:cNvSpPr>
            <a:spLocks noChangeShapeType="1"/>
          </p:cNvSpPr>
          <p:nvPr/>
        </p:nvSpPr>
        <p:spPr bwMode="auto">
          <a:xfrm flipV="1">
            <a:off x="5867400" y="1524000"/>
            <a:ext cx="0" cy="3810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1" name="Line 12"/>
          <p:cNvSpPr>
            <a:spLocks noChangeShapeType="1"/>
          </p:cNvSpPr>
          <p:nvPr/>
        </p:nvSpPr>
        <p:spPr bwMode="auto">
          <a:xfrm>
            <a:off x="5867400" y="1524000"/>
            <a:ext cx="1905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2" name="Text Box 13"/>
          <p:cNvSpPr txBox="1">
            <a:spLocks noChangeArrowheads="1"/>
          </p:cNvSpPr>
          <p:nvPr/>
        </p:nvSpPr>
        <p:spPr bwMode="auto">
          <a:xfrm>
            <a:off x="7848600" y="1235076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Network-level objectives</a:t>
            </a:r>
          </a:p>
        </p:txBody>
      </p:sp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7467600" y="2590801"/>
            <a:ext cx="152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Direct control</a:t>
            </a:r>
          </a:p>
        </p:txBody>
      </p:sp>
      <p:sp>
        <p:nvSpPr>
          <p:cNvPr id="32784" name="Text Box 15"/>
          <p:cNvSpPr txBox="1">
            <a:spLocks noChangeArrowheads="1"/>
          </p:cNvSpPr>
          <p:nvPr/>
        </p:nvSpPr>
        <p:spPr bwMode="auto">
          <a:xfrm>
            <a:off x="1905000" y="26670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Network-wide views</a:t>
            </a:r>
          </a:p>
        </p:txBody>
      </p:sp>
      <p:sp>
        <p:nvSpPr>
          <p:cNvPr id="32785" name="Rectangle 16"/>
          <p:cNvSpPr>
            <a:spLocks noChangeArrowheads="1"/>
          </p:cNvSpPr>
          <p:nvPr/>
        </p:nvSpPr>
        <p:spPr bwMode="auto">
          <a:xfrm>
            <a:off x="4267200" y="1616075"/>
            <a:ext cx="3048000" cy="1066800"/>
          </a:xfrm>
          <a:prstGeom prst="rect">
            <a:avLst/>
          </a:prstGeom>
          <a:noFill/>
          <a:ln w="508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" name="Rectangle 16"/>
          <p:cNvSpPr/>
          <p:nvPr/>
        </p:nvSpPr>
        <p:spPr>
          <a:xfrm>
            <a:off x="382482" y="347711"/>
            <a:ext cx="11453247" cy="6183824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ine 1029"/>
          <p:cNvSpPr>
            <a:spLocks noChangeShapeType="1"/>
          </p:cNvSpPr>
          <p:nvPr/>
        </p:nvSpPr>
        <p:spPr bwMode="auto">
          <a:xfrm flipV="1">
            <a:off x="4966106" y="4592874"/>
            <a:ext cx="754062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030"/>
          <p:cNvSpPr>
            <a:spLocks noChangeShapeType="1"/>
          </p:cNvSpPr>
          <p:nvPr/>
        </p:nvSpPr>
        <p:spPr bwMode="auto">
          <a:xfrm>
            <a:off x="5118506" y="5507274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031"/>
          <p:cNvSpPr>
            <a:spLocks noChangeShapeType="1"/>
          </p:cNvSpPr>
          <p:nvPr/>
        </p:nvSpPr>
        <p:spPr bwMode="auto">
          <a:xfrm>
            <a:off x="6109106" y="4669074"/>
            <a:ext cx="685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" name="Picture 11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68" y="2459275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Curved Connector 13"/>
          <p:cNvCxnSpPr>
            <a:cxnSpLocks noChangeShapeType="1"/>
          </p:cNvCxnSpPr>
          <p:nvPr/>
        </p:nvCxnSpPr>
        <p:spPr bwMode="auto">
          <a:xfrm rot="5400000" flipH="1" flipV="1">
            <a:off x="4393018" y="3419712"/>
            <a:ext cx="1587500" cy="9144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hape 16"/>
          <p:cNvCxnSpPr>
            <a:cxnSpLocks noChangeShapeType="1"/>
          </p:cNvCxnSpPr>
          <p:nvPr/>
        </p:nvCxnSpPr>
        <p:spPr bwMode="auto">
          <a:xfrm>
            <a:off x="6786968" y="3083162"/>
            <a:ext cx="762000" cy="1738312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Cloud 23"/>
          <p:cNvSpPr/>
          <p:nvPr/>
        </p:nvSpPr>
        <p:spPr>
          <a:xfrm>
            <a:off x="3613687" y="4149880"/>
            <a:ext cx="4541005" cy="1955585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375" y="526142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006" y="5221277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545" y="4350890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98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Trade-offs</a:t>
            </a:r>
            <a:endParaRPr lang="en-US" altLang="x-none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63263" cy="4895850"/>
          </a:xfrm>
        </p:spPr>
        <p:txBody>
          <a:bodyPr>
            <a:normAutofit fontScale="92500" lnSpcReduction="10000"/>
          </a:bodyPr>
          <a:lstStyle/>
          <a:p>
            <a:r>
              <a:rPr lang="en-US" altLang="x-none" sz="3000" dirty="0"/>
              <a:t>Put functionality at each hop</a:t>
            </a:r>
          </a:p>
          <a:p>
            <a:pPr lvl="1"/>
            <a:r>
              <a:rPr lang="en-US" altLang="x-none" sz="2800" dirty="0"/>
              <a:t>All applications pay the price</a:t>
            </a:r>
          </a:p>
          <a:p>
            <a:pPr lvl="1"/>
            <a:r>
              <a:rPr lang="en-US" altLang="x-none" sz="2800" dirty="0"/>
              <a:t>End systems </a:t>
            </a:r>
            <a:r>
              <a:rPr lang="en-US" altLang="x-none" sz="2800" i="1" dirty="0"/>
              <a:t>still </a:t>
            </a:r>
            <a:r>
              <a:rPr lang="en-US" altLang="x-none" sz="2800" dirty="0"/>
              <a:t>need to check for errors</a:t>
            </a:r>
          </a:p>
          <a:p>
            <a:endParaRPr lang="en-US" altLang="x-none" sz="3200" dirty="0" smtClean="0"/>
          </a:p>
          <a:p>
            <a:r>
              <a:rPr lang="en-US" altLang="x-none" sz="3000" dirty="0" smtClean="0"/>
              <a:t>Place </a:t>
            </a:r>
            <a:r>
              <a:rPr lang="en-US" altLang="x-none" sz="3000" dirty="0"/>
              <a:t>functionality only at the ends</a:t>
            </a:r>
          </a:p>
          <a:p>
            <a:pPr lvl="1"/>
            <a:r>
              <a:rPr lang="en-US" altLang="x-none" sz="2800" dirty="0"/>
              <a:t>Slower error detection</a:t>
            </a:r>
          </a:p>
          <a:p>
            <a:pPr lvl="1"/>
            <a:r>
              <a:rPr lang="en-US" altLang="x-none" sz="2800" dirty="0"/>
              <a:t>End-to-end retransmission wastes bandwidth</a:t>
            </a:r>
          </a:p>
          <a:p>
            <a:pPr lvl="1"/>
            <a:endParaRPr lang="en-US" altLang="x-none" sz="2800" dirty="0"/>
          </a:p>
          <a:p>
            <a:r>
              <a:rPr lang="en-US" altLang="x-none" sz="3000" dirty="0"/>
              <a:t>Compromise solution?</a:t>
            </a:r>
          </a:p>
          <a:p>
            <a:pPr lvl="1"/>
            <a:r>
              <a:rPr lang="en-US" altLang="x-none" sz="2800" dirty="0"/>
              <a:t>Reliable end-to-end transport protocol (TCP</a:t>
            </a:r>
            <a:r>
              <a:rPr lang="en-US" altLang="x-none" sz="2800" dirty="0" smtClean="0"/>
              <a:t>)</a:t>
            </a:r>
          </a:p>
          <a:p>
            <a:pPr lvl="2"/>
            <a:r>
              <a:rPr lang="en-US" altLang="x-none" dirty="0"/>
              <a:t>Plus file checksums to detect file-system </a:t>
            </a:r>
            <a:r>
              <a:rPr lang="en-US" altLang="x-none" dirty="0" smtClean="0"/>
              <a:t>errors</a:t>
            </a:r>
            <a:endParaRPr lang="en-US" altLang="x-none" dirty="0"/>
          </a:p>
          <a:p>
            <a:pPr lvl="1"/>
            <a:r>
              <a:rPr lang="en-US" altLang="x-none" sz="2800" dirty="0" smtClean="0"/>
              <a:t>“Reasonably reliable” communication network</a:t>
            </a:r>
            <a:endParaRPr lang="en-US" altLang="x-none" sz="2800" dirty="0"/>
          </a:p>
        </p:txBody>
      </p:sp>
    </p:spTree>
    <p:extLst>
      <p:ext uri="{BB962C8B-B14F-4D97-AF65-F5344CB8AC3E}">
        <p14:creationId xmlns:p14="http://schemas.microsoft.com/office/powerpoint/2010/main" val="152498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Dissemination </a:t>
            </a:r>
            <a:r>
              <a:rPr lang="en-US" altLang="x-none" dirty="0" smtClean="0">
                <a:ea typeface="ＭＳ Ｐゴシック" charset="-128"/>
              </a:rPr>
              <a:t>plane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838199" y="4572000"/>
            <a:ext cx="10801027" cy="2057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Provides a robust communication channel to each </a:t>
            </a:r>
            <a:r>
              <a:rPr lang="en-US" altLang="zh-CN" dirty="0" smtClean="0">
                <a:ea typeface="宋体" charset="-122"/>
              </a:rPr>
              <a:t>router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May </a:t>
            </a:r>
            <a:r>
              <a:rPr lang="en-US" altLang="zh-CN" dirty="0">
                <a:ea typeface="宋体" charset="-122"/>
              </a:rPr>
              <a:t>run over same links as user </a:t>
            </a:r>
            <a:r>
              <a:rPr lang="en-US" altLang="zh-CN" dirty="0" smtClean="0">
                <a:ea typeface="宋体" charset="-122"/>
              </a:rPr>
              <a:t>data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However, logically </a:t>
            </a:r>
            <a:r>
              <a:rPr lang="en-US" altLang="zh-CN" dirty="0">
                <a:ea typeface="宋体" charset="-122"/>
              </a:rPr>
              <a:t>separate and independently controlled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4419600" y="1905000"/>
            <a:ext cx="2743200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Decision</a:t>
            </a: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4419600" y="2514600"/>
            <a:ext cx="2743200" cy="1066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zh-CN" altLang="en-US" sz="2400">
              <a:ea typeface="宋体" charset="-122"/>
            </a:endParaRP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4724400" y="2590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Dissemination</a:t>
            </a:r>
          </a:p>
        </p:txBody>
      </p:sp>
      <p:sp>
        <p:nvSpPr>
          <p:cNvPr id="33800" name="Rectangle 7"/>
          <p:cNvSpPr>
            <a:spLocks noChangeArrowheads="1"/>
          </p:cNvSpPr>
          <p:nvPr/>
        </p:nvSpPr>
        <p:spPr bwMode="auto">
          <a:xfrm>
            <a:off x="4419600" y="3048000"/>
            <a:ext cx="1524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Discovery</a:t>
            </a:r>
          </a:p>
        </p:txBody>
      </p:sp>
      <p:sp>
        <p:nvSpPr>
          <p:cNvPr id="33801" name="Rectangle 8"/>
          <p:cNvSpPr>
            <a:spLocks noChangeArrowheads="1"/>
          </p:cNvSpPr>
          <p:nvPr/>
        </p:nvSpPr>
        <p:spPr bwMode="auto">
          <a:xfrm>
            <a:off x="4419600" y="3581400"/>
            <a:ext cx="2743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Data</a:t>
            </a:r>
          </a:p>
        </p:txBody>
      </p:sp>
      <p:sp>
        <p:nvSpPr>
          <p:cNvPr id="33802" name="Line 9"/>
          <p:cNvSpPr>
            <a:spLocks noChangeShapeType="1"/>
          </p:cNvSpPr>
          <p:nvPr/>
        </p:nvSpPr>
        <p:spPr bwMode="auto">
          <a:xfrm flipV="1">
            <a:off x="4114800" y="2057400"/>
            <a:ext cx="0" cy="19812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7467600" y="1981200"/>
            <a:ext cx="0" cy="2057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V="1">
            <a:off x="5867400" y="1524000"/>
            <a:ext cx="0" cy="3810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5867400" y="1524000"/>
            <a:ext cx="1905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3"/>
          <p:cNvSpPr txBox="1">
            <a:spLocks noChangeArrowheads="1"/>
          </p:cNvSpPr>
          <p:nvPr/>
        </p:nvSpPr>
        <p:spPr bwMode="auto">
          <a:xfrm>
            <a:off x="7848600" y="1235076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Network-level objectives</a:t>
            </a:r>
          </a:p>
        </p:txBody>
      </p:sp>
      <p:sp>
        <p:nvSpPr>
          <p:cNvPr id="33807" name="Text Box 14"/>
          <p:cNvSpPr txBox="1">
            <a:spLocks noChangeArrowheads="1"/>
          </p:cNvSpPr>
          <p:nvPr/>
        </p:nvSpPr>
        <p:spPr bwMode="auto">
          <a:xfrm>
            <a:off x="7467600" y="2590801"/>
            <a:ext cx="152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Direct control</a:t>
            </a:r>
          </a:p>
        </p:txBody>
      </p:sp>
      <p:sp>
        <p:nvSpPr>
          <p:cNvPr id="33808" name="Text Box 15"/>
          <p:cNvSpPr txBox="1">
            <a:spLocks noChangeArrowheads="1"/>
          </p:cNvSpPr>
          <p:nvPr/>
        </p:nvSpPr>
        <p:spPr bwMode="auto">
          <a:xfrm>
            <a:off x="1905000" y="26670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Network-wide views</a:t>
            </a:r>
          </a:p>
        </p:txBody>
      </p:sp>
      <p:sp>
        <p:nvSpPr>
          <p:cNvPr id="33809" name="Rectangle 16"/>
          <p:cNvSpPr>
            <a:spLocks noChangeArrowheads="1"/>
          </p:cNvSpPr>
          <p:nvPr/>
        </p:nvSpPr>
        <p:spPr bwMode="auto">
          <a:xfrm>
            <a:off x="4267200" y="2438400"/>
            <a:ext cx="3048000" cy="685800"/>
          </a:xfrm>
          <a:prstGeom prst="rect">
            <a:avLst/>
          </a:prstGeom>
          <a:noFill/>
          <a:ln w="508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94175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Discovery Plane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838199" y="4398110"/>
            <a:ext cx="11002505" cy="245988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router discovers its own resources and its local </a:t>
            </a:r>
            <a:r>
              <a:rPr lang="en-US" altLang="zh-CN" dirty="0" smtClean="0">
                <a:ea typeface="宋体" charset="-122"/>
              </a:rPr>
              <a:t>environment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Each router propagates </a:t>
            </a:r>
            <a:r>
              <a:rPr lang="en-US" altLang="zh-CN" dirty="0">
                <a:ea typeface="宋体" charset="-122"/>
              </a:rPr>
              <a:t>information (e.g., topology, traffic) to the decision elements via dissemination plane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419600" y="1905000"/>
            <a:ext cx="2743200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Decision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4419600" y="2514600"/>
            <a:ext cx="2743200" cy="1066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zh-CN" altLang="en-US" sz="2400">
              <a:ea typeface="宋体" charset="-122"/>
            </a:endParaRP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4724400" y="2590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Dissemination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4419600" y="3048000"/>
            <a:ext cx="1524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Discovery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4419600" y="3581400"/>
            <a:ext cx="2743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Data</a:t>
            </a: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V="1">
            <a:off x="4114800" y="2057400"/>
            <a:ext cx="0" cy="19812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7467600" y="1981200"/>
            <a:ext cx="0" cy="2057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Line 11"/>
          <p:cNvSpPr>
            <a:spLocks noChangeShapeType="1"/>
          </p:cNvSpPr>
          <p:nvPr/>
        </p:nvSpPr>
        <p:spPr bwMode="auto">
          <a:xfrm flipV="1">
            <a:off x="5867400" y="1524000"/>
            <a:ext cx="0" cy="3810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5867400" y="1524000"/>
            <a:ext cx="1905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Text Box 13"/>
          <p:cNvSpPr txBox="1">
            <a:spLocks noChangeArrowheads="1"/>
          </p:cNvSpPr>
          <p:nvPr/>
        </p:nvSpPr>
        <p:spPr bwMode="auto">
          <a:xfrm>
            <a:off x="7848600" y="1235076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Network-level objectives</a:t>
            </a:r>
          </a:p>
        </p:txBody>
      </p:sp>
      <p:sp>
        <p:nvSpPr>
          <p:cNvPr id="34831" name="Text Box 14"/>
          <p:cNvSpPr txBox="1">
            <a:spLocks noChangeArrowheads="1"/>
          </p:cNvSpPr>
          <p:nvPr/>
        </p:nvSpPr>
        <p:spPr bwMode="auto">
          <a:xfrm>
            <a:off x="7467600" y="2590801"/>
            <a:ext cx="152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Direct control</a:t>
            </a:r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1905000" y="26670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Network-wide views</a:t>
            </a:r>
          </a:p>
        </p:txBody>
      </p:sp>
      <p:sp>
        <p:nvSpPr>
          <p:cNvPr id="34833" name="Rectangle 16"/>
          <p:cNvSpPr>
            <a:spLocks noChangeArrowheads="1"/>
          </p:cNvSpPr>
          <p:nvPr/>
        </p:nvSpPr>
        <p:spPr bwMode="auto">
          <a:xfrm>
            <a:off x="4267200" y="2971800"/>
            <a:ext cx="1828800" cy="762000"/>
          </a:xfrm>
          <a:prstGeom prst="rect">
            <a:avLst/>
          </a:prstGeom>
          <a:noFill/>
          <a:ln w="508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09089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>
                <a:ea typeface="ＭＳ Ｐゴシック" charset="-128"/>
              </a:rPr>
              <a:t>Data Plane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4398110"/>
            <a:ext cx="11049000" cy="23126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Spatially distributed routers/switches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Forward, drop, buffer, shape, mark, rewrite, …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Can deploy with new or existing </a:t>
            </a:r>
            <a:r>
              <a:rPr lang="en-US" altLang="zh-CN" dirty="0" smtClean="0">
                <a:ea typeface="宋体" charset="-122"/>
              </a:rPr>
              <a:t>technology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35845" name="Rectangle 4"/>
          <p:cNvSpPr>
            <a:spLocks noChangeArrowheads="1"/>
          </p:cNvSpPr>
          <p:nvPr/>
        </p:nvSpPr>
        <p:spPr bwMode="auto">
          <a:xfrm>
            <a:off x="4419600" y="1905000"/>
            <a:ext cx="2743200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Decision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4419600" y="2514600"/>
            <a:ext cx="2743200" cy="10668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zh-CN" altLang="en-US" sz="2400">
              <a:ea typeface="宋体" charset="-122"/>
            </a:endParaRP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4724400" y="2590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Dissemination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4419600" y="3048000"/>
            <a:ext cx="15240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Discovery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4419600" y="3581400"/>
            <a:ext cx="2743200" cy="5334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/>
              <a:t>Data</a:t>
            </a:r>
          </a:p>
        </p:txBody>
      </p:sp>
      <p:sp>
        <p:nvSpPr>
          <p:cNvPr id="35850" name="Line 9"/>
          <p:cNvSpPr>
            <a:spLocks noChangeShapeType="1"/>
          </p:cNvSpPr>
          <p:nvPr/>
        </p:nvSpPr>
        <p:spPr bwMode="auto">
          <a:xfrm flipV="1">
            <a:off x="4114800" y="2057400"/>
            <a:ext cx="0" cy="19812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1" name="Line 10"/>
          <p:cNvSpPr>
            <a:spLocks noChangeShapeType="1"/>
          </p:cNvSpPr>
          <p:nvPr/>
        </p:nvSpPr>
        <p:spPr bwMode="auto">
          <a:xfrm>
            <a:off x="7467600" y="1981200"/>
            <a:ext cx="0" cy="20574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2" name="Line 11"/>
          <p:cNvSpPr>
            <a:spLocks noChangeShapeType="1"/>
          </p:cNvSpPr>
          <p:nvPr/>
        </p:nvSpPr>
        <p:spPr bwMode="auto">
          <a:xfrm flipV="1">
            <a:off x="5867400" y="1524000"/>
            <a:ext cx="0" cy="38100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5867400" y="1524000"/>
            <a:ext cx="1905000" cy="0"/>
          </a:xfrm>
          <a:prstGeom prst="line">
            <a:avLst/>
          </a:prstGeom>
          <a:noFill/>
          <a:ln w="349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Text Box 13"/>
          <p:cNvSpPr txBox="1">
            <a:spLocks noChangeArrowheads="1"/>
          </p:cNvSpPr>
          <p:nvPr/>
        </p:nvSpPr>
        <p:spPr bwMode="auto">
          <a:xfrm>
            <a:off x="7848600" y="1235076"/>
            <a:ext cx="2286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Network-level objectives</a:t>
            </a:r>
          </a:p>
        </p:txBody>
      </p:sp>
      <p:sp>
        <p:nvSpPr>
          <p:cNvPr id="35855" name="Text Box 14"/>
          <p:cNvSpPr txBox="1">
            <a:spLocks noChangeArrowheads="1"/>
          </p:cNvSpPr>
          <p:nvPr/>
        </p:nvSpPr>
        <p:spPr bwMode="auto">
          <a:xfrm>
            <a:off x="7467600" y="2590801"/>
            <a:ext cx="152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Direct control</a:t>
            </a:r>
          </a:p>
        </p:txBody>
      </p:sp>
      <p:sp>
        <p:nvSpPr>
          <p:cNvPr id="35856" name="Text Box 15"/>
          <p:cNvSpPr txBox="1">
            <a:spLocks noChangeArrowheads="1"/>
          </p:cNvSpPr>
          <p:nvPr/>
        </p:nvSpPr>
        <p:spPr bwMode="auto">
          <a:xfrm>
            <a:off x="1905000" y="2667001"/>
            <a:ext cx="2133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8000"/>
                </a:solidFill>
              </a:rPr>
              <a:t>Network-wide views</a:t>
            </a:r>
          </a:p>
        </p:txBody>
      </p:sp>
      <p:sp>
        <p:nvSpPr>
          <p:cNvPr id="35857" name="Rectangle 16"/>
          <p:cNvSpPr>
            <a:spLocks noChangeArrowheads="1"/>
          </p:cNvSpPr>
          <p:nvPr/>
        </p:nvSpPr>
        <p:spPr bwMode="auto">
          <a:xfrm>
            <a:off x="4343400" y="3429000"/>
            <a:ext cx="2895600" cy="838200"/>
          </a:xfrm>
          <a:prstGeom prst="rect">
            <a:avLst/>
          </a:prstGeom>
          <a:noFill/>
          <a:ln w="508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66381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Practical technical challenges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26492" cy="5032375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Scalability</a:t>
            </a:r>
            <a:r>
              <a:rPr lang="en-US" altLang="x-none" sz="2400" dirty="0"/>
              <a:t>:</a:t>
            </a:r>
            <a:r>
              <a:rPr lang="en-US" altLang="x-none" sz="2400" dirty="0" smtClean="0"/>
              <a:t> </a:t>
            </a:r>
            <a:r>
              <a:rPr lang="en-US" altLang="x-none" dirty="0" smtClean="0"/>
              <a:t>Decision </a:t>
            </a:r>
            <a:r>
              <a:rPr lang="en-US" altLang="x-none" dirty="0"/>
              <a:t>elements responsible for many routers</a:t>
            </a:r>
          </a:p>
          <a:p>
            <a:r>
              <a:rPr lang="en-US" altLang="x-none" dirty="0"/>
              <a:t>Response </a:t>
            </a:r>
            <a:r>
              <a:rPr lang="en-US" altLang="x-none" dirty="0" smtClean="0"/>
              <a:t>time: Delays </a:t>
            </a:r>
            <a:r>
              <a:rPr lang="en-US" altLang="x-none" dirty="0"/>
              <a:t>between decision elements and routers</a:t>
            </a:r>
          </a:p>
          <a:p>
            <a:r>
              <a:rPr lang="en-US" altLang="x-none" dirty="0" smtClean="0"/>
              <a:t>Reliability: Surviving </a:t>
            </a:r>
            <a:r>
              <a:rPr lang="en-US" altLang="x-none" dirty="0"/>
              <a:t>failures of decision </a:t>
            </a:r>
            <a:r>
              <a:rPr lang="en-US" altLang="x-none" dirty="0" smtClean="0"/>
              <a:t>elements, routers, and the dissemination plane</a:t>
            </a:r>
            <a:endParaRPr lang="en-US" altLang="x-none" dirty="0"/>
          </a:p>
          <a:p>
            <a:r>
              <a:rPr lang="en-US" altLang="x-none" dirty="0" smtClean="0"/>
              <a:t>Consistency: Ensuring </a:t>
            </a:r>
            <a:r>
              <a:rPr lang="en-US" altLang="x-none" dirty="0"/>
              <a:t>multiple decision elements behave consistently</a:t>
            </a:r>
          </a:p>
          <a:p>
            <a:r>
              <a:rPr lang="en-US" altLang="x-none" dirty="0" smtClean="0"/>
              <a:t>Security: Network </a:t>
            </a:r>
            <a:r>
              <a:rPr lang="en-US" altLang="x-none" dirty="0"/>
              <a:t>vulnerable to attacks on decision elements</a:t>
            </a:r>
          </a:p>
          <a:p>
            <a:r>
              <a:rPr lang="en-US" altLang="x-none" dirty="0" smtClean="0"/>
              <a:t>Interoperability: Legacy </a:t>
            </a:r>
            <a:r>
              <a:rPr lang="en-US" altLang="x-none" dirty="0"/>
              <a:t>routers and neighboring </a:t>
            </a:r>
            <a:r>
              <a:rPr lang="en-US" altLang="x-none" dirty="0" smtClean="0"/>
              <a:t>domains</a:t>
            </a:r>
          </a:p>
          <a:p>
            <a:endParaRPr lang="en-US" altLang="x-none" dirty="0" smtClean="0"/>
          </a:p>
          <a:p>
            <a:pPr marL="0" indent="0" algn="ctr">
              <a:buNone/>
            </a:pPr>
            <a:r>
              <a:rPr lang="en-US" altLang="x-none" sz="3600" dirty="0" smtClean="0"/>
              <a:t>Networking meets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138640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x-none" dirty="0" smtClean="0">
                <a:ea typeface="ＭＳ Ｐゴシック" charset="-128"/>
              </a:rPr>
              <a:t>Architectural considerations for new </a:t>
            </a:r>
            <a:r>
              <a:rPr lang="en-US" altLang="x-none" dirty="0">
                <a:ea typeface="ＭＳ Ｐゴシック" charset="-128"/>
              </a:rPr>
              <a:t>p</a:t>
            </a:r>
            <a:r>
              <a:rPr lang="en-US" altLang="x-none" dirty="0" smtClean="0">
                <a:ea typeface="ＭＳ Ｐゴシック" charset="-128"/>
              </a:rPr>
              <a:t>rotocols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9700" name="Subtitle 4"/>
          <p:cNvSpPr>
            <a:spLocks noGrp="1"/>
          </p:cNvSpPr>
          <p:nvPr>
            <p:ph type="subTitle" idx="1"/>
          </p:nvPr>
        </p:nvSpPr>
        <p:spPr>
          <a:xfrm>
            <a:off x="1524000" y="3679529"/>
            <a:ext cx="9144000" cy="1109447"/>
          </a:xfrm>
        </p:spPr>
        <p:txBody>
          <a:bodyPr/>
          <a:lstStyle/>
          <a:p>
            <a:r>
              <a:rPr lang="en-US" altLang="x-none" i="1" dirty="0"/>
              <a:t>ACM </a:t>
            </a:r>
            <a:r>
              <a:rPr lang="en-US" altLang="x-none" i="1" dirty="0" smtClean="0"/>
              <a:t>SIGCOMM conference 1990</a:t>
            </a:r>
          </a:p>
          <a:p>
            <a:r>
              <a:rPr lang="en-US" altLang="x-none" dirty="0" smtClean="0"/>
              <a:t>David Clark and David </a:t>
            </a:r>
            <a:r>
              <a:rPr lang="en-US" altLang="x-none" dirty="0" err="1" smtClean="0"/>
              <a:t>Tennenhouse</a:t>
            </a:r>
            <a:endParaRPr lang="en-US" altLang="x-none" dirty="0" smtClean="0"/>
          </a:p>
        </p:txBody>
      </p:sp>
    </p:spTree>
    <p:extLst>
      <p:ext uri="{BB962C8B-B14F-4D97-AF65-F5344CB8AC3E}">
        <p14:creationId xmlns:p14="http://schemas.microsoft.com/office/powerpoint/2010/main" val="52793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395905" y="3598510"/>
            <a:ext cx="2085975" cy="2914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/>
            <a:r>
              <a:rPr lang="en-US" altLang="x-none" sz="2400" dirty="0" smtClean="0">
                <a:solidFill>
                  <a:schemeClr val="bg1"/>
                </a:solidFill>
                <a:latin typeface="Times New Roman" charset="0"/>
              </a:rPr>
              <a:t>fabric</a:t>
            </a:r>
            <a:endParaRPr lang="en-US" altLang="x-none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2893" y="1955448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38867" y="3255610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09955" y="3812824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038718" y="395569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717918" y="3912835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224080" y="408428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05192" y="4793899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33954" y="4951060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727443" y="4893910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233605" y="506536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14717" y="5789261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043479" y="5946423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736968" y="5889273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243130" y="606072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 flipH="1">
            <a:off x="5824780" y="3822349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 flipH="1">
            <a:off x="5467593" y="3979510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 flipH="1">
            <a:off x="6091480" y="393664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7367830" y="409381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 flipH="1">
            <a:off x="5843830" y="4803424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 flipH="1">
            <a:off x="5486643" y="4960585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 flipH="1">
            <a:off x="6124818" y="4903435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7358305" y="507488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 flipH="1">
            <a:off x="5834305" y="5798786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 flipH="1">
            <a:off x="5477118" y="595594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 flipH="1">
            <a:off x="6115293" y="589879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7348780" y="607024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995605" y="1726848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 flipH="1" flipV="1">
            <a:off x="8848888" y="3458002"/>
            <a:ext cx="619388" cy="691692"/>
          </a:xfrm>
          <a:custGeom>
            <a:avLst/>
            <a:gdLst>
              <a:gd name="T0" fmla="*/ 0 w 508"/>
              <a:gd name="T1" fmla="*/ 0 h 460"/>
              <a:gd name="T2" fmla="*/ 576263 w 508"/>
              <a:gd name="T3" fmla="*/ 230188 h 460"/>
              <a:gd name="T4" fmla="*/ 806450 w 508"/>
              <a:gd name="T5" fmla="*/ 730250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8303861" y="2733542"/>
            <a:ext cx="854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dirty="0">
                <a:solidFill>
                  <a:srgbClr val="0000FF"/>
                </a:solidFill>
              </a:rPr>
              <a:t>data </a:t>
            </a:r>
            <a:endParaRPr lang="en-US" altLang="x-none" dirty="0" smtClean="0">
              <a:solidFill>
                <a:srgbClr val="0000FF"/>
              </a:solidFill>
            </a:endParaRPr>
          </a:p>
          <a:p>
            <a:pPr algn="ctr" eaLnBrk="1" hangingPunct="1"/>
            <a:r>
              <a:rPr lang="en-US" altLang="x-none" dirty="0" smtClean="0">
                <a:solidFill>
                  <a:srgbClr val="0000FF"/>
                </a:solidFill>
              </a:rPr>
              <a:t>plane</a:t>
            </a:r>
            <a:endParaRPr lang="en-US" altLang="x-none" dirty="0">
              <a:solidFill>
                <a:srgbClr val="0000FF"/>
              </a:solidFill>
            </a:endParaRPr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 flipH="1">
            <a:off x="8856052" y="1707263"/>
            <a:ext cx="584597" cy="555489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8286875" y="966450"/>
            <a:ext cx="11240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x-none" dirty="0">
                <a:solidFill>
                  <a:srgbClr val="0000FF"/>
                </a:solidFill>
              </a:rPr>
              <a:t>control </a:t>
            </a:r>
            <a:endParaRPr lang="en-US" altLang="x-none" dirty="0" smtClean="0">
              <a:solidFill>
                <a:srgbClr val="0000FF"/>
              </a:solidFill>
            </a:endParaRPr>
          </a:p>
          <a:p>
            <a:pPr algn="ctr" eaLnBrk="1" hangingPunct="1"/>
            <a:r>
              <a:rPr lang="en-US" altLang="x-none" dirty="0" smtClean="0">
                <a:solidFill>
                  <a:srgbClr val="0000FF"/>
                </a:solidFill>
              </a:rPr>
              <a:t>plane</a:t>
            </a:r>
            <a:endParaRPr lang="en-US" altLang="x-none" dirty="0">
              <a:solidFill>
                <a:srgbClr val="0000FF"/>
              </a:solidFill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9487143" y="3598510"/>
            <a:ext cx="2085975" cy="2914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 smtClean="0">
                <a:solidFill>
                  <a:schemeClr val="bg1"/>
                </a:solidFill>
                <a:latin typeface="Times New Roman" charset="0"/>
              </a:rPr>
              <a:t>Data </a:t>
            </a:r>
          </a:p>
          <a:p>
            <a:pPr algn="ctr"/>
            <a:r>
              <a:rPr lang="en-US" altLang="x-none" sz="2400" dirty="0" smtClean="0">
                <a:solidFill>
                  <a:schemeClr val="bg1"/>
                </a:solidFill>
                <a:latin typeface="Times New Roman" charset="0"/>
              </a:rPr>
              <a:t>manipulation</a:t>
            </a:r>
            <a:endParaRPr lang="en-US" altLang="x-none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9514131" y="1955448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 smtClean="0">
                <a:solidFill>
                  <a:schemeClr val="bg1"/>
                </a:solidFill>
                <a:latin typeface="Times New Roman" charset="0"/>
              </a:rPr>
              <a:t>Transfer </a:t>
            </a:r>
          </a:p>
          <a:p>
            <a:pPr algn="ctr"/>
            <a:r>
              <a:rPr lang="en-US" altLang="x-none" sz="2400" dirty="0" smtClean="0">
                <a:solidFill>
                  <a:schemeClr val="bg1"/>
                </a:solidFill>
                <a:latin typeface="Times New Roman" charset="0"/>
              </a:rPr>
              <a:t>control</a:t>
            </a:r>
            <a:endParaRPr lang="en-US" altLang="x-none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9170437" y="1724346"/>
            <a:ext cx="2747760" cy="50745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0" name="TextBox 39"/>
          <p:cNvSpPr txBox="1"/>
          <p:nvPr/>
        </p:nvSpPr>
        <p:spPr>
          <a:xfrm>
            <a:off x="819553" y="960017"/>
            <a:ext cx="7191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Router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930117" y="467574"/>
            <a:ext cx="3200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smtClean="0">
                <a:latin typeface="Helvetica" charset="0"/>
                <a:ea typeface="Helvetica" charset="0"/>
                <a:cs typeface="Helvetica" charset="0"/>
              </a:rPr>
              <a:t>Endpoint transport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1858104" y="3040505"/>
            <a:ext cx="806450" cy="730250"/>
          </a:xfrm>
          <a:custGeom>
            <a:avLst/>
            <a:gdLst>
              <a:gd name="T0" fmla="*/ 0 w 508"/>
              <a:gd name="T1" fmla="*/ 0 h 460"/>
              <a:gd name="T2" fmla="*/ 576263 w 508"/>
              <a:gd name="T3" fmla="*/ 230188 h 460"/>
              <a:gd name="T4" fmla="*/ 806450 w 508"/>
              <a:gd name="T5" fmla="*/ 730250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205642" y="2618231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0000FF"/>
                </a:solidFill>
              </a:rPr>
              <a:t>data plane</a:t>
            </a:r>
          </a:p>
        </p:txBody>
      </p:sp>
      <p:sp>
        <p:nvSpPr>
          <p:cNvPr id="44" name="Freeform 33"/>
          <p:cNvSpPr>
            <a:spLocks/>
          </p:cNvSpPr>
          <p:nvPr/>
        </p:nvSpPr>
        <p:spPr bwMode="auto">
          <a:xfrm>
            <a:off x="5583967" y="2580130"/>
            <a:ext cx="652463" cy="319088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5683979" y="2143569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149119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4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limits performance of transport?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Transfer control: do infrequently over connection lifetime</a:t>
            </a:r>
          </a:p>
          <a:p>
            <a:pPr lvl="1"/>
            <a:r>
              <a:rPr lang="en-US" dirty="0" smtClean="0"/>
              <a:t>Flow and congestion control</a:t>
            </a:r>
          </a:p>
          <a:p>
            <a:pPr lvl="1"/>
            <a:r>
              <a:rPr lang="en-US" dirty="0" smtClean="0"/>
              <a:t>Loss and reordering, app multiplexing,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manipulation: on every byte!</a:t>
            </a:r>
          </a:p>
          <a:p>
            <a:pPr lvl="1"/>
            <a:r>
              <a:rPr lang="en-US" dirty="0" smtClean="0"/>
              <a:t>Moving data from network adapter to endpoint memory</a:t>
            </a:r>
          </a:p>
          <a:p>
            <a:pPr lvl="1"/>
            <a:r>
              <a:rPr lang="en-US" dirty="0" smtClean="0"/>
              <a:t>Per-packet error correction</a:t>
            </a:r>
          </a:p>
          <a:p>
            <a:pPr lvl="1"/>
            <a:r>
              <a:rPr lang="en-US" dirty="0" smtClean="0"/>
              <a:t>Presentation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2373" y="4974956"/>
            <a:ext cx="4231037" cy="44945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24620" y="2428131"/>
            <a:ext cx="29291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00-FA-4C-2D-</a:t>
            </a:r>
            <a:r>
              <a:rPr lang="is-IS" sz="3200" dirty="0" smtClean="0"/>
              <a:t>… </a:t>
            </a:r>
          </a:p>
          <a:p>
            <a:pPr algn="ctr"/>
            <a:r>
              <a:rPr lang="is-IS" sz="3200" dirty="0" smtClean="0">
                <a:latin typeface="Helvetica" charset="0"/>
                <a:ea typeface="Helvetica" charset="0"/>
                <a:cs typeface="Helvetica" charset="0"/>
              </a:rPr>
              <a:t>(on the wire)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1916" y="4799488"/>
            <a:ext cx="31945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ucida Console" charset="0"/>
                <a:ea typeface="Lucida Console" charset="0"/>
                <a:cs typeface="Lucida Console" charset="0"/>
              </a:rPr>
              <a:t>s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truct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keyval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{</a:t>
            </a:r>
          </a:p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key: #...;</a:t>
            </a:r>
          </a:p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err="1" smtClean="0">
                <a:latin typeface="Lucida Console" charset="0"/>
                <a:ea typeface="Lucida Console" charset="0"/>
                <a:cs typeface="Lucida Console" charset="0"/>
              </a:rPr>
              <a:t>val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:  #...;</a:t>
            </a:r>
          </a:p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 </a:t>
            </a:r>
            <a:r>
              <a:rPr lang="en-US" sz="2400" dirty="0" smtClean="0">
                <a:latin typeface="Lucida Console" charset="0"/>
                <a:ea typeface="Lucida Console" charset="0"/>
                <a:cs typeface="Lucida Console" charset="0"/>
              </a:rPr>
              <a:t> location: </a:t>
            </a:r>
            <a:r>
              <a:rPr lang="is-IS" sz="2400" dirty="0" smtClean="0">
                <a:latin typeface="Lucida Console" charset="0"/>
                <a:ea typeface="Lucida Console" charset="0"/>
                <a:cs typeface="Lucida Console" charset="0"/>
              </a:rPr>
              <a:t>…;</a:t>
            </a:r>
            <a:endParaRPr lang="en-US" sz="2400" dirty="0" smtClean="0">
              <a:latin typeface="Lucida Console" charset="0"/>
              <a:ea typeface="Lucida Console" charset="0"/>
              <a:cs typeface="Lucida Console" charset="0"/>
            </a:endParaRPr>
          </a:p>
          <a:p>
            <a:r>
              <a:rPr lang="en-US" sz="2400" dirty="0">
                <a:latin typeface="Lucida Console" charset="0"/>
                <a:ea typeface="Lucida Console" charset="0"/>
                <a:cs typeface="Lucida Console" charset="0"/>
              </a:rPr>
              <a:t>}</a:t>
            </a:r>
          </a:p>
        </p:txBody>
      </p:sp>
      <p:sp>
        <p:nvSpPr>
          <p:cNvPr id="7" name="Right Arrow 6"/>
          <p:cNvSpPr/>
          <p:nvPr/>
        </p:nvSpPr>
        <p:spPr>
          <a:xfrm rot="5400000">
            <a:off x="9319645" y="3955795"/>
            <a:ext cx="1139127" cy="39324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555064" y="2428131"/>
            <a:ext cx="2798735" cy="115472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103030" y="4783892"/>
            <a:ext cx="3383474" cy="195458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7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key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6139"/>
          </a:xfrm>
        </p:spPr>
        <p:txBody>
          <a:bodyPr>
            <a:normAutofit/>
          </a:bodyPr>
          <a:lstStyle/>
          <a:p>
            <a:r>
              <a:rPr lang="en-US" dirty="0" smtClean="0"/>
              <a:t>App-level framing (ALF)</a:t>
            </a:r>
          </a:p>
          <a:p>
            <a:pPr lvl="1"/>
            <a:r>
              <a:rPr lang="en-US" dirty="0" smtClean="0"/>
              <a:t>Transport knows little about what data loss means to the app</a:t>
            </a:r>
          </a:p>
          <a:p>
            <a:pPr lvl="1"/>
            <a:r>
              <a:rPr lang="en-US" dirty="0" smtClean="0"/>
              <a:t>Transport should deliver data to app as </a:t>
            </a:r>
            <a:r>
              <a:rPr lang="en-US" i="1" dirty="0" smtClean="0"/>
              <a:t>App Data </a:t>
            </a:r>
            <a:r>
              <a:rPr lang="en-US" i="1" dirty="0"/>
              <a:t>U</a:t>
            </a:r>
            <a:r>
              <a:rPr lang="en-US" i="1" dirty="0" smtClean="0"/>
              <a:t>nits (ADUs)</a:t>
            </a:r>
          </a:p>
          <a:p>
            <a:pPr lvl="2"/>
            <a:r>
              <a:rPr lang="en-US" dirty="0" smtClean="0"/>
              <a:t>Natural boundary for error correction and application processing</a:t>
            </a:r>
          </a:p>
          <a:p>
            <a:endParaRPr lang="en-US" dirty="0" smtClean="0"/>
          </a:p>
          <a:p>
            <a:r>
              <a:rPr lang="en-US" dirty="0" smtClean="0"/>
              <a:t>Integrated layer processing (ILP)</a:t>
            </a:r>
          </a:p>
          <a:p>
            <a:pPr lvl="1"/>
            <a:r>
              <a:rPr lang="en-US" dirty="0" smtClean="0"/>
              <a:t>Process ADU to completion, </a:t>
            </a:r>
            <a:r>
              <a:rPr lang="is-IS" dirty="0" smtClean="0"/>
              <a:t>including </a:t>
            </a:r>
            <a:r>
              <a:rPr lang="is-IS" i="1" dirty="0" smtClean="0"/>
              <a:t>all </a:t>
            </a:r>
            <a:r>
              <a:rPr lang="is-IS" dirty="0" smtClean="0"/>
              <a:t>data manipulation</a:t>
            </a:r>
          </a:p>
          <a:p>
            <a:pPr lvl="1"/>
            <a:r>
              <a:rPr lang="is-IS" dirty="0" smtClean="0"/>
              <a:t>Performance improvement:</a:t>
            </a:r>
          </a:p>
          <a:p>
            <a:pPr lvl="2"/>
            <a:r>
              <a:rPr lang="is-IS" dirty="0"/>
              <a:t>R</a:t>
            </a:r>
            <a:r>
              <a:rPr lang="is-IS" dirty="0" smtClean="0"/>
              <a:t>eduction in number of memory accesses</a:t>
            </a:r>
          </a:p>
          <a:p>
            <a:pPr lvl="2"/>
            <a:r>
              <a:rPr lang="is-IS" dirty="0" smtClean="0"/>
              <a:t>Remove indirect overheads due to cache misses and TLB flushes</a:t>
            </a:r>
          </a:p>
        </p:txBody>
      </p:sp>
    </p:spTree>
    <p:extLst>
      <p:ext uri="{BB962C8B-B14F-4D97-AF65-F5344CB8AC3E}">
        <p14:creationId xmlns:p14="http://schemas.microsoft.com/office/powerpoint/2010/main" val="7583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19481" cy="4854144"/>
          </a:xfrm>
        </p:spPr>
        <p:txBody>
          <a:bodyPr>
            <a:normAutofit/>
          </a:bodyPr>
          <a:lstStyle/>
          <a:p>
            <a:r>
              <a:rPr lang="en-US" dirty="0"/>
              <a:t>Does </a:t>
            </a:r>
            <a:r>
              <a:rPr lang="en-US" dirty="0" smtClean="0"/>
              <a:t>ALF </a:t>
            </a:r>
            <a:r>
              <a:rPr lang="en-US" dirty="0"/>
              <a:t>support any functionality that TCP/UDP don’t</a:t>
            </a:r>
            <a:r>
              <a:rPr lang="en-US" dirty="0" smtClean="0"/>
              <a:t>?</a:t>
            </a:r>
          </a:p>
          <a:p>
            <a:r>
              <a:rPr lang="en-US" dirty="0"/>
              <a:t>Does ALF run contrary to layered design? </a:t>
            </a:r>
          </a:p>
          <a:p>
            <a:pPr lvl="1"/>
            <a:r>
              <a:rPr lang="en-US" dirty="0"/>
              <a:t>Pros and cons of these two implementations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presentation conversion still the dominant bottleneck?</a:t>
            </a:r>
          </a:p>
          <a:p>
            <a:pPr lvl="1"/>
            <a:r>
              <a:rPr lang="en-US" dirty="0" smtClean="0"/>
              <a:t>Why? Why not? If not, what has changed?</a:t>
            </a:r>
          </a:p>
          <a:p>
            <a:r>
              <a:rPr lang="en-US" dirty="0" smtClean="0"/>
              <a:t>Why should we always run presentation conversion at its full rate?</a:t>
            </a:r>
          </a:p>
          <a:p>
            <a:r>
              <a:rPr lang="en-US" dirty="0" smtClean="0"/>
              <a:t>What systems design principles did you derive from this paper?</a:t>
            </a:r>
          </a:p>
        </p:txBody>
      </p:sp>
    </p:spTree>
    <p:extLst>
      <p:ext uri="{BB962C8B-B14F-4D97-AF65-F5344CB8AC3E}">
        <p14:creationId xmlns:p14="http://schemas.microsoft.com/office/powerpoint/2010/main" val="126149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Until next time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MUD: </a:t>
            </a:r>
            <a:r>
              <a:rPr lang="en-US" dirty="0" smtClean="0"/>
              <a:t>Send me your top </a:t>
            </a:r>
            <a:r>
              <a:rPr lang="en-US" dirty="0"/>
              <a:t>1—3 </a:t>
            </a:r>
            <a:r>
              <a:rPr lang="en-US" dirty="0" smtClean="0"/>
              <a:t>questions on this lecture</a:t>
            </a:r>
          </a:p>
          <a:p>
            <a:endParaRPr lang="en-US" dirty="0"/>
          </a:p>
          <a:p>
            <a:r>
              <a:rPr lang="en-US" dirty="0"/>
              <a:t>Readings for next class</a:t>
            </a:r>
            <a:r>
              <a:rPr lang="en-US" dirty="0" smtClean="0"/>
              <a:t>: Jacobson’s TCP, XCP</a:t>
            </a:r>
          </a:p>
          <a:p>
            <a:endParaRPr lang="en-US" dirty="0"/>
          </a:p>
          <a:p>
            <a:r>
              <a:rPr lang="en-US" dirty="0" smtClean="0"/>
              <a:t>Brainstorm project ideas (teams of 1—3)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3,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Control-Data Plane Separation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2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7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Backup slides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D7BE07D-9F24-C448-8F23-5610449A3BAF}" type="slidenum">
              <a:rPr lang="en-US" altLang="x-none" sz="1400" b="0">
                <a:latin typeface="Times New Roman" charset="0"/>
              </a:rPr>
              <a:pPr eaLnBrk="1" hangingPunct="1"/>
              <a:t>52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00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Discussion questions for E2E argument</a:t>
            </a:r>
            <a:endParaRPr lang="en-US" altLang="x-none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When should the network support a function anyway?</a:t>
            </a:r>
          </a:p>
          <a:p>
            <a:pPr lvl="1"/>
            <a:r>
              <a:rPr lang="en-US" altLang="x-none" dirty="0"/>
              <a:t>E.g., link-layer retransmission in wireless networks?</a:t>
            </a:r>
          </a:p>
          <a:p>
            <a:r>
              <a:rPr lang="en-US" altLang="x-none" dirty="0" smtClean="0"/>
              <a:t>Whose </a:t>
            </a:r>
            <a:r>
              <a:rPr lang="en-US" altLang="x-none" dirty="0"/>
              <a:t>interests are served by the e2e argument?</a:t>
            </a:r>
          </a:p>
          <a:p>
            <a:r>
              <a:rPr lang="en-US" altLang="x-none" dirty="0"/>
              <a:t>How does a network operator influence the network without violating the e2e argument?</a:t>
            </a:r>
          </a:p>
          <a:p>
            <a:r>
              <a:rPr lang="en-US" altLang="x-none" dirty="0"/>
              <a:t>Does the design of IP and TCP make it *hard* to violate the e2e argument?</a:t>
            </a:r>
          </a:p>
          <a:p>
            <a:pPr lvl="1"/>
            <a:r>
              <a:rPr lang="en-US" altLang="x-none" dirty="0"/>
              <a:t>E.g., </a:t>
            </a:r>
            <a:r>
              <a:rPr lang="en-US" altLang="x-none" dirty="0" err="1"/>
              <a:t>middlebox</a:t>
            </a:r>
            <a:r>
              <a:rPr lang="en-US" altLang="x-none" dirty="0"/>
              <a:t> functionality like NATs, firewalls, proxies</a:t>
            </a:r>
          </a:p>
          <a:p>
            <a:r>
              <a:rPr lang="en-US" altLang="x-none" dirty="0"/>
              <a:t>Should the e2e argument apply to routing?</a:t>
            </a:r>
          </a:p>
        </p:txBody>
      </p:sp>
    </p:spTree>
    <p:extLst>
      <p:ext uri="{BB962C8B-B14F-4D97-AF65-F5344CB8AC3E}">
        <p14:creationId xmlns:p14="http://schemas.microsoft.com/office/powerpoint/2010/main" val="19695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Distance Vector: Bellman-Ford Algo</a:t>
            </a:r>
          </a:p>
        </p:txBody>
      </p:sp>
      <p:sp>
        <p:nvSpPr>
          <p:cNvPr id="4301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3200"/>
              <a:t>Define distances at each node x</a:t>
            </a:r>
          </a:p>
          <a:p>
            <a:pPr lvl="1"/>
            <a:r>
              <a:rPr lang="en-US" altLang="x-none" sz="2800"/>
              <a:t> d</a:t>
            </a:r>
            <a:r>
              <a:rPr lang="en-US" altLang="x-none" sz="2800" baseline="-25000"/>
              <a:t>x</a:t>
            </a:r>
            <a:r>
              <a:rPr lang="en-US" altLang="x-none" sz="2800"/>
              <a:t>(y) = cost of least-cost path from x to y</a:t>
            </a:r>
          </a:p>
          <a:p>
            <a:r>
              <a:rPr lang="en-US" altLang="x-none" sz="3200"/>
              <a:t>Update distances based on neighbors</a:t>
            </a:r>
          </a:p>
          <a:p>
            <a:pPr lvl="1"/>
            <a:r>
              <a:rPr lang="en-US" altLang="x-none" sz="2800"/>
              <a:t> d</a:t>
            </a:r>
            <a:r>
              <a:rPr lang="en-US" altLang="x-none" sz="2800" baseline="-25000"/>
              <a:t>x</a:t>
            </a:r>
            <a:r>
              <a:rPr lang="en-US" altLang="x-none" sz="2800"/>
              <a:t>(y) = min {c(x,v) + d</a:t>
            </a:r>
            <a:r>
              <a:rPr lang="en-US" altLang="x-none" sz="2800" baseline="-25000"/>
              <a:t>v</a:t>
            </a:r>
            <a:r>
              <a:rPr lang="en-US" altLang="x-none" sz="2800"/>
              <a:t>(y)} over all neighbors v</a:t>
            </a:r>
          </a:p>
        </p:txBody>
      </p:sp>
      <p:sp>
        <p:nvSpPr>
          <p:cNvPr id="43013" name="Oval 77"/>
          <p:cNvSpPr>
            <a:spLocks noChangeArrowheads="1"/>
          </p:cNvSpPr>
          <p:nvPr/>
        </p:nvSpPr>
        <p:spPr bwMode="auto">
          <a:xfrm>
            <a:off x="2662239" y="4572001"/>
            <a:ext cx="287337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14" name="Oval 78"/>
          <p:cNvSpPr>
            <a:spLocks noChangeArrowheads="1"/>
          </p:cNvSpPr>
          <p:nvPr/>
        </p:nvSpPr>
        <p:spPr bwMode="auto">
          <a:xfrm>
            <a:off x="3524250" y="5243513"/>
            <a:ext cx="287338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15" name="Oval 79"/>
          <p:cNvSpPr>
            <a:spLocks noChangeArrowheads="1"/>
          </p:cNvSpPr>
          <p:nvPr/>
        </p:nvSpPr>
        <p:spPr bwMode="auto">
          <a:xfrm>
            <a:off x="3619500" y="3984626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16" name="Oval 80"/>
          <p:cNvSpPr>
            <a:spLocks noChangeArrowheads="1"/>
          </p:cNvSpPr>
          <p:nvPr/>
        </p:nvSpPr>
        <p:spPr bwMode="auto">
          <a:xfrm>
            <a:off x="4386264" y="465613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17" name="Oval 81"/>
          <p:cNvSpPr>
            <a:spLocks noChangeArrowheads="1"/>
          </p:cNvSpPr>
          <p:nvPr/>
        </p:nvSpPr>
        <p:spPr bwMode="auto">
          <a:xfrm>
            <a:off x="5248275" y="5243513"/>
            <a:ext cx="287338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18" name="Oval 82"/>
          <p:cNvSpPr>
            <a:spLocks noChangeArrowheads="1"/>
          </p:cNvSpPr>
          <p:nvPr/>
        </p:nvSpPr>
        <p:spPr bwMode="auto">
          <a:xfrm>
            <a:off x="5248275" y="3984626"/>
            <a:ext cx="287338" cy="250825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19" name="Oval 83"/>
          <p:cNvSpPr>
            <a:spLocks noChangeArrowheads="1"/>
          </p:cNvSpPr>
          <p:nvPr/>
        </p:nvSpPr>
        <p:spPr bwMode="auto">
          <a:xfrm>
            <a:off x="4481514" y="5748338"/>
            <a:ext cx="287337" cy="25241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20" name="Oval 84"/>
          <p:cNvSpPr>
            <a:spLocks noChangeArrowheads="1"/>
          </p:cNvSpPr>
          <p:nvPr/>
        </p:nvSpPr>
        <p:spPr bwMode="auto">
          <a:xfrm>
            <a:off x="6205539" y="4572001"/>
            <a:ext cx="287337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3021" name="Line 85"/>
          <p:cNvSpPr>
            <a:spLocks noChangeShapeType="1"/>
          </p:cNvSpPr>
          <p:nvPr/>
        </p:nvSpPr>
        <p:spPr bwMode="auto">
          <a:xfrm flipV="1">
            <a:off x="2949576" y="4151314"/>
            <a:ext cx="6699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86"/>
          <p:cNvSpPr>
            <a:spLocks noChangeShapeType="1"/>
          </p:cNvSpPr>
          <p:nvPr/>
        </p:nvSpPr>
        <p:spPr bwMode="auto">
          <a:xfrm>
            <a:off x="2894014" y="4811713"/>
            <a:ext cx="623887" cy="531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87"/>
          <p:cNvSpPr>
            <a:spLocks noChangeShapeType="1"/>
          </p:cNvSpPr>
          <p:nvPr/>
        </p:nvSpPr>
        <p:spPr bwMode="auto">
          <a:xfrm>
            <a:off x="3859214" y="4165601"/>
            <a:ext cx="574675" cy="531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88"/>
          <p:cNvSpPr>
            <a:spLocks noChangeShapeType="1"/>
          </p:cNvSpPr>
          <p:nvPr/>
        </p:nvSpPr>
        <p:spPr bwMode="auto">
          <a:xfrm>
            <a:off x="3763963" y="5411789"/>
            <a:ext cx="71755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5" name="Line 89"/>
          <p:cNvSpPr>
            <a:spLocks noChangeShapeType="1"/>
          </p:cNvSpPr>
          <p:nvPr/>
        </p:nvSpPr>
        <p:spPr bwMode="auto">
          <a:xfrm flipV="1">
            <a:off x="3795714" y="4865689"/>
            <a:ext cx="638175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6" name="Line 90"/>
          <p:cNvSpPr>
            <a:spLocks noChangeShapeType="1"/>
          </p:cNvSpPr>
          <p:nvPr/>
        </p:nvSpPr>
        <p:spPr bwMode="auto">
          <a:xfrm>
            <a:off x="4625975" y="4879976"/>
            <a:ext cx="654050" cy="39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7" name="Line 91"/>
          <p:cNvSpPr>
            <a:spLocks noChangeShapeType="1"/>
          </p:cNvSpPr>
          <p:nvPr/>
        </p:nvSpPr>
        <p:spPr bwMode="auto">
          <a:xfrm flipV="1">
            <a:off x="4721225" y="5454651"/>
            <a:ext cx="590550" cy="334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Line 92"/>
          <p:cNvSpPr>
            <a:spLocks noChangeShapeType="1"/>
          </p:cNvSpPr>
          <p:nvPr/>
        </p:nvSpPr>
        <p:spPr bwMode="auto">
          <a:xfrm flipV="1">
            <a:off x="4673600" y="4697414"/>
            <a:ext cx="1531938" cy="98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Line 93"/>
          <p:cNvSpPr>
            <a:spLocks noChangeShapeType="1"/>
          </p:cNvSpPr>
          <p:nvPr/>
        </p:nvSpPr>
        <p:spPr bwMode="auto">
          <a:xfrm>
            <a:off x="3875089" y="4095750"/>
            <a:ext cx="1373187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0" name="Line 94"/>
          <p:cNvSpPr>
            <a:spLocks noChangeShapeType="1"/>
          </p:cNvSpPr>
          <p:nvPr/>
        </p:nvSpPr>
        <p:spPr bwMode="auto">
          <a:xfrm>
            <a:off x="5519738" y="4194175"/>
            <a:ext cx="766762" cy="419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1" name="Text Box 95"/>
          <p:cNvSpPr txBox="1">
            <a:spLocks noChangeArrowheads="1"/>
          </p:cNvSpPr>
          <p:nvPr/>
        </p:nvSpPr>
        <p:spPr bwMode="auto">
          <a:xfrm>
            <a:off x="2992438" y="3930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3</a:t>
            </a:r>
          </a:p>
        </p:txBody>
      </p:sp>
      <p:sp>
        <p:nvSpPr>
          <p:cNvPr id="43032" name="Text Box 96"/>
          <p:cNvSpPr txBox="1">
            <a:spLocks noChangeArrowheads="1"/>
          </p:cNvSpPr>
          <p:nvPr/>
        </p:nvSpPr>
        <p:spPr bwMode="auto">
          <a:xfrm>
            <a:off x="4349750" y="35814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2</a:t>
            </a:r>
          </a:p>
        </p:txBody>
      </p:sp>
      <p:sp>
        <p:nvSpPr>
          <p:cNvPr id="43033" name="Text Box 97"/>
          <p:cNvSpPr txBox="1">
            <a:spLocks noChangeArrowheads="1"/>
          </p:cNvSpPr>
          <p:nvPr/>
        </p:nvSpPr>
        <p:spPr bwMode="auto">
          <a:xfrm>
            <a:off x="3105150" y="46037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2</a:t>
            </a:r>
          </a:p>
        </p:txBody>
      </p:sp>
      <p:sp>
        <p:nvSpPr>
          <p:cNvPr id="43034" name="Text Box 98"/>
          <p:cNvSpPr txBox="1">
            <a:spLocks noChangeArrowheads="1"/>
          </p:cNvSpPr>
          <p:nvPr/>
        </p:nvSpPr>
        <p:spPr bwMode="auto">
          <a:xfrm>
            <a:off x="4110038" y="4029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43035" name="Text Box 99"/>
          <p:cNvSpPr txBox="1">
            <a:spLocks noChangeArrowheads="1"/>
          </p:cNvSpPr>
          <p:nvPr/>
        </p:nvSpPr>
        <p:spPr bwMode="auto">
          <a:xfrm>
            <a:off x="3806825" y="46736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43036" name="Text Box 100"/>
          <p:cNvSpPr txBox="1">
            <a:spLocks noChangeArrowheads="1"/>
          </p:cNvSpPr>
          <p:nvPr/>
        </p:nvSpPr>
        <p:spPr bwMode="auto">
          <a:xfrm>
            <a:off x="5084763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4</a:t>
            </a:r>
          </a:p>
        </p:txBody>
      </p:sp>
      <p:sp>
        <p:nvSpPr>
          <p:cNvPr id="43037" name="Text Box 101"/>
          <p:cNvSpPr txBox="1">
            <a:spLocks noChangeArrowheads="1"/>
          </p:cNvSpPr>
          <p:nvPr/>
        </p:nvSpPr>
        <p:spPr bwMode="auto">
          <a:xfrm>
            <a:off x="5786438" y="3860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1</a:t>
            </a:r>
          </a:p>
        </p:txBody>
      </p:sp>
      <p:sp>
        <p:nvSpPr>
          <p:cNvPr id="43038" name="Text Box 102"/>
          <p:cNvSpPr txBox="1">
            <a:spLocks noChangeArrowheads="1"/>
          </p:cNvSpPr>
          <p:nvPr/>
        </p:nvSpPr>
        <p:spPr bwMode="auto">
          <a:xfrm>
            <a:off x="3759200" y="5486400"/>
            <a:ext cx="338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4</a:t>
            </a:r>
          </a:p>
        </p:txBody>
      </p:sp>
      <p:sp>
        <p:nvSpPr>
          <p:cNvPr id="43039" name="Text Box 103"/>
          <p:cNvSpPr txBox="1">
            <a:spLocks noChangeArrowheads="1"/>
          </p:cNvSpPr>
          <p:nvPr/>
        </p:nvSpPr>
        <p:spPr bwMode="auto">
          <a:xfrm>
            <a:off x="4608513" y="49466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5</a:t>
            </a:r>
          </a:p>
        </p:txBody>
      </p:sp>
      <p:sp>
        <p:nvSpPr>
          <p:cNvPr id="43040" name="Text Box 104"/>
          <p:cNvSpPr txBox="1">
            <a:spLocks noChangeArrowheads="1"/>
          </p:cNvSpPr>
          <p:nvPr/>
        </p:nvSpPr>
        <p:spPr bwMode="auto">
          <a:xfrm>
            <a:off x="5005388" y="5513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Times New Roman" charset="0"/>
              </a:rPr>
              <a:t>3</a:t>
            </a:r>
          </a:p>
        </p:txBody>
      </p:sp>
      <p:sp>
        <p:nvSpPr>
          <p:cNvPr id="43041" name="Text Box 105"/>
          <p:cNvSpPr txBox="1">
            <a:spLocks noChangeArrowheads="1"/>
          </p:cNvSpPr>
          <p:nvPr/>
        </p:nvSpPr>
        <p:spPr bwMode="auto">
          <a:xfrm>
            <a:off x="2266951" y="4465639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u</a:t>
            </a:r>
          </a:p>
        </p:txBody>
      </p:sp>
      <p:sp>
        <p:nvSpPr>
          <p:cNvPr id="43042" name="Text Box 106"/>
          <p:cNvSpPr txBox="1">
            <a:spLocks noChangeArrowheads="1"/>
          </p:cNvSpPr>
          <p:nvPr/>
        </p:nvSpPr>
        <p:spPr bwMode="auto">
          <a:xfrm>
            <a:off x="3540125" y="35956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v</a:t>
            </a:r>
          </a:p>
        </p:txBody>
      </p:sp>
      <p:sp>
        <p:nvSpPr>
          <p:cNvPr id="43043" name="Text Box 107"/>
          <p:cNvSpPr txBox="1">
            <a:spLocks noChangeArrowheads="1"/>
          </p:cNvSpPr>
          <p:nvPr/>
        </p:nvSpPr>
        <p:spPr bwMode="auto">
          <a:xfrm>
            <a:off x="3463925" y="5464176"/>
            <a:ext cx="388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w</a:t>
            </a:r>
          </a:p>
        </p:txBody>
      </p:sp>
      <p:sp>
        <p:nvSpPr>
          <p:cNvPr id="43044" name="Text Box 108"/>
          <p:cNvSpPr txBox="1">
            <a:spLocks noChangeArrowheads="1"/>
          </p:cNvSpPr>
          <p:nvPr/>
        </p:nvSpPr>
        <p:spPr bwMode="auto">
          <a:xfrm>
            <a:off x="4438650" y="429895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x</a:t>
            </a:r>
          </a:p>
        </p:txBody>
      </p:sp>
      <p:sp>
        <p:nvSpPr>
          <p:cNvPr id="43045" name="Text Box 109"/>
          <p:cNvSpPr txBox="1">
            <a:spLocks noChangeArrowheads="1"/>
          </p:cNvSpPr>
          <p:nvPr/>
        </p:nvSpPr>
        <p:spPr bwMode="auto">
          <a:xfrm>
            <a:off x="5246688" y="36068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43046" name="Text Box 110"/>
          <p:cNvSpPr txBox="1">
            <a:spLocks noChangeArrowheads="1"/>
          </p:cNvSpPr>
          <p:nvPr/>
        </p:nvSpPr>
        <p:spPr bwMode="auto">
          <a:xfrm>
            <a:off x="6521450" y="445293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43047" name="Text Box 111"/>
          <p:cNvSpPr txBox="1">
            <a:spLocks noChangeArrowheads="1"/>
          </p:cNvSpPr>
          <p:nvPr/>
        </p:nvSpPr>
        <p:spPr bwMode="auto">
          <a:xfrm>
            <a:off x="4687889" y="581025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43048" name="Text Box 112"/>
          <p:cNvSpPr txBox="1">
            <a:spLocks noChangeArrowheads="1"/>
          </p:cNvSpPr>
          <p:nvPr/>
        </p:nvSpPr>
        <p:spPr bwMode="auto">
          <a:xfrm>
            <a:off x="5581650" y="5143501"/>
            <a:ext cx="268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t</a:t>
            </a:r>
          </a:p>
        </p:txBody>
      </p:sp>
      <p:sp>
        <p:nvSpPr>
          <p:cNvPr id="43049" name="Text Box 113"/>
          <p:cNvSpPr txBox="1">
            <a:spLocks noChangeArrowheads="1"/>
          </p:cNvSpPr>
          <p:nvPr/>
        </p:nvSpPr>
        <p:spPr bwMode="auto">
          <a:xfrm>
            <a:off x="6107114" y="5145088"/>
            <a:ext cx="44084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800" b="0">
                <a:latin typeface="Comic Sans MS" charset="0"/>
              </a:rPr>
              <a:t>d</a:t>
            </a:r>
            <a:r>
              <a:rPr lang="en-US" altLang="x-none" sz="2800" b="0" baseline="-25000">
                <a:latin typeface="Comic Sans MS" charset="0"/>
              </a:rPr>
              <a:t>u</a:t>
            </a:r>
            <a:r>
              <a:rPr lang="en-US" altLang="x-none" sz="2800" b="0">
                <a:latin typeface="Comic Sans MS" charset="0"/>
              </a:rPr>
              <a:t>(z) = min{c(u,v) + d</a:t>
            </a:r>
            <a:r>
              <a:rPr lang="en-US" altLang="x-none" sz="2800" b="0" baseline="-25000">
                <a:latin typeface="Comic Sans MS" charset="0"/>
              </a:rPr>
              <a:t>v</a:t>
            </a:r>
            <a:r>
              <a:rPr lang="en-US" altLang="x-none" sz="2800" b="0">
                <a:latin typeface="Comic Sans MS" charset="0"/>
              </a:rPr>
              <a:t>(z), </a:t>
            </a:r>
          </a:p>
          <a:p>
            <a:pPr algn="l"/>
            <a:r>
              <a:rPr lang="en-US" altLang="x-none" sz="2800" b="0">
                <a:latin typeface="Comic Sans MS" charset="0"/>
              </a:rPr>
              <a:t>                  c(u,w) + d</a:t>
            </a:r>
            <a:r>
              <a:rPr lang="en-US" altLang="x-none" sz="2800" b="0" baseline="-25000">
                <a:latin typeface="Comic Sans MS" charset="0"/>
              </a:rPr>
              <a:t>w</a:t>
            </a:r>
            <a:r>
              <a:rPr lang="en-US" altLang="x-none" sz="2800" b="0">
                <a:latin typeface="Comic Sans MS" charset="0"/>
              </a:rPr>
              <a:t>(z)}</a:t>
            </a:r>
            <a:endParaRPr lang="en-US" altLang="x-none" sz="2400"/>
          </a:p>
        </p:txBody>
      </p:sp>
      <p:sp>
        <p:nvSpPr>
          <p:cNvPr id="43050" name="TextBox 41"/>
          <p:cNvSpPr txBox="1">
            <a:spLocks noChangeArrowheads="1"/>
          </p:cNvSpPr>
          <p:nvPr/>
        </p:nvSpPr>
        <p:spPr bwMode="auto">
          <a:xfrm>
            <a:off x="1981201" y="6248400"/>
            <a:ext cx="3001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Used in RIP and EIGRP</a:t>
            </a:r>
          </a:p>
        </p:txBody>
      </p:sp>
    </p:spTree>
    <p:extLst>
      <p:ext uri="{BB962C8B-B14F-4D97-AF65-F5344CB8AC3E}">
        <p14:creationId xmlns:p14="http://schemas.microsoft.com/office/powerpoint/2010/main" val="73527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377238" cy="685800"/>
          </a:xfrm>
        </p:spPr>
        <p:txBody>
          <a:bodyPr>
            <a:normAutofit fontScale="90000"/>
          </a:bodyPr>
          <a:lstStyle/>
          <a:p>
            <a:r>
              <a:rPr lang="en-US" altLang="x-none"/>
              <a:t>Distance Vector: Count to Infinity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2100264" y="1277939"/>
            <a:ext cx="4264025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3838" indent="-223838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x-none" sz="2400" b="0">
                <a:solidFill>
                  <a:srgbClr val="FF0000"/>
                </a:solidFill>
                <a:latin typeface="Arial" charset="0"/>
              </a:rPr>
              <a:t>Link cost changes:</a:t>
            </a:r>
            <a:endParaRPr lang="en-US" altLang="x-none" b="0">
              <a:solidFill>
                <a:srgbClr val="0000FF"/>
              </a:solidFill>
              <a:latin typeface="Arial" charset="0"/>
            </a:endParaRP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x-none" b="0">
                <a:solidFill>
                  <a:srgbClr val="0000FF"/>
                </a:solidFill>
                <a:latin typeface="Arial" charset="0"/>
              </a:rPr>
              <a:t>Good news travels fast </a:t>
            </a:r>
          </a:p>
          <a:p>
            <a:pPr algn="l">
              <a:spcBef>
                <a:spcPct val="50000"/>
              </a:spcBef>
              <a:buFontTx/>
              <a:buChar char="•"/>
            </a:pPr>
            <a:r>
              <a:rPr lang="en-US" altLang="x-none" b="0">
                <a:solidFill>
                  <a:srgbClr val="0000FF"/>
                </a:solidFill>
                <a:latin typeface="Arial" charset="0"/>
              </a:rPr>
              <a:t>Bad news travels slow - “count to infinity” problem!</a:t>
            </a:r>
          </a:p>
        </p:txBody>
      </p:sp>
      <p:grpSp>
        <p:nvGrpSpPr>
          <p:cNvPr id="45061" name="Group 4"/>
          <p:cNvGrpSpPr>
            <a:grpSpLocks/>
          </p:cNvGrpSpPr>
          <p:nvPr/>
        </p:nvGrpSpPr>
        <p:grpSpPr bwMode="auto">
          <a:xfrm>
            <a:off x="7521575" y="1470025"/>
            <a:ext cx="2184400" cy="1314450"/>
            <a:chOff x="169" y="1316"/>
            <a:chExt cx="1376" cy="828"/>
          </a:xfrm>
        </p:grpSpPr>
        <p:sp>
          <p:nvSpPr>
            <p:cNvPr id="45064" name="Freeform 5"/>
            <p:cNvSpPr>
              <a:spLocks/>
            </p:cNvSpPr>
            <p:nvPr/>
          </p:nvSpPr>
          <p:spPr bwMode="auto">
            <a:xfrm>
              <a:off x="169" y="138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5065" name="Freeform 6"/>
            <p:cNvSpPr>
              <a:spLocks/>
            </p:cNvSpPr>
            <p:nvPr/>
          </p:nvSpPr>
          <p:spPr bwMode="auto">
            <a:xfrm>
              <a:off x="528" y="164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5066" name="Oval 7"/>
            <p:cNvSpPr>
              <a:spLocks noChangeArrowheads="1"/>
            </p:cNvSpPr>
            <p:nvPr/>
          </p:nvSpPr>
          <p:spPr bwMode="auto">
            <a:xfrm>
              <a:off x="268" y="188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5067" name="Line 8"/>
            <p:cNvSpPr>
              <a:spLocks noChangeShapeType="1"/>
            </p:cNvSpPr>
            <p:nvPr/>
          </p:nvSpPr>
          <p:spPr bwMode="auto">
            <a:xfrm>
              <a:off x="268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9"/>
            <p:cNvSpPr>
              <a:spLocks noChangeShapeType="1"/>
            </p:cNvSpPr>
            <p:nvPr/>
          </p:nvSpPr>
          <p:spPr bwMode="auto">
            <a:xfrm>
              <a:off x="581" y="187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Rectangle 10"/>
            <p:cNvSpPr>
              <a:spLocks noChangeArrowheads="1"/>
            </p:cNvSpPr>
            <p:nvPr/>
          </p:nvSpPr>
          <p:spPr bwMode="auto">
            <a:xfrm>
              <a:off x="268" y="187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endParaRPr lang="x-none" altLang="x-none" sz="2400" b="0">
                <a:latin typeface="Times New Roman" charset="0"/>
              </a:endParaRPr>
            </a:p>
          </p:txBody>
        </p:sp>
        <p:sp>
          <p:nvSpPr>
            <p:cNvPr id="45070" name="Oval 11"/>
            <p:cNvSpPr>
              <a:spLocks noChangeArrowheads="1"/>
            </p:cNvSpPr>
            <p:nvPr/>
          </p:nvSpPr>
          <p:spPr bwMode="auto">
            <a:xfrm>
              <a:off x="265" y="181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5071" name="Freeform 12"/>
            <p:cNvSpPr>
              <a:spLocks/>
            </p:cNvSpPr>
            <p:nvPr/>
          </p:nvSpPr>
          <p:spPr bwMode="auto">
            <a:xfrm>
              <a:off x="933" y="164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45072" name="Freeform 13"/>
            <p:cNvSpPr>
              <a:spLocks/>
            </p:cNvSpPr>
            <p:nvPr/>
          </p:nvSpPr>
          <p:spPr bwMode="auto">
            <a:xfrm>
              <a:off x="585" y="190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45073" name="Group 14"/>
            <p:cNvGrpSpPr>
              <a:grpSpLocks/>
            </p:cNvGrpSpPr>
            <p:nvPr/>
          </p:nvGrpSpPr>
          <p:grpSpPr bwMode="auto">
            <a:xfrm>
              <a:off x="303" y="1766"/>
              <a:ext cx="232" cy="250"/>
              <a:chOff x="2940" y="2429"/>
              <a:chExt cx="235" cy="250"/>
            </a:xfrm>
          </p:grpSpPr>
          <p:sp>
            <p:nvSpPr>
              <p:cNvPr id="45097" name="Rectangle 1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5098" name="Text Box 16"/>
              <p:cNvSpPr txBox="1">
                <a:spLocks noChangeArrowheads="1"/>
              </p:cNvSpPr>
              <p:nvPr/>
            </p:nvSpPr>
            <p:spPr bwMode="auto">
              <a:xfrm>
                <a:off x="2940" y="2429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r>
                  <a:rPr lang="en-US" altLang="x-none" b="0">
                    <a:solidFill>
                      <a:srgbClr val="FFFF00"/>
                    </a:solidFill>
                    <a:latin typeface="Comic Sans MS" charset="0"/>
                  </a:rPr>
                  <a:t>X</a:t>
                </a:r>
                <a:endParaRPr lang="en-US" altLang="x-none" sz="2400" b="0">
                  <a:solidFill>
                    <a:srgbClr val="FFFF00"/>
                  </a:solidFill>
                  <a:latin typeface="Times New Roman" charset="0"/>
                </a:endParaRPr>
              </a:p>
            </p:txBody>
          </p:sp>
        </p:grpSp>
        <p:grpSp>
          <p:nvGrpSpPr>
            <p:cNvPr id="45074" name="Group 17"/>
            <p:cNvGrpSpPr>
              <a:grpSpLocks/>
            </p:cNvGrpSpPr>
            <p:nvPr/>
          </p:nvGrpSpPr>
          <p:grpSpPr bwMode="auto">
            <a:xfrm>
              <a:off x="1110" y="1778"/>
              <a:ext cx="316" cy="250"/>
              <a:chOff x="1740" y="2306"/>
              <a:chExt cx="316" cy="250"/>
            </a:xfrm>
          </p:grpSpPr>
          <p:sp>
            <p:nvSpPr>
              <p:cNvPr id="45089" name="Oval 18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5090" name="Line 19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1" name="Line 20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Rectangle 21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endParaRPr lang="x-none" altLang="x-none" sz="2400" b="0">
                  <a:latin typeface="Times New Roman" charset="0"/>
                </a:endParaRPr>
              </a:p>
            </p:txBody>
          </p:sp>
          <p:sp>
            <p:nvSpPr>
              <p:cNvPr id="45093" name="Oval 22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grpSp>
            <p:nvGrpSpPr>
              <p:cNvPr id="45094" name="Group 23"/>
              <p:cNvGrpSpPr>
                <a:grpSpLocks/>
              </p:cNvGrpSpPr>
              <p:nvPr/>
            </p:nvGrpSpPr>
            <p:grpSpPr bwMode="auto">
              <a:xfrm>
                <a:off x="1788" y="2306"/>
                <a:ext cx="227" cy="250"/>
                <a:chOff x="2943" y="2429"/>
                <a:chExt cx="230" cy="250"/>
              </a:xfrm>
            </p:grpSpPr>
            <p:sp>
              <p:nvSpPr>
                <p:cNvPr id="45095" name="Rectangle 24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509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943" y="2429"/>
                  <a:ext cx="230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altLang="x-none" b="0">
                      <a:solidFill>
                        <a:srgbClr val="FFFF00"/>
                      </a:solidFill>
                      <a:latin typeface="Comic Sans MS" charset="0"/>
                    </a:rPr>
                    <a:t>Z</a:t>
                  </a:r>
                  <a:endParaRPr lang="en-US" altLang="x-none" sz="2400" b="0">
                    <a:solidFill>
                      <a:srgbClr val="FFFF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45075" name="Text Box 26"/>
            <p:cNvSpPr txBox="1">
              <a:spLocks noChangeArrowheads="1"/>
            </p:cNvSpPr>
            <p:nvPr/>
          </p:nvSpPr>
          <p:spPr bwMode="auto">
            <a:xfrm>
              <a:off x="1013" y="156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1800" b="0">
                  <a:latin typeface="Comic Sans MS" charset="0"/>
                </a:rPr>
                <a:t>1</a:t>
              </a:r>
              <a:endParaRPr lang="en-US" altLang="x-none" sz="2400" b="0">
                <a:latin typeface="Times New Roman" charset="0"/>
              </a:endParaRPr>
            </a:p>
          </p:txBody>
        </p:sp>
        <p:sp>
          <p:nvSpPr>
            <p:cNvPr id="45076" name="Text Box 27"/>
            <p:cNvSpPr txBox="1">
              <a:spLocks noChangeArrowheads="1"/>
            </p:cNvSpPr>
            <p:nvPr/>
          </p:nvSpPr>
          <p:spPr bwMode="auto">
            <a:xfrm>
              <a:off x="474" y="156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1800" b="0">
                  <a:latin typeface="Comic Sans MS" charset="0"/>
                </a:rPr>
                <a:t>4</a:t>
              </a:r>
              <a:endParaRPr lang="en-US" altLang="x-none" sz="2400" b="0">
                <a:latin typeface="Times New Roman" charset="0"/>
              </a:endParaRPr>
            </a:p>
          </p:txBody>
        </p:sp>
        <p:sp>
          <p:nvSpPr>
            <p:cNvPr id="45077" name="Text Box 28"/>
            <p:cNvSpPr txBox="1">
              <a:spLocks noChangeArrowheads="1"/>
            </p:cNvSpPr>
            <p:nvPr/>
          </p:nvSpPr>
          <p:spPr bwMode="auto">
            <a:xfrm>
              <a:off x="715" y="189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1800" b="0">
                  <a:latin typeface="Comic Sans MS" charset="0"/>
                </a:rPr>
                <a:t>50</a:t>
              </a:r>
              <a:endParaRPr lang="en-US" altLang="x-none" sz="2400" b="0">
                <a:latin typeface="Times New Roman" charset="0"/>
              </a:endParaRPr>
            </a:p>
          </p:txBody>
        </p:sp>
        <p:grpSp>
          <p:nvGrpSpPr>
            <p:cNvPr id="45078" name="Group 29"/>
            <p:cNvGrpSpPr>
              <a:grpSpLocks/>
            </p:cNvGrpSpPr>
            <p:nvPr/>
          </p:nvGrpSpPr>
          <p:grpSpPr bwMode="auto">
            <a:xfrm>
              <a:off x="690" y="1454"/>
              <a:ext cx="316" cy="250"/>
              <a:chOff x="1740" y="2306"/>
              <a:chExt cx="316" cy="250"/>
            </a:xfrm>
          </p:grpSpPr>
          <p:sp>
            <p:nvSpPr>
              <p:cNvPr id="45081" name="Oval 3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45082" name="Line 3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Line 3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4" name="Rectangle 3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endParaRPr lang="x-none" altLang="x-none" sz="2400" b="0">
                  <a:latin typeface="Times New Roman" charset="0"/>
                </a:endParaRPr>
              </a:p>
            </p:txBody>
          </p:sp>
          <p:sp>
            <p:nvSpPr>
              <p:cNvPr id="45085" name="Oval 3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grpSp>
            <p:nvGrpSpPr>
              <p:cNvPr id="45086" name="Group 35"/>
              <p:cNvGrpSpPr>
                <a:grpSpLocks/>
              </p:cNvGrpSpPr>
              <p:nvPr/>
            </p:nvGrpSpPr>
            <p:grpSpPr bwMode="auto">
              <a:xfrm>
                <a:off x="1792" y="2306"/>
                <a:ext cx="218" cy="250"/>
                <a:chOff x="2947" y="2429"/>
                <a:chExt cx="221" cy="250"/>
              </a:xfrm>
            </p:grpSpPr>
            <p:sp>
              <p:nvSpPr>
                <p:cNvPr id="45087" name="Rectangle 3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endParaRPr lang="x-none" altLang="x-none"/>
                </a:p>
              </p:txBody>
            </p:sp>
            <p:sp>
              <p:nvSpPr>
                <p:cNvPr id="45088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1pPr>
                  <a:lvl2pPr marL="37931725" indent="-37474525"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2pPr>
                  <a:lvl3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3pPr>
                  <a:lvl4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4pPr>
                  <a:lvl5pPr eaLnBrk="0" hangingPunct="0"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chemeClr val="tx1"/>
                      </a:solidFill>
                      <a:latin typeface="Helvetica" charset="0"/>
                      <a:ea typeface="Arial" charset="0"/>
                      <a:cs typeface="Arial" charset="0"/>
                    </a:defRPr>
                  </a:lvl9pPr>
                </a:lstStyle>
                <a:p>
                  <a:r>
                    <a:rPr lang="en-US" altLang="x-none" b="0">
                      <a:solidFill>
                        <a:srgbClr val="FFFF00"/>
                      </a:solidFill>
                      <a:latin typeface="Comic Sans MS" charset="0"/>
                    </a:rPr>
                    <a:t>Y</a:t>
                  </a:r>
                  <a:endParaRPr lang="en-US" altLang="x-none" sz="2400" b="0">
                    <a:solidFill>
                      <a:srgbClr val="FFFF00"/>
                    </a:solidFill>
                    <a:latin typeface="Times New Roman" charset="0"/>
                  </a:endParaRPr>
                </a:p>
              </p:txBody>
            </p:sp>
          </p:grpSp>
        </p:grpSp>
        <p:sp>
          <p:nvSpPr>
            <p:cNvPr id="45079" name="Text Box 38"/>
            <p:cNvSpPr txBox="1">
              <a:spLocks noChangeArrowheads="1"/>
            </p:cNvSpPr>
            <p:nvPr/>
          </p:nvSpPr>
          <p:spPr bwMode="auto">
            <a:xfrm>
              <a:off x="328" y="131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altLang="x-none" sz="1800" b="0">
                  <a:solidFill>
                    <a:srgbClr val="FF0000"/>
                  </a:solidFill>
                  <a:latin typeface="Comic Sans MS" charset="0"/>
                </a:rPr>
                <a:t>60</a:t>
              </a:r>
              <a:endParaRPr lang="en-US" altLang="x-none" sz="2400" b="0">
                <a:latin typeface="Times New Roman" charset="0"/>
              </a:endParaRPr>
            </a:p>
          </p:txBody>
        </p:sp>
        <p:sp>
          <p:nvSpPr>
            <p:cNvPr id="45080" name="Line 39"/>
            <p:cNvSpPr>
              <a:spLocks noChangeShapeType="1"/>
            </p:cNvSpPr>
            <p:nvPr/>
          </p:nvSpPr>
          <p:spPr bwMode="auto">
            <a:xfrm flipH="1" flipV="1">
              <a:off x="492" y="151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5062" name="Picture 40" descr="dv_b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4" y="3254375"/>
            <a:ext cx="7292975" cy="301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Text Box 41"/>
          <p:cNvSpPr txBox="1">
            <a:spLocks noChangeArrowheads="1"/>
          </p:cNvSpPr>
          <p:nvPr/>
        </p:nvSpPr>
        <p:spPr bwMode="auto">
          <a:xfrm>
            <a:off x="9051926" y="3436938"/>
            <a:ext cx="1084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1600" b="0">
                <a:solidFill>
                  <a:schemeClr val="accent2"/>
                </a:solidFill>
                <a:latin typeface="Comic Sans MS" charset="0"/>
              </a:rPr>
              <a:t>algorithm</a:t>
            </a:r>
          </a:p>
          <a:p>
            <a:pPr algn="r"/>
            <a:r>
              <a:rPr lang="en-US" altLang="x-none" sz="1600" b="0">
                <a:solidFill>
                  <a:schemeClr val="accent2"/>
                </a:solidFill>
                <a:latin typeface="Comic Sans MS" charset="0"/>
              </a:rPr>
              <a:t>continues</a:t>
            </a:r>
          </a:p>
          <a:p>
            <a:pPr algn="r"/>
            <a:r>
              <a:rPr lang="en-US" altLang="x-none" sz="1600" b="0">
                <a:solidFill>
                  <a:schemeClr val="accent2"/>
                </a:solidFill>
                <a:latin typeface="Comic Sans MS" charset="0"/>
              </a:rPr>
              <a:t>on!</a:t>
            </a:r>
            <a:endParaRPr lang="en-US" altLang="x-none" sz="1800" b="0">
              <a:latin typeface="Comic Sans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7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End-to-End Signaling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Establish end-to-end path in advance</a:t>
            </a:r>
          </a:p>
          <a:p>
            <a:pPr lvl="1"/>
            <a:r>
              <a:rPr lang="en-US" altLang="x-none"/>
              <a:t>Learn the topology (as in link-state routing)</a:t>
            </a:r>
          </a:p>
          <a:p>
            <a:pPr lvl="1"/>
            <a:r>
              <a:rPr lang="en-US" altLang="x-none"/>
              <a:t>End host or router computes and signals a path</a:t>
            </a:r>
          </a:p>
          <a:p>
            <a:r>
              <a:rPr lang="en-US" altLang="x-none"/>
              <a:t>Routers supports virtual circuits</a:t>
            </a:r>
          </a:p>
          <a:p>
            <a:pPr lvl="1"/>
            <a:r>
              <a:rPr lang="en-US" altLang="x-none"/>
              <a:t>Signaling: install entry for each circuit at each hop</a:t>
            </a:r>
          </a:p>
          <a:p>
            <a:pPr lvl="1"/>
            <a:r>
              <a:rPr lang="en-US" altLang="x-none"/>
              <a:t>Forwarding: look up the circuit id in the table</a:t>
            </a:r>
          </a:p>
          <a:p>
            <a:pPr lvl="1"/>
            <a:endParaRPr lang="en-US" altLang="x-none"/>
          </a:p>
        </p:txBody>
      </p:sp>
      <p:sp>
        <p:nvSpPr>
          <p:cNvPr id="53253" name="Oval 4"/>
          <p:cNvSpPr>
            <a:spLocks noChangeArrowheads="1"/>
          </p:cNvSpPr>
          <p:nvPr/>
        </p:nvSpPr>
        <p:spPr bwMode="auto">
          <a:xfrm>
            <a:off x="3911600" y="5235575"/>
            <a:ext cx="838200" cy="698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3254" name="Oval 5"/>
          <p:cNvSpPr>
            <a:spLocks noChangeArrowheads="1"/>
          </p:cNvSpPr>
          <p:nvPr/>
        </p:nvSpPr>
        <p:spPr bwMode="auto">
          <a:xfrm>
            <a:off x="6375400" y="5235575"/>
            <a:ext cx="838200" cy="6985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3255" name="Line 6"/>
          <p:cNvSpPr>
            <a:spLocks noChangeShapeType="1"/>
          </p:cNvSpPr>
          <p:nvPr/>
        </p:nvSpPr>
        <p:spPr bwMode="auto">
          <a:xfrm flipV="1">
            <a:off x="2895600" y="5724525"/>
            <a:ext cx="104140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7"/>
          <p:cNvSpPr>
            <a:spLocks noChangeShapeType="1"/>
          </p:cNvSpPr>
          <p:nvPr/>
        </p:nvSpPr>
        <p:spPr bwMode="auto">
          <a:xfrm>
            <a:off x="4737100" y="5584825"/>
            <a:ext cx="1638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8"/>
          <p:cNvSpPr>
            <a:spLocks noChangeShapeType="1"/>
          </p:cNvSpPr>
          <p:nvPr/>
        </p:nvSpPr>
        <p:spPr bwMode="auto">
          <a:xfrm flipV="1">
            <a:off x="7188200" y="5076825"/>
            <a:ext cx="7747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Line 9"/>
          <p:cNvSpPr>
            <a:spLocks noChangeShapeType="1"/>
          </p:cNvSpPr>
          <p:nvPr/>
        </p:nvSpPr>
        <p:spPr bwMode="auto">
          <a:xfrm>
            <a:off x="7162800" y="5724525"/>
            <a:ext cx="838200" cy="139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9" name="Line 10"/>
          <p:cNvSpPr>
            <a:spLocks noChangeShapeType="1"/>
          </p:cNvSpPr>
          <p:nvPr/>
        </p:nvSpPr>
        <p:spPr bwMode="auto">
          <a:xfrm>
            <a:off x="2921000" y="5178425"/>
            <a:ext cx="10160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0" name="Freeform 11"/>
          <p:cNvSpPr>
            <a:spLocks/>
          </p:cNvSpPr>
          <p:nvPr/>
        </p:nvSpPr>
        <p:spPr bwMode="auto">
          <a:xfrm>
            <a:off x="3009900" y="4797426"/>
            <a:ext cx="4889500" cy="639763"/>
          </a:xfrm>
          <a:custGeom>
            <a:avLst/>
            <a:gdLst>
              <a:gd name="T0" fmla="*/ 0 w 3080"/>
              <a:gd name="T1" fmla="*/ 241935189 h 403"/>
              <a:gd name="T2" fmla="*/ 1995963750 w 3080"/>
              <a:gd name="T3" fmla="*/ 887095693 h 403"/>
              <a:gd name="T4" fmla="*/ 2147483647 w 3080"/>
              <a:gd name="T5" fmla="*/ 866934428 h 403"/>
              <a:gd name="T6" fmla="*/ 2147483647 w 3080"/>
              <a:gd name="T7" fmla="*/ 0 h 403"/>
              <a:gd name="T8" fmla="*/ 0 60000 65536"/>
              <a:gd name="T9" fmla="*/ 0 60000 65536"/>
              <a:gd name="T10" fmla="*/ 0 60000 65536"/>
              <a:gd name="T11" fmla="*/ 0 60000 65536"/>
              <a:gd name="T12" fmla="*/ 0 w 3080"/>
              <a:gd name="T13" fmla="*/ 0 h 403"/>
              <a:gd name="T14" fmla="*/ 3080 w 3080"/>
              <a:gd name="T15" fmla="*/ 403 h 40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080" h="403">
                <a:moveTo>
                  <a:pt x="0" y="96"/>
                </a:moveTo>
                <a:cubicBezTo>
                  <a:pt x="196" y="203"/>
                  <a:pt x="393" y="311"/>
                  <a:pt x="792" y="352"/>
                </a:cubicBezTo>
                <a:cubicBezTo>
                  <a:pt x="1191" y="393"/>
                  <a:pt x="2011" y="403"/>
                  <a:pt x="2392" y="344"/>
                </a:cubicBezTo>
                <a:cubicBezTo>
                  <a:pt x="2773" y="285"/>
                  <a:pt x="2926" y="142"/>
                  <a:pt x="308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3261" name="Freeform 12"/>
          <p:cNvSpPr>
            <a:spLocks/>
          </p:cNvSpPr>
          <p:nvPr/>
        </p:nvSpPr>
        <p:spPr bwMode="auto">
          <a:xfrm>
            <a:off x="2906714" y="5707064"/>
            <a:ext cx="4954587" cy="384175"/>
          </a:xfrm>
          <a:custGeom>
            <a:avLst/>
            <a:gdLst>
              <a:gd name="T0" fmla="*/ 183970594 w 3121"/>
              <a:gd name="T1" fmla="*/ 592237513 h 242"/>
              <a:gd name="T2" fmla="*/ 304938082 w 3121"/>
              <a:gd name="T3" fmla="*/ 531753763 h 242"/>
              <a:gd name="T4" fmla="*/ 2018644159 w 3121"/>
              <a:gd name="T5" fmla="*/ 128528763 h 242"/>
              <a:gd name="T6" fmla="*/ 2147483647 w 3121"/>
              <a:gd name="T7" fmla="*/ 68045013 h 242"/>
              <a:gd name="T8" fmla="*/ 2147483647 w 3121"/>
              <a:gd name="T9" fmla="*/ 531753763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21"/>
              <a:gd name="T16" fmla="*/ 0 h 242"/>
              <a:gd name="T17" fmla="*/ 3121 w 3121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21" h="242">
                <a:moveTo>
                  <a:pt x="73" y="235"/>
                </a:moveTo>
                <a:cubicBezTo>
                  <a:pt x="36" y="238"/>
                  <a:pt x="0" y="242"/>
                  <a:pt x="121" y="211"/>
                </a:cubicBezTo>
                <a:cubicBezTo>
                  <a:pt x="242" y="180"/>
                  <a:pt x="485" y="82"/>
                  <a:pt x="801" y="51"/>
                </a:cubicBezTo>
                <a:cubicBezTo>
                  <a:pt x="1117" y="20"/>
                  <a:pt x="1630" y="0"/>
                  <a:pt x="2017" y="27"/>
                </a:cubicBezTo>
                <a:cubicBezTo>
                  <a:pt x="2404" y="54"/>
                  <a:pt x="2762" y="132"/>
                  <a:pt x="3121" y="211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3262" name="Text Box 13"/>
          <p:cNvSpPr txBox="1">
            <a:spLocks noChangeArrowheads="1"/>
          </p:cNvSpPr>
          <p:nvPr/>
        </p:nvSpPr>
        <p:spPr bwMode="auto">
          <a:xfrm>
            <a:off x="3006725" y="45847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53263" name="Text Box 14"/>
          <p:cNvSpPr txBox="1">
            <a:spLocks noChangeArrowheads="1"/>
          </p:cNvSpPr>
          <p:nvPr/>
        </p:nvSpPr>
        <p:spPr bwMode="auto">
          <a:xfrm>
            <a:off x="3032125" y="54229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8000"/>
                </a:solidFill>
              </a:rPr>
              <a:t>2</a:t>
            </a:r>
          </a:p>
        </p:txBody>
      </p:sp>
      <p:sp>
        <p:nvSpPr>
          <p:cNvPr id="53264" name="Text Box 15"/>
          <p:cNvSpPr txBox="1">
            <a:spLocks noChangeArrowheads="1"/>
          </p:cNvSpPr>
          <p:nvPr/>
        </p:nvSpPr>
        <p:spPr bwMode="auto">
          <a:xfrm>
            <a:off x="4038600" y="4191000"/>
            <a:ext cx="62549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1: 7</a:t>
            </a:r>
          </a:p>
          <a:p>
            <a:pPr eaLnBrk="1" hangingPunct="1"/>
            <a:r>
              <a:rPr lang="en-US" altLang="x-none">
                <a:solidFill>
                  <a:srgbClr val="008000"/>
                </a:solidFill>
              </a:rPr>
              <a:t>2: 7</a:t>
            </a:r>
          </a:p>
        </p:txBody>
      </p:sp>
      <p:sp>
        <p:nvSpPr>
          <p:cNvPr id="53265" name="Line 16"/>
          <p:cNvSpPr>
            <a:spLocks noChangeShapeType="1"/>
          </p:cNvSpPr>
          <p:nvPr/>
        </p:nvSpPr>
        <p:spPr bwMode="auto">
          <a:xfrm flipH="1">
            <a:off x="5003800" y="4695825"/>
            <a:ext cx="4953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6" name="Text Box 17"/>
          <p:cNvSpPr txBox="1">
            <a:spLocks noChangeArrowheads="1"/>
          </p:cNvSpPr>
          <p:nvPr/>
        </p:nvSpPr>
        <p:spPr bwMode="auto">
          <a:xfrm>
            <a:off x="5111751" y="4254500"/>
            <a:ext cx="838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link 7</a:t>
            </a:r>
          </a:p>
        </p:txBody>
      </p:sp>
      <p:sp>
        <p:nvSpPr>
          <p:cNvPr id="53267" name="Text Box 18"/>
          <p:cNvSpPr txBox="1">
            <a:spLocks noChangeArrowheads="1"/>
          </p:cNvSpPr>
          <p:nvPr/>
        </p:nvSpPr>
        <p:spPr bwMode="auto">
          <a:xfrm>
            <a:off x="6350001" y="4229100"/>
            <a:ext cx="768159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1: 14</a:t>
            </a:r>
          </a:p>
          <a:p>
            <a:pPr eaLnBrk="1" hangingPunct="1"/>
            <a:r>
              <a:rPr lang="en-US" altLang="x-none">
                <a:solidFill>
                  <a:srgbClr val="008000"/>
                </a:solidFill>
              </a:rPr>
              <a:t>2: 8</a:t>
            </a:r>
          </a:p>
        </p:txBody>
      </p:sp>
      <p:sp>
        <p:nvSpPr>
          <p:cNvPr id="53268" name="Line 19"/>
          <p:cNvSpPr>
            <a:spLocks noChangeShapeType="1"/>
          </p:cNvSpPr>
          <p:nvPr/>
        </p:nvSpPr>
        <p:spPr bwMode="auto">
          <a:xfrm flipH="1" flipV="1">
            <a:off x="7759700" y="5305425"/>
            <a:ext cx="8001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20"/>
          <p:cNvSpPr>
            <a:spLocks noChangeShapeType="1"/>
          </p:cNvSpPr>
          <p:nvPr/>
        </p:nvSpPr>
        <p:spPr bwMode="auto">
          <a:xfrm flipH="1">
            <a:off x="7747000" y="5686425"/>
            <a:ext cx="8128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Text Box 21"/>
          <p:cNvSpPr txBox="1">
            <a:spLocks noChangeArrowheads="1"/>
          </p:cNvSpPr>
          <p:nvPr/>
        </p:nvSpPr>
        <p:spPr bwMode="auto">
          <a:xfrm>
            <a:off x="8540751" y="5003800"/>
            <a:ext cx="981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link 14</a:t>
            </a:r>
          </a:p>
        </p:txBody>
      </p:sp>
      <p:sp>
        <p:nvSpPr>
          <p:cNvPr id="53271" name="Text Box 22"/>
          <p:cNvSpPr txBox="1">
            <a:spLocks noChangeArrowheads="1"/>
          </p:cNvSpPr>
          <p:nvPr/>
        </p:nvSpPr>
        <p:spPr bwMode="auto">
          <a:xfrm>
            <a:off x="8540751" y="5459413"/>
            <a:ext cx="8386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link 8</a:t>
            </a:r>
          </a:p>
        </p:txBody>
      </p:sp>
      <p:sp>
        <p:nvSpPr>
          <p:cNvPr id="53272" name="TextBox 23"/>
          <p:cNvSpPr txBox="1">
            <a:spLocks noChangeArrowheads="1"/>
          </p:cNvSpPr>
          <p:nvPr/>
        </p:nvSpPr>
        <p:spPr bwMode="auto">
          <a:xfrm>
            <a:off x="3810001" y="6248400"/>
            <a:ext cx="3249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Used in MPLS with RSVP</a:t>
            </a:r>
          </a:p>
        </p:txBody>
      </p:sp>
    </p:spTree>
    <p:extLst>
      <p:ext uri="{BB962C8B-B14F-4D97-AF65-F5344CB8AC3E}">
        <p14:creationId xmlns:p14="http://schemas.microsoft.com/office/powerpoint/2010/main" val="139168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Source Routing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200" dirty="0"/>
              <a:t>Similar to end-to-end signaling</a:t>
            </a:r>
          </a:p>
          <a:p>
            <a:pPr lvl="1"/>
            <a:r>
              <a:rPr lang="en-US" altLang="x-none" sz="2800" dirty="0"/>
              <a:t>But the data packet carries the hops in the path</a:t>
            </a:r>
          </a:p>
          <a:p>
            <a:pPr lvl="1"/>
            <a:r>
              <a:rPr lang="en-US" altLang="x-none" sz="2800" dirty="0"/>
              <a:t>… rather than the routers storing big tables</a:t>
            </a:r>
          </a:p>
          <a:p>
            <a:r>
              <a:rPr lang="en-US" altLang="x-none" sz="3200" dirty="0"/>
              <a:t>End-host control</a:t>
            </a:r>
          </a:p>
          <a:p>
            <a:pPr lvl="1"/>
            <a:r>
              <a:rPr lang="en-US" altLang="x-none" sz="2800" dirty="0"/>
              <a:t>Tell the end host the topology </a:t>
            </a:r>
          </a:p>
          <a:p>
            <a:pPr lvl="1"/>
            <a:r>
              <a:rPr lang="en-US" altLang="x-none" sz="2800" dirty="0"/>
              <a:t>Let the end host select the end-to-end path</a:t>
            </a:r>
          </a:p>
          <a:p>
            <a:r>
              <a:rPr lang="en-US" altLang="x-none" sz="3200" dirty="0"/>
              <a:t>Variations of source routing</a:t>
            </a:r>
          </a:p>
          <a:p>
            <a:pPr lvl="1"/>
            <a:r>
              <a:rPr lang="en-US" altLang="x-none" sz="2800" dirty="0"/>
              <a:t>Strict: specify every hop</a:t>
            </a:r>
          </a:p>
          <a:p>
            <a:pPr lvl="1"/>
            <a:r>
              <a:rPr lang="en-US" altLang="x-none" sz="2800" dirty="0"/>
              <a:t>Loose: specify intermediate points</a:t>
            </a:r>
          </a:p>
          <a:p>
            <a:pPr>
              <a:buFontTx/>
              <a:buNone/>
            </a:pPr>
            <a:endParaRPr lang="en-US" altLang="x-none" dirty="0"/>
          </a:p>
        </p:txBody>
      </p:sp>
      <p:sp>
        <p:nvSpPr>
          <p:cNvPr id="54277" name="TextBox 4"/>
          <p:cNvSpPr txBox="1">
            <a:spLocks noChangeArrowheads="1"/>
          </p:cNvSpPr>
          <p:nvPr/>
        </p:nvSpPr>
        <p:spPr bwMode="auto">
          <a:xfrm>
            <a:off x="2620964" y="6248400"/>
            <a:ext cx="684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Used in IP source routing (but almost </a:t>
            </a:r>
            <a:r>
              <a:rPr lang="en-US" altLang="x-none" i="1"/>
              <a:t>always</a:t>
            </a:r>
            <a:r>
              <a:rPr lang="en-US" altLang="x-none"/>
              <a:t> disabled)</a:t>
            </a:r>
          </a:p>
        </p:txBody>
      </p:sp>
    </p:spTree>
    <p:extLst>
      <p:ext uri="{BB962C8B-B14F-4D97-AF65-F5344CB8AC3E}">
        <p14:creationId xmlns:p14="http://schemas.microsoft.com/office/powerpoint/2010/main" val="182237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vs. </a:t>
            </a:r>
            <a:r>
              <a:rPr lang="en-US" dirty="0" smtClean="0"/>
              <a:t>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Core: the network consisting of </a:t>
            </a:r>
            <a:r>
              <a:rPr lang="en-US" dirty="0" smtClean="0"/>
              <a:t>routers</a:t>
            </a:r>
            <a:endParaRPr lang="en-US" dirty="0" smtClean="0"/>
          </a:p>
          <a:p>
            <a:r>
              <a:rPr lang="en-US" dirty="0" smtClean="0"/>
              <a:t>Edge: the </a:t>
            </a:r>
            <a:r>
              <a:rPr lang="en-US" dirty="0" smtClean="0"/>
              <a:t>endpoints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41145" y="4257816"/>
            <a:ext cx="11109709" cy="2306056"/>
            <a:chOff x="563447" y="2411004"/>
            <a:chExt cx="11109709" cy="2306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66508" y="2787861"/>
                <a:ext cx="3371278" cy="984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 smtClean="0"/>
                  <a:t>The Core</a:t>
                </a:r>
                <a:endParaRPr lang="en-US" sz="2600" dirty="0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55818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775023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29972" y="3708906"/>
            <a:ext cx="4716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What’s here?</a:t>
            </a:r>
            <a:endParaRPr lang="en-US" sz="32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18410" y="4257816"/>
            <a:ext cx="22302" cy="102786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52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70" y="3357995"/>
            <a:ext cx="2983424" cy="2983424"/>
          </a:xfrm>
          <a:prstGeom prst="rect">
            <a:avLst/>
          </a:prstGeom>
        </p:spPr>
      </p:pic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 smtClean="0"/>
              <a:t>Core: Split into </a:t>
            </a:r>
            <a:r>
              <a:rPr lang="en-US" altLang="x-none" i="1" dirty="0" smtClean="0"/>
              <a:t>data </a:t>
            </a:r>
            <a:r>
              <a:rPr lang="en-US" altLang="x-none" dirty="0" smtClean="0"/>
              <a:t>and </a:t>
            </a:r>
            <a:r>
              <a:rPr lang="en-US" altLang="x-none" i="1" dirty="0" smtClean="0"/>
              <a:t>control </a:t>
            </a:r>
            <a:r>
              <a:rPr lang="en-US" altLang="x-none" dirty="0" smtClean="0"/>
              <a:t>planes</a:t>
            </a:r>
            <a:endParaRPr lang="en-US" altLang="x-none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200" dirty="0"/>
              <a:t>Data plane: </a:t>
            </a:r>
            <a:r>
              <a:rPr lang="en-US" altLang="x-none" sz="3200" dirty="0" smtClean="0"/>
              <a:t>handle </a:t>
            </a:r>
            <a:r>
              <a:rPr lang="en-US" altLang="x-none" sz="3200" dirty="0" smtClean="0">
                <a:solidFill>
                  <a:srgbClr val="000000"/>
                </a:solidFill>
              </a:rPr>
              <a:t>packets</a:t>
            </a:r>
            <a:endParaRPr lang="en-US" altLang="x-none" sz="3200" dirty="0">
              <a:solidFill>
                <a:srgbClr val="000000"/>
              </a:solidFill>
            </a:endParaRPr>
          </a:p>
          <a:p>
            <a:pPr lvl="1"/>
            <a:r>
              <a:rPr lang="en-US" altLang="x-none" sz="2800" dirty="0">
                <a:solidFill>
                  <a:srgbClr val="000000"/>
                </a:solidFill>
              </a:rPr>
              <a:t>Handle individual packets as they arrive</a:t>
            </a:r>
          </a:p>
          <a:p>
            <a:pPr lvl="1"/>
            <a:r>
              <a:rPr lang="en-US" altLang="x-none" sz="2800" dirty="0">
                <a:solidFill>
                  <a:srgbClr val="000000"/>
                </a:solidFill>
              </a:rPr>
              <a:t>Forward, drop, or buffer</a:t>
            </a:r>
          </a:p>
          <a:p>
            <a:pPr lvl="1"/>
            <a:r>
              <a:rPr lang="en-US" altLang="x-none" sz="2800" dirty="0">
                <a:solidFill>
                  <a:srgbClr val="000000"/>
                </a:solidFill>
              </a:rPr>
              <a:t>Mark, </a:t>
            </a:r>
            <a:r>
              <a:rPr lang="en-US" altLang="x-none" sz="2800" dirty="0" smtClean="0">
                <a:solidFill>
                  <a:srgbClr val="000000"/>
                </a:solidFill>
              </a:rPr>
              <a:t>schedule, measure, …</a:t>
            </a:r>
            <a:endParaRPr lang="en-US" altLang="x-none" sz="2800" dirty="0">
              <a:solidFill>
                <a:srgbClr val="000000"/>
              </a:solidFill>
            </a:endParaRPr>
          </a:p>
          <a:p>
            <a:r>
              <a:rPr lang="en-US" altLang="x-none" sz="3200" dirty="0"/>
              <a:t>Control plane: </a:t>
            </a:r>
            <a:r>
              <a:rPr lang="en-US" altLang="x-none" sz="3200" dirty="0" smtClean="0"/>
              <a:t>handle events</a:t>
            </a:r>
            <a:endParaRPr lang="en-US" altLang="x-none" sz="3200" dirty="0"/>
          </a:p>
          <a:p>
            <a:pPr lvl="1"/>
            <a:r>
              <a:rPr lang="en-US" altLang="x-none" sz="2800" dirty="0"/>
              <a:t>Compute paths through the </a:t>
            </a:r>
            <a:r>
              <a:rPr lang="en-US" altLang="x-none" sz="2800" dirty="0" smtClean="0"/>
              <a:t>network</a:t>
            </a:r>
          </a:p>
          <a:p>
            <a:pPr lvl="1"/>
            <a:r>
              <a:rPr lang="en-US" altLang="x-none" sz="2800" dirty="0" smtClean="0"/>
              <a:t>Track </a:t>
            </a:r>
            <a:r>
              <a:rPr lang="en-US" altLang="x-none" sz="2800" dirty="0"/>
              <a:t>changes in network topology</a:t>
            </a:r>
          </a:p>
          <a:p>
            <a:pPr lvl="1"/>
            <a:r>
              <a:rPr lang="en-US" altLang="x-none" sz="2800" dirty="0" smtClean="0"/>
              <a:t>Reserve </a:t>
            </a:r>
            <a:r>
              <a:rPr lang="en-US" altLang="x-none" sz="2800" dirty="0"/>
              <a:t>resources along a path</a:t>
            </a:r>
          </a:p>
        </p:txBody>
      </p:sp>
      <p:sp>
        <p:nvSpPr>
          <p:cNvPr id="73739" name="TextBox 11"/>
          <p:cNvSpPr txBox="1">
            <a:spLocks noChangeArrowheads="1"/>
          </p:cNvSpPr>
          <p:nvPr/>
        </p:nvSpPr>
        <p:spPr bwMode="auto">
          <a:xfrm>
            <a:off x="2259013" y="5943601"/>
            <a:ext cx="7827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dirty="0"/>
              <a:t>Motivated by need for high-speed packet forwarding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884" y="1590187"/>
            <a:ext cx="3005163" cy="20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0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Adding the </a:t>
            </a:r>
            <a:r>
              <a:rPr lang="en-US" altLang="x-none" dirty="0" smtClean="0"/>
              <a:t>management plane </a:t>
            </a:r>
            <a:endParaRPr lang="en-US" altLang="x-none" dirty="0"/>
          </a:p>
        </p:txBody>
      </p:sp>
      <p:sp>
        <p:nvSpPr>
          <p:cNvPr id="74756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93939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Make networks run </a:t>
            </a:r>
            <a:r>
              <a:rPr lang="en-US" altLang="x-none" i="1" dirty="0" smtClean="0"/>
              <a:t>well</a:t>
            </a:r>
            <a:endParaRPr lang="en-US" altLang="x-none" i="1" dirty="0"/>
          </a:p>
          <a:p>
            <a:pPr lvl="1"/>
            <a:r>
              <a:rPr lang="en-US" altLang="x-none" dirty="0" smtClean="0"/>
              <a:t>The right traffic </a:t>
            </a:r>
            <a:r>
              <a:rPr lang="en-US" altLang="x-none" dirty="0"/>
              <a:t>reaches the right destination</a:t>
            </a:r>
          </a:p>
          <a:p>
            <a:pPr lvl="1"/>
            <a:r>
              <a:rPr lang="en-US" altLang="x-none" dirty="0"/>
              <a:t>Traffic flows over short, uncongested </a:t>
            </a:r>
            <a:r>
              <a:rPr lang="en-US" altLang="x-none" dirty="0" smtClean="0"/>
              <a:t>paths</a:t>
            </a:r>
            <a:endParaRPr lang="en-US" altLang="x-none" dirty="0"/>
          </a:p>
          <a:p>
            <a:pPr lvl="1"/>
            <a:r>
              <a:rPr lang="en-US" altLang="x-none" dirty="0" smtClean="0"/>
              <a:t>Failure </a:t>
            </a:r>
            <a:r>
              <a:rPr lang="en-US" altLang="x-none" dirty="0"/>
              <a:t>recovery happens quickly</a:t>
            </a:r>
          </a:p>
          <a:p>
            <a:pPr lvl="1"/>
            <a:r>
              <a:rPr lang="en-US" altLang="x-none" dirty="0"/>
              <a:t>Routers don’t run out of </a:t>
            </a:r>
            <a:r>
              <a:rPr lang="en-US" altLang="x-none" dirty="0" smtClean="0"/>
              <a:t>resources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A control loop with the network</a:t>
            </a:r>
          </a:p>
          <a:p>
            <a:pPr lvl="1"/>
            <a:r>
              <a:rPr lang="en-US" altLang="x-none" dirty="0"/>
              <a:t>Measure (sense): topology, </a:t>
            </a:r>
            <a:br>
              <a:rPr lang="en-US" altLang="x-none" dirty="0"/>
            </a:br>
            <a:r>
              <a:rPr lang="en-US" altLang="x-none" dirty="0"/>
              <a:t>traffic, performance, …</a:t>
            </a:r>
          </a:p>
          <a:p>
            <a:pPr lvl="1"/>
            <a:r>
              <a:rPr lang="en-US" altLang="x-none" dirty="0"/>
              <a:t>Control (actuate): configure </a:t>
            </a:r>
            <a:br>
              <a:rPr lang="en-US" altLang="x-none" dirty="0"/>
            </a:br>
            <a:r>
              <a:rPr lang="en-US" altLang="x-none" dirty="0"/>
              <a:t>control and data planes</a:t>
            </a:r>
          </a:p>
          <a:p>
            <a:pPr lvl="1"/>
            <a:endParaRPr lang="en-US" altLang="x-none" dirty="0"/>
          </a:p>
        </p:txBody>
      </p:sp>
      <p:sp>
        <p:nvSpPr>
          <p:cNvPr id="74758" name="Line 1029"/>
          <p:cNvSpPr>
            <a:spLocks noChangeShapeType="1"/>
          </p:cNvSpPr>
          <p:nvPr/>
        </p:nvSpPr>
        <p:spPr bwMode="auto">
          <a:xfrm flipV="1">
            <a:off x="7551738" y="4953000"/>
            <a:ext cx="754062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Line 1030"/>
          <p:cNvSpPr>
            <a:spLocks noChangeShapeType="1"/>
          </p:cNvSpPr>
          <p:nvPr/>
        </p:nvSpPr>
        <p:spPr bwMode="auto">
          <a:xfrm>
            <a:off x="7704138" y="58674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60" name="Line 1031"/>
          <p:cNvSpPr>
            <a:spLocks noChangeShapeType="1"/>
          </p:cNvSpPr>
          <p:nvPr/>
        </p:nvSpPr>
        <p:spPr bwMode="auto">
          <a:xfrm>
            <a:off x="8694738" y="5029200"/>
            <a:ext cx="6858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74764" name="Picture 11" descr="imag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819401"/>
            <a:ext cx="114300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765" name="Curved Connector 13"/>
          <p:cNvCxnSpPr>
            <a:cxnSpLocks noChangeShapeType="1"/>
          </p:cNvCxnSpPr>
          <p:nvPr/>
        </p:nvCxnSpPr>
        <p:spPr bwMode="auto">
          <a:xfrm rot="5400000" flipH="1" flipV="1">
            <a:off x="6978650" y="3779838"/>
            <a:ext cx="1587500" cy="914400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6" name="Shape 16"/>
          <p:cNvCxnSpPr>
            <a:cxnSpLocks noChangeShapeType="1"/>
          </p:cNvCxnSpPr>
          <p:nvPr/>
        </p:nvCxnSpPr>
        <p:spPr bwMode="auto">
          <a:xfrm>
            <a:off x="9372600" y="3443288"/>
            <a:ext cx="762000" cy="1738312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Cloud 14"/>
          <p:cNvSpPr/>
          <p:nvPr/>
        </p:nvSpPr>
        <p:spPr>
          <a:xfrm>
            <a:off x="6199319" y="4510006"/>
            <a:ext cx="4541005" cy="1955585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007" y="5621548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638" y="5581403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177" y="4711016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52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Data and Control </a:t>
            </a:r>
            <a:r>
              <a:rPr lang="en-US" altLang="x-none" dirty="0" smtClean="0"/>
              <a:t>Planes in a Router</a:t>
            </a:r>
            <a:endParaRPr lang="en-US" altLang="x-none" dirty="0"/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5038726" y="3521020"/>
            <a:ext cx="2085975" cy="2914650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Switching</a:t>
            </a:r>
          </a:p>
          <a:p>
            <a:pPr algn="ctr"/>
            <a:r>
              <a:rPr lang="en-US" altLang="x-none" sz="2400" dirty="0" smtClean="0">
                <a:solidFill>
                  <a:schemeClr val="bg1"/>
                </a:solidFill>
                <a:latin typeface="Times New Roman" charset="0"/>
              </a:rPr>
              <a:t>fabric</a:t>
            </a:r>
            <a:endParaRPr lang="en-US" altLang="x-none" sz="2400" dirty="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5065714" y="1877958"/>
            <a:ext cx="2085975" cy="1300162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2400" dirty="0">
                <a:solidFill>
                  <a:schemeClr val="bg1"/>
                </a:solidFill>
                <a:latin typeface="Times New Roman" charset="0"/>
              </a:rPr>
              <a:t>Processor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5881688" y="3178120"/>
            <a:ext cx="328612" cy="3429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152776" y="3735334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4" name="Rectangle 7"/>
          <p:cNvSpPr>
            <a:spLocks noChangeArrowheads="1"/>
          </p:cNvSpPr>
          <p:nvPr/>
        </p:nvSpPr>
        <p:spPr bwMode="auto">
          <a:xfrm>
            <a:off x="4681539" y="387820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360739" y="3835345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9466" name="Line 9"/>
          <p:cNvSpPr>
            <a:spLocks noChangeShapeType="1"/>
          </p:cNvSpPr>
          <p:nvPr/>
        </p:nvSpPr>
        <p:spPr bwMode="auto">
          <a:xfrm flipH="1">
            <a:off x="1866901" y="400679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7" name="Rectangle 10"/>
          <p:cNvSpPr>
            <a:spLocks noChangeArrowheads="1"/>
          </p:cNvSpPr>
          <p:nvPr/>
        </p:nvSpPr>
        <p:spPr bwMode="auto">
          <a:xfrm>
            <a:off x="3148013" y="4716409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8" name="Rectangle 11"/>
          <p:cNvSpPr>
            <a:spLocks noChangeArrowheads="1"/>
          </p:cNvSpPr>
          <p:nvPr/>
        </p:nvSpPr>
        <p:spPr bwMode="auto">
          <a:xfrm>
            <a:off x="4676775" y="4873570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3370264" y="4816420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 flipH="1">
            <a:off x="1876426" y="498787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1" name="Rectangle 14"/>
          <p:cNvSpPr>
            <a:spLocks noChangeArrowheads="1"/>
          </p:cNvSpPr>
          <p:nvPr/>
        </p:nvSpPr>
        <p:spPr bwMode="auto">
          <a:xfrm>
            <a:off x="3157538" y="5711771"/>
            <a:ext cx="1528762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2" name="Rectangle 15"/>
          <p:cNvSpPr>
            <a:spLocks noChangeArrowheads="1"/>
          </p:cNvSpPr>
          <p:nvPr/>
        </p:nvSpPr>
        <p:spPr bwMode="auto">
          <a:xfrm>
            <a:off x="4686300" y="5868933"/>
            <a:ext cx="357188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3379789" y="5811783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9474" name="Line 17"/>
          <p:cNvSpPr>
            <a:spLocks noChangeShapeType="1"/>
          </p:cNvSpPr>
          <p:nvPr/>
        </p:nvSpPr>
        <p:spPr bwMode="auto">
          <a:xfrm flipH="1">
            <a:off x="1885951" y="5983233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5" name="Rectangle 18"/>
          <p:cNvSpPr>
            <a:spLocks noChangeArrowheads="1"/>
          </p:cNvSpPr>
          <p:nvPr/>
        </p:nvSpPr>
        <p:spPr bwMode="auto">
          <a:xfrm flipH="1">
            <a:off x="7467601" y="3744859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6" name="Rectangle 19"/>
          <p:cNvSpPr>
            <a:spLocks noChangeArrowheads="1"/>
          </p:cNvSpPr>
          <p:nvPr/>
        </p:nvSpPr>
        <p:spPr bwMode="auto">
          <a:xfrm flipH="1">
            <a:off x="7110414" y="3902020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77" name="Text Box 20"/>
          <p:cNvSpPr txBox="1">
            <a:spLocks noChangeArrowheads="1"/>
          </p:cNvSpPr>
          <p:nvPr/>
        </p:nvSpPr>
        <p:spPr bwMode="auto">
          <a:xfrm flipH="1">
            <a:off x="7734301" y="385915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9478" name="Line 21"/>
          <p:cNvSpPr>
            <a:spLocks noChangeShapeType="1"/>
          </p:cNvSpPr>
          <p:nvPr/>
        </p:nvSpPr>
        <p:spPr bwMode="auto">
          <a:xfrm>
            <a:off x="9010651" y="4016320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79" name="Rectangle 22"/>
          <p:cNvSpPr>
            <a:spLocks noChangeArrowheads="1"/>
          </p:cNvSpPr>
          <p:nvPr/>
        </p:nvSpPr>
        <p:spPr bwMode="auto">
          <a:xfrm flipH="1">
            <a:off x="7486651" y="4725934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0" name="Rectangle 23"/>
          <p:cNvSpPr>
            <a:spLocks noChangeArrowheads="1"/>
          </p:cNvSpPr>
          <p:nvPr/>
        </p:nvSpPr>
        <p:spPr bwMode="auto">
          <a:xfrm flipH="1">
            <a:off x="7129464" y="4883095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1" name="Text Box 24"/>
          <p:cNvSpPr txBox="1">
            <a:spLocks noChangeArrowheads="1"/>
          </p:cNvSpPr>
          <p:nvPr/>
        </p:nvSpPr>
        <p:spPr bwMode="auto">
          <a:xfrm flipH="1">
            <a:off x="7767639" y="4825945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9001126" y="4997395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3" name="Rectangle 26"/>
          <p:cNvSpPr>
            <a:spLocks noChangeArrowheads="1"/>
          </p:cNvSpPr>
          <p:nvPr/>
        </p:nvSpPr>
        <p:spPr bwMode="auto">
          <a:xfrm flipH="1">
            <a:off x="7477126" y="5721296"/>
            <a:ext cx="1528763" cy="542925"/>
          </a:xfrm>
          <a:prstGeom prst="rect">
            <a:avLst/>
          </a:prstGeom>
          <a:solidFill>
            <a:srgbClr val="99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4" name="Rectangle 27"/>
          <p:cNvSpPr>
            <a:spLocks noChangeArrowheads="1"/>
          </p:cNvSpPr>
          <p:nvPr/>
        </p:nvSpPr>
        <p:spPr bwMode="auto">
          <a:xfrm flipH="1">
            <a:off x="7119939" y="5878458"/>
            <a:ext cx="357187" cy="228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5" name="Text Box 28"/>
          <p:cNvSpPr txBox="1">
            <a:spLocks noChangeArrowheads="1"/>
          </p:cNvSpPr>
          <p:nvPr/>
        </p:nvSpPr>
        <p:spPr bwMode="auto">
          <a:xfrm flipH="1">
            <a:off x="7758114" y="5821308"/>
            <a:ext cx="1025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>
                <a:solidFill>
                  <a:schemeClr val="bg1"/>
                </a:solidFill>
                <a:latin typeface="Times New Roman" charset="0"/>
              </a:rPr>
              <a:t>Line card</a:t>
            </a:r>
          </a:p>
        </p:txBody>
      </p:sp>
      <p:sp>
        <p:nvSpPr>
          <p:cNvPr id="19486" name="Line 29"/>
          <p:cNvSpPr>
            <a:spLocks noChangeShapeType="1"/>
          </p:cNvSpPr>
          <p:nvPr/>
        </p:nvSpPr>
        <p:spPr bwMode="auto">
          <a:xfrm>
            <a:off x="8991601" y="5992758"/>
            <a:ext cx="12858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7" name="Rectangle 30"/>
          <p:cNvSpPr>
            <a:spLocks noChangeArrowheads="1"/>
          </p:cNvSpPr>
          <p:nvPr/>
        </p:nvSpPr>
        <p:spPr bwMode="auto">
          <a:xfrm>
            <a:off x="2638426" y="1649358"/>
            <a:ext cx="6900863" cy="5072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8" name="Freeform 31"/>
          <p:cNvSpPr>
            <a:spLocks/>
          </p:cNvSpPr>
          <p:nvPr/>
        </p:nvSpPr>
        <p:spPr bwMode="auto">
          <a:xfrm>
            <a:off x="3484563" y="2886020"/>
            <a:ext cx="806450" cy="730250"/>
          </a:xfrm>
          <a:custGeom>
            <a:avLst/>
            <a:gdLst>
              <a:gd name="T0" fmla="*/ 0 w 508"/>
              <a:gd name="T1" fmla="*/ 0 h 460"/>
              <a:gd name="T2" fmla="*/ 576263 w 508"/>
              <a:gd name="T3" fmla="*/ 230188 h 460"/>
              <a:gd name="T4" fmla="*/ 806450 w 508"/>
              <a:gd name="T5" fmla="*/ 730250 h 460"/>
              <a:gd name="T6" fmla="*/ 0 60000 65536"/>
              <a:gd name="T7" fmla="*/ 0 60000 65536"/>
              <a:gd name="T8" fmla="*/ 0 60000 65536"/>
              <a:gd name="T9" fmla="*/ 0 w 508"/>
              <a:gd name="T10" fmla="*/ 0 h 460"/>
              <a:gd name="T11" fmla="*/ 508 w 50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8" h="460">
                <a:moveTo>
                  <a:pt x="0" y="0"/>
                </a:moveTo>
                <a:cubicBezTo>
                  <a:pt x="139" y="34"/>
                  <a:pt x="278" y="68"/>
                  <a:pt x="363" y="145"/>
                </a:cubicBezTo>
                <a:cubicBezTo>
                  <a:pt x="448" y="222"/>
                  <a:pt x="478" y="341"/>
                  <a:pt x="508" y="46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89" name="Text Box 32"/>
          <p:cNvSpPr txBox="1">
            <a:spLocks noChangeArrowheads="1"/>
          </p:cNvSpPr>
          <p:nvPr/>
        </p:nvSpPr>
        <p:spPr bwMode="auto">
          <a:xfrm>
            <a:off x="2832101" y="2463746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0000FF"/>
                </a:solidFill>
              </a:rPr>
              <a:t>data plane</a:t>
            </a:r>
          </a:p>
        </p:txBody>
      </p:sp>
      <p:sp>
        <p:nvSpPr>
          <p:cNvPr id="19490" name="Freeform 33"/>
          <p:cNvSpPr>
            <a:spLocks/>
          </p:cNvSpPr>
          <p:nvPr/>
        </p:nvSpPr>
        <p:spPr bwMode="auto">
          <a:xfrm>
            <a:off x="7210426" y="2425645"/>
            <a:ext cx="652463" cy="319088"/>
          </a:xfrm>
          <a:custGeom>
            <a:avLst/>
            <a:gdLst>
              <a:gd name="T0" fmla="*/ 652463 w 411"/>
              <a:gd name="T1" fmla="*/ 0 h 201"/>
              <a:gd name="T2" fmla="*/ 384175 w 411"/>
              <a:gd name="T3" fmla="*/ 268288 h 201"/>
              <a:gd name="T4" fmla="*/ 0 w 411"/>
              <a:gd name="T5" fmla="*/ 306388 h 201"/>
              <a:gd name="T6" fmla="*/ 0 60000 65536"/>
              <a:gd name="T7" fmla="*/ 0 60000 65536"/>
              <a:gd name="T8" fmla="*/ 0 60000 65536"/>
              <a:gd name="T9" fmla="*/ 0 w 411"/>
              <a:gd name="T10" fmla="*/ 0 h 201"/>
              <a:gd name="T11" fmla="*/ 411 w 411"/>
              <a:gd name="T12" fmla="*/ 201 h 20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11" h="201">
                <a:moveTo>
                  <a:pt x="411" y="0"/>
                </a:moveTo>
                <a:cubicBezTo>
                  <a:pt x="360" y="68"/>
                  <a:pt x="310" y="137"/>
                  <a:pt x="242" y="169"/>
                </a:cubicBezTo>
                <a:cubicBezTo>
                  <a:pt x="174" y="201"/>
                  <a:pt x="87" y="197"/>
                  <a:pt x="0" y="193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9491" name="Text Box 34"/>
          <p:cNvSpPr txBox="1">
            <a:spLocks noChangeArrowheads="1"/>
          </p:cNvSpPr>
          <p:nvPr/>
        </p:nvSpPr>
        <p:spPr bwMode="auto">
          <a:xfrm>
            <a:off x="7310438" y="1989084"/>
            <a:ext cx="177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control plane</a:t>
            </a:r>
          </a:p>
        </p:txBody>
      </p:sp>
    </p:spTree>
    <p:extLst>
      <p:ext uri="{BB962C8B-B14F-4D97-AF65-F5344CB8AC3E}">
        <p14:creationId xmlns:p14="http://schemas.microsoft.com/office/powerpoint/2010/main" val="102638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2621</Words>
  <Application>Microsoft Macintosh PowerPoint</Application>
  <PresentationFormat>Widescreen</PresentationFormat>
  <Paragraphs>681</Paragraphs>
  <Slides>57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Calibri</vt:lpstr>
      <vt:lpstr>Lucida Console</vt:lpstr>
      <vt:lpstr>ＭＳ Ｐゴシック</vt:lpstr>
      <vt:lpstr>宋体</vt:lpstr>
      <vt:lpstr>Arial</vt:lpstr>
      <vt:lpstr>Arial Black</vt:lpstr>
      <vt:lpstr>Comic Sans MS</vt:lpstr>
      <vt:lpstr>Helvetica</vt:lpstr>
      <vt:lpstr>Times New Roman</vt:lpstr>
      <vt:lpstr>Office Theme</vt:lpstr>
      <vt:lpstr>Microsoft Photo Editor 3.0 Photo</vt:lpstr>
      <vt:lpstr>Administrivia</vt:lpstr>
      <vt:lpstr> End-to-end arguments  in system design </vt:lpstr>
      <vt:lpstr>End-to-end argument</vt:lpstr>
      <vt:lpstr>Trade-offs</vt:lpstr>
      <vt:lpstr>PowerPoint Presentation</vt:lpstr>
      <vt:lpstr>Edge vs. Core</vt:lpstr>
      <vt:lpstr>Core: Split into data and control planes</vt:lpstr>
      <vt:lpstr>Adding the management plane </vt:lpstr>
      <vt:lpstr>Data and Control Planes in a Router</vt:lpstr>
      <vt:lpstr>Forwarding vs. Routing</vt:lpstr>
      <vt:lpstr>Each router creates its own forwarding table  … but the computation itself is distributed.</vt:lpstr>
      <vt:lpstr>Routing protocols enable FT computation</vt:lpstr>
      <vt:lpstr>What does the protocol  compute?</vt:lpstr>
      <vt:lpstr>Different ways to represent paths</vt:lpstr>
      <vt:lpstr>Spanning tree (Ethernet)</vt:lpstr>
      <vt:lpstr>Shortest paths (OSPF/IS-IS)</vt:lpstr>
      <vt:lpstr>Local policy at each hop (BGP)</vt:lpstr>
      <vt:lpstr>End-to-end path selection (IP src route)</vt:lpstr>
      <vt:lpstr>How to compute paths?</vt:lpstr>
      <vt:lpstr>Spanning tree algorithm (Ethernet)</vt:lpstr>
      <vt:lpstr>Spanning tree example: switch #4</vt:lpstr>
      <vt:lpstr>Shortest-path problem</vt:lpstr>
      <vt:lpstr>Link-state: Dijkstra’s algorithm</vt:lpstr>
      <vt:lpstr>Link-state routing example (OSPF/IS-IS)</vt:lpstr>
      <vt:lpstr>Link-state routing example (cont.)</vt:lpstr>
      <vt:lpstr>Link-state: Shortest-path tree</vt:lpstr>
      <vt:lpstr>Path-vector routing (BGP)</vt:lpstr>
      <vt:lpstr>Path-vector: Fast loop detection</vt:lpstr>
      <vt:lpstr>Path-vector: Flexible policies</vt:lpstr>
      <vt:lpstr>PowerPoint Presentation</vt:lpstr>
      <vt:lpstr>Learning the location of the endpoints</vt:lpstr>
      <vt:lpstr>Finding the endpoints</vt:lpstr>
      <vt:lpstr>Ex: Disseminate with another protocol</vt:lpstr>
      <vt:lpstr>Conclusion</vt:lpstr>
      <vt:lpstr>Clean-slate 4D architecture</vt:lpstr>
      <vt:lpstr>Three goals of 4D architecture</vt:lpstr>
      <vt:lpstr>4D: The four planes</vt:lpstr>
      <vt:lpstr>Decision plane</vt:lpstr>
      <vt:lpstr>Decision plane</vt:lpstr>
      <vt:lpstr>Dissemination plane</vt:lpstr>
      <vt:lpstr>Discovery Plane</vt:lpstr>
      <vt:lpstr>Data Plane</vt:lpstr>
      <vt:lpstr>Practical technical challenges</vt:lpstr>
      <vt:lpstr>Architectural considerations for new protocols</vt:lpstr>
      <vt:lpstr>PowerPoint Presentation</vt:lpstr>
      <vt:lpstr>What limits performance of transport?</vt:lpstr>
      <vt:lpstr>Two key ideas</vt:lpstr>
      <vt:lpstr>Discussion</vt:lpstr>
      <vt:lpstr>Until next time…</vt:lpstr>
      <vt:lpstr>PowerPoint Presentation</vt:lpstr>
      <vt:lpstr>PowerPoint Presentation</vt:lpstr>
      <vt:lpstr>Backup slides</vt:lpstr>
      <vt:lpstr>Discussion questions for E2E argument</vt:lpstr>
      <vt:lpstr>Distance Vector: Bellman-Ford Algo</vt:lpstr>
      <vt:lpstr>Distance Vector: Count to Infinity</vt:lpstr>
      <vt:lpstr>End-to-End Signaling</vt:lpstr>
      <vt:lpstr>Source Routing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1322</cp:revision>
  <dcterms:created xsi:type="dcterms:W3CDTF">2018-09-05T17:47:04Z</dcterms:created>
  <dcterms:modified xsi:type="dcterms:W3CDTF">2018-09-13T02:01:31Z</dcterms:modified>
</cp:coreProperties>
</file>