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89" r:id="rId2"/>
    <p:sldId id="411" r:id="rId3"/>
    <p:sldId id="400" r:id="rId4"/>
    <p:sldId id="388" r:id="rId5"/>
    <p:sldId id="389" r:id="rId6"/>
    <p:sldId id="390" r:id="rId7"/>
    <p:sldId id="413" r:id="rId8"/>
    <p:sldId id="412" r:id="rId9"/>
    <p:sldId id="414" r:id="rId10"/>
    <p:sldId id="391" r:id="rId11"/>
    <p:sldId id="415" r:id="rId12"/>
    <p:sldId id="393" r:id="rId13"/>
    <p:sldId id="416" r:id="rId14"/>
    <p:sldId id="394" r:id="rId15"/>
    <p:sldId id="395" r:id="rId16"/>
    <p:sldId id="418" r:id="rId17"/>
    <p:sldId id="419" r:id="rId18"/>
    <p:sldId id="396" r:id="rId19"/>
    <p:sldId id="397" r:id="rId20"/>
    <p:sldId id="398" r:id="rId21"/>
    <p:sldId id="399" r:id="rId22"/>
    <p:sldId id="420" r:id="rId23"/>
    <p:sldId id="402" r:id="rId24"/>
    <p:sldId id="421" r:id="rId25"/>
    <p:sldId id="422" r:id="rId26"/>
    <p:sldId id="403" r:id="rId27"/>
    <p:sldId id="404" r:id="rId28"/>
    <p:sldId id="401" r:id="rId29"/>
    <p:sldId id="405" r:id="rId30"/>
    <p:sldId id="406" r:id="rId31"/>
    <p:sldId id="407" r:id="rId32"/>
    <p:sldId id="409" r:id="rId33"/>
    <p:sldId id="41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42"/>
    <p:restoredTop sz="86401"/>
  </p:normalViewPr>
  <p:slideViewPr>
    <p:cSldViewPr snapToGrid="0" snapToObjects="1">
      <p:cViewPr varScale="1">
        <p:scale>
          <a:sx n="80" d="100"/>
          <a:sy n="80" d="100"/>
        </p:scale>
        <p:origin x="208" y="800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2A3D27-D38B-AA45-8E61-906C0F60A3FE}" type="slidenum">
              <a:rPr lang="en-US" altLang="x-none" sz="1300" b="0">
                <a:latin typeface="Times New Roman" charset="0"/>
              </a:rPr>
              <a:pPr eaLnBrk="1" hangingPunct="1"/>
              <a:t>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355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327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F2F54B-C4D7-D041-B589-7B8A1C6932F8}" type="slidenum">
              <a:rPr lang="en-US" altLang="x-none" sz="1300" b="0">
                <a:latin typeface="Times New Roman" charset="0"/>
              </a:rPr>
              <a:pPr eaLnBrk="1" hangingPunct="1"/>
              <a:t>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5603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48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20A06F-2871-214B-9E98-1A7C8AEE688E}" type="slidenum">
              <a:rPr lang="en-US" altLang="x-none" sz="1300" b="0">
                <a:latin typeface="Times New Roman" charset="0"/>
              </a:rPr>
              <a:pPr eaLnBrk="1" hangingPunct="1"/>
              <a:t>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7651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333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ACK https://</a:t>
            </a:r>
            <a:r>
              <a:rPr lang="en-US" dirty="0" err="1" smtClean="0"/>
              <a:t>www.nanog.org</a:t>
            </a:r>
            <a:r>
              <a:rPr lang="en-US" dirty="0" smtClean="0"/>
              <a:t>/meetings/nanog45/presentations/Sunday/RAS_traceroute_N45.pdf Richard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Steenbergen</a:t>
            </a:r>
            <a:r>
              <a:rPr lang="en-US" baseline="0" dirty="0" smtClean="0"/>
              <a:t> NANOG 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8, </a:t>
            </a:r>
            <a:r>
              <a:rPr lang="en-US" dirty="0" smtClean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Measurement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Measurement 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841"/>
          </a:xfrm>
        </p:spPr>
        <p:txBody>
          <a:bodyPr>
            <a:normAutofit/>
          </a:bodyPr>
          <a:lstStyle/>
          <a:p>
            <a:r>
              <a:rPr lang="en-US" dirty="0" smtClean="0"/>
              <a:t>A network can’t capture every packet with timestamps</a:t>
            </a:r>
          </a:p>
          <a:p>
            <a:pPr lvl="1"/>
            <a:r>
              <a:rPr lang="en-US" dirty="0" smtClean="0"/>
              <a:t>Too much data!</a:t>
            </a:r>
          </a:p>
          <a:p>
            <a:r>
              <a:rPr lang="en-US" i="1" dirty="0" smtClean="0"/>
              <a:t>Filter</a:t>
            </a:r>
            <a:r>
              <a:rPr lang="en-US" dirty="0" smtClean="0"/>
              <a:t> to restrict to data of interest</a:t>
            </a:r>
          </a:p>
          <a:p>
            <a:pPr lvl="1"/>
            <a:r>
              <a:rPr lang="en-US" dirty="0" smtClean="0"/>
              <a:t>Ex: by source, by app, by (physical) port,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i="1" dirty="0" smtClean="0"/>
              <a:t>Sample</a:t>
            </a:r>
            <a:r>
              <a:rPr lang="en-US" dirty="0" smtClean="0"/>
              <a:t> to thin the data stream for exact computations</a:t>
            </a:r>
          </a:p>
          <a:p>
            <a:pPr lvl="1"/>
            <a:r>
              <a:rPr lang="en-US" dirty="0" smtClean="0"/>
              <a:t>Systematic, random, stratified</a:t>
            </a:r>
          </a:p>
          <a:p>
            <a:pPr lvl="1"/>
            <a:r>
              <a:rPr lang="en-US" dirty="0" smtClean="0"/>
              <a:t>“Consistently” sample same/distinct packet at each hop</a:t>
            </a:r>
          </a:p>
          <a:p>
            <a:r>
              <a:rPr lang="en-US" i="1" dirty="0"/>
              <a:t>Aggregate </a:t>
            </a:r>
            <a:r>
              <a:rPr lang="en-US" dirty="0" smtClean="0"/>
              <a:t>(ex: by flow) to </a:t>
            </a:r>
            <a:r>
              <a:rPr lang="en-US" dirty="0"/>
              <a:t>summarize data over many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One problem: too many flows</a:t>
            </a:r>
          </a:p>
          <a:p>
            <a:pPr lvl="1"/>
            <a:r>
              <a:rPr lang="en-US" i="1" dirty="0" smtClean="0"/>
              <a:t>Sketches: </a:t>
            </a:r>
            <a:r>
              <a:rPr lang="en-US" dirty="0" smtClean="0"/>
              <a:t>aggregation that approximates with limited memory</a:t>
            </a:r>
          </a:p>
        </p:txBody>
      </p:sp>
    </p:spTree>
    <p:extLst>
      <p:ext uri="{BB962C8B-B14F-4D97-AF65-F5344CB8AC3E}">
        <p14:creationId xmlns:p14="http://schemas.microsoft.com/office/powerpoint/2010/main" val="2242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Joining traffic with forwarding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9003294" y="3709988"/>
            <a:ext cx="838200" cy="762000"/>
          </a:xfrm>
          <a:prstGeom prst="lightningBolt">
            <a:avLst/>
          </a:prstGeom>
          <a:solidFill>
            <a:srgbClr val="FF3300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FR" altLang="x-none" sz="2400">
              <a:solidFill>
                <a:srgbClr val="FF3300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393694" y="25669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555494" y="33289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012694" y="41671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9689094" y="43957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027107" y="35575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0298694" y="32527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070094" y="23383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1822694" y="37861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7860295" y="3481388"/>
            <a:ext cx="1166813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/>
          <p:cNvCxnSpPr>
            <a:cxnSpLocks noChangeShapeType="1"/>
          </p:cNvCxnSpPr>
          <p:nvPr/>
        </p:nvCxnSpPr>
        <p:spPr bwMode="auto">
          <a:xfrm flipH="1">
            <a:off x="8273045" y="3817938"/>
            <a:ext cx="798513" cy="393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/>
          <p:cNvCxnSpPr>
            <a:cxnSpLocks noChangeShapeType="1"/>
          </p:cNvCxnSpPr>
          <p:nvPr/>
        </p:nvCxnSpPr>
        <p:spPr bwMode="auto">
          <a:xfrm>
            <a:off x="9287458" y="3817938"/>
            <a:ext cx="446087" cy="622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>
            <a:off x="8654045" y="2827338"/>
            <a:ext cx="417513" cy="774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 flipV="1">
            <a:off x="9331908" y="3405188"/>
            <a:ext cx="966787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10222494" y="2643188"/>
            <a:ext cx="22860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/>
          <p:cNvCxnSpPr>
            <a:cxnSpLocks noChangeShapeType="1"/>
          </p:cNvCxnSpPr>
          <p:nvPr/>
        </p:nvCxnSpPr>
        <p:spPr bwMode="auto">
          <a:xfrm flipV="1">
            <a:off x="8698494" y="2490788"/>
            <a:ext cx="1371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/>
          <p:cNvCxnSpPr>
            <a:cxnSpLocks noChangeShapeType="1"/>
          </p:cNvCxnSpPr>
          <p:nvPr/>
        </p:nvCxnSpPr>
        <p:spPr bwMode="auto">
          <a:xfrm>
            <a:off x="10603494" y="3405188"/>
            <a:ext cx="12192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0"/>
          <p:cNvCxnSpPr>
            <a:cxnSpLocks noChangeShapeType="1"/>
          </p:cNvCxnSpPr>
          <p:nvPr/>
        </p:nvCxnSpPr>
        <p:spPr bwMode="auto">
          <a:xfrm flipV="1">
            <a:off x="9993894" y="4046538"/>
            <a:ext cx="1873250" cy="501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/>
          <p:cNvCxnSpPr>
            <a:cxnSpLocks noChangeShapeType="1"/>
          </p:cNvCxnSpPr>
          <p:nvPr/>
        </p:nvCxnSpPr>
        <p:spPr bwMode="auto">
          <a:xfrm>
            <a:off x="10330444" y="2598738"/>
            <a:ext cx="1536700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2"/>
          <p:cNvCxnSpPr>
            <a:cxnSpLocks noChangeShapeType="1"/>
          </p:cNvCxnSpPr>
          <p:nvPr/>
        </p:nvCxnSpPr>
        <p:spPr bwMode="auto">
          <a:xfrm>
            <a:off x="8317494" y="4319588"/>
            <a:ext cx="1371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3"/>
          <p:cNvCxnSpPr>
            <a:cxnSpLocks noChangeShapeType="1"/>
          </p:cNvCxnSpPr>
          <p:nvPr/>
        </p:nvCxnSpPr>
        <p:spPr bwMode="auto">
          <a:xfrm>
            <a:off x="7815844" y="3589338"/>
            <a:ext cx="241300" cy="622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4"/>
          <p:cNvCxnSpPr>
            <a:cxnSpLocks noChangeShapeType="1"/>
          </p:cNvCxnSpPr>
          <p:nvPr/>
        </p:nvCxnSpPr>
        <p:spPr bwMode="auto">
          <a:xfrm flipV="1">
            <a:off x="7815844" y="2827338"/>
            <a:ext cx="622300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/>
          <p:cNvCxnSpPr>
            <a:cxnSpLocks noChangeShapeType="1"/>
          </p:cNvCxnSpPr>
          <p:nvPr/>
        </p:nvCxnSpPr>
        <p:spPr bwMode="auto">
          <a:xfrm>
            <a:off x="7901569" y="3360738"/>
            <a:ext cx="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8206370" y="4449764"/>
            <a:ext cx="568325" cy="1393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8622294" y="5843588"/>
            <a:ext cx="381000" cy="3810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8927094" y="4624388"/>
            <a:ext cx="8382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7461832" y="1706564"/>
            <a:ext cx="3282950" cy="5040313"/>
            <a:chOff x="1765" y="946"/>
            <a:chExt cx="2068" cy="3175"/>
          </a:xfrm>
        </p:grpSpPr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765" y="3869"/>
              <a:ext cx="20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>
                  <a:solidFill>
                    <a:srgbClr val="FF0000"/>
                  </a:solidFill>
                </a:rPr>
                <a:t>Web server at its knees…</a:t>
              </a:r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30" y="946"/>
              <a:ext cx="858" cy="2587"/>
            </a:xfrm>
            <a:custGeom>
              <a:avLst/>
              <a:gdLst>
                <a:gd name="T0" fmla="*/ 0 w 935"/>
                <a:gd name="T1" fmla="*/ 9 h 2321"/>
                <a:gd name="T2" fmla="*/ 31 w 935"/>
                <a:gd name="T3" fmla="*/ 67 h 2321"/>
                <a:gd name="T4" fmla="*/ 95 w 935"/>
                <a:gd name="T5" fmla="*/ 411 h 2321"/>
                <a:gd name="T6" fmla="*/ 465 w 935"/>
                <a:gd name="T7" fmla="*/ 1120 h 2321"/>
                <a:gd name="T8" fmla="*/ 852 w 935"/>
                <a:gd name="T9" fmla="*/ 1695 h 2321"/>
                <a:gd name="T10" fmla="*/ 426 w 935"/>
                <a:gd name="T11" fmla="*/ 2587 h 23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5"/>
                <a:gd name="T19" fmla="*/ 0 h 2321"/>
                <a:gd name="T20" fmla="*/ 935 w 935"/>
                <a:gd name="T21" fmla="*/ 2321 h 23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5" h="2321">
                  <a:moveTo>
                    <a:pt x="0" y="8"/>
                  </a:moveTo>
                  <a:cubicBezTo>
                    <a:pt x="8" y="4"/>
                    <a:pt x="17" y="0"/>
                    <a:pt x="34" y="60"/>
                  </a:cubicBezTo>
                  <a:cubicBezTo>
                    <a:pt x="51" y="120"/>
                    <a:pt x="24" y="212"/>
                    <a:pt x="103" y="369"/>
                  </a:cubicBezTo>
                  <a:cubicBezTo>
                    <a:pt x="182" y="526"/>
                    <a:pt x="370" y="813"/>
                    <a:pt x="507" y="1005"/>
                  </a:cubicBezTo>
                  <a:cubicBezTo>
                    <a:pt x="644" y="1197"/>
                    <a:pt x="935" y="1302"/>
                    <a:pt x="928" y="1521"/>
                  </a:cubicBezTo>
                  <a:cubicBezTo>
                    <a:pt x="921" y="1740"/>
                    <a:pt x="692" y="2030"/>
                    <a:pt x="464" y="2321"/>
                  </a:cubicBezTo>
                </a:path>
              </a:pathLst>
            </a:custGeom>
            <a:noFill/>
            <a:ln w="76200">
              <a:solidFill>
                <a:srgbClr val="3333FF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3" name="Group 48"/>
          <p:cNvGrpSpPr>
            <a:grpSpLocks/>
          </p:cNvGrpSpPr>
          <p:nvPr/>
        </p:nvGrpSpPr>
        <p:grpSpPr bwMode="auto">
          <a:xfrm>
            <a:off x="6101907" y="1690688"/>
            <a:ext cx="3134750" cy="4562476"/>
            <a:chOff x="536" y="928"/>
            <a:chExt cx="2325" cy="2874"/>
          </a:xfrm>
        </p:grpSpPr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1988" y="1296"/>
              <a:ext cx="873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330" y="928"/>
              <a:ext cx="69" cy="362"/>
            </a:xfrm>
            <a:custGeom>
              <a:avLst/>
              <a:gdLst>
                <a:gd name="T0" fmla="*/ 0 w 69"/>
                <a:gd name="T1" fmla="*/ 0 h 362"/>
                <a:gd name="T2" fmla="*/ 69 w 69"/>
                <a:gd name="T3" fmla="*/ 362 h 362"/>
                <a:gd name="T4" fmla="*/ 0 60000 65536"/>
                <a:gd name="T5" fmla="*/ 0 60000 65536"/>
                <a:gd name="T6" fmla="*/ 0 w 69"/>
                <a:gd name="T7" fmla="*/ 0 h 362"/>
                <a:gd name="T8" fmla="*/ 69 w 69"/>
                <a:gd name="T9" fmla="*/ 362 h 3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" h="362">
                  <a:moveTo>
                    <a:pt x="0" y="0"/>
                  </a:moveTo>
                  <a:cubicBezTo>
                    <a:pt x="0" y="0"/>
                    <a:pt x="34" y="181"/>
                    <a:pt x="69" y="362"/>
                  </a:cubicBezTo>
                </a:path>
              </a:pathLst>
            </a:custGeom>
            <a:noFill/>
            <a:ln w="76200">
              <a:solidFill>
                <a:srgbClr val="3333FF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536" y="1205"/>
              <a:ext cx="113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dirty="0">
                  <a:solidFill>
                    <a:srgbClr val="00B050"/>
                  </a:solidFill>
                </a:rPr>
                <a:t>Install packet</a:t>
              </a:r>
            </a:p>
            <a:p>
              <a:pPr algn="l"/>
              <a:r>
                <a:rPr lang="en-US" altLang="x-none" dirty="0">
                  <a:solidFill>
                    <a:srgbClr val="00B050"/>
                  </a:solidFill>
                </a:rPr>
                <a:t>filter</a:t>
              </a:r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669" y="3356"/>
              <a:ext cx="160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dirty="0">
                  <a:solidFill>
                    <a:srgbClr val="00B050"/>
                  </a:solidFill>
                </a:rPr>
                <a:t>Web server back to life…</a:t>
              </a:r>
            </a:p>
          </p:txBody>
        </p:sp>
      </p:grp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240209" cy="4910841"/>
          </a:xfrm>
        </p:spPr>
        <p:txBody>
          <a:bodyPr>
            <a:normAutofit/>
          </a:bodyPr>
          <a:lstStyle/>
          <a:p>
            <a:r>
              <a:rPr lang="en-US" dirty="0" smtClean="0"/>
              <a:t>Where is </a:t>
            </a:r>
            <a:r>
              <a:rPr lang="en-US" dirty="0" err="1" smtClean="0"/>
              <a:t>DoS</a:t>
            </a:r>
            <a:r>
              <a:rPr lang="en-US" dirty="0" smtClean="0"/>
              <a:t> traffic entering the network?</a:t>
            </a:r>
          </a:p>
          <a:p>
            <a:r>
              <a:rPr lang="en-US" dirty="0" smtClean="0"/>
              <a:t>How do I know which traffic is </a:t>
            </a:r>
            <a:r>
              <a:rPr lang="en-US" dirty="0" err="1" smtClean="0"/>
              <a:t>DoS</a:t>
            </a:r>
            <a:r>
              <a:rPr lang="en-US" dirty="0" smtClean="0"/>
              <a:t> traffic?</a:t>
            </a:r>
          </a:p>
          <a:p>
            <a:r>
              <a:rPr lang="en-US" dirty="0" smtClean="0"/>
              <a:t>Are there other links that are affected?</a:t>
            </a:r>
          </a:p>
          <a:p>
            <a:r>
              <a:rPr lang="en-US" dirty="0" smtClean="0"/>
              <a:t>Should you reroute other traffic that is affected?</a:t>
            </a:r>
          </a:p>
        </p:txBody>
      </p:sp>
    </p:spTree>
    <p:extLst>
      <p:ext uri="{BB962C8B-B14F-4D97-AF65-F5344CB8AC3E}">
        <p14:creationId xmlns:p14="http://schemas.microsoft.com/office/powerpoint/2010/main" val="6541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652412"/>
            <a:ext cx="10515600" cy="1147762"/>
          </a:xfrm>
        </p:spPr>
        <p:txBody>
          <a:bodyPr/>
          <a:lstStyle/>
          <a:p>
            <a:r>
              <a:rPr lang="en-US" dirty="0" smtClean="0"/>
              <a:t>End-to-End Measurements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end-to-end measurements?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Endpoints could directly measure what matters to </a:t>
            </a:r>
            <a:r>
              <a:rPr lang="is-IS" dirty="0" smtClean="0"/>
              <a:t>users</a:t>
            </a:r>
          </a:p>
          <a:p>
            <a:endParaRPr lang="is-IS" dirty="0"/>
          </a:p>
          <a:p>
            <a:r>
              <a:rPr lang="en-US" dirty="0"/>
              <a:t>ISPs </a:t>
            </a:r>
            <a:r>
              <a:rPr lang="en-US" dirty="0" smtClean="0"/>
              <a:t>may </a:t>
            </a:r>
            <a:r>
              <a:rPr lang="en-US" dirty="0"/>
              <a:t>not be willing to share data</a:t>
            </a:r>
          </a:p>
          <a:p>
            <a:pPr lvl="1"/>
            <a:r>
              <a:rPr lang="en-US" dirty="0" smtClean="0"/>
              <a:t>Proprietary design, net </a:t>
            </a:r>
            <a:r>
              <a:rPr lang="en-US" dirty="0"/>
              <a:t>neutrality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Data shared improperly may violate user privacy!</a:t>
            </a:r>
            <a:endParaRPr lang="is-IS" dirty="0"/>
          </a:p>
          <a:p>
            <a:endParaRPr lang="is-IS" dirty="0" smtClean="0"/>
          </a:p>
          <a:p>
            <a:r>
              <a:rPr lang="is-IS" dirty="0" smtClean="0"/>
              <a:t>Indirect </a:t>
            </a:r>
            <a:r>
              <a:rPr lang="is-IS" dirty="0"/>
              <a:t>view: can’t say for sure why something happens</a:t>
            </a:r>
          </a:p>
          <a:p>
            <a:pPr lvl="1"/>
            <a:r>
              <a:rPr lang="is-IS" dirty="0"/>
              <a:t>Hard to corroborate with ground truth</a:t>
            </a:r>
          </a:p>
          <a:p>
            <a:pPr lvl="1"/>
            <a:r>
              <a:rPr lang="is-IS" dirty="0"/>
              <a:t>Possible to use multiple endpoints and span ISP boundaries</a:t>
            </a:r>
            <a:r>
              <a:rPr lang="is-IS" dirty="0" smtClean="0"/>
              <a:t>!</a:t>
            </a:r>
            <a:endParaRPr lang="en-US" dirty="0" smtClean="0"/>
          </a:p>
          <a:p>
            <a:endParaRPr lang="en-US" dirty="0"/>
          </a:p>
          <a:p>
            <a:pPr lvl="2"/>
            <a:endParaRPr lang="is-I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Reachability: ping &amp; its variants</a:t>
            </a:r>
          </a:p>
          <a:p>
            <a:endParaRPr lang="en-US" dirty="0" smtClean="0"/>
          </a:p>
          <a:p>
            <a:r>
              <a:rPr lang="en-US" dirty="0" smtClean="0"/>
              <a:t>Path: traceroute &amp; its variants</a:t>
            </a:r>
          </a:p>
          <a:p>
            <a:endParaRPr lang="en-US" dirty="0" smtClean="0"/>
          </a:p>
          <a:p>
            <a:r>
              <a:rPr lang="en-US" dirty="0" smtClean="0"/>
              <a:t>Available bandwidth: </a:t>
            </a:r>
            <a:r>
              <a:rPr lang="en-US" dirty="0" err="1" smtClean="0"/>
              <a:t>speedtest</a:t>
            </a:r>
            <a:r>
              <a:rPr lang="en-US" dirty="0" smtClean="0"/>
              <a:t>, </a:t>
            </a:r>
            <a:r>
              <a:rPr lang="en-US" dirty="0" err="1" smtClean="0"/>
              <a:t>iperf</a:t>
            </a:r>
            <a:r>
              <a:rPr lang="en-US" dirty="0" smtClean="0"/>
              <a:t>, </a:t>
            </a:r>
            <a:r>
              <a:rPr lang="en-US" dirty="0" err="1" smtClean="0"/>
              <a:t>pathrate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</a:p>
          <a:p>
            <a:endParaRPr lang="is-IS" dirty="0" smtClean="0"/>
          </a:p>
          <a:p>
            <a:r>
              <a:rPr lang="is-IS" dirty="0" smtClean="0"/>
              <a:t>Delays</a:t>
            </a:r>
            <a:r>
              <a:rPr lang="is-IS" dirty="0"/>
              <a:t> </a:t>
            </a:r>
            <a:r>
              <a:rPr lang="is-IS" dirty="0" smtClean="0"/>
              <a:t>and loss rate: a selection of the above tools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7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 </a:t>
            </a:r>
            <a:r>
              <a:rPr lang="en-US" dirty="0"/>
              <a:t>a probe packet towards DST, with a TTL of 1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router hop decrements the TTL of the packet by 1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TTL hits 0, router returns ICMP TTL </a:t>
            </a:r>
            <a:r>
              <a:rPr lang="en-US" dirty="0" smtClean="0"/>
              <a:t>Exceeded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SRC </a:t>
            </a:r>
            <a:r>
              <a:rPr lang="en-US" dirty="0"/>
              <a:t>host receives this ICMP, displays a traceroute “</a:t>
            </a:r>
            <a:r>
              <a:rPr lang="en-US" dirty="0" smtClean="0"/>
              <a:t>hop”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/>
              <a:t>from step 1, with TTL incremented by 1, until</a:t>
            </a:r>
            <a:r>
              <a:rPr lang="en-US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DST </a:t>
            </a:r>
            <a:r>
              <a:rPr lang="en-US" dirty="0"/>
              <a:t>host receives probe returns ICMP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Unreach</a:t>
            </a: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76" y="4957011"/>
            <a:ext cx="8043699" cy="16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Traceroute: Example output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k-SK" dirty="0" smtClean="0"/>
              <a:t>[552</a:t>
            </a:r>
            <a:r>
              <a:rPr lang="sk-SK" dirty="0"/>
              <a:t>]$  </a:t>
            </a:r>
            <a:r>
              <a:rPr lang="sk-SK" dirty="0" err="1"/>
              <a:t>traceroute</a:t>
            </a:r>
            <a:r>
              <a:rPr lang="sk-SK" dirty="0"/>
              <a:t> </a:t>
            </a:r>
            <a:r>
              <a:rPr lang="sk-SK" dirty="0" err="1"/>
              <a:t>google.com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traceroute</a:t>
            </a:r>
            <a:r>
              <a:rPr lang="sk-SK" dirty="0"/>
              <a:t> to </a:t>
            </a:r>
            <a:r>
              <a:rPr lang="sk-SK" dirty="0" err="1"/>
              <a:t>google.com</a:t>
            </a:r>
            <a:r>
              <a:rPr lang="sk-SK" dirty="0"/>
              <a:t> (172.217.10.78), 64 </a:t>
            </a:r>
            <a:r>
              <a:rPr lang="sk-SK" dirty="0" err="1"/>
              <a:t>hops</a:t>
            </a:r>
            <a:r>
              <a:rPr lang="sk-SK" dirty="0"/>
              <a:t> max, 52 byte </a:t>
            </a:r>
            <a:r>
              <a:rPr lang="sk-SK" dirty="0" err="1"/>
              <a:t>packets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1  </a:t>
            </a:r>
            <a:r>
              <a:rPr lang="sk-SK" dirty="0" err="1"/>
              <a:t>fios_quantum_gateway</a:t>
            </a:r>
            <a:r>
              <a:rPr lang="sk-SK" dirty="0"/>
              <a:t> (192.168.1.1)  1.628 ms  1.537 ms  1.506 ms</a:t>
            </a:r>
          </a:p>
          <a:p>
            <a:pPr marL="0" indent="0">
              <a:buNone/>
            </a:pPr>
            <a:r>
              <a:rPr lang="sk-SK" dirty="0"/>
              <a:t> 2  lo0-100.nwrknj-vfttp-354.verizon-gni.net (74.102.79.1)  2.093 ms  2.486 ms  1.835 ms</a:t>
            </a:r>
          </a:p>
          <a:p>
            <a:pPr marL="0" indent="0">
              <a:buNone/>
            </a:pPr>
            <a:r>
              <a:rPr lang="sk-SK" dirty="0"/>
              <a:t> 3  b3354.nwrknj-lcr-21.verizon-gni.net (100.41.137.110)  4.962 ms  2.935 ms  3.985 ms</a:t>
            </a:r>
          </a:p>
          <a:p>
            <a:pPr marL="0" indent="0">
              <a:buNone/>
            </a:pPr>
            <a:r>
              <a:rPr lang="sk-SK" dirty="0"/>
              <a:t> 4  * * *</a:t>
            </a:r>
          </a:p>
          <a:p>
            <a:pPr marL="0" indent="0">
              <a:buNone/>
            </a:pPr>
            <a:r>
              <a:rPr lang="sk-SK" dirty="0"/>
              <a:t> 5  0.et-10-1-5.gw7.ewr6.alter.net (140.222.2.233)  3.864 ms</a:t>
            </a:r>
          </a:p>
          <a:p>
            <a:pPr marL="0" indent="0">
              <a:buNone/>
            </a:pPr>
            <a:r>
              <a:rPr lang="sk-SK" dirty="0"/>
              <a:t>    0.et-11-1-0.gw7.ewr6.alter.net (140.222.239.27)  3.503 ms</a:t>
            </a:r>
          </a:p>
          <a:p>
            <a:pPr marL="0" indent="0">
              <a:buNone/>
            </a:pPr>
            <a:r>
              <a:rPr lang="sk-SK" dirty="0"/>
              <a:t>    0.et-10-1-5.gw7.ewr6.alter.net (140.222.2.233)  3.581 ms</a:t>
            </a:r>
          </a:p>
          <a:p>
            <a:pPr marL="0" indent="0">
              <a:buNone/>
            </a:pPr>
            <a:r>
              <a:rPr lang="sk-SK" dirty="0"/>
              <a:t> 6  209.85.149.208 (209.85.149.208)  3.949 ms  4.222 ms  4.669 ms</a:t>
            </a:r>
          </a:p>
          <a:p>
            <a:pPr marL="0" indent="0">
              <a:buNone/>
            </a:pPr>
            <a:r>
              <a:rPr lang="sk-SK" dirty="0"/>
              <a:t> 7  * * *</a:t>
            </a:r>
          </a:p>
          <a:p>
            <a:pPr marL="0" indent="0">
              <a:buNone/>
            </a:pPr>
            <a:r>
              <a:rPr lang="sk-SK" dirty="0"/>
              <a:t> 8  108.170.226.198 (108.170.226.198)  9.154 ms</a:t>
            </a:r>
          </a:p>
          <a:p>
            <a:pPr marL="0" indent="0">
              <a:buNone/>
            </a:pPr>
            <a:r>
              <a:rPr lang="sk-SK" dirty="0"/>
              <a:t>    108.170.237.214 (108.170.237.214)  7.080 ms</a:t>
            </a:r>
          </a:p>
          <a:p>
            <a:pPr marL="0" indent="0">
              <a:buNone/>
            </a:pPr>
            <a:r>
              <a:rPr lang="sk-SK" dirty="0"/>
              <a:t>    72.14.234.64 (72.14.234.64)  10.782 ms</a:t>
            </a:r>
          </a:p>
          <a:p>
            <a:pPr marL="0" indent="0">
              <a:buNone/>
            </a:pPr>
            <a:r>
              <a:rPr lang="sk-SK" dirty="0"/>
              <a:t> 9  lga34s14-in-f14.1e100.net (172.217.10.78)  4.097 ms</a:t>
            </a:r>
          </a:p>
          <a:p>
            <a:pPr marL="0" indent="0">
              <a:buNone/>
            </a:pPr>
            <a:r>
              <a:rPr lang="sk-SK" dirty="0"/>
              <a:t>    108.170.248.66 (108.170.248.66)  5.462 ms</a:t>
            </a:r>
          </a:p>
          <a:p>
            <a:pPr marL="0" indent="0">
              <a:buNone/>
            </a:pPr>
            <a:r>
              <a:rPr lang="sk-SK" dirty="0"/>
              <a:t>    108.170.248.20 (108.170.248.20)  9.410 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Traceroute: Example output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k-SK" dirty="0" smtClean="0"/>
              <a:t>[552</a:t>
            </a:r>
            <a:r>
              <a:rPr lang="sk-SK" dirty="0"/>
              <a:t>]$  </a:t>
            </a:r>
            <a:r>
              <a:rPr lang="sk-SK" dirty="0" err="1"/>
              <a:t>traceroute</a:t>
            </a:r>
            <a:r>
              <a:rPr lang="sk-SK" dirty="0"/>
              <a:t> </a:t>
            </a:r>
            <a:r>
              <a:rPr lang="sk-SK" dirty="0" err="1" smtClean="0"/>
              <a:t>rutgers.edu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traceroute</a:t>
            </a:r>
            <a:r>
              <a:rPr lang="sk-SK" dirty="0"/>
              <a:t> to </a:t>
            </a:r>
            <a:r>
              <a:rPr lang="sk-SK" dirty="0" err="1"/>
              <a:t>rutgers.edu</a:t>
            </a:r>
            <a:r>
              <a:rPr lang="sk-SK" dirty="0"/>
              <a:t> (128.6.68.140), 64 </a:t>
            </a:r>
            <a:r>
              <a:rPr lang="sk-SK" dirty="0" err="1"/>
              <a:t>hops</a:t>
            </a:r>
            <a:r>
              <a:rPr lang="sk-SK" dirty="0"/>
              <a:t> max, 52 byte </a:t>
            </a:r>
            <a:r>
              <a:rPr lang="sk-SK" dirty="0" err="1"/>
              <a:t>packets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1  </a:t>
            </a:r>
            <a:r>
              <a:rPr lang="sk-SK" dirty="0" err="1"/>
              <a:t>fios_quantum_gateway</a:t>
            </a:r>
            <a:r>
              <a:rPr lang="sk-SK" dirty="0"/>
              <a:t> (192.168.1.1)  1.536 ms  1.083 ms  1.098 ms</a:t>
            </a:r>
          </a:p>
          <a:p>
            <a:pPr marL="0" indent="0">
              <a:buNone/>
            </a:pPr>
            <a:r>
              <a:rPr lang="sk-SK" dirty="0"/>
              <a:t> 2  lo0-100.nwrknj-vfttp-354.verizon-gni.net (74.102.79.1)  2.343 ms  1.932 ms  1.948 ms</a:t>
            </a:r>
          </a:p>
          <a:p>
            <a:pPr marL="0" indent="0">
              <a:buNone/>
            </a:pPr>
            <a:r>
              <a:rPr lang="sk-SK" dirty="0"/>
              <a:t> 3  b3354.nwrknj-lcr-21.verizon-gni.net (100.41.137.110)  3.124 ms</a:t>
            </a:r>
          </a:p>
          <a:p>
            <a:pPr marL="0" indent="0">
              <a:buNone/>
            </a:pPr>
            <a:r>
              <a:rPr lang="sk-SK" dirty="0"/>
              <a:t>    b3354.nwrknj-lcr-22.verizon-gni.net (100.41.137.112)  4.026 ms  2.766 ms</a:t>
            </a:r>
          </a:p>
          <a:p>
            <a:pPr marL="0" indent="0">
              <a:buNone/>
            </a:pPr>
            <a:r>
              <a:rPr lang="sk-SK" dirty="0"/>
              <a:t> 4  * * *</a:t>
            </a:r>
          </a:p>
          <a:p>
            <a:pPr marL="0" indent="0">
              <a:buNone/>
            </a:pPr>
            <a:r>
              <a:rPr lang="sk-SK" dirty="0"/>
              <a:t> 5  * * *</a:t>
            </a:r>
          </a:p>
          <a:p>
            <a:pPr marL="0" indent="0">
              <a:buNone/>
            </a:pPr>
            <a:r>
              <a:rPr lang="sk-SK" dirty="0"/>
              <a:t> 6  0.ae1.gw1.phil.alter.net (140.222.0.221)  6.599 ms</a:t>
            </a:r>
          </a:p>
          <a:p>
            <a:pPr marL="0" indent="0">
              <a:buNone/>
            </a:pPr>
            <a:r>
              <a:rPr lang="sk-SK" dirty="0"/>
              <a:t>    0.ae6.gw1.phil.alter.net (140.222.0.223)  5.401 ms  5.670 ms</a:t>
            </a:r>
          </a:p>
          <a:p>
            <a:pPr marL="0" indent="0">
              <a:buNone/>
            </a:pPr>
            <a:r>
              <a:rPr lang="sk-SK" dirty="0"/>
              <a:t> 7  </a:t>
            </a:r>
            <a:r>
              <a:rPr lang="sk-SK" dirty="0" err="1"/>
              <a:t>rutgers-gw.customer.alter.net</a:t>
            </a:r>
            <a:r>
              <a:rPr lang="sk-SK" dirty="0"/>
              <a:t> (63.65.75.238)  5.061 ms  6.937 ms  6.205 ms</a:t>
            </a:r>
          </a:p>
          <a:p>
            <a:pPr marL="0" indent="0">
              <a:buNone/>
            </a:pPr>
            <a:r>
              <a:rPr lang="sk-SK" dirty="0"/>
              <a:t> 8  172.29.8.17 (172.29.8.17)  5.321 ms  5.475 ms  10.577 ms</a:t>
            </a:r>
          </a:p>
          <a:p>
            <a:pPr marL="0" indent="0">
              <a:buNone/>
            </a:pPr>
            <a:r>
              <a:rPr lang="sk-SK" dirty="0"/>
              <a:t> 9  172.29.6.63 (172.29.6.63)  6.500 ms  7.154 ms  7.254 ms</a:t>
            </a:r>
          </a:p>
          <a:p>
            <a:pPr marL="0" indent="0">
              <a:buNone/>
            </a:pPr>
            <a:r>
              <a:rPr lang="sk-SK" dirty="0"/>
              <a:t>10  172.29.6.45 (172.29.6.45)  6.808 ms  6.799 ms  6.612 ms</a:t>
            </a:r>
          </a:p>
          <a:p>
            <a:pPr marL="0" indent="0">
              <a:buNone/>
            </a:pPr>
            <a:r>
              <a:rPr lang="sk-SK" dirty="0"/>
              <a:t>11  172.28.193.138 (172.28.193.138)  8.201 ms  7.956 ms  8.180 ms</a:t>
            </a:r>
          </a:p>
          <a:p>
            <a:pPr marL="0" indent="0">
              <a:buNone/>
            </a:pPr>
            <a:r>
              <a:rPr lang="sk-SK" dirty="0" smtClean="0"/>
              <a:t>...</a:t>
            </a:r>
          </a:p>
          <a:p>
            <a:pPr marL="0" indent="0">
              <a:buNone/>
            </a:pPr>
            <a:r>
              <a:rPr lang="sk-SK" dirty="0" smtClean="0"/>
              <a:t>64  * * *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06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 with traceroute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416"/>
          </a:xfrm>
        </p:spPr>
        <p:txBody>
          <a:bodyPr>
            <a:normAutofit/>
          </a:bodyPr>
          <a:lstStyle/>
          <a:p>
            <a:r>
              <a:rPr lang="en-US" dirty="0" smtClean="0"/>
              <a:t>Control traffic (ICMP) and data traffic may see different behavior</a:t>
            </a:r>
          </a:p>
          <a:p>
            <a:pPr lvl="1"/>
            <a:r>
              <a:rPr lang="en-US" dirty="0" smtClean="0"/>
              <a:t>Router CPU versus forwarding table</a:t>
            </a:r>
          </a:p>
          <a:p>
            <a:pPr lvl="1"/>
            <a:r>
              <a:rPr lang="en-US" dirty="0" smtClean="0"/>
              <a:t>Probes load-balanced differently</a:t>
            </a:r>
          </a:p>
          <a:p>
            <a:r>
              <a:rPr lang="en-US" dirty="0" smtClean="0"/>
              <a:t>A different packet observes each hop</a:t>
            </a:r>
          </a:p>
          <a:p>
            <a:pPr lvl="1"/>
            <a:r>
              <a:rPr lang="en-US" dirty="0" smtClean="0"/>
              <a:t>Route changes while packet “in transit”</a:t>
            </a:r>
          </a:p>
          <a:p>
            <a:r>
              <a:rPr lang="en-US" dirty="0" smtClean="0"/>
              <a:t>Not all routers may respond to ICMP messages</a:t>
            </a:r>
          </a:p>
          <a:p>
            <a:pPr lvl="1"/>
            <a:r>
              <a:rPr lang="en-US" dirty="0" smtClean="0"/>
              <a:t>Hidden routers</a:t>
            </a:r>
          </a:p>
          <a:p>
            <a:pPr lvl="1"/>
            <a:r>
              <a:rPr lang="en-US" dirty="0" smtClean="0"/>
              <a:t>Anonymous routers</a:t>
            </a:r>
          </a:p>
          <a:p>
            <a:pPr lvl="1"/>
            <a:r>
              <a:rPr lang="en-US" dirty="0" smtClean="0"/>
              <a:t>Improper processing</a:t>
            </a:r>
          </a:p>
          <a:p>
            <a:r>
              <a:rPr lang="en-US" dirty="0" smtClean="0"/>
              <a:t>One-way measurement</a:t>
            </a:r>
          </a:p>
        </p:txBody>
      </p:sp>
    </p:spTree>
    <p:extLst>
      <p:ext uri="{BB962C8B-B14F-4D97-AF65-F5344CB8AC3E}">
        <p14:creationId xmlns:p14="http://schemas.microsoft.com/office/powerpoint/2010/main" val="16663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End-to-End Routing Behavior in 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LBNL Technical Report (1996)</a:t>
            </a:r>
            <a:endParaRPr lang="en-US" dirty="0" smtClean="0"/>
          </a:p>
          <a:p>
            <a:r>
              <a:rPr lang="en-US" dirty="0" smtClean="0"/>
              <a:t>Vern </a:t>
            </a:r>
            <a:r>
              <a:rPr lang="en-US" dirty="0" err="1" smtClean="0"/>
              <a:t>Paxson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measure networks?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06" y="4257816"/>
            <a:ext cx="3459948" cy="230605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485922" y="5550568"/>
            <a:ext cx="1503173" cy="1013304"/>
            <a:chOff x="3151779" y="2249903"/>
            <a:chExt cx="3974373" cy="2231085"/>
          </a:xfrm>
        </p:grpSpPr>
        <p:sp>
          <p:nvSpPr>
            <p:cNvPr id="10" name="Cloud 9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6508" y="2787862"/>
              <a:ext cx="3371278" cy="8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/>
                <a:t>ISP</a:t>
              </a:r>
              <a:endParaRPr lang="en-US" sz="26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5" y="5192085"/>
            <a:ext cx="1548282" cy="1371787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>
          <a:xfrm flipH="1" flipV="1">
            <a:off x="2174023" y="5960712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7453537" y="5944819"/>
            <a:ext cx="722129" cy="169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145" y="2498862"/>
            <a:ext cx="3116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Application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QoS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Throughput</a:t>
            </a: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Delay</a:t>
            </a: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Loss</a:t>
            </a: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Jitter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06652" y="4231967"/>
            <a:ext cx="1503173" cy="1013304"/>
            <a:chOff x="3151779" y="2249903"/>
            <a:chExt cx="3974373" cy="2231085"/>
          </a:xfrm>
        </p:grpSpPr>
        <p:sp>
          <p:nvSpPr>
            <p:cNvPr id="14" name="Cloud 13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6508" y="2787862"/>
              <a:ext cx="3371278" cy="8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/>
                <a:t>ISP</a:t>
              </a:r>
              <a:endParaRPr lang="en-US" sz="2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42744" y="5446626"/>
            <a:ext cx="1503173" cy="1013304"/>
            <a:chOff x="3151779" y="2249903"/>
            <a:chExt cx="3974373" cy="2231085"/>
          </a:xfrm>
        </p:grpSpPr>
        <p:sp>
          <p:nvSpPr>
            <p:cNvPr id="20" name="Cloud 19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6508" y="2787862"/>
              <a:ext cx="3371278" cy="8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/>
                <a:t>ISP</a:t>
              </a:r>
              <a:endParaRPr lang="en-US" sz="2600" dirty="0"/>
            </a:p>
          </p:txBody>
        </p:sp>
      </p:grpSp>
      <p:cxnSp>
        <p:nvCxnSpPr>
          <p:cNvPr id="22" name="Straight Connector 21"/>
          <p:cNvCxnSpPr>
            <a:cxnSpLocks/>
            <a:stCxn id="20" idx="2"/>
          </p:cNvCxnSpPr>
          <p:nvPr/>
        </p:nvCxnSpPr>
        <p:spPr>
          <a:xfrm flipH="1">
            <a:off x="4969071" y="5953278"/>
            <a:ext cx="97833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endCxn id="10" idx="3"/>
          </p:cNvCxnSpPr>
          <p:nvPr/>
        </p:nvCxnSpPr>
        <p:spPr>
          <a:xfrm flipH="1">
            <a:off x="4237509" y="5012939"/>
            <a:ext cx="580559" cy="5955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 flipV="1">
            <a:off x="6109906" y="4856092"/>
            <a:ext cx="780936" cy="606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22930" y="2114942"/>
            <a:ext cx="3880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Availability</a:t>
            </a: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Congestion/overload</a:t>
            </a: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Long-term demands</a:t>
            </a: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SLO violations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68422" y="2432758"/>
            <a:ext cx="3116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Application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QoS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Problematic ISPs</a:t>
            </a: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Problematic CDNs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7" name="Straight Connector 36"/>
          <p:cNvCxnSpPr>
            <a:cxnSpLocks/>
            <a:endCxn id="14" idx="0"/>
          </p:cNvCxnSpPr>
          <p:nvPr/>
        </p:nvCxnSpPr>
        <p:spPr>
          <a:xfrm flipH="1" flipV="1">
            <a:off x="6208572" y="4738619"/>
            <a:ext cx="1967094" cy="21346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1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/>
          <a:lstStyle/>
          <a:p>
            <a:r>
              <a:rPr lang="en-US" dirty="0" smtClean="0"/>
              <a:t>Traceroute between NPDs distributed worldwide (add pic)</a:t>
            </a:r>
          </a:p>
          <a:p>
            <a:r>
              <a:rPr lang="en-US" dirty="0" smtClean="0"/>
              <a:t>Exponential sampling/PASTA property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What might happen otherwise?</a:t>
            </a:r>
          </a:p>
          <a:p>
            <a:r>
              <a:rPr lang="en-US" dirty="0" smtClean="0"/>
              <a:t>D1: unidirectional traceroutes</a:t>
            </a:r>
          </a:p>
          <a:p>
            <a:r>
              <a:rPr lang="en-US" dirty="0" smtClean="0"/>
              <a:t>D2: “paired” traceroutes</a:t>
            </a:r>
          </a:p>
          <a:p>
            <a:r>
              <a:rPr lang="en-US" dirty="0" smtClean="0"/>
              <a:t>Confidence intervals for probability that an event occurred</a:t>
            </a:r>
          </a:p>
          <a:p>
            <a:r>
              <a:rPr lang="en-US" dirty="0" smtClean="0"/>
              <a:t>Measurements sample half of the Internet by AS weight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Pathologies in Internet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3991"/>
          </a:xfrm>
        </p:spPr>
        <p:txBody>
          <a:bodyPr>
            <a:normAutofit/>
          </a:bodyPr>
          <a:lstStyle/>
          <a:p>
            <a:r>
              <a:rPr lang="en-US" dirty="0" smtClean="0"/>
              <a:t>Forwarding loops!</a:t>
            </a:r>
          </a:p>
          <a:p>
            <a:pPr lvl="1"/>
            <a:r>
              <a:rPr lang="en-US" dirty="0" smtClean="0"/>
              <a:t>Persistent and temporary</a:t>
            </a:r>
          </a:p>
          <a:p>
            <a:r>
              <a:rPr lang="en-US" dirty="0" smtClean="0"/>
              <a:t>Circuitous routing</a:t>
            </a:r>
          </a:p>
          <a:p>
            <a:r>
              <a:rPr lang="en-US" dirty="0" smtClean="0"/>
              <a:t>Routing transients</a:t>
            </a:r>
          </a:p>
          <a:p>
            <a:pPr lvl="1"/>
            <a:r>
              <a:rPr lang="en-US" dirty="0" smtClean="0"/>
              <a:t>Recovery times are bimodal</a:t>
            </a:r>
          </a:p>
          <a:p>
            <a:r>
              <a:rPr lang="en-US" dirty="0" smtClean="0"/>
              <a:t>Route fluttering</a:t>
            </a:r>
          </a:p>
          <a:p>
            <a:r>
              <a:rPr lang="en-US" dirty="0" smtClean="0"/>
              <a:t>Partitioned network</a:t>
            </a:r>
          </a:p>
          <a:p>
            <a:r>
              <a:rPr lang="en-US" dirty="0" smtClean="0"/>
              <a:t>Temporary outages, some  &gt; 30 seconds</a:t>
            </a:r>
          </a:p>
          <a:p>
            <a:r>
              <a:rPr lang="en-US" dirty="0" smtClean="0"/>
              <a:t>Too many hops</a:t>
            </a:r>
          </a:p>
          <a:p>
            <a:r>
              <a:rPr lang="en-US" dirty="0" smtClean="0"/>
              <a:t>Pathologies correlated with operator change and congestion</a:t>
            </a:r>
          </a:p>
        </p:txBody>
      </p:sp>
    </p:spTree>
    <p:extLst>
      <p:ext uri="{BB962C8B-B14F-4D97-AF65-F5344CB8AC3E}">
        <p14:creationId xmlns:p14="http://schemas.microsoft.com/office/powerpoint/2010/main" val="9871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pathologies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95" y="1815432"/>
            <a:ext cx="9982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routing stability matter?</a:t>
            </a:r>
          </a:p>
          <a:p>
            <a:endParaRPr lang="en-US" dirty="0" smtClean="0"/>
          </a:p>
          <a:p>
            <a:r>
              <a:rPr lang="en-US" dirty="0" smtClean="0"/>
              <a:t>Prevalence: how frequently do you see a route?</a:t>
            </a:r>
          </a:p>
          <a:p>
            <a:pPr lvl="1"/>
            <a:r>
              <a:rPr lang="en-US" dirty="0" smtClean="0"/>
              <a:t>PASTA ensures that samples see “true” stable behavior</a:t>
            </a:r>
          </a:p>
          <a:p>
            <a:endParaRPr lang="en-US" dirty="0" smtClean="0"/>
          </a:p>
          <a:p>
            <a:r>
              <a:rPr lang="en-US" dirty="0" smtClean="0"/>
              <a:t>Persistence: how long does a given route persist over time?</a:t>
            </a:r>
          </a:p>
          <a:p>
            <a:pPr lvl="1"/>
            <a:r>
              <a:rPr lang="en-US" dirty="0" smtClean="0"/>
              <a:t>Challenging to measure!</a:t>
            </a:r>
          </a:p>
          <a:p>
            <a:pPr lvl="1"/>
            <a:r>
              <a:rPr lang="en-US" dirty="0" smtClean="0"/>
              <a:t>Example: R1, R2, R1, but samples miss the intermediate R2</a:t>
            </a:r>
          </a:p>
        </p:txBody>
      </p:sp>
    </p:spTree>
    <p:extLst>
      <p:ext uri="{BB962C8B-B14F-4D97-AF65-F5344CB8AC3E}">
        <p14:creationId xmlns:p14="http://schemas.microsoft.com/office/powerpoint/2010/main" val="13236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prevalence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69" y="1410369"/>
            <a:ext cx="8228263" cy="52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persistence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52" y="1483290"/>
            <a:ext cx="8254332" cy="51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49% of D2 measurements saw asymmetric paths!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isiting a different city each way around</a:t>
            </a:r>
          </a:p>
          <a:p>
            <a:pPr lvl="1"/>
            <a:r>
              <a:rPr lang="en-US" dirty="0" smtClean="0"/>
              <a:t>30% with a different AS!</a:t>
            </a:r>
          </a:p>
          <a:p>
            <a:pPr lvl="1"/>
            <a:endParaRPr lang="en-US" dirty="0"/>
          </a:p>
          <a:p>
            <a:r>
              <a:rPr lang="en-US" dirty="0" smtClean="0"/>
              <a:t>Trend worsening over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 smtClean="0"/>
              <a:t>No guarantees on where your traffic might end up</a:t>
            </a:r>
          </a:p>
          <a:p>
            <a:pPr lvl="1"/>
            <a:r>
              <a:rPr lang="en-US" dirty="0" smtClean="0"/>
              <a:t>A black-hole!</a:t>
            </a:r>
          </a:p>
          <a:p>
            <a:pPr lvl="1"/>
            <a:r>
              <a:rPr lang="en-US" dirty="0" smtClean="0"/>
              <a:t>Somewhere unintended (US </a:t>
            </a:r>
            <a:r>
              <a:rPr lang="en-US" dirty="0" err="1" smtClean="0"/>
              <a:t>east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London</a:t>
            </a:r>
            <a:r>
              <a:rPr lang="en-US" dirty="0" smtClean="0"/>
              <a:t> goes through Israel)</a:t>
            </a:r>
            <a:endParaRPr lang="en-US" dirty="0"/>
          </a:p>
          <a:p>
            <a:r>
              <a:rPr lang="en-US" dirty="0" smtClean="0"/>
              <a:t>Routes are dominated by single winner but can be quite flappy</a:t>
            </a:r>
          </a:p>
          <a:p>
            <a:pPr lvl="1"/>
            <a:r>
              <a:rPr lang="en-US" dirty="0" smtClean="0"/>
              <a:t>Implications on what performance apps might expect</a:t>
            </a:r>
          </a:p>
          <a:p>
            <a:pPr lvl="1"/>
            <a:r>
              <a:rPr lang="en-US" dirty="0" smtClean="0"/>
              <a:t>What measurement tools provide</a:t>
            </a:r>
            <a:endParaRPr lang="en-US" dirty="0"/>
          </a:p>
          <a:p>
            <a:r>
              <a:rPr lang="en-US" dirty="0" smtClean="0"/>
              <a:t>Asymmetry makes a lot of things complex</a:t>
            </a:r>
          </a:p>
          <a:p>
            <a:pPr lvl="1"/>
            <a:r>
              <a:rPr lang="en-US" dirty="0" smtClean="0"/>
              <a:t>Diagnosis: Assumptions about where problems lie</a:t>
            </a:r>
          </a:p>
          <a:p>
            <a:pPr lvl="1"/>
            <a:r>
              <a:rPr lang="en-US" dirty="0" smtClean="0"/>
              <a:t>Flow state in the core: can’t assume you’ll see return traffic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2149" cy="4806669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Representativeness: </a:t>
            </a:r>
          </a:p>
          <a:p>
            <a:pPr lvl="1"/>
            <a:r>
              <a:rPr lang="en-US" dirty="0" smtClean="0"/>
              <a:t>Routes within an AS may not have similar characteristics!</a:t>
            </a:r>
          </a:p>
          <a:p>
            <a:pPr lvl="1"/>
            <a:r>
              <a:rPr lang="en-US" dirty="0" smtClean="0"/>
              <a:t>Sample a really </a:t>
            </a:r>
            <a:r>
              <a:rPr lang="en-US" dirty="0"/>
              <a:t>small subset of actual Internet </a:t>
            </a:r>
            <a:r>
              <a:rPr lang="en-US" dirty="0" smtClean="0"/>
              <a:t>paths</a:t>
            </a:r>
          </a:p>
          <a:p>
            <a:pPr lvl="1"/>
            <a:endParaRPr lang="en-US" dirty="0"/>
          </a:p>
          <a:p>
            <a:r>
              <a:rPr lang="en-US" dirty="0" smtClean="0"/>
              <a:t>Methodology:</a:t>
            </a:r>
          </a:p>
          <a:p>
            <a:pPr lvl="1"/>
            <a:r>
              <a:rPr lang="en-US" dirty="0" smtClean="0"/>
              <a:t>PASTA doesn’t hold when the network is down</a:t>
            </a:r>
          </a:p>
          <a:p>
            <a:pPr lvl="1"/>
            <a:r>
              <a:rPr lang="en-US" dirty="0" smtClean="0"/>
              <a:t>Hard to extrapolate trends in Internet evolution with just 2 points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E2E measurements: </a:t>
            </a:r>
          </a:p>
          <a:p>
            <a:pPr lvl="1"/>
            <a:r>
              <a:rPr lang="en-US" dirty="0" smtClean="0"/>
              <a:t>Fundamentally hard to corroborate with ground truth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142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Reverse </a:t>
            </a:r>
            <a:r>
              <a:rPr lang="en-US" dirty="0" smtClean="0"/>
              <a:t>Traceroute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01096"/>
            <a:ext cx="9144000" cy="1655762"/>
          </a:xfrm>
        </p:spPr>
        <p:txBody>
          <a:bodyPr/>
          <a:lstStyle/>
          <a:p>
            <a:r>
              <a:rPr lang="en-US" dirty="0" err="1" smtClean="0"/>
              <a:t>Usenix</a:t>
            </a:r>
            <a:r>
              <a:rPr lang="en-US" dirty="0" smtClean="0"/>
              <a:t> NSDI 2010</a:t>
            </a:r>
            <a:endParaRPr lang="en-US" dirty="0" smtClean="0"/>
          </a:p>
          <a:p>
            <a:r>
              <a:rPr lang="en-US" dirty="0"/>
              <a:t>Ethan </a:t>
            </a:r>
            <a:r>
              <a:rPr lang="en-US" dirty="0" smtClean="0"/>
              <a:t>Katz-Bassett, Harsha </a:t>
            </a:r>
            <a:r>
              <a:rPr lang="en-US" dirty="0"/>
              <a:t>V. </a:t>
            </a:r>
            <a:r>
              <a:rPr lang="en-US" dirty="0" err="1" smtClean="0"/>
              <a:t>Madhyastha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Vijay Kumar </a:t>
            </a:r>
            <a:r>
              <a:rPr lang="en-US" dirty="0" err="1" smtClean="0"/>
              <a:t>Adhikari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Colin </a:t>
            </a:r>
            <a:r>
              <a:rPr lang="en-US" dirty="0" smtClean="0"/>
              <a:t>Scott, </a:t>
            </a:r>
            <a:r>
              <a:rPr lang="en-US" dirty="0"/>
              <a:t>Justine </a:t>
            </a:r>
            <a:r>
              <a:rPr lang="en-US" dirty="0" smtClean="0"/>
              <a:t>Sherry, </a:t>
            </a:r>
            <a:r>
              <a:rPr lang="en-US" dirty="0"/>
              <a:t>Peter van </a:t>
            </a:r>
            <a:r>
              <a:rPr lang="en-US" dirty="0" err="1" smtClean="0"/>
              <a:t>Wesep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Thomas </a:t>
            </a:r>
            <a:r>
              <a:rPr lang="en-US" dirty="0" smtClean="0"/>
              <a:t>Anderson, and </a:t>
            </a:r>
            <a:r>
              <a:rPr lang="en-US" dirty="0"/>
              <a:t>Arvind </a:t>
            </a:r>
            <a:r>
              <a:rPr lang="en-US" dirty="0" smtClean="0"/>
              <a:t>Krishnamurthy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17227"/>
            <a:ext cx="10858580" cy="2179718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Measurements for</a:t>
            </a:r>
            <a:br>
              <a:rPr lang="en-US" dirty="0" smtClean="0"/>
            </a:br>
            <a:r>
              <a:rPr lang="en-US" dirty="0" smtClean="0"/>
              <a:t>ISP Network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find the reverse path?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aren’t always symmetric!</a:t>
            </a:r>
          </a:p>
          <a:p>
            <a:endParaRPr lang="en-US" dirty="0" smtClean="0"/>
          </a:p>
          <a:p>
            <a:r>
              <a:rPr lang="en-US" dirty="0" smtClean="0"/>
              <a:t>What are reverse routes useful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565"/>
          </a:xfrm>
        </p:spPr>
        <p:txBody>
          <a:bodyPr/>
          <a:lstStyle/>
          <a:p>
            <a:r>
              <a:rPr lang="en-US" dirty="0" smtClean="0"/>
              <a:t>Distributed set of vantage points issuing forward traceroutes</a:t>
            </a:r>
          </a:p>
          <a:p>
            <a:pPr lvl="1"/>
            <a:r>
              <a:rPr lang="en-US" dirty="0" smtClean="0"/>
              <a:t>Create an “atlas” of nodes and paths to the source</a:t>
            </a:r>
          </a:p>
          <a:p>
            <a:r>
              <a:rPr lang="en-US" dirty="0" smtClean="0"/>
              <a:t>Incrementally stitch reverse path until you hit an atlas node</a:t>
            </a:r>
          </a:p>
          <a:p>
            <a:r>
              <a:rPr lang="en-US" dirty="0" smtClean="0"/>
              <a:t>IP record route: grab first (few) router IP address(</a:t>
            </a:r>
            <a:r>
              <a:rPr lang="en-US" dirty="0" err="1" smtClean="0"/>
              <a:t>es</a:t>
            </a:r>
            <a:r>
              <a:rPr lang="en-US" dirty="0" smtClean="0"/>
              <a:t>) on return path</a:t>
            </a:r>
          </a:p>
          <a:p>
            <a:pPr lvl="1"/>
            <a:r>
              <a:rPr lang="en-US" dirty="0" smtClean="0"/>
              <a:t>Recursively reverse traceroute from there!</a:t>
            </a:r>
          </a:p>
          <a:p>
            <a:r>
              <a:rPr lang="en-US" dirty="0" smtClean="0"/>
              <a:t>Timestamp option: verify whether a router is on reverse path</a:t>
            </a:r>
          </a:p>
          <a:p>
            <a:r>
              <a:rPr lang="en-US" dirty="0" smtClean="0"/>
              <a:t>Source spoofing: sample reverse path without forward path</a:t>
            </a:r>
          </a:p>
          <a:p>
            <a:pPr lvl="1"/>
            <a:r>
              <a:rPr lang="en-US" dirty="0" smtClean="0"/>
              <a:t>Use prior mapping of vantage points “closest” to the destination</a:t>
            </a:r>
          </a:p>
          <a:p>
            <a:r>
              <a:rPr lang="en-US" dirty="0" smtClean="0"/>
              <a:t>When all else fails, assume symmetric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accurate is reverse traceroute?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Ground truth: actual traceroutes from D to S</a:t>
            </a:r>
          </a:p>
          <a:p>
            <a:endParaRPr lang="en-US" dirty="0" smtClean="0"/>
          </a:p>
          <a:p>
            <a:r>
              <a:rPr lang="en-US" dirty="0" smtClean="0"/>
              <a:t>Overlap in hops of reverse and (ground truth) traceroute</a:t>
            </a:r>
          </a:p>
          <a:p>
            <a:pPr lvl="1"/>
            <a:r>
              <a:rPr lang="en-US" dirty="0" smtClean="0"/>
              <a:t>Close to 87% in the median</a:t>
            </a:r>
          </a:p>
          <a:p>
            <a:endParaRPr lang="en-US" dirty="0" smtClean="0"/>
          </a:p>
          <a:p>
            <a:r>
              <a:rPr lang="en-US" dirty="0" smtClean="0"/>
              <a:t>Why are there differences between the two?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Reverse paths used undiscovered peering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(E2E) Measurement research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Ground truth</a:t>
            </a:r>
          </a:p>
          <a:p>
            <a:pPr lvl="1"/>
            <a:r>
              <a:rPr lang="en-US" dirty="0"/>
              <a:t>Explaining empirical </a:t>
            </a:r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Aliasing, router identification, AS identification,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Representativeness</a:t>
            </a:r>
          </a:p>
          <a:p>
            <a:r>
              <a:rPr lang="en-US" dirty="0" smtClean="0"/>
              <a:t>Measuring without bias</a:t>
            </a:r>
          </a:p>
          <a:p>
            <a:pPr lvl="1"/>
            <a:r>
              <a:rPr lang="en-US" dirty="0" smtClean="0"/>
              <a:t>PASTA</a:t>
            </a:r>
          </a:p>
          <a:p>
            <a:r>
              <a:rPr lang="en-US" dirty="0" smtClean="0"/>
              <a:t>Coordinating distributed vantage points</a:t>
            </a:r>
          </a:p>
          <a:p>
            <a:r>
              <a:rPr lang="en-US" dirty="0" smtClean="0"/>
              <a:t>Probing overheads</a:t>
            </a:r>
          </a:p>
          <a:p>
            <a:r>
              <a:rPr lang="en-US" dirty="0" smtClean="0"/>
              <a:t>Detailed knowhow of the Internet and its quirks!</a:t>
            </a:r>
          </a:p>
          <a:p>
            <a:pPr lvl="1"/>
            <a:r>
              <a:rPr lang="en-US" dirty="0" smtClean="0"/>
              <a:t>Ex: IP timestamp marked only when router sees itself on top</a:t>
            </a:r>
          </a:p>
          <a:p>
            <a:r>
              <a:rPr lang="en-US" dirty="0" smtClean="0"/>
              <a:t>How will the conclusions evolve over time?</a:t>
            </a:r>
          </a:p>
        </p:txBody>
      </p:sp>
    </p:spTree>
    <p:extLst>
      <p:ext uri="{BB962C8B-B14F-4D97-AF65-F5344CB8AC3E}">
        <p14:creationId xmlns:p14="http://schemas.microsoft.com/office/powerpoint/2010/main" val="11160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Example (1): Excess </a:t>
            </a:r>
            <a:r>
              <a:rPr lang="en-US" altLang="x-none" dirty="0">
                <a:ea typeface="ＭＳ Ｐゴシック" charset="-128"/>
              </a:rPr>
              <a:t>Traffic</a:t>
            </a:r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6248400" y="3505200"/>
            <a:ext cx="838200" cy="762000"/>
          </a:xfrm>
          <a:prstGeom prst="lightningBolt">
            <a:avLst/>
          </a:prstGeom>
          <a:solidFill>
            <a:srgbClr val="FF3300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FR" altLang="x-none" sz="2400">
              <a:solidFill>
                <a:srgbClr val="FF3300"/>
              </a:solidFill>
            </a:endParaRP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6388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48006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934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272213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75438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7315200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9067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cxnSp>
        <p:nvCxnSpPr>
          <p:cNvPr id="22540" name="AutoShape 12"/>
          <p:cNvCxnSpPr>
            <a:cxnSpLocks noChangeShapeType="1"/>
            <a:stCxn id="22533" idx="6"/>
            <a:endCxn id="22536" idx="2"/>
          </p:cNvCxnSpPr>
          <p:nvPr/>
        </p:nvCxnSpPr>
        <p:spPr bwMode="auto">
          <a:xfrm>
            <a:off x="5105401" y="3276600"/>
            <a:ext cx="1166813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3"/>
          <p:cNvCxnSpPr>
            <a:cxnSpLocks noChangeShapeType="1"/>
            <a:stCxn id="22536" idx="3"/>
            <a:endCxn id="22534" idx="7"/>
          </p:cNvCxnSpPr>
          <p:nvPr/>
        </p:nvCxnSpPr>
        <p:spPr bwMode="auto">
          <a:xfrm flipH="1">
            <a:off x="5518151" y="3613150"/>
            <a:ext cx="798513" cy="393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4"/>
          <p:cNvCxnSpPr>
            <a:cxnSpLocks noChangeShapeType="1"/>
            <a:stCxn id="22536" idx="5"/>
            <a:endCxn id="22535" idx="1"/>
          </p:cNvCxnSpPr>
          <p:nvPr/>
        </p:nvCxnSpPr>
        <p:spPr bwMode="auto">
          <a:xfrm>
            <a:off x="6532564" y="3613150"/>
            <a:ext cx="446087" cy="622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5"/>
          <p:cNvCxnSpPr>
            <a:cxnSpLocks noChangeShapeType="1"/>
            <a:stCxn id="22532" idx="5"/>
            <a:endCxn id="22536" idx="1"/>
          </p:cNvCxnSpPr>
          <p:nvPr/>
        </p:nvCxnSpPr>
        <p:spPr bwMode="auto">
          <a:xfrm>
            <a:off x="5899151" y="2622550"/>
            <a:ext cx="417513" cy="774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6"/>
          <p:cNvCxnSpPr>
            <a:cxnSpLocks noChangeShapeType="1"/>
            <a:stCxn id="22536" idx="6"/>
            <a:endCxn id="22537" idx="2"/>
          </p:cNvCxnSpPr>
          <p:nvPr/>
        </p:nvCxnSpPr>
        <p:spPr bwMode="auto">
          <a:xfrm flipV="1">
            <a:off x="6577014" y="3200400"/>
            <a:ext cx="966787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7"/>
          <p:cNvCxnSpPr>
            <a:cxnSpLocks noChangeShapeType="1"/>
            <a:stCxn id="22538" idx="4"/>
            <a:endCxn id="22537" idx="0"/>
          </p:cNvCxnSpPr>
          <p:nvPr/>
        </p:nvCxnSpPr>
        <p:spPr bwMode="auto">
          <a:xfrm>
            <a:off x="7467600" y="2438400"/>
            <a:ext cx="22860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8"/>
          <p:cNvCxnSpPr>
            <a:cxnSpLocks noChangeShapeType="1"/>
            <a:stCxn id="22532" idx="6"/>
            <a:endCxn id="22538" idx="2"/>
          </p:cNvCxnSpPr>
          <p:nvPr/>
        </p:nvCxnSpPr>
        <p:spPr bwMode="auto">
          <a:xfrm flipV="1">
            <a:off x="5943600" y="2286000"/>
            <a:ext cx="1371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9"/>
          <p:cNvCxnSpPr>
            <a:cxnSpLocks noChangeShapeType="1"/>
            <a:stCxn id="22537" idx="6"/>
            <a:endCxn id="22539" idx="2"/>
          </p:cNvCxnSpPr>
          <p:nvPr/>
        </p:nvCxnSpPr>
        <p:spPr bwMode="auto">
          <a:xfrm>
            <a:off x="7848600" y="3200400"/>
            <a:ext cx="12192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20"/>
          <p:cNvCxnSpPr>
            <a:cxnSpLocks noChangeShapeType="1"/>
            <a:stCxn id="22535" idx="6"/>
            <a:endCxn id="22539" idx="3"/>
          </p:cNvCxnSpPr>
          <p:nvPr/>
        </p:nvCxnSpPr>
        <p:spPr bwMode="auto">
          <a:xfrm flipV="1">
            <a:off x="7239000" y="3841750"/>
            <a:ext cx="1873250" cy="501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21"/>
          <p:cNvCxnSpPr>
            <a:cxnSpLocks noChangeShapeType="1"/>
            <a:stCxn id="22538" idx="5"/>
            <a:endCxn id="22539" idx="1"/>
          </p:cNvCxnSpPr>
          <p:nvPr/>
        </p:nvCxnSpPr>
        <p:spPr bwMode="auto">
          <a:xfrm>
            <a:off x="7575550" y="2393950"/>
            <a:ext cx="1536700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2"/>
          <p:cNvCxnSpPr>
            <a:cxnSpLocks noChangeShapeType="1"/>
            <a:stCxn id="22534" idx="6"/>
            <a:endCxn id="22535" idx="2"/>
          </p:cNvCxnSpPr>
          <p:nvPr/>
        </p:nvCxnSpPr>
        <p:spPr bwMode="auto">
          <a:xfrm>
            <a:off x="5562600" y="4114800"/>
            <a:ext cx="1371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23"/>
          <p:cNvCxnSpPr>
            <a:cxnSpLocks noChangeShapeType="1"/>
            <a:stCxn id="22533" idx="5"/>
            <a:endCxn id="22534" idx="1"/>
          </p:cNvCxnSpPr>
          <p:nvPr/>
        </p:nvCxnSpPr>
        <p:spPr bwMode="auto">
          <a:xfrm>
            <a:off x="5060950" y="3384550"/>
            <a:ext cx="241300" cy="622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AutoShape 24"/>
          <p:cNvCxnSpPr>
            <a:cxnSpLocks noChangeShapeType="1"/>
            <a:stCxn id="22533" idx="7"/>
            <a:endCxn id="22532" idx="3"/>
          </p:cNvCxnSpPr>
          <p:nvPr/>
        </p:nvCxnSpPr>
        <p:spPr bwMode="auto">
          <a:xfrm flipV="1">
            <a:off x="5060950" y="2622550"/>
            <a:ext cx="622300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8"/>
          <p:cNvCxnSpPr>
            <a:cxnSpLocks noChangeShapeType="1"/>
          </p:cNvCxnSpPr>
          <p:nvPr/>
        </p:nvCxnSpPr>
        <p:spPr bwMode="auto">
          <a:xfrm>
            <a:off x="5146675" y="3155950"/>
            <a:ext cx="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706938" y="4244976"/>
            <a:ext cx="2932112" cy="2297113"/>
            <a:chOff x="1765" y="2674"/>
            <a:chExt cx="1847" cy="1447"/>
          </a:xfrm>
        </p:grpSpPr>
        <p:sp>
          <p:nvSpPr>
            <p:cNvPr id="22562" name="Line 32"/>
            <p:cNvSpPr>
              <a:spLocks noChangeShapeType="1"/>
            </p:cNvSpPr>
            <p:nvPr/>
          </p:nvSpPr>
          <p:spPr bwMode="auto">
            <a:xfrm>
              <a:off x="2234" y="2674"/>
              <a:ext cx="358" cy="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Rectangle 33"/>
            <p:cNvSpPr>
              <a:spLocks noChangeArrowheads="1"/>
            </p:cNvSpPr>
            <p:nvPr/>
          </p:nvSpPr>
          <p:spPr bwMode="auto">
            <a:xfrm>
              <a:off x="2496" y="3552"/>
              <a:ext cx="240" cy="24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2564" name="Line 34"/>
            <p:cNvSpPr>
              <a:spLocks noChangeShapeType="1"/>
            </p:cNvSpPr>
            <p:nvPr/>
          </p:nvSpPr>
          <p:spPr bwMode="auto">
            <a:xfrm flipH="1">
              <a:off x="2688" y="2784"/>
              <a:ext cx="52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Text Box 35"/>
            <p:cNvSpPr txBox="1">
              <a:spLocks noChangeArrowheads="1"/>
            </p:cNvSpPr>
            <p:nvPr/>
          </p:nvSpPr>
          <p:spPr bwMode="auto">
            <a:xfrm>
              <a:off x="1765" y="3869"/>
              <a:ext cx="18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>
                  <a:solidFill>
                    <a:srgbClr val="FF0000"/>
                  </a:solidFill>
                </a:rPr>
                <a:t>Multi-homed customer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203450" y="1504950"/>
            <a:ext cx="5919788" cy="4057650"/>
            <a:chOff x="188" y="948"/>
            <a:chExt cx="3729" cy="2556"/>
          </a:xfrm>
        </p:grpSpPr>
        <p:sp>
          <p:nvSpPr>
            <p:cNvPr id="22560" name="Text Box 27"/>
            <p:cNvSpPr txBox="1">
              <a:spLocks noChangeArrowheads="1"/>
            </p:cNvSpPr>
            <p:nvPr/>
          </p:nvSpPr>
          <p:spPr bwMode="auto">
            <a:xfrm>
              <a:off x="188" y="948"/>
              <a:ext cx="23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400" dirty="0">
                  <a:solidFill>
                    <a:srgbClr val="FF0000"/>
                  </a:solidFill>
                </a:rPr>
                <a:t>Two large flows of traffic</a:t>
              </a:r>
            </a:p>
          </p:txBody>
        </p:sp>
        <p:sp>
          <p:nvSpPr>
            <p:cNvPr id="22561" name="Freeform 39"/>
            <p:cNvSpPr>
              <a:spLocks/>
            </p:cNvSpPr>
            <p:nvPr/>
          </p:nvSpPr>
          <p:spPr bwMode="auto">
            <a:xfrm>
              <a:off x="2837" y="1152"/>
              <a:ext cx="1080" cy="2352"/>
            </a:xfrm>
            <a:custGeom>
              <a:avLst/>
              <a:gdLst>
                <a:gd name="T0" fmla="*/ 1080 w 1080"/>
                <a:gd name="T1" fmla="*/ 0 h 2352"/>
                <a:gd name="T2" fmla="*/ 744 w 1080"/>
                <a:gd name="T3" fmla="*/ 288 h 2352"/>
                <a:gd name="T4" fmla="*/ 888 w 1080"/>
                <a:gd name="T5" fmla="*/ 816 h 2352"/>
                <a:gd name="T6" fmla="*/ 72 w 1080"/>
                <a:gd name="T7" fmla="*/ 1008 h 2352"/>
                <a:gd name="T8" fmla="*/ 456 w 1080"/>
                <a:gd name="T9" fmla="*/ 1584 h 2352"/>
                <a:gd name="T10" fmla="*/ 24 w 1080"/>
                <a:gd name="T11" fmla="*/ 2352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0"/>
                <a:gd name="T19" fmla="*/ 0 h 2352"/>
                <a:gd name="T20" fmla="*/ 1080 w 1080"/>
                <a:gd name="T21" fmla="*/ 2352 h 2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0" h="2352">
                  <a:moveTo>
                    <a:pt x="1080" y="0"/>
                  </a:moveTo>
                  <a:cubicBezTo>
                    <a:pt x="928" y="76"/>
                    <a:pt x="776" y="152"/>
                    <a:pt x="744" y="288"/>
                  </a:cubicBezTo>
                  <a:cubicBezTo>
                    <a:pt x="712" y="424"/>
                    <a:pt x="1000" y="696"/>
                    <a:pt x="888" y="816"/>
                  </a:cubicBezTo>
                  <a:cubicBezTo>
                    <a:pt x="776" y="936"/>
                    <a:pt x="144" y="880"/>
                    <a:pt x="72" y="1008"/>
                  </a:cubicBezTo>
                  <a:cubicBezTo>
                    <a:pt x="0" y="1136"/>
                    <a:pt x="464" y="1360"/>
                    <a:pt x="456" y="1584"/>
                  </a:cubicBezTo>
                  <a:cubicBezTo>
                    <a:pt x="448" y="1808"/>
                    <a:pt x="236" y="2080"/>
                    <a:pt x="24" y="2352"/>
                  </a:cubicBezTo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72777" name="Freeform 41"/>
          <p:cNvSpPr>
            <a:spLocks/>
          </p:cNvSpPr>
          <p:nvPr/>
        </p:nvSpPr>
        <p:spPr bwMode="auto">
          <a:xfrm>
            <a:off x="4252914" y="2579688"/>
            <a:ext cx="2668587" cy="2811462"/>
          </a:xfrm>
          <a:custGeom>
            <a:avLst/>
            <a:gdLst>
              <a:gd name="T0" fmla="*/ 0 w 1681"/>
              <a:gd name="T1" fmla="*/ 0 h 1771"/>
              <a:gd name="T2" fmla="*/ 258762 w 1681"/>
              <a:gd name="T3" fmla="*/ 285750 h 1771"/>
              <a:gd name="T4" fmla="*/ 722312 w 1681"/>
              <a:gd name="T5" fmla="*/ 682625 h 1771"/>
              <a:gd name="T6" fmla="*/ 2073275 w 1681"/>
              <a:gd name="T7" fmla="*/ 995362 h 1771"/>
              <a:gd name="T8" fmla="*/ 2647950 w 1681"/>
              <a:gd name="T9" fmla="*/ 1773237 h 1771"/>
              <a:gd name="T10" fmla="*/ 1951037 w 1681"/>
              <a:gd name="T11" fmla="*/ 2811462 h 17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1"/>
              <a:gd name="T19" fmla="*/ 0 h 1771"/>
              <a:gd name="T20" fmla="*/ 1681 w 1681"/>
              <a:gd name="T21" fmla="*/ 1771 h 17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1" h="1771">
                <a:moveTo>
                  <a:pt x="0" y="0"/>
                </a:moveTo>
                <a:cubicBezTo>
                  <a:pt x="43" y="54"/>
                  <a:pt x="87" y="109"/>
                  <a:pt x="163" y="180"/>
                </a:cubicBezTo>
                <a:cubicBezTo>
                  <a:pt x="239" y="251"/>
                  <a:pt x="265" y="356"/>
                  <a:pt x="455" y="430"/>
                </a:cubicBezTo>
                <a:cubicBezTo>
                  <a:pt x="645" y="504"/>
                  <a:pt x="1104" y="512"/>
                  <a:pt x="1306" y="627"/>
                </a:cubicBezTo>
                <a:cubicBezTo>
                  <a:pt x="1508" y="742"/>
                  <a:pt x="1681" y="926"/>
                  <a:pt x="1668" y="1117"/>
                </a:cubicBezTo>
                <a:cubicBezTo>
                  <a:pt x="1655" y="1308"/>
                  <a:pt x="1302" y="1664"/>
                  <a:pt x="1229" y="1771"/>
                </a:cubicBezTo>
              </a:path>
            </a:pathLst>
          </a:custGeom>
          <a:noFill/>
          <a:ln w="76200">
            <a:solidFill>
              <a:schemeClr val="folHlink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708276" y="2574925"/>
            <a:ext cx="3235325" cy="2865438"/>
            <a:chOff x="506" y="1622"/>
            <a:chExt cx="2038" cy="1805"/>
          </a:xfrm>
        </p:grpSpPr>
        <p:sp>
          <p:nvSpPr>
            <p:cNvPr id="22558" name="Text Box 43"/>
            <p:cNvSpPr txBox="1">
              <a:spLocks noChangeArrowheads="1"/>
            </p:cNvSpPr>
            <p:nvPr/>
          </p:nvSpPr>
          <p:spPr bwMode="auto">
            <a:xfrm>
              <a:off x="506" y="2567"/>
              <a:ext cx="172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400" dirty="0">
                  <a:solidFill>
                    <a:srgbClr val="00B050"/>
                  </a:solidFill>
                </a:rPr>
                <a:t>New egress point</a:t>
              </a:r>
              <a:br>
                <a:rPr lang="en-US" altLang="x-none" sz="2400" dirty="0">
                  <a:solidFill>
                    <a:srgbClr val="00B050"/>
                  </a:solidFill>
                </a:rPr>
              </a:br>
              <a:r>
                <a:rPr lang="en-US" altLang="x-none" sz="2400" dirty="0">
                  <a:solidFill>
                    <a:srgbClr val="00B050"/>
                  </a:solidFill>
                </a:rPr>
                <a:t>for first flow</a:t>
              </a:r>
            </a:p>
          </p:txBody>
        </p:sp>
        <p:sp>
          <p:nvSpPr>
            <p:cNvPr id="22559" name="Freeform 44"/>
            <p:cNvSpPr>
              <a:spLocks/>
            </p:cNvSpPr>
            <p:nvPr/>
          </p:nvSpPr>
          <p:spPr bwMode="auto">
            <a:xfrm>
              <a:off x="1478" y="1622"/>
              <a:ext cx="1066" cy="1805"/>
            </a:xfrm>
            <a:custGeom>
              <a:avLst/>
              <a:gdLst>
                <a:gd name="T0" fmla="*/ 0 w 1152"/>
                <a:gd name="T1" fmla="*/ 0 h 1968"/>
                <a:gd name="T2" fmla="*/ 489 w 1152"/>
                <a:gd name="T3" fmla="*/ 528 h 1968"/>
                <a:gd name="T4" fmla="*/ 755 w 1152"/>
                <a:gd name="T5" fmla="*/ 969 h 1968"/>
                <a:gd name="T6" fmla="*/ 1066 w 1152"/>
                <a:gd name="T7" fmla="*/ 1805 h 19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1968"/>
                <a:gd name="T14" fmla="*/ 1152 w 1152"/>
                <a:gd name="T15" fmla="*/ 1968 h 19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1968">
                  <a:moveTo>
                    <a:pt x="0" y="0"/>
                  </a:moveTo>
                  <a:cubicBezTo>
                    <a:pt x="196" y="200"/>
                    <a:pt x="392" y="400"/>
                    <a:pt x="528" y="576"/>
                  </a:cubicBezTo>
                  <a:cubicBezTo>
                    <a:pt x="664" y="752"/>
                    <a:pt x="712" y="824"/>
                    <a:pt x="816" y="1056"/>
                  </a:cubicBezTo>
                  <a:cubicBezTo>
                    <a:pt x="920" y="1288"/>
                    <a:pt x="1036" y="1628"/>
                    <a:pt x="1152" y="1968"/>
                  </a:cubicBez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  <p:extLst>
      <p:ext uri="{BB962C8B-B14F-4D97-AF65-F5344CB8AC3E}">
        <p14:creationId xmlns:p14="http://schemas.microsoft.com/office/powerpoint/2010/main" val="57163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Example (2): </a:t>
            </a:r>
            <a:r>
              <a:rPr lang="en-US" altLang="x-none" dirty="0" err="1">
                <a:ea typeface="ＭＳ Ｐゴシック" charset="-128"/>
              </a:rPr>
              <a:t>DoS</a:t>
            </a:r>
            <a:r>
              <a:rPr lang="en-US" altLang="x-none" dirty="0">
                <a:ea typeface="ＭＳ Ｐゴシック" charset="-128"/>
              </a:rPr>
              <a:t> Attack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5867400" y="3505200"/>
            <a:ext cx="838200" cy="762000"/>
          </a:xfrm>
          <a:prstGeom prst="lightningBolt">
            <a:avLst/>
          </a:prstGeom>
          <a:solidFill>
            <a:srgbClr val="FF3300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FR" altLang="x-none" sz="2400">
              <a:solidFill>
                <a:srgbClr val="FF3300"/>
              </a:solidFill>
            </a:endParaRP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52578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44196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4876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553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5891213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71628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6934200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868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cxnSp>
        <p:nvCxnSpPr>
          <p:cNvPr id="24588" name="AutoShape 12"/>
          <p:cNvCxnSpPr>
            <a:cxnSpLocks noChangeShapeType="1"/>
            <a:stCxn id="24581" idx="6"/>
            <a:endCxn id="24584" idx="2"/>
          </p:cNvCxnSpPr>
          <p:nvPr/>
        </p:nvCxnSpPr>
        <p:spPr bwMode="auto">
          <a:xfrm>
            <a:off x="4724401" y="3276600"/>
            <a:ext cx="1166813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3"/>
          <p:cNvCxnSpPr>
            <a:cxnSpLocks noChangeShapeType="1"/>
            <a:stCxn id="24584" idx="3"/>
            <a:endCxn id="24582" idx="7"/>
          </p:cNvCxnSpPr>
          <p:nvPr/>
        </p:nvCxnSpPr>
        <p:spPr bwMode="auto">
          <a:xfrm flipH="1">
            <a:off x="5137151" y="3613150"/>
            <a:ext cx="798513" cy="393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4"/>
          <p:cNvCxnSpPr>
            <a:cxnSpLocks noChangeShapeType="1"/>
            <a:stCxn id="24584" idx="5"/>
            <a:endCxn id="24583" idx="1"/>
          </p:cNvCxnSpPr>
          <p:nvPr/>
        </p:nvCxnSpPr>
        <p:spPr bwMode="auto">
          <a:xfrm>
            <a:off x="6151564" y="3613150"/>
            <a:ext cx="446087" cy="622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5"/>
          <p:cNvCxnSpPr>
            <a:cxnSpLocks noChangeShapeType="1"/>
            <a:stCxn id="24580" idx="5"/>
            <a:endCxn id="24584" idx="1"/>
          </p:cNvCxnSpPr>
          <p:nvPr/>
        </p:nvCxnSpPr>
        <p:spPr bwMode="auto">
          <a:xfrm>
            <a:off x="5518151" y="2622550"/>
            <a:ext cx="417513" cy="774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6"/>
          <p:cNvCxnSpPr>
            <a:cxnSpLocks noChangeShapeType="1"/>
            <a:stCxn id="24584" idx="6"/>
            <a:endCxn id="24585" idx="2"/>
          </p:cNvCxnSpPr>
          <p:nvPr/>
        </p:nvCxnSpPr>
        <p:spPr bwMode="auto">
          <a:xfrm flipV="1">
            <a:off x="6196014" y="3200400"/>
            <a:ext cx="966787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7"/>
          <p:cNvCxnSpPr>
            <a:cxnSpLocks noChangeShapeType="1"/>
            <a:stCxn id="24586" idx="4"/>
            <a:endCxn id="24585" idx="0"/>
          </p:cNvCxnSpPr>
          <p:nvPr/>
        </p:nvCxnSpPr>
        <p:spPr bwMode="auto">
          <a:xfrm>
            <a:off x="7086600" y="2438400"/>
            <a:ext cx="22860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8"/>
          <p:cNvCxnSpPr>
            <a:cxnSpLocks noChangeShapeType="1"/>
            <a:stCxn id="24580" idx="6"/>
            <a:endCxn id="24586" idx="2"/>
          </p:cNvCxnSpPr>
          <p:nvPr/>
        </p:nvCxnSpPr>
        <p:spPr bwMode="auto">
          <a:xfrm flipV="1">
            <a:off x="5562600" y="2286000"/>
            <a:ext cx="1371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9"/>
          <p:cNvCxnSpPr>
            <a:cxnSpLocks noChangeShapeType="1"/>
            <a:stCxn id="24585" idx="6"/>
            <a:endCxn id="24587" idx="2"/>
          </p:cNvCxnSpPr>
          <p:nvPr/>
        </p:nvCxnSpPr>
        <p:spPr bwMode="auto">
          <a:xfrm>
            <a:off x="7467600" y="3200400"/>
            <a:ext cx="12192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AutoShape 20"/>
          <p:cNvCxnSpPr>
            <a:cxnSpLocks noChangeShapeType="1"/>
            <a:stCxn id="24583" idx="6"/>
            <a:endCxn id="24587" idx="3"/>
          </p:cNvCxnSpPr>
          <p:nvPr/>
        </p:nvCxnSpPr>
        <p:spPr bwMode="auto">
          <a:xfrm flipV="1">
            <a:off x="6858000" y="3841750"/>
            <a:ext cx="1873250" cy="501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21"/>
          <p:cNvCxnSpPr>
            <a:cxnSpLocks noChangeShapeType="1"/>
            <a:stCxn id="24586" idx="5"/>
            <a:endCxn id="24587" idx="1"/>
          </p:cNvCxnSpPr>
          <p:nvPr/>
        </p:nvCxnSpPr>
        <p:spPr bwMode="auto">
          <a:xfrm>
            <a:off x="7194550" y="2393950"/>
            <a:ext cx="1536700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2"/>
          <p:cNvCxnSpPr>
            <a:cxnSpLocks noChangeShapeType="1"/>
            <a:stCxn id="24582" idx="6"/>
            <a:endCxn id="24583" idx="2"/>
          </p:cNvCxnSpPr>
          <p:nvPr/>
        </p:nvCxnSpPr>
        <p:spPr bwMode="auto">
          <a:xfrm>
            <a:off x="5181600" y="4114800"/>
            <a:ext cx="1371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3"/>
          <p:cNvCxnSpPr>
            <a:cxnSpLocks noChangeShapeType="1"/>
            <a:stCxn id="24581" idx="5"/>
            <a:endCxn id="24582" idx="1"/>
          </p:cNvCxnSpPr>
          <p:nvPr/>
        </p:nvCxnSpPr>
        <p:spPr bwMode="auto">
          <a:xfrm>
            <a:off x="4679950" y="3384550"/>
            <a:ext cx="241300" cy="622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4"/>
          <p:cNvCxnSpPr>
            <a:cxnSpLocks noChangeShapeType="1"/>
            <a:stCxn id="24581" idx="7"/>
            <a:endCxn id="24580" idx="3"/>
          </p:cNvCxnSpPr>
          <p:nvPr/>
        </p:nvCxnSpPr>
        <p:spPr bwMode="auto">
          <a:xfrm flipV="1">
            <a:off x="4679950" y="2622550"/>
            <a:ext cx="622300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5"/>
          <p:cNvCxnSpPr>
            <a:cxnSpLocks noChangeShapeType="1"/>
          </p:cNvCxnSpPr>
          <p:nvPr/>
        </p:nvCxnSpPr>
        <p:spPr bwMode="auto">
          <a:xfrm>
            <a:off x="4765675" y="3155950"/>
            <a:ext cx="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2" name="Line 27"/>
          <p:cNvSpPr>
            <a:spLocks noChangeShapeType="1"/>
          </p:cNvSpPr>
          <p:nvPr/>
        </p:nvSpPr>
        <p:spPr bwMode="auto">
          <a:xfrm>
            <a:off x="5070476" y="4244976"/>
            <a:ext cx="568325" cy="1393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Rectangle 28"/>
          <p:cNvSpPr>
            <a:spLocks noChangeArrowheads="1"/>
          </p:cNvSpPr>
          <p:nvPr/>
        </p:nvSpPr>
        <p:spPr bwMode="auto">
          <a:xfrm>
            <a:off x="5486400" y="5638800"/>
            <a:ext cx="381000" cy="3810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604" name="Line 29"/>
          <p:cNvSpPr>
            <a:spLocks noChangeShapeType="1"/>
          </p:cNvSpPr>
          <p:nvPr/>
        </p:nvSpPr>
        <p:spPr bwMode="auto">
          <a:xfrm flipH="1">
            <a:off x="5791200" y="4419600"/>
            <a:ext cx="8382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325938" y="1501776"/>
            <a:ext cx="3282950" cy="5040313"/>
            <a:chOff x="1765" y="946"/>
            <a:chExt cx="2068" cy="3175"/>
          </a:xfrm>
        </p:grpSpPr>
        <p:sp>
          <p:nvSpPr>
            <p:cNvPr id="24611" name="Text Box 30"/>
            <p:cNvSpPr txBox="1">
              <a:spLocks noChangeArrowheads="1"/>
            </p:cNvSpPr>
            <p:nvPr/>
          </p:nvSpPr>
          <p:spPr bwMode="auto">
            <a:xfrm>
              <a:off x="1765" y="3869"/>
              <a:ext cx="20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>
                  <a:solidFill>
                    <a:srgbClr val="FF0000"/>
                  </a:solidFill>
                </a:rPr>
                <a:t>Web server at its knees…</a:t>
              </a:r>
            </a:p>
          </p:txBody>
        </p:sp>
        <p:sp>
          <p:nvSpPr>
            <p:cNvPr id="24612" name="Freeform 38"/>
            <p:cNvSpPr>
              <a:spLocks/>
            </p:cNvSpPr>
            <p:nvPr/>
          </p:nvSpPr>
          <p:spPr bwMode="auto">
            <a:xfrm>
              <a:off x="2330" y="946"/>
              <a:ext cx="858" cy="2587"/>
            </a:xfrm>
            <a:custGeom>
              <a:avLst/>
              <a:gdLst>
                <a:gd name="T0" fmla="*/ 0 w 935"/>
                <a:gd name="T1" fmla="*/ 9 h 2321"/>
                <a:gd name="T2" fmla="*/ 31 w 935"/>
                <a:gd name="T3" fmla="*/ 67 h 2321"/>
                <a:gd name="T4" fmla="*/ 95 w 935"/>
                <a:gd name="T5" fmla="*/ 411 h 2321"/>
                <a:gd name="T6" fmla="*/ 465 w 935"/>
                <a:gd name="T7" fmla="*/ 1120 h 2321"/>
                <a:gd name="T8" fmla="*/ 852 w 935"/>
                <a:gd name="T9" fmla="*/ 1695 h 2321"/>
                <a:gd name="T10" fmla="*/ 426 w 935"/>
                <a:gd name="T11" fmla="*/ 2587 h 23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5"/>
                <a:gd name="T19" fmla="*/ 0 h 2321"/>
                <a:gd name="T20" fmla="*/ 935 w 935"/>
                <a:gd name="T21" fmla="*/ 2321 h 23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5" h="2321">
                  <a:moveTo>
                    <a:pt x="0" y="8"/>
                  </a:moveTo>
                  <a:cubicBezTo>
                    <a:pt x="8" y="4"/>
                    <a:pt x="17" y="0"/>
                    <a:pt x="34" y="60"/>
                  </a:cubicBezTo>
                  <a:cubicBezTo>
                    <a:pt x="51" y="120"/>
                    <a:pt x="24" y="212"/>
                    <a:pt x="103" y="369"/>
                  </a:cubicBezTo>
                  <a:cubicBezTo>
                    <a:pt x="182" y="526"/>
                    <a:pt x="370" y="813"/>
                    <a:pt x="507" y="1005"/>
                  </a:cubicBezTo>
                  <a:cubicBezTo>
                    <a:pt x="644" y="1197"/>
                    <a:pt x="935" y="1302"/>
                    <a:pt x="928" y="1521"/>
                  </a:cubicBezTo>
                  <a:cubicBezTo>
                    <a:pt x="921" y="1740"/>
                    <a:pt x="692" y="2030"/>
                    <a:pt x="464" y="2321"/>
                  </a:cubicBezTo>
                </a:path>
              </a:pathLst>
            </a:custGeom>
            <a:noFill/>
            <a:ln w="76200">
              <a:solidFill>
                <a:srgbClr val="3333FF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76450" y="1485900"/>
            <a:ext cx="4024313" cy="4546601"/>
            <a:chOff x="326" y="928"/>
            <a:chExt cx="2535" cy="2864"/>
          </a:xfrm>
        </p:grpSpPr>
        <p:sp>
          <p:nvSpPr>
            <p:cNvPr id="24607" name="Rectangle 40"/>
            <p:cNvSpPr>
              <a:spLocks noChangeArrowheads="1"/>
            </p:cNvSpPr>
            <p:nvPr/>
          </p:nvSpPr>
          <p:spPr bwMode="auto">
            <a:xfrm>
              <a:off x="1988" y="1296"/>
              <a:ext cx="873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8" name="Freeform 41"/>
            <p:cNvSpPr>
              <a:spLocks/>
            </p:cNvSpPr>
            <p:nvPr/>
          </p:nvSpPr>
          <p:spPr bwMode="auto">
            <a:xfrm>
              <a:off x="2330" y="928"/>
              <a:ext cx="69" cy="362"/>
            </a:xfrm>
            <a:custGeom>
              <a:avLst/>
              <a:gdLst>
                <a:gd name="T0" fmla="*/ 0 w 69"/>
                <a:gd name="T1" fmla="*/ 0 h 362"/>
                <a:gd name="T2" fmla="*/ 69 w 69"/>
                <a:gd name="T3" fmla="*/ 362 h 362"/>
                <a:gd name="T4" fmla="*/ 0 60000 65536"/>
                <a:gd name="T5" fmla="*/ 0 60000 65536"/>
                <a:gd name="T6" fmla="*/ 0 w 69"/>
                <a:gd name="T7" fmla="*/ 0 h 362"/>
                <a:gd name="T8" fmla="*/ 69 w 69"/>
                <a:gd name="T9" fmla="*/ 362 h 3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" h="362">
                  <a:moveTo>
                    <a:pt x="0" y="0"/>
                  </a:moveTo>
                  <a:cubicBezTo>
                    <a:pt x="0" y="0"/>
                    <a:pt x="34" y="181"/>
                    <a:pt x="69" y="362"/>
                  </a:cubicBezTo>
                </a:path>
              </a:pathLst>
            </a:custGeom>
            <a:noFill/>
            <a:ln w="76200">
              <a:solidFill>
                <a:srgbClr val="3333FF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9" name="Text Box 42"/>
            <p:cNvSpPr txBox="1">
              <a:spLocks noChangeArrowheads="1"/>
            </p:cNvSpPr>
            <p:nvPr/>
          </p:nvSpPr>
          <p:spPr bwMode="auto">
            <a:xfrm>
              <a:off x="536" y="1205"/>
              <a:ext cx="113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dirty="0">
                  <a:solidFill>
                    <a:srgbClr val="00B050"/>
                  </a:solidFill>
                </a:rPr>
                <a:t>Install packet</a:t>
              </a:r>
            </a:p>
            <a:p>
              <a:pPr algn="l"/>
              <a:r>
                <a:rPr lang="en-US" altLang="x-none" dirty="0">
                  <a:solidFill>
                    <a:srgbClr val="00B050"/>
                  </a:solidFill>
                </a:rPr>
                <a:t>filter</a:t>
              </a:r>
            </a:p>
          </p:txBody>
        </p:sp>
        <p:sp>
          <p:nvSpPr>
            <p:cNvPr id="24610" name="Text Box 43"/>
            <p:cNvSpPr txBox="1">
              <a:spLocks noChangeArrowheads="1"/>
            </p:cNvSpPr>
            <p:nvPr/>
          </p:nvSpPr>
          <p:spPr bwMode="auto">
            <a:xfrm>
              <a:off x="326" y="3540"/>
              <a:ext cx="20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dirty="0">
                  <a:solidFill>
                    <a:srgbClr val="00B050"/>
                  </a:solidFill>
                </a:rPr>
                <a:t>Web server back to life…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6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Example (3): Link </a:t>
            </a:r>
            <a:r>
              <a:rPr lang="en-US" altLang="x-none" dirty="0">
                <a:ea typeface="ＭＳ Ｐゴシック" charset="-128"/>
              </a:rPr>
              <a:t>Failure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705350" y="4070350"/>
            <a:ext cx="838200" cy="762000"/>
          </a:xfrm>
          <a:prstGeom prst="lightningBolt">
            <a:avLst/>
          </a:prstGeom>
          <a:solidFill>
            <a:srgbClr val="FF3300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FR" altLang="x-none" sz="2400">
              <a:solidFill>
                <a:srgbClr val="FF3300"/>
              </a:solidFill>
            </a:endParaRP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095750" y="29273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257550" y="36893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3714750" y="45275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5391150" y="47561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4705350" y="39179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000750" y="36131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772150" y="26987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7524750" y="41465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cxnSp>
        <p:nvCxnSpPr>
          <p:cNvPr id="26636" name="AutoShape 12"/>
          <p:cNvCxnSpPr>
            <a:cxnSpLocks noChangeShapeType="1"/>
            <a:stCxn id="26629" idx="6"/>
            <a:endCxn id="26632" idx="2"/>
          </p:cNvCxnSpPr>
          <p:nvPr/>
        </p:nvCxnSpPr>
        <p:spPr bwMode="auto">
          <a:xfrm>
            <a:off x="3562350" y="3841750"/>
            <a:ext cx="11430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3"/>
          <p:cNvCxnSpPr>
            <a:cxnSpLocks noChangeShapeType="1"/>
            <a:stCxn id="26632" idx="3"/>
            <a:endCxn id="26630" idx="7"/>
          </p:cNvCxnSpPr>
          <p:nvPr/>
        </p:nvCxnSpPr>
        <p:spPr bwMode="auto">
          <a:xfrm flipH="1">
            <a:off x="3975100" y="4178300"/>
            <a:ext cx="774700" cy="393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4"/>
          <p:cNvCxnSpPr>
            <a:cxnSpLocks noChangeShapeType="1"/>
            <a:stCxn id="26632" idx="5"/>
            <a:endCxn id="26631" idx="1"/>
          </p:cNvCxnSpPr>
          <p:nvPr/>
        </p:nvCxnSpPr>
        <p:spPr bwMode="auto">
          <a:xfrm>
            <a:off x="4965700" y="4178300"/>
            <a:ext cx="469900" cy="622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5"/>
          <p:cNvCxnSpPr>
            <a:cxnSpLocks noChangeShapeType="1"/>
            <a:stCxn id="26628" idx="5"/>
            <a:endCxn id="26632" idx="1"/>
          </p:cNvCxnSpPr>
          <p:nvPr/>
        </p:nvCxnSpPr>
        <p:spPr bwMode="auto">
          <a:xfrm>
            <a:off x="4356100" y="3187700"/>
            <a:ext cx="393700" cy="774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6"/>
          <p:cNvCxnSpPr>
            <a:cxnSpLocks noChangeShapeType="1"/>
            <a:stCxn id="26632" idx="6"/>
            <a:endCxn id="26633" idx="2"/>
          </p:cNvCxnSpPr>
          <p:nvPr/>
        </p:nvCxnSpPr>
        <p:spPr bwMode="auto">
          <a:xfrm flipV="1">
            <a:off x="5010150" y="3765550"/>
            <a:ext cx="9906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17"/>
          <p:cNvCxnSpPr>
            <a:cxnSpLocks noChangeShapeType="1"/>
            <a:stCxn id="26634" idx="4"/>
            <a:endCxn id="26633" idx="0"/>
          </p:cNvCxnSpPr>
          <p:nvPr/>
        </p:nvCxnSpPr>
        <p:spPr bwMode="auto">
          <a:xfrm>
            <a:off x="5924550" y="3003550"/>
            <a:ext cx="22860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18"/>
          <p:cNvCxnSpPr>
            <a:cxnSpLocks noChangeShapeType="1"/>
            <a:stCxn id="26628" idx="6"/>
            <a:endCxn id="26634" idx="2"/>
          </p:cNvCxnSpPr>
          <p:nvPr/>
        </p:nvCxnSpPr>
        <p:spPr bwMode="auto">
          <a:xfrm flipV="1">
            <a:off x="4400550" y="2851150"/>
            <a:ext cx="1371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9"/>
          <p:cNvCxnSpPr>
            <a:cxnSpLocks noChangeShapeType="1"/>
            <a:stCxn id="26633" idx="6"/>
            <a:endCxn id="26635" idx="2"/>
          </p:cNvCxnSpPr>
          <p:nvPr/>
        </p:nvCxnSpPr>
        <p:spPr bwMode="auto">
          <a:xfrm>
            <a:off x="6305550" y="3765550"/>
            <a:ext cx="12192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20"/>
          <p:cNvCxnSpPr>
            <a:cxnSpLocks noChangeShapeType="1"/>
            <a:stCxn id="26631" idx="6"/>
            <a:endCxn id="26635" idx="3"/>
          </p:cNvCxnSpPr>
          <p:nvPr/>
        </p:nvCxnSpPr>
        <p:spPr bwMode="auto">
          <a:xfrm flipV="1">
            <a:off x="5695950" y="4406900"/>
            <a:ext cx="1873250" cy="501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34" idx="5"/>
            <a:endCxn id="26635" idx="1"/>
          </p:cNvCxnSpPr>
          <p:nvPr/>
        </p:nvCxnSpPr>
        <p:spPr bwMode="auto">
          <a:xfrm>
            <a:off x="6032500" y="2959100"/>
            <a:ext cx="1536700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2"/>
          <p:cNvCxnSpPr>
            <a:cxnSpLocks noChangeShapeType="1"/>
            <a:stCxn id="26630" idx="6"/>
            <a:endCxn id="26631" idx="2"/>
          </p:cNvCxnSpPr>
          <p:nvPr/>
        </p:nvCxnSpPr>
        <p:spPr bwMode="auto">
          <a:xfrm>
            <a:off x="4019550" y="4679950"/>
            <a:ext cx="1371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3"/>
          <p:cNvCxnSpPr>
            <a:cxnSpLocks noChangeShapeType="1"/>
            <a:stCxn id="26629" idx="5"/>
            <a:endCxn id="26630" idx="1"/>
          </p:cNvCxnSpPr>
          <p:nvPr/>
        </p:nvCxnSpPr>
        <p:spPr bwMode="auto">
          <a:xfrm>
            <a:off x="3517900" y="3949700"/>
            <a:ext cx="241300" cy="622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4"/>
          <p:cNvCxnSpPr>
            <a:cxnSpLocks noChangeShapeType="1"/>
            <a:stCxn id="26629" idx="7"/>
            <a:endCxn id="26628" idx="3"/>
          </p:cNvCxnSpPr>
          <p:nvPr/>
        </p:nvCxnSpPr>
        <p:spPr bwMode="auto">
          <a:xfrm flipV="1">
            <a:off x="3517900" y="3187700"/>
            <a:ext cx="622300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5"/>
          <p:cNvCxnSpPr>
            <a:cxnSpLocks noChangeShapeType="1"/>
          </p:cNvCxnSpPr>
          <p:nvPr/>
        </p:nvCxnSpPr>
        <p:spPr bwMode="auto">
          <a:xfrm>
            <a:off x="3486150" y="3727450"/>
            <a:ext cx="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4812" name="Freeform 28"/>
          <p:cNvSpPr>
            <a:spLocks/>
          </p:cNvSpPr>
          <p:nvPr/>
        </p:nvSpPr>
        <p:spPr bwMode="auto">
          <a:xfrm>
            <a:off x="3910014" y="2435226"/>
            <a:ext cx="4137025" cy="2524125"/>
          </a:xfrm>
          <a:custGeom>
            <a:avLst/>
            <a:gdLst>
              <a:gd name="T0" fmla="*/ 0 w 2606"/>
              <a:gd name="T1" fmla="*/ 0 h 1590"/>
              <a:gd name="T2" fmla="*/ 355600 w 2606"/>
              <a:gd name="T3" fmla="*/ 641350 h 1590"/>
              <a:gd name="T4" fmla="*/ 2033588 w 2606"/>
              <a:gd name="T5" fmla="*/ 395288 h 1590"/>
              <a:gd name="T6" fmla="*/ 3794125 w 2606"/>
              <a:gd name="T7" fmla="*/ 1870075 h 1590"/>
              <a:gd name="T8" fmla="*/ 4094163 w 2606"/>
              <a:gd name="T9" fmla="*/ 2524125 h 1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06"/>
              <a:gd name="T16" fmla="*/ 0 h 1590"/>
              <a:gd name="T17" fmla="*/ 2606 w 2606"/>
              <a:gd name="T18" fmla="*/ 1590 h 15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06" h="1590">
                <a:moveTo>
                  <a:pt x="0" y="0"/>
                </a:moveTo>
                <a:cubicBezTo>
                  <a:pt x="5" y="181"/>
                  <a:pt x="11" y="363"/>
                  <a:pt x="224" y="404"/>
                </a:cubicBezTo>
                <a:cubicBezTo>
                  <a:pt x="437" y="445"/>
                  <a:pt x="920" y="120"/>
                  <a:pt x="1281" y="249"/>
                </a:cubicBezTo>
                <a:cubicBezTo>
                  <a:pt x="1642" y="378"/>
                  <a:pt x="2174" y="954"/>
                  <a:pt x="2390" y="1178"/>
                </a:cubicBezTo>
                <a:cubicBezTo>
                  <a:pt x="2606" y="1402"/>
                  <a:pt x="2592" y="1496"/>
                  <a:pt x="2579" y="1590"/>
                </a:cubicBezTo>
              </a:path>
            </a:pathLst>
          </a:custGeom>
          <a:noFill/>
          <a:ln w="76200" cap="rnd">
            <a:solidFill>
              <a:schemeClr val="folHlink"/>
            </a:solidFill>
            <a:prstDash val="sysDot"/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305549" y="2781300"/>
            <a:ext cx="2070100" cy="984250"/>
            <a:chOff x="3744" y="1396"/>
            <a:chExt cx="1304" cy="620"/>
          </a:xfrm>
        </p:grpSpPr>
        <p:sp>
          <p:nvSpPr>
            <p:cNvPr id="26658" name="Line 30"/>
            <p:cNvSpPr>
              <a:spLocks noChangeShapeType="1"/>
            </p:cNvSpPr>
            <p:nvPr/>
          </p:nvSpPr>
          <p:spPr bwMode="auto">
            <a:xfrm flipH="1">
              <a:off x="3869" y="1608"/>
              <a:ext cx="146" cy="40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31"/>
            <p:cNvSpPr>
              <a:spLocks noChangeShapeType="1"/>
            </p:cNvSpPr>
            <p:nvPr/>
          </p:nvSpPr>
          <p:spPr bwMode="auto">
            <a:xfrm>
              <a:off x="3744" y="1725"/>
              <a:ext cx="527" cy="13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Text Box 32"/>
            <p:cNvSpPr txBox="1">
              <a:spLocks noChangeArrowheads="1"/>
            </p:cNvSpPr>
            <p:nvPr/>
          </p:nvSpPr>
          <p:spPr bwMode="auto">
            <a:xfrm>
              <a:off x="4071" y="1396"/>
              <a:ext cx="9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>
                  <a:solidFill>
                    <a:srgbClr val="FF0000"/>
                  </a:solidFill>
                </a:rPr>
                <a:t>Link failure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924301" y="2393951"/>
            <a:ext cx="4448175" cy="3248025"/>
            <a:chOff x="2244" y="1152"/>
            <a:chExt cx="2802" cy="2046"/>
          </a:xfrm>
        </p:grpSpPr>
        <p:sp>
          <p:nvSpPr>
            <p:cNvPr id="26656" name="Freeform 33"/>
            <p:cNvSpPr>
              <a:spLocks/>
            </p:cNvSpPr>
            <p:nvPr/>
          </p:nvSpPr>
          <p:spPr bwMode="auto">
            <a:xfrm>
              <a:off x="2244" y="1152"/>
              <a:ext cx="2802" cy="1629"/>
            </a:xfrm>
            <a:custGeom>
              <a:avLst/>
              <a:gdLst>
                <a:gd name="T0" fmla="*/ 0 w 2802"/>
                <a:gd name="T1" fmla="*/ 0 h 1629"/>
                <a:gd name="T2" fmla="*/ 215 w 2802"/>
                <a:gd name="T3" fmla="*/ 430 h 1629"/>
                <a:gd name="T4" fmla="*/ 593 w 2802"/>
                <a:gd name="T5" fmla="*/ 1057 h 1629"/>
                <a:gd name="T6" fmla="*/ 1023 w 2802"/>
                <a:gd name="T7" fmla="*/ 1599 h 1629"/>
                <a:gd name="T8" fmla="*/ 2330 w 2802"/>
                <a:gd name="T9" fmla="*/ 1238 h 1629"/>
                <a:gd name="T10" fmla="*/ 2802 w 2802"/>
                <a:gd name="T11" fmla="*/ 1513 h 16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02"/>
                <a:gd name="T19" fmla="*/ 0 h 1629"/>
                <a:gd name="T20" fmla="*/ 2802 w 2802"/>
                <a:gd name="T21" fmla="*/ 1629 h 16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02" h="1629">
                  <a:moveTo>
                    <a:pt x="0" y="0"/>
                  </a:moveTo>
                  <a:cubicBezTo>
                    <a:pt x="58" y="127"/>
                    <a:pt x="116" y="254"/>
                    <a:pt x="215" y="430"/>
                  </a:cubicBezTo>
                  <a:cubicBezTo>
                    <a:pt x="314" y="606"/>
                    <a:pt x="458" y="862"/>
                    <a:pt x="593" y="1057"/>
                  </a:cubicBezTo>
                  <a:cubicBezTo>
                    <a:pt x="728" y="1252"/>
                    <a:pt x="734" y="1569"/>
                    <a:pt x="1023" y="1599"/>
                  </a:cubicBezTo>
                  <a:cubicBezTo>
                    <a:pt x="1312" y="1629"/>
                    <a:pt x="2034" y="1252"/>
                    <a:pt x="2330" y="1238"/>
                  </a:cubicBezTo>
                  <a:cubicBezTo>
                    <a:pt x="2626" y="1224"/>
                    <a:pt x="2714" y="1368"/>
                    <a:pt x="2802" y="1513"/>
                  </a:cubicBez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57" name="Text Box 35"/>
            <p:cNvSpPr txBox="1">
              <a:spLocks noChangeArrowheads="1"/>
            </p:cNvSpPr>
            <p:nvPr/>
          </p:nvSpPr>
          <p:spPr bwMode="auto">
            <a:xfrm>
              <a:off x="2544" y="2946"/>
              <a:ext cx="2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dirty="0">
                  <a:solidFill>
                    <a:srgbClr val="FF0000"/>
                  </a:solidFill>
                </a:rPr>
                <a:t>New route overloads a link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905250" y="1905001"/>
            <a:ext cx="5391150" cy="2454275"/>
            <a:chOff x="2232" y="844"/>
            <a:chExt cx="3396" cy="1546"/>
          </a:xfrm>
        </p:grpSpPr>
        <p:sp>
          <p:nvSpPr>
            <p:cNvPr id="26654" name="Freeform 38"/>
            <p:cNvSpPr>
              <a:spLocks/>
            </p:cNvSpPr>
            <p:nvPr/>
          </p:nvSpPr>
          <p:spPr bwMode="auto">
            <a:xfrm>
              <a:off x="2232" y="1178"/>
              <a:ext cx="2875" cy="1212"/>
            </a:xfrm>
            <a:custGeom>
              <a:avLst/>
              <a:gdLst>
                <a:gd name="T0" fmla="*/ 29 w 2875"/>
                <a:gd name="T1" fmla="*/ 0 h 1212"/>
                <a:gd name="T2" fmla="*/ 201 w 2875"/>
                <a:gd name="T3" fmla="*/ 387 h 1212"/>
                <a:gd name="T4" fmla="*/ 1233 w 2875"/>
                <a:gd name="T5" fmla="*/ 283 h 1212"/>
                <a:gd name="T6" fmla="*/ 1422 w 2875"/>
                <a:gd name="T7" fmla="*/ 834 h 1212"/>
                <a:gd name="T8" fmla="*/ 2393 w 2875"/>
                <a:gd name="T9" fmla="*/ 1160 h 1212"/>
                <a:gd name="T10" fmla="*/ 2875 w 2875"/>
                <a:gd name="T11" fmla="*/ 1143 h 1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75"/>
                <a:gd name="T19" fmla="*/ 0 h 1212"/>
                <a:gd name="T20" fmla="*/ 2875 w 2875"/>
                <a:gd name="T21" fmla="*/ 1212 h 1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75" h="1212">
                  <a:moveTo>
                    <a:pt x="29" y="0"/>
                  </a:moveTo>
                  <a:cubicBezTo>
                    <a:pt x="14" y="170"/>
                    <a:pt x="0" y="340"/>
                    <a:pt x="201" y="387"/>
                  </a:cubicBezTo>
                  <a:cubicBezTo>
                    <a:pt x="402" y="434"/>
                    <a:pt x="1030" y="209"/>
                    <a:pt x="1233" y="283"/>
                  </a:cubicBezTo>
                  <a:cubicBezTo>
                    <a:pt x="1436" y="357"/>
                    <a:pt x="1229" y="688"/>
                    <a:pt x="1422" y="834"/>
                  </a:cubicBezTo>
                  <a:cubicBezTo>
                    <a:pt x="1615" y="980"/>
                    <a:pt x="2151" y="1108"/>
                    <a:pt x="2393" y="1160"/>
                  </a:cubicBezTo>
                  <a:cubicBezTo>
                    <a:pt x="2635" y="1212"/>
                    <a:pt x="2755" y="1177"/>
                    <a:pt x="2875" y="1143"/>
                  </a:cubicBez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55" name="Text Box 39"/>
            <p:cNvSpPr txBox="1">
              <a:spLocks noChangeArrowheads="1"/>
            </p:cNvSpPr>
            <p:nvPr/>
          </p:nvSpPr>
          <p:spPr bwMode="auto">
            <a:xfrm>
              <a:off x="2512" y="844"/>
              <a:ext cx="3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dirty="0">
                  <a:solidFill>
                    <a:srgbClr val="00B050"/>
                  </a:solidFill>
                </a:rPr>
                <a:t>Routing change alleviates congestion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9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for ISP network 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7369" y="2294377"/>
            <a:ext cx="1764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Control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7369" y="4467727"/>
            <a:ext cx="1764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Measure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4668249" y="2572027"/>
            <a:ext cx="673769" cy="22245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6200000">
            <a:off x="1005280" y="3269770"/>
            <a:ext cx="2224560" cy="7969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3280" y="5225111"/>
            <a:ext cx="58834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Detect link or path-level problems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Measure incoming traffic demands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“Measure” forwarding updates!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7450" y="1470117"/>
            <a:ext cx="58834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Route and schedule traffic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Filter traffic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Provision additional capacity</a:t>
            </a:r>
          </a:p>
        </p:txBody>
      </p:sp>
      <p:pic>
        <p:nvPicPr>
          <p:cNvPr id="11" name="Picture 11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817" y="2828908"/>
            <a:ext cx="1143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87450" y="3347614"/>
            <a:ext cx="58834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Diagnose root cause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Determine how to route traffic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122818" y="5225111"/>
            <a:ext cx="1411708" cy="5340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27621" y="1926350"/>
            <a:ext cx="1187112" cy="46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</p:cNvCxnSpPr>
          <p:nvPr/>
        </p:nvCxnSpPr>
        <p:spPr>
          <a:xfrm flipH="1" flipV="1">
            <a:off x="4363453" y="3668265"/>
            <a:ext cx="1523997" cy="125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6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ISPs measure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Periodic link statistics</a:t>
            </a:r>
          </a:p>
          <a:p>
            <a:pPr lvl="1"/>
            <a:r>
              <a:rPr lang="en-US" dirty="0" smtClean="0"/>
              <a:t>SNMP</a:t>
            </a:r>
            <a:r>
              <a:rPr lang="en-US" dirty="0"/>
              <a:t> </a:t>
            </a:r>
            <a:r>
              <a:rPr lang="en-US" dirty="0" smtClean="0"/>
              <a:t>counters</a:t>
            </a:r>
          </a:p>
          <a:p>
            <a:pPr lvl="1"/>
            <a:r>
              <a:rPr lang="en-US" dirty="0" smtClean="0"/>
              <a:t>Example: port1: 500 packets transmitted, 13 dropped</a:t>
            </a:r>
          </a:p>
          <a:p>
            <a:r>
              <a:rPr lang="en-US" dirty="0" smtClean="0"/>
              <a:t>Periodic flow statistics</a:t>
            </a:r>
          </a:p>
          <a:p>
            <a:pPr lvl="1"/>
            <a:r>
              <a:rPr lang="en-US" dirty="0" err="1" smtClean="0"/>
              <a:t>NetFlow</a:t>
            </a:r>
            <a:r>
              <a:rPr lang="en-US" dirty="0" smtClean="0"/>
              <a:t>, </a:t>
            </a:r>
            <a:r>
              <a:rPr lang="en-US" dirty="0" err="1" smtClean="0"/>
              <a:t>sFlow</a:t>
            </a:r>
            <a:r>
              <a:rPr lang="en-US" dirty="0" smtClean="0"/>
              <a:t>, IPFIX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src</a:t>
            </a:r>
            <a:r>
              <a:rPr lang="en-US" dirty="0" smtClean="0"/>
              <a:t>: 10.0.0.1, dst:8.8.8.8, </a:t>
            </a:r>
            <a:r>
              <a:rPr lang="en-US" dirty="0" err="1" smtClean="0"/>
              <a:t>inport</a:t>
            </a:r>
            <a:r>
              <a:rPr lang="en-US" dirty="0" smtClean="0"/>
              <a:t>: 4, count: 45</a:t>
            </a:r>
          </a:p>
          <a:p>
            <a:r>
              <a:rPr lang="en-US" dirty="0" smtClean="0"/>
              <a:t>Active end-to-end probes</a:t>
            </a:r>
          </a:p>
          <a:p>
            <a:pPr lvl="1"/>
            <a:r>
              <a:rPr lang="en-US" dirty="0" smtClean="0"/>
              <a:t>Ping: </a:t>
            </a:r>
            <a:r>
              <a:rPr lang="en-US" sz="2200" dirty="0"/>
              <a:t>64 bytes from 128.6.68.140: </a:t>
            </a:r>
            <a:r>
              <a:rPr lang="en-US" sz="2200" dirty="0" err="1"/>
              <a:t>icmp_seq</a:t>
            </a:r>
            <a:r>
              <a:rPr lang="en-US" sz="2200" dirty="0"/>
              <a:t>=0 </a:t>
            </a:r>
            <a:r>
              <a:rPr lang="en-US" sz="2200" dirty="0" err="1"/>
              <a:t>ttl</a:t>
            </a:r>
            <a:r>
              <a:rPr lang="en-US" sz="2200" dirty="0"/>
              <a:t>=55 time=6.575 </a:t>
            </a:r>
            <a:r>
              <a:rPr lang="en-US" sz="2200" dirty="0" err="1" smtClean="0"/>
              <a:t>ms</a:t>
            </a:r>
            <a:endParaRPr lang="en-US" sz="2200" dirty="0" smtClean="0"/>
          </a:p>
          <a:p>
            <a:pPr lvl="1"/>
            <a:r>
              <a:rPr lang="en-US" dirty="0" smtClean="0"/>
              <a:t>Traceroute: more to come</a:t>
            </a:r>
          </a:p>
          <a:p>
            <a:r>
              <a:rPr lang="en-US" dirty="0" smtClean="0"/>
              <a:t>User complaints!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ustomer phone calls, NANOG posts</a:t>
            </a:r>
          </a:p>
        </p:txBody>
      </p:sp>
    </p:spTree>
    <p:extLst>
      <p:ext uri="{BB962C8B-B14F-4D97-AF65-F5344CB8AC3E}">
        <p14:creationId xmlns:p14="http://schemas.microsoft.com/office/powerpoint/2010/main" val="19239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&amp; 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Control plane issues</a:t>
            </a:r>
          </a:p>
          <a:p>
            <a:pPr lvl="1"/>
            <a:r>
              <a:rPr lang="en-US" dirty="0" smtClean="0"/>
              <a:t>New routes</a:t>
            </a:r>
          </a:p>
          <a:p>
            <a:pPr lvl="1"/>
            <a:r>
              <a:rPr lang="en-US" dirty="0" smtClean="0"/>
              <a:t>Link failures</a:t>
            </a:r>
          </a:p>
          <a:p>
            <a:pPr lvl="1"/>
            <a:r>
              <a:rPr lang="en-US" dirty="0" smtClean="0"/>
              <a:t>Network upgrades!</a:t>
            </a:r>
          </a:p>
          <a:p>
            <a:r>
              <a:rPr lang="en-US" dirty="0" smtClean="0"/>
              <a:t>Data plane issues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</a:t>
            </a:r>
          </a:p>
          <a:p>
            <a:pPr lvl="1"/>
            <a:r>
              <a:rPr lang="en-US" dirty="0"/>
              <a:t>Flash </a:t>
            </a:r>
            <a:r>
              <a:rPr lang="en-US" dirty="0" smtClean="0"/>
              <a:t>crowds</a:t>
            </a:r>
          </a:p>
          <a:p>
            <a:pPr lvl="1"/>
            <a:r>
              <a:rPr lang="en-US" dirty="0" smtClean="0"/>
              <a:t>Poor demand prediction, in general</a:t>
            </a:r>
          </a:p>
          <a:p>
            <a:r>
              <a:rPr lang="en-US" dirty="0" smtClean="0"/>
              <a:t>“Decision plane” issues</a:t>
            </a:r>
          </a:p>
          <a:p>
            <a:pPr lvl="1"/>
            <a:r>
              <a:rPr lang="en-US" dirty="0" smtClean="0"/>
              <a:t>Poor provisioning</a:t>
            </a:r>
          </a:p>
          <a:p>
            <a:pPr lvl="1"/>
            <a:r>
              <a:rPr lang="en-US" dirty="0" smtClean="0"/>
              <a:t>Lack of peering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3463" y="2005263"/>
            <a:ext cx="48928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Helvetica" charset="0"/>
                <a:ea typeface="Helvetica" charset="0"/>
                <a:cs typeface="Helvetica" charset="0"/>
              </a:rPr>
              <a:t>Lot of neat algorithms</a:t>
            </a:r>
          </a:p>
          <a:p>
            <a:r>
              <a:rPr lang="en-US" sz="2600" b="1" dirty="0" smtClean="0">
                <a:latin typeface="Helvetica" charset="0"/>
                <a:ea typeface="Helvetica" charset="0"/>
                <a:cs typeface="Helvetica" charset="0"/>
              </a:rPr>
              <a:t>&amp; measurement systems</a:t>
            </a:r>
          </a:p>
          <a:p>
            <a:endParaRPr lang="en-US" sz="26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600" b="1" dirty="0" smtClean="0">
                <a:latin typeface="Helvetica" charset="0"/>
                <a:ea typeface="Helvetica" charset="0"/>
                <a:cs typeface="Helvetica" charset="0"/>
              </a:rPr>
              <a:t>Quality of input data matters!</a:t>
            </a:r>
          </a:p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Scope to do a lot more</a:t>
            </a:r>
            <a:r>
              <a:rPr lang="is-IS" sz="2600" dirty="0" smtClean="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1231</Words>
  <Application>Microsoft Macintosh PowerPoint</Application>
  <PresentationFormat>Widescreen</PresentationFormat>
  <Paragraphs>275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Helvetica</vt:lpstr>
      <vt:lpstr>ＭＳ Ｐゴシック</vt:lpstr>
      <vt:lpstr>Arial</vt:lpstr>
      <vt:lpstr>Times New Roman</vt:lpstr>
      <vt:lpstr>Wingdings</vt:lpstr>
      <vt:lpstr>Office Theme</vt:lpstr>
      <vt:lpstr>PowerPoint Presentation</vt:lpstr>
      <vt:lpstr>Why measure networks?</vt:lpstr>
      <vt:lpstr>Measurements for ISP Network Operators</vt:lpstr>
      <vt:lpstr>Example (1): Excess Traffic</vt:lpstr>
      <vt:lpstr>Example (2): DoS Attack</vt:lpstr>
      <vt:lpstr>Example (3): Link Failure</vt:lpstr>
      <vt:lpstr>Measurements for ISP network operators</vt:lpstr>
      <vt:lpstr>How do ISPs measure today?</vt:lpstr>
      <vt:lpstr>Diagnosis &amp; Traffic engineering</vt:lpstr>
      <vt:lpstr>Challenge: Measurement data reduction</vt:lpstr>
      <vt:lpstr>Challenge: Joining traffic with forwarding</vt:lpstr>
      <vt:lpstr>End-to-End Measurements</vt:lpstr>
      <vt:lpstr>Why end-to-end measurements?</vt:lpstr>
      <vt:lpstr>Metrics and tools</vt:lpstr>
      <vt:lpstr>Traceroute</vt:lpstr>
      <vt:lpstr>Traceroute: Example output (1/2)</vt:lpstr>
      <vt:lpstr>Traceroute: Example output (2/2)</vt:lpstr>
      <vt:lpstr>Some problems with traceroute</vt:lpstr>
      <vt:lpstr>End-to-End Routing Behavior in the Internet</vt:lpstr>
      <vt:lpstr>Methodology</vt:lpstr>
      <vt:lpstr>Pathologies in Internet routing</vt:lpstr>
      <vt:lpstr>Summary of pathologies</vt:lpstr>
      <vt:lpstr>Routing stability</vt:lpstr>
      <vt:lpstr>Routing prevalence</vt:lpstr>
      <vt:lpstr>Routing persistence</vt:lpstr>
      <vt:lpstr>Routing asymmetry</vt:lpstr>
      <vt:lpstr>A summary</vt:lpstr>
      <vt:lpstr>Limitations of the study</vt:lpstr>
      <vt:lpstr>Reverse Traceroute </vt:lpstr>
      <vt:lpstr>Can we find the reverse path?</vt:lpstr>
      <vt:lpstr>Main techniques</vt:lpstr>
      <vt:lpstr>How accurate is reverse traceroute?</vt:lpstr>
      <vt:lpstr>(E2E) Measurement research challenges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2860</cp:revision>
  <dcterms:created xsi:type="dcterms:W3CDTF">2018-09-05T17:47:04Z</dcterms:created>
  <dcterms:modified xsi:type="dcterms:W3CDTF">2018-10-01T12:12:53Z</dcterms:modified>
</cp:coreProperties>
</file>