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89" r:id="rId2"/>
    <p:sldId id="290" r:id="rId3"/>
    <p:sldId id="291" r:id="rId4"/>
    <p:sldId id="316" r:id="rId5"/>
    <p:sldId id="312" r:id="rId6"/>
    <p:sldId id="317" r:id="rId7"/>
    <p:sldId id="294" r:id="rId8"/>
    <p:sldId id="295" r:id="rId9"/>
    <p:sldId id="318" r:id="rId10"/>
    <p:sldId id="297" r:id="rId11"/>
    <p:sldId id="319" r:id="rId12"/>
    <p:sldId id="299" r:id="rId13"/>
    <p:sldId id="300" r:id="rId14"/>
    <p:sldId id="301" r:id="rId15"/>
    <p:sldId id="320" r:id="rId16"/>
    <p:sldId id="322" r:id="rId17"/>
    <p:sldId id="303" r:id="rId18"/>
    <p:sldId id="304" r:id="rId19"/>
    <p:sldId id="305" r:id="rId20"/>
    <p:sldId id="323" r:id="rId21"/>
    <p:sldId id="307" r:id="rId22"/>
    <p:sldId id="308" r:id="rId23"/>
    <p:sldId id="309" r:id="rId24"/>
    <p:sldId id="310" r:id="rId25"/>
    <p:sldId id="311" r:id="rId26"/>
    <p:sldId id="315" r:id="rId27"/>
    <p:sldId id="313" r:id="rId28"/>
    <p:sldId id="31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FF9900"/>
    <a:srgbClr val="FFC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69"/>
    <p:restoredTop sz="86401"/>
  </p:normalViewPr>
  <p:slideViewPr>
    <p:cSldViewPr snapToGrid="0" snapToObjects="1">
      <p:cViewPr>
        <p:scale>
          <a:sx n="100" d="100"/>
          <a:sy n="100" d="100"/>
        </p:scale>
        <p:origin x="672" y="352"/>
      </p:cViewPr>
      <p:guideLst/>
    </p:cSldViewPr>
  </p:slideViewPr>
  <p:outlineViewPr>
    <p:cViewPr>
      <p:scale>
        <a:sx n="33" d="100"/>
        <a:sy n="33" d="100"/>
      </p:scale>
      <p:origin x="0" y="-9328"/>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2464" y="16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 Id="rId2"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42666-03D5-5341-A833-B4D3FAA577B7}" type="datetimeFigureOut">
              <a:rPr lang="en-US" smtClean="0"/>
              <a:t>10/28/18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CFC95-A4B1-B94A-8100-0CEEF7FB338C}" type="slidenum">
              <a:rPr lang="en-US" smtClean="0"/>
              <a:t>‹#›</a:t>
            </a:fld>
            <a:endParaRPr lang="en-US"/>
          </a:p>
        </p:txBody>
      </p:sp>
    </p:spTree>
    <p:extLst>
      <p:ext uri="{BB962C8B-B14F-4D97-AF65-F5344CB8AC3E}">
        <p14:creationId xmlns:p14="http://schemas.microsoft.com/office/powerpoint/2010/main" val="565900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Specifically, while some</a:t>
            </a:r>
            <a:r>
              <a:rPr lang="en-US" baseline="0" dirty="0" smtClean="0"/>
              <a:t> of the traffic in data center networks is sent across the Internet, the </a:t>
            </a:r>
            <a:r>
              <a:rPr lang="en-US" b="1" baseline="0" dirty="0" smtClean="0"/>
              <a:t>majority </a:t>
            </a:r>
            <a:r>
              <a:rPr lang="en-US" b="0" baseline="0" dirty="0" smtClean="0"/>
              <a:t>of data center traffic is between the servers within the data center and never leaves the data center</a:t>
            </a:r>
            <a:r>
              <a:rPr lang="en-US" b="0" baseline="0" dirty="0" smtClean="0"/>
              <a:t>.</a:t>
            </a:r>
            <a:endParaRPr lang="en-US" b="0" baseline="0" dirty="0" smtClean="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323428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a:lstStyle/>
          <a:p>
            <a:pPr eaLnBrk="1" hangingPunct="1">
              <a:spcBef>
                <a:spcPct val="0"/>
              </a:spcBef>
            </a:pPr>
            <a:r>
              <a:rPr lang="en-US" dirty="0">
                <a:ea typeface="ＭＳ Ｐゴシック" charset="-128"/>
                <a:cs typeface="ＭＳ Ｐゴシック" charset="-128"/>
              </a:rPr>
              <a:t>very simple marking mechanism</a:t>
            </a:r>
          </a:p>
          <a:p>
            <a:pPr eaLnBrk="1" hangingPunct="1">
              <a:spcBef>
                <a:spcPct val="0"/>
              </a:spcBef>
            </a:pPr>
            <a:r>
              <a:rPr lang="en-US" dirty="0">
                <a:ea typeface="ＭＳ Ｐゴシック" charset="-128"/>
                <a:cs typeface="ＭＳ Ｐゴシック" charset="-128"/>
              </a:rPr>
              <a:t>not all the tunings other </a:t>
            </a:r>
            <a:r>
              <a:rPr lang="en-US" dirty="0" err="1">
                <a:ea typeface="ＭＳ Ｐゴシック" charset="-128"/>
                <a:cs typeface="ＭＳ Ｐゴシック" charset="-128"/>
              </a:rPr>
              <a:t>aqms</a:t>
            </a:r>
            <a:r>
              <a:rPr lang="en-US" dirty="0">
                <a:ea typeface="ＭＳ Ｐゴシック" charset="-128"/>
                <a:cs typeface="ＭＳ Ｐゴシック" charset="-128"/>
              </a:rPr>
              <a:t> have</a:t>
            </a:r>
          </a:p>
          <a:p>
            <a:pPr eaLnBrk="1" hangingPunct="1">
              <a:spcBef>
                <a:spcPct val="0"/>
              </a:spcBef>
            </a:pPr>
            <a:r>
              <a:rPr lang="en-US" dirty="0">
                <a:ea typeface="ＭＳ Ｐゴシック" charset="-128"/>
                <a:cs typeface="ＭＳ Ｐゴシック" charset="-128"/>
              </a:rPr>
              <a:t>on the source side, the source is </a:t>
            </a:r>
            <a:r>
              <a:rPr lang="en-US" dirty="0" err="1">
                <a:ea typeface="ＭＳ Ｐゴシック" charset="-128"/>
                <a:cs typeface="ＭＳ Ｐゴシック" charset="-128"/>
              </a:rPr>
              <a:t>tryign</a:t>
            </a:r>
            <a:r>
              <a:rPr lang="en-US" dirty="0">
                <a:ea typeface="ＭＳ Ｐゴシック" charset="-128"/>
                <a:cs typeface="ＭＳ Ｐゴシック" charset="-128"/>
              </a:rPr>
              <a:t> to estimate the fraction of packets getting marked</a:t>
            </a:r>
          </a:p>
          <a:p>
            <a:pPr eaLnBrk="1" hangingPunct="1">
              <a:spcBef>
                <a:spcPct val="0"/>
              </a:spcBef>
            </a:pPr>
            <a:r>
              <a:rPr lang="en-US" dirty="0">
                <a:ea typeface="ＭＳ Ｐゴシック" charset="-128"/>
                <a:cs typeface="ＭＳ Ｐゴシック" charset="-128"/>
              </a:rPr>
              <a:t>using the </a:t>
            </a:r>
            <a:r>
              <a:rPr lang="en-US" dirty="0" err="1">
                <a:ea typeface="ＭＳ Ｐゴシック" charset="-128"/>
                <a:cs typeface="ＭＳ Ｐゴシック" charset="-128"/>
              </a:rPr>
              <a:t>obs</a:t>
            </a:r>
            <a:r>
              <a:rPr lang="en-US" dirty="0">
                <a:ea typeface="ＭＳ Ｐゴシック" charset="-128"/>
                <a:cs typeface="ＭＳ Ｐゴシック" charset="-128"/>
              </a:rPr>
              <a:t> that there is a stream of </a:t>
            </a:r>
            <a:r>
              <a:rPr lang="en-US" dirty="0" err="1">
                <a:ea typeface="ＭＳ Ｐゴシック" charset="-128"/>
                <a:cs typeface="ＭＳ Ｐゴシック" charset="-128"/>
              </a:rPr>
              <a:t>ecn</a:t>
            </a:r>
            <a:r>
              <a:rPr lang="en-US" dirty="0">
                <a:ea typeface="ＭＳ Ｐゴシック" charset="-128"/>
                <a:cs typeface="ＭＳ Ｐゴシック" charset="-128"/>
              </a:rPr>
              <a:t> marks coming back – more info in the stream than in any single bit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trying to maintain smooth rate variations to operate well even when using shallow buffers, and only a few flows (no stat </a:t>
            </a:r>
            <a:r>
              <a:rPr lang="en-US" dirty="0" err="1">
                <a:ea typeface="ＭＳ Ｐゴシック" charset="-128"/>
                <a:cs typeface="ＭＳ Ｐゴシック" charset="-128"/>
              </a:rPr>
              <a:t>mux</a:t>
            </a:r>
            <a:r>
              <a:rPr lang="en-US" dirty="0">
                <a:ea typeface="ＭＳ Ｐゴシック" charset="-128"/>
                <a:cs typeface="ＭＳ Ｐゴシック" charset="-128"/>
              </a:rPr>
              <a:t>)</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F over the last RTT.  In TCP there is always a way to get the next RTT from the window size.  Comes from the self-clocking of TCP.</a:t>
            </a:r>
          </a:p>
          <a:p>
            <a:pPr eaLnBrk="1" hangingPunct="1">
              <a:spcBef>
                <a:spcPct val="0"/>
              </a:spcBef>
            </a:pPr>
            <a:endParaRPr lang="en-US" dirty="0">
              <a:ea typeface="ＭＳ Ｐゴシック" charset="-128"/>
              <a:cs typeface="ＭＳ Ｐゴシック" charset="-128"/>
            </a:endParaRPr>
          </a:p>
          <a:p>
            <a:pPr eaLnBrk="1" hangingPunct="1">
              <a:spcBef>
                <a:spcPct val="0"/>
              </a:spcBef>
            </a:pPr>
            <a:r>
              <a:rPr lang="en-US" dirty="0">
                <a:ea typeface="ＭＳ Ｐゴシック" charset="-128"/>
                <a:cs typeface="ＭＳ Ｐゴシック" charset="-128"/>
              </a:rPr>
              <a:t>Only changing the decrease.  Simplest version – makes a lot of sense.  So generic could apply it to any algorithm – CTCP, CUBIC – how to cut its window leaving increase part to what it already does.   Have to be careful here.  </a:t>
            </a:r>
          </a:p>
        </p:txBody>
      </p:sp>
      <p:sp>
        <p:nvSpPr>
          <p:cNvPr id="32772" name="Slide Number Placeholder 3"/>
          <p:cNvSpPr>
            <a:spLocks noGrp="1"/>
          </p:cNvSpPr>
          <p:nvPr>
            <p:ph type="sldNum" sz="quarter" idx="5"/>
          </p:nvPr>
        </p:nvSpPr>
        <p:spPr bwMode="auto">
          <a:noFill/>
          <a:ln>
            <a:miter lim="800000"/>
            <a:headEnd/>
            <a:tailEnd/>
          </a:ln>
        </p:spPr>
        <p:txBody>
          <a:bodyPr/>
          <a:lstStyle/>
          <a:p>
            <a:fld id="{6E4A6DD6-72AA-A648-96C7-19F688F76A4D}" type="slidenum">
              <a:rPr lang="en-US">
                <a:solidFill>
                  <a:prstClr val="black"/>
                </a:solidFill>
                <a:latin typeface="Calibri" charset="0"/>
                <a:ea typeface="Arial" charset="0"/>
                <a:cs typeface="Arial" charset="0"/>
              </a:rPr>
              <a:pPr/>
              <a:t>18</a:t>
            </a:fld>
            <a:endParaRPr lang="en-US">
              <a:solidFill>
                <a:prstClr val="black"/>
              </a:solidFill>
              <a:latin typeface="Calibri" charset="0"/>
              <a:ea typeface="Arial" charset="0"/>
              <a:cs typeface="Arial" charset="0"/>
            </a:endParaRPr>
          </a:p>
        </p:txBody>
      </p:sp>
    </p:spTree>
    <p:extLst>
      <p:ext uri="{BB962C8B-B14F-4D97-AF65-F5344CB8AC3E}">
        <p14:creationId xmlns:p14="http://schemas.microsoft.com/office/powerpoint/2010/main" val="629697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baseline="0" dirty="0" smtClean="0"/>
              <a:t>In the first part of the talk, we established that what we need from DCTCP is to maintain small queues, without loss of throughput</a:t>
            </a:r>
          </a:p>
          <a:p>
            <a:pPr>
              <a:buFontTx/>
              <a:buChar char="-"/>
            </a:pPr>
            <a:endParaRPr lang="en-US" baseline="0" dirty="0" smtClean="0"/>
          </a:p>
          <a:p>
            <a:pPr>
              <a:buFontTx/>
              <a:buChar char="-"/>
            </a:pPr>
            <a:r>
              <a:rPr lang="en-US" baseline="0" dirty="0" smtClean="0"/>
              <a:t>Now in the case of TCP, the question of how much buffering is needed for high throughput has been studied and is known in the literature as the buffer sizing problem.</a:t>
            </a:r>
          </a:p>
          <a:p>
            <a:pPr>
              <a:buFontTx/>
              <a:buNone/>
            </a:pPr>
            <a:r>
              <a:rPr lang="en-US" baseline="0" dirty="0" smtClean="0"/>
              <a:t> </a:t>
            </a:r>
            <a:endParaRPr lang="en-US" dirty="0" smtClean="0"/>
          </a:p>
          <a:p>
            <a:pPr>
              <a:buFontTx/>
              <a:buChar char="-"/>
            </a:pPr>
            <a:r>
              <a:rPr lang="en-US" dirty="0" smtClean="0"/>
              <a:t>… and</a:t>
            </a:r>
            <a:r>
              <a:rPr lang="en-US" baseline="0" dirty="0" smtClean="0"/>
              <a:t> I’ll show you how to get low </a:t>
            </a:r>
            <a:r>
              <a:rPr lang="en-US" baseline="0" dirty="0" err="1" smtClean="0"/>
              <a:t>var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23</a:t>
            </a:fld>
            <a:endParaRPr lang="en-US"/>
          </a:p>
        </p:txBody>
      </p:sp>
    </p:spTree>
    <p:extLst>
      <p:ext uri="{BB962C8B-B14F-4D97-AF65-F5344CB8AC3E}">
        <p14:creationId xmlns:p14="http://schemas.microsoft.com/office/powerpoint/2010/main" val="72725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transition</a:t>
            </a:r>
            <a:r>
              <a:rPr lang="en-US" baseline="0" dirty="0" smtClean="0"/>
              <a:t> to scaled traffic: people always want to get more out of their network.</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24</a:t>
            </a:fld>
            <a:endParaRPr lang="en-US"/>
          </a:p>
        </p:txBody>
      </p:sp>
    </p:spTree>
    <p:extLst>
      <p:ext uri="{BB962C8B-B14F-4D97-AF65-F5344CB8AC3E}">
        <p14:creationId xmlns:p14="http://schemas.microsoft.com/office/powerpoint/2010/main" val="1912932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Emphasize that these</a:t>
            </a:r>
            <a:r>
              <a:rPr lang="en-US" baseline="0" dirty="0" smtClean="0"/>
              <a:t> are two traffic classes within same experiment</a:t>
            </a:r>
          </a:p>
          <a:p>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25</a:t>
            </a:fld>
            <a:endParaRPr lang="en-US">
              <a:solidFill>
                <a:prstClr val="black"/>
              </a:solidFill>
              <a:latin typeface="Calibri"/>
            </a:endParaRPr>
          </a:p>
        </p:txBody>
      </p:sp>
    </p:spTree>
    <p:extLst>
      <p:ext uri="{BB962C8B-B14F-4D97-AF65-F5344CB8AC3E}">
        <p14:creationId xmlns:p14="http://schemas.microsoft.com/office/powerpoint/2010/main" val="70315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9EFFA87D-4A36-4D96-80E2-F587745F739C}" type="slidenum">
              <a:rPr lang="en-US" smtClean="0">
                <a:solidFill>
                  <a:prstClr val="black"/>
                </a:solidFill>
                <a:latin typeface="Calibri"/>
              </a:rPr>
              <a:pPr/>
              <a:t>7</a:t>
            </a:fld>
            <a:endParaRPr lang="en-US">
              <a:solidFill>
                <a:prstClr val="black"/>
              </a:solidFill>
              <a:latin typeface="Calibri"/>
            </a:endParaRPr>
          </a:p>
        </p:txBody>
      </p:sp>
    </p:spTree>
    <p:extLst>
      <p:ext uri="{BB962C8B-B14F-4D97-AF65-F5344CB8AC3E}">
        <p14:creationId xmlns:p14="http://schemas.microsoft.com/office/powerpoint/2010/main" val="95919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a:t>
            </a:r>
            <a:r>
              <a:rPr lang="en-US" dirty="0" err="1" smtClean="0"/>
              <a:t>Incast</a:t>
            </a:r>
            <a:r>
              <a:rPr lang="en-US" dirty="0" smtClean="0"/>
              <a:t> really happens –</a:t>
            </a:r>
            <a:r>
              <a:rPr lang="en-US" baseline="0" dirty="0" smtClean="0"/>
              <a:t> see this actual screenshot from production tool</a:t>
            </a:r>
          </a:p>
          <a:p>
            <a:r>
              <a:rPr lang="en-US" dirty="0" smtClean="0"/>
              <a:t>2. People care,</a:t>
            </a:r>
            <a:r>
              <a:rPr lang="en-US" baseline="0" dirty="0" smtClean="0"/>
              <a:t> they’ve solved it at application by jittering.</a:t>
            </a:r>
          </a:p>
          <a:p>
            <a:r>
              <a:rPr lang="en-US" baseline="0" dirty="0" smtClean="0"/>
              <a:t>3. They care about the 99.9</a:t>
            </a:r>
            <a:r>
              <a:rPr lang="en-US" baseline="30000" dirty="0" smtClean="0"/>
              <a:t>th</a:t>
            </a:r>
            <a:r>
              <a:rPr lang="en-US" baseline="0" dirty="0" smtClean="0"/>
              <a:t> percentile, 1-1000 customers</a:t>
            </a:r>
            <a:endParaRPr lang="en-US" dirty="0"/>
          </a:p>
        </p:txBody>
      </p:sp>
      <p:sp>
        <p:nvSpPr>
          <p:cNvPr id="4" name="Slide Number Placeholder 3"/>
          <p:cNvSpPr>
            <a:spLocks noGrp="1"/>
          </p:cNvSpPr>
          <p:nvPr>
            <p:ph type="sldNum" sz="quarter" idx="10"/>
          </p:nvPr>
        </p:nvSpPr>
        <p:spPr/>
        <p:txBody>
          <a:bodyPr/>
          <a:lstStyle/>
          <a:p>
            <a:fld id="{A770630E-C6A9-444B-A16B-2B64151D1DEE}" type="slidenum">
              <a:rPr lang="en-US" smtClean="0"/>
              <a:pPr/>
              <a:t>8</a:t>
            </a:fld>
            <a:endParaRPr lang="en-US"/>
          </a:p>
        </p:txBody>
      </p:sp>
    </p:spTree>
    <p:extLst>
      <p:ext uri="{BB962C8B-B14F-4D97-AF65-F5344CB8AC3E}">
        <p14:creationId xmlns:p14="http://schemas.microsoft.com/office/powerpoint/2010/main" val="360749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4CFC95-A4B1-B94A-8100-0CEEF7FB338C}" type="slidenum">
              <a:rPr lang="en-US" smtClean="0"/>
              <a:t>10</a:t>
            </a:fld>
            <a:endParaRPr lang="en-US"/>
          </a:p>
        </p:txBody>
      </p:sp>
    </p:spTree>
    <p:extLst>
      <p:ext uri="{BB962C8B-B14F-4D97-AF65-F5344CB8AC3E}">
        <p14:creationId xmlns:p14="http://schemas.microsoft.com/office/powerpoint/2010/main" val="924596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DCTCP is based on the existing Explicit Congestion Notification framework in TCP.</a:t>
            </a:r>
          </a:p>
          <a:p>
            <a:r>
              <a:rPr lang="en-US" dirty="0" smtClean="0"/>
              <a:t>----- Meeting Notes (3/7/12 12:24) -----</a:t>
            </a:r>
          </a:p>
          <a:p>
            <a:r>
              <a:rPr lang="en-US" dirty="0" smtClean="0"/>
              <a:t>Remember to mention "SAWTOOTH"</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solidFill>
                  <a:prstClr val="black"/>
                </a:solidFill>
                <a:latin typeface="Calibri"/>
              </a:rPr>
              <a:pPr/>
              <a:t>12</a:t>
            </a:fld>
            <a:endParaRPr lang="en-US">
              <a:solidFill>
                <a:prstClr val="black"/>
              </a:solidFill>
              <a:latin typeface="Calibri"/>
            </a:endParaRPr>
          </a:p>
        </p:txBody>
      </p:sp>
    </p:spTree>
    <p:extLst>
      <p:ext uri="{BB962C8B-B14F-4D97-AF65-F5344CB8AC3E}">
        <p14:creationId xmlns:p14="http://schemas.microsoft.com/office/powerpoint/2010/main" val="169430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aseline="0" dirty="0" smtClean="0"/>
              <a:t>Now in the case of TCP, the question of how much buffering is needed for high throughput has been studied and is known in the literature as the buffer sizing problem.</a:t>
            </a:r>
          </a:p>
          <a:p>
            <a:pPr>
              <a:buFontTx/>
              <a:buNone/>
            </a:pPr>
            <a:endParaRPr lang="en-US" dirty="0" smtClean="0"/>
          </a:p>
          <a:p>
            <a:pPr>
              <a:buFontTx/>
              <a:buNone/>
            </a:pPr>
            <a:r>
              <a:rPr lang="en-US" dirty="0" smtClean="0"/>
              <a:t>So if we can</a:t>
            </a:r>
            <a:r>
              <a:rPr lang="en-US" baseline="0" dirty="0" smtClean="0"/>
              <a:t> find a way to lower the variance of the sending rates, then we can reduce the buffering requirements and that’s exactly what DCTCP is designed to do”</a:t>
            </a:r>
            <a:endParaRPr lang="en-US" dirty="0" smtClean="0"/>
          </a:p>
        </p:txBody>
      </p:sp>
      <p:sp>
        <p:nvSpPr>
          <p:cNvPr id="4" name="Slide Number Placeholder 3"/>
          <p:cNvSpPr>
            <a:spLocks noGrp="1"/>
          </p:cNvSpPr>
          <p:nvPr>
            <p:ph type="sldNum" sz="quarter" idx="10"/>
          </p:nvPr>
        </p:nvSpPr>
        <p:spPr/>
        <p:txBody>
          <a:bodyPr/>
          <a:lstStyle/>
          <a:p>
            <a:fld id="{9026EA2B-EFC1-4DB2-A297-B21C4C7A67B1}" type="slidenum">
              <a:rPr lang="en-US" smtClean="0">
                <a:solidFill>
                  <a:prstClr val="black"/>
                </a:solidFill>
                <a:latin typeface="Calibri"/>
              </a:rPr>
              <a:pPr/>
              <a:t>13</a:t>
            </a:fld>
            <a:endParaRPr lang="en-US">
              <a:solidFill>
                <a:prstClr val="black"/>
              </a:solidFill>
              <a:latin typeface="Calibri"/>
            </a:endParaRPr>
          </a:p>
        </p:txBody>
      </p:sp>
    </p:spTree>
    <p:extLst>
      <p:ext uri="{BB962C8B-B14F-4D97-AF65-F5344CB8AC3E}">
        <p14:creationId xmlns:p14="http://schemas.microsoft.com/office/powerpoint/2010/main" val="551707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aseline="0" dirty="0" smtClean="0"/>
              <a:t>Now, there are previous results that show in some circumstances, we don't need big buffers.</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14</a:t>
            </a:fld>
            <a:endParaRPr lang="en-US"/>
          </a:p>
        </p:txBody>
      </p:sp>
    </p:spTree>
    <p:extLst>
      <p:ext uri="{BB962C8B-B14F-4D97-AF65-F5344CB8AC3E}">
        <p14:creationId xmlns:p14="http://schemas.microsoft.com/office/powerpoint/2010/main" val="898264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aseline="0" dirty="0" smtClean="0"/>
              <a:t>Now, there are previous results that show in some circumstances, we don't need big buffers.</a:t>
            </a:r>
            <a:endParaRPr lang="en-US"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15</a:t>
            </a:fld>
            <a:endParaRPr lang="en-US"/>
          </a:p>
        </p:txBody>
      </p:sp>
    </p:spTree>
    <p:extLst>
      <p:ext uri="{BB962C8B-B14F-4D97-AF65-F5344CB8AC3E}">
        <p14:creationId xmlns:p14="http://schemas.microsoft.com/office/powerpoint/2010/main" val="1916858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Start with: “</a:t>
            </a:r>
            <a:r>
              <a:rPr lang="en-US" sz="1200" dirty="0" smtClean="0"/>
              <a:t>How can we extract multi-bit information from single-bit stream of ECN marks?”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Standard deviation</a:t>
            </a:r>
            <a:r>
              <a:rPr lang="en-US" sz="1200" baseline="0" dirty="0" smtClean="0"/>
              <a:t>: TCP (33.6KB), DCTCP (11.5KB)</a:t>
            </a:r>
            <a:endParaRPr lang="en-US" sz="1200" dirty="0" smtClean="0"/>
          </a:p>
        </p:txBody>
      </p:sp>
      <p:sp>
        <p:nvSpPr>
          <p:cNvPr id="4" name="Slide Number Placeholder 3"/>
          <p:cNvSpPr>
            <a:spLocks noGrp="1"/>
          </p:cNvSpPr>
          <p:nvPr>
            <p:ph type="sldNum" sz="quarter" idx="10"/>
          </p:nvPr>
        </p:nvSpPr>
        <p:spPr/>
        <p:txBody>
          <a:bodyPr/>
          <a:lstStyle/>
          <a:p>
            <a:fld id="{A770630E-C6A9-444B-A16B-2B64151D1DEE}"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133880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CCB3B3-0381-6043-97A3-E72CD5022D9A}"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96894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CCB3B3-0381-6043-97A3-E72CD5022D9A}"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68975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CCB3B3-0381-6043-97A3-E72CD5022D9A}"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54337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CCB3B3-0381-6043-97A3-E72CD5022D9A}"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6249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2143126"/>
            <a:ext cx="10515600" cy="1147762"/>
          </a:xfrm>
        </p:spPr>
        <p:txBody>
          <a:bodyPr anchor="b"/>
          <a:lstStyle>
            <a:lvl1pPr algn="ct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CCCB3B3-0381-6043-97A3-E72CD5022D9A}"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34440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CCB3B3-0381-6043-97A3-E72CD5022D9A}"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92864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CCB3B3-0381-6043-97A3-E72CD5022D9A}" type="datetimeFigureOut">
              <a:rPr lang="en-US" smtClean="0"/>
              <a:t>10/28/18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191127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CCB3B3-0381-6043-97A3-E72CD5022D9A}" type="datetimeFigureOut">
              <a:rPr lang="en-US" smtClean="0"/>
              <a:t>10/28/18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67807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CB3B3-0381-6043-97A3-E72CD5022D9A}" type="datetimeFigureOut">
              <a:rPr lang="en-US" smtClean="0"/>
              <a:t>10/28/18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191535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CCB3B3-0381-6043-97A3-E72CD5022D9A}"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57116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CCB3B3-0381-6043-97A3-E72CD5022D9A}"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27373116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CB3B3-0381-6043-97A3-E72CD5022D9A}" type="datetimeFigureOut">
              <a:rPr lang="en-US" smtClean="0"/>
              <a:t>10/28/18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F8E25-1A81-D24D-87C2-F143DAD6C40A}" type="slidenum">
              <a:rPr lang="en-US" smtClean="0"/>
              <a:t>‹#›</a:t>
            </a:fld>
            <a:endParaRPr lang="en-US"/>
          </a:p>
        </p:txBody>
      </p:sp>
    </p:spTree>
    <p:extLst>
      <p:ext uri="{BB962C8B-B14F-4D97-AF65-F5344CB8AC3E}">
        <p14:creationId xmlns:p14="http://schemas.microsoft.com/office/powerpoint/2010/main" val="243848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6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4.png"/><Relationship Id="rId5" Type="http://schemas.openxmlformats.org/officeDocument/2006/relationships/image" Target="../media/image10.jpe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0.xml"/><Relationship Id="rId5" Type="http://schemas.openxmlformats.org/officeDocument/2006/relationships/oleObject" Target="../embeddings/oleObject1.bin"/><Relationship Id="rId6" Type="http://schemas.openxmlformats.org/officeDocument/2006/relationships/image" Target="../media/image17.wmf"/><Relationship Id="rId7" Type="http://schemas.openxmlformats.org/officeDocument/2006/relationships/oleObject" Target="../embeddings/oleObject2.bin"/><Relationship Id="rId8" Type="http://schemas.openxmlformats.org/officeDocument/2006/relationships/image" Target="../media/image18.wmf"/><Relationship Id="rId1" Type="http://schemas.openxmlformats.org/officeDocument/2006/relationships/vmlDrawing" Target="../drawings/vmlDrawing1.vml"/><Relationship Id="rId2"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tags" Target="../tags/tag1.xml"/><Relationship Id="rId2"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2.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3.emf"/><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26.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gi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tags" Target="../tags/tag2.x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gif"/><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0.jpeg"/><Relationship Id="rId7" Type="http://schemas.openxmlformats.org/officeDocument/2006/relationships/image" Target="../media/image11.gif"/><Relationship Id="rId8" Type="http://schemas.openxmlformats.org/officeDocument/2006/relationships/image" Target="../media/image12.gif"/><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13.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426" y="5773629"/>
            <a:ext cx="2853305" cy="910950"/>
          </a:xfrm>
          <a:prstGeom prst="rect">
            <a:avLst/>
          </a:prstGeom>
        </p:spPr>
      </p:pic>
      <p:sp>
        <p:nvSpPr>
          <p:cNvPr id="4" name="Subtitle 2"/>
          <p:cNvSpPr txBox="1">
            <a:spLocks/>
          </p:cNvSpPr>
          <p:nvPr/>
        </p:nvSpPr>
        <p:spPr>
          <a:xfrm>
            <a:off x="1524000" y="3568713"/>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a:buNone/>
              <a:defRPr sz="2400" kern="1200">
                <a:solidFill>
                  <a:schemeClr val="tx1">
                    <a:tint val="75000"/>
                  </a:schemeClr>
                </a:solidFill>
                <a:latin typeface="Helvetica" charset="0"/>
                <a:ea typeface="Helvetica" charset="0"/>
                <a:cs typeface="Helvetica" charset="0"/>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Helvetica" charset="0"/>
                <a:ea typeface="Helvetica" charset="0"/>
                <a:cs typeface="Helvetica" charset="0"/>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Helvetica" charset="0"/>
                <a:ea typeface="Helvetica" charset="0"/>
                <a:cs typeface="Helvetica" charset="0"/>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Helvetica" charset="0"/>
                <a:ea typeface="Helvetica" charset="0"/>
                <a:cs typeface="Helvetica" charset="0"/>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Helvetica" charset="0"/>
                <a:ea typeface="Helvetica" charset="0"/>
                <a:cs typeface="Helvetica" charset="0"/>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ctr"/>
            <a:endParaRPr lang="en-US" dirty="0" smtClean="0">
              <a:solidFill>
                <a:schemeClr val="tx1"/>
              </a:solidFill>
            </a:endParaRPr>
          </a:p>
          <a:p>
            <a:pPr algn="ctr"/>
            <a:r>
              <a:rPr lang="en-US" dirty="0" smtClean="0">
                <a:solidFill>
                  <a:schemeClr val="tx1"/>
                </a:solidFill>
              </a:rPr>
              <a:t>Lecture </a:t>
            </a:r>
            <a:r>
              <a:rPr lang="en-US" dirty="0" smtClean="0">
                <a:solidFill>
                  <a:schemeClr val="tx1"/>
                </a:solidFill>
              </a:rPr>
              <a:t>16, </a:t>
            </a:r>
            <a:r>
              <a:rPr lang="en-US" dirty="0" smtClean="0">
                <a:solidFill>
                  <a:schemeClr val="tx1"/>
                </a:solidFill>
              </a:rPr>
              <a:t>Computer Networks (198:552</a:t>
            </a:r>
            <a:r>
              <a:rPr lang="en-US" dirty="0" smtClean="0">
                <a:solidFill>
                  <a:schemeClr val="tx1"/>
                </a:solidFill>
              </a:rPr>
              <a:t>)</a:t>
            </a:r>
          </a:p>
        </p:txBody>
      </p:sp>
      <p:sp>
        <p:nvSpPr>
          <p:cNvPr id="7" name="Title 1"/>
          <p:cNvSpPr txBox="1">
            <a:spLocks/>
          </p:cNvSpPr>
          <p:nvPr/>
        </p:nvSpPr>
        <p:spPr>
          <a:xfrm>
            <a:off x="225631" y="1039660"/>
            <a:ext cx="11764352" cy="243697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Helvetica" charset="0"/>
                <a:ea typeface="Helvetica" charset="0"/>
                <a:cs typeface="Helvetica" charset="0"/>
              </a:defRPr>
            </a:lvl1pPr>
          </a:lstStyle>
          <a:p>
            <a:pPr algn="ctr"/>
            <a:r>
              <a:rPr lang="en-US" dirty="0" smtClean="0"/>
              <a:t>Congestion Control in</a:t>
            </a:r>
          </a:p>
          <a:p>
            <a:pPr algn="ctr"/>
            <a:r>
              <a:rPr lang="en-US" dirty="0" smtClean="0"/>
              <a:t>Data Centers</a:t>
            </a:r>
            <a:endParaRPr lang="en-US" sz="4000" dirty="0"/>
          </a:p>
        </p:txBody>
      </p:sp>
    </p:spTree>
    <p:extLst>
      <p:ext uri="{BB962C8B-B14F-4D97-AF65-F5344CB8AC3E}">
        <p14:creationId xmlns:p14="http://schemas.microsoft.com/office/powerpoint/2010/main" val="192519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49400" y="1846263"/>
            <a:ext cx="9144000" cy="2128837"/>
          </a:xfrm>
        </p:spPr>
        <p:txBody>
          <a:bodyPr>
            <a:normAutofit/>
          </a:bodyPr>
          <a:lstStyle/>
          <a:p>
            <a:r>
              <a:rPr lang="en-US" dirty="0" smtClean="0"/>
              <a:t>Data Center </a:t>
            </a:r>
            <a:r>
              <a:rPr lang="en-US" dirty="0" smtClean="0"/>
              <a:t>TCP</a:t>
            </a:r>
            <a:br>
              <a:rPr lang="en-US" dirty="0" smtClean="0"/>
            </a:br>
            <a:endParaRPr lang="en-US" dirty="0"/>
          </a:p>
        </p:txBody>
      </p:sp>
      <p:sp>
        <p:nvSpPr>
          <p:cNvPr id="2" name="TextBox 1"/>
          <p:cNvSpPr txBox="1"/>
          <p:nvPr/>
        </p:nvSpPr>
        <p:spPr>
          <a:xfrm>
            <a:off x="1803400" y="3390900"/>
            <a:ext cx="8890000" cy="461665"/>
          </a:xfrm>
          <a:prstGeom prst="rect">
            <a:avLst/>
          </a:prstGeom>
          <a:noFill/>
        </p:spPr>
        <p:txBody>
          <a:bodyPr wrap="square" rtlCol="0">
            <a:spAutoFit/>
          </a:bodyPr>
          <a:lstStyle/>
          <a:p>
            <a:pPr algn="ctr"/>
            <a:r>
              <a:rPr lang="en-US" sz="2400" dirty="0" smtClean="0">
                <a:latin typeface="Helvetica" charset="0"/>
                <a:ea typeface="Helvetica" charset="0"/>
                <a:cs typeface="Helvetica" charset="0"/>
              </a:rPr>
              <a:t>Mohammad </a:t>
            </a:r>
            <a:r>
              <a:rPr lang="en-US" sz="2400" dirty="0" err="1" smtClean="0">
                <a:latin typeface="Helvetica" charset="0"/>
                <a:ea typeface="Helvetica" charset="0"/>
                <a:cs typeface="Helvetica" charset="0"/>
              </a:rPr>
              <a:t>Alizadeh</a:t>
            </a:r>
            <a:r>
              <a:rPr lang="en-US" sz="2400" dirty="0" smtClean="0">
                <a:latin typeface="Helvetica" charset="0"/>
                <a:ea typeface="Helvetica" charset="0"/>
                <a:cs typeface="Helvetica" charset="0"/>
              </a:rPr>
              <a:t> et al., SIGCOMM’10</a:t>
            </a:r>
            <a:endParaRPr lang="en-US" sz="2400" dirty="0" smtClean="0">
              <a:latin typeface="Helvetica" charset="0"/>
              <a:ea typeface="Helvetica" charset="0"/>
              <a:cs typeface="Helvetica" charset="0"/>
            </a:endParaRPr>
          </a:p>
        </p:txBody>
      </p:sp>
    </p:spTree>
    <p:extLst>
      <p:ext uri="{BB962C8B-B14F-4D97-AF65-F5344CB8AC3E}">
        <p14:creationId xmlns:p14="http://schemas.microsoft.com/office/powerpoint/2010/main" val="1943192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widely used in the data center</a:t>
            </a:r>
            <a:endParaRPr lang="en-US" dirty="0"/>
          </a:p>
        </p:txBody>
      </p:sp>
      <p:sp>
        <p:nvSpPr>
          <p:cNvPr id="3" name="Content Placeholder 2"/>
          <p:cNvSpPr>
            <a:spLocks noGrp="1"/>
          </p:cNvSpPr>
          <p:nvPr>
            <p:ph idx="1"/>
          </p:nvPr>
        </p:nvSpPr>
        <p:spPr>
          <a:xfrm>
            <a:off x="838200" y="1825625"/>
            <a:ext cx="10833100" cy="4351338"/>
          </a:xfrm>
        </p:spPr>
        <p:txBody>
          <a:bodyPr/>
          <a:lstStyle/>
          <a:p>
            <a:r>
              <a:rPr lang="en-US" dirty="0" smtClean="0"/>
              <a:t>Apps use familiar interfaces</a:t>
            </a:r>
          </a:p>
          <a:p>
            <a:pPr lvl="1"/>
            <a:r>
              <a:rPr lang="en-US" dirty="0"/>
              <a:t>TCP is deeply </a:t>
            </a:r>
            <a:r>
              <a:rPr lang="en-US" dirty="0" smtClean="0"/>
              <a:t>ingrained in the apps</a:t>
            </a:r>
          </a:p>
          <a:p>
            <a:pPr lvl="1"/>
            <a:r>
              <a:rPr lang="en-US" dirty="0" smtClean="0"/>
              <a:t>... And developers’ minds</a:t>
            </a:r>
          </a:p>
          <a:p>
            <a:endParaRPr lang="en-US" dirty="0"/>
          </a:p>
          <a:p>
            <a:r>
              <a:rPr lang="en-US" dirty="0" smtClean="0"/>
              <a:t>However, TCP not really designed for data center environments</a:t>
            </a:r>
          </a:p>
          <a:p>
            <a:pPr lvl="1"/>
            <a:r>
              <a:rPr lang="en-US" dirty="0" smtClean="0"/>
              <a:t>Complex to work around TCP problems</a:t>
            </a:r>
          </a:p>
          <a:p>
            <a:pPr lvl="1"/>
            <a:r>
              <a:rPr lang="en-US" dirty="0" smtClean="0"/>
              <a:t>Ad-hoc, inefficient, often expensive solutions</a:t>
            </a:r>
          </a:p>
        </p:txBody>
      </p:sp>
      <p:sp>
        <p:nvSpPr>
          <p:cNvPr id="4" name="Rounded Rectangle 3"/>
          <p:cNvSpPr/>
          <p:nvPr/>
        </p:nvSpPr>
        <p:spPr>
          <a:xfrm>
            <a:off x="1997435" y="5386036"/>
            <a:ext cx="7860954" cy="12595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Calibri"/>
              </a:rPr>
              <a:t>Practical deployment is hard </a:t>
            </a:r>
          </a:p>
          <a:p>
            <a:pPr algn="ctr"/>
            <a:r>
              <a:rPr lang="en-US" sz="3200" dirty="0">
                <a:solidFill>
                  <a:prstClr val="white"/>
                </a:solidFill>
                <a:latin typeface="Calibri"/>
                <a:sym typeface="Wingdings"/>
              </a:rPr>
              <a:t></a:t>
            </a:r>
            <a:r>
              <a:rPr lang="en-US" sz="3200" dirty="0">
                <a:solidFill>
                  <a:prstClr val="white"/>
                </a:solidFill>
                <a:latin typeface="Calibri"/>
              </a:rPr>
              <a:t> keep it simple!</a:t>
            </a:r>
            <a:endParaRPr lang="en-US" sz="3200" dirty="0">
              <a:solidFill>
                <a:prstClr val="white"/>
              </a:solidFill>
              <a:latin typeface="Calibri"/>
            </a:endParaRPr>
          </a:p>
        </p:txBody>
      </p:sp>
    </p:spTree>
    <p:extLst>
      <p:ext uri="{BB962C8B-B14F-4D97-AF65-F5344CB8AC3E}">
        <p14:creationId xmlns:p14="http://schemas.microsoft.com/office/powerpoint/2010/main" val="98651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81"/>
          <p:cNvGrpSpPr/>
          <p:nvPr/>
        </p:nvGrpSpPr>
        <p:grpSpPr>
          <a:xfrm>
            <a:off x="8305800" y="3581400"/>
            <a:ext cx="274320" cy="274320"/>
            <a:chOff x="6934200" y="2667000"/>
            <a:chExt cx="274320" cy="274320"/>
          </a:xfrm>
          <a:effectLst/>
        </p:grpSpPr>
        <p:sp>
          <p:nvSpPr>
            <p:cNvPr id="80" name="Rectangle 163"/>
            <p:cNvSpPr>
              <a:spLocks noChangeArrowheads="1"/>
            </p:cNvSpPr>
            <p:nvPr/>
          </p:nvSpPr>
          <p:spPr bwMode="auto">
            <a:xfrm>
              <a:off x="6934200" y="26670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1" name="Oval 80"/>
            <p:cNvSpPr/>
            <p:nvPr/>
          </p:nvSpPr>
          <p:spPr>
            <a:xfrm>
              <a:off x="7005638" y="2733675"/>
              <a:ext cx="133350" cy="144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60" name="Rectangle 163"/>
          <p:cNvSpPr>
            <a:spLocks noChangeArrowheads="1"/>
          </p:cNvSpPr>
          <p:nvPr/>
        </p:nvSpPr>
        <p:spPr bwMode="auto">
          <a:xfrm>
            <a:off x="8305800" y="3584448"/>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59" name="Rectangle 163"/>
          <p:cNvSpPr>
            <a:spLocks noChangeArrowheads="1"/>
          </p:cNvSpPr>
          <p:nvPr/>
        </p:nvSpPr>
        <p:spPr bwMode="auto">
          <a:xfrm>
            <a:off x="8305800" y="3581400"/>
            <a:ext cx="274320" cy="27432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90" name="TextBox 89"/>
          <p:cNvSpPr txBox="1"/>
          <p:nvPr/>
        </p:nvSpPr>
        <p:spPr>
          <a:xfrm>
            <a:off x="8229600" y="3516868"/>
            <a:ext cx="358140" cy="369332"/>
          </a:xfrm>
          <a:prstGeom prst="rect">
            <a:avLst/>
          </a:prstGeom>
          <a:solidFill>
            <a:schemeClr val="bg1"/>
          </a:solidFill>
          <a:ln>
            <a:noFill/>
          </a:ln>
          <a:effectLst/>
        </p:spPr>
        <p:txBody>
          <a:bodyPr wrap="square" rtlCol="0">
            <a:spAutoFit/>
          </a:bodyPr>
          <a:lstStyle/>
          <a:p>
            <a:endParaRPr lang="en-US" dirty="0">
              <a:solidFill>
                <a:prstClr val="black"/>
              </a:solidFill>
              <a:latin typeface="Calibri"/>
            </a:endParaRPr>
          </a:p>
        </p:txBody>
      </p:sp>
      <p:pic>
        <p:nvPicPr>
          <p:cNvPr id="86" name="Picture 85" descr="server-gray.png"/>
          <p:cNvPicPr>
            <a:picLocks noChangeAspect="1"/>
          </p:cNvPicPr>
          <p:nvPr/>
        </p:nvPicPr>
        <p:blipFill>
          <a:blip r:embed="rId4" cstate="print"/>
          <a:stretch>
            <a:fillRect/>
          </a:stretch>
        </p:blipFill>
        <p:spPr>
          <a:xfrm>
            <a:off x="3122444" y="5807472"/>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3123322" y="2013744"/>
            <a:ext cx="915278" cy="974328"/>
          </a:xfrm>
          <a:prstGeom prst="rect">
            <a:avLst/>
          </a:prstGeom>
        </p:spPr>
      </p:pic>
      <p:cxnSp>
        <p:nvCxnSpPr>
          <p:cNvPr id="12" name="Straight Connector 11"/>
          <p:cNvCxnSpPr/>
          <p:nvPr/>
        </p:nvCxnSpPr>
        <p:spPr>
          <a:xfrm flipV="1">
            <a:off x="7070703" y="4374057"/>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981309" y="2500908"/>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80431" y="4495800"/>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151"/>
          <p:cNvGrpSpPr>
            <a:grpSpLocks/>
          </p:cNvGrpSpPr>
          <p:nvPr/>
        </p:nvGrpSpPr>
        <p:grpSpPr bwMode="auto">
          <a:xfrm>
            <a:off x="5791200" y="4071144"/>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sp>
        <p:nvSpPr>
          <p:cNvPr id="41" name="TextBox 40"/>
          <p:cNvSpPr txBox="1"/>
          <p:nvPr/>
        </p:nvSpPr>
        <p:spPr>
          <a:xfrm>
            <a:off x="2646249" y="1571029"/>
            <a:ext cx="1295400" cy="369332"/>
          </a:xfrm>
          <a:prstGeom prst="rect">
            <a:avLst/>
          </a:prstGeom>
          <a:noFill/>
        </p:spPr>
        <p:txBody>
          <a:bodyPr wrap="square" rtlCol="0">
            <a:spAutoFit/>
          </a:bodyPr>
          <a:lstStyle/>
          <a:p>
            <a:r>
              <a:rPr lang="en-US" b="1" dirty="0">
                <a:solidFill>
                  <a:prstClr val="black"/>
                </a:solidFill>
                <a:latin typeface="Helvetica" charset="0"/>
                <a:ea typeface="Helvetica" charset="0"/>
                <a:cs typeface="Helvetica" charset="0"/>
              </a:rPr>
              <a:t>Sender 1</a:t>
            </a:r>
            <a:endParaRPr lang="en-US" b="1" dirty="0">
              <a:solidFill>
                <a:prstClr val="black"/>
              </a:solidFill>
              <a:latin typeface="Helvetica" charset="0"/>
              <a:ea typeface="Helvetica" charset="0"/>
              <a:cs typeface="Helvetica" charset="0"/>
            </a:endParaRPr>
          </a:p>
        </p:txBody>
      </p:sp>
      <p:sp>
        <p:nvSpPr>
          <p:cNvPr id="45" name="TextBox 44"/>
          <p:cNvSpPr txBox="1"/>
          <p:nvPr/>
        </p:nvSpPr>
        <p:spPr>
          <a:xfrm>
            <a:off x="2627254" y="5366544"/>
            <a:ext cx="1333390" cy="369332"/>
          </a:xfrm>
          <a:prstGeom prst="rect">
            <a:avLst/>
          </a:prstGeom>
          <a:noFill/>
        </p:spPr>
        <p:txBody>
          <a:bodyPr wrap="square" rtlCol="0">
            <a:spAutoFit/>
          </a:bodyPr>
          <a:lstStyle/>
          <a:p>
            <a:r>
              <a:rPr lang="en-US" b="1" dirty="0">
                <a:solidFill>
                  <a:prstClr val="black"/>
                </a:solidFill>
                <a:latin typeface="Helvetica" charset="0"/>
                <a:ea typeface="Helvetica" charset="0"/>
                <a:cs typeface="Helvetica" charset="0"/>
              </a:rPr>
              <a:t>Sender 2</a:t>
            </a:r>
            <a:endParaRPr lang="en-US" b="1" dirty="0">
              <a:solidFill>
                <a:prstClr val="black"/>
              </a:solidFill>
              <a:latin typeface="Helvetica" charset="0"/>
              <a:ea typeface="Helvetica" charset="0"/>
              <a:cs typeface="Helvetica" charset="0"/>
            </a:endParaRPr>
          </a:p>
        </p:txBody>
      </p:sp>
      <p:sp>
        <p:nvSpPr>
          <p:cNvPr id="46" name="TextBox 45"/>
          <p:cNvSpPr txBox="1"/>
          <p:nvPr/>
        </p:nvSpPr>
        <p:spPr>
          <a:xfrm>
            <a:off x="8608844" y="3320812"/>
            <a:ext cx="1144756" cy="369332"/>
          </a:xfrm>
          <a:prstGeom prst="rect">
            <a:avLst/>
          </a:prstGeom>
          <a:noFill/>
        </p:spPr>
        <p:txBody>
          <a:bodyPr wrap="square" rtlCol="0">
            <a:spAutoFit/>
          </a:bodyPr>
          <a:lstStyle/>
          <a:p>
            <a:r>
              <a:rPr lang="en-US" b="1" dirty="0">
                <a:solidFill>
                  <a:prstClr val="black"/>
                </a:solidFill>
                <a:latin typeface="Helvetica" charset="0"/>
                <a:ea typeface="Helvetica" charset="0"/>
                <a:cs typeface="Helvetica" charset="0"/>
              </a:rPr>
              <a:t>Receiver</a:t>
            </a:r>
            <a:endParaRPr lang="en-US" b="1" dirty="0">
              <a:solidFill>
                <a:prstClr val="black"/>
              </a:solidFill>
              <a:latin typeface="Helvetica" charset="0"/>
              <a:ea typeface="Helvetica" charset="0"/>
              <a:cs typeface="Helvetica" charset="0"/>
            </a:endParaRPr>
          </a:p>
        </p:txBody>
      </p:sp>
      <p:sp>
        <p:nvSpPr>
          <p:cNvPr id="62" name="Rectangle 163"/>
          <p:cNvSpPr>
            <a:spLocks noChangeArrowheads="1"/>
          </p:cNvSpPr>
          <p:nvPr/>
        </p:nvSpPr>
        <p:spPr bwMode="auto">
          <a:xfrm>
            <a:off x="3770376" y="605409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58" name="Rectangle 163"/>
          <p:cNvSpPr>
            <a:spLocks noChangeArrowheads="1"/>
          </p:cNvSpPr>
          <p:nvPr/>
        </p:nvSpPr>
        <p:spPr bwMode="auto">
          <a:xfrm>
            <a:off x="3770376" y="2221992"/>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pic>
        <p:nvPicPr>
          <p:cNvPr id="5" name="Picture 4" descr="server2.jpg"/>
          <p:cNvPicPr>
            <a:picLocks noChangeAspect="1"/>
          </p:cNvPicPr>
          <p:nvPr/>
        </p:nvPicPr>
        <p:blipFill>
          <a:blip r:embed="rId5" cstate="print"/>
          <a:stretch>
            <a:fillRect/>
          </a:stretch>
        </p:blipFill>
        <p:spPr>
          <a:xfrm>
            <a:off x="8604802" y="3839139"/>
            <a:ext cx="1148799" cy="1102845"/>
          </a:xfrm>
          <a:prstGeom prst="rect">
            <a:avLst/>
          </a:prstGeom>
        </p:spPr>
      </p:pic>
      <p:sp>
        <p:nvSpPr>
          <p:cNvPr id="82" name="TextBox 81"/>
          <p:cNvSpPr txBox="1"/>
          <p:nvPr/>
        </p:nvSpPr>
        <p:spPr>
          <a:xfrm>
            <a:off x="4724400" y="5877580"/>
            <a:ext cx="5943600" cy="461665"/>
          </a:xfrm>
          <a:prstGeom prst="rect">
            <a:avLst/>
          </a:prstGeom>
          <a:noFill/>
        </p:spPr>
        <p:txBody>
          <a:bodyPr wrap="square" rtlCol="0">
            <a:spAutoFit/>
          </a:bodyPr>
          <a:lstStyle/>
          <a:p>
            <a:r>
              <a:rPr lang="en-US" sz="2400" b="1" dirty="0">
                <a:solidFill>
                  <a:prstClr val="black"/>
                </a:solidFill>
                <a:latin typeface="Helvetica" charset="0"/>
                <a:ea typeface="Helvetica" charset="0"/>
                <a:cs typeface="Helvetica" charset="0"/>
              </a:rPr>
              <a:t>ECN = Explicit Congestion Notification</a:t>
            </a:r>
            <a:endParaRPr lang="en-US" sz="2400" b="1" dirty="0">
              <a:solidFill>
                <a:prstClr val="black"/>
              </a:solidFill>
              <a:latin typeface="Helvetica" charset="0"/>
              <a:ea typeface="Helvetica" charset="0"/>
              <a:cs typeface="Helvetica" charset="0"/>
            </a:endParaRPr>
          </a:p>
        </p:txBody>
      </p:sp>
      <p:grpSp>
        <p:nvGrpSpPr>
          <p:cNvPr id="10" name="Group 9"/>
          <p:cNvGrpSpPr/>
          <p:nvPr/>
        </p:nvGrpSpPr>
        <p:grpSpPr>
          <a:xfrm>
            <a:off x="1644844" y="3092954"/>
            <a:ext cx="2850956" cy="2241046"/>
            <a:chOff x="76200" y="2788154"/>
            <a:chExt cx="2850956" cy="2241046"/>
          </a:xfrm>
        </p:grpSpPr>
        <p:sp>
          <p:nvSpPr>
            <p:cNvPr id="109" name="Rounded Rectangle 108"/>
            <p:cNvSpPr/>
            <p:nvPr/>
          </p:nvSpPr>
          <p:spPr>
            <a:xfrm>
              <a:off x="76200" y="2819400"/>
              <a:ext cx="2850956" cy="22098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Helvetica" charset="0"/>
                <a:ea typeface="Helvetica" charset="0"/>
                <a:cs typeface="Helvetica" charset="0"/>
              </a:endParaRPr>
            </a:p>
          </p:txBody>
        </p:sp>
        <p:grpSp>
          <p:nvGrpSpPr>
            <p:cNvPr id="83" name="Group 82"/>
            <p:cNvGrpSpPr/>
            <p:nvPr/>
          </p:nvGrpSpPr>
          <p:grpSpPr>
            <a:xfrm>
              <a:off x="116465" y="2788154"/>
              <a:ext cx="2630123" cy="2198999"/>
              <a:chOff x="88531" y="3934488"/>
              <a:chExt cx="3156412" cy="2639021"/>
            </a:xfrm>
          </p:grpSpPr>
          <p:sp>
            <p:nvSpPr>
              <p:cNvPr id="88" name="Line 4"/>
              <p:cNvSpPr>
                <a:spLocks noChangeShapeType="1"/>
              </p:cNvSpPr>
              <p:nvPr/>
            </p:nvSpPr>
            <p:spPr bwMode="auto">
              <a:xfrm>
                <a:off x="381000" y="6165850"/>
                <a:ext cx="2837870" cy="0"/>
              </a:xfrm>
              <a:prstGeom prst="line">
                <a:avLst/>
              </a:prstGeom>
              <a:noFill/>
              <a:ln w="19080">
                <a:solidFill>
                  <a:srgbClr val="000000"/>
                </a:solidFill>
                <a:miter lim="800000"/>
                <a:headEnd/>
                <a:tailEnd/>
              </a:ln>
            </p:spPr>
            <p:txBody>
              <a:bodyPr>
                <a:prstTxWarp prst="textNoShape">
                  <a:avLst/>
                </a:prstTxWarp>
              </a:bodyPr>
              <a:lstStyle/>
              <a:p>
                <a:endParaRPr lang="en-US">
                  <a:solidFill>
                    <a:prstClr val="black"/>
                  </a:solidFill>
                  <a:latin typeface="Helvetica" charset="0"/>
                  <a:ea typeface="Helvetica" charset="0"/>
                  <a:cs typeface="Helvetica" charset="0"/>
                </a:endParaRPr>
              </a:p>
            </p:txBody>
          </p:sp>
          <p:sp>
            <p:nvSpPr>
              <p:cNvPr id="92" name="Line 5"/>
              <p:cNvSpPr>
                <a:spLocks noChangeShapeType="1"/>
              </p:cNvSpPr>
              <p:nvPr/>
            </p:nvSpPr>
            <p:spPr bwMode="auto">
              <a:xfrm>
                <a:off x="561976" y="4429220"/>
                <a:ext cx="0" cy="1916017"/>
              </a:xfrm>
              <a:prstGeom prst="line">
                <a:avLst/>
              </a:prstGeom>
              <a:noFill/>
              <a:ln w="19080">
                <a:solidFill>
                  <a:srgbClr val="000000"/>
                </a:solidFill>
                <a:miter lim="800000"/>
                <a:headEnd/>
                <a:tailEnd/>
              </a:ln>
            </p:spPr>
            <p:txBody>
              <a:bodyPr>
                <a:prstTxWarp prst="textNoShape">
                  <a:avLst/>
                </a:prstTxWarp>
              </a:bodyPr>
              <a:lstStyle/>
              <a:p>
                <a:endParaRPr lang="en-US">
                  <a:solidFill>
                    <a:prstClr val="black"/>
                  </a:solidFill>
                  <a:latin typeface="Helvetica" charset="0"/>
                  <a:ea typeface="Helvetica" charset="0"/>
                  <a:cs typeface="Helvetica" charset="0"/>
                </a:endParaRPr>
              </a:p>
            </p:txBody>
          </p:sp>
          <p:cxnSp>
            <p:nvCxnSpPr>
              <p:cNvPr id="94" name="Straight Connector 93"/>
              <p:cNvCxnSpPr/>
              <p:nvPr/>
            </p:nvCxnSpPr>
            <p:spPr>
              <a:xfrm flipV="1">
                <a:off x="561976"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1219200"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V="1">
                <a:off x="1219200"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1876424"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V="1">
                <a:off x="1876424"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V="1">
                <a:off x="2533648" y="4657819"/>
                <a:ext cx="657224"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xt Box 6"/>
              <p:cNvSpPr txBox="1">
                <a:spLocks noChangeArrowheads="1"/>
              </p:cNvSpPr>
              <p:nvPr/>
            </p:nvSpPr>
            <p:spPr bwMode="auto">
              <a:xfrm>
                <a:off x="2455764" y="6164593"/>
                <a:ext cx="789179"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Helvetica" charset="0"/>
                    <a:ea typeface="Helvetica" charset="0"/>
                    <a:cs typeface="Helvetica" charset="0"/>
                  </a:rPr>
                  <a:t>Time</a:t>
                </a:r>
              </a:p>
            </p:txBody>
          </p:sp>
          <p:sp>
            <p:nvSpPr>
              <p:cNvPr id="105" name="Text Box 7"/>
              <p:cNvSpPr txBox="1">
                <a:spLocks noChangeArrowheads="1"/>
              </p:cNvSpPr>
              <p:nvPr/>
            </p:nvSpPr>
            <p:spPr bwMode="auto">
              <a:xfrm rot="16200000">
                <a:off x="-952021" y="4975040"/>
                <a:ext cx="2490019" cy="408916"/>
              </a:xfrm>
              <a:prstGeom prst="rect">
                <a:avLst/>
              </a:prstGeom>
              <a:noFill/>
              <a:ln w="9525">
                <a:noFill/>
                <a:round/>
                <a:headEnd/>
                <a:tailEnd/>
              </a:ln>
            </p:spPr>
            <p:txBody>
              <a:bodyPr wrap="none" lIns="90000" tIns="46800" rIns="90000" bIns="46800" anchor="ctr">
                <a:prstTxWarp prst="textNoShape">
                  <a:avLst/>
                </a:prstTxWarp>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000000"/>
                    </a:solidFill>
                    <a:latin typeface="Helvetica" charset="0"/>
                    <a:ea typeface="Helvetica" charset="0"/>
                    <a:cs typeface="Helvetica" charset="0"/>
                  </a:rPr>
                  <a:t>Window Size (Rate)</a:t>
                </a:r>
                <a:endParaRPr lang="en-US" sz="1600" b="1" dirty="0">
                  <a:solidFill>
                    <a:srgbClr val="000000"/>
                  </a:solidFill>
                  <a:latin typeface="Helvetica" charset="0"/>
                  <a:ea typeface="Helvetica" charset="0"/>
                  <a:cs typeface="Helvetica" charset="0"/>
                </a:endParaRPr>
              </a:p>
            </p:txBody>
          </p:sp>
          <p:cxnSp>
            <p:nvCxnSpPr>
              <p:cNvPr id="102" name="Straight Connector 101"/>
              <p:cNvCxnSpPr/>
              <p:nvPr/>
            </p:nvCxnSpPr>
            <p:spPr>
              <a:xfrm>
                <a:off x="2533648" y="4657819"/>
                <a:ext cx="0" cy="773018"/>
              </a:xfrm>
              <a:prstGeom prst="line">
                <a:avLst/>
              </a:prstGeom>
              <a:ln w="25400" cap="rnd">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 name="Group 8"/>
          <p:cNvGrpSpPr/>
          <p:nvPr/>
        </p:nvGrpSpPr>
        <p:grpSpPr>
          <a:xfrm>
            <a:off x="5684232" y="1371600"/>
            <a:ext cx="4844068" cy="1516726"/>
            <a:chOff x="3855432" y="5036474"/>
            <a:chExt cx="4386563" cy="1516726"/>
          </a:xfrm>
        </p:grpSpPr>
        <p:sp>
          <p:nvSpPr>
            <p:cNvPr id="4" name="Rounded Rectangle 3"/>
            <p:cNvSpPr/>
            <p:nvPr/>
          </p:nvSpPr>
          <p:spPr>
            <a:xfrm>
              <a:off x="3855432" y="5036474"/>
              <a:ext cx="4145568" cy="151672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sp>
          <p:nvSpPr>
            <p:cNvPr id="107" name="TextBox 106"/>
            <p:cNvSpPr txBox="1"/>
            <p:nvPr/>
          </p:nvSpPr>
          <p:spPr>
            <a:xfrm>
              <a:off x="4038600" y="5105399"/>
              <a:ext cx="4203395" cy="1323439"/>
            </a:xfrm>
            <a:prstGeom prst="rect">
              <a:avLst/>
            </a:prstGeom>
            <a:noFill/>
          </p:spPr>
          <p:txBody>
            <a:bodyPr wrap="none" rtlCol="0">
              <a:spAutoFit/>
            </a:bodyPr>
            <a:lstStyle/>
            <a:p>
              <a:r>
                <a:rPr lang="en-US" sz="2000" b="1" dirty="0">
                  <a:solidFill>
                    <a:srgbClr val="0000CC"/>
                  </a:solidFill>
                  <a:latin typeface="Helvetica" charset="0"/>
                  <a:ea typeface="Helvetica" charset="0"/>
                  <a:cs typeface="Helvetica" charset="0"/>
                </a:rPr>
                <a:t>Additive Increase:</a:t>
              </a:r>
              <a:r>
                <a:rPr lang="en-US" sz="2000" dirty="0">
                  <a:solidFill>
                    <a:prstClr val="black"/>
                  </a:solidFill>
                  <a:latin typeface="Helvetica" charset="0"/>
                  <a:ea typeface="Helvetica" charset="0"/>
                  <a:cs typeface="Helvetica" charset="0"/>
                </a:rPr>
                <a:t>	</a:t>
              </a:r>
            </a:p>
            <a:p>
              <a:r>
                <a:rPr lang="en-US" sz="2000" dirty="0">
                  <a:solidFill>
                    <a:prstClr val="black"/>
                  </a:solidFill>
                  <a:latin typeface="Helvetica" charset="0"/>
                  <a:ea typeface="Helvetica" charset="0"/>
                  <a:cs typeface="Helvetica" charset="0"/>
                </a:rPr>
                <a:t>     W </a:t>
              </a:r>
              <a:r>
                <a:rPr lang="en-US" sz="2000" dirty="0">
                  <a:solidFill>
                    <a:prstClr val="black"/>
                  </a:solidFill>
                  <a:latin typeface="Helvetica" charset="0"/>
                  <a:ea typeface="Helvetica" charset="0"/>
                  <a:cs typeface="Helvetica" charset="0"/>
                  <a:sym typeface="Wingdings" pitchFamily="2" charset="2"/>
                </a:rPr>
                <a:t> W+1 per round-trip time</a:t>
              </a:r>
              <a:endParaRPr lang="en-US" sz="2000" dirty="0">
                <a:solidFill>
                  <a:prstClr val="black"/>
                </a:solidFill>
                <a:latin typeface="Helvetica" charset="0"/>
                <a:ea typeface="Helvetica" charset="0"/>
                <a:cs typeface="Helvetica" charset="0"/>
              </a:endParaRPr>
            </a:p>
            <a:p>
              <a:r>
                <a:rPr lang="en-US" sz="2000" b="1" dirty="0">
                  <a:solidFill>
                    <a:srgbClr val="0000CC"/>
                  </a:solidFill>
                  <a:latin typeface="Helvetica" charset="0"/>
                  <a:ea typeface="Helvetica" charset="0"/>
                  <a:cs typeface="Helvetica" charset="0"/>
                </a:rPr>
                <a:t>Multiplicative Decrease:</a:t>
              </a:r>
              <a:r>
                <a:rPr lang="en-US" sz="2000" dirty="0">
                  <a:solidFill>
                    <a:prstClr val="black"/>
                  </a:solidFill>
                  <a:latin typeface="Helvetica" charset="0"/>
                  <a:ea typeface="Helvetica" charset="0"/>
                  <a:cs typeface="Helvetica" charset="0"/>
                </a:rPr>
                <a:t>	</a:t>
              </a:r>
              <a:endParaRPr lang="en-US" sz="2000" dirty="0">
                <a:solidFill>
                  <a:prstClr val="black"/>
                </a:solidFill>
                <a:latin typeface="Helvetica" charset="0"/>
                <a:ea typeface="Helvetica" charset="0"/>
                <a:cs typeface="Helvetica" charset="0"/>
              </a:endParaRPr>
            </a:p>
            <a:p>
              <a:r>
                <a:rPr lang="en-US" sz="2000" dirty="0">
                  <a:solidFill>
                    <a:prstClr val="black"/>
                  </a:solidFill>
                  <a:latin typeface="Helvetica" charset="0"/>
                  <a:ea typeface="Helvetica" charset="0"/>
                  <a:cs typeface="Helvetica" charset="0"/>
                </a:rPr>
                <a:t> </a:t>
              </a:r>
              <a:r>
                <a:rPr lang="en-US" sz="2000" dirty="0">
                  <a:solidFill>
                    <a:prstClr val="black"/>
                  </a:solidFill>
                  <a:latin typeface="Helvetica" charset="0"/>
                  <a:ea typeface="Helvetica" charset="0"/>
                  <a:cs typeface="Helvetica" charset="0"/>
                </a:rPr>
                <a:t>    W </a:t>
              </a:r>
              <a:r>
                <a:rPr lang="en-US" sz="2000" dirty="0">
                  <a:solidFill>
                    <a:prstClr val="black"/>
                  </a:solidFill>
                  <a:latin typeface="Helvetica" charset="0"/>
                  <a:ea typeface="Helvetica" charset="0"/>
                  <a:cs typeface="Helvetica" charset="0"/>
                  <a:sym typeface="Wingdings" pitchFamily="2" charset="2"/>
                </a:rPr>
                <a:t> W/2 per drop or ECN mark</a:t>
              </a:r>
              <a:endParaRPr lang="en-US" sz="2000" dirty="0">
                <a:solidFill>
                  <a:prstClr val="black"/>
                </a:solidFill>
                <a:latin typeface="Helvetica" charset="0"/>
                <a:ea typeface="Helvetica" charset="0"/>
                <a:cs typeface="Helvetica" charset="0"/>
              </a:endParaRPr>
            </a:p>
          </p:txBody>
        </p:sp>
      </p:grpSp>
      <p:sp>
        <p:nvSpPr>
          <p:cNvPr id="57" name="Rectangle 163"/>
          <p:cNvSpPr>
            <a:spLocks noChangeArrowheads="1"/>
          </p:cNvSpPr>
          <p:nvPr/>
        </p:nvSpPr>
        <p:spPr bwMode="auto">
          <a:xfrm>
            <a:off x="6871062" y="407360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1" name="Rectangle 163"/>
          <p:cNvSpPr>
            <a:spLocks noChangeArrowheads="1"/>
          </p:cNvSpPr>
          <p:nvPr/>
        </p:nvSpPr>
        <p:spPr bwMode="auto">
          <a:xfrm>
            <a:off x="6642462" y="408630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5" name="Rectangle 163"/>
          <p:cNvSpPr>
            <a:spLocks noChangeArrowheads="1"/>
          </p:cNvSpPr>
          <p:nvPr/>
        </p:nvSpPr>
        <p:spPr bwMode="auto">
          <a:xfrm>
            <a:off x="6432550" y="408305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6" name="Rectangle 163"/>
          <p:cNvSpPr>
            <a:spLocks noChangeArrowheads="1"/>
          </p:cNvSpPr>
          <p:nvPr/>
        </p:nvSpPr>
        <p:spPr bwMode="auto">
          <a:xfrm>
            <a:off x="6236062" y="4079954"/>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67" name="Rectangle 163"/>
          <p:cNvSpPr>
            <a:spLocks noChangeArrowheads="1"/>
          </p:cNvSpPr>
          <p:nvPr/>
        </p:nvSpPr>
        <p:spPr bwMode="auto">
          <a:xfrm>
            <a:off x="6032500" y="40767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14" name="Freeform 13"/>
          <p:cNvSpPr/>
          <p:nvPr/>
        </p:nvSpPr>
        <p:spPr>
          <a:xfrm>
            <a:off x="4032131" y="2364469"/>
            <a:ext cx="4589343" cy="1911952"/>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ln w="38100">
            <a:solidFill>
              <a:srgbClr val="FF6600"/>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68" name="Freeform 67"/>
          <p:cNvSpPr/>
          <p:nvPr/>
        </p:nvSpPr>
        <p:spPr>
          <a:xfrm flipV="1">
            <a:off x="4035111" y="4469819"/>
            <a:ext cx="4589343" cy="1911952"/>
          </a:xfrm>
          <a:custGeom>
            <a:avLst/>
            <a:gdLst>
              <a:gd name="connsiteX0" fmla="*/ 0 w 4589343"/>
              <a:gd name="connsiteY0" fmla="*/ 0 h 2079171"/>
              <a:gd name="connsiteX1" fmla="*/ 1430167 w 4589343"/>
              <a:gd name="connsiteY1" fmla="*/ 1504731 h 2079171"/>
              <a:gd name="connsiteX2" fmla="*/ 2380054 w 4589343"/>
              <a:gd name="connsiteY2" fmla="*/ 2016980 h 2079171"/>
              <a:gd name="connsiteX3" fmla="*/ 4589343 w 4589343"/>
              <a:gd name="connsiteY3" fmla="*/ 2070339 h 2079171"/>
              <a:gd name="connsiteX0" fmla="*/ 0 w 4589343"/>
              <a:gd name="connsiteY0" fmla="*/ 0 h 2073194"/>
              <a:gd name="connsiteX1" fmla="*/ 1419494 w 4589343"/>
              <a:gd name="connsiteY1" fmla="*/ 1621346 h 2073194"/>
              <a:gd name="connsiteX2" fmla="*/ 2380054 w 4589343"/>
              <a:gd name="connsiteY2" fmla="*/ 2016980 h 2073194"/>
              <a:gd name="connsiteX3" fmla="*/ 4589343 w 4589343"/>
              <a:gd name="connsiteY3" fmla="*/ 2070339 h 2073194"/>
              <a:gd name="connsiteX0" fmla="*/ 0 w 4589343"/>
              <a:gd name="connsiteY0" fmla="*/ 0 h 2098718"/>
              <a:gd name="connsiteX1" fmla="*/ 1419494 w 4589343"/>
              <a:gd name="connsiteY1" fmla="*/ 1621346 h 2098718"/>
              <a:gd name="connsiteX2" fmla="*/ 2123904 w 4589343"/>
              <a:gd name="connsiteY2" fmla="*/ 2063626 h 2098718"/>
              <a:gd name="connsiteX3" fmla="*/ 4589343 w 4589343"/>
              <a:gd name="connsiteY3" fmla="*/ 2070339 h 2098718"/>
              <a:gd name="connsiteX0" fmla="*/ 0 w 4589343"/>
              <a:gd name="connsiteY0" fmla="*/ 0 h 2126317"/>
              <a:gd name="connsiteX1" fmla="*/ 1045943 w 4589343"/>
              <a:gd name="connsiteY1" fmla="*/ 1248179 h 2126317"/>
              <a:gd name="connsiteX2" fmla="*/ 2123904 w 4589343"/>
              <a:gd name="connsiteY2" fmla="*/ 2063626 h 2126317"/>
              <a:gd name="connsiteX3" fmla="*/ 4589343 w 4589343"/>
              <a:gd name="connsiteY3" fmla="*/ 2070339 h 2126317"/>
              <a:gd name="connsiteX0" fmla="*/ 0 w 4589343"/>
              <a:gd name="connsiteY0" fmla="*/ 0 h 2089246"/>
              <a:gd name="connsiteX1" fmla="*/ 1045943 w 4589343"/>
              <a:gd name="connsiteY1" fmla="*/ 1248179 h 2089246"/>
              <a:gd name="connsiteX2" fmla="*/ 2123904 w 4589343"/>
              <a:gd name="connsiteY2" fmla="*/ 2005319 h 2089246"/>
              <a:gd name="connsiteX3" fmla="*/ 4589343 w 4589343"/>
              <a:gd name="connsiteY3" fmla="*/ 2070339 h 2089246"/>
            </a:gdLst>
            <a:ahLst/>
            <a:cxnLst>
              <a:cxn ang="0">
                <a:pos x="connsiteX0" y="connsiteY0"/>
              </a:cxn>
              <a:cxn ang="0">
                <a:pos x="connsiteX1" y="connsiteY1"/>
              </a:cxn>
              <a:cxn ang="0">
                <a:pos x="connsiteX2" y="connsiteY2"/>
              </a:cxn>
              <a:cxn ang="0">
                <a:pos x="connsiteX3" y="connsiteY3"/>
              </a:cxn>
            </a:cxnLst>
            <a:rect l="l" t="t" r="r" b="b"/>
            <a:pathLst>
              <a:path w="4589343" h="2089246">
                <a:moveTo>
                  <a:pt x="0" y="0"/>
                </a:moveTo>
                <a:cubicBezTo>
                  <a:pt x="516745" y="584284"/>
                  <a:pt x="691959" y="913959"/>
                  <a:pt x="1045943" y="1248179"/>
                </a:cubicBezTo>
                <a:cubicBezTo>
                  <a:pt x="1399927" y="1582399"/>
                  <a:pt x="1533337" y="1868292"/>
                  <a:pt x="2123904" y="2005319"/>
                </a:cubicBezTo>
                <a:cubicBezTo>
                  <a:pt x="2714471" y="2142346"/>
                  <a:pt x="4589343" y="2070339"/>
                  <a:pt x="4589343" y="2070339"/>
                </a:cubicBezTo>
              </a:path>
            </a:pathLst>
          </a:custGeom>
          <a:ln w="38100">
            <a:solidFill>
              <a:srgbClr val="0000FF"/>
            </a:solidFill>
            <a:prstDash val="dash"/>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grpSp>
        <p:nvGrpSpPr>
          <p:cNvPr id="13" name="Group 12"/>
          <p:cNvGrpSpPr/>
          <p:nvPr/>
        </p:nvGrpSpPr>
        <p:grpSpPr>
          <a:xfrm>
            <a:off x="5333999" y="3124200"/>
            <a:ext cx="2703109" cy="1313180"/>
            <a:chOff x="3810000" y="2819400"/>
            <a:chExt cx="2133600" cy="1313180"/>
          </a:xfrm>
        </p:grpSpPr>
        <p:grpSp>
          <p:nvGrpSpPr>
            <p:cNvPr id="8" name="Group 108"/>
            <p:cNvGrpSpPr/>
            <p:nvPr/>
          </p:nvGrpSpPr>
          <p:grpSpPr>
            <a:xfrm>
              <a:off x="3810000" y="2819400"/>
              <a:ext cx="2133600" cy="1143794"/>
              <a:chOff x="3962400" y="2667000"/>
              <a:chExt cx="2133600" cy="1143794"/>
            </a:xfrm>
          </p:grpSpPr>
          <p:cxnSp>
            <p:nvCxnSpPr>
              <p:cNvPr id="97" name="Straight Arrow Connector 96"/>
              <p:cNvCxnSpPr/>
              <p:nvPr/>
            </p:nvCxnSpPr>
            <p:spPr>
              <a:xfrm rot="16200000" flipH="1">
                <a:off x="4501515" y="3358515"/>
                <a:ext cx="792480" cy="11049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rot="5400000">
                <a:off x="4403330" y="3370661"/>
                <a:ext cx="796129" cy="8413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3962400" y="2667000"/>
                <a:ext cx="2133600" cy="707886"/>
              </a:xfrm>
              <a:prstGeom prst="rect">
                <a:avLst/>
              </a:prstGeom>
              <a:noFill/>
            </p:spPr>
            <p:txBody>
              <a:bodyPr wrap="square" rtlCol="0">
                <a:spAutoFit/>
              </a:bodyPr>
              <a:lstStyle/>
              <a:p>
                <a:r>
                  <a:rPr lang="en-US" sz="2000" b="1" dirty="0">
                    <a:solidFill>
                      <a:prstClr val="black"/>
                    </a:solidFill>
                    <a:latin typeface="Helvetica" charset="0"/>
                    <a:ea typeface="Helvetica" charset="0"/>
                    <a:cs typeface="Helvetica" charset="0"/>
                  </a:rPr>
                  <a:t>ECN Mark (1 bit)</a:t>
                </a:r>
                <a:endParaRPr lang="en-US" b="1" dirty="0">
                  <a:solidFill>
                    <a:prstClr val="black"/>
                  </a:solidFill>
                  <a:latin typeface="Helvetica" charset="0"/>
                  <a:ea typeface="Helvetica" charset="0"/>
                  <a:cs typeface="Helvetica" charset="0"/>
                </a:endParaRPr>
              </a:p>
            </p:txBody>
          </p:sp>
        </p:grpSp>
        <p:sp>
          <p:nvSpPr>
            <p:cNvPr id="93" name="Oval 92"/>
            <p:cNvSpPr/>
            <p:nvPr/>
          </p:nvSpPr>
          <p:spPr>
            <a:xfrm>
              <a:off x="4743450" y="3987800"/>
              <a:ext cx="133350" cy="1447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charset="0"/>
                <a:ea typeface="Helvetica" charset="0"/>
                <a:cs typeface="Helvetica" charset="0"/>
              </a:endParaRPr>
            </a:p>
          </p:txBody>
        </p:sp>
        <p:sp>
          <p:nvSpPr>
            <p:cNvPr id="95" name="Oval 94"/>
            <p:cNvSpPr/>
            <p:nvPr/>
          </p:nvSpPr>
          <p:spPr>
            <a:xfrm>
              <a:off x="4536472" y="3987800"/>
              <a:ext cx="133350" cy="1447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charset="0"/>
                <a:ea typeface="Helvetica" charset="0"/>
                <a:cs typeface="Helvetica" charset="0"/>
              </a:endParaRPr>
            </a:p>
          </p:txBody>
        </p:sp>
      </p:grpSp>
      <p:sp>
        <p:nvSpPr>
          <p:cNvPr id="3" name="Title 2"/>
          <p:cNvSpPr>
            <a:spLocks noGrp="1"/>
          </p:cNvSpPr>
          <p:nvPr>
            <p:ph type="title"/>
          </p:nvPr>
        </p:nvSpPr>
        <p:spPr/>
        <p:txBody>
          <a:bodyPr/>
          <a:lstStyle/>
          <a:p>
            <a:r>
              <a:rPr lang="en-US" dirty="0"/>
              <a:t>Review: </a:t>
            </a:r>
            <a:r>
              <a:rPr lang="en-US" dirty="0" smtClean="0"/>
              <a:t>TCP algorithm</a:t>
            </a:r>
            <a:endParaRPr lang="en-US" dirty="0"/>
          </a:p>
        </p:txBody>
      </p:sp>
    </p:spTree>
    <p:custDataLst>
      <p:tags r:id="rId1"/>
    </p:custDataLst>
    <p:extLst>
      <p:ext uri="{BB962C8B-B14F-4D97-AF65-F5344CB8AC3E}">
        <p14:creationId xmlns:p14="http://schemas.microsoft.com/office/powerpoint/2010/main" val="814052939"/>
      </p:ext>
    </p:extLst>
  </p:cSld>
  <p:clrMapOvr>
    <a:masterClrMapping/>
  </p:clrMapOvr>
  <p:transition spd="slow" advTm="662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0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0" name="Rectangle 6"/>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3" name="Content Placeholder 12"/>
          <p:cNvSpPr>
            <a:spLocks noGrp="1"/>
          </p:cNvSpPr>
          <p:nvPr>
            <p:ph idx="1"/>
          </p:nvPr>
        </p:nvSpPr>
        <p:spPr>
          <a:xfrm>
            <a:off x="1833244" y="1561152"/>
            <a:ext cx="8229600" cy="990600"/>
          </a:xfrm>
        </p:spPr>
        <p:txBody>
          <a:bodyPr>
            <a:normAutofit fontScale="92500"/>
          </a:bodyPr>
          <a:lstStyle/>
          <a:p>
            <a:r>
              <a:rPr lang="en-US" dirty="0"/>
              <a:t>Bandwidth-delay product rule of thumb:</a:t>
            </a:r>
          </a:p>
          <a:p>
            <a:pPr lvl="1"/>
            <a:r>
              <a:rPr lang="en-US" sz="2400" dirty="0"/>
              <a:t>A single flow needs </a:t>
            </a:r>
            <a:r>
              <a:rPr lang="en-US" sz="2400" b="1" dirty="0"/>
              <a:t>C×RTT </a:t>
            </a:r>
            <a:r>
              <a:rPr lang="en-US" sz="2400" dirty="0"/>
              <a:t>buffers for </a:t>
            </a:r>
            <a:r>
              <a:rPr lang="en-US" sz="2400" b="1" dirty="0">
                <a:solidFill>
                  <a:srgbClr val="BD0811"/>
                </a:solidFill>
              </a:rPr>
              <a:t>100% </a:t>
            </a:r>
            <a:r>
              <a:rPr lang="en-US" sz="2400" b="1" dirty="0">
                <a:solidFill>
                  <a:srgbClr val="AD332F"/>
                </a:solidFill>
              </a:rPr>
              <a:t>Throughput</a:t>
            </a:r>
            <a:r>
              <a:rPr lang="en-US" sz="2400" b="1" dirty="0">
                <a:solidFill>
                  <a:srgbClr val="BD0811"/>
                </a:solidFill>
              </a:rPr>
              <a:t>.</a:t>
            </a:r>
          </a:p>
        </p:txBody>
      </p:sp>
      <p:sp>
        <p:nvSpPr>
          <p:cNvPr id="98312"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3" name="Rectangle 9"/>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98315"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98316" name="Rectangle 12"/>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4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427" name="Rectangle 3"/>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4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430" name="Rectangle 6"/>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05" name="Text Box 19"/>
          <p:cNvSpPr txBox="1">
            <a:spLocks noChangeArrowheads="1"/>
          </p:cNvSpPr>
          <p:nvPr/>
        </p:nvSpPr>
        <p:spPr bwMode="auto">
          <a:xfrm rot="16200000">
            <a:off x="1047222" y="5327147"/>
            <a:ext cx="1574825" cy="369332"/>
          </a:xfrm>
          <a:prstGeom prst="rect">
            <a:avLst/>
          </a:prstGeom>
          <a:noFill/>
          <a:ln w="9525">
            <a:noFill/>
            <a:miter lim="800000"/>
            <a:headEnd/>
            <a:tailEnd/>
          </a:ln>
          <a:effectLst/>
        </p:spPr>
        <p:txBody>
          <a:bodyPr wrap="square">
            <a:spAutoFit/>
          </a:bodyPr>
          <a:lstStyle/>
          <a:p>
            <a:pPr algn="r"/>
            <a:r>
              <a:rPr lang="en-US" b="1" dirty="0">
                <a:solidFill>
                  <a:prstClr val="black"/>
                </a:solidFill>
                <a:latin typeface="Helvetica" charset="0"/>
                <a:ea typeface="Helvetica" charset="0"/>
                <a:cs typeface="Helvetica" charset="0"/>
              </a:rPr>
              <a:t>Throughput</a:t>
            </a:r>
            <a:endParaRPr lang="en-US" b="1" dirty="0">
              <a:solidFill>
                <a:prstClr val="black"/>
              </a:solidFill>
              <a:latin typeface="Helvetica" charset="0"/>
              <a:ea typeface="Helvetica" charset="0"/>
              <a:cs typeface="Helvetica" charset="0"/>
            </a:endParaRPr>
          </a:p>
        </p:txBody>
      </p:sp>
      <p:sp>
        <p:nvSpPr>
          <p:cNvPr id="212" name="Text Box 19"/>
          <p:cNvSpPr txBox="1">
            <a:spLocks noChangeArrowheads="1"/>
          </p:cNvSpPr>
          <p:nvPr/>
        </p:nvSpPr>
        <p:spPr bwMode="auto">
          <a:xfrm rot="16200000">
            <a:off x="1139571" y="3621965"/>
            <a:ext cx="1390124" cy="369332"/>
          </a:xfrm>
          <a:prstGeom prst="rect">
            <a:avLst/>
          </a:prstGeom>
          <a:noFill/>
          <a:ln w="9525">
            <a:noFill/>
            <a:miter lim="800000"/>
            <a:headEnd/>
            <a:tailEnd/>
          </a:ln>
          <a:effectLst/>
        </p:spPr>
        <p:txBody>
          <a:bodyPr wrap="none">
            <a:spAutoFit/>
          </a:bodyPr>
          <a:lstStyle/>
          <a:p>
            <a:pPr algn="r"/>
            <a:r>
              <a:rPr lang="en-US" b="1" dirty="0">
                <a:solidFill>
                  <a:prstClr val="black"/>
                </a:solidFill>
                <a:latin typeface="Helvetica" charset="0"/>
                <a:ea typeface="Helvetica" charset="0"/>
                <a:cs typeface="Helvetica" charset="0"/>
              </a:rPr>
              <a:t>Buffer Size</a:t>
            </a:r>
            <a:endParaRPr lang="en-US" b="1" dirty="0">
              <a:solidFill>
                <a:prstClr val="black"/>
              </a:solidFill>
              <a:latin typeface="Helvetica" charset="0"/>
              <a:ea typeface="Helvetica" charset="0"/>
              <a:cs typeface="Helvetica" charset="0"/>
            </a:endParaRPr>
          </a:p>
        </p:txBody>
      </p:sp>
      <p:grpSp>
        <p:nvGrpSpPr>
          <p:cNvPr id="8" name="Group 7"/>
          <p:cNvGrpSpPr/>
          <p:nvPr/>
        </p:nvGrpSpPr>
        <p:grpSpPr>
          <a:xfrm>
            <a:off x="6172200" y="2641248"/>
            <a:ext cx="3962398" cy="3530953"/>
            <a:chOff x="533402" y="2590800"/>
            <a:chExt cx="3962398" cy="3530953"/>
          </a:xfrm>
        </p:grpSpPr>
        <p:grpSp>
          <p:nvGrpSpPr>
            <p:cNvPr id="7" name="Group 6"/>
            <p:cNvGrpSpPr/>
            <p:nvPr/>
          </p:nvGrpSpPr>
          <p:grpSpPr>
            <a:xfrm>
              <a:off x="533402" y="3173812"/>
              <a:ext cx="3962398" cy="2947941"/>
              <a:chOff x="533402" y="3173812"/>
              <a:chExt cx="3962398" cy="2947941"/>
            </a:xfrm>
          </p:grpSpPr>
          <p:sp>
            <p:nvSpPr>
              <p:cNvPr id="214" name="Text Box 19"/>
              <p:cNvSpPr txBox="1">
                <a:spLocks noChangeArrowheads="1"/>
              </p:cNvSpPr>
              <p:nvPr/>
            </p:nvSpPr>
            <p:spPr bwMode="auto">
              <a:xfrm>
                <a:off x="533402" y="5122569"/>
                <a:ext cx="774571" cy="369332"/>
              </a:xfrm>
              <a:prstGeom prst="rect">
                <a:avLst/>
              </a:prstGeom>
              <a:noFill/>
              <a:ln w="9525">
                <a:noFill/>
                <a:miter lim="800000"/>
                <a:headEnd/>
                <a:tailEnd/>
              </a:ln>
              <a:effectLst/>
            </p:spPr>
            <p:txBody>
              <a:bodyPr wrap="none">
                <a:spAutoFit/>
              </a:bodyPr>
              <a:lstStyle/>
              <a:p>
                <a:r>
                  <a:rPr lang="en-US" b="1" dirty="0">
                    <a:solidFill>
                      <a:prstClr val="black"/>
                    </a:solidFill>
                    <a:latin typeface="Helvetica" charset="0"/>
                    <a:ea typeface="Helvetica" charset="0"/>
                    <a:cs typeface="Helvetica" charset="0"/>
                  </a:rPr>
                  <a:t>100%</a:t>
                </a:r>
                <a:endParaRPr lang="en-US" b="1" dirty="0">
                  <a:solidFill>
                    <a:prstClr val="black"/>
                  </a:solidFill>
                  <a:latin typeface="Helvetica" charset="0"/>
                  <a:ea typeface="Helvetica" charset="0"/>
                  <a:cs typeface="Helvetica" charset="0"/>
                </a:endParaRPr>
              </a:p>
            </p:txBody>
          </p:sp>
          <p:grpSp>
            <p:nvGrpSpPr>
              <p:cNvPr id="6" name="Group 5"/>
              <p:cNvGrpSpPr/>
              <p:nvPr/>
            </p:nvGrpSpPr>
            <p:grpSpPr>
              <a:xfrm>
                <a:off x="897302" y="3173812"/>
                <a:ext cx="3598498" cy="2947941"/>
                <a:chOff x="869607" y="3173812"/>
                <a:chExt cx="3598498" cy="2947941"/>
              </a:xfrm>
            </p:grpSpPr>
            <p:sp>
              <p:nvSpPr>
                <p:cNvPr id="208" name="Text Box 19"/>
                <p:cNvSpPr txBox="1">
                  <a:spLocks noChangeArrowheads="1"/>
                </p:cNvSpPr>
                <p:nvPr/>
              </p:nvSpPr>
              <p:spPr bwMode="auto">
                <a:xfrm>
                  <a:off x="869607" y="3352800"/>
                  <a:ext cx="351378" cy="369332"/>
                </a:xfrm>
                <a:prstGeom prst="rect">
                  <a:avLst/>
                </a:prstGeom>
                <a:noFill/>
                <a:ln w="9525">
                  <a:noFill/>
                  <a:miter lim="800000"/>
                  <a:headEnd/>
                  <a:tailEnd/>
                </a:ln>
                <a:effectLst/>
              </p:spPr>
              <p:txBody>
                <a:bodyPr wrap="none">
                  <a:spAutoFit/>
                </a:bodyPr>
                <a:lstStyle/>
                <a:p>
                  <a:r>
                    <a:rPr lang="en-US" b="1" dirty="0">
                      <a:solidFill>
                        <a:prstClr val="black"/>
                      </a:solidFill>
                      <a:latin typeface="Helvetica" charset="0"/>
                      <a:ea typeface="Helvetica" charset="0"/>
                      <a:cs typeface="Helvetica" charset="0"/>
                    </a:rPr>
                    <a:t>B</a:t>
                  </a:r>
                </a:p>
              </p:txBody>
            </p:sp>
            <p:cxnSp>
              <p:nvCxnSpPr>
                <p:cNvPr id="209" name="Straight Connector 208"/>
                <p:cNvCxnSpPr/>
                <p:nvPr/>
              </p:nvCxnSpPr>
              <p:spPr>
                <a:xfrm>
                  <a:off x="1189830" y="3581400"/>
                  <a:ext cx="325286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25" name="Group 108"/>
                <p:cNvGrpSpPr/>
                <p:nvPr/>
              </p:nvGrpSpPr>
              <p:grpSpPr>
                <a:xfrm>
                  <a:off x="1247917" y="3530734"/>
                  <a:ext cx="2892582" cy="905723"/>
                  <a:chOff x="2362200" y="5624697"/>
                  <a:chExt cx="3794574" cy="621652"/>
                </a:xfrm>
              </p:grpSpPr>
              <p:grpSp>
                <p:nvGrpSpPr>
                  <p:cNvPr id="228" name="Group 21"/>
                  <p:cNvGrpSpPr>
                    <a:grpSpLocks/>
                  </p:cNvGrpSpPr>
                  <p:nvPr/>
                </p:nvGrpSpPr>
                <p:grpSpPr bwMode="auto">
                  <a:xfrm>
                    <a:off x="2362200" y="5624697"/>
                    <a:ext cx="1892299" cy="609601"/>
                    <a:chOff x="1632" y="2660"/>
                    <a:chExt cx="720" cy="432"/>
                  </a:xfrm>
                </p:grpSpPr>
                <p:sp>
                  <p:nvSpPr>
                    <p:cNvPr id="232" name="Freeform 22"/>
                    <p:cNvSpPr>
                      <a:spLocks/>
                    </p:cNvSpPr>
                    <p:nvPr/>
                  </p:nvSpPr>
                  <p:spPr bwMode="auto">
                    <a:xfrm>
                      <a:off x="1632" y="2660"/>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Helvetica" charset="0"/>
                        <a:ea typeface="Helvetica" charset="0"/>
                        <a:cs typeface="Helvetica" charset="0"/>
                      </a:endParaRPr>
                    </a:p>
                  </p:txBody>
                </p:sp>
                <p:sp>
                  <p:nvSpPr>
                    <p:cNvPr id="233" name="Line 23"/>
                    <p:cNvSpPr>
                      <a:spLocks noChangeShapeType="1"/>
                    </p:cNvSpPr>
                    <p:nvPr/>
                  </p:nvSpPr>
                  <p:spPr bwMode="auto">
                    <a:xfrm>
                      <a:off x="2304" y="2660"/>
                      <a:ext cx="48" cy="432"/>
                    </a:xfrm>
                    <a:prstGeom prst="line">
                      <a:avLst/>
                    </a:prstGeom>
                    <a:noFill/>
                    <a:ln w="19050" cap="rnd">
                      <a:solidFill>
                        <a:srgbClr val="FF0000"/>
                      </a:solidFill>
                      <a:round/>
                      <a:headEnd/>
                      <a:tailEnd/>
                    </a:ln>
                    <a:effectLst/>
                  </p:spPr>
                  <p:txBody>
                    <a:bodyPr/>
                    <a:lstStyle/>
                    <a:p>
                      <a:endParaRPr lang="en-US">
                        <a:solidFill>
                          <a:prstClr val="black"/>
                        </a:solidFill>
                        <a:latin typeface="Helvetica" charset="0"/>
                        <a:ea typeface="Helvetica" charset="0"/>
                        <a:cs typeface="Helvetica" charset="0"/>
                      </a:endParaRPr>
                    </a:p>
                  </p:txBody>
                </p:sp>
              </p:grpSp>
              <p:sp>
                <p:nvSpPr>
                  <p:cNvPr id="229" name="Freeform 22"/>
                  <p:cNvSpPr>
                    <a:spLocks/>
                  </p:cNvSpPr>
                  <p:nvPr/>
                </p:nvSpPr>
                <p:spPr bwMode="auto">
                  <a:xfrm>
                    <a:off x="4267201" y="5625179"/>
                    <a:ext cx="1766146" cy="609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Helvetica" charset="0"/>
                      <a:ea typeface="Helvetica" charset="0"/>
                      <a:cs typeface="Helvetica" charset="0"/>
                    </a:endParaRPr>
                  </a:p>
                </p:txBody>
              </p:sp>
              <p:sp>
                <p:nvSpPr>
                  <p:cNvPr id="230" name="Line 23"/>
                  <p:cNvSpPr>
                    <a:spLocks noChangeShapeType="1"/>
                  </p:cNvSpPr>
                  <p:nvPr/>
                </p:nvSpPr>
                <p:spPr bwMode="auto">
                  <a:xfrm>
                    <a:off x="6033347" y="5624697"/>
                    <a:ext cx="123427" cy="621652"/>
                  </a:xfrm>
                  <a:prstGeom prst="line">
                    <a:avLst/>
                  </a:prstGeom>
                  <a:noFill/>
                  <a:ln w="19050" cap="rnd">
                    <a:solidFill>
                      <a:srgbClr val="FF0000"/>
                    </a:solidFill>
                    <a:round/>
                    <a:headEnd/>
                    <a:tailEnd/>
                  </a:ln>
                  <a:effectLst/>
                </p:spPr>
                <p:txBody>
                  <a:bodyPr/>
                  <a:lstStyle/>
                  <a:p>
                    <a:endParaRPr lang="en-US">
                      <a:solidFill>
                        <a:prstClr val="black"/>
                      </a:solidFill>
                      <a:latin typeface="Helvetica" charset="0"/>
                      <a:ea typeface="Helvetica" charset="0"/>
                      <a:cs typeface="Helvetica" charset="0"/>
                    </a:endParaRPr>
                  </a:p>
                </p:txBody>
              </p:sp>
            </p:grpSp>
            <p:grpSp>
              <p:nvGrpSpPr>
                <p:cNvPr id="211" name="Group 110"/>
                <p:cNvGrpSpPr/>
                <p:nvPr/>
              </p:nvGrpSpPr>
              <p:grpSpPr>
                <a:xfrm>
                  <a:off x="1160041" y="3173812"/>
                  <a:ext cx="3308064" cy="1730440"/>
                  <a:chOff x="4304322" y="4338320"/>
                  <a:chExt cx="4339615" cy="1187704"/>
                </a:xfrm>
              </p:grpSpPr>
              <p:sp>
                <p:nvSpPr>
                  <p:cNvPr id="2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Helvetica" charset="0"/>
                      <a:ea typeface="Helvetica" charset="0"/>
                      <a:cs typeface="Helvetica" charset="0"/>
                    </a:endParaRPr>
                  </a:p>
                </p:txBody>
              </p:sp>
              <p:sp>
                <p:nvSpPr>
                  <p:cNvPr id="224" name="Rectangle 223"/>
                  <p:cNvSpPr/>
                  <p:nvPr/>
                </p:nvSpPr>
                <p:spPr>
                  <a:xfrm>
                    <a:off x="4380522" y="5221224"/>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Helvetica" charset="0"/>
                      <a:ea typeface="Helvetica" charset="0"/>
                      <a:cs typeface="Helvetica" charset="0"/>
                    </a:endParaRPr>
                  </a:p>
                </p:txBody>
              </p:sp>
            </p:grpSp>
            <p:sp>
              <p:nvSpPr>
                <p:cNvPr id="213" name="Freeform 5"/>
                <p:cNvSpPr>
                  <a:spLocks/>
                </p:cNvSpPr>
                <p:nvPr/>
              </p:nvSpPr>
              <p:spPr bwMode="auto">
                <a:xfrm>
                  <a:off x="1160041" y="4856119"/>
                  <a:ext cx="3294618" cy="1265634"/>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Helvetica" charset="0"/>
                    <a:ea typeface="Helvetica" charset="0"/>
                    <a:cs typeface="Helvetica" charset="0"/>
                  </a:endParaRPr>
                </a:p>
              </p:txBody>
            </p:sp>
            <p:sp>
              <p:nvSpPr>
                <p:cNvPr id="219" name="Line 23"/>
                <p:cNvSpPr>
                  <a:spLocks noChangeShapeType="1"/>
                </p:cNvSpPr>
                <p:nvPr/>
              </p:nvSpPr>
              <p:spPr bwMode="auto">
                <a:xfrm>
                  <a:off x="1160041" y="5344611"/>
                  <a:ext cx="3236310" cy="0"/>
                </a:xfrm>
                <a:prstGeom prst="line">
                  <a:avLst/>
                </a:prstGeom>
                <a:noFill/>
                <a:ln w="19050">
                  <a:solidFill>
                    <a:srgbClr val="FF0000"/>
                  </a:solidFill>
                  <a:round/>
                  <a:headEnd/>
                  <a:tailEnd/>
                </a:ln>
                <a:effectLst/>
              </p:spPr>
              <p:txBody>
                <a:bodyPr/>
                <a:lstStyle/>
                <a:p>
                  <a:endParaRPr lang="en-US">
                    <a:solidFill>
                      <a:prstClr val="black"/>
                    </a:solidFill>
                    <a:latin typeface="Helvetica" charset="0"/>
                    <a:ea typeface="Helvetica" charset="0"/>
                    <a:cs typeface="Helvetica" charset="0"/>
                  </a:endParaRPr>
                </a:p>
              </p:txBody>
            </p:sp>
            <p:sp>
              <p:nvSpPr>
                <p:cNvPr id="234" name="Freeform 22"/>
                <p:cNvSpPr>
                  <a:spLocks/>
                </p:cNvSpPr>
                <p:nvPr/>
              </p:nvSpPr>
              <p:spPr bwMode="auto">
                <a:xfrm>
                  <a:off x="4144881" y="4203717"/>
                  <a:ext cx="251470" cy="224361"/>
                </a:xfrm>
                <a:custGeom>
                  <a:avLst/>
                  <a:gdLst>
                    <a:gd name="connsiteX0" fmla="*/ 0 w 10000"/>
                    <a:gd name="connsiteY0" fmla="*/ 10000 h 10000"/>
                    <a:gd name="connsiteX1" fmla="*/ 1668 w 10000"/>
                    <a:gd name="connsiteY1" fmla="*/ 7373 h 10000"/>
                    <a:gd name="connsiteX2" fmla="*/ 7000 w 10000"/>
                    <a:gd name="connsiteY2" fmla="*/ 1818 h 10000"/>
                    <a:gd name="connsiteX3" fmla="*/ 10000 w 10000"/>
                    <a:gd name="connsiteY3" fmla="*/ 0 h 10000"/>
                    <a:gd name="connsiteX0" fmla="*/ 0 w 10000"/>
                    <a:gd name="connsiteY0" fmla="*/ 10000 h 10000"/>
                    <a:gd name="connsiteX1" fmla="*/ 1668 w 10000"/>
                    <a:gd name="connsiteY1" fmla="*/ 7373 h 10000"/>
                    <a:gd name="connsiteX2" fmla="*/ 7000 w 10000"/>
                    <a:gd name="connsiteY2" fmla="*/ 1818 h 10000"/>
                    <a:gd name="connsiteX3" fmla="*/ 10000 w 10000"/>
                    <a:gd name="connsiteY3" fmla="*/ 0 h 10000"/>
                    <a:gd name="connsiteX0" fmla="*/ 0 w 10000"/>
                    <a:gd name="connsiteY0" fmla="*/ 10000 h 10000"/>
                    <a:gd name="connsiteX1" fmla="*/ 1668 w 10000"/>
                    <a:gd name="connsiteY1" fmla="*/ 7373 h 10000"/>
                    <a:gd name="connsiteX2" fmla="*/ 10000 w 10000"/>
                    <a:gd name="connsiteY2" fmla="*/ 0 h 10000"/>
                    <a:gd name="connsiteX0" fmla="*/ 0 w 1668"/>
                    <a:gd name="connsiteY0" fmla="*/ 2627 h 2627"/>
                    <a:gd name="connsiteX1" fmla="*/ 1668 w 1668"/>
                    <a:gd name="connsiteY1" fmla="*/ 0 h 2627"/>
                    <a:gd name="connsiteX0" fmla="*/ 0 w 11198"/>
                    <a:gd name="connsiteY0" fmla="*/ 9616 h 9616"/>
                    <a:gd name="connsiteX1" fmla="*/ 11198 w 11198"/>
                    <a:gd name="connsiteY1" fmla="*/ 0 h 9616"/>
                    <a:gd name="connsiteX0" fmla="*/ 0 w 10000"/>
                    <a:gd name="connsiteY0" fmla="*/ 10000 h 10000"/>
                    <a:gd name="connsiteX1" fmla="*/ 10000 w 10000"/>
                    <a:gd name="connsiteY1" fmla="*/ 0 h 10000"/>
                  </a:gdLst>
                  <a:ahLst/>
                  <a:cxnLst>
                    <a:cxn ang="0">
                      <a:pos x="connsiteX0" y="connsiteY0"/>
                    </a:cxn>
                    <a:cxn ang="0">
                      <a:pos x="connsiteX1" y="connsiteY1"/>
                    </a:cxn>
                  </a:cxnLst>
                  <a:rect l="l" t="t" r="r" b="b"/>
                  <a:pathLst>
                    <a:path w="10000" h="10000">
                      <a:moveTo>
                        <a:pt x="0" y="10000"/>
                      </a:moveTo>
                      <a:cubicBezTo>
                        <a:pt x="4910" y="3702"/>
                        <a:pt x="1788" y="7798"/>
                        <a:pt x="10000" y="0"/>
                      </a:cubicBezTo>
                    </a:path>
                  </a:pathLst>
                </a:custGeom>
                <a:noFill/>
                <a:ln w="19050" cap="rnd" cmpd="sng">
                  <a:solidFill>
                    <a:srgbClr val="FF0000"/>
                  </a:solidFill>
                  <a:round/>
                  <a:headEnd/>
                  <a:tailEnd/>
                </a:ln>
                <a:effectLst/>
              </p:spPr>
              <p:txBody>
                <a:bodyPr/>
                <a:lstStyle/>
                <a:p>
                  <a:endParaRPr lang="en-US" dirty="0">
                    <a:solidFill>
                      <a:prstClr val="black"/>
                    </a:solidFill>
                    <a:latin typeface="Helvetica" charset="0"/>
                    <a:ea typeface="Helvetica" charset="0"/>
                    <a:cs typeface="Helvetica" charset="0"/>
                  </a:endParaRPr>
                </a:p>
              </p:txBody>
            </p:sp>
          </p:grpSp>
        </p:grpSp>
        <p:sp>
          <p:nvSpPr>
            <p:cNvPr id="235" name="Text Box 19"/>
            <p:cNvSpPr txBox="1">
              <a:spLocks noChangeArrowheads="1"/>
            </p:cNvSpPr>
            <p:nvPr/>
          </p:nvSpPr>
          <p:spPr bwMode="auto">
            <a:xfrm>
              <a:off x="1983604" y="2590800"/>
              <a:ext cx="1745991" cy="461665"/>
            </a:xfrm>
            <a:prstGeom prst="rect">
              <a:avLst/>
            </a:prstGeom>
            <a:noFill/>
            <a:ln w="9525">
              <a:noFill/>
              <a:miter lim="800000"/>
              <a:headEnd/>
              <a:tailEnd/>
            </a:ln>
            <a:effectLst/>
          </p:spPr>
          <p:txBody>
            <a:bodyPr wrap="none">
              <a:spAutoFit/>
            </a:bodyPr>
            <a:lstStyle/>
            <a:p>
              <a:r>
                <a:rPr lang="en-US" sz="2400" b="1" dirty="0">
                  <a:solidFill>
                    <a:prstClr val="black"/>
                  </a:solidFill>
                  <a:latin typeface="Helvetica" charset="0"/>
                  <a:ea typeface="Helvetica" charset="0"/>
                  <a:cs typeface="Helvetica" charset="0"/>
                </a:rPr>
                <a:t>B ≥ C×RTT</a:t>
              </a:r>
              <a:endParaRPr lang="en-US" sz="2400" b="1" dirty="0">
                <a:solidFill>
                  <a:prstClr val="black"/>
                </a:solidFill>
                <a:latin typeface="Helvetica" charset="0"/>
                <a:ea typeface="Helvetica" charset="0"/>
                <a:cs typeface="Helvetica" charset="0"/>
              </a:endParaRPr>
            </a:p>
          </p:txBody>
        </p:sp>
      </p:grpSp>
      <p:grpSp>
        <p:nvGrpSpPr>
          <p:cNvPr id="9" name="Group 8"/>
          <p:cNvGrpSpPr/>
          <p:nvPr/>
        </p:nvGrpSpPr>
        <p:grpSpPr>
          <a:xfrm>
            <a:off x="2057400" y="2641246"/>
            <a:ext cx="3983328" cy="3530954"/>
            <a:chOff x="4474872" y="2590800"/>
            <a:chExt cx="3983328" cy="3530954"/>
          </a:xfrm>
        </p:grpSpPr>
        <p:grpSp>
          <p:nvGrpSpPr>
            <p:cNvPr id="3" name="Group 2"/>
            <p:cNvGrpSpPr/>
            <p:nvPr/>
          </p:nvGrpSpPr>
          <p:grpSpPr>
            <a:xfrm>
              <a:off x="4474872" y="3173813"/>
              <a:ext cx="3983328" cy="2947941"/>
              <a:chOff x="3406081" y="3844052"/>
              <a:chExt cx="5225449" cy="2023348"/>
            </a:xfrm>
          </p:grpSpPr>
          <p:cxnSp>
            <p:nvCxnSpPr>
              <p:cNvPr id="109" name="Straight Connector 108"/>
              <p:cNvCxnSpPr/>
              <p:nvPr/>
            </p:nvCxnSpPr>
            <p:spPr>
              <a:xfrm>
                <a:off x="4304322" y="5334000"/>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 Box 19"/>
              <p:cNvSpPr txBox="1">
                <a:spLocks noChangeArrowheads="1"/>
              </p:cNvSpPr>
              <p:nvPr/>
            </p:nvSpPr>
            <p:spPr bwMode="auto">
              <a:xfrm>
                <a:off x="3847122" y="4191000"/>
                <a:ext cx="412584" cy="253495"/>
              </a:xfrm>
              <a:prstGeom prst="rect">
                <a:avLst/>
              </a:prstGeom>
              <a:noFill/>
              <a:ln w="9525">
                <a:noFill/>
                <a:miter lim="800000"/>
                <a:headEnd/>
                <a:tailEnd/>
              </a:ln>
              <a:effectLst/>
            </p:spPr>
            <p:txBody>
              <a:bodyPr wrap="none">
                <a:spAutoFit/>
              </a:bodyPr>
              <a:lstStyle/>
              <a:p>
                <a:r>
                  <a:rPr lang="en-US" b="1" dirty="0">
                    <a:solidFill>
                      <a:prstClr val="black"/>
                    </a:solidFill>
                    <a:latin typeface="Calibri"/>
                  </a:rPr>
                  <a:t>B</a:t>
                </a:r>
              </a:p>
            </p:txBody>
          </p:sp>
          <p:cxnSp>
            <p:nvCxnSpPr>
              <p:cNvPr id="80" name="Straight Connector 79"/>
              <p:cNvCxnSpPr/>
              <p:nvPr/>
            </p:nvCxnSpPr>
            <p:spPr>
              <a:xfrm>
                <a:off x="4267200" y="4377214"/>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109"/>
              <p:cNvGrpSpPr/>
              <p:nvPr/>
            </p:nvGrpSpPr>
            <p:grpSpPr>
              <a:xfrm>
                <a:off x="4322575" y="4331732"/>
                <a:ext cx="4059425" cy="609600"/>
                <a:chOff x="2341375" y="5867400"/>
                <a:chExt cx="4059425" cy="609600"/>
              </a:xfrm>
            </p:grpSpPr>
            <p:grpSp>
              <p:nvGrpSpPr>
                <p:cNvPr id="34" name="Group 108"/>
                <p:cNvGrpSpPr/>
                <p:nvPr/>
              </p:nvGrpSpPr>
              <p:grpSpPr>
                <a:xfrm>
                  <a:off x="2362200" y="5867400"/>
                  <a:ext cx="4038600" cy="609600"/>
                  <a:chOff x="2362200" y="5867400"/>
                  <a:chExt cx="4038600" cy="609600"/>
                </a:xfrm>
              </p:grpSpPr>
              <p:grpSp>
                <p:nvGrpSpPr>
                  <p:cNvPr id="37" name="Group 21"/>
                  <p:cNvGrpSpPr>
                    <a:grpSpLocks/>
                  </p:cNvGrpSpPr>
                  <p:nvPr/>
                </p:nvGrpSpPr>
                <p:grpSpPr bwMode="auto">
                  <a:xfrm>
                    <a:off x="2362200" y="5867400"/>
                    <a:ext cx="1892299" cy="609600"/>
                    <a:chOff x="1632" y="2832"/>
                    <a:chExt cx="720" cy="432"/>
                  </a:xfrm>
                </p:grpSpPr>
                <p:sp>
                  <p:nvSpPr>
                    <p:cNvPr id="102" name="Freeform 22"/>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03" name="Line 23"/>
                    <p:cNvSpPr>
                      <a:spLocks noChangeShapeType="1"/>
                    </p:cNvSpPr>
                    <p:nvPr/>
                  </p:nvSpPr>
                  <p:spPr bwMode="auto">
                    <a:xfrm>
                      <a:off x="2304" y="2832"/>
                      <a:ext cx="48" cy="432"/>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100" name="Freeform 22"/>
                  <p:cNvSpPr>
                    <a:spLocks/>
                  </p:cNvSpPr>
                  <p:nvPr/>
                </p:nvSpPr>
                <p:spPr bwMode="auto">
                  <a:xfrm>
                    <a:off x="4267201" y="5867400"/>
                    <a:ext cx="1766146" cy="609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01" name="Line 23"/>
                  <p:cNvSpPr>
                    <a:spLocks noChangeShapeType="1"/>
                  </p:cNvSpPr>
                  <p:nvPr/>
                </p:nvSpPr>
                <p:spPr bwMode="auto">
                  <a:xfrm>
                    <a:off x="6033347" y="5871902"/>
                    <a:ext cx="62653" cy="374447"/>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04" name="Line 23"/>
                  <p:cNvSpPr>
                    <a:spLocks noChangeShapeType="1"/>
                  </p:cNvSpPr>
                  <p:nvPr/>
                </p:nvSpPr>
                <p:spPr bwMode="auto">
                  <a:xfrm>
                    <a:off x="6096002" y="6240481"/>
                    <a:ext cx="304798"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sp>
              <p:nvSpPr>
                <p:cNvPr id="106" name="Line 23"/>
                <p:cNvSpPr>
                  <a:spLocks noChangeShapeType="1"/>
                </p:cNvSpPr>
                <p:nvPr/>
              </p:nvSpPr>
              <p:spPr bwMode="auto">
                <a:xfrm>
                  <a:off x="2341375" y="6242858"/>
                  <a:ext cx="457200"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05" name="Line 23"/>
                <p:cNvSpPr>
                  <a:spLocks noChangeShapeType="1"/>
                </p:cNvSpPr>
                <p:nvPr/>
              </p:nvSpPr>
              <p:spPr bwMode="auto">
                <a:xfrm flipV="1">
                  <a:off x="4210755" y="6240481"/>
                  <a:ext cx="462873" cy="2377"/>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grpSp>
          <p:grpSp>
            <p:nvGrpSpPr>
              <p:cNvPr id="40" name="Group 110"/>
              <p:cNvGrpSpPr/>
              <p:nvPr/>
            </p:nvGrpSpPr>
            <p:grpSpPr>
              <a:xfrm>
                <a:off x="4228122" y="3844052"/>
                <a:ext cx="4339615" cy="1177426"/>
                <a:chOff x="4304322" y="4338320"/>
                <a:chExt cx="4339615" cy="1177426"/>
              </a:xfrm>
            </p:grpSpPr>
            <p:sp>
              <p:nvSpPr>
                <p:cNvPr id="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107" name="Rectangle 106"/>
                <p:cNvSpPr/>
                <p:nvPr/>
              </p:nvSpPr>
              <p:spPr>
                <a:xfrm>
                  <a:off x="4380522" y="5210946"/>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sp>
            <p:nvSpPr>
              <p:cNvPr id="98" name="Freeform 5"/>
              <p:cNvSpPr>
                <a:spLocks/>
              </p:cNvSpPr>
              <p:nvPr/>
            </p:nvSpPr>
            <p:spPr bwMode="auto">
              <a:xfrm>
                <a:off x="4228122" y="4998720"/>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solidFill>
                    <a:prstClr val="black"/>
                  </a:solidFill>
                  <a:latin typeface="Calibri"/>
                </a:endParaRPr>
              </a:p>
            </p:txBody>
          </p:sp>
          <p:sp>
            <p:nvSpPr>
              <p:cNvPr id="108" name="Text Box 19"/>
              <p:cNvSpPr txBox="1">
                <a:spLocks noChangeArrowheads="1"/>
              </p:cNvSpPr>
              <p:nvPr/>
            </p:nvSpPr>
            <p:spPr bwMode="auto">
              <a:xfrm>
                <a:off x="3406081" y="5181600"/>
                <a:ext cx="923579" cy="253495"/>
              </a:xfrm>
              <a:prstGeom prst="rect">
                <a:avLst/>
              </a:prstGeom>
              <a:noFill/>
              <a:ln w="9525">
                <a:noFill/>
                <a:miter lim="800000"/>
                <a:headEnd/>
                <a:tailEnd/>
              </a:ln>
              <a:effectLst/>
            </p:spPr>
            <p:txBody>
              <a:bodyPr wrap="none">
                <a:spAutoFit/>
              </a:bodyPr>
              <a:lstStyle/>
              <a:p>
                <a:r>
                  <a:rPr lang="en-US" b="1" dirty="0">
                    <a:solidFill>
                      <a:prstClr val="black"/>
                    </a:solidFill>
                    <a:latin typeface="Calibri"/>
                  </a:rPr>
                  <a:t>100%</a:t>
                </a:r>
                <a:endParaRPr lang="en-US" b="1" dirty="0">
                  <a:solidFill>
                    <a:prstClr val="black"/>
                  </a:solidFill>
                  <a:latin typeface="Calibri"/>
                </a:endParaRPr>
              </a:p>
            </p:txBody>
          </p:sp>
          <p:grpSp>
            <p:nvGrpSpPr>
              <p:cNvPr id="43" name="Group 123"/>
              <p:cNvGrpSpPr/>
              <p:nvPr/>
            </p:nvGrpSpPr>
            <p:grpSpPr>
              <a:xfrm>
                <a:off x="4380522" y="5334000"/>
                <a:ext cx="4251008" cy="228600"/>
                <a:chOff x="2514600" y="5638800"/>
                <a:chExt cx="4251008" cy="228600"/>
              </a:xfrm>
            </p:grpSpPr>
            <p:sp>
              <p:nvSpPr>
                <p:cNvPr id="119" name="Freeform 22"/>
                <p:cNvSpPr>
                  <a:spLocks/>
                </p:cNvSpPr>
                <p:nvPr/>
              </p:nvSpPr>
              <p:spPr bwMode="auto">
                <a:xfrm>
                  <a:off x="2514600" y="5638800"/>
                  <a:ext cx="457200"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20" name="Line 23"/>
                <p:cNvSpPr>
                  <a:spLocks noChangeShapeType="1"/>
                </p:cNvSpPr>
                <p:nvPr/>
              </p:nvSpPr>
              <p:spPr bwMode="auto">
                <a:xfrm>
                  <a:off x="4343400" y="5638801"/>
                  <a:ext cx="76202" cy="228599"/>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16" name="Freeform 22"/>
                <p:cNvSpPr>
                  <a:spLocks/>
                </p:cNvSpPr>
                <p:nvPr/>
              </p:nvSpPr>
              <p:spPr bwMode="auto">
                <a:xfrm>
                  <a:off x="4419601" y="5638800"/>
                  <a:ext cx="457199"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sp>
              <p:nvSpPr>
                <p:cNvPr id="118" name="Line 23"/>
                <p:cNvSpPr>
                  <a:spLocks noChangeShapeType="1"/>
                </p:cNvSpPr>
                <p:nvPr/>
              </p:nvSpPr>
              <p:spPr bwMode="auto">
                <a:xfrm>
                  <a:off x="4876801" y="5638801"/>
                  <a:ext cx="1371599"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1" name="Line 23"/>
                <p:cNvSpPr>
                  <a:spLocks noChangeShapeType="1"/>
                </p:cNvSpPr>
                <p:nvPr/>
              </p:nvSpPr>
              <p:spPr bwMode="auto">
                <a:xfrm>
                  <a:off x="2971800" y="5638800"/>
                  <a:ext cx="1371600" cy="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2" name="Line 23"/>
                <p:cNvSpPr>
                  <a:spLocks noChangeShapeType="1"/>
                </p:cNvSpPr>
                <p:nvPr/>
              </p:nvSpPr>
              <p:spPr bwMode="auto">
                <a:xfrm>
                  <a:off x="6248398" y="5638800"/>
                  <a:ext cx="60010" cy="228600"/>
                </a:xfrm>
                <a:prstGeom prst="line">
                  <a:avLst/>
                </a:prstGeom>
                <a:noFill/>
                <a:ln w="19050" cap="rnd">
                  <a:solidFill>
                    <a:srgbClr val="FF0000"/>
                  </a:solidFill>
                  <a:round/>
                  <a:headEnd/>
                  <a:tailEnd/>
                </a:ln>
                <a:effectLst/>
              </p:spPr>
              <p:txBody>
                <a:bodyPr/>
                <a:lstStyle/>
                <a:p>
                  <a:endParaRPr lang="en-US">
                    <a:solidFill>
                      <a:prstClr val="black"/>
                    </a:solidFill>
                    <a:latin typeface="Calibri"/>
                  </a:endParaRPr>
                </a:p>
              </p:txBody>
            </p:sp>
            <p:sp>
              <p:nvSpPr>
                <p:cNvPr id="123" name="Freeform 22"/>
                <p:cNvSpPr>
                  <a:spLocks/>
                </p:cNvSpPr>
                <p:nvPr/>
              </p:nvSpPr>
              <p:spPr bwMode="auto">
                <a:xfrm>
                  <a:off x="6308409" y="5638800"/>
                  <a:ext cx="457199" cy="22860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ap="rnd" cmpd="sng">
                  <a:solidFill>
                    <a:srgbClr val="FF0000"/>
                  </a:solidFill>
                  <a:round/>
                  <a:headEnd/>
                  <a:tailEnd/>
                </a:ln>
                <a:effectLst/>
              </p:spPr>
              <p:txBody>
                <a:bodyPr/>
                <a:lstStyle/>
                <a:p>
                  <a:endParaRPr lang="en-US">
                    <a:solidFill>
                      <a:prstClr val="black"/>
                    </a:solidFill>
                    <a:latin typeface="Calibri"/>
                  </a:endParaRPr>
                </a:p>
              </p:txBody>
            </p:sp>
          </p:grpSp>
        </p:grpSp>
        <p:sp>
          <p:nvSpPr>
            <p:cNvPr id="236" name="Text Box 19"/>
            <p:cNvSpPr txBox="1">
              <a:spLocks noChangeArrowheads="1"/>
            </p:cNvSpPr>
            <p:nvPr/>
          </p:nvSpPr>
          <p:spPr bwMode="auto">
            <a:xfrm>
              <a:off x="6077476" y="2590800"/>
              <a:ext cx="1757212" cy="461665"/>
            </a:xfrm>
            <a:prstGeom prst="rect">
              <a:avLst/>
            </a:prstGeom>
            <a:noFill/>
            <a:ln w="9525">
              <a:noFill/>
              <a:miter lim="800000"/>
              <a:headEnd/>
              <a:tailEnd/>
            </a:ln>
            <a:effectLst/>
          </p:spPr>
          <p:txBody>
            <a:bodyPr wrap="none">
              <a:spAutoFit/>
            </a:bodyPr>
            <a:lstStyle/>
            <a:p>
              <a:r>
                <a:rPr lang="en-US" sz="2400" b="1" dirty="0">
                  <a:solidFill>
                    <a:prstClr val="black"/>
                  </a:solidFill>
                  <a:latin typeface="Helvetica" charset="0"/>
                  <a:ea typeface="Helvetica" charset="0"/>
                  <a:cs typeface="Helvetica" charset="0"/>
                </a:rPr>
                <a:t>B &lt; C×RTT</a:t>
              </a:r>
              <a:endParaRPr lang="en-US" sz="2400" b="1" dirty="0">
                <a:solidFill>
                  <a:prstClr val="black"/>
                </a:solidFill>
                <a:latin typeface="Helvetica" charset="0"/>
                <a:ea typeface="Helvetica" charset="0"/>
                <a:cs typeface="Helvetica" charset="0"/>
              </a:endParaRPr>
            </a:p>
          </p:txBody>
        </p:sp>
      </p:grpSp>
      <p:sp>
        <p:nvSpPr>
          <p:cNvPr id="5" name="TextBox 4"/>
          <p:cNvSpPr txBox="1"/>
          <p:nvPr/>
        </p:nvSpPr>
        <p:spPr>
          <a:xfrm>
            <a:off x="-2235200" y="1384300"/>
            <a:ext cx="184666" cy="369332"/>
          </a:xfrm>
          <a:prstGeom prst="rect">
            <a:avLst/>
          </a:prstGeom>
          <a:noFill/>
        </p:spPr>
        <p:txBody>
          <a:bodyPr wrap="none" rtlCol="0">
            <a:spAutoFit/>
          </a:bodyPr>
          <a:lstStyle/>
          <a:p>
            <a:endParaRPr lang="en-US" dirty="0">
              <a:solidFill>
                <a:prstClr val="black"/>
              </a:solidFill>
              <a:latin typeface="Calibri"/>
            </a:endParaRPr>
          </a:p>
        </p:txBody>
      </p:sp>
      <p:sp>
        <p:nvSpPr>
          <p:cNvPr id="4" name="Title 3"/>
          <p:cNvSpPr>
            <a:spLocks noGrp="1"/>
          </p:cNvSpPr>
          <p:nvPr>
            <p:ph type="title"/>
          </p:nvPr>
        </p:nvSpPr>
        <p:spPr/>
        <p:txBody>
          <a:bodyPr/>
          <a:lstStyle/>
          <a:p>
            <a:r>
              <a:rPr lang="en-US" dirty="0"/>
              <a:t>TCP </a:t>
            </a:r>
            <a:r>
              <a:rPr lang="en-US" dirty="0" smtClean="0"/>
              <a:t>buffer requirement</a:t>
            </a:r>
            <a:endParaRPr lang="en-US" dirty="0"/>
          </a:p>
        </p:txBody>
      </p:sp>
    </p:spTree>
    <p:custDataLst>
      <p:tags r:id="rId1"/>
    </p:custDataLst>
    <p:extLst>
      <p:ext uri="{BB962C8B-B14F-4D97-AF65-F5344CB8AC3E}">
        <p14:creationId xmlns:p14="http://schemas.microsoft.com/office/powerpoint/2010/main" val="59064030"/>
      </p:ext>
    </p:extLst>
  </p:cSld>
  <p:clrMapOvr>
    <a:masterClrMapping/>
  </p:clrMapOvr>
  <p:transition spd="slow" advTm="7575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Straight Connector 108"/>
          <p:cNvCxnSpPr/>
          <p:nvPr/>
        </p:nvCxnSpPr>
        <p:spPr>
          <a:xfrm>
            <a:off x="4038600" y="6031468"/>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Line 23"/>
          <p:cNvSpPr>
            <a:spLocks noChangeShapeType="1"/>
          </p:cNvSpPr>
          <p:nvPr/>
        </p:nvSpPr>
        <p:spPr bwMode="auto">
          <a:xfrm>
            <a:off x="4038600" y="6031230"/>
            <a:ext cx="4193858" cy="0"/>
          </a:xfrm>
          <a:prstGeom prst="line">
            <a:avLst/>
          </a:prstGeom>
          <a:noFill/>
          <a:ln w="19050">
            <a:solidFill>
              <a:srgbClr val="FF0000"/>
            </a:solidFill>
            <a:round/>
            <a:headEnd/>
            <a:tailEnd/>
          </a:ln>
          <a:effectLst/>
        </p:spPr>
        <p:txBody>
          <a:bodyPr/>
          <a:lstStyle/>
          <a:p>
            <a:endParaRPr lang="en-US"/>
          </a:p>
        </p:txBody>
      </p:sp>
      <p:sp>
        <p:nvSpPr>
          <p:cNvPr id="9830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9830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98312"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98315"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grpSp>
        <p:nvGrpSpPr>
          <p:cNvPr id="3" name="Group 83"/>
          <p:cNvGrpSpPr/>
          <p:nvPr/>
        </p:nvGrpSpPr>
        <p:grpSpPr>
          <a:xfrm>
            <a:off x="4050692" y="3657600"/>
            <a:ext cx="4251325" cy="508000"/>
            <a:chOff x="2335213" y="3962400"/>
            <a:chExt cx="4251325" cy="508000"/>
          </a:xfrm>
        </p:grpSpPr>
        <p:grpSp>
          <p:nvGrpSpPr>
            <p:cNvPr id="5" name="Group 8"/>
            <p:cNvGrpSpPr>
              <a:grpSpLocks/>
            </p:cNvGrpSpPr>
            <p:nvPr/>
          </p:nvGrpSpPr>
          <p:grpSpPr bwMode="auto">
            <a:xfrm>
              <a:off x="5573713" y="3984625"/>
              <a:ext cx="661987" cy="228600"/>
              <a:chOff x="1200" y="1536"/>
              <a:chExt cx="417" cy="144"/>
            </a:xfrm>
          </p:grpSpPr>
          <p:sp>
            <p:nvSpPr>
              <p:cNvPr id="25" name="Freeform 9"/>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26" name="Line 10"/>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nvGrpSpPr>
            <p:cNvPr id="6" name="Group 21"/>
            <p:cNvGrpSpPr>
              <a:grpSpLocks/>
            </p:cNvGrpSpPr>
            <p:nvPr/>
          </p:nvGrpSpPr>
          <p:grpSpPr bwMode="auto">
            <a:xfrm>
              <a:off x="2335213" y="4098925"/>
              <a:ext cx="709612" cy="228600"/>
              <a:chOff x="1632" y="2832"/>
              <a:chExt cx="720" cy="432"/>
            </a:xfrm>
          </p:grpSpPr>
          <p:sp>
            <p:nvSpPr>
              <p:cNvPr id="32" name="Freeform 22"/>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3" name="Line 23"/>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7" name="Group 24"/>
            <p:cNvGrpSpPr>
              <a:grpSpLocks/>
            </p:cNvGrpSpPr>
            <p:nvPr/>
          </p:nvGrpSpPr>
          <p:grpSpPr bwMode="auto">
            <a:xfrm>
              <a:off x="3044825" y="4241800"/>
              <a:ext cx="314325" cy="152400"/>
              <a:chOff x="2064" y="1584"/>
              <a:chExt cx="190" cy="192"/>
            </a:xfrm>
          </p:grpSpPr>
          <p:sp>
            <p:nvSpPr>
              <p:cNvPr id="35" name="Freeform 25"/>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6" name="Line 26"/>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8" name="Group 27"/>
            <p:cNvGrpSpPr>
              <a:grpSpLocks/>
            </p:cNvGrpSpPr>
            <p:nvPr/>
          </p:nvGrpSpPr>
          <p:grpSpPr bwMode="auto">
            <a:xfrm>
              <a:off x="4600575" y="4000500"/>
              <a:ext cx="974725" cy="381000"/>
              <a:chOff x="3052" y="1488"/>
              <a:chExt cx="614" cy="240"/>
            </a:xfrm>
          </p:grpSpPr>
          <p:sp>
            <p:nvSpPr>
              <p:cNvPr id="38" name="Freeform 28"/>
              <p:cNvSpPr>
                <a:spLocks/>
              </p:cNvSpPr>
              <p:nvPr/>
            </p:nvSpPr>
            <p:spPr bwMode="auto">
              <a:xfrm>
                <a:off x="3052" y="1488"/>
                <a:ext cx="592" cy="24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39" name="Line 29"/>
              <p:cNvSpPr>
                <a:spLocks noChangeShapeType="1"/>
              </p:cNvSpPr>
              <p:nvPr/>
            </p:nvSpPr>
            <p:spPr bwMode="auto">
              <a:xfrm>
                <a:off x="3644" y="1488"/>
                <a:ext cx="22" cy="156"/>
              </a:xfrm>
              <a:prstGeom prst="line">
                <a:avLst/>
              </a:prstGeom>
              <a:noFill/>
              <a:ln w="19050">
                <a:solidFill>
                  <a:srgbClr val="FF0000"/>
                </a:solidFill>
                <a:round/>
                <a:headEnd/>
                <a:tailEnd/>
              </a:ln>
              <a:effectLst/>
            </p:spPr>
            <p:txBody>
              <a:bodyPr/>
              <a:lstStyle/>
              <a:p>
                <a:endParaRPr lang="en-US"/>
              </a:p>
            </p:txBody>
          </p:sp>
        </p:grpSp>
        <p:grpSp>
          <p:nvGrpSpPr>
            <p:cNvPr id="9" name="Group 30"/>
            <p:cNvGrpSpPr>
              <a:grpSpLocks/>
            </p:cNvGrpSpPr>
            <p:nvPr/>
          </p:nvGrpSpPr>
          <p:grpSpPr bwMode="auto">
            <a:xfrm>
              <a:off x="3359150" y="3971925"/>
              <a:ext cx="974725" cy="381000"/>
              <a:chOff x="3052" y="1488"/>
              <a:chExt cx="614" cy="240"/>
            </a:xfrm>
          </p:grpSpPr>
          <p:sp>
            <p:nvSpPr>
              <p:cNvPr id="41" name="Freeform 31"/>
              <p:cNvSpPr>
                <a:spLocks/>
              </p:cNvSpPr>
              <p:nvPr/>
            </p:nvSpPr>
            <p:spPr bwMode="auto">
              <a:xfrm>
                <a:off x="3052" y="1488"/>
                <a:ext cx="592" cy="240"/>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42" name="Line 32"/>
              <p:cNvSpPr>
                <a:spLocks noChangeShapeType="1"/>
              </p:cNvSpPr>
              <p:nvPr/>
            </p:nvSpPr>
            <p:spPr bwMode="auto">
              <a:xfrm>
                <a:off x="3644" y="1488"/>
                <a:ext cx="22" cy="156"/>
              </a:xfrm>
              <a:prstGeom prst="line">
                <a:avLst/>
              </a:prstGeom>
              <a:noFill/>
              <a:ln w="19050">
                <a:solidFill>
                  <a:srgbClr val="FF0000"/>
                </a:solidFill>
                <a:round/>
                <a:headEnd/>
                <a:tailEnd/>
              </a:ln>
              <a:effectLst/>
            </p:spPr>
            <p:txBody>
              <a:bodyPr/>
              <a:lstStyle/>
              <a:p>
                <a:endParaRPr lang="en-US"/>
              </a:p>
            </p:txBody>
          </p:sp>
        </p:grpSp>
        <p:grpSp>
          <p:nvGrpSpPr>
            <p:cNvPr id="10" name="Group 33"/>
            <p:cNvGrpSpPr>
              <a:grpSpLocks/>
            </p:cNvGrpSpPr>
            <p:nvPr/>
          </p:nvGrpSpPr>
          <p:grpSpPr bwMode="auto">
            <a:xfrm>
              <a:off x="4330700" y="4013200"/>
              <a:ext cx="2255838" cy="457200"/>
              <a:chOff x="2340" y="2124"/>
              <a:chExt cx="1421" cy="288"/>
            </a:xfrm>
          </p:grpSpPr>
          <p:grpSp>
            <p:nvGrpSpPr>
              <p:cNvPr id="11" name="Group 34"/>
              <p:cNvGrpSpPr>
                <a:grpSpLocks/>
              </p:cNvGrpSpPr>
              <p:nvPr/>
            </p:nvGrpSpPr>
            <p:grpSpPr bwMode="auto">
              <a:xfrm>
                <a:off x="2977" y="2244"/>
                <a:ext cx="190" cy="144"/>
                <a:chOff x="2380" y="1536"/>
                <a:chExt cx="190" cy="144"/>
              </a:xfrm>
            </p:grpSpPr>
            <p:sp>
              <p:nvSpPr>
                <p:cNvPr id="57" name="Freeform 35"/>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8" name="Line 36"/>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2" name="Group 37"/>
              <p:cNvGrpSpPr>
                <a:grpSpLocks/>
              </p:cNvGrpSpPr>
              <p:nvPr/>
            </p:nvGrpSpPr>
            <p:grpSpPr bwMode="auto">
              <a:xfrm>
                <a:off x="2340" y="2124"/>
                <a:ext cx="447" cy="144"/>
                <a:chOff x="1632" y="2832"/>
                <a:chExt cx="720" cy="432"/>
              </a:xfrm>
            </p:grpSpPr>
            <p:sp>
              <p:nvSpPr>
                <p:cNvPr id="55" name="Freeform 38"/>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6" name="Line 39"/>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14" name="Group 40"/>
              <p:cNvGrpSpPr>
                <a:grpSpLocks/>
              </p:cNvGrpSpPr>
              <p:nvPr/>
            </p:nvGrpSpPr>
            <p:grpSpPr bwMode="auto">
              <a:xfrm>
                <a:off x="2787" y="2160"/>
                <a:ext cx="190" cy="192"/>
                <a:chOff x="2064" y="1584"/>
                <a:chExt cx="190" cy="192"/>
              </a:xfrm>
            </p:grpSpPr>
            <p:sp>
              <p:nvSpPr>
                <p:cNvPr id="53" name="Freeform 41"/>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4" name="Line 42"/>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15" name="Group 43"/>
              <p:cNvGrpSpPr>
                <a:grpSpLocks/>
              </p:cNvGrpSpPr>
              <p:nvPr/>
            </p:nvGrpSpPr>
            <p:grpSpPr bwMode="auto">
              <a:xfrm>
                <a:off x="3167" y="2316"/>
                <a:ext cx="177" cy="96"/>
                <a:chOff x="2380" y="1536"/>
                <a:chExt cx="190" cy="144"/>
              </a:xfrm>
            </p:grpSpPr>
            <p:sp>
              <p:nvSpPr>
                <p:cNvPr id="51" name="Freeform 44"/>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2" name="Line 45"/>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6" name="Group 46"/>
              <p:cNvGrpSpPr>
                <a:grpSpLocks/>
              </p:cNvGrpSpPr>
              <p:nvPr/>
            </p:nvGrpSpPr>
            <p:grpSpPr bwMode="auto">
              <a:xfrm>
                <a:off x="3344" y="2250"/>
                <a:ext cx="417" cy="144"/>
                <a:chOff x="1200" y="1536"/>
                <a:chExt cx="417" cy="144"/>
              </a:xfrm>
            </p:grpSpPr>
            <p:sp>
              <p:nvSpPr>
                <p:cNvPr id="49" name="Freeform 47"/>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50" name="Line 48"/>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grpSp>
          <p:nvGrpSpPr>
            <p:cNvPr id="17" name="Group 49"/>
            <p:cNvGrpSpPr>
              <a:grpSpLocks/>
            </p:cNvGrpSpPr>
            <p:nvPr/>
          </p:nvGrpSpPr>
          <p:grpSpPr bwMode="auto">
            <a:xfrm>
              <a:off x="2344738" y="3962400"/>
              <a:ext cx="2255837" cy="457200"/>
              <a:chOff x="2340" y="2124"/>
              <a:chExt cx="1421" cy="288"/>
            </a:xfrm>
          </p:grpSpPr>
          <p:grpSp>
            <p:nvGrpSpPr>
              <p:cNvPr id="18" name="Group 50"/>
              <p:cNvGrpSpPr>
                <a:grpSpLocks/>
              </p:cNvGrpSpPr>
              <p:nvPr/>
            </p:nvGrpSpPr>
            <p:grpSpPr bwMode="auto">
              <a:xfrm>
                <a:off x="2977" y="2244"/>
                <a:ext cx="190" cy="144"/>
                <a:chOff x="2380" y="1536"/>
                <a:chExt cx="190" cy="144"/>
              </a:xfrm>
            </p:grpSpPr>
            <p:sp>
              <p:nvSpPr>
                <p:cNvPr id="73" name="Freeform 51"/>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4" name="Line 52"/>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19" name="Group 53"/>
              <p:cNvGrpSpPr>
                <a:grpSpLocks/>
              </p:cNvGrpSpPr>
              <p:nvPr/>
            </p:nvGrpSpPr>
            <p:grpSpPr bwMode="auto">
              <a:xfrm>
                <a:off x="2340" y="2124"/>
                <a:ext cx="447" cy="144"/>
                <a:chOff x="1632" y="2832"/>
                <a:chExt cx="720" cy="432"/>
              </a:xfrm>
            </p:grpSpPr>
            <p:sp>
              <p:nvSpPr>
                <p:cNvPr id="71" name="Freeform 54"/>
                <p:cNvSpPr>
                  <a:spLocks/>
                </p:cNvSpPr>
                <p:nvPr/>
              </p:nvSpPr>
              <p:spPr bwMode="auto">
                <a:xfrm>
                  <a:off x="1632" y="2832"/>
                  <a:ext cx="672" cy="432"/>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2" name="Line 55"/>
                <p:cNvSpPr>
                  <a:spLocks noChangeShapeType="1"/>
                </p:cNvSpPr>
                <p:nvPr/>
              </p:nvSpPr>
              <p:spPr bwMode="auto">
                <a:xfrm>
                  <a:off x="2304" y="2832"/>
                  <a:ext cx="48" cy="432"/>
                </a:xfrm>
                <a:prstGeom prst="line">
                  <a:avLst/>
                </a:prstGeom>
                <a:noFill/>
                <a:ln w="19050">
                  <a:solidFill>
                    <a:srgbClr val="FF0000"/>
                  </a:solidFill>
                  <a:round/>
                  <a:headEnd/>
                  <a:tailEnd/>
                </a:ln>
                <a:effectLst/>
              </p:spPr>
              <p:txBody>
                <a:bodyPr/>
                <a:lstStyle/>
                <a:p>
                  <a:endParaRPr lang="en-US"/>
                </a:p>
              </p:txBody>
            </p:sp>
          </p:grpSp>
          <p:grpSp>
            <p:nvGrpSpPr>
              <p:cNvPr id="20" name="Group 56"/>
              <p:cNvGrpSpPr>
                <a:grpSpLocks/>
              </p:cNvGrpSpPr>
              <p:nvPr/>
            </p:nvGrpSpPr>
            <p:grpSpPr bwMode="auto">
              <a:xfrm>
                <a:off x="2787" y="2160"/>
                <a:ext cx="190" cy="192"/>
                <a:chOff x="2064" y="1584"/>
                <a:chExt cx="190" cy="192"/>
              </a:xfrm>
            </p:grpSpPr>
            <p:sp>
              <p:nvSpPr>
                <p:cNvPr id="69" name="Freeform 57"/>
                <p:cNvSpPr>
                  <a:spLocks/>
                </p:cNvSpPr>
                <p:nvPr/>
              </p:nvSpPr>
              <p:spPr bwMode="auto">
                <a:xfrm>
                  <a:off x="2064" y="1584"/>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70" name="Line 58"/>
                <p:cNvSpPr>
                  <a:spLocks noChangeShapeType="1"/>
                </p:cNvSpPr>
                <p:nvPr/>
              </p:nvSpPr>
              <p:spPr bwMode="auto">
                <a:xfrm>
                  <a:off x="2241" y="1584"/>
                  <a:ext cx="13" cy="192"/>
                </a:xfrm>
                <a:prstGeom prst="line">
                  <a:avLst/>
                </a:prstGeom>
                <a:noFill/>
                <a:ln w="19050">
                  <a:solidFill>
                    <a:srgbClr val="FF0000"/>
                  </a:solidFill>
                  <a:round/>
                  <a:headEnd/>
                  <a:tailEnd/>
                </a:ln>
                <a:effectLst/>
              </p:spPr>
              <p:txBody>
                <a:bodyPr/>
                <a:lstStyle/>
                <a:p>
                  <a:endParaRPr lang="en-US"/>
                </a:p>
              </p:txBody>
            </p:sp>
          </p:grpSp>
          <p:grpSp>
            <p:nvGrpSpPr>
              <p:cNvPr id="21" name="Group 59"/>
              <p:cNvGrpSpPr>
                <a:grpSpLocks/>
              </p:cNvGrpSpPr>
              <p:nvPr/>
            </p:nvGrpSpPr>
            <p:grpSpPr bwMode="auto">
              <a:xfrm>
                <a:off x="3167" y="2316"/>
                <a:ext cx="177" cy="96"/>
                <a:chOff x="2380" y="1536"/>
                <a:chExt cx="190" cy="144"/>
              </a:xfrm>
            </p:grpSpPr>
            <p:sp>
              <p:nvSpPr>
                <p:cNvPr id="67" name="Freeform 60"/>
                <p:cNvSpPr>
                  <a:spLocks/>
                </p:cNvSpPr>
                <p:nvPr/>
              </p:nvSpPr>
              <p:spPr bwMode="auto">
                <a:xfrm>
                  <a:off x="2380" y="1536"/>
                  <a:ext cx="177" cy="96"/>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68" name="Line 61"/>
                <p:cNvSpPr>
                  <a:spLocks noChangeShapeType="1"/>
                </p:cNvSpPr>
                <p:nvPr/>
              </p:nvSpPr>
              <p:spPr bwMode="auto">
                <a:xfrm>
                  <a:off x="2557" y="1536"/>
                  <a:ext cx="13" cy="144"/>
                </a:xfrm>
                <a:prstGeom prst="line">
                  <a:avLst/>
                </a:prstGeom>
                <a:noFill/>
                <a:ln w="19050">
                  <a:solidFill>
                    <a:srgbClr val="FF0000"/>
                  </a:solidFill>
                  <a:round/>
                  <a:headEnd/>
                  <a:tailEnd/>
                </a:ln>
                <a:effectLst/>
              </p:spPr>
              <p:txBody>
                <a:bodyPr/>
                <a:lstStyle/>
                <a:p>
                  <a:endParaRPr lang="en-US"/>
                </a:p>
              </p:txBody>
            </p:sp>
          </p:grpSp>
          <p:grpSp>
            <p:nvGrpSpPr>
              <p:cNvPr id="22" name="Group 62"/>
              <p:cNvGrpSpPr>
                <a:grpSpLocks/>
              </p:cNvGrpSpPr>
              <p:nvPr/>
            </p:nvGrpSpPr>
            <p:grpSpPr bwMode="auto">
              <a:xfrm>
                <a:off x="3344" y="2250"/>
                <a:ext cx="417" cy="144"/>
                <a:chOff x="1200" y="1536"/>
                <a:chExt cx="417" cy="144"/>
              </a:xfrm>
            </p:grpSpPr>
            <p:sp>
              <p:nvSpPr>
                <p:cNvPr id="65" name="Freeform 63"/>
                <p:cNvSpPr>
                  <a:spLocks/>
                </p:cNvSpPr>
                <p:nvPr/>
              </p:nvSpPr>
              <p:spPr bwMode="auto">
                <a:xfrm>
                  <a:off x="1200" y="1536"/>
                  <a:ext cx="417" cy="144"/>
                </a:xfrm>
                <a:custGeom>
                  <a:avLst/>
                  <a:gdLst/>
                  <a:ahLst/>
                  <a:cxnLst>
                    <a:cxn ang="0">
                      <a:pos x="0" y="528"/>
                    </a:cxn>
                    <a:cxn ang="0">
                      <a:pos x="144" y="288"/>
                    </a:cxn>
                    <a:cxn ang="0">
                      <a:pos x="336" y="96"/>
                    </a:cxn>
                    <a:cxn ang="0">
                      <a:pos x="480" y="0"/>
                    </a:cxn>
                  </a:cxnLst>
                  <a:rect l="0" t="0" r="r" b="b"/>
                  <a:pathLst>
                    <a:path w="480" h="528">
                      <a:moveTo>
                        <a:pt x="0" y="528"/>
                      </a:moveTo>
                      <a:cubicBezTo>
                        <a:pt x="44" y="444"/>
                        <a:pt x="88" y="360"/>
                        <a:pt x="144" y="288"/>
                      </a:cubicBezTo>
                      <a:cubicBezTo>
                        <a:pt x="200" y="216"/>
                        <a:pt x="280" y="144"/>
                        <a:pt x="336" y="96"/>
                      </a:cubicBezTo>
                      <a:cubicBezTo>
                        <a:pt x="392" y="48"/>
                        <a:pt x="436" y="24"/>
                        <a:pt x="480" y="0"/>
                      </a:cubicBezTo>
                    </a:path>
                  </a:pathLst>
                </a:custGeom>
                <a:noFill/>
                <a:ln w="19050" cmpd="sng">
                  <a:solidFill>
                    <a:srgbClr val="FF0000"/>
                  </a:solidFill>
                  <a:round/>
                  <a:headEnd/>
                  <a:tailEnd/>
                </a:ln>
                <a:effectLst/>
              </p:spPr>
              <p:txBody>
                <a:bodyPr/>
                <a:lstStyle/>
                <a:p>
                  <a:endParaRPr lang="en-US"/>
                </a:p>
              </p:txBody>
            </p:sp>
            <p:sp>
              <p:nvSpPr>
                <p:cNvPr id="66" name="Line 64"/>
                <p:cNvSpPr>
                  <a:spLocks noChangeShapeType="1"/>
                </p:cNvSpPr>
                <p:nvPr/>
              </p:nvSpPr>
              <p:spPr bwMode="auto">
                <a:xfrm>
                  <a:off x="1617" y="1536"/>
                  <a:ext cx="0" cy="144"/>
                </a:xfrm>
                <a:prstGeom prst="line">
                  <a:avLst/>
                </a:prstGeom>
                <a:noFill/>
                <a:ln w="19050">
                  <a:solidFill>
                    <a:srgbClr val="FF0000"/>
                  </a:solidFill>
                  <a:round/>
                  <a:headEnd/>
                  <a:tailEnd/>
                </a:ln>
                <a:effectLst/>
              </p:spPr>
              <p:txBody>
                <a:bodyPr/>
                <a:lstStyle/>
                <a:p>
                  <a:endParaRPr lang="en-US"/>
                </a:p>
              </p:txBody>
            </p:sp>
          </p:grpSp>
        </p:grpSp>
      </p:grpSp>
      <p:sp>
        <p:nvSpPr>
          <p:cNvPr id="76" name="Freeform 5"/>
          <p:cNvSpPr>
            <a:spLocks/>
          </p:cNvSpPr>
          <p:nvPr/>
        </p:nvSpPr>
        <p:spPr bwMode="auto">
          <a:xfrm>
            <a:off x="3973690" y="3505200"/>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77" name="Text Box 19"/>
          <p:cNvSpPr txBox="1">
            <a:spLocks noChangeArrowheads="1"/>
          </p:cNvSpPr>
          <p:nvPr/>
        </p:nvSpPr>
        <p:spPr bwMode="auto">
          <a:xfrm>
            <a:off x="2144066" y="3733800"/>
            <a:ext cx="1890535" cy="369332"/>
          </a:xfrm>
          <a:prstGeom prst="rect">
            <a:avLst/>
          </a:prstGeom>
          <a:noFill/>
          <a:ln w="9525">
            <a:noFill/>
            <a:miter lim="800000"/>
            <a:headEnd/>
            <a:tailEnd/>
          </a:ln>
          <a:effectLst/>
        </p:spPr>
        <p:txBody>
          <a:bodyPr wrap="square">
            <a:spAutoFit/>
          </a:bodyPr>
          <a:lstStyle/>
          <a:p>
            <a:pPr algn="ctr"/>
            <a:r>
              <a:rPr lang="en-US" b="1">
                <a:latin typeface="Helvetica" charset="0"/>
                <a:ea typeface="Helvetica" charset="0"/>
                <a:cs typeface="Helvetica" charset="0"/>
              </a:rPr>
              <a:t>Window </a:t>
            </a:r>
            <a:r>
              <a:rPr lang="en-US" b="1" smtClean="0">
                <a:latin typeface="Helvetica" charset="0"/>
                <a:ea typeface="Helvetica" charset="0"/>
                <a:cs typeface="Helvetica" charset="0"/>
              </a:rPr>
              <a:t>Size</a:t>
            </a:r>
            <a:endParaRPr lang="en-US" b="1" dirty="0">
              <a:latin typeface="Helvetica" charset="0"/>
              <a:ea typeface="Helvetica" charset="0"/>
              <a:cs typeface="Helvetica" charset="0"/>
            </a:endParaRPr>
          </a:p>
        </p:txBody>
      </p:sp>
      <p:cxnSp>
        <p:nvCxnSpPr>
          <p:cNvPr id="80" name="Straight Connector 79"/>
          <p:cNvCxnSpPr/>
          <p:nvPr/>
        </p:nvCxnSpPr>
        <p:spPr>
          <a:xfrm>
            <a:off x="4001478" y="5074682"/>
            <a:ext cx="4267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0" name="Group 110"/>
          <p:cNvGrpSpPr/>
          <p:nvPr/>
        </p:nvGrpSpPr>
        <p:grpSpPr>
          <a:xfrm>
            <a:off x="3962401" y="4541520"/>
            <a:ext cx="4339615" cy="1187704"/>
            <a:chOff x="4304322" y="4338320"/>
            <a:chExt cx="4339615" cy="1187704"/>
          </a:xfrm>
        </p:grpSpPr>
        <p:sp>
          <p:nvSpPr>
            <p:cNvPr id="23" name="Freeform 5"/>
            <p:cNvSpPr>
              <a:spLocks/>
            </p:cNvSpPr>
            <p:nvPr/>
          </p:nvSpPr>
          <p:spPr bwMode="auto">
            <a:xfrm>
              <a:off x="4304322" y="4338320"/>
              <a:ext cx="4339615"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107" name="Rectangle 106"/>
            <p:cNvSpPr/>
            <p:nvPr/>
          </p:nvSpPr>
          <p:spPr>
            <a:xfrm>
              <a:off x="4380522" y="5221224"/>
              <a:ext cx="396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 Box 19"/>
          <p:cNvSpPr txBox="1">
            <a:spLocks noChangeArrowheads="1"/>
          </p:cNvSpPr>
          <p:nvPr/>
        </p:nvSpPr>
        <p:spPr bwMode="auto">
          <a:xfrm>
            <a:off x="2503997" y="4634572"/>
            <a:ext cx="1392808" cy="369332"/>
          </a:xfrm>
          <a:prstGeom prst="rect">
            <a:avLst/>
          </a:prstGeom>
          <a:noFill/>
          <a:ln w="9525">
            <a:noFill/>
            <a:miter lim="800000"/>
            <a:headEnd/>
            <a:tailEnd/>
          </a:ln>
          <a:effectLst/>
        </p:spPr>
        <p:txBody>
          <a:bodyPr wrap="square">
            <a:spAutoFit/>
          </a:bodyPr>
          <a:lstStyle/>
          <a:p>
            <a:r>
              <a:rPr lang="en-US" b="1" dirty="0">
                <a:latin typeface="Helvetica" charset="0"/>
                <a:ea typeface="Helvetica" charset="0"/>
                <a:cs typeface="Helvetica" charset="0"/>
              </a:rPr>
              <a:t>Buffer Size</a:t>
            </a:r>
            <a:endParaRPr lang="en-US" b="1" dirty="0">
              <a:latin typeface="Helvetica" charset="0"/>
              <a:ea typeface="Helvetica" charset="0"/>
              <a:cs typeface="Helvetica" charset="0"/>
            </a:endParaRPr>
          </a:p>
        </p:txBody>
      </p:sp>
      <p:sp>
        <p:nvSpPr>
          <p:cNvPr id="98" name="Freeform 5"/>
          <p:cNvSpPr>
            <a:spLocks/>
          </p:cNvSpPr>
          <p:nvPr/>
        </p:nvSpPr>
        <p:spPr bwMode="auto">
          <a:xfrm>
            <a:off x="3962401" y="5696188"/>
            <a:ext cx="4321977" cy="868680"/>
          </a:xfrm>
          <a:custGeom>
            <a:avLst/>
            <a:gdLst/>
            <a:ahLst/>
            <a:cxnLst>
              <a:cxn ang="0">
                <a:pos x="0" y="0"/>
              </a:cxn>
              <a:cxn ang="0">
                <a:pos x="0" y="960"/>
              </a:cxn>
              <a:cxn ang="0">
                <a:pos x="2976" y="960"/>
              </a:cxn>
            </a:cxnLst>
            <a:rect l="0" t="0" r="r" b="b"/>
            <a:pathLst>
              <a:path w="2976" h="960">
                <a:moveTo>
                  <a:pt x="0" y="0"/>
                </a:moveTo>
                <a:lnTo>
                  <a:pt x="0" y="960"/>
                </a:lnTo>
                <a:lnTo>
                  <a:pt x="2976" y="960"/>
                </a:lnTo>
              </a:path>
            </a:pathLst>
          </a:custGeom>
          <a:noFill/>
          <a:ln w="12700" cmpd="sng">
            <a:solidFill>
              <a:schemeClr val="tx1"/>
            </a:solidFill>
            <a:round/>
            <a:headEnd type="triangle" w="med" len="med"/>
            <a:tailEnd type="triangle" w="med" len="med"/>
          </a:ln>
          <a:effectLst/>
        </p:spPr>
        <p:txBody>
          <a:bodyPr/>
          <a:lstStyle/>
          <a:p>
            <a:endParaRPr lang="en-US"/>
          </a:p>
        </p:txBody>
      </p:sp>
      <p:sp>
        <p:nvSpPr>
          <p:cNvPr id="99" name="Text Box 19"/>
          <p:cNvSpPr txBox="1">
            <a:spLocks noChangeArrowheads="1"/>
          </p:cNvSpPr>
          <p:nvPr/>
        </p:nvSpPr>
        <p:spPr bwMode="auto">
          <a:xfrm>
            <a:off x="2366392" y="5563145"/>
            <a:ext cx="1739905" cy="369332"/>
          </a:xfrm>
          <a:prstGeom prst="rect">
            <a:avLst/>
          </a:prstGeom>
          <a:noFill/>
          <a:ln w="9525">
            <a:noFill/>
            <a:miter lim="800000"/>
            <a:headEnd/>
            <a:tailEnd/>
          </a:ln>
          <a:effectLst/>
        </p:spPr>
        <p:txBody>
          <a:bodyPr wrap="square">
            <a:spAutoFit/>
          </a:bodyPr>
          <a:lstStyle/>
          <a:p>
            <a:r>
              <a:rPr lang="en-US" b="1" dirty="0">
                <a:latin typeface="Helvetica" charset="0"/>
                <a:ea typeface="Helvetica" charset="0"/>
                <a:cs typeface="Helvetica" charset="0"/>
              </a:rPr>
              <a:t>Throughput</a:t>
            </a:r>
            <a:endParaRPr lang="en-US" b="1" dirty="0">
              <a:latin typeface="Helvetica" charset="0"/>
              <a:ea typeface="Helvetica" charset="0"/>
              <a:cs typeface="Helvetica" charset="0"/>
            </a:endParaRPr>
          </a:p>
        </p:txBody>
      </p:sp>
      <p:sp>
        <p:nvSpPr>
          <p:cNvPr id="108" name="Text Box 19"/>
          <p:cNvSpPr txBox="1">
            <a:spLocks noChangeArrowheads="1"/>
          </p:cNvSpPr>
          <p:nvPr/>
        </p:nvSpPr>
        <p:spPr bwMode="auto">
          <a:xfrm>
            <a:off x="3200401" y="5879068"/>
            <a:ext cx="774571" cy="369332"/>
          </a:xfrm>
          <a:prstGeom prst="rect">
            <a:avLst/>
          </a:prstGeom>
          <a:noFill/>
          <a:ln w="9525">
            <a:noFill/>
            <a:miter lim="800000"/>
            <a:headEnd/>
            <a:tailEnd/>
          </a:ln>
          <a:effectLst/>
        </p:spPr>
        <p:txBody>
          <a:bodyPr wrap="none">
            <a:spAutoFit/>
          </a:bodyPr>
          <a:lstStyle/>
          <a:p>
            <a:r>
              <a:rPr lang="en-US" b="1" dirty="0">
                <a:latin typeface="Helvetica" charset="0"/>
                <a:ea typeface="Helvetica" charset="0"/>
                <a:cs typeface="Helvetica" charset="0"/>
              </a:rPr>
              <a:t>100%</a:t>
            </a:r>
            <a:endParaRPr lang="en-US" b="1" dirty="0">
              <a:latin typeface="Helvetica" charset="0"/>
              <a:ea typeface="Helvetica" charset="0"/>
              <a:cs typeface="Helvetica" charset="0"/>
            </a:endParaRPr>
          </a:p>
        </p:txBody>
      </p:sp>
      <p:sp>
        <p:nvSpPr>
          <p:cNvPr id="1034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7" name="Rectangle 3"/>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034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7" name="Freeform 136"/>
          <p:cNvSpPr/>
          <p:nvPr/>
        </p:nvSpPr>
        <p:spPr>
          <a:xfrm>
            <a:off x="4025735" y="4982120"/>
            <a:ext cx="4263390" cy="417195"/>
          </a:xfrm>
          <a:custGeom>
            <a:avLst/>
            <a:gdLst>
              <a:gd name="connsiteX0" fmla="*/ 0 w 4263390"/>
              <a:gd name="connsiteY0" fmla="*/ 327660 h 331470"/>
              <a:gd name="connsiteX1" fmla="*/ 80010 w 4263390"/>
              <a:gd name="connsiteY1" fmla="*/ 236220 h 331470"/>
              <a:gd name="connsiteX2" fmla="*/ 160020 w 4263390"/>
              <a:gd name="connsiteY2" fmla="*/ 327660 h 331470"/>
              <a:gd name="connsiteX3" fmla="*/ 182880 w 4263390"/>
              <a:gd name="connsiteY3" fmla="*/ 247650 h 331470"/>
              <a:gd name="connsiteX4" fmla="*/ 274320 w 4263390"/>
              <a:gd name="connsiteY4" fmla="*/ 144780 h 331470"/>
              <a:gd name="connsiteX5" fmla="*/ 285750 w 4263390"/>
              <a:gd name="connsiteY5" fmla="*/ 259080 h 331470"/>
              <a:gd name="connsiteX6" fmla="*/ 388620 w 4263390"/>
              <a:gd name="connsiteY6" fmla="*/ 213360 h 331470"/>
              <a:gd name="connsiteX7" fmla="*/ 434340 w 4263390"/>
              <a:gd name="connsiteY7" fmla="*/ 293370 h 331470"/>
              <a:gd name="connsiteX8" fmla="*/ 560070 w 4263390"/>
              <a:gd name="connsiteY8" fmla="*/ 121920 h 331470"/>
              <a:gd name="connsiteX9" fmla="*/ 628650 w 4263390"/>
              <a:gd name="connsiteY9" fmla="*/ 304800 h 331470"/>
              <a:gd name="connsiteX10" fmla="*/ 777240 w 4263390"/>
              <a:gd name="connsiteY10" fmla="*/ 99060 h 331470"/>
              <a:gd name="connsiteX11" fmla="*/ 822960 w 4263390"/>
              <a:gd name="connsiteY11" fmla="*/ 293370 h 331470"/>
              <a:gd name="connsiteX12" fmla="*/ 971550 w 4263390"/>
              <a:gd name="connsiteY12" fmla="*/ 133350 h 331470"/>
              <a:gd name="connsiteX13" fmla="*/ 1040130 w 4263390"/>
              <a:gd name="connsiteY13" fmla="*/ 270510 h 331470"/>
              <a:gd name="connsiteX14" fmla="*/ 1085850 w 4263390"/>
              <a:gd name="connsiteY14" fmla="*/ 167640 h 331470"/>
              <a:gd name="connsiteX15" fmla="*/ 1120140 w 4263390"/>
              <a:gd name="connsiteY15" fmla="*/ 281940 h 331470"/>
              <a:gd name="connsiteX16" fmla="*/ 1177290 w 4263390"/>
              <a:gd name="connsiteY16" fmla="*/ 64770 h 331470"/>
              <a:gd name="connsiteX17" fmla="*/ 1200150 w 4263390"/>
              <a:gd name="connsiteY17" fmla="*/ 281940 h 331470"/>
              <a:gd name="connsiteX18" fmla="*/ 1245870 w 4263390"/>
              <a:gd name="connsiteY18" fmla="*/ 179070 h 331470"/>
              <a:gd name="connsiteX19" fmla="*/ 1325880 w 4263390"/>
              <a:gd name="connsiteY19" fmla="*/ 281940 h 331470"/>
              <a:gd name="connsiteX20" fmla="*/ 1405890 w 4263390"/>
              <a:gd name="connsiteY20" fmla="*/ 41910 h 331470"/>
              <a:gd name="connsiteX21" fmla="*/ 1611630 w 4263390"/>
              <a:gd name="connsiteY21" fmla="*/ 304800 h 331470"/>
              <a:gd name="connsiteX22" fmla="*/ 1703070 w 4263390"/>
              <a:gd name="connsiteY22" fmla="*/ 201930 h 331470"/>
              <a:gd name="connsiteX23" fmla="*/ 1748790 w 4263390"/>
              <a:gd name="connsiteY23" fmla="*/ 304800 h 331470"/>
              <a:gd name="connsiteX24" fmla="*/ 1828800 w 4263390"/>
              <a:gd name="connsiteY24" fmla="*/ 201930 h 331470"/>
              <a:gd name="connsiteX25" fmla="*/ 1828800 w 4263390"/>
              <a:gd name="connsiteY25" fmla="*/ 110490 h 331470"/>
              <a:gd name="connsiteX26" fmla="*/ 1931670 w 4263390"/>
              <a:gd name="connsiteY26" fmla="*/ 236220 h 331470"/>
              <a:gd name="connsiteX27" fmla="*/ 2057400 w 4263390"/>
              <a:gd name="connsiteY27" fmla="*/ 133350 h 331470"/>
              <a:gd name="connsiteX28" fmla="*/ 2103120 w 4263390"/>
              <a:gd name="connsiteY28" fmla="*/ 304800 h 331470"/>
              <a:gd name="connsiteX29" fmla="*/ 2171700 w 4263390"/>
              <a:gd name="connsiteY29" fmla="*/ 64770 h 331470"/>
              <a:gd name="connsiteX30" fmla="*/ 2228850 w 4263390"/>
              <a:gd name="connsiteY30" fmla="*/ 236220 h 331470"/>
              <a:gd name="connsiteX31" fmla="*/ 2297430 w 4263390"/>
              <a:gd name="connsiteY31" fmla="*/ 156210 h 331470"/>
              <a:gd name="connsiteX32" fmla="*/ 2343150 w 4263390"/>
              <a:gd name="connsiteY32" fmla="*/ 247650 h 331470"/>
              <a:gd name="connsiteX33" fmla="*/ 2388870 w 4263390"/>
              <a:gd name="connsiteY33" fmla="*/ 224790 h 331470"/>
              <a:gd name="connsiteX34" fmla="*/ 2583180 w 4263390"/>
              <a:gd name="connsiteY34" fmla="*/ 259080 h 331470"/>
              <a:gd name="connsiteX35" fmla="*/ 2594610 w 4263390"/>
              <a:gd name="connsiteY35" fmla="*/ 64770 h 331470"/>
              <a:gd name="connsiteX36" fmla="*/ 2800350 w 4263390"/>
              <a:gd name="connsiteY36" fmla="*/ 247650 h 331470"/>
              <a:gd name="connsiteX37" fmla="*/ 2834640 w 4263390"/>
              <a:gd name="connsiteY37" fmla="*/ 190500 h 331470"/>
              <a:gd name="connsiteX38" fmla="*/ 3006090 w 4263390"/>
              <a:gd name="connsiteY38" fmla="*/ 213360 h 331470"/>
              <a:gd name="connsiteX39" fmla="*/ 3051810 w 4263390"/>
              <a:gd name="connsiteY39" fmla="*/ 121920 h 331470"/>
              <a:gd name="connsiteX40" fmla="*/ 3188970 w 4263390"/>
              <a:gd name="connsiteY40" fmla="*/ 270510 h 331470"/>
              <a:gd name="connsiteX41" fmla="*/ 3257550 w 4263390"/>
              <a:gd name="connsiteY41" fmla="*/ 87630 h 331470"/>
              <a:gd name="connsiteX42" fmla="*/ 3360420 w 4263390"/>
              <a:gd name="connsiteY42" fmla="*/ 190500 h 331470"/>
              <a:gd name="connsiteX43" fmla="*/ 3406140 w 4263390"/>
              <a:gd name="connsiteY43" fmla="*/ 293370 h 331470"/>
              <a:gd name="connsiteX44" fmla="*/ 3543300 w 4263390"/>
              <a:gd name="connsiteY44" fmla="*/ 76200 h 331470"/>
              <a:gd name="connsiteX45" fmla="*/ 3657600 w 4263390"/>
              <a:gd name="connsiteY45" fmla="*/ 259080 h 331470"/>
              <a:gd name="connsiteX46" fmla="*/ 3737610 w 4263390"/>
              <a:gd name="connsiteY46" fmla="*/ 133350 h 331470"/>
              <a:gd name="connsiteX47" fmla="*/ 3863340 w 4263390"/>
              <a:gd name="connsiteY47" fmla="*/ 270510 h 331470"/>
              <a:gd name="connsiteX48" fmla="*/ 3909060 w 4263390"/>
              <a:gd name="connsiteY48" fmla="*/ 19050 h 331470"/>
              <a:gd name="connsiteX49" fmla="*/ 4011930 w 4263390"/>
              <a:gd name="connsiteY49" fmla="*/ 156210 h 331470"/>
              <a:gd name="connsiteX50" fmla="*/ 4080510 w 4263390"/>
              <a:gd name="connsiteY50" fmla="*/ 64770 h 331470"/>
              <a:gd name="connsiteX51" fmla="*/ 4183380 w 4263390"/>
              <a:gd name="connsiteY51" fmla="*/ 270510 h 331470"/>
              <a:gd name="connsiteX52" fmla="*/ 4263390 w 4263390"/>
              <a:gd name="connsiteY52" fmla="*/ 144780 h 331470"/>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77240 w 4263390"/>
              <a:gd name="connsiteY10" fmla="*/ 99060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828800 w 4263390"/>
              <a:gd name="connsiteY25" fmla="*/ 110490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77240 w 4263390"/>
              <a:gd name="connsiteY10" fmla="*/ 99060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388870 w 4263390"/>
              <a:gd name="connsiteY33" fmla="*/ 224790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297430 w 4263390"/>
              <a:gd name="connsiteY31" fmla="*/ 156210 h 329565"/>
              <a:gd name="connsiteX32" fmla="*/ 2343150 w 4263390"/>
              <a:gd name="connsiteY32" fmla="*/ 247650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343150 w 4263390"/>
              <a:gd name="connsiteY32" fmla="*/ 247650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434590 w 4263390"/>
              <a:gd name="connsiteY32" fmla="*/ 243841 h 329565"/>
              <a:gd name="connsiteX33" fmla="*/ 24345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29565"/>
              <a:gd name="connsiteX1" fmla="*/ 80010 w 4263390"/>
              <a:gd name="connsiteY1" fmla="*/ 236220 h 329565"/>
              <a:gd name="connsiteX2" fmla="*/ 160020 w 4263390"/>
              <a:gd name="connsiteY2" fmla="*/ 327660 h 329565"/>
              <a:gd name="connsiteX3" fmla="*/ 182880 w 4263390"/>
              <a:gd name="connsiteY3" fmla="*/ 247650 h 329565"/>
              <a:gd name="connsiteX4" fmla="*/ 274320 w 4263390"/>
              <a:gd name="connsiteY4" fmla="*/ 144780 h 329565"/>
              <a:gd name="connsiteX5" fmla="*/ 285750 w 4263390"/>
              <a:gd name="connsiteY5" fmla="*/ 259080 h 329565"/>
              <a:gd name="connsiteX6" fmla="*/ 388620 w 4263390"/>
              <a:gd name="connsiteY6" fmla="*/ 213360 h 329565"/>
              <a:gd name="connsiteX7" fmla="*/ 434340 w 4263390"/>
              <a:gd name="connsiteY7" fmla="*/ 293370 h 329565"/>
              <a:gd name="connsiteX8" fmla="*/ 560070 w 4263390"/>
              <a:gd name="connsiteY8" fmla="*/ 121920 h 329565"/>
              <a:gd name="connsiteX9" fmla="*/ 628650 w 4263390"/>
              <a:gd name="connsiteY9" fmla="*/ 304800 h 329565"/>
              <a:gd name="connsiteX10" fmla="*/ 758190 w 4263390"/>
              <a:gd name="connsiteY10" fmla="*/ 15241 h 329565"/>
              <a:gd name="connsiteX11" fmla="*/ 822960 w 4263390"/>
              <a:gd name="connsiteY11" fmla="*/ 293370 h 329565"/>
              <a:gd name="connsiteX12" fmla="*/ 971550 w 4263390"/>
              <a:gd name="connsiteY12" fmla="*/ 133350 h 329565"/>
              <a:gd name="connsiteX13" fmla="*/ 1040130 w 4263390"/>
              <a:gd name="connsiteY13" fmla="*/ 270510 h 329565"/>
              <a:gd name="connsiteX14" fmla="*/ 1085850 w 4263390"/>
              <a:gd name="connsiteY14" fmla="*/ 167640 h 329565"/>
              <a:gd name="connsiteX15" fmla="*/ 1120140 w 4263390"/>
              <a:gd name="connsiteY15" fmla="*/ 281940 h 329565"/>
              <a:gd name="connsiteX16" fmla="*/ 1177290 w 4263390"/>
              <a:gd name="connsiteY16" fmla="*/ 64770 h 329565"/>
              <a:gd name="connsiteX17" fmla="*/ 1200150 w 4263390"/>
              <a:gd name="connsiteY17" fmla="*/ 281940 h 329565"/>
              <a:gd name="connsiteX18" fmla="*/ 1245870 w 4263390"/>
              <a:gd name="connsiteY18" fmla="*/ 179070 h 329565"/>
              <a:gd name="connsiteX19" fmla="*/ 1325880 w 4263390"/>
              <a:gd name="connsiteY19" fmla="*/ 281940 h 329565"/>
              <a:gd name="connsiteX20" fmla="*/ 1443990 w 4263390"/>
              <a:gd name="connsiteY20" fmla="*/ 91440 h 329565"/>
              <a:gd name="connsiteX21" fmla="*/ 1611630 w 4263390"/>
              <a:gd name="connsiteY21" fmla="*/ 304800 h 329565"/>
              <a:gd name="connsiteX22" fmla="*/ 1703070 w 4263390"/>
              <a:gd name="connsiteY22" fmla="*/ 201930 h 329565"/>
              <a:gd name="connsiteX23" fmla="*/ 1748790 w 4263390"/>
              <a:gd name="connsiteY23" fmla="*/ 304800 h 329565"/>
              <a:gd name="connsiteX24" fmla="*/ 1828800 w 4263390"/>
              <a:gd name="connsiteY24" fmla="*/ 201930 h 329565"/>
              <a:gd name="connsiteX25" fmla="*/ 1901190 w 4263390"/>
              <a:gd name="connsiteY25" fmla="*/ 91441 h 329565"/>
              <a:gd name="connsiteX26" fmla="*/ 1931670 w 4263390"/>
              <a:gd name="connsiteY26" fmla="*/ 236220 h 329565"/>
              <a:gd name="connsiteX27" fmla="*/ 2057400 w 4263390"/>
              <a:gd name="connsiteY27" fmla="*/ 133350 h 329565"/>
              <a:gd name="connsiteX28" fmla="*/ 2103120 w 4263390"/>
              <a:gd name="connsiteY28" fmla="*/ 304800 h 329565"/>
              <a:gd name="connsiteX29" fmla="*/ 2171700 w 4263390"/>
              <a:gd name="connsiteY29" fmla="*/ 64770 h 329565"/>
              <a:gd name="connsiteX30" fmla="*/ 2228850 w 4263390"/>
              <a:gd name="connsiteY30" fmla="*/ 236220 h 329565"/>
              <a:gd name="connsiteX31" fmla="*/ 2358390 w 4263390"/>
              <a:gd name="connsiteY31" fmla="*/ 91441 h 329565"/>
              <a:gd name="connsiteX32" fmla="*/ 2434590 w 4263390"/>
              <a:gd name="connsiteY32" fmla="*/ 243841 h 329565"/>
              <a:gd name="connsiteX33" fmla="*/ 2510790 w 4263390"/>
              <a:gd name="connsiteY33" fmla="*/ 320041 h 329565"/>
              <a:gd name="connsiteX34" fmla="*/ 2583180 w 4263390"/>
              <a:gd name="connsiteY34" fmla="*/ 259080 h 329565"/>
              <a:gd name="connsiteX35" fmla="*/ 2594610 w 4263390"/>
              <a:gd name="connsiteY35" fmla="*/ 64770 h 329565"/>
              <a:gd name="connsiteX36" fmla="*/ 2800350 w 4263390"/>
              <a:gd name="connsiteY36" fmla="*/ 247650 h 329565"/>
              <a:gd name="connsiteX37" fmla="*/ 2834640 w 4263390"/>
              <a:gd name="connsiteY37" fmla="*/ 190500 h 329565"/>
              <a:gd name="connsiteX38" fmla="*/ 3006090 w 4263390"/>
              <a:gd name="connsiteY38" fmla="*/ 213360 h 329565"/>
              <a:gd name="connsiteX39" fmla="*/ 3051810 w 4263390"/>
              <a:gd name="connsiteY39" fmla="*/ 121920 h 329565"/>
              <a:gd name="connsiteX40" fmla="*/ 3188970 w 4263390"/>
              <a:gd name="connsiteY40" fmla="*/ 270510 h 329565"/>
              <a:gd name="connsiteX41" fmla="*/ 3257550 w 4263390"/>
              <a:gd name="connsiteY41" fmla="*/ 87630 h 329565"/>
              <a:gd name="connsiteX42" fmla="*/ 3360420 w 4263390"/>
              <a:gd name="connsiteY42" fmla="*/ 190500 h 329565"/>
              <a:gd name="connsiteX43" fmla="*/ 3406140 w 4263390"/>
              <a:gd name="connsiteY43" fmla="*/ 293370 h 329565"/>
              <a:gd name="connsiteX44" fmla="*/ 3543300 w 4263390"/>
              <a:gd name="connsiteY44" fmla="*/ 76200 h 329565"/>
              <a:gd name="connsiteX45" fmla="*/ 3657600 w 4263390"/>
              <a:gd name="connsiteY45" fmla="*/ 259080 h 329565"/>
              <a:gd name="connsiteX46" fmla="*/ 3737610 w 4263390"/>
              <a:gd name="connsiteY46" fmla="*/ 133350 h 329565"/>
              <a:gd name="connsiteX47" fmla="*/ 3863340 w 4263390"/>
              <a:gd name="connsiteY47" fmla="*/ 270510 h 329565"/>
              <a:gd name="connsiteX48" fmla="*/ 3909060 w 4263390"/>
              <a:gd name="connsiteY48" fmla="*/ 19050 h 329565"/>
              <a:gd name="connsiteX49" fmla="*/ 4011930 w 4263390"/>
              <a:gd name="connsiteY49" fmla="*/ 156210 h 329565"/>
              <a:gd name="connsiteX50" fmla="*/ 4080510 w 4263390"/>
              <a:gd name="connsiteY50" fmla="*/ 64770 h 329565"/>
              <a:gd name="connsiteX51" fmla="*/ 4183380 w 4263390"/>
              <a:gd name="connsiteY51" fmla="*/ 270510 h 329565"/>
              <a:gd name="connsiteX52" fmla="*/ 4263390 w 4263390"/>
              <a:gd name="connsiteY52" fmla="*/ 144780 h 329565"/>
              <a:gd name="connsiteX0" fmla="*/ 0 w 4263390"/>
              <a:gd name="connsiteY0" fmla="*/ 327660 h 334327"/>
              <a:gd name="connsiteX1" fmla="*/ 80010 w 4263390"/>
              <a:gd name="connsiteY1" fmla="*/ 236220 h 334327"/>
              <a:gd name="connsiteX2" fmla="*/ 160020 w 4263390"/>
              <a:gd name="connsiteY2" fmla="*/ 327660 h 334327"/>
              <a:gd name="connsiteX3" fmla="*/ 182880 w 4263390"/>
              <a:gd name="connsiteY3" fmla="*/ 247650 h 334327"/>
              <a:gd name="connsiteX4" fmla="*/ 274320 w 4263390"/>
              <a:gd name="connsiteY4" fmla="*/ 144780 h 334327"/>
              <a:gd name="connsiteX5" fmla="*/ 285750 w 4263390"/>
              <a:gd name="connsiteY5" fmla="*/ 259080 h 334327"/>
              <a:gd name="connsiteX6" fmla="*/ 388620 w 4263390"/>
              <a:gd name="connsiteY6" fmla="*/ 213360 h 334327"/>
              <a:gd name="connsiteX7" fmla="*/ 434340 w 4263390"/>
              <a:gd name="connsiteY7" fmla="*/ 293370 h 334327"/>
              <a:gd name="connsiteX8" fmla="*/ 560070 w 4263390"/>
              <a:gd name="connsiteY8" fmla="*/ 121920 h 334327"/>
              <a:gd name="connsiteX9" fmla="*/ 628650 w 4263390"/>
              <a:gd name="connsiteY9" fmla="*/ 304800 h 334327"/>
              <a:gd name="connsiteX10" fmla="*/ 758190 w 4263390"/>
              <a:gd name="connsiteY10" fmla="*/ 15241 h 334327"/>
              <a:gd name="connsiteX11" fmla="*/ 822960 w 4263390"/>
              <a:gd name="connsiteY11" fmla="*/ 293370 h 334327"/>
              <a:gd name="connsiteX12" fmla="*/ 971550 w 4263390"/>
              <a:gd name="connsiteY12" fmla="*/ 133350 h 334327"/>
              <a:gd name="connsiteX13" fmla="*/ 1040130 w 4263390"/>
              <a:gd name="connsiteY13" fmla="*/ 270510 h 334327"/>
              <a:gd name="connsiteX14" fmla="*/ 1085850 w 4263390"/>
              <a:gd name="connsiteY14" fmla="*/ 167640 h 334327"/>
              <a:gd name="connsiteX15" fmla="*/ 1120140 w 4263390"/>
              <a:gd name="connsiteY15" fmla="*/ 281940 h 334327"/>
              <a:gd name="connsiteX16" fmla="*/ 1177290 w 4263390"/>
              <a:gd name="connsiteY16" fmla="*/ 64770 h 334327"/>
              <a:gd name="connsiteX17" fmla="*/ 1200150 w 4263390"/>
              <a:gd name="connsiteY17" fmla="*/ 281940 h 334327"/>
              <a:gd name="connsiteX18" fmla="*/ 1245870 w 4263390"/>
              <a:gd name="connsiteY18" fmla="*/ 179070 h 334327"/>
              <a:gd name="connsiteX19" fmla="*/ 1325880 w 4263390"/>
              <a:gd name="connsiteY19" fmla="*/ 281940 h 334327"/>
              <a:gd name="connsiteX20" fmla="*/ 1520190 w 4263390"/>
              <a:gd name="connsiteY20" fmla="*/ 24765 h 334327"/>
              <a:gd name="connsiteX21" fmla="*/ 1611630 w 4263390"/>
              <a:gd name="connsiteY21" fmla="*/ 304800 h 334327"/>
              <a:gd name="connsiteX22" fmla="*/ 1703070 w 4263390"/>
              <a:gd name="connsiteY22" fmla="*/ 201930 h 334327"/>
              <a:gd name="connsiteX23" fmla="*/ 1748790 w 4263390"/>
              <a:gd name="connsiteY23" fmla="*/ 304800 h 334327"/>
              <a:gd name="connsiteX24" fmla="*/ 1828800 w 4263390"/>
              <a:gd name="connsiteY24" fmla="*/ 201930 h 334327"/>
              <a:gd name="connsiteX25" fmla="*/ 1901190 w 4263390"/>
              <a:gd name="connsiteY25" fmla="*/ 91441 h 334327"/>
              <a:gd name="connsiteX26" fmla="*/ 1931670 w 4263390"/>
              <a:gd name="connsiteY26" fmla="*/ 236220 h 334327"/>
              <a:gd name="connsiteX27" fmla="*/ 2057400 w 4263390"/>
              <a:gd name="connsiteY27" fmla="*/ 133350 h 334327"/>
              <a:gd name="connsiteX28" fmla="*/ 2103120 w 4263390"/>
              <a:gd name="connsiteY28" fmla="*/ 304800 h 334327"/>
              <a:gd name="connsiteX29" fmla="*/ 2171700 w 4263390"/>
              <a:gd name="connsiteY29" fmla="*/ 64770 h 334327"/>
              <a:gd name="connsiteX30" fmla="*/ 2228850 w 4263390"/>
              <a:gd name="connsiteY30" fmla="*/ 236220 h 334327"/>
              <a:gd name="connsiteX31" fmla="*/ 2358390 w 4263390"/>
              <a:gd name="connsiteY31" fmla="*/ 91441 h 334327"/>
              <a:gd name="connsiteX32" fmla="*/ 2434590 w 4263390"/>
              <a:gd name="connsiteY32" fmla="*/ 243841 h 334327"/>
              <a:gd name="connsiteX33" fmla="*/ 2510790 w 4263390"/>
              <a:gd name="connsiteY33" fmla="*/ 320041 h 334327"/>
              <a:gd name="connsiteX34" fmla="*/ 2583180 w 4263390"/>
              <a:gd name="connsiteY34" fmla="*/ 259080 h 334327"/>
              <a:gd name="connsiteX35" fmla="*/ 2594610 w 4263390"/>
              <a:gd name="connsiteY35" fmla="*/ 64770 h 334327"/>
              <a:gd name="connsiteX36" fmla="*/ 2800350 w 4263390"/>
              <a:gd name="connsiteY36" fmla="*/ 247650 h 334327"/>
              <a:gd name="connsiteX37" fmla="*/ 2834640 w 4263390"/>
              <a:gd name="connsiteY37" fmla="*/ 190500 h 334327"/>
              <a:gd name="connsiteX38" fmla="*/ 3006090 w 4263390"/>
              <a:gd name="connsiteY38" fmla="*/ 213360 h 334327"/>
              <a:gd name="connsiteX39" fmla="*/ 3051810 w 4263390"/>
              <a:gd name="connsiteY39" fmla="*/ 121920 h 334327"/>
              <a:gd name="connsiteX40" fmla="*/ 3188970 w 4263390"/>
              <a:gd name="connsiteY40" fmla="*/ 270510 h 334327"/>
              <a:gd name="connsiteX41" fmla="*/ 3257550 w 4263390"/>
              <a:gd name="connsiteY41" fmla="*/ 87630 h 334327"/>
              <a:gd name="connsiteX42" fmla="*/ 3360420 w 4263390"/>
              <a:gd name="connsiteY42" fmla="*/ 190500 h 334327"/>
              <a:gd name="connsiteX43" fmla="*/ 3406140 w 4263390"/>
              <a:gd name="connsiteY43" fmla="*/ 293370 h 334327"/>
              <a:gd name="connsiteX44" fmla="*/ 3543300 w 4263390"/>
              <a:gd name="connsiteY44" fmla="*/ 76200 h 334327"/>
              <a:gd name="connsiteX45" fmla="*/ 3657600 w 4263390"/>
              <a:gd name="connsiteY45" fmla="*/ 259080 h 334327"/>
              <a:gd name="connsiteX46" fmla="*/ 3737610 w 4263390"/>
              <a:gd name="connsiteY46" fmla="*/ 133350 h 334327"/>
              <a:gd name="connsiteX47" fmla="*/ 3863340 w 4263390"/>
              <a:gd name="connsiteY47" fmla="*/ 270510 h 334327"/>
              <a:gd name="connsiteX48" fmla="*/ 3909060 w 4263390"/>
              <a:gd name="connsiteY48" fmla="*/ 19050 h 334327"/>
              <a:gd name="connsiteX49" fmla="*/ 4011930 w 4263390"/>
              <a:gd name="connsiteY49" fmla="*/ 156210 h 334327"/>
              <a:gd name="connsiteX50" fmla="*/ 4080510 w 4263390"/>
              <a:gd name="connsiteY50" fmla="*/ 64770 h 334327"/>
              <a:gd name="connsiteX51" fmla="*/ 4183380 w 4263390"/>
              <a:gd name="connsiteY51" fmla="*/ 270510 h 334327"/>
              <a:gd name="connsiteX52" fmla="*/ 4263390 w 4263390"/>
              <a:gd name="connsiteY52" fmla="*/ 144780 h 334327"/>
              <a:gd name="connsiteX0" fmla="*/ 0 w 4263390"/>
              <a:gd name="connsiteY0" fmla="*/ 337185 h 343852"/>
              <a:gd name="connsiteX1" fmla="*/ 80010 w 4263390"/>
              <a:gd name="connsiteY1" fmla="*/ 245745 h 343852"/>
              <a:gd name="connsiteX2" fmla="*/ 160020 w 4263390"/>
              <a:gd name="connsiteY2" fmla="*/ 337185 h 343852"/>
              <a:gd name="connsiteX3" fmla="*/ 182880 w 4263390"/>
              <a:gd name="connsiteY3" fmla="*/ 257175 h 343852"/>
              <a:gd name="connsiteX4" fmla="*/ 274320 w 4263390"/>
              <a:gd name="connsiteY4" fmla="*/ 154305 h 343852"/>
              <a:gd name="connsiteX5" fmla="*/ 285750 w 4263390"/>
              <a:gd name="connsiteY5" fmla="*/ 268605 h 343852"/>
              <a:gd name="connsiteX6" fmla="*/ 388620 w 4263390"/>
              <a:gd name="connsiteY6" fmla="*/ 222885 h 343852"/>
              <a:gd name="connsiteX7" fmla="*/ 434340 w 4263390"/>
              <a:gd name="connsiteY7" fmla="*/ 302895 h 343852"/>
              <a:gd name="connsiteX8" fmla="*/ 560070 w 4263390"/>
              <a:gd name="connsiteY8" fmla="*/ 131445 h 343852"/>
              <a:gd name="connsiteX9" fmla="*/ 628650 w 4263390"/>
              <a:gd name="connsiteY9" fmla="*/ 314325 h 343852"/>
              <a:gd name="connsiteX10" fmla="*/ 758190 w 4263390"/>
              <a:gd name="connsiteY10" fmla="*/ 24766 h 343852"/>
              <a:gd name="connsiteX11" fmla="*/ 822960 w 4263390"/>
              <a:gd name="connsiteY11" fmla="*/ 302895 h 343852"/>
              <a:gd name="connsiteX12" fmla="*/ 971550 w 4263390"/>
              <a:gd name="connsiteY12" fmla="*/ 142875 h 343852"/>
              <a:gd name="connsiteX13" fmla="*/ 1040130 w 4263390"/>
              <a:gd name="connsiteY13" fmla="*/ 280035 h 343852"/>
              <a:gd name="connsiteX14" fmla="*/ 1085850 w 4263390"/>
              <a:gd name="connsiteY14" fmla="*/ 177165 h 343852"/>
              <a:gd name="connsiteX15" fmla="*/ 1120140 w 4263390"/>
              <a:gd name="connsiteY15" fmla="*/ 291465 h 343852"/>
              <a:gd name="connsiteX16" fmla="*/ 1177290 w 4263390"/>
              <a:gd name="connsiteY16" fmla="*/ 74295 h 343852"/>
              <a:gd name="connsiteX17" fmla="*/ 1200150 w 4263390"/>
              <a:gd name="connsiteY17" fmla="*/ 291465 h 343852"/>
              <a:gd name="connsiteX18" fmla="*/ 1245870 w 4263390"/>
              <a:gd name="connsiteY18" fmla="*/ 188595 h 343852"/>
              <a:gd name="connsiteX19" fmla="*/ 1325880 w 4263390"/>
              <a:gd name="connsiteY19" fmla="*/ 291465 h 343852"/>
              <a:gd name="connsiteX20" fmla="*/ 1520190 w 4263390"/>
              <a:gd name="connsiteY20" fmla="*/ 34290 h 343852"/>
              <a:gd name="connsiteX21" fmla="*/ 1611630 w 4263390"/>
              <a:gd name="connsiteY21" fmla="*/ 314325 h 343852"/>
              <a:gd name="connsiteX22" fmla="*/ 1703070 w 4263390"/>
              <a:gd name="connsiteY22" fmla="*/ 211455 h 343852"/>
              <a:gd name="connsiteX23" fmla="*/ 1748790 w 4263390"/>
              <a:gd name="connsiteY23" fmla="*/ 314325 h 343852"/>
              <a:gd name="connsiteX24" fmla="*/ 1828800 w 4263390"/>
              <a:gd name="connsiteY24" fmla="*/ 211455 h 343852"/>
              <a:gd name="connsiteX25" fmla="*/ 1901190 w 4263390"/>
              <a:gd name="connsiteY25" fmla="*/ 100966 h 343852"/>
              <a:gd name="connsiteX26" fmla="*/ 1931670 w 4263390"/>
              <a:gd name="connsiteY26" fmla="*/ 245745 h 343852"/>
              <a:gd name="connsiteX27" fmla="*/ 2057400 w 4263390"/>
              <a:gd name="connsiteY27" fmla="*/ 142875 h 343852"/>
              <a:gd name="connsiteX28" fmla="*/ 2103120 w 4263390"/>
              <a:gd name="connsiteY28" fmla="*/ 314325 h 343852"/>
              <a:gd name="connsiteX29" fmla="*/ 2171700 w 4263390"/>
              <a:gd name="connsiteY29" fmla="*/ 74295 h 343852"/>
              <a:gd name="connsiteX30" fmla="*/ 2228850 w 4263390"/>
              <a:gd name="connsiteY30" fmla="*/ 245745 h 343852"/>
              <a:gd name="connsiteX31" fmla="*/ 2358390 w 4263390"/>
              <a:gd name="connsiteY31" fmla="*/ 100966 h 343852"/>
              <a:gd name="connsiteX32" fmla="*/ 2434590 w 4263390"/>
              <a:gd name="connsiteY32" fmla="*/ 253366 h 343852"/>
              <a:gd name="connsiteX33" fmla="*/ 2510790 w 4263390"/>
              <a:gd name="connsiteY33" fmla="*/ 329566 h 343852"/>
              <a:gd name="connsiteX34" fmla="*/ 2583180 w 4263390"/>
              <a:gd name="connsiteY34" fmla="*/ 268605 h 343852"/>
              <a:gd name="connsiteX35" fmla="*/ 2674620 w 4263390"/>
              <a:gd name="connsiteY35" fmla="*/ 1905 h 343852"/>
              <a:gd name="connsiteX36" fmla="*/ 2800350 w 4263390"/>
              <a:gd name="connsiteY36" fmla="*/ 257175 h 343852"/>
              <a:gd name="connsiteX37" fmla="*/ 2834640 w 4263390"/>
              <a:gd name="connsiteY37" fmla="*/ 200025 h 343852"/>
              <a:gd name="connsiteX38" fmla="*/ 3006090 w 4263390"/>
              <a:gd name="connsiteY38" fmla="*/ 222885 h 343852"/>
              <a:gd name="connsiteX39" fmla="*/ 3051810 w 4263390"/>
              <a:gd name="connsiteY39" fmla="*/ 131445 h 343852"/>
              <a:gd name="connsiteX40" fmla="*/ 3188970 w 4263390"/>
              <a:gd name="connsiteY40" fmla="*/ 280035 h 343852"/>
              <a:gd name="connsiteX41" fmla="*/ 3257550 w 4263390"/>
              <a:gd name="connsiteY41" fmla="*/ 97155 h 343852"/>
              <a:gd name="connsiteX42" fmla="*/ 3360420 w 4263390"/>
              <a:gd name="connsiteY42" fmla="*/ 200025 h 343852"/>
              <a:gd name="connsiteX43" fmla="*/ 3406140 w 4263390"/>
              <a:gd name="connsiteY43" fmla="*/ 302895 h 343852"/>
              <a:gd name="connsiteX44" fmla="*/ 3543300 w 4263390"/>
              <a:gd name="connsiteY44" fmla="*/ 85725 h 343852"/>
              <a:gd name="connsiteX45" fmla="*/ 3657600 w 4263390"/>
              <a:gd name="connsiteY45" fmla="*/ 268605 h 343852"/>
              <a:gd name="connsiteX46" fmla="*/ 3737610 w 4263390"/>
              <a:gd name="connsiteY46" fmla="*/ 142875 h 343852"/>
              <a:gd name="connsiteX47" fmla="*/ 3863340 w 4263390"/>
              <a:gd name="connsiteY47" fmla="*/ 280035 h 343852"/>
              <a:gd name="connsiteX48" fmla="*/ 3909060 w 4263390"/>
              <a:gd name="connsiteY48" fmla="*/ 28575 h 343852"/>
              <a:gd name="connsiteX49" fmla="*/ 4011930 w 4263390"/>
              <a:gd name="connsiteY49" fmla="*/ 165735 h 343852"/>
              <a:gd name="connsiteX50" fmla="*/ 4080510 w 4263390"/>
              <a:gd name="connsiteY50" fmla="*/ 74295 h 343852"/>
              <a:gd name="connsiteX51" fmla="*/ 4183380 w 4263390"/>
              <a:gd name="connsiteY51" fmla="*/ 280035 h 343852"/>
              <a:gd name="connsiteX52" fmla="*/ 4263390 w 4263390"/>
              <a:gd name="connsiteY52" fmla="*/ 154305 h 343852"/>
              <a:gd name="connsiteX0" fmla="*/ 0 w 4263390"/>
              <a:gd name="connsiteY0" fmla="*/ 337185 h 343852"/>
              <a:gd name="connsiteX1" fmla="*/ 80010 w 4263390"/>
              <a:gd name="connsiteY1" fmla="*/ 245745 h 343852"/>
              <a:gd name="connsiteX2" fmla="*/ 160020 w 4263390"/>
              <a:gd name="connsiteY2" fmla="*/ 337185 h 343852"/>
              <a:gd name="connsiteX3" fmla="*/ 182880 w 4263390"/>
              <a:gd name="connsiteY3" fmla="*/ 257175 h 343852"/>
              <a:gd name="connsiteX4" fmla="*/ 224790 w 4263390"/>
              <a:gd name="connsiteY4" fmla="*/ 186690 h 343852"/>
              <a:gd name="connsiteX5" fmla="*/ 285750 w 4263390"/>
              <a:gd name="connsiteY5" fmla="*/ 268605 h 343852"/>
              <a:gd name="connsiteX6" fmla="*/ 388620 w 4263390"/>
              <a:gd name="connsiteY6" fmla="*/ 222885 h 343852"/>
              <a:gd name="connsiteX7" fmla="*/ 434340 w 4263390"/>
              <a:gd name="connsiteY7" fmla="*/ 302895 h 343852"/>
              <a:gd name="connsiteX8" fmla="*/ 560070 w 4263390"/>
              <a:gd name="connsiteY8" fmla="*/ 131445 h 343852"/>
              <a:gd name="connsiteX9" fmla="*/ 628650 w 4263390"/>
              <a:gd name="connsiteY9" fmla="*/ 314325 h 343852"/>
              <a:gd name="connsiteX10" fmla="*/ 758190 w 4263390"/>
              <a:gd name="connsiteY10" fmla="*/ 24766 h 343852"/>
              <a:gd name="connsiteX11" fmla="*/ 822960 w 4263390"/>
              <a:gd name="connsiteY11" fmla="*/ 302895 h 343852"/>
              <a:gd name="connsiteX12" fmla="*/ 971550 w 4263390"/>
              <a:gd name="connsiteY12" fmla="*/ 142875 h 343852"/>
              <a:gd name="connsiteX13" fmla="*/ 1040130 w 4263390"/>
              <a:gd name="connsiteY13" fmla="*/ 280035 h 343852"/>
              <a:gd name="connsiteX14" fmla="*/ 1085850 w 4263390"/>
              <a:gd name="connsiteY14" fmla="*/ 177165 h 343852"/>
              <a:gd name="connsiteX15" fmla="*/ 1120140 w 4263390"/>
              <a:gd name="connsiteY15" fmla="*/ 291465 h 343852"/>
              <a:gd name="connsiteX16" fmla="*/ 1177290 w 4263390"/>
              <a:gd name="connsiteY16" fmla="*/ 74295 h 343852"/>
              <a:gd name="connsiteX17" fmla="*/ 1200150 w 4263390"/>
              <a:gd name="connsiteY17" fmla="*/ 291465 h 343852"/>
              <a:gd name="connsiteX18" fmla="*/ 1245870 w 4263390"/>
              <a:gd name="connsiteY18" fmla="*/ 188595 h 343852"/>
              <a:gd name="connsiteX19" fmla="*/ 1325880 w 4263390"/>
              <a:gd name="connsiteY19" fmla="*/ 291465 h 343852"/>
              <a:gd name="connsiteX20" fmla="*/ 1520190 w 4263390"/>
              <a:gd name="connsiteY20" fmla="*/ 34290 h 343852"/>
              <a:gd name="connsiteX21" fmla="*/ 1611630 w 4263390"/>
              <a:gd name="connsiteY21" fmla="*/ 314325 h 343852"/>
              <a:gd name="connsiteX22" fmla="*/ 1703070 w 4263390"/>
              <a:gd name="connsiteY22" fmla="*/ 211455 h 343852"/>
              <a:gd name="connsiteX23" fmla="*/ 1748790 w 4263390"/>
              <a:gd name="connsiteY23" fmla="*/ 314325 h 343852"/>
              <a:gd name="connsiteX24" fmla="*/ 1828800 w 4263390"/>
              <a:gd name="connsiteY24" fmla="*/ 211455 h 343852"/>
              <a:gd name="connsiteX25" fmla="*/ 1901190 w 4263390"/>
              <a:gd name="connsiteY25" fmla="*/ 100966 h 343852"/>
              <a:gd name="connsiteX26" fmla="*/ 1931670 w 4263390"/>
              <a:gd name="connsiteY26" fmla="*/ 245745 h 343852"/>
              <a:gd name="connsiteX27" fmla="*/ 2057400 w 4263390"/>
              <a:gd name="connsiteY27" fmla="*/ 142875 h 343852"/>
              <a:gd name="connsiteX28" fmla="*/ 2103120 w 4263390"/>
              <a:gd name="connsiteY28" fmla="*/ 314325 h 343852"/>
              <a:gd name="connsiteX29" fmla="*/ 2171700 w 4263390"/>
              <a:gd name="connsiteY29" fmla="*/ 74295 h 343852"/>
              <a:gd name="connsiteX30" fmla="*/ 2228850 w 4263390"/>
              <a:gd name="connsiteY30" fmla="*/ 245745 h 343852"/>
              <a:gd name="connsiteX31" fmla="*/ 2358390 w 4263390"/>
              <a:gd name="connsiteY31" fmla="*/ 100966 h 343852"/>
              <a:gd name="connsiteX32" fmla="*/ 2434590 w 4263390"/>
              <a:gd name="connsiteY32" fmla="*/ 253366 h 343852"/>
              <a:gd name="connsiteX33" fmla="*/ 2510790 w 4263390"/>
              <a:gd name="connsiteY33" fmla="*/ 329566 h 343852"/>
              <a:gd name="connsiteX34" fmla="*/ 2583180 w 4263390"/>
              <a:gd name="connsiteY34" fmla="*/ 268605 h 343852"/>
              <a:gd name="connsiteX35" fmla="*/ 2674620 w 4263390"/>
              <a:gd name="connsiteY35" fmla="*/ 1905 h 343852"/>
              <a:gd name="connsiteX36" fmla="*/ 2800350 w 4263390"/>
              <a:gd name="connsiteY36" fmla="*/ 257175 h 343852"/>
              <a:gd name="connsiteX37" fmla="*/ 2834640 w 4263390"/>
              <a:gd name="connsiteY37" fmla="*/ 200025 h 343852"/>
              <a:gd name="connsiteX38" fmla="*/ 3006090 w 4263390"/>
              <a:gd name="connsiteY38" fmla="*/ 222885 h 343852"/>
              <a:gd name="connsiteX39" fmla="*/ 3051810 w 4263390"/>
              <a:gd name="connsiteY39" fmla="*/ 131445 h 343852"/>
              <a:gd name="connsiteX40" fmla="*/ 3188970 w 4263390"/>
              <a:gd name="connsiteY40" fmla="*/ 280035 h 343852"/>
              <a:gd name="connsiteX41" fmla="*/ 3257550 w 4263390"/>
              <a:gd name="connsiteY41" fmla="*/ 97155 h 343852"/>
              <a:gd name="connsiteX42" fmla="*/ 3360420 w 4263390"/>
              <a:gd name="connsiteY42" fmla="*/ 200025 h 343852"/>
              <a:gd name="connsiteX43" fmla="*/ 3406140 w 4263390"/>
              <a:gd name="connsiteY43" fmla="*/ 302895 h 343852"/>
              <a:gd name="connsiteX44" fmla="*/ 3543300 w 4263390"/>
              <a:gd name="connsiteY44" fmla="*/ 85725 h 343852"/>
              <a:gd name="connsiteX45" fmla="*/ 3657600 w 4263390"/>
              <a:gd name="connsiteY45" fmla="*/ 268605 h 343852"/>
              <a:gd name="connsiteX46" fmla="*/ 3737610 w 4263390"/>
              <a:gd name="connsiteY46" fmla="*/ 142875 h 343852"/>
              <a:gd name="connsiteX47" fmla="*/ 3863340 w 4263390"/>
              <a:gd name="connsiteY47" fmla="*/ 280035 h 343852"/>
              <a:gd name="connsiteX48" fmla="*/ 3909060 w 4263390"/>
              <a:gd name="connsiteY48" fmla="*/ 28575 h 343852"/>
              <a:gd name="connsiteX49" fmla="*/ 4011930 w 4263390"/>
              <a:gd name="connsiteY49" fmla="*/ 165735 h 343852"/>
              <a:gd name="connsiteX50" fmla="*/ 4080510 w 4263390"/>
              <a:gd name="connsiteY50" fmla="*/ 74295 h 343852"/>
              <a:gd name="connsiteX51" fmla="*/ 4183380 w 4263390"/>
              <a:gd name="connsiteY51" fmla="*/ 280035 h 343852"/>
              <a:gd name="connsiteX52" fmla="*/ 4263390 w 4263390"/>
              <a:gd name="connsiteY52" fmla="*/ 154305 h 343852"/>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45870 w 4263390"/>
              <a:gd name="connsiteY18" fmla="*/ 188595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34640 w 4263390"/>
              <a:gd name="connsiteY37" fmla="*/ 20002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91590 w 4263390"/>
              <a:gd name="connsiteY18" fmla="*/ 186690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34640 w 4263390"/>
              <a:gd name="connsiteY37" fmla="*/ 20002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 name="connsiteX0" fmla="*/ 0 w 4263390"/>
              <a:gd name="connsiteY0" fmla="*/ 337185 h 417195"/>
              <a:gd name="connsiteX1" fmla="*/ 80010 w 4263390"/>
              <a:gd name="connsiteY1" fmla="*/ 245745 h 417195"/>
              <a:gd name="connsiteX2" fmla="*/ 148590 w 4263390"/>
              <a:gd name="connsiteY2" fmla="*/ 415290 h 417195"/>
              <a:gd name="connsiteX3" fmla="*/ 182880 w 4263390"/>
              <a:gd name="connsiteY3" fmla="*/ 257175 h 417195"/>
              <a:gd name="connsiteX4" fmla="*/ 224790 w 4263390"/>
              <a:gd name="connsiteY4" fmla="*/ 186690 h 417195"/>
              <a:gd name="connsiteX5" fmla="*/ 285750 w 4263390"/>
              <a:gd name="connsiteY5" fmla="*/ 268605 h 417195"/>
              <a:gd name="connsiteX6" fmla="*/ 388620 w 4263390"/>
              <a:gd name="connsiteY6" fmla="*/ 222885 h 417195"/>
              <a:gd name="connsiteX7" fmla="*/ 434340 w 4263390"/>
              <a:gd name="connsiteY7" fmla="*/ 302895 h 417195"/>
              <a:gd name="connsiteX8" fmla="*/ 560070 w 4263390"/>
              <a:gd name="connsiteY8" fmla="*/ 131445 h 417195"/>
              <a:gd name="connsiteX9" fmla="*/ 628650 w 4263390"/>
              <a:gd name="connsiteY9" fmla="*/ 314325 h 417195"/>
              <a:gd name="connsiteX10" fmla="*/ 758190 w 4263390"/>
              <a:gd name="connsiteY10" fmla="*/ 24766 h 417195"/>
              <a:gd name="connsiteX11" fmla="*/ 822960 w 4263390"/>
              <a:gd name="connsiteY11" fmla="*/ 302895 h 417195"/>
              <a:gd name="connsiteX12" fmla="*/ 971550 w 4263390"/>
              <a:gd name="connsiteY12" fmla="*/ 142875 h 417195"/>
              <a:gd name="connsiteX13" fmla="*/ 1040130 w 4263390"/>
              <a:gd name="connsiteY13" fmla="*/ 280035 h 417195"/>
              <a:gd name="connsiteX14" fmla="*/ 1085850 w 4263390"/>
              <a:gd name="connsiteY14" fmla="*/ 177165 h 417195"/>
              <a:gd name="connsiteX15" fmla="*/ 1120140 w 4263390"/>
              <a:gd name="connsiteY15" fmla="*/ 291465 h 417195"/>
              <a:gd name="connsiteX16" fmla="*/ 1177290 w 4263390"/>
              <a:gd name="connsiteY16" fmla="*/ 74295 h 417195"/>
              <a:gd name="connsiteX17" fmla="*/ 1200150 w 4263390"/>
              <a:gd name="connsiteY17" fmla="*/ 291465 h 417195"/>
              <a:gd name="connsiteX18" fmla="*/ 1291590 w 4263390"/>
              <a:gd name="connsiteY18" fmla="*/ 186690 h 417195"/>
              <a:gd name="connsiteX19" fmla="*/ 1325880 w 4263390"/>
              <a:gd name="connsiteY19" fmla="*/ 291465 h 417195"/>
              <a:gd name="connsiteX20" fmla="*/ 1520190 w 4263390"/>
              <a:gd name="connsiteY20" fmla="*/ 34290 h 417195"/>
              <a:gd name="connsiteX21" fmla="*/ 1611630 w 4263390"/>
              <a:gd name="connsiteY21" fmla="*/ 314325 h 417195"/>
              <a:gd name="connsiteX22" fmla="*/ 1703070 w 4263390"/>
              <a:gd name="connsiteY22" fmla="*/ 211455 h 417195"/>
              <a:gd name="connsiteX23" fmla="*/ 1748790 w 4263390"/>
              <a:gd name="connsiteY23" fmla="*/ 314325 h 417195"/>
              <a:gd name="connsiteX24" fmla="*/ 1828800 w 4263390"/>
              <a:gd name="connsiteY24" fmla="*/ 211455 h 417195"/>
              <a:gd name="connsiteX25" fmla="*/ 1901190 w 4263390"/>
              <a:gd name="connsiteY25" fmla="*/ 100966 h 417195"/>
              <a:gd name="connsiteX26" fmla="*/ 1931670 w 4263390"/>
              <a:gd name="connsiteY26" fmla="*/ 245745 h 417195"/>
              <a:gd name="connsiteX27" fmla="*/ 2057400 w 4263390"/>
              <a:gd name="connsiteY27" fmla="*/ 142875 h 417195"/>
              <a:gd name="connsiteX28" fmla="*/ 2103120 w 4263390"/>
              <a:gd name="connsiteY28" fmla="*/ 314325 h 417195"/>
              <a:gd name="connsiteX29" fmla="*/ 2171700 w 4263390"/>
              <a:gd name="connsiteY29" fmla="*/ 74295 h 417195"/>
              <a:gd name="connsiteX30" fmla="*/ 2228850 w 4263390"/>
              <a:gd name="connsiteY30" fmla="*/ 245745 h 417195"/>
              <a:gd name="connsiteX31" fmla="*/ 2358390 w 4263390"/>
              <a:gd name="connsiteY31" fmla="*/ 100966 h 417195"/>
              <a:gd name="connsiteX32" fmla="*/ 2434590 w 4263390"/>
              <a:gd name="connsiteY32" fmla="*/ 253366 h 417195"/>
              <a:gd name="connsiteX33" fmla="*/ 2510790 w 4263390"/>
              <a:gd name="connsiteY33" fmla="*/ 329566 h 417195"/>
              <a:gd name="connsiteX34" fmla="*/ 2583180 w 4263390"/>
              <a:gd name="connsiteY34" fmla="*/ 268605 h 417195"/>
              <a:gd name="connsiteX35" fmla="*/ 2674620 w 4263390"/>
              <a:gd name="connsiteY35" fmla="*/ 1905 h 417195"/>
              <a:gd name="connsiteX36" fmla="*/ 2800350 w 4263390"/>
              <a:gd name="connsiteY36" fmla="*/ 257175 h 417195"/>
              <a:gd name="connsiteX37" fmla="*/ 2895600 w 4263390"/>
              <a:gd name="connsiteY37" fmla="*/ 112395 h 417195"/>
              <a:gd name="connsiteX38" fmla="*/ 3006090 w 4263390"/>
              <a:gd name="connsiteY38" fmla="*/ 222885 h 417195"/>
              <a:gd name="connsiteX39" fmla="*/ 3051810 w 4263390"/>
              <a:gd name="connsiteY39" fmla="*/ 131445 h 417195"/>
              <a:gd name="connsiteX40" fmla="*/ 3188970 w 4263390"/>
              <a:gd name="connsiteY40" fmla="*/ 280035 h 417195"/>
              <a:gd name="connsiteX41" fmla="*/ 3257550 w 4263390"/>
              <a:gd name="connsiteY41" fmla="*/ 97155 h 417195"/>
              <a:gd name="connsiteX42" fmla="*/ 3360420 w 4263390"/>
              <a:gd name="connsiteY42" fmla="*/ 200025 h 417195"/>
              <a:gd name="connsiteX43" fmla="*/ 3406140 w 4263390"/>
              <a:gd name="connsiteY43" fmla="*/ 302895 h 417195"/>
              <a:gd name="connsiteX44" fmla="*/ 3543300 w 4263390"/>
              <a:gd name="connsiteY44" fmla="*/ 85725 h 417195"/>
              <a:gd name="connsiteX45" fmla="*/ 3657600 w 4263390"/>
              <a:gd name="connsiteY45" fmla="*/ 268605 h 417195"/>
              <a:gd name="connsiteX46" fmla="*/ 3737610 w 4263390"/>
              <a:gd name="connsiteY46" fmla="*/ 142875 h 417195"/>
              <a:gd name="connsiteX47" fmla="*/ 3863340 w 4263390"/>
              <a:gd name="connsiteY47" fmla="*/ 280035 h 417195"/>
              <a:gd name="connsiteX48" fmla="*/ 3909060 w 4263390"/>
              <a:gd name="connsiteY48" fmla="*/ 28575 h 417195"/>
              <a:gd name="connsiteX49" fmla="*/ 4011930 w 4263390"/>
              <a:gd name="connsiteY49" fmla="*/ 165735 h 417195"/>
              <a:gd name="connsiteX50" fmla="*/ 4080510 w 4263390"/>
              <a:gd name="connsiteY50" fmla="*/ 74295 h 417195"/>
              <a:gd name="connsiteX51" fmla="*/ 4183380 w 4263390"/>
              <a:gd name="connsiteY51" fmla="*/ 280035 h 417195"/>
              <a:gd name="connsiteX52" fmla="*/ 4263390 w 4263390"/>
              <a:gd name="connsiteY52" fmla="*/ 154305 h 417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63390" h="417195">
                <a:moveTo>
                  <a:pt x="0" y="337185"/>
                </a:moveTo>
                <a:cubicBezTo>
                  <a:pt x="26670" y="291465"/>
                  <a:pt x="55245" y="232728"/>
                  <a:pt x="80010" y="245745"/>
                </a:cubicBezTo>
                <a:cubicBezTo>
                  <a:pt x="104775" y="258762"/>
                  <a:pt x="131445" y="413385"/>
                  <a:pt x="148590" y="415290"/>
                </a:cubicBezTo>
                <a:cubicBezTo>
                  <a:pt x="165735" y="417195"/>
                  <a:pt x="170180" y="295275"/>
                  <a:pt x="182880" y="257175"/>
                </a:cubicBezTo>
                <a:cubicBezTo>
                  <a:pt x="195580" y="219075"/>
                  <a:pt x="207645" y="184785"/>
                  <a:pt x="224790" y="186690"/>
                </a:cubicBezTo>
                <a:cubicBezTo>
                  <a:pt x="241935" y="188595"/>
                  <a:pt x="258445" y="262573"/>
                  <a:pt x="285750" y="268605"/>
                </a:cubicBezTo>
                <a:cubicBezTo>
                  <a:pt x="313055" y="274637"/>
                  <a:pt x="363855" y="217170"/>
                  <a:pt x="388620" y="222885"/>
                </a:cubicBezTo>
                <a:cubicBezTo>
                  <a:pt x="413385" y="228600"/>
                  <a:pt x="405765" y="318135"/>
                  <a:pt x="434340" y="302895"/>
                </a:cubicBezTo>
                <a:cubicBezTo>
                  <a:pt x="462915" y="287655"/>
                  <a:pt x="527685" y="129540"/>
                  <a:pt x="560070" y="131445"/>
                </a:cubicBezTo>
                <a:cubicBezTo>
                  <a:pt x="592455" y="133350"/>
                  <a:pt x="595630" y="332105"/>
                  <a:pt x="628650" y="314325"/>
                </a:cubicBezTo>
                <a:cubicBezTo>
                  <a:pt x="661670" y="296545"/>
                  <a:pt x="725805" y="26671"/>
                  <a:pt x="758190" y="24766"/>
                </a:cubicBezTo>
                <a:cubicBezTo>
                  <a:pt x="790575" y="22861"/>
                  <a:pt x="787400" y="283210"/>
                  <a:pt x="822960" y="302895"/>
                </a:cubicBezTo>
                <a:cubicBezTo>
                  <a:pt x="858520" y="322580"/>
                  <a:pt x="935355" y="146685"/>
                  <a:pt x="971550" y="142875"/>
                </a:cubicBezTo>
                <a:cubicBezTo>
                  <a:pt x="1007745" y="139065"/>
                  <a:pt x="1021080" y="274320"/>
                  <a:pt x="1040130" y="280035"/>
                </a:cubicBezTo>
                <a:cubicBezTo>
                  <a:pt x="1059180" y="285750"/>
                  <a:pt x="1072515" y="175260"/>
                  <a:pt x="1085850" y="177165"/>
                </a:cubicBezTo>
                <a:cubicBezTo>
                  <a:pt x="1099185" y="179070"/>
                  <a:pt x="1104900" y="308610"/>
                  <a:pt x="1120140" y="291465"/>
                </a:cubicBezTo>
                <a:cubicBezTo>
                  <a:pt x="1135380" y="274320"/>
                  <a:pt x="1163955" y="74295"/>
                  <a:pt x="1177290" y="74295"/>
                </a:cubicBezTo>
                <a:cubicBezTo>
                  <a:pt x="1190625" y="74295"/>
                  <a:pt x="1181100" y="272733"/>
                  <a:pt x="1200150" y="291465"/>
                </a:cubicBezTo>
                <a:cubicBezTo>
                  <a:pt x="1219200" y="310197"/>
                  <a:pt x="1270635" y="186690"/>
                  <a:pt x="1291590" y="186690"/>
                </a:cubicBezTo>
                <a:cubicBezTo>
                  <a:pt x="1312545" y="186690"/>
                  <a:pt x="1287780" y="316865"/>
                  <a:pt x="1325880" y="291465"/>
                </a:cubicBezTo>
                <a:cubicBezTo>
                  <a:pt x="1363980" y="266065"/>
                  <a:pt x="1472565" y="30480"/>
                  <a:pt x="1520190" y="34290"/>
                </a:cubicBezTo>
                <a:cubicBezTo>
                  <a:pt x="1567815" y="38100"/>
                  <a:pt x="1581150" y="284798"/>
                  <a:pt x="1611630" y="314325"/>
                </a:cubicBezTo>
                <a:cubicBezTo>
                  <a:pt x="1642110" y="343852"/>
                  <a:pt x="1680210" y="211455"/>
                  <a:pt x="1703070" y="211455"/>
                </a:cubicBezTo>
                <a:cubicBezTo>
                  <a:pt x="1725930" y="211455"/>
                  <a:pt x="1727835" y="314325"/>
                  <a:pt x="1748790" y="314325"/>
                </a:cubicBezTo>
                <a:cubicBezTo>
                  <a:pt x="1769745" y="314325"/>
                  <a:pt x="1803400" y="247015"/>
                  <a:pt x="1828800" y="211455"/>
                </a:cubicBezTo>
                <a:cubicBezTo>
                  <a:pt x="1854200" y="175895"/>
                  <a:pt x="1884045" y="95251"/>
                  <a:pt x="1901190" y="100966"/>
                </a:cubicBezTo>
                <a:cubicBezTo>
                  <a:pt x="1918335" y="106681"/>
                  <a:pt x="1905635" y="238760"/>
                  <a:pt x="1931670" y="245745"/>
                </a:cubicBezTo>
                <a:cubicBezTo>
                  <a:pt x="1957705" y="252730"/>
                  <a:pt x="2028825" y="131445"/>
                  <a:pt x="2057400" y="142875"/>
                </a:cubicBezTo>
                <a:cubicBezTo>
                  <a:pt x="2085975" y="154305"/>
                  <a:pt x="2084070" y="325755"/>
                  <a:pt x="2103120" y="314325"/>
                </a:cubicBezTo>
                <a:cubicBezTo>
                  <a:pt x="2122170" y="302895"/>
                  <a:pt x="2150745" y="85725"/>
                  <a:pt x="2171700" y="74295"/>
                </a:cubicBezTo>
                <a:cubicBezTo>
                  <a:pt x="2192655" y="62865"/>
                  <a:pt x="2197735" y="241300"/>
                  <a:pt x="2228850" y="245745"/>
                </a:cubicBezTo>
                <a:cubicBezTo>
                  <a:pt x="2259965" y="250190"/>
                  <a:pt x="2324100" y="99696"/>
                  <a:pt x="2358390" y="100966"/>
                </a:cubicBezTo>
                <a:cubicBezTo>
                  <a:pt x="2392680" y="102236"/>
                  <a:pt x="2409190" y="215266"/>
                  <a:pt x="2434590" y="253366"/>
                </a:cubicBezTo>
                <a:cubicBezTo>
                  <a:pt x="2459990" y="291466"/>
                  <a:pt x="2486025" y="327026"/>
                  <a:pt x="2510790" y="329566"/>
                </a:cubicBezTo>
                <a:cubicBezTo>
                  <a:pt x="2535555" y="332106"/>
                  <a:pt x="2555875" y="323215"/>
                  <a:pt x="2583180" y="268605"/>
                </a:cubicBezTo>
                <a:cubicBezTo>
                  <a:pt x="2610485" y="213995"/>
                  <a:pt x="2638425" y="3810"/>
                  <a:pt x="2674620" y="1905"/>
                </a:cubicBezTo>
                <a:cubicBezTo>
                  <a:pt x="2710815" y="0"/>
                  <a:pt x="2763520" y="238760"/>
                  <a:pt x="2800350" y="257175"/>
                </a:cubicBezTo>
                <a:cubicBezTo>
                  <a:pt x="2837180" y="275590"/>
                  <a:pt x="2861310" y="118110"/>
                  <a:pt x="2895600" y="112395"/>
                </a:cubicBezTo>
                <a:cubicBezTo>
                  <a:pt x="2929890" y="106680"/>
                  <a:pt x="2980055" y="219710"/>
                  <a:pt x="3006090" y="222885"/>
                </a:cubicBezTo>
                <a:cubicBezTo>
                  <a:pt x="3032125" y="226060"/>
                  <a:pt x="3021330" y="121920"/>
                  <a:pt x="3051810" y="131445"/>
                </a:cubicBezTo>
                <a:cubicBezTo>
                  <a:pt x="3082290" y="140970"/>
                  <a:pt x="3154680" y="285750"/>
                  <a:pt x="3188970" y="280035"/>
                </a:cubicBezTo>
                <a:cubicBezTo>
                  <a:pt x="3223260" y="274320"/>
                  <a:pt x="3228975" y="110490"/>
                  <a:pt x="3257550" y="97155"/>
                </a:cubicBezTo>
                <a:cubicBezTo>
                  <a:pt x="3286125" y="83820"/>
                  <a:pt x="3335655" y="165735"/>
                  <a:pt x="3360420" y="200025"/>
                </a:cubicBezTo>
                <a:cubicBezTo>
                  <a:pt x="3385185" y="234315"/>
                  <a:pt x="3375660" y="321945"/>
                  <a:pt x="3406140" y="302895"/>
                </a:cubicBezTo>
                <a:cubicBezTo>
                  <a:pt x="3436620" y="283845"/>
                  <a:pt x="3501390" y="91440"/>
                  <a:pt x="3543300" y="85725"/>
                </a:cubicBezTo>
                <a:cubicBezTo>
                  <a:pt x="3585210" y="80010"/>
                  <a:pt x="3625215" y="259080"/>
                  <a:pt x="3657600" y="268605"/>
                </a:cubicBezTo>
                <a:cubicBezTo>
                  <a:pt x="3689985" y="278130"/>
                  <a:pt x="3703320" y="140970"/>
                  <a:pt x="3737610" y="142875"/>
                </a:cubicBezTo>
                <a:cubicBezTo>
                  <a:pt x="3771900" y="144780"/>
                  <a:pt x="3834765" y="299085"/>
                  <a:pt x="3863340" y="280035"/>
                </a:cubicBezTo>
                <a:cubicBezTo>
                  <a:pt x="3891915" y="260985"/>
                  <a:pt x="3884295" y="47625"/>
                  <a:pt x="3909060" y="28575"/>
                </a:cubicBezTo>
                <a:cubicBezTo>
                  <a:pt x="3933825" y="9525"/>
                  <a:pt x="3983355" y="158115"/>
                  <a:pt x="4011930" y="165735"/>
                </a:cubicBezTo>
                <a:cubicBezTo>
                  <a:pt x="4040505" y="173355"/>
                  <a:pt x="4051935" y="55245"/>
                  <a:pt x="4080510" y="74295"/>
                </a:cubicBezTo>
                <a:cubicBezTo>
                  <a:pt x="4109085" y="93345"/>
                  <a:pt x="4152900" y="266700"/>
                  <a:pt x="4183380" y="280035"/>
                </a:cubicBezTo>
                <a:cubicBezTo>
                  <a:pt x="4213860" y="293370"/>
                  <a:pt x="4238625" y="223837"/>
                  <a:pt x="4263390" y="154305"/>
                </a:cubicBezTo>
              </a:path>
            </a:pathLst>
          </a:cu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Content Placeholder 12"/>
          <p:cNvSpPr>
            <a:spLocks noGrp="1"/>
          </p:cNvSpPr>
          <p:nvPr>
            <p:ph idx="1"/>
          </p:nvPr>
        </p:nvSpPr>
        <p:spPr>
          <a:xfrm>
            <a:off x="838200" y="1556266"/>
            <a:ext cx="8839200" cy="4858512"/>
          </a:xfrm>
        </p:spPr>
        <p:txBody>
          <a:bodyPr>
            <a:normAutofit/>
          </a:bodyPr>
          <a:lstStyle/>
          <a:p>
            <a:pPr lvl="1">
              <a:buNone/>
            </a:pPr>
            <a:endParaRPr lang="en-US" sz="800" b="1" dirty="0">
              <a:solidFill>
                <a:srgbClr val="FF0000"/>
              </a:solidFill>
            </a:endParaRPr>
          </a:p>
          <a:p>
            <a:r>
              <a:rPr lang="en-US" dirty="0" err="1">
                <a:solidFill>
                  <a:srgbClr val="0000CC"/>
                </a:solidFill>
              </a:rPr>
              <a:t>Appenzeller</a:t>
            </a:r>
            <a:r>
              <a:rPr lang="en-US" dirty="0">
                <a:solidFill>
                  <a:srgbClr val="0000CC"/>
                </a:solidFill>
              </a:rPr>
              <a:t> et al.</a:t>
            </a:r>
            <a:r>
              <a:rPr lang="en-US" b="1" dirty="0">
                <a:solidFill>
                  <a:srgbClr val="0000CC"/>
                </a:solidFill>
              </a:rPr>
              <a:t> </a:t>
            </a:r>
            <a:r>
              <a:rPr lang="en-US" dirty="0">
                <a:solidFill>
                  <a:srgbClr val="0000CC"/>
                </a:solidFill>
              </a:rPr>
              <a:t>(SIGCOMM ‘04):</a:t>
            </a:r>
          </a:p>
          <a:p>
            <a:pPr lvl="1"/>
            <a:r>
              <a:rPr lang="en-US" dirty="0" smtClean="0"/>
              <a:t>Large </a:t>
            </a:r>
            <a:r>
              <a:rPr lang="en-US" dirty="0"/>
              <a:t># of flows:                       </a:t>
            </a:r>
            <a:r>
              <a:rPr lang="en-US" dirty="0" smtClean="0"/>
              <a:t>is </a:t>
            </a:r>
            <a:r>
              <a:rPr lang="en-US" dirty="0"/>
              <a:t>enough.</a:t>
            </a:r>
          </a:p>
        </p:txBody>
      </p:sp>
      <p:pic>
        <p:nvPicPr>
          <p:cNvPr id="83"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45446" y="2262074"/>
            <a:ext cx="1652016" cy="438912"/>
          </a:xfrm>
          <a:prstGeom prst="rect">
            <a:avLst/>
          </a:prstGeom>
          <a:noFill/>
        </p:spPr>
      </p:pic>
      <p:sp>
        <p:nvSpPr>
          <p:cNvPr id="2" name="Title 1"/>
          <p:cNvSpPr>
            <a:spLocks noGrp="1"/>
          </p:cNvSpPr>
          <p:nvPr>
            <p:ph type="title"/>
          </p:nvPr>
        </p:nvSpPr>
        <p:spPr/>
        <p:txBody>
          <a:bodyPr/>
          <a:lstStyle/>
          <a:p>
            <a:r>
              <a:rPr lang="en-US" dirty="0"/>
              <a:t>Reducing b</a:t>
            </a:r>
            <a:r>
              <a:rPr lang="en-US" dirty="0" smtClean="0"/>
              <a:t>uffer requirements</a:t>
            </a:r>
            <a:endParaRPr lang="en-US" dirty="0"/>
          </a:p>
        </p:txBody>
      </p:sp>
    </p:spTree>
    <p:extLst>
      <p:ext uri="{BB962C8B-B14F-4D97-AF65-F5344CB8AC3E}">
        <p14:creationId xmlns:p14="http://schemas.microsoft.com/office/powerpoint/2010/main" val="1857619773"/>
      </p:ext>
    </p:extLst>
  </p:cSld>
  <p:clrMapOvr>
    <a:masterClrMapping/>
  </p:clrMapOvr>
  <p:transition spd="slow" advTm="4919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9830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98312"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98315"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034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7" name="Rectangle 3"/>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034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2" name="Content Placeholder 12"/>
          <p:cNvSpPr>
            <a:spLocks noGrp="1"/>
          </p:cNvSpPr>
          <p:nvPr>
            <p:ph idx="1"/>
          </p:nvPr>
        </p:nvSpPr>
        <p:spPr>
          <a:xfrm>
            <a:off x="838200" y="1556266"/>
            <a:ext cx="10820400" cy="4858512"/>
          </a:xfrm>
        </p:spPr>
        <p:txBody>
          <a:bodyPr>
            <a:normAutofit/>
          </a:bodyPr>
          <a:lstStyle/>
          <a:p>
            <a:pPr lvl="1">
              <a:buNone/>
            </a:pPr>
            <a:endParaRPr lang="en-US" sz="800" b="1" dirty="0">
              <a:solidFill>
                <a:srgbClr val="FF0000"/>
              </a:solidFill>
            </a:endParaRPr>
          </a:p>
          <a:p>
            <a:r>
              <a:rPr lang="en-US" dirty="0" err="1">
                <a:solidFill>
                  <a:srgbClr val="0000CC"/>
                </a:solidFill>
              </a:rPr>
              <a:t>Appenzeller</a:t>
            </a:r>
            <a:r>
              <a:rPr lang="en-US" dirty="0">
                <a:solidFill>
                  <a:srgbClr val="0000CC"/>
                </a:solidFill>
              </a:rPr>
              <a:t> et al.</a:t>
            </a:r>
            <a:r>
              <a:rPr lang="en-US" b="1" dirty="0">
                <a:solidFill>
                  <a:srgbClr val="0000CC"/>
                </a:solidFill>
              </a:rPr>
              <a:t> </a:t>
            </a:r>
            <a:r>
              <a:rPr lang="en-US" dirty="0">
                <a:solidFill>
                  <a:srgbClr val="0000CC"/>
                </a:solidFill>
              </a:rPr>
              <a:t>(SIGCOMM ‘04):</a:t>
            </a:r>
          </a:p>
          <a:p>
            <a:pPr lvl="1"/>
            <a:r>
              <a:rPr lang="en-US" dirty="0" smtClean="0"/>
              <a:t>Large </a:t>
            </a:r>
            <a:r>
              <a:rPr lang="en-US" dirty="0"/>
              <a:t># of flows:                       </a:t>
            </a:r>
            <a:r>
              <a:rPr lang="en-US" dirty="0" smtClean="0"/>
              <a:t>is </a:t>
            </a:r>
            <a:r>
              <a:rPr lang="en-US" dirty="0"/>
              <a:t>enough</a:t>
            </a:r>
            <a:r>
              <a:rPr lang="en-US" dirty="0" smtClean="0"/>
              <a:t>.</a:t>
            </a:r>
          </a:p>
          <a:p>
            <a:pPr lvl="1"/>
            <a:endParaRPr lang="en-US" dirty="0"/>
          </a:p>
          <a:p>
            <a:r>
              <a:rPr lang="en-US" dirty="0"/>
              <a:t>Can’t rely on stat-mux benefit in the </a:t>
            </a:r>
            <a:r>
              <a:rPr lang="en-US" dirty="0" smtClean="0"/>
              <a:t>DC</a:t>
            </a:r>
            <a:endParaRPr lang="en-US" dirty="0"/>
          </a:p>
          <a:p>
            <a:pPr lvl="1"/>
            <a:r>
              <a:rPr lang="en-US" dirty="0"/>
              <a:t>Measurements show typically</a:t>
            </a:r>
            <a:r>
              <a:rPr lang="en-US" b="1" dirty="0"/>
              <a:t> only 1-2 large flows</a:t>
            </a:r>
            <a:r>
              <a:rPr lang="en-US" b="1" dirty="0">
                <a:solidFill>
                  <a:srgbClr val="FF0000"/>
                </a:solidFill>
              </a:rPr>
              <a:t> </a:t>
            </a:r>
            <a:r>
              <a:rPr lang="en-US" dirty="0"/>
              <a:t>at each server</a:t>
            </a:r>
            <a:endParaRPr lang="en-US" b="1" dirty="0">
              <a:solidFill>
                <a:srgbClr val="000000"/>
              </a:solidFill>
            </a:endParaRPr>
          </a:p>
          <a:p>
            <a:endParaRPr lang="en-US" dirty="0"/>
          </a:p>
        </p:txBody>
      </p:sp>
      <p:sp>
        <p:nvSpPr>
          <p:cNvPr id="2" name="Title 1"/>
          <p:cNvSpPr>
            <a:spLocks noGrp="1"/>
          </p:cNvSpPr>
          <p:nvPr>
            <p:ph type="title"/>
          </p:nvPr>
        </p:nvSpPr>
        <p:spPr/>
        <p:txBody>
          <a:bodyPr/>
          <a:lstStyle/>
          <a:p>
            <a:r>
              <a:rPr lang="en-US" dirty="0"/>
              <a:t>Reducing </a:t>
            </a:r>
            <a:r>
              <a:rPr lang="en-US" dirty="0" smtClean="0"/>
              <a:t>buffer requirements</a:t>
            </a:r>
            <a:endParaRPr lang="en-US" dirty="0"/>
          </a:p>
        </p:txBody>
      </p:sp>
      <p:pic>
        <p:nvPicPr>
          <p:cNvPr id="7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45446" y="2262074"/>
            <a:ext cx="1652016" cy="438912"/>
          </a:xfrm>
          <a:prstGeom prst="rect">
            <a:avLst/>
          </a:prstGeom>
          <a:noFill/>
        </p:spPr>
      </p:pic>
      <p:sp>
        <p:nvSpPr>
          <p:cNvPr id="79" name="Rounded Rectangle 78"/>
          <p:cNvSpPr/>
          <p:nvPr/>
        </p:nvSpPr>
        <p:spPr>
          <a:xfrm>
            <a:off x="1828800" y="4692374"/>
            <a:ext cx="8534400" cy="15240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Calibri"/>
              </a:rPr>
              <a:t>Key </a:t>
            </a:r>
            <a:r>
              <a:rPr lang="en-US" sz="2800" dirty="0" smtClean="0">
                <a:solidFill>
                  <a:prstClr val="white"/>
                </a:solidFill>
                <a:latin typeface="Calibri"/>
              </a:rPr>
              <a:t>observation</a:t>
            </a:r>
            <a:r>
              <a:rPr lang="en-US" sz="2800" dirty="0">
                <a:solidFill>
                  <a:prstClr val="white"/>
                </a:solidFill>
                <a:latin typeface="Calibri"/>
              </a:rPr>
              <a:t>:</a:t>
            </a:r>
            <a:endParaRPr lang="en-US" sz="1600" dirty="0">
              <a:solidFill>
                <a:prstClr val="white"/>
              </a:solidFill>
              <a:latin typeface="Calibri"/>
            </a:endParaRPr>
          </a:p>
          <a:p>
            <a:pPr algn="ctr"/>
            <a:r>
              <a:rPr lang="en-US" sz="2800" dirty="0">
                <a:solidFill>
                  <a:prstClr val="white"/>
                </a:solidFill>
                <a:latin typeface="Calibri"/>
              </a:rPr>
              <a:t>Low variance in sending rate </a:t>
            </a:r>
            <a:r>
              <a:rPr lang="en-US" sz="2800" dirty="0" smtClean="0">
                <a:solidFill>
                  <a:prstClr val="white"/>
                </a:solidFill>
                <a:latin typeface="Calibri"/>
                <a:sym typeface="Wingdings"/>
              </a:rPr>
              <a:t> </a:t>
            </a:r>
            <a:r>
              <a:rPr lang="en-US" sz="2800" dirty="0">
                <a:solidFill>
                  <a:prstClr val="white"/>
                </a:solidFill>
                <a:latin typeface="Calibri"/>
                <a:sym typeface="Wingdings"/>
              </a:rPr>
              <a:t>Small buffers suffice</a:t>
            </a:r>
            <a:endParaRPr lang="en-US" sz="2800" dirty="0">
              <a:solidFill>
                <a:prstClr val="white"/>
              </a:solidFill>
              <a:latin typeface="Calibri"/>
            </a:endParaRPr>
          </a:p>
        </p:txBody>
      </p:sp>
    </p:spTree>
    <p:extLst>
      <p:ext uri="{BB962C8B-B14F-4D97-AF65-F5344CB8AC3E}">
        <p14:creationId xmlns:p14="http://schemas.microsoft.com/office/powerpoint/2010/main" val="2136864752"/>
      </p:ext>
    </p:extLst>
  </p:cSld>
  <p:clrMapOvr>
    <a:masterClrMapping/>
  </p:clrMapOvr>
  <p:transition spd="slow" advTm="4919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DCTCP: Main idea</a:t>
            </a:r>
            <a:endParaRPr lang="en-US" dirty="0"/>
          </a:p>
        </p:txBody>
      </p:sp>
      <p:sp>
        <p:nvSpPr>
          <p:cNvPr id="3" name="Content Placeholder 2"/>
          <p:cNvSpPr>
            <a:spLocks noGrp="1"/>
          </p:cNvSpPr>
          <p:nvPr>
            <p:ph idx="1"/>
          </p:nvPr>
        </p:nvSpPr>
        <p:spPr/>
        <p:txBody>
          <a:bodyPr/>
          <a:lstStyle/>
          <a:p>
            <a:r>
              <a:rPr lang="en-US" dirty="0" smtClean="0"/>
              <a:t>Extract multi-bit feedback from single-bit stream of ECN marks</a:t>
            </a:r>
          </a:p>
          <a:p>
            <a:pPr lvl="1"/>
            <a:r>
              <a:rPr lang="en-US" dirty="0" smtClean="0"/>
              <a:t>Reduce window size based on </a:t>
            </a:r>
            <a:r>
              <a:rPr lang="en-US" b="1" dirty="0" smtClean="0">
                <a:solidFill>
                  <a:srgbClr val="C00000"/>
                </a:solidFill>
              </a:rPr>
              <a:t>fraction</a:t>
            </a:r>
            <a:r>
              <a:rPr lang="en-US" b="1" dirty="0" smtClean="0"/>
              <a:t> </a:t>
            </a:r>
            <a:r>
              <a:rPr lang="en-US" dirty="0" smtClean="0"/>
              <a:t>of marked packets</a:t>
            </a:r>
            <a:endParaRPr lang="en-US" dirty="0"/>
          </a:p>
        </p:txBody>
      </p:sp>
    </p:spTree>
    <p:extLst>
      <p:ext uri="{BB962C8B-B14F-4D97-AF65-F5344CB8AC3E}">
        <p14:creationId xmlns:p14="http://schemas.microsoft.com/office/powerpoint/2010/main" val="1290658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2133601" y="2227248"/>
          <a:ext cx="7932821" cy="1699192"/>
        </p:xfrm>
        <a:graphic>
          <a:graphicData uri="http://schemas.openxmlformats.org/drawingml/2006/table">
            <a:tbl>
              <a:tblPr/>
              <a:tblGrid>
                <a:gridCol w="2419434"/>
                <a:gridCol w="2690395"/>
                <a:gridCol w="2822992"/>
              </a:tblGrid>
              <a:tr h="1640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mn-lt"/>
                          <a:ea typeface="Arial" charset="0"/>
                          <a:cs typeface="Arial" charset="0"/>
                        </a:rPr>
                        <a:t>ECN Marks</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mn-lt"/>
                          <a:ea typeface="Arial" charset="0"/>
                          <a:cs typeface="Arial" charset="0"/>
                        </a:rPr>
                        <a:t>TCP </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latin typeface="+mn-lt"/>
                          <a:ea typeface="Arial" charset="0"/>
                          <a:cs typeface="Arial" charset="0"/>
                        </a:rPr>
                        <a:t>DCTCP</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mn-lt"/>
                          <a:ea typeface="Arial" charset="0"/>
                          <a:cs typeface="Arial" charset="0"/>
                        </a:rPr>
                        <a:t>1 0 1 1 1 1 0 1 1 1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mn-lt"/>
                          <a:ea typeface="Arial" charset="0"/>
                          <a:cs typeface="Arial" charset="0"/>
                        </a:rPr>
                        <a:t>Cut window by </a:t>
                      </a:r>
                      <a:r>
                        <a:rPr kumimoji="0" lang="en-US" sz="2000" b="1" i="0" u="none" strike="noStrike" cap="none" normalizeH="0" baseline="0" dirty="0" smtClean="0">
                          <a:ln>
                            <a:noFill/>
                          </a:ln>
                          <a:solidFill>
                            <a:srgbClr val="AD332F"/>
                          </a:solidFill>
                          <a:effectLst/>
                          <a:latin typeface="+mn-lt"/>
                          <a:ea typeface="Arial" charset="0"/>
                          <a:cs typeface="Arial" charset="0"/>
                        </a:rPr>
                        <a:t>50</a:t>
                      </a:r>
                      <a:r>
                        <a:rPr kumimoji="0" lang="en-US" sz="2000" b="1" i="0" u="none" strike="noStrike" cap="none" normalizeH="0" baseline="0" dirty="0" smtClean="0">
                          <a:ln>
                            <a:noFill/>
                          </a:ln>
                          <a:solidFill>
                            <a:srgbClr val="BD0811"/>
                          </a:solidFill>
                          <a:effectLst/>
                          <a:latin typeface="+mn-lt"/>
                          <a:ea typeface="Arial" charset="0"/>
                          <a:cs typeface="Arial" charset="0"/>
                        </a:rPr>
                        <a:t>%</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mn-lt"/>
                          <a:ea typeface="Arial" charset="0"/>
                          <a:cs typeface="Arial" charset="0"/>
                        </a:rPr>
                        <a:t>Cut window by </a:t>
                      </a:r>
                      <a:r>
                        <a:rPr kumimoji="0" lang="en-US" sz="2000" b="1" i="0" u="none" strike="noStrike" cap="none" normalizeH="0" baseline="0" dirty="0" smtClean="0">
                          <a:ln>
                            <a:noFill/>
                          </a:ln>
                          <a:solidFill>
                            <a:srgbClr val="BD0811"/>
                          </a:solidFill>
                          <a:effectLst/>
                          <a:latin typeface="+mn-lt"/>
                          <a:ea typeface="Arial" charset="0"/>
                          <a:cs typeface="Arial" charset="0"/>
                        </a:rPr>
                        <a:t>40%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9E0CD"/>
                    </a:solidFill>
                  </a:tcPr>
                </a:tc>
              </a:tr>
              <a:tr h="64185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mn-lt"/>
                          <a:ea typeface="Arial" charset="0"/>
                          <a:cs typeface="Arial" charset="0"/>
                        </a:rPr>
                        <a:t>0 0 0 0 0 0 0 0 0 1</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mn-lt"/>
                          <a:ea typeface="Arial" charset="0"/>
                          <a:cs typeface="Arial" charset="0"/>
                        </a:rPr>
                        <a:t>Cut window </a:t>
                      </a:r>
                      <a:r>
                        <a:rPr kumimoji="0" lang="en-US" sz="2000" b="1" i="0" u="none" strike="noStrike" cap="none" normalizeH="0" baseline="0" dirty="0" smtClean="0">
                          <a:ln>
                            <a:noFill/>
                          </a:ln>
                          <a:solidFill>
                            <a:schemeClr val="tx1"/>
                          </a:solidFill>
                          <a:effectLst/>
                          <a:latin typeface="+mn-lt"/>
                          <a:ea typeface="Arial" charset="0"/>
                          <a:cs typeface="Arial" charset="0"/>
                        </a:rPr>
                        <a:t>by</a:t>
                      </a:r>
                      <a:r>
                        <a:rPr kumimoji="0" lang="en-US" sz="2000" b="1" i="0" u="none" strike="noStrike" cap="none" normalizeH="0" baseline="0" dirty="0" smtClean="0">
                          <a:ln>
                            <a:noFill/>
                          </a:ln>
                          <a:solidFill>
                            <a:srgbClr val="FF0000"/>
                          </a:solidFill>
                          <a:effectLst/>
                          <a:latin typeface="+mn-lt"/>
                          <a:ea typeface="Arial" charset="0"/>
                          <a:cs typeface="Arial" charset="0"/>
                        </a:rPr>
                        <a:t> </a:t>
                      </a:r>
                      <a:r>
                        <a:rPr kumimoji="0" lang="en-US" sz="2000" b="1" i="0" u="none" strike="noStrike" cap="none" normalizeH="0" baseline="0" dirty="0" smtClean="0">
                          <a:ln>
                            <a:noFill/>
                          </a:ln>
                          <a:solidFill>
                            <a:srgbClr val="BD0811"/>
                          </a:solidFill>
                          <a:effectLst/>
                          <a:latin typeface="+mn-lt"/>
                          <a:ea typeface="Arial" charset="0"/>
                          <a:cs typeface="Arial" charset="0"/>
                        </a:rPr>
                        <a:t>50%</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mn-lt"/>
                          <a:ea typeface="Arial" charset="0"/>
                          <a:cs typeface="Arial" charset="0"/>
                        </a:rPr>
                        <a:t>Cut window by  </a:t>
                      </a:r>
                      <a:r>
                        <a:rPr kumimoji="0" lang="en-US" sz="2000" b="1" i="0" u="none" strike="noStrike" cap="none" normalizeH="0" baseline="0" dirty="0" smtClean="0">
                          <a:ln>
                            <a:noFill/>
                          </a:ln>
                          <a:solidFill>
                            <a:srgbClr val="BD0811"/>
                          </a:solidFill>
                          <a:effectLst/>
                          <a:latin typeface="+mn-lt"/>
                          <a:ea typeface="Arial" charset="0"/>
                          <a:cs typeface="Arial" charset="0"/>
                        </a:rPr>
                        <a:t>5%</a:t>
                      </a:r>
                    </a:p>
                  </a:txBody>
                  <a:tcPr marL="110691" marR="110691" marT="55345" marB="5534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3">
                        <a:lumMod val="20000"/>
                        <a:lumOff val="80000"/>
                      </a:schemeClr>
                    </a:solidFill>
                  </a:tcPr>
                </a:tc>
              </a:tr>
            </a:tbl>
          </a:graphicData>
        </a:graphic>
      </p:graphicFrame>
      <p:sp>
        <p:nvSpPr>
          <p:cNvPr id="11" name="TextBox 10"/>
          <p:cNvSpPr txBox="1"/>
          <p:nvPr/>
        </p:nvSpPr>
        <p:spPr>
          <a:xfrm>
            <a:off x="-1380487" y="6088330"/>
            <a:ext cx="184666" cy="369332"/>
          </a:xfrm>
          <a:prstGeom prst="rect">
            <a:avLst/>
          </a:prstGeom>
          <a:noFill/>
        </p:spPr>
        <p:txBody>
          <a:bodyPr wrap="none" rtlCol="0">
            <a:spAutoFit/>
          </a:bodyPr>
          <a:lstStyle/>
          <a:p>
            <a:endParaRPr lang="en-US" dirty="0">
              <a:solidFill>
                <a:prstClr val="black"/>
              </a:solidFill>
              <a:latin typeface="Calibri"/>
            </a:endParaRPr>
          </a:p>
        </p:txBody>
      </p:sp>
      <p:grpSp>
        <p:nvGrpSpPr>
          <p:cNvPr id="9" name="Group 8"/>
          <p:cNvGrpSpPr/>
          <p:nvPr/>
        </p:nvGrpSpPr>
        <p:grpSpPr>
          <a:xfrm>
            <a:off x="1675855" y="4117883"/>
            <a:ext cx="8380371" cy="2618369"/>
            <a:chOff x="151854" y="4117882"/>
            <a:chExt cx="8380371" cy="2618369"/>
          </a:xfrm>
        </p:grpSpPr>
        <p:grpSp>
          <p:nvGrpSpPr>
            <p:cNvPr id="2" name="Group 1"/>
            <p:cNvGrpSpPr/>
            <p:nvPr/>
          </p:nvGrpSpPr>
          <p:grpSpPr>
            <a:xfrm>
              <a:off x="283589" y="4117882"/>
              <a:ext cx="8248636" cy="2618369"/>
              <a:chOff x="283589" y="4117882"/>
              <a:chExt cx="8248636" cy="2618369"/>
            </a:xfrm>
          </p:grpSpPr>
          <p:pic>
            <p:nvPicPr>
              <p:cNvPr id="6" name="Picture 5" descr="Picture1.png"/>
              <p:cNvPicPr>
                <a:picLocks noChangeAspect="1"/>
              </p:cNvPicPr>
              <p:nvPr/>
            </p:nvPicPr>
            <p:blipFill>
              <a:blip r:embed="rId4" cstate="print"/>
              <a:stretch>
                <a:fillRect/>
              </a:stretch>
            </p:blipFill>
            <p:spPr>
              <a:xfrm>
                <a:off x="283589" y="4130211"/>
                <a:ext cx="4097330" cy="2606040"/>
              </a:xfrm>
              <a:prstGeom prst="rect">
                <a:avLst/>
              </a:prstGeom>
            </p:spPr>
          </p:pic>
          <p:pic>
            <p:nvPicPr>
              <p:cNvPr id="8" name="Picture 7" descr="Picture2.png"/>
              <p:cNvPicPr>
                <a:picLocks noChangeAspect="1"/>
              </p:cNvPicPr>
              <p:nvPr/>
            </p:nvPicPr>
            <p:blipFill>
              <a:blip r:embed="rId5" cstate="print"/>
              <a:stretch>
                <a:fillRect/>
              </a:stretch>
            </p:blipFill>
            <p:spPr>
              <a:xfrm>
                <a:off x="4442670" y="4117882"/>
                <a:ext cx="4089555" cy="2606040"/>
              </a:xfrm>
              <a:prstGeom prst="rect">
                <a:avLst/>
              </a:prstGeom>
            </p:spPr>
          </p:pic>
        </p:grpSp>
        <p:sp>
          <p:nvSpPr>
            <p:cNvPr id="10" name="TextBox 9"/>
            <p:cNvSpPr txBox="1"/>
            <p:nvPr/>
          </p:nvSpPr>
          <p:spPr>
            <a:xfrm>
              <a:off x="151854" y="4914842"/>
              <a:ext cx="184666" cy="369332"/>
            </a:xfrm>
            <a:prstGeom prst="rect">
              <a:avLst/>
            </a:prstGeom>
            <a:noFill/>
          </p:spPr>
          <p:txBody>
            <a:bodyPr wrap="none" rtlCol="0">
              <a:spAutoFit/>
            </a:bodyPr>
            <a:lstStyle/>
            <a:p>
              <a:endParaRPr lang="en-US" dirty="0">
                <a:solidFill>
                  <a:prstClr val="black"/>
                </a:solidFill>
                <a:latin typeface="Calibri"/>
              </a:endParaRPr>
            </a:p>
          </p:txBody>
        </p:sp>
        <p:sp>
          <p:nvSpPr>
            <p:cNvPr id="4" name="TextBox 3"/>
            <p:cNvSpPr txBox="1"/>
            <p:nvPr/>
          </p:nvSpPr>
          <p:spPr>
            <a:xfrm rot="16200000">
              <a:off x="-458092" y="5191799"/>
              <a:ext cx="1769626" cy="307777"/>
            </a:xfrm>
            <a:prstGeom prst="rect">
              <a:avLst/>
            </a:prstGeom>
            <a:solidFill>
              <a:schemeClr val="bg1"/>
            </a:solidFill>
          </p:spPr>
          <p:txBody>
            <a:bodyPr wrap="square" rtlCol="0">
              <a:spAutoFit/>
            </a:bodyPr>
            <a:lstStyle/>
            <a:p>
              <a:pPr algn="ctr"/>
              <a:r>
                <a:rPr lang="en-US" sz="1400" dirty="0">
                  <a:solidFill>
                    <a:prstClr val="black"/>
                  </a:solidFill>
                  <a:latin typeface="Calibri"/>
                </a:rPr>
                <a:t>Window Size (Bytes) </a:t>
              </a:r>
              <a:endParaRPr lang="en-US" sz="1400" dirty="0">
                <a:solidFill>
                  <a:prstClr val="black"/>
                </a:solidFill>
                <a:latin typeface="Calibri"/>
              </a:endParaRPr>
            </a:p>
          </p:txBody>
        </p:sp>
        <p:sp>
          <p:nvSpPr>
            <p:cNvPr id="12" name="TextBox 11"/>
            <p:cNvSpPr txBox="1"/>
            <p:nvPr/>
          </p:nvSpPr>
          <p:spPr>
            <a:xfrm rot="16200000">
              <a:off x="3702371" y="5188625"/>
              <a:ext cx="1769626" cy="307777"/>
            </a:xfrm>
            <a:prstGeom prst="rect">
              <a:avLst/>
            </a:prstGeom>
            <a:solidFill>
              <a:schemeClr val="bg1"/>
            </a:solidFill>
          </p:spPr>
          <p:txBody>
            <a:bodyPr wrap="square" rtlCol="0">
              <a:spAutoFit/>
            </a:bodyPr>
            <a:lstStyle/>
            <a:p>
              <a:pPr algn="ctr"/>
              <a:r>
                <a:rPr lang="en-US" sz="1400" dirty="0">
                  <a:solidFill>
                    <a:prstClr val="black"/>
                  </a:solidFill>
                  <a:latin typeface="Calibri"/>
                </a:rPr>
                <a:t>Window Size (Bytes) </a:t>
              </a:r>
              <a:endParaRPr lang="en-US" sz="1400" dirty="0">
                <a:solidFill>
                  <a:prstClr val="black"/>
                </a:solidFill>
                <a:latin typeface="Calibri"/>
              </a:endParaRPr>
            </a:p>
          </p:txBody>
        </p:sp>
        <p:sp>
          <p:nvSpPr>
            <p:cNvPr id="13" name="TextBox 12"/>
            <p:cNvSpPr txBox="1"/>
            <p:nvPr/>
          </p:nvSpPr>
          <p:spPr>
            <a:xfrm>
              <a:off x="999067" y="6402532"/>
              <a:ext cx="3217333" cy="307777"/>
            </a:xfrm>
            <a:prstGeom prst="rect">
              <a:avLst/>
            </a:prstGeom>
            <a:solidFill>
              <a:schemeClr val="bg1"/>
            </a:solidFill>
          </p:spPr>
          <p:txBody>
            <a:bodyPr wrap="square" rtlCol="0">
              <a:spAutoFit/>
            </a:bodyPr>
            <a:lstStyle/>
            <a:p>
              <a:pPr algn="ctr"/>
              <a:r>
                <a:rPr lang="en-US" sz="1400" dirty="0">
                  <a:solidFill>
                    <a:prstClr val="black"/>
                  </a:solidFill>
                  <a:latin typeface="Calibri"/>
                </a:rPr>
                <a:t>Time (sec)</a:t>
              </a:r>
              <a:endParaRPr lang="en-US" sz="1400" dirty="0">
                <a:solidFill>
                  <a:prstClr val="black"/>
                </a:solidFill>
                <a:latin typeface="Calibri"/>
              </a:endParaRPr>
            </a:p>
          </p:txBody>
        </p:sp>
        <p:sp>
          <p:nvSpPr>
            <p:cNvPr id="14" name="TextBox 13"/>
            <p:cNvSpPr txBox="1"/>
            <p:nvPr/>
          </p:nvSpPr>
          <p:spPr>
            <a:xfrm>
              <a:off x="5181647" y="6402532"/>
              <a:ext cx="3217333" cy="307777"/>
            </a:xfrm>
            <a:prstGeom prst="rect">
              <a:avLst/>
            </a:prstGeom>
            <a:solidFill>
              <a:schemeClr val="bg1"/>
            </a:solidFill>
          </p:spPr>
          <p:txBody>
            <a:bodyPr wrap="square" rtlCol="0">
              <a:spAutoFit/>
            </a:bodyPr>
            <a:lstStyle/>
            <a:p>
              <a:pPr algn="ctr"/>
              <a:r>
                <a:rPr lang="en-US" sz="1400" dirty="0">
                  <a:solidFill>
                    <a:prstClr val="black"/>
                  </a:solidFill>
                  <a:latin typeface="Calibri"/>
                </a:rPr>
                <a:t>Time (sec)</a:t>
              </a:r>
              <a:endParaRPr lang="en-US" sz="1400" dirty="0">
                <a:solidFill>
                  <a:prstClr val="black"/>
                </a:solidFill>
                <a:latin typeface="Calibri"/>
              </a:endParaRPr>
            </a:p>
          </p:txBody>
        </p:sp>
        <p:sp>
          <p:nvSpPr>
            <p:cNvPr id="15" name="TextBox 14"/>
            <p:cNvSpPr txBox="1"/>
            <p:nvPr/>
          </p:nvSpPr>
          <p:spPr>
            <a:xfrm>
              <a:off x="1016000" y="4150400"/>
              <a:ext cx="3217333" cy="369332"/>
            </a:xfrm>
            <a:prstGeom prst="rect">
              <a:avLst/>
            </a:prstGeom>
            <a:solidFill>
              <a:schemeClr val="bg1"/>
            </a:solidFill>
          </p:spPr>
          <p:txBody>
            <a:bodyPr wrap="square" rtlCol="0">
              <a:spAutoFit/>
            </a:bodyPr>
            <a:lstStyle/>
            <a:p>
              <a:pPr algn="ctr"/>
              <a:r>
                <a:rPr lang="en-US" b="1" dirty="0">
                  <a:solidFill>
                    <a:prstClr val="black"/>
                  </a:solidFill>
                  <a:latin typeface="Calibri"/>
                </a:rPr>
                <a:t>TCP</a:t>
              </a:r>
              <a:endParaRPr lang="en-US" b="1" dirty="0">
                <a:solidFill>
                  <a:prstClr val="black"/>
                </a:solidFill>
                <a:latin typeface="Calibri"/>
              </a:endParaRPr>
            </a:p>
          </p:txBody>
        </p:sp>
        <p:sp>
          <p:nvSpPr>
            <p:cNvPr id="16" name="TextBox 15"/>
            <p:cNvSpPr txBox="1"/>
            <p:nvPr/>
          </p:nvSpPr>
          <p:spPr>
            <a:xfrm>
              <a:off x="5181692" y="4158866"/>
              <a:ext cx="3217333" cy="369332"/>
            </a:xfrm>
            <a:prstGeom prst="rect">
              <a:avLst/>
            </a:prstGeom>
            <a:solidFill>
              <a:schemeClr val="bg1"/>
            </a:solidFill>
          </p:spPr>
          <p:txBody>
            <a:bodyPr wrap="square" rtlCol="0">
              <a:spAutoFit/>
            </a:bodyPr>
            <a:lstStyle/>
            <a:p>
              <a:pPr algn="ctr"/>
              <a:r>
                <a:rPr lang="en-US" b="1" dirty="0">
                  <a:solidFill>
                    <a:prstClr val="black"/>
                  </a:solidFill>
                  <a:latin typeface="Calibri"/>
                </a:rPr>
                <a:t>DCTCP</a:t>
              </a:r>
              <a:endParaRPr lang="en-US" b="1" dirty="0">
                <a:solidFill>
                  <a:prstClr val="black"/>
                </a:solidFill>
                <a:latin typeface="Calibri"/>
              </a:endParaRPr>
            </a:p>
          </p:txBody>
        </p:sp>
      </p:grpSp>
      <p:sp>
        <p:nvSpPr>
          <p:cNvPr id="17" name="Title 16"/>
          <p:cNvSpPr>
            <a:spLocks noGrp="1"/>
          </p:cNvSpPr>
          <p:nvPr>
            <p:ph type="title"/>
          </p:nvPr>
        </p:nvSpPr>
        <p:spPr/>
        <p:txBody>
          <a:bodyPr/>
          <a:lstStyle/>
          <a:p>
            <a:r>
              <a:rPr lang="en-US" dirty="0"/>
              <a:t>DCTCP: Main </a:t>
            </a:r>
            <a:r>
              <a:rPr lang="en-US" dirty="0" smtClean="0"/>
              <a:t>idea</a:t>
            </a:r>
            <a:endParaRPr lang="en-US" dirty="0"/>
          </a:p>
        </p:txBody>
      </p:sp>
    </p:spTree>
    <p:custDataLst>
      <p:tags r:id="rId1"/>
    </p:custDataLst>
    <p:extLst>
      <p:ext uri="{BB962C8B-B14F-4D97-AF65-F5344CB8AC3E}">
        <p14:creationId xmlns:p14="http://schemas.microsoft.com/office/powerpoint/2010/main" val="2040233843"/>
      </p:ext>
    </p:extLst>
  </p:cSld>
  <p:clrMapOvr>
    <a:masterClrMapping/>
  </p:clrMapOvr>
  <p:transition spd="slow" advTm="789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a:xfrm>
            <a:off x="8991600" y="1066800"/>
            <a:ext cx="609600" cy="6096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29" name="Oval 28"/>
          <p:cNvSpPr/>
          <p:nvPr/>
        </p:nvSpPr>
        <p:spPr>
          <a:xfrm>
            <a:off x="9296400" y="4343400"/>
            <a:ext cx="457200" cy="457200"/>
          </a:xfrm>
          <a:prstGeom prst="ellipse">
            <a:avLst/>
          </a:prstGeom>
          <a:solidFill>
            <a:schemeClr val="accent3">
              <a:lumMod val="20000"/>
              <a:lumOff val="80000"/>
            </a:schemeClr>
          </a:solidFill>
          <a:ln>
            <a:solidFill>
              <a:srgbClr val="FF0000"/>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31749" name="Content Placeholder 2"/>
          <p:cNvSpPr>
            <a:spLocks noGrp="1"/>
          </p:cNvSpPr>
          <p:nvPr>
            <p:ph idx="1"/>
          </p:nvPr>
        </p:nvSpPr>
        <p:spPr>
          <a:xfrm>
            <a:off x="735551" y="1638754"/>
            <a:ext cx="7353300" cy="1054100"/>
          </a:xfrm>
        </p:spPr>
        <p:txBody>
          <a:bodyPr/>
          <a:lstStyle/>
          <a:p>
            <a:pPr eaLnBrk="1" hangingPunct="1">
              <a:buFont typeface="Arial" charset="0"/>
              <a:buNone/>
            </a:pPr>
            <a:r>
              <a:rPr lang="en-US" b="1" dirty="0">
                <a:solidFill>
                  <a:srgbClr val="0000CC"/>
                </a:solidFill>
                <a:ea typeface="ＭＳ Ｐゴシック" charset="-128"/>
                <a:cs typeface="ＭＳ Ｐゴシック" charset="-128"/>
              </a:rPr>
              <a:t>Switch side:</a:t>
            </a:r>
          </a:p>
          <a:p>
            <a:pPr lvl="1" eaLnBrk="1" hangingPunct="1"/>
            <a:r>
              <a:rPr lang="en-US" sz="2400" dirty="0"/>
              <a:t> Mark packets when</a:t>
            </a:r>
            <a:r>
              <a:rPr lang="en-US" sz="2400" dirty="0"/>
              <a:t> </a:t>
            </a:r>
            <a:r>
              <a:rPr lang="en-US" sz="2400" b="1" dirty="0"/>
              <a:t>Queue Length &gt; K</a:t>
            </a:r>
            <a:r>
              <a:rPr lang="en-US" sz="2400" b="1" dirty="0" smtClean="0"/>
              <a:t>.</a:t>
            </a:r>
            <a:endParaRPr lang="en-US" sz="2400" b="1" dirty="0"/>
          </a:p>
        </p:txBody>
      </p:sp>
      <p:sp>
        <p:nvSpPr>
          <p:cNvPr id="31757" name="Rectangle 18"/>
          <p:cNvSpPr>
            <a:spLocks noChangeArrowheads="1"/>
          </p:cNvSpPr>
          <p:nvPr/>
        </p:nvSpPr>
        <p:spPr bwMode="auto">
          <a:xfrm>
            <a:off x="723900" y="2895601"/>
            <a:ext cx="10680700" cy="3514808"/>
          </a:xfrm>
          <a:prstGeom prst="rect">
            <a:avLst/>
          </a:prstGeom>
          <a:noFill/>
          <a:ln w="9525">
            <a:noFill/>
            <a:miter lim="800000"/>
            <a:headEnd/>
            <a:tailEnd/>
          </a:ln>
        </p:spPr>
        <p:txBody>
          <a:bodyPr wrap="square">
            <a:prstTxWarp prst="textNoShape">
              <a:avLst/>
            </a:prstTxWarp>
            <a:spAutoFit/>
          </a:bodyPr>
          <a:lstStyle/>
          <a:p>
            <a:pPr marL="342900" lvl="1" indent="-342900" eaLnBrk="0" hangingPunct="0">
              <a:spcBef>
                <a:spcPct val="20000"/>
              </a:spcBef>
            </a:pPr>
            <a:r>
              <a:rPr lang="en-US" sz="2800" b="1" dirty="0">
                <a:solidFill>
                  <a:srgbClr val="0000CC"/>
                </a:solidFill>
                <a:latin typeface="Helvetica" charset="0"/>
                <a:ea typeface="Helvetica" charset="0"/>
                <a:cs typeface="Helvetica" charset="0"/>
              </a:rPr>
              <a:t>Sender side:</a:t>
            </a:r>
            <a:endParaRPr lang="en-US" sz="3200" b="1" dirty="0">
              <a:solidFill>
                <a:srgbClr val="0000CC"/>
              </a:solidFill>
              <a:latin typeface="Helvetica" charset="0"/>
              <a:ea typeface="Helvetica" charset="0"/>
              <a:cs typeface="Helvetica" charset="0"/>
            </a:endParaRPr>
          </a:p>
          <a:p>
            <a:pPr marL="800100" lvl="1" indent="-342900" eaLnBrk="0" hangingPunct="0">
              <a:spcBef>
                <a:spcPct val="20000"/>
              </a:spcBef>
              <a:buFont typeface="Arial" charset="0"/>
              <a:buChar char="•"/>
            </a:pPr>
            <a:r>
              <a:rPr lang="en-US" sz="2400" dirty="0">
                <a:solidFill>
                  <a:srgbClr val="000000"/>
                </a:solidFill>
                <a:latin typeface="Helvetica" charset="0"/>
                <a:ea typeface="Helvetica" charset="0"/>
                <a:cs typeface="Helvetica" charset="0"/>
              </a:rPr>
              <a:t>Maintain running average of </a:t>
            </a:r>
            <a:r>
              <a:rPr lang="en-US" sz="2400" b="1" i="1" dirty="0">
                <a:solidFill>
                  <a:srgbClr val="000000"/>
                </a:solidFill>
                <a:latin typeface="Helvetica" charset="0"/>
                <a:ea typeface="Helvetica" charset="0"/>
                <a:cs typeface="Helvetica" charset="0"/>
              </a:rPr>
              <a:t>fraction</a:t>
            </a:r>
            <a:r>
              <a:rPr lang="en-US" sz="2400" i="1" dirty="0">
                <a:solidFill>
                  <a:srgbClr val="000000"/>
                </a:solidFill>
                <a:latin typeface="Helvetica" charset="0"/>
                <a:ea typeface="Helvetica" charset="0"/>
                <a:cs typeface="Helvetica" charset="0"/>
              </a:rPr>
              <a:t> </a:t>
            </a:r>
            <a:r>
              <a:rPr lang="en-US" sz="2400" dirty="0">
                <a:solidFill>
                  <a:srgbClr val="000000"/>
                </a:solidFill>
                <a:latin typeface="Helvetica" charset="0"/>
                <a:ea typeface="Helvetica" charset="0"/>
                <a:cs typeface="Helvetica" charset="0"/>
              </a:rPr>
              <a:t>of </a:t>
            </a:r>
            <a:r>
              <a:rPr lang="en-US" sz="2400" dirty="0">
                <a:solidFill>
                  <a:srgbClr val="000000"/>
                </a:solidFill>
                <a:latin typeface="Helvetica" charset="0"/>
                <a:ea typeface="Helvetica" charset="0"/>
                <a:cs typeface="Helvetica" charset="0"/>
              </a:rPr>
              <a:t>packets </a:t>
            </a:r>
            <a:r>
              <a:rPr lang="en-US" sz="2400" dirty="0">
                <a:solidFill>
                  <a:prstClr val="black"/>
                </a:solidFill>
                <a:latin typeface="Helvetica" charset="0"/>
                <a:ea typeface="Helvetica" charset="0"/>
                <a:cs typeface="Helvetica" charset="0"/>
              </a:rPr>
              <a:t>marked </a:t>
            </a:r>
            <a:r>
              <a:rPr lang="en-US" sz="2400" b="1" dirty="0">
                <a:solidFill>
                  <a:prstClr val="black"/>
                </a:solidFill>
                <a:latin typeface="Helvetica" charset="0"/>
                <a:ea typeface="Helvetica" charset="0"/>
                <a:cs typeface="Helvetica" charset="0"/>
              </a:rPr>
              <a:t>(</a:t>
            </a:r>
            <a:r>
              <a:rPr lang="el-GR" sz="2400" b="1" i="1" dirty="0">
                <a:solidFill>
                  <a:prstClr val="black"/>
                </a:solidFill>
                <a:latin typeface="Helvetica" charset="0"/>
                <a:ea typeface="Helvetica" charset="0"/>
                <a:cs typeface="Helvetica" charset="0"/>
              </a:rPr>
              <a:t>α</a:t>
            </a:r>
            <a:r>
              <a:rPr lang="en-US" sz="2400" b="1" dirty="0">
                <a:solidFill>
                  <a:prstClr val="black"/>
                </a:solidFill>
                <a:latin typeface="Helvetica" charset="0"/>
                <a:ea typeface="Helvetica" charset="0"/>
                <a:cs typeface="Helvetica" charset="0"/>
              </a:rPr>
              <a:t>)</a:t>
            </a:r>
            <a:r>
              <a:rPr lang="en-US" sz="2400" dirty="0">
                <a:solidFill>
                  <a:srgbClr val="0000CC"/>
                </a:solidFill>
                <a:latin typeface="Helvetica" charset="0"/>
                <a:ea typeface="Helvetica" charset="0"/>
                <a:cs typeface="Helvetica" charset="0"/>
              </a:rPr>
              <a:t>.</a:t>
            </a:r>
            <a:endParaRPr lang="en-US" sz="2400" b="1" dirty="0">
              <a:solidFill>
                <a:prstClr val="black"/>
              </a:solidFill>
              <a:latin typeface="Helvetica" charset="0"/>
              <a:ea typeface="Helvetica" charset="0"/>
              <a:cs typeface="Helvetica" charset="0"/>
            </a:endParaRPr>
          </a:p>
          <a:p>
            <a:pPr marL="742950" lvl="1" indent="-285750" eaLnBrk="0" hangingPunct="0">
              <a:spcBef>
                <a:spcPct val="20000"/>
              </a:spcBef>
            </a:pPr>
            <a:endParaRPr lang="en-US" b="1" dirty="0">
              <a:solidFill>
                <a:srgbClr val="000000"/>
              </a:solidFill>
              <a:latin typeface="Helvetica" charset="0"/>
              <a:ea typeface="Helvetica" charset="0"/>
              <a:cs typeface="Helvetica" charset="0"/>
            </a:endParaRPr>
          </a:p>
          <a:p>
            <a:pPr marL="742950" lvl="1" indent="-285750" eaLnBrk="0" hangingPunct="0">
              <a:spcBef>
                <a:spcPct val="20000"/>
              </a:spcBef>
            </a:pPr>
            <a:r>
              <a:rPr lang="en-US" b="1" dirty="0">
                <a:solidFill>
                  <a:srgbClr val="000000"/>
                </a:solidFill>
                <a:latin typeface="Helvetica" charset="0"/>
                <a:ea typeface="Helvetica" charset="0"/>
                <a:cs typeface="Helvetica" charset="0"/>
              </a:rPr>
              <a:t>                                                          </a:t>
            </a:r>
          </a:p>
          <a:p>
            <a:pPr marL="742950" lvl="1" indent="-285750" eaLnBrk="0" hangingPunct="0">
              <a:spcBef>
                <a:spcPct val="20000"/>
              </a:spcBef>
            </a:pPr>
            <a:endParaRPr lang="en-US" sz="1100" dirty="0">
              <a:solidFill>
                <a:srgbClr val="BD0811"/>
              </a:solidFill>
              <a:latin typeface="Helvetica" charset="0"/>
              <a:ea typeface="Helvetica" charset="0"/>
              <a:cs typeface="Helvetica" charset="0"/>
            </a:endParaRPr>
          </a:p>
          <a:p>
            <a:pPr marL="742950" lvl="1" indent="-285750" eaLnBrk="0" hangingPunct="0">
              <a:spcBef>
                <a:spcPct val="20000"/>
              </a:spcBef>
            </a:pPr>
            <a:r>
              <a:rPr lang="en-US" sz="1100" dirty="0">
                <a:solidFill>
                  <a:srgbClr val="BD0811"/>
                </a:solidFill>
                <a:latin typeface="Helvetica" charset="0"/>
                <a:ea typeface="Helvetica" charset="0"/>
                <a:cs typeface="Helvetica" charset="0"/>
              </a:rPr>
              <a:t>                                                                                        </a:t>
            </a:r>
            <a:r>
              <a:rPr lang="en-US" b="1" dirty="0">
                <a:solidFill>
                  <a:srgbClr val="BD0811"/>
                </a:solidFill>
                <a:latin typeface="Helvetica" charset="0"/>
                <a:ea typeface="Helvetica" charset="0"/>
                <a:cs typeface="Helvetica" charset="0"/>
              </a:rPr>
              <a:t> </a:t>
            </a:r>
            <a:endParaRPr lang="en-US" sz="700" dirty="0">
              <a:solidFill>
                <a:srgbClr val="BD0811"/>
              </a:solidFill>
              <a:latin typeface="Helvetica" charset="0"/>
              <a:ea typeface="Helvetica" charset="0"/>
              <a:cs typeface="Helvetica" charset="0"/>
            </a:endParaRPr>
          </a:p>
          <a:p>
            <a:pPr marL="742950" lvl="1" indent="-285750" eaLnBrk="0" hangingPunct="0">
              <a:spcBef>
                <a:spcPct val="20000"/>
              </a:spcBef>
              <a:buFont typeface="Arial" charset="0"/>
              <a:buChar char="–"/>
            </a:pPr>
            <a:endParaRPr lang="en-US" sz="700" dirty="0">
              <a:solidFill>
                <a:srgbClr val="BD0811"/>
              </a:solidFill>
              <a:latin typeface="Helvetica" charset="0"/>
              <a:ea typeface="Helvetica" charset="0"/>
              <a:cs typeface="Helvetica" charset="0"/>
            </a:endParaRPr>
          </a:p>
          <a:p>
            <a:pPr marL="742950" lvl="1" indent="-285750" eaLnBrk="0" hangingPunct="0">
              <a:spcBef>
                <a:spcPct val="20000"/>
              </a:spcBef>
              <a:buFont typeface="Arial" charset="0"/>
              <a:buChar char="–"/>
            </a:pPr>
            <a:endParaRPr lang="en-US" sz="700" dirty="0">
              <a:solidFill>
                <a:srgbClr val="BD0811"/>
              </a:solidFill>
              <a:latin typeface="Helvetica" charset="0"/>
              <a:ea typeface="Helvetica" charset="0"/>
              <a:cs typeface="Helvetica" charset="0"/>
            </a:endParaRPr>
          </a:p>
          <a:p>
            <a:pPr marL="742950" lvl="1" indent="-285750" eaLnBrk="0" hangingPunct="0">
              <a:spcBef>
                <a:spcPct val="20000"/>
              </a:spcBef>
              <a:buFont typeface="Arial" charset="0"/>
              <a:buChar char="–"/>
            </a:pPr>
            <a:endParaRPr lang="en-US" sz="700" dirty="0">
              <a:solidFill>
                <a:srgbClr val="BD0811"/>
              </a:solidFill>
              <a:latin typeface="Helvetica" charset="0"/>
              <a:ea typeface="Helvetica" charset="0"/>
              <a:cs typeface="Helvetica" charset="0"/>
            </a:endParaRPr>
          </a:p>
          <a:p>
            <a:pPr marL="800100" lvl="1" indent="-342900" eaLnBrk="0" hangingPunct="0">
              <a:spcBef>
                <a:spcPct val="20000"/>
              </a:spcBef>
              <a:buFont typeface="Arial" charset="0"/>
              <a:buChar char="•"/>
            </a:pPr>
            <a:r>
              <a:rPr lang="en-US" sz="2400" b="1" dirty="0">
                <a:solidFill>
                  <a:srgbClr val="BD0811"/>
                </a:solidFill>
                <a:latin typeface="Helvetica" charset="0"/>
                <a:ea typeface="Helvetica" charset="0"/>
                <a:cs typeface="Helvetica" charset="0"/>
              </a:rPr>
              <a:t>Adaptive </a:t>
            </a:r>
            <a:r>
              <a:rPr lang="en-US" sz="2400" b="1" dirty="0">
                <a:solidFill>
                  <a:srgbClr val="BD0811"/>
                </a:solidFill>
                <a:latin typeface="Helvetica" charset="0"/>
                <a:ea typeface="Helvetica" charset="0"/>
                <a:cs typeface="Helvetica" charset="0"/>
              </a:rPr>
              <a:t>window </a:t>
            </a:r>
            <a:r>
              <a:rPr lang="en-US" sz="2400" b="1" dirty="0" smtClean="0">
                <a:solidFill>
                  <a:srgbClr val="BD0811"/>
                </a:solidFill>
                <a:latin typeface="Helvetica" charset="0"/>
                <a:ea typeface="Helvetica" charset="0"/>
                <a:cs typeface="Helvetica" charset="0"/>
              </a:rPr>
              <a:t>decreases:</a:t>
            </a:r>
          </a:p>
          <a:p>
            <a:pPr marL="800100" lvl="1" indent="-342900" eaLnBrk="0" hangingPunct="0">
              <a:spcBef>
                <a:spcPct val="20000"/>
              </a:spcBef>
              <a:buFont typeface="Arial" charset="0"/>
              <a:buChar char="•"/>
            </a:pPr>
            <a:endParaRPr lang="en-US" sz="800" b="1" dirty="0" smtClean="0">
              <a:solidFill>
                <a:srgbClr val="BD0811"/>
              </a:solidFill>
              <a:latin typeface="Helvetica" charset="0"/>
              <a:ea typeface="Helvetica" charset="0"/>
              <a:cs typeface="Helvetica" charset="0"/>
            </a:endParaRPr>
          </a:p>
          <a:p>
            <a:pPr marL="1257300" lvl="2" indent="-342900" eaLnBrk="0" hangingPunct="0">
              <a:spcBef>
                <a:spcPct val="20000"/>
              </a:spcBef>
              <a:buFont typeface="Arial" charset="0"/>
              <a:buChar char="•"/>
            </a:pPr>
            <a:r>
              <a:rPr lang="en-US" sz="2000" dirty="0" smtClean="0">
                <a:solidFill>
                  <a:srgbClr val="000000"/>
                </a:solidFill>
                <a:latin typeface="Helvetica" charset="0"/>
                <a:ea typeface="Helvetica" charset="0"/>
                <a:cs typeface="Helvetica" charset="0"/>
              </a:rPr>
              <a:t>Note</a:t>
            </a:r>
            <a:r>
              <a:rPr lang="en-US" sz="2000" dirty="0">
                <a:solidFill>
                  <a:srgbClr val="000000"/>
                </a:solidFill>
                <a:latin typeface="Helvetica" charset="0"/>
                <a:ea typeface="Helvetica" charset="0"/>
                <a:cs typeface="Helvetica" charset="0"/>
              </a:rPr>
              <a:t>: decrease factor between 1 and 2</a:t>
            </a:r>
            <a:r>
              <a:rPr lang="en-US" sz="2000" dirty="0" smtClean="0">
                <a:solidFill>
                  <a:srgbClr val="000000"/>
                </a:solidFill>
                <a:latin typeface="Helvetica" charset="0"/>
                <a:ea typeface="Helvetica" charset="0"/>
                <a:cs typeface="Helvetica" charset="0"/>
              </a:rPr>
              <a:t>.</a:t>
            </a:r>
            <a:endParaRPr lang="en-US" sz="2000" dirty="0">
              <a:solidFill>
                <a:srgbClr val="000000"/>
              </a:solidFill>
              <a:latin typeface="Helvetica" charset="0"/>
              <a:ea typeface="Helvetica" charset="0"/>
              <a:cs typeface="Helvetica" charset="0"/>
            </a:endParaRPr>
          </a:p>
        </p:txBody>
      </p:sp>
      <p:grpSp>
        <p:nvGrpSpPr>
          <p:cNvPr id="3" name="Group 2"/>
          <p:cNvGrpSpPr/>
          <p:nvPr/>
        </p:nvGrpSpPr>
        <p:grpSpPr>
          <a:xfrm>
            <a:off x="7772400" y="1138536"/>
            <a:ext cx="2514600" cy="1837729"/>
            <a:chOff x="6248400" y="1138535"/>
            <a:chExt cx="2514600" cy="1837729"/>
          </a:xfrm>
        </p:grpSpPr>
        <p:sp>
          <p:nvSpPr>
            <p:cNvPr id="31752" name="TextBox 7"/>
            <p:cNvSpPr txBox="1">
              <a:spLocks noChangeArrowheads="1"/>
            </p:cNvSpPr>
            <p:nvPr/>
          </p:nvSpPr>
          <p:spPr bwMode="auto">
            <a:xfrm>
              <a:off x="6248400" y="1143000"/>
              <a:ext cx="368968" cy="461665"/>
            </a:xfrm>
            <a:prstGeom prst="rect">
              <a:avLst/>
            </a:prstGeom>
            <a:noFill/>
            <a:ln w="9525">
              <a:noFill/>
              <a:miter lim="800000"/>
              <a:headEnd/>
              <a:tailEnd/>
            </a:ln>
          </p:spPr>
          <p:txBody>
            <a:bodyPr>
              <a:prstTxWarp prst="textNoShape">
                <a:avLst/>
              </a:prstTxWarp>
              <a:spAutoFit/>
            </a:bodyPr>
            <a:lstStyle/>
            <a:p>
              <a:r>
                <a:rPr lang="en-US" sz="2400" b="1" dirty="0">
                  <a:solidFill>
                    <a:prstClr val="black"/>
                  </a:solidFill>
                  <a:latin typeface="Calibri" charset="0"/>
                </a:rPr>
                <a:t>B</a:t>
              </a:r>
            </a:p>
          </p:txBody>
        </p:sp>
        <p:sp>
          <p:nvSpPr>
            <p:cNvPr id="31755" name="TextBox 15"/>
            <p:cNvSpPr txBox="1">
              <a:spLocks noChangeArrowheads="1"/>
            </p:cNvSpPr>
            <p:nvPr/>
          </p:nvSpPr>
          <p:spPr bwMode="auto">
            <a:xfrm>
              <a:off x="7615989" y="1138535"/>
              <a:ext cx="368968" cy="461665"/>
            </a:xfrm>
            <a:prstGeom prst="rect">
              <a:avLst/>
            </a:prstGeom>
            <a:noFill/>
            <a:ln w="9525">
              <a:noFill/>
              <a:miter lim="800000"/>
              <a:headEnd/>
              <a:tailEnd/>
            </a:ln>
          </p:spPr>
          <p:txBody>
            <a:bodyPr>
              <a:prstTxWarp prst="textNoShape">
                <a:avLst/>
              </a:prstTxWarp>
              <a:spAutoFit/>
            </a:bodyPr>
            <a:lstStyle/>
            <a:p>
              <a:r>
                <a:rPr lang="en-US" sz="2400" b="1" dirty="0">
                  <a:solidFill>
                    <a:prstClr val="black"/>
                  </a:solidFill>
                  <a:latin typeface="Calibri" charset="0"/>
                </a:rPr>
                <a:t>K</a:t>
              </a:r>
            </a:p>
          </p:txBody>
        </p:sp>
        <p:sp>
          <p:nvSpPr>
            <p:cNvPr id="31756" name="TextBox 16"/>
            <p:cNvSpPr txBox="1">
              <a:spLocks noChangeArrowheads="1"/>
            </p:cNvSpPr>
            <p:nvPr/>
          </p:nvSpPr>
          <p:spPr bwMode="auto">
            <a:xfrm>
              <a:off x="6785810" y="1276290"/>
              <a:ext cx="1475873" cy="400110"/>
            </a:xfrm>
            <a:prstGeom prst="rect">
              <a:avLst/>
            </a:prstGeom>
            <a:noFill/>
            <a:ln w="9525">
              <a:noFill/>
              <a:miter lim="800000"/>
              <a:headEnd/>
              <a:tailEnd/>
            </a:ln>
          </p:spPr>
          <p:txBody>
            <a:bodyPr>
              <a:prstTxWarp prst="textNoShape">
                <a:avLst/>
              </a:prstTxWarp>
              <a:spAutoFit/>
            </a:bodyPr>
            <a:lstStyle/>
            <a:p>
              <a:r>
                <a:rPr lang="en-US" sz="2000" b="1" dirty="0">
                  <a:solidFill>
                    <a:prstClr val="black"/>
                  </a:solidFill>
                  <a:latin typeface="Calibri" charset="0"/>
                </a:rPr>
                <a:t>Mark</a:t>
              </a:r>
              <a:endParaRPr lang="en-US" sz="2800" b="1" dirty="0">
                <a:solidFill>
                  <a:prstClr val="black"/>
                </a:solidFill>
                <a:latin typeface="Calibri" charset="0"/>
              </a:endParaRPr>
            </a:p>
          </p:txBody>
        </p:sp>
        <p:sp>
          <p:nvSpPr>
            <p:cNvPr id="31759" name="TextBox 14"/>
            <p:cNvSpPr txBox="1">
              <a:spLocks noChangeArrowheads="1"/>
            </p:cNvSpPr>
            <p:nvPr/>
          </p:nvSpPr>
          <p:spPr bwMode="auto">
            <a:xfrm>
              <a:off x="7972927" y="1197114"/>
              <a:ext cx="790073" cy="707886"/>
            </a:xfrm>
            <a:prstGeom prst="rect">
              <a:avLst/>
            </a:prstGeom>
            <a:noFill/>
            <a:ln w="9525">
              <a:noFill/>
              <a:miter lim="800000"/>
              <a:headEnd/>
              <a:tailEnd/>
            </a:ln>
          </p:spPr>
          <p:txBody>
            <a:bodyPr wrap="square">
              <a:prstTxWarp prst="textNoShape">
                <a:avLst/>
              </a:prstTxWarp>
              <a:spAutoFit/>
            </a:bodyPr>
            <a:lstStyle/>
            <a:p>
              <a:r>
                <a:rPr lang="en-US" sz="2000" b="1" dirty="0">
                  <a:solidFill>
                    <a:prstClr val="black"/>
                  </a:solidFill>
                  <a:latin typeface="Calibri" charset="0"/>
                </a:rPr>
                <a:t>Don’t </a:t>
              </a:r>
            </a:p>
            <a:p>
              <a:r>
                <a:rPr lang="en-US" sz="2000" b="1" dirty="0">
                  <a:solidFill>
                    <a:prstClr val="black"/>
                  </a:solidFill>
                  <a:latin typeface="Calibri" charset="0"/>
                </a:rPr>
                <a:t>Mark</a:t>
              </a:r>
              <a:endParaRPr lang="en-US" sz="2000" b="1" dirty="0">
                <a:solidFill>
                  <a:prstClr val="black"/>
                </a:solidFill>
                <a:latin typeface="Calibri" charset="0"/>
              </a:endParaRPr>
            </a:p>
          </p:txBody>
        </p:sp>
        <p:grpSp>
          <p:nvGrpSpPr>
            <p:cNvPr id="8" name="Group 151"/>
            <p:cNvGrpSpPr>
              <a:grpSpLocks/>
            </p:cNvGrpSpPr>
            <p:nvPr/>
          </p:nvGrpSpPr>
          <p:grpSpPr bwMode="auto">
            <a:xfrm>
              <a:off x="6324601" y="1985665"/>
              <a:ext cx="2209800" cy="609600"/>
              <a:chOff x="4032" y="480"/>
              <a:chExt cx="768" cy="576"/>
            </a:xfrm>
            <a:gradFill>
              <a:gsLst>
                <a:gs pos="0">
                  <a:schemeClr val="bg1"/>
                </a:gs>
                <a:gs pos="100000">
                  <a:schemeClr val="hlink"/>
                </a:gs>
              </a:gsLst>
              <a:lin ang="0" scaled="1"/>
            </a:gradFill>
          </p:grpSpPr>
          <p:sp>
            <p:nvSpPr>
              <p:cNvPr id="18"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19"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cxnSp>
          <p:nvCxnSpPr>
            <p:cNvPr id="5" name="Straight Connector 4"/>
            <p:cNvCxnSpPr/>
            <p:nvPr/>
          </p:nvCxnSpPr>
          <p:spPr>
            <a:xfrm rot="5400000">
              <a:off x="7108658" y="2284449"/>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0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0" name="Rectangle 6"/>
          <p:cNvSpPr>
            <a:spLocks noChangeArrowheads="1"/>
          </p:cNvSpPr>
          <p:nvPr/>
        </p:nvSpPr>
        <p:spPr bwMode="auto">
          <a:xfrm>
            <a:off x="1524000" y="1529834"/>
            <a:ext cx="2209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2"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5"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36" name="Rectangle 12"/>
          <p:cNvSpPr>
            <a:spLocks noChangeArrowheads="1"/>
          </p:cNvSpPr>
          <p:nvPr/>
        </p:nvSpPr>
        <p:spPr bwMode="auto">
          <a:xfrm>
            <a:off x="1524001" y="17203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1038" name="Rectangle 1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1041" name="Rectangle 17"/>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2"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4"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sp>
        <p:nvSpPr>
          <p:cNvPr id="6" name="Rectangle 9"/>
          <p:cNvSpPr>
            <a:spLocks noChangeArrowheads="1"/>
          </p:cNvSpPr>
          <p:nvPr/>
        </p:nvSpPr>
        <p:spPr bwMode="auto">
          <a:xfrm>
            <a:off x="1524001" y="17203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7"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prstClr val="black"/>
              </a:solidFill>
              <a:latin typeface="Calibri"/>
            </a:endParaRPr>
          </a:p>
        </p:txBody>
      </p:sp>
      <p:graphicFrame>
        <p:nvGraphicFramePr>
          <p:cNvPr id="34" name="Object 33"/>
          <p:cNvGraphicFramePr>
            <a:graphicFrameLocks noChangeAspect="1"/>
          </p:cNvGraphicFramePr>
          <p:nvPr/>
        </p:nvGraphicFramePr>
        <p:xfrm>
          <a:off x="2751960" y="4173864"/>
          <a:ext cx="7077841" cy="702936"/>
        </p:xfrm>
        <a:graphic>
          <a:graphicData uri="http://schemas.openxmlformats.org/presentationml/2006/ole">
            <mc:AlternateContent xmlns:mc="http://schemas.openxmlformats.org/markup-compatibility/2006">
              <mc:Choice xmlns:v="urn:schemas-microsoft-com:vml" Requires="v">
                <p:oleObj spid="_x0000_s1557" name="Equation" r:id="rId5" imgW="3708400" imgH="368300" progId="Equation.3">
                  <p:embed/>
                </p:oleObj>
              </mc:Choice>
              <mc:Fallback>
                <p:oleObj name="Equation" r:id="rId5" imgW="3708400" imgH="368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960" y="4173864"/>
                        <a:ext cx="7077841" cy="70293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1683" name="Object 3"/>
          <p:cNvGraphicFramePr>
            <a:graphicFrameLocks noChangeAspect="1"/>
          </p:cNvGraphicFramePr>
          <p:nvPr>
            <p:extLst>
              <p:ext uri="{D42A27DB-BD31-4B8C-83A1-F6EECF244321}">
                <p14:modId xmlns:p14="http://schemas.microsoft.com/office/powerpoint/2010/main" val="980901275"/>
              </p:ext>
            </p:extLst>
          </p:nvPr>
        </p:nvGraphicFramePr>
        <p:xfrm>
          <a:off x="6064250" y="5282295"/>
          <a:ext cx="1912937" cy="739089"/>
        </p:xfrm>
        <a:graphic>
          <a:graphicData uri="http://schemas.openxmlformats.org/presentationml/2006/ole">
            <mc:AlternateContent xmlns:mc="http://schemas.openxmlformats.org/markup-compatibility/2006">
              <mc:Choice xmlns:v="urn:schemas-microsoft-com:vml" Requires="v">
                <p:oleObj spid="_x0000_s1558" name="Equation" r:id="rId7" imgW="952500" imgH="368300" progId="Equation.3">
                  <p:embed/>
                </p:oleObj>
              </mc:Choice>
              <mc:Fallback>
                <p:oleObj name="Equation" r:id="rId7" imgW="952500" imgH="368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4250" y="5282295"/>
                        <a:ext cx="1912937" cy="73908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Title 8"/>
          <p:cNvSpPr>
            <a:spLocks noGrp="1"/>
          </p:cNvSpPr>
          <p:nvPr>
            <p:ph type="title"/>
          </p:nvPr>
        </p:nvSpPr>
        <p:spPr/>
        <p:txBody>
          <a:bodyPr/>
          <a:lstStyle/>
          <a:p>
            <a:r>
              <a:rPr lang="en-US" dirty="0" smtClean="0">
                <a:ea typeface="ＭＳ Ｐゴシック" charset="-128"/>
                <a:cs typeface="ＭＳ Ｐゴシック" charset="-128"/>
              </a:rPr>
              <a:t>DCTCP algorithm</a:t>
            </a:r>
            <a:endParaRPr lang="en-US" dirty="0"/>
          </a:p>
        </p:txBody>
      </p:sp>
    </p:spTree>
    <p:custDataLst>
      <p:tags r:id="rId2"/>
    </p:custDataLst>
    <p:extLst>
      <p:ext uri="{BB962C8B-B14F-4D97-AF65-F5344CB8AC3E}">
        <p14:creationId xmlns:p14="http://schemas.microsoft.com/office/powerpoint/2010/main" val="6553898"/>
      </p:ext>
    </p:extLst>
  </p:cSld>
  <p:clrMapOvr>
    <a:masterClrMapping/>
  </p:clrMapOvr>
  <p:transition advTm="9729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5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57">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114340" y="1479289"/>
            <a:ext cx="8703166" cy="4968950"/>
            <a:chOff x="716280" y="1584249"/>
            <a:chExt cx="8703166" cy="4968950"/>
          </a:xfrm>
        </p:grpSpPr>
        <p:grpSp>
          <p:nvGrpSpPr>
            <p:cNvPr id="50" name="Group 49"/>
            <p:cNvGrpSpPr/>
            <p:nvPr/>
          </p:nvGrpSpPr>
          <p:grpSpPr>
            <a:xfrm>
              <a:off x="716280" y="1820329"/>
              <a:ext cx="7437120" cy="4732870"/>
              <a:chOff x="716280" y="1820329"/>
              <a:chExt cx="7437120" cy="4732870"/>
            </a:xfrm>
          </p:grpSpPr>
          <p:grpSp>
            <p:nvGrpSpPr>
              <p:cNvPr id="42" name="Group 41"/>
              <p:cNvGrpSpPr/>
              <p:nvPr/>
            </p:nvGrpSpPr>
            <p:grpSpPr>
              <a:xfrm>
                <a:off x="716280" y="1905000"/>
                <a:ext cx="7437120" cy="4648199"/>
                <a:chOff x="716280" y="1905000"/>
                <a:chExt cx="7437120" cy="4648199"/>
              </a:xfrm>
            </p:grpSpPr>
            <p:grpSp>
              <p:nvGrpSpPr>
                <p:cNvPr id="7" name="Group 6"/>
                <p:cNvGrpSpPr/>
                <p:nvPr/>
              </p:nvGrpSpPr>
              <p:grpSpPr>
                <a:xfrm>
                  <a:off x="716280" y="1905000"/>
                  <a:ext cx="7437120" cy="4648199"/>
                  <a:chOff x="304800" y="1219200"/>
                  <a:chExt cx="7924800" cy="4953000"/>
                </a:xfrm>
              </p:grpSpPr>
              <p:pic>
                <p:nvPicPr>
                  <p:cNvPr id="5" name="Picture 4" descr="queue-timeseries.eps"/>
                  <p:cNvPicPr>
                    <a:picLocks noChangeAspect="1"/>
                  </p:cNvPicPr>
                  <p:nvPr/>
                </p:nvPicPr>
                <p:blipFill rotWithShape="1">
                  <a:blip r:embed="rId3">
                    <a:extLst>
                      <a:ext uri="{28A0092B-C50C-407E-A947-70E740481C1C}">
                        <a14:useLocalDpi xmlns:a14="http://schemas.microsoft.com/office/drawing/2010/main" val="0"/>
                      </a:ext>
                    </a:extLst>
                  </a:blip>
                  <a:srcRect b="8963"/>
                  <a:stretch/>
                </p:blipFill>
                <p:spPr>
                  <a:xfrm>
                    <a:off x="304800" y="1219200"/>
                    <a:ext cx="7772400" cy="4953000"/>
                  </a:xfrm>
                  <a:prstGeom prst="rect">
                    <a:avLst/>
                  </a:prstGeom>
                </p:spPr>
              </p:pic>
              <p:pic>
                <p:nvPicPr>
                  <p:cNvPr id="6" name="Picture 5" descr="queue-timeseries.eps"/>
                  <p:cNvPicPr>
                    <a:picLocks noChangeAspect="1"/>
                  </p:cNvPicPr>
                  <p:nvPr/>
                </p:nvPicPr>
                <p:blipFill rotWithShape="1">
                  <a:blip r:embed="rId4">
                    <a:extLst>
                      <a:ext uri="{28A0092B-C50C-407E-A947-70E740481C1C}">
                        <a14:useLocalDpi xmlns:a14="http://schemas.microsoft.com/office/drawing/2010/main" val="0"/>
                      </a:ext>
                    </a:extLst>
                  </a:blip>
                  <a:srcRect t="91970"/>
                  <a:stretch/>
                </p:blipFill>
                <p:spPr>
                  <a:xfrm>
                    <a:off x="457200" y="5735320"/>
                    <a:ext cx="7772400" cy="436880"/>
                  </a:xfrm>
                  <a:prstGeom prst="rect">
                    <a:avLst/>
                  </a:prstGeom>
                </p:spPr>
              </p:pic>
            </p:grpSp>
            <p:sp>
              <p:nvSpPr>
                <p:cNvPr id="40" name="Rectangle 39"/>
                <p:cNvSpPr/>
                <p:nvPr/>
              </p:nvSpPr>
              <p:spPr>
                <a:xfrm>
                  <a:off x="2514600" y="4648200"/>
                  <a:ext cx="3276600" cy="83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Helvetica" charset="0"/>
                    <a:ea typeface="Helvetica" charset="0"/>
                    <a:cs typeface="Helvetica" charset="0"/>
                  </a:endParaRPr>
                </a:p>
              </p:txBody>
            </p:sp>
            <p:pic>
              <p:nvPicPr>
                <p:cNvPr id="36" name="Picture 35" descr="queue-timeseries.eps"/>
                <p:cNvPicPr>
                  <a:picLocks noChangeAspect="1"/>
                </p:cNvPicPr>
                <p:nvPr/>
              </p:nvPicPr>
              <p:blipFill rotWithShape="1">
                <a:blip r:embed="rId5">
                  <a:extLst>
                    <a:ext uri="{28A0092B-C50C-407E-A947-70E740481C1C}">
                      <a14:useLocalDpi xmlns:a14="http://schemas.microsoft.com/office/drawing/2010/main" val="0"/>
                    </a:ext>
                  </a:extLst>
                </a:blip>
                <a:srcRect l="38351" t="55828" r="22103" b="30176"/>
                <a:stretch/>
              </p:blipFill>
              <p:spPr>
                <a:xfrm>
                  <a:off x="2607733" y="4572000"/>
                  <a:ext cx="2802467" cy="694266"/>
                </a:xfrm>
                <a:prstGeom prst="rect">
                  <a:avLst/>
                </a:prstGeom>
                <a:noFill/>
              </p:spPr>
            </p:pic>
          </p:grpSp>
          <p:sp>
            <p:nvSpPr>
              <p:cNvPr id="49" name="TextBox 48"/>
              <p:cNvSpPr txBox="1"/>
              <p:nvPr/>
            </p:nvSpPr>
            <p:spPr>
              <a:xfrm rot="16200000">
                <a:off x="-47423" y="2587421"/>
                <a:ext cx="2057403" cy="523220"/>
              </a:xfrm>
              <a:prstGeom prst="rect">
                <a:avLst/>
              </a:prstGeom>
              <a:solidFill>
                <a:schemeClr val="bg1"/>
              </a:solidFill>
            </p:spPr>
            <p:txBody>
              <a:bodyPr wrap="square" rtlCol="0">
                <a:spAutoFit/>
              </a:bodyPr>
              <a:lstStyle/>
              <a:p>
                <a:r>
                  <a:rPr lang="en-US" sz="2800" dirty="0">
                    <a:solidFill>
                      <a:prstClr val="black"/>
                    </a:solidFill>
                    <a:latin typeface="Helvetica" charset="0"/>
                    <a:ea typeface="Helvetica" charset="0"/>
                    <a:cs typeface="Helvetica" charset="0"/>
                  </a:rPr>
                  <a:t>(</a:t>
                </a:r>
                <a:r>
                  <a:rPr lang="en-US" sz="2800" dirty="0" err="1">
                    <a:solidFill>
                      <a:prstClr val="black"/>
                    </a:solidFill>
                    <a:latin typeface="Helvetica" charset="0"/>
                    <a:ea typeface="Helvetica" charset="0"/>
                    <a:cs typeface="Helvetica" charset="0"/>
                  </a:rPr>
                  <a:t>KBytes</a:t>
                </a:r>
                <a:r>
                  <a:rPr lang="en-US" sz="2800" dirty="0">
                    <a:solidFill>
                      <a:prstClr val="black"/>
                    </a:solidFill>
                    <a:latin typeface="Helvetica" charset="0"/>
                    <a:ea typeface="Helvetica" charset="0"/>
                    <a:cs typeface="Helvetica" charset="0"/>
                  </a:rPr>
                  <a:t>)</a:t>
                </a:r>
                <a:endParaRPr lang="en-US" sz="2800" dirty="0">
                  <a:solidFill>
                    <a:prstClr val="black"/>
                  </a:solidFill>
                  <a:latin typeface="Helvetica" charset="0"/>
                  <a:ea typeface="Helvetica" charset="0"/>
                  <a:cs typeface="Helvetica" charset="0"/>
                </a:endParaRPr>
              </a:p>
            </p:txBody>
          </p:sp>
        </p:grpSp>
        <p:sp>
          <p:nvSpPr>
            <p:cNvPr id="35" name="TextBox 34"/>
            <p:cNvSpPr txBox="1"/>
            <p:nvPr/>
          </p:nvSpPr>
          <p:spPr>
            <a:xfrm>
              <a:off x="981278" y="1584249"/>
              <a:ext cx="8438168" cy="461665"/>
            </a:xfrm>
            <a:prstGeom prst="rect">
              <a:avLst/>
            </a:prstGeom>
            <a:noFill/>
          </p:spPr>
          <p:txBody>
            <a:bodyPr wrap="square" rtlCol="0">
              <a:spAutoFit/>
            </a:bodyPr>
            <a:lstStyle/>
            <a:p>
              <a:r>
                <a:rPr lang="en-US" sz="2400" b="1" dirty="0">
                  <a:solidFill>
                    <a:srgbClr val="2621C2"/>
                  </a:solidFill>
                  <a:latin typeface="Helvetica" charset="0"/>
                  <a:ea typeface="Helvetica" charset="0"/>
                  <a:cs typeface="Helvetica" charset="0"/>
                </a:rPr>
                <a:t>Experiment:</a:t>
              </a:r>
              <a:r>
                <a:rPr lang="en-US" sz="2400" b="1" dirty="0">
                  <a:solidFill>
                    <a:srgbClr val="BD0A12"/>
                  </a:solidFill>
                  <a:latin typeface="Helvetica" charset="0"/>
                  <a:ea typeface="Helvetica" charset="0"/>
                  <a:cs typeface="Helvetica" charset="0"/>
                </a:rPr>
                <a:t> </a:t>
              </a:r>
              <a:r>
                <a:rPr lang="en-US" sz="2400" dirty="0">
                  <a:solidFill>
                    <a:srgbClr val="000000"/>
                  </a:solidFill>
                  <a:latin typeface="Helvetica" charset="0"/>
                  <a:ea typeface="Helvetica" charset="0"/>
                  <a:cs typeface="Helvetica" charset="0"/>
                </a:rPr>
                <a:t>2 flows (Win 7 stack), Broadcom 1Gbps Switch</a:t>
              </a:r>
            </a:p>
          </p:txBody>
        </p:sp>
      </p:grpSp>
      <p:grpSp>
        <p:nvGrpSpPr>
          <p:cNvPr id="48" name="Group 47"/>
          <p:cNvGrpSpPr/>
          <p:nvPr/>
        </p:nvGrpSpPr>
        <p:grpSpPr>
          <a:xfrm>
            <a:off x="7057411" y="4767375"/>
            <a:ext cx="4148085" cy="1071265"/>
            <a:chOff x="6213130" y="4925917"/>
            <a:chExt cx="3407895" cy="999847"/>
          </a:xfrm>
        </p:grpSpPr>
        <p:cxnSp>
          <p:nvCxnSpPr>
            <p:cNvPr id="43" name="Straight Connector 42"/>
            <p:cNvCxnSpPr/>
            <p:nvPr/>
          </p:nvCxnSpPr>
          <p:spPr>
            <a:xfrm flipH="1">
              <a:off x="6259072" y="5916664"/>
              <a:ext cx="2029948" cy="9100"/>
            </a:xfrm>
            <a:prstGeom prst="line">
              <a:avLst/>
            </a:prstGeom>
            <a:ln w="63500">
              <a:solidFill>
                <a:srgbClr val="000000"/>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43731" y="5305508"/>
              <a:ext cx="69" cy="504802"/>
            </a:xfrm>
            <a:prstGeom prst="straightConnector1">
              <a:avLst/>
            </a:prstGeom>
            <a:ln w="50800">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213130" y="4925917"/>
              <a:ext cx="3407895" cy="402161"/>
            </a:xfrm>
            <a:prstGeom prst="rect">
              <a:avLst/>
            </a:prstGeom>
            <a:noFill/>
          </p:spPr>
          <p:txBody>
            <a:bodyPr wrap="square" rtlCol="0">
              <a:spAutoFit/>
            </a:bodyPr>
            <a:lstStyle/>
            <a:p>
              <a:r>
                <a:rPr lang="en-US" sz="2200" b="1" dirty="0">
                  <a:solidFill>
                    <a:srgbClr val="000000"/>
                  </a:solidFill>
                  <a:latin typeface="Calibri"/>
                </a:rPr>
                <a:t>ECN Marking Thresh = 30KB</a:t>
              </a:r>
              <a:endParaRPr lang="en-US" sz="2200" b="1" dirty="0">
                <a:solidFill>
                  <a:srgbClr val="000000"/>
                </a:solidFill>
                <a:latin typeface="Calibri"/>
              </a:endParaRPr>
            </a:p>
          </p:txBody>
        </p:sp>
      </p:grpSp>
      <p:grpSp>
        <p:nvGrpSpPr>
          <p:cNvPr id="37" name="Group 36"/>
          <p:cNvGrpSpPr/>
          <p:nvPr/>
        </p:nvGrpSpPr>
        <p:grpSpPr>
          <a:xfrm>
            <a:off x="263312" y="1739103"/>
            <a:ext cx="1946488" cy="838200"/>
            <a:chOff x="110912" y="914400"/>
            <a:chExt cx="1946488" cy="838200"/>
          </a:xfrm>
        </p:grpSpPr>
        <p:grpSp>
          <p:nvGrpSpPr>
            <p:cNvPr id="38" name="Group 37"/>
            <p:cNvGrpSpPr/>
            <p:nvPr/>
          </p:nvGrpSpPr>
          <p:grpSpPr>
            <a:xfrm>
              <a:off x="110912" y="914400"/>
              <a:ext cx="1946488" cy="838200"/>
              <a:chOff x="0" y="0"/>
              <a:chExt cx="1946488" cy="838200"/>
            </a:xfrm>
          </p:grpSpPr>
          <p:sp>
            <p:nvSpPr>
              <p:cNvPr id="53" name="Rectangle 52"/>
              <p:cNvSpPr/>
              <p:nvPr/>
            </p:nvSpPr>
            <p:spPr>
              <a:xfrm>
                <a:off x="0" y="0"/>
                <a:ext cx="1946488"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latin typeface="Calibri"/>
                </a:endParaRPr>
              </a:p>
            </p:txBody>
          </p:sp>
          <p:grpSp>
            <p:nvGrpSpPr>
              <p:cNvPr id="55" name="Group 54"/>
              <p:cNvGrpSpPr/>
              <p:nvPr/>
            </p:nvGrpSpPr>
            <p:grpSpPr>
              <a:xfrm>
                <a:off x="228600" y="76200"/>
                <a:ext cx="1524000" cy="640080"/>
                <a:chOff x="2362200" y="2362200"/>
                <a:chExt cx="3810000" cy="1600200"/>
              </a:xfrm>
            </p:grpSpPr>
            <p:sp>
              <p:nvSpPr>
                <p:cNvPr id="56" name="Oval 55"/>
                <p:cNvSpPr/>
                <p:nvPr/>
              </p:nvSpPr>
              <p:spPr>
                <a:xfrm>
                  <a:off x="5638800" y="29718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7" name="Oval 56"/>
                <p:cNvSpPr/>
                <p:nvPr/>
              </p:nvSpPr>
              <p:spPr>
                <a:xfrm>
                  <a:off x="2362200" y="2362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8" name="Oval 57"/>
                <p:cNvSpPr/>
                <p:nvPr/>
              </p:nvSpPr>
              <p:spPr>
                <a:xfrm>
                  <a:off x="2362200" y="3505200"/>
                  <a:ext cx="533400" cy="45720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prstClr val="white"/>
                    </a:solidFill>
                    <a:latin typeface="Calibri"/>
                  </a:endParaRPr>
                </a:p>
              </p:txBody>
            </p:sp>
            <p:sp>
              <p:nvSpPr>
                <p:cNvPr id="59" name="Freeform 58"/>
                <p:cNvSpPr/>
                <p:nvPr/>
              </p:nvSpPr>
              <p:spPr>
                <a:xfrm>
                  <a:off x="2902857" y="255451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sp>
              <p:nvSpPr>
                <p:cNvPr id="60" name="Freeform 59"/>
                <p:cNvSpPr/>
                <p:nvPr/>
              </p:nvSpPr>
              <p:spPr>
                <a:xfrm flipV="1">
                  <a:off x="2895600" y="3112104"/>
                  <a:ext cx="2743200" cy="621696"/>
                </a:xfrm>
                <a:custGeom>
                  <a:avLst/>
                  <a:gdLst>
                    <a:gd name="connsiteX0" fmla="*/ 0 w 2743200"/>
                    <a:gd name="connsiteY0" fmla="*/ 0 h 621696"/>
                    <a:gd name="connsiteX1" fmla="*/ 943429 w 2743200"/>
                    <a:gd name="connsiteY1" fmla="*/ 522515 h 621696"/>
                    <a:gd name="connsiteX2" fmla="*/ 2743200 w 2743200"/>
                    <a:gd name="connsiteY2" fmla="*/ 595086 h 621696"/>
                  </a:gdLst>
                  <a:ahLst/>
                  <a:cxnLst>
                    <a:cxn ang="0">
                      <a:pos x="connsiteX0" y="connsiteY0"/>
                    </a:cxn>
                    <a:cxn ang="0">
                      <a:pos x="connsiteX1" y="connsiteY1"/>
                    </a:cxn>
                    <a:cxn ang="0">
                      <a:pos x="connsiteX2" y="connsiteY2"/>
                    </a:cxn>
                  </a:cxnLst>
                  <a:rect l="l" t="t" r="r" b="b"/>
                  <a:pathLst>
                    <a:path w="2743200" h="621696">
                      <a:moveTo>
                        <a:pt x="0" y="0"/>
                      </a:moveTo>
                      <a:cubicBezTo>
                        <a:pt x="243114" y="211667"/>
                        <a:pt x="486229" y="423334"/>
                        <a:pt x="943429" y="522515"/>
                      </a:cubicBezTo>
                      <a:cubicBezTo>
                        <a:pt x="1400629" y="621696"/>
                        <a:pt x="2071914" y="608391"/>
                        <a:pt x="2743200" y="595086"/>
                      </a:cubicBezTo>
                    </a:path>
                  </a:pathLst>
                </a:custGeom>
                <a:ln w="508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grpSp>
        </p:grpSp>
        <p:sp>
          <p:nvSpPr>
            <p:cNvPr id="39" name="Rectangle 38"/>
            <p:cNvSpPr/>
            <p:nvPr/>
          </p:nvSpPr>
          <p:spPr>
            <a:xfrm>
              <a:off x="838200" y="1188007"/>
              <a:ext cx="304800" cy="2438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latin typeface="Calibri"/>
              </a:endParaRPr>
            </a:p>
          </p:txBody>
        </p:sp>
        <p:grpSp>
          <p:nvGrpSpPr>
            <p:cNvPr id="41" name="Group 32"/>
            <p:cNvGrpSpPr/>
            <p:nvPr/>
          </p:nvGrpSpPr>
          <p:grpSpPr>
            <a:xfrm flipV="1">
              <a:off x="860820" y="1238085"/>
              <a:ext cx="246605" cy="145827"/>
              <a:chOff x="1040728" y="3511051"/>
              <a:chExt cx="2777155" cy="1642242"/>
            </a:xfrm>
          </p:grpSpPr>
          <p:sp>
            <p:nvSpPr>
              <p:cNvPr id="46" name="Freeform 45"/>
              <p:cNvSpPr/>
              <p:nvPr/>
            </p:nvSpPr>
            <p:spPr>
              <a:xfrm>
                <a:off x="1040728" y="3511051"/>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47" name="Freeform 46"/>
              <p:cNvSpPr/>
              <p:nvPr/>
            </p:nvSpPr>
            <p:spPr>
              <a:xfrm flipH="1" flipV="1">
                <a:off x="2411547" y="4311599"/>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51" name="Freeform 50"/>
              <p:cNvSpPr/>
              <p:nvPr/>
            </p:nvSpPr>
            <p:spPr>
              <a:xfrm flipH="1">
                <a:off x="2433736" y="3534367"/>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sp>
            <p:nvSpPr>
              <p:cNvPr id="52" name="Freeform 51"/>
              <p:cNvSpPr/>
              <p:nvPr/>
            </p:nvSpPr>
            <p:spPr>
              <a:xfrm flipV="1">
                <a:off x="1062916" y="4334915"/>
                <a:ext cx="1384147" cy="81837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38100">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prstClr val="black"/>
                  </a:solidFill>
                  <a:latin typeface="Calibri"/>
                </a:endParaRPr>
              </a:p>
            </p:txBody>
          </p:sp>
        </p:grpSp>
      </p:grpSp>
      <p:grpSp>
        <p:nvGrpSpPr>
          <p:cNvPr id="18" name="Group 17"/>
          <p:cNvGrpSpPr/>
          <p:nvPr/>
        </p:nvGrpSpPr>
        <p:grpSpPr>
          <a:xfrm>
            <a:off x="6214074" y="2561091"/>
            <a:ext cx="284683" cy="3275507"/>
            <a:chOff x="4742548" y="2582082"/>
            <a:chExt cx="284683" cy="3275507"/>
          </a:xfrm>
          <a:effectLst/>
        </p:grpSpPr>
        <p:cxnSp>
          <p:nvCxnSpPr>
            <p:cNvPr id="10" name="Straight Connector 9"/>
            <p:cNvCxnSpPr/>
            <p:nvPr/>
          </p:nvCxnSpPr>
          <p:spPr>
            <a:xfrm>
              <a:off x="4890794" y="2582082"/>
              <a:ext cx="0" cy="3264340"/>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4742548" y="2592578"/>
              <a:ext cx="284683" cy="5716"/>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4758509" y="5856918"/>
              <a:ext cx="268722" cy="671"/>
            </a:xfrm>
            <a:prstGeom prst="line">
              <a:avLst/>
            </a:prstGeom>
            <a:ln w="508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grpSp>
      <p:sp>
        <p:nvSpPr>
          <p:cNvPr id="73" name="TextBox 72"/>
          <p:cNvSpPr txBox="1"/>
          <p:nvPr/>
        </p:nvSpPr>
        <p:spPr>
          <a:xfrm>
            <a:off x="6559102" y="2022803"/>
            <a:ext cx="3539528" cy="461665"/>
          </a:xfrm>
          <a:prstGeom prst="rect">
            <a:avLst/>
          </a:prstGeom>
          <a:noFill/>
        </p:spPr>
        <p:txBody>
          <a:bodyPr wrap="square" rtlCol="0">
            <a:spAutoFit/>
          </a:bodyPr>
          <a:lstStyle/>
          <a:p>
            <a:r>
              <a:rPr lang="en-US" sz="2400" b="1" dirty="0">
                <a:solidFill>
                  <a:srgbClr val="000000"/>
                </a:solidFill>
                <a:latin typeface="Helvetica" charset="0"/>
                <a:ea typeface="Helvetica" charset="0"/>
                <a:cs typeface="Helvetica" charset="0"/>
              </a:rPr>
              <a:t>Buffer is mostly empty</a:t>
            </a:r>
            <a:endParaRPr lang="en-US" sz="2400" b="1" dirty="0">
              <a:solidFill>
                <a:srgbClr val="000000"/>
              </a:solidFill>
              <a:latin typeface="Helvetica" charset="0"/>
              <a:ea typeface="Helvetica" charset="0"/>
              <a:cs typeface="Helvetica" charset="0"/>
            </a:endParaRPr>
          </a:p>
        </p:txBody>
      </p:sp>
      <p:sp>
        <p:nvSpPr>
          <p:cNvPr id="54" name="Rounded Rectangle 53"/>
          <p:cNvSpPr/>
          <p:nvPr/>
        </p:nvSpPr>
        <p:spPr>
          <a:xfrm>
            <a:off x="2209800" y="4267201"/>
            <a:ext cx="8112840" cy="114409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solidFill>
                  <a:prstClr val="white"/>
                </a:solidFill>
                <a:latin typeface="Helvetica" charset="0"/>
                <a:ea typeface="Helvetica" charset="0"/>
                <a:cs typeface="Helvetica" charset="0"/>
              </a:rPr>
              <a:t>DCTCP mitigates </a:t>
            </a:r>
            <a:r>
              <a:rPr lang="en-US" sz="2800" dirty="0" err="1">
                <a:solidFill>
                  <a:prstClr val="white"/>
                </a:solidFill>
                <a:latin typeface="Helvetica" charset="0"/>
                <a:ea typeface="Helvetica" charset="0"/>
                <a:cs typeface="Helvetica" charset="0"/>
              </a:rPr>
              <a:t>Incast</a:t>
            </a:r>
            <a:r>
              <a:rPr lang="en-US" sz="2800" dirty="0">
                <a:solidFill>
                  <a:prstClr val="white"/>
                </a:solidFill>
                <a:latin typeface="Helvetica" charset="0"/>
                <a:ea typeface="Helvetica" charset="0"/>
                <a:cs typeface="Helvetica" charset="0"/>
              </a:rPr>
              <a:t> by creating a </a:t>
            </a:r>
          </a:p>
          <a:p>
            <a:pPr algn="ctr"/>
            <a:r>
              <a:rPr lang="en-US" sz="2800" dirty="0">
                <a:solidFill>
                  <a:prstClr val="white"/>
                </a:solidFill>
                <a:latin typeface="Helvetica" charset="0"/>
                <a:ea typeface="Helvetica" charset="0"/>
                <a:cs typeface="Helvetica" charset="0"/>
              </a:rPr>
              <a:t>large buffer headroom </a:t>
            </a:r>
          </a:p>
        </p:txBody>
      </p:sp>
      <p:sp>
        <p:nvSpPr>
          <p:cNvPr id="2" name="Title 1"/>
          <p:cNvSpPr>
            <a:spLocks noGrp="1"/>
          </p:cNvSpPr>
          <p:nvPr>
            <p:ph type="title"/>
          </p:nvPr>
        </p:nvSpPr>
        <p:spPr/>
        <p:txBody>
          <a:bodyPr/>
          <a:lstStyle/>
          <a:p>
            <a:r>
              <a:rPr lang="en-US" dirty="0"/>
              <a:t>DCTCP vs TCP</a:t>
            </a:r>
          </a:p>
        </p:txBody>
      </p:sp>
    </p:spTree>
    <p:custDataLst>
      <p:tags r:id="rId1"/>
    </p:custDataLst>
    <p:extLst>
      <p:ext uri="{BB962C8B-B14F-4D97-AF65-F5344CB8AC3E}">
        <p14:creationId xmlns:p14="http://schemas.microsoft.com/office/powerpoint/2010/main" val="529646607"/>
      </p:ext>
    </p:extLst>
  </p:cSld>
  <p:clrMapOvr>
    <a:masterClrMapping/>
  </p:clrMapOvr>
  <mc:AlternateContent xmlns:mc="http://schemas.openxmlformats.org/markup-compatibility/2006" xmlns:p14="http://schemas.microsoft.com/office/powerpoint/2010/main">
    <mc:Choice Requires="p14">
      <p:transition spd="slow" p14:dur="2000" advTm="83663"/>
    </mc:Choice>
    <mc:Fallback xmlns="">
      <p:transition xmlns:p14="http://schemas.microsoft.com/office/powerpoint/2010/main" spd="slow" advTm="836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48274" y="241994"/>
            <a:ext cx="7395727" cy="1891606"/>
            <a:chOff x="224273" y="241994"/>
            <a:chExt cx="7395727" cy="1891606"/>
          </a:xfrm>
        </p:grpSpPr>
        <p:sp>
          <p:nvSpPr>
            <p:cNvPr id="4" name="Cloud 3"/>
            <p:cNvSpPr/>
            <p:nvPr/>
          </p:nvSpPr>
          <p:spPr>
            <a:xfrm>
              <a:off x="1524000" y="10803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solidFill>
                    <a:prstClr val="black"/>
                  </a:solidFill>
                  <a:latin typeface="Calibri"/>
                </a:rPr>
                <a:t>      </a:t>
              </a:r>
              <a:r>
                <a:rPr lang="en-US" sz="2400" b="1" dirty="0">
                  <a:solidFill>
                    <a:prstClr val="black"/>
                  </a:solidFill>
                  <a:latin typeface="Calibri"/>
                </a:rPr>
                <a:t>INTERNET</a:t>
              </a:r>
              <a:endParaRPr lang="en-US" sz="2000" b="1" dirty="0">
                <a:solidFill>
                  <a:prstClr val="black"/>
                </a:solidFill>
                <a:latin typeface="Calibri"/>
              </a:endParaRPr>
            </a:p>
          </p:txBody>
        </p:sp>
        <p:grpSp>
          <p:nvGrpSpPr>
            <p:cNvPr id="640" name="Group 121"/>
            <p:cNvGrpSpPr/>
            <p:nvPr/>
          </p:nvGrpSpPr>
          <p:grpSpPr>
            <a:xfrm>
              <a:off x="224273" y="241994"/>
              <a:ext cx="1258474" cy="1111379"/>
              <a:chOff x="138952" y="609600"/>
              <a:chExt cx="2070848" cy="1828800"/>
            </a:xfrm>
          </p:grpSpPr>
          <p:pic>
            <p:nvPicPr>
              <p:cNvPr id="641" name="Picture 640" descr="Computergirl.gif"/>
              <p:cNvPicPr>
                <a:picLocks noChangeAspect="1"/>
              </p:cNvPicPr>
              <p:nvPr/>
            </p:nvPicPr>
            <p:blipFill>
              <a:blip r:embed="rId3" cstate="print"/>
              <a:stretch>
                <a:fillRect/>
              </a:stretch>
            </p:blipFill>
            <p:spPr>
              <a:xfrm>
                <a:off x="138952" y="609600"/>
                <a:ext cx="2070848" cy="1828800"/>
              </a:xfrm>
              <a:prstGeom prst="rect">
                <a:avLst/>
              </a:prstGeom>
            </p:spPr>
          </p:pic>
          <p:sp>
            <p:nvSpPr>
              <p:cNvPr id="642" name="Rounded Rectangle 641"/>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cxnSp>
          <p:nvCxnSpPr>
            <p:cNvPr id="543" name="Elbow Connector 542"/>
            <p:cNvCxnSpPr>
              <a:stCxn id="641" idx="3"/>
              <a:endCxn id="4" idx="3"/>
            </p:cNvCxnSpPr>
            <p:nvPr/>
          </p:nvCxnSpPr>
          <p:spPr>
            <a:xfrm>
              <a:off x="1482747" y="797684"/>
              <a:ext cx="3089253" cy="342882"/>
            </a:xfrm>
            <a:prstGeom prst="bentConnector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4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2662068"/>
            <a:ext cx="9144000" cy="41959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7" name="Group 6"/>
          <p:cNvGrpSpPr/>
          <p:nvPr/>
        </p:nvGrpSpPr>
        <p:grpSpPr>
          <a:xfrm>
            <a:off x="1752600" y="1801492"/>
            <a:ext cx="8686800" cy="4599309"/>
            <a:chOff x="228600" y="1801491"/>
            <a:chExt cx="8686800" cy="4599309"/>
          </a:xfrm>
        </p:grpSpPr>
        <p:grpSp>
          <p:nvGrpSpPr>
            <p:cNvPr id="183" name="Group 182"/>
            <p:cNvGrpSpPr/>
            <p:nvPr/>
          </p:nvGrpSpPr>
          <p:grpSpPr>
            <a:xfrm>
              <a:off x="228600" y="2116456"/>
              <a:ext cx="8686800" cy="4284344"/>
              <a:chOff x="228600" y="2116456"/>
              <a:chExt cx="8686800" cy="4284344"/>
            </a:xfrm>
          </p:grpSpPr>
          <p:sp>
            <p:nvSpPr>
              <p:cNvPr id="536" name="Rounded Rectangle 535"/>
              <p:cNvSpPr/>
              <p:nvPr/>
            </p:nvSpPr>
            <p:spPr>
              <a:xfrm>
                <a:off x="228600" y="5486400"/>
                <a:ext cx="8686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100" dirty="0">
                  <a:solidFill>
                    <a:prstClr val="black"/>
                  </a:solidFill>
                  <a:latin typeface="Calibri"/>
                </a:endParaRPr>
              </a:p>
              <a:p>
                <a:pPr algn="ctr"/>
                <a:endParaRPr lang="en-US" sz="1200" dirty="0">
                  <a:solidFill>
                    <a:prstClr val="black"/>
                  </a:solidFill>
                  <a:latin typeface="Calibri"/>
                </a:endParaRPr>
              </a:p>
              <a:p>
                <a:pPr algn="ctr"/>
                <a:endParaRPr lang="en-US" sz="1200" dirty="0">
                  <a:solidFill>
                    <a:prstClr val="black"/>
                  </a:solidFill>
                  <a:latin typeface="Calibri"/>
                </a:endParaRPr>
              </a:p>
              <a:p>
                <a:pPr algn="ctr"/>
                <a:endParaRPr lang="en-US" sz="600" dirty="0">
                  <a:solidFill>
                    <a:prstClr val="black"/>
                  </a:solidFill>
                  <a:latin typeface="Calibri"/>
                </a:endParaRPr>
              </a:p>
              <a:p>
                <a:r>
                  <a:rPr lang="en-US" sz="2000" b="1" dirty="0">
                    <a:solidFill>
                      <a:prstClr val="black"/>
                    </a:solidFill>
                    <a:latin typeface="Calibri"/>
                  </a:rPr>
                  <a:t>Servers</a:t>
                </a:r>
              </a:p>
            </p:txBody>
          </p:sp>
          <p:sp>
            <p:nvSpPr>
              <p:cNvPr id="535" name="Rounded Rectangle 534"/>
              <p:cNvSpPr/>
              <p:nvPr/>
            </p:nvSpPr>
            <p:spPr>
              <a:xfrm>
                <a:off x="228600" y="2514600"/>
                <a:ext cx="8686800" cy="2832503"/>
              </a:xfrm>
              <a:prstGeom prst="roundRect">
                <a:avLst>
                  <a:gd name="adj" fmla="val 9902"/>
                </a:avLst>
              </a:prstGeom>
            </p:spPr>
            <p:style>
              <a:lnRef idx="1">
                <a:schemeClr val="dk1"/>
              </a:lnRef>
              <a:fillRef idx="2">
                <a:schemeClr val="dk1"/>
              </a:fillRef>
              <a:effectRef idx="1">
                <a:schemeClr val="dk1"/>
              </a:effectRef>
              <a:fontRef idx="minor">
                <a:schemeClr val="dk1"/>
              </a:fontRef>
            </p:style>
            <p:txBody>
              <a:bodyPr rtlCol="0" anchor="ctr"/>
              <a:lstStyle/>
              <a:p>
                <a:r>
                  <a:rPr lang="en-US" sz="2000" b="1" dirty="0">
                    <a:solidFill>
                      <a:prstClr val="black"/>
                    </a:solidFill>
                    <a:latin typeface="Calibri"/>
                  </a:rPr>
                  <a:t>Fabric</a:t>
                </a:r>
                <a:endParaRPr lang="en-US" sz="1600" b="1"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p:txBody>
          </p:sp>
          <p:cxnSp>
            <p:nvCxnSpPr>
              <p:cNvPr id="18" name="Straight Connector 17"/>
              <p:cNvCxnSpPr/>
              <p:nvPr/>
            </p:nvCxnSpPr>
            <p:spPr>
              <a:xfrm flipH="1" flipV="1">
                <a:off x="3659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741581"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483" idx="0"/>
              </p:cNvCxnSpPr>
              <p:nvPr/>
            </p:nvCxnSpPr>
            <p:spPr>
              <a:xfrm flipH="1" flipV="1">
                <a:off x="2438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4" idx="1"/>
              </p:cNvCxnSpPr>
              <p:nvPr/>
            </p:nvCxnSpPr>
            <p:spPr>
              <a:xfrm flipV="1">
                <a:off x="4030808" y="3076222"/>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483" idx="7"/>
              </p:cNvCxnSpPr>
              <p:nvPr/>
            </p:nvCxnSpPr>
            <p:spPr>
              <a:xfrm flipV="1">
                <a:off x="3049365" y="3022600"/>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484" idx="0"/>
              </p:cNvCxnSpPr>
              <p:nvPr/>
            </p:nvCxnSpPr>
            <p:spPr>
              <a:xfrm flipV="1">
                <a:off x="4057749" y="3062111"/>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502" idx="0"/>
              </p:cNvCxnSpPr>
              <p:nvPr/>
            </p:nvCxnSpPr>
            <p:spPr>
              <a:xfrm flipH="1" flipV="1">
                <a:off x="2497667" y="3014133"/>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503" idx="1"/>
              </p:cNvCxnSpPr>
              <p:nvPr/>
            </p:nvCxnSpPr>
            <p:spPr>
              <a:xfrm flipH="1" flipV="1">
                <a:off x="5029200" y="3048000"/>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502" idx="7"/>
              </p:cNvCxnSpPr>
              <p:nvPr/>
            </p:nvCxnSpPr>
            <p:spPr>
              <a:xfrm flipH="1" flipV="1">
                <a:off x="3793067"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503" idx="0"/>
              </p:cNvCxnSpPr>
              <p:nvPr/>
            </p:nvCxnSpPr>
            <p:spPr>
              <a:xfrm flipV="1">
                <a:off x="6120946" y="2963333"/>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485" idx="0"/>
                <a:endCxn id="483" idx="4"/>
              </p:cNvCxnSpPr>
              <p:nvPr/>
            </p:nvCxnSpPr>
            <p:spPr>
              <a:xfrm flipV="1">
                <a:off x="3022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486" idx="0"/>
                <a:endCxn id="484" idx="4"/>
              </p:cNvCxnSpPr>
              <p:nvPr/>
            </p:nvCxnSpPr>
            <p:spPr>
              <a:xfrm flipV="1">
                <a:off x="4057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504" idx="0"/>
                <a:endCxn id="502" idx="4"/>
              </p:cNvCxnSpPr>
              <p:nvPr/>
            </p:nvCxnSpPr>
            <p:spPr>
              <a:xfrm flipV="1">
                <a:off x="5089349" y="4047868"/>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505" idx="0"/>
                <a:endCxn id="503" idx="4"/>
              </p:cNvCxnSpPr>
              <p:nvPr/>
            </p:nvCxnSpPr>
            <p:spPr>
              <a:xfrm flipV="1">
                <a:off x="6120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529" idx="0"/>
                <a:endCxn id="527" idx="4"/>
              </p:cNvCxnSpPr>
              <p:nvPr/>
            </p:nvCxnSpPr>
            <p:spPr>
              <a:xfrm flipV="1">
                <a:off x="7154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530" idx="0"/>
                <a:endCxn id="528" idx="4"/>
              </p:cNvCxnSpPr>
              <p:nvPr/>
            </p:nvCxnSpPr>
            <p:spPr>
              <a:xfrm flipV="1">
                <a:off x="8199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485" idx="7"/>
              </p:cNvCxnSpPr>
              <p:nvPr/>
            </p:nvCxnSpPr>
            <p:spPr>
              <a:xfrm flipV="1">
                <a:off x="3049365"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86" idx="1"/>
                <a:endCxn id="483" idx="5"/>
              </p:cNvCxnSpPr>
              <p:nvPr/>
            </p:nvCxnSpPr>
            <p:spPr>
              <a:xfrm flipH="1" flipV="1">
                <a:off x="3049365"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502" idx="5"/>
                <a:endCxn id="505" idx="1"/>
              </p:cNvCxnSpPr>
              <p:nvPr/>
            </p:nvCxnSpPr>
            <p:spPr>
              <a:xfrm>
                <a:off x="5116290"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504" idx="7"/>
                <a:endCxn id="503" idx="3"/>
              </p:cNvCxnSpPr>
              <p:nvPr/>
            </p:nvCxnSpPr>
            <p:spPr>
              <a:xfrm flipV="1">
                <a:off x="5116290" y="4036709"/>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527" idx="5"/>
                <a:endCxn id="530" idx="1"/>
              </p:cNvCxnSpPr>
              <p:nvPr/>
            </p:nvCxnSpPr>
            <p:spPr>
              <a:xfrm>
                <a:off x="7181186"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529" idx="7"/>
                <a:endCxn id="528" idx="3"/>
              </p:cNvCxnSpPr>
              <p:nvPr/>
            </p:nvCxnSpPr>
            <p:spPr>
              <a:xfrm flipV="1">
                <a:off x="7181186"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464" idx="3"/>
                <a:endCxn id="342" idx="0"/>
              </p:cNvCxnSpPr>
              <p:nvPr/>
            </p:nvCxnSpPr>
            <p:spPr>
              <a:xfrm flipH="1">
                <a:off x="555826" y="4951109"/>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464" idx="5"/>
              </p:cNvCxnSpPr>
              <p:nvPr/>
            </p:nvCxnSpPr>
            <p:spPr>
              <a:xfrm>
                <a:off x="941341" y="4951109"/>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466" idx="3"/>
                <a:endCxn id="344" idx="0"/>
              </p:cNvCxnSpPr>
              <p:nvPr/>
            </p:nvCxnSpPr>
            <p:spPr>
              <a:xfrm flipH="1">
                <a:off x="1620540" y="4950081"/>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66" idx="5"/>
              </p:cNvCxnSpPr>
              <p:nvPr/>
            </p:nvCxnSpPr>
            <p:spPr>
              <a:xfrm>
                <a:off x="1976666" y="4950081"/>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485" idx="3"/>
                <a:endCxn id="346" idx="0"/>
              </p:cNvCxnSpPr>
              <p:nvPr/>
            </p:nvCxnSpPr>
            <p:spPr>
              <a:xfrm flipH="1">
                <a:off x="2679306" y="4950081"/>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485" idx="5"/>
                <a:endCxn id="347" idx="0"/>
              </p:cNvCxnSpPr>
              <p:nvPr/>
            </p:nvCxnSpPr>
            <p:spPr>
              <a:xfrm>
                <a:off x="3049365" y="4950081"/>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486" idx="3"/>
                <a:endCxn id="348" idx="0"/>
              </p:cNvCxnSpPr>
              <p:nvPr/>
            </p:nvCxnSpPr>
            <p:spPr>
              <a:xfrm flipH="1">
                <a:off x="3744020" y="4951109"/>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486" idx="5"/>
                <a:endCxn id="349" idx="0"/>
              </p:cNvCxnSpPr>
              <p:nvPr/>
            </p:nvCxnSpPr>
            <p:spPr>
              <a:xfrm>
                <a:off x="4084690" y="4951109"/>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504" idx="3"/>
                <a:endCxn id="350" idx="0"/>
              </p:cNvCxnSpPr>
              <p:nvPr/>
            </p:nvCxnSpPr>
            <p:spPr>
              <a:xfrm flipH="1">
                <a:off x="4814045"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504" idx="5"/>
                <a:endCxn id="351" idx="0"/>
              </p:cNvCxnSpPr>
              <p:nvPr/>
            </p:nvCxnSpPr>
            <p:spPr>
              <a:xfrm>
                <a:off x="5116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505" idx="3"/>
                <a:endCxn id="352" idx="0"/>
              </p:cNvCxnSpPr>
              <p:nvPr/>
            </p:nvCxnSpPr>
            <p:spPr>
              <a:xfrm flipH="1">
                <a:off x="5878759" y="4950595"/>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505" idx="5"/>
                <a:endCxn id="353" idx="0"/>
              </p:cNvCxnSpPr>
              <p:nvPr/>
            </p:nvCxnSpPr>
            <p:spPr>
              <a:xfrm>
                <a:off x="6147887" y="4950595"/>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529" idx="3"/>
                <a:endCxn id="354" idx="0"/>
              </p:cNvCxnSpPr>
              <p:nvPr/>
            </p:nvCxnSpPr>
            <p:spPr>
              <a:xfrm flipH="1">
                <a:off x="6946578" y="4951109"/>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529" idx="5"/>
                <a:endCxn id="355" idx="0"/>
              </p:cNvCxnSpPr>
              <p:nvPr/>
            </p:nvCxnSpPr>
            <p:spPr>
              <a:xfrm>
                <a:off x="7181186" y="4951109"/>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530" idx="3"/>
                <a:endCxn id="356" idx="0"/>
              </p:cNvCxnSpPr>
              <p:nvPr/>
            </p:nvCxnSpPr>
            <p:spPr>
              <a:xfrm flipH="1">
                <a:off x="8011292" y="4950081"/>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530" idx="5"/>
                <a:endCxn id="357" idx="0"/>
              </p:cNvCxnSpPr>
              <p:nvPr/>
            </p:nvCxnSpPr>
            <p:spPr>
              <a:xfrm>
                <a:off x="8226475" y="4950081"/>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stCxn id="464" idx="0"/>
                <a:endCxn id="413" idx="4"/>
              </p:cNvCxnSpPr>
              <p:nvPr/>
            </p:nvCxnSpPr>
            <p:spPr>
              <a:xfrm flipV="1">
                <a:off x="914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stCxn id="466" idx="0"/>
                <a:endCxn id="465" idx="4"/>
              </p:cNvCxnSpPr>
              <p:nvPr/>
            </p:nvCxnSpPr>
            <p:spPr>
              <a:xfrm flipV="1">
                <a:off x="1949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stCxn id="464" idx="7"/>
                <a:endCxn id="465" idx="3"/>
              </p:cNvCxnSpPr>
              <p:nvPr/>
            </p:nvCxnSpPr>
            <p:spPr>
              <a:xfrm flipV="1">
                <a:off x="941341"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a:stCxn id="466" idx="1"/>
                <a:endCxn id="413" idx="5"/>
              </p:cNvCxnSpPr>
              <p:nvPr/>
            </p:nvCxnSpPr>
            <p:spPr>
              <a:xfrm flipH="1" flipV="1">
                <a:off x="941341"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Oval 412"/>
              <p:cNvSpPr/>
              <p:nvPr/>
            </p:nvSpPr>
            <p:spPr>
              <a:xfrm>
                <a:off x="876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64" name="Oval 463"/>
              <p:cNvSpPr/>
              <p:nvPr/>
            </p:nvSpPr>
            <p:spPr>
              <a:xfrm>
                <a:off x="876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65" name="Oval 464"/>
              <p:cNvSpPr/>
              <p:nvPr/>
            </p:nvSpPr>
            <p:spPr>
              <a:xfrm>
                <a:off x="1911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66" name="Oval 465"/>
              <p:cNvSpPr/>
              <p:nvPr/>
            </p:nvSpPr>
            <p:spPr>
              <a:xfrm>
                <a:off x="1911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83" name="Oval 482"/>
              <p:cNvSpPr/>
              <p:nvPr/>
            </p:nvSpPr>
            <p:spPr>
              <a:xfrm>
                <a:off x="2984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84" name="Oval 483"/>
              <p:cNvSpPr/>
              <p:nvPr/>
            </p:nvSpPr>
            <p:spPr>
              <a:xfrm>
                <a:off x="4019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85" name="Oval 484"/>
              <p:cNvSpPr/>
              <p:nvPr/>
            </p:nvSpPr>
            <p:spPr>
              <a:xfrm>
                <a:off x="2984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86" name="Oval 485"/>
              <p:cNvSpPr/>
              <p:nvPr/>
            </p:nvSpPr>
            <p:spPr>
              <a:xfrm>
                <a:off x="4019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02" name="Oval 501"/>
              <p:cNvSpPr/>
              <p:nvPr/>
            </p:nvSpPr>
            <p:spPr>
              <a:xfrm>
                <a:off x="5051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03" name="Oval 502"/>
              <p:cNvSpPr/>
              <p:nvPr/>
            </p:nvSpPr>
            <p:spPr>
              <a:xfrm>
                <a:off x="6082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504" name="Oval 503"/>
              <p:cNvSpPr/>
              <p:nvPr/>
            </p:nvSpPr>
            <p:spPr>
              <a:xfrm>
                <a:off x="5051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05" name="Oval 504"/>
              <p:cNvSpPr/>
              <p:nvPr/>
            </p:nvSpPr>
            <p:spPr>
              <a:xfrm>
                <a:off x="6082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27" name="Oval 526"/>
              <p:cNvSpPr/>
              <p:nvPr/>
            </p:nvSpPr>
            <p:spPr>
              <a:xfrm>
                <a:off x="7116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528" name="Oval 527"/>
              <p:cNvSpPr/>
              <p:nvPr/>
            </p:nvSpPr>
            <p:spPr>
              <a:xfrm>
                <a:off x="8162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529" name="Oval 528"/>
              <p:cNvSpPr/>
              <p:nvPr/>
            </p:nvSpPr>
            <p:spPr>
              <a:xfrm>
                <a:off x="7116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530" name="Oval 529"/>
              <p:cNvSpPr/>
              <p:nvPr/>
            </p:nvSpPr>
            <p:spPr>
              <a:xfrm>
                <a:off x="8161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pic>
            <p:nvPicPr>
              <p:cNvPr id="342" name="Picture 341" descr="server-gray.png"/>
              <p:cNvPicPr>
                <a:picLocks noChangeAspect="1"/>
              </p:cNvPicPr>
              <p:nvPr/>
            </p:nvPicPr>
            <p:blipFill>
              <a:blip r:embed="rId5" cstate="print"/>
              <a:stretch>
                <a:fillRect/>
              </a:stretch>
            </p:blipFill>
            <p:spPr>
              <a:xfrm>
                <a:off x="367583" y="5744126"/>
                <a:ext cx="376485" cy="400774"/>
              </a:xfrm>
              <a:prstGeom prst="rect">
                <a:avLst/>
              </a:prstGeom>
            </p:spPr>
          </p:pic>
          <p:pic>
            <p:nvPicPr>
              <p:cNvPr id="343" name="Picture 342" descr="server-gray.png"/>
              <p:cNvPicPr>
                <a:picLocks noChangeAspect="1"/>
              </p:cNvPicPr>
              <p:nvPr/>
            </p:nvPicPr>
            <p:blipFill>
              <a:blip r:embed="rId5" cstate="print"/>
              <a:stretch>
                <a:fillRect/>
              </a:stretch>
            </p:blipFill>
            <p:spPr>
              <a:xfrm>
                <a:off x="909772" y="5744126"/>
                <a:ext cx="376485" cy="400774"/>
              </a:xfrm>
              <a:prstGeom prst="rect">
                <a:avLst/>
              </a:prstGeom>
            </p:spPr>
          </p:pic>
          <p:pic>
            <p:nvPicPr>
              <p:cNvPr id="344" name="Picture 343" descr="server-gray.png"/>
              <p:cNvPicPr>
                <a:picLocks noChangeAspect="1"/>
              </p:cNvPicPr>
              <p:nvPr/>
            </p:nvPicPr>
            <p:blipFill>
              <a:blip r:embed="rId5" cstate="print"/>
              <a:stretch>
                <a:fillRect/>
              </a:stretch>
            </p:blipFill>
            <p:spPr>
              <a:xfrm>
                <a:off x="1432297" y="5744126"/>
                <a:ext cx="376485" cy="400774"/>
              </a:xfrm>
              <a:prstGeom prst="rect">
                <a:avLst/>
              </a:prstGeom>
            </p:spPr>
          </p:pic>
          <p:pic>
            <p:nvPicPr>
              <p:cNvPr id="345" name="Picture 344" descr="server-gray.png"/>
              <p:cNvPicPr>
                <a:picLocks noChangeAspect="1"/>
              </p:cNvPicPr>
              <p:nvPr/>
            </p:nvPicPr>
            <p:blipFill>
              <a:blip r:embed="rId5" cstate="print"/>
              <a:stretch>
                <a:fillRect/>
              </a:stretch>
            </p:blipFill>
            <p:spPr>
              <a:xfrm>
                <a:off x="1959551" y="5744126"/>
                <a:ext cx="376485" cy="400774"/>
              </a:xfrm>
              <a:prstGeom prst="rect">
                <a:avLst/>
              </a:prstGeom>
            </p:spPr>
          </p:pic>
          <p:pic>
            <p:nvPicPr>
              <p:cNvPr id="346" name="Picture 345" descr="server-gray.png"/>
              <p:cNvPicPr>
                <a:picLocks noChangeAspect="1"/>
              </p:cNvPicPr>
              <p:nvPr/>
            </p:nvPicPr>
            <p:blipFill>
              <a:blip r:embed="rId5" cstate="print"/>
              <a:stretch>
                <a:fillRect/>
              </a:stretch>
            </p:blipFill>
            <p:spPr>
              <a:xfrm>
                <a:off x="2491063" y="5744126"/>
                <a:ext cx="376485" cy="400774"/>
              </a:xfrm>
              <a:prstGeom prst="rect">
                <a:avLst/>
              </a:prstGeom>
            </p:spPr>
          </p:pic>
          <p:pic>
            <p:nvPicPr>
              <p:cNvPr id="347" name="Picture 346" descr="server-gray.png"/>
              <p:cNvPicPr>
                <a:picLocks noChangeAspect="1"/>
              </p:cNvPicPr>
              <p:nvPr/>
            </p:nvPicPr>
            <p:blipFill>
              <a:blip r:embed="rId5" cstate="print"/>
              <a:stretch>
                <a:fillRect/>
              </a:stretch>
            </p:blipFill>
            <p:spPr>
              <a:xfrm>
                <a:off x="3033252" y="5744126"/>
                <a:ext cx="376485" cy="400774"/>
              </a:xfrm>
              <a:prstGeom prst="rect">
                <a:avLst/>
              </a:prstGeom>
            </p:spPr>
          </p:pic>
          <p:pic>
            <p:nvPicPr>
              <p:cNvPr id="348" name="Picture 347" descr="server-gray.png"/>
              <p:cNvPicPr>
                <a:picLocks noChangeAspect="1"/>
              </p:cNvPicPr>
              <p:nvPr/>
            </p:nvPicPr>
            <p:blipFill>
              <a:blip r:embed="rId5" cstate="print"/>
              <a:stretch>
                <a:fillRect/>
              </a:stretch>
            </p:blipFill>
            <p:spPr>
              <a:xfrm>
                <a:off x="3555777" y="5744126"/>
                <a:ext cx="376485" cy="400774"/>
              </a:xfrm>
              <a:prstGeom prst="rect">
                <a:avLst/>
              </a:prstGeom>
            </p:spPr>
          </p:pic>
          <p:pic>
            <p:nvPicPr>
              <p:cNvPr id="349" name="Picture 348" descr="server-gray.png"/>
              <p:cNvPicPr>
                <a:picLocks noChangeAspect="1"/>
              </p:cNvPicPr>
              <p:nvPr/>
            </p:nvPicPr>
            <p:blipFill>
              <a:blip r:embed="rId5" cstate="print"/>
              <a:stretch>
                <a:fillRect/>
              </a:stretch>
            </p:blipFill>
            <p:spPr>
              <a:xfrm>
                <a:off x="4083031" y="5744126"/>
                <a:ext cx="376485" cy="400774"/>
              </a:xfrm>
              <a:prstGeom prst="rect">
                <a:avLst/>
              </a:prstGeom>
            </p:spPr>
          </p:pic>
          <p:pic>
            <p:nvPicPr>
              <p:cNvPr id="350" name="Picture 349" descr="server-gray.png"/>
              <p:cNvPicPr>
                <a:picLocks noChangeAspect="1"/>
              </p:cNvPicPr>
              <p:nvPr/>
            </p:nvPicPr>
            <p:blipFill>
              <a:blip r:embed="rId5" cstate="print"/>
              <a:stretch>
                <a:fillRect/>
              </a:stretch>
            </p:blipFill>
            <p:spPr>
              <a:xfrm>
                <a:off x="4625802" y="5744126"/>
                <a:ext cx="376485" cy="400774"/>
              </a:xfrm>
              <a:prstGeom prst="rect">
                <a:avLst/>
              </a:prstGeom>
            </p:spPr>
          </p:pic>
          <p:pic>
            <p:nvPicPr>
              <p:cNvPr id="351" name="Picture 350" descr="server-gray.png"/>
              <p:cNvPicPr>
                <a:picLocks noChangeAspect="1"/>
              </p:cNvPicPr>
              <p:nvPr/>
            </p:nvPicPr>
            <p:blipFill>
              <a:blip r:embed="rId5" cstate="print"/>
              <a:stretch>
                <a:fillRect/>
              </a:stretch>
            </p:blipFill>
            <p:spPr>
              <a:xfrm>
                <a:off x="5167991" y="5744126"/>
                <a:ext cx="376485" cy="400774"/>
              </a:xfrm>
              <a:prstGeom prst="rect">
                <a:avLst/>
              </a:prstGeom>
            </p:spPr>
          </p:pic>
          <p:pic>
            <p:nvPicPr>
              <p:cNvPr id="352" name="Picture 351" descr="server-gray.png"/>
              <p:cNvPicPr>
                <a:picLocks noChangeAspect="1"/>
              </p:cNvPicPr>
              <p:nvPr/>
            </p:nvPicPr>
            <p:blipFill>
              <a:blip r:embed="rId5" cstate="print"/>
              <a:stretch>
                <a:fillRect/>
              </a:stretch>
            </p:blipFill>
            <p:spPr>
              <a:xfrm>
                <a:off x="5690516" y="5744126"/>
                <a:ext cx="376485" cy="400774"/>
              </a:xfrm>
              <a:prstGeom prst="rect">
                <a:avLst/>
              </a:prstGeom>
            </p:spPr>
          </p:pic>
          <p:pic>
            <p:nvPicPr>
              <p:cNvPr id="353" name="Picture 352" descr="server-gray.png"/>
              <p:cNvPicPr>
                <a:picLocks noChangeAspect="1"/>
              </p:cNvPicPr>
              <p:nvPr/>
            </p:nvPicPr>
            <p:blipFill>
              <a:blip r:embed="rId5" cstate="print"/>
              <a:stretch>
                <a:fillRect/>
              </a:stretch>
            </p:blipFill>
            <p:spPr>
              <a:xfrm>
                <a:off x="6217770" y="5744126"/>
                <a:ext cx="376485" cy="400774"/>
              </a:xfrm>
              <a:prstGeom prst="rect">
                <a:avLst/>
              </a:prstGeom>
            </p:spPr>
          </p:pic>
          <p:pic>
            <p:nvPicPr>
              <p:cNvPr id="354" name="Picture 353" descr="server-gray.png"/>
              <p:cNvPicPr>
                <a:picLocks noChangeAspect="1"/>
              </p:cNvPicPr>
              <p:nvPr/>
            </p:nvPicPr>
            <p:blipFill>
              <a:blip r:embed="rId5" cstate="print"/>
              <a:stretch>
                <a:fillRect/>
              </a:stretch>
            </p:blipFill>
            <p:spPr>
              <a:xfrm>
                <a:off x="6758335" y="5744126"/>
                <a:ext cx="376485" cy="400774"/>
              </a:xfrm>
              <a:prstGeom prst="rect">
                <a:avLst/>
              </a:prstGeom>
            </p:spPr>
          </p:pic>
          <p:pic>
            <p:nvPicPr>
              <p:cNvPr id="355" name="Picture 354" descr="server-gray.png"/>
              <p:cNvPicPr>
                <a:picLocks noChangeAspect="1"/>
              </p:cNvPicPr>
              <p:nvPr/>
            </p:nvPicPr>
            <p:blipFill>
              <a:blip r:embed="rId5" cstate="print"/>
              <a:stretch>
                <a:fillRect/>
              </a:stretch>
            </p:blipFill>
            <p:spPr>
              <a:xfrm>
                <a:off x="7300524" y="5744126"/>
                <a:ext cx="376485" cy="400774"/>
              </a:xfrm>
              <a:prstGeom prst="rect">
                <a:avLst/>
              </a:prstGeom>
            </p:spPr>
          </p:pic>
          <p:pic>
            <p:nvPicPr>
              <p:cNvPr id="356" name="Picture 355" descr="server-gray.png"/>
              <p:cNvPicPr>
                <a:picLocks noChangeAspect="1"/>
              </p:cNvPicPr>
              <p:nvPr/>
            </p:nvPicPr>
            <p:blipFill>
              <a:blip r:embed="rId5" cstate="print"/>
              <a:stretch>
                <a:fillRect/>
              </a:stretch>
            </p:blipFill>
            <p:spPr>
              <a:xfrm>
                <a:off x="7823049" y="5744126"/>
                <a:ext cx="376485" cy="400774"/>
              </a:xfrm>
              <a:prstGeom prst="rect">
                <a:avLst/>
              </a:prstGeom>
            </p:spPr>
          </p:pic>
          <p:pic>
            <p:nvPicPr>
              <p:cNvPr id="357" name="Picture 356" descr="server-gray.png"/>
              <p:cNvPicPr>
                <a:picLocks noChangeAspect="1"/>
              </p:cNvPicPr>
              <p:nvPr/>
            </p:nvPicPr>
            <p:blipFill>
              <a:blip r:embed="rId5" cstate="print"/>
              <a:stretch>
                <a:fillRect/>
              </a:stretch>
            </p:blipFill>
            <p:spPr>
              <a:xfrm>
                <a:off x="8350303" y="5744126"/>
                <a:ext cx="376485" cy="400774"/>
              </a:xfrm>
              <a:prstGeom prst="rect">
                <a:avLst/>
              </a:prstGeom>
            </p:spPr>
          </p:pic>
          <p:pic>
            <p:nvPicPr>
              <p:cNvPr id="620" name="Picture 6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4743524"/>
                <a:ext cx="752474" cy="361288"/>
              </a:xfrm>
              <a:prstGeom prst="rect">
                <a:avLst/>
              </a:prstGeom>
            </p:spPr>
          </p:pic>
          <p:pic>
            <p:nvPicPr>
              <p:cNvPr id="621" name="Picture 6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4743965"/>
                <a:ext cx="752474" cy="361288"/>
              </a:xfrm>
              <a:prstGeom prst="rect">
                <a:avLst/>
              </a:prstGeom>
            </p:spPr>
          </p:pic>
          <p:pic>
            <p:nvPicPr>
              <p:cNvPr id="624" name="Picture 6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4742496"/>
                <a:ext cx="752474" cy="361288"/>
              </a:xfrm>
              <a:prstGeom prst="rect">
                <a:avLst/>
              </a:prstGeom>
            </p:spPr>
          </p:pic>
          <p:pic>
            <p:nvPicPr>
              <p:cNvPr id="625" name="Picture 6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4743524"/>
                <a:ext cx="752474" cy="361288"/>
              </a:xfrm>
              <a:prstGeom prst="rect">
                <a:avLst/>
              </a:prstGeom>
            </p:spPr>
          </p:pic>
          <p:pic>
            <p:nvPicPr>
              <p:cNvPr id="627" name="Picture 6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4743524"/>
                <a:ext cx="752474" cy="361288"/>
              </a:xfrm>
              <a:prstGeom prst="rect">
                <a:avLst/>
              </a:prstGeom>
            </p:spPr>
          </p:pic>
          <p:pic>
            <p:nvPicPr>
              <p:cNvPr id="629" name="Picture 6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4743524"/>
                <a:ext cx="752474" cy="361288"/>
              </a:xfrm>
              <a:prstGeom prst="rect">
                <a:avLst/>
              </a:prstGeom>
            </p:spPr>
          </p:pic>
          <p:pic>
            <p:nvPicPr>
              <p:cNvPr id="632" name="Picture 6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4743965"/>
                <a:ext cx="752474" cy="361288"/>
              </a:xfrm>
              <a:prstGeom prst="rect">
                <a:avLst/>
              </a:prstGeom>
            </p:spPr>
          </p:pic>
          <p:pic>
            <p:nvPicPr>
              <p:cNvPr id="633" name="Picture 6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3049" y="4743965"/>
                <a:ext cx="752474" cy="361288"/>
              </a:xfrm>
              <a:prstGeom prst="rect">
                <a:avLst/>
              </a:prstGeom>
            </p:spPr>
          </p:pic>
          <p:cxnSp>
            <p:nvCxnSpPr>
              <p:cNvPr id="143" name="Straight Connector 142"/>
              <p:cNvCxnSpPr/>
              <p:nvPr/>
            </p:nvCxnSpPr>
            <p:spPr>
              <a:xfrm flipV="1">
                <a:off x="2565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413" idx="0"/>
              </p:cNvCxnSpPr>
              <p:nvPr/>
            </p:nvCxnSpPr>
            <p:spPr>
              <a:xfrm flipH="1">
                <a:off x="914400" y="2954867"/>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465" idx="1"/>
              </p:cNvCxnSpPr>
              <p:nvPr/>
            </p:nvCxnSpPr>
            <p:spPr>
              <a:xfrm flipH="1">
                <a:off x="1922784" y="2991556"/>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endCxn id="465" idx="0"/>
              </p:cNvCxnSpPr>
              <p:nvPr/>
            </p:nvCxnSpPr>
            <p:spPr>
              <a:xfrm flipH="1">
                <a:off x="1949725"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413" idx="7"/>
              </p:cNvCxnSpPr>
              <p:nvPr/>
            </p:nvCxnSpPr>
            <p:spPr>
              <a:xfrm flipV="1">
                <a:off x="941341"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3891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527" idx="0"/>
              </p:cNvCxnSpPr>
              <p:nvPr/>
            </p:nvCxnSpPr>
            <p:spPr>
              <a:xfrm flipH="1" flipV="1">
                <a:off x="2633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528" idx="0"/>
              </p:cNvCxnSpPr>
              <p:nvPr/>
            </p:nvCxnSpPr>
            <p:spPr>
              <a:xfrm flipH="1" flipV="1">
                <a:off x="6491111" y="3005667"/>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528" idx="1"/>
              </p:cNvCxnSpPr>
              <p:nvPr/>
            </p:nvCxnSpPr>
            <p:spPr>
              <a:xfrm flipH="1" flipV="1">
                <a:off x="5105400"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527" idx="7"/>
              </p:cNvCxnSpPr>
              <p:nvPr/>
            </p:nvCxnSpPr>
            <p:spPr>
              <a:xfrm flipH="1" flipV="1">
                <a:off x="3886200" y="2971800"/>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8163" y="3829124"/>
                <a:ext cx="752474" cy="361288"/>
              </a:xfrm>
              <a:prstGeom prst="rect">
                <a:avLst/>
              </a:prstGeom>
            </p:spPr>
          </p:pic>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73488" y="3829124"/>
                <a:ext cx="752474" cy="361288"/>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46187" y="3829124"/>
                <a:ext cx="752474" cy="361288"/>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1512" y="3829124"/>
                <a:ext cx="752474" cy="361288"/>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3112" y="3829124"/>
                <a:ext cx="752474" cy="361288"/>
              </a:xfrm>
              <a:prstGeom prst="rect">
                <a:avLst/>
              </a:prstGeom>
            </p:spPr>
          </p:pic>
          <p:pic>
            <p:nvPicPr>
              <p:cNvPr id="198" name="Picture 1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44709" y="3828096"/>
                <a:ext cx="752474" cy="361288"/>
              </a:xfrm>
              <a:prstGeom prst="rect">
                <a:avLst/>
              </a:prstGeom>
            </p:spPr>
          </p:pic>
          <p:pic>
            <p:nvPicPr>
              <p:cNvPr id="199" name="Picture 1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8008" y="3829124"/>
                <a:ext cx="752474" cy="361288"/>
              </a:xfrm>
              <a:prstGeom prst="rect">
                <a:avLst/>
              </a:prstGeom>
            </p:spPr>
          </p:pic>
          <p:pic>
            <p:nvPicPr>
              <p:cNvPr id="200" name="Picture 1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4019" y="3829124"/>
                <a:ext cx="752474" cy="361288"/>
              </a:xfrm>
              <a:prstGeom prst="rect">
                <a:avLst/>
              </a:prstGeom>
            </p:spPr>
          </p:pic>
        </p:grpSp>
        <p:pic>
          <p:nvPicPr>
            <p:cNvPr id="22" name="Picture 21"/>
            <p:cNvPicPr>
              <a:picLocks noChangeAspect="1"/>
            </p:cNvPicPr>
            <p:nvPr/>
          </p:nvPicPr>
          <p:blipFill>
            <a:blip r:embed="rId7"/>
            <a:stretch>
              <a:fillRect/>
            </a:stretch>
          </p:blipFill>
          <p:spPr>
            <a:xfrm>
              <a:off x="3274308" y="1801491"/>
              <a:ext cx="916692" cy="609600"/>
            </a:xfrm>
            <a:prstGeom prst="rect">
              <a:avLst/>
            </a:prstGeom>
          </p:spPr>
        </p:pic>
        <p:grpSp>
          <p:nvGrpSpPr>
            <p:cNvPr id="31" name="Group 30"/>
            <p:cNvGrpSpPr/>
            <p:nvPr/>
          </p:nvGrpSpPr>
          <p:grpSpPr>
            <a:xfrm>
              <a:off x="2667000" y="2133600"/>
              <a:ext cx="3810000" cy="762000"/>
              <a:chOff x="2667000" y="2133600"/>
              <a:chExt cx="3810000" cy="762000"/>
            </a:xfrm>
          </p:grpSpPr>
          <p:cxnSp>
            <p:nvCxnSpPr>
              <p:cNvPr id="133"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p:cNvPicPr>
              <a:picLocks noChangeAspect="1"/>
            </p:cNvPicPr>
            <p:nvPr/>
          </p:nvPicPr>
          <p:blipFill>
            <a:blip r:embed="rId7"/>
            <a:stretch>
              <a:fillRect/>
            </a:stretch>
          </p:blipFill>
          <p:spPr>
            <a:xfrm>
              <a:off x="4798308" y="1809750"/>
              <a:ext cx="916692" cy="609600"/>
            </a:xfrm>
            <a:prstGeom prst="rect">
              <a:avLst/>
            </a:prstGeom>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7726" y="2743200"/>
              <a:ext cx="752474" cy="361288"/>
            </a:xfrm>
            <a:prstGeom prst="rect">
              <a:avLst/>
            </a:prstGeom>
          </p:spPr>
        </p:pic>
        <p:pic>
          <p:nvPicPr>
            <p:cNvPr id="131" name="Picture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38526" y="2743200"/>
              <a:ext cx="752474" cy="361288"/>
            </a:xfrm>
            <a:prstGeom prst="rect">
              <a:avLst/>
            </a:prstGeom>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29326" y="2743200"/>
              <a:ext cx="752474" cy="361288"/>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43126" y="2743200"/>
              <a:ext cx="752474" cy="361288"/>
            </a:xfrm>
            <a:prstGeom prst="rect">
              <a:avLst/>
            </a:prstGeom>
          </p:spPr>
        </p:pic>
      </p:grpSp>
      <p:cxnSp>
        <p:nvCxnSpPr>
          <p:cNvPr id="3" name="Straight Connector 2"/>
          <p:cNvCxnSpPr>
            <a:stCxn id="4" idx="1"/>
            <a:endCxn id="547" idx="0"/>
          </p:cNvCxnSpPr>
          <p:nvPr/>
        </p:nvCxnSpPr>
        <p:spPr>
          <a:xfrm>
            <a:off x="6096000" y="2132478"/>
            <a:ext cx="0" cy="52959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4495800" y="304801"/>
            <a:ext cx="3429000" cy="938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a:solidFill>
                  <a:prstClr val="white"/>
                </a:solidFill>
                <a:latin typeface="Calibri"/>
                <a:cs typeface="Verdana"/>
              </a:rPr>
              <a:t>100Kbps–100Mbps links</a:t>
            </a:r>
          </a:p>
          <a:p>
            <a:pPr algn="ctr"/>
            <a:endParaRPr lang="en-US" sz="700" dirty="0">
              <a:solidFill>
                <a:prstClr val="white"/>
              </a:solidFill>
              <a:latin typeface="Calibri"/>
              <a:cs typeface="Verdana"/>
            </a:endParaRPr>
          </a:p>
          <a:p>
            <a:pPr algn="ctr"/>
            <a:r>
              <a:rPr lang="en-US" sz="2400" dirty="0">
                <a:solidFill>
                  <a:prstClr val="white"/>
                </a:solidFill>
                <a:latin typeface="Calibri"/>
                <a:cs typeface="Verdana"/>
              </a:rPr>
              <a:t>~100ms latency</a:t>
            </a:r>
          </a:p>
        </p:txBody>
      </p:sp>
      <p:sp>
        <p:nvSpPr>
          <p:cNvPr id="135" name="TextBox 134"/>
          <p:cNvSpPr txBox="1"/>
          <p:nvPr/>
        </p:nvSpPr>
        <p:spPr>
          <a:xfrm>
            <a:off x="4495800" y="3328482"/>
            <a:ext cx="3429000" cy="93871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sz="2400" dirty="0">
                <a:solidFill>
                  <a:prstClr val="white"/>
                </a:solidFill>
                <a:latin typeface="Calibri"/>
                <a:cs typeface="Verdana"/>
              </a:rPr>
              <a:t>10–40Gbps links</a:t>
            </a:r>
          </a:p>
          <a:p>
            <a:pPr algn="ctr"/>
            <a:endParaRPr lang="en-US" sz="700" dirty="0">
              <a:solidFill>
                <a:prstClr val="white"/>
              </a:solidFill>
              <a:latin typeface="Calibri"/>
              <a:cs typeface="Verdana"/>
            </a:endParaRPr>
          </a:p>
          <a:p>
            <a:pPr algn="ctr"/>
            <a:r>
              <a:rPr lang="en-US" sz="2400" dirty="0">
                <a:solidFill>
                  <a:prstClr val="white"/>
                </a:solidFill>
                <a:latin typeface="Calibri"/>
                <a:cs typeface="Verdana"/>
              </a:rPr>
              <a:t>~10–100μs latency</a:t>
            </a:r>
          </a:p>
        </p:txBody>
      </p:sp>
      <p:sp>
        <p:nvSpPr>
          <p:cNvPr id="127" name="Title 3"/>
          <p:cNvSpPr txBox="1">
            <a:spLocks/>
          </p:cNvSpPr>
          <p:nvPr/>
        </p:nvSpPr>
        <p:spPr>
          <a:xfrm>
            <a:off x="7848600" y="76201"/>
            <a:ext cx="2895600" cy="1362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prstClr val="black"/>
                </a:solidFill>
                <a:latin typeface="Calibri"/>
              </a:rPr>
              <a:t>T</a:t>
            </a:r>
            <a:r>
              <a:rPr lang="en-US" sz="3200" b="1" dirty="0">
                <a:solidFill>
                  <a:prstClr val="black"/>
                </a:solidFill>
                <a:latin typeface="Calibri"/>
              </a:rPr>
              <a:t>ransport </a:t>
            </a:r>
            <a:r>
              <a:rPr lang="en-US" sz="3200" b="1" dirty="0">
                <a:solidFill>
                  <a:prstClr val="black"/>
                </a:solidFill>
                <a:latin typeface="Calibri"/>
              </a:rPr>
              <a:t/>
            </a:r>
            <a:br>
              <a:rPr lang="en-US" sz="3200" b="1" dirty="0">
                <a:solidFill>
                  <a:prstClr val="black"/>
                </a:solidFill>
                <a:latin typeface="Calibri"/>
              </a:rPr>
            </a:br>
            <a:r>
              <a:rPr lang="en-US" sz="3200" b="1" dirty="0">
                <a:solidFill>
                  <a:srgbClr val="BD0811"/>
                </a:solidFill>
                <a:latin typeface="Calibri"/>
              </a:rPr>
              <a:t>inside </a:t>
            </a:r>
            <a:r>
              <a:rPr lang="en-US" sz="3200" b="1" dirty="0">
                <a:solidFill>
                  <a:prstClr val="black"/>
                </a:solidFill>
                <a:latin typeface="Calibri"/>
              </a:rPr>
              <a:t>the DC</a:t>
            </a:r>
            <a:r>
              <a:rPr lang="en-US" sz="3200" b="1" dirty="0">
                <a:solidFill>
                  <a:prstClr val="black"/>
                </a:solidFill>
                <a:latin typeface="Calibri"/>
              </a:rPr>
              <a:t/>
            </a:r>
            <a:br>
              <a:rPr lang="en-US" sz="3200" b="1" dirty="0">
                <a:solidFill>
                  <a:prstClr val="black"/>
                </a:solidFill>
                <a:latin typeface="Calibri"/>
              </a:rPr>
            </a:br>
            <a:r>
              <a:rPr lang="en-US" sz="3200" b="1" dirty="0">
                <a:solidFill>
                  <a:prstClr val="black"/>
                </a:solidFill>
                <a:latin typeface="Calibri"/>
              </a:rPr>
              <a:t/>
            </a:r>
            <a:br>
              <a:rPr lang="en-US" sz="3200" b="1" dirty="0">
                <a:solidFill>
                  <a:prstClr val="black"/>
                </a:solidFill>
                <a:latin typeface="Calibri"/>
              </a:rPr>
            </a:br>
            <a:endParaRPr lang="en-US" sz="1400" dirty="0">
              <a:solidFill>
                <a:prstClr val="black"/>
              </a:solidFill>
              <a:latin typeface="Calibri"/>
            </a:endParaRPr>
          </a:p>
        </p:txBody>
      </p:sp>
    </p:spTree>
    <p:custDataLst>
      <p:tags r:id="rId1"/>
    </p:custDataLst>
    <p:extLst>
      <p:ext uri="{BB962C8B-B14F-4D97-AF65-F5344CB8AC3E}">
        <p14:creationId xmlns:p14="http://schemas.microsoft.com/office/powerpoint/2010/main" val="1331924511"/>
      </p:ext>
    </p:extLst>
  </p:cSld>
  <p:clrMapOvr>
    <a:masterClrMapping/>
  </p:clrMapOvr>
  <mc:AlternateContent xmlns:mc="http://schemas.openxmlformats.org/markup-compatibility/2006" xmlns:p14="http://schemas.microsoft.com/office/powerpoint/2010/main">
    <mc:Choice Requires="p14">
      <p:transition spd="slow" p14:dur="2000" advTm="73830"/>
    </mc:Choice>
    <mc:Fallback xmlns="">
      <p:transition xmlns:p14="http://schemas.microsoft.com/office/powerpoint/2010/main" spd="slow" advTm="738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47"/>
                                        </p:tgtEl>
                                      </p:cBhvr>
                                    </p:animEffect>
                                    <p:set>
                                      <p:cBhvr>
                                        <p:cTn id="13" dur="1" fill="hold">
                                          <p:stCondLst>
                                            <p:cond delay="499"/>
                                          </p:stCondLst>
                                        </p:cTn>
                                        <p:tgtEl>
                                          <p:spTgt spid="54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fade">
                                      <p:cBhvr>
                                        <p:cTn id="3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5" grpId="0" animBg="1"/>
      <p:bldP spid="1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it works</a:t>
            </a:r>
            <a:endParaRPr lang="en-US" dirty="0"/>
          </a:p>
        </p:txBody>
      </p:sp>
      <p:sp>
        <p:nvSpPr>
          <p:cNvPr id="3" name="Content Placeholder 2"/>
          <p:cNvSpPr>
            <a:spLocks noGrp="1"/>
          </p:cNvSpPr>
          <p:nvPr>
            <p:ph idx="1"/>
          </p:nvPr>
        </p:nvSpPr>
        <p:spPr/>
        <p:txBody>
          <a:bodyPr/>
          <a:lstStyle/>
          <a:p>
            <a:pPr marL="342900" indent="-342900" eaLnBrk="0" hangingPunct="0">
              <a:spcBef>
                <a:spcPct val="20000"/>
              </a:spcBef>
              <a:buFont typeface="+mj-lt"/>
              <a:buAutoNum type="arabicPeriod"/>
              <a:defRPr/>
            </a:pPr>
            <a:r>
              <a:rPr lang="en-US" b="1" kern="0" dirty="0">
                <a:solidFill>
                  <a:srgbClr val="0000CC"/>
                </a:solidFill>
                <a:cs typeface="Times New Roman"/>
              </a:rPr>
              <a:t> Low Latency</a:t>
            </a:r>
          </a:p>
          <a:p>
            <a:pPr marL="800100" lvl="1" indent="-342900">
              <a:buFont typeface="Wingdings" pitchFamily="2" charset="2"/>
              <a:buChar char="ü"/>
              <a:defRPr/>
            </a:pPr>
            <a:r>
              <a:rPr lang="en-US" sz="2400" b="1" dirty="0">
                <a:solidFill>
                  <a:srgbClr val="BB0D18"/>
                </a:solidFill>
              </a:rPr>
              <a:t>Small buffer occupancies </a:t>
            </a:r>
            <a:r>
              <a:rPr lang="en-US" sz="2400" b="1" dirty="0"/>
              <a:t>→</a:t>
            </a:r>
            <a:r>
              <a:rPr lang="en-US" sz="2400" dirty="0">
                <a:solidFill>
                  <a:srgbClr val="AD332F"/>
                </a:solidFill>
              </a:rPr>
              <a:t> </a:t>
            </a:r>
            <a:r>
              <a:rPr lang="en-US" sz="2400" dirty="0">
                <a:solidFill>
                  <a:prstClr val="black"/>
                </a:solidFill>
              </a:rPr>
              <a:t>low queuing delay</a:t>
            </a:r>
            <a:endParaRPr lang="en-US" sz="2000" kern="0" dirty="0">
              <a:solidFill>
                <a:srgbClr val="000000"/>
              </a:solidFill>
              <a:cs typeface="Times New Roman"/>
            </a:endParaRPr>
          </a:p>
          <a:p>
            <a:pPr indent="-285750">
              <a:spcBef>
                <a:spcPct val="25000"/>
              </a:spcBef>
              <a:buClr>
                <a:srgbClr val="000000"/>
              </a:buClr>
              <a:buNone/>
              <a:defRPr/>
            </a:pPr>
            <a:endParaRPr lang="en-US" sz="1800" kern="0" dirty="0">
              <a:solidFill>
                <a:srgbClr val="000000"/>
              </a:solidFill>
              <a:ea typeface="ＭＳ Ｐゴシック" charset="-128"/>
              <a:cs typeface="Times New Roman"/>
            </a:endParaRPr>
          </a:p>
          <a:p>
            <a:pPr>
              <a:buNone/>
              <a:defRPr/>
            </a:pPr>
            <a:r>
              <a:rPr lang="en-US" b="1" kern="0" dirty="0">
                <a:solidFill>
                  <a:srgbClr val="0000CC"/>
                </a:solidFill>
                <a:cs typeface="Times New Roman"/>
              </a:rPr>
              <a:t>2. High Throughput </a:t>
            </a:r>
          </a:p>
          <a:p>
            <a:pPr marL="800100" lvl="1" indent="-342900">
              <a:buFont typeface="Wingdings" pitchFamily="2" charset="2"/>
              <a:buChar char="ü"/>
              <a:defRPr/>
            </a:pPr>
            <a:r>
              <a:rPr lang="en-US" sz="2400" b="1" dirty="0">
                <a:solidFill>
                  <a:srgbClr val="BB0D18"/>
                </a:solidFill>
              </a:rPr>
              <a:t>ECN averaging </a:t>
            </a:r>
            <a:r>
              <a:rPr lang="en-US" sz="2400" b="1" dirty="0"/>
              <a:t>→</a:t>
            </a:r>
            <a:r>
              <a:rPr lang="en-US" sz="2400" dirty="0">
                <a:solidFill>
                  <a:prstClr val="black"/>
                </a:solidFill>
              </a:rPr>
              <a:t> </a:t>
            </a:r>
            <a:r>
              <a:rPr lang="en-US" sz="2400" kern="0" dirty="0">
                <a:solidFill>
                  <a:srgbClr val="000000"/>
                </a:solidFill>
                <a:cs typeface="Times New Roman"/>
              </a:rPr>
              <a:t>smooth rate adjustments, low variance</a:t>
            </a:r>
          </a:p>
          <a:p>
            <a:pPr lvl="1">
              <a:spcBef>
                <a:spcPct val="25000"/>
              </a:spcBef>
              <a:buClr>
                <a:srgbClr val="000000"/>
              </a:buClr>
              <a:buNone/>
              <a:defRPr/>
            </a:pPr>
            <a:endParaRPr lang="en-US" sz="2000" kern="0" dirty="0">
              <a:solidFill>
                <a:srgbClr val="000000"/>
              </a:solidFill>
              <a:cs typeface="Times New Roman"/>
            </a:endParaRPr>
          </a:p>
          <a:p>
            <a:pPr marL="0" indent="0" eaLnBrk="0" hangingPunct="0">
              <a:buNone/>
              <a:defRPr/>
            </a:pPr>
            <a:r>
              <a:rPr lang="en-US" b="1" kern="0" dirty="0">
                <a:solidFill>
                  <a:srgbClr val="0000CC"/>
                </a:solidFill>
                <a:cs typeface="Times New Roman"/>
              </a:rPr>
              <a:t>3. High Burst Tolerance</a:t>
            </a:r>
            <a:endParaRPr lang="en-US" sz="2400" kern="0" dirty="0">
              <a:solidFill>
                <a:srgbClr val="000000"/>
              </a:solidFill>
              <a:cs typeface="Times New Roman"/>
            </a:endParaRPr>
          </a:p>
          <a:p>
            <a:pPr marL="800100" lvl="1" indent="-342900">
              <a:buFont typeface="Wingdings" pitchFamily="2" charset="2"/>
              <a:buChar char="ü"/>
              <a:defRPr/>
            </a:pPr>
            <a:r>
              <a:rPr lang="en-US" sz="2400" b="1" dirty="0">
                <a:solidFill>
                  <a:srgbClr val="BB0D18"/>
                </a:solidFill>
              </a:rPr>
              <a:t>Large buffer headroom </a:t>
            </a:r>
            <a:r>
              <a:rPr lang="en-US" sz="2400" b="1" dirty="0"/>
              <a:t>→</a:t>
            </a:r>
            <a:r>
              <a:rPr lang="en-US" sz="2400" dirty="0">
                <a:solidFill>
                  <a:prstClr val="black"/>
                </a:solidFill>
              </a:rPr>
              <a:t> bursts fit</a:t>
            </a:r>
          </a:p>
          <a:p>
            <a:pPr marL="800100" lvl="1" indent="-342900">
              <a:buFont typeface="Wingdings" pitchFamily="2" charset="2"/>
              <a:buChar char="ü"/>
              <a:defRPr/>
            </a:pPr>
            <a:r>
              <a:rPr lang="en-US" sz="2400" b="1" kern="0" dirty="0">
                <a:solidFill>
                  <a:srgbClr val="BB0D18"/>
                </a:solidFill>
                <a:cs typeface="Times New Roman"/>
              </a:rPr>
              <a:t>Aggressive marking </a:t>
            </a:r>
            <a:r>
              <a:rPr lang="en-US" sz="2400" b="1" kern="0" dirty="0">
                <a:cs typeface="Calibri"/>
              </a:rPr>
              <a:t>→</a:t>
            </a:r>
            <a:r>
              <a:rPr lang="en-US" sz="2400" kern="0" dirty="0">
                <a:solidFill>
                  <a:srgbClr val="000000"/>
                </a:solidFill>
                <a:cs typeface="Calibri"/>
              </a:rPr>
              <a:t> </a:t>
            </a:r>
            <a:r>
              <a:rPr lang="en-US" sz="2400" kern="0" dirty="0">
                <a:solidFill>
                  <a:srgbClr val="000000"/>
                </a:solidFill>
                <a:cs typeface="Times New Roman"/>
              </a:rPr>
              <a:t>sources react before packets are dropped</a:t>
            </a:r>
            <a:endParaRPr lang="en-US" sz="2400" b="1" kern="0" dirty="0">
              <a:solidFill>
                <a:srgbClr val="FF0000"/>
              </a:solidFill>
              <a:cs typeface="Times New Roman"/>
            </a:endParaRPr>
          </a:p>
          <a:p>
            <a:pPr lvl="1">
              <a:spcBef>
                <a:spcPct val="25000"/>
              </a:spcBef>
              <a:buClr>
                <a:srgbClr val="000000"/>
              </a:buClr>
              <a:buNone/>
              <a:defRPr/>
            </a:pPr>
            <a:endParaRPr lang="en-US" sz="2000" kern="0" dirty="0">
              <a:solidFill>
                <a:srgbClr val="000000"/>
              </a:solidFill>
              <a:cs typeface="Times New Roman"/>
            </a:endParaRPr>
          </a:p>
          <a:p>
            <a:endParaRPr lang="en-US" dirty="0"/>
          </a:p>
        </p:txBody>
      </p:sp>
    </p:spTree>
    <p:extLst>
      <p:ext uri="{BB962C8B-B14F-4D97-AF65-F5344CB8AC3E}">
        <p14:creationId xmlns:p14="http://schemas.microsoft.com/office/powerpoint/2010/main" val="1287041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4727600" y="3144605"/>
            <a:ext cx="3136055" cy="646331"/>
          </a:xfrm>
          <a:prstGeom prst="rect">
            <a:avLst/>
          </a:prstGeom>
          <a:noFill/>
        </p:spPr>
        <p:txBody>
          <a:bodyPr wrap="square" rtlCol="0">
            <a:spAutoFit/>
          </a:bodyPr>
          <a:lstStyle/>
          <a:p>
            <a:pPr algn="ctr"/>
            <a:r>
              <a:rPr lang="en-US" b="1" dirty="0">
                <a:solidFill>
                  <a:srgbClr val="0000CC"/>
                </a:solidFill>
                <a:latin typeface="Helvetica" charset="0"/>
                <a:ea typeface="Helvetica" charset="0"/>
                <a:cs typeface="Helvetica" charset="0"/>
              </a:rPr>
              <a:t>Packets sent in </a:t>
            </a:r>
            <a:r>
              <a:rPr lang="en-US" b="1" dirty="0" smtClean="0">
                <a:solidFill>
                  <a:srgbClr val="0000CC"/>
                </a:solidFill>
                <a:latin typeface="Helvetica" charset="0"/>
                <a:ea typeface="Helvetica" charset="0"/>
                <a:cs typeface="Helvetica" charset="0"/>
              </a:rPr>
              <a:t>this </a:t>
            </a:r>
            <a:endParaRPr lang="en-US" b="1" dirty="0">
              <a:solidFill>
                <a:srgbClr val="0000CC"/>
              </a:solidFill>
              <a:latin typeface="Helvetica" charset="0"/>
              <a:ea typeface="Helvetica" charset="0"/>
              <a:cs typeface="Helvetica" charset="0"/>
            </a:endParaRPr>
          </a:p>
          <a:p>
            <a:pPr algn="ctr"/>
            <a:r>
              <a:rPr lang="en-US" b="1" dirty="0" smtClean="0">
                <a:solidFill>
                  <a:srgbClr val="0000CC"/>
                </a:solidFill>
                <a:latin typeface="Helvetica" charset="0"/>
                <a:ea typeface="Helvetica" charset="0"/>
                <a:cs typeface="Helvetica" charset="0"/>
              </a:rPr>
              <a:t>RTT </a:t>
            </a:r>
            <a:r>
              <a:rPr lang="en-US" b="1" dirty="0">
                <a:solidFill>
                  <a:srgbClr val="0000CC"/>
                </a:solidFill>
                <a:latin typeface="Helvetica" charset="0"/>
                <a:ea typeface="Helvetica" charset="0"/>
                <a:cs typeface="Helvetica" charset="0"/>
              </a:rPr>
              <a:t>are </a:t>
            </a:r>
            <a:r>
              <a:rPr lang="en-US" b="1" dirty="0" smtClean="0">
                <a:solidFill>
                  <a:srgbClr val="0000CC"/>
                </a:solidFill>
                <a:latin typeface="Helvetica" charset="0"/>
                <a:ea typeface="Helvetica" charset="0"/>
                <a:cs typeface="Helvetica" charset="0"/>
              </a:rPr>
              <a:t>marked</a:t>
            </a:r>
            <a:endParaRPr lang="en-US" b="1" dirty="0">
              <a:solidFill>
                <a:srgbClr val="0000CC"/>
              </a:solidFill>
              <a:latin typeface="Helvetica" charset="0"/>
              <a:ea typeface="Helvetica" charset="0"/>
              <a:cs typeface="Helvetica" charset="0"/>
            </a:endParaRPr>
          </a:p>
        </p:txBody>
      </p:sp>
      <p:grpSp>
        <p:nvGrpSpPr>
          <p:cNvPr id="39" name="Group 38"/>
          <p:cNvGrpSpPr/>
          <p:nvPr/>
        </p:nvGrpSpPr>
        <p:grpSpPr>
          <a:xfrm>
            <a:off x="5695434" y="3771728"/>
            <a:ext cx="1253961" cy="811531"/>
            <a:chOff x="9798700" y="4583259"/>
            <a:chExt cx="1253961" cy="811531"/>
          </a:xfrm>
        </p:grpSpPr>
        <p:sp>
          <p:nvSpPr>
            <p:cNvPr id="24" name="Oval 23"/>
            <p:cNvSpPr/>
            <p:nvPr/>
          </p:nvSpPr>
          <p:spPr>
            <a:xfrm>
              <a:off x="9798700" y="4583259"/>
              <a:ext cx="1253961" cy="811531"/>
            </a:xfrm>
            <a:prstGeom prst="ellipse">
              <a:avLst/>
            </a:prstGeom>
            <a:solidFill>
              <a:schemeClr val="accent3">
                <a:lumMod val="20000"/>
                <a:lumOff val="80000"/>
              </a:schemeClr>
            </a:solidFill>
            <a:ln>
              <a:solidFill>
                <a:srgbClr val="0000CC"/>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cxnSp>
          <p:nvCxnSpPr>
            <p:cNvPr id="28" name="Straight Connector 27"/>
            <p:cNvCxnSpPr/>
            <p:nvPr/>
          </p:nvCxnSpPr>
          <p:spPr>
            <a:xfrm rot="5400000" flipH="1" flipV="1">
              <a:off x="10111871" y="5021609"/>
              <a:ext cx="152400" cy="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10584268" y="5021609"/>
              <a:ext cx="152400" cy="0"/>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188071" y="5032794"/>
              <a:ext cx="473696" cy="0"/>
            </a:xfrm>
            <a:prstGeom prst="line">
              <a:avLst/>
            </a:prstGeom>
            <a:ln w="25400">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p:ph idx="1"/>
          </p:nvPr>
        </p:nvSpPr>
        <p:spPr>
          <a:xfrm>
            <a:off x="801903" y="1573881"/>
            <a:ext cx="6697201" cy="1676401"/>
          </a:xfrm>
        </p:spPr>
        <p:txBody>
          <a:bodyPr>
            <a:normAutofit/>
          </a:bodyPr>
          <a:lstStyle/>
          <a:p>
            <a:r>
              <a:rPr lang="en-US" dirty="0"/>
              <a:t>How much buffering does DCTCP need for 100% throughput? </a:t>
            </a:r>
          </a:p>
          <a:p>
            <a:pPr>
              <a:buNone/>
            </a:pPr>
            <a:endParaRPr lang="en-US" dirty="0"/>
          </a:p>
        </p:txBody>
      </p:sp>
      <p:sp>
        <p:nvSpPr>
          <p:cNvPr id="5" name="TextBox 4"/>
          <p:cNvSpPr txBox="1"/>
          <p:nvPr/>
        </p:nvSpPr>
        <p:spPr>
          <a:xfrm>
            <a:off x="978366" y="2540907"/>
            <a:ext cx="7703843" cy="461665"/>
          </a:xfrm>
          <a:prstGeom prst="rect">
            <a:avLst/>
          </a:prstGeom>
          <a:noFill/>
        </p:spPr>
        <p:txBody>
          <a:bodyPr wrap="square" rtlCol="0">
            <a:spAutoFit/>
          </a:bodyPr>
          <a:lstStyle/>
          <a:p>
            <a:pPr>
              <a:buFont typeface="Wingdings" pitchFamily="2" charset="2"/>
              <a:buChar char="Ø"/>
            </a:pPr>
            <a:r>
              <a:rPr lang="en-US" sz="2400" dirty="0">
                <a:solidFill>
                  <a:srgbClr val="BB0D18"/>
                </a:solidFill>
                <a:latin typeface="Helvetica" charset="0"/>
                <a:ea typeface="Helvetica" charset="0"/>
                <a:cs typeface="Helvetica" charset="0"/>
              </a:rPr>
              <a:t> Need to quantify queue size oscillations (Stability). </a:t>
            </a:r>
            <a:endParaRPr lang="en-US" sz="2400" dirty="0">
              <a:solidFill>
                <a:srgbClr val="BB0D18"/>
              </a:solidFill>
              <a:latin typeface="Helvetica" charset="0"/>
              <a:ea typeface="Helvetica" charset="0"/>
              <a:cs typeface="Helvetica" charset="0"/>
            </a:endParaRPr>
          </a:p>
        </p:txBody>
      </p:sp>
      <p:grpSp>
        <p:nvGrpSpPr>
          <p:cNvPr id="50" name="Group 49"/>
          <p:cNvGrpSpPr/>
          <p:nvPr/>
        </p:nvGrpSpPr>
        <p:grpSpPr>
          <a:xfrm>
            <a:off x="2438401" y="3307021"/>
            <a:ext cx="6886539" cy="3238620"/>
            <a:chOff x="1190661" y="3105090"/>
            <a:chExt cx="6886539" cy="3238620"/>
          </a:xfrm>
        </p:grpSpPr>
        <p:sp>
          <p:nvSpPr>
            <p:cNvPr id="7" name="TextBox 6"/>
            <p:cNvSpPr txBox="1"/>
            <p:nvPr/>
          </p:nvSpPr>
          <p:spPr>
            <a:xfrm>
              <a:off x="6584545" y="5943600"/>
              <a:ext cx="1492655" cy="400110"/>
            </a:xfrm>
            <a:prstGeom prst="rect">
              <a:avLst/>
            </a:prstGeom>
            <a:noFill/>
          </p:spPr>
          <p:txBody>
            <a:bodyPr wrap="square" rtlCol="0">
              <a:spAutoFit/>
            </a:bodyPr>
            <a:lstStyle/>
            <a:p>
              <a:r>
                <a:rPr lang="en-US" sz="2000" b="1" dirty="0">
                  <a:latin typeface="Helvetica" charset="0"/>
                  <a:ea typeface="Helvetica" charset="0"/>
                  <a:cs typeface="Helvetica" charset="0"/>
                </a:rPr>
                <a:t>Time</a:t>
              </a:r>
              <a:endParaRPr lang="en-US" sz="2000" b="1" dirty="0">
                <a:latin typeface="Helvetica" charset="0"/>
                <a:ea typeface="Helvetica" charset="0"/>
                <a:cs typeface="Helvetica" charset="0"/>
              </a:endParaRPr>
            </a:p>
          </p:txBody>
        </p:sp>
        <p:cxnSp>
          <p:nvCxnSpPr>
            <p:cNvPr id="8" name="Straight Arrow Connector 7"/>
            <p:cNvCxnSpPr/>
            <p:nvPr/>
          </p:nvCxnSpPr>
          <p:spPr>
            <a:xfrm rot="16200000" flipV="1">
              <a:off x="1592671" y="4713483"/>
              <a:ext cx="2299961"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2742651" y="5861496"/>
              <a:ext cx="4343949"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3806190" y="3895725"/>
              <a:ext cx="1489710" cy="100774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0800000">
              <a:off x="2742652" y="4162356"/>
              <a:ext cx="4267748"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190661" y="4659868"/>
              <a:ext cx="1704939" cy="369332"/>
            </a:xfrm>
            <a:prstGeom prst="rect">
              <a:avLst/>
            </a:prstGeom>
            <a:noFill/>
          </p:spPr>
          <p:txBody>
            <a:bodyPr wrap="square" rtlCol="0">
              <a:spAutoFit/>
            </a:bodyPr>
            <a:lstStyle/>
            <a:p>
              <a:r>
                <a:rPr lang="en-US" b="1" dirty="0">
                  <a:latin typeface="Helvetica" charset="0"/>
                  <a:ea typeface="Helvetica" charset="0"/>
                  <a:cs typeface="Helvetica" charset="0"/>
                </a:rPr>
                <a:t>(W*+1)(1-α/2)</a:t>
              </a:r>
              <a:endParaRPr lang="en-US" b="1" dirty="0">
                <a:latin typeface="Helvetica" charset="0"/>
                <a:ea typeface="Helvetica" charset="0"/>
                <a:cs typeface="Helvetica" charset="0"/>
              </a:endParaRPr>
            </a:p>
          </p:txBody>
        </p:sp>
        <p:sp>
          <p:nvSpPr>
            <p:cNvPr id="14" name="TextBox 13"/>
            <p:cNvSpPr txBox="1"/>
            <p:nvPr/>
          </p:nvSpPr>
          <p:spPr>
            <a:xfrm>
              <a:off x="2226028" y="3962400"/>
              <a:ext cx="745772" cy="369332"/>
            </a:xfrm>
            <a:prstGeom prst="rect">
              <a:avLst/>
            </a:prstGeom>
            <a:noFill/>
          </p:spPr>
          <p:txBody>
            <a:bodyPr wrap="square" rtlCol="0">
              <a:spAutoFit/>
            </a:bodyPr>
            <a:lstStyle/>
            <a:p>
              <a:r>
                <a:rPr lang="en-US" b="1" dirty="0">
                  <a:latin typeface="Helvetica" charset="0"/>
                  <a:ea typeface="Helvetica" charset="0"/>
                  <a:cs typeface="Helvetica" charset="0"/>
                </a:rPr>
                <a:t>W*</a:t>
              </a:r>
              <a:endParaRPr lang="en-US" b="1" dirty="0">
                <a:latin typeface="Helvetica" charset="0"/>
                <a:ea typeface="Helvetica" charset="0"/>
                <a:cs typeface="Helvetica" charset="0"/>
              </a:endParaRPr>
            </a:p>
          </p:txBody>
        </p:sp>
        <p:sp>
          <p:nvSpPr>
            <p:cNvPr id="15" name="TextBox 14"/>
            <p:cNvSpPr txBox="1"/>
            <p:nvPr/>
          </p:nvSpPr>
          <p:spPr>
            <a:xfrm>
              <a:off x="1905000" y="3105090"/>
              <a:ext cx="1843632" cy="400110"/>
            </a:xfrm>
            <a:prstGeom prst="rect">
              <a:avLst/>
            </a:prstGeom>
            <a:noFill/>
          </p:spPr>
          <p:txBody>
            <a:bodyPr wrap="square" rtlCol="0">
              <a:spAutoFit/>
            </a:bodyPr>
            <a:lstStyle/>
            <a:p>
              <a:r>
                <a:rPr lang="en-US" sz="2000" b="1" dirty="0">
                  <a:latin typeface="Helvetica" charset="0"/>
                  <a:ea typeface="Helvetica" charset="0"/>
                  <a:cs typeface="Helvetica" charset="0"/>
                </a:rPr>
                <a:t>Window Size</a:t>
              </a:r>
              <a:endParaRPr lang="en-US" sz="2000" b="1" dirty="0">
                <a:latin typeface="Helvetica" charset="0"/>
                <a:ea typeface="Helvetica" charset="0"/>
                <a:cs typeface="Helvetica" charset="0"/>
              </a:endParaRPr>
            </a:p>
          </p:txBody>
        </p:sp>
        <p:cxnSp>
          <p:nvCxnSpPr>
            <p:cNvPr id="16" name="Straight Connector 15"/>
            <p:cNvCxnSpPr/>
            <p:nvPr/>
          </p:nvCxnSpPr>
          <p:spPr>
            <a:xfrm rot="5400000" flipH="1" flipV="1">
              <a:off x="3311100" y="4385839"/>
              <a:ext cx="1000388" cy="11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flipV="1">
              <a:off x="4789627" y="4380773"/>
              <a:ext cx="1000388" cy="111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5303276" y="3881134"/>
              <a:ext cx="1478524" cy="100137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981200" y="3669268"/>
              <a:ext cx="1704939" cy="369332"/>
            </a:xfrm>
            <a:prstGeom prst="rect">
              <a:avLst/>
            </a:prstGeom>
            <a:noFill/>
          </p:spPr>
          <p:txBody>
            <a:bodyPr wrap="square" rtlCol="0">
              <a:spAutoFit/>
            </a:bodyPr>
            <a:lstStyle/>
            <a:p>
              <a:r>
                <a:rPr lang="en-US" b="1" dirty="0">
                  <a:latin typeface="Helvetica" charset="0"/>
                  <a:ea typeface="Helvetica" charset="0"/>
                  <a:cs typeface="Helvetica" charset="0"/>
                </a:rPr>
                <a:t>W*+1</a:t>
              </a:r>
              <a:endParaRPr lang="en-US" b="1" dirty="0">
                <a:latin typeface="Helvetica" charset="0"/>
                <a:ea typeface="Helvetica" charset="0"/>
                <a:cs typeface="Helvetica" charset="0"/>
              </a:endParaRPr>
            </a:p>
          </p:txBody>
        </p:sp>
        <p:cxnSp>
          <p:nvCxnSpPr>
            <p:cNvPr id="20" name="Straight Connector 19"/>
            <p:cNvCxnSpPr/>
            <p:nvPr/>
          </p:nvCxnSpPr>
          <p:spPr>
            <a:xfrm rot="10800000">
              <a:off x="2744876" y="3883100"/>
              <a:ext cx="4265525"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743200" y="3875430"/>
              <a:ext cx="1066800" cy="7225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10800000">
              <a:off x="2731222" y="4899660"/>
              <a:ext cx="4267748" cy="0"/>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grpSp>
      <p:sp>
        <p:nvSpPr>
          <p:cNvPr id="31" name="TextBox 7"/>
          <p:cNvSpPr txBox="1">
            <a:spLocks noChangeArrowheads="1"/>
          </p:cNvSpPr>
          <p:nvPr/>
        </p:nvSpPr>
        <p:spPr bwMode="auto">
          <a:xfrm>
            <a:off x="7840579" y="1257129"/>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B</a:t>
            </a:r>
          </a:p>
        </p:txBody>
      </p:sp>
      <p:sp>
        <p:nvSpPr>
          <p:cNvPr id="32" name="TextBox 31"/>
          <p:cNvSpPr txBox="1">
            <a:spLocks noChangeArrowheads="1"/>
          </p:cNvSpPr>
          <p:nvPr/>
        </p:nvSpPr>
        <p:spPr bwMode="auto">
          <a:xfrm>
            <a:off x="9071811" y="1252664"/>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K</a:t>
            </a:r>
          </a:p>
        </p:txBody>
      </p:sp>
      <p:grpSp>
        <p:nvGrpSpPr>
          <p:cNvPr id="33" name="Group 151"/>
          <p:cNvGrpSpPr>
            <a:grpSpLocks/>
          </p:cNvGrpSpPr>
          <p:nvPr/>
        </p:nvGrpSpPr>
        <p:grpSpPr bwMode="auto">
          <a:xfrm>
            <a:off x="7916780" y="1947393"/>
            <a:ext cx="2209800" cy="609600"/>
            <a:chOff x="4032" y="480"/>
            <a:chExt cx="768" cy="576"/>
          </a:xfrm>
          <a:gradFill>
            <a:gsLst>
              <a:gs pos="0">
                <a:schemeClr val="bg1"/>
              </a:gs>
              <a:gs pos="100000">
                <a:schemeClr val="hlink"/>
              </a:gs>
            </a:gsLst>
            <a:lin ang="0" scaled="1"/>
          </a:gradFill>
        </p:grpSpPr>
        <p:sp>
          <p:nvSpPr>
            <p:cNvPr id="3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36"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p>
          </p:txBody>
        </p:sp>
      </p:grpSp>
      <p:cxnSp>
        <p:nvCxnSpPr>
          <p:cNvPr id="37" name="Straight Connector 36"/>
          <p:cNvCxnSpPr/>
          <p:nvPr/>
        </p:nvCxnSpPr>
        <p:spPr>
          <a:xfrm rot="5400000">
            <a:off x="8700838" y="2246177"/>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2971800" y="5562600"/>
            <a:ext cx="4495800" cy="914400"/>
            <a:chOff x="2438400" y="5105400"/>
            <a:chExt cx="4495800" cy="914400"/>
          </a:xfrm>
        </p:grpSpPr>
        <p:sp>
          <p:nvSpPr>
            <p:cNvPr id="22" name="Rectangle 21"/>
            <p:cNvSpPr/>
            <p:nvPr/>
          </p:nvSpPr>
          <p:spPr>
            <a:xfrm>
              <a:off x="2438400" y="5105400"/>
              <a:ext cx="44958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Helvetica" charset="0"/>
                <a:ea typeface="Helvetica" charset="0"/>
                <a:cs typeface="Helvetica" charset="0"/>
              </a:endParaRPr>
            </a:p>
          </p:txBody>
        </p:sp>
        <p:graphicFrame>
          <p:nvGraphicFramePr>
            <p:cNvPr id="21" name="Object 20"/>
            <p:cNvGraphicFramePr>
              <a:graphicFrameLocks noChangeAspect="1"/>
            </p:cNvGraphicFramePr>
            <p:nvPr>
              <p:extLst/>
            </p:nvPr>
          </p:nvGraphicFramePr>
          <p:xfrm>
            <a:off x="2590800" y="5174041"/>
            <a:ext cx="4220473" cy="839158"/>
          </p:xfrm>
          <a:graphic>
            <a:graphicData uri="http://schemas.openxmlformats.org/presentationml/2006/ole">
              <mc:AlternateContent xmlns:mc="http://schemas.openxmlformats.org/markup-compatibility/2006">
                <mc:Choice xmlns:v="urn:schemas-microsoft-com:vml" Requires="v">
                  <p:oleObj spid="_x0000_s2314" name="Equation" r:id="rId3" imgW="2171700" imgH="431800" progId="Equation.3">
                    <p:embed/>
                  </p:oleObj>
                </mc:Choice>
                <mc:Fallback>
                  <p:oleObj name="Equation" r:id="rId3" imgW="2171700" imgH="431800" progId="Equation.3">
                    <p:embed/>
                    <p:pic>
                      <p:nvPicPr>
                        <p:cNvPr id="0" name=""/>
                        <p:cNvPicPr/>
                        <p:nvPr/>
                      </p:nvPicPr>
                      <p:blipFill>
                        <a:blip r:embed="rId4"/>
                        <a:stretch>
                          <a:fillRect/>
                        </a:stretch>
                      </p:blipFill>
                      <p:spPr>
                        <a:xfrm>
                          <a:off x="2590800" y="5174041"/>
                          <a:ext cx="4220473" cy="839158"/>
                        </a:xfrm>
                        <a:prstGeom prst="rect">
                          <a:avLst/>
                        </a:prstGeom>
                      </p:spPr>
                    </p:pic>
                  </p:oleObj>
                </mc:Fallback>
              </mc:AlternateContent>
            </a:graphicData>
          </a:graphic>
        </p:graphicFrame>
      </p:grpSp>
      <p:sp>
        <p:nvSpPr>
          <p:cNvPr id="2" name="Title 1"/>
          <p:cNvSpPr>
            <a:spLocks noGrp="1"/>
          </p:cNvSpPr>
          <p:nvPr>
            <p:ph type="title"/>
          </p:nvPr>
        </p:nvSpPr>
        <p:spPr/>
        <p:txBody>
          <a:bodyPr/>
          <a:lstStyle/>
          <a:p>
            <a:r>
              <a:rPr lang="en-US" dirty="0" smtClean="0"/>
              <a:t>Setting parameters: A </a:t>
            </a:r>
            <a:r>
              <a:rPr lang="en-US" dirty="0"/>
              <a:t>bit of </a:t>
            </a:r>
            <a:r>
              <a:rPr lang="en-US" dirty="0" smtClean="0"/>
              <a:t>analysis</a:t>
            </a:r>
            <a:endParaRPr lang="en-US" dirty="0"/>
          </a:p>
        </p:txBody>
      </p:sp>
    </p:spTree>
    <p:extLst>
      <p:ext uri="{BB962C8B-B14F-4D97-AF65-F5344CB8AC3E}">
        <p14:creationId xmlns:p14="http://schemas.microsoft.com/office/powerpoint/2010/main" val="117177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smtClean="0"/>
              <a:t>22</a:t>
            </a:r>
            <a:endParaRPr lang="en-US" dirty="0"/>
          </a:p>
        </p:txBody>
      </p:sp>
      <p:sp>
        <p:nvSpPr>
          <p:cNvPr id="40" name="Rounded Rectangle 39"/>
          <p:cNvSpPr/>
          <p:nvPr/>
        </p:nvSpPr>
        <p:spPr>
          <a:xfrm>
            <a:off x="2362200" y="4114801"/>
            <a:ext cx="3581400" cy="81681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a:latin typeface="Helvetica" charset="0"/>
                <a:ea typeface="Helvetica" charset="0"/>
                <a:cs typeface="Helvetica" charset="0"/>
              </a:rPr>
              <a:t>K &gt; (1/7) C x RTT</a:t>
            </a:r>
            <a:endParaRPr lang="en-US" sz="2800" b="1" dirty="0">
              <a:latin typeface="Helvetica" charset="0"/>
              <a:ea typeface="Helvetica" charset="0"/>
              <a:cs typeface="Helvetica" charset="0"/>
            </a:endParaRPr>
          </a:p>
        </p:txBody>
      </p:sp>
      <p:sp>
        <p:nvSpPr>
          <p:cNvPr id="43" name="Rounded Rectangle 42"/>
          <p:cNvSpPr/>
          <p:nvPr/>
        </p:nvSpPr>
        <p:spPr>
          <a:xfrm>
            <a:off x="6858000" y="3810000"/>
            <a:ext cx="2895600" cy="14478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latin typeface="Helvetica" charset="0"/>
                <a:ea typeface="Helvetica" charset="0"/>
                <a:cs typeface="Helvetica" charset="0"/>
              </a:rPr>
              <a:t>for TCP:</a:t>
            </a:r>
          </a:p>
          <a:p>
            <a:pPr algn="ctr"/>
            <a:r>
              <a:rPr lang="en-US" sz="2800" b="1" dirty="0">
                <a:latin typeface="Helvetica" charset="0"/>
                <a:ea typeface="Helvetica" charset="0"/>
                <a:cs typeface="Helvetica" charset="0"/>
              </a:rPr>
              <a:t>K &gt; C x RTT</a:t>
            </a:r>
            <a:endParaRPr lang="en-US" sz="2800" b="1" dirty="0">
              <a:latin typeface="Helvetica" charset="0"/>
              <a:ea typeface="Helvetica" charset="0"/>
              <a:cs typeface="Helvetica" charset="0"/>
            </a:endParaRPr>
          </a:p>
        </p:txBody>
      </p:sp>
      <p:sp>
        <p:nvSpPr>
          <p:cNvPr id="46" name="Left-Right Arrow 45"/>
          <p:cNvSpPr/>
          <p:nvPr/>
        </p:nvSpPr>
        <p:spPr>
          <a:xfrm>
            <a:off x="6019800" y="4343400"/>
            <a:ext cx="762000" cy="304800"/>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Helvetica" charset="0"/>
              <a:ea typeface="Helvetica" charset="0"/>
              <a:cs typeface="Helvetica" charset="0"/>
            </a:endParaRPr>
          </a:p>
        </p:txBody>
      </p:sp>
      <p:sp>
        <p:nvSpPr>
          <p:cNvPr id="2" name="Title 1"/>
          <p:cNvSpPr>
            <a:spLocks noGrp="1"/>
          </p:cNvSpPr>
          <p:nvPr>
            <p:ph type="title"/>
          </p:nvPr>
        </p:nvSpPr>
        <p:spPr/>
        <p:txBody>
          <a:bodyPr/>
          <a:lstStyle/>
          <a:p>
            <a:r>
              <a:rPr lang="en-US" dirty="0" smtClean="0"/>
              <a:t>Setting parameters: A bit of analysis</a:t>
            </a:r>
            <a:endParaRPr lang="en-US" dirty="0"/>
          </a:p>
        </p:txBody>
      </p:sp>
      <p:sp>
        <p:nvSpPr>
          <p:cNvPr id="17" name="TextBox 7"/>
          <p:cNvSpPr txBox="1">
            <a:spLocks noChangeArrowheads="1"/>
          </p:cNvSpPr>
          <p:nvPr/>
        </p:nvSpPr>
        <p:spPr bwMode="auto">
          <a:xfrm>
            <a:off x="7840579" y="1257129"/>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B</a:t>
            </a:r>
          </a:p>
        </p:txBody>
      </p:sp>
      <p:sp>
        <p:nvSpPr>
          <p:cNvPr id="18" name="TextBox 17"/>
          <p:cNvSpPr txBox="1">
            <a:spLocks noChangeArrowheads="1"/>
          </p:cNvSpPr>
          <p:nvPr/>
        </p:nvSpPr>
        <p:spPr bwMode="auto">
          <a:xfrm>
            <a:off x="9071811" y="1252664"/>
            <a:ext cx="368968" cy="461665"/>
          </a:xfrm>
          <a:prstGeom prst="rect">
            <a:avLst/>
          </a:prstGeom>
          <a:noFill/>
          <a:ln w="9525">
            <a:noFill/>
            <a:miter lim="800000"/>
            <a:headEnd/>
            <a:tailEnd/>
          </a:ln>
        </p:spPr>
        <p:txBody>
          <a:bodyPr>
            <a:prstTxWarp prst="textNoShape">
              <a:avLst/>
            </a:prstTxWarp>
            <a:spAutoFit/>
          </a:bodyPr>
          <a:lstStyle/>
          <a:p>
            <a:r>
              <a:rPr lang="en-US" sz="2400" b="1" dirty="0">
                <a:latin typeface="Calibri" charset="0"/>
              </a:rPr>
              <a:t>K</a:t>
            </a:r>
          </a:p>
        </p:txBody>
      </p:sp>
      <p:grpSp>
        <p:nvGrpSpPr>
          <p:cNvPr id="19" name="Group 151"/>
          <p:cNvGrpSpPr>
            <a:grpSpLocks/>
          </p:cNvGrpSpPr>
          <p:nvPr/>
        </p:nvGrpSpPr>
        <p:grpSpPr bwMode="auto">
          <a:xfrm>
            <a:off x="7916780" y="1947393"/>
            <a:ext cx="2209800" cy="609600"/>
            <a:chOff x="4032" y="480"/>
            <a:chExt cx="768" cy="576"/>
          </a:xfrm>
          <a:gradFill>
            <a:gsLst>
              <a:gs pos="0">
                <a:schemeClr val="bg1"/>
              </a:gs>
              <a:gs pos="100000">
                <a:schemeClr val="hlink"/>
              </a:gs>
            </a:gsLst>
            <a:lin ang="0" scaled="1"/>
          </a:gradFill>
        </p:grpSpPr>
        <p:sp>
          <p:nvSpPr>
            <p:cNvPr id="20"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endParaRPr>
            </a:p>
          </p:txBody>
        </p:sp>
        <p:sp>
          <p:nvSpPr>
            <p:cNvPr id="21" name="Line 153"/>
            <p:cNvSpPr>
              <a:spLocks noChangeShapeType="1"/>
            </p:cNvSpPr>
            <p:nvPr/>
          </p:nvSpPr>
          <p:spPr bwMode="auto">
            <a:xfrm>
              <a:off x="4721" y="653"/>
              <a:ext cx="0" cy="288"/>
            </a:xfrm>
            <a:prstGeom prst="line">
              <a:avLst/>
            </a:prstGeom>
            <a:grpFill/>
            <a:ln w="28575">
              <a:solidFill>
                <a:schemeClr val="tx1"/>
              </a:solidFill>
              <a:round/>
              <a:headEnd/>
              <a:tailEnd/>
            </a:ln>
          </p:spPr>
          <p:txBody>
            <a:bodyPr/>
            <a:lstStyle/>
            <a:p>
              <a:endParaRPr lang="en-US"/>
            </a:p>
          </p:txBody>
        </p:sp>
      </p:grpSp>
      <p:cxnSp>
        <p:nvCxnSpPr>
          <p:cNvPr id="22" name="Straight Connector 21"/>
          <p:cNvCxnSpPr/>
          <p:nvPr/>
        </p:nvCxnSpPr>
        <p:spPr>
          <a:xfrm rot="5400000">
            <a:off x="8700838" y="2246177"/>
            <a:ext cx="1383631"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Content Placeholder 2"/>
          <p:cNvSpPr txBox="1">
            <a:spLocks/>
          </p:cNvSpPr>
          <p:nvPr/>
        </p:nvSpPr>
        <p:spPr>
          <a:xfrm>
            <a:off x="803821" y="1592091"/>
            <a:ext cx="6697201" cy="1676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6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How small can queues be without loss of throughput?</a:t>
            </a:r>
          </a:p>
          <a:p>
            <a:pPr>
              <a:buFont typeface="Arial"/>
              <a:buNone/>
            </a:pPr>
            <a:endParaRPr lang="en-US" dirty="0"/>
          </a:p>
        </p:txBody>
      </p:sp>
      <p:sp>
        <p:nvSpPr>
          <p:cNvPr id="25" name="TextBox 24"/>
          <p:cNvSpPr txBox="1"/>
          <p:nvPr/>
        </p:nvSpPr>
        <p:spPr>
          <a:xfrm>
            <a:off x="980284" y="2559117"/>
            <a:ext cx="7703843" cy="461665"/>
          </a:xfrm>
          <a:prstGeom prst="rect">
            <a:avLst/>
          </a:prstGeom>
          <a:noFill/>
        </p:spPr>
        <p:txBody>
          <a:bodyPr wrap="square" rtlCol="0">
            <a:spAutoFit/>
          </a:bodyPr>
          <a:lstStyle/>
          <a:p>
            <a:pPr>
              <a:buFont typeface="Wingdings" pitchFamily="2" charset="2"/>
              <a:buChar char="Ø"/>
            </a:pPr>
            <a:r>
              <a:rPr lang="en-US" sz="2400" dirty="0">
                <a:solidFill>
                  <a:srgbClr val="BB0D18"/>
                </a:solidFill>
                <a:latin typeface="Helvetica" charset="0"/>
                <a:ea typeface="Helvetica" charset="0"/>
                <a:cs typeface="Helvetica" charset="0"/>
              </a:rPr>
              <a:t> Need to quantify queue size oscillations (Stability). </a:t>
            </a:r>
            <a:endParaRPr lang="en-US" sz="2400" dirty="0">
              <a:solidFill>
                <a:srgbClr val="BB0D18"/>
              </a:solidFill>
              <a:latin typeface="Helvetica" charset="0"/>
              <a:ea typeface="Helvetica" charset="0"/>
              <a:cs typeface="Helvetica" charset="0"/>
            </a:endParaRPr>
          </a:p>
        </p:txBody>
      </p:sp>
    </p:spTree>
    <p:extLst>
      <p:ext uri="{BB962C8B-B14F-4D97-AF65-F5344CB8AC3E}">
        <p14:creationId xmlns:p14="http://schemas.microsoft.com/office/powerpoint/2010/main" val="165412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07" name="Rectangle 3"/>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9830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0" name="Rectangle 6"/>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3" name="Content Placeholder 12"/>
          <p:cNvSpPr>
            <a:spLocks noGrp="1"/>
          </p:cNvSpPr>
          <p:nvPr>
            <p:ph idx="1"/>
          </p:nvPr>
        </p:nvSpPr>
        <p:spPr>
          <a:xfrm>
            <a:off x="838200" y="1556266"/>
            <a:ext cx="10515600" cy="5022334"/>
          </a:xfrm>
        </p:spPr>
        <p:txBody>
          <a:bodyPr>
            <a:normAutofit/>
          </a:bodyPr>
          <a:lstStyle/>
          <a:p>
            <a:r>
              <a:rPr lang="en-US" dirty="0" smtClean="0"/>
              <a:t>DCTCP </a:t>
            </a:r>
            <a:r>
              <a:rPr lang="en-US" dirty="0"/>
              <a:t>takes at most ~40% more </a:t>
            </a:r>
            <a:r>
              <a:rPr lang="en-US" b="1" dirty="0">
                <a:solidFill>
                  <a:srgbClr val="BB0D18"/>
                </a:solidFill>
              </a:rPr>
              <a:t>RTTs</a:t>
            </a:r>
            <a:r>
              <a:rPr lang="en-US" b="1" dirty="0">
                <a:solidFill>
                  <a:srgbClr val="FF0000"/>
                </a:solidFill>
              </a:rPr>
              <a:t> </a:t>
            </a:r>
            <a:r>
              <a:rPr lang="en-US" dirty="0">
                <a:solidFill>
                  <a:srgbClr val="000000"/>
                </a:solidFill>
              </a:rPr>
              <a:t>than TCP</a:t>
            </a:r>
          </a:p>
          <a:p>
            <a:pPr lvl="1"/>
            <a:r>
              <a:rPr lang="en-US" dirty="0">
                <a:solidFill>
                  <a:srgbClr val="000000"/>
                </a:solidFill>
              </a:rPr>
              <a:t>“Analysis of </a:t>
            </a:r>
            <a:r>
              <a:rPr lang="en-US" dirty="0" smtClean="0">
                <a:solidFill>
                  <a:srgbClr val="000000"/>
                </a:solidFill>
              </a:rPr>
              <a:t>DCTCP”, </a:t>
            </a:r>
            <a:r>
              <a:rPr lang="en-US" dirty="0">
                <a:solidFill>
                  <a:srgbClr val="000000"/>
                </a:solidFill>
              </a:rPr>
              <a:t>SIGMETRICS 2011 </a:t>
            </a:r>
            <a:endParaRPr lang="en-US" dirty="0" smtClean="0">
              <a:solidFill>
                <a:srgbClr val="000000"/>
              </a:solidFill>
            </a:endParaRPr>
          </a:p>
          <a:p>
            <a:r>
              <a:rPr lang="en-US" b="1" dirty="0" smtClean="0">
                <a:solidFill>
                  <a:srgbClr val="1429F8"/>
                </a:solidFill>
              </a:rPr>
              <a:t>Intuition</a:t>
            </a:r>
            <a:r>
              <a:rPr lang="en-US" b="1" dirty="0">
                <a:solidFill>
                  <a:srgbClr val="1429F8"/>
                </a:solidFill>
              </a:rPr>
              <a:t>: </a:t>
            </a:r>
            <a:r>
              <a:rPr lang="en-US" dirty="0"/>
              <a:t>DCTCP makes smaller adjustments than TCP, but </a:t>
            </a:r>
            <a:r>
              <a:rPr lang="en-US" dirty="0" smtClean="0"/>
              <a:t>makes them </a:t>
            </a:r>
            <a:r>
              <a:rPr lang="en-US" dirty="0"/>
              <a:t>much more frequently</a:t>
            </a:r>
          </a:p>
        </p:txBody>
      </p:sp>
      <p:sp>
        <p:nvSpPr>
          <p:cNvPr id="98312" name="Rectangle 8"/>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3" name="Rectangle 9"/>
          <p:cNvSpPr>
            <a:spLocks noChangeArrowheads="1"/>
          </p:cNvSpPr>
          <p:nvPr/>
        </p:nvSpPr>
        <p:spPr bwMode="auto">
          <a:xfrm>
            <a:off x="1524001" y="112025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98315" name="Rectangle 11"/>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8316" name="Rectangle 12"/>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03426" name="Rectangle 2"/>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29" name="Rectangle 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430" name="Rectangle 6"/>
          <p:cNvSpPr>
            <a:spLocks noChangeArrowheads="1"/>
          </p:cNvSpPr>
          <p:nvPr/>
        </p:nvSpPr>
        <p:spPr bwMode="auto">
          <a:xfrm>
            <a:off x="1524001" y="1186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grpSp>
        <p:nvGrpSpPr>
          <p:cNvPr id="5" name="Group 4"/>
          <p:cNvGrpSpPr/>
          <p:nvPr/>
        </p:nvGrpSpPr>
        <p:grpSpPr>
          <a:xfrm>
            <a:off x="2438401" y="3780136"/>
            <a:ext cx="3392295" cy="2976265"/>
            <a:chOff x="914400" y="3881735"/>
            <a:chExt cx="3392295" cy="2976265"/>
          </a:xfrm>
        </p:grpSpPr>
        <p:pic>
          <p:nvPicPr>
            <p:cNvPr id="20" name="Picture 19" descr="convergence_sims.eps"/>
            <p:cNvPicPr>
              <a:picLocks noChangeAspect="1"/>
            </p:cNvPicPr>
            <p:nvPr/>
          </p:nvPicPr>
          <p:blipFill rotWithShape="1">
            <a:blip r:embed="rId4">
              <a:extLst>
                <a:ext uri="{28A0092B-C50C-407E-A947-70E740481C1C}">
                  <a14:useLocalDpi xmlns:a14="http://schemas.microsoft.com/office/drawing/2010/main" val="0"/>
                </a:ext>
              </a:extLst>
            </a:blip>
            <a:srcRect t="30598" r="75314" b="21140"/>
            <a:stretch/>
          </p:blipFill>
          <p:spPr>
            <a:xfrm>
              <a:off x="914400" y="4124152"/>
              <a:ext cx="3392295" cy="2733848"/>
            </a:xfrm>
            <a:prstGeom prst="rect">
              <a:avLst/>
            </a:prstGeom>
          </p:spPr>
        </p:pic>
        <p:sp>
          <p:nvSpPr>
            <p:cNvPr id="4" name="TextBox 3"/>
            <p:cNvSpPr txBox="1"/>
            <p:nvPr/>
          </p:nvSpPr>
          <p:spPr>
            <a:xfrm>
              <a:off x="2362200" y="3881735"/>
              <a:ext cx="1371600" cy="461665"/>
            </a:xfrm>
            <a:prstGeom prst="rect">
              <a:avLst/>
            </a:prstGeom>
            <a:noFill/>
          </p:spPr>
          <p:txBody>
            <a:bodyPr wrap="square" rtlCol="0">
              <a:spAutoFit/>
            </a:bodyPr>
            <a:lstStyle/>
            <a:p>
              <a:r>
                <a:rPr lang="en-US" sz="2400" b="1" dirty="0">
                  <a:latin typeface="Helvetica" charset="0"/>
                  <a:ea typeface="Helvetica" charset="0"/>
                  <a:cs typeface="Helvetica" charset="0"/>
                </a:rPr>
                <a:t>TCP</a:t>
              </a:r>
              <a:endParaRPr lang="en-US" sz="2400" b="1" dirty="0">
                <a:latin typeface="Helvetica" charset="0"/>
                <a:ea typeface="Helvetica" charset="0"/>
                <a:cs typeface="Helvetica" charset="0"/>
              </a:endParaRPr>
            </a:p>
          </p:txBody>
        </p:sp>
      </p:grpSp>
      <p:grpSp>
        <p:nvGrpSpPr>
          <p:cNvPr id="6" name="Group 5"/>
          <p:cNvGrpSpPr/>
          <p:nvPr/>
        </p:nvGrpSpPr>
        <p:grpSpPr>
          <a:xfrm>
            <a:off x="6553200" y="3708400"/>
            <a:ext cx="3429000" cy="2971800"/>
            <a:chOff x="5029200" y="3810000"/>
            <a:chExt cx="3429000" cy="2971800"/>
          </a:xfrm>
        </p:grpSpPr>
        <p:pic>
          <p:nvPicPr>
            <p:cNvPr id="2" name="Picture 1" descr="convergence_sims.eps"/>
            <p:cNvPicPr>
              <a:picLocks noChangeAspect="1"/>
            </p:cNvPicPr>
            <p:nvPr/>
          </p:nvPicPr>
          <p:blipFill rotWithShape="1">
            <a:blip r:embed="rId4">
              <a:extLst>
                <a:ext uri="{28A0092B-C50C-407E-A947-70E740481C1C}">
                  <a14:useLocalDpi xmlns:a14="http://schemas.microsoft.com/office/drawing/2010/main" val="0"/>
                </a:ext>
              </a:extLst>
            </a:blip>
            <a:srcRect l="24709" t="11112" r="50816" b="43646"/>
            <a:stretch/>
          </p:blipFill>
          <p:spPr>
            <a:xfrm>
              <a:off x="5029200" y="4168915"/>
              <a:ext cx="3429000" cy="2612885"/>
            </a:xfrm>
            <a:prstGeom prst="rect">
              <a:avLst/>
            </a:prstGeom>
          </p:spPr>
        </p:pic>
        <p:sp>
          <p:nvSpPr>
            <p:cNvPr id="22" name="TextBox 21"/>
            <p:cNvSpPr txBox="1"/>
            <p:nvPr/>
          </p:nvSpPr>
          <p:spPr>
            <a:xfrm>
              <a:off x="6477000" y="3810000"/>
              <a:ext cx="1371600" cy="461665"/>
            </a:xfrm>
            <a:prstGeom prst="rect">
              <a:avLst/>
            </a:prstGeom>
            <a:noFill/>
          </p:spPr>
          <p:txBody>
            <a:bodyPr wrap="square" rtlCol="0">
              <a:spAutoFit/>
            </a:bodyPr>
            <a:lstStyle/>
            <a:p>
              <a:r>
                <a:rPr lang="en-US" sz="2400" b="1" dirty="0">
                  <a:latin typeface="Helvetica" charset="0"/>
                  <a:ea typeface="Helvetica" charset="0"/>
                  <a:cs typeface="Helvetica" charset="0"/>
                </a:rPr>
                <a:t>DCTCP</a:t>
              </a:r>
              <a:endParaRPr lang="en-US" sz="2400" b="1" dirty="0">
                <a:latin typeface="Helvetica" charset="0"/>
                <a:ea typeface="Helvetica" charset="0"/>
                <a:cs typeface="Helvetica" charset="0"/>
              </a:endParaRPr>
            </a:p>
          </p:txBody>
        </p:sp>
      </p:grpSp>
      <p:sp>
        <p:nvSpPr>
          <p:cNvPr id="7" name="Title 6"/>
          <p:cNvSpPr>
            <a:spLocks noGrp="1"/>
          </p:cNvSpPr>
          <p:nvPr>
            <p:ph type="title"/>
          </p:nvPr>
        </p:nvSpPr>
        <p:spPr/>
        <p:txBody>
          <a:bodyPr/>
          <a:lstStyle/>
          <a:p>
            <a:r>
              <a:rPr lang="en-US" dirty="0"/>
              <a:t>Convergence </a:t>
            </a:r>
            <a:r>
              <a:rPr lang="en-US" dirty="0" smtClean="0"/>
              <a:t>time</a:t>
            </a:r>
            <a:endParaRPr lang="en-US" dirty="0"/>
          </a:p>
        </p:txBody>
      </p:sp>
    </p:spTree>
    <p:custDataLst>
      <p:tags r:id="rId1"/>
    </p:custDataLst>
    <p:extLst>
      <p:ext uri="{BB962C8B-B14F-4D97-AF65-F5344CB8AC3E}">
        <p14:creationId xmlns:p14="http://schemas.microsoft.com/office/powerpoint/2010/main" val="1660072279"/>
      </p:ext>
    </p:extLst>
  </p:cSld>
  <p:clrMapOvr>
    <a:masterClrMapping/>
  </p:clrMapOvr>
  <p:transition spd="slow" advTm="9579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3" name="Picture 5"/>
          <p:cNvPicPr>
            <a:picLocks noChangeAspect="1" noChangeArrowheads="1"/>
          </p:cNvPicPr>
          <p:nvPr/>
        </p:nvPicPr>
        <p:blipFill>
          <a:blip r:embed="rId4" cstate="print"/>
          <a:srcRect/>
          <a:stretch>
            <a:fillRect/>
          </a:stretch>
        </p:blipFill>
        <p:spPr bwMode="auto">
          <a:xfrm>
            <a:off x="5912608" y="2801560"/>
            <a:ext cx="4387092" cy="3291840"/>
          </a:xfrm>
          <a:prstGeom prst="rect">
            <a:avLst/>
          </a:prstGeom>
          <a:noFill/>
          <a:ln w="9525">
            <a:noFill/>
            <a:miter lim="800000"/>
            <a:headEnd/>
            <a:tailEnd/>
          </a:ln>
          <a:effectLst/>
        </p:spPr>
      </p:pic>
      <p:pic>
        <p:nvPicPr>
          <p:cNvPr id="94214" name="Picture 6"/>
          <p:cNvPicPr>
            <a:picLocks noChangeAspect="1" noChangeArrowheads="1"/>
          </p:cNvPicPr>
          <p:nvPr/>
        </p:nvPicPr>
        <p:blipFill>
          <a:blip r:embed="rId5" cstate="print"/>
          <a:srcRect/>
          <a:stretch>
            <a:fillRect/>
          </a:stretch>
        </p:blipFill>
        <p:spPr bwMode="auto">
          <a:xfrm>
            <a:off x="1569208" y="3064510"/>
            <a:ext cx="4387093" cy="3291840"/>
          </a:xfrm>
          <a:prstGeom prst="rect">
            <a:avLst/>
          </a:prstGeom>
          <a:noFill/>
          <a:ln w="9525">
            <a:noFill/>
            <a:miter lim="800000"/>
            <a:headEnd/>
            <a:tailEnd/>
          </a:ln>
          <a:effectLst/>
        </p:spPr>
      </p:pic>
      <p:sp>
        <p:nvSpPr>
          <p:cNvPr id="18" name="TextBox 17"/>
          <p:cNvSpPr txBox="1"/>
          <p:nvPr/>
        </p:nvSpPr>
        <p:spPr>
          <a:xfrm>
            <a:off x="3136900" y="2207200"/>
            <a:ext cx="4572000" cy="400110"/>
          </a:xfrm>
          <a:prstGeom prst="rect">
            <a:avLst/>
          </a:prstGeom>
          <a:noFill/>
        </p:spPr>
        <p:txBody>
          <a:bodyPr wrap="square" rtlCol="0">
            <a:spAutoFit/>
          </a:bodyPr>
          <a:lstStyle/>
          <a:p>
            <a:r>
              <a:rPr lang="en-US" sz="2000" b="1" dirty="0">
                <a:latin typeface="Helvetica" charset="0"/>
                <a:ea typeface="Helvetica" charset="0"/>
                <a:cs typeface="Helvetica" charset="0"/>
              </a:rPr>
              <a:t>Background Flows</a:t>
            </a:r>
            <a:endParaRPr lang="en-US" sz="2000" b="1" dirty="0">
              <a:latin typeface="Helvetica" charset="0"/>
              <a:ea typeface="Helvetica" charset="0"/>
              <a:cs typeface="Helvetica" charset="0"/>
            </a:endParaRPr>
          </a:p>
        </p:txBody>
      </p:sp>
      <p:sp>
        <p:nvSpPr>
          <p:cNvPr id="19" name="TextBox 18"/>
          <p:cNvSpPr txBox="1"/>
          <p:nvPr/>
        </p:nvSpPr>
        <p:spPr>
          <a:xfrm>
            <a:off x="7708900" y="2207200"/>
            <a:ext cx="2743200" cy="400110"/>
          </a:xfrm>
          <a:prstGeom prst="rect">
            <a:avLst/>
          </a:prstGeom>
          <a:noFill/>
        </p:spPr>
        <p:txBody>
          <a:bodyPr wrap="square" rtlCol="0">
            <a:spAutoFit/>
          </a:bodyPr>
          <a:lstStyle/>
          <a:p>
            <a:r>
              <a:rPr lang="en-US" sz="2000" b="1" dirty="0">
                <a:latin typeface="Helvetica" charset="0"/>
                <a:ea typeface="Helvetica" charset="0"/>
                <a:cs typeface="Helvetica" charset="0"/>
              </a:rPr>
              <a:t>Query Flows</a:t>
            </a:r>
            <a:endParaRPr lang="en-US" sz="2000" b="1" dirty="0">
              <a:latin typeface="Helvetica" charset="0"/>
              <a:ea typeface="Helvetica" charset="0"/>
              <a:cs typeface="Helvetica" charset="0"/>
            </a:endParaRPr>
          </a:p>
        </p:txBody>
      </p:sp>
      <p:sp>
        <p:nvSpPr>
          <p:cNvPr id="2" name="Title 1"/>
          <p:cNvSpPr>
            <a:spLocks noGrp="1"/>
          </p:cNvSpPr>
          <p:nvPr>
            <p:ph type="title"/>
          </p:nvPr>
        </p:nvSpPr>
        <p:spPr/>
        <p:txBody>
          <a:bodyPr/>
          <a:lstStyle/>
          <a:p>
            <a:r>
              <a:rPr lang="en-US" dirty="0"/>
              <a:t>Bing </a:t>
            </a:r>
            <a:r>
              <a:rPr lang="en-US" dirty="0" smtClean="0"/>
              <a:t>benchmark </a:t>
            </a:r>
            <a:r>
              <a:rPr lang="en-US" dirty="0"/>
              <a:t>(baseline)</a:t>
            </a:r>
          </a:p>
        </p:txBody>
      </p:sp>
    </p:spTree>
    <p:custDataLst>
      <p:tags r:id="rId1"/>
    </p:custDataLst>
    <p:extLst>
      <p:ext uri="{BB962C8B-B14F-4D97-AF65-F5344CB8AC3E}">
        <p14:creationId xmlns:p14="http://schemas.microsoft.com/office/powerpoint/2010/main" val="1135506195"/>
      </p:ext>
    </p:extLst>
  </p:cSld>
  <p:clrMapOvr>
    <a:masterClrMapping/>
  </p:clrMapOvr>
  <mc:AlternateContent xmlns:mc="http://schemas.openxmlformats.org/markup-compatibility/2006" xmlns:p14="http://schemas.microsoft.com/office/powerpoint/2010/main">
    <mc:Choice Requires="p14">
      <p:transition spd="slow" p14:dur="2000" advTm="58117"/>
    </mc:Choice>
    <mc:Fallback xmlns="" xmlns:mv="urn:schemas-microsoft-com:mac:vml">
      <mp:transition xmlns:mp="http://schemas.microsoft.com/office/mac/powerpoint/2008/main" spd="slow" advTm="5811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066926" y="1308100"/>
            <a:ext cx="7391400" cy="5543550"/>
            <a:chOff x="542925" y="1295400"/>
            <a:chExt cx="7391400" cy="5543550"/>
          </a:xfrm>
        </p:grpSpPr>
        <p:grpSp>
          <p:nvGrpSpPr>
            <p:cNvPr id="11" name="Group 10"/>
            <p:cNvGrpSpPr/>
            <p:nvPr/>
          </p:nvGrpSpPr>
          <p:grpSpPr>
            <a:xfrm>
              <a:off x="542925" y="1295400"/>
              <a:ext cx="7391400" cy="5543550"/>
              <a:chOff x="695325" y="1390650"/>
              <a:chExt cx="7391400" cy="5543550"/>
            </a:xfrm>
          </p:grpSpPr>
          <p:pic>
            <p:nvPicPr>
              <p:cNvPr id="7" name="Picture 6" descr="bm.pdf"/>
              <p:cNvPicPr>
                <a:picLocks noChangeAspect="1"/>
              </p:cNvPicPr>
              <p:nvPr/>
            </p:nvPicPr>
            <p:blipFill>
              <a:blip r:embed="rId4" cstate="print"/>
              <a:stretch>
                <a:fillRect/>
              </a:stretch>
            </p:blipFill>
            <p:spPr>
              <a:xfrm>
                <a:off x="695325" y="1390650"/>
                <a:ext cx="7391400" cy="5543550"/>
              </a:xfrm>
              <a:prstGeom prst="rect">
                <a:avLst/>
              </a:prstGeom>
            </p:spPr>
          </p:pic>
          <p:sp>
            <p:nvSpPr>
              <p:cNvPr id="2" name="TextBox 1"/>
              <p:cNvSpPr txBox="1"/>
              <p:nvPr/>
            </p:nvSpPr>
            <p:spPr>
              <a:xfrm>
                <a:off x="2188481" y="5867400"/>
                <a:ext cx="2718273" cy="707886"/>
              </a:xfrm>
              <a:prstGeom prst="rect">
                <a:avLst/>
              </a:prstGeom>
              <a:solidFill>
                <a:schemeClr val="lt1"/>
              </a:solidFill>
            </p:spPr>
            <p:txBody>
              <a:bodyPr wrap="square" rtlCol="0">
                <a:spAutoFit/>
              </a:bodyPr>
              <a:lstStyle/>
              <a:p>
                <a:pPr algn="ctr"/>
                <a:r>
                  <a:rPr lang="en-US" sz="2000" dirty="0">
                    <a:solidFill>
                      <a:prstClr val="black"/>
                    </a:solidFill>
                    <a:latin typeface="Helvetica" charset="0"/>
                    <a:ea typeface="Helvetica" charset="0"/>
                    <a:cs typeface="Helvetica" charset="0"/>
                  </a:rPr>
                  <a:t>Query Traffic</a:t>
                </a:r>
              </a:p>
              <a:p>
                <a:pPr algn="ctr"/>
                <a:r>
                  <a:rPr lang="en-US" sz="2000" dirty="0">
                    <a:solidFill>
                      <a:prstClr val="black"/>
                    </a:solidFill>
                    <a:latin typeface="Helvetica" charset="0"/>
                    <a:ea typeface="Helvetica" charset="0"/>
                    <a:cs typeface="Helvetica" charset="0"/>
                  </a:rPr>
                  <a:t>(</a:t>
                </a:r>
                <a:r>
                  <a:rPr lang="en-US" sz="2000" dirty="0" err="1">
                    <a:solidFill>
                      <a:prstClr val="black"/>
                    </a:solidFill>
                    <a:latin typeface="Helvetica" charset="0"/>
                    <a:ea typeface="Helvetica" charset="0"/>
                    <a:cs typeface="Helvetica" charset="0"/>
                  </a:rPr>
                  <a:t>Incast</a:t>
                </a:r>
                <a:r>
                  <a:rPr lang="en-US" sz="2000" dirty="0">
                    <a:solidFill>
                      <a:prstClr val="black"/>
                    </a:solidFill>
                    <a:latin typeface="Helvetica" charset="0"/>
                    <a:ea typeface="Helvetica" charset="0"/>
                    <a:cs typeface="Helvetica" charset="0"/>
                  </a:rPr>
                  <a:t> bursts) </a:t>
                </a:r>
              </a:p>
            </p:txBody>
          </p:sp>
          <p:sp>
            <p:nvSpPr>
              <p:cNvPr id="8" name="TextBox 7"/>
              <p:cNvSpPr txBox="1"/>
              <p:nvPr/>
            </p:nvSpPr>
            <p:spPr>
              <a:xfrm>
                <a:off x="5511956" y="5867400"/>
                <a:ext cx="2095445" cy="707886"/>
              </a:xfrm>
              <a:prstGeom prst="rect">
                <a:avLst/>
              </a:prstGeom>
              <a:solidFill>
                <a:schemeClr val="lt1"/>
              </a:solidFill>
            </p:spPr>
            <p:txBody>
              <a:bodyPr wrap="none" rtlCol="0">
                <a:spAutoFit/>
              </a:bodyPr>
              <a:lstStyle/>
              <a:p>
                <a:pPr algn="ctr"/>
                <a:r>
                  <a:rPr lang="en-US" sz="2000" dirty="0">
                    <a:solidFill>
                      <a:prstClr val="black"/>
                    </a:solidFill>
                    <a:latin typeface="Helvetica" charset="0"/>
                    <a:ea typeface="Helvetica" charset="0"/>
                    <a:cs typeface="Helvetica" charset="0"/>
                  </a:rPr>
                  <a:t>Short messages</a:t>
                </a:r>
              </a:p>
              <a:p>
                <a:pPr algn="ctr"/>
                <a:r>
                  <a:rPr lang="en-US" sz="2000" dirty="0">
                    <a:solidFill>
                      <a:prstClr val="black"/>
                    </a:solidFill>
                    <a:latin typeface="Helvetica" charset="0"/>
                    <a:ea typeface="Helvetica" charset="0"/>
                    <a:cs typeface="Helvetica" charset="0"/>
                  </a:rPr>
                  <a:t>(Delay-sensitive)</a:t>
                </a:r>
              </a:p>
            </p:txBody>
          </p:sp>
          <p:sp>
            <p:nvSpPr>
              <p:cNvPr id="3" name="TextBox 2"/>
              <p:cNvSpPr txBox="1"/>
              <p:nvPr/>
            </p:nvSpPr>
            <p:spPr>
              <a:xfrm rot="16200000">
                <a:off x="-797867" y="3419445"/>
                <a:ext cx="3429000" cy="400110"/>
              </a:xfrm>
              <a:prstGeom prst="rect">
                <a:avLst/>
              </a:prstGeom>
              <a:solidFill>
                <a:schemeClr val="bg1"/>
              </a:solidFill>
            </p:spPr>
            <p:txBody>
              <a:bodyPr wrap="square" rtlCol="0">
                <a:spAutoFit/>
              </a:bodyPr>
              <a:lstStyle/>
              <a:p>
                <a:pPr algn="ctr"/>
                <a:r>
                  <a:rPr lang="en-US" sz="2000" dirty="0">
                    <a:solidFill>
                      <a:prstClr val="black"/>
                    </a:solidFill>
                    <a:latin typeface="Helvetica" charset="0"/>
                    <a:ea typeface="Helvetica" charset="0"/>
                    <a:cs typeface="Helvetica" charset="0"/>
                  </a:rPr>
                  <a:t>Completion Time (</a:t>
                </a:r>
                <a:r>
                  <a:rPr lang="en-US" sz="2000" dirty="0" err="1">
                    <a:solidFill>
                      <a:prstClr val="black"/>
                    </a:solidFill>
                    <a:latin typeface="Helvetica" charset="0"/>
                    <a:ea typeface="Helvetica" charset="0"/>
                    <a:cs typeface="Helvetica" charset="0"/>
                  </a:rPr>
                  <a:t>ms</a:t>
                </a:r>
                <a:r>
                  <a:rPr lang="en-US" sz="2000" dirty="0">
                    <a:solidFill>
                      <a:prstClr val="black"/>
                    </a:solidFill>
                    <a:latin typeface="Helvetica" charset="0"/>
                    <a:ea typeface="Helvetica" charset="0"/>
                    <a:cs typeface="Helvetica" charset="0"/>
                  </a:rPr>
                  <a:t>)</a:t>
                </a:r>
                <a:endParaRPr lang="en-US" sz="2000" dirty="0">
                  <a:solidFill>
                    <a:prstClr val="black"/>
                  </a:solidFill>
                  <a:latin typeface="Helvetica" charset="0"/>
                  <a:ea typeface="Helvetica" charset="0"/>
                  <a:cs typeface="Helvetica" charset="0"/>
                </a:endParaRPr>
              </a:p>
            </p:txBody>
          </p:sp>
        </p:grpSp>
        <p:sp>
          <p:nvSpPr>
            <p:cNvPr id="17" name="Rectangle 16"/>
            <p:cNvSpPr/>
            <p:nvPr/>
          </p:nvSpPr>
          <p:spPr>
            <a:xfrm>
              <a:off x="4419600" y="1600200"/>
              <a:ext cx="3048000" cy="1524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prstClr val="white"/>
                </a:solidFill>
                <a:latin typeface="Helvetica" charset="0"/>
                <a:ea typeface="Helvetica" charset="0"/>
                <a:cs typeface="Helvetica" charset="0"/>
              </a:endParaRPr>
            </a:p>
          </p:txBody>
        </p:sp>
      </p:grpSp>
      <p:grpSp>
        <p:nvGrpSpPr>
          <p:cNvPr id="26" name="Group 25"/>
          <p:cNvGrpSpPr/>
          <p:nvPr/>
        </p:nvGrpSpPr>
        <p:grpSpPr>
          <a:xfrm>
            <a:off x="4023554" y="1379835"/>
            <a:ext cx="3482747" cy="735310"/>
            <a:chOff x="2499553" y="1367135"/>
            <a:chExt cx="3482747" cy="735310"/>
          </a:xfrm>
        </p:grpSpPr>
        <p:sp>
          <p:nvSpPr>
            <p:cNvPr id="5" name="Right Arrow 4"/>
            <p:cNvSpPr/>
            <p:nvPr/>
          </p:nvSpPr>
          <p:spPr>
            <a:xfrm rot="8178759">
              <a:off x="2499553" y="1529137"/>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solidFill>
                  <a:prstClr val="black"/>
                </a:solidFill>
                <a:latin typeface="Helvetica" charset="0"/>
                <a:ea typeface="Helvetica" charset="0"/>
                <a:cs typeface="Helvetica" charset="0"/>
              </a:endParaRPr>
            </a:p>
          </p:txBody>
        </p:sp>
        <p:sp>
          <p:nvSpPr>
            <p:cNvPr id="10" name="TextBox 9"/>
            <p:cNvSpPr txBox="1"/>
            <p:nvPr/>
          </p:nvSpPr>
          <p:spPr>
            <a:xfrm>
              <a:off x="3657599" y="1367135"/>
              <a:ext cx="2324701"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b="1" dirty="0" err="1">
                  <a:solidFill>
                    <a:prstClr val="black"/>
                  </a:solidFill>
                  <a:latin typeface="Helvetica" charset="0"/>
                  <a:ea typeface="Helvetica" charset="0"/>
                  <a:cs typeface="Helvetica" charset="0"/>
                </a:rPr>
                <a:t>Incast</a:t>
              </a:r>
              <a:endParaRPr lang="en-US" sz="2000" b="1" dirty="0">
                <a:solidFill>
                  <a:prstClr val="black"/>
                </a:solidFill>
                <a:latin typeface="Helvetica" charset="0"/>
                <a:ea typeface="Helvetica" charset="0"/>
                <a:cs typeface="Helvetica" charset="0"/>
              </a:endParaRPr>
            </a:p>
          </p:txBody>
        </p:sp>
      </p:grpSp>
      <p:pic>
        <p:nvPicPr>
          <p:cNvPr id="13" name="Picture 12" descr="bm.pdf"/>
          <p:cNvPicPr>
            <a:picLocks noChangeAspect="1"/>
          </p:cNvPicPr>
          <p:nvPr/>
        </p:nvPicPr>
        <p:blipFill rotWithShape="1">
          <a:blip r:embed="rId4" cstate="print"/>
          <a:srcRect l="53424" t="5676" r="6421" b="67178"/>
          <a:stretch/>
        </p:blipFill>
        <p:spPr>
          <a:xfrm>
            <a:off x="7848140" y="1174876"/>
            <a:ext cx="2667461" cy="1352425"/>
          </a:xfrm>
          <a:prstGeom prst="rect">
            <a:avLst/>
          </a:prstGeom>
        </p:spPr>
      </p:pic>
      <p:grpSp>
        <p:nvGrpSpPr>
          <p:cNvPr id="27" name="Group 26"/>
          <p:cNvGrpSpPr/>
          <p:nvPr/>
        </p:nvGrpSpPr>
        <p:grpSpPr>
          <a:xfrm>
            <a:off x="4709353" y="1841501"/>
            <a:ext cx="4221094" cy="3352127"/>
            <a:chOff x="3185353" y="1828800"/>
            <a:chExt cx="4221094" cy="3352127"/>
          </a:xfrm>
        </p:grpSpPr>
        <p:sp>
          <p:nvSpPr>
            <p:cNvPr id="20" name="Right Arrow 19"/>
            <p:cNvSpPr/>
            <p:nvPr/>
          </p:nvSpPr>
          <p:spPr>
            <a:xfrm rot="8178759">
              <a:off x="3185353" y="4607619"/>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solidFill>
                  <a:prstClr val="black"/>
                </a:solidFill>
                <a:latin typeface="Helvetica" charset="0"/>
                <a:ea typeface="Helvetica" charset="0"/>
                <a:cs typeface="Helvetica" charset="0"/>
              </a:endParaRPr>
            </a:p>
          </p:txBody>
        </p:sp>
        <p:sp>
          <p:nvSpPr>
            <p:cNvPr id="21" name="Right Arrow 20"/>
            <p:cNvSpPr/>
            <p:nvPr/>
          </p:nvSpPr>
          <p:spPr>
            <a:xfrm rot="8178759">
              <a:off x="6292133" y="3201073"/>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solidFill>
                  <a:prstClr val="black"/>
                </a:solidFill>
                <a:latin typeface="Helvetica" charset="0"/>
                <a:ea typeface="Helvetica" charset="0"/>
                <a:cs typeface="Helvetica" charset="0"/>
              </a:endParaRPr>
            </a:p>
          </p:txBody>
        </p:sp>
        <p:sp>
          <p:nvSpPr>
            <p:cNvPr id="22" name="TextBox 21"/>
            <p:cNvSpPr txBox="1"/>
            <p:nvPr/>
          </p:nvSpPr>
          <p:spPr>
            <a:xfrm>
              <a:off x="3521165" y="1828800"/>
              <a:ext cx="2471635"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b="1" dirty="0">
                  <a:solidFill>
                    <a:srgbClr val="000000"/>
                  </a:solidFill>
                  <a:latin typeface="Helvetica" charset="0"/>
                  <a:ea typeface="Helvetica" charset="0"/>
                  <a:cs typeface="Helvetica" charset="0"/>
                </a:rPr>
                <a:t>Deep buffers fix </a:t>
              </a:r>
              <a:r>
                <a:rPr lang="en-US" sz="2000" b="1" dirty="0" err="1">
                  <a:solidFill>
                    <a:srgbClr val="000000"/>
                  </a:solidFill>
                  <a:latin typeface="Helvetica" charset="0"/>
                  <a:ea typeface="Helvetica" charset="0"/>
                  <a:cs typeface="Helvetica" charset="0"/>
                </a:rPr>
                <a:t>incast</a:t>
              </a:r>
              <a:r>
                <a:rPr lang="en-US" sz="2000" b="1" dirty="0">
                  <a:solidFill>
                    <a:srgbClr val="000000"/>
                  </a:solidFill>
                  <a:latin typeface="Helvetica" charset="0"/>
                  <a:ea typeface="Helvetica" charset="0"/>
                  <a:cs typeface="Helvetica" charset="0"/>
                </a:rPr>
                <a:t>, but increase latency</a:t>
              </a:r>
              <a:endParaRPr lang="en-US" sz="2000" b="1" dirty="0">
                <a:solidFill>
                  <a:srgbClr val="000000"/>
                </a:solidFill>
                <a:latin typeface="Helvetica" charset="0"/>
                <a:ea typeface="Helvetica" charset="0"/>
                <a:cs typeface="Helvetica" charset="0"/>
              </a:endParaRPr>
            </a:p>
          </p:txBody>
        </p:sp>
      </p:grpSp>
      <p:grpSp>
        <p:nvGrpSpPr>
          <p:cNvPr id="28" name="Group 27"/>
          <p:cNvGrpSpPr/>
          <p:nvPr/>
        </p:nvGrpSpPr>
        <p:grpSpPr>
          <a:xfrm>
            <a:off x="4929721" y="2984501"/>
            <a:ext cx="4627747" cy="2361527"/>
            <a:chOff x="3405720" y="2971800"/>
            <a:chExt cx="4627747" cy="2361527"/>
          </a:xfrm>
        </p:grpSpPr>
        <p:sp>
          <p:nvSpPr>
            <p:cNvPr id="23" name="TextBox 22"/>
            <p:cNvSpPr txBox="1"/>
            <p:nvPr/>
          </p:nvSpPr>
          <p:spPr>
            <a:xfrm>
              <a:off x="3405720" y="2971800"/>
              <a:ext cx="2609810"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000" b="1" dirty="0">
                  <a:solidFill>
                    <a:srgbClr val="000000"/>
                  </a:solidFill>
                  <a:latin typeface="Helvetica" charset="0"/>
                  <a:ea typeface="Helvetica" charset="0"/>
                  <a:cs typeface="Helvetica" charset="0"/>
                </a:rPr>
                <a:t>DCTCP good for both </a:t>
              </a:r>
              <a:r>
                <a:rPr lang="en-US" sz="2000" b="1" dirty="0" err="1">
                  <a:solidFill>
                    <a:srgbClr val="000000"/>
                  </a:solidFill>
                  <a:latin typeface="Helvetica" charset="0"/>
                  <a:ea typeface="Helvetica" charset="0"/>
                  <a:cs typeface="Helvetica" charset="0"/>
                </a:rPr>
                <a:t>incast</a:t>
              </a:r>
              <a:r>
                <a:rPr lang="en-US" sz="2000" b="1" dirty="0">
                  <a:solidFill>
                    <a:srgbClr val="000000"/>
                  </a:solidFill>
                  <a:latin typeface="Helvetica" charset="0"/>
                  <a:ea typeface="Helvetica" charset="0"/>
                  <a:cs typeface="Helvetica" charset="0"/>
                </a:rPr>
                <a:t> &amp; latency</a:t>
              </a:r>
              <a:endParaRPr lang="en-US" sz="2000" b="1" dirty="0">
                <a:solidFill>
                  <a:srgbClr val="000000"/>
                </a:solidFill>
                <a:latin typeface="Helvetica" charset="0"/>
                <a:ea typeface="Helvetica" charset="0"/>
                <a:cs typeface="Helvetica" charset="0"/>
              </a:endParaRPr>
            </a:p>
          </p:txBody>
        </p:sp>
        <p:sp>
          <p:nvSpPr>
            <p:cNvPr id="24" name="Right Arrow 23"/>
            <p:cNvSpPr/>
            <p:nvPr/>
          </p:nvSpPr>
          <p:spPr>
            <a:xfrm rot="8178759">
              <a:off x="3929933" y="4648873"/>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solidFill>
                  <a:prstClr val="black"/>
                </a:solidFill>
                <a:latin typeface="Helvetica" charset="0"/>
                <a:ea typeface="Helvetica" charset="0"/>
                <a:cs typeface="Helvetica" charset="0"/>
              </a:endParaRPr>
            </a:p>
          </p:txBody>
        </p:sp>
        <p:sp>
          <p:nvSpPr>
            <p:cNvPr id="25" name="Right Arrow 24"/>
            <p:cNvSpPr/>
            <p:nvPr/>
          </p:nvSpPr>
          <p:spPr>
            <a:xfrm rot="8178759">
              <a:off x="6919153" y="4760019"/>
              <a:ext cx="1114314" cy="57330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dirty="0">
                <a:solidFill>
                  <a:prstClr val="black"/>
                </a:solidFill>
                <a:latin typeface="Helvetica" charset="0"/>
                <a:ea typeface="Helvetica" charset="0"/>
                <a:cs typeface="Helvetica" charset="0"/>
              </a:endParaRPr>
            </a:p>
          </p:txBody>
        </p:sp>
      </p:grpSp>
      <p:sp>
        <p:nvSpPr>
          <p:cNvPr id="6" name="Title 5"/>
          <p:cNvSpPr>
            <a:spLocks noGrp="1"/>
          </p:cNvSpPr>
          <p:nvPr>
            <p:ph type="title"/>
          </p:nvPr>
        </p:nvSpPr>
        <p:spPr/>
        <p:txBody>
          <a:bodyPr/>
          <a:lstStyle/>
          <a:p>
            <a:r>
              <a:rPr lang="en-US" dirty="0"/>
              <a:t>Bing </a:t>
            </a:r>
            <a:r>
              <a:rPr lang="en-US" dirty="0" smtClean="0"/>
              <a:t>benchmark </a:t>
            </a:r>
            <a:r>
              <a:rPr lang="en-US" dirty="0"/>
              <a:t>(scaled 10x)</a:t>
            </a:r>
          </a:p>
        </p:txBody>
      </p:sp>
    </p:spTree>
    <p:custDataLst>
      <p:tags r:id="rId1"/>
    </p:custDataLst>
    <p:extLst>
      <p:ext uri="{BB962C8B-B14F-4D97-AF65-F5344CB8AC3E}">
        <p14:creationId xmlns:p14="http://schemas.microsoft.com/office/powerpoint/2010/main" val="672512024"/>
      </p:ext>
    </p:extLst>
  </p:cSld>
  <p:clrMapOvr>
    <a:masterClrMapping/>
  </p:clrMapOvr>
  <p:transition spd="slow" advTm="745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a:xfrm>
            <a:off x="838200" y="1825624"/>
            <a:ext cx="10515600" cy="4651375"/>
          </a:xfrm>
        </p:spPr>
        <p:txBody>
          <a:bodyPr/>
          <a:lstStyle/>
          <a:p>
            <a:r>
              <a:rPr lang="en-US" dirty="0" smtClean="0"/>
              <a:t>Between throughput, delay, and convergence time, what metrics are you willing to give up? Why?</a:t>
            </a:r>
          </a:p>
          <a:p>
            <a:endParaRPr lang="en-US" dirty="0"/>
          </a:p>
          <a:p>
            <a:r>
              <a:rPr lang="en-US" dirty="0" smtClean="0"/>
              <a:t>Are there other factors that may determine choice of K and B besides loss of throughput and max queue size?</a:t>
            </a:r>
          </a:p>
          <a:p>
            <a:endParaRPr lang="en-US" dirty="0"/>
          </a:p>
          <a:p>
            <a:r>
              <a:rPr lang="en-US" dirty="0" smtClean="0"/>
              <a:t>How would you improve on DCTCP?</a:t>
            </a:r>
          </a:p>
          <a:p>
            <a:endParaRPr lang="en-US" dirty="0"/>
          </a:p>
          <a:p>
            <a:r>
              <a:rPr lang="en-US" dirty="0" smtClean="0"/>
              <a:t>How could you add on flow prioritization over DCTCP?</a:t>
            </a:r>
          </a:p>
        </p:txBody>
      </p:sp>
    </p:spTree>
    <p:extLst>
      <p:ext uri="{BB962C8B-B14F-4D97-AF65-F5344CB8AC3E}">
        <p14:creationId xmlns:p14="http://schemas.microsoft.com/office/powerpoint/2010/main" val="10814930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3" name="Content Placeholder 2"/>
          <p:cNvSpPr>
            <a:spLocks noGrp="1"/>
          </p:cNvSpPr>
          <p:nvPr>
            <p:ph idx="1"/>
          </p:nvPr>
        </p:nvSpPr>
        <p:spPr/>
        <p:txBody>
          <a:bodyPr/>
          <a:lstStyle/>
          <a:p>
            <a:r>
              <a:rPr lang="en-US" dirty="0" smtClean="0"/>
              <a:t>Slides heavily adapted from material by Mohammad </a:t>
            </a:r>
            <a:r>
              <a:rPr lang="en-US" dirty="0" err="1" smtClean="0"/>
              <a:t>Alizadeh</a:t>
            </a:r>
            <a:endParaRPr lang="en-US" dirty="0"/>
          </a:p>
        </p:txBody>
      </p:sp>
    </p:spTree>
    <p:extLst>
      <p:ext uri="{BB962C8B-B14F-4D97-AF65-F5344CB8AC3E}">
        <p14:creationId xmlns:p14="http://schemas.microsoft.com/office/powerpoint/2010/main" val="903278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32336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48274" y="241994"/>
            <a:ext cx="7395727" cy="1891606"/>
            <a:chOff x="224273" y="241994"/>
            <a:chExt cx="7395727" cy="1891606"/>
          </a:xfrm>
        </p:grpSpPr>
        <p:sp>
          <p:nvSpPr>
            <p:cNvPr id="4" name="Cloud 3"/>
            <p:cNvSpPr/>
            <p:nvPr/>
          </p:nvSpPr>
          <p:spPr>
            <a:xfrm>
              <a:off x="1524000" y="1080345"/>
              <a:ext cx="6096000" cy="1053255"/>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b="1" dirty="0">
                  <a:solidFill>
                    <a:prstClr val="black"/>
                  </a:solidFill>
                  <a:latin typeface="Calibri"/>
                </a:rPr>
                <a:t>      </a:t>
              </a:r>
              <a:r>
                <a:rPr lang="en-US" sz="2400" b="1" dirty="0">
                  <a:solidFill>
                    <a:prstClr val="black"/>
                  </a:solidFill>
                  <a:latin typeface="Calibri"/>
                </a:rPr>
                <a:t>INTERNET</a:t>
              </a:r>
              <a:endParaRPr lang="en-US" sz="2000" b="1" dirty="0">
                <a:solidFill>
                  <a:prstClr val="black"/>
                </a:solidFill>
                <a:latin typeface="Calibri"/>
              </a:endParaRPr>
            </a:p>
          </p:txBody>
        </p:sp>
        <p:grpSp>
          <p:nvGrpSpPr>
            <p:cNvPr id="640" name="Group 121"/>
            <p:cNvGrpSpPr/>
            <p:nvPr/>
          </p:nvGrpSpPr>
          <p:grpSpPr>
            <a:xfrm>
              <a:off x="224273" y="241994"/>
              <a:ext cx="1258474" cy="1111379"/>
              <a:chOff x="138952" y="609600"/>
              <a:chExt cx="2070848" cy="1828800"/>
            </a:xfrm>
          </p:grpSpPr>
          <p:pic>
            <p:nvPicPr>
              <p:cNvPr id="641" name="Picture 640" descr="Computergirl.gif"/>
              <p:cNvPicPr>
                <a:picLocks noChangeAspect="1"/>
              </p:cNvPicPr>
              <p:nvPr/>
            </p:nvPicPr>
            <p:blipFill>
              <a:blip r:embed="rId4" cstate="print"/>
              <a:stretch>
                <a:fillRect/>
              </a:stretch>
            </p:blipFill>
            <p:spPr>
              <a:xfrm>
                <a:off x="138952" y="609600"/>
                <a:ext cx="2070848" cy="1828800"/>
              </a:xfrm>
              <a:prstGeom prst="rect">
                <a:avLst/>
              </a:prstGeom>
            </p:spPr>
          </p:pic>
          <p:sp>
            <p:nvSpPr>
              <p:cNvPr id="642" name="Rounded Rectangle 641"/>
              <p:cNvSpPr/>
              <p:nvPr/>
            </p:nvSpPr>
            <p:spPr>
              <a:xfrm>
                <a:off x="1295400" y="838200"/>
                <a:ext cx="280012" cy="340605"/>
              </a:xfrm>
              <a:prstGeom prst="roundRect">
                <a:avLst/>
              </a:prstGeom>
              <a:solidFill>
                <a:srgbClr val="B5D2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cxnSp>
          <p:nvCxnSpPr>
            <p:cNvPr id="543" name="Elbow Connector 542"/>
            <p:cNvCxnSpPr>
              <a:stCxn id="641" idx="3"/>
              <a:endCxn id="4" idx="3"/>
            </p:cNvCxnSpPr>
            <p:nvPr/>
          </p:nvCxnSpPr>
          <p:spPr>
            <a:xfrm>
              <a:off x="1482747" y="797684"/>
              <a:ext cx="3089253" cy="342882"/>
            </a:xfrm>
            <a:prstGeom prst="bentConnector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6" name="Rounded Rectangle 535"/>
          <p:cNvSpPr/>
          <p:nvPr/>
        </p:nvSpPr>
        <p:spPr>
          <a:xfrm>
            <a:off x="1752600" y="5486400"/>
            <a:ext cx="86868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100" dirty="0">
              <a:solidFill>
                <a:prstClr val="black"/>
              </a:solidFill>
              <a:latin typeface="Calibri"/>
            </a:endParaRPr>
          </a:p>
          <a:p>
            <a:pPr algn="ctr"/>
            <a:endParaRPr lang="en-US" sz="1200" dirty="0">
              <a:solidFill>
                <a:prstClr val="black"/>
              </a:solidFill>
              <a:latin typeface="Calibri"/>
            </a:endParaRPr>
          </a:p>
          <a:p>
            <a:pPr algn="ctr"/>
            <a:endParaRPr lang="en-US" sz="1200" dirty="0">
              <a:solidFill>
                <a:prstClr val="black"/>
              </a:solidFill>
              <a:latin typeface="Calibri"/>
            </a:endParaRPr>
          </a:p>
          <a:p>
            <a:pPr algn="ctr"/>
            <a:endParaRPr lang="en-US" sz="600" dirty="0">
              <a:solidFill>
                <a:prstClr val="black"/>
              </a:solidFill>
              <a:latin typeface="Calibri"/>
            </a:endParaRPr>
          </a:p>
          <a:p>
            <a:r>
              <a:rPr lang="en-US" sz="2000" b="1" dirty="0">
                <a:solidFill>
                  <a:prstClr val="black"/>
                </a:solidFill>
                <a:latin typeface="Calibri"/>
              </a:rPr>
              <a:t>Servers</a:t>
            </a:r>
          </a:p>
        </p:txBody>
      </p:sp>
      <p:sp>
        <p:nvSpPr>
          <p:cNvPr id="535" name="Rounded Rectangle 534"/>
          <p:cNvSpPr/>
          <p:nvPr/>
        </p:nvSpPr>
        <p:spPr>
          <a:xfrm>
            <a:off x="1752600" y="2514601"/>
            <a:ext cx="8686800" cy="2832503"/>
          </a:xfrm>
          <a:prstGeom prst="roundRect">
            <a:avLst>
              <a:gd name="adj" fmla="val 9902"/>
            </a:avLst>
          </a:prstGeom>
        </p:spPr>
        <p:style>
          <a:lnRef idx="1">
            <a:schemeClr val="dk1"/>
          </a:lnRef>
          <a:fillRef idx="2">
            <a:schemeClr val="dk1"/>
          </a:fillRef>
          <a:effectRef idx="1">
            <a:schemeClr val="dk1"/>
          </a:effectRef>
          <a:fontRef idx="minor">
            <a:schemeClr val="dk1"/>
          </a:fontRef>
        </p:style>
        <p:txBody>
          <a:bodyPr rtlCol="0" anchor="ctr"/>
          <a:lstStyle/>
          <a:p>
            <a:r>
              <a:rPr lang="en-US" sz="2000" b="1" dirty="0">
                <a:solidFill>
                  <a:prstClr val="black"/>
                </a:solidFill>
                <a:latin typeface="Calibri"/>
              </a:rPr>
              <a:t>Fabric</a:t>
            </a:r>
            <a:endParaRPr lang="en-US" sz="1600" b="1"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p:txBody>
      </p:sp>
      <p:cxnSp>
        <p:nvCxnSpPr>
          <p:cNvPr id="18" name="Straight Connector 17"/>
          <p:cNvCxnSpPr/>
          <p:nvPr/>
        </p:nvCxnSpPr>
        <p:spPr>
          <a:xfrm flipH="1" flipV="1">
            <a:off x="5183648" y="2157420"/>
            <a:ext cx="235020" cy="622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5265582" y="2171074"/>
            <a:ext cx="1338421" cy="69066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a:stCxn id="483" idx="0"/>
          </p:cNvCxnSpPr>
          <p:nvPr/>
        </p:nvCxnSpPr>
        <p:spPr>
          <a:xfrm flipH="1" flipV="1">
            <a:off x="3962400" y="3048000"/>
            <a:ext cx="584024" cy="9236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a:stCxn id="484" idx="1"/>
          </p:cNvCxnSpPr>
          <p:nvPr/>
        </p:nvCxnSpPr>
        <p:spPr>
          <a:xfrm flipV="1">
            <a:off x="5554808" y="3076223"/>
            <a:ext cx="2192192" cy="90660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a:stCxn id="483" idx="7"/>
          </p:cNvCxnSpPr>
          <p:nvPr/>
        </p:nvCxnSpPr>
        <p:spPr>
          <a:xfrm flipV="1">
            <a:off x="4573365" y="3022601"/>
            <a:ext cx="650568" cy="9602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a:stCxn id="484" idx="0"/>
          </p:cNvCxnSpPr>
          <p:nvPr/>
        </p:nvCxnSpPr>
        <p:spPr>
          <a:xfrm flipV="1">
            <a:off x="5581750" y="3062112"/>
            <a:ext cx="824695" cy="90955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502" idx="0"/>
          </p:cNvCxnSpPr>
          <p:nvPr/>
        </p:nvCxnSpPr>
        <p:spPr>
          <a:xfrm flipH="1" flipV="1">
            <a:off x="4021667" y="3014134"/>
            <a:ext cx="2591682" cy="9575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a:stCxn id="503" idx="1"/>
          </p:cNvCxnSpPr>
          <p:nvPr/>
        </p:nvCxnSpPr>
        <p:spPr>
          <a:xfrm flipH="1" flipV="1">
            <a:off x="6553201" y="3048001"/>
            <a:ext cx="1064805" cy="9348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a:stCxn id="502" idx="7"/>
          </p:cNvCxnSpPr>
          <p:nvPr/>
        </p:nvCxnSpPr>
        <p:spPr>
          <a:xfrm flipH="1" flipV="1">
            <a:off x="5317068" y="2988733"/>
            <a:ext cx="1323223" cy="9940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a:stCxn id="503" idx="0"/>
          </p:cNvCxnSpPr>
          <p:nvPr/>
        </p:nvCxnSpPr>
        <p:spPr>
          <a:xfrm flipV="1">
            <a:off x="7644947" y="2963334"/>
            <a:ext cx="313721" cy="100833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a:stCxn id="485" idx="0"/>
            <a:endCxn id="483" idx="4"/>
          </p:cNvCxnSpPr>
          <p:nvPr/>
        </p:nvCxnSpPr>
        <p:spPr>
          <a:xfrm flipV="1">
            <a:off x="4546424" y="4047868"/>
            <a:ext cx="0"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a:stCxn id="486" idx="0"/>
            <a:endCxn id="484" idx="4"/>
          </p:cNvCxnSpPr>
          <p:nvPr/>
        </p:nvCxnSpPr>
        <p:spPr>
          <a:xfrm flipV="1">
            <a:off x="5581749"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a:stCxn id="504" idx="0"/>
            <a:endCxn id="502" idx="4"/>
          </p:cNvCxnSpPr>
          <p:nvPr/>
        </p:nvCxnSpPr>
        <p:spPr>
          <a:xfrm flipV="1">
            <a:off x="6613349" y="4047869"/>
            <a:ext cx="0" cy="83864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a:stCxn id="505" idx="0"/>
            <a:endCxn id="503" idx="4"/>
          </p:cNvCxnSpPr>
          <p:nvPr/>
        </p:nvCxnSpPr>
        <p:spPr>
          <a:xfrm flipV="1">
            <a:off x="7644946" y="4047868"/>
            <a:ext cx="0" cy="83768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529" idx="0"/>
            <a:endCxn id="527" idx="4"/>
          </p:cNvCxnSpPr>
          <p:nvPr/>
        </p:nvCxnSpPr>
        <p:spPr>
          <a:xfrm flipV="1">
            <a:off x="8678245" y="4047868"/>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a:stCxn id="530" idx="0"/>
            <a:endCxn id="528" idx="4"/>
          </p:cNvCxnSpPr>
          <p:nvPr/>
        </p:nvCxnSpPr>
        <p:spPr>
          <a:xfrm flipV="1">
            <a:off x="9723534" y="4047868"/>
            <a:ext cx="722" cy="83717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a:stCxn id="485" idx="7"/>
          </p:cNvCxnSpPr>
          <p:nvPr/>
        </p:nvCxnSpPr>
        <p:spPr>
          <a:xfrm flipV="1">
            <a:off x="4573366" y="4046841"/>
            <a:ext cx="981443" cy="84935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a:stCxn id="486" idx="1"/>
            <a:endCxn id="483" idx="5"/>
          </p:cNvCxnSpPr>
          <p:nvPr/>
        </p:nvCxnSpPr>
        <p:spPr>
          <a:xfrm flipH="1" flipV="1">
            <a:off x="4573366" y="4036709"/>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a:stCxn id="502" idx="5"/>
            <a:endCxn id="505" idx="1"/>
          </p:cNvCxnSpPr>
          <p:nvPr/>
        </p:nvCxnSpPr>
        <p:spPr>
          <a:xfrm>
            <a:off x="6640291" y="4036709"/>
            <a:ext cx="977715" cy="86000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a:stCxn id="504" idx="7"/>
            <a:endCxn id="503" idx="3"/>
          </p:cNvCxnSpPr>
          <p:nvPr/>
        </p:nvCxnSpPr>
        <p:spPr>
          <a:xfrm flipV="1">
            <a:off x="6640291" y="4036710"/>
            <a:ext cx="977715" cy="860959"/>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a:stCxn id="527" idx="5"/>
            <a:endCxn id="530" idx="1"/>
          </p:cNvCxnSpPr>
          <p:nvPr/>
        </p:nvCxnSpPr>
        <p:spPr>
          <a:xfrm>
            <a:off x="8705187" y="4036709"/>
            <a:ext cx="991407" cy="85949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a:stCxn id="529" idx="7"/>
            <a:endCxn id="528" idx="3"/>
          </p:cNvCxnSpPr>
          <p:nvPr/>
        </p:nvCxnSpPr>
        <p:spPr>
          <a:xfrm flipV="1">
            <a:off x="8705187" y="4036709"/>
            <a:ext cx="992129"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a:stCxn id="464" idx="3"/>
            <a:endCxn id="342" idx="0"/>
          </p:cNvCxnSpPr>
          <p:nvPr/>
        </p:nvCxnSpPr>
        <p:spPr>
          <a:xfrm flipH="1">
            <a:off x="2079827" y="4951110"/>
            <a:ext cx="331633"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stCxn id="464" idx="5"/>
          </p:cNvCxnSpPr>
          <p:nvPr/>
        </p:nvCxnSpPr>
        <p:spPr>
          <a:xfrm>
            <a:off x="2465342" y="4951110"/>
            <a:ext cx="15191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a:stCxn id="466" idx="3"/>
            <a:endCxn id="344" idx="0"/>
          </p:cNvCxnSpPr>
          <p:nvPr/>
        </p:nvCxnSpPr>
        <p:spPr>
          <a:xfrm flipH="1">
            <a:off x="3144540" y="4950082"/>
            <a:ext cx="302244"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a:stCxn id="466" idx="5"/>
          </p:cNvCxnSpPr>
          <p:nvPr/>
        </p:nvCxnSpPr>
        <p:spPr>
          <a:xfrm>
            <a:off x="3500667" y="4950082"/>
            <a:ext cx="165229"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a:stCxn id="485" idx="3"/>
            <a:endCxn id="346" idx="0"/>
          </p:cNvCxnSpPr>
          <p:nvPr/>
        </p:nvCxnSpPr>
        <p:spPr>
          <a:xfrm flipH="1">
            <a:off x="4203307" y="4950082"/>
            <a:ext cx="316177"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a:stCxn id="485" idx="5"/>
            <a:endCxn id="347" idx="0"/>
          </p:cNvCxnSpPr>
          <p:nvPr/>
        </p:nvCxnSpPr>
        <p:spPr>
          <a:xfrm>
            <a:off x="4573365" y="4950082"/>
            <a:ext cx="172130"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a:stCxn id="486" idx="3"/>
            <a:endCxn id="348" idx="0"/>
          </p:cNvCxnSpPr>
          <p:nvPr/>
        </p:nvCxnSpPr>
        <p:spPr>
          <a:xfrm flipH="1">
            <a:off x="5268020" y="4951110"/>
            <a:ext cx="286788"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a:stCxn id="486" idx="5"/>
            <a:endCxn id="349" idx="0"/>
          </p:cNvCxnSpPr>
          <p:nvPr/>
        </p:nvCxnSpPr>
        <p:spPr>
          <a:xfrm>
            <a:off x="5608690" y="4951110"/>
            <a:ext cx="186584"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504" idx="3"/>
            <a:endCxn id="350" idx="0"/>
          </p:cNvCxnSpPr>
          <p:nvPr/>
        </p:nvCxnSpPr>
        <p:spPr>
          <a:xfrm flipH="1">
            <a:off x="6338046" y="4951550"/>
            <a:ext cx="248363"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504" idx="5"/>
            <a:endCxn id="351" idx="0"/>
          </p:cNvCxnSpPr>
          <p:nvPr/>
        </p:nvCxnSpPr>
        <p:spPr>
          <a:xfrm>
            <a:off x="6640290" y="4951550"/>
            <a:ext cx="239944" cy="79257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p:cNvCxnSpPr>
            <a:stCxn id="505" idx="3"/>
            <a:endCxn id="352" idx="0"/>
          </p:cNvCxnSpPr>
          <p:nvPr/>
        </p:nvCxnSpPr>
        <p:spPr>
          <a:xfrm flipH="1">
            <a:off x="7402759" y="4950596"/>
            <a:ext cx="21524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p:cNvCxnSpPr>
            <a:stCxn id="505" idx="5"/>
            <a:endCxn id="353" idx="0"/>
          </p:cNvCxnSpPr>
          <p:nvPr/>
        </p:nvCxnSpPr>
        <p:spPr>
          <a:xfrm>
            <a:off x="7671887" y="4950596"/>
            <a:ext cx="258126" cy="79353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p:cNvCxnSpPr>
            <a:stCxn id="529" idx="3"/>
            <a:endCxn id="354" idx="0"/>
          </p:cNvCxnSpPr>
          <p:nvPr/>
        </p:nvCxnSpPr>
        <p:spPr>
          <a:xfrm flipH="1">
            <a:off x="8470578" y="4951110"/>
            <a:ext cx="180726"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p:cNvCxnSpPr>
            <a:stCxn id="529" idx="5"/>
            <a:endCxn id="355" idx="0"/>
          </p:cNvCxnSpPr>
          <p:nvPr/>
        </p:nvCxnSpPr>
        <p:spPr>
          <a:xfrm>
            <a:off x="8705187" y="4951110"/>
            <a:ext cx="307581" cy="79301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p:cNvCxnSpPr>
            <a:stCxn id="530" idx="3"/>
            <a:endCxn id="356" idx="0"/>
          </p:cNvCxnSpPr>
          <p:nvPr/>
        </p:nvCxnSpPr>
        <p:spPr>
          <a:xfrm flipH="1">
            <a:off x="9535293" y="4950082"/>
            <a:ext cx="16130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a:stCxn id="530" idx="5"/>
            <a:endCxn id="357" idx="0"/>
          </p:cNvCxnSpPr>
          <p:nvPr/>
        </p:nvCxnSpPr>
        <p:spPr>
          <a:xfrm>
            <a:off x="9750476" y="4950082"/>
            <a:ext cx="312071" cy="794045"/>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stCxn id="464" idx="0"/>
            <a:endCxn id="413" idx="4"/>
          </p:cNvCxnSpPr>
          <p:nvPr/>
        </p:nvCxnSpPr>
        <p:spPr>
          <a:xfrm flipV="1">
            <a:off x="2438400" y="4046840"/>
            <a:ext cx="0" cy="83922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p:cNvCxnSpPr>
            <a:stCxn id="466" idx="0"/>
            <a:endCxn id="465" idx="4"/>
          </p:cNvCxnSpPr>
          <p:nvPr/>
        </p:nvCxnSpPr>
        <p:spPr>
          <a:xfrm flipV="1">
            <a:off x="3473725" y="4046840"/>
            <a:ext cx="0" cy="83820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p:cNvCxnSpPr>
            <a:stCxn id="464" idx="7"/>
            <a:endCxn id="465" idx="3"/>
          </p:cNvCxnSpPr>
          <p:nvPr/>
        </p:nvCxnSpPr>
        <p:spPr>
          <a:xfrm flipV="1">
            <a:off x="2465342" y="4035681"/>
            <a:ext cx="981443" cy="861546"/>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p:cNvCxnSpPr>
            <a:stCxn id="466" idx="1"/>
            <a:endCxn id="413" idx="5"/>
          </p:cNvCxnSpPr>
          <p:nvPr/>
        </p:nvCxnSpPr>
        <p:spPr>
          <a:xfrm flipH="1" flipV="1">
            <a:off x="2465342" y="4035681"/>
            <a:ext cx="981443" cy="86051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413" name="Oval 412"/>
          <p:cNvSpPr/>
          <p:nvPr/>
        </p:nvSpPr>
        <p:spPr>
          <a:xfrm>
            <a:off x="2400300"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64" name="Oval 463"/>
          <p:cNvSpPr/>
          <p:nvPr/>
        </p:nvSpPr>
        <p:spPr>
          <a:xfrm>
            <a:off x="2400300"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65" name="Oval 464"/>
          <p:cNvSpPr/>
          <p:nvPr/>
        </p:nvSpPr>
        <p:spPr>
          <a:xfrm>
            <a:off x="3435625" y="39706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66" name="Oval 465"/>
          <p:cNvSpPr/>
          <p:nvPr/>
        </p:nvSpPr>
        <p:spPr>
          <a:xfrm>
            <a:off x="3435625"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83" name="Oval 482"/>
          <p:cNvSpPr/>
          <p:nvPr/>
        </p:nvSpPr>
        <p:spPr>
          <a:xfrm>
            <a:off x="4508324"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84" name="Oval 483"/>
          <p:cNvSpPr/>
          <p:nvPr/>
        </p:nvSpPr>
        <p:spPr>
          <a:xfrm>
            <a:off x="55436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85" name="Oval 484"/>
          <p:cNvSpPr/>
          <p:nvPr/>
        </p:nvSpPr>
        <p:spPr>
          <a:xfrm>
            <a:off x="450832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486" name="Oval 485"/>
          <p:cNvSpPr/>
          <p:nvPr/>
        </p:nvSpPr>
        <p:spPr>
          <a:xfrm>
            <a:off x="5543649"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02" name="Oval 501"/>
          <p:cNvSpPr/>
          <p:nvPr/>
        </p:nvSpPr>
        <p:spPr>
          <a:xfrm>
            <a:off x="6575249"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03" name="Oval 502"/>
          <p:cNvSpPr/>
          <p:nvPr/>
        </p:nvSpPr>
        <p:spPr>
          <a:xfrm>
            <a:off x="760684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504" name="Oval 503"/>
          <p:cNvSpPr/>
          <p:nvPr/>
        </p:nvSpPr>
        <p:spPr>
          <a:xfrm>
            <a:off x="6575249" y="4886509"/>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05" name="Oval 504"/>
          <p:cNvSpPr/>
          <p:nvPr/>
        </p:nvSpPr>
        <p:spPr>
          <a:xfrm>
            <a:off x="7606846" y="4885554"/>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527" name="Oval 526"/>
          <p:cNvSpPr/>
          <p:nvPr/>
        </p:nvSpPr>
        <p:spPr>
          <a:xfrm>
            <a:off x="8640145"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528" name="Oval 527"/>
          <p:cNvSpPr/>
          <p:nvPr/>
        </p:nvSpPr>
        <p:spPr>
          <a:xfrm>
            <a:off x="9686156" y="39716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529" name="Oval 528"/>
          <p:cNvSpPr/>
          <p:nvPr/>
        </p:nvSpPr>
        <p:spPr>
          <a:xfrm>
            <a:off x="8640145" y="4886068"/>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sp>
        <p:nvSpPr>
          <p:cNvPr id="530" name="Oval 529"/>
          <p:cNvSpPr/>
          <p:nvPr/>
        </p:nvSpPr>
        <p:spPr>
          <a:xfrm>
            <a:off x="9685434" y="4885040"/>
            <a:ext cx="76200" cy="762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a:endParaRPr>
          </a:p>
        </p:txBody>
      </p:sp>
      <p:pic>
        <p:nvPicPr>
          <p:cNvPr id="342" name="Picture 341" descr="server-gray.png"/>
          <p:cNvPicPr>
            <a:picLocks noChangeAspect="1"/>
          </p:cNvPicPr>
          <p:nvPr/>
        </p:nvPicPr>
        <p:blipFill>
          <a:blip r:embed="rId5" cstate="print"/>
          <a:stretch>
            <a:fillRect/>
          </a:stretch>
        </p:blipFill>
        <p:spPr>
          <a:xfrm>
            <a:off x="1891584" y="5744126"/>
            <a:ext cx="376485" cy="400774"/>
          </a:xfrm>
          <a:prstGeom prst="rect">
            <a:avLst/>
          </a:prstGeom>
        </p:spPr>
      </p:pic>
      <p:pic>
        <p:nvPicPr>
          <p:cNvPr id="343" name="Picture 342" descr="server-gray.png"/>
          <p:cNvPicPr>
            <a:picLocks noChangeAspect="1"/>
          </p:cNvPicPr>
          <p:nvPr/>
        </p:nvPicPr>
        <p:blipFill>
          <a:blip r:embed="rId5" cstate="print"/>
          <a:stretch>
            <a:fillRect/>
          </a:stretch>
        </p:blipFill>
        <p:spPr>
          <a:xfrm>
            <a:off x="2433773" y="5744126"/>
            <a:ext cx="376485" cy="400774"/>
          </a:xfrm>
          <a:prstGeom prst="rect">
            <a:avLst/>
          </a:prstGeom>
        </p:spPr>
      </p:pic>
      <p:pic>
        <p:nvPicPr>
          <p:cNvPr id="344" name="Picture 343" descr="server-gray.png"/>
          <p:cNvPicPr>
            <a:picLocks noChangeAspect="1"/>
          </p:cNvPicPr>
          <p:nvPr/>
        </p:nvPicPr>
        <p:blipFill>
          <a:blip r:embed="rId5" cstate="print"/>
          <a:stretch>
            <a:fillRect/>
          </a:stretch>
        </p:blipFill>
        <p:spPr>
          <a:xfrm>
            <a:off x="2956298" y="5744126"/>
            <a:ext cx="376485" cy="400774"/>
          </a:xfrm>
          <a:prstGeom prst="rect">
            <a:avLst/>
          </a:prstGeom>
        </p:spPr>
      </p:pic>
      <p:pic>
        <p:nvPicPr>
          <p:cNvPr id="345" name="Picture 344" descr="server-gray.png"/>
          <p:cNvPicPr>
            <a:picLocks noChangeAspect="1"/>
          </p:cNvPicPr>
          <p:nvPr/>
        </p:nvPicPr>
        <p:blipFill>
          <a:blip r:embed="rId5" cstate="print"/>
          <a:stretch>
            <a:fillRect/>
          </a:stretch>
        </p:blipFill>
        <p:spPr>
          <a:xfrm>
            <a:off x="3483552" y="5744126"/>
            <a:ext cx="376485" cy="400774"/>
          </a:xfrm>
          <a:prstGeom prst="rect">
            <a:avLst/>
          </a:prstGeom>
        </p:spPr>
      </p:pic>
      <p:pic>
        <p:nvPicPr>
          <p:cNvPr id="346" name="Picture 345" descr="server-gray.png"/>
          <p:cNvPicPr>
            <a:picLocks noChangeAspect="1"/>
          </p:cNvPicPr>
          <p:nvPr/>
        </p:nvPicPr>
        <p:blipFill>
          <a:blip r:embed="rId5" cstate="print"/>
          <a:stretch>
            <a:fillRect/>
          </a:stretch>
        </p:blipFill>
        <p:spPr>
          <a:xfrm>
            <a:off x="4015064" y="5744126"/>
            <a:ext cx="376485" cy="400774"/>
          </a:xfrm>
          <a:prstGeom prst="rect">
            <a:avLst/>
          </a:prstGeom>
        </p:spPr>
      </p:pic>
      <p:pic>
        <p:nvPicPr>
          <p:cNvPr id="347" name="Picture 346" descr="server-gray.png"/>
          <p:cNvPicPr>
            <a:picLocks noChangeAspect="1"/>
          </p:cNvPicPr>
          <p:nvPr/>
        </p:nvPicPr>
        <p:blipFill>
          <a:blip r:embed="rId5" cstate="print"/>
          <a:stretch>
            <a:fillRect/>
          </a:stretch>
        </p:blipFill>
        <p:spPr>
          <a:xfrm>
            <a:off x="4557253" y="5744126"/>
            <a:ext cx="376485" cy="400774"/>
          </a:xfrm>
          <a:prstGeom prst="rect">
            <a:avLst/>
          </a:prstGeom>
        </p:spPr>
      </p:pic>
      <p:pic>
        <p:nvPicPr>
          <p:cNvPr id="348" name="Picture 347" descr="server-gray.png"/>
          <p:cNvPicPr>
            <a:picLocks noChangeAspect="1"/>
          </p:cNvPicPr>
          <p:nvPr/>
        </p:nvPicPr>
        <p:blipFill>
          <a:blip r:embed="rId5" cstate="print"/>
          <a:stretch>
            <a:fillRect/>
          </a:stretch>
        </p:blipFill>
        <p:spPr>
          <a:xfrm>
            <a:off x="5079778" y="5744126"/>
            <a:ext cx="376485" cy="400774"/>
          </a:xfrm>
          <a:prstGeom prst="rect">
            <a:avLst/>
          </a:prstGeom>
        </p:spPr>
      </p:pic>
      <p:pic>
        <p:nvPicPr>
          <p:cNvPr id="349" name="Picture 348" descr="server-gray.png"/>
          <p:cNvPicPr>
            <a:picLocks noChangeAspect="1"/>
          </p:cNvPicPr>
          <p:nvPr/>
        </p:nvPicPr>
        <p:blipFill>
          <a:blip r:embed="rId5" cstate="print"/>
          <a:stretch>
            <a:fillRect/>
          </a:stretch>
        </p:blipFill>
        <p:spPr>
          <a:xfrm>
            <a:off x="5607032" y="5744126"/>
            <a:ext cx="376485" cy="400774"/>
          </a:xfrm>
          <a:prstGeom prst="rect">
            <a:avLst/>
          </a:prstGeom>
        </p:spPr>
      </p:pic>
      <p:pic>
        <p:nvPicPr>
          <p:cNvPr id="350" name="Picture 349" descr="server-gray.png"/>
          <p:cNvPicPr>
            <a:picLocks noChangeAspect="1"/>
          </p:cNvPicPr>
          <p:nvPr/>
        </p:nvPicPr>
        <p:blipFill>
          <a:blip r:embed="rId5" cstate="print"/>
          <a:stretch>
            <a:fillRect/>
          </a:stretch>
        </p:blipFill>
        <p:spPr>
          <a:xfrm>
            <a:off x="6149803" y="5744126"/>
            <a:ext cx="376485" cy="400774"/>
          </a:xfrm>
          <a:prstGeom prst="rect">
            <a:avLst/>
          </a:prstGeom>
        </p:spPr>
      </p:pic>
      <p:pic>
        <p:nvPicPr>
          <p:cNvPr id="351" name="Picture 350" descr="server-gray.png"/>
          <p:cNvPicPr>
            <a:picLocks noChangeAspect="1"/>
          </p:cNvPicPr>
          <p:nvPr/>
        </p:nvPicPr>
        <p:blipFill>
          <a:blip r:embed="rId5" cstate="print"/>
          <a:stretch>
            <a:fillRect/>
          </a:stretch>
        </p:blipFill>
        <p:spPr>
          <a:xfrm>
            <a:off x="6691992" y="5744126"/>
            <a:ext cx="376485" cy="400774"/>
          </a:xfrm>
          <a:prstGeom prst="rect">
            <a:avLst/>
          </a:prstGeom>
        </p:spPr>
      </p:pic>
      <p:pic>
        <p:nvPicPr>
          <p:cNvPr id="352" name="Picture 351" descr="server-gray.png"/>
          <p:cNvPicPr>
            <a:picLocks noChangeAspect="1"/>
          </p:cNvPicPr>
          <p:nvPr/>
        </p:nvPicPr>
        <p:blipFill>
          <a:blip r:embed="rId5" cstate="print"/>
          <a:stretch>
            <a:fillRect/>
          </a:stretch>
        </p:blipFill>
        <p:spPr>
          <a:xfrm>
            <a:off x="7214517" y="5744126"/>
            <a:ext cx="376485" cy="400774"/>
          </a:xfrm>
          <a:prstGeom prst="rect">
            <a:avLst/>
          </a:prstGeom>
        </p:spPr>
      </p:pic>
      <p:pic>
        <p:nvPicPr>
          <p:cNvPr id="353" name="Picture 352" descr="server-gray.png"/>
          <p:cNvPicPr>
            <a:picLocks noChangeAspect="1"/>
          </p:cNvPicPr>
          <p:nvPr/>
        </p:nvPicPr>
        <p:blipFill>
          <a:blip r:embed="rId5" cstate="print"/>
          <a:stretch>
            <a:fillRect/>
          </a:stretch>
        </p:blipFill>
        <p:spPr>
          <a:xfrm>
            <a:off x="7741771" y="5744126"/>
            <a:ext cx="376485" cy="400774"/>
          </a:xfrm>
          <a:prstGeom prst="rect">
            <a:avLst/>
          </a:prstGeom>
        </p:spPr>
      </p:pic>
      <p:pic>
        <p:nvPicPr>
          <p:cNvPr id="354" name="Picture 353" descr="server-gray.png"/>
          <p:cNvPicPr>
            <a:picLocks noChangeAspect="1"/>
          </p:cNvPicPr>
          <p:nvPr/>
        </p:nvPicPr>
        <p:blipFill>
          <a:blip r:embed="rId5" cstate="print"/>
          <a:stretch>
            <a:fillRect/>
          </a:stretch>
        </p:blipFill>
        <p:spPr>
          <a:xfrm>
            <a:off x="8282336" y="5744126"/>
            <a:ext cx="376485" cy="400774"/>
          </a:xfrm>
          <a:prstGeom prst="rect">
            <a:avLst/>
          </a:prstGeom>
        </p:spPr>
      </p:pic>
      <p:pic>
        <p:nvPicPr>
          <p:cNvPr id="355" name="Picture 354" descr="server-gray.png"/>
          <p:cNvPicPr>
            <a:picLocks noChangeAspect="1"/>
          </p:cNvPicPr>
          <p:nvPr/>
        </p:nvPicPr>
        <p:blipFill>
          <a:blip r:embed="rId5" cstate="print"/>
          <a:stretch>
            <a:fillRect/>
          </a:stretch>
        </p:blipFill>
        <p:spPr>
          <a:xfrm>
            <a:off x="8824525" y="5744126"/>
            <a:ext cx="376485" cy="400774"/>
          </a:xfrm>
          <a:prstGeom prst="rect">
            <a:avLst/>
          </a:prstGeom>
        </p:spPr>
      </p:pic>
      <p:pic>
        <p:nvPicPr>
          <p:cNvPr id="356" name="Picture 355" descr="server-gray.png"/>
          <p:cNvPicPr>
            <a:picLocks noChangeAspect="1"/>
          </p:cNvPicPr>
          <p:nvPr/>
        </p:nvPicPr>
        <p:blipFill>
          <a:blip r:embed="rId5" cstate="print"/>
          <a:stretch>
            <a:fillRect/>
          </a:stretch>
        </p:blipFill>
        <p:spPr>
          <a:xfrm>
            <a:off x="9347050" y="5744126"/>
            <a:ext cx="376485" cy="400774"/>
          </a:xfrm>
          <a:prstGeom prst="rect">
            <a:avLst/>
          </a:prstGeom>
        </p:spPr>
      </p:pic>
      <p:pic>
        <p:nvPicPr>
          <p:cNvPr id="357" name="Picture 356" descr="server-gray.png"/>
          <p:cNvPicPr>
            <a:picLocks noChangeAspect="1"/>
          </p:cNvPicPr>
          <p:nvPr/>
        </p:nvPicPr>
        <p:blipFill>
          <a:blip r:embed="rId5" cstate="print"/>
          <a:stretch>
            <a:fillRect/>
          </a:stretch>
        </p:blipFill>
        <p:spPr>
          <a:xfrm>
            <a:off x="9874304" y="5744126"/>
            <a:ext cx="376485" cy="400774"/>
          </a:xfrm>
          <a:prstGeom prst="rect">
            <a:avLst/>
          </a:prstGeom>
        </p:spPr>
      </p:pic>
      <p:pic>
        <p:nvPicPr>
          <p:cNvPr id="620" name="Picture 6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2163" y="4743524"/>
            <a:ext cx="752474" cy="361288"/>
          </a:xfrm>
          <a:prstGeom prst="rect">
            <a:avLst/>
          </a:prstGeom>
        </p:spPr>
      </p:pic>
      <p:pic>
        <p:nvPicPr>
          <p:cNvPr id="621" name="Picture 6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97488" y="4743965"/>
            <a:ext cx="752474" cy="361288"/>
          </a:xfrm>
          <a:prstGeom prst="rect">
            <a:avLst/>
          </a:prstGeom>
        </p:spPr>
      </p:pic>
      <p:pic>
        <p:nvPicPr>
          <p:cNvPr id="624" name="Picture 6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0187" y="4742496"/>
            <a:ext cx="752474" cy="361288"/>
          </a:xfrm>
          <a:prstGeom prst="rect">
            <a:avLst/>
          </a:prstGeom>
        </p:spPr>
      </p:pic>
      <p:pic>
        <p:nvPicPr>
          <p:cNvPr id="625" name="Picture 6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05512" y="4743524"/>
            <a:ext cx="752474" cy="361288"/>
          </a:xfrm>
          <a:prstGeom prst="rect">
            <a:avLst/>
          </a:prstGeom>
        </p:spPr>
      </p:pic>
      <p:pic>
        <p:nvPicPr>
          <p:cNvPr id="627" name="Picture 6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7112" y="4743524"/>
            <a:ext cx="752474" cy="361288"/>
          </a:xfrm>
          <a:prstGeom prst="rect">
            <a:avLst/>
          </a:prstGeom>
        </p:spPr>
      </p:pic>
      <p:pic>
        <p:nvPicPr>
          <p:cNvPr id="629" name="Picture 6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8709" y="4743524"/>
            <a:ext cx="752474" cy="361288"/>
          </a:xfrm>
          <a:prstGeom prst="rect">
            <a:avLst/>
          </a:prstGeom>
        </p:spPr>
      </p:pic>
      <p:pic>
        <p:nvPicPr>
          <p:cNvPr id="632" name="Picture 6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2008" y="4743965"/>
            <a:ext cx="752474" cy="361288"/>
          </a:xfrm>
          <a:prstGeom prst="rect">
            <a:avLst/>
          </a:prstGeom>
        </p:spPr>
      </p:pic>
      <p:pic>
        <p:nvPicPr>
          <p:cNvPr id="633" name="Picture 6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7049" y="4743965"/>
            <a:ext cx="752474" cy="361288"/>
          </a:xfrm>
          <a:prstGeom prst="rect">
            <a:avLst/>
          </a:prstGeom>
        </p:spPr>
      </p:pic>
      <p:cxnSp>
        <p:nvCxnSpPr>
          <p:cNvPr id="143" name="Straight Connector 142"/>
          <p:cNvCxnSpPr/>
          <p:nvPr/>
        </p:nvCxnSpPr>
        <p:spPr>
          <a:xfrm flipV="1">
            <a:off x="4089400" y="2171074"/>
            <a:ext cx="1094248" cy="69147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413" idx="0"/>
          </p:cNvCxnSpPr>
          <p:nvPr/>
        </p:nvCxnSpPr>
        <p:spPr>
          <a:xfrm flipH="1">
            <a:off x="2438401" y="2954868"/>
            <a:ext cx="1481667" cy="101577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endCxn id="465" idx="1"/>
          </p:cNvCxnSpPr>
          <p:nvPr/>
        </p:nvCxnSpPr>
        <p:spPr>
          <a:xfrm flipH="1">
            <a:off x="3446785" y="2991557"/>
            <a:ext cx="4342549" cy="990243"/>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endCxn id="465" idx="0"/>
          </p:cNvCxnSpPr>
          <p:nvPr/>
        </p:nvCxnSpPr>
        <p:spPr>
          <a:xfrm flipH="1">
            <a:off x="3473726" y="2971800"/>
            <a:ext cx="2927075" cy="99884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a:stCxn id="413" idx="7"/>
          </p:cNvCxnSpPr>
          <p:nvPr/>
        </p:nvCxnSpPr>
        <p:spPr>
          <a:xfrm flipV="1">
            <a:off x="2465342" y="2980267"/>
            <a:ext cx="2690859" cy="1001532"/>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flipH="1" flipV="1">
            <a:off x="5415790" y="2116456"/>
            <a:ext cx="2509010" cy="779144"/>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527" idx="0"/>
          </p:cNvCxnSpPr>
          <p:nvPr/>
        </p:nvCxnSpPr>
        <p:spPr>
          <a:xfrm flipH="1" flipV="1">
            <a:off x="4157133" y="2971800"/>
            <a:ext cx="4521112" cy="999868"/>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528" idx="0"/>
          </p:cNvCxnSpPr>
          <p:nvPr/>
        </p:nvCxnSpPr>
        <p:spPr>
          <a:xfrm flipH="1" flipV="1">
            <a:off x="8015112" y="3005668"/>
            <a:ext cx="1709145" cy="966001"/>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528" idx="1"/>
          </p:cNvCxnSpPr>
          <p:nvPr/>
        </p:nvCxnSpPr>
        <p:spPr>
          <a:xfrm flipH="1" flipV="1">
            <a:off x="6629401" y="2963333"/>
            <a:ext cx="3067915" cy="1019494"/>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a:stCxn id="527" idx="7"/>
          </p:cNvCxnSpPr>
          <p:nvPr/>
        </p:nvCxnSpPr>
        <p:spPr>
          <a:xfrm flipH="1" flipV="1">
            <a:off x="5410200" y="2971801"/>
            <a:ext cx="3294986" cy="101102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93" name="Picture 19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62163" y="3829124"/>
            <a:ext cx="752474" cy="361288"/>
          </a:xfrm>
          <a:prstGeom prst="rect">
            <a:avLst/>
          </a:prstGeom>
        </p:spPr>
      </p:pic>
      <p:pic>
        <p:nvPicPr>
          <p:cNvPr id="194" name="Picture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97488" y="3829124"/>
            <a:ext cx="752474" cy="361288"/>
          </a:xfrm>
          <a:prstGeom prst="rect">
            <a:avLst/>
          </a:prstGeom>
        </p:spPr>
      </p:pic>
      <p:pic>
        <p:nvPicPr>
          <p:cNvPr id="195" name="Picture 19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70187" y="3829124"/>
            <a:ext cx="752474" cy="361288"/>
          </a:xfrm>
          <a:prstGeom prst="rect">
            <a:avLst/>
          </a:prstGeom>
        </p:spPr>
      </p:pic>
      <p:pic>
        <p:nvPicPr>
          <p:cNvPr id="196" name="Picture 19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205512" y="3829124"/>
            <a:ext cx="752474" cy="361288"/>
          </a:xfrm>
          <a:prstGeom prst="rect">
            <a:avLst/>
          </a:prstGeom>
        </p:spPr>
      </p:pic>
      <p:pic>
        <p:nvPicPr>
          <p:cNvPr id="197" name="Picture 19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37112" y="3829124"/>
            <a:ext cx="752474" cy="361288"/>
          </a:xfrm>
          <a:prstGeom prst="rect">
            <a:avLst/>
          </a:prstGeom>
        </p:spPr>
      </p:pic>
      <p:pic>
        <p:nvPicPr>
          <p:cNvPr id="198" name="Picture 19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8709" y="3828096"/>
            <a:ext cx="752474" cy="361288"/>
          </a:xfrm>
          <a:prstGeom prst="rect">
            <a:avLst/>
          </a:prstGeom>
        </p:spPr>
      </p:pic>
      <p:pic>
        <p:nvPicPr>
          <p:cNvPr id="199" name="Picture 19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02008" y="3829124"/>
            <a:ext cx="752474" cy="361288"/>
          </a:xfrm>
          <a:prstGeom prst="rect">
            <a:avLst/>
          </a:prstGeom>
        </p:spPr>
      </p:pic>
      <p:pic>
        <p:nvPicPr>
          <p:cNvPr id="200" name="Picture 1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8019" y="3829124"/>
            <a:ext cx="752474" cy="361288"/>
          </a:xfrm>
          <a:prstGeom prst="rect">
            <a:avLst/>
          </a:prstGeom>
        </p:spPr>
      </p:pic>
      <p:pic>
        <p:nvPicPr>
          <p:cNvPr id="22" name="Picture 21"/>
          <p:cNvPicPr>
            <a:picLocks noChangeAspect="1"/>
          </p:cNvPicPr>
          <p:nvPr/>
        </p:nvPicPr>
        <p:blipFill>
          <a:blip r:embed="rId7"/>
          <a:stretch>
            <a:fillRect/>
          </a:stretch>
        </p:blipFill>
        <p:spPr>
          <a:xfrm>
            <a:off x="4798308" y="1801491"/>
            <a:ext cx="916692" cy="609600"/>
          </a:xfrm>
          <a:prstGeom prst="rect">
            <a:avLst/>
          </a:prstGeom>
        </p:spPr>
      </p:pic>
      <p:grpSp>
        <p:nvGrpSpPr>
          <p:cNvPr id="31" name="Group 30"/>
          <p:cNvGrpSpPr/>
          <p:nvPr/>
        </p:nvGrpSpPr>
        <p:grpSpPr>
          <a:xfrm>
            <a:off x="4191000" y="2133600"/>
            <a:ext cx="3810000" cy="762000"/>
            <a:chOff x="2667000" y="2133600"/>
            <a:chExt cx="3810000" cy="762000"/>
          </a:xfrm>
        </p:grpSpPr>
        <p:cxnSp>
          <p:nvCxnSpPr>
            <p:cNvPr id="133" name="Straight Connector 132"/>
            <p:cNvCxnSpPr/>
            <p:nvPr/>
          </p:nvCxnSpPr>
          <p:spPr>
            <a:xfrm flipV="1">
              <a:off x="2667000" y="2133600"/>
              <a:ext cx="23622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V="1">
              <a:off x="3962400" y="2133600"/>
              <a:ext cx="12954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flipV="1">
              <a:off x="5105400" y="2133600"/>
              <a:ext cx="228600" cy="6858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H="1" flipV="1">
              <a:off x="5410200" y="2133600"/>
              <a:ext cx="1066800" cy="762000"/>
            </a:xfrm>
            <a:prstGeom prst="line">
              <a:avLst/>
            </a:prstGeom>
            <a:ln w="63500" cmpd="sng">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0" name="Picture 129"/>
          <p:cNvPicPr>
            <a:picLocks noChangeAspect="1"/>
          </p:cNvPicPr>
          <p:nvPr/>
        </p:nvPicPr>
        <p:blipFill>
          <a:blip r:embed="rId7"/>
          <a:stretch>
            <a:fillRect/>
          </a:stretch>
        </p:blipFill>
        <p:spPr>
          <a:xfrm>
            <a:off x="6322308" y="1809750"/>
            <a:ext cx="916692" cy="609600"/>
          </a:xfrm>
          <a:prstGeom prst="rect">
            <a:avLst/>
          </a:prstGeom>
        </p:spPr>
      </p:pic>
      <p:pic>
        <p:nvPicPr>
          <p:cNvPr id="124" name="Picture 1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1726" y="2743200"/>
            <a:ext cx="752474" cy="361288"/>
          </a:xfrm>
          <a:prstGeom prst="rect">
            <a:avLst/>
          </a:prstGeom>
        </p:spPr>
      </p:pic>
      <p:pic>
        <p:nvPicPr>
          <p:cNvPr id="131" name="Picture 1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62526" y="2743200"/>
            <a:ext cx="752474" cy="361288"/>
          </a:xfrm>
          <a:prstGeom prst="rect">
            <a:avLst/>
          </a:prstGeom>
        </p:spPr>
      </p:pic>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53326" y="2743200"/>
            <a:ext cx="752474" cy="361288"/>
          </a:xfrm>
          <a:prstGeom prst="rect">
            <a:avLst/>
          </a:prstGeom>
        </p:spPr>
      </p:pic>
      <p:pic>
        <p:nvPicPr>
          <p:cNvPr id="132" name="Picture 1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67126" y="2743200"/>
            <a:ext cx="752474" cy="361288"/>
          </a:xfrm>
          <a:prstGeom prst="rect">
            <a:avLst/>
          </a:prstGeom>
        </p:spPr>
      </p:pic>
      <p:sp>
        <p:nvSpPr>
          <p:cNvPr id="146" name="Rounded Rectangle 145"/>
          <p:cNvSpPr/>
          <p:nvPr/>
        </p:nvSpPr>
        <p:spPr>
          <a:xfrm>
            <a:off x="1752600" y="2514601"/>
            <a:ext cx="8686800" cy="2832503"/>
          </a:xfrm>
          <a:prstGeom prst="roundRect">
            <a:avLst>
              <a:gd name="adj" fmla="val 9902"/>
            </a:avLst>
          </a:prstGeom>
          <a:solidFill>
            <a:schemeClr val="bg1">
              <a:alpha val="50000"/>
            </a:schemeClr>
          </a:solidFill>
          <a:ln>
            <a:noFill/>
          </a:ln>
        </p:spPr>
        <p:style>
          <a:lnRef idx="1">
            <a:schemeClr val="dk1"/>
          </a:lnRef>
          <a:fillRef idx="2">
            <a:schemeClr val="dk1"/>
          </a:fillRef>
          <a:effectRef idx="1">
            <a:schemeClr val="dk1"/>
          </a:effectRef>
          <a:fontRef idx="minor">
            <a:schemeClr val="dk1"/>
          </a:fontRef>
        </p:style>
        <p:txBody>
          <a:bodyPr rtlCol="0" anchor="ctr"/>
          <a:lstStyle/>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a:p>
            <a:endParaRPr lang="en-US" sz="1200" dirty="0">
              <a:solidFill>
                <a:prstClr val="black"/>
              </a:solidFill>
              <a:latin typeface="Calibri"/>
            </a:endParaRPr>
          </a:p>
        </p:txBody>
      </p:sp>
      <p:sp>
        <p:nvSpPr>
          <p:cNvPr id="147" name="Freeform 146"/>
          <p:cNvSpPr/>
          <p:nvPr/>
        </p:nvSpPr>
        <p:spPr>
          <a:xfrm>
            <a:off x="5242762" y="2993089"/>
            <a:ext cx="2669117" cy="2791779"/>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2735809 h 2869159"/>
              <a:gd name="connsiteX1" fmla="*/ 390525 w 1695450"/>
              <a:gd name="connsiteY1" fmla="*/ 1878559 h 2869159"/>
              <a:gd name="connsiteX2" fmla="*/ 52563 w 1695450"/>
              <a:gd name="connsiteY2" fmla="*/ 18 h 2869159"/>
              <a:gd name="connsiteX3" fmla="*/ 1466850 w 1695450"/>
              <a:gd name="connsiteY3" fmla="*/ 1011784 h 2869159"/>
              <a:gd name="connsiteX4" fmla="*/ 1457325 w 1695450"/>
              <a:gd name="connsiteY4" fmla="*/ 1878559 h 2869159"/>
              <a:gd name="connsiteX5" fmla="*/ 1695450 w 1695450"/>
              <a:gd name="connsiteY5" fmla="*/ 2869159 h 2869159"/>
              <a:gd name="connsiteX0" fmla="*/ 653764 w 2349214"/>
              <a:gd name="connsiteY0" fmla="*/ 2735809 h 2869159"/>
              <a:gd name="connsiteX1" fmla="*/ 67 w 2349214"/>
              <a:gd name="connsiteY1" fmla="*/ 1088337 h 2869159"/>
              <a:gd name="connsiteX2" fmla="*/ 706327 w 2349214"/>
              <a:gd name="connsiteY2" fmla="*/ 18 h 2869159"/>
              <a:gd name="connsiteX3" fmla="*/ 2120614 w 2349214"/>
              <a:gd name="connsiteY3" fmla="*/ 1011784 h 2869159"/>
              <a:gd name="connsiteX4" fmla="*/ 2111089 w 2349214"/>
              <a:gd name="connsiteY4" fmla="*/ 1878559 h 2869159"/>
              <a:gd name="connsiteX5" fmla="*/ 2349214 w 2349214"/>
              <a:gd name="connsiteY5" fmla="*/ 2869159 h 2869159"/>
              <a:gd name="connsiteX0" fmla="*/ 0 w 2697339"/>
              <a:gd name="connsiteY0" fmla="*/ 2679365 h 2869159"/>
              <a:gd name="connsiteX1" fmla="*/ 348192 w 2697339"/>
              <a:gd name="connsiteY1" fmla="*/ 1088337 h 2869159"/>
              <a:gd name="connsiteX2" fmla="*/ 1054452 w 2697339"/>
              <a:gd name="connsiteY2" fmla="*/ 18 h 2869159"/>
              <a:gd name="connsiteX3" fmla="*/ 2468739 w 2697339"/>
              <a:gd name="connsiteY3" fmla="*/ 1011784 h 2869159"/>
              <a:gd name="connsiteX4" fmla="*/ 2459214 w 2697339"/>
              <a:gd name="connsiteY4" fmla="*/ 1878559 h 2869159"/>
              <a:gd name="connsiteX5" fmla="*/ 2697339 w 2697339"/>
              <a:gd name="connsiteY5"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054452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348192 w 2697339"/>
              <a:gd name="connsiteY2" fmla="*/ 1088337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110896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65 h 2869159"/>
              <a:gd name="connsiteX1" fmla="*/ 332318 w 2697339"/>
              <a:gd name="connsiteY1" fmla="*/ 1946276 h 2869159"/>
              <a:gd name="connsiteX2" fmla="*/ 249414 w 2697339"/>
              <a:gd name="connsiteY2" fmla="*/ 1017781 h 2869159"/>
              <a:gd name="connsiteX3" fmla="*/ 1096785 w 2697339"/>
              <a:gd name="connsiteY3" fmla="*/ 18 h 2869159"/>
              <a:gd name="connsiteX4" fmla="*/ 2468739 w 2697339"/>
              <a:gd name="connsiteY4" fmla="*/ 1011784 h 2869159"/>
              <a:gd name="connsiteX5" fmla="*/ 2459214 w 2697339"/>
              <a:gd name="connsiteY5" fmla="*/ 1878559 h 2869159"/>
              <a:gd name="connsiteX6" fmla="*/ 2697339 w 2697339"/>
              <a:gd name="connsiteY6" fmla="*/ 2869159 h 2869159"/>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096785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679347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49414 w 2697339"/>
              <a:gd name="connsiteY2" fmla="*/ 1017763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031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68739 w 2697339"/>
              <a:gd name="connsiteY4" fmla="*/ 1011766 h 2869141"/>
              <a:gd name="connsiteX5" fmla="*/ 2459214 w 2697339"/>
              <a:gd name="connsiteY5" fmla="*/ 1878541 h 2869141"/>
              <a:gd name="connsiteX6" fmla="*/ 2697339 w 2697339"/>
              <a:gd name="connsiteY6" fmla="*/ 2869141 h 2869141"/>
              <a:gd name="connsiteX0" fmla="*/ 0 w 2697339"/>
              <a:gd name="connsiteY0" fmla="*/ 2778125 h 2869141"/>
              <a:gd name="connsiteX1" fmla="*/ 332318 w 2697339"/>
              <a:gd name="connsiteY1" fmla="*/ 1946258 h 2869141"/>
              <a:gd name="connsiteX2" fmla="*/ 291747 w 2697339"/>
              <a:gd name="connsiteY2" fmla="*/ 1158874 h 2869141"/>
              <a:gd name="connsiteX3" fmla="*/ 1139118 w 2697339"/>
              <a:gd name="connsiteY3" fmla="*/ 0 h 2869141"/>
              <a:gd name="connsiteX4" fmla="*/ 2440516 w 2697339"/>
              <a:gd name="connsiteY4" fmla="*/ 997655 h 2869141"/>
              <a:gd name="connsiteX5" fmla="*/ 2459214 w 2697339"/>
              <a:gd name="connsiteY5" fmla="*/ 1878541 h 2869141"/>
              <a:gd name="connsiteX6" fmla="*/ 2697339 w 2697339"/>
              <a:gd name="connsiteY6" fmla="*/ 2869141 h 2869141"/>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997655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054099 h 2778125"/>
              <a:gd name="connsiteX5" fmla="*/ 2459214 w 2669117"/>
              <a:gd name="connsiteY5" fmla="*/ 1878541 h 2778125"/>
              <a:gd name="connsiteX6" fmla="*/ 2669117 w 2669117"/>
              <a:gd name="connsiteY6" fmla="*/ 2770363 h 2778125"/>
              <a:gd name="connsiteX0" fmla="*/ 0 w 2669117"/>
              <a:gd name="connsiteY0" fmla="*/ 2778125 h 2778125"/>
              <a:gd name="connsiteX1" fmla="*/ 332318 w 2669117"/>
              <a:gd name="connsiteY1" fmla="*/ 1946258 h 2778125"/>
              <a:gd name="connsiteX2" fmla="*/ 291747 w 2669117"/>
              <a:gd name="connsiteY2" fmla="*/ 1158874 h 2778125"/>
              <a:gd name="connsiteX3" fmla="*/ 1139118 w 2669117"/>
              <a:gd name="connsiteY3" fmla="*/ 0 h 2778125"/>
              <a:gd name="connsiteX4" fmla="*/ 2440516 w 2669117"/>
              <a:gd name="connsiteY4" fmla="*/ 1110543 h 2778125"/>
              <a:gd name="connsiteX5" fmla="*/ 2459214 w 2669117"/>
              <a:gd name="connsiteY5" fmla="*/ 1878541 h 2778125"/>
              <a:gd name="connsiteX6" fmla="*/ 2669117 w 2669117"/>
              <a:gd name="connsiteY6" fmla="*/ 2770363 h 2778125"/>
              <a:gd name="connsiteX0" fmla="*/ 0 w 2669117"/>
              <a:gd name="connsiteY0" fmla="*/ 2791779 h 2791779"/>
              <a:gd name="connsiteX1" fmla="*/ 332318 w 2669117"/>
              <a:gd name="connsiteY1" fmla="*/ 1959912 h 2791779"/>
              <a:gd name="connsiteX2" fmla="*/ 291747 w 2669117"/>
              <a:gd name="connsiteY2" fmla="*/ 1172528 h 2791779"/>
              <a:gd name="connsiteX3" fmla="*/ 1262016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316637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332318 w 2669117"/>
              <a:gd name="connsiteY1" fmla="*/ 1959912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291747 w 2669117"/>
              <a:gd name="connsiteY2" fmla="*/ 1172528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 name="connsiteX0" fmla="*/ 0 w 2669117"/>
              <a:gd name="connsiteY0" fmla="*/ 2791779 h 2791779"/>
              <a:gd name="connsiteX1" fmla="*/ 291351 w 2669117"/>
              <a:gd name="connsiteY1" fmla="*/ 1987221 h 2791779"/>
              <a:gd name="connsiteX2" fmla="*/ 441956 w 2669117"/>
              <a:gd name="connsiteY2" fmla="*/ 899437 h 2791779"/>
              <a:gd name="connsiteX3" fmla="*/ 1234704 w 2669117"/>
              <a:gd name="connsiteY3" fmla="*/ 0 h 2791779"/>
              <a:gd name="connsiteX4" fmla="*/ 2440516 w 2669117"/>
              <a:gd name="connsiteY4" fmla="*/ 1124197 h 2791779"/>
              <a:gd name="connsiteX5" fmla="*/ 2459214 w 2669117"/>
              <a:gd name="connsiteY5" fmla="*/ 1892195 h 2791779"/>
              <a:gd name="connsiteX6" fmla="*/ 2669117 w 2669117"/>
              <a:gd name="connsiteY6" fmla="*/ 2784017 h 279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9117" h="2791779">
                <a:moveTo>
                  <a:pt x="0" y="2791779"/>
                </a:moveTo>
                <a:cubicBezTo>
                  <a:pt x="27164" y="2653135"/>
                  <a:pt x="233319" y="2252392"/>
                  <a:pt x="291351" y="1987221"/>
                </a:cubicBezTo>
                <a:cubicBezTo>
                  <a:pt x="361671" y="1354248"/>
                  <a:pt x="271077" y="1189677"/>
                  <a:pt x="441956" y="899437"/>
                </a:cubicBezTo>
                <a:cubicBezTo>
                  <a:pt x="612835" y="609197"/>
                  <a:pt x="1006458" y="261937"/>
                  <a:pt x="1234704" y="0"/>
                </a:cubicBezTo>
                <a:cubicBezTo>
                  <a:pt x="1598065" y="164570"/>
                  <a:pt x="2347030" y="988201"/>
                  <a:pt x="2440516" y="1124197"/>
                </a:cubicBezTo>
                <a:cubicBezTo>
                  <a:pt x="2465916" y="1389310"/>
                  <a:pt x="2419527" y="1587395"/>
                  <a:pt x="2459214" y="1892195"/>
                </a:cubicBezTo>
                <a:cubicBezTo>
                  <a:pt x="2498901" y="2196995"/>
                  <a:pt x="2654830" y="2620505"/>
                  <a:pt x="2669117" y="2784017"/>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sp>
        <p:nvSpPr>
          <p:cNvPr id="148" name="Freeform 147"/>
          <p:cNvSpPr/>
          <p:nvPr/>
        </p:nvSpPr>
        <p:spPr>
          <a:xfrm>
            <a:off x="2023049" y="4048127"/>
            <a:ext cx="1695450" cy="1857375"/>
          </a:xfrm>
          <a:custGeom>
            <a:avLst/>
            <a:gdLst>
              <a:gd name="connsiteX0" fmla="*/ 0 w 1695450"/>
              <a:gd name="connsiteY0" fmla="*/ 1781177 h 1914527"/>
              <a:gd name="connsiteX1" fmla="*/ 428625 w 1695450"/>
              <a:gd name="connsiteY1" fmla="*/ 962027 h 1914527"/>
              <a:gd name="connsiteX2" fmla="*/ 409575 w 1695450"/>
              <a:gd name="connsiteY2" fmla="*/ 2 h 1914527"/>
              <a:gd name="connsiteX3" fmla="*/ 1457325 w 1695450"/>
              <a:gd name="connsiteY3" fmla="*/ 952502 h 1914527"/>
              <a:gd name="connsiteX4" fmla="*/ 1695450 w 1695450"/>
              <a:gd name="connsiteY4" fmla="*/ 1914527 h 1914527"/>
              <a:gd name="connsiteX0" fmla="*/ 0 w 1695450"/>
              <a:gd name="connsiteY0" fmla="*/ 1781201 h 1914551"/>
              <a:gd name="connsiteX1" fmla="*/ 390525 w 1695450"/>
              <a:gd name="connsiteY1" fmla="*/ 923951 h 1914551"/>
              <a:gd name="connsiteX2" fmla="*/ 409575 w 1695450"/>
              <a:gd name="connsiteY2" fmla="*/ 26 h 1914551"/>
              <a:gd name="connsiteX3" fmla="*/ 1457325 w 1695450"/>
              <a:gd name="connsiteY3" fmla="*/ 952526 h 1914551"/>
              <a:gd name="connsiteX4" fmla="*/ 1695450 w 1695450"/>
              <a:gd name="connsiteY4" fmla="*/ 1914551 h 1914551"/>
              <a:gd name="connsiteX0" fmla="*/ 0 w 1695450"/>
              <a:gd name="connsiteY0" fmla="*/ 1762153 h 1895503"/>
              <a:gd name="connsiteX1" fmla="*/ 390525 w 1695450"/>
              <a:gd name="connsiteY1" fmla="*/ 904903 h 1895503"/>
              <a:gd name="connsiteX2" fmla="*/ 447675 w 1695450"/>
              <a:gd name="connsiteY2" fmla="*/ 28 h 1895503"/>
              <a:gd name="connsiteX3" fmla="*/ 1457325 w 1695450"/>
              <a:gd name="connsiteY3" fmla="*/ 933478 h 1895503"/>
              <a:gd name="connsiteX4" fmla="*/ 1695450 w 1695450"/>
              <a:gd name="connsiteY4" fmla="*/ 1895503 h 1895503"/>
              <a:gd name="connsiteX0" fmla="*/ 0 w 1695450"/>
              <a:gd name="connsiteY0" fmla="*/ 1775017 h 1908367"/>
              <a:gd name="connsiteX1" fmla="*/ 390525 w 1695450"/>
              <a:gd name="connsiteY1" fmla="*/ 917767 h 1908367"/>
              <a:gd name="connsiteX2" fmla="*/ 447675 w 1695450"/>
              <a:gd name="connsiteY2" fmla="*/ 12892 h 1908367"/>
              <a:gd name="connsiteX3" fmla="*/ 1457325 w 1695450"/>
              <a:gd name="connsiteY3" fmla="*/ 946342 h 1908367"/>
              <a:gd name="connsiteX4" fmla="*/ 1695450 w 1695450"/>
              <a:gd name="connsiteY4" fmla="*/ 1908367 h 1908367"/>
              <a:gd name="connsiteX0" fmla="*/ 0 w 1695450"/>
              <a:gd name="connsiteY0" fmla="*/ 1787347 h 1920697"/>
              <a:gd name="connsiteX1" fmla="*/ 390525 w 1695450"/>
              <a:gd name="connsiteY1" fmla="*/ 930097 h 1920697"/>
              <a:gd name="connsiteX2" fmla="*/ 447675 w 1695450"/>
              <a:gd name="connsiteY2" fmla="*/ 25222 h 1920697"/>
              <a:gd name="connsiteX3" fmla="*/ 1457325 w 1695450"/>
              <a:gd name="connsiteY3" fmla="*/ 958672 h 1920697"/>
              <a:gd name="connsiteX4" fmla="*/ 1695450 w 1695450"/>
              <a:gd name="connsiteY4" fmla="*/ 1920697 h 1920697"/>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80829 h 1914179"/>
              <a:gd name="connsiteX1" fmla="*/ 390525 w 1695450"/>
              <a:gd name="connsiteY1" fmla="*/ 923579 h 1914179"/>
              <a:gd name="connsiteX2" fmla="*/ 447675 w 1695450"/>
              <a:gd name="connsiteY2" fmla="*/ 18704 h 1914179"/>
              <a:gd name="connsiteX3" fmla="*/ 1457325 w 1695450"/>
              <a:gd name="connsiteY3" fmla="*/ 952154 h 1914179"/>
              <a:gd name="connsiteX4" fmla="*/ 1695450 w 1695450"/>
              <a:gd name="connsiteY4" fmla="*/ 1914179 h 1914179"/>
              <a:gd name="connsiteX0" fmla="*/ 0 w 1695450"/>
              <a:gd name="connsiteY0" fmla="*/ 1764115 h 1897465"/>
              <a:gd name="connsiteX1" fmla="*/ 390525 w 1695450"/>
              <a:gd name="connsiteY1" fmla="*/ 906865 h 1897465"/>
              <a:gd name="connsiteX2" fmla="*/ 447675 w 1695450"/>
              <a:gd name="connsiteY2" fmla="*/ 1990 h 1897465"/>
              <a:gd name="connsiteX3" fmla="*/ 1457325 w 1695450"/>
              <a:gd name="connsiteY3" fmla="*/ 935440 h 1897465"/>
              <a:gd name="connsiteX4" fmla="*/ 1695450 w 1695450"/>
              <a:gd name="connsiteY4" fmla="*/ 1897465 h 189746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334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97155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28750 w 1695450"/>
              <a:gd name="connsiteY3" fmla="*/ 1028700 h 1895475"/>
              <a:gd name="connsiteX4" fmla="*/ 1695450 w 1695450"/>
              <a:gd name="connsiteY4" fmla="*/ 1895475 h 1895475"/>
              <a:gd name="connsiteX0" fmla="*/ 0 w 1695450"/>
              <a:gd name="connsiteY0" fmla="*/ 1762125 h 1895475"/>
              <a:gd name="connsiteX1" fmla="*/ 390525 w 1695450"/>
              <a:gd name="connsiteY1" fmla="*/ 904875 h 1895475"/>
              <a:gd name="connsiteX2" fmla="*/ 447675 w 1695450"/>
              <a:gd name="connsiteY2" fmla="*/ 0 h 1895475"/>
              <a:gd name="connsiteX3" fmla="*/ 1419225 w 1695450"/>
              <a:gd name="connsiteY3" fmla="*/ 971550 h 1895475"/>
              <a:gd name="connsiteX4" fmla="*/ 1695450 w 1695450"/>
              <a:gd name="connsiteY4" fmla="*/ 1895475 h 1895475"/>
              <a:gd name="connsiteX0" fmla="*/ 0 w 1695450"/>
              <a:gd name="connsiteY0" fmla="*/ 1815247 h 1948597"/>
              <a:gd name="connsiteX1" fmla="*/ 390525 w 1695450"/>
              <a:gd name="connsiteY1" fmla="*/ 957997 h 1948597"/>
              <a:gd name="connsiteX2" fmla="*/ 447675 w 1695450"/>
              <a:gd name="connsiteY2" fmla="*/ 53122 h 1948597"/>
              <a:gd name="connsiteX3" fmla="*/ 1457325 w 1695450"/>
              <a:gd name="connsiteY3" fmla="*/ 119797 h 1948597"/>
              <a:gd name="connsiteX4" fmla="*/ 1695450 w 1695450"/>
              <a:gd name="connsiteY4" fmla="*/ 1948597 h 1948597"/>
              <a:gd name="connsiteX0" fmla="*/ 0 w 1695450"/>
              <a:gd name="connsiteY0" fmla="*/ 1762125 h 1895475"/>
              <a:gd name="connsiteX1" fmla="*/ 390525 w 1695450"/>
              <a:gd name="connsiteY1" fmla="*/ 904875 h 1895475"/>
              <a:gd name="connsiteX2" fmla="*/ 447675 w 1695450"/>
              <a:gd name="connsiteY2" fmla="*/ 0 h 1895475"/>
              <a:gd name="connsiteX3" fmla="*/ 1457325 w 1695450"/>
              <a:gd name="connsiteY3" fmla="*/ 66675 h 1895475"/>
              <a:gd name="connsiteX4" fmla="*/ 1457325 w 1695450"/>
              <a:gd name="connsiteY4" fmla="*/ 904875 h 1895475"/>
              <a:gd name="connsiteX5" fmla="*/ 1695450 w 1695450"/>
              <a:gd name="connsiteY5" fmla="*/ 1895475 h 1895475"/>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87222 h 1920572"/>
              <a:gd name="connsiteX1" fmla="*/ 390525 w 1695450"/>
              <a:gd name="connsiteY1" fmla="*/ 929972 h 1920572"/>
              <a:gd name="connsiteX2" fmla="*/ 447675 w 1695450"/>
              <a:gd name="connsiteY2" fmla="*/ 25097 h 1920572"/>
              <a:gd name="connsiteX3" fmla="*/ 1457325 w 1695450"/>
              <a:gd name="connsiteY3" fmla="*/ 91772 h 1920572"/>
              <a:gd name="connsiteX4" fmla="*/ 1457325 w 1695450"/>
              <a:gd name="connsiteY4" fmla="*/ 929972 h 1920572"/>
              <a:gd name="connsiteX5" fmla="*/ 1695450 w 1695450"/>
              <a:gd name="connsiteY5" fmla="*/ 1920572 h 1920572"/>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767837 h 1901187"/>
              <a:gd name="connsiteX1" fmla="*/ 390525 w 1695450"/>
              <a:gd name="connsiteY1" fmla="*/ 910587 h 1901187"/>
              <a:gd name="connsiteX2" fmla="*/ 447675 w 1695450"/>
              <a:gd name="connsiteY2" fmla="*/ 5712 h 1901187"/>
              <a:gd name="connsiteX3" fmla="*/ 1457325 w 1695450"/>
              <a:gd name="connsiteY3" fmla="*/ 72387 h 1901187"/>
              <a:gd name="connsiteX4" fmla="*/ 1457325 w 1695450"/>
              <a:gd name="connsiteY4" fmla="*/ 910587 h 1901187"/>
              <a:gd name="connsiteX5" fmla="*/ 1695450 w 1695450"/>
              <a:gd name="connsiteY5" fmla="*/ 1901187 h 1901187"/>
              <a:gd name="connsiteX0" fmla="*/ 0 w 1695450"/>
              <a:gd name="connsiteY0" fmla="*/ 1804831 h 1938181"/>
              <a:gd name="connsiteX1" fmla="*/ 390525 w 1695450"/>
              <a:gd name="connsiteY1" fmla="*/ 947581 h 1938181"/>
              <a:gd name="connsiteX2" fmla="*/ 447675 w 1695450"/>
              <a:gd name="connsiteY2" fmla="*/ 42706 h 1938181"/>
              <a:gd name="connsiteX3" fmla="*/ 1466850 w 1695450"/>
              <a:gd name="connsiteY3" fmla="*/ 42706 h 1938181"/>
              <a:gd name="connsiteX4" fmla="*/ 1457325 w 1695450"/>
              <a:gd name="connsiteY4" fmla="*/ 947581 h 1938181"/>
              <a:gd name="connsiteX5" fmla="*/ 1695450 w 1695450"/>
              <a:gd name="connsiteY5" fmla="*/ 1938181 h 1938181"/>
              <a:gd name="connsiteX0" fmla="*/ 0 w 1695450"/>
              <a:gd name="connsiteY0" fmla="*/ 1780133 h 1913483"/>
              <a:gd name="connsiteX1" fmla="*/ 390525 w 1695450"/>
              <a:gd name="connsiteY1" fmla="*/ 922883 h 1913483"/>
              <a:gd name="connsiteX2" fmla="*/ 447675 w 1695450"/>
              <a:gd name="connsiteY2" fmla="*/ 18008 h 1913483"/>
              <a:gd name="connsiteX3" fmla="*/ 1466850 w 1695450"/>
              <a:gd name="connsiteY3" fmla="*/ 56108 h 1913483"/>
              <a:gd name="connsiteX4" fmla="*/ 1457325 w 1695450"/>
              <a:gd name="connsiteY4" fmla="*/ 922883 h 1913483"/>
              <a:gd name="connsiteX5" fmla="*/ 1695450 w 1695450"/>
              <a:gd name="connsiteY5" fmla="*/ 1913483 h 1913483"/>
              <a:gd name="connsiteX0" fmla="*/ 0 w 1695450"/>
              <a:gd name="connsiteY0" fmla="*/ 1735960 h 1869310"/>
              <a:gd name="connsiteX1" fmla="*/ 390525 w 1695450"/>
              <a:gd name="connsiteY1" fmla="*/ 878710 h 1869310"/>
              <a:gd name="connsiteX2" fmla="*/ 842786 w 1695450"/>
              <a:gd name="connsiteY2" fmla="*/ 411280 h 1869310"/>
              <a:gd name="connsiteX3" fmla="*/ 1466850 w 1695450"/>
              <a:gd name="connsiteY3" fmla="*/ 11935 h 1869310"/>
              <a:gd name="connsiteX4" fmla="*/ 1457325 w 1695450"/>
              <a:gd name="connsiteY4" fmla="*/ 878710 h 1869310"/>
              <a:gd name="connsiteX5" fmla="*/ 1695450 w 1695450"/>
              <a:gd name="connsiteY5" fmla="*/ 1869310 h 1869310"/>
              <a:gd name="connsiteX0" fmla="*/ 0 w 1695450"/>
              <a:gd name="connsiteY0" fmla="*/ 1724025 h 1857375"/>
              <a:gd name="connsiteX1" fmla="*/ 390525 w 1695450"/>
              <a:gd name="connsiteY1" fmla="*/ 866775 h 1857375"/>
              <a:gd name="connsiteX2" fmla="*/ 1466850 w 1695450"/>
              <a:gd name="connsiteY2" fmla="*/ 0 h 1857375"/>
              <a:gd name="connsiteX3" fmla="*/ 1457325 w 1695450"/>
              <a:gd name="connsiteY3" fmla="*/ 866775 h 1857375"/>
              <a:gd name="connsiteX4" fmla="*/ 1695450 w 1695450"/>
              <a:gd name="connsiteY4" fmla="*/ 1857375 h 1857375"/>
              <a:gd name="connsiteX0" fmla="*/ 0 w 1695450"/>
              <a:gd name="connsiteY0" fmla="*/ 1724025 h 1857375"/>
              <a:gd name="connsiteX1" fmla="*/ 404636 w 1695450"/>
              <a:gd name="connsiteY1" fmla="*/ 909108 h 1857375"/>
              <a:gd name="connsiteX2" fmla="*/ 1466850 w 1695450"/>
              <a:gd name="connsiteY2" fmla="*/ 0 h 1857375"/>
              <a:gd name="connsiteX3" fmla="*/ 1457325 w 1695450"/>
              <a:gd name="connsiteY3" fmla="*/ 866775 h 1857375"/>
              <a:gd name="connsiteX4" fmla="*/ 1695450 w 1695450"/>
              <a:gd name="connsiteY4" fmla="*/ 1857375 h 1857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450" h="1857375">
                <a:moveTo>
                  <a:pt x="0" y="1724025"/>
                </a:moveTo>
                <a:cubicBezTo>
                  <a:pt x="180181" y="1462881"/>
                  <a:pt x="160161" y="1196445"/>
                  <a:pt x="404636" y="909108"/>
                </a:cubicBezTo>
                <a:cubicBezTo>
                  <a:pt x="649111" y="621771"/>
                  <a:pt x="1289050" y="0"/>
                  <a:pt x="1466850" y="0"/>
                </a:cubicBezTo>
                <a:cubicBezTo>
                  <a:pt x="1492250" y="265113"/>
                  <a:pt x="1417638" y="561975"/>
                  <a:pt x="1457325" y="866775"/>
                </a:cubicBezTo>
                <a:cubicBezTo>
                  <a:pt x="1497012" y="1171575"/>
                  <a:pt x="1681163" y="1693863"/>
                  <a:pt x="1695450" y="1857375"/>
                </a:cubicBezTo>
              </a:path>
            </a:pathLst>
          </a:custGeom>
          <a:ln w="635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sp>
        <p:nvSpPr>
          <p:cNvPr id="154" name="Rounded Rectangle 153"/>
          <p:cNvSpPr/>
          <p:nvPr/>
        </p:nvSpPr>
        <p:spPr>
          <a:xfrm>
            <a:off x="1825752" y="5943600"/>
            <a:ext cx="9144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prstClr val="black"/>
                </a:solidFill>
                <a:latin typeface="Calibri"/>
              </a:rPr>
              <a:t>web</a:t>
            </a:r>
          </a:p>
        </p:txBody>
      </p:sp>
      <p:sp>
        <p:nvSpPr>
          <p:cNvPr id="155" name="Rounded Rectangle 154"/>
          <p:cNvSpPr/>
          <p:nvPr/>
        </p:nvSpPr>
        <p:spPr>
          <a:xfrm>
            <a:off x="3048000" y="5943600"/>
            <a:ext cx="9144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solidFill>
                  <a:prstClr val="black"/>
                </a:solidFill>
                <a:latin typeface="Calibri"/>
              </a:rPr>
              <a:t>app</a:t>
            </a:r>
          </a:p>
        </p:txBody>
      </p:sp>
      <p:sp>
        <p:nvSpPr>
          <p:cNvPr id="156" name="Rounded Rectangle 155"/>
          <p:cNvSpPr/>
          <p:nvPr/>
        </p:nvSpPr>
        <p:spPr>
          <a:xfrm>
            <a:off x="5410200" y="5943600"/>
            <a:ext cx="914400"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prstClr val="black"/>
                </a:solidFill>
                <a:latin typeface="Calibri"/>
              </a:rPr>
              <a:t>data-base</a:t>
            </a:r>
          </a:p>
        </p:txBody>
      </p:sp>
      <p:sp>
        <p:nvSpPr>
          <p:cNvPr id="157" name="Rounded Rectangle 156"/>
          <p:cNvSpPr/>
          <p:nvPr/>
        </p:nvSpPr>
        <p:spPr>
          <a:xfrm>
            <a:off x="6629400" y="5943600"/>
            <a:ext cx="914400" cy="533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prstClr val="black"/>
                </a:solidFill>
                <a:latin typeface="Calibri"/>
              </a:rPr>
              <a:t>map-reduce</a:t>
            </a:r>
          </a:p>
        </p:txBody>
      </p:sp>
      <p:sp>
        <p:nvSpPr>
          <p:cNvPr id="158" name="Rounded Rectangle 157"/>
          <p:cNvSpPr/>
          <p:nvPr/>
        </p:nvSpPr>
        <p:spPr>
          <a:xfrm>
            <a:off x="7848600" y="5943600"/>
            <a:ext cx="914400" cy="533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prstClr val="black"/>
                </a:solidFill>
                <a:latin typeface="Calibri"/>
              </a:rPr>
              <a:t>HPC</a:t>
            </a:r>
          </a:p>
        </p:txBody>
      </p:sp>
      <p:sp>
        <p:nvSpPr>
          <p:cNvPr id="159" name="Rounded Rectangle 158"/>
          <p:cNvSpPr/>
          <p:nvPr/>
        </p:nvSpPr>
        <p:spPr>
          <a:xfrm>
            <a:off x="8991600" y="5943600"/>
            <a:ext cx="12954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prstClr val="black"/>
                </a:solidFill>
                <a:latin typeface="Calibri"/>
              </a:rPr>
              <a:t>monitoring</a:t>
            </a:r>
          </a:p>
        </p:txBody>
      </p:sp>
      <p:sp>
        <p:nvSpPr>
          <p:cNvPr id="160" name="Rounded Rectangle 159"/>
          <p:cNvSpPr/>
          <p:nvPr/>
        </p:nvSpPr>
        <p:spPr>
          <a:xfrm>
            <a:off x="4211000" y="5943600"/>
            <a:ext cx="91440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solidFill>
                  <a:prstClr val="black"/>
                </a:solidFill>
                <a:latin typeface="Calibri"/>
              </a:rPr>
              <a:t>cache</a:t>
            </a:r>
          </a:p>
        </p:txBody>
      </p:sp>
      <p:sp>
        <p:nvSpPr>
          <p:cNvPr id="162" name="Freeform 161"/>
          <p:cNvSpPr/>
          <p:nvPr/>
        </p:nvSpPr>
        <p:spPr>
          <a:xfrm>
            <a:off x="3000023" y="793046"/>
            <a:ext cx="6762968" cy="4917062"/>
          </a:xfrm>
          <a:custGeom>
            <a:avLst/>
            <a:gdLst>
              <a:gd name="connsiteX0" fmla="*/ 0 w 3941965"/>
              <a:gd name="connsiteY0" fmla="*/ 0 h 1647825"/>
              <a:gd name="connsiteX1" fmla="*/ 3686175 w 3941965"/>
              <a:gd name="connsiteY1" fmla="*/ 400050 h 1647825"/>
              <a:gd name="connsiteX2" fmla="*/ 3648075 w 3941965"/>
              <a:gd name="connsiteY2" fmla="*/ 1647825 h 1647825"/>
              <a:gd name="connsiteX0" fmla="*/ 0 w 3721096"/>
              <a:gd name="connsiteY0" fmla="*/ 21738 h 1669563"/>
              <a:gd name="connsiteX1" fmla="*/ 3019425 w 3721096"/>
              <a:gd name="connsiteY1" fmla="*/ 23970 h 1669563"/>
              <a:gd name="connsiteX2" fmla="*/ 3686175 w 3721096"/>
              <a:gd name="connsiteY2" fmla="*/ 421788 h 1669563"/>
              <a:gd name="connsiteX3" fmla="*/ 3648075 w 3721096"/>
              <a:gd name="connsiteY3" fmla="*/ 1669563 h 1669563"/>
              <a:gd name="connsiteX0" fmla="*/ 0 w 3721096"/>
              <a:gd name="connsiteY0" fmla="*/ 2530 h 1650355"/>
              <a:gd name="connsiteX1" fmla="*/ 3019425 w 3721096"/>
              <a:gd name="connsiteY1" fmla="*/ 4762 h 1650355"/>
              <a:gd name="connsiteX2" fmla="*/ 3686175 w 3721096"/>
              <a:gd name="connsiteY2" fmla="*/ 402580 h 1650355"/>
              <a:gd name="connsiteX3" fmla="*/ 3648075 w 3721096"/>
              <a:gd name="connsiteY3" fmla="*/ 1650355 h 1650355"/>
              <a:gd name="connsiteX0" fmla="*/ 0 w 3648075"/>
              <a:gd name="connsiteY0" fmla="*/ 2530 h 1650355"/>
              <a:gd name="connsiteX1" fmla="*/ 3019425 w 3648075"/>
              <a:gd name="connsiteY1" fmla="*/ 4762 h 1650355"/>
              <a:gd name="connsiteX2" fmla="*/ 3019425 w 3648075"/>
              <a:gd name="connsiteY2" fmla="*/ 654845 h 1650355"/>
              <a:gd name="connsiteX3" fmla="*/ 3648075 w 3648075"/>
              <a:gd name="connsiteY3" fmla="*/ 1650355 h 1650355"/>
              <a:gd name="connsiteX0" fmla="*/ 0 w 3648075"/>
              <a:gd name="connsiteY0" fmla="*/ 19044 h 1666869"/>
              <a:gd name="connsiteX1" fmla="*/ 2701925 w 3648075"/>
              <a:gd name="connsiteY1" fmla="*/ 3676 h 1666869"/>
              <a:gd name="connsiteX2" fmla="*/ 3019425 w 3648075"/>
              <a:gd name="connsiteY2" fmla="*/ 671359 h 1666869"/>
              <a:gd name="connsiteX3" fmla="*/ 3648075 w 3648075"/>
              <a:gd name="connsiteY3" fmla="*/ 1666869 h 1666869"/>
              <a:gd name="connsiteX0" fmla="*/ 0 w 3648075"/>
              <a:gd name="connsiteY0" fmla="*/ 19044 h 1666869"/>
              <a:gd name="connsiteX1" fmla="*/ 2701925 w 3648075"/>
              <a:gd name="connsiteY1" fmla="*/ 3676 h 1666869"/>
              <a:gd name="connsiteX2" fmla="*/ 3057525 w 3648075"/>
              <a:gd name="connsiteY2" fmla="*/ 917757 h 1666869"/>
              <a:gd name="connsiteX3" fmla="*/ 3648075 w 3648075"/>
              <a:gd name="connsiteY3" fmla="*/ 1666869 h 1666869"/>
              <a:gd name="connsiteX0" fmla="*/ 0 w 3311525"/>
              <a:gd name="connsiteY0" fmla="*/ 19044 h 1743135"/>
              <a:gd name="connsiteX1" fmla="*/ 2701925 w 3311525"/>
              <a:gd name="connsiteY1" fmla="*/ 3676 h 1743135"/>
              <a:gd name="connsiteX2" fmla="*/ 3057525 w 3311525"/>
              <a:gd name="connsiteY2" fmla="*/ 917757 h 1743135"/>
              <a:gd name="connsiteX3" fmla="*/ 3311525 w 3311525"/>
              <a:gd name="connsiteY3" fmla="*/ 1743135 h 1743135"/>
              <a:gd name="connsiteX0" fmla="*/ 0 w 3311525"/>
              <a:gd name="connsiteY0" fmla="*/ 19044 h 1743135"/>
              <a:gd name="connsiteX1" fmla="*/ 2701925 w 3311525"/>
              <a:gd name="connsiteY1" fmla="*/ 3676 h 1743135"/>
              <a:gd name="connsiteX2" fmla="*/ 3057525 w 3311525"/>
              <a:gd name="connsiteY2" fmla="*/ 917757 h 1743135"/>
              <a:gd name="connsiteX3" fmla="*/ 3025776 w 3311525"/>
              <a:gd name="connsiteY3" fmla="*/ 1329537 h 1743135"/>
              <a:gd name="connsiteX4" fmla="*/ 3311525 w 3311525"/>
              <a:gd name="connsiteY4" fmla="*/ 1743135 h 1743135"/>
              <a:gd name="connsiteX0" fmla="*/ 0 w 3311525"/>
              <a:gd name="connsiteY0" fmla="*/ 19044 h 1743135"/>
              <a:gd name="connsiteX1" fmla="*/ 2701925 w 3311525"/>
              <a:gd name="connsiteY1" fmla="*/ 3676 h 1743135"/>
              <a:gd name="connsiteX2" fmla="*/ 3025776 w 3311525"/>
              <a:gd name="connsiteY2" fmla="*/ 1329537 h 1743135"/>
              <a:gd name="connsiteX3" fmla="*/ 3311525 w 3311525"/>
              <a:gd name="connsiteY3" fmla="*/ 1743135 h 1743135"/>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345027 h 1726621"/>
              <a:gd name="connsiteX3" fmla="*/ 3025776 w 3311525"/>
              <a:gd name="connsiteY3" fmla="*/ 1313023 h 1726621"/>
              <a:gd name="connsiteX4" fmla="*/ 3311525 w 3311525"/>
              <a:gd name="connsiteY4" fmla="*/ 1726621 h 1726621"/>
              <a:gd name="connsiteX0" fmla="*/ 0 w 3311525"/>
              <a:gd name="connsiteY0" fmla="*/ 2530 h 1726621"/>
              <a:gd name="connsiteX1" fmla="*/ 2784475 w 3311525"/>
              <a:gd name="connsiteY1" fmla="*/ 4762 h 1726621"/>
              <a:gd name="connsiteX2" fmla="*/ 3025776 w 3311525"/>
              <a:gd name="connsiteY2" fmla="*/ 1313023 h 1726621"/>
              <a:gd name="connsiteX3" fmla="*/ 3311525 w 3311525"/>
              <a:gd name="connsiteY3" fmla="*/ 1726621 h 1726621"/>
              <a:gd name="connsiteX0" fmla="*/ 0 w 3311525"/>
              <a:gd name="connsiteY0" fmla="*/ 2530 h 1726621"/>
              <a:gd name="connsiteX1" fmla="*/ 2784475 w 3311525"/>
              <a:gd name="connsiteY1" fmla="*/ 4762 h 1726621"/>
              <a:gd name="connsiteX2" fmla="*/ 3124553 w 3311525"/>
              <a:gd name="connsiteY2" fmla="*/ 1404281 h 1726621"/>
              <a:gd name="connsiteX3" fmla="*/ 3311525 w 3311525"/>
              <a:gd name="connsiteY3" fmla="*/ 1726621 h 1726621"/>
              <a:gd name="connsiteX0" fmla="*/ 0 w 3524353"/>
              <a:gd name="connsiteY0" fmla="*/ 2530 h 1818710"/>
              <a:gd name="connsiteX1" fmla="*/ 2784475 w 3524353"/>
              <a:gd name="connsiteY1" fmla="*/ 4762 h 1818710"/>
              <a:gd name="connsiteX2" fmla="*/ 3124553 w 3524353"/>
              <a:gd name="connsiteY2" fmla="*/ 1404281 h 1818710"/>
              <a:gd name="connsiteX3" fmla="*/ 3311525 w 3524353"/>
              <a:gd name="connsiteY3" fmla="*/ 1726621 h 1818710"/>
              <a:gd name="connsiteX0" fmla="*/ 0 w 4485629"/>
              <a:gd name="connsiteY0" fmla="*/ 2530 h 2019741"/>
              <a:gd name="connsiteX1" fmla="*/ 2784475 w 4485629"/>
              <a:gd name="connsiteY1" fmla="*/ 4762 h 2019741"/>
              <a:gd name="connsiteX2" fmla="*/ 3124553 w 4485629"/>
              <a:gd name="connsiteY2" fmla="*/ 1404281 h 2019741"/>
              <a:gd name="connsiteX3" fmla="*/ 3311525 w 4485629"/>
              <a:gd name="connsiteY3" fmla="*/ 1726621 h 2019741"/>
              <a:gd name="connsiteX0" fmla="*/ 0 w 6599414"/>
              <a:gd name="connsiteY0" fmla="*/ 2530 h 2978172"/>
              <a:gd name="connsiteX1" fmla="*/ 2784475 w 6599414"/>
              <a:gd name="connsiteY1" fmla="*/ 4762 h 2978172"/>
              <a:gd name="connsiteX2" fmla="*/ 3124553 w 6599414"/>
              <a:gd name="connsiteY2" fmla="*/ 1404281 h 2978172"/>
              <a:gd name="connsiteX3" fmla="*/ 6599414 w 6599414"/>
              <a:gd name="connsiteY3"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380088 w 6599414"/>
              <a:gd name="connsiteY3" fmla="*/ 2383160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380088 w 6599414"/>
              <a:gd name="connsiteY3" fmla="*/ 2383160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24553 w 6599414"/>
              <a:gd name="connsiteY2" fmla="*/ 1404281 h 2978172"/>
              <a:gd name="connsiteX3" fmla="*/ 4422421 w 6599414"/>
              <a:gd name="connsiteY3" fmla="*/ 2291902 h 2978172"/>
              <a:gd name="connsiteX4" fmla="*/ 6599414 w 6599414"/>
              <a:gd name="connsiteY4" fmla="*/ 2978172 h 2978172"/>
              <a:gd name="connsiteX0" fmla="*/ 0 w 6599414"/>
              <a:gd name="connsiteY0" fmla="*/ 2530 h 2978172"/>
              <a:gd name="connsiteX1" fmla="*/ 2784475 w 6599414"/>
              <a:gd name="connsiteY1" fmla="*/ 4762 h 2978172"/>
              <a:gd name="connsiteX2" fmla="*/ 3197544 w 6599414"/>
              <a:gd name="connsiteY2" fmla="*/ 1363817 h 2978172"/>
              <a:gd name="connsiteX3" fmla="*/ 4422421 w 6599414"/>
              <a:gd name="connsiteY3" fmla="*/ 2291902 h 2978172"/>
              <a:gd name="connsiteX4" fmla="*/ 6599414 w 6599414"/>
              <a:gd name="connsiteY4" fmla="*/ 2978172 h 2978172"/>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745396 w 6745396"/>
              <a:gd name="connsiteY4"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509238 w 6745396"/>
              <a:gd name="connsiteY4" fmla="*/ 2963024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509238 w 6745396"/>
              <a:gd name="connsiteY4" fmla="*/ 2963024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422421 w 6745396"/>
              <a:gd name="connsiteY3" fmla="*/ 2291902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745396"/>
              <a:gd name="connsiteY0" fmla="*/ 2530 h 3679547"/>
              <a:gd name="connsiteX1" fmla="*/ 2784475 w 6745396"/>
              <a:gd name="connsiteY1" fmla="*/ 4762 h 3679547"/>
              <a:gd name="connsiteX2" fmla="*/ 3197544 w 6745396"/>
              <a:gd name="connsiteY2" fmla="*/ 1363817 h 3679547"/>
              <a:gd name="connsiteX3" fmla="*/ 4203447 w 6745396"/>
              <a:gd name="connsiteY3" fmla="*/ 2210974 h 3679547"/>
              <a:gd name="connsiteX4" fmla="*/ 6494639 w 6745396"/>
              <a:gd name="connsiteY4" fmla="*/ 2936049 h 3679547"/>
              <a:gd name="connsiteX5" fmla="*/ 6745396 w 6745396"/>
              <a:gd name="connsiteY5" fmla="*/ 3679547 h 3679547"/>
              <a:gd name="connsiteX0" fmla="*/ 0 w 6622120"/>
              <a:gd name="connsiteY0" fmla="*/ 2530 h 4610217"/>
              <a:gd name="connsiteX1" fmla="*/ 2784475 w 6622120"/>
              <a:gd name="connsiteY1" fmla="*/ 4762 h 4610217"/>
              <a:gd name="connsiteX2" fmla="*/ 3197544 w 6622120"/>
              <a:gd name="connsiteY2" fmla="*/ 1363817 h 4610217"/>
              <a:gd name="connsiteX3" fmla="*/ 4203447 w 6622120"/>
              <a:gd name="connsiteY3" fmla="*/ 2210974 h 4610217"/>
              <a:gd name="connsiteX4" fmla="*/ 6494639 w 6622120"/>
              <a:gd name="connsiteY4" fmla="*/ 2936049 h 4610217"/>
              <a:gd name="connsiteX5" fmla="*/ 6526422 w 6622120"/>
              <a:gd name="connsiteY5" fmla="*/ 4610217 h 4610217"/>
              <a:gd name="connsiteX0" fmla="*/ 0 w 6743967"/>
              <a:gd name="connsiteY0" fmla="*/ 2530 h 4610217"/>
              <a:gd name="connsiteX1" fmla="*/ 2784475 w 6743967"/>
              <a:gd name="connsiteY1" fmla="*/ 4762 h 4610217"/>
              <a:gd name="connsiteX2" fmla="*/ 3197544 w 6743967"/>
              <a:gd name="connsiteY2" fmla="*/ 1363817 h 4610217"/>
              <a:gd name="connsiteX3" fmla="*/ 4203447 w 6743967"/>
              <a:gd name="connsiteY3" fmla="*/ 2210974 h 4610217"/>
              <a:gd name="connsiteX4" fmla="*/ 6640621 w 6743967"/>
              <a:gd name="connsiteY4" fmla="*/ 2976514 h 4610217"/>
              <a:gd name="connsiteX5" fmla="*/ 6526422 w 6743967"/>
              <a:gd name="connsiteY5" fmla="*/ 4610217 h 4610217"/>
              <a:gd name="connsiteX0" fmla="*/ 0 w 6743967"/>
              <a:gd name="connsiteY0" fmla="*/ 2530 h 4610217"/>
              <a:gd name="connsiteX1" fmla="*/ 2784475 w 6743967"/>
              <a:gd name="connsiteY1" fmla="*/ 4762 h 4610217"/>
              <a:gd name="connsiteX2" fmla="*/ 3197544 w 6743967"/>
              <a:gd name="connsiteY2" fmla="*/ 1363817 h 4610217"/>
              <a:gd name="connsiteX3" fmla="*/ 4188849 w 6743967"/>
              <a:gd name="connsiteY3" fmla="*/ 2197487 h 4610217"/>
              <a:gd name="connsiteX4" fmla="*/ 6640621 w 6743967"/>
              <a:gd name="connsiteY4" fmla="*/ 2976514 h 4610217"/>
              <a:gd name="connsiteX5" fmla="*/ 6526422 w 6743967"/>
              <a:gd name="connsiteY5" fmla="*/ 4610217 h 4610217"/>
              <a:gd name="connsiteX0" fmla="*/ 0 w 6736731"/>
              <a:gd name="connsiteY0" fmla="*/ 2530 h 4610217"/>
              <a:gd name="connsiteX1" fmla="*/ 2784475 w 6736731"/>
              <a:gd name="connsiteY1" fmla="*/ 4762 h 4610217"/>
              <a:gd name="connsiteX2" fmla="*/ 3197544 w 6736731"/>
              <a:gd name="connsiteY2" fmla="*/ 1363817 h 4610217"/>
              <a:gd name="connsiteX3" fmla="*/ 4188849 w 6736731"/>
              <a:gd name="connsiteY3" fmla="*/ 2197487 h 4610217"/>
              <a:gd name="connsiteX4" fmla="*/ 6640621 w 6736731"/>
              <a:gd name="connsiteY4" fmla="*/ 2976514 h 4610217"/>
              <a:gd name="connsiteX5" fmla="*/ 6468029 w 6736731"/>
              <a:gd name="connsiteY5" fmla="*/ 4610217 h 4610217"/>
              <a:gd name="connsiteX0" fmla="*/ 0 w 6754741"/>
              <a:gd name="connsiteY0" fmla="*/ 2530 h 4529290"/>
              <a:gd name="connsiteX1" fmla="*/ 2784475 w 6754741"/>
              <a:gd name="connsiteY1" fmla="*/ 4762 h 4529290"/>
              <a:gd name="connsiteX2" fmla="*/ 3197544 w 6754741"/>
              <a:gd name="connsiteY2" fmla="*/ 1363817 h 4529290"/>
              <a:gd name="connsiteX3" fmla="*/ 4188849 w 6754741"/>
              <a:gd name="connsiteY3" fmla="*/ 2197487 h 4529290"/>
              <a:gd name="connsiteX4" fmla="*/ 6640621 w 6754741"/>
              <a:gd name="connsiteY4" fmla="*/ 2976514 h 4529290"/>
              <a:gd name="connsiteX5" fmla="*/ 6599414 w 6754741"/>
              <a:gd name="connsiteY5" fmla="*/ 4529290 h 4529290"/>
              <a:gd name="connsiteX0" fmla="*/ 0 w 6771589"/>
              <a:gd name="connsiteY0" fmla="*/ 2530 h 4529290"/>
              <a:gd name="connsiteX1" fmla="*/ 2784475 w 6771589"/>
              <a:gd name="connsiteY1" fmla="*/ 4762 h 4529290"/>
              <a:gd name="connsiteX2" fmla="*/ 3197544 w 6771589"/>
              <a:gd name="connsiteY2" fmla="*/ 1363817 h 4529290"/>
              <a:gd name="connsiteX3" fmla="*/ 4188849 w 6771589"/>
              <a:gd name="connsiteY3" fmla="*/ 2197487 h 4529290"/>
              <a:gd name="connsiteX4" fmla="*/ 6640621 w 6771589"/>
              <a:gd name="connsiteY4" fmla="*/ 2976514 h 4529290"/>
              <a:gd name="connsiteX5" fmla="*/ 6599414 w 6771589"/>
              <a:gd name="connsiteY5" fmla="*/ 4529290 h 4529290"/>
              <a:gd name="connsiteX0" fmla="*/ 0 w 6762968"/>
              <a:gd name="connsiteY0" fmla="*/ 2530 h 4542778"/>
              <a:gd name="connsiteX1" fmla="*/ 2784475 w 6762968"/>
              <a:gd name="connsiteY1" fmla="*/ 4762 h 4542778"/>
              <a:gd name="connsiteX2" fmla="*/ 3197544 w 6762968"/>
              <a:gd name="connsiteY2" fmla="*/ 1363817 h 4542778"/>
              <a:gd name="connsiteX3" fmla="*/ 4188849 w 6762968"/>
              <a:gd name="connsiteY3" fmla="*/ 2197487 h 4542778"/>
              <a:gd name="connsiteX4" fmla="*/ 6640621 w 6762968"/>
              <a:gd name="connsiteY4" fmla="*/ 2976514 h 4542778"/>
              <a:gd name="connsiteX5" fmla="*/ 6555619 w 6762968"/>
              <a:gd name="connsiteY5"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197544 w 6762968"/>
              <a:gd name="connsiteY3" fmla="*/ 1363817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686988 w 6762968"/>
              <a:gd name="connsiteY3" fmla="*/ 1999400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4188849 w 6762968"/>
              <a:gd name="connsiteY4" fmla="*/ 2197487 h 4542778"/>
              <a:gd name="connsiteX5" fmla="*/ 6640621 w 6762968"/>
              <a:gd name="connsiteY5" fmla="*/ 2976514 h 4542778"/>
              <a:gd name="connsiteX6" fmla="*/ 6555619 w 6762968"/>
              <a:gd name="connsiteY6"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713445 w 6762968"/>
              <a:gd name="connsiteY3" fmla="*/ 1926064 h 4542778"/>
              <a:gd name="connsiteX4" fmla="*/ 6640621 w 6762968"/>
              <a:gd name="connsiteY4" fmla="*/ 2976514 h 4542778"/>
              <a:gd name="connsiteX5" fmla="*/ 6555619 w 6762968"/>
              <a:gd name="connsiteY5" fmla="*/ 4542778 h 4542778"/>
              <a:gd name="connsiteX0" fmla="*/ 0 w 6762968"/>
              <a:gd name="connsiteY0" fmla="*/ 2530 h 4542778"/>
              <a:gd name="connsiteX1" fmla="*/ 2784475 w 6762968"/>
              <a:gd name="connsiteY1" fmla="*/ 4762 h 4542778"/>
              <a:gd name="connsiteX2" fmla="*/ 3841717 w 6762968"/>
              <a:gd name="connsiteY2" fmla="*/ 1210739 h 4542778"/>
              <a:gd name="connsiteX3" fmla="*/ 3620847 w 6762968"/>
              <a:gd name="connsiteY3" fmla="*/ 1987177 h 4542778"/>
              <a:gd name="connsiteX4" fmla="*/ 6640621 w 6762968"/>
              <a:gd name="connsiteY4" fmla="*/ 2976514 h 4542778"/>
              <a:gd name="connsiteX5" fmla="*/ 6555619 w 6762968"/>
              <a:gd name="connsiteY5" fmla="*/ 4542778 h 454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968" h="4542778">
                <a:moveTo>
                  <a:pt x="0" y="2530"/>
                </a:moveTo>
                <a:cubicBezTo>
                  <a:pt x="492654" y="35168"/>
                  <a:pt x="2170113" y="-14980"/>
                  <a:pt x="2784475" y="4762"/>
                </a:cubicBezTo>
                <a:cubicBezTo>
                  <a:pt x="3314526" y="222427"/>
                  <a:pt x="3772872" y="984230"/>
                  <a:pt x="3841717" y="1210739"/>
                </a:cubicBezTo>
                <a:cubicBezTo>
                  <a:pt x="3910562" y="1437248"/>
                  <a:pt x="3452757" y="1839016"/>
                  <a:pt x="3620847" y="1987177"/>
                </a:cubicBezTo>
                <a:cubicBezTo>
                  <a:pt x="4087331" y="2281473"/>
                  <a:pt x="6166925" y="2540395"/>
                  <a:pt x="6640621" y="2976514"/>
                </a:cubicBezTo>
                <a:cubicBezTo>
                  <a:pt x="6969391" y="3275229"/>
                  <a:pt x="6528425" y="4322198"/>
                  <a:pt x="6555619" y="4542778"/>
                </a:cubicBezTo>
              </a:path>
            </a:pathLst>
          </a:custGeom>
          <a:ln w="63500">
            <a:solidFill>
              <a:srgbClr val="3700C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latin typeface="Calibri"/>
            </a:endParaRPr>
          </a:p>
        </p:txBody>
      </p:sp>
      <p:sp>
        <p:nvSpPr>
          <p:cNvPr id="153" name="Rounded Rectangle 152"/>
          <p:cNvSpPr/>
          <p:nvPr/>
        </p:nvSpPr>
        <p:spPr>
          <a:xfrm>
            <a:off x="1921819" y="3448481"/>
            <a:ext cx="8304589"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Calibri"/>
              </a:rPr>
              <a:t>Interconnect for distributed compute workloads</a:t>
            </a:r>
            <a:endParaRPr lang="en-US" sz="3200" i="1" dirty="0">
              <a:solidFill>
                <a:prstClr val="white"/>
              </a:solidFill>
              <a:latin typeface="Calibri"/>
            </a:endParaRPr>
          </a:p>
        </p:txBody>
      </p:sp>
      <p:sp>
        <p:nvSpPr>
          <p:cNvPr id="135" name="Title 3"/>
          <p:cNvSpPr txBox="1">
            <a:spLocks/>
          </p:cNvSpPr>
          <p:nvPr/>
        </p:nvSpPr>
        <p:spPr>
          <a:xfrm>
            <a:off x="7848600" y="76201"/>
            <a:ext cx="2895600" cy="136207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prstClr val="black"/>
                </a:solidFill>
                <a:latin typeface="Calibri"/>
              </a:rPr>
              <a:t>T</a:t>
            </a:r>
            <a:r>
              <a:rPr lang="en-US" sz="3200" b="1" dirty="0">
                <a:solidFill>
                  <a:prstClr val="black"/>
                </a:solidFill>
                <a:latin typeface="Calibri"/>
              </a:rPr>
              <a:t>ransport </a:t>
            </a:r>
            <a:r>
              <a:rPr lang="en-US" sz="3200" b="1" dirty="0">
                <a:solidFill>
                  <a:prstClr val="black"/>
                </a:solidFill>
                <a:latin typeface="Calibri"/>
              </a:rPr>
              <a:t/>
            </a:r>
            <a:br>
              <a:rPr lang="en-US" sz="3200" b="1" dirty="0">
                <a:solidFill>
                  <a:prstClr val="black"/>
                </a:solidFill>
                <a:latin typeface="Calibri"/>
              </a:rPr>
            </a:br>
            <a:r>
              <a:rPr lang="en-US" sz="3200" b="1" dirty="0">
                <a:solidFill>
                  <a:srgbClr val="BD0811"/>
                </a:solidFill>
                <a:latin typeface="Calibri"/>
              </a:rPr>
              <a:t>inside </a:t>
            </a:r>
            <a:r>
              <a:rPr lang="en-US" sz="3200" b="1" dirty="0">
                <a:solidFill>
                  <a:prstClr val="black"/>
                </a:solidFill>
                <a:latin typeface="Calibri"/>
              </a:rPr>
              <a:t>the DC</a:t>
            </a:r>
            <a:r>
              <a:rPr lang="en-US" sz="3200" b="1" dirty="0">
                <a:solidFill>
                  <a:prstClr val="black"/>
                </a:solidFill>
                <a:latin typeface="Calibri"/>
              </a:rPr>
              <a:t/>
            </a:r>
            <a:br>
              <a:rPr lang="en-US" sz="3200" b="1" dirty="0">
                <a:solidFill>
                  <a:prstClr val="black"/>
                </a:solidFill>
                <a:latin typeface="Calibri"/>
              </a:rPr>
            </a:br>
            <a:r>
              <a:rPr lang="en-US" sz="3200" b="1" dirty="0">
                <a:solidFill>
                  <a:prstClr val="black"/>
                </a:solidFill>
                <a:latin typeface="Calibri"/>
              </a:rPr>
              <a:t/>
            </a:r>
            <a:br>
              <a:rPr lang="en-US" sz="3200" b="1" dirty="0">
                <a:solidFill>
                  <a:prstClr val="black"/>
                </a:solidFill>
                <a:latin typeface="Calibri"/>
              </a:rPr>
            </a:br>
            <a:endParaRPr lang="en-US" sz="1400" dirty="0">
              <a:solidFill>
                <a:prstClr val="black"/>
              </a:solidFill>
              <a:latin typeface="Calibri"/>
            </a:endParaRPr>
          </a:p>
        </p:txBody>
      </p:sp>
    </p:spTree>
    <p:custDataLst>
      <p:tags r:id="rId1"/>
    </p:custDataLst>
    <p:extLst>
      <p:ext uri="{BB962C8B-B14F-4D97-AF65-F5344CB8AC3E}">
        <p14:creationId xmlns:p14="http://schemas.microsoft.com/office/powerpoint/2010/main" val="285720049"/>
      </p:ext>
    </p:extLst>
  </p:cSld>
  <p:clrMapOvr>
    <a:masterClrMapping/>
  </p:clrMapOvr>
  <mc:AlternateContent xmlns:mc="http://schemas.openxmlformats.org/markup-compatibility/2006" xmlns:p14="http://schemas.microsoft.com/office/powerpoint/2010/main">
    <mc:Choice Requires="p14">
      <p:transition spd="slow" p14:dur="2000" advTm="43138"/>
    </mc:Choice>
    <mc:Fallback xmlns="">
      <p:transition xmlns:p14="http://schemas.microsoft.com/office/powerpoint/2010/main" spd="slow" advTm="431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36"/>
                                        </p:tgtEl>
                                      </p:cBhvr>
                                    </p:animEffect>
                                    <p:set>
                                      <p:cBhvr>
                                        <p:cTn id="7" dur="1" fill="hold">
                                          <p:stCondLst>
                                            <p:cond delay="499"/>
                                          </p:stCondLst>
                                        </p:cTn>
                                        <p:tgtEl>
                                          <p:spTgt spid="536"/>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fade">
                                      <p:cBhvr>
                                        <p:cTn id="11" dur="500"/>
                                        <p:tgtEl>
                                          <p:spTgt spid="14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fade">
                                      <p:cBhvr>
                                        <p:cTn id="15" dur="500"/>
                                        <p:tgtEl>
                                          <p:spTgt spid="16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250"/>
                                  </p:stCondLst>
                                  <p:childTnLst>
                                    <p:set>
                                      <p:cBhvr>
                                        <p:cTn id="22" dur="1" fill="hold">
                                          <p:stCondLst>
                                            <p:cond delay="0"/>
                                          </p:stCondLst>
                                        </p:cTn>
                                        <p:tgtEl>
                                          <p:spTgt spid="155"/>
                                        </p:tgtEl>
                                        <p:attrNameLst>
                                          <p:attrName>style.visibility</p:attrName>
                                        </p:attrNameLst>
                                      </p:cBhvr>
                                      <p:to>
                                        <p:strVal val="visible"/>
                                      </p:to>
                                    </p:set>
                                  </p:childTnLst>
                                </p:cTn>
                              </p:par>
                            </p:childTnLst>
                          </p:cTn>
                        </p:par>
                        <p:par>
                          <p:cTn id="23" fill="hold">
                            <p:stCondLst>
                              <p:cond delay="250"/>
                            </p:stCondLst>
                            <p:childTnLst>
                              <p:par>
                                <p:cTn id="24" presetID="1" presetClass="entr" presetSubtype="0" fill="hold" grpId="0" nodeType="afterEffect">
                                  <p:stCondLst>
                                    <p:cond delay="250"/>
                                  </p:stCondLst>
                                  <p:childTnLst>
                                    <p:set>
                                      <p:cBhvr>
                                        <p:cTn id="25" dur="1" fill="hold">
                                          <p:stCondLst>
                                            <p:cond delay="0"/>
                                          </p:stCondLst>
                                        </p:cTn>
                                        <p:tgtEl>
                                          <p:spTgt spid="160"/>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250"/>
                                  </p:stCondLst>
                                  <p:childTnLst>
                                    <p:set>
                                      <p:cBhvr>
                                        <p:cTn id="28" dur="1" fill="hold">
                                          <p:stCondLst>
                                            <p:cond delay="0"/>
                                          </p:stCondLst>
                                        </p:cTn>
                                        <p:tgtEl>
                                          <p:spTgt spid="156"/>
                                        </p:tgtEl>
                                        <p:attrNameLst>
                                          <p:attrName>style.visibility</p:attrName>
                                        </p:attrNameLst>
                                      </p:cBhvr>
                                      <p:to>
                                        <p:strVal val="visible"/>
                                      </p:to>
                                    </p:set>
                                  </p:childTnLst>
                                </p:cTn>
                              </p:par>
                            </p:childTnLst>
                          </p:cTn>
                        </p:par>
                        <p:par>
                          <p:cTn id="29" fill="hold">
                            <p:stCondLst>
                              <p:cond delay="750"/>
                            </p:stCondLst>
                            <p:childTnLst>
                              <p:par>
                                <p:cTn id="30" presetID="1" presetClass="entr" presetSubtype="0" fill="hold" grpId="0" nodeType="afterEffect">
                                  <p:stCondLst>
                                    <p:cond delay="250"/>
                                  </p:stCondLst>
                                  <p:childTnLst>
                                    <p:set>
                                      <p:cBhvr>
                                        <p:cTn id="31" dur="1" fill="hold">
                                          <p:stCondLst>
                                            <p:cond delay="0"/>
                                          </p:stCondLst>
                                        </p:cTn>
                                        <p:tgtEl>
                                          <p:spTgt spid="157"/>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grpId="0" nodeType="afterEffect">
                                  <p:stCondLst>
                                    <p:cond delay="250"/>
                                  </p:stCondLst>
                                  <p:childTnLst>
                                    <p:set>
                                      <p:cBhvr>
                                        <p:cTn id="34" dur="1" fill="hold">
                                          <p:stCondLst>
                                            <p:cond delay="0"/>
                                          </p:stCondLst>
                                        </p:cTn>
                                        <p:tgtEl>
                                          <p:spTgt spid="158"/>
                                        </p:tgtEl>
                                        <p:attrNameLst>
                                          <p:attrName>style.visibility</p:attrName>
                                        </p:attrNameLst>
                                      </p:cBhvr>
                                      <p:to>
                                        <p:strVal val="visible"/>
                                      </p:to>
                                    </p:set>
                                  </p:childTnLst>
                                </p:cTn>
                              </p:par>
                            </p:childTnLst>
                          </p:cTn>
                        </p:par>
                        <p:par>
                          <p:cTn id="35" fill="hold">
                            <p:stCondLst>
                              <p:cond delay="1250"/>
                            </p:stCondLst>
                            <p:childTnLst>
                              <p:par>
                                <p:cTn id="36" presetID="1" presetClass="entr" presetSubtype="0" fill="hold" grpId="0" nodeType="afterEffect">
                                  <p:stCondLst>
                                    <p:cond delay="250"/>
                                  </p:stCondLst>
                                  <p:childTnLst>
                                    <p:set>
                                      <p:cBhvr>
                                        <p:cTn id="37" dur="1" fill="hold">
                                          <p:stCondLst>
                                            <p:cond delay="0"/>
                                          </p:stCondLst>
                                        </p:cTn>
                                        <p:tgtEl>
                                          <p:spTgt spid="15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8"/>
                                        </p:tgtEl>
                                        <p:attrNameLst>
                                          <p:attrName>style.visibility</p:attrName>
                                        </p:attrNameLst>
                                      </p:cBhvr>
                                      <p:to>
                                        <p:strVal val="visible"/>
                                      </p:to>
                                    </p:set>
                                    <p:animEffect transition="in" filter="fade">
                                      <p:cBhvr>
                                        <p:cTn id="42" dur="500"/>
                                        <p:tgtEl>
                                          <p:spTgt spid="1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7"/>
                                        </p:tgtEl>
                                        <p:attrNameLst>
                                          <p:attrName>style.visibility</p:attrName>
                                        </p:attrNameLst>
                                      </p:cBhvr>
                                      <p:to>
                                        <p:strVal val="visible"/>
                                      </p:to>
                                    </p:set>
                                    <p:animEffect transition="in" filter="fade">
                                      <p:cBhvr>
                                        <p:cTn id="45" dur="500"/>
                                        <p:tgtEl>
                                          <p:spTgt spid="14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3"/>
                                        </p:tgtEl>
                                        <p:attrNameLst>
                                          <p:attrName>style.visibility</p:attrName>
                                        </p:attrNameLst>
                                      </p:cBhvr>
                                      <p:to>
                                        <p:strVal val="visible"/>
                                      </p:to>
                                    </p:set>
                                    <p:animEffect transition="in" filter="fade">
                                      <p:cBhvr>
                                        <p:cTn id="50"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p:bldP spid="146" grpId="0" animBg="1"/>
      <p:bldP spid="147" grpId="0" animBg="1"/>
      <p:bldP spid="148" grpId="0" animBg="1"/>
      <p:bldP spid="154" grpId="0" animBg="1"/>
      <p:bldP spid="155" grpId="0" animBg="1"/>
      <p:bldP spid="156" grpId="0" animBg="1"/>
      <p:bldP spid="157" grpId="0" animBg="1"/>
      <p:bldP spid="158" grpId="0" animBg="1"/>
      <p:bldP spid="159" grpId="0" animBg="1"/>
      <p:bldP spid="160" grpId="0" animBg="1"/>
      <p:bldP spid="162" grpId="0" animBg="1"/>
      <p:bldP spid="1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different about DC transport?</a:t>
            </a:r>
          </a:p>
        </p:txBody>
      </p:sp>
      <p:sp>
        <p:nvSpPr>
          <p:cNvPr id="3" name="Content Placeholder 2"/>
          <p:cNvSpPr>
            <a:spLocks noGrp="1"/>
          </p:cNvSpPr>
          <p:nvPr>
            <p:ph idx="1"/>
          </p:nvPr>
        </p:nvSpPr>
        <p:spPr/>
        <p:txBody>
          <a:bodyPr/>
          <a:lstStyle/>
          <a:p>
            <a:r>
              <a:rPr lang="en-US" dirty="0"/>
              <a:t>Network characteristics</a:t>
            </a:r>
          </a:p>
          <a:p>
            <a:pPr lvl="1"/>
            <a:r>
              <a:rPr lang="en-US" dirty="0"/>
              <a:t>Very high link speeds (Gb/s); very low latency (microseconds)</a:t>
            </a:r>
          </a:p>
          <a:p>
            <a:r>
              <a:rPr lang="en-US" dirty="0"/>
              <a:t>Application characteristics</a:t>
            </a:r>
          </a:p>
          <a:p>
            <a:pPr lvl="1"/>
            <a:r>
              <a:rPr lang="en-US" dirty="0"/>
              <a:t>Large-scale distributed computation</a:t>
            </a:r>
          </a:p>
          <a:p>
            <a:r>
              <a:rPr lang="en-US" dirty="0"/>
              <a:t>Challenging traffic patterns</a:t>
            </a:r>
          </a:p>
          <a:p>
            <a:pPr lvl="1"/>
            <a:r>
              <a:rPr lang="en-US" dirty="0"/>
              <a:t>Diverse mix of mice &amp; elephants</a:t>
            </a:r>
          </a:p>
          <a:p>
            <a:pPr lvl="1"/>
            <a:r>
              <a:rPr lang="en-US" dirty="0" err="1"/>
              <a:t>Incast</a:t>
            </a:r>
            <a:endParaRPr lang="en-US" dirty="0"/>
          </a:p>
          <a:p>
            <a:r>
              <a:rPr lang="en-US" dirty="0"/>
              <a:t>Cheap switches</a:t>
            </a:r>
          </a:p>
          <a:p>
            <a:pPr lvl="1"/>
            <a:r>
              <a:rPr lang="en-US" dirty="0"/>
              <a:t>Single-chip shared-memory devices; shallow buffers</a:t>
            </a:r>
          </a:p>
          <a:p>
            <a:endParaRPr lang="en-US" dirty="0"/>
          </a:p>
        </p:txBody>
      </p:sp>
    </p:spTree>
    <p:extLst>
      <p:ext uri="{BB962C8B-B14F-4D97-AF65-F5344CB8AC3E}">
        <p14:creationId xmlns:p14="http://schemas.microsoft.com/office/powerpoint/2010/main" val="159724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degrees of flexibility</a:t>
            </a:r>
            <a:endParaRPr lang="en-US" dirty="0"/>
          </a:p>
        </p:txBody>
      </p:sp>
      <p:sp>
        <p:nvSpPr>
          <p:cNvPr id="3" name="Content Placeholder 2"/>
          <p:cNvSpPr>
            <a:spLocks noGrp="1"/>
          </p:cNvSpPr>
          <p:nvPr>
            <p:ph idx="1"/>
          </p:nvPr>
        </p:nvSpPr>
        <p:spPr/>
        <p:txBody>
          <a:bodyPr/>
          <a:lstStyle/>
          <a:p>
            <a:r>
              <a:rPr lang="en-US" dirty="0" smtClean="0"/>
              <a:t>Flow priorities and deadlines</a:t>
            </a:r>
          </a:p>
          <a:p>
            <a:endParaRPr lang="en-US" dirty="0"/>
          </a:p>
          <a:p>
            <a:r>
              <a:rPr lang="en-US" dirty="0" smtClean="0"/>
              <a:t>Preemption and termination of flows</a:t>
            </a:r>
          </a:p>
          <a:p>
            <a:endParaRPr lang="en-US" dirty="0"/>
          </a:p>
          <a:p>
            <a:r>
              <a:rPr lang="en-US" dirty="0" smtClean="0"/>
              <a:t>Coordination with switches</a:t>
            </a:r>
          </a:p>
          <a:p>
            <a:endParaRPr lang="en-US" dirty="0"/>
          </a:p>
          <a:p>
            <a:r>
              <a:rPr lang="en-US" dirty="0" smtClean="0"/>
              <a:t>Packet header changes to propagate information</a:t>
            </a:r>
          </a:p>
          <a:p>
            <a:endParaRPr lang="en-US" dirty="0"/>
          </a:p>
          <a:p>
            <a:endParaRPr lang="en-US" dirty="0"/>
          </a:p>
        </p:txBody>
      </p:sp>
    </p:spTree>
    <p:extLst>
      <p:ext uri="{BB962C8B-B14F-4D97-AF65-F5344CB8AC3E}">
        <p14:creationId xmlns:p14="http://schemas.microsoft.com/office/powerpoint/2010/main" val="1872380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center workloads</a:t>
            </a:r>
            <a:endParaRPr lang="en-US" dirty="0"/>
          </a:p>
        </p:txBody>
      </p:sp>
      <p:sp>
        <p:nvSpPr>
          <p:cNvPr id="3" name="Content Placeholder 2"/>
          <p:cNvSpPr>
            <a:spLocks noGrp="1"/>
          </p:cNvSpPr>
          <p:nvPr>
            <p:ph idx="1"/>
          </p:nvPr>
        </p:nvSpPr>
        <p:spPr/>
        <p:txBody>
          <a:bodyPr/>
          <a:lstStyle/>
          <a:p>
            <a:r>
              <a:rPr lang="en-US" dirty="0" smtClean="0"/>
              <a:t>Mice and Elephants!</a:t>
            </a:r>
          </a:p>
          <a:p>
            <a:endParaRPr lang="en-US" dirty="0"/>
          </a:p>
          <a:p>
            <a:pPr>
              <a:spcBef>
                <a:spcPct val="25000"/>
              </a:spcBef>
              <a:buClr>
                <a:srgbClr val="000000"/>
              </a:buClr>
            </a:pPr>
            <a:r>
              <a:rPr lang="en-US" dirty="0">
                <a:solidFill>
                  <a:srgbClr val="000000"/>
                </a:solidFill>
                <a:ea typeface="ＭＳ Ｐゴシック" charset="-128"/>
                <a:cs typeface="ＭＳ Ｐゴシック" charset="-128"/>
              </a:rPr>
              <a:t>Short messages</a:t>
            </a:r>
          </a:p>
          <a:p>
            <a:pPr>
              <a:spcBef>
                <a:spcPct val="25000"/>
              </a:spcBef>
              <a:buClr>
                <a:srgbClr val="000000"/>
              </a:buClr>
              <a:buNone/>
            </a:pPr>
            <a:r>
              <a:rPr lang="en-US" sz="2400" b="1" dirty="0">
                <a:solidFill>
                  <a:srgbClr val="000000"/>
                </a:solidFill>
                <a:ea typeface="ＭＳ Ｐゴシック" charset="-128"/>
                <a:cs typeface="ＭＳ Ｐゴシック" charset="-128"/>
              </a:rPr>
              <a:t>     </a:t>
            </a:r>
            <a:r>
              <a:rPr lang="en-US" sz="2400" b="1" dirty="0">
                <a:solidFill>
                  <a:srgbClr val="0000CC"/>
                </a:solidFill>
                <a:ea typeface="ＭＳ Ｐゴシック" charset="-128"/>
                <a:cs typeface="ＭＳ Ｐゴシック" charset="-128"/>
              </a:rPr>
              <a:t>(e.g., </a:t>
            </a:r>
            <a:r>
              <a:rPr lang="en-US" sz="2400" b="1" dirty="0">
                <a:solidFill>
                  <a:srgbClr val="0000CC"/>
                </a:solidFill>
              </a:rPr>
              <a:t>query</a:t>
            </a:r>
            <a:r>
              <a:rPr lang="en-US" sz="2400" b="1" dirty="0">
                <a:solidFill>
                  <a:srgbClr val="0000CC"/>
                </a:solidFill>
                <a:ea typeface="ＭＳ Ｐゴシック" charset="-128"/>
                <a:cs typeface="ＭＳ Ｐゴシック" charset="-128"/>
              </a:rPr>
              <a:t>, coordination)</a:t>
            </a:r>
          </a:p>
          <a:p>
            <a:pPr lvl="1">
              <a:spcBef>
                <a:spcPct val="25000"/>
              </a:spcBef>
              <a:buClr>
                <a:srgbClr val="000000"/>
              </a:buClr>
              <a:buNone/>
            </a:pPr>
            <a:endParaRPr lang="en-US" sz="1600" dirty="0">
              <a:solidFill>
                <a:srgbClr val="000000"/>
              </a:solidFill>
              <a:ea typeface="ＭＳ Ｐゴシック" charset="-128"/>
              <a:cs typeface="ＭＳ Ｐゴシック" charset="-128"/>
            </a:endParaRPr>
          </a:p>
          <a:p>
            <a:pPr>
              <a:spcBef>
                <a:spcPct val="25000"/>
              </a:spcBef>
              <a:buClr>
                <a:srgbClr val="000000"/>
              </a:buClr>
            </a:pPr>
            <a:r>
              <a:rPr lang="en-US" dirty="0">
                <a:solidFill>
                  <a:srgbClr val="000000"/>
                </a:solidFill>
                <a:ea typeface="ＭＳ Ｐゴシック" charset="-128"/>
                <a:cs typeface="ＭＳ Ｐゴシック" charset="-128"/>
              </a:rPr>
              <a:t>Large flows</a:t>
            </a:r>
          </a:p>
          <a:p>
            <a:pPr>
              <a:spcBef>
                <a:spcPct val="25000"/>
              </a:spcBef>
              <a:buClr>
                <a:srgbClr val="000000"/>
              </a:buClr>
              <a:buNone/>
            </a:pPr>
            <a:r>
              <a:rPr lang="en-US" sz="2400" b="1" dirty="0">
                <a:solidFill>
                  <a:srgbClr val="000000"/>
                </a:solidFill>
                <a:ea typeface="ＭＳ Ｐゴシック" charset="-128"/>
                <a:cs typeface="ＭＳ Ｐゴシック" charset="-128"/>
              </a:rPr>
              <a:t>     </a:t>
            </a:r>
            <a:r>
              <a:rPr lang="en-US" sz="2400" b="1" dirty="0">
                <a:solidFill>
                  <a:srgbClr val="0000CC"/>
                </a:solidFill>
                <a:ea typeface="ＭＳ Ｐゴシック" charset="-128"/>
                <a:cs typeface="ＭＳ Ｐゴシック" charset="-128"/>
              </a:rPr>
              <a:t>(</a:t>
            </a:r>
            <a:r>
              <a:rPr lang="en-US" sz="2400" b="1" dirty="0">
                <a:solidFill>
                  <a:srgbClr val="0000CC"/>
                </a:solidFill>
              </a:rPr>
              <a:t>e.g., d</a:t>
            </a:r>
            <a:r>
              <a:rPr lang="en-US" sz="2400" b="1" dirty="0">
                <a:solidFill>
                  <a:srgbClr val="0000CC"/>
                </a:solidFill>
                <a:ea typeface="ＭＳ Ｐゴシック" charset="-128"/>
                <a:cs typeface="ＭＳ Ｐゴシック" charset="-128"/>
              </a:rPr>
              <a:t>ata update, backup)</a:t>
            </a:r>
            <a:r>
              <a:rPr lang="en-US" sz="2400" b="1" dirty="0">
                <a:solidFill>
                  <a:srgbClr val="000000"/>
                </a:solidFill>
                <a:ea typeface="ＭＳ Ｐゴシック" charset="-128"/>
                <a:cs typeface="ＭＳ Ｐゴシック" charset="-128"/>
              </a:rPr>
              <a:t> </a:t>
            </a:r>
          </a:p>
          <a:p>
            <a:pPr lvl="1">
              <a:spcBef>
                <a:spcPct val="25000"/>
              </a:spcBef>
              <a:buClr>
                <a:srgbClr val="000000"/>
              </a:buClr>
              <a:buNone/>
            </a:pPr>
            <a:endParaRPr lang="en-US" sz="2400" dirty="0">
              <a:solidFill>
                <a:srgbClr val="FF0000"/>
              </a:solidFill>
              <a:ea typeface="ＭＳ Ｐゴシック" charset="-128"/>
              <a:cs typeface="ＭＳ Ｐゴシック" charset="-128"/>
            </a:endParaRPr>
          </a:p>
          <a:p>
            <a:endParaRPr lang="en-US" dirty="0"/>
          </a:p>
          <a:p>
            <a:endParaRPr lang="en-US" dirty="0"/>
          </a:p>
        </p:txBody>
      </p:sp>
      <p:grpSp>
        <p:nvGrpSpPr>
          <p:cNvPr id="4" name="Group 3"/>
          <p:cNvGrpSpPr/>
          <p:nvPr/>
        </p:nvGrpSpPr>
        <p:grpSpPr>
          <a:xfrm>
            <a:off x="8231835" y="2112192"/>
            <a:ext cx="1170176" cy="2916936"/>
            <a:chOff x="6526024" y="2389632"/>
            <a:chExt cx="1170176" cy="2916936"/>
          </a:xfrm>
        </p:grpSpPr>
        <p:pic>
          <p:nvPicPr>
            <p:cNvPr id="5" name="Picture 4" descr="gif_mouse.gif"/>
            <p:cNvPicPr>
              <a:picLocks noChangeAspect="1"/>
            </p:cNvPicPr>
            <p:nvPr/>
          </p:nvPicPr>
          <p:blipFill>
            <a:blip r:embed="rId2" cstate="print"/>
            <a:stretch>
              <a:fillRect/>
            </a:stretch>
          </p:blipFill>
          <p:spPr>
            <a:xfrm>
              <a:off x="6548124" y="2766284"/>
              <a:ext cx="961810" cy="1119916"/>
            </a:xfrm>
            <a:prstGeom prst="rect">
              <a:avLst/>
            </a:prstGeom>
          </p:spPr>
        </p:pic>
        <p:pic>
          <p:nvPicPr>
            <p:cNvPr id="6" name="Picture 5"/>
            <p:cNvPicPr>
              <a:picLocks noChangeAspect="1"/>
            </p:cNvPicPr>
            <p:nvPr/>
          </p:nvPicPr>
          <p:blipFill>
            <a:blip r:embed="rId3" cstate="print"/>
            <a:stretch>
              <a:fillRect/>
            </a:stretch>
          </p:blipFill>
          <p:spPr>
            <a:xfrm>
              <a:off x="6526024" y="4191000"/>
              <a:ext cx="1170176" cy="1115568"/>
            </a:xfrm>
            <a:prstGeom prst="rect">
              <a:avLst/>
            </a:prstGeom>
          </p:spPr>
        </p:pic>
        <p:sp>
          <p:nvSpPr>
            <p:cNvPr id="7" name="TextBox 6"/>
            <p:cNvSpPr txBox="1"/>
            <p:nvPr/>
          </p:nvSpPr>
          <p:spPr>
            <a:xfrm>
              <a:off x="6671734" y="2389632"/>
              <a:ext cx="423334" cy="369332"/>
            </a:xfrm>
            <a:prstGeom prst="rect">
              <a:avLst/>
            </a:prstGeom>
            <a:solidFill>
              <a:schemeClr val="bg1"/>
            </a:solidFill>
          </p:spPr>
          <p:txBody>
            <a:bodyPr wrap="square" rtlCol="0">
              <a:spAutoFit/>
            </a:bodyPr>
            <a:lstStyle/>
            <a:p>
              <a:endParaRPr lang="en-US" dirty="0">
                <a:solidFill>
                  <a:prstClr val="black"/>
                </a:solidFill>
                <a:latin typeface="Calibri"/>
              </a:endParaRPr>
            </a:p>
          </p:txBody>
        </p:sp>
      </p:grpSp>
      <p:grpSp>
        <p:nvGrpSpPr>
          <p:cNvPr id="8" name="Group 7"/>
          <p:cNvGrpSpPr/>
          <p:nvPr/>
        </p:nvGrpSpPr>
        <p:grpSpPr>
          <a:xfrm>
            <a:off x="6763546" y="2819329"/>
            <a:ext cx="3565479" cy="1814155"/>
            <a:chOff x="5222658" y="3124200"/>
            <a:chExt cx="3565479" cy="1814155"/>
          </a:xfrm>
        </p:grpSpPr>
        <p:grpSp>
          <p:nvGrpSpPr>
            <p:cNvPr id="9" name="Group 8"/>
            <p:cNvGrpSpPr/>
            <p:nvPr/>
          </p:nvGrpSpPr>
          <p:grpSpPr>
            <a:xfrm>
              <a:off x="5230624" y="3124200"/>
              <a:ext cx="2890991" cy="523220"/>
              <a:chOff x="5230624" y="3119735"/>
              <a:chExt cx="2890991" cy="523220"/>
            </a:xfrm>
          </p:grpSpPr>
          <p:cxnSp>
            <p:nvCxnSpPr>
              <p:cNvPr id="13" name="Straight Arrow Connector 12"/>
              <p:cNvCxnSpPr/>
              <p:nvPr/>
            </p:nvCxnSpPr>
            <p:spPr>
              <a:xfrm>
                <a:off x="5230624" y="3424535"/>
                <a:ext cx="685800" cy="1588"/>
              </a:xfrm>
              <a:prstGeom prst="straightConnector1">
                <a:avLst/>
              </a:prstGeom>
              <a:ln w="63500">
                <a:solidFill>
                  <a:srgbClr val="BD0811"/>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96000" y="3119735"/>
                <a:ext cx="2025615" cy="523220"/>
              </a:xfrm>
              <a:prstGeom prst="rect">
                <a:avLst/>
              </a:prstGeom>
              <a:noFill/>
            </p:spPr>
            <p:txBody>
              <a:bodyPr wrap="none" rtlCol="0">
                <a:spAutoFit/>
              </a:bodyPr>
              <a:lstStyle/>
              <a:p>
                <a:r>
                  <a:rPr lang="en-US" sz="2800" b="1" dirty="0">
                    <a:solidFill>
                      <a:srgbClr val="BD0811"/>
                    </a:solidFill>
                    <a:latin typeface="Calibri"/>
                    <a:ea typeface="ＭＳ Ｐゴシック" charset="-128"/>
                    <a:cs typeface="ＭＳ Ｐゴシック" charset="-128"/>
                  </a:rPr>
                  <a:t>Low Latency</a:t>
                </a:r>
                <a:endParaRPr lang="en-US" sz="2800" b="1" dirty="0">
                  <a:solidFill>
                    <a:srgbClr val="BD0811"/>
                  </a:solidFill>
                  <a:latin typeface="Calibri"/>
                </a:endParaRPr>
              </a:p>
            </p:txBody>
          </p:sp>
        </p:grpSp>
        <p:grpSp>
          <p:nvGrpSpPr>
            <p:cNvPr id="10" name="Group 9"/>
            <p:cNvGrpSpPr/>
            <p:nvPr/>
          </p:nvGrpSpPr>
          <p:grpSpPr>
            <a:xfrm>
              <a:off x="5222658" y="4415135"/>
              <a:ext cx="3565479" cy="523220"/>
              <a:chOff x="5222658" y="4034135"/>
              <a:chExt cx="3565479" cy="523220"/>
            </a:xfrm>
          </p:grpSpPr>
          <p:cxnSp>
            <p:nvCxnSpPr>
              <p:cNvPr id="11" name="Straight Arrow Connector 10"/>
              <p:cNvCxnSpPr/>
              <p:nvPr/>
            </p:nvCxnSpPr>
            <p:spPr>
              <a:xfrm>
                <a:off x="5222658" y="4267200"/>
                <a:ext cx="685800" cy="1588"/>
              </a:xfrm>
              <a:prstGeom prst="straightConnector1">
                <a:avLst/>
              </a:prstGeom>
              <a:ln w="63500">
                <a:solidFill>
                  <a:srgbClr val="BD081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088034" y="4034135"/>
                <a:ext cx="2700103" cy="523220"/>
              </a:xfrm>
              <a:prstGeom prst="rect">
                <a:avLst/>
              </a:prstGeom>
              <a:noFill/>
            </p:spPr>
            <p:txBody>
              <a:bodyPr wrap="none" rtlCol="0">
                <a:spAutoFit/>
              </a:bodyPr>
              <a:lstStyle/>
              <a:p>
                <a:r>
                  <a:rPr lang="en-US" sz="2800" b="1" dirty="0">
                    <a:solidFill>
                      <a:srgbClr val="BD0811"/>
                    </a:solidFill>
                    <a:latin typeface="Calibri"/>
                    <a:ea typeface="ＭＳ Ｐゴシック" charset="-128"/>
                    <a:cs typeface="ＭＳ Ｐゴシック" charset="-128"/>
                  </a:rPr>
                  <a:t>High Throughput</a:t>
                </a:r>
                <a:endParaRPr lang="en-US" sz="2800" b="1" dirty="0">
                  <a:solidFill>
                    <a:srgbClr val="BD0811"/>
                  </a:solidFill>
                  <a:latin typeface="Calibri"/>
                </a:endParaRPr>
              </a:p>
            </p:txBody>
          </p:sp>
        </p:grpSp>
      </p:grpSp>
    </p:spTree>
    <p:extLst>
      <p:ext uri="{BB962C8B-B14F-4D97-AF65-F5344CB8AC3E}">
        <p14:creationId xmlns:p14="http://schemas.microsoft.com/office/powerpoint/2010/main" val="132777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8" fill="hold" nodeType="clickEffect">
                                  <p:stCondLst>
                                    <p:cond delay="0"/>
                                  </p:stCondLst>
                                  <p:childTnLst>
                                    <p:animEffect transition="out" filter="wipe(left)">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descr="server-gray.png"/>
          <p:cNvPicPr>
            <a:picLocks noChangeAspect="1"/>
          </p:cNvPicPr>
          <p:nvPr/>
        </p:nvPicPr>
        <p:blipFill>
          <a:blip r:embed="rId4" cstate="print"/>
          <a:stretch>
            <a:fillRect/>
          </a:stretch>
        </p:blipFill>
        <p:spPr>
          <a:xfrm>
            <a:off x="3276600" y="5012928"/>
            <a:ext cx="915278" cy="974328"/>
          </a:xfrm>
          <a:prstGeom prst="rect">
            <a:avLst/>
          </a:prstGeom>
        </p:spPr>
      </p:pic>
      <p:pic>
        <p:nvPicPr>
          <p:cNvPr id="87" name="Picture 86" descr="server-gray.png"/>
          <p:cNvPicPr>
            <a:picLocks noChangeAspect="1"/>
          </p:cNvPicPr>
          <p:nvPr/>
        </p:nvPicPr>
        <p:blipFill>
          <a:blip r:embed="rId4" cstate="print"/>
          <a:stretch>
            <a:fillRect/>
          </a:stretch>
        </p:blipFill>
        <p:spPr>
          <a:xfrm>
            <a:off x="3277478" y="3793728"/>
            <a:ext cx="915278" cy="974328"/>
          </a:xfrm>
          <a:prstGeom prst="rect">
            <a:avLst/>
          </a:prstGeom>
        </p:spPr>
      </p:pic>
      <p:pic>
        <p:nvPicPr>
          <p:cNvPr id="88" name="Picture 87" descr="server-gray.png"/>
          <p:cNvPicPr>
            <a:picLocks noChangeAspect="1"/>
          </p:cNvPicPr>
          <p:nvPr/>
        </p:nvPicPr>
        <p:blipFill>
          <a:blip r:embed="rId4" cstate="print"/>
          <a:stretch>
            <a:fillRect/>
          </a:stretch>
        </p:blipFill>
        <p:spPr>
          <a:xfrm>
            <a:off x="3277478" y="2514600"/>
            <a:ext cx="915278" cy="974328"/>
          </a:xfrm>
          <a:prstGeom prst="rect">
            <a:avLst/>
          </a:prstGeom>
        </p:spPr>
      </p:pic>
      <p:pic>
        <p:nvPicPr>
          <p:cNvPr id="89" name="Picture 88" descr="server-gray.png"/>
          <p:cNvPicPr>
            <a:picLocks noChangeAspect="1"/>
          </p:cNvPicPr>
          <p:nvPr/>
        </p:nvPicPr>
        <p:blipFill>
          <a:blip r:embed="rId4" cstate="print"/>
          <a:stretch>
            <a:fillRect/>
          </a:stretch>
        </p:blipFill>
        <p:spPr>
          <a:xfrm>
            <a:off x="3277478" y="1219200"/>
            <a:ext cx="915278" cy="974328"/>
          </a:xfrm>
          <a:prstGeom prst="rect">
            <a:avLst/>
          </a:prstGeom>
        </p:spPr>
      </p:pic>
      <p:pic>
        <p:nvPicPr>
          <p:cNvPr id="10" name="Content Placeholder 9" descr="switch.png"/>
          <p:cNvPicPr>
            <a:picLocks noGrp="1" noChangeAspect="1"/>
          </p:cNvPicPr>
          <p:nvPr>
            <p:ph idx="1"/>
          </p:nvPr>
        </p:nvPicPr>
        <p:blipFill>
          <a:blip r:embed="rId5" cstate="print"/>
          <a:stretch>
            <a:fillRect/>
          </a:stretch>
        </p:blipFill>
        <p:spPr>
          <a:xfrm flipH="1">
            <a:off x="5810110" y="3233040"/>
            <a:ext cx="1643349" cy="692945"/>
          </a:xfrm>
        </p:spPr>
      </p:pic>
      <p:pic>
        <p:nvPicPr>
          <p:cNvPr id="5" name="Picture 4" descr="server2.jpg"/>
          <p:cNvPicPr>
            <a:picLocks noChangeAspect="1"/>
          </p:cNvPicPr>
          <p:nvPr/>
        </p:nvPicPr>
        <p:blipFill>
          <a:blip r:embed="rId6" cstate="print"/>
          <a:stretch>
            <a:fillRect/>
          </a:stretch>
        </p:blipFill>
        <p:spPr>
          <a:xfrm>
            <a:off x="8758958" y="3044595"/>
            <a:ext cx="1148799" cy="1102845"/>
          </a:xfrm>
          <a:prstGeom prst="rect">
            <a:avLst/>
          </a:prstGeom>
        </p:spPr>
      </p:pic>
      <p:cxnSp>
        <p:nvCxnSpPr>
          <p:cNvPr id="12" name="Straight Connector 11"/>
          <p:cNvCxnSpPr/>
          <p:nvPr/>
        </p:nvCxnSpPr>
        <p:spPr>
          <a:xfrm flipV="1">
            <a:off x="7224859" y="3579513"/>
            <a:ext cx="161029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135465" y="1706364"/>
            <a:ext cx="1675522" cy="17662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135465" y="3001764"/>
            <a:ext cx="1675522" cy="54709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135465" y="3625056"/>
            <a:ext cx="1675522" cy="655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134587" y="3701256"/>
            <a:ext cx="1676400" cy="179883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151"/>
          <p:cNvGrpSpPr>
            <a:grpSpLocks/>
          </p:cNvGrpSpPr>
          <p:nvPr/>
        </p:nvGrpSpPr>
        <p:grpSpPr bwMode="auto">
          <a:xfrm>
            <a:off x="5945356" y="3276600"/>
            <a:ext cx="1295400" cy="609600"/>
            <a:chOff x="4032" y="480"/>
            <a:chExt cx="768" cy="576"/>
          </a:xfrm>
          <a:gradFill>
            <a:gsLst>
              <a:gs pos="0">
                <a:schemeClr val="bg1"/>
              </a:gs>
              <a:gs pos="100000">
                <a:schemeClr val="hlink"/>
              </a:gs>
            </a:gsLst>
            <a:lin ang="0" scaled="1"/>
          </a:gradFill>
        </p:grpSpPr>
        <p:sp>
          <p:nvSpPr>
            <p:cNvPr id="55" name="Freeform 152"/>
            <p:cNvSpPr>
              <a:spLocks/>
            </p:cNvSpPr>
            <p:nvPr/>
          </p:nvSpPr>
          <p:spPr bwMode="auto">
            <a:xfrm>
              <a:off x="4032" y="480"/>
              <a:ext cx="768" cy="576"/>
            </a:xfrm>
            <a:custGeom>
              <a:avLst/>
              <a:gdLst>
                <a:gd name="T0" fmla="*/ 0 w 768"/>
                <a:gd name="T1" fmla="*/ 0 h 576"/>
                <a:gd name="T2" fmla="*/ 768 w 768"/>
                <a:gd name="T3" fmla="*/ 0 h 576"/>
                <a:gd name="T4" fmla="*/ 768 w 768"/>
                <a:gd name="T5" fmla="*/ 576 h 576"/>
                <a:gd name="T6" fmla="*/ 0 w 768"/>
                <a:gd name="T7" fmla="*/ 576 h 576"/>
                <a:gd name="T8" fmla="*/ 0 60000 65536"/>
                <a:gd name="T9" fmla="*/ 0 60000 65536"/>
                <a:gd name="T10" fmla="*/ 0 60000 65536"/>
                <a:gd name="T11" fmla="*/ 0 60000 65536"/>
                <a:gd name="T12" fmla="*/ 0 w 768"/>
                <a:gd name="T13" fmla="*/ 0 h 576"/>
                <a:gd name="T14" fmla="*/ 768 w 768"/>
                <a:gd name="T15" fmla="*/ 576 h 576"/>
              </a:gdLst>
              <a:ahLst/>
              <a:cxnLst>
                <a:cxn ang="T8">
                  <a:pos x="T0" y="T1"/>
                </a:cxn>
                <a:cxn ang="T9">
                  <a:pos x="T2" y="T3"/>
                </a:cxn>
                <a:cxn ang="T10">
                  <a:pos x="T4" y="T5"/>
                </a:cxn>
                <a:cxn ang="T11">
                  <a:pos x="T6" y="T7"/>
                </a:cxn>
              </a:cxnLst>
              <a:rect l="T12" t="T13" r="T14" b="T15"/>
              <a:pathLst>
                <a:path w="768" h="576">
                  <a:moveTo>
                    <a:pt x="0" y="0"/>
                  </a:moveTo>
                  <a:lnTo>
                    <a:pt x="768" y="0"/>
                  </a:lnTo>
                  <a:lnTo>
                    <a:pt x="768" y="576"/>
                  </a:lnTo>
                  <a:lnTo>
                    <a:pt x="0" y="576"/>
                  </a:lnTo>
                </a:path>
              </a:pathLst>
            </a:custGeom>
            <a:grpFill/>
            <a:ln w="28575">
              <a:solidFill>
                <a:schemeClr val="tx1"/>
              </a:solidFill>
              <a:round/>
              <a:headEnd/>
              <a:tailEnd/>
            </a:ln>
          </p:spPr>
          <p:txBody>
            <a:bodyPr/>
            <a:lstStyle/>
            <a:p>
              <a:endParaRPr lang="en-US">
                <a:solidFill>
                  <a:srgbClr val="333399"/>
                </a:solidFill>
                <a:latin typeface="Calibri"/>
              </a:endParaRPr>
            </a:p>
          </p:txBody>
        </p:sp>
        <p:sp>
          <p:nvSpPr>
            <p:cNvPr id="56" name="Line 153"/>
            <p:cNvSpPr>
              <a:spLocks noChangeShapeType="1"/>
            </p:cNvSpPr>
            <p:nvPr/>
          </p:nvSpPr>
          <p:spPr bwMode="auto">
            <a:xfrm>
              <a:off x="4664" y="653"/>
              <a:ext cx="0" cy="288"/>
            </a:xfrm>
            <a:prstGeom prst="line">
              <a:avLst/>
            </a:prstGeom>
            <a:grpFill/>
            <a:ln w="28575">
              <a:solidFill>
                <a:schemeClr val="tx1"/>
              </a:solidFill>
              <a:round/>
              <a:headEnd/>
              <a:tailEnd/>
            </a:ln>
          </p:spPr>
          <p:txBody>
            <a:bodyPr/>
            <a:lstStyle/>
            <a:p>
              <a:endParaRPr lang="en-US">
                <a:solidFill>
                  <a:prstClr val="black"/>
                </a:solidFill>
                <a:latin typeface="Calibri"/>
              </a:endParaRPr>
            </a:p>
          </p:txBody>
        </p:sp>
      </p:grpSp>
      <p:sp>
        <p:nvSpPr>
          <p:cNvPr id="74" name="Rectangle 163"/>
          <p:cNvSpPr>
            <a:spLocks noChangeArrowheads="1"/>
          </p:cNvSpPr>
          <p:nvPr/>
        </p:nvSpPr>
        <p:spPr bwMode="auto">
          <a:xfrm>
            <a:off x="8688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5" name="Rectangle 163"/>
          <p:cNvSpPr>
            <a:spLocks noChangeArrowheads="1"/>
          </p:cNvSpPr>
          <p:nvPr/>
        </p:nvSpPr>
        <p:spPr bwMode="auto">
          <a:xfrm>
            <a:off x="8688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6" name="Rectangle 163"/>
          <p:cNvSpPr>
            <a:spLocks noChangeArrowheads="1"/>
          </p:cNvSpPr>
          <p:nvPr/>
        </p:nvSpPr>
        <p:spPr bwMode="auto">
          <a:xfrm>
            <a:off x="8688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7" name="Rectangle 163"/>
          <p:cNvSpPr>
            <a:spLocks noChangeArrowheads="1"/>
          </p:cNvSpPr>
          <p:nvPr/>
        </p:nvSpPr>
        <p:spPr bwMode="auto">
          <a:xfrm>
            <a:off x="8688556" y="3276600"/>
            <a:ext cx="192024" cy="594360"/>
          </a:xfrm>
          <a:prstGeom prst="rect">
            <a:avLst/>
          </a:prstGeom>
          <a:solidFill>
            <a:srgbClr val="0C921C"/>
          </a:soli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8" name="Rectangle 163"/>
          <p:cNvSpPr>
            <a:spLocks noChangeArrowheads="1"/>
          </p:cNvSpPr>
          <p:nvPr/>
        </p:nvSpPr>
        <p:spPr bwMode="auto">
          <a:xfrm>
            <a:off x="3924532" y="144780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79" name="Rectangle 163"/>
          <p:cNvSpPr>
            <a:spLocks noChangeArrowheads="1"/>
          </p:cNvSpPr>
          <p:nvPr/>
        </p:nvSpPr>
        <p:spPr bwMode="auto">
          <a:xfrm>
            <a:off x="3695932" y="1463040"/>
            <a:ext cx="192024" cy="594360"/>
          </a:xfrm>
          <a:prstGeom prst="rect">
            <a:avLst/>
          </a:prstGeom>
          <a:gradFill rotWithShape="1">
            <a:gsLst>
              <a:gs pos="0">
                <a:srgbClr val="F75615">
                  <a:gamma/>
                  <a:shade val="46275"/>
                  <a:invGamma/>
                </a:srgbClr>
              </a:gs>
              <a:gs pos="50000">
                <a:srgbClr val="F75615"/>
              </a:gs>
              <a:gs pos="100000">
                <a:srgbClr val="F75615">
                  <a:gamma/>
                  <a:shade val="46275"/>
                  <a:invGamma/>
                </a:srgbClr>
              </a:gs>
            </a:gsLst>
            <a:lin ang="5400000" scaled="1"/>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0" name="Rectangle 163"/>
          <p:cNvSpPr>
            <a:spLocks noChangeArrowheads="1"/>
          </p:cNvSpPr>
          <p:nvPr/>
        </p:nvSpPr>
        <p:spPr bwMode="auto">
          <a:xfrm>
            <a:off x="39245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1" name="Rectangle 163"/>
          <p:cNvSpPr>
            <a:spLocks noChangeArrowheads="1"/>
          </p:cNvSpPr>
          <p:nvPr/>
        </p:nvSpPr>
        <p:spPr bwMode="auto">
          <a:xfrm>
            <a:off x="3695932" y="2714372"/>
            <a:ext cx="192024" cy="594360"/>
          </a:xfrm>
          <a:prstGeom prst="rect">
            <a:avLst/>
          </a:prstGeom>
          <a:gradFill rotWithShape="1">
            <a:gsLst>
              <a:gs pos="0">
                <a:srgbClr val="000082"/>
              </a:gs>
              <a:gs pos="30000">
                <a:srgbClr val="66008F"/>
              </a:gs>
              <a:gs pos="64999">
                <a:srgbClr val="BA0066"/>
              </a:gs>
              <a:gs pos="89999">
                <a:srgbClr val="FF0000"/>
              </a:gs>
              <a:gs pos="100000">
                <a:srgbClr val="FF82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2" name="Rectangle 163"/>
          <p:cNvSpPr>
            <a:spLocks noChangeArrowheads="1"/>
          </p:cNvSpPr>
          <p:nvPr/>
        </p:nvSpPr>
        <p:spPr bwMode="auto">
          <a:xfrm>
            <a:off x="39245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3" name="Rectangle 163"/>
          <p:cNvSpPr>
            <a:spLocks noChangeArrowheads="1"/>
          </p:cNvSpPr>
          <p:nvPr/>
        </p:nvSpPr>
        <p:spPr bwMode="auto">
          <a:xfrm>
            <a:off x="3695932" y="3962400"/>
            <a:ext cx="192024" cy="594360"/>
          </a:xfrm>
          <a:prstGeom prst="rect">
            <a:avLst/>
          </a:prstGeom>
          <a:gradFill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4" name="Rectangle 163"/>
          <p:cNvSpPr>
            <a:spLocks noChangeArrowheads="1"/>
          </p:cNvSpPr>
          <p:nvPr/>
        </p:nvSpPr>
        <p:spPr bwMode="auto">
          <a:xfrm>
            <a:off x="39245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sp>
        <p:nvSpPr>
          <p:cNvPr id="85" name="Rectangle 163"/>
          <p:cNvSpPr>
            <a:spLocks noChangeArrowheads="1"/>
          </p:cNvSpPr>
          <p:nvPr/>
        </p:nvSpPr>
        <p:spPr bwMode="auto">
          <a:xfrm>
            <a:off x="3695932" y="5257800"/>
            <a:ext cx="192024" cy="594360"/>
          </a:xfrm>
          <a:prstGeom prst="rect">
            <a:avLst/>
          </a:prstGeom>
          <a:gradFill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w="9525">
            <a:noFill/>
            <a:miter lim="800000"/>
            <a:headEnd/>
            <a:tailEnd/>
          </a:ln>
          <a:effectLst/>
        </p:spPr>
        <p:txBody>
          <a:bodyPr wrap="none" anchor="ctr"/>
          <a:lstStyle/>
          <a:p>
            <a:pPr>
              <a:defRPr/>
            </a:pPr>
            <a:endParaRPr lang="en-US">
              <a:solidFill>
                <a:srgbClr val="333399"/>
              </a:solidFill>
              <a:latin typeface="Arial" pitchFamily="-109" charset="0"/>
            </a:endParaRPr>
          </a:p>
        </p:txBody>
      </p:sp>
      <p:pic>
        <p:nvPicPr>
          <p:cNvPr id="99" name="Picture 98" descr="bang.gif"/>
          <p:cNvPicPr>
            <a:picLocks noChangeAspect="1"/>
          </p:cNvPicPr>
          <p:nvPr/>
        </p:nvPicPr>
        <p:blipFill>
          <a:blip r:embed="rId7" cstate="print"/>
          <a:stretch>
            <a:fillRect/>
          </a:stretch>
        </p:blipFill>
        <p:spPr>
          <a:xfrm>
            <a:off x="5030956" y="2819400"/>
            <a:ext cx="1524000" cy="1524000"/>
          </a:xfrm>
          <a:prstGeom prst="rect">
            <a:avLst/>
          </a:prstGeom>
        </p:spPr>
      </p:pic>
      <p:grpSp>
        <p:nvGrpSpPr>
          <p:cNvPr id="103" name="Group 102"/>
          <p:cNvGrpSpPr/>
          <p:nvPr/>
        </p:nvGrpSpPr>
        <p:grpSpPr>
          <a:xfrm>
            <a:off x="4572000" y="5257801"/>
            <a:ext cx="2743200" cy="830997"/>
            <a:chOff x="2743200" y="5418892"/>
            <a:chExt cx="2743200" cy="830997"/>
          </a:xfrm>
        </p:grpSpPr>
        <p:sp>
          <p:nvSpPr>
            <p:cNvPr id="101" name="TextBox 100"/>
            <p:cNvSpPr txBox="1"/>
            <p:nvPr/>
          </p:nvSpPr>
          <p:spPr>
            <a:xfrm>
              <a:off x="3581400" y="5418892"/>
              <a:ext cx="1905000" cy="830997"/>
            </a:xfrm>
            <a:prstGeom prst="rect">
              <a:avLst/>
            </a:prstGeom>
            <a:noFill/>
          </p:spPr>
          <p:txBody>
            <a:bodyPr wrap="square" rtlCol="0">
              <a:spAutoFit/>
            </a:bodyPr>
            <a:lstStyle/>
            <a:p>
              <a:r>
                <a:rPr lang="en-US" sz="2400" b="1" dirty="0">
                  <a:solidFill>
                    <a:srgbClr val="BD0811"/>
                  </a:solidFill>
                  <a:latin typeface="Helvetica" charset="0"/>
                  <a:ea typeface="Helvetica" charset="0"/>
                  <a:cs typeface="Helvetica" charset="0"/>
                </a:rPr>
                <a:t>TCP timeout</a:t>
              </a:r>
              <a:endParaRPr lang="en-US" sz="2000" b="1" dirty="0">
                <a:solidFill>
                  <a:srgbClr val="BD0811"/>
                </a:solidFill>
                <a:latin typeface="Helvetica" charset="0"/>
                <a:ea typeface="Helvetica" charset="0"/>
                <a:cs typeface="Helvetica" charset="0"/>
              </a:endParaRPr>
            </a:p>
          </p:txBody>
        </p:sp>
        <p:sp>
          <p:nvSpPr>
            <p:cNvPr id="102" name="Left Arrow 101"/>
            <p:cNvSpPr/>
            <p:nvPr/>
          </p:nvSpPr>
          <p:spPr>
            <a:xfrm>
              <a:off x="2743200" y="5562600"/>
              <a:ext cx="762000" cy="240972"/>
            </a:xfrm>
            <a:prstGeom prst="leftArrow">
              <a:avLst/>
            </a:prstGeom>
            <a:solidFill>
              <a:srgbClr val="BD08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D0811"/>
                </a:solidFill>
                <a:latin typeface="Helvetica" charset="0"/>
                <a:ea typeface="Helvetica" charset="0"/>
                <a:cs typeface="Helvetica" charset="0"/>
              </a:endParaRPr>
            </a:p>
          </p:txBody>
        </p:sp>
      </p:grpSp>
      <p:sp>
        <p:nvSpPr>
          <p:cNvPr id="41" name="TextBox 40"/>
          <p:cNvSpPr txBox="1"/>
          <p:nvPr/>
        </p:nvSpPr>
        <p:spPr>
          <a:xfrm>
            <a:off x="1905000" y="1383268"/>
            <a:ext cx="1295400" cy="400110"/>
          </a:xfrm>
          <a:prstGeom prst="rect">
            <a:avLst/>
          </a:prstGeom>
          <a:noFill/>
        </p:spPr>
        <p:txBody>
          <a:bodyPr wrap="square" rtlCol="0">
            <a:spAutoFit/>
          </a:bodyPr>
          <a:lstStyle/>
          <a:p>
            <a:r>
              <a:rPr lang="en-US" sz="2000" b="1" dirty="0">
                <a:solidFill>
                  <a:prstClr val="black"/>
                </a:solidFill>
                <a:latin typeface="Helvetica" charset="0"/>
                <a:ea typeface="Helvetica" charset="0"/>
                <a:cs typeface="Helvetica" charset="0"/>
              </a:rPr>
              <a:t>Worker 1</a:t>
            </a:r>
            <a:endParaRPr lang="en-US" sz="2000" b="1" dirty="0">
              <a:solidFill>
                <a:prstClr val="black"/>
              </a:solidFill>
              <a:latin typeface="Helvetica" charset="0"/>
              <a:ea typeface="Helvetica" charset="0"/>
              <a:cs typeface="Helvetica" charset="0"/>
            </a:endParaRPr>
          </a:p>
        </p:txBody>
      </p:sp>
      <p:sp>
        <p:nvSpPr>
          <p:cNvPr id="43" name="TextBox 42"/>
          <p:cNvSpPr txBox="1"/>
          <p:nvPr/>
        </p:nvSpPr>
        <p:spPr>
          <a:xfrm>
            <a:off x="1905000" y="2667000"/>
            <a:ext cx="1295400" cy="400110"/>
          </a:xfrm>
          <a:prstGeom prst="rect">
            <a:avLst/>
          </a:prstGeom>
          <a:noFill/>
        </p:spPr>
        <p:txBody>
          <a:bodyPr wrap="square" rtlCol="0">
            <a:spAutoFit/>
          </a:bodyPr>
          <a:lstStyle/>
          <a:p>
            <a:r>
              <a:rPr lang="en-US" sz="2000" b="1" dirty="0">
                <a:solidFill>
                  <a:prstClr val="black"/>
                </a:solidFill>
                <a:latin typeface="Helvetica" charset="0"/>
                <a:ea typeface="Helvetica" charset="0"/>
                <a:cs typeface="Helvetica" charset="0"/>
              </a:rPr>
              <a:t>Worker 2</a:t>
            </a:r>
            <a:endParaRPr lang="en-US" sz="2000" b="1" dirty="0">
              <a:solidFill>
                <a:prstClr val="black"/>
              </a:solidFill>
              <a:latin typeface="Helvetica" charset="0"/>
              <a:ea typeface="Helvetica" charset="0"/>
              <a:cs typeface="Helvetica" charset="0"/>
            </a:endParaRPr>
          </a:p>
        </p:txBody>
      </p:sp>
      <p:sp>
        <p:nvSpPr>
          <p:cNvPr id="44" name="TextBox 43"/>
          <p:cNvSpPr txBox="1"/>
          <p:nvPr/>
        </p:nvSpPr>
        <p:spPr>
          <a:xfrm>
            <a:off x="1905000" y="3962400"/>
            <a:ext cx="1371600" cy="400110"/>
          </a:xfrm>
          <a:prstGeom prst="rect">
            <a:avLst/>
          </a:prstGeom>
          <a:noFill/>
        </p:spPr>
        <p:txBody>
          <a:bodyPr wrap="square" rtlCol="0">
            <a:spAutoFit/>
          </a:bodyPr>
          <a:lstStyle/>
          <a:p>
            <a:r>
              <a:rPr lang="en-US" sz="2000" b="1" dirty="0">
                <a:solidFill>
                  <a:prstClr val="black"/>
                </a:solidFill>
                <a:latin typeface="Helvetica" charset="0"/>
                <a:ea typeface="Helvetica" charset="0"/>
                <a:cs typeface="Helvetica" charset="0"/>
              </a:rPr>
              <a:t>Worker 3</a:t>
            </a:r>
            <a:endParaRPr lang="en-US" sz="2000" b="1" dirty="0">
              <a:solidFill>
                <a:prstClr val="black"/>
              </a:solidFill>
              <a:latin typeface="Helvetica" charset="0"/>
              <a:ea typeface="Helvetica" charset="0"/>
              <a:cs typeface="Helvetica" charset="0"/>
            </a:endParaRPr>
          </a:p>
        </p:txBody>
      </p:sp>
      <p:sp>
        <p:nvSpPr>
          <p:cNvPr id="45" name="TextBox 44"/>
          <p:cNvSpPr txBox="1"/>
          <p:nvPr/>
        </p:nvSpPr>
        <p:spPr>
          <a:xfrm>
            <a:off x="1904999" y="5181600"/>
            <a:ext cx="1353569" cy="400110"/>
          </a:xfrm>
          <a:prstGeom prst="rect">
            <a:avLst/>
          </a:prstGeom>
          <a:noFill/>
        </p:spPr>
        <p:txBody>
          <a:bodyPr wrap="square" rtlCol="0">
            <a:spAutoFit/>
          </a:bodyPr>
          <a:lstStyle/>
          <a:p>
            <a:r>
              <a:rPr lang="en-US" sz="2000" b="1" dirty="0">
                <a:solidFill>
                  <a:prstClr val="black"/>
                </a:solidFill>
                <a:latin typeface="Helvetica" charset="0"/>
                <a:ea typeface="Helvetica" charset="0"/>
                <a:cs typeface="Helvetica" charset="0"/>
              </a:rPr>
              <a:t>Worker 4</a:t>
            </a:r>
            <a:endParaRPr lang="en-US" sz="2000" b="1" dirty="0">
              <a:solidFill>
                <a:prstClr val="black"/>
              </a:solidFill>
              <a:latin typeface="Helvetica" charset="0"/>
              <a:ea typeface="Helvetica" charset="0"/>
              <a:cs typeface="Helvetica" charset="0"/>
            </a:endParaRPr>
          </a:p>
        </p:txBody>
      </p:sp>
      <p:sp>
        <p:nvSpPr>
          <p:cNvPr id="46" name="TextBox 45"/>
          <p:cNvSpPr txBox="1"/>
          <p:nvPr/>
        </p:nvSpPr>
        <p:spPr>
          <a:xfrm>
            <a:off x="8534400" y="2514600"/>
            <a:ext cx="1689100" cy="400110"/>
          </a:xfrm>
          <a:prstGeom prst="rect">
            <a:avLst/>
          </a:prstGeom>
          <a:noFill/>
        </p:spPr>
        <p:txBody>
          <a:bodyPr wrap="square" rtlCol="0">
            <a:spAutoFit/>
          </a:bodyPr>
          <a:lstStyle/>
          <a:p>
            <a:r>
              <a:rPr lang="en-US" sz="2000" b="1" dirty="0">
                <a:solidFill>
                  <a:prstClr val="black"/>
                </a:solidFill>
                <a:latin typeface="Helvetica" charset="0"/>
                <a:ea typeface="Helvetica" charset="0"/>
                <a:cs typeface="Helvetica" charset="0"/>
              </a:rPr>
              <a:t>Aggregator</a:t>
            </a:r>
            <a:endParaRPr lang="en-US" sz="2000" b="1" dirty="0">
              <a:solidFill>
                <a:prstClr val="black"/>
              </a:solidFill>
              <a:latin typeface="Helvetica" charset="0"/>
              <a:ea typeface="Helvetica" charset="0"/>
              <a:cs typeface="Helvetica" charset="0"/>
            </a:endParaRPr>
          </a:p>
        </p:txBody>
      </p:sp>
      <p:grpSp>
        <p:nvGrpSpPr>
          <p:cNvPr id="48" name="Group 47"/>
          <p:cNvGrpSpPr/>
          <p:nvPr/>
        </p:nvGrpSpPr>
        <p:grpSpPr>
          <a:xfrm>
            <a:off x="7086600" y="4532294"/>
            <a:ext cx="2590800" cy="1849457"/>
            <a:chOff x="5410200" y="4837093"/>
            <a:chExt cx="2590800" cy="1849457"/>
          </a:xfrm>
        </p:grpSpPr>
        <p:sp>
          <p:nvSpPr>
            <p:cNvPr id="35" name="TextBox 34"/>
            <p:cNvSpPr txBox="1"/>
            <p:nvPr/>
          </p:nvSpPr>
          <p:spPr>
            <a:xfrm>
              <a:off x="5410200" y="4837093"/>
              <a:ext cx="2590800" cy="954107"/>
            </a:xfrm>
            <a:prstGeom prst="rect">
              <a:avLst/>
            </a:prstGeom>
            <a:noFill/>
          </p:spPr>
          <p:txBody>
            <a:bodyPr wrap="square" rtlCol="0">
              <a:spAutoFit/>
            </a:bodyPr>
            <a:lstStyle/>
            <a:p>
              <a:r>
                <a:rPr lang="en-US" sz="2000" b="1" dirty="0" err="1">
                  <a:solidFill>
                    <a:srgbClr val="0000CC"/>
                  </a:solidFill>
                  <a:latin typeface="Helvetica" charset="0"/>
                  <a:ea typeface="Helvetica" charset="0"/>
                  <a:cs typeface="Helvetica" charset="0"/>
                </a:rPr>
                <a:t>RTO</a:t>
              </a:r>
              <a:r>
                <a:rPr lang="en-US" sz="2000" b="1" baseline="-25000" dirty="0" err="1">
                  <a:solidFill>
                    <a:srgbClr val="0000CC"/>
                  </a:solidFill>
                  <a:latin typeface="Helvetica" charset="0"/>
                  <a:ea typeface="Helvetica" charset="0"/>
                  <a:cs typeface="Helvetica" charset="0"/>
                </a:rPr>
                <a:t>min</a:t>
              </a:r>
              <a:r>
                <a:rPr lang="en-US" sz="2000" b="1" baseline="-25000" dirty="0">
                  <a:solidFill>
                    <a:srgbClr val="0000CC"/>
                  </a:solidFill>
                  <a:latin typeface="Helvetica" charset="0"/>
                  <a:ea typeface="Helvetica" charset="0"/>
                  <a:cs typeface="Helvetica" charset="0"/>
                </a:rPr>
                <a:t> </a:t>
              </a:r>
              <a:r>
                <a:rPr lang="en-US" sz="2000" b="1" dirty="0">
                  <a:solidFill>
                    <a:srgbClr val="0000CC"/>
                  </a:solidFill>
                  <a:latin typeface="Helvetica" charset="0"/>
                  <a:ea typeface="Helvetica" charset="0"/>
                  <a:cs typeface="Helvetica" charset="0"/>
                </a:rPr>
                <a:t>= 300 ms</a:t>
              </a:r>
            </a:p>
            <a:p>
              <a:endParaRPr lang="en-US" b="1" dirty="0">
                <a:solidFill>
                  <a:srgbClr val="FF0000"/>
                </a:solidFill>
                <a:latin typeface="Helvetica" charset="0"/>
                <a:ea typeface="Helvetica" charset="0"/>
                <a:cs typeface="Helvetica" charset="0"/>
              </a:endParaRPr>
            </a:p>
            <a:p>
              <a:endParaRPr lang="en-US" dirty="0">
                <a:solidFill>
                  <a:prstClr val="black"/>
                </a:solidFill>
                <a:latin typeface="Helvetica" charset="0"/>
                <a:ea typeface="Helvetica" charset="0"/>
                <a:cs typeface="Helvetica" charset="0"/>
              </a:endParaRPr>
            </a:p>
          </p:txBody>
        </p:sp>
        <p:pic>
          <p:nvPicPr>
            <p:cNvPr id="47" name="Picture 46" descr="hourglass_3.gif"/>
            <p:cNvPicPr>
              <a:picLocks noChangeAspect="1"/>
            </p:cNvPicPr>
            <p:nvPr/>
          </p:nvPicPr>
          <p:blipFill>
            <a:blip r:embed="rId8" cstate="print"/>
            <a:stretch>
              <a:fillRect/>
            </a:stretch>
          </p:blipFill>
          <p:spPr>
            <a:xfrm>
              <a:off x="5779180" y="5334000"/>
              <a:ext cx="1078820" cy="1352550"/>
            </a:xfrm>
            <a:prstGeom prst="rect">
              <a:avLst/>
            </a:prstGeom>
          </p:spPr>
        </p:pic>
      </p:grpSp>
      <p:sp>
        <p:nvSpPr>
          <p:cNvPr id="49" name="TextBox 48"/>
          <p:cNvSpPr txBox="1"/>
          <p:nvPr/>
        </p:nvSpPr>
        <p:spPr>
          <a:xfrm>
            <a:off x="5334000" y="1219201"/>
            <a:ext cx="5613400" cy="830997"/>
          </a:xfrm>
          <a:prstGeom prst="rect">
            <a:avLst/>
          </a:prstGeom>
          <a:noFill/>
        </p:spPr>
        <p:txBody>
          <a:bodyPr wrap="square" rtlCol="0">
            <a:spAutoFit/>
          </a:bodyPr>
          <a:lstStyle/>
          <a:p>
            <a:pPr>
              <a:buFont typeface="Arial" pitchFamily="34" charset="0"/>
              <a:buChar char="•"/>
            </a:pPr>
            <a:r>
              <a:rPr lang="en-US" sz="2800" dirty="0">
                <a:solidFill>
                  <a:prstClr val="black"/>
                </a:solidFill>
                <a:latin typeface="Helvetica" charset="0"/>
                <a:ea typeface="Helvetica" charset="0"/>
                <a:cs typeface="Helvetica" charset="0"/>
              </a:rPr>
              <a:t> Synchronized fan-in congestion</a:t>
            </a:r>
            <a:r>
              <a:rPr lang="en-US" sz="2400" b="1" dirty="0">
                <a:solidFill>
                  <a:srgbClr val="FF0000"/>
                </a:solidFill>
                <a:latin typeface="Helvetica" charset="0"/>
                <a:ea typeface="Helvetica" charset="0"/>
                <a:cs typeface="Helvetica" charset="0"/>
              </a:rPr>
              <a:t> </a:t>
            </a:r>
          </a:p>
          <a:p>
            <a:pPr lvl="1"/>
            <a:endParaRPr lang="en-US" sz="2000" b="1" dirty="0">
              <a:solidFill>
                <a:srgbClr val="FF0000"/>
              </a:solidFill>
              <a:latin typeface="Helvetica" charset="0"/>
              <a:ea typeface="Helvetica" charset="0"/>
              <a:cs typeface="Helvetica" charset="0"/>
            </a:endParaRPr>
          </a:p>
        </p:txBody>
      </p:sp>
      <p:sp>
        <p:nvSpPr>
          <p:cNvPr id="6" name="TextBox 5"/>
          <p:cNvSpPr txBox="1"/>
          <p:nvPr/>
        </p:nvSpPr>
        <p:spPr>
          <a:xfrm>
            <a:off x="1790700" y="6352549"/>
            <a:ext cx="4876800" cy="400110"/>
          </a:xfrm>
          <a:prstGeom prst="rect">
            <a:avLst/>
          </a:prstGeom>
          <a:noFill/>
        </p:spPr>
        <p:txBody>
          <a:bodyPr wrap="square" rtlCol="0">
            <a:spAutoFit/>
          </a:bodyPr>
          <a:lstStyle/>
          <a:p>
            <a:r>
              <a:rPr lang="en-US" sz="2000" dirty="0" err="1">
                <a:solidFill>
                  <a:prstClr val="black"/>
                </a:solidFill>
                <a:latin typeface="Helvetica" charset="0"/>
                <a:ea typeface="Helvetica" charset="0"/>
                <a:cs typeface="Helvetica" charset="0"/>
              </a:rPr>
              <a:t>Vasudevan</a:t>
            </a:r>
            <a:r>
              <a:rPr lang="en-US" sz="2000" dirty="0">
                <a:solidFill>
                  <a:prstClr val="black"/>
                </a:solidFill>
                <a:latin typeface="Helvetica" charset="0"/>
                <a:ea typeface="Helvetica" charset="0"/>
                <a:cs typeface="Helvetica" charset="0"/>
              </a:rPr>
              <a:t> et </a:t>
            </a:r>
            <a:r>
              <a:rPr lang="en-US" sz="2000" dirty="0">
                <a:solidFill>
                  <a:prstClr val="black"/>
                </a:solidFill>
                <a:latin typeface="Helvetica" charset="0"/>
                <a:ea typeface="Helvetica" charset="0"/>
                <a:cs typeface="Helvetica" charset="0"/>
              </a:rPr>
              <a:t>al. </a:t>
            </a:r>
            <a:r>
              <a:rPr lang="en-US" sz="2000" dirty="0">
                <a:solidFill>
                  <a:prstClr val="black"/>
                </a:solidFill>
                <a:latin typeface="Helvetica" charset="0"/>
                <a:ea typeface="Helvetica" charset="0"/>
                <a:cs typeface="Helvetica" charset="0"/>
              </a:rPr>
              <a:t>(SIGCOMM</a:t>
            </a:r>
            <a:r>
              <a:rPr lang="en-US" sz="2000" dirty="0">
                <a:solidFill>
                  <a:prstClr val="black"/>
                </a:solidFill>
                <a:latin typeface="Helvetica" charset="0"/>
                <a:ea typeface="Helvetica" charset="0"/>
                <a:cs typeface="Helvetica" charset="0"/>
              </a:rPr>
              <a:t>’</a:t>
            </a:r>
            <a:r>
              <a:rPr lang="en-US" sz="2000" dirty="0">
                <a:solidFill>
                  <a:prstClr val="black"/>
                </a:solidFill>
                <a:latin typeface="Helvetica" charset="0"/>
                <a:ea typeface="Helvetica" charset="0"/>
                <a:cs typeface="Helvetica" charset="0"/>
              </a:rPr>
              <a:t>09) </a:t>
            </a:r>
            <a:endParaRPr lang="en-US" sz="2000" dirty="0">
              <a:solidFill>
                <a:prstClr val="black"/>
              </a:solidFill>
              <a:latin typeface="Helvetica" charset="0"/>
              <a:ea typeface="Helvetica" charset="0"/>
              <a:cs typeface="Helvetica" charset="0"/>
            </a:endParaRPr>
          </a:p>
        </p:txBody>
      </p:sp>
      <p:sp>
        <p:nvSpPr>
          <p:cNvPr id="2" name="Title 1"/>
          <p:cNvSpPr>
            <a:spLocks noGrp="1"/>
          </p:cNvSpPr>
          <p:nvPr>
            <p:ph type="title"/>
          </p:nvPr>
        </p:nvSpPr>
        <p:spPr/>
        <p:txBody>
          <a:bodyPr/>
          <a:lstStyle/>
          <a:p>
            <a:r>
              <a:rPr lang="en-US" dirty="0" err="1" smtClean="0"/>
              <a:t>Incast</a:t>
            </a:r>
            <a:endParaRPr lang="en-US" dirty="0"/>
          </a:p>
        </p:txBody>
      </p:sp>
    </p:spTree>
    <p:custDataLst>
      <p:tags r:id="rId1"/>
    </p:custDataLst>
    <p:extLst>
      <p:ext uri="{BB962C8B-B14F-4D97-AF65-F5344CB8AC3E}">
        <p14:creationId xmlns:p14="http://schemas.microsoft.com/office/powerpoint/2010/main" val="384398763"/>
      </p:ext>
    </p:extLst>
  </p:cSld>
  <p:clrMapOvr>
    <a:masterClrMapping/>
  </p:clrMapOvr>
  <p:transition spd="slow" advTm="787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7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0" presetClass="path" presetSubtype="0" accel="50000" decel="50000" fill="hold" grpId="0" nodeType="withEffect">
                                  <p:stCondLst>
                                    <p:cond delay="0"/>
                                  </p:stCondLst>
                                  <p:childTnLst>
                                    <p:animMotion origin="layout" path="M -0.01059 -0.00023 C -0.11909 0.00093 -0.22257 0.00671 -0.27795 -0.00023 C -0.33333 -0.00717 -0.32743 -0.02845 -0.34305 -0.04187 C -0.35868 -0.05528 -0.34583 -0.04418 -0.37205 -0.0805 C -0.39826 -0.11681 -0.47395 -0.22276 -0.50086 -0.26023 " pathEditMode="relative" rAng="0" ptsTypes="aaaaa">
                                      <p:cBhvr>
                                        <p:cTn id="14" dur="2000" fill="hold"/>
                                        <p:tgtEl>
                                          <p:spTgt spid="74"/>
                                        </p:tgtEl>
                                        <p:attrNameLst>
                                          <p:attrName>ppt_x</p:attrName>
                                          <p:attrName>ppt_y</p:attrName>
                                        </p:attrNameLst>
                                      </p:cBhvr>
                                      <p:rCtr x="-245" y="-127"/>
                                    </p:animMotion>
                                  </p:childTnLst>
                                </p:cTn>
                              </p:par>
                              <p:par>
                                <p:cTn id="15" presetID="0" presetClass="path" presetSubtype="0" accel="50000" decel="50000" fill="hold" grpId="0" nodeType="withEffect">
                                  <p:stCondLst>
                                    <p:cond delay="0"/>
                                  </p:stCondLst>
                                  <p:childTnLst>
                                    <p:animMotion origin="layout" path="M -0.01059 -0.00023 C -0.11909 0.00093 -0.22482 0.00116 -0.27795 -0.00023 C -0.33107 -0.00162 -0.30816 -0.00138 -0.32986 -0.00809 C -0.35156 -0.0148 -0.37934 -0.02822 -0.40816 -0.04025 C -0.43698 -0.05228 -0.4835 -0.07217 -0.5033 -0.0805 " pathEditMode="relative" rAng="0" ptsTypes="aaaaa">
                                      <p:cBhvr>
                                        <p:cTn id="16" dur="2000" fill="hold"/>
                                        <p:tgtEl>
                                          <p:spTgt spid="75"/>
                                        </p:tgtEl>
                                        <p:attrNameLst>
                                          <p:attrName>ppt_x</p:attrName>
                                          <p:attrName>ppt_y</p:attrName>
                                        </p:attrNameLst>
                                      </p:cBhvr>
                                      <p:rCtr x="-246" y="-40"/>
                                    </p:animMotion>
                                  </p:childTnLst>
                                </p:cTn>
                              </p:par>
                              <p:par>
                                <p:cTn id="17" presetID="0" presetClass="path" presetSubtype="0" accel="50000" decel="50000" fill="hold" grpId="0" nodeType="withEffect">
                                  <p:stCondLst>
                                    <p:cond delay="0"/>
                                  </p:stCondLst>
                                  <p:childTnLst>
                                    <p:animMotion origin="layout" path="M -0.01059 -0.00023 C -0.11909 0.00093 -0.22378 -0.00254 -0.27795 -0.00023 C -0.33211 0.00209 -0.31441 0.00602 -0.33576 0.01435 C -0.35711 0.02267 -0.37847 0.03586 -0.40573 0.04951 C -0.43298 0.06315 -0.48003 0.08652 -0.49965 0.09623 " pathEditMode="relative" rAng="0" ptsTypes="aaaaa">
                                      <p:cBhvr>
                                        <p:cTn id="18" dur="2000" fill="hold"/>
                                        <p:tgtEl>
                                          <p:spTgt spid="76"/>
                                        </p:tgtEl>
                                        <p:attrNameLst>
                                          <p:attrName>ppt_x</p:attrName>
                                          <p:attrName>ppt_y</p:attrName>
                                        </p:attrNameLst>
                                      </p:cBhvr>
                                      <p:rCtr x="-245" y="47"/>
                                    </p:animMotion>
                                  </p:childTnLst>
                                </p:cTn>
                              </p:par>
                              <p:par>
                                <p:cTn id="19" presetID="0" presetClass="path" presetSubtype="0" accel="50000" decel="50000" fill="hold" grpId="0" nodeType="withEffect">
                                  <p:stCondLst>
                                    <p:cond delay="0"/>
                                  </p:stCondLst>
                                  <p:childTnLst>
                                    <p:animMotion origin="layout" path="M -0.01059 -0.00023 C -0.0552 -0.00023 -0.22274 -0.00763 -0.27795 -0.00023 C -0.33316 0.00717 -0.32257 0.02499 -0.34184 0.04488 C -0.36111 0.06477 -0.36718 0.08143 -0.39357 0.11867 C -0.41996 0.15591 -0.4776 0.23688 -0.49965 0.26787 " pathEditMode="relative" rAng="0" ptsTypes="aaaaa">
                                      <p:cBhvr>
                                        <p:cTn id="20" dur="2000" fill="hold"/>
                                        <p:tgtEl>
                                          <p:spTgt spid="77"/>
                                        </p:tgtEl>
                                        <p:attrNameLst>
                                          <p:attrName>ppt_x</p:attrName>
                                          <p:attrName>ppt_y</p:attrName>
                                        </p:attrNameLst>
                                      </p:cBhvr>
                                      <p:rCtr x="-245" y="13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10"/>
                                        </p:tgtEl>
                                      </p:cBhvr>
                                    </p:animEffect>
                                    <p:set>
                                      <p:cBhvr>
                                        <p:cTn id="25" dur="1" fill="hold">
                                          <p:stCondLst>
                                            <p:cond delay="999"/>
                                          </p:stCondLst>
                                        </p:cTn>
                                        <p:tgtEl>
                                          <p:spTgt spid="10"/>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fade">
                                      <p:cBhvr>
                                        <p:cTn id="28" dur="500"/>
                                        <p:tgtEl>
                                          <p:spTgt spid="54"/>
                                        </p:tgtEl>
                                      </p:cBhvr>
                                    </p:animEffect>
                                  </p:childTnLst>
                                </p:cTn>
                              </p:par>
                              <p:par>
                                <p:cTn id="29" presetID="10" presetClass="exit" presetSubtype="0" fill="hold" grpId="2" nodeType="withEffect">
                                  <p:stCondLst>
                                    <p:cond delay="0"/>
                                  </p:stCondLst>
                                  <p:childTnLst>
                                    <p:animEffect transition="out" filter="fade">
                                      <p:cBhvr>
                                        <p:cTn id="30" dur="1000"/>
                                        <p:tgtEl>
                                          <p:spTgt spid="74"/>
                                        </p:tgtEl>
                                      </p:cBhvr>
                                    </p:animEffect>
                                    <p:set>
                                      <p:cBhvr>
                                        <p:cTn id="31" dur="1" fill="hold">
                                          <p:stCondLst>
                                            <p:cond delay="999"/>
                                          </p:stCondLst>
                                        </p:cTn>
                                        <p:tgtEl>
                                          <p:spTgt spid="74"/>
                                        </p:tgtEl>
                                        <p:attrNameLst>
                                          <p:attrName>style.visibility</p:attrName>
                                        </p:attrNameLst>
                                      </p:cBhvr>
                                      <p:to>
                                        <p:strVal val="hidden"/>
                                      </p:to>
                                    </p:set>
                                  </p:childTnLst>
                                </p:cTn>
                              </p:par>
                              <p:par>
                                <p:cTn id="32" presetID="10" presetClass="exit" presetSubtype="0" fill="hold" grpId="2" nodeType="withEffect">
                                  <p:stCondLst>
                                    <p:cond delay="0"/>
                                  </p:stCondLst>
                                  <p:childTnLst>
                                    <p:animEffect transition="out" filter="fade">
                                      <p:cBhvr>
                                        <p:cTn id="33" dur="1000"/>
                                        <p:tgtEl>
                                          <p:spTgt spid="75"/>
                                        </p:tgtEl>
                                      </p:cBhvr>
                                    </p:animEffect>
                                    <p:set>
                                      <p:cBhvr>
                                        <p:cTn id="34" dur="1" fill="hold">
                                          <p:stCondLst>
                                            <p:cond delay="999"/>
                                          </p:stCondLst>
                                        </p:cTn>
                                        <p:tgtEl>
                                          <p:spTgt spid="75"/>
                                        </p:tgtEl>
                                        <p:attrNameLst>
                                          <p:attrName>style.visibility</p:attrName>
                                        </p:attrNameLst>
                                      </p:cBhvr>
                                      <p:to>
                                        <p:strVal val="hidden"/>
                                      </p:to>
                                    </p:set>
                                  </p:childTnLst>
                                </p:cTn>
                              </p:par>
                              <p:par>
                                <p:cTn id="35" presetID="10" presetClass="exit" presetSubtype="0" fill="hold" grpId="2" nodeType="withEffect">
                                  <p:stCondLst>
                                    <p:cond delay="0"/>
                                  </p:stCondLst>
                                  <p:childTnLst>
                                    <p:animEffect transition="out" filter="fade">
                                      <p:cBhvr>
                                        <p:cTn id="36" dur="1000"/>
                                        <p:tgtEl>
                                          <p:spTgt spid="76"/>
                                        </p:tgtEl>
                                      </p:cBhvr>
                                    </p:animEffect>
                                    <p:set>
                                      <p:cBhvr>
                                        <p:cTn id="37" dur="1" fill="hold">
                                          <p:stCondLst>
                                            <p:cond delay="999"/>
                                          </p:stCondLst>
                                        </p:cTn>
                                        <p:tgtEl>
                                          <p:spTgt spid="76"/>
                                        </p:tgtEl>
                                        <p:attrNameLst>
                                          <p:attrName>style.visibility</p:attrName>
                                        </p:attrNameLst>
                                      </p:cBhvr>
                                      <p:to>
                                        <p:strVal val="hidden"/>
                                      </p:to>
                                    </p:set>
                                  </p:childTnLst>
                                </p:cTn>
                              </p:par>
                              <p:par>
                                <p:cTn id="38" presetID="10" presetClass="exit" presetSubtype="0" fill="hold" grpId="2" nodeType="withEffect">
                                  <p:stCondLst>
                                    <p:cond delay="0"/>
                                  </p:stCondLst>
                                  <p:childTnLst>
                                    <p:animEffect transition="out" filter="fade">
                                      <p:cBhvr>
                                        <p:cTn id="39" dur="1000"/>
                                        <p:tgtEl>
                                          <p:spTgt spid="77"/>
                                        </p:tgtEl>
                                      </p:cBhvr>
                                    </p:animEffect>
                                    <p:set>
                                      <p:cBhvr>
                                        <p:cTn id="40" dur="1" fill="hold">
                                          <p:stCondLst>
                                            <p:cond delay="999"/>
                                          </p:stCondLst>
                                        </p:cTn>
                                        <p:tgtEl>
                                          <p:spTgt spid="77"/>
                                        </p:tgtEl>
                                        <p:attrNameLst>
                                          <p:attrName>style.visibility</p:attrName>
                                        </p:attrNameLst>
                                      </p:cBhvr>
                                      <p:to>
                                        <p:strVal val="hidden"/>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7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7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1" nodeType="clickEffect">
                                  <p:stCondLst>
                                    <p:cond delay="0"/>
                                  </p:stCondLst>
                                  <p:childTnLst>
                                    <p:animMotion origin="layout" path="M 0.01267 -0.0037 C 0.0342 0.0266 0.10746 0.13371 0.14166 0.17789 C 0.17586 0.22207 0.18455 0.24636 0.2177 0.26139 C 0.25086 0.27643 0.3151 0.26648 0.34062 0.26787 " pathEditMode="relative" rAng="0" ptsTypes="aaaa">
                                      <p:cBhvr>
                                        <p:cTn id="61" dur="1000" fill="hold"/>
                                        <p:tgtEl>
                                          <p:spTgt spid="78"/>
                                        </p:tgtEl>
                                        <p:attrNameLst>
                                          <p:attrName>ppt_x</p:attrName>
                                          <p:attrName>ppt_y</p:attrName>
                                        </p:attrNameLst>
                                      </p:cBhvr>
                                      <p:rCtr x="164" y="140"/>
                                    </p:animMotion>
                                  </p:childTnLst>
                                </p:cTn>
                              </p:par>
                              <p:par>
                                <p:cTn id="62" presetID="0" presetClass="path" presetSubtype="0" accel="50000" decel="50000" fill="hold" grpId="1" nodeType="withEffect">
                                  <p:stCondLst>
                                    <p:cond delay="0"/>
                                  </p:stCondLst>
                                  <p:childTnLst>
                                    <p:animMotion origin="layout" path="M 0.00902 -0.00463 C 0.01458 -0.00324 0.02708 -0.01203 0.0427 0.00323 C 0.05833 0.0185 0.07777 0.05135 0.10295 0.08651 C 0.12812 0.12167 0.16823 0.18528 0.1934 0.21489 C 0.21857 0.2445 0.22916 0.2556 0.25364 0.26393 C 0.27812 0.27226 0.32222 0.26532 0.34027 0.26555 " pathEditMode="relative" rAng="0" ptsTypes="aaaaaa">
                                      <p:cBhvr>
                                        <p:cTn id="63" dur="1000" fill="hold"/>
                                        <p:tgtEl>
                                          <p:spTgt spid="79"/>
                                        </p:tgtEl>
                                        <p:attrNameLst>
                                          <p:attrName>ppt_x</p:attrName>
                                          <p:attrName>ppt_y</p:attrName>
                                        </p:attrNameLst>
                                      </p:cBhvr>
                                      <p:rCtr x="166" y="135"/>
                                    </p:animMotion>
                                  </p:childTnLst>
                                </p:cTn>
                              </p:par>
                              <p:par>
                                <p:cTn id="64" presetID="0" presetClass="path" presetSubtype="0" accel="50000" decel="50000" fill="hold" grpId="1" nodeType="withEffect">
                                  <p:stCondLst>
                                    <p:cond delay="200"/>
                                  </p:stCondLst>
                                  <p:childTnLst>
                                    <p:animMotion origin="layout" path="M 3.61111E-6 4.16146E-6 C 0.06458 0.02914 0.12934 0.05829 0.1651 0.0724 C 0.20086 0.08651 0.19357 0.08327 0.21458 0.08512 C 0.23559 0.08697 0.27517 0.08373 0.29114 0.08327 " pathEditMode="relative" rAng="0" ptsTypes="aaaa">
                                      <p:cBhvr>
                                        <p:cTn id="65" dur="1000" fill="hold"/>
                                        <p:tgtEl>
                                          <p:spTgt spid="80"/>
                                        </p:tgtEl>
                                        <p:attrNameLst>
                                          <p:attrName>ppt_x</p:attrName>
                                          <p:attrName>ppt_y</p:attrName>
                                        </p:attrNameLst>
                                      </p:cBhvr>
                                      <p:rCtr x="145" y="43"/>
                                    </p:animMotion>
                                  </p:childTnLst>
                                </p:cTn>
                              </p:par>
                              <p:par>
                                <p:cTn id="66" presetID="0" presetClass="path" presetSubtype="0" accel="50000" decel="50000" fill="hold" grpId="1" nodeType="withEffect">
                                  <p:stCondLst>
                                    <p:cond delay="200"/>
                                  </p:stCondLst>
                                  <p:childTnLst>
                                    <p:animMotion origin="layout" path="M 3.61111E-6 -0.00694 C -0.00295 -0.01203 -0.00643 -0.01758 0.02882 -0.00371 C 0.06406 0.01017 0.16753 0.06222 0.21145 0.07679 C 0.25538 0.09137 0.27534 0.08188 0.29218 0.08327 " pathEditMode="relative" rAng="0" ptsTypes="aaaa">
                                      <p:cBhvr>
                                        <p:cTn id="67" dur="1000" fill="hold"/>
                                        <p:tgtEl>
                                          <p:spTgt spid="81"/>
                                        </p:tgtEl>
                                        <p:attrNameLst>
                                          <p:attrName>ppt_x</p:attrName>
                                          <p:attrName>ppt_y</p:attrName>
                                        </p:attrNameLst>
                                      </p:cBhvr>
                                      <p:rCtr x="143" y="44"/>
                                    </p:animMotion>
                                  </p:childTnLst>
                                </p:cTn>
                              </p:par>
                              <p:par>
                                <p:cTn id="68" presetID="0" presetClass="path" presetSubtype="0" accel="50000" decel="50000" fill="hold" grpId="1" nodeType="withEffect">
                                  <p:stCondLst>
                                    <p:cond delay="400"/>
                                  </p:stCondLst>
                                  <p:childTnLst>
                                    <p:animMotion origin="layout" path="M 0.00208 0.00417 C 0.01666 -0.003 0.06336 -0.02752 0.08993 -0.04071 C 0.11649 -0.05389 0.14062 -0.06523 0.16111 -0.07448 C 0.18159 -0.08373 0.19913 -0.09299 0.21284 -0.09692 C 0.22656 -0.10085 0.2368 -0.09831 0.24305 -0.09854 " pathEditMode="relative" rAng="0" ptsTypes="aaaaa">
                                      <p:cBhvr>
                                        <p:cTn id="69" dur="1000" fill="hold"/>
                                        <p:tgtEl>
                                          <p:spTgt spid="82"/>
                                        </p:tgtEl>
                                        <p:attrNameLst>
                                          <p:attrName>ppt_x</p:attrName>
                                          <p:attrName>ppt_y</p:attrName>
                                        </p:attrNameLst>
                                      </p:cBhvr>
                                      <p:rCtr x="120" y="-53"/>
                                    </p:animMotion>
                                  </p:childTnLst>
                                </p:cTn>
                              </p:par>
                              <p:par>
                                <p:cTn id="70" presetID="0" presetClass="path" presetSubtype="0" accel="50000" decel="50000" fill="hold" grpId="1" nodeType="withEffect">
                                  <p:stCondLst>
                                    <p:cond delay="400"/>
                                  </p:stCondLst>
                                  <p:childTnLst>
                                    <p:animMotion origin="layout" path="M 3.61111E-6 -4.02036E-6 C 0.00625 0.00209 0.01267 0.00417 0.02048 0.00324 C 0.0283 0.00232 0.02743 0.00255 0.04687 -0.00624 C 0.06632 -0.01503 0.10902 -0.03423 0.13663 -0.0488 C 0.16423 -0.06338 0.19461 -0.08558 0.21267 -0.09368 C 0.23073 -0.10178 0.23836 -0.09623 0.24514 -0.09692 " pathEditMode="relative" rAng="0" ptsTypes="aaaaaa">
                                      <p:cBhvr>
                                        <p:cTn id="71" dur="1000" fill="hold"/>
                                        <p:tgtEl>
                                          <p:spTgt spid="83"/>
                                        </p:tgtEl>
                                        <p:attrNameLst>
                                          <p:attrName>ppt_x</p:attrName>
                                          <p:attrName>ppt_y</p:attrName>
                                        </p:attrNameLst>
                                      </p:cBhvr>
                                      <p:rCtr x="123" y="-49"/>
                                    </p:animMotion>
                                  </p:childTnLst>
                                </p:cTn>
                              </p:par>
                              <p:par>
                                <p:cTn id="72" presetID="0" presetClass="path" presetSubtype="0" accel="50000" decel="50000" fill="hold" grpId="1" nodeType="withEffect">
                                  <p:stCondLst>
                                    <p:cond delay="600"/>
                                  </p:stCondLst>
                                  <p:childTnLst>
                                    <p:animMotion origin="layout" path="M 0.02136 -0.02082 L 0.20695 -0.28614 " pathEditMode="relative" rAng="0" ptsTypes="AA">
                                      <p:cBhvr>
                                        <p:cTn id="73" dur="1000" fill="hold"/>
                                        <p:tgtEl>
                                          <p:spTgt spid="84"/>
                                        </p:tgtEl>
                                        <p:attrNameLst>
                                          <p:attrName>ppt_x</p:attrName>
                                          <p:attrName>ppt_y</p:attrName>
                                        </p:attrNameLst>
                                      </p:cBhvr>
                                      <p:rCtr x="93" y="-133"/>
                                    </p:animMotion>
                                  </p:childTnLst>
                                </p:cTn>
                              </p:par>
                              <p:par>
                                <p:cTn id="74" presetID="0" presetClass="path" presetSubtype="0" accel="50000" decel="50000" fill="hold" grpId="1" nodeType="withEffect">
                                  <p:stCondLst>
                                    <p:cond delay="600"/>
                                  </p:stCondLst>
                                  <p:childTnLst>
                                    <p:animMotion origin="layout" path="M 0.00937 0.00278 C 0.01823 0.0037 0.02708 0.00463 0.03333 0.00116 C 0.03958 -0.00231 0.0158 0.02637 0.0467 -0.01804 C 0.0776 -0.06245 0.14826 -0.164 0.21892 -0.26532 " pathEditMode="relative" rAng="0" ptsTypes="aaaA">
                                      <p:cBhvr>
                                        <p:cTn id="75" dur="1000" fill="hold"/>
                                        <p:tgtEl>
                                          <p:spTgt spid="85"/>
                                        </p:tgtEl>
                                        <p:attrNameLst>
                                          <p:attrName>ppt_x</p:attrName>
                                          <p:attrName>ppt_y</p:attrName>
                                        </p:attrNameLst>
                                      </p:cBhvr>
                                      <p:rCtr x="105" y="-122"/>
                                    </p:animMotion>
                                  </p:childTnLst>
                                </p:cTn>
                              </p:par>
                              <p:par>
                                <p:cTn id="76" presetID="1" presetClass="entr" presetSubtype="0" fill="hold" nodeType="withEffect">
                                  <p:stCondLst>
                                    <p:cond delay="1500"/>
                                  </p:stCondLst>
                                  <p:childTnLst>
                                    <p:set>
                                      <p:cBhvr>
                                        <p:cTn id="77" dur="1" fill="hold">
                                          <p:stCondLst>
                                            <p:cond delay="0"/>
                                          </p:stCondLst>
                                        </p:cTn>
                                        <p:tgtEl>
                                          <p:spTgt spid="99"/>
                                        </p:tgtEl>
                                        <p:attrNameLst>
                                          <p:attrName>style.visibility</p:attrName>
                                        </p:attrNameLst>
                                      </p:cBhvr>
                                      <p:to>
                                        <p:strVal val="visible"/>
                                      </p:to>
                                    </p:set>
                                  </p:childTnLst>
                                </p:cTn>
                              </p:par>
                              <p:par>
                                <p:cTn id="78" presetID="42" presetClass="path" presetSubtype="0" accel="50000" decel="50000" fill="hold" grpId="2" nodeType="withEffect">
                                  <p:stCondLst>
                                    <p:cond delay="2000"/>
                                  </p:stCondLst>
                                  <p:childTnLst>
                                    <p:animMotion origin="layout" path="M 0.21059 -0.2873 L 0.21059 0.24543 " pathEditMode="relative" rAng="0" ptsTypes="AA">
                                      <p:cBhvr>
                                        <p:cTn id="79" dur="1000" fill="hold"/>
                                        <p:tgtEl>
                                          <p:spTgt spid="84"/>
                                        </p:tgtEl>
                                        <p:attrNameLst>
                                          <p:attrName>ppt_x</p:attrName>
                                          <p:attrName>ppt_y</p:attrName>
                                        </p:attrNameLst>
                                      </p:cBhvr>
                                      <p:rCtr x="0" y="266"/>
                                    </p:animMotion>
                                  </p:childTnLst>
                                </p:cTn>
                              </p:par>
                              <p:par>
                                <p:cTn id="80" presetID="8" presetClass="emph" presetSubtype="0" fill="hold" grpId="3" nodeType="withEffect">
                                  <p:stCondLst>
                                    <p:cond delay="2000"/>
                                  </p:stCondLst>
                                  <p:childTnLst>
                                    <p:animRot by="-86400000">
                                      <p:cBhvr>
                                        <p:cTn id="81" dur="1000" fill="hold"/>
                                        <p:tgtEl>
                                          <p:spTgt spid="84"/>
                                        </p:tgtEl>
                                        <p:attrNameLst>
                                          <p:attrName>r</p:attrName>
                                        </p:attrNameLst>
                                      </p:cBhvr>
                                    </p:animRot>
                                  </p:childTnLst>
                                </p:cTn>
                              </p:par>
                              <p:par>
                                <p:cTn id="82" presetID="42" presetClass="path" presetSubtype="0" accel="50000" decel="50000" fill="hold" grpId="2" nodeType="withEffect">
                                  <p:stCondLst>
                                    <p:cond delay="2000"/>
                                  </p:stCondLst>
                                  <p:childTnLst>
                                    <p:animMotion origin="layout" path="M 0.21892 -0.26532 L 0.21892 0.24543 " pathEditMode="relative" rAng="0" ptsTypes="AA">
                                      <p:cBhvr>
                                        <p:cTn id="83" dur="1000" fill="hold"/>
                                        <p:tgtEl>
                                          <p:spTgt spid="85"/>
                                        </p:tgtEl>
                                        <p:attrNameLst>
                                          <p:attrName>ppt_x</p:attrName>
                                          <p:attrName>ppt_y</p:attrName>
                                        </p:attrNameLst>
                                      </p:cBhvr>
                                      <p:rCtr x="0" y="255"/>
                                    </p:animMotion>
                                  </p:childTnLst>
                                </p:cTn>
                              </p:par>
                              <p:par>
                                <p:cTn id="84" presetID="8" presetClass="emph" presetSubtype="0" fill="hold" grpId="3" nodeType="withEffect">
                                  <p:stCondLst>
                                    <p:cond delay="2000"/>
                                  </p:stCondLst>
                                  <p:childTnLst>
                                    <p:animRot by="-86400000">
                                      <p:cBhvr>
                                        <p:cTn id="85" dur="1000" fill="hold"/>
                                        <p:tgtEl>
                                          <p:spTgt spid="85"/>
                                        </p:tgtEl>
                                        <p:attrNameLst>
                                          <p:attrName>r</p:attrName>
                                        </p:attrNameLst>
                                      </p:cBhvr>
                                    </p:animRot>
                                  </p:childTnLst>
                                </p:cTn>
                              </p:par>
                            </p:childTnLst>
                          </p:cTn>
                        </p:par>
                        <p:par>
                          <p:cTn id="86" fill="hold">
                            <p:stCondLst>
                              <p:cond delay="3000"/>
                            </p:stCondLst>
                            <p:childTnLst>
                              <p:par>
                                <p:cTn id="87" presetID="63" presetClass="path" presetSubtype="0" accel="50000" decel="50000" fill="hold" grpId="2" nodeType="afterEffect">
                                  <p:stCondLst>
                                    <p:cond delay="0"/>
                                  </p:stCondLst>
                                  <p:childTnLst>
                                    <p:animMotion origin="layout" path="M 0.33541 0.26764 L 0.51041 0.26764 " pathEditMode="relative" rAng="0" ptsTypes="AA">
                                      <p:cBhvr>
                                        <p:cTn id="88" dur="1000" fill="hold"/>
                                        <p:tgtEl>
                                          <p:spTgt spid="78"/>
                                        </p:tgtEl>
                                        <p:attrNameLst>
                                          <p:attrName>ppt_x</p:attrName>
                                          <p:attrName>ppt_y</p:attrName>
                                        </p:attrNameLst>
                                      </p:cBhvr>
                                      <p:rCtr x="87" y="0"/>
                                    </p:animMotion>
                                  </p:childTnLst>
                                </p:cTn>
                              </p:par>
                              <p:par>
                                <p:cTn id="89" presetID="10" presetClass="exit" presetSubtype="0" fill="hold" grpId="3" nodeType="withEffect">
                                  <p:stCondLst>
                                    <p:cond delay="500"/>
                                  </p:stCondLst>
                                  <p:childTnLst>
                                    <p:animEffect transition="out" filter="fade">
                                      <p:cBhvr>
                                        <p:cTn id="90" dur="1000"/>
                                        <p:tgtEl>
                                          <p:spTgt spid="78"/>
                                        </p:tgtEl>
                                      </p:cBhvr>
                                    </p:animEffect>
                                    <p:set>
                                      <p:cBhvr>
                                        <p:cTn id="91" dur="1" fill="hold">
                                          <p:stCondLst>
                                            <p:cond delay="999"/>
                                          </p:stCondLst>
                                        </p:cTn>
                                        <p:tgtEl>
                                          <p:spTgt spid="78"/>
                                        </p:tgtEl>
                                        <p:attrNameLst>
                                          <p:attrName>style.visibility</p:attrName>
                                        </p:attrNameLst>
                                      </p:cBhvr>
                                      <p:to>
                                        <p:strVal val="hidden"/>
                                      </p:to>
                                    </p:set>
                                  </p:childTnLst>
                                </p:cTn>
                              </p:par>
                              <p:par>
                                <p:cTn id="92" presetID="63" presetClass="path" presetSubtype="0" accel="50000" decel="50000" fill="hold" grpId="2" nodeType="withEffect">
                                  <p:stCondLst>
                                    <p:cond delay="500"/>
                                  </p:stCondLst>
                                  <p:childTnLst>
                                    <p:animMotion origin="layout" path="M 0.33611 0.26463 L 0.53541 0.26532 " pathEditMode="relative" rAng="0" ptsTypes="AA">
                                      <p:cBhvr>
                                        <p:cTn id="93" dur="1000" fill="hold"/>
                                        <p:tgtEl>
                                          <p:spTgt spid="79"/>
                                        </p:tgtEl>
                                        <p:attrNameLst>
                                          <p:attrName>ppt_x</p:attrName>
                                          <p:attrName>ppt_y</p:attrName>
                                        </p:attrNameLst>
                                      </p:cBhvr>
                                      <p:rCtr x="100" y="0"/>
                                    </p:animMotion>
                                  </p:childTnLst>
                                </p:cTn>
                              </p:par>
                              <p:par>
                                <p:cTn id="94" presetID="10" presetClass="exit" presetSubtype="0" fill="hold" grpId="3" nodeType="withEffect">
                                  <p:stCondLst>
                                    <p:cond delay="1000"/>
                                  </p:stCondLst>
                                  <p:childTnLst>
                                    <p:animEffect transition="out" filter="fade">
                                      <p:cBhvr>
                                        <p:cTn id="95" dur="1000"/>
                                        <p:tgtEl>
                                          <p:spTgt spid="79"/>
                                        </p:tgtEl>
                                      </p:cBhvr>
                                    </p:animEffect>
                                    <p:set>
                                      <p:cBhvr>
                                        <p:cTn id="96" dur="1" fill="hold">
                                          <p:stCondLst>
                                            <p:cond delay="999"/>
                                          </p:stCondLst>
                                        </p:cTn>
                                        <p:tgtEl>
                                          <p:spTgt spid="79"/>
                                        </p:tgtEl>
                                        <p:attrNameLst>
                                          <p:attrName>style.visibility</p:attrName>
                                        </p:attrNameLst>
                                      </p:cBhvr>
                                      <p:to>
                                        <p:strVal val="hidden"/>
                                      </p:to>
                                    </p:set>
                                  </p:childTnLst>
                                </p:cTn>
                              </p:par>
                              <p:par>
                                <p:cTn id="97" presetID="1" presetClass="exit" presetSubtype="0" fill="hold" nodeType="withEffect">
                                  <p:stCondLst>
                                    <p:cond delay="1500"/>
                                  </p:stCondLst>
                                  <p:childTnLst>
                                    <p:set>
                                      <p:cBhvr>
                                        <p:cTn id="98" dur="1" fill="hold">
                                          <p:stCondLst>
                                            <p:cond delay="0"/>
                                          </p:stCondLst>
                                        </p:cTn>
                                        <p:tgtEl>
                                          <p:spTgt spid="99"/>
                                        </p:tgtEl>
                                        <p:attrNameLst>
                                          <p:attrName>style.visibility</p:attrName>
                                        </p:attrNameLst>
                                      </p:cBhvr>
                                      <p:to>
                                        <p:strVal val="hidden"/>
                                      </p:to>
                                    </p:set>
                                  </p:childTnLst>
                                </p:cTn>
                              </p:par>
                              <p:par>
                                <p:cTn id="99" presetID="63" presetClass="path" presetSubtype="0" accel="50000" decel="50000" fill="hold" grpId="2" nodeType="withEffect">
                                  <p:stCondLst>
                                    <p:cond delay="1000"/>
                                  </p:stCondLst>
                                  <p:childTnLst>
                                    <p:animMotion origin="layout" path="M 0.27864 0.08142 L 0.51041 0.08304 " pathEditMode="relative" rAng="0" ptsTypes="AA">
                                      <p:cBhvr>
                                        <p:cTn id="100" dur="1000" fill="hold"/>
                                        <p:tgtEl>
                                          <p:spTgt spid="80"/>
                                        </p:tgtEl>
                                        <p:attrNameLst>
                                          <p:attrName>ppt_x</p:attrName>
                                          <p:attrName>ppt_y</p:attrName>
                                        </p:attrNameLst>
                                      </p:cBhvr>
                                      <p:rCtr x="116" y="1"/>
                                    </p:animMotion>
                                  </p:childTnLst>
                                </p:cTn>
                              </p:par>
                              <p:par>
                                <p:cTn id="101" presetID="10" presetClass="exit" presetSubtype="0" fill="hold" grpId="3" nodeType="withEffect">
                                  <p:stCondLst>
                                    <p:cond delay="1500"/>
                                  </p:stCondLst>
                                  <p:childTnLst>
                                    <p:animEffect transition="out" filter="fade">
                                      <p:cBhvr>
                                        <p:cTn id="102" dur="1000"/>
                                        <p:tgtEl>
                                          <p:spTgt spid="80"/>
                                        </p:tgtEl>
                                      </p:cBhvr>
                                    </p:animEffect>
                                    <p:set>
                                      <p:cBhvr>
                                        <p:cTn id="103" dur="1" fill="hold">
                                          <p:stCondLst>
                                            <p:cond delay="999"/>
                                          </p:stCondLst>
                                        </p:cTn>
                                        <p:tgtEl>
                                          <p:spTgt spid="80"/>
                                        </p:tgtEl>
                                        <p:attrNameLst>
                                          <p:attrName>style.visibility</p:attrName>
                                        </p:attrNameLst>
                                      </p:cBhvr>
                                      <p:to>
                                        <p:strVal val="hidden"/>
                                      </p:to>
                                    </p:set>
                                  </p:childTnLst>
                                </p:cTn>
                              </p:par>
                              <p:par>
                                <p:cTn id="104" presetID="63" presetClass="path" presetSubtype="0" accel="50000" decel="50000" fill="hold" grpId="2" nodeType="withEffect">
                                  <p:stCondLst>
                                    <p:cond delay="1500"/>
                                  </p:stCondLst>
                                  <p:childTnLst>
                                    <p:animMotion origin="layout" path="M 0.28437 0.08304 L 0.53541 0.08258 " pathEditMode="relative" rAng="0" ptsTypes="AA">
                                      <p:cBhvr>
                                        <p:cTn id="105" dur="1000" fill="hold"/>
                                        <p:tgtEl>
                                          <p:spTgt spid="81"/>
                                        </p:tgtEl>
                                        <p:attrNameLst>
                                          <p:attrName>ppt_x</p:attrName>
                                          <p:attrName>ppt_y</p:attrName>
                                        </p:attrNameLst>
                                      </p:cBhvr>
                                      <p:rCtr x="126" y="0"/>
                                    </p:animMotion>
                                  </p:childTnLst>
                                </p:cTn>
                              </p:par>
                              <p:par>
                                <p:cTn id="106" presetID="10" presetClass="exit" presetSubtype="0" fill="hold" grpId="3" nodeType="withEffect">
                                  <p:stCondLst>
                                    <p:cond delay="1900"/>
                                  </p:stCondLst>
                                  <p:childTnLst>
                                    <p:animEffect transition="out" filter="fade">
                                      <p:cBhvr>
                                        <p:cTn id="107" dur="1000"/>
                                        <p:tgtEl>
                                          <p:spTgt spid="81"/>
                                        </p:tgtEl>
                                      </p:cBhvr>
                                    </p:animEffect>
                                    <p:set>
                                      <p:cBhvr>
                                        <p:cTn id="108" dur="1" fill="hold">
                                          <p:stCondLst>
                                            <p:cond delay="999"/>
                                          </p:stCondLst>
                                        </p:cTn>
                                        <p:tgtEl>
                                          <p:spTgt spid="81"/>
                                        </p:tgtEl>
                                        <p:attrNameLst>
                                          <p:attrName>style.visibility</p:attrName>
                                        </p:attrNameLst>
                                      </p:cBhvr>
                                      <p:to>
                                        <p:strVal val="hidden"/>
                                      </p:to>
                                    </p:set>
                                  </p:childTnLst>
                                </p:cTn>
                              </p:par>
                              <p:par>
                                <p:cTn id="109" presetID="63" presetClass="path" presetSubtype="0" accel="50000" decel="50000" fill="hold" grpId="2" nodeType="withEffect">
                                  <p:stCondLst>
                                    <p:cond delay="2000"/>
                                  </p:stCondLst>
                                  <p:childTnLst>
                                    <p:animMotion origin="layout" path="M 0.24253 -0.09877 L 0.51041 -0.09877 " pathEditMode="relative" rAng="0" ptsTypes="AA">
                                      <p:cBhvr>
                                        <p:cTn id="110" dur="1000" fill="hold"/>
                                        <p:tgtEl>
                                          <p:spTgt spid="82"/>
                                        </p:tgtEl>
                                        <p:attrNameLst>
                                          <p:attrName>ppt_x</p:attrName>
                                          <p:attrName>ppt_y</p:attrName>
                                        </p:attrNameLst>
                                      </p:cBhvr>
                                      <p:rCtr x="134" y="0"/>
                                    </p:animMotion>
                                  </p:childTnLst>
                                </p:cTn>
                              </p:par>
                              <p:par>
                                <p:cTn id="111" presetID="10" presetClass="exit" presetSubtype="0" fill="hold" grpId="3" nodeType="withEffect">
                                  <p:stCondLst>
                                    <p:cond delay="2500"/>
                                  </p:stCondLst>
                                  <p:childTnLst>
                                    <p:animEffect transition="out" filter="fade">
                                      <p:cBhvr>
                                        <p:cTn id="112" dur="1000"/>
                                        <p:tgtEl>
                                          <p:spTgt spid="82"/>
                                        </p:tgtEl>
                                      </p:cBhvr>
                                    </p:animEffect>
                                    <p:set>
                                      <p:cBhvr>
                                        <p:cTn id="113" dur="1" fill="hold">
                                          <p:stCondLst>
                                            <p:cond delay="999"/>
                                          </p:stCondLst>
                                        </p:cTn>
                                        <p:tgtEl>
                                          <p:spTgt spid="82"/>
                                        </p:tgtEl>
                                        <p:attrNameLst>
                                          <p:attrName>style.visibility</p:attrName>
                                        </p:attrNameLst>
                                      </p:cBhvr>
                                      <p:to>
                                        <p:strVal val="hidden"/>
                                      </p:to>
                                    </p:set>
                                  </p:childTnLst>
                                </p:cTn>
                              </p:par>
                              <p:par>
                                <p:cTn id="114" presetID="63" presetClass="path" presetSubtype="0" accel="50000" decel="50000" fill="hold" grpId="2" nodeType="withEffect">
                                  <p:stCondLst>
                                    <p:cond delay="2500"/>
                                  </p:stCondLst>
                                  <p:childTnLst>
                                    <p:animMotion origin="layout" path="M 0.25277 -0.09877 L 0.53541 -0.09877 " pathEditMode="relative" rAng="0" ptsTypes="AA">
                                      <p:cBhvr>
                                        <p:cTn id="115" dur="1000" fill="hold"/>
                                        <p:tgtEl>
                                          <p:spTgt spid="83"/>
                                        </p:tgtEl>
                                        <p:attrNameLst>
                                          <p:attrName>ppt_x</p:attrName>
                                          <p:attrName>ppt_y</p:attrName>
                                        </p:attrNameLst>
                                      </p:cBhvr>
                                      <p:rCtr x="141" y="0"/>
                                    </p:animMotion>
                                  </p:childTnLst>
                                </p:cTn>
                              </p:par>
                              <p:par>
                                <p:cTn id="116" presetID="10" presetClass="exit" presetSubtype="0" fill="hold" grpId="3" nodeType="withEffect">
                                  <p:stCondLst>
                                    <p:cond delay="3000"/>
                                  </p:stCondLst>
                                  <p:childTnLst>
                                    <p:animEffect transition="out" filter="fade">
                                      <p:cBhvr>
                                        <p:cTn id="117" dur="1000"/>
                                        <p:tgtEl>
                                          <p:spTgt spid="83"/>
                                        </p:tgtEl>
                                      </p:cBhvr>
                                    </p:animEffect>
                                    <p:set>
                                      <p:cBhvr>
                                        <p:cTn id="118" dur="1" fill="hold">
                                          <p:stCondLst>
                                            <p:cond delay="999"/>
                                          </p:stCondLst>
                                        </p:cTn>
                                        <p:tgtEl>
                                          <p:spTgt spid="8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4" presetClass="entr" presetSubtype="16" fill="hold" nodeType="click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box(in)">
                                      <p:cBhvr>
                                        <p:cTn id="123" dur="500"/>
                                        <p:tgtEl>
                                          <p:spTgt spid="48"/>
                                        </p:tgtEl>
                                      </p:cBhvr>
                                    </p:animEffect>
                                  </p:childTnLst>
                                </p:cTn>
                              </p:par>
                              <p:par>
                                <p:cTn id="124" presetID="3" presetClass="entr" presetSubtype="10" fill="hold" nodeType="withEffect">
                                  <p:stCondLst>
                                    <p:cond delay="0"/>
                                  </p:stCondLst>
                                  <p:childTnLst>
                                    <p:set>
                                      <p:cBhvr>
                                        <p:cTn id="125" dur="1" fill="hold">
                                          <p:stCondLst>
                                            <p:cond delay="0"/>
                                          </p:stCondLst>
                                        </p:cTn>
                                        <p:tgtEl>
                                          <p:spTgt spid="103"/>
                                        </p:tgtEl>
                                        <p:attrNameLst>
                                          <p:attrName>style.visibility</p:attrName>
                                        </p:attrNameLst>
                                      </p:cBhvr>
                                      <p:to>
                                        <p:strVal val="visible"/>
                                      </p:to>
                                    </p:set>
                                    <p:animEffect transition="in" filter="blinds(horizontal)">
                                      <p:cBhvr>
                                        <p:cTn id="126" dur="500"/>
                                        <p:tgtEl>
                                          <p:spTgt spid="103"/>
                                        </p:tgtEl>
                                      </p:cBhvr>
                                    </p:animEffect>
                                  </p:childTnLst>
                                </p:cTn>
                              </p:par>
                              <p:par>
                                <p:cTn id="127" presetID="0" presetClass="path" presetSubtype="0" accel="50000" decel="50000" fill="hold" grpId="4" nodeType="withEffect">
                                  <p:stCondLst>
                                    <p:cond delay="0"/>
                                  </p:stCondLst>
                                  <p:childTnLst>
                                    <p:animMotion origin="layout" path="M 0.00659 0.00116 C 0.02951 -0.03192 0.11319 -0.15174 0.14427 -0.19778 C 0.17534 -0.24381 0.18316 -0.26 0.19357 -0.27481 C 0.20399 -0.28961 0.20052 -0.28429 0.20694 -0.28614 C 0.21336 -0.28799 0.18142 -0.28614 0.23194 -0.28614 C 0.28246 -0.28614 0.45243 -0.28614 0.51041 -0.28614 " pathEditMode="relative" rAng="0" ptsTypes="aaaaaa">
                                      <p:cBhvr>
                                        <p:cTn id="128" dur="1500" fill="hold"/>
                                        <p:tgtEl>
                                          <p:spTgt spid="84"/>
                                        </p:tgtEl>
                                        <p:attrNameLst>
                                          <p:attrName>ppt_x</p:attrName>
                                          <p:attrName>ppt_y</p:attrName>
                                        </p:attrNameLst>
                                      </p:cBhvr>
                                      <p:rCtr x="252" y="-146"/>
                                    </p:animMotion>
                                  </p:childTnLst>
                                </p:cTn>
                              </p:par>
                              <p:par>
                                <p:cTn id="129" presetID="10" presetClass="exit" presetSubtype="0" fill="hold" grpId="5" nodeType="withEffect">
                                  <p:stCondLst>
                                    <p:cond delay="1000"/>
                                  </p:stCondLst>
                                  <p:childTnLst>
                                    <p:animEffect transition="out" filter="fade">
                                      <p:cBhvr>
                                        <p:cTn id="130" dur="1000"/>
                                        <p:tgtEl>
                                          <p:spTgt spid="84"/>
                                        </p:tgtEl>
                                      </p:cBhvr>
                                    </p:animEffect>
                                    <p:set>
                                      <p:cBhvr>
                                        <p:cTn id="131" dur="1" fill="hold">
                                          <p:stCondLst>
                                            <p:cond delay="999"/>
                                          </p:stCondLst>
                                        </p:cTn>
                                        <p:tgtEl>
                                          <p:spTgt spid="84"/>
                                        </p:tgtEl>
                                        <p:attrNameLst>
                                          <p:attrName>style.visibility</p:attrName>
                                        </p:attrNameLst>
                                      </p:cBhvr>
                                      <p:to>
                                        <p:strVal val="hidden"/>
                                      </p:to>
                                    </p:set>
                                  </p:childTnLst>
                                </p:cTn>
                              </p:par>
                              <p:par>
                                <p:cTn id="132" presetID="0" presetClass="path" presetSubtype="0" accel="50000" decel="50000" fill="hold" grpId="4" nodeType="withEffect">
                                  <p:stCondLst>
                                    <p:cond delay="500"/>
                                  </p:stCondLst>
                                  <p:childTnLst>
                                    <p:animMotion origin="layout" path="M 3.33333E-6 0.00625 C 0.01093 0.00717 0.02048 0.00787 0.02777 0.00463 C 0.03507 0.00139 0.02534 0.01226 0.0434 -0.01295 C 0.06146 -0.03817 0.10625 -0.10432 0.13611 -0.14619 C 0.16597 -0.18806 0.19896 -0.24219 0.22291 -0.26486 C 0.24687 -0.28753 0.22795 -0.2799 0.27951 -0.28267 C 0.33107 -0.28545 0.47986 -0.28221 0.53246 -0.28221 " pathEditMode="relative" rAng="0" ptsTypes="aaaaaaa">
                                      <p:cBhvr>
                                        <p:cTn id="133" dur="1500" fill="hold"/>
                                        <p:tgtEl>
                                          <p:spTgt spid="85"/>
                                        </p:tgtEl>
                                        <p:attrNameLst>
                                          <p:attrName>ppt_x</p:attrName>
                                          <p:attrName>ppt_y</p:attrName>
                                        </p:attrNameLst>
                                      </p:cBhvr>
                                      <p:rCtr x="266" y="-144"/>
                                    </p:animMotion>
                                  </p:childTnLst>
                                </p:cTn>
                              </p:par>
                              <p:par>
                                <p:cTn id="134" presetID="10" presetClass="exit" presetSubtype="0" fill="hold" grpId="5" nodeType="withEffect">
                                  <p:stCondLst>
                                    <p:cond delay="1500"/>
                                  </p:stCondLst>
                                  <p:childTnLst>
                                    <p:animEffect transition="out" filter="fade">
                                      <p:cBhvr>
                                        <p:cTn id="135" dur="1000"/>
                                        <p:tgtEl>
                                          <p:spTgt spid="85"/>
                                        </p:tgtEl>
                                      </p:cBhvr>
                                    </p:animEffect>
                                    <p:set>
                                      <p:cBhvr>
                                        <p:cTn id="136" dur="1" fill="hold">
                                          <p:stCondLst>
                                            <p:cond delay="9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4" grpId="2" animBg="1"/>
      <p:bldP spid="75" grpId="0" animBg="1"/>
      <p:bldP spid="75" grpId="1" animBg="1"/>
      <p:bldP spid="75" grpId="2" animBg="1"/>
      <p:bldP spid="76" grpId="0" animBg="1"/>
      <p:bldP spid="76" grpId="1" animBg="1"/>
      <p:bldP spid="76" grpId="2" animBg="1"/>
      <p:bldP spid="77" grpId="0" animBg="1"/>
      <p:bldP spid="77" grpId="1" animBg="1"/>
      <p:bldP spid="77" grpId="2" animBg="1"/>
      <p:bldP spid="78" grpId="0" animBg="1"/>
      <p:bldP spid="78" grpId="1" animBg="1"/>
      <p:bldP spid="78" grpId="2" animBg="1"/>
      <p:bldP spid="78" grpId="3" animBg="1"/>
      <p:bldP spid="79" grpId="0" animBg="1"/>
      <p:bldP spid="79" grpId="1" animBg="1"/>
      <p:bldP spid="79" grpId="2" animBg="1"/>
      <p:bldP spid="79" grpId="3" animBg="1"/>
      <p:bldP spid="80" grpId="0" animBg="1"/>
      <p:bldP spid="80" grpId="1" animBg="1"/>
      <p:bldP spid="80" grpId="2" animBg="1"/>
      <p:bldP spid="80" grpId="3" animBg="1"/>
      <p:bldP spid="81" grpId="0" animBg="1"/>
      <p:bldP spid="81" grpId="1" animBg="1"/>
      <p:bldP spid="81" grpId="2" animBg="1"/>
      <p:bldP spid="81" grpId="3" animBg="1"/>
      <p:bldP spid="82" grpId="0" animBg="1"/>
      <p:bldP spid="82" grpId="1" animBg="1"/>
      <p:bldP spid="82" grpId="2" animBg="1"/>
      <p:bldP spid="82" grpId="3" animBg="1"/>
      <p:bldP spid="83" grpId="0" animBg="1"/>
      <p:bldP spid="83" grpId="1" animBg="1"/>
      <p:bldP spid="83" grpId="2" animBg="1"/>
      <p:bldP spid="83" grpId="3" animBg="1"/>
      <p:bldP spid="84" grpId="0" animBg="1"/>
      <p:bldP spid="84" grpId="1" animBg="1"/>
      <p:bldP spid="84" grpId="2" animBg="1"/>
      <p:bldP spid="84" grpId="3" animBg="1"/>
      <p:bldP spid="84" grpId="4" animBg="1"/>
      <p:bldP spid="84" grpId="5" animBg="1"/>
      <p:bldP spid="85" grpId="0" animBg="1"/>
      <p:bldP spid="85" grpId="1" animBg="1"/>
      <p:bldP spid="85" grpId="2" animBg="1"/>
      <p:bldP spid="85" grpId="3" animBg="1"/>
      <p:bldP spid="85" grpId="4" animBg="1"/>
      <p:bldP spid="85" grpId="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4"/>
          <p:cNvSpPr>
            <a:spLocks noGrp="1"/>
          </p:cNvSpPr>
          <p:nvPr>
            <p:ph idx="1"/>
          </p:nvPr>
        </p:nvSpPr>
        <p:spPr>
          <a:xfrm>
            <a:off x="2057400" y="5410200"/>
            <a:ext cx="8686800" cy="1066800"/>
          </a:xfrm>
          <a:noFill/>
        </p:spPr>
        <p:txBody>
          <a:bodyPr/>
          <a:lstStyle/>
          <a:p>
            <a:r>
              <a:rPr lang="en-US" dirty="0"/>
              <a:t>Requests are jittered over 10ms window.</a:t>
            </a:r>
          </a:p>
          <a:p>
            <a:r>
              <a:rPr lang="en-US" dirty="0"/>
              <a:t>Jittering switched off around 8:30 am.</a:t>
            </a:r>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endParaRPr lang="en-US" sz="2400" dirty="0"/>
          </a:p>
          <a:p>
            <a:pPr lvl="1">
              <a:buNone/>
            </a:pPr>
            <a:endParaRPr dirty="0"/>
          </a:p>
        </p:txBody>
      </p:sp>
      <p:sp>
        <p:nvSpPr>
          <p:cNvPr id="8" name="Slide Number Placeholder 7"/>
          <p:cNvSpPr>
            <a:spLocks noGrp="1"/>
          </p:cNvSpPr>
          <p:nvPr>
            <p:ph type="sldNum" sz="quarter" idx="12"/>
          </p:nvPr>
        </p:nvSpPr>
        <p:spPr/>
        <p:txBody>
          <a:bodyPr/>
          <a:lstStyle/>
          <a:p>
            <a:fld id="{96F468FF-8BB4-3349-8005-AE9F629C616D}" type="slidenum">
              <a:rPr lang="en-US" smtClean="0"/>
              <a:pPr/>
              <a:t>8</a:t>
            </a:fld>
            <a:endParaRPr lang="en-US"/>
          </a:p>
        </p:txBody>
      </p:sp>
      <p:pic>
        <p:nvPicPr>
          <p:cNvPr id="10" name="Picture 292" descr="indexserve-jitter-labeled.pdf"/>
          <p:cNvPicPr>
            <a:picLocks noChangeAspect="1"/>
          </p:cNvPicPr>
          <p:nvPr/>
        </p:nvPicPr>
        <p:blipFill>
          <a:blip r:embed="rId4" cstate="print"/>
          <a:srcRect/>
          <a:stretch>
            <a:fillRect/>
          </a:stretch>
        </p:blipFill>
        <p:spPr bwMode="auto">
          <a:xfrm>
            <a:off x="2329218" y="1587500"/>
            <a:ext cx="7424383" cy="3810000"/>
          </a:xfrm>
          <a:prstGeom prst="rect">
            <a:avLst/>
          </a:prstGeom>
          <a:noFill/>
          <a:ln w="9525">
            <a:noFill/>
            <a:miter lim="800000"/>
            <a:headEnd/>
            <a:tailEnd/>
          </a:ln>
        </p:spPr>
      </p:pic>
      <p:sp>
        <p:nvSpPr>
          <p:cNvPr id="9" name="TextBox 8"/>
          <p:cNvSpPr txBox="1"/>
          <p:nvPr/>
        </p:nvSpPr>
        <p:spPr>
          <a:xfrm rot="16200000">
            <a:off x="-82033" y="2886045"/>
            <a:ext cx="4191000" cy="400110"/>
          </a:xfrm>
          <a:prstGeom prst="rect">
            <a:avLst/>
          </a:prstGeom>
          <a:noFill/>
        </p:spPr>
        <p:txBody>
          <a:bodyPr wrap="square" rtlCol="0">
            <a:spAutoFit/>
          </a:bodyPr>
          <a:lstStyle/>
          <a:p>
            <a:r>
              <a:rPr lang="en-US" sz="2000" b="1" dirty="0"/>
              <a:t>MLA Query Completion Time (ms)</a:t>
            </a:r>
            <a:endParaRPr lang="en-US" sz="2000" b="1" dirty="0"/>
          </a:p>
        </p:txBody>
      </p:sp>
      <p:sp>
        <p:nvSpPr>
          <p:cNvPr id="17" name="Oval 16"/>
          <p:cNvSpPr/>
          <p:nvPr/>
        </p:nvSpPr>
        <p:spPr>
          <a:xfrm>
            <a:off x="6934200" y="3810000"/>
            <a:ext cx="1676400" cy="1219200"/>
          </a:xfrm>
          <a:prstGeom prst="ellipse">
            <a:avLst/>
          </a:prstGeom>
          <a:solidFill>
            <a:schemeClr val="accent3">
              <a:lumMod val="20000"/>
              <a:lumOff val="80000"/>
              <a:alpha val="0"/>
            </a:schemeClr>
          </a:solidFill>
          <a:ln w="38100">
            <a:solidFill>
              <a:srgbClr val="0000CC"/>
            </a:solidFill>
          </a:ln>
          <a:effectLst>
            <a:innerShdw blurRad="114300">
              <a:prstClr val="black"/>
            </a:innerShdw>
          </a:effectLst>
          <a:scene3d>
            <a:camera prst="orthographicFront"/>
            <a:lightRig rig="threePt"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133600" y="5391520"/>
            <a:ext cx="80010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Calibri"/>
              </a:rPr>
              <a:t>Jittering trades of median for high percentiles</a:t>
            </a:r>
            <a:endParaRPr lang="en-US" sz="3200" i="1" dirty="0">
              <a:solidFill>
                <a:prstClr val="white"/>
              </a:solidFill>
              <a:latin typeface="Calibri"/>
            </a:endParaRPr>
          </a:p>
        </p:txBody>
      </p:sp>
      <p:sp>
        <p:nvSpPr>
          <p:cNvPr id="12" name="Title 1"/>
          <p:cNvSpPr>
            <a:spLocks noGrp="1"/>
          </p:cNvSpPr>
          <p:nvPr>
            <p:ph type="title"/>
          </p:nvPr>
        </p:nvSpPr>
        <p:spPr>
          <a:xfrm>
            <a:off x="838200" y="365125"/>
            <a:ext cx="10515600" cy="1325563"/>
          </a:xfrm>
        </p:spPr>
        <p:txBody>
          <a:bodyPr/>
          <a:lstStyle/>
          <a:p>
            <a:r>
              <a:rPr lang="en-US" dirty="0" err="1" smtClean="0"/>
              <a:t>Incast</a:t>
            </a:r>
            <a:r>
              <a:rPr lang="en-US" dirty="0" smtClean="0"/>
              <a:t> in Microsoft Bing</a:t>
            </a:r>
            <a:endParaRPr lang="en-US" dirty="0"/>
          </a:p>
        </p:txBody>
      </p:sp>
    </p:spTree>
    <p:custDataLst>
      <p:tags r:id="rId1"/>
    </p:custDataLst>
    <p:extLst>
      <p:ext uri="{BB962C8B-B14F-4D97-AF65-F5344CB8AC3E}">
        <p14:creationId xmlns:p14="http://schemas.microsoft.com/office/powerpoint/2010/main" val="107350926"/>
      </p:ext>
    </p:extLst>
  </p:cSld>
  <p:clrMapOvr>
    <a:masterClrMapping/>
  </p:clrMapOvr>
  <p:transition spd="slow" advTm="4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7">
                                            <p:txEl>
                                              <p:pRg st="12" end="12"/>
                                            </p:txEl>
                                          </p:spTgt>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7"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 transport requirements</a:t>
            </a:r>
            <a:endParaRPr lang="en-US" dirty="0"/>
          </a:p>
        </p:txBody>
      </p:sp>
      <p:sp>
        <p:nvSpPr>
          <p:cNvPr id="3" name="Content Placeholder 2"/>
          <p:cNvSpPr>
            <a:spLocks noGrp="1"/>
          </p:cNvSpPr>
          <p:nvPr>
            <p:ph idx="1"/>
          </p:nvPr>
        </p:nvSpPr>
        <p:spPr/>
        <p:txBody>
          <a:bodyPr/>
          <a:lstStyle/>
          <a:p>
            <a:pPr marL="342900" indent="-342900" eaLnBrk="0" hangingPunct="0">
              <a:spcBef>
                <a:spcPct val="20000"/>
              </a:spcBef>
              <a:buFont typeface="+mj-lt"/>
              <a:buAutoNum type="arabicPeriod"/>
              <a:defRPr/>
            </a:pPr>
            <a:r>
              <a:rPr lang="en-US" b="1" kern="0" dirty="0">
                <a:solidFill>
                  <a:srgbClr val="0000CC"/>
                </a:solidFill>
                <a:cs typeface="Times New Roman"/>
              </a:rPr>
              <a:t> Low Latency</a:t>
            </a:r>
          </a:p>
          <a:p>
            <a:pPr marL="742950" lvl="1" indent="-285750" eaLnBrk="0" hangingPunct="0">
              <a:spcBef>
                <a:spcPct val="25000"/>
              </a:spcBef>
              <a:buClr>
                <a:srgbClr val="000000"/>
              </a:buClr>
              <a:buFontTx/>
              <a:buChar char="–"/>
              <a:defRPr/>
            </a:pPr>
            <a:r>
              <a:rPr lang="en-US" sz="2400" kern="0" dirty="0">
                <a:solidFill>
                  <a:srgbClr val="000000"/>
                </a:solidFill>
                <a:cs typeface="Times New Roman"/>
              </a:rPr>
              <a:t>Short messages, queries</a:t>
            </a:r>
            <a:r>
              <a:rPr lang="en-US" sz="2800" b="1" kern="0" dirty="0">
                <a:solidFill>
                  <a:srgbClr val="0000CC"/>
                </a:solidFill>
                <a:cs typeface="Times New Roman"/>
              </a:rPr>
              <a:t> </a:t>
            </a:r>
          </a:p>
          <a:p>
            <a:pPr lvl="1" eaLnBrk="0" hangingPunct="0">
              <a:spcBef>
                <a:spcPct val="25000"/>
              </a:spcBef>
              <a:buClr>
                <a:srgbClr val="000000"/>
              </a:buClr>
              <a:defRPr/>
            </a:pPr>
            <a:endParaRPr lang="en-US" sz="1000" kern="0" dirty="0">
              <a:solidFill>
                <a:srgbClr val="000000"/>
              </a:solidFill>
              <a:cs typeface="Times New Roman"/>
            </a:endParaRPr>
          </a:p>
          <a:p>
            <a:pPr marL="342900" indent="-342900" eaLnBrk="0" hangingPunct="0">
              <a:spcBef>
                <a:spcPct val="20000"/>
              </a:spcBef>
              <a:buFont typeface="+mj-lt"/>
              <a:buAutoNum type="arabicPeriod"/>
              <a:defRPr/>
            </a:pPr>
            <a:r>
              <a:rPr lang="en-US" b="1" kern="0" dirty="0">
                <a:solidFill>
                  <a:srgbClr val="0000CC"/>
                </a:solidFill>
                <a:cs typeface="Times New Roman"/>
              </a:rPr>
              <a:t> High Throughput</a:t>
            </a:r>
          </a:p>
          <a:p>
            <a:pPr marL="742950" lvl="1" indent="-285750" eaLnBrk="0" hangingPunct="0">
              <a:spcBef>
                <a:spcPct val="25000"/>
              </a:spcBef>
              <a:buClr>
                <a:srgbClr val="000000"/>
              </a:buClr>
              <a:buFontTx/>
              <a:buChar char="–"/>
              <a:defRPr/>
            </a:pPr>
            <a:r>
              <a:rPr lang="en-US" sz="2400" kern="0" dirty="0">
                <a:solidFill>
                  <a:srgbClr val="000000"/>
                </a:solidFill>
                <a:cs typeface="Times New Roman"/>
              </a:rPr>
              <a:t>Continuous data updates, backups</a:t>
            </a:r>
            <a:endParaRPr lang="en-US" sz="2800" b="1" kern="0" dirty="0">
              <a:solidFill>
                <a:srgbClr val="0000CC"/>
              </a:solidFill>
              <a:cs typeface="Times New Roman"/>
            </a:endParaRPr>
          </a:p>
          <a:p>
            <a:pPr lvl="1" eaLnBrk="0" hangingPunct="0">
              <a:spcBef>
                <a:spcPct val="25000"/>
              </a:spcBef>
              <a:buClr>
                <a:srgbClr val="000000"/>
              </a:buClr>
              <a:defRPr/>
            </a:pPr>
            <a:endParaRPr lang="en-US" sz="1050" kern="0" dirty="0">
              <a:solidFill>
                <a:srgbClr val="000000"/>
              </a:solidFill>
              <a:cs typeface="Times New Roman"/>
            </a:endParaRPr>
          </a:p>
          <a:p>
            <a:pPr marL="342900" indent="-342900" eaLnBrk="0" hangingPunct="0">
              <a:spcBef>
                <a:spcPct val="20000"/>
              </a:spcBef>
              <a:buFont typeface="+mj-lt"/>
              <a:buAutoNum type="arabicPeriod"/>
              <a:defRPr/>
            </a:pPr>
            <a:r>
              <a:rPr lang="en-US" b="1" kern="0" dirty="0">
                <a:solidFill>
                  <a:srgbClr val="0000CC"/>
                </a:solidFill>
                <a:cs typeface="Times New Roman"/>
              </a:rPr>
              <a:t> High Burst Tolerance</a:t>
            </a:r>
          </a:p>
          <a:p>
            <a:pPr marL="742950" lvl="1" indent="-285750" eaLnBrk="0" hangingPunct="0">
              <a:spcBef>
                <a:spcPct val="25000"/>
              </a:spcBef>
              <a:buClr>
                <a:srgbClr val="000000"/>
              </a:buClr>
              <a:buFontTx/>
              <a:buChar char="–"/>
              <a:defRPr/>
            </a:pPr>
            <a:r>
              <a:rPr lang="en-US" sz="2400" kern="0" dirty="0" err="1">
                <a:solidFill>
                  <a:srgbClr val="000000"/>
                </a:solidFill>
                <a:cs typeface="Times New Roman"/>
              </a:rPr>
              <a:t>Incast</a:t>
            </a:r>
            <a:endParaRPr lang="en-US" sz="2400" kern="0" dirty="0">
              <a:solidFill>
                <a:srgbClr val="000000"/>
              </a:solidFill>
              <a:cs typeface="Times New Roman"/>
            </a:endParaRPr>
          </a:p>
          <a:p>
            <a:pPr lvl="1" eaLnBrk="0" hangingPunct="0">
              <a:spcBef>
                <a:spcPct val="25000"/>
              </a:spcBef>
              <a:buClr>
                <a:srgbClr val="000000"/>
              </a:buClr>
              <a:defRPr/>
            </a:pPr>
            <a:endParaRPr lang="en-US" sz="2400" kern="0" dirty="0">
              <a:solidFill>
                <a:srgbClr val="000000"/>
              </a:solidFill>
              <a:cs typeface="Times New Roman"/>
            </a:endParaRPr>
          </a:p>
          <a:p>
            <a:pPr marL="742950" lvl="1" indent="-285750" eaLnBrk="0" hangingPunct="0">
              <a:spcBef>
                <a:spcPct val="25000"/>
              </a:spcBef>
              <a:buClr>
                <a:srgbClr val="000000"/>
              </a:buClr>
              <a:defRPr/>
            </a:pPr>
            <a:endParaRPr lang="en-US" sz="2400" kern="0" dirty="0">
              <a:solidFill>
                <a:srgbClr val="000000"/>
              </a:solidFill>
              <a:cs typeface="Times New Roman"/>
            </a:endParaRPr>
          </a:p>
          <a:p>
            <a:pPr marL="342900" indent="-342900" eaLnBrk="0" hangingPunct="0">
              <a:spcBef>
                <a:spcPct val="20000"/>
              </a:spcBef>
              <a:buClr>
                <a:srgbClr val="000000"/>
              </a:buClr>
              <a:defRPr/>
            </a:pPr>
            <a:endParaRPr lang="en-US" sz="2400" u="sng" kern="0" dirty="0">
              <a:solidFill>
                <a:srgbClr val="FF0000"/>
              </a:solidFill>
              <a:cs typeface="Times New Roman"/>
            </a:endParaRPr>
          </a:p>
          <a:p>
            <a:endParaRPr lang="en-US" dirty="0"/>
          </a:p>
        </p:txBody>
      </p:sp>
      <p:sp>
        <p:nvSpPr>
          <p:cNvPr id="4" name="Rounded Rectangle 3"/>
          <p:cNvSpPr/>
          <p:nvPr/>
        </p:nvSpPr>
        <p:spPr>
          <a:xfrm>
            <a:off x="2133600" y="5391520"/>
            <a:ext cx="8001000" cy="990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solidFill>
                  <a:prstClr val="white"/>
                </a:solidFill>
                <a:latin typeface="Calibri"/>
              </a:rPr>
              <a:t>The challenge is to achieve these </a:t>
            </a:r>
            <a:r>
              <a:rPr lang="en-US" sz="3200" i="1" dirty="0">
                <a:solidFill>
                  <a:prstClr val="white"/>
                </a:solidFill>
                <a:latin typeface="Calibri"/>
              </a:rPr>
              <a:t>together</a:t>
            </a:r>
          </a:p>
        </p:txBody>
      </p:sp>
    </p:spTree>
    <p:extLst>
      <p:ext uri="{BB962C8B-B14F-4D97-AF65-F5344CB8AC3E}">
        <p14:creationId xmlns:p14="http://schemas.microsoft.com/office/powerpoint/2010/main" val="20282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1|10.1|15.5|16"/>
</p:tagLst>
</file>

<file path=ppt/tags/tag10.xml><?xml version="1.0" encoding="utf-8"?>
<p:tagLst xmlns:a="http://schemas.openxmlformats.org/drawingml/2006/main" xmlns:r="http://schemas.openxmlformats.org/officeDocument/2006/relationships" xmlns:p="http://schemas.openxmlformats.org/presentationml/2006/main">
  <p:tag name="TIMING" val="|37.8|33.5"/>
</p:tagLst>
</file>

<file path=ppt/tags/tag11.xml><?xml version="1.0" encoding="utf-8"?>
<p:tagLst xmlns:a="http://schemas.openxmlformats.org/drawingml/2006/main" xmlns:r="http://schemas.openxmlformats.org/officeDocument/2006/relationships" xmlns:p="http://schemas.openxmlformats.org/presentationml/2006/main">
  <p:tag name="TIMING" val="|11|9.7|9.6"/>
</p:tagLst>
</file>

<file path=ppt/tags/tag12.xml><?xml version="1.0" encoding="utf-8"?>
<p:tagLst xmlns:a="http://schemas.openxmlformats.org/drawingml/2006/main" xmlns:r="http://schemas.openxmlformats.org/officeDocument/2006/relationships" xmlns:p="http://schemas.openxmlformats.org/presentationml/2006/main">
  <p:tag name="TIMING" val="|29.3|19.7|15.1"/>
</p:tagLst>
</file>

<file path=ppt/tags/tag2.xml><?xml version="1.0" encoding="utf-8"?>
<p:tagLst xmlns:a="http://schemas.openxmlformats.org/drawingml/2006/main" xmlns:r="http://schemas.openxmlformats.org/officeDocument/2006/relationships" xmlns:p="http://schemas.openxmlformats.org/presentationml/2006/main">
  <p:tag name="TIMING" val="|2.8|5.8|5.3|22.3"/>
</p:tagLst>
</file>

<file path=ppt/tags/tag3.xml><?xml version="1.0" encoding="utf-8"?>
<p:tagLst xmlns:a="http://schemas.openxmlformats.org/drawingml/2006/main" xmlns:r="http://schemas.openxmlformats.org/officeDocument/2006/relationships" xmlns:p="http://schemas.openxmlformats.org/presentationml/2006/main">
  <p:tag name="TIMING" val="|18.3|2.1|4.7|9.7|21.8"/>
</p:tagLst>
</file>

<file path=ppt/tags/tag4.xml><?xml version="1.0" encoding="utf-8"?>
<p:tagLst xmlns:a="http://schemas.openxmlformats.org/drawingml/2006/main" xmlns:r="http://schemas.openxmlformats.org/officeDocument/2006/relationships" xmlns:p="http://schemas.openxmlformats.org/presentationml/2006/main">
  <p:tag name="TIMING" val="|0|0|0.1"/>
</p:tagLst>
</file>

<file path=ppt/tags/tag5.xml><?xml version="1.0" encoding="utf-8"?>
<p:tagLst xmlns:a="http://schemas.openxmlformats.org/drawingml/2006/main" xmlns:r="http://schemas.openxmlformats.org/officeDocument/2006/relationships" xmlns:p="http://schemas.openxmlformats.org/presentationml/2006/main">
  <p:tag name="TIMING" val="|45.7"/>
</p:tagLst>
</file>

<file path=ppt/tags/tag6.xml><?xml version="1.0" encoding="utf-8"?>
<p:tagLst xmlns:a="http://schemas.openxmlformats.org/drawingml/2006/main" xmlns:r="http://schemas.openxmlformats.org/officeDocument/2006/relationships" xmlns:p="http://schemas.openxmlformats.org/presentationml/2006/main">
  <p:tag name="TIMING" val="|57.5"/>
</p:tagLst>
</file>

<file path=ppt/tags/tag7.xml><?xml version="1.0" encoding="utf-8"?>
<p:tagLst xmlns:a="http://schemas.openxmlformats.org/drawingml/2006/main" xmlns:r="http://schemas.openxmlformats.org/officeDocument/2006/relationships" xmlns:p="http://schemas.openxmlformats.org/presentationml/2006/main">
  <p:tag name="TIMING" val="|61.6"/>
</p:tagLst>
</file>

<file path=ppt/tags/tag8.xml><?xml version="1.0" encoding="utf-8"?>
<p:tagLst xmlns:a="http://schemas.openxmlformats.org/drawingml/2006/main" xmlns:r="http://schemas.openxmlformats.org/officeDocument/2006/relationships" xmlns:p="http://schemas.openxmlformats.org/presentationml/2006/main">
  <p:tag name="TIMING" val="|29.7|25.6|20.7"/>
</p:tagLst>
</file>

<file path=ppt/tags/tag9.xml><?xml version="1.0" encoding="utf-8"?>
<p:tagLst xmlns:a="http://schemas.openxmlformats.org/drawingml/2006/main" xmlns:r="http://schemas.openxmlformats.org/officeDocument/2006/relationships" xmlns:p="http://schemas.openxmlformats.org/presentationml/2006/main">
  <p:tag name="TIMING" val="|37.1|2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508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Helvetica" charset="0"/>
            <a:ea typeface="Helvetica" charset="0"/>
            <a:cs typeface="Helvetica"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9776</TotalTime>
  <Words>1406</Words>
  <Application>Microsoft Macintosh PowerPoint</Application>
  <PresentationFormat>Widescreen</PresentationFormat>
  <Paragraphs>334</Paragraphs>
  <Slides>28</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Calibri</vt:lpstr>
      <vt:lpstr>Helvetica</vt:lpstr>
      <vt:lpstr>ＭＳ Ｐゴシック</vt:lpstr>
      <vt:lpstr>Times New Roman</vt:lpstr>
      <vt:lpstr>Verdana</vt:lpstr>
      <vt:lpstr>Wingdings</vt:lpstr>
      <vt:lpstr>Arial</vt:lpstr>
      <vt:lpstr>Office Theme</vt:lpstr>
      <vt:lpstr>Equation</vt:lpstr>
      <vt:lpstr>PowerPoint Presentation</vt:lpstr>
      <vt:lpstr>PowerPoint Presentation</vt:lpstr>
      <vt:lpstr>PowerPoint Presentation</vt:lpstr>
      <vt:lpstr>What’s different about DC transport?</vt:lpstr>
      <vt:lpstr>Additional degrees of flexibility</vt:lpstr>
      <vt:lpstr>Data center workloads</vt:lpstr>
      <vt:lpstr>Incast</vt:lpstr>
      <vt:lpstr>Incast in Microsoft Bing</vt:lpstr>
      <vt:lpstr>DC transport requirements</vt:lpstr>
      <vt:lpstr>Data Center TCP </vt:lpstr>
      <vt:lpstr>TCP widely used in the data center</vt:lpstr>
      <vt:lpstr>Review: TCP algorithm</vt:lpstr>
      <vt:lpstr>TCP buffer requirement</vt:lpstr>
      <vt:lpstr>Reducing buffer requirements</vt:lpstr>
      <vt:lpstr>Reducing buffer requirements</vt:lpstr>
      <vt:lpstr>DCTCP: Main idea</vt:lpstr>
      <vt:lpstr>DCTCP: Main idea</vt:lpstr>
      <vt:lpstr>DCTCP algorithm</vt:lpstr>
      <vt:lpstr>DCTCP vs TCP</vt:lpstr>
      <vt:lpstr>Why it works</vt:lpstr>
      <vt:lpstr>Setting parameters: A bit of analysis</vt:lpstr>
      <vt:lpstr>Setting parameters: A bit of analysis</vt:lpstr>
      <vt:lpstr>Convergence time</vt:lpstr>
      <vt:lpstr>Bing benchmark (baseline)</vt:lpstr>
      <vt:lpstr>Bing benchmark (scaled 10x)</vt:lpstr>
      <vt:lpstr>Discussion</vt:lpstr>
      <vt:lpstr>Acknowledgment</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552: Computer Networks</dc:title>
  <dc:creator>Srinivas NG</dc:creator>
  <cp:lastModifiedBy>Srinivas NG</cp:lastModifiedBy>
  <cp:revision>6258</cp:revision>
  <dcterms:created xsi:type="dcterms:W3CDTF">2018-09-05T17:47:04Z</dcterms:created>
  <dcterms:modified xsi:type="dcterms:W3CDTF">2018-10-29T11:56:56Z</dcterms:modified>
</cp:coreProperties>
</file>