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9" r:id="rId2"/>
    <p:sldId id="331" r:id="rId3"/>
    <p:sldId id="333" r:id="rId4"/>
    <p:sldId id="335" r:id="rId5"/>
    <p:sldId id="334" r:id="rId6"/>
    <p:sldId id="329" r:id="rId7"/>
    <p:sldId id="336" r:id="rId8"/>
    <p:sldId id="337" r:id="rId9"/>
    <p:sldId id="338" r:id="rId10"/>
    <p:sldId id="340" r:id="rId11"/>
    <p:sldId id="3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9900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5"/>
    <p:restoredTop sz="86401"/>
  </p:normalViewPr>
  <p:slideViewPr>
    <p:cSldViewPr snapToGrid="0" snapToObjects="1">
      <p:cViewPr>
        <p:scale>
          <a:sx n="80" d="100"/>
          <a:sy n="80" d="100"/>
        </p:scale>
        <p:origin x="1152" y="800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DDoS, mobile</a:t>
            </a:r>
            <a:r>
              <a:rPr lang="en-US" baseline="0" dirty="0" smtClean="0"/>
              <a:t> packet gateway, VoIP gateway, load balancer, proxy, video transcoder, VPN gateway, WAN optimizer/cache, firewall, intrusion detection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21,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err="1" smtClean="0"/>
              <a:t>Middleboxes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NFV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Easier to </a:t>
            </a:r>
            <a:r>
              <a:rPr lang="en-US" dirty="0" smtClean="0">
                <a:solidFill>
                  <a:schemeClr val="accent1"/>
                </a:solidFill>
              </a:rPr>
              <a:t>upgrade</a:t>
            </a:r>
          </a:p>
          <a:p>
            <a:pPr lvl="1"/>
            <a:r>
              <a:rPr lang="en-US" dirty="0" smtClean="0"/>
              <a:t>Regular </a:t>
            </a:r>
            <a:r>
              <a:rPr lang="en-US" dirty="0"/>
              <a:t>software maintenance!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Easier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1"/>
                </a:solidFill>
              </a:rPr>
              <a:t>manage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/>
              <a:t>server+VM</a:t>
            </a:r>
            <a:r>
              <a:rPr lang="en-US" dirty="0"/>
              <a:t> management tools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Easier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1"/>
                </a:solidFill>
              </a:rPr>
              <a:t>develop 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software instead of develop hardware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Reduce </a:t>
            </a:r>
            <a:r>
              <a:rPr lang="en-US" dirty="0">
                <a:solidFill>
                  <a:schemeClr val="accent1"/>
                </a:solidFill>
              </a:rPr>
              <a:t>costs by consolidating VMs</a:t>
            </a:r>
          </a:p>
          <a:p>
            <a:pPr lvl="1"/>
            <a:r>
              <a:rPr lang="en-US" dirty="0"/>
              <a:t>And expand elastically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6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72" y="1982705"/>
            <a:ext cx="10930355" cy="1147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NetBricks</a:t>
            </a:r>
            <a:r>
              <a:rPr lang="en-US" dirty="0" smtClean="0"/>
              <a:t>: Taking the V out of NFV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14642"/>
            <a:ext cx="10515600" cy="1500187"/>
          </a:xfrm>
        </p:spPr>
        <p:txBody>
          <a:bodyPr/>
          <a:lstStyle/>
          <a:p>
            <a:r>
              <a:rPr lang="en-US" dirty="0" err="1" smtClean="0"/>
              <a:t>Aurojit</a:t>
            </a:r>
            <a:r>
              <a:rPr lang="en-US" dirty="0" smtClean="0"/>
              <a:t> Panda et al., OSDI </a:t>
            </a:r>
            <a:r>
              <a:rPr lang="uk-UA" dirty="0" smtClean="0"/>
              <a:t>’</a:t>
            </a:r>
            <a:r>
              <a:rPr lang="en-US" dirty="0" smtClean="0"/>
              <a:t>16</a:t>
            </a:r>
          </a:p>
          <a:p>
            <a:endParaRPr lang="en-US" dirty="0" smtClean="0"/>
          </a:p>
          <a:p>
            <a:r>
              <a:rPr lang="en-US" dirty="0" smtClean="0"/>
              <a:t>(ACK: Material by </a:t>
            </a:r>
            <a:r>
              <a:rPr lang="en-US" dirty="0" err="1" smtClean="0"/>
              <a:t>Aurojit</a:t>
            </a:r>
            <a:r>
              <a:rPr lang="en-US" dirty="0" smtClean="0"/>
              <a:t> Panda)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Textbook view: A “smooth” pipe from source to destination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145" y="2559510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70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76" y="5037308"/>
            <a:ext cx="1137507" cy="910006"/>
          </a:xfrm>
        </p:spPr>
      </p:pic>
      <p:grpSp>
        <p:nvGrpSpPr>
          <p:cNvPr id="4" name="Group 3"/>
          <p:cNvGrpSpPr/>
          <p:nvPr/>
        </p:nvGrpSpPr>
        <p:grpSpPr>
          <a:xfrm>
            <a:off x="541145" y="2559510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664" y="5205456"/>
            <a:ext cx="1186736" cy="11867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10" y="3042693"/>
            <a:ext cx="1322095" cy="997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839" y="2921761"/>
            <a:ext cx="997953" cy="9979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51" y="2464832"/>
            <a:ext cx="1138810" cy="11388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87" y="4092681"/>
            <a:ext cx="723708" cy="7237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731" y="3919714"/>
            <a:ext cx="1611012" cy="9075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24800" y="5438274"/>
            <a:ext cx="3726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Reality: Lots of “glue”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Middleboxes</a:t>
            </a:r>
            <a:r>
              <a:rPr lang="en-US" sz="2800" dirty="0" smtClean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!</a:t>
            </a:r>
            <a:endParaRPr lang="en-US" sz="2800" dirty="0" smtClean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25" y="1297784"/>
            <a:ext cx="1894579" cy="142093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66" y="1453020"/>
            <a:ext cx="1127412" cy="9014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157" y="1050524"/>
            <a:ext cx="1721574" cy="11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</a:t>
            </a:r>
            <a:r>
              <a:rPr lang="en-US" dirty="0" err="1" smtClean="0"/>
              <a:t>middleboxes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Specialized applications</a:t>
            </a:r>
          </a:p>
          <a:p>
            <a:pPr lvl="1"/>
            <a:r>
              <a:rPr lang="en-US" dirty="0" smtClean="0"/>
              <a:t>Security, application optimization, network management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1"/>
                </a:solidFill>
              </a:rPr>
              <a:t>Specialized </a:t>
            </a:r>
            <a:r>
              <a:rPr lang="en-US" i="1" dirty="0" smtClean="0">
                <a:solidFill>
                  <a:schemeClr val="accent1"/>
                </a:solidFill>
              </a:rPr>
              <a:t>appliances</a:t>
            </a:r>
          </a:p>
          <a:p>
            <a:pPr lvl="1"/>
            <a:r>
              <a:rPr lang="en-US" dirty="0" smtClean="0"/>
              <a:t>Hardware boxes </a:t>
            </a:r>
            <a:r>
              <a:rPr lang="is-IS" dirty="0" smtClean="0"/>
              <a:t>with custom management interfaces</a:t>
            </a:r>
          </a:p>
          <a:p>
            <a:pPr lvl="1"/>
            <a:endParaRPr lang="is-IS" dirty="0"/>
          </a:p>
          <a:p>
            <a:r>
              <a:rPr lang="is-IS" dirty="0" smtClean="0">
                <a:solidFill>
                  <a:schemeClr val="accent1"/>
                </a:solidFill>
              </a:rPr>
              <a:t>Thousands to millions of $$ in equipment</a:t>
            </a:r>
          </a:p>
          <a:p>
            <a:pPr lvl="1"/>
            <a:r>
              <a:rPr lang="is-IS" dirty="0" smtClean="0"/>
              <a:t>... </a:t>
            </a:r>
            <a:r>
              <a:rPr lang="en-US" dirty="0"/>
              <a:t>a</a:t>
            </a:r>
            <a:r>
              <a:rPr lang="is-IS" dirty="0" smtClean="0"/>
              <a:t>nd more to operate, upgrade, optimize their performance</a:t>
            </a: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121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Significant deployments in enterprises!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" y="2037348"/>
            <a:ext cx="11719029" cy="3465094"/>
          </a:xfrm>
        </p:spPr>
      </p:pic>
      <p:sp>
        <p:nvSpPr>
          <p:cNvPr id="5" name="TextBox 4"/>
          <p:cNvSpPr txBox="1"/>
          <p:nvPr/>
        </p:nvSpPr>
        <p:spPr>
          <a:xfrm>
            <a:off x="1780674" y="5823284"/>
            <a:ext cx="872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Source: Aplomb, Justine Sherry et al., SIGCOMM ‘12 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6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key concerns for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596"/>
          </a:xfrm>
        </p:spPr>
        <p:txBody>
          <a:bodyPr>
            <a:normAutofit/>
          </a:bodyPr>
          <a:lstStyle/>
          <a:p>
            <a:r>
              <a:rPr lang="en-US" dirty="0" smtClean="0"/>
              <a:t>Upgradability: hardware vs. software</a:t>
            </a:r>
          </a:p>
          <a:p>
            <a:endParaRPr lang="en-US" dirty="0" smtClean="0"/>
          </a:p>
          <a:p>
            <a:r>
              <a:rPr lang="en-US" dirty="0" smtClean="0"/>
              <a:t>Expertise to operate: configure, optimize, </a:t>
            </a:r>
            <a:r>
              <a:rPr lang="is-IS" dirty="0" smtClean="0"/>
              <a:t>…</a:t>
            </a:r>
          </a:p>
          <a:p>
            <a:endParaRPr lang="is-IS" dirty="0" smtClean="0"/>
          </a:p>
          <a:p>
            <a:r>
              <a:rPr lang="is-IS" dirty="0" smtClean="0"/>
              <a:t>Monitoring: Need visibility &amp; diagnostics</a:t>
            </a:r>
          </a:p>
          <a:p>
            <a:endParaRPr lang="is-IS" dirty="0"/>
          </a:p>
          <a:p>
            <a:r>
              <a:rPr lang="en-US" dirty="0" smtClean="0"/>
              <a:t>M</a:t>
            </a:r>
            <a:r>
              <a:rPr lang="is-IS" dirty="0" smtClean="0"/>
              <a:t>anaging load: what if network traffic suddenly increases?</a:t>
            </a:r>
          </a:p>
          <a:p>
            <a:endParaRPr lang="is-IS" dirty="0"/>
          </a:p>
          <a:p>
            <a:r>
              <a:rPr lang="en-US" dirty="0" smtClean="0"/>
              <a:t>Could really use an elastic cloud + </a:t>
            </a:r>
            <a:r>
              <a:rPr lang="is-IS" dirty="0" smtClean="0"/>
              <a:t>SDN-like approach </a:t>
            </a:r>
            <a:r>
              <a:rPr lang="is-IS" dirty="0" smtClean="0">
                <a:sym typeface="Wingdings"/>
              </a:rPr>
              <a:t> </a:t>
            </a:r>
            <a:r>
              <a:rPr lang="is-I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3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Need for load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95" y="1921877"/>
            <a:ext cx="8566946" cy="4351338"/>
          </a:xfrm>
        </p:spPr>
      </p:pic>
      <p:sp>
        <p:nvSpPr>
          <p:cNvPr id="5" name="TextBox 4"/>
          <p:cNvSpPr txBox="1"/>
          <p:nvPr/>
        </p:nvSpPr>
        <p:spPr>
          <a:xfrm>
            <a:off x="1732547" y="6242794"/>
            <a:ext cx="872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Source: Aplomb, Justine Sherry et al., SIGCOMM ‘12 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Need for better ways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causes of </a:t>
            </a:r>
            <a:r>
              <a:rPr lang="en-US" dirty="0" err="1" smtClean="0"/>
              <a:t>middlebox</a:t>
            </a:r>
            <a:r>
              <a:rPr lang="en-US" dirty="0" smtClean="0"/>
              <a:t> failure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6387"/>
            <a:ext cx="10058400" cy="21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1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Function Virtualization (NFV)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5596"/>
          </a:xfrm>
        </p:spPr>
        <p:txBody>
          <a:bodyPr>
            <a:normAutofit/>
          </a:bodyPr>
          <a:lstStyle/>
          <a:p>
            <a:r>
              <a:rPr lang="en-US" dirty="0" smtClean="0"/>
              <a:t>Encapsulate specialized app as software </a:t>
            </a:r>
            <a:r>
              <a:rPr lang="en-US" b="1" dirty="0" smtClean="0">
                <a:solidFill>
                  <a:srgbClr val="C00000"/>
                </a:solidFill>
              </a:rPr>
              <a:t>network functions</a:t>
            </a:r>
          </a:p>
          <a:p>
            <a:endParaRPr lang="en-US" dirty="0" smtClean="0"/>
          </a:p>
          <a:p>
            <a:r>
              <a:rPr lang="en-US" dirty="0" smtClean="0"/>
              <a:t>Run </a:t>
            </a:r>
            <a:r>
              <a:rPr lang="en-US" b="1" dirty="0" smtClean="0">
                <a:solidFill>
                  <a:srgbClr val="C00000"/>
                </a:solidFill>
              </a:rPr>
              <a:t>network functions inside VMs</a:t>
            </a:r>
            <a:r>
              <a:rPr lang="en-US" dirty="0" smtClean="0"/>
              <a:t> in a cluster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382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11278</TotalTime>
  <Words>283</Words>
  <Application>Microsoft Macintosh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</vt:lpstr>
      <vt:lpstr>Wingdings</vt:lpstr>
      <vt:lpstr>Arial</vt:lpstr>
      <vt:lpstr>Office Theme</vt:lpstr>
      <vt:lpstr>PowerPoint Presentation</vt:lpstr>
      <vt:lpstr>The Internet</vt:lpstr>
      <vt:lpstr>The Internet</vt:lpstr>
      <vt:lpstr>What are middleboxes?</vt:lpstr>
      <vt:lpstr>Significant deployments in enterprises!</vt:lpstr>
      <vt:lpstr>Some key concerns for operators</vt:lpstr>
      <vt:lpstr>Example: Need for load management</vt:lpstr>
      <vt:lpstr>Example: Need for better ways to use</vt:lpstr>
      <vt:lpstr>Network Function Virtualization (NFV)</vt:lpstr>
      <vt:lpstr>Benefits of NFV</vt:lpstr>
      <vt:lpstr>NetBricks: Taking the V out of NFV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7013</cp:revision>
  <cp:lastPrinted>2018-11-15T12:36:05Z</cp:lastPrinted>
  <dcterms:created xsi:type="dcterms:W3CDTF">2018-09-05T17:47:04Z</dcterms:created>
  <dcterms:modified xsi:type="dcterms:W3CDTF">2018-11-15T12:42:45Z</dcterms:modified>
</cp:coreProperties>
</file>