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387" r:id="rId2"/>
    <p:sldId id="985" r:id="rId3"/>
    <p:sldId id="1129" r:id="rId4"/>
    <p:sldId id="362" r:id="rId5"/>
    <p:sldId id="816" r:id="rId6"/>
    <p:sldId id="820" r:id="rId7"/>
    <p:sldId id="828" r:id="rId8"/>
    <p:sldId id="829" r:id="rId9"/>
    <p:sldId id="830" r:id="rId10"/>
    <p:sldId id="831" r:id="rId11"/>
    <p:sldId id="832" r:id="rId12"/>
    <p:sldId id="833" r:id="rId13"/>
    <p:sldId id="834" r:id="rId14"/>
    <p:sldId id="840" r:id="rId15"/>
    <p:sldId id="841" r:id="rId16"/>
    <p:sldId id="822" r:id="rId17"/>
    <p:sldId id="835" r:id="rId18"/>
    <p:sldId id="837" r:id="rId19"/>
    <p:sldId id="838" r:id="rId20"/>
    <p:sldId id="987" r:id="rId21"/>
    <p:sldId id="842" r:id="rId22"/>
    <p:sldId id="814" r:id="rId23"/>
    <p:sldId id="986" r:id="rId24"/>
    <p:sldId id="844" r:id="rId25"/>
    <p:sldId id="848" r:id="rId26"/>
    <p:sldId id="850" r:id="rId27"/>
    <p:sldId id="851" r:id="rId28"/>
    <p:sldId id="856" r:id="rId29"/>
    <p:sldId id="853" r:id="rId30"/>
    <p:sldId id="855" r:id="rId31"/>
    <p:sldId id="989" r:id="rId32"/>
    <p:sldId id="988" r:id="rId33"/>
    <p:sldId id="1130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17"/>
    <p:restoredTop sz="94664"/>
  </p:normalViewPr>
  <p:slideViewPr>
    <p:cSldViewPr snapToGrid="0" snapToObjects="1">
      <p:cViewPr varScale="1">
        <p:scale>
          <a:sx n="101" d="100"/>
          <a:sy n="101" d="100"/>
        </p:scale>
        <p:origin x="200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>
            <a:extLst>
              <a:ext uri="{FF2B5EF4-FFF2-40B4-BE49-F238E27FC236}">
                <a16:creationId xmlns:a16="http://schemas.microsoft.com/office/drawing/2014/main" id="{89B43293-6FB6-0946-BF36-C5CF387CAE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18FEE17-6D19-FF48-8907-B245E8B0EB19}" type="slidenum">
              <a:rPr lang="en-US" altLang="en-US" sz="1300" smtClean="0"/>
              <a:pPr/>
              <a:t>4</a:t>
            </a:fld>
            <a:endParaRPr lang="en-US" altLang="en-US" sz="1300"/>
          </a:p>
        </p:txBody>
      </p:sp>
      <p:sp>
        <p:nvSpPr>
          <p:cNvPr id="33795" name="Rectangle 2">
            <a:extLst>
              <a:ext uri="{FF2B5EF4-FFF2-40B4-BE49-F238E27FC236}">
                <a16:creationId xmlns:a16="http://schemas.microsoft.com/office/drawing/2014/main" id="{E6E61002-043B-E74C-BF55-402D30CB43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>
            <a:extLst>
              <a:ext uri="{FF2B5EF4-FFF2-40B4-BE49-F238E27FC236}">
                <a16:creationId xmlns:a16="http://schemas.microsoft.com/office/drawing/2014/main" id="{FEFE9A0B-9251-D24C-AA68-C6311A7304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6084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FEE41871-D9D0-1C43-9AF8-B47E3E2B97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95062D-75E7-C24E-A90D-A1084964977D}" type="slidenum">
              <a:rPr lang="en-US" altLang="en-US" sz="1300" smtClean="0"/>
              <a:pPr/>
              <a:t>25</a:t>
            </a:fld>
            <a:endParaRPr lang="en-US" altLang="en-US" sz="13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C5CF39C-B993-0E4A-80C5-44B30A82DB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C0C4AA1F-CC03-364B-A79B-F2DB252D8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2343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FEE41871-D9D0-1C43-9AF8-B47E3E2B97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95062D-75E7-C24E-A90D-A1084964977D}" type="slidenum">
              <a:rPr lang="en-US" altLang="en-US" sz="1300" smtClean="0"/>
              <a:pPr/>
              <a:t>26</a:t>
            </a:fld>
            <a:endParaRPr lang="en-US" altLang="en-US" sz="13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C5CF39C-B993-0E4A-80C5-44B30A82DB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C0C4AA1F-CC03-364B-A79B-F2DB252D8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3125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FEE41871-D9D0-1C43-9AF8-B47E3E2B97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95062D-75E7-C24E-A90D-A1084964977D}" type="slidenum">
              <a:rPr lang="en-US" altLang="en-US" sz="1300" smtClean="0"/>
              <a:pPr/>
              <a:t>27</a:t>
            </a:fld>
            <a:endParaRPr lang="en-US" altLang="en-US" sz="13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C5CF39C-B993-0E4A-80C5-44B30A82DB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C0C4AA1F-CC03-364B-A79B-F2DB252D8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330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FEE41871-D9D0-1C43-9AF8-B47E3E2B977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0275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C95062D-75E7-C24E-A90D-A1084964977D}" type="slidenum">
              <a:rPr lang="en-US" altLang="en-US" sz="1300" smtClean="0"/>
              <a:pPr/>
              <a:t>28</a:t>
            </a:fld>
            <a:endParaRPr lang="en-US" altLang="en-US" sz="1300"/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C5CF39C-B993-0E4A-80C5-44B30A82DBB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C0C4AA1F-CC03-364B-A79B-F2DB252D8C1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5864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11/19/24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994640"/>
            <a:ext cx="946132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Router Design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21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http://www.cs.rutgers.edu/~sn624/352-F24</a:t>
            </a:r>
            <a:r>
              <a:rPr lang="en-US" sz="2800" dirty="0"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DC7C-3822-1C4A-8D3F-2A9DA6B7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lookups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42E3D-B787-5E4F-8E09-F5300B05F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173" y="1825625"/>
            <a:ext cx="5933671" cy="495435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600" dirty="0"/>
              <a:t>Packet forwarding in the Internet is based on the </a:t>
            </a:r>
            <a:r>
              <a:rPr lang="en-US" sz="3600" dirty="0">
                <a:solidFill>
                  <a:srgbClr val="C00000"/>
                </a:solidFill>
              </a:rPr>
              <a:t>destination IP address</a:t>
            </a:r>
            <a:r>
              <a:rPr lang="en-US" sz="3600" dirty="0"/>
              <a:t> on the packet.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Example: if </a:t>
            </a:r>
            <a:r>
              <a:rPr lang="en-US" sz="2400" dirty="0" err="1"/>
              <a:t>dst</a:t>
            </a:r>
            <a:r>
              <a:rPr lang="en-US" sz="2400" dirty="0"/>
              <a:t> IP on packet is 65.45.145.34, it </a:t>
            </a:r>
            <a:r>
              <a:rPr lang="en-US" sz="2400" dirty="0">
                <a:solidFill>
                  <a:srgbClr val="C00000"/>
                </a:solidFill>
              </a:rPr>
              <a:t>matches </a:t>
            </a:r>
            <a:r>
              <a:rPr lang="en-US" sz="2400" dirty="0"/>
              <a:t>the prefix 65.0.0.0/8 (netmask 255.0.0.0) in table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(IP &amp; netmask == prefix)</a:t>
            </a:r>
          </a:p>
          <a:p>
            <a:pPr marL="0" indent="0">
              <a:buNone/>
            </a:pPr>
            <a:r>
              <a:rPr lang="en-US" sz="2400" dirty="0"/>
              <a:t>The packet is forwarded out port 3.</a:t>
            </a:r>
          </a:p>
          <a:p>
            <a:pPr marL="0" indent="0">
              <a:buNone/>
            </a:pPr>
            <a:r>
              <a:rPr lang="en-US" sz="2400" dirty="0"/>
              <a:t>Example 2: what about </a:t>
            </a:r>
            <a:r>
              <a:rPr lang="en-US" sz="2400" dirty="0" err="1"/>
              <a:t>dst</a:t>
            </a:r>
            <a:r>
              <a:rPr lang="en-US" sz="2400" dirty="0"/>
              <a:t> IP 128.9.5.6?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380125F-EFFC-8845-A2AF-AFEEF3FF9E18}"/>
              </a:ext>
            </a:extLst>
          </p:cNvPr>
          <p:cNvGrpSpPr/>
          <p:nvPr/>
        </p:nvGrpSpPr>
        <p:grpSpPr>
          <a:xfrm>
            <a:off x="6367998" y="775093"/>
            <a:ext cx="5712256" cy="1013667"/>
            <a:chOff x="6255145" y="1246849"/>
            <a:chExt cx="5712256" cy="1991252"/>
          </a:xfrm>
        </p:grpSpPr>
        <p:sp>
          <p:nvSpPr>
            <p:cNvPr id="5" name="Rectangle 12">
              <a:extLst>
                <a:ext uri="{FF2B5EF4-FFF2-40B4-BE49-F238E27FC236}">
                  <a16:creationId xmlns:a16="http://schemas.microsoft.com/office/drawing/2014/main" id="{DBAFACA8-D929-C84A-965D-9313E19BB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7590" y="1401363"/>
              <a:ext cx="5121260" cy="18367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AF62659B-2B1D-EC4C-86ED-7D22A3131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167" y="1995525"/>
              <a:ext cx="865259" cy="64675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Line</a:t>
              </a:r>
            </a:p>
            <a:p>
              <a:pPr algn="ctr"/>
              <a:r>
                <a:rPr lang="en-US" altLang="en-US" sz="2000" dirty="0"/>
                <a:t>Term</a:t>
              </a:r>
            </a:p>
          </p:txBody>
        </p:sp>
        <p:sp>
          <p:nvSpPr>
            <p:cNvPr id="7" name="Rectangle 14">
              <a:extLst>
                <a:ext uri="{FF2B5EF4-FFF2-40B4-BE49-F238E27FC236}">
                  <a16:creationId xmlns:a16="http://schemas.microsoft.com/office/drawing/2014/main" id="{F23456E8-3EC3-DC42-9CDB-22BADFCF5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784" y="1587100"/>
              <a:ext cx="1152525" cy="14097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" name="Rectangle 15">
              <a:extLst>
                <a:ext uri="{FF2B5EF4-FFF2-40B4-BE49-F238E27FC236}">
                  <a16:creationId xmlns:a16="http://schemas.microsoft.com/office/drawing/2014/main" id="{E822A2A5-61B3-AB4A-9868-8FAA14ECE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8170" y="1542272"/>
              <a:ext cx="1003076" cy="15855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" name="Line 16">
              <a:extLst>
                <a:ext uri="{FF2B5EF4-FFF2-40B4-BE49-F238E27FC236}">
                  <a16:creationId xmlns:a16="http://schemas.microsoft.com/office/drawing/2014/main" id="{C4F30249-83F6-F649-BC2F-0CAD121AB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55145" y="2311732"/>
              <a:ext cx="3400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30">
              <a:extLst>
                <a:ext uri="{FF2B5EF4-FFF2-40B4-BE49-F238E27FC236}">
                  <a16:creationId xmlns:a16="http://schemas.microsoft.com/office/drawing/2014/main" id="{55D36656-1650-8F46-9669-A6C863869D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0459" y="2306238"/>
              <a:ext cx="190500" cy="15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31">
              <a:extLst>
                <a:ext uri="{FF2B5EF4-FFF2-40B4-BE49-F238E27FC236}">
                  <a16:creationId xmlns:a16="http://schemas.microsoft.com/office/drawing/2014/main" id="{A8FE3C8E-7396-9F46-81E6-320F8FFAC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87234" y="2263375"/>
              <a:ext cx="1905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32">
              <a:extLst>
                <a:ext uri="{FF2B5EF4-FFF2-40B4-BE49-F238E27FC236}">
                  <a16:creationId xmlns:a16="http://schemas.microsoft.com/office/drawing/2014/main" id="{CFD8B1E2-C6B9-F445-A415-0C85C907FB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44578" y="2277675"/>
              <a:ext cx="2205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Rectangle 33">
              <a:extLst>
                <a:ext uri="{FF2B5EF4-FFF2-40B4-BE49-F238E27FC236}">
                  <a16:creationId xmlns:a16="http://schemas.microsoft.com/office/drawing/2014/main" id="{AA9BDEA9-00A6-414A-BD87-B9ADC4B34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7940" y="1945212"/>
              <a:ext cx="1055688" cy="828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2000" dirty="0"/>
                <a:t>Link 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2000" dirty="0"/>
                <a:t>Layer  </a:t>
              </a:r>
            </a:p>
          </p:txBody>
        </p:sp>
        <p:sp>
          <p:nvSpPr>
            <p:cNvPr id="14" name="Text Box 35">
              <a:extLst>
                <a:ext uri="{FF2B5EF4-FFF2-40B4-BE49-F238E27FC236}">
                  <a16:creationId xmlns:a16="http://schemas.microsoft.com/office/drawing/2014/main" id="{A7490E50-260A-CB41-B739-D0662F43B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9821" y="1654323"/>
              <a:ext cx="941283" cy="707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Route </a:t>
              </a:r>
            </a:p>
            <a:p>
              <a:pPr algn="ctr"/>
              <a:r>
                <a:rPr lang="en-US" altLang="en-US" sz="2000" dirty="0"/>
                <a:t>lookup</a:t>
              </a:r>
            </a:p>
          </p:txBody>
        </p:sp>
        <p:sp>
          <p:nvSpPr>
            <p:cNvPr id="15" name="Line 45">
              <a:extLst>
                <a:ext uri="{FF2B5EF4-FFF2-40B4-BE49-F238E27FC236}">
                  <a16:creationId xmlns:a16="http://schemas.microsoft.com/office/drawing/2014/main" id="{E6427EFF-C0E7-D64F-85BD-4FD0FF8164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925593" y="1246849"/>
              <a:ext cx="6915" cy="1991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7" name="Group 56">
              <a:extLst>
                <a:ext uri="{FF2B5EF4-FFF2-40B4-BE49-F238E27FC236}">
                  <a16:creationId xmlns:a16="http://schemas.microsoft.com/office/drawing/2014/main" id="{B1BB93E7-2571-1442-B375-98844B76CA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67355" y="2525193"/>
              <a:ext cx="830989" cy="340970"/>
              <a:chOff x="446" y="3534"/>
              <a:chExt cx="785" cy="439"/>
            </a:xfrm>
          </p:grpSpPr>
          <p:sp>
            <p:nvSpPr>
              <p:cNvPr id="19" name="Line 48">
                <a:extLst>
                  <a:ext uri="{FF2B5EF4-FFF2-40B4-BE49-F238E27FC236}">
                    <a16:creationId xmlns:a16="http://schemas.microsoft.com/office/drawing/2014/main" id="{DB0789E1-E343-E642-ABAC-E01E3F6F33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Line 49">
                <a:extLst>
                  <a:ext uri="{FF2B5EF4-FFF2-40B4-BE49-F238E27FC236}">
                    <a16:creationId xmlns:a16="http://schemas.microsoft.com/office/drawing/2014/main" id="{37CA2692-FF56-8742-89D3-5BD1859344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50">
                <a:extLst>
                  <a:ext uri="{FF2B5EF4-FFF2-40B4-BE49-F238E27FC236}">
                    <a16:creationId xmlns:a16="http://schemas.microsoft.com/office/drawing/2014/main" id="{B3D0275B-0A99-F44A-B7CD-90DC910D7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1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Line 51">
                <a:extLst>
                  <a:ext uri="{FF2B5EF4-FFF2-40B4-BE49-F238E27FC236}">
                    <a16:creationId xmlns:a16="http://schemas.microsoft.com/office/drawing/2014/main" id="{6B232FAD-7DED-5345-9DD9-670F66440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2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" name="Line 52">
                <a:extLst>
                  <a:ext uri="{FF2B5EF4-FFF2-40B4-BE49-F238E27FC236}">
                    <a16:creationId xmlns:a16="http://schemas.microsoft.com/office/drawing/2014/main" id="{C26ED974-65D6-DC48-91DA-7A5BF6CCEF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5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" name="Line 53">
                <a:extLst>
                  <a:ext uri="{FF2B5EF4-FFF2-40B4-BE49-F238E27FC236}">
                    <a16:creationId xmlns:a16="http://schemas.microsoft.com/office/drawing/2014/main" id="{951FCE22-1748-7A44-8A07-F9381C9E7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6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" name="Line 54">
                <a:extLst>
                  <a:ext uri="{FF2B5EF4-FFF2-40B4-BE49-F238E27FC236}">
                    <a16:creationId xmlns:a16="http://schemas.microsoft.com/office/drawing/2014/main" id="{E3CA5C71-7D1F-4D4B-B72E-27A4AADB3A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1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" name="Line 55">
                <a:extLst>
                  <a:ext uri="{FF2B5EF4-FFF2-40B4-BE49-F238E27FC236}">
                    <a16:creationId xmlns:a16="http://schemas.microsoft.com/office/drawing/2014/main" id="{3E90E79F-2555-3346-9172-1234B95ED8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9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BB1EA99-A605-9F45-9D95-CA4FE039A558}"/>
                </a:ext>
              </a:extLst>
            </p:cNvPr>
            <p:cNvSpPr/>
            <p:nvPr/>
          </p:nvSpPr>
          <p:spPr>
            <a:xfrm>
              <a:off x="6551759" y="1654323"/>
              <a:ext cx="698937" cy="1360175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ECBC2A5-F379-5C43-B2C4-2ADAC7D3FE25}"/>
                </a:ext>
              </a:extLst>
            </p:cNvPr>
            <p:cNvSpPr/>
            <p:nvPr/>
          </p:nvSpPr>
          <p:spPr>
            <a:xfrm>
              <a:off x="9932024" y="1551475"/>
              <a:ext cx="1515427" cy="1552574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 Box 35">
              <a:extLst>
                <a:ext uri="{FF2B5EF4-FFF2-40B4-BE49-F238E27FC236}">
                  <a16:creationId xmlns:a16="http://schemas.microsoft.com/office/drawing/2014/main" id="{76170EE2-1676-AA42-8D0A-7E7483F76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87095" y="1675128"/>
              <a:ext cx="1380506" cy="707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Per-output</a:t>
              </a:r>
            </a:p>
            <a:p>
              <a:pPr algn="ctr"/>
              <a:r>
                <a:rPr lang="en-US" altLang="en-US" sz="2000" dirty="0"/>
                <a:t>Queues</a:t>
              </a:r>
            </a:p>
          </p:txBody>
        </p:sp>
        <p:sp>
          <p:nvSpPr>
            <p:cNvPr id="30" name="Line 32">
              <a:extLst>
                <a:ext uri="{FF2B5EF4-FFF2-40B4-BE49-F238E27FC236}">
                  <a16:creationId xmlns:a16="http://schemas.microsoft.com/office/drawing/2014/main" id="{2FECB52F-88B2-0E48-BABA-C11CCD6B1A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58565" y="2263375"/>
              <a:ext cx="5088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1" name="Rectangle 15">
            <a:extLst>
              <a:ext uri="{FF2B5EF4-FFF2-40B4-BE49-F238E27FC236}">
                <a16:creationId xmlns:a16="http://schemas.microsoft.com/office/drawing/2014/main" id="{7C5E5F40-123F-CF46-BF92-828DEF691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3312" y="3428771"/>
            <a:ext cx="3308350" cy="33512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2" name="Oval 16">
            <a:extLst>
              <a:ext uri="{FF2B5EF4-FFF2-40B4-BE49-F238E27FC236}">
                <a16:creationId xmlns:a16="http://schemas.microsoft.com/office/drawing/2014/main" id="{2B64C4E9-872C-DF40-85EB-1733C5F51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793" y="3613542"/>
            <a:ext cx="2668588" cy="7588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33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71F9F022-E75B-5848-8031-4D90FB03D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631" y="4560702"/>
            <a:ext cx="2728912" cy="2114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726BA508-D51D-9246-B8A9-49CB1B52A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781" y="3666722"/>
            <a:ext cx="12271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Outgoing Port</a:t>
            </a:r>
          </a:p>
        </p:txBody>
      </p:sp>
      <p:sp>
        <p:nvSpPr>
          <p:cNvPr id="36" name="Rectangle 20">
            <a:extLst>
              <a:ext uri="{FF2B5EF4-FFF2-40B4-BE49-F238E27FC236}">
                <a16:creationId xmlns:a16="http://schemas.microsoft.com/office/drawing/2014/main" id="{F4A9B99A-0044-E940-9E7D-DD26657C9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283592"/>
            <a:ext cx="1201738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7" name="Rectangle 21">
            <a:extLst>
              <a:ext uri="{FF2B5EF4-FFF2-40B4-BE49-F238E27FC236}">
                <a16:creationId xmlns:a16="http://schemas.microsoft.com/office/drawing/2014/main" id="{76EA8A93-0699-BD44-AEDF-5AB8D4AAB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283592"/>
            <a:ext cx="1200150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A5A89F50-0BAA-DD43-84F1-8DFC58D56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5772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9" name="Rectangle 23">
            <a:extLst>
              <a:ext uri="{FF2B5EF4-FFF2-40B4-BE49-F238E27FC236}">
                <a16:creationId xmlns:a16="http://schemas.microsoft.com/office/drawing/2014/main" id="{4119EE11-D1FC-B54E-80AF-CC101AFF2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5772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0" name="Rectangle 24">
            <a:extLst>
              <a:ext uri="{FF2B5EF4-FFF2-40B4-BE49-F238E27FC236}">
                <a16:creationId xmlns:a16="http://schemas.microsoft.com/office/drawing/2014/main" id="{7B0850BB-BEC3-BB44-AB02-2891B9B06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872554"/>
            <a:ext cx="1201738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1" name="Rectangle 25">
            <a:extLst>
              <a:ext uri="{FF2B5EF4-FFF2-40B4-BE49-F238E27FC236}">
                <a16:creationId xmlns:a16="http://schemas.microsoft.com/office/drawing/2014/main" id="{A4273425-862F-2441-A969-877E413E6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872554"/>
            <a:ext cx="1200150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2" name="Rectangle 26">
            <a:extLst>
              <a:ext uri="{FF2B5EF4-FFF2-40B4-BE49-F238E27FC236}">
                <a16:creationId xmlns:a16="http://schemas.microsoft.com/office/drawing/2014/main" id="{597237B6-9B6D-0E42-BAED-B89CA66B9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63646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5F503287-45BF-5C4D-BF0A-159A8422D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63646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4" name="Rectangle 28">
            <a:extLst>
              <a:ext uri="{FF2B5EF4-FFF2-40B4-BE49-F238E27FC236}">
                <a16:creationId xmlns:a16="http://schemas.microsoft.com/office/drawing/2014/main" id="{28574E4A-9A78-3747-8E5F-7141C51F9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4988317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5" name="Rectangle 29">
            <a:extLst>
              <a:ext uri="{FF2B5EF4-FFF2-40B4-BE49-F238E27FC236}">
                <a16:creationId xmlns:a16="http://schemas.microsoft.com/office/drawing/2014/main" id="{FFBBD18D-67D5-7A4B-A1CE-A57957A95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4988317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6" name="Text Box 30">
            <a:extLst>
              <a:ext uri="{FF2B5EF4-FFF2-40B4-BE49-F238E27FC236}">
                <a16:creationId xmlns:a16="http://schemas.microsoft.com/office/drawing/2014/main" id="{648E4482-779B-634B-A707-420951C0D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435" y="4945723"/>
            <a:ext cx="1280779" cy="33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333300"/>
                </a:solidFill>
                <a:latin typeface="Helvetica" pitchFamily="2" charset="0"/>
              </a:rPr>
              <a:t>Dst</a:t>
            </a:r>
            <a:r>
              <a:rPr lang="en-US" altLang="en-US" sz="1600" dirty="0">
                <a:solidFill>
                  <a:srgbClr val="333300"/>
                </a:solidFill>
                <a:latin typeface="Helvetica" pitchFamily="2" charset="0"/>
              </a:rPr>
              <a:t>-network</a:t>
            </a:r>
          </a:p>
        </p:txBody>
      </p:sp>
      <p:sp>
        <p:nvSpPr>
          <p:cNvPr id="47" name="Text Box 31">
            <a:extLst>
              <a:ext uri="{FF2B5EF4-FFF2-40B4-BE49-F238E27FC236}">
                <a16:creationId xmlns:a16="http://schemas.microsoft.com/office/drawing/2014/main" id="{5E0E5643-253F-234A-A72B-398DEF380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894" y="4958153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333300"/>
                </a:solidFill>
                <a:latin typeface="Helvetica" pitchFamily="2" charset="0"/>
              </a:rPr>
              <a:t>Port</a:t>
            </a:r>
          </a:p>
        </p:txBody>
      </p:sp>
      <p:sp>
        <p:nvSpPr>
          <p:cNvPr id="48" name="Text Box 32">
            <a:extLst>
              <a:ext uri="{FF2B5EF4-FFF2-40B4-BE49-F238E27FC236}">
                <a16:creationId xmlns:a16="http://schemas.microsoft.com/office/drawing/2014/main" id="{79AD5CDB-6999-A84C-B5A3-F394F8188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0788" y="4621074"/>
            <a:ext cx="2092540" cy="36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C00000"/>
                </a:solidFill>
                <a:latin typeface="Helvetica" pitchFamily="2" charset="0"/>
              </a:rPr>
              <a:t>Forwarding Table</a:t>
            </a:r>
          </a:p>
        </p:txBody>
      </p:sp>
      <p:sp>
        <p:nvSpPr>
          <p:cNvPr id="51" name="Text Box 35">
            <a:extLst>
              <a:ext uri="{FF2B5EF4-FFF2-40B4-BE49-F238E27FC236}">
                <a16:creationId xmlns:a16="http://schemas.microsoft.com/office/drawing/2014/main" id="{EB36F9FE-4CF3-6A42-BDB6-C4FA6082C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8756" y="3667516"/>
            <a:ext cx="185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Route Lookup Data Structure</a:t>
            </a:r>
          </a:p>
        </p:txBody>
      </p:sp>
      <p:sp>
        <p:nvSpPr>
          <p:cNvPr id="52" name="Text Box 36">
            <a:extLst>
              <a:ext uri="{FF2B5EF4-FFF2-40B4-BE49-F238E27FC236}">
                <a16:creationId xmlns:a16="http://schemas.microsoft.com/office/drawing/2014/main" id="{C60C9C71-065A-9948-ACF5-3D86DBB82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918" y="5305816"/>
            <a:ext cx="1169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65.0.0.0/8</a:t>
            </a:r>
          </a:p>
        </p:txBody>
      </p:sp>
      <p:sp>
        <p:nvSpPr>
          <p:cNvPr id="53" name="Text Box 37">
            <a:extLst>
              <a:ext uri="{FF2B5EF4-FFF2-40B4-BE49-F238E27FC236}">
                <a16:creationId xmlns:a16="http://schemas.microsoft.com/office/drawing/2014/main" id="{710C36F5-1326-9445-A2D7-5CA2E2091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2043" y="5601091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128.9.0.0/16</a:t>
            </a:r>
          </a:p>
        </p:txBody>
      </p:sp>
      <p:sp>
        <p:nvSpPr>
          <p:cNvPr id="54" name="Text Box 38">
            <a:extLst>
              <a:ext uri="{FF2B5EF4-FFF2-40B4-BE49-F238E27FC236}">
                <a16:creationId xmlns:a16="http://schemas.microsoft.com/office/drawing/2014/main" id="{F5DB8797-D111-FA40-98D7-D70103A64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6169" y="6393253"/>
            <a:ext cx="1277894" cy="30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solidFill>
                  <a:srgbClr val="333300"/>
                </a:solidFill>
                <a:latin typeface="Helvetica" pitchFamily="2" charset="0"/>
              </a:rPr>
              <a:t>149.12.0.0/19</a:t>
            </a:r>
          </a:p>
        </p:txBody>
      </p:sp>
      <p:sp>
        <p:nvSpPr>
          <p:cNvPr id="55" name="Text Box 39">
            <a:extLst>
              <a:ext uri="{FF2B5EF4-FFF2-40B4-BE49-F238E27FC236}">
                <a16:creationId xmlns:a16="http://schemas.microsoft.com/office/drawing/2014/main" id="{317FEF9E-ED6F-8B4E-B76E-8DA203E61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0818" y="5315341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56" name="Text Box 40">
            <a:extLst>
              <a:ext uri="{FF2B5EF4-FFF2-40B4-BE49-F238E27FC236}">
                <a16:creationId xmlns:a16="http://schemas.microsoft.com/office/drawing/2014/main" id="{98209DAB-C1E0-7F4A-897D-C50B98426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7169" y="5605853"/>
            <a:ext cx="284032" cy="30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57" name="Text Box 41">
            <a:extLst>
              <a:ext uri="{FF2B5EF4-FFF2-40B4-BE49-F238E27FC236}">
                <a16:creationId xmlns:a16="http://schemas.microsoft.com/office/drawing/2014/main" id="{C2C41437-C3D9-6241-87E2-98B99EF1B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7806" y="6404366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58" name="Line 44">
            <a:extLst>
              <a:ext uri="{FF2B5EF4-FFF2-40B4-BE49-F238E27FC236}">
                <a16:creationId xmlns:a16="http://schemas.microsoft.com/office/drawing/2014/main" id="{8DB10DE4-D3E0-BD41-942C-B40F6F717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44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9" name="Line 45">
            <a:extLst>
              <a:ext uri="{FF2B5EF4-FFF2-40B4-BE49-F238E27FC236}">
                <a16:creationId xmlns:a16="http://schemas.microsoft.com/office/drawing/2014/main" id="{031C3CB5-62EA-1D42-AF66-E901EC279344}"/>
              </a:ext>
            </a:extLst>
          </p:cNvPr>
          <p:cNvSpPr>
            <a:spLocks noChangeShapeType="1"/>
          </p:cNvSpPr>
          <p:nvPr/>
        </p:nvSpPr>
        <p:spPr bwMode="auto">
          <a:xfrm>
            <a:off x="95536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" name="Line 43">
            <a:extLst>
              <a:ext uri="{FF2B5EF4-FFF2-40B4-BE49-F238E27FC236}">
                <a16:creationId xmlns:a16="http://schemas.microsoft.com/office/drawing/2014/main" id="{9EEC6263-9094-E34A-9D82-69CF5C6309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8431" y="3987397"/>
            <a:ext cx="7493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Helvetica" pitchFamily="2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09FD02E2-A796-8D40-A7D0-BB2D16B1F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00" y="2344302"/>
            <a:ext cx="940617" cy="57377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3C80D6B-D750-B549-938D-BF7AE79F1E0A}"/>
              </a:ext>
            </a:extLst>
          </p:cNvPr>
          <p:cNvCxnSpPr>
            <a:cxnSpLocks/>
          </p:cNvCxnSpPr>
          <p:nvPr/>
        </p:nvCxnSpPr>
        <p:spPr>
          <a:xfrm flipH="1">
            <a:off x="6535938" y="1868629"/>
            <a:ext cx="2283070" cy="280847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DD9A9ED-1EAD-3745-B626-CE669FA8D2FA}"/>
              </a:ext>
            </a:extLst>
          </p:cNvPr>
          <p:cNvCxnSpPr>
            <a:cxnSpLocks/>
          </p:cNvCxnSpPr>
          <p:nvPr/>
        </p:nvCxnSpPr>
        <p:spPr>
          <a:xfrm>
            <a:off x="9826092" y="1890396"/>
            <a:ext cx="2096734" cy="402345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3E24F0D-BD84-3549-A63E-580B0A918656}"/>
              </a:ext>
            </a:extLst>
          </p:cNvPr>
          <p:cNvSpPr txBox="1"/>
          <p:nvPr/>
        </p:nvSpPr>
        <p:spPr>
          <a:xfrm>
            <a:off x="7548434" y="2247541"/>
            <a:ext cx="78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Parse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371B977-C3DD-D24B-806C-3F8F0CB8A176}"/>
              </a:ext>
            </a:extLst>
          </p:cNvPr>
          <p:cNvCxnSpPr>
            <a:cxnSpLocks/>
          </p:cNvCxnSpPr>
          <p:nvPr/>
        </p:nvCxnSpPr>
        <p:spPr>
          <a:xfrm flipV="1">
            <a:off x="7599015" y="2622607"/>
            <a:ext cx="927697" cy="5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92FE47F-A09B-9B4D-AB04-ADB11AE214EF}"/>
              </a:ext>
            </a:extLst>
          </p:cNvPr>
          <p:cNvGrpSpPr/>
          <p:nvPr/>
        </p:nvGrpSpPr>
        <p:grpSpPr>
          <a:xfrm>
            <a:off x="8611980" y="2157278"/>
            <a:ext cx="1175806" cy="1009935"/>
            <a:chOff x="9422462" y="2142976"/>
            <a:chExt cx="1175806" cy="1009935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85CD293-5515-C04E-9CDD-A4F288583A85}"/>
                </a:ext>
              </a:extLst>
            </p:cNvPr>
            <p:cNvGrpSpPr/>
            <p:nvPr/>
          </p:nvGrpSpPr>
          <p:grpSpPr>
            <a:xfrm>
              <a:off x="9425800" y="2142976"/>
              <a:ext cx="1154312" cy="338554"/>
              <a:chOff x="9522792" y="2132162"/>
              <a:chExt cx="1154312" cy="338554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3A1B879-AA4A-BE43-8BD6-28663008635A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5AE9DA1-9312-3B46-8C95-CE8D380E1CB5}"/>
                  </a:ext>
                </a:extLst>
              </p:cNvPr>
              <p:cNvSpPr txBox="1"/>
              <p:nvPr/>
            </p:nvSpPr>
            <p:spPr>
              <a:xfrm>
                <a:off x="9551973" y="2132162"/>
                <a:ext cx="10652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Transport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AC54A3E-327D-A94B-BB21-1B8C696BBA2B}"/>
                </a:ext>
              </a:extLst>
            </p:cNvPr>
            <p:cNvGrpSpPr/>
            <p:nvPr/>
          </p:nvGrpSpPr>
          <p:grpSpPr>
            <a:xfrm>
              <a:off x="9425800" y="2495331"/>
              <a:ext cx="1154312" cy="338554"/>
              <a:chOff x="9522792" y="2140414"/>
              <a:chExt cx="1154312" cy="33855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F1A860D-4875-434C-BF8D-31B9FD9B4BBE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3AA8F5F-410D-8A45-BB5C-C8A21CDF5089}"/>
                  </a:ext>
                </a:extLst>
              </p:cNvPr>
              <p:cNvSpPr txBox="1"/>
              <p:nvPr/>
            </p:nvSpPr>
            <p:spPr>
              <a:xfrm>
                <a:off x="9652690" y="2140414"/>
                <a:ext cx="9699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Network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2EB02DE-120C-5543-BDE0-E0FA7603C8D1}"/>
                </a:ext>
              </a:extLst>
            </p:cNvPr>
            <p:cNvGrpSpPr/>
            <p:nvPr/>
          </p:nvGrpSpPr>
          <p:grpSpPr>
            <a:xfrm>
              <a:off x="9422462" y="2814357"/>
              <a:ext cx="1175806" cy="338554"/>
              <a:chOff x="9522792" y="2153179"/>
              <a:chExt cx="1175806" cy="338554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4206CB5-0618-8B4C-8248-52530730A0BA}"/>
                  </a:ext>
                </a:extLst>
              </p:cNvPr>
              <p:cNvSpPr/>
              <p:nvPr/>
            </p:nvSpPr>
            <p:spPr>
              <a:xfrm>
                <a:off x="9522792" y="2191444"/>
                <a:ext cx="1175806" cy="270022"/>
              </a:xfrm>
              <a:prstGeom prst="rect">
                <a:avLst/>
              </a:prstGeom>
              <a:solidFill>
                <a:srgbClr val="7030A0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BCA3057-66F7-BF4C-A184-3044C26CA6BB}"/>
                  </a:ext>
                </a:extLst>
              </p:cNvPr>
              <p:cNvSpPr txBox="1"/>
              <p:nvPr/>
            </p:nvSpPr>
            <p:spPr>
              <a:xfrm>
                <a:off x="9576711" y="2153179"/>
                <a:ext cx="10652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Link layer</a:t>
                </a: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1194D700-3E06-8B4F-9BF2-47AB0F5FE28D}"/>
              </a:ext>
            </a:extLst>
          </p:cNvPr>
          <p:cNvSpPr txBox="1"/>
          <p:nvPr/>
        </p:nvSpPr>
        <p:spPr>
          <a:xfrm>
            <a:off x="9532961" y="2149842"/>
            <a:ext cx="1984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Extract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destination IP </a:t>
            </a:r>
            <a:r>
              <a:rPr lang="en-US" dirty="0">
                <a:latin typeface="Helvetica" pitchFamily="2" charset="0"/>
              </a:rPr>
              <a:t>address</a:t>
            </a:r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049854CD-4EE2-C740-9F45-51D0F24AD1FE}"/>
              </a:ext>
            </a:extLst>
          </p:cNvPr>
          <p:cNvSpPr/>
          <p:nvPr/>
        </p:nvSpPr>
        <p:spPr>
          <a:xfrm>
            <a:off x="6782921" y="2755076"/>
            <a:ext cx="4630215" cy="1232322"/>
          </a:xfrm>
          <a:custGeom>
            <a:avLst/>
            <a:gdLst>
              <a:gd name="connsiteX0" fmla="*/ 3216102 w 4630215"/>
              <a:gd name="connsiteY0" fmla="*/ 0 h 1330037"/>
              <a:gd name="connsiteX1" fmla="*/ 4486761 w 4630215"/>
              <a:gd name="connsiteY1" fmla="*/ 190006 h 1330037"/>
              <a:gd name="connsiteX2" fmla="*/ 235395 w 4630215"/>
              <a:gd name="connsiteY2" fmla="*/ 819398 h 1330037"/>
              <a:gd name="connsiteX3" fmla="*/ 924164 w 4630215"/>
              <a:gd name="connsiteY3" fmla="*/ 1330037 h 133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215" h="1330037">
                <a:moveTo>
                  <a:pt x="3216102" y="0"/>
                </a:moveTo>
                <a:cubicBezTo>
                  <a:pt x="4099824" y="26720"/>
                  <a:pt x="4983546" y="53440"/>
                  <a:pt x="4486761" y="190006"/>
                </a:cubicBezTo>
                <a:cubicBezTo>
                  <a:pt x="3989976" y="326572"/>
                  <a:pt x="829161" y="629393"/>
                  <a:pt x="235395" y="819398"/>
                </a:cubicBezTo>
                <a:cubicBezTo>
                  <a:pt x="-358371" y="1009403"/>
                  <a:pt x="282896" y="1169720"/>
                  <a:pt x="924164" y="133003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34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48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 animBg="1"/>
      <p:bldP spid="59" grpId="0" animBg="1"/>
      <p:bldP spid="60" grpId="0" animBg="1"/>
      <p:bldP spid="67" grpId="0"/>
      <p:bldP spid="83" grpId="0"/>
      <p:bldP spid="8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DC7C-3822-1C4A-8D3F-2A9DA6B7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lookups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42E3D-B787-5E4F-8E09-F5300B05F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174" y="1825625"/>
            <a:ext cx="5750626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>
                <a:solidFill>
                  <a:srgbClr val="C00000"/>
                </a:solidFill>
              </a:rPr>
              <a:t>Number of entries</a:t>
            </a:r>
            <a:r>
              <a:rPr lang="en-US" sz="3600" dirty="0"/>
              <a:t> in the forwarding table matters.</a:t>
            </a:r>
          </a:p>
          <a:p>
            <a:pPr marL="0" indent="0" algn="ctr">
              <a:buNone/>
            </a:pPr>
            <a:r>
              <a:rPr lang="en-US" sz="3000" dirty="0"/>
              <a:t>Fitting into router memory</a:t>
            </a:r>
          </a:p>
          <a:p>
            <a:pPr marL="0" indent="0" algn="ctr">
              <a:buNone/>
            </a:pPr>
            <a:r>
              <a:rPr lang="en-US" sz="3000" dirty="0"/>
              <a:t>Designing hardware and software for fast lookups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380125F-EFFC-8845-A2AF-AFEEF3FF9E18}"/>
              </a:ext>
            </a:extLst>
          </p:cNvPr>
          <p:cNvGrpSpPr/>
          <p:nvPr/>
        </p:nvGrpSpPr>
        <p:grpSpPr>
          <a:xfrm>
            <a:off x="6367998" y="775093"/>
            <a:ext cx="5712256" cy="1013667"/>
            <a:chOff x="6255145" y="1246849"/>
            <a:chExt cx="5712256" cy="1991252"/>
          </a:xfrm>
        </p:grpSpPr>
        <p:sp>
          <p:nvSpPr>
            <p:cNvPr id="5" name="Rectangle 12">
              <a:extLst>
                <a:ext uri="{FF2B5EF4-FFF2-40B4-BE49-F238E27FC236}">
                  <a16:creationId xmlns:a16="http://schemas.microsoft.com/office/drawing/2014/main" id="{DBAFACA8-D929-C84A-965D-9313E19BB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7590" y="1401363"/>
              <a:ext cx="5121260" cy="18367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AF62659B-2B1D-EC4C-86ED-7D22A3131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167" y="1995525"/>
              <a:ext cx="865259" cy="64675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Line</a:t>
              </a:r>
            </a:p>
            <a:p>
              <a:pPr algn="ctr"/>
              <a:r>
                <a:rPr lang="en-US" altLang="en-US" sz="2000" dirty="0"/>
                <a:t>Term</a:t>
              </a:r>
            </a:p>
          </p:txBody>
        </p:sp>
        <p:sp>
          <p:nvSpPr>
            <p:cNvPr id="7" name="Rectangle 14">
              <a:extLst>
                <a:ext uri="{FF2B5EF4-FFF2-40B4-BE49-F238E27FC236}">
                  <a16:creationId xmlns:a16="http://schemas.microsoft.com/office/drawing/2014/main" id="{F23456E8-3EC3-DC42-9CDB-22BADFCF5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784" y="1587100"/>
              <a:ext cx="1152525" cy="14097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" name="Rectangle 15">
              <a:extLst>
                <a:ext uri="{FF2B5EF4-FFF2-40B4-BE49-F238E27FC236}">
                  <a16:creationId xmlns:a16="http://schemas.microsoft.com/office/drawing/2014/main" id="{E822A2A5-61B3-AB4A-9868-8FAA14ECE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8170" y="1542272"/>
              <a:ext cx="1003076" cy="15855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" name="Line 16">
              <a:extLst>
                <a:ext uri="{FF2B5EF4-FFF2-40B4-BE49-F238E27FC236}">
                  <a16:creationId xmlns:a16="http://schemas.microsoft.com/office/drawing/2014/main" id="{C4F30249-83F6-F649-BC2F-0CAD121AB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55145" y="2311732"/>
              <a:ext cx="3400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30">
              <a:extLst>
                <a:ext uri="{FF2B5EF4-FFF2-40B4-BE49-F238E27FC236}">
                  <a16:creationId xmlns:a16="http://schemas.microsoft.com/office/drawing/2014/main" id="{55D36656-1650-8F46-9669-A6C863869D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0459" y="2306238"/>
              <a:ext cx="190500" cy="15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31">
              <a:extLst>
                <a:ext uri="{FF2B5EF4-FFF2-40B4-BE49-F238E27FC236}">
                  <a16:creationId xmlns:a16="http://schemas.microsoft.com/office/drawing/2014/main" id="{A8FE3C8E-7396-9F46-81E6-320F8FFAC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87234" y="2263375"/>
              <a:ext cx="1905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32">
              <a:extLst>
                <a:ext uri="{FF2B5EF4-FFF2-40B4-BE49-F238E27FC236}">
                  <a16:creationId xmlns:a16="http://schemas.microsoft.com/office/drawing/2014/main" id="{CFD8B1E2-C6B9-F445-A415-0C85C907FB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44578" y="2277675"/>
              <a:ext cx="2205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Rectangle 33">
              <a:extLst>
                <a:ext uri="{FF2B5EF4-FFF2-40B4-BE49-F238E27FC236}">
                  <a16:creationId xmlns:a16="http://schemas.microsoft.com/office/drawing/2014/main" id="{AA9BDEA9-00A6-414A-BD87-B9ADC4B34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7940" y="1945212"/>
              <a:ext cx="1055688" cy="828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2000" dirty="0"/>
                <a:t>Link 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2000" dirty="0"/>
                <a:t>Layer  </a:t>
              </a:r>
            </a:p>
          </p:txBody>
        </p:sp>
        <p:sp>
          <p:nvSpPr>
            <p:cNvPr id="14" name="Text Box 35">
              <a:extLst>
                <a:ext uri="{FF2B5EF4-FFF2-40B4-BE49-F238E27FC236}">
                  <a16:creationId xmlns:a16="http://schemas.microsoft.com/office/drawing/2014/main" id="{A7490E50-260A-CB41-B739-D0662F43B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9821" y="1654323"/>
              <a:ext cx="941283" cy="707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Route </a:t>
              </a:r>
            </a:p>
            <a:p>
              <a:pPr algn="ctr"/>
              <a:r>
                <a:rPr lang="en-US" altLang="en-US" sz="2000" dirty="0"/>
                <a:t>lookup</a:t>
              </a:r>
            </a:p>
          </p:txBody>
        </p:sp>
        <p:sp>
          <p:nvSpPr>
            <p:cNvPr id="15" name="Line 45">
              <a:extLst>
                <a:ext uri="{FF2B5EF4-FFF2-40B4-BE49-F238E27FC236}">
                  <a16:creationId xmlns:a16="http://schemas.microsoft.com/office/drawing/2014/main" id="{E6427EFF-C0E7-D64F-85BD-4FD0FF8164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925593" y="1246849"/>
              <a:ext cx="6915" cy="1991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7" name="Group 56">
              <a:extLst>
                <a:ext uri="{FF2B5EF4-FFF2-40B4-BE49-F238E27FC236}">
                  <a16:creationId xmlns:a16="http://schemas.microsoft.com/office/drawing/2014/main" id="{B1BB93E7-2571-1442-B375-98844B76CA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67355" y="2525193"/>
              <a:ext cx="830989" cy="340970"/>
              <a:chOff x="446" y="3534"/>
              <a:chExt cx="785" cy="439"/>
            </a:xfrm>
          </p:grpSpPr>
          <p:sp>
            <p:nvSpPr>
              <p:cNvPr id="19" name="Line 48">
                <a:extLst>
                  <a:ext uri="{FF2B5EF4-FFF2-40B4-BE49-F238E27FC236}">
                    <a16:creationId xmlns:a16="http://schemas.microsoft.com/office/drawing/2014/main" id="{DB0789E1-E343-E642-ABAC-E01E3F6F33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Line 49">
                <a:extLst>
                  <a:ext uri="{FF2B5EF4-FFF2-40B4-BE49-F238E27FC236}">
                    <a16:creationId xmlns:a16="http://schemas.microsoft.com/office/drawing/2014/main" id="{37CA2692-FF56-8742-89D3-5BD1859344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50">
                <a:extLst>
                  <a:ext uri="{FF2B5EF4-FFF2-40B4-BE49-F238E27FC236}">
                    <a16:creationId xmlns:a16="http://schemas.microsoft.com/office/drawing/2014/main" id="{B3D0275B-0A99-F44A-B7CD-90DC910D7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1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Line 51">
                <a:extLst>
                  <a:ext uri="{FF2B5EF4-FFF2-40B4-BE49-F238E27FC236}">
                    <a16:creationId xmlns:a16="http://schemas.microsoft.com/office/drawing/2014/main" id="{6B232FAD-7DED-5345-9DD9-670F66440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2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" name="Line 52">
                <a:extLst>
                  <a:ext uri="{FF2B5EF4-FFF2-40B4-BE49-F238E27FC236}">
                    <a16:creationId xmlns:a16="http://schemas.microsoft.com/office/drawing/2014/main" id="{C26ED974-65D6-DC48-91DA-7A5BF6CCEF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5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" name="Line 53">
                <a:extLst>
                  <a:ext uri="{FF2B5EF4-FFF2-40B4-BE49-F238E27FC236}">
                    <a16:creationId xmlns:a16="http://schemas.microsoft.com/office/drawing/2014/main" id="{951FCE22-1748-7A44-8A07-F9381C9E7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6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" name="Line 54">
                <a:extLst>
                  <a:ext uri="{FF2B5EF4-FFF2-40B4-BE49-F238E27FC236}">
                    <a16:creationId xmlns:a16="http://schemas.microsoft.com/office/drawing/2014/main" id="{E3CA5C71-7D1F-4D4B-B72E-27A4AADB3A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1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" name="Line 55">
                <a:extLst>
                  <a:ext uri="{FF2B5EF4-FFF2-40B4-BE49-F238E27FC236}">
                    <a16:creationId xmlns:a16="http://schemas.microsoft.com/office/drawing/2014/main" id="{3E90E79F-2555-3346-9172-1234B95ED8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9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BB1EA99-A605-9F45-9D95-CA4FE039A558}"/>
                </a:ext>
              </a:extLst>
            </p:cNvPr>
            <p:cNvSpPr/>
            <p:nvPr/>
          </p:nvSpPr>
          <p:spPr>
            <a:xfrm>
              <a:off x="6551759" y="1654323"/>
              <a:ext cx="698937" cy="1360175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ECBC2A5-F379-5C43-B2C4-2ADAC7D3FE25}"/>
                </a:ext>
              </a:extLst>
            </p:cNvPr>
            <p:cNvSpPr/>
            <p:nvPr/>
          </p:nvSpPr>
          <p:spPr>
            <a:xfrm>
              <a:off x="9932024" y="1551475"/>
              <a:ext cx="1515427" cy="1552574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 Box 35">
              <a:extLst>
                <a:ext uri="{FF2B5EF4-FFF2-40B4-BE49-F238E27FC236}">
                  <a16:creationId xmlns:a16="http://schemas.microsoft.com/office/drawing/2014/main" id="{76170EE2-1676-AA42-8D0A-7E7483F76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87095" y="1675128"/>
              <a:ext cx="1380506" cy="707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Per-output</a:t>
              </a:r>
            </a:p>
            <a:p>
              <a:pPr algn="ctr"/>
              <a:r>
                <a:rPr lang="en-US" altLang="en-US" sz="2000" dirty="0"/>
                <a:t>Queues</a:t>
              </a:r>
            </a:p>
          </p:txBody>
        </p:sp>
        <p:sp>
          <p:nvSpPr>
            <p:cNvPr id="30" name="Line 32">
              <a:extLst>
                <a:ext uri="{FF2B5EF4-FFF2-40B4-BE49-F238E27FC236}">
                  <a16:creationId xmlns:a16="http://schemas.microsoft.com/office/drawing/2014/main" id="{2FECB52F-88B2-0E48-BABA-C11CCD6B1A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58565" y="2263375"/>
              <a:ext cx="5088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1" name="Rectangle 15">
            <a:extLst>
              <a:ext uri="{FF2B5EF4-FFF2-40B4-BE49-F238E27FC236}">
                <a16:creationId xmlns:a16="http://schemas.microsoft.com/office/drawing/2014/main" id="{7C5E5F40-123F-CF46-BF92-828DEF691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3312" y="3428771"/>
            <a:ext cx="3308350" cy="33512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2" name="Oval 16">
            <a:extLst>
              <a:ext uri="{FF2B5EF4-FFF2-40B4-BE49-F238E27FC236}">
                <a16:creationId xmlns:a16="http://schemas.microsoft.com/office/drawing/2014/main" id="{2B64C4E9-872C-DF40-85EB-1733C5F51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793" y="3613542"/>
            <a:ext cx="2668588" cy="7588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33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71F9F022-E75B-5848-8031-4D90FB03D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631" y="4560702"/>
            <a:ext cx="2728912" cy="2114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726BA508-D51D-9246-B8A9-49CB1B52A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781" y="3666722"/>
            <a:ext cx="12271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Outgoing Port</a:t>
            </a:r>
          </a:p>
        </p:txBody>
      </p:sp>
      <p:sp>
        <p:nvSpPr>
          <p:cNvPr id="36" name="Rectangle 20">
            <a:extLst>
              <a:ext uri="{FF2B5EF4-FFF2-40B4-BE49-F238E27FC236}">
                <a16:creationId xmlns:a16="http://schemas.microsoft.com/office/drawing/2014/main" id="{F4A9B99A-0044-E940-9E7D-DD26657C9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283592"/>
            <a:ext cx="1201738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7" name="Rectangle 21">
            <a:extLst>
              <a:ext uri="{FF2B5EF4-FFF2-40B4-BE49-F238E27FC236}">
                <a16:creationId xmlns:a16="http://schemas.microsoft.com/office/drawing/2014/main" id="{76EA8A93-0699-BD44-AEDF-5AB8D4AAB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283592"/>
            <a:ext cx="1200150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A5A89F50-0BAA-DD43-84F1-8DFC58D56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5772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9" name="Rectangle 23">
            <a:extLst>
              <a:ext uri="{FF2B5EF4-FFF2-40B4-BE49-F238E27FC236}">
                <a16:creationId xmlns:a16="http://schemas.microsoft.com/office/drawing/2014/main" id="{4119EE11-D1FC-B54E-80AF-CC101AFF2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5772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0" name="Rectangle 24">
            <a:extLst>
              <a:ext uri="{FF2B5EF4-FFF2-40B4-BE49-F238E27FC236}">
                <a16:creationId xmlns:a16="http://schemas.microsoft.com/office/drawing/2014/main" id="{7B0850BB-BEC3-BB44-AB02-2891B9B06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872554"/>
            <a:ext cx="1201738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1" name="Rectangle 25">
            <a:extLst>
              <a:ext uri="{FF2B5EF4-FFF2-40B4-BE49-F238E27FC236}">
                <a16:creationId xmlns:a16="http://schemas.microsoft.com/office/drawing/2014/main" id="{A4273425-862F-2441-A969-877E413E6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872554"/>
            <a:ext cx="1200150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2" name="Rectangle 26">
            <a:extLst>
              <a:ext uri="{FF2B5EF4-FFF2-40B4-BE49-F238E27FC236}">
                <a16:creationId xmlns:a16="http://schemas.microsoft.com/office/drawing/2014/main" id="{597237B6-9B6D-0E42-BAED-B89CA66B9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63646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5F503287-45BF-5C4D-BF0A-159A8422D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63646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4" name="Rectangle 28">
            <a:extLst>
              <a:ext uri="{FF2B5EF4-FFF2-40B4-BE49-F238E27FC236}">
                <a16:creationId xmlns:a16="http://schemas.microsoft.com/office/drawing/2014/main" id="{28574E4A-9A78-3747-8E5F-7141C51F9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4988317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5" name="Rectangle 29">
            <a:extLst>
              <a:ext uri="{FF2B5EF4-FFF2-40B4-BE49-F238E27FC236}">
                <a16:creationId xmlns:a16="http://schemas.microsoft.com/office/drawing/2014/main" id="{FFBBD18D-67D5-7A4B-A1CE-A57957A95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4988317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6" name="Text Box 30">
            <a:extLst>
              <a:ext uri="{FF2B5EF4-FFF2-40B4-BE49-F238E27FC236}">
                <a16:creationId xmlns:a16="http://schemas.microsoft.com/office/drawing/2014/main" id="{648E4482-779B-634B-A707-420951C0D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435" y="4945723"/>
            <a:ext cx="1280779" cy="33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333300"/>
                </a:solidFill>
                <a:latin typeface="Helvetica" pitchFamily="2" charset="0"/>
              </a:rPr>
              <a:t>Dst</a:t>
            </a:r>
            <a:r>
              <a:rPr lang="en-US" altLang="en-US" sz="1600" dirty="0">
                <a:solidFill>
                  <a:srgbClr val="333300"/>
                </a:solidFill>
                <a:latin typeface="Helvetica" pitchFamily="2" charset="0"/>
              </a:rPr>
              <a:t>-network</a:t>
            </a:r>
          </a:p>
        </p:txBody>
      </p:sp>
      <p:sp>
        <p:nvSpPr>
          <p:cNvPr id="47" name="Text Box 31">
            <a:extLst>
              <a:ext uri="{FF2B5EF4-FFF2-40B4-BE49-F238E27FC236}">
                <a16:creationId xmlns:a16="http://schemas.microsoft.com/office/drawing/2014/main" id="{5E0E5643-253F-234A-A72B-398DEF380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894" y="4958153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333300"/>
                </a:solidFill>
                <a:latin typeface="Helvetica" pitchFamily="2" charset="0"/>
              </a:rPr>
              <a:t>Port</a:t>
            </a:r>
          </a:p>
        </p:txBody>
      </p:sp>
      <p:sp>
        <p:nvSpPr>
          <p:cNvPr id="48" name="Text Box 32">
            <a:extLst>
              <a:ext uri="{FF2B5EF4-FFF2-40B4-BE49-F238E27FC236}">
                <a16:creationId xmlns:a16="http://schemas.microsoft.com/office/drawing/2014/main" id="{79AD5CDB-6999-A84C-B5A3-F394F8188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1224" y="4621074"/>
            <a:ext cx="1951668" cy="36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333300"/>
                </a:solidFill>
                <a:latin typeface="Helvetica" pitchFamily="2" charset="0"/>
              </a:rPr>
              <a:t>Forwarding Table</a:t>
            </a:r>
          </a:p>
        </p:txBody>
      </p:sp>
      <p:sp>
        <p:nvSpPr>
          <p:cNvPr id="51" name="Text Box 35">
            <a:extLst>
              <a:ext uri="{FF2B5EF4-FFF2-40B4-BE49-F238E27FC236}">
                <a16:creationId xmlns:a16="http://schemas.microsoft.com/office/drawing/2014/main" id="{EB36F9FE-4CF3-6A42-BDB6-C4FA6082C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8756" y="3667516"/>
            <a:ext cx="185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Route Lookup Data Structure</a:t>
            </a:r>
          </a:p>
        </p:txBody>
      </p:sp>
      <p:sp>
        <p:nvSpPr>
          <p:cNvPr id="52" name="Text Box 36">
            <a:extLst>
              <a:ext uri="{FF2B5EF4-FFF2-40B4-BE49-F238E27FC236}">
                <a16:creationId xmlns:a16="http://schemas.microsoft.com/office/drawing/2014/main" id="{C60C9C71-065A-9948-ACF5-3D86DBB82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918" y="5305816"/>
            <a:ext cx="1169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65.0.0.0/8</a:t>
            </a:r>
          </a:p>
        </p:txBody>
      </p:sp>
      <p:sp>
        <p:nvSpPr>
          <p:cNvPr id="53" name="Text Box 37">
            <a:extLst>
              <a:ext uri="{FF2B5EF4-FFF2-40B4-BE49-F238E27FC236}">
                <a16:creationId xmlns:a16="http://schemas.microsoft.com/office/drawing/2014/main" id="{710C36F5-1326-9445-A2D7-5CA2E2091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2043" y="5601091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128.9.0.0/16</a:t>
            </a:r>
          </a:p>
        </p:txBody>
      </p:sp>
      <p:sp>
        <p:nvSpPr>
          <p:cNvPr id="54" name="Text Box 38">
            <a:extLst>
              <a:ext uri="{FF2B5EF4-FFF2-40B4-BE49-F238E27FC236}">
                <a16:creationId xmlns:a16="http://schemas.microsoft.com/office/drawing/2014/main" id="{F5DB8797-D111-FA40-98D7-D70103A64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6169" y="6393253"/>
            <a:ext cx="1298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149.12.0.0/19</a:t>
            </a:r>
          </a:p>
        </p:txBody>
      </p:sp>
      <p:sp>
        <p:nvSpPr>
          <p:cNvPr id="55" name="Text Box 39">
            <a:extLst>
              <a:ext uri="{FF2B5EF4-FFF2-40B4-BE49-F238E27FC236}">
                <a16:creationId xmlns:a16="http://schemas.microsoft.com/office/drawing/2014/main" id="{317FEF9E-ED6F-8B4E-B76E-8DA203E61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0818" y="5315341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56" name="Text Box 40">
            <a:extLst>
              <a:ext uri="{FF2B5EF4-FFF2-40B4-BE49-F238E27FC236}">
                <a16:creationId xmlns:a16="http://schemas.microsoft.com/office/drawing/2014/main" id="{98209DAB-C1E0-7F4A-897D-C50B98426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7169" y="5605853"/>
            <a:ext cx="284032" cy="30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57" name="Text Box 41">
            <a:extLst>
              <a:ext uri="{FF2B5EF4-FFF2-40B4-BE49-F238E27FC236}">
                <a16:creationId xmlns:a16="http://schemas.microsoft.com/office/drawing/2014/main" id="{C2C41437-C3D9-6241-87E2-98B99EF1B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7806" y="6404366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58" name="Line 44">
            <a:extLst>
              <a:ext uri="{FF2B5EF4-FFF2-40B4-BE49-F238E27FC236}">
                <a16:creationId xmlns:a16="http://schemas.microsoft.com/office/drawing/2014/main" id="{8DB10DE4-D3E0-BD41-942C-B40F6F717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44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9" name="Line 45">
            <a:extLst>
              <a:ext uri="{FF2B5EF4-FFF2-40B4-BE49-F238E27FC236}">
                <a16:creationId xmlns:a16="http://schemas.microsoft.com/office/drawing/2014/main" id="{031C3CB5-62EA-1D42-AF66-E901EC279344}"/>
              </a:ext>
            </a:extLst>
          </p:cNvPr>
          <p:cNvSpPr>
            <a:spLocks noChangeShapeType="1"/>
          </p:cNvSpPr>
          <p:nvPr/>
        </p:nvSpPr>
        <p:spPr bwMode="auto">
          <a:xfrm>
            <a:off x="95536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" name="Line 43">
            <a:extLst>
              <a:ext uri="{FF2B5EF4-FFF2-40B4-BE49-F238E27FC236}">
                <a16:creationId xmlns:a16="http://schemas.microsoft.com/office/drawing/2014/main" id="{9EEC6263-9094-E34A-9D82-69CF5C6309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8431" y="3987397"/>
            <a:ext cx="7493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Helvetica" pitchFamily="2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09FD02E2-A796-8D40-A7D0-BB2D16B1F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00" y="2344302"/>
            <a:ext cx="940617" cy="57377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3C80D6B-D750-B549-938D-BF7AE79F1E0A}"/>
              </a:ext>
            </a:extLst>
          </p:cNvPr>
          <p:cNvCxnSpPr>
            <a:cxnSpLocks/>
          </p:cNvCxnSpPr>
          <p:nvPr/>
        </p:nvCxnSpPr>
        <p:spPr>
          <a:xfrm flipH="1">
            <a:off x="6535938" y="1868629"/>
            <a:ext cx="2283070" cy="280847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DD9A9ED-1EAD-3745-B626-CE669FA8D2FA}"/>
              </a:ext>
            </a:extLst>
          </p:cNvPr>
          <p:cNvCxnSpPr>
            <a:cxnSpLocks/>
          </p:cNvCxnSpPr>
          <p:nvPr/>
        </p:nvCxnSpPr>
        <p:spPr>
          <a:xfrm>
            <a:off x="9826092" y="1890396"/>
            <a:ext cx="2096734" cy="402345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3E24F0D-BD84-3549-A63E-580B0A918656}"/>
              </a:ext>
            </a:extLst>
          </p:cNvPr>
          <p:cNvSpPr txBox="1"/>
          <p:nvPr/>
        </p:nvSpPr>
        <p:spPr>
          <a:xfrm>
            <a:off x="7548434" y="2247541"/>
            <a:ext cx="78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Parse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371B977-C3DD-D24B-806C-3F8F0CB8A176}"/>
              </a:ext>
            </a:extLst>
          </p:cNvPr>
          <p:cNvCxnSpPr>
            <a:cxnSpLocks/>
          </p:cNvCxnSpPr>
          <p:nvPr/>
        </p:nvCxnSpPr>
        <p:spPr>
          <a:xfrm flipV="1">
            <a:off x="7599015" y="2622607"/>
            <a:ext cx="927697" cy="5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92FE47F-A09B-9B4D-AB04-ADB11AE214EF}"/>
              </a:ext>
            </a:extLst>
          </p:cNvPr>
          <p:cNvGrpSpPr/>
          <p:nvPr/>
        </p:nvGrpSpPr>
        <p:grpSpPr>
          <a:xfrm>
            <a:off x="8611980" y="2157278"/>
            <a:ext cx="1175806" cy="1009935"/>
            <a:chOff x="9422462" y="2142976"/>
            <a:chExt cx="1175806" cy="1009935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85CD293-5515-C04E-9CDD-A4F288583A85}"/>
                </a:ext>
              </a:extLst>
            </p:cNvPr>
            <p:cNvGrpSpPr/>
            <p:nvPr/>
          </p:nvGrpSpPr>
          <p:grpSpPr>
            <a:xfrm>
              <a:off x="9425800" y="2142976"/>
              <a:ext cx="1154312" cy="338554"/>
              <a:chOff x="9522792" y="2132162"/>
              <a:chExt cx="1154312" cy="338554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3A1B879-AA4A-BE43-8BD6-28663008635A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5AE9DA1-9312-3B46-8C95-CE8D380E1CB5}"/>
                  </a:ext>
                </a:extLst>
              </p:cNvPr>
              <p:cNvSpPr txBox="1"/>
              <p:nvPr/>
            </p:nvSpPr>
            <p:spPr>
              <a:xfrm>
                <a:off x="9551973" y="2132162"/>
                <a:ext cx="10652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Transport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AC54A3E-327D-A94B-BB21-1B8C696BBA2B}"/>
                </a:ext>
              </a:extLst>
            </p:cNvPr>
            <p:cNvGrpSpPr/>
            <p:nvPr/>
          </p:nvGrpSpPr>
          <p:grpSpPr>
            <a:xfrm>
              <a:off x="9425800" y="2495331"/>
              <a:ext cx="1154312" cy="338554"/>
              <a:chOff x="9522792" y="2140414"/>
              <a:chExt cx="1154312" cy="33855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F1A860D-4875-434C-BF8D-31B9FD9B4BBE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3AA8F5F-410D-8A45-BB5C-C8A21CDF5089}"/>
                  </a:ext>
                </a:extLst>
              </p:cNvPr>
              <p:cNvSpPr txBox="1"/>
              <p:nvPr/>
            </p:nvSpPr>
            <p:spPr>
              <a:xfrm>
                <a:off x="9652690" y="2140414"/>
                <a:ext cx="9699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Network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2EB02DE-120C-5543-BDE0-E0FA7603C8D1}"/>
                </a:ext>
              </a:extLst>
            </p:cNvPr>
            <p:cNvGrpSpPr/>
            <p:nvPr/>
          </p:nvGrpSpPr>
          <p:grpSpPr>
            <a:xfrm>
              <a:off x="9422462" y="2814357"/>
              <a:ext cx="1175806" cy="338554"/>
              <a:chOff x="9522792" y="2153179"/>
              <a:chExt cx="1175806" cy="338554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4206CB5-0618-8B4C-8248-52530730A0BA}"/>
                  </a:ext>
                </a:extLst>
              </p:cNvPr>
              <p:cNvSpPr/>
              <p:nvPr/>
            </p:nvSpPr>
            <p:spPr>
              <a:xfrm>
                <a:off x="9522792" y="2191444"/>
                <a:ext cx="1175806" cy="270022"/>
              </a:xfrm>
              <a:prstGeom prst="rect">
                <a:avLst/>
              </a:prstGeom>
              <a:solidFill>
                <a:srgbClr val="7030A0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BCA3057-66F7-BF4C-A184-3044C26CA6BB}"/>
                  </a:ext>
                </a:extLst>
              </p:cNvPr>
              <p:cNvSpPr txBox="1"/>
              <p:nvPr/>
            </p:nvSpPr>
            <p:spPr>
              <a:xfrm>
                <a:off x="9576711" y="2153179"/>
                <a:ext cx="10652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Link layer</a:t>
                </a: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1194D700-3E06-8B4F-9BF2-47AB0F5FE28D}"/>
              </a:ext>
            </a:extLst>
          </p:cNvPr>
          <p:cNvSpPr txBox="1"/>
          <p:nvPr/>
        </p:nvSpPr>
        <p:spPr>
          <a:xfrm>
            <a:off x="9532961" y="2149842"/>
            <a:ext cx="1984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Extract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destination IP </a:t>
            </a:r>
            <a:r>
              <a:rPr lang="en-US" dirty="0">
                <a:latin typeface="Helvetica" pitchFamily="2" charset="0"/>
              </a:rPr>
              <a:t>address</a:t>
            </a:r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049854CD-4EE2-C740-9F45-51D0F24AD1FE}"/>
              </a:ext>
            </a:extLst>
          </p:cNvPr>
          <p:cNvSpPr/>
          <p:nvPr/>
        </p:nvSpPr>
        <p:spPr>
          <a:xfrm>
            <a:off x="6782921" y="2755076"/>
            <a:ext cx="4630215" cy="1232322"/>
          </a:xfrm>
          <a:custGeom>
            <a:avLst/>
            <a:gdLst>
              <a:gd name="connsiteX0" fmla="*/ 3216102 w 4630215"/>
              <a:gd name="connsiteY0" fmla="*/ 0 h 1330037"/>
              <a:gd name="connsiteX1" fmla="*/ 4486761 w 4630215"/>
              <a:gd name="connsiteY1" fmla="*/ 190006 h 1330037"/>
              <a:gd name="connsiteX2" fmla="*/ 235395 w 4630215"/>
              <a:gd name="connsiteY2" fmla="*/ 819398 h 1330037"/>
              <a:gd name="connsiteX3" fmla="*/ 924164 w 4630215"/>
              <a:gd name="connsiteY3" fmla="*/ 1330037 h 133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215" h="1330037">
                <a:moveTo>
                  <a:pt x="3216102" y="0"/>
                </a:moveTo>
                <a:cubicBezTo>
                  <a:pt x="4099824" y="26720"/>
                  <a:pt x="4983546" y="53440"/>
                  <a:pt x="4486761" y="190006"/>
                </a:cubicBezTo>
                <a:cubicBezTo>
                  <a:pt x="3989976" y="326572"/>
                  <a:pt x="829161" y="629393"/>
                  <a:pt x="235395" y="819398"/>
                </a:cubicBezTo>
                <a:cubicBezTo>
                  <a:pt x="-358371" y="1009403"/>
                  <a:pt x="282896" y="1169720"/>
                  <a:pt x="924164" y="133003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03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DC7C-3822-1C4A-8D3F-2A9DA6B7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lookups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42E3D-B787-5E4F-8E09-F5300B05F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69174" y="1825625"/>
            <a:ext cx="5750626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>
                <a:solidFill>
                  <a:srgbClr val="C00000"/>
                </a:solidFill>
              </a:rPr>
              <a:t>Recall: IP addresses can be aggregated based on shared prefixes.</a:t>
            </a:r>
            <a:endParaRPr lang="en-US" sz="3600" dirty="0"/>
          </a:p>
          <a:p>
            <a:pPr marL="0" indent="0" algn="ctr">
              <a:buNone/>
            </a:pPr>
            <a:r>
              <a:rPr lang="en-US" sz="3000" dirty="0"/>
              <a:t>The number of table entries in a router is proportional to the number of prefixes, NOT the number of endpoints.</a:t>
            </a:r>
          </a:p>
          <a:p>
            <a:pPr marL="0" indent="0" algn="ctr">
              <a:buNone/>
            </a:pPr>
            <a:r>
              <a:rPr lang="en-US" sz="3000" dirty="0"/>
              <a:t>Today: ~ 1 million prefixes.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380125F-EFFC-8845-A2AF-AFEEF3FF9E18}"/>
              </a:ext>
            </a:extLst>
          </p:cNvPr>
          <p:cNvGrpSpPr/>
          <p:nvPr/>
        </p:nvGrpSpPr>
        <p:grpSpPr>
          <a:xfrm>
            <a:off x="6367998" y="775093"/>
            <a:ext cx="5712256" cy="1013667"/>
            <a:chOff x="6255145" y="1246849"/>
            <a:chExt cx="5712256" cy="1991252"/>
          </a:xfrm>
        </p:grpSpPr>
        <p:sp>
          <p:nvSpPr>
            <p:cNvPr id="5" name="Rectangle 12">
              <a:extLst>
                <a:ext uri="{FF2B5EF4-FFF2-40B4-BE49-F238E27FC236}">
                  <a16:creationId xmlns:a16="http://schemas.microsoft.com/office/drawing/2014/main" id="{DBAFACA8-D929-C84A-965D-9313E19BB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7590" y="1401363"/>
              <a:ext cx="5121260" cy="18367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AF62659B-2B1D-EC4C-86ED-7D22A3131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167" y="1995525"/>
              <a:ext cx="865259" cy="64675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Line</a:t>
              </a:r>
            </a:p>
            <a:p>
              <a:pPr algn="ctr"/>
              <a:r>
                <a:rPr lang="en-US" altLang="en-US" sz="2000" dirty="0"/>
                <a:t>Term</a:t>
              </a:r>
            </a:p>
          </p:txBody>
        </p:sp>
        <p:sp>
          <p:nvSpPr>
            <p:cNvPr id="7" name="Rectangle 14">
              <a:extLst>
                <a:ext uri="{FF2B5EF4-FFF2-40B4-BE49-F238E27FC236}">
                  <a16:creationId xmlns:a16="http://schemas.microsoft.com/office/drawing/2014/main" id="{F23456E8-3EC3-DC42-9CDB-22BADFCF5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784" y="1587100"/>
              <a:ext cx="1152525" cy="14097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" name="Rectangle 15">
              <a:extLst>
                <a:ext uri="{FF2B5EF4-FFF2-40B4-BE49-F238E27FC236}">
                  <a16:creationId xmlns:a16="http://schemas.microsoft.com/office/drawing/2014/main" id="{E822A2A5-61B3-AB4A-9868-8FAA14ECE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8170" y="1542272"/>
              <a:ext cx="1003076" cy="15855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" name="Line 16">
              <a:extLst>
                <a:ext uri="{FF2B5EF4-FFF2-40B4-BE49-F238E27FC236}">
                  <a16:creationId xmlns:a16="http://schemas.microsoft.com/office/drawing/2014/main" id="{C4F30249-83F6-F649-BC2F-0CAD121AB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55145" y="2311732"/>
              <a:ext cx="3400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30">
              <a:extLst>
                <a:ext uri="{FF2B5EF4-FFF2-40B4-BE49-F238E27FC236}">
                  <a16:creationId xmlns:a16="http://schemas.microsoft.com/office/drawing/2014/main" id="{55D36656-1650-8F46-9669-A6C863869D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0459" y="2306238"/>
              <a:ext cx="190500" cy="15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31">
              <a:extLst>
                <a:ext uri="{FF2B5EF4-FFF2-40B4-BE49-F238E27FC236}">
                  <a16:creationId xmlns:a16="http://schemas.microsoft.com/office/drawing/2014/main" id="{A8FE3C8E-7396-9F46-81E6-320F8FFAC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87234" y="2263375"/>
              <a:ext cx="1905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32">
              <a:extLst>
                <a:ext uri="{FF2B5EF4-FFF2-40B4-BE49-F238E27FC236}">
                  <a16:creationId xmlns:a16="http://schemas.microsoft.com/office/drawing/2014/main" id="{CFD8B1E2-C6B9-F445-A415-0C85C907FB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44578" y="2277675"/>
              <a:ext cx="2205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Rectangle 33">
              <a:extLst>
                <a:ext uri="{FF2B5EF4-FFF2-40B4-BE49-F238E27FC236}">
                  <a16:creationId xmlns:a16="http://schemas.microsoft.com/office/drawing/2014/main" id="{AA9BDEA9-00A6-414A-BD87-B9ADC4B34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7940" y="1945212"/>
              <a:ext cx="1055688" cy="828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2000" dirty="0"/>
                <a:t>Link 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2000" dirty="0"/>
                <a:t>Layer  </a:t>
              </a:r>
            </a:p>
          </p:txBody>
        </p:sp>
        <p:sp>
          <p:nvSpPr>
            <p:cNvPr id="14" name="Text Box 35">
              <a:extLst>
                <a:ext uri="{FF2B5EF4-FFF2-40B4-BE49-F238E27FC236}">
                  <a16:creationId xmlns:a16="http://schemas.microsoft.com/office/drawing/2014/main" id="{A7490E50-260A-CB41-B739-D0662F43B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9821" y="1654323"/>
              <a:ext cx="941283" cy="707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Route </a:t>
              </a:r>
            </a:p>
            <a:p>
              <a:pPr algn="ctr"/>
              <a:r>
                <a:rPr lang="en-US" altLang="en-US" sz="2000" dirty="0"/>
                <a:t>lookup</a:t>
              </a:r>
            </a:p>
          </p:txBody>
        </p:sp>
        <p:sp>
          <p:nvSpPr>
            <p:cNvPr id="15" name="Line 45">
              <a:extLst>
                <a:ext uri="{FF2B5EF4-FFF2-40B4-BE49-F238E27FC236}">
                  <a16:creationId xmlns:a16="http://schemas.microsoft.com/office/drawing/2014/main" id="{E6427EFF-C0E7-D64F-85BD-4FD0FF8164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925593" y="1246849"/>
              <a:ext cx="6915" cy="1991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7" name="Group 56">
              <a:extLst>
                <a:ext uri="{FF2B5EF4-FFF2-40B4-BE49-F238E27FC236}">
                  <a16:creationId xmlns:a16="http://schemas.microsoft.com/office/drawing/2014/main" id="{B1BB93E7-2571-1442-B375-98844B76CA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67355" y="2525193"/>
              <a:ext cx="830989" cy="340970"/>
              <a:chOff x="446" y="3534"/>
              <a:chExt cx="785" cy="439"/>
            </a:xfrm>
          </p:grpSpPr>
          <p:sp>
            <p:nvSpPr>
              <p:cNvPr id="19" name="Line 48">
                <a:extLst>
                  <a:ext uri="{FF2B5EF4-FFF2-40B4-BE49-F238E27FC236}">
                    <a16:creationId xmlns:a16="http://schemas.microsoft.com/office/drawing/2014/main" id="{DB0789E1-E343-E642-ABAC-E01E3F6F33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Line 49">
                <a:extLst>
                  <a:ext uri="{FF2B5EF4-FFF2-40B4-BE49-F238E27FC236}">
                    <a16:creationId xmlns:a16="http://schemas.microsoft.com/office/drawing/2014/main" id="{37CA2692-FF56-8742-89D3-5BD1859344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50">
                <a:extLst>
                  <a:ext uri="{FF2B5EF4-FFF2-40B4-BE49-F238E27FC236}">
                    <a16:creationId xmlns:a16="http://schemas.microsoft.com/office/drawing/2014/main" id="{B3D0275B-0A99-F44A-B7CD-90DC910D7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1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Line 51">
                <a:extLst>
                  <a:ext uri="{FF2B5EF4-FFF2-40B4-BE49-F238E27FC236}">
                    <a16:creationId xmlns:a16="http://schemas.microsoft.com/office/drawing/2014/main" id="{6B232FAD-7DED-5345-9DD9-670F66440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2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" name="Line 52">
                <a:extLst>
                  <a:ext uri="{FF2B5EF4-FFF2-40B4-BE49-F238E27FC236}">
                    <a16:creationId xmlns:a16="http://schemas.microsoft.com/office/drawing/2014/main" id="{C26ED974-65D6-DC48-91DA-7A5BF6CCEF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5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" name="Line 53">
                <a:extLst>
                  <a:ext uri="{FF2B5EF4-FFF2-40B4-BE49-F238E27FC236}">
                    <a16:creationId xmlns:a16="http://schemas.microsoft.com/office/drawing/2014/main" id="{951FCE22-1748-7A44-8A07-F9381C9E7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6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" name="Line 54">
                <a:extLst>
                  <a:ext uri="{FF2B5EF4-FFF2-40B4-BE49-F238E27FC236}">
                    <a16:creationId xmlns:a16="http://schemas.microsoft.com/office/drawing/2014/main" id="{E3CA5C71-7D1F-4D4B-B72E-27A4AADB3A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1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" name="Line 55">
                <a:extLst>
                  <a:ext uri="{FF2B5EF4-FFF2-40B4-BE49-F238E27FC236}">
                    <a16:creationId xmlns:a16="http://schemas.microsoft.com/office/drawing/2014/main" id="{3E90E79F-2555-3346-9172-1234B95ED8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9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BB1EA99-A605-9F45-9D95-CA4FE039A558}"/>
                </a:ext>
              </a:extLst>
            </p:cNvPr>
            <p:cNvSpPr/>
            <p:nvPr/>
          </p:nvSpPr>
          <p:spPr>
            <a:xfrm>
              <a:off x="6551759" y="1654323"/>
              <a:ext cx="698937" cy="1360175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ECBC2A5-F379-5C43-B2C4-2ADAC7D3FE25}"/>
                </a:ext>
              </a:extLst>
            </p:cNvPr>
            <p:cNvSpPr/>
            <p:nvPr/>
          </p:nvSpPr>
          <p:spPr>
            <a:xfrm>
              <a:off x="9932024" y="1551475"/>
              <a:ext cx="1515427" cy="1552574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 Box 35">
              <a:extLst>
                <a:ext uri="{FF2B5EF4-FFF2-40B4-BE49-F238E27FC236}">
                  <a16:creationId xmlns:a16="http://schemas.microsoft.com/office/drawing/2014/main" id="{76170EE2-1676-AA42-8D0A-7E7483F76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87095" y="1675128"/>
              <a:ext cx="1380506" cy="707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Per-output</a:t>
              </a:r>
            </a:p>
            <a:p>
              <a:pPr algn="ctr"/>
              <a:r>
                <a:rPr lang="en-US" altLang="en-US" sz="2000" dirty="0"/>
                <a:t>Queues</a:t>
              </a:r>
            </a:p>
          </p:txBody>
        </p:sp>
        <p:sp>
          <p:nvSpPr>
            <p:cNvPr id="30" name="Line 32">
              <a:extLst>
                <a:ext uri="{FF2B5EF4-FFF2-40B4-BE49-F238E27FC236}">
                  <a16:creationId xmlns:a16="http://schemas.microsoft.com/office/drawing/2014/main" id="{2FECB52F-88B2-0E48-BABA-C11CCD6B1A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58565" y="2263375"/>
              <a:ext cx="5088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1" name="Rectangle 15">
            <a:extLst>
              <a:ext uri="{FF2B5EF4-FFF2-40B4-BE49-F238E27FC236}">
                <a16:creationId xmlns:a16="http://schemas.microsoft.com/office/drawing/2014/main" id="{7C5E5F40-123F-CF46-BF92-828DEF691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3312" y="3428771"/>
            <a:ext cx="3308350" cy="33512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2" name="Oval 16">
            <a:extLst>
              <a:ext uri="{FF2B5EF4-FFF2-40B4-BE49-F238E27FC236}">
                <a16:creationId xmlns:a16="http://schemas.microsoft.com/office/drawing/2014/main" id="{2B64C4E9-872C-DF40-85EB-1733C5F51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793" y="3613542"/>
            <a:ext cx="2668588" cy="7588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33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71F9F022-E75B-5848-8031-4D90FB03D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631" y="4560702"/>
            <a:ext cx="2728912" cy="2114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726BA508-D51D-9246-B8A9-49CB1B52A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781" y="3666722"/>
            <a:ext cx="12271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Outgoing Port</a:t>
            </a:r>
          </a:p>
        </p:txBody>
      </p:sp>
      <p:sp>
        <p:nvSpPr>
          <p:cNvPr id="36" name="Rectangle 20">
            <a:extLst>
              <a:ext uri="{FF2B5EF4-FFF2-40B4-BE49-F238E27FC236}">
                <a16:creationId xmlns:a16="http://schemas.microsoft.com/office/drawing/2014/main" id="{F4A9B99A-0044-E940-9E7D-DD26657C9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283592"/>
            <a:ext cx="1201738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7" name="Rectangle 21">
            <a:extLst>
              <a:ext uri="{FF2B5EF4-FFF2-40B4-BE49-F238E27FC236}">
                <a16:creationId xmlns:a16="http://schemas.microsoft.com/office/drawing/2014/main" id="{76EA8A93-0699-BD44-AEDF-5AB8D4AAB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283592"/>
            <a:ext cx="1200150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A5A89F50-0BAA-DD43-84F1-8DFC58D56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5772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9" name="Rectangle 23">
            <a:extLst>
              <a:ext uri="{FF2B5EF4-FFF2-40B4-BE49-F238E27FC236}">
                <a16:creationId xmlns:a16="http://schemas.microsoft.com/office/drawing/2014/main" id="{4119EE11-D1FC-B54E-80AF-CC101AFF2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5772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0" name="Rectangle 24">
            <a:extLst>
              <a:ext uri="{FF2B5EF4-FFF2-40B4-BE49-F238E27FC236}">
                <a16:creationId xmlns:a16="http://schemas.microsoft.com/office/drawing/2014/main" id="{7B0850BB-BEC3-BB44-AB02-2891B9B06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872554"/>
            <a:ext cx="1201738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1" name="Rectangle 25">
            <a:extLst>
              <a:ext uri="{FF2B5EF4-FFF2-40B4-BE49-F238E27FC236}">
                <a16:creationId xmlns:a16="http://schemas.microsoft.com/office/drawing/2014/main" id="{A4273425-862F-2441-A969-877E413E6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872554"/>
            <a:ext cx="1200150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2" name="Rectangle 26">
            <a:extLst>
              <a:ext uri="{FF2B5EF4-FFF2-40B4-BE49-F238E27FC236}">
                <a16:creationId xmlns:a16="http://schemas.microsoft.com/office/drawing/2014/main" id="{597237B6-9B6D-0E42-BAED-B89CA66B9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63646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5F503287-45BF-5C4D-BF0A-159A8422D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63646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4" name="Rectangle 28">
            <a:extLst>
              <a:ext uri="{FF2B5EF4-FFF2-40B4-BE49-F238E27FC236}">
                <a16:creationId xmlns:a16="http://schemas.microsoft.com/office/drawing/2014/main" id="{28574E4A-9A78-3747-8E5F-7141C51F9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4988317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5" name="Rectangle 29">
            <a:extLst>
              <a:ext uri="{FF2B5EF4-FFF2-40B4-BE49-F238E27FC236}">
                <a16:creationId xmlns:a16="http://schemas.microsoft.com/office/drawing/2014/main" id="{FFBBD18D-67D5-7A4B-A1CE-A57957A95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4988317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6" name="Text Box 30">
            <a:extLst>
              <a:ext uri="{FF2B5EF4-FFF2-40B4-BE49-F238E27FC236}">
                <a16:creationId xmlns:a16="http://schemas.microsoft.com/office/drawing/2014/main" id="{648E4482-779B-634B-A707-420951C0D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435" y="4945723"/>
            <a:ext cx="1280779" cy="33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333300"/>
                </a:solidFill>
                <a:latin typeface="Helvetica" pitchFamily="2" charset="0"/>
              </a:rPr>
              <a:t>Dst</a:t>
            </a:r>
            <a:r>
              <a:rPr lang="en-US" altLang="en-US" sz="1600" dirty="0">
                <a:solidFill>
                  <a:srgbClr val="333300"/>
                </a:solidFill>
                <a:latin typeface="Helvetica" pitchFamily="2" charset="0"/>
              </a:rPr>
              <a:t>-network</a:t>
            </a:r>
          </a:p>
        </p:txBody>
      </p:sp>
      <p:sp>
        <p:nvSpPr>
          <p:cNvPr id="47" name="Text Box 31">
            <a:extLst>
              <a:ext uri="{FF2B5EF4-FFF2-40B4-BE49-F238E27FC236}">
                <a16:creationId xmlns:a16="http://schemas.microsoft.com/office/drawing/2014/main" id="{5E0E5643-253F-234A-A72B-398DEF380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894" y="4958153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333300"/>
                </a:solidFill>
                <a:latin typeface="Helvetica" pitchFamily="2" charset="0"/>
              </a:rPr>
              <a:t>Port</a:t>
            </a:r>
          </a:p>
        </p:txBody>
      </p:sp>
      <p:sp>
        <p:nvSpPr>
          <p:cNvPr id="48" name="Text Box 32">
            <a:extLst>
              <a:ext uri="{FF2B5EF4-FFF2-40B4-BE49-F238E27FC236}">
                <a16:creationId xmlns:a16="http://schemas.microsoft.com/office/drawing/2014/main" id="{79AD5CDB-6999-A84C-B5A3-F394F8188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1224" y="4621074"/>
            <a:ext cx="1951668" cy="36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333300"/>
                </a:solidFill>
                <a:latin typeface="Helvetica" pitchFamily="2" charset="0"/>
              </a:rPr>
              <a:t>Forwarding Table</a:t>
            </a:r>
          </a:p>
        </p:txBody>
      </p:sp>
      <p:sp>
        <p:nvSpPr>
          <p:cNvPr id="51" name="Text Box 35">
            <a:extLst>
              <a:ext uri="{FF2B5EF4-FFF2-40B4-BE49-F238E27FC236}">
                <a16:creationId xmlns:a16="http://schemas.microsoft.com/office/drawing/2014/main" id="{EB36F9FE-4CF3-6A42-BDB6-C4FA6082C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8756" y="3667516"/>
            <a:ext cx="185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Route Lookup Data Structure</a:t>
            </a:r>
          </a:p>
        </p:txBody>
      </p:sp>
      <p:sp>
        <p:nvSpPr>
          <p:cNvPr id="52" name="Text Box 36">
            <a:extLst>
              <a:ext uri="{FF2B5EF4-FFF2-40B4-BE49-F238E27FC236}">
                <a16:creationId xmlns:a16="http://schemas.microsoft.com/office/drawing/2014/main" id="{C60C9C71-065A-9948-ACF5-3D86DBB82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918" y="5305816"/>
            <a:ext cx="1169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65.0.0.0/8</a:t>
            </a:r>
          </a:p>
        </p:txBody>
      </p:sp>
      <p:sp>
        <p:nvSpPr>
          <p:cNvPr id="53" name="Text Box 37">
            <a:extLst>
              <a:ext uri="{FF2B5EF4-FFF2-40B4-BE49-F238E27FC236}">
                <a16:creationId xmlns:a16="http://schemas.microsoft.com/office/drawing/2014/main" id="{710C36F5-1326-9445-A2D7-5CA2E2091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2043" y="5601091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128.9.0.0/16</a:t>
            </a:r>
          </a:p>
        </p:txBody>
      </p:sp>
      <p:sp>
        <p:nvSpPr>
          <p:cNvPr id="54" name="Text Box 38">
            <a:extLst>
              <a:ext uri="{FF2B5EF4-FFF2-40B4-BE49-F238E27FC236}">
                <a16:creationId xmlns:a16="http://schemas.microsoft.com/office/drawing/2014/main" id="{F5DB8797-D111-FA40-98D7-D70103A64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6169" y="6393253"/>
            <a:ext cx="1298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149.12.0.0/19</a:t>
            </a:r>
          </a:p>
        </p:txBody>
      </p:sp>
      <p:sp>
        <p:nvSpPr>
          <p:cNvPr id="55" name="Text Box 39">
            <a:extLst>
              <a:ext uri="{FF2B5EF4-FFF2-40B4-BE49-F238E27FC236}">
                <a16:creationId xmlns:a16="http://schemas.microsoft.com/office/drawing/2014/main" id="{317FEF9E-ED6F-8B4E-B76E-8DA203E61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0818" y="5315341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56" name="Text Box 40">
            <a:extLst>
              <a:ext uri="{FF2B5EF4-FFF2-40B4-BE49-F238E27FC236}">
                <a16:creationId xmlns:a16="http://schemas.microsoft.com/office/drawing/2014/main" id="{98209DAB-C1E0-7F4A-897D-C50B98426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7169" y="5605853"/>
            <a:ext cx="284032" cy="30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57" name="Text Box 41">
            <a:extLst>
              <a:ext uri="{FF2B5EF4-FFF2-40B4-BE49-F238E27FC236}">
                <a16:creationId xmlns:a16="http://schemas.microsoft.com/office/drawing/2014/main" id="{C2C41437-C3D9-6241-87E2-98B99EF1B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7806" y="6404366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58" name="Line 44">
            <a:extLst>
              <a:ext uri="{FF2B5EF4-FFF2-40B4-BE49-F238E27FC236}">
                <a16:creationId xmlns:a16="http://schemas.microsoft.com/office/drawing/2014/main" id="{8DB10DE4-D3E0-BD41-942C-B40F6F717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44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9" name="Line 45">
            <a:extLst>
              <a:ext uri="{FF2B5EF4-FFF2-40B4-BE49-F238E27FC236}">
                <a16:creationId xmlns:a16="http://schemas.microsoft.com/office/drawing/2014/main" id="{031C3CB5-62EA-1D42-AF66-E901EC279344}"/>
              </a:ext>
            </a:extLst>
          </p:cNvPr>
          <p:cNvSpPr>
            <a:spLocks noChangeShapeType="1"/>
          </p:cNvSpPr>
          <p:nvPr/>
        </p:nvSpPr>
        <p:spPr bwMode="auto">
          <a:xfrm>
            <a:off x="95536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" name="Line 43">
            <a:extLst>
              <a:ext uri="{FF2B5EF4-FFF2-40B4-BE49-F238E27FC236}">
                <a16:creationId xmlns:a16="http://schemas.microsoft.com/office/drawing/2014/main" id="{9EEC6263-9094-E34A-9D82-69CF5C6309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8431" y="3987397"/>
            <a:ext cx="7493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Helvetica" pitchFamily="2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09FD02E2-A796-8D40-A7D0-BB2D16B1F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00" y="2344302"/>
            <a:ext cx="940617" cy="57377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3C80D6B-D750-B549-938D-BF7AE79F1E0A}"/>
              </a:ext>
            </a:extLst>
          </p:cNvPr>
          <p:cNvCxnSpPr>
            <a:cxnSpLocks/>
          </p:cNvCxnSpPr>
          <p:nvPr/>
        </p:nvCxnSpPr>
        <p:spPr>
          <a:xfrm flipH="1">
            <a:off x="6535938" y="1868629"/>
            <a:ext cx="2283070" cy="280847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DD9A9ED-1EAD-3745-B626-CE669FA8D2FA}"/>
              </a:ext>
            </a:extLst>
          </p:cNvPr>
          <p:cNvCxnSpPr>
            <a:cxnSpLocks/>
          </p:cNvCxnSpPr>
          <p:nvPr/>
        </p:nvCxnSpPr>
        <p:spPr>
          <a:xfrm>
            <a:off x="9826092" y="1890396"/>
            <a:ext cx="2096734" cy="402345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3E24F0D-BD84-3549-A63E-580B0A918656}"/>
              </a:ext>
            </a:extLst>
          </p:cNvPr>
          <p:cNvSpPr txBox="1"/>
          <p:nvPr/>
        </p:nvSpPr>
        <p:spPr>
          <a:xfrm>
            <a:off x="7548434" y="2247541"/>
            <a:ext cx="78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Parse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371B977-C3DD-D24B-806C-3F8F0CB8A176}"/>
              </a:ext>
            </a:extLst>
          </p:cNvPr>
          <p:cNvCxnSpPr>
            <a:cxnSpLocks/>
          </p:cNvCxnSpPr>
          <p:nvPr/>
        </p:nvCxnSpPr>
        <p:spPr>
          <a:xfrm flipV="1">
            <a:off x="7599015" y="2622607"/>
            <a:ext cx="927697" cy="5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92FE47F-A09B-9B4D-AB04-ADB11AE214EF}"/>
              </a:ext>
            </a:extLst>
          </p:cNvPr>
          <p:cNvGrpSpPr/>
          <p:nvPr/>
        </p:nvGrpSpPr>
        <p:grpSpPr>
          <a:xfrm>
            <a:off x="8611980" y="2157278"/>
            <a:ext cx="1175806" cy="1009935"/>
            <a:chOff x="9422462" y="2142976"/>
            <a:chExt cx="1175806" cy="1009935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85CD293-5515-C04E-9CDD-A4F288583A85}"/>
                </a:ext>
              </a:extLst>
            </p:cNvPr>
            <p:cNvGrpSpPr/>
            <p:nvPr/>
          </p:nvGrpSpPr>
          <p:grpSpPr>
            <a:xfrm>
              <a:off x="9425800" y="2142976"/>
              <a:ext cx="1154312" cy="338554"/>
              <a:chOff x="9522792" y="2132162"/>
              <a:chExt cx="1154312" cy="338554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3A1B879-AA4A-BE43-8BD6-28663008635A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5AE9DA1-9312-3B46-8C95-CE8D380E1CB5}"/>
                  </a:ext>
                </a:extLst>
              </p:cNvPr>
              <p:cNvSpPr txBox="1"/>
              <p:nvPr/>
            </p:nvSpPr>
            <p:spPr>
              <a:xfrm>
                <a:off x="9551973" y="2132162"/>
                <a:ext cx="10652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Transport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AC54A3E-327D-A94B-BB21-1B8C696BBA2B}"/>
                </a:ext>
              </a:extLst>
            </p:cNvPr>
            <p:cNvGrpSpPr/>
            <p:nvPr/>
          </p:nvGrpSpPr>
          <p:grpSpPr>
            <a:xfrm>
              <a:off x="9425800" y="2495331"/>
              <a:ext cx="1154312" cy="338554"/>
              <a:chOff x="9522792" y="2140414"/>
              <a:chExt cx="1154312" cy="33855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F1A860D-4875-434C-BF8D-31B9FD9B4BBE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3AA8F5F-410D-8A45-BB5C-C8A21CDF5089}"/>
                  </a:ext>
                </a:extLst>
              </p:cNvPr>
              <p:cNvSpPr txBox="1"/>
              <p:nvPr/>
            </p:nvSpPr>
            <p:spPr>
              <a:xfrm>
                <a:off x="9652690" y="2140414"/>
                <a:ext cx="9699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Network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2EB02DE-120C-5543-BDE0-E0FA7603C8D1}"/>
                </a:ext>
              </a:extLst>
            </p:cNvPr>
            <p:cNvGrpSpPr/>
            <p:nvPr/>
          </p:nvGrpSpPr>
          <p:grpSpPr>
            <a:xfrm>
              <a:off x="9422462" y="2814357"/>
              <a:ext cx="1175806" cy="338554"/>
              <a:chOff x="9522792" y="2153179"/>
              <a:chExt cx="1175806" cy="338554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4206CB5-0618-8B4C-8248-52530730A0BA}"/>
                  </a:ext>
                </a:extLst>
              </p:cNvPr>
              <p:cNvSpPr/>
              <p:nvPr/>
            </p:nvSpPr>
            <p:spPr>
              <a:xfrm>
                <a:off x="9522792" y="2191444"/>
                <a:ext cx="1175806" cy="270022"/>
              </a:xfrm>
              <a:prstGeom prst="rect">
                <a:avLst/>
              </a:prstGeom>
              <a:solidFill>
                <a:srgbClr val="7030A0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BCA3057-66F7-BF4C-A184-3044C26CA6BB}"/>
                  </a:ext>
                </a:extLst>
              </p:cNvPr>
              <p:cNvSpPr txBox="1"/>
              <p:nvPr/>
            </p:nvSpPr>
            <p:spPr>
              <a:xfrm>
                <a:off x="9576711" y="2153179"/>
                <a:ext cx="10652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Link layer</a:t>
                </a: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1194D700-3E06-8B4F-9BF2-47AB0F5FE28D}"/>
              </a:ext>
            </a:extLst>
          </p:cNvPr>
          <p:cNvSpPr txBox="1"/>
          <p:nvPr/>
        </p:nvSpPr>
        <p:spPr>
          <a:xfrm>
            <a:off x="9532961" y="2149842"/>
            <a:ext cx="1984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Extract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destination IP </a:t>
            </a:r>
            <a:r>
              <a:rPr lang="en-US" dirty="0">
                <a:latin typeface="Helvetica" pitchFamily="2" charset="0"/>
              </a:rPr>
              <a:t>address</a:t>
            </a:r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049854CD-4EE2-C740-9F45-51D0F24AD1FE}"/>
              </a:ext>
            </a:extLst>
          </p:cNvPr>
          <p:cNvSpPr/>
          <p:nvPr/>
        </p:nvSpPr>
        <p:spPr>
          <a:xfrm>
            <a:off x="6782921" y="2755076"/>
            <a:ext cx="4630215" cy="1232322"/>
          </a:xfrm>
          <a:custGeom>
            <a:avLst/>
            <a:gdLst>
              <a:gd name="connsiteX0" fmla="*/ 3216102 w 4630215"/>
              <a:gd name="connsiteY0" fmla="*/ 0 h 1330037"/>
              <a:gd name="connsiteX1" fmla="*/ 4486761 w 4630215"/>
              <a:gd name="connsiteY1" fmla="*/ 190006 h 1330037"/>
              <a:gd name="connsiteX2" fmla="*/ 235395 w 4630215"/>
              <a:gd name="connsiteY2" fmla="*/ 819398 h 1330037"/>
              <a:gd name="connsiteX3" fmla="*/ 924164 w 4630215"/>
              <a:gd name="connsiteY3" fmla="*/ 1330037 h 133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215" h="1330037">
                <a:moveTo>
                  <a:pt x="3216102" y="0"/>
                </a:moveTo>
                <a:cubicBezTo>
                  <a:pt x="4099824" y="26720"/>
                  <a:pt x="4983546" y="53440"/>
                  <a:pt x="4486761" y="190006"/>
                </a:cubicBezTo>
                <a:cubicBezTo>
                  <a:pt x="3989976" y="326572"/>
                  <a:pt x="829161" y="629393"/>
                  <a:pt x="235395" y="819398"/>
                </a:cubicBezTo>
                <a:cubicBezTo>
                  <a:pt x="-358371" y="1009403"/>
                  <a:pt x="282896" y="1169720"/>
                  <a:pt x="924164" y="133003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05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DDC7C-3822-1C4A-8D3F-2A9DA6B7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lookups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42E3D-B787-5E4F-8E09-F5300B05F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9401" y="1658546"/>
            <a:ext cx="5750626" cy="4834329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rgbClr val="C00000"/>
                </a:solidFill>
              </a:rPr>
              <a:t>Destination-IP-based forwarding has consequences.</a:t>
            </a:r>
            <a:endParaRPr lang="en-US" sz="2400" dirty="0"/>
          </a:p>
          <a:p>
            <a:r>
              <a:rPr lang="en-US" sz="2400" dirty="0"/>
              <a:t>Forwarding behavior is independent of the source: legitimate source vs. malicious attack traffic</a:t>
            </a:r>
          </a:p>
          <a:p>
            <a:r>
              <a:rPr lang="en-US" sz="2400" dirty="0"/>
              <a:t>Forwarding behavior is independent of the application: web traffic vs. file download vs. video</a:t>
            </a:r>
          </a:p>
          <a:p>
            <a:r>
              <a:rPr lang="en-US" sz="2400" dirty="0"/>
              <a:t>IP-based packet processing is “baked into” router hardware: evolving the IP protocol faces tall deployment hurdles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380125F-EFFC-8845-A2AF-AFEEF3FF9E18}"/>
              </a:ext>
            </a:extLst>
          </p:cNvPr>
          <p:cNvGrpSpPr/>
          <p:nvPr/>
        </p:nvGrpSpPr>
        <p:grpSpPr>
          <a:xfrm>
            <a:off x="6367998" y="775093"/>
            <a:ext cx="5712256" cy="1013667"/>
            <a:chOff x="6255145" y="1246849"/>
            <a:chExt cx="5712256" cy="1991252"/>
          </a:xfrm>
        </p:grpSpPr>
        <p:sp>
          <p:nvSpPr>
            <p:cNvPr id="5" name="Rectangle 12">
              <a:extLst>
                <a:ext uri="{FF2B5EF4-FFF2-40B4-BE49-F238E27FC236}">
                  <a16:creationId xmlns:a16="http://schemas.microsoft.com/office/drawing/2014/main" id="{DBAFACA8-D929-C84A-965D-9313E19BB8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47590" y="1401363"/>
              <a:ext cx="5121260" cy="183673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AF62659B-2B1D-EC4C-86ED-7D22A31312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7167" y="1995525"/>
              <a:ext cx="865259" cy="646753"/>
            </a:xfrm>
            <a:prstGeom prst="rect">
              <a:avLst/>
            </a:prstGeom>
            <a:noFill/>
            <a:ln w="28575">
              <a:noFill/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Line</a:t>
              </a:r>
            </a:p>
            <a:p>
              <a:pPr algn="ctr"/>
              <a:r>
                <a:rPr lang="en-US" altLang="en-US" sz="2000" dirty="0"/>
                <a:t>Term</a:t>
              </a:r>
            </a:p>
          </p:txBody>
        </p:sp>
        <p:sp>
          <p:nvSpPr>
            <p:cNvPr id="7" name="Rectangle 14">
              <a:extLst>
                <a:ext uri="{FF2B5EF4-FFF2-40B4-BE49-F238E27FC236}">
                  <a16:creationId xmlns:a16="http://schemas.microsoft.com/office/drawing/2014/main" id="{F23456E8-3EC3-DC42-9CDB-22BADFCF5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7784" y="1587100"/>
              <a:ext cx="1152525" cy="14097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8" name="Rectangle 15">
              <a:extLst>
                <a:ext uri="{FF2B5EF4-FFF2-40B4-BE49-F238E27FC236}">
                  <a16:creationId xmlns:a16="http://schemas.microsoft.com/office/drawing/2014/main" id="{E822A2A5-61B3-AB4A-9868-8FAA14ECE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8170" y="1542272"/>
              <a:ext cx="1003076" cy="158552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9" name="Line 16">
              <a:extLst>
                <a:ext uri="{FF2B5EF4-FFF2-40B4-BE49-F238E27FC236}">
                  <a16:creationId xmlns:a16="http://schemas.microsoft.com/office/drawing/2014/main" id="{C4F30249-83F6-F649-BC2F-0CAD121AB9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55145" y="2311732"/>
              <a:ext cx="34008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30">
              <a:extLst>
                <a:ext uri="{FF2B5EF4-FFF2-40B4-BE49-F238E27FC236}">
                  <a16:creationId xmlns:a16="http://schemas.microsoft.com/office/drawing/2014/main" id="{55D36656-1650-8F46-9669-A6C863869D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20459" y="2306238"/>
              <a:ext cx="190500" cy="15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31">
              <a:extLst>
                <a:ext uri="{FF2B5EF4-FFF2-40B4-BE49-F238E27FC236}">
                  <a16:creationId xmlns:a16="http://schemas.microsoft.com/office/drawing/2014/main" id="{A8FE3C8E-7396-9F46-81E6-320F8FFACF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87234" y="2263375"/>
              <a:ext cx="190500" cy="15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32">
              <a:extLst>
                <a:ext uri="{FF2B5EF4-FFF2-40B4-BE49-F238E27FC236}">
                  <a16:creationId xmlns:a16="http://schemas.microsoft.com/office/drawing/2014/main" id="{CFD8B1E2-C6B9-F445-A415-0C85C907FB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744578" y="2277675"/>
              <a:ext cx="22056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Rectangle 33">
              <a:extLst>
                <a:ext uri="{FF2B5EF4-FFF2-40B4-BE49-F238E27FC236}">
                  <a16:creationId xmlns:a16="http://schemas.microsoft.com/office/drawing/2014/main" id="{AA9BDEA9-00A6-414A-BD87-B9ADC4B34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7940" y="1945212"/>
              <a:ext cx="1055688" cy="828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en-US" sz="2000" dirty="0"/>
                <a:t>Link 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en-US" sz="2000" dirty="0"/>
                <a:t>Layer  </a:t>
              </a:r>
            </a:p>
          </p:txBody>
        </p:sp>
        <p:sp>
          <p:nvSpPr>
            <p:cNvPr id="14" name="Text Box 35">
              <a:extLst>
                <a:ext uri="{FF2B5EF4-FFF2-40B4-BE49-F238E27FC236}">
                  <a16:creationId xmlns:a16="http://schemas.microsoft.com/office/drawing/2014/main" id="{A7490E50-260A-CB41-B739-D0662F43B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79821" y="1654323"/>
              <a:ext cx="941283" cy="707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Route </a:t>
              </a:r>
            </a:p>
            <a:p>
              <a:pPr algn="ctr"/>
              <a:r>
                <a:rPr lang="en-US" altLang="en-US" sz="2000" dirty="0"/>
                <a:t>lookup</a:t>
              </a:r>
            </a:p>
          </p:txBody>
        </p:sp>
        <p:sp>
          <p:nvSpPr>
            <p:cNvPr id="15" name="Line 45">
              <a:extLst>
                <a:ext uri="{FF2B5EF4-FFF2-40B4-BE49-F238E27FC236}">
                  <a16:creationId xmlns:a16="http://schemas.microsoft.com/office/drawing/2014/main" id="{E6427EFF-C0E7-D64F-85BD-4FD0FF8164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1925593" y="1246849"/>
              <a:ext cx="6915" cy="1991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grpSp>
          <p:nvGrpSpPr>
            <p:cNvPr id="17" name="Group 56">
              <a:extLst>
                <a:ext uri="{FF2B5EF4-FFF2-40B4-BE49-F238E27FC236}">
                  <a16:creationId xmlns:a16="http://schemas.microsoft.com/office/drawing/2014/main" id="{B1BB93E7-2571-1442-B375-98844B76CA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267355" y="2525193"/>
              <a:ext cx="830989" cy="340970"/>
              <a:chOff x="446" y="3534"/>
              <a:chExt cx="785" cy="439"/>
            </a:xfrm>
          </p:grpSpPr>
          <p:sp>
            <p:nvSpPr>
              <p:cNvPr id="19" name="Line 48">
                <a:extLst>
                  <a:ext uri="{FF2B5EF4-FFF2-40B4-BE49-F238E27FC236}">
                    <a16:creationId xmlns:a16="http://schemas.microsoft.com/office/drawing/2014/main" id="{DB0789E1-E343-E642-ABAC-E01E3F6F33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6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0" name="Line 49">
                <a:extLst>
                  <a:ext uri="{FF2B5EF4-FFF2-40B4-BE49-F238E27FC236}">
                    <a16:creationId xmlns:a16="http://schemas.microsoft.com/office/drawing/2014/main" id="{37CA2692-FF56-8742-89D3-5BD1859344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8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" name="Line 50">
                <a:extLst>
                  <a:ext uri="{FF2B5EF4-FFF2-40B4-BE49-F238E27FC236}">
                    <a16:creationId xmlns:a16="http://schemas.microsoft.com/office/drawing/2014/main" id="{B3D0275B-0A99-F44A-B7CD-90DC910D73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1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2" name="Line 51">
                <a:extLst>
                  <a:ext uri="{FF2B5EF4-FFF2-40B4-BE49-F238E27FC236}">
                    <a16:creationId xmlns:a16="http://schemas.microsoft.com/office/drawing/2014/main" id="{6B232FAD-7DED-5345-9DD9-670F66440B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2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3" name="Line 52">
                <a:extLst>
                  <a:ext uri="{FF2B5EF4-FFF2-40B4-BE49-F238E27FC236}">
                    <a16:creationId xmlns:a16="http://schemas.microsoft.com/office/drawing/2014/main" id="{C26ED974-65D6-DC48-91DA-7A5BF6CCEF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95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4" name="Line 53">
                <a:extLst>
                  <a:ext uri="{FF2B5EF4-FFF2-40B4-BE49-F238E27FC236}">
                    <a16:creationId xmlns:a16="http://schemas.microsoft.com/office/drawing/2014/main" id="{951FCE22-1748-7A44-8A07-F9381C9E70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6" y="3534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5" name="Line 54">
                <a:extLst>
                  <a:ext uri="{FF2B5EF4-FFF2-40B4-BE49-F238E27FC236}">
                    <a16:creationId xmlns:a16="http://schemas.microsoft.com/office/drawing/2014/main" id="{E3CA5C71-7D1F-4D4B-B72E-27A4AADB3A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21" y="3535"/>
                <a:ext cx="2" cy="437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6" name="Line 55">
                <a:extLst>
                  <a:ext uri="{FF2B5EF4-FFF2-40B4-BE49-F238E27FC236}">
                    <a16:creationId xmlns:a16="http://schemas.microsoft.com/office/drawing/2014/main" id="{3E90E79F-2555-3346-9172-1234B95ED8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29" y="3538"/>
                <a:ext cx="2" cy="435"/>
              </a:xfrm>
              <a:prstGeom prst="line">
                <a:avLst/>
              </a:prstGeom>
              <a:noFill/>
              <a:ln w="3810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</p:grp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BB1EA99-A605-9F45-9D95-CA4FE039A558}"/>
                </a:ext>
              </a:extLst>
            </p:cNvPr>
            <p:cNvSpPr/>
            <p:nvPr/>
          </p:nvSpPr>
          <p:spPr>
            <a:xfrm>
              <a:off x="6551759" y="1654323"/>
              <a:ext cx="698937" cy="1360175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2ECBC2A5-F379-5C43-B2C4-2ADAC7D3FE25}"/>
                </a:ext>
              </a:extLst>
            </p:cNvPr>
            <p:cNvSpPr/>
            <p:nvPr/>
          </p:nvSpPr>
          <p:spPr>
            <a:xfrm>
              <a:off x="9932024" y="1551475"/>
              <a:ext cx="1515427" cy="1552574"/>
            </a:xfrm>
            <a:prstGeom prst="rect">
              <a:avLst/>
            </a:prstGeom>
            <a:noFill/>
            <a:ln w="28575">
              <a:solidFill>
                <a:schemeClr val="accent5">
                  <a:lumMod val="75000"/>
                </a:schemeClr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 Box 35">
              <a:extLst>
                <a:ext uri="{FF2B5EF4-FFF2-40B4-BE49-F238E27FC236}">
                  <a16:creationId xmlns:a16="http://schemas.microsoft.com/office/drawing/2014/main" id="{76170EE2-1676-AA42-8D0A-7E7483F76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87095" y="1675128"/>
              <a:ext cx="1380506" cy="7078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/>
                <a:t>Per-output</a:t>
              </a:r>
            </a:p>
            <a:p>
              <a:pPr algn="ctr"/>
              <a:r>
                <a:rPr lang="en-US" altLang="en-US" sz="2000" dirty="0"/>
                <a:t>Queues</a:t>
              </a:r>
            </a:p>
          </p:txBody>
        </p:sp>
        <p:sp>
          <p:nvSpPr>
            <p:cNvPr id="30" name="Line 32">
              <a:extLst>
                <a:ext uri="{FF2B5EF4-FFF2-40B4-BE49-F238E27FC236}">
                  <a16:creationId xmlns:a16="http://schemas.microsoft.com/office/drawing/2014/main" id="{2FECB52F-88B2-0E48-BABA-C11CCD6B1A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458565" y="2263375"/>
              <a:ext cx="5088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31" name="Rectangle 15">
            <a:extLst>
              <a:ext uri="{FF2B5EF4-FFF2-40B4-BE49-F238E27FC236}">
                <a16:creationId xmlns:a16="http://schemas.microsoft.com/office/drawing/2014/main" id="{7C5E5F40-123F-CF46-BF92-828DEF691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3312" y="3428771"/>
            <a:ext cx="3308350" cy="33512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2" name="Oval 16">
            <a:extLst>
              <a:ext uri="{FF2B5EF4-FFF2-40B4-BE49-F238E27FC236}">
                <a16:creationId xmlns:a16="http://schemas.microsoft.com/office/drawing/2014/main" id="{2B64C4E9-872C-DF40-85EB-1733C5F51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793" y="3613542"/>
            <a:ext cx="2668588" cy="7588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33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71F9F022-E75B-5848-8031-4D90FB03D0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631" y="4560702"/>
            <a:ext cx="2728912" cy="2114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5" name="Rectangle 19">
            <a:extLst>
              <a:ext uri="{FF2B5EF4-FFF2-40B4-BE49-F238E27FC236}">
                <a16:creationId xmlns:a16="http://schemas.microsoft.com/office/drawing/2014/main" id="{726BA508-D51D-9246-B8A9-49CB1B52A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781" y="3666722"/>
            <a:ext cx="12271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Outgoing Port</a:t>
            </a:r>
          </a:p>
        </p:txBody>
      </p:sp>
      <p:sp>
        <p:nvSpPr>
          <p:cNvPr id="36" name="Rectangle 20">
            <a:extLst>
              <a:ext uri="{FF2B5EF4-FFF2-40B4-BE49-F238E27FC236}">
                <a16:creationId xmlns:a16="http://schemas.microsoft.com/office/drawing/2014/main" id="{F4A9B99A-0044-E940-9E7D-DD26657C9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283592"/>
            <a:ext cx="1201738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7" name="Rectangle 21">
            <a:extLst>
              <a:ext uri="{FF2B5EF4-FFF2-40B4-BE49-F238E27FC236}">
                <a16:creationId xmlns:a16="http://schemas.microsoft.com/office/drawing/2014/main" id="{76EA8A93-0699-BD44-AEDF-5AB8D4AAB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283592"/>
            <a:ext cx="1200150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8" name="Rectangle 22">
            <a:extLst>
              <a:ext uri="{FF2B5EF4-FFF2-40B4-BE49-F238E27FC236}">
                <a16:creationId xmlns:a16="http://schemas.microsoft.com/office/drawing/2014/main" id="{A5A89F50-0BAA-DD43-84F1-8DFC58D56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5772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39" name="Rectangle 23">
            <a:extLst>
              <a:ext uri="{FF2B5EF4-FFF2-40B4-BE49-F238E27FC236}">
                <a16:creationId xmlns:a16="http://schemas.microsoft.com/office/drawing/2014/main" id="{4119EE11-D1FC-B54E-80AF-CC101AFF2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5772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0" name="Rectangle 24">
            <a:extLst>
              <a:ext uri="{FF2B5EF4-FFF2-40B4-BE49-F238E27FC236}">
                <a16:creationId xmlns:a16="http://schemas.microsoft.com/office/drawing/2014/main" id="{7B0850BB-BEC3-BB44-AB02-2891B9B06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872554"/>
            <a:ext cx="1201738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1" name="Rectangle 25">
            <a:extLst>
              <a:ext uri="{FF2B5EF4-FFF2-40B4-BE49-F238E27FC236}">
                <a16:creationId xmlns:a16="http://schemas.microsoft.com/office/drawing/2014/main" id="{A4273425-862F-2441-A969-877E413E6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872554"/>
            <a:ext cx="1200150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2" name="Rectangle 26">
            <a:extLst>
              <a:ext uri="{FF2B5EF4-FFF2-40B4-BE49-F238E27FC236}">
                <a16:creationId xmlns:a16="http://schemas.microsoft.com/office/drawing/2014/main" id="{597237B6-9B6D-0E42-BAED-B89CA66B9B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63646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3" name="Rectangle 27">
            <a:extLst>
              <a:ext uri="{FF2B5EF4-FFF2-40B4-BE49-F238E27FC236}">
                <a16:creationId xmlns:a16="http://schemas.microsoft.com/office/drawing/2014/main" id="{5F503287-45BF-5C4D-BF0A-159A8422D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63646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4" name="Rectangle 28">
            <a:extLst>
              <a:ext uri="{FF2B5EF4-FFF2-40B4-BE49-F238E27FC236}">
                <a16:creationId xmlns:a16="http://schemas.microsoft.com/office/drawing/2014/main" id="{28574E4A-9A78-3747-8E5F-7141C51F9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4988317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5" name="Rectangle 29">
            <a:extLst>
              <a:ext uri="{FF2B5EF4-FFF2-40B4-BE49-F238E27FC236}">
                <a16:creationId xmlns:a16="http://schemas.microsoft.com/office/drawing/2014/main" id="{FFBBD18D-67D5-7A4B-A1CE-A57957A95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4988317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46" name="Text Box 30">
            <a:extLst>
              <a:ext uri="{FF2B5EF4-FFF2-40B4-BE49-F238E27FC236}">
                <a16:creationId xmlns:a16="http://schemas.microsoft.com/office/drawing/2014/main" id="{648E4482-779B-634B-A707-420951C0D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435" y="4945723"/>
            <a:ext cx="1280779" cy="33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333300"/>
                </a:solidFill>
                <a:latin typeface="Helvetica" pitchFamily="2" charset="0"/>
              </a:rPr>
              <a:t>Dst</a:t>
            </a:r>
            <a:r>
              <a:rPr lang="en-US" altLang="en-US" sz="1600" dirty="0">
                <a:solidFill>
                  <a:srgbClr val="333300"/>
                </a:solidFill>
                <a:latin typeface="Helvetica" pitchFamily="2" charset="0"/>
              </a:rPr>
              <a:t>-network</a:t>
            </a:r>
          </a:p>
        </p:txBody>
      </p:sp>
      <p:sp>
        <p:nvSpPr>
          <p:cNvPr id="47" name="Text Box 31">
            <a:extLst>
              <a:ext uri="{FF2B5EF4-FFF2-40B4-BE49-F238E27FC236}">
                <a16:creationId xmlns:a16="http://schemas.microsoft.com/office/drawing/2014/main" id="{5E0E5643-253F-234A-A72B-398DEF380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894" y="4958153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333300"/>
                </a:solidFill>
                <a:latin typeface="Helvetica" pitchFamily="2" charset="0"/>
              </a:rPr>
              <a:t>Port</a:t>
            </a:r>
          </a:p>
        </p:txBody>
      </p:sp>
      <p:sp>
        <p:nvSpPr>
          <p:cNvPr id="48" name="Text Box 32">
            <a:extLst>
              <a:ext uri="{FF2B5EF4-FFF2-40B4-BE49-F238E27FC236}">
                <a16:creationId xmlns:a16="http://schemas.microsoft.com/office/drawing/2014/main" id="{79AD5CDB-6999-A84C-B5A3-F394F8188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1224" y="4621074"/>
            <a:ext cx="1951668" cy="36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333300"/>
                </a:solidFill>
                <a:latin typeface="Helvetica" pitchFamily="2" charset="0"/>
              </a:rPr>
              <a:t>Forwarding Table</a:t>
            </a:r>
          </a:p>
        </p:txBody>
      </p:sp>
      <p:sp>
        <p:nvSpPr>
          <p:cNvPr id="51" name="Text Box 35">
            <a:extLst>
              <a:ext uri="{FF2B5EF4-FFF2-40B4-BE49-F238E27FC236}">
                <a16:creationId xmlns:a16="http://schemas.microsoft.com/office/drawing/2014/main" id="{EB36F9FE-4CF3-6A42-BDB6-C4FA6082C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8756" y="3667516"/>
            <a:ext cx="185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Route Lookup Data Structure</a:t>
            </a:r>
          </a:p>
        </p:txBody>
      </p:sp>
      <p:sp>
        <p:nvSpPr>
          <p:cNvPr id="52" name="Text Box 36">
            <a:extLst>
              <a:ext uri="{FF2B5EF4-FFF2-40B4-BE49-F238E27FC236}">
                <a16:creationId xmlns:a16="http://schemas.microsoft.com/office/drawing/2014/main" id="{C60C9C71-065A-9948-ACF5-3D86DBB82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918" y="5305816"/>
            <a:ext cx="1169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65.0.0.0/8</a:t>
            </a:r>
          </a:p>
        </p:txBody>
      </p:sp>
      <p:sp>
        <p:nvSpPr>
          <p:cNvPr id="53" name="Text Box 37">
            <a:extLst>
              <a:ext uri="{FF2B5EF4-FFF2-40B4-BE49-F238E27FC236}">
                <a16:creationId xmlns:a16="http://schemas.microsoft.com/office/drawing/2014/main" id="{710C36F5-1326-9445-A2D7-5CA2E20912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2043" y="5601091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128.9.0.0/16</a:t>
            </a:r>
          </a:p>
        </p:txBody>
      </p:sp>
      <p:sp>
        <p:nvSpPr>
          <p:cNvPr id="54" name="Text Box 38">
            <a:extLst>
              <a:ext uri="{FF2B5EF4-FFF2-40B4-BE49-F238E27FC236}">
                <a16:creationId xmlns:a16="http://schemas.microsoft.com/office/drawing/2014/main" id="{F5DB8797-D111-FA40-98D7-D70103A64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6169" y="6393253"/>
            <a:ext cx="1298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149.12.0.0/19</a:t>
            </a:r>
          </a:p>
        </p:txBody>
      </p:sp>
      <p:sp>
        <p:nvSpPr>
          <p:cNvPr id="55" name="Text Box 39">
            <a:extLst>
              <a:ext uri="{FF2B5EF4-FFF2-40B4-BE49-F238E27FC236}">
                <a16:creationId xmlns:a16="http://schemas.microsoft.com/office/drawing/2014/main" id="{317FEF9E-ED6F-8B4E-B76E-8DA203E61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0818" y="5315341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56" name="Text Box 40">
            <a:extLst>
              <a:ext uri="{FF2B5EF4-FFF2-40B4-BE49-F238E27FC236}">
                <a16:creationId xmlns:a16="http://schemas.microsoft.com/office/drawing/2014/main" id="{98209DAB-C1E0-7F4A-897D-C50B98426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7169" y="5605853"/>
            <a:ext cx="284032" cy="30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57" name="Text Box 41">
            <a:extLst>
              <a:ext uri="{FF2B5EF4-FFF2-40B4-BE49-F238E27FC236}">
                <a16:creationId xmlns:a16="http://schemas.microsoft.com/office/drawing/2014/main" id="{C2C41437-C3D9-6241-87E2-98B99EF1B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7806" y="6404366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58" name="Line 44">
            <a:extLst>
              <a:ext uri="{FF2B5EF4-FFF2-40B4-BE49-F238E27FC236}">
                <a16:creationId xmlns:a16="http://schemas.microsoft.com/office/drawing/2014/main" id="{8DB10DE4-D3E0-BD41-942C-B40F6F717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44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9" name="Line 45">
            <a:extLst>
              <a:ext uri="{FF2B5EF4-FFF2-40B4-BE49-F238E27FC236}">
                <a16:creationId xmlns:a16="http://schemas.microsoft.com/office/drawing/2014/main" id="{031C3CB5-62EA-1D42-AF66-E901EC279344}"/>
              </a:ext>
            </a:extLst>
          </p:cNvPr>
          <p:cNvSpPr>
            <a:spLocks noChangeShapeType="1"/>
          </p:cNvSpPr>
          <p:nvPr/>
        </p:nvSpPr>
        <p:spPr bwMode="auto">
          <a:xfrm>
            <a:off x="95536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" name="Line 43">
            <a:extLst>
              <a:ext uri="{FF2B5EF4-FFF2-40B4-BE49-F238E27FC236}">
                <a16:creationId xmlns:a16="http://schemas.microsoft.com/office/drawing/2014/main" id="{9EEC6263-9094-E34A-9D82-69CF5C63091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8431" y="3987397"/>
            <a:ext cx="7493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Helvetica" pitchFamily="2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09FD02E2-A796-8D40-A7D0-BB2D16B1FC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00" y="2344302"/>
            <a:ext cx="940617" cy="57377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3C80D6B-D750-B549-938D-BF7AE79F1E0A}"/>
              </a:ext>
            </a:extLst>
          </p:cNvPr>
          <p:cNvCxnSpPr>
            <a:cxnSpLocks/>
          </p:cNvCxnSpPr>
          <p:nvPr/>
        </p:nvCxnSpPr>
        <p:spPr>
          <a:xfrm flipH="1">
            <a:off x="6535938" y="1868629"/>
            <a:ext cx="2283070" cy="280847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EDD9A9ED-1EAD-3745-B626-CE669FA8D2FA}"/>
              </a:ext>
            </a:extLst>
          </p:cNvPr>
          <p:cNvCxnSpPr>
            <a:cxnSpLocks/>
          </p:cNvCxnSpPr>
          <p:nvPr/>
        </p:nvCxnSpPr>
        <p:spPr>
          <a:xfrm>
            <a:off x="9826092" y="1890396"/>
            <a:ext cx="2096734" cy="402345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3E24F0D-BD84-3549-A63E-580B0A918656}"/>
              </a:ext>
            </a:extLst>
          </p:cNvPr>
          <p:cNvSpPr txBox="1"/>
          <p:nvPr/>
        </p:nvSpPr>
        <p:spPr>
          <a:xfrm>
            <a:off x="7548434" y="2247541"/>
            <a:ext cx="78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Parse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371B977-C3DD-D24B-806C-3F8F0CB8A176}"/>
              </a:ext>
            </a:extLst>
          </p:cNvPr>
          <p:cNvCxnSpPr>
            <a:cxnSpLocks/>
          </p:cNvCxnSpPr>
          <p:nvPr/>
        </p:nvCxnSpPr>
        <p:spPr>
          <a:xfrm flipV="1">
            <a:off x="7599015" y="2622607"/>
            <a:ext cx="927697" cy="5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2" name="Group 81">
            <a:extLst>
              <a:ext uri="{FF2B5EF4-FFF2-40B4-BE49-F238E27FC236}">
                <a16:creationId xmlns:a16="http://schemas.microsoft.com/office/drawing/2014/main" id="{D92FE47F-A09B-9B4D-AB04-ADB11AE214EF}"/>
              </a:ext>
            </a:extLst>
          </p:cNvPr>
          <p:cNvGrpSpPr/>
          <p:nvPr/>
        </p:nvGrpSpPr>
        <p:grpSpPr>
          <a:xfrm>
            <a:off x="8611980" y="2157278"/>
            <a:ext cx="1175806" cy="1009935"/>
            <a:chOff x="9422462" y="2142976"/>
            <a:chExt cx="1175806" cy="1009935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85CD293-5515-C04E-9CDD-A4F288583A85}"/>
                </a:ext>
              </a:extLst>
            </p:cNvPr>
            <p:cNvGrpSpPr/>
            <p:nvPr/>
          </p:nvGrpSpPr>
          <p:grpSpPr>
            <a:xfrm>
              <a:off x="9425800" y="2142976"/>
              <a:ext cx="1154312" cy="338554"/>
              <a:chOff x="9522792" y="2132162"/>
              <a:chExt cx="1154312" cy="338554"/>
            </a:xfrm>
          </p:grpSpPr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A3A1B879-AA4A-BE43-8BD6-28663008635A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5AE9DA1-9312-3B46-8C95-CE8D380E1CB5}"/>
                  </a:ext>
                </a:extLst>
              </p:cNvPr>
              <p:cNvSpPr txBox="1"/>
              <p:nvPr/>
            </p:nvSpPr>
            <p:spPr>
              <a:xfrm>
                <a:off x="9551973" y="2132162"/>
                <a:ext cx="10652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Transport</a:t>
                </a:r>
              </a:p>
            </p:txBody>
          </p:sp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7AC54A3E-327D-A94B-BB21-1B8C696BBA2B}"/>
                </a:ext>
              </a:extLst>
            </p:cNvPr>
            <p:cNvGrpSpPr/>
            <p:nvPr/>
          </p:nvGrpSpPr>
          <p:grpSpPr>
            <a:xfrm>
              <a:off x="9425800" y="2495331"/>
              <a:ext cx="1154312" cy="338554"/>
              <a:chOff x="9522792" y="2140414"/>
              <a:chExt cx="1154312" cy="338554"/>
            </a:xfrm>
          </p:grpSpPr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F1A860D-4875-434C-BF8D-31B9FD9B4BBE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23AA8F5F-410D-8A45-BB5C-C8A21CDF5089}"/>
                  </a:ext>
                </a:extLst>
              </p:cNvPr>
              <p:cNvSpPr txBox="1"/>
              <p:nvPr/>
            </p:nvSpPr>
            <p:spPr>
              <a:xfrm>
                <a:off x="9652690" y="2140414"/>
                <a:ext cx="9699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Network</a:t>
                </a:r>
              </a:p>
            </p:txBody>
          </p:sp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A2EB02DE-120C-5543-BDE0-E0FA7603C8D1}"/>
                </a:ext>
              </a:extLst>
            </p:cNvPr>
            <p:cNvGrpSpPr/>
            <p:nvPr/>
          </p:nvGrpSpPr>
          <p:grpSpPr>
            <a:xfrm>
              <a:off x="9422462" y="2814357"/>
              <a:ext cx="1175806" cy="338554"/>
              <a:chOff x="9522792" y="2153179"/>
              <a:chExt cx="1175806" cy="338554"/>
            </a:xfrm>
          </p:grpSpPr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A4206CB5-0618-8B4C-8248-52530730A0BA}"/>
                  </a:ext>
                </a:extLst>
              </p:cNvPr>
              <p:cNvSpPr/>
              <p:nvPr/>
            </p:nvSpPr>
            <p:spPr>
              <a:xfrm>
                <a:off x="9522792" y="2191444"/>
                <a:ext cx="1175806" cy="270022"/>
              </a:xfrm>
              <a:prstGeom prst="rect">
                <a:avLst/>
              </a:prstGeom>
              <a:solidFill>
                <a:srgbClr val="7030A0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BCA3057-66F7-BF4C-A184-3044C26CA6BB}"/>
                  </a:ext>
                </a:extLst>
              </p:cNvPr>
              <p:cNvSpPr txBox="1"/>
              <p:nvPr/>
            </p:nvSpPr>
            <p:spPr>
              <a:xfrm>
                <a:off x="9576711" y="2153179"/>
                <a:ext cx="10652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Link layer</a:t>
                </a:r>
              </a:p>
            </p:txBody>
          </p:sp>
        </p:grpSp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1194D700-3E06-8B4F-9BF2-47AB0F5FE28D}"/>
              </a:ext>
            </a:extLst>
          </p:cNvPr>
          <p:cNvSpPr txBox="1"/>
          <p:nvPr/>
        </p:nvSpPr>
        <p:spPr>
          <a:xfrm>
            <a:off x="9532961" y="2149842"/>
            <a:ext cx="1984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Extract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destination IP </a:t>
            </a:r>
            <a:r>
              <a:rPr lang="en-US" dirty="0">
                <a:latin typeface="Helvetica" pitchFamily="2" charset="0"/>
              </a:rPr>
              <a:t>address</a:t>
            </a:r>
          </a:p>
        </p:txBody>
      </p:sp>
      <p:sp>
        <p:nvSpPr>
          <p:cNvPr id="86" name="Freeform 85">
            <a:extLst>
              <a:ext uri="{FF2B5EF4-FFF2-40B4-BE49-F238E27FC236}">
                <a16:creationId xmlns:a16="http://schemas.microsoft.com/office/drawing/2014/main" id="{049854CD-4EE2-C740-9F45-51D0F24AD1FE}"/>
              </a:ext>
            </a:extLst>
          </p:cNvPr>
          <p:cNvSpPr/>
          <p:nvPr/>
        </p:nvSpPr>
        <p:spPr>
          <a:xfrm>
            <a:off x="6782921" y="2755076"/>
            <a:ext cx="4630215" cy="1232322"/>
          </a:xfrm>
          <a:custGeom>
            <a:avLst/>
            <a:gdLst>
              <a:gd name="connsiteX0" fmla="*/ 3216102 w 4630215"/>
              <a:gd name="connsiteY0" fmla="*/ 0 h 1330037"/>
              <a:gd name="connsiteX1" fmla="*/ 4486761 w 4630215"/>
              <a:gd name="connsiteY1" fmla="*/ 190006 h 1330037"/>
              <a:gd name="connsiteX2" fmla="*/ 235395 w 4630215"/>
              <a:gd name="connsiteY2" fmla="*/ 819398 h 1330037"/>
              <a:gd name="connsiteX3" fmla="*/ 924164 w 4630215"/>
              <a:gd name="connsiteY3" fmla="*/ 1330037 h 133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215" h="1330037">
                <a:moveTo>
                  <a:pt x="3216102" y="0"/>
                </a:moveTo>
                <a:cubicBezTo>
                  <a:pt x="4099824" y="26720"/>
                  <a:pt x="4983546" y="53440"/>
                  <a:pt x="4486761" y="190006"/>
                </a:cubicBezTo>
                <a:cubicBezTo>
                  <a:pt x="3989976" y="326572"/>
                  <a:pt x="829161" y="629393"/>
                  <a:pt x="235395" y="819398"/>
                </a:cubicBezTo>
                <a:cubicBezTo>
                  <a:pt x="-358371" y="1009403"/>
                  <a:pt x="282896" y="1169720"/>
                  <a:pt x="924164" y="133003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52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C8340-8207-8D4E-8B46-783CCB4F8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port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0C159-F62F-2940-8E26-7BB653E1C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535944" cy="4812681"/>
          </a:xfrm>
        </p:spPr>
        <p:txBody>
          <a:bodyPr>
            <a:normAutofit/>
          </a:bodyPr>
          <a:lstStyle/>
          <a:p>
            <a:r>
              <a:rPr lang="en-US" dirty="0"/>
              <a:t>Components in reverse order of those in the input port</a:t>
            </a:r>
          </a:p>
          <a:p>
            <a:r>
              <a:rPr lang="en-US" dirty="0"/>
              <a:t>This is where most routers have the bulk of their </a:t>
            </a:r>
            <a:r>
              <a:rPr lang="en-US" dirty="0">
                <a:solidFill>
                  <a:srgbClr val="C00000"/>
                </a:solidFill>
              </a:rPr>
              <a:t>packet buffers</a:t>
            </a:r>
          </a:p>
          <a:p>
            <a:pPr lvl="1"/>
            <a:r>
              <a:rPr lang="en-US" dirty="0"/>
              <a:t>Recall discussions regarding router buffers from transport</a:t>
            </a:r>
          </a:p>
          <a:p>
            <a:r>
              <a:rPr lang="en-US" dirty="0"/>
              <a:t>MGR uses per-port output buffers, but modern routers have </a:t>
            </a:r>
            <a:r>
              <a:rPr lang="en-US" dirty="0">
                <a:solidFill>
                  <a:srgbClr val="C00000"/>
                </a:solidFill>
              </a:rPr>
              <a:t>shared memory buffers</a:t>
            </a:r>
            <a:endParaRPr lang="en-US" dirty="0"/>
          </a:p>
          <a:p>
            <a:pPr lvl="1"/>
            <a:r>
              <a:rPr lang="en-US" dirty="0"/>
              <a:t>More efficient use of memory under varying demands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DD24D72-6B8E-464E-9C03-3BA1B5CE4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694" y="4073311"/>
            <a:ext cx="4628653" cy="1836737"/>
          </a:xfrm>
          <a:prstGeom prst="rect">
            <a:avLst/>
          </a:prstGeom>
          <a:solidFill>
            <a:schemeClr val="bg1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32A8504-88EB-7147-9D8D-0BDCD5F7B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0943" y="4692967"/>
            <a:ext cx="865259" cy="64675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/>
              <a:t>Line</a:t>
            </a:r>
          </a:p>
          <a:p>
            <a:pPr algn="ctr"/>
            <a:r>
              <a:rPr lang="en-US" altLang="en-US" sz="2000" dirty="0"/>
              <a:t>Termination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B4D8F658-36AE-2F49-8F4E-4AA00A450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0424" y="4288800"/>
            <a:ext cx="1152525" cy="1409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9" name="Line 16">
            <a:extLst>
              <a:ext uri="{FF2B5EF4-FFF2-40B4-BE49-F238E27FC236}">
                <a16:creationId xmlns:a16="http://schemas.microsoft.com/office/drawing/2014/main" id="{5ABAE45F-E9A6-DC49-94CB-F3CFE7FB6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8523" y="5023477"/>
            <a:ext cx="34008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30">
            <a:extLst>
              <a:ext uri="{FF2B5EF4-FFF2-40B4-BE49-F238E27FC236}">
                <a16:creationId xmlns:a16="http://schemas.microsoft.com/office/drawing/2014/main" id="{CACE25C8-1F77-0E44-ABD7-02177E47BC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04562" y="4971464"/>
            <a:ext cx="291754" cy="18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32">
            <a:extLst>
              <a:ext uri="{FF2B5EF4-FFF2-40B4-BE49-F238E27FC236}">
                <a16:creationId xmlns:a16="http://schemas.microsoft.com/office/drawing/2014/main" id="{5A7959CA-D3EC-5546-BA1F-38C25D25DC7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57404" y="4983679"/>
            <a:ext cx="283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Rectangle 33">
            <a:extLst>
              <a:ext uri="{FF2B5EF4-FFF2-40B4-BE49-F238E27FC236}">
                <a16:creationId xmlns:a16="http://schemas.microsoft.com/office/drawing/2014/main" id="{FC4AB24C-54C2-6B4D-8A90-D08D42736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5631" y="4576807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2000" dirty="0"/>
              <a:t>Link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Layer 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/ MAC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(transmit)</a:t>
            </a:r>
          </a:p>
        </p:txBody>
      </p:sp>
      <p:sp>
        <p:nvSpPr>
          <p:cNvPr id="15" name="Line 45">
            <a:extLst>
              <a:ext uri="{FF2B5EF4-FFF2-40B4-BE49-F238E27FC236}">
                <a16:creationId xmlns:a16="http://schemas.microsoft.com/office/drawing/2014/main" id="{716647FD-A0BC-A74F-9EFA-9226F3D788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7716" y="4073311"/>
            <a:ext cx="10669" cy="23773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6" name="Group 56">
            <a:extLst>
              <a:ext uri="{FF2B5EF4-FFF2-40B4-BE49-F238E27FC236}">
                <a16:creationId xmlns:a16="http://schemas.microsoft.com/office/drawing/2014/main" id="{33B7AD8E-929E-1D43-9189-AD09E94B42EB}"/>
              </a:ext>
            </a:extLst>
          </p:cNvPr>
          <p:cNvGrpSpPr>
            <a:grpSpLocks/>
          </p:cNvGrpSpPr>
          <p:nvPr/>
        </p:nvGrpSpPr>
        <p:grpSpPr bwMode="auto">
          <a:xfrm>
            <a:off x="7353861" y="5205266"/>
            <a:ext cx="769600" cy="357250"/>
            <a:chOff x="310" y="3526"/>
            <a:chExt cx="1040" cy="457"/>
          </a:xfrm>
        </p:grpSpPr>
        <p:sp>
          <p:nvSpPr>
            <p:cNvPr id="17" name="Rectangle 47">
              <a:extLst>
                <a:ext uri="{FF2B5EF4-FFF2-40B4-BE49-F238E27FC236}">
                  <a16:creationId xmlns:a16="http://schemas.microsoft.com/office/drawing/2014/main" id="{B5C06D7F-0436-1B4D-BE1B-C011428DE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" y="3526"/>
              <a:ext cx="1040" cy="45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8" name="Line 48">
              <a:extLst>
                <a:ext uri="{FF2B5EF4-FFF2-40B4-BE49-F238E27FC236}">
                  <a16:creationId xmlns:a16="http://schemas.microsoft.com/office/drawing/2014/main" id="{7B0174B8-C9CB-3E4B-8122-306342206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49">
              <a:extLst>
                <a:ext uri="{FF2B5EF4-FFF2-40B4-BE49-F238E27FC236}">
                  <a16:creationId xmlns:a16="http://schemas.microsoft.com/office/drawing/2014/main" id="{A39EC5F4-376E-BE41-AD83-D64C003C6C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50">
              <a:extLst>
                <a:ext uri="{FF2B5EF4-FFF2-40B4-BE49-F238E27FC236}">
                  <a16:creationId xmlns:a16="http://schemas.microsoft.com/office/drawing/2014/main" id="{70E3E0B3-A52C-C740-9797-EB0598867F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51">
              <a:extLst>
                <a:ext uri="{FF2B5EF4-FFF2-40B4-BE49-F238E27FC236}">
                  <a16:creationId xmlns:a16="http://schemas.microsoft.com/office/drawing/2014/main" id="{FA91AB81-284D-DE46-9B97-CE0574028B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52">
              <a:extLst>
                <a:ext uri="{FF2B5EF4-FFF2-40B4-BE49-F238E27FC236}">
                  <a16:creationId xmlns:a16="http://schemas.microsoft.com/office/drawing/2014/main" id="{B6FB92C5-1F04-F745-BE64-1B4774CE6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5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53">
              <a:extLst>
                <a:ext uri="{FF2B5EF4-FFF2-40B4-BE49-F238E27FC236}">
                  <a16:creationId xmlns:a16="http://schemas.microsoft.com/office/drawing/2014/main" id="{78B4C82A-4187-ED46-BA83-1A2227B6E5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54">
              <a:extLst>
                <a:ext uri="{FF2B5EF4-FFF2-40B4-BE49-F238E27FC236}">
                  <a16:creationId xmlns:a16="http://schemas.microsoft.com/office/drawing/2014/main" id="{B8D09BF5-64B5-624D-938F-3FDF69F8F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1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55">
              <a:extLst>
                <a:ext uri="{FF2B5EF4-FFF2-40B4-BE49-F238E27FC236}">
                  <a16:creationId xmlns:a16="http://schemas.microsoft.com/office/drawing/2014/main" id="{CC87145E-8E93-1B4A-AD93-188C806941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9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43627B74-BAAC-8C41-8111-CD654D7BE232}"/>
              </a:ext>
            </a:extLst>
          </p:cNvPr>
          <p:cNvSpPr/>
          <p:nvPr/>
        </p:nvSpPr>
        <p:spPr>
          <a:xfrm>
            <a:off x="10055969" y="4493525"/>
            <a:ext cx="1352994" cy="1012447"/>
          </a:xfrm>
          <a:prstGeom prst="rect">
            <a:avLst/>
          </a:prstGeom>
          <a:noFill/>
          <a:ln w="28575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524ED8-338E-AF41-8BC6-76C5899363C2}"/>
              </a:ext>
            </a:extLst>
          </p:cNvPr>
          <p:cNvSpPr/>
          <p:nvPr/>
        </p:nvSpPr>
        <p:spPr>
          <a:xfrm>
            <a:off x="7076504" y="4240056"/>
            <a:ext cx="1270093" cy="155257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Box 35">
            <a:extLst>
              <a:ext uri="{FF2B5EF4-FFF2-40B4-BE49-F238E27FC236}">
                <a16:creationId xmlns:a16="http://schemas.microsoft.com/office/drawing/2014/main" id="{DC301E64-E102-C94F-BA2A-5D91CED1F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3525" y="4578075"/>
            <a:ext cx="10823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/>
              <a:t>Queues</a:t>
            </a:r>
          </a:p>
        </p:txBody>
      </p:sp>
      <p:sp>
        <p:nvSpPr>
          <p:cNvPr id="29" name="Line 32">
            <a:extLst>
              <a:ext uri="{FF2B5EF4-FFF2-40B4-BE49-F238E27FC236}">
                <a16:creationId xmlns:a16="http://schemas.microsoft.com/office/drawing/2014/main" id="{0A3AF61F-A34A-5342-9C38-B6CEAE1B38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11063" y="4935323"/>
            <a:ext cx="50883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3086B4-1B52-8F45-B164-B001750794B5}"/>
              </a:ext>
            </a:extLst>
          </p:cNvPr>
          <p:cNvGrpSpPr/>
          <p:nvPr/>
        </p:nvGrpSpPr>
        <p:grpSpPr>
          <a:xfrm>
            <a:off x="6657506" y="1161155"/>
            <a:ext cx="5084271" cy="1685811"/>
            <a:chOff x="6657506" y="1161155"/>
            <a:chExt cx="5084271" cy="168581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E428FE8-9E0C-7E41-B67E-9FD675D91DAA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2768AB2-4E60-F64B-B644-DDD86F0E03F1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E05774C-25B2-B042-9DE0-31D8D2F8AE1E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82F7C6-6C93-614E-BE10-A31D545DE1A8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83D6B06-43D7-8B46-9849-3FBDB3A89DE4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719CF5D-2F83-7D49-9DE0-F679DCF55C2B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D90DC75-0DD0-0B42-9950-F9D21D682333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45C23B7-550A-A646-94B7-F2BCAD444315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DAFA738-2AB2-A04A-AB45-AF6248D5FCC5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D18EBF3-E40E-4C4E-B3AA-9895D3D515C6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AFCD9BE-8C40-9F4D-8E64-9DC1DF422943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C8256C9-DE5B-3C40-9147-29DFED81720C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3D42C6C-F632-BC47-BF49-495A4F90BE04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B7B9F91-CE47-7449-A15D-762152616CCD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083CD15-ADCF-E641-9EA8-473400016A5E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C87D7A4-2E92-4641-802D-FD04FC9A620C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D1643FC-AACA-9D48-AC35-AEDE8A7797B6}"/>
              </a:ext>
            </a:extLst>
          </p:cNvPr>
          <p:cNvCxnSpPr>
            <a:cxnSpLocks/>
          </p:cNvCxnSpPr>
          <p:nvPr/>
        </p:nvCxnSpPr>
        <p:spPr>
          <a:xfrm flipH="1">
            <a:off x="6892694" y="2944419"/>
            <a:ext cx="3178825" cy="1084905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A7D0BE0-1F5E-0B43-A827-A5EA7DC93283}"/>
              </a:ext>
            </a:extLst>
          </p:cNvPr>
          <p:cNvCxnSpPr>
            <a:cxnSpLocks/>
          </p:cNvCxnSpPr>
          <p:nvPr/>
        </p:nvCxnSpPr>
        <p:spPr>
          <a:xfrm>
            <a:off x="11521348" y="3028208"/>
            <a:ext cx="26790" cy="982827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46">
            <a:extLst>
              <a:ext uri="{FF2B5EF4-FFF2-40B4-BE49-F238E27FC236}">
                <a16:creationId xmlns:a16="http://schemas.microsoft.com/office/drawing/2014/main" id="{A47DC61F-2112-884A-B6A2-0CAD863F6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017" y="5939351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2000" dirty="0"/>
              <a:t>Switching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fabric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D57411-3258-6E40-822F-FC22793108D2}"/>
              </a:ext>
            </a:extLst>
          </p:cNvPr>
          <p:cNvSpPr txBox="1"/>
          <p:nvPr/>
        </p:nvSpPr>
        <p:spPr>
          <a:xfrm>
            <a:off x="10301351" y="6057179"/>
            <a:ext cx="173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To output link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15F2F005-0757-3147-B82D-6F1CA9729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580" y="2237252"/>
            <a:ext cx="969560" cy="566410"/>
          </a:xfrm>
          <a:prstGeom prst="rect">
            <a:avLst/>
          </a:prstGeom>
        </p:spPr>
      </p:pic>
      <p:pic>
        <p:nvPicPr>
          <p:cNvPr id="51" name="Picture 19" descr="Router Clip Art">
            <a:extLst>
              <a:ext uri="{FF2B5EF4-FFF2-40B4-BE49-F238E27FC236}">
                <a16:creationId xmlns:a16="http://schemas.microsoft.com/office/drawing/2014/main" id="{B551B5B9-72EA-584E-9668-CF4BADE1E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1936" y="2216070"/>
            <a:ext cx="783644" cy="57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481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9" grpId="0" animBg="1"/>
      <p:bldP spid="10" grpId="0" animBg="1"/>
      <p:bldP spid="12" grpId="0" animBg="1"/>
      <p:bldP spid="13" grpId="0" animBg="1"/>
      <p:bldP spid="15" grpId="0" animBg="1"/>
      <p:bldP spid="26" grpId="0" animBg="1"/>
      <p:bldP spid="27" grpId="0" animBg="1"/>
      <p:bldP spid="28" grpId="0"/>
      <p:bldP spid="29" grpId="0" animBg="1"/>
      <p:bldP spid="52" grpId="0" animBg="1"/>
      <p:bldP spid="5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C8340-8207-8D4E-8B46-783CCB4F8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port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0C159-F62F-2940-8E26-7BB653E1C2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535944" cy="4942402"/>
          </a:xfrm>
        </p:spPr>
        <p:txBody>
          <a:bodyPr>
            <a:normAutofit/>
          </a:bodyPr>
          <a:lstStyle/>
          <a:p>
            <a:r>
              <a:rPr lang="en-US" dirty="0"/>
              <a:t>Two important policy decisions</a:t>
            </a:r>
          </a:p>
          <a:p>
            <a:r>
              <a:rPr lang="en-US" dirty="0">
                <a:solidFill>
                  <a:srgbClr val="C00000"/>
                </a:solidFill>
              </a:rPr>
              <a:t>Scheduling:</a:t>
            </a:r>
            <a:r>
              <a:rPr lang="en-US" dirty="0"/>
              <a:t> which among the waiting packets gets to be transmitted out the link?</a:t>
            </a:r>
          </a:p>
          <a:p>
            <a:pPr lvl="1"/>
            <a:r>
              <a:rPr lang="en-US" dirty="0"/>
              <a:t>Ex: First-In-First-Out (FIFO)</a:t>
            </a:r>
          </a:p>
          <a:p>
            <a:r>
              <a:rPr lang="en-US" dirty="0">
                <a:solidFill>
                  <a:srgbClr val="C00000"/>
                </a:solidFill>
              </a:rPr>
              <a:t>Buffer management:</a:t>
            </a:r>
            <a:r>
              <a:rPr lang="en-US" dirty="0"/>
              <a:t> which among the packets arriving from the fabric get space in the packet buffer?</a:t>
            </a:r>
          </a:p>
          <a:p>
            <a:pPr lvl="1"/>
            <a:r>
              <a:rPr lang="en-US" dirty="0"/>
              <a:t>Ex: Tail drop: later packets dropped first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DD24D72-6B8E-464E-9C03-3BA1B5CE4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2694" y="4073311"/>
            <a:ext cx="4628653" cy="1836737"/>
          </a:xfrm>
          <a:prstGeom prst="rect">
            <a:avLst/>
          </a:prstGeom>
          <a:solidFill>
            <a:schemeClr val="bg1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32A8504-88EB-7147-9D8D-0BDCD5F7B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0943" y="4692967"/>
            <a:ext cx="865259" cy="64675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/>
              <a:t>Line</a:t>
            </a:r>
          </a:p>
          <a:p>
            <a:pPr algn="ctr"/>
            <a:r>
              <a:rPr lang="en-US" altLang="en-US" sz="2000" dirty="0"/>
              <a:t>Termination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B4D8F658-36AE-2F49-8F4E-4AA00A450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0424" y="4288800"/>
            <a:ext cx="1152525" cy="1409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9" name="Line 16">
            <a:extLst>
              <a:ext uri="{FF2B5EF4-FFF2-40B4-BE49-F238E27FC236}">
                <a16:creationId xmlns:a16="http://schemas.microsoft.com/office/drawing/2014/main" id="{5ABAE45F-E9A6-DC49-94CB-F3CFE7FB6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718523" y="5023477"/>
            <a:ext cx="34008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30">
            <a:extLst>
              <a:ext uri="{FF2B5EF4-FFF2-40B4-BE49-F238E27FC236}">
                <a16:creationId xmlns:a16="http://schemas.microsoft.com/office/drawing/2014/main" id="{CACE25C8-1F77-0E44-ABD7-02177E47BC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804562" y="4971464"/>
            <a:ext cx="291754" cy="1821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32">
            <a:extLst>
              <a:ext uri="{FF2B5EF4-FFF2-40B4-BE49-F238E27FC236}">
                <a16:creationId xmlns:a16="http://schemas.microsoft.com/office/drawing/2014/main" id="{5A7959CA-D3EC-5546-BA1F-38C25D25DC7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57404" y="4983679"/>
            <a:ext cx="2832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Rectangle 33">
            <a:extLst>
              <a:ext uri="{FF2B5EF4-FFF2-40B4-BE49-F238E27FC236}">
                <a16:creationId xmlns:a16="http://schemas.microsoft.com/office/drawing/2014/main" id="{FC4AB24C-54C2-6B4D-8A90-D08D42736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5631" y="4576807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2000" dirty="0"/>
              <a:t>Link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Layer 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/ MAC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(transmit)</a:t>
            </a:r>
          </a:p>
        </p:txBody>
      </p:sp>
      <p:sp>
        <p:nvSpPr>
          <p:cNvPr id="15" name="Line 45">
            <a:extLst>
              <a:ext uri="{FF2B5EF4-FFF2-40B4-BE49-F238E27FC236}">
                <a16:creationId xmlns:a16="http://schemas.microsoft.com/office/drawing/2014/main" id="{716647FD-A0BC-A74F-9EFA-9226F3D7888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7716" y="4073311"/>
            <a:ext cx="10669" cy="237739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16" name="Group 56">
            <a:extLst>
              <a:ext uri="{FF2B5EF4-FFF2-40B4-BE49-F238E27FC236}">
                <a16:creationId xmlns:a16="http://schemas.microsoft.com/office/drawing/2014/main" id="{33B7AD8E-929E-1D43-9189-AD09E94B42EB}"/>
              </a:ext>
            </a:extLst>
          </p:cNvPr>
          <p:cNvGrpSpPr>
            <a:grpSpLocks/>
          </p:cNvGrpSpPr>
          <p:nvPr/>
        </p:nvGrpSpPr>
        <p:grpSpPr bwMode="auto">
          <a:xfrm>
            <a:off x="7353861" y="5205266"/>
            <a:ext cx="769600" cy="357250"/>
            <a:chOff x="310" y="3526"/>
            <a:chExt cx="1040" cy="457"/>
          </a:xfrm>
        </p:grpSpPr>
        <p:sp>
          <p:nvSpPr>
            <p:cNvPr id="17" name="Rectangle 47">
              <a:extLst>
                <a:ext uri="{FF2B5EF4-FFF2-40B4-BE49-F238E27FC236}">
                  <a16:creationId xmlns:a16="http://schemas.microsoft.com/office/drawing/2014/main" id="{B5C06D7F-0436-1B4D-BE1B-C011428DE7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" y="3526"/>
              <a:ext cx="1040" cy="45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8" name="Line 48">
              <a:extLst>
                <a:ext uri="{FF2B5EF4-FFF2-40B4-BE49-F238E27FC236}">
                  <a16:creationId xmlns:a16="http://schemas.microsoft.com/office/drawing/2014/main" id="{7B0174B8-C9CB-3E4B-8122-306342206C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" name="Line 49">
              <a:extLst>
                <a:ext uri="{FF2B5EF4-FFF2-40B4-BE49-F238E27FC236}">
                  <a16:creationId xmlns:a16="http://schemas.microsoft.com/office/drawing/2014/main" id="{A39EC5F4-376E-BE41-AD83-D64C003C6C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50">
              <a:extLst>
                <a:ext uri="{FF2B5EF4-FFF2-40B4-BE49-F238E27FC236}">
                  <a16:creationId xmlns:a16="http://schemas.microsoft.com/office/drawing/2014/main" id="{70E3E0B3-A52C-C740-9797-EB0598867F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51">
              <a:extLst>
                <a:ext uri="{FF2B5EF4-FFF2-40B4-BE49-F238E27FC236}">
                  <a16:creationId xmlns:a16="http://schemas.microsoft.com/office/drawing/2014/main" id="{FA91AB81-284D-DE46-9B97-CE0574028B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52">
              <a:extLst>
                <a:ext uri="{FF2B5EF4-FFF2-40B4-BE49-F238E27FC236}">
                  <a16:creationId xmlns:a16="http://schemas.microsoft.com/office/drawing/2014/main" id="{B6FB92C5-1F04-F745-BE64-1B4774CE6B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5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53">
              <a:extLst>
                <a:ext uri="{FF2B5EF4-FFF2-40B4-BE49-F238E27FC236}">
                  <a16:creationId xmlns:a16="http://schemas.microsoft.com/office/drawing/2014/main" id="{78B4C82A-4187-ED46-BA83-1A2227B6E5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54">
              <a:extLst>
                <a:ext uri="{FF2B5EF4-FFF2-40B4-BE49-F238E27FC236}">
                  <a16:creationId xmlns:a16="http://schemas.microsoft.com/office/drawing/2014/main" id="{B8D09BF5-64B5-624D-938F-3FDF69F8F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1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55">
              <a:extLst>
                <a:ext uri="{FF2B5EF4-FFF2-40B4-BE49-F238E27FC236}">
                  <a16:creationId xmlns:a16="http://schemas.microsoft.com/office/drawing/2014/main" id="{CC87145E-8E93-1B4A-AD93-188C806941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9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43627B74-BAAC-8C41-8111-CD654D7BE232}"/>
              </a:ext>
            </a:extLst>
          </p:cNvPr>
          <p:cNvSpPr/>
          <p:nvPr/>
        </p:nvSpPr>
        <p:spPr>
          <a:xfrm>
            <a:off x="10055969" y="4493525"/>
            <a:ext cx="1352994" cy="1012447"/>
          </a:xfrm>
          <a:prstGeom prst="rect">
            <a:avLst/>
          </a:prstGeom>
          <a:noFill/>
          <a:ln w="28575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0524ED8-338E-AF41-8BC6-76C5899363C2}"/>
              </a:ext>
            </a:extLst>
          </p:cNvPr>
          <p:cNvSpPr/>
          <p:nvPr/>
        </p:nvSpPr>
        <p:spPr>
          <a:xfrm>
            <a:off x="7076504" y="4240056"/>
            <a:ext cx="1270093" cy="155257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 Box 35">
            <a:extLst>
              <a:ext uri="{FF2B5EF4-FFF2-40B4-BE49-F238E27FC236}">
                <a16:creationId xmlns:a16="http://schemas.microsoft.com/office/drawing/2014/main" id="{DC301E64-E102-C94F-BA2A-5D91CED1F9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3525" y="4578075"/>
            <a:ext cx="108234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/>
              <a:t>Queues</a:t>
            </a:r>
          </a:p>
        </p:txBody>
      </p:sp>
      <p:sp>
        <p:nvSpPr>
          <p:cNvPr id="29" name="Line 32">
            <a:extLst>
              <a:ext uri="{FF2B5EF4-FFF2-40B4-BE49-F238E27FC236}">
                <a16:creationId xmlns:a16="http://schemas.microsoft.com/office/drawing/2014/main" id="{0A3AF61F-A34A-5342-9C38-B6CEAE1B38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11063" y="4935323"/>
            <a:ext cx="50883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3086B4-1B52-8F45-B164-B001750794B5}"/>
              </a:ext>
            </a:extLst>
          </p:cNvPr>
          <p:cNvGrpSpPr/>
          <p:nvPr/>
        </p:nvGrpSpPr>
        <p:grpSpPr>
          <a:xfrm>
            <a:off x="6657506" y="1161155"/>
            <a:ext cx="5084271" cy="1685811"/>
            <a:chOff x="6657506" y="1161155"/>
            <a:chExt cx="5084271" cy="1685811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E428FE8-9E0C-7E41-B67E-9FD675D91DAA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2768AB2-4E60-F64B-B644-DDD86F0E03F1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E05774C-25B2-B042-9DE0-31D8D2F8AE1E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E82F7C6-6C93-614E-BE10-A31D545DE1A8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83D6B06-43D7-8B46-9849-3FBDB3A89DE4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719CF5D-2F83-7D49-9DE0-F679DCF55C2B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D90DC75-0DD0-0B42-9950-F9D21D682333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45C23B7-550A-A646-94B7-F2BCAD444315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DAFA738-2AB2-A04A-AB45-AF6248D5FCC5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D18EBF3-E40E-4C4E-B3AA-9895D3D515C6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AFCD9BE-8C40-9F4D-8E64-9DC1DF422943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C8256C9-DE5B-3C40-9147-29DFED81720C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3D42C6C-F632-BC47-BF49-495A4F90BE04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B7B9F91-CE47-7449-A15D-762152616CCD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083CD15-ADCF-E641-9EA8-473400016A5E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C87D7A4-2E92-4641-802D-FD04FC9A620C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D1643FC-AACA-9D48-AC35-AEDE8A7797B6}"/>
              </a:ext>
            </a:extLst>
          </p:cNvPr>
          <p:cNvCxnSpPr>
            <a:cxnSpLocks/>
          </p:cNvCxnSpPr>
          <p:nvPr/>
        </p:nvCxnSpPr>
        <p:spPr>
          <a:xfrm flipH="1">
            <a:off x="6892694" y="2944419"/>
            <a:ext cx="3178825" cy="1084905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A7D0BE0-1F5E-0B43-A827-A5EA7DC93283}"/>
              </a:ext>
            </a:extLst>
          </p:cNvPr>
          <p:cNvCxnSpPr>
            <a:cxnSpLocks/>
          </p:cNvCxnSpPr>
          <p:nvPr/>
        </p:nvCxnSpPr>
        <p:spPr>
          <a:xfrm>
            <a:off x="11521348" y="3028208"/>
            <a:ext cx="26790" cy="982827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46">
            <a:extLst>
              <a:ext uri="{FF2B5EF4-FFF2-40B4-BE49-F238E27FC236}">
                <a16:creationId xmlns:a16="http://schemas.microsoft.com/office/drawing/2014/main" id="{A47DC61F-2112-884A-B6A2-0CAD863F6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6017" y="5939351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2000" dirty="0"/>
              <a:t>Switching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fabric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7D57411-3258-6E40-822F-FC22793108D2}"/>
              </a:ext>
            </a:extLst>
          </p:cNvPr>
          <p:cNvSpPr txBox="1"/>
          <p:nvPr/>
        </p:nvSpPr>
        <p:spPr>
          <a:xfrm>
            <a:off x="10301351" y="6057179"/>
            <a:ext cx="17356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To output link</a:t>
            </a:r>
          </a:p>
        </p:txBody>
      </p:sp>
    </p:spTree>
    <p:extLst>
      <p:ext uri="{BB962C8B-B14F-4D97-AF65-F5344CB8AC3E}">
        <p14:creationId xmlns:p14="http://schemas.microsoft.com/office/powerpoint/2010/main" val="1417118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3EA6-0689-EB4C-B93D-EA7458DD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Fabrics: Types</a:t>
            </a:r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026526F9-619E-684F-BC8E-AC0B89641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125" y="2492361"/>
            <a:ext cx="3237500" cy="2715585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14BB383F-6C24-E64F-BDE1-88558B95D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10" y="2384904"/>
            <a:ext cx="3961343" cy="2534916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AA077A7A-C33C-F744-B8FD-593FC31F7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607" y="2427846"/>
            <a:ext cx="3237500" cy="278996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941EAFF-AB62-0745-8DE4-A94D98078F20}"/>
              </a:ext>
            </a:extLst>
          </p:cNvPr>
          <p:cNvGrpSpPr/>
          <p:nvPr/>
        </p:nvGrpSpPr>
        <p:grpSpPr>
          <a:xfrm>
            <a:off x="6872283" y="400750"/>
            <a:ext cx="5084271" cy="1685811"/>
            <a:chOff x="6657506" y="1161155"/>
            <a:chExt cx="5084271" cy="168581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9B04E0-DD26-EC47-A77E-869118928822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AB8745-6740-AD4A-B665-C317DC353CA2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3B7906-0AE0-9847-BA31-D547613DDEFC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8A0A83-2F42-A341-8BAC-D9057C56983F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AE7A94D-FD47-4741-9AA4-2354F605C199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68BB4-656D-1F4E-8970-A3FF1CD78F14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2CB42E6-C687-3D4C-AC6E-568DF20145D4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66EFB6-A679-384E-9408-62AF206A9945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6850657-060D-E747-B13B-865A36FD8481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E48BC5-AC00-3E48-B4FD-DA51E9AEF62A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D913BE-47D9-254C-B4B0-FAF090A27B78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88649E-5724-BB48-B4CF-E9897DB65F49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B12709-9DCC-C743-8560-57A68DF07413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B8A23A1-379B-0C45-AF1C-3DC7541F28F2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F2D0C14-E81F-E54F-B176-DACE58F1B7A7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CF0BD6-312C-4643-AC11-EDB6607A848C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3CA8D5-BEC6-6E43-BD74-37A6D6904DCA}"/>
              </a:ext>
            </a:extLst>
          </p:cNvPr>
          <p:cNvSpPr txBox="1"/>
          <p:nvPr/>
        </p:nvSpPr>
        <p:spPr>
          <a:xfrm>
            <a:off x="244943" y="5143248"/>
            <a:ext cx="380422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Input port writes packets into shared memory.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Output port reads the packet when output link ready to transmit.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4FEB9C4-97D9-9847-8A7B-A8CB0CB9445E}"/>
              </a:ext>
            </a:extLst>
          </p:cNvPr>
          <p:cNvSpPr txBox="1"/>
          <p:nvPr/>
        </p:nvSpPr>
        <p:spPr>
          <a:xfrm>
            <a:off x="4235246" y="5251437"/>
            <a:ext cx="380422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Single shared channel to move data from input to output port. 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Easy to build buses; technology is quite mature.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A7992D-D3C2-CF4F-9BD7-72A8C315F927}"/>
              </a:ext>
            </a:extLst>
          </p:cNvPr>
          <p:cNvSpPr txBox="1"/>
          <p:nvPr/>
        </p:nvSpPr>
        <p:spPr>
          <a:xfrm>
            <a:off x="8219242" y="5207946"/>
            <a:ext cx="39727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Each input port has a physical data path to every output port.</a:t>
            </a:r>
          </a:p>
          <a:p>
            <a:pPr algn="l"/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Switch </a:t>
            </a:r>
            <a:r>
              <a:rPr lang="en-US" sz="2000" dirty="0">
                <a:latin typeface="Helvetica" pitchFamily="2" charset="0"/>
              </a:rPr>
              <a:t>at the cross-over points turns on to connect pairs of ports.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D30178C6-7198-9F4D-829F-24CC9A118C40}"/>
              </a:ext>
            </a:extLst>
          </p:cNvPr>
          <p:cNvSpPr/>
          <p:nvPr/>
        </p:nvSpPr>
        <p:spPr>
          <a:xfrm>
            <a:off x="8004559" y="275926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F8FB399-B3A9-D341-AB9C-90CCCF2A8369}"/>
              </a:ext>
            </a:extLst>
          </p:cNvPr>
          <p:cNvSpPr/>
          <p:nvPr/>
        </p:nvSpPr>
        <p:spPr>
          <a:xfrm>
            <a:off x="7995128" y="850313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921C6EE-29FB-B144-A56B-DEED36B54564}"/>
              </a:ext>
            </a:extLst>
          </p:cNvPr>
          <p:cNvSpPr/>
          <p:nvPr/>
        </p:nvSpPr>
        <p:spPr>
          <a:xfrm>
            <a:off x="7988047" y="1512718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CA4037-8DF2-7943-863A-5C0EC87C542A}"/>
              </a:ext>
            </a:extLst>
          </p:cNvPr>
          <p:cNvSpPr txBox="1"/>
          <p:nvPr/>
        </p:nvSpPr>
        <p:spPr>
          <a:xfrm>
            <a:off x="537210" y="1512718"/>
            <a:ext cx="59778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Fabric goal: Ferry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as many packets </a:t>
            </a:r>
            <a:r>
              <a:rPr lang="en-US" dirty="0">
                <a:latin typeface="Helvetica" pitchFamily="2" charset="0"/>
              </a:rPr>
              <a:t>as possible from input to output ports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as quickly </a:t>
            </a:r>
            <a:r>
              <a:rPr lang="en-US" dirty="0">
                <a:latin typeface="Helvetica" pitchFamily="2" charset="0"/>
              </a:rPr>
              <a:t>as possible.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903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2122 0.00509 0.04258 0.01041 0.06276 0.02824 C 0.08281 0.04606 0.09961 0.09236 0.12083 0.10648 C 0.14206 0.1206 0.16615 0.11689 0.19023 0.11319 " pathEditMode="relative" ptsTypes="AA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159 0.02384 0.02318 0.04792 0.03646 0.05347 C 0.04974 0.05903 0.06745 0.0493 0.07969 0.03333 C 0.0918 0.01759 0.09089 -0.02662 0.10964 -0.04167 C 0.12839 -0.05648 0.16029 -0.05648 0.19219 -0.05648 " pathEditMode="relative" ptsTypes="AAAAA">
                                      <p:cBhvr>
                                        <p:cTn id="8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C 0.01458 -0.00116 0.0293 -0.00232 0.04115 -0.00996 C 0.05313 -0.01736 0.06107 -0.03426 0.07123 -0.04491 C 0.08138 -0.05533 0.09037 -0.07639 0.10208 -0.07315 C 0.1138 -0.06991 0.13281 -0.04283 0.14154 -0.02477 C 0.15026 -0.00695 0.14779 0.02616 0.15469 0.03495 C 0.16146 0.04398 0.17214 0.03611 0.18281 0.02847 " pathEditMode="relative" ptsTypes="AAAAA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83EA6-0689-EB4C-B93D-EA7458DDDC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Fabrics: Types</a:t>
            </a:r>
          </a:p>
        </p:txBody>
      </p:sp>
      <p:pic>
        <p:nvPicPr>
          <p:cNvPr id="181" name="Picture 180">
            <a:extLst>
              <a:ext uri="{FF2B5EF4-FFF2-40B4-BE49-F238E27FC236}">
                <a16:creationId xmlns:a16="http://schemas.microsoft.com/office/drawing/2014/main" id="{026526F9-619E-684F-BC8E-AC0B89641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7125" y="2492361"/>
            <a:ext cx="3237500" cy="2715585"/>
          </a:xfrm>
          <a:prstGeom prst="rect">
            <a:avLst/>
          </a:prstGeom>
        </p:spPr>
      </p:pic>
      <p:pic>
        <p:nvPicPr>
          <p:cNvPr id="183" name="Picture 182">
            <a:extLst>
              <a:ext uri="{FF2B5EF4-FFF2-40B4-BE49-F238E27FC236}">
                <a16:creationId xmlns:a16="http://schemas.microsoft.com/office/drawing/2014/main" id="{14BB383F-6C24-E64F-BDE1-88558B95D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010" y="2384904"/>
            <a:ext cx="3961343" cy="2534916"/>
          </a:xfrm>
          <a:prstGeom prst="rect">
            <a:avLst/>
          </a:prstGeom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AA077A7A-C33C-F744-B8FD-593FC31F7F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8607" y="2427846"/>
            <a:ext cx="3237500" cy="278996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941EAFF-AB62-0745-8DE4-A94D98078F20}"/>
              </a:ext>
            </a:extLst>
          </p:cNvPr>
          <p:cNvGrpSpPr/>
          <p:nvPr/>
        </p:nvGrpSpPr>
        <p:grpSpPr>
          <a:xfrm>
            <a:off x="6872283" y="400750"/>
            <a:ext cx="5084271" cy="1685811"/>
            <a:chOff x="6657506" y="1161155"/>
            <a:chExt cx="5084271" cy="168581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F9B04E0-DD26-EC47-A77E-869118928822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5AB8745-6740-AD4A-B665-C317DC353CA2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43B7906-0AE0-9847-BA31-D547613DDEFC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C8A0A83-2F42-A341-8BAC-D9057C56983F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AE7A94D-FD47-4741-9AA4-2354F605C199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3268BB4-656D-1F4E-8970-A3FF1CD78F14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2CB42E6-C687-3D4C-AC6E-568DF20145D4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B66EFB6-A679-384E-9408-62AF206A9945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6850657-060D-E747-B13B-865A36FD8481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BE48BC5-AC00-3E48-B4FD-DA51E9AEF62A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D913BE-47D9-254C-B4B0-FAF090A27B78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88649E-5724-BB48-B4CF-E9897DB65F49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EB12709-9DCC-C743-8560-57A68DF07413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B8A23A1-379B-0C45-AF1C-3DC7541F28F2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F2D0C14-E81F-E54F-B176-DACE58F1B7A7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ACF0BD6-312C-4643-AC11-EDB6607A848C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3CA8D5-BEC6-6E43-BD74-37A6D6904DCA}"/>
              </a:ext>
            </a:extLst>
          </p:cNvPr>
          <p:cNvSpPr txBox="1"/>
          <p:nvPr/>
        </p:nvSpPr>
        <p:spPr>
          <a:xfrm>
            <a:off x="374131" y="5329243"/>
            <a:ext cx="38042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Modern high-speed routers use highly optimized shared-memory-based interconnects.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A7992D-D3C2-CF4F-9BD7-72A8C315F927}"/>
              </a:ext>
            </a:extLst>
          </p:cNvPr>
          <p:cNvSpPr txBox="1"/>
          <p:nvPr/>
        </p:nvSpPr>
        <p:spPr>
          <a:xfrm>
            <a:off x="7964612" y="5097549"/>
            <a:ext cx="397275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Crossbars can get expensive as the number of ports grows (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N</a:t>
            </a:r>
            <a:r>
              <a:rPr lang="en-US" sz="2000" baseline="30000" dirty="0">
                <a:solidFill>
                  <a:srgbClr val="C00000"/>
                </a:solidFill>
                <a:latin typeface="Helvetica" pitchFamily="2" charset="0"/>
              </a:rPr>
              <a:t>2</a:t>
            </a:r>
            <a:r>
              <a:rPr lang="en-US" sz="2000" dirty="0">
                <a:latin typeface="Helvetica" pitchFamily="2" charset="0"/>
              </a:rPr>
              <a:t> connections for N ports)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MGR uses a crossbar and schedules (</a:t>
            </a:r>
            <a:r>
              <a:rPr lang="en-US" sz="2000" dirty="0" err="1">
                <a:latin typeface="Helvetica" pitchFamily="2" charset="0"/>
              </a:rPr>
              <a:t>in,out</a:t>
            </a:r>
            <a:r>
              <a:rPr lang="en-US" sz="2000" dirty="0">
                <a:latin typeface="Helvetica" pitchFamily="2" charset="0"/>
              </a:rPr>
              <a:t>) port pairs.</a:t>
            </a:r>
          </a:p>
        </p:txBody>
      </p:sp>
    </p:spTree>
    <p:extLst>
      <p:ext uri="{BB962C8B-B14F-4D97-AF65-F5344CB8AC3E}">
        <p14:creationId xmlns:p14="http://schemas.microsoft.com/office/powerpoint/2010/main" val="75634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9981-8538-9B4A-B45F-37748A7C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Nonblocking fabrics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AE8F-4E67-8D47-9FD8-71058339D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14809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High-speed switching fabrics designed to be </a:t>
            </a:r>
            <a:r>
              <a:rPr lang="en-US" dirty="0">
                <a:solidFill>
                  <a:srgbClr val="C00000"/>
                </a:solidFill>
              </a:rPr>
              <a:t>nonblocking: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If an output port is “available”, an input port can always transmit to it without being blocked by the switching fabric itself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Nontrivial to achieve</a:t>
            </a:r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Crossbars are nonblocking by design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chemeClr val="tx1"/>
                </a:solidFill>
              </a:rPr>
              <a:t>Shared memory can be designed to be nonblocking if memory accesses can be made fast enough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EEA277-3A98-D24D-A284-C6DB54F583EC}"/>
              </a:ext>
            </a:extLst>
          </p:cNvPr>
          <p:cNvGrpSpPr/>
          <p:nvPr/>
        </p:nvGrpSpPr>
        <p:grpSpPr>
          <a:xfrm>
            <a:off x="6872283" y="400750"/>
            <a:ext cx="5084271" cy="1685811"/>
            <a:chOff x="6657506" y="1161155"/>
            <a:chExt cx="5084271" cy="16858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2D0D313-FFCC-2E42-A248-35D26B8889BC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CE5DAF-FDAF-5D48-A433-96BA5844768A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7B7F6E-748A-4247-A837-F8236CB011FE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F55FEC-16C4-AE4E-8BEE-EAACEDD9883E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139EBF-0727-A644-9D59-3F97CE477317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8998DE-51F4-3E42-9571-DD2788EF11CB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6F50D9-04F2-DA4F-B868-26D14CA99501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E81326-22F5-0A49-92AC-02942FB1401A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EE9FF8-BF0C-3B44-A58A-E8F4ACA778A2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DC884B9-7263-EA4B-93DA-D5A2845577E8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D4F361-7170-D54B-835A-DFE5CCAA6C13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14E81E-B65B-F643-894A-DDFEE42056C5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C2C17B-AA93-0F41-A285-15B090F88BF4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F76105-F6F9-EB48-8143-6CAB72AC17EA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B531A4-3640-5140-A461-79BFD2C20AB4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1561B4-30D1-1644-9752-D038D7720488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  <p:pic>
        <p:nvPicPr>
          <p:cNvPr id="22" name="Picture 21" descr="A picture containing logo&#10;&#10;Description automatically generated">
            <a:extLst>
              <a:ext uri="{FF2B5EF4-FFF2-40B4-BE49-F238E27FC236}">
                <a16:creationId xmlns:a16="http://schemas.microsoft.com/office/drawing/2014/main" id="{276DDEF1-79C6-8A4D-A0F3-9857F9AC3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8796" y="3192540"/>
            <a:ext cx="2517502" cy="1878444"/>
          </a:xfrm>
          <a:prstGeom prst="rect">
            <a:avLst/>
          </a:prstGeo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51C8BBF3-473C-28A1-017A-AFDD2B235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787288" y="4760748"/>
            <a:ext cx="880989" cy="620471"/>
          </a:xfrm>
          <a:prstGeom prst="rect">
            <a:avLst/>
          </a:prstGeom>
        </p:spPr>
      </p:pic>
      <p:pic>
        <p:nvPicPr>
          <p:cNvPr id="25" name="Picture 24" descr="Shape&#10;&#10;Description automatically generated">
            <a:extLst>
              <a:ext uri="{FF2B5EF4-FFF2-40B4-BE49-F238E27FC236}">
                <a16:creationId xmlns:a16="http://schemas.microsoft.com/office/drawing/2014/main" id="{C3806F44-F492-CC04-9E63-FB2ECFF64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16155" y="3707582"/>
            <a:ext cx="1002840" cy="587424"/>
          </a:xfrm>
          <a:prstGeom prst="rect">
            <a:avLst/>
          </a:prstGeom>
        </p:spPr>
      </p:pic>
      <p:sp>
        <p:nvSpPr>
          <p:cNvPr id="27" name="Freeform 26">
            <a:extLst>
              <a:ext uri="{FF2B5EF4-FFF2-40B4-BE49-F238E27FC236}">
                <a16:creationId xmlns:a16="http://schemas.microsoft.com/office/drawing/2014/main" id="{F64D6975-F42D-0206-EBB1-668AA6A265CA}"/>
              </a:ext>
            </a:extLst>
          </p:cNvPr>
          <p:cNvSpPr/>
          <p:nvPr/>
        </p:nvSpPr>
        <p:spPr>
          <a:xfrm>
            <a:off x="9903196" y="3123229"/>
            <a:ext cx="796834" cy="978820"/>
          </a:xfrm>
          <a:custGeom>
            <a:avLst/>
            <a:gdLst>
              <a:gd name="connsiteX0" fmla="*/ 575741 w 575741"/>
              <a:gd name="connsiteY0" fmla="*/ 770709 h 770709"/>
              <a:gd name="connsiteX1" fmla="*/ 353673 w 575741"/>
              <a:gd name="connsiteY1" fmla="*/ 509452 h 770709"/>
              <a:gd name="connsiteX2" fmla="*/ 40164 w 575741"/>
              <a:gd name="connsiteY2" fmla="*/ 287383 h 770709"/>
              <a:gd name="connsiteX3" fmla="*/ 14038 w 575741"/>
              <a:gd name="connsiteY3" fmla="*/ 0 h 77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5741" h="770709">
                <a:moveTo>
                  <a:pt x="575741" y="770709"/>
                </a:moveTo>
                <a:cubicBezTo>
                  <a:pt x="509338" y="680357"/>
                  <a:pt x="442936" y="590006"/>
                  <a:pt x="353673" y="509452"/>
                </a:cubicBezTo>
                <a:cubicBezTo>
                  <a:pt x="264410" y="428898"/>
                  <a:pt x="96770" y="372292"/>
                  <a:pt x="40164" y="287383"/>
                </a:cubicBezTo>
                <a:cubicBezTo>
                  <a:pt x="-16442" y="202474"/>
                  <a:pt x="-1202" y="101237"/>
                  <a:pt x="14038" y="0"/>
                </a:cubicBezTo>
              </a:path>
            </a:pathLst>
          </a:custGeom>
          <a:noFill/>
          <a:ln w="127000">
            <a:solidFill>
              <a:schemeClr val="accent6">
                <a:lumMod val="60000"/>
                <a:lumOff val="40000"/>
              </a:schemeClr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301F74A-BF44-42A7-D9E6-1F900416D5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9543" y="3283491"/>
            <a:ext cx="1254257" cy="1082778"/>
          </a:xfrm>
          <a:prstGeom prst="rect">
            <a:avLst/>
          </a:prstGeom>
        </p:spPr>
      </p:pic>
      <p:pic>
        <p:nvPicPr>
          <p:cNvPr id="29" name="Picture 28" descr="A red and white sign&#10;&#10;Description automatically generated with medium confidence">
            <a:extLst>
              <a:ext uri="{FF2B5EF4-FFF2-40B4-BE49-F238E27FC236}">
                <a16:creationId xmlns:a16="http://schemas.microsoft.com/office/drawing/2014/main" id="{512BC76D-D391-3D17-2CCE-D01E1BF7D5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66186" y="2619317"/>
            <a:ext cx="975228" cy="87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79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9981-8538-9B4A-B45F-37748A7C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Nonblocking fabrics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AE8F-4E67-8D47-9FD8-71058339D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With a nonblocking fabric, queues aren’t formed due to the switching fabric.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With a nonblocking fabric, there are no queues due to inefficiencies at the input port or the switching fabric</a:t>
            </a:r>
          </a:p>
          <a:p>
            <a:r>
              <a:rPr lang="en-US" dirty="0">
                <a:solidFill>
                  <a:schemeClr val="tx1"/>
                </a:solidFill>
              </a:rPr>
              <a:t>Queues only form </a:t>
            </a:r>
            <a:r>
              <a:rPr lang="en-US" dirty="0">
                <a:solidFill>
                  <a:srgbClr val="C00000"/>
                </a:solidFill>
              </a:rPr>
              <a:t>due to contention for the output port</a:t>
            </a:r>
          </a:p>
          <a:p>
            <a:pPr lvl="1"/>
            <a:r>
              <a:rPr lang="en-US" dirty="0"/>
              <a:t>Fundamental, unavoidable, given the route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EEA277-3A98-D24D-A284-C6DB54F583EC}"/>
              </a:ext>
            </a:extLst>
          </p:cNvPr>
          <p:cNvGrpSpPr/>
          <p:nvPr/>
        </p:nvGrpSpPr>
        <p:grpSpPr>
          <a:xfrm>
            <a:off x="6872283" y="400750"/>
            <a:ext cx="5084271" cy="1685811"/>
            <a:chOff x="6657506" y="1161155"/>
            <a:chExt cx="5084271" cy="16858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2D0D313-FFCC-2E42-A248-35D26B8889BC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CE5DAF-FDAF-5D48-A433-96BA5844768A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7B7F6E-748A-4247-A837-F8236CB011FE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F55FEC-16C4-AE4E-8BEE-EAACEDD9883E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139EBF-0727-A644-9D59-3F97CE477317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8998DE-51F4-3E42-9571-DD2788EF11CB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6F50D9-04F2-DA4F-B868-26D14CA99501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E81326-22F5-0A49-92AC-02942FB1401A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EE9FF8-BF0C-3B44-A58A-E8F4ACA778A2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DC884B9-7263-EA4B-93DA-D5A2845577E8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D4F361-7170-D54B-835A-DFE5CCAA6C13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14E81E-B65B-F643-894A-DDFEE42056C5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C2C17B-AA93-0F41-A285-15B090F88BF4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F76105-F6F9-EB48-8143-6CAB72AC17EA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B531A4-3640-5140-A461-79BFD2C20AB4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1561B4-30D1-1644-9752-D038D7720488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3218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29BA6-E2F0-6A4B-9E02-D23BA4196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concepts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DD7DFDD-7EB8-CF4D-9B8A-61CA7D32603B}"/>
              </a:ext>
            </a:extLst>
          </p:cNvPr>
          <p:cNvGrpSpPr/>
          <p:nvPr/>
        </p:nvGrpSpPr>
        <p:grpSpPr>
          <a:xfrm>
            <a:off x="838200" y="2104967"/>
            <a:ext cx="2265987" cy="1699490"/>
            <a:chOff x="838200" y="2104967"/>
            <a:chExt cx="2265987" cy="1699490"/>
          </a:xfrm>
        </p:grpSpPr>
        <p:pic>
          <p:nvPicPr>
            <p:cNvPr id="4" name="Picture 3" descr="A piece of cake on a plate&#10;&#10;Description automatically generated">
              <a:extLst>
                <a:ext uri="{FF2B5EF4-FFF2-40B4-BE49-F238E27FC236}">
                  <a16:creationId xmlns:a16="http://schemas.microsoft.com/office/drawing/2014/main" id="{42EF1F2F-AC43-5C4B-A87F-14D8562F09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104967"/>
              <a:ext cx="2265987" cy="169949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11620D-E428-5747-9528-10DA23B68E53}"/>
                </a:ext>
              </a:extLst>
            </p:cNvPr>
            <p:cNvSpPr txBox="1"/>
            <p:nvPr/>
          </p:nvSpPr>
          <p:spPr>
            <a:xfrm rot="768831">
              <a:off x="1566572" y="2809188"/>
              <a:ext cx="1249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b="1" dirty="0">
                  <a:latin typeface="Helvetica" pitchFamily="2" charset="0"/>
                </a:rPr>
                <a:t>Net layer</a:t>
              </a:r>
            </a:p>
          </p:txBody>
        </p:sp>
      </p:grpSp>
      <p:pic>
        <p:nvPicPr>
          <p:cNvPr id="5" name="Picture 4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76408B85-6E02-D94B-AAD5-FCC5A85B5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642" y="2035322"/>
            <a:ext cx="1764011" cy="12771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AC51302-A76B-E643-B093-39B97BD5F798}"/>
              </a:ext>
            </a:extLst>
          </p:cNvPr>
          <p:cNvSpPr txBox="1"/>
          <p:nvPr/>
        </p:nvSpPr>
        <p:spPr>
          <a:xfrm>
            <a:off x="3977656" y="1398099"/>
            <a:ext cx="79730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Network layer’s main function: moving data from one endpoint to another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E0CD98-FCF0-E141-9786-054B2DD47D01}"/>
              </a:ext>
            </a:extLst>
          </p:cNvPr>
          <p:cNvSpPr txBox="1"/>
          <p:nvPr/>
        </p:nvSpPr>
        <p:spPr>
          <a:xfrm>
            <a:off x="8940894" y="1891381"/>
            <a:ext cx="4279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Analogy: postal system</a:t>
            </a:r>
          </a:p>
        </p:txBody>
      </p:sp>
      <p:pic>
        <p:nvPicPr>
          <p:cNvPr id="12" name="Picture 11" descr="A picture containing sky&#13;&#10;&#13;&#10;Description automatically generated">
            <a:extLst>
              <a:ext uri="{FF2B5EF4-FFF2-40B4-BE49-F238E27FC236}">
                <a16:creationId xmlns:a16="http://schemas.microsoft.com/office/drawing/2014/main" id="{02EE0244-734D-CD40-968E-656B62158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1345" y="2313856"/>
            <a:ext cx="1211852" cy="1145822"/>
          </a:xfrm>
          <a:prstGeom prst="rect">
            <a:avLst/>
          </a:prstGeom>
        </p:spPr>
      </p:pic>
      <p:pic>
        <p:nvPicPr>
          <p:cNvPr id="13" name="Picture 12" descr="A picture containing sky&#13;&#10;&#13;&#10;Description automatically generated">
            <a:extLst>
              <a:ext uri="{FF2B5EF4-FFF2-40B4-BE49-F238E27FC236}">
                <a16:creationId xmlns:a16="http://schemas.microsoft.com/office/drawing/2014/main" id="{BA0631B6-2848-3F42-AAF5-140282FCB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8094" y="2298294"/>
            <a:ext cx="1211852" cy="1145822"/>
          </a:xfrm>
          <a:prstGeom prst="rect">
            <a:avLst/>
          </a:prstGeom>
        </p:spPr>
      </p:pic>
      <p:pic>
        <p:nvPicPr>
          <p:cNvPr id="11" name="Picture 10" descr="A close up of a logo&#13;&#10;&#13;&#10;Description automatically generated">
            <a:extLst>
              <a:ext uri="{FF2B5EF4-FFF2-40B4-BE49-F238E27FC236}">
                <a16:creationId xmlns:a16="http://schemas.microsoft.com/office/drawing/2014/main" id="{FFDEFE9B-B25F-734B-B73D-A8F6D0ED46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92095" y="2777910"/>
            <a:ext cx="870431" cy="8006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8FFF84F-A5EA-3D42-ADCB-65BF42692F0C}"/>
              </a:ext>
            </a:extLst>
          </p:cNvPr>
          <p:cNvSpPr txBox="1"/>
          <p:nvPr/>
        </p:nvSpPr>
        <p:spPr>
          <a:xfrm>
            <a:off x="3942145" y="3495726"/>
            <a:ext cx="134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endpoint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78E48F-E24C-1041-BDDD-CE686B216E35}"/>
              </a:ext>
            </a:extLst>
          </p:cNvPr>
          <p:cNvSpPr txBox="1"/>
          <p:nvPr/>
        </p:nvSpPr>
        <p:spPr>
          <a:xfrm>
            <a:off x="7048094" y="3495726"/>
            <a:ext cx="1340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endpoint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A804E7-CF84-2540-A7D9-E17B19629988}"/>
              </a:ext>
            </a:extLst>
          </p:cNvPr>
          <p:cNvSpPr txBox="1"/>
          <p:nvPr/>
        </p:nvSpPr>
        <p:spPr>
          <a:xfrm>
            <a:off x="5463969" y="3444116"/>
            <a:ext cx="1340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Network</a:t>
            </a:r>
          </a:p>
          <a:p>
            <a:pPr algn="ctr"/>
            <a:r>
              <a:rPr lang="en-US" dirty="0">
                <a:latin typeface="Helvetica" pitchFamily="2" charset="0"/>
              </a:rPr>
              <a:t>layer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5BAC68-C2E7-0F44-9622-5363254118FF}"/>
              </a:ext>
            </a:extLst>
          </p:cNvPr>
          <p:cNvSpPr txBox="1"/>
          <p:nvPr/>
        </p:nvSpPr>
        <p:spPr>
          <a:xfrm>
            <a:off x="603047" y="4113122"/>
            <a:ext cx="201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Forwarding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0DF8C0-AA40-CB48-8109-5A43FA082EDD}"/>
              </a:ext>
            </a:extLst>
          </p:cNvPr>
          <p:cNvSpPr txBox="1"/>
          <p:nvPr/>
        </p:nvSpPr>
        <p:spPr>
          <a:xfrm>
            <a:off x="3688234" y="4113444"/>
            <a:ext cx="201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Routing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1070D6-7203-CE46-B44C-C7C1B8598896}"/>
              </a:ext>
            </a:extLst>
          </p:cNvPr>
          <p:cNvSpPr txBox="1"/>
          <p:nvPr/>
        </p:nvSpPr>
        <p:spPr>
          <a:xfrm>
            <a:off x="603047" y="4595537"/>
            <a:ext cx="201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Data plane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15B4188-6157-7A43-809B-84E91B069AC6}"/>
              </a:ext>
            </a:extLst>
          </p:cNvPr>
          <p:cNvSpPr txBox="1"/>
          <p:nvPr/>
        </p:nvSpPr>
        <p:spPr>
          <a:xfrm>
            <a:off x="3491103" y="4595859"/>
            <a:ext cx="2340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Control plane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671031A-B8DC-C344-A7C4-6FCD524611C6}"/>
              </a:ext>
            </a:extLst>
          </p:cNvPr>
          <p:cNvGrpSpPr/>
          <p:nvPr/>
        </p:nvGrpSpPr>
        <p:grpSpPr>
          <a:xfrm>
            <a:off x="406568" y="5491242"/>
            <a:ext cx="2386733" cy="1020741"/>
            <a:chOff x="406568" y="5491242"/>
            <a:chExt cx="2386733" cy="1020741"/>
          </a:xfrm>
        </p:grpSpPr>
        <p:pic>
          <p:nvPicPr>
            <p:cNvPr id="21" name="Picture 19" descr="Router Clip Art">
              <a:extLst>
                <a:ext uri="{FF2B5EF4-FFF2-40B4-BE49-F238E27FC236}">
                  <a16:creationId xmlns:a16="http://schemas.microsoft.com/office/drawing/2014/main" id="{EBB87EBD-7993-CE43-BFA7-938C351EE4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7422" y="5656250"/>
              <a:ext cx="1127993" cy="830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A996630-F000-734D-8DCF-FA6FC80F761D}"/>
                </a:ext>
              </a:extLst>
            </p:cNvPr>
            <p:cNvCxnSpPr/>
            <p:nvPr/>
          </p:nvCxnSpPr>
          <p:spPr>
            <a:xfrm>
              <a:off x="444154" y="5601172"/>
              <a:ext cx="583847" cy="22127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C0E616F-057B-3646-A773-00E392EB5B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6568" y="6181968"/>
              <a:ext cx="577354" cy="3300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266100E-1E4C-5443-8239-8E6BB47230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75415" y="5491242"/>
              <a:ext cx="577354" cy="33001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A0F6092-349D-EC4A-B2A6-49CFF06D74C2}"/>
                </a:ext>
              </a:extLst>
            </p:cNvPr>
            <p:cNvCxnSpPr>
              <a:cxnSpLocks/>
            </p:cNvCxnSpPr>
            <p:nvPr/>
          </p:nvCxnSpPr>
          <p:spPr>
            <a:xfrm>
              <a:off x="2194836" y="6175510"/>
              <a:ext cx="598465" cy="31162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41C30FC5-F36F-EE4D-89E2-B85F8F02A267}"/>
              </a:ext>
            </a:extLst>
          </p:cNvPr>
          <p:cNvSpPr/>
          <p:nvPr/>
        </p:nvSpPr>
        <p:spPr>
          <a:xfrm>
            <a:off x="559044" y="5251178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24465CA-C4DA-1447-A6B2-F3AC0AE95219}"/>
              </a:ext>
            </a:extLst>
          </p:cNvPr>
          <p:cNvGrpSpPr/>
          <p:nvPr/>
        </p:nvGrpSpPr>
        <p:grpSpPr>
          <a:xfrm>
            <a:off x="2772131" y="5192312"/>
            <a:ext cx="3958841" cy="1556436"/>
            <a:chOff x="3280131" y="5192312"/>
            <a:chExt cx="3958841" cy="1556436"/>
          </a:xfrm>
        </p:grpSpPr>
        <p:pic>
          <p:nvPicPr>
            <p:cNvPr id="30" name="Picture 19" descr="Router Clip Art">
              <a:extLst>
                <a:ext uri="{FF2B5EF4-FFF2-40B4-BE49-F238E27FC236}">
                  <a16:creationId xmlns:a16="http://schemas.microsoft.com/office/drawing/2014/main" id="{9914D4BE-CC0B-FB4F-9479-9F8AB35A80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0749" y="5648279"/>
              <a:ext cx="7103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1" name="Picture 19" descr="Router Clip Art">
              <a:extLst>
                <a:ext uri="{FF2B5EF4-FFF2-40B4-BE49-F238E27FC236}">
                  <a16:creationId xmlns:a16="http://schemas.microsoft.com/office/drawing/2014/main" id="{C3CC7267-92B5-5541-B8C1-A52899BDE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3248" y="6225528"/>
              <a:ext cx="7103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2" name="Picture 19" descr="Router Clip Art">
              <a:extLst>
                <a:ext uri="{FF2B5EF4-FFF2-40B4-BE49-F238E27FC236}">
                  <a16:creationId xmlns:a16="http://schemas.microsoft.com/office/drawing/2014/main" id="{330988B8-D2FE-6D4B-A929-317EF229F1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28023" y="5192312"/>
              <a:ext cx="7103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" name="Picture 19" descr="Router Clip Art">
              <a:extLst>
                <a:ext uri="{FF2B5EF4-FFF2-40B4-BE49-F238E27FC236}">
                  <a16:creationId xmlns:a16="http://schemas.microsoft.com/office/drawing/2014/main" id="{4DCCE25B-EB81-C149-AFCA-05D866F436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4741" y="5773853"/>
              <a:ext cx="710311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C35E9A2-14A6-2C4E-8AA3-85D46114C4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46475" y="5491242"/>
              <a:ext cx="338147" cy="16500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98190A8-54BD-5E48-8781-23510E4DD0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12074" y="6225528"/>
              <a:ext cx="382667" cy="20395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37448C4C-E060-1345-9E0C-AAFD94438C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6895" y="5773265"/>
              <a:ext cx="0" cy="398234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347F818-9563-2744-AB74-AD92D492AA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31335" y="6175905"/>
              <a:ext cx="212859" cy="17544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3658D6F2-B979-654F-976F-D04717DE86BE}"/>
                </a:ext>
              </a:extLst>
            </p:cNvPr>
            <p:cNvCxnSpPr>
              <a:cxnSpLocks/>
            </p:cNvCxnSpPr>
            <p:nvPr/>
          </p:nvCxnSpPr>
          <p:spPr>
            <a:xfrm>
              <a:off x="6730577" y="6011865"/>
              <a:ext cx="508395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977E93A-18F1-4140-A2AB-6EF5AD5E602D}"/>
                </a:ext>
              </a:extLst>
            </p:cNvPr>
            <p:cNvCxnSpPr>
              <a:cxnSpLocks/>
            </p:cNvCxnSpPr>
            <p:nvPr/>
          </p:nvCxnSpPr>
          <p:spPr>
            <a:xfrm>
              <a:off x="3280131" y="5883405"/>
              <a:ext cx="508395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79E98332-CEBF-EE45-8F8C-08843065E1A0}"/>
              </a:ext>
            </a:extLst>
          </p:cNvPr>
          <p:cNvSpPr/>
          <p:nvPr/>
        </p:nvSpPr>
        <p:spPr>
          <a:xfrm>
            <a:off x="2795408" y="5421079"/>
            <a:ext cx="272401" cy="316949"/>
          </a:xfrm>
          <a:prstGeom prst="roundRect">
            <a:avLst/>
          </a:prstGeom>
          <a:solidFill>
            <a:schemeClr val="accent6"/>
          </a:solidFill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58AFFDF-64FD-4D40-A621-D88FBBD7A5E7}"/>
              </a:ext>
            </a:extLst>
          </p:cNvPr>
          <p:cNvSpPr txBox="1"/>
          <p:nvPr/>
        </p:nvSpPr>
        <p:spPr>
          <a:xfrm>
            <a:off x="8355490" y="2910951"/>
            <a:ext cx="38365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600" dirty="0">
                <a:latin typeface="Helvetica" pitchFamily="2" charset="0"/>
              </a:rPr>
              <a:t>Addressing (IPv4)</a:t>
            </a:r>
          </a:p>
          <a:p>
            <a:pPr algn="ctr"/>
            <a:r>
              <a:rPr lang="en-US" sz="2000" dirty="0">
                <a:latin typeface="Helvetica" pitchFamily="2" charset="0"/>
              </a:rPr>
              <a:t>Locate, not identify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0CF1C30-A687-154E-B1E5-B1B71EFCC0C0}"/>
              </a:ext>
            </a:extLst>
          </p:cNvPr>
          <p:cNvSpPr txBox="1"/>
          <p:nvPr/>
        </p:nvSpPr>
        <p:spPr>
          <a:xfrm>
            <a:off x="6189666" y="4173244"/>
            <a:ext cx="5842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10000000 11000011 00000001 01010000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98B23C-38C0-9B45-8E26-1CB128C0550D}"/>
              </a:ext>
            </a:extLst>
          </p:cNvPr>
          <p:cNvSpPr txBox="1"/>
          <p:nvPr/>
        </p:nvSpPr>
        <p:spPr>
          <a:xfrm>
            <a:off x="6599871" y="4617525"/>
            <a:ext cx="111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128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76FB193-49B5-CB46-B5A8-74575DA6B7C0}"/>
              </a:ext>
            </a:extLst>
          </p:cNvPr>
          <p:cNvSpPr txBox="1"/>
          <p:nvPr/>
        </p:nvSpPr>
        <p:spPr>
          <a:xfrm>
            <a:off x="7853178" y="4622931"/>
            <a:ext cx="111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195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FABDD58-A73E-7A4D-8518-C5EC662F92A9}"/>
              </a:ext>
            </a:extLst>
          </p:cNvPr>
          <p:cNvSpPr txBox="1"/>
          <p:nvPr/>
        </p:nvSpPr>
        <p:spPr>
          <a:xfrm>
            <a:off x="9218452" y="4626121"/>
            <a:ext cx="111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34920A-0B1B-9A40-A884-7B15056B1BF8}"/>
              </a:ext>
            </a:extLst>
          </p:cNvPr>
          <p:cNvSpPr txBox="1"/>
          <p:nvPr/>
        </p:nvSpPr>
        <p:spPr>
          <a:xfrm>
            <a:off x="10840357" y="4636342"/>
            <a:ext cx="1110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80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651B43-6544-224B-879B-2C53C4C41AED}"/>
              </a:ext>
            </a:extLst>
          </p:cNvPr>
          <p:cNvSpPr txBox="1"/>
          <p:nvPr/>
        </p:nvSpPr>
        <p:spPr>
          <a:xfrm>
            <a:off x="7409701" y="4593472"/>
            <a:ext cx="37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E1C250E-F972-D749-A5B7-3444E9549E5A}"/>
              </a:ext>
            </a:extLst>
          </p:cNvPr>
          <p:cNvSpPr txBox="1"/>
          <p:nvPr/>
        </p:nvSpPr>
        <p:spPr>
          <a:xfrm>
            <a:off x="9058345" y="4593471"/>
            <a:ext cx="37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D87ACF3-0221-C248-AADD-66F9C3E54267}"/>
              </a:ext>
            </a:extLst>
          </p:cNvPr>
          <p:cNvSpPr txBox="1"/>
          <p:nvPr/>
        </p:nvSpPr>
        <p:spPr>
          <a:xfrm>
            <a:off x="10545057" y="4618439"/>
            <a:ext cx="3755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1511727-359A-4E43-85A9-DAAF8749F38D}"/>
              </a:ext>
            </a:extLst>
          </p:cNvPr>
          <p:cNvSpPr txBox="1"/>
          <p:nvPr/>
        </p:nvSpPr>
        <p:spPr>
          <a:xfrm>
            <a:off x="6997631" y="5421079"/>
            <a:ext cx="1644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IP prefixes</a:t>
            </a:r>
            <a:r>
              <a:rPr lang="en-US" sz="2400" dirty="0">
                <a:latin typeface="Helvetica" pitchFamily="2" charset="0"/>
              </a:rPr>
              <a:t> 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== 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zip code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85F3127-528A-5648-A69E-4A59856AE7C4}"/>
              </a:ext>
            </a:extLst>
          </p:cNvPr>
          <p:cNvSpPr txBox="1"/>
          <p:nvPr/>
        </p:nvSpPr>
        <p:spPr>
          <a:xfrm>
            <a:off x="8988572" y="5171225"/>
            <a:ext cx="30991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Classless (CIDR)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92CA4BE-EA43-EF44-8B71-ECB67DE6C1CD}"/>
              </a:ext>
            </a:extLst>
          </p:cNvPr>
          <p:cNvSpPr/>
          <p:nvPr/>
        </p:nvSpPr>
        <p:spPr>
          <a:xfrm>
            <a:off x="6222577" y="4138036"/>
            <a:ext cx="3569123" cy="486651"/>
          </a:xfrm>
          <a:prstGeom prst="rect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729EE4E-ABA5-FB49-BBB3-65184B83CB25}"/>
              </a:ext>
            </a:extLst>
          </p:cNvPr>
          <p:cNvSpPr txBox="1"/>
          <p:nvPr/>
        </p:nvSpPr>
        <p:spPr>
          <a:xfrm>
            <a:off x="8936735" y="6099693"/>
            <a:ext cx="2734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128.195.0.0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/20</a:t>
            </a:r>
          </a:p>
        </p:txBody>
      </p:sp>
    </p:spTree>
    <p:extLst>
      <p:ext uri="{BB962C8B-B14F-4D97-AF65-F5344CB8AC3E}">
        <p14:creationId xmlns:p14="http://schemas.microsoft.com/office/powerpoint/2010/main" val="427032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4.07407E-6 L 0.11705 -0.0194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846" y="-972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2.59259E-6 C 0.01602 0.01805 0.03203 0.03634 0.04688 0.04444 C 0.06159 0.05231 0.07552 0.04398 0.08854 0.04815 C 0.10156 0.05208 0.11107 0.0574 0.125 0.06852 C 0.1388 0.07963 0.15534 0.09722 0.17188 0.11481 " pathEditMode="relative" rAng="0" ptsTypes="AAAAA">
                                      <p:cBhvr>
                                        <p:cTn id="44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594" y="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2.59259E-6 C 0.01511 0.00671 0.03021 0.01342 0.04792 0.00926 C 0.06563 0.00486 0.09024 -0.01574 0.10625 -0.02593 C 0.12214 -0.03611 0.13086 -0.04815 0.14375 -0.05185 C 0.15652 -0.05556 0.17722 -0.06528 0.18334 -0.04815 C 0.18933 -0.03125 0.18152 0.01389 0.18021 0.04977 C 0.17878 0.08588 0.17136 0.14953 0.175 0.16828 C 0.17865 0.18727 0.19323 0.16921 0.20209 0.16273 C 0.21094 0.15625 0.21615 0.14097 0.22813 0.1294 C 0.24011 0.11805 0.25808 0.09977 0.27396 0.09421 C 0.28972 0.08865 0.30625 0.09236 0.32292 0.09606 " pathEditMode="relative" rAng="0" ptsTypes="AAAAAAAAAAA">
                                      <p:cBhvr>
                                        <p:cTn id="54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146" y="59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9" grpId="0" animBg="1"/>
      <p:bldP spid="29" grpId="1" animBg="1"/>
      <p:bldP spid="48" grpId="0" animBg="1"/>
      <p:bldP spid="48" grpId="1" animBg="1"/>
      <p:bldP spid="50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61" grpId="0"/>
      <p:bldP spid="62" grpId="0" animBg="1"/>
      <p:bldP spid="6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89981-8538-9B4A-B45F-37748A7C9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Nonblocking fabrics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7AE8F-4E67-8D47-9FD8-71058339D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6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With a nonblocking fabric, queues aren’t formed due to the switching fabric.</a:t>
            </a:r>
            <a:endParaRPr lang="en-US" dirty="0">
              <a:solidFill>
                <a:schemeClr val="tx1"/>
              </a:solidFill>
            </a:endParaRPr>
          </a:p>
          <a:p>
            <a:pPr lvl="1"/>
            <a:r>
              <a:rPr lang="en-US" dirty="0">
                <a:solidFill>
                  <a:schemeClr val="tx1"/>
                </a:solidFill>
              </a:rPr>
              <a:t>With a nonblocking fabric, there are no queues due to inefficiencies at the input port or the switching fabric</a:t>
            </a:r>
          </a:p>
          <a:p>
            <a:r>
              <a:rPr lang="en-US" dirty="0">
                <a:solidFill>
                  <a:schemeClr val="tx1"/>
                </a:solidFill>
              </a:rPr>
              <a:t>Queues only form </a:t>
            </a:r>
            <a:r>
              <a:rPr lang="en-US" dirty="0">
                <a:solidFill>
                  <a:srgbClr val="C00000"/>
                </a:solidFill>
              </a:rPr>
              <a:t>due to contention for the output port</a:t>
            </a:r>
          </a:p>
          <a:p>
            <a:pPr lvl="1"/>
            <a:r>
              <a:rPr lang="en-US" dirty="0"/>
              <a:t>Fundamental, unavoidable, given the route</a:t>
            </a:r>
          </a:p>
          <a:p>
            <a:r>
              <a:rPr lang="en-US" dirty="0"/>
              <a:t>Typically, these queues form on the output side</a:t>
            </a:r>
          </a:p>
          <a:p>
            <a:pPr lvl="1"/>
            <a:r>
              <a:rPr lang="en-US" dirty="0"/>
              <a:t>But can also “backpressure” to the input side if there is high contention for the output port</a:t>
            </a:r>
          </a:p>
          <a:p>
            <a:pPr lvl="1"/>
            <a:r>
              <a:rPr lang="en-US" dirty="0"/>
              <a:t>i.e.: can’t move pkts to output Qs since buffers full, so buffer @ input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EEA277-3A98-D24D-A284-C6DB54F583EC}"/>
              </a:ext>
            </a:extLst>
          </p:cNvPr>
          <p:cNvGrpSpPr/>
          <p:nvPr/>
        </p:nvGrpSpPr>
        <p:grpSpPr>
          <a:xfrm>
            <a:off x="6872283" y="400750"/>
            <a:ext cx="5084271" cy="1685811"/>
            <a:chOff x="6657506" y="1161155"/>
            <a:chExt cx="5084271" cy="16858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2D0D313-FFCC-2E42-A248-35D26B8889BC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1CE5DAF-FDAF-5D48-A433-96BA5844768A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17B7F6E-748A-4247-A837-F8236CB011FE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1F55FEC-16C4-AE4E-8BEE-EAACEDD9883E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139EBF-0727-A644-9D59-3F97CE477317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E8998DE-51F4-3E42-9571-DD2788EF11CB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6F50D9-04F2-DA4F-B868-26D14CA99501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E81326-22F5-0A49-92AC-02942FB1401A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EE9FF8-BF0C-3B44-A58A-E8F4ACA778A2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DC884B9-7263-EA4B-93DA-D5A2845577E8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7D4F361-7170-D54B-835A-DFE5CCAA6C13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814E81E-B65B-F643-894A-DDFEE42056C5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BC2C17B-AA93-0F41-A285-15B090F88BF4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F76105-F6F9-EB48-8143-6CAB72AC17EA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4B531A4-3640-5140-A461-79BFD2C20AB4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C1561B4-30D1-1644-9752-D038D7720488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  <p:sp>
        <p:nvSpPr>
          <p:cNvPr id="21" name="Freeform 20">
            <a:extLst>
              <a:ext uri="{FF2B5EF4-FFF2-40B4-BE49-F238E27FC236}">
                <a16:creationId xmlns:a16="http://schemas.microsoft.com/office/drawing/2014/main" id="{168E846C-311C-634E-90CB-E4D58E1BE41A}"/>
              </a:ext>
            </a:extLst>
          </p:cNvPr>
          <p:cNvSpPr/>
          <p:nvPr/>
        </p:nvSpPr>
        <p:spPr>
          <a:xfrm>
            <a:off x="8348352" y="1033152"/>
            <a:ext cx="1828800" cy="204800"/>
          </a:xfrm>
          <a:custGeom>
            <a:avLst/>
            <a:gdLst>
              <a:gd name="connsiteX0" fmla="*/ 0 w 1828800"/>
              <a:gd name="connsiteY0" fmla="*/ 0 h 204800"/>
              <a:gd name="connsiteX1" fmla="*/ 1045029 w 1828800"/>
              <a:gd name="connsiteY1" fmla="*/ 190005 h 204800"/>
              <a:gd name="connsiteX2" fmla="*/ 1828800 w 1828800"/>
              <a:gd name="connsiteY2" fmla="*/ 178130 h 2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8800" h="204800">
                <a:moveTo>
                  <a:pt x="0" y="0"/>
                </a:moveTo>
                <a:cubicBezTo>
                  <a:pt x="370114" y="80158"/>
                  <a:pt x="740229" y="160317"/>
                  <a:pt x="1045029" y="190005"/>
                </a:cubicBezTo>
                <a:cubicBezTo>
                  <a:pt x="1349829" y="219693"/>
                  <a:pt x="1589314" y="198911"/>
                  <a:pt x="1828800" y="17813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0F7F4251-911C-AE40-9A74-26E63AC679A6}"/>
              </a:ext>
            </a:extLst>
          </p:cNvPr>
          <p:cNvSpPr/>
          <p:nvPr/>
        </p:nvSpPr>
        <p:spPr>
          <a:xfrm>
            <a:off x="8324601" y="1307533"/>
            <a:ext cx="1828800" cy="556892"/>
          </a:xfrm>
          <a:custGeom>
            <a:avLst/>
            <a:gdLst>
              <a:gd name="connsiteX0" fmla="*/ 0 w 1828800"/>
              <a:gd name="connsiteY0" fmla="*/ 556892 h 556892"/>
              <a:gd name="connsiteX1" fmla="*/ 498764 w 1828800"/>
              <a:gd name="connsiteY1" fmla="*/ 212508 h 556892"/>
              <a:gd name="connsiteX2" fmla="*/ 1092530 w 1828800"/>
              <a:gd name="connsiteY2" fmla="*/ 10627 h 556892"/>
              <a:gd name="connsiteX3" fmla="*/ 1828800 w 1828800"/>
              <a:gd name="connsiteY3" fmla="*/ 46253 h 5568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28800" h="556892">
                <a:moveTo>
                  <a:pt x="0" y="556892"/>
                </a:moveTo>
                <a:cubicBezTo>
                  <a:pt x="158338" y="430222"/>
                  <a:pt x="316676" y="303552"/>
                  <a:pt x="498764" y="212508"/>
                </a:cubicBezTo>
                <a:cubicBezTo>
                  <a:pt x="680852" y="121464"/>
                  <a:pt x="870857" y="38336"/>
                  <a:pt x="1092530" y="10627"/>
                </a:cubicBezTo>
                <a:cubicBezTo>
                  <a:pt x="1314203" y="-17082"/>
                  <a:pt x="1571501" y="14585"/>
                  <a:pt x="1828800" y="46253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0EBE4B91-BB3E-6840-BDF9-91E08E36B50B}"/>
              </a:ext>
            </a:extLst>
          </p:cNvPr>
          <p:cNvSpPr/>
          <p:nvPr/>
        </p:nvSpPr>
        <p:spPr>
          <a:xfrm>
            <a:off x="8383978" y="546264"/>
            <a:ext cx="1733797" cy="581891"/>
          </a:xfrm>
          <a:custGeom>
            <a:avLst/>
            <a:gdLst>
              <a:gd name="connsiteX0" fmla="*/ 0 w 1733797"/>
              <a:gd name="connsiteY0" fmla="*/ 0 h 581891"/>
              <a:gd name="connsiteX1" fmla="*/ 736270 w 1733797"/>
              <a:gd name="connsiteY1" fmla="*/ 439387 h 581891"/>
              <a:gd name="connsiteX2" fmla="*/ 1733797 w 1733797"/>
              <a:gd name="connsiteY2" fmla="*/ 581891 h 581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3797" h="581891">
                <a:moveTo>
                  <a:pt x="0" y="0"/>
                </a:moveTo>
                <a:cubicBezTo>
                  <a:pt x="223652" y="171202"/>
                  <a:pt x="447304" y="342405"/>
                  <a:pt x="736270" y="439387"/>
                </a:cubicBezTo>
                <a:cubicBezTo>
                  <a:pt x="1025236" y="536369"/>
                  <a:pt x="1379516" y="559130"/>
                  <a:pt x="1733797" y="581891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107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EEA54-24F4-C946-AE87-580B370DD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(plane) 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15877-5A6C-634E-B0D0-792E5ADD0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312540" cy="5032376"/>
          </a:xfrm>
        </p:spPr>
        <p:txBody>
          <a:bodyPr>
            <a:normAutofit/>
          </a:bodyPr>
          <a:lstStyle/>
          <a:p>
            <a:r>
              <a:rPr lang="en-US" dirty="0"/>
              <a:t>A general-purpose processor that “programs” the data plane:</a:t>
            </a:r>
          </a:p>
          <a:p>
            <a:pPr lvl="1"/>
            <a:r>
              <a:rPr lang="en-US" dirty="0"/>
              <a:t>Forwarding table</a:t>
            </a:r>
          </a:p>
          <a:p>
            <a:pPr lvl="1"/>
            <a:r>
              <a:rPr lang="en-US" dirty="0"/>
              <a:t>Scheduling and buffer management policy</a:t>
            </a:r>
          </a:p>
          <a:p>
            <a:r>
              <a:rPr lang="en-US" dirty="0"/>
              <a:t>Implements the </a:t>
            </a:r>
            <a:r>
              <a:rPr lang="en-US" dirty="0">
                <a:solidFill>
                  <a:srgbClr val="C00000"/>
                </a:solidFill>
              </a:rPr>
              <a:t>routing algorithm</a:t>
            </a:r>
            <a:r>
              <a:rPr lang="en-US" dirty="0"/>
              <a:t> by processing </a:t>
            </a:r>
            <a:r>
              <a:rPr lang="en-US" dirty="0">
                <a:solidFill>
                  <a:srgbClr val="C00000"/>
                </a:solidFill>
              </a:rPr>
              <a:t>routing protocol messages</a:t>
            </a:r>
            <a:endParaRPr lang="en-US" dirty="0"/>
          </a:p>
          <a:p>
            <a:pPr lvl="1"/>
            <a:r>
              <a:rPr lang="en-US" dirty="0"/>
              <a:t>Mechanism by which routers collectively solve the Internet routing problem</a:t>
            </a:r>
          </a:p>
          <a:p>
            <a:pPr lvl="1"/>
            <a:r>
              <a:rPr lang="en-US" dirty="0"/>
              <a:t>More on this soon.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AE40BB5-A828-C84E-A963-85F589F3AA41}"/>
              </a:ext>
            </a:extLst>
          </p:cNvPr>
          <p:cNvGrpSpPr/>
          <p:nvPr/>
        </p:nvGrpSpPr>
        <p:grpSpPr>
          <a:xfrm>
            <a:off x="6481306" y="3547712"/>
            <a:ext cx="5084271" cy="1685811"/>
            <a:chOff x="6657506" y="1161155"/>
            <a:chExt cx="5084271" cy="168581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469703B-9894-794D-884C-E778CCD800ED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BF75FE4-3F32-2440-9203-64BA1D75A0E6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97F483-BEF4-734F-8B25-11C054D406A8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601065-F496-9D4E-AFB6-C9A2E5B27365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5F342F1-9798-1840-8EEC-5200B123FFF4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2C8900E-7545-DD4F-AD53-0BAC2C5F72DA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8A34AB4-B19C-B54E-A3CF-57781EEACE7E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285112B-CFB3-2A47-8A78-84E46F5094EA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6F8CDDD-668D-2A45-859C-9D4EC86F32B9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F522950-A934-DE4E-8B98-D897E4EFD2AB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8575243-E2F2-F84F-B02B-4126907EB413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BCBE05B-85B4-794A-8E94-2832E9D88E09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6D8ACD6-F36A-B54C-980B-59861C9837D8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5F14A6C-9412-D648-8FED-C18DC3FDB89B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F826F8-D4FF-FF4A-8401-BEDE05A24F05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C594F19-D4AC-B344-9B39-52F7862C9A9B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9DC32A30-FBAA-E34A-8506-7A326F531101}"/>
              </a:ext>
            </a:extLst>
          </p:cNvPr>
          <p:cNvSpPr/>
          <p:nvPr/>
        </p:nvSpPr>
        <p:spPr>
          <a:xfrm>
            <a:off x="7828265" y="2024639"/>
            <a:ext cx="1982462" cy="1230205"/>
          </a:xfrm>
          <a:prstGeom prst="rect">
            <a:avLst/>
          </a:prstGeom>
          <a:noFill/>
          <a:ln w="28575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D8780A-CE9B-2046-9A6D-FC8ED90BF875}"/>
              </a:ext>
            </a:extLst>
          </p:cNvPr>
          <p:cNvSpPr txBox="1"/>
          <p:nvPr/>
        </p:nvSpPr>
        <p:spPr>
          <a:xfrm>
            <a:off x="8117898" y="2329138"/>
            <a:ext cx="14031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Control Processor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70F8192-132F-B940-84D9-B678B71996E3}"/>
              </a:ext>
            </a:extLst>
          </p:cNvPr>
          <p:cNvCxnSpPr/>
          <p:nvPr/>
        </p:nvCxnSpPr>
        <p:spPr>
          <a:xfrm flipH="1" flipV="1">
            <a:off x="6181354" y="1840675"/>
            <a:ext cx="1489124" cy="183964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1CF6B0C-018F-E540-8442-8E545BB86A6B}"/>
              </a:ext>
            </a:extLst>
          </p:cNvPr>
          <p:cNvCxnSpPr>
            <a:cxnSpLocks/>
          </p:cNvCxnSpPr>
          <p:nvPr/>
        </p:nvCxnSpPr>
        <p:spPr>
          <a:xfrm flipH="1">
            <a:off x="6172202" y="3429000"/>
            <a:ext cx="1525066" cy="2568775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6602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reeform 2">
            <a:extLst>
              <a:ext uri="{FF2B5EF4-FFF2-40B4-BE49-F238E27FC236}">
                <a16:creationId xmlns:a16="http://schemas.microsoft.com/office/drawing/2014/main" id="{634E526E-2686-6D45-B68D-4925D3B04B09}"/>
              </a:ext>
            </a:extLst>
          </p:cNvPr>
          <p:cNvSpPr>
            <a:spLocks/>
          </p:cNvSpPr>
          <p:nvPr/>
        </p:nvSpPr>
        <p:spPr bwMode="auto">
          <a:xfrm>
            <a:off x="4740360" y="5094225"/>
            <a:ext cx="4383087" cy="1216007"/>
          </a:xfrm>
          <a:custGeom>
            <a:avLst/>
            <a:gdLst>
              <a:gd name="T0" fmla="*/ 2147483647 w 10001"/>
              <a:gd name="T1" fmla="*/ 2147483647 h 10125"/>
              <a:gd name="T2" fmla="*/ 2147483647 w 10001"/>
              <a:gd name="T3" fmla="*/ 2147483647 h 10125"/>
              <a:gd name="T4" fmla="*/ 2147483647 w 10001"/>
              <a:gd name="T5" fmla="*/ 2147483647 h 10125"/>
              <a:gd name="T6" fmla="*/ 2147483647 w 10001"/>
              <a:gd name="T7" fmla="*/ 0 h 10125"/>
              <a:gd name="T8" fmla="*/ 2147483647 w 10001"/>
              <a:gd name="T9" fmla="*/ 2147483647 h 10125"/>
              <a:gd name="T10" fmla="*/ 2147483647 w 10001"/>
              <a:gd name="T11" fmla="*/ 2147483647 h 10125"/>
              <a:gd name="T12" fmla="*/ 2147483647 w 10001"/>
              <a:gd name="T13" fmla="*/ 2147483647 h 10125"/>
              <a:gd name="T14" fmla="*/ 2147483647 w 10001"/>
              <a:gd name="T15" fmla="*/ 2147483647 h 10125"/>
              <a:gd name="T16" fmla="*/ 2147483647 w 10001"/>
              <a:gd name="T17" fmla="*/ 2147483647 h 10125"/>
              <a:gd name="T18" fmla="*/ 2147483647 w 10001"/>
              <a:gd name="T19" fmla="*/ 2147483647 h 10125"/>
              <a:gd name="T20" fmla="*/ 2147483647 w 10001"/>
              <a:gd name="T21" fmla="*/ 2147483647 h 10125"/>
              <a:gd name="T22" fmla="*/ 2147483647 w 10001"/>
              <a:gd name="T23" fmla="*/ 2147483647 h 10125"/>
              <a:gd name="T24" fmla="*/ 2147483647 w 10001"/>
              <a:gd name="T25" fmla="*/ 2147483647 h 10125"/>
              <a:gd name="T26" fmla="*/ 2147483647 w 10001"/>
              <a:gd name="T27" fmla="*/ 2147483647 h 10125"/>
              <a:gd name="T28" fmla="*/ 2147483647 w 10001"/>
              <a:gd name="T29" fmla="*/ 2147483647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10001" h="10125">
                <a:moveTo>
                  <a:pt x="4" y="4039"/>
                </a:moveTo>
                <a:cubicBezTo>
                  <a:pt x="-29" y="2271"/>
                  <a:pt x="194" y="2100"/>
                  <a:pt x="715" y="1595"/>
                </a:cubicBezTo>
                <a:cubicBezTo>
                  <a:pt x="1236" y="1089"/>
                  <a:pt x="2417" y="1272"/>
                  <a:pt x="3130" y="1006"/>
                </a:cubicBezTo>
                <a:cubicBezTo>
                  <a:pt x="3843" y="740"/>
                  <a:pt x="4397" y="0"/>
                  <a:pt x="4995" y="0"/>
                </a:cubicBezTo>
                <a:cubicBezTo>
                  <a:pt x="5593" y="1"/>
                  <a:pt x="6206" y="926"/>
                  <a:pt x="6720" y="1009"/>
                </a:cubicBezTo>
                <a:cubicBezTo>
                  <a:pt x="7234" y="1092"/>
                  <a:pt x="7536" y="241"/>
                  <a:pt x="8082" y="497"/>
                </a:cubicBezTo>
                <a:cubicBezTo>
                  <a:pt x="8628" y="756"/>
                  <a:pt x="9854" y="442"/>
                  <a:pt x="9989" y="2989"/>
                </a:cubicBezTo>
                <a:cubicBezTo>
                  <a:pt x="10124" y="5536"/>
                  <a:pt x="9098" y="5742"/>
                  <a:pt x="8599" y="6797"/>
                </a:cubicBezTo>
                <a:cubicBezTo>
                  <a:pt x="8100" y="7852"/>
                  <a:pt x="7544" y="8981"/>
                  <a:pt x="6995" y="9322"/>
                </a:cubicBezTo>
                <a:cubicBezTo>
                  <a:pt x="6446" y="9663"/>
                  <a:pt x="5793" y="8957"/>
                  <a:pt x="5307" y="8843"/>
                </a:cubicBezTo>
                <a:cubicBezTo>
                  <a:pt x="4819" y="8726"/>
                  <a:pt x="4628" y="10048"/>
                  <a:pt x="4371" y="9912"/>
                </a:cubicBezTo>
                <a:cubicBezTo>
                  <a:pt x="4114" y="9775"/>
                  <a:pt x="3505" y="10355"/>
                  <a:pt x="3140" y="10019"/>
                </a:cubicBezTo>
                <a:cubicBezTo>
                  <a:pt x="2774" y="9683"/>
                  <a:pt x="2820" y="8138"/>
                  <a:pt x="2179" y="7895"/>
                </a:cubicBezTo>
                <a:cubicBezTo>
                  <a:pt x="1586" y="6800"/>
                  <a:pt x="1549" y="8137"/>
                  <a:pt x="1187" y="7495"/>
                </a:cubicBezTo>
                <a:cubicBezTo>
                  <a:pt x="825" y="6852"/>
                  <a:pt x="-7" y="6157"/>
                  <a:pt x="4" y="4039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FC291F3-0D39-A04F-992A-FF788918EBFF}"/>
              </a:ext>
            </a:extLst>
          </p:cNvPr>
          <p:cNvCxnSpPr/>
          <p:nvPr/>
        </p:nvCxnSpPr>
        <p:spPr>
          <a:xfrm flipV="1">
            <a:off x="5547604" y="5377100"/>
            <a:ext cx="1316038" cy="1317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E5C52AED-8E09-C848-8E19-42C8AA74596D}"/>
              </a:ext>
            </a:extLst>
          </p:cNvPr>
          <p:cNvCxnSpPr/>
          <p:nvPr/>
        </p:nvCxnSpPr>
        <p:spPr>
          <a:xfrm>
            <a:off x="5436480" y="5562837"/>
            <a:ext cx="2259013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B66E600-A040-804C-A02C-2843FDCF2B40}"/>
              </a:ext>
            </a:extLst>
          </p:cNvPr>
          <p:cNvCxnSpPr/>
          <p:nvPr/>
        </p:nvCxnSpPr>
        <p:spPr>
          <a:xfrm>
            <a:off x="5449180" y="5669201"/>
            <a:ext cx="714375" cy="274637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4BD66878-1897-924D-80B2-3C9558484517}"/>
              </a:ext>
            </a:extLst>
          </p:cNvPr>
          <p:cNvCxnSpPr/>
          <p:nvPr/>
        </p:nvCxnSpPr>
        <p:spPr>
          <a:xfrm flipV="1">
            <a:off x="6466768" y="5862875"/>
            <a:ext cx="1247775" cy="80962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7E7FE4FE-3428-9C42-8EA8-99CBD998EE80}"/>
              </a:ext>
            </a:extLst>
          </p:cNvPr>
          <p:cNvCxnSpPr/>
          <p:nvPr/>
        </p:nvCxnSpPr>
        <p:spPr>
          <a:xfrm>
            <a:off x="7127168" y="5408851"/>
            <a:ext cx="1057275" cy="123825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416A4BEA-A9CB-114B-8BB1-43721B20BF40}"/>
              </a:ext>
            </a:extLst>
          </p:cNvPr>
          <p:cNvCxnSpPr/>
          <p:nvPr/>
        </p:nvCxnSpPr>
        <p:spPr>
          <a:xfrm flipV="1">
            <a:off x="6411204" y="5562837"/>
            <a:ext cx="1790700" cy="300038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82237CC7-185A-9240-97A9-906AACDCBA76}"/>
              </a:ext>
            </a:extLst>
          </p:cNvPr>
          <p:cNvCxnSpPr/>
          <p:nvPr/>
        </p:nvCxnSpPr>
        <p:spPr>
          <a:xfrm flipV="1">
            <a:off x="7738355" y="5591413"/>
            <a:ext cx="588963" cy="271463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2C573D09-B5C2-DC46-866A-9F8703D8E1F2}"/>
              </a:ext>
            </a:extLst>
          </p:cNvPr>
          <p:cNvCxnSpPr/>
          <p:nvPr/>
        </p:nvCxnSpPr>
        <p:spPr>
          <a:xfrm>
            <a:off x="6881104" y="5377100"/>
            <a:ext cx="814388" cy="400050"/>
          </a:xfrm>
          <a:prstGeom prst="line">
            <a:avLst/>
          </a:prstGeom>
          <a:ln w="127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115" name="Group 7">
            <a:extLst>
              <a:ext uri="{FF2B5EF4-FFF2-40B4-BE49-F238E27FC236}">
                <a16:creationId xmlns:a16="http://schemas.microsoft.com/office/drawing/2014/main" id="{4DE5AF7D-ED42-6549-9F52-BDC63457F0C3}"/>
              </a:ext>
            </a:extLst>
          </p:cNvPr>
          <p:cNvGrpSpPr>
            <a:grpSpLocks/>
          </p:cNvGrpSpPr>
          <p:nvPr/>
        </p:nvGrpSpPr>
        <p:grpSpPr bwMode="auto">
          <a:xfrm>
            <a:off x="6006392" y="5802551"/>
            <a:ext cx="563562" cy="293687"/>
            <a:chOff x="1871277" y="1576300"/>
            <a:chExt cx="1128371" cy="437861"/>
          </a:xfrm>
        </p:grpSpPr>
        <p:sp>
          <p:nvSpPr>
            <p:cNvPr id="318" name="Oval 317">
              <a:extLst>
                <a:ext uri="{FF2B5EF4-FFF2-40B4-BE49-F238E27FC236}">
                  <a16:creationId xmlns:a16="http://schemas.microsoft.com/office/drawing/2014/main" id="{114885C0-7FAA-374B-831F-6D5277967D1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5" y="1694641"/>
              <a:ext cx="1125193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19" name="Rectangle 318">
              <a:extLst>
                <a:ext uri="{FF2B5EF4-FFF2-40B4-BE49-F238E27FC236}">
                  <a16:creationId xmlns:a16="http://schemas.microsoft.com/office/drawing/2014/main" id="{4D2C0C32-FABF-EB4E-9FE2-8554A0F21B63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0" name="Oval 319">
              <a:extLst>
                <a:ext uri="{FF2B5EF4-FFF2-40B4-BE49-F238E27FC236}">
                  <a16:creationId xmlns:a16="http://schemas.microsoft.com/office/drawing/2014/main" id="{317E5CAE-4401-AE4D-AAF1-F239F598978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3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24" name="Freeform 323">
              <a:extLst>
                <a:ext uri="{FF2B5EF4-FFF2-40B4-BE49-F238E27FC236}">
                  <a16:creationId xmlns:a16="http://schemas.microsoft.com/office/drawing/2014/main" id="{D828F515-ADF5-CD4D-9E02-175320CC82EE}"/>
                </a:ext>
              </a:extLst>
            </p:cNvPr>
            <p:cNvSpPr/>
            <p:nvPr/>
          </p:nvSpPr>
          <p:spPr bwMode="auto">
            <a:xfrm>
              <a:off x="2160521" y="1673339"/>
              <a:ext cx="546704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25" name="Freeform 324">
              <a:extLst>
                <a:ext uri="{FF2B5EF4-FFF2-40B4-BE49-F238E27FC236}">
                  <a16:creationId xmlns:a16="http://schemas.microsoft.com/office/drawing/2014/main" id="{66D21877-A411-CD40-91EE-B4943749234C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7" y="1633104"/>
              <a:ext cx="661131" cy="111240"/>
            </a:xfrm>
            <a:custGeom>
              <a:avLst/>
              <a:gdLst>
                <a:gd name="T0" fmla="*/ 0 w 3723451"/>
                <a:gd name="T1" fmla="*/ 27215 h 932950"/>
                <a:gd name="T2" fmla="*/ 116331 w 3723451"/>
                <a:gd name="T3" fmla="*/ 321 h 932950"/>
                <a:gd name="T4" fmla="*/ 329509 w 3723451"/>
                <a:gd name="T5" fmla="*/ 62069 h 932950"/>
                <a:gd name="T6" fmla="*/ 532884 w 3723451"/>
                <a:gd name="T7" fmla="*/ 0 h 932950"/>
                <a:gd name="T8" fmla="*/ 661131 w 3723451"/>
                <a:gd name="T9" fmla="*/ 24699 h 932950"/>
                <a:gd name="T10" fmla="*/ 565716 w 3723451"/>
                <a:gd name="T11" fmla="*/ 55071 h 932950"/>
                <a:gd name="T12" fmla="*/ 534996 w 3723451"/>
                <a:gd name="T13" fmla="*/ 46883 h 932950"/>
                <a:gd name="T14" fmla="*/ 333255 w 3723451"/>
                <a:gd name="T15" fmla="*/ 111240 h 932950"/>
                <a:gd name="T16" fmla="*/ 126353 w 3723451"/>
                <a:gd name="T17" fmla="*/ 49250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6" name="Freeform 325">
              <a:extLst>
                <a:ext uri="{FF2B5EF4-FFF2-40B4-BE49-F238E27FC236}">
                  <a16:creationId xmlns:a16="http://schemas.microsoft.com/office/drawing/2014/main" id="{67A99E8F-7580-D24D-A95A-1E3F44A6E2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5" y="1727776"/>
              <a:ext cx="241567" cy="97039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39 h 809868"/>
                <a:gd name="T6" fmla="*/ 813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27" name="Freeform 326">
              <a:extLst>
                <a:ext uri="{FF2B5EF4-FFF2-40B4-BE49-F238E27FC236}">
                  <a16:creationId xmlns:a16="http://schemas.microsoft.com/office/drawing/2014/main" id="{27237BF5-EAE4-7B4A-B5A9-67584ABB01F9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3" y="1730143"/>
              <a:ext cx="238389" cy="97040"/>
            </a:xfrm>
            <a:custGeom>
              <a:avLst/>
              <a:gdLst>
                <a:gd name="T0" fmla="*/ 235135 w 1348191"/>
                <a:gd name="T1" fmla="*/ 0 h 791462"/>
                <a:gd name="T2" fmla="*/ 238389 w 1348191"/>
                <a:gd name="T3" fmla="*/ 46827 h 791462"/>
                <a:gd name="T4" fmla="*/ 86243 w 1348191"/>
                <a:gd name="T5" fmla="*/ 97040 h 791462"/>
                <a:gd name="T6" fmla="*/ 0 w 1348191"/>
                <a:gd name="T7" fmla="*/ 75037 h 791462"/>
                <a:gd name="T8" fmla="*/ 235135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737300EE-D88F-AB4F-89A6-7F30982DCDD7}"/>
                </a:ext>
              </a:extLst>
            </p:cNvPr>
            <p:cNvCxnSpPr>
              <a:cxnSpLocks noChangeShapeType="1"/>
              <a:endCxn id="320" idx="2"/>
            </p:cNvCxnSpPr>
            <p:nvPr/>
          </p:nvCxnSpPr>
          <p:spPr bwMode="auto">
            <a:xfrm flipH="1" flipV="1">
              <a:off x="1871277" y="1737244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55E5FDA8-BEAF-714C-9C41-D193A44AF57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0" y="1734876"/>
              <a:ext cx="3178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6" name="Group 327">
            <a:extLst>
              <a:ext uri="{FF2B5EF4-FFF2-40B4-BE49-F238E27FC236}">
                <a16:creationId xmlns:a16="http://schemas.microsoft.com/office/drawing/2014/main" id="{A0F14C2E-8A56-2341-93BF-4DEC77A8A792}"/>
              </a:ext>
            </a:extLst>
          </p:cNvPr>
          <p:cNvGrpSpPr>
            <a:grpSpLocks/>
          </p:cNvGrpSpPr>
          <p:nvPr/>
        </p:nvGrpSpPr>
        <p:grpSpPr bwMode="auto">
          <a:xfrm>
            <a:off x="6701717" y="5261212"/>
            <a:ext cx="565150" cy="292100"/>
            <a:chOff x="1871277" y="1576300"/>
            <a:chExt cx="1128371" cy="437861"/>
          </a:xfrm>
        </p:grpSpPr>
        <p:sp>
          <p:nvSpPr>
            <p:cNvPr id="329" name="Oval 328">
              <a:extLst>
                <a:ext uri="{FF2B5EF4-FFF2-40B4-BE49-F238E27FC236}">
                  <a16:creationId xmlns:a16="http://schemas.microsoft.com/office/drawing/2014/main" id="{9B9C2662-23CF-1F44-96C2-2EF37DB4A95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2905"/>
              <a:ext cx="1125202" cy="321256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30" name="Rectangle 329">
              <a:extLst>
                <a:ext uri="{FF2B5EF4-FFF2-40B4-BE49-F238E27FC236}">
                  <a16:creationId xmlns:a16="http://schemas.microsoft.com/office/drawing/2014/main" id="{F49E7B60-1177-5E40-BF77-F42CCEF25941}"/>
                </a:ext>
              </a:extLst>
            </p:cNvPr>
            <p:cNvSpPr/>
            <p:nvPr/>
          </p:nvSpPr>
          <p:spPr bwMode="auto">
            <a:xfrm>
              <a:off x="1871277" y="1740499"/>
              <a:ext cx="1128371" cy="11422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1" name="Oval 330">
              <a:extLst>
                <a:ext uri="{FF2B5EF4-FFF2-40B4-BE49-F238E27FC236}">
                  <a16:creationId xmlns:a16="http://schemas.microsoft.com/office/drawing/2014/main" id="{91F62B5D-99E4-A84C-8E46-D25FC542FA1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21257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32" name="Freeform 331">
              <a:extLst>
                <a:ext uri="{FF2B5EF4-FFF2-40B4-BE49-F238E27FC236}">
                  <a16:creationId xmlns:a16="http://schemas.microsoft.com/office/drawing/2014/main" id="{9035B0CE-5820-C945-80AB-2E1D0F446CD6}"/>
                </a:ext>
              </a:extLst>
            </p:cNvPr>
            <p:cNvSpPr/>
            <p:nvPr/>
          </p:nvSpPr>
          <p:spPr bwMode="auto">
            <a:xfrm>
              <a:off x="2159708" y="1673868"/>
              <a:ext cx="548339" cy="159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3" name="Freeform 332">
              <a:extLst>
                <a:ext uri="{FF2B5EF4-FFF2-40B4-BE49-F238E27FC236}">
                  <a16:creationId xmlns:a16="http://schemas.microsoft.com/office/drawing/2014/main" id="{22EC89B8-B410-154A-85FE-99A7EBE1C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412"/>
              <a:ext cx="662444" cy="111846"/>
            </a:xfrm>
            <a:custGeom>
              <a:avLst/>
              <a:gdLst>
                <a:gd name="T0" fmla="*/ 0 w 3723451"/>
                <a:gd name="T1" fmla="*/ 27363 h 932950"/>
                <a:gd name="T2" fmla="*/ 116562 w 3723451"/>
                <a:gd name="T3" fmla="*/ 322 h 932950"/>
                <a:gd name="T4" fmla="*/ 330164 w 3723451"/>
                <a:gd name="T5" fmla="*/ 62407 h 932950"/>
                <a:gd name="T6" fmla="*/ 533943 w 3723451"/>
                <a:gd name="T7" fmla="*/ 0 h 932950"/>
                <a:gd name="T8" fmla="*/ 662444 w 3723451"/>
                <a:gd name="T9" fmla="*/ 24834 h 932950"/>
                <a:gd name="T10" fmla="*/ 566839 w 3723451"/>
                <a:gd name="T11" fmla="*/ 55371 h 932950"/>
                <a:gd name="T12" fmla="*/ 536059 w 3723451"/>
                <a:gd name="T13" fmla="*/ 47138 h 932950"/>
                <a:gd name="T14" fmla="*/ 333917 w 3723451"/>
                <a:gd name="T15" fmla="*/ 111846 h 932950"/>
                <a:gd name="T16" fmla="*/ 126604 w 3723451"/>
                <a:gd name="T17" fmla="*/ 49519 h 932950"/>
                <a:gd name="T18" fmla="*/ 93086 w 3723451"/>
                <a:gd name="T19" fmla="*/ 56246 h 932950"/>
                <a:gd name="T20" fmla="*/ 0 w 3723451"/>
                <a:gd name="T21" fmla="*/ 27363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4" name="Freeform 333">
              <a:extLst>
                <a:ext uri="{FF2B5EF4-FFF2-40B4-BE49-F238E27FC236}">
                  <a16:creationId xmlns:a16="http://schemas.microsoft.com/office/drawing/2014/main" id="{E2D11383-7839-E641-8F04-EF78A0495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8599"/>
              <a:ext cx="244057" cy="97568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5393 h 809868"/>
                <a:gd name="T4" fmla="*/ 154487 w 1366596"/>
                <a:gd name="T5" fmla="*/ 97568 h 809868"/>
                <a:gd name="T6" fmla="*/ 822 w 1366596"/>
                <a:gd name="T7" fmla="*/ 5155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35" name="Freeform 334">
              <a:extLst>
                <a:ext uri="{FF2B5EF4-FFF2-40B4-BE49-F238E27FC236}">
                  <a16:creationId xmlns:a16="http://schemas.microsoft.com/office/drawing/2014/main" id="{74F4D092-591A-1244-A32D-6CEB25EECB3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980"/>
              <a:ext cx="240888" cy="95187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5933 h 791462"/>
                <a:gd name="T4" fmla="*/ 87147 w 1348191"/>
                <a:gd name="T5" fmla="*/ 95187 h 791462"/>
                <a:gd name="T6" fmla="*/ 0 w 1348191"/>
                <a:gd name="T7" fmla="*/ 73604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36" name="Straight Connector 335">
              <a:extLst>
                <a:ext uri="{FF2B5EF4-FFF2-40B4-BE49-F238E27FC236}">
                  <a16:creationId xmlns:a16="http://schemas.microsoft.com/office/drawing/2014/main" id="{FFC9CFD4-03E5-4440-B78B-FA4F4F2D1722}"/>
                </a:ext>
              </a:extLst>
            </p:cNvPr>
            <p:cNvCxnSpPr>
              <a:cxnSpLocks noChangeShapeType="1"/>
              <a:endCxn id="331" idx="2"/>
            </p:cNvCxnSpPr>
            <p:nvPr/>
          </p:nvCxnSpPr>
          <p:spPr bwMode="auto">
            <a:xfrm flipH="1" flipV="1">
              <a:off x="1871277" y="1735739"/>
              <a:ext cx="3169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7" name="Straight Connector 336">
              <a:extLst>
                <a:ext uri="{FF2B5EF4-FFF2-40B4-BE49-F238E27FC236}">
                  <a16:creationId xmlns:a16="http://schemas.microsoft.com/office/drawing/2014/main" id="{76228B63-9833-7244-B601-FAAE553EB2C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3359"/>
              <a:ext cx="3171" cy="123743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7" name="Group 337">
            <a:extLst>
              <a:ext uri="{FF2B5EF4-FFF2-40B4-BE49-F238E27FC236}">
                <a16:creationId xmlns:a16="http://schemas.microsoft.com/office/drawing/2014/main" id="{53ACAE03-B167-0048-9924-15AF572C8FBE}"/>
              </a:ext>
            </a:extLst>
          </p:cNvPr>
          <p:cNvGrpSpPr>
            <a:grpSpLocks/>
          </p:cNvGrpSpPr>
          <p:nvPr/>
        </p:nvGrpSpPr>
        <p:grpSpPr bwMode="auto">
          <a:xfrm>
            <a:off x="7344655" y="5715237"/>
            <a:ext cx="563563" cy="293688"/>
            <a:chOff x="1871277" y="1576300"/>
            <a:chExt cx="1128371" cy="437861"/>
          </a:xfrm>
        </p:grpSpPr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7071B9F3-6D77-1943-BDAB-FA37616C485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57" y="1694641"/>
              <a:ext cx="1125191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6D7C3B0F-582E-C340-B21D-12C9E3F0ECEA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067EFE6B-C91C-8649-B3AC-C0861E9B81C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191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42" name="Freeform 341">
              <a:extLst>
                <a:ext uri="{FF2B5EF4-FFF2-40B4-BE49-F238E27FC236}">
                  <a16:creationId xmlns:a16="http://schemas.microsoft.com/office/drawing/2014/main" id="{92EB8F0B-F59D-F34A-9009-E45D2D953AC5}"/>
                </a:ext>
              </a:extLst>
            </p:cNvPr>
            <p:cNvSpPr/>
            <p:nvPr/>
          </p:nvSpPr>
          <p:spPr bwMode="auto">
            <a:xfrm>
              <a:off x="2160522" y="1673340"/>
              <a:ext cx="546703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43" name="Freeform 342">
              <a:extLst>
                <a:ext uri="{FF2B5EF4-FFF2-40B4-BE49-F238E27FC236}">
                  <a16:creationId xmlns:a16="http://schemas.microsoft.com/office/drawing/2014/main" id="{C45B9726-9D51-1149-A061-94155AA1F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3309" y="1633103"/>
              <a:ext cx="661129" cy="111241"/>
            </a:xfrm>
            <a:custGeom>
              <a:avLst/>
              <a:gdLst>
                <a:gd name="T0" fmla="*/ 0 w 3723451"/>
                <a:gd name="T1" fmla="*/ 27215 h 932950"/>
                <a:gd name="T2" fmla="*/ 116330 w 3723451"/>
                <a:gd name="T3" fmla="*/ 321 h 932950"/>
                <a:gd name="T4" fmla="*/ 329508 w 3723451"/>
                <a:gd name="T5" fmla="*/ 62070 h 932950"/>
                <a:gd name="T6" fmla="*/ 532883 w 3723451"/>
                <a:gd name="T7" fmla="*/ 0 h 932950"/>
                <a:gd name="T8" fmla="*/ 661129 w 3723451"/>
                <a:gd name="T9" fmla="*/ 24700 h 932950"/>
                <a:gd name="T10" fmla="*/ 565714 w 3723451"/>
                <a:gd name="T11" fmla="*/ 55072 h 932950"/>
                <a:gd name="T12" fmla="*/ 534995 w 3723451"/>
                <a:gd name="T13" fmla="*/ 46883 h 932950"/>
                <a:gd name="T14" fmla="*/ 333254 w 3723451"/>
                <a:gd name="T15" fmla="*/ 111241 h 932950"/>
                <a:gd name="T16" fmla="*/ 126353 w 3723451"/>
                <a:gd name="T17" fmla="*/ 49251 h 932950"/>
                <a:gd name="T18" fmla="*/ 92901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4" name="Freeform 343">
              <a:extLst>
                <a:ext uri="{FF2B5EF4-FFF2-40B4-BE49-F238E27FC236}">
                  <a16:creationId xmlns:a16="http://schemas.microsoft.com/office/drawing/2014/main" id="{DAD18836-625F-1340-A8C5-1447D72C4F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8763" y="1727776"/>
              <a:ext cx="241567" cy="97040"/>
            </a:xfrm>
            <a:custGeom>
              <a:avLst/>
              <a:gdLst>
                <a:gd name="T0" fmla="*/ 0 w 1366596"/>
                <a:gd name="T1" fmla="*/ 0 h 809868"/>
                <a:gd name="T2" fmla="*/ 241567 w 1366596"/>
                <a:gd name="T3" fmla="*/ 74985 h 809868"/>
                <a:gd name="T4" fmla="*/ 152911 w 1366596"/>
                <a:gd name="T5" fmla="*/ 97040 h 809868"/>
                <a:gd name="T6" fmla="*/ 813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45" name="Freeform 344">
              <a:extLst>
                <a:ext uri="{FF2B5EF4-FFF2-40B4-BE49-F238E27FC236}">
                  <a16:creationId xmlns:a16="http://schemas.microsoft.com/office/drawing/2014/main" id="{CC86AD6B-E8A2-F74F-A246-297F8898AB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0595" y="1730144"/>
              <a:ext cx="238387" cy="97039"/>
            </a:xfrm>
            <a:custGeom>
              <a:avLst/>
              <a:gdLst>
                <a:gd name="T0" fmla="*/ 235133 w 1348191"/>
                <a:gd name="T1" fmla="*/ 0 h 791462"/>
                <a:gd name="T2" fmla="*/ 238387 w 1348191"/>
                <a:gd name="T3" fmla="*/ 46827 h 791462"/>
                <a:gd name="T4" fmla="*/ 86242 w 1348191"/>
                <a:gd name="T5" fmla="*/ 97039 h 791462"/>
                <a:gd name="T6" fmla="*/ 0 w 1348191"/>
                <a:gd name="T7" fmla="*/ 75036 h 791462"/>
                <a:gd name="T8" fmla="*/ 235133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F984F087-DA99-DB4D-8536-1160758E582C}"/>
                </a:ext>
              </a:extLst>
            </p:cNvPr>
            <p:cNvCxnSpPr>
              <a:cxnSpLocks noChangeShapeType="1"/>
              <a:endCxn id="341" idx="2"/>
            </p:cNvCxnSpPr>
            <p:nvPr/>
          </p:nvCxnSpPr>
          <p:spPr bwMode="auto">
            <a:xfrm flipH="1" flipV="1">
              <a:off x="1871277" y="1737243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45969E9E-0998-0847-9BE5-39AA5AE629C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68" y="1734877"/>
              <a:ext cx="3180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7118" name="Group 347">
            <a:extLst>
              <a:ext uri="{FF2B5EF4-FFF2-40B4-BE49-F238E27FC236}">
                <a16:creationId xmlns:a16="http://schemas.microsoft.com/office/drawing/2014/main" id="{6B33BD30-4940-0243-9093-A7A0F9459A1E}"/>
              </a:ext>
            </a:extLst>
          </p:cNvPr>
          <p:cNvGrpSpPr>
            <a:grpSpLocks/>
          </p:cNvGrpSpPr>
          <p:nvPr/>
        </p:nvGrpSpPr>
        <p:grpSpPr bwMode="auto">
          <a:xfrm>
            <a:off x="8066967" y="5400912"/>
            <a:ext cx="565150" cy="293688"/>
            <a:chOff x="1871277" y="1576300"/>
            <a:chExt cx="1128371" cy="437861"/>
          </a:xfrm>
        </p:grpSpPr>
        <p:sp>
          <p:nvSpPr>
            <p:cNvPr id="349" name="Oval 348">
              <a:extLst>
                <a:ext uri="{FF2B5EF4-FFF2-40B4-BE49-F238E27FC236}">
                  <a16:creationId xmlns:a16="http://schemas.microsoft.com/office/drawing/2014/main" id="{1137244C-130F-3044-8BAE-F5049E9E3AA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6" y="1694641"/>
              <a:ext cx="1125202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492E2FC2-23FF-3246-BFCE-74A3EF65D263}"/>
                </a:ext>
              </a:extLst>
            </p:cNvPr>
            <p:cNvSpPr/>
            <p:nvPr/>
          </p:nvSpPr>
          <p:spPr bwMode="auto"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1" name="Oval 350">
              <a:extLst>
                <a:ext uri="{FF2B5EF4-FFF2-40B4-BE49-F238E27FC236}">
                  <a16:creationId xmlns:a16="http://schemas.microsoft.com/office/drawing/2014/main" id="{2D551B89-863C-994A-88A4-CB60E7FC054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ECD7788B-9962-344C-9F8B-A3D7626D9401}"/>
                </a:ext>
              </a:extLst>
            </p:cNvPr>
            <p:cNvSpPr/>
            <p:nvPr/>
          </p:nvSpPr>
          <p:spPr bwMode="auto">
            <a:xfrm>
              <a:off x="2159708" y="1673340"/>
              <a:ext cx="548339" cy="160943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3" name="Freeform 352">
              <a:extLst>
                <a:ext uri="{FF2B5EF4-FFF2-40B4-BE49-F238E27FC236}">
                  <a16:creationId xmlns:a16="http://schemas.microsoft.com/office/drawing/2014/main" id="{65BDF7AC-4D4D-C942-84B5-A72CDB281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5" y="1633103"/>
              <a:ext cx="662444" cy="111241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4" name="Freeform 353">
              <a:extLst>
                <a:ext uri="{FF2B5EF4-FFF2-40B4-BE49-F238E27FC236}">
                  <a16:creationId xmlns:a16="http://schemas.microsoft.com/office/drawing/2014/main" id="{F61C84F7-6F90-1C42-9A58-6647BEEA2D6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7" cy="97040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55" name="Freeform 354">
              <a:extLst>
                <a:ext uri="{FF2B5EF4-FFF2-40B4-BE49-F238E27FC236}">
                  <a16:creationId xmlns:a16="http://schemas.microsoft.com/office/drawing/2014/main" id="{F7C4B265-33E3-A144-9610-2AE8C214DE9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7" y="1730144"/>
              <a:ext cx="240888" cy="97039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56" name="Straight Connector 355">
              <a:extLst>
                <a:ext uri="{FF2B5EF4-FFF2-40B4-BE49-F238E27FC236}">
                  <a16:creationId xmlns:a16="http://schemas.microsoft.com/office/drawing/2014/main" id="{A88FA1F8-F268-0D48-B7D9-B017955A650B}"/>
                </a:ext>
              </a:extLst>
            </p:cNvPr>
            <p:cNvCxnSpPr>
              <a:cxnSpLocks noChangeShapeType="1"/>
              <a:endCxn id="351" idx="2"/>
            </p:cNvCxnSpPr>
            <p:nvPr/>
          </p:nvCxnSpPr>
          <p:spPr bwMode="auto">
            <a:xfrm flipH="1" flipV="1">
              <a:off x="1871277" y="1737243"/>
              <a:ext cx="3169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7" name="Straight Connector 356">
              <a:extLst>
                <a:ext uri="{FF2B5EF4-FFF2-40B4-BE49-F238E27FC236}">
                  <a16:creationId xmlns:a16="http://schemas.microsoft.com/office/drawing/2014/main" id="{72611A12-8F0C-FE4E-AD9E-349DF59281A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7" y="1734877"/>
              <a:ext cx="3171" cy="123074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FDF1CF9-6AAD-6D4C-A5DB-9063E7311B3E}"/>
              </a:ext>
            </a:extLst>
          </p:cNvPr>
          <p:cNvGrpSpPr>
            <a:grpSpLocks/>
          </p:cNvGrpSpPr>
          <p:nvPr/>
        </p:nvGrpSpPr>
        <p:grpSpPr bwMode="auto">
          <a:xfrm>
            <a:off x="4082342" y="2117962"/>
            <a:ext cx="5270500" cy="3805238"/>
            <a:chOff x="1757805" y="2331054"/>
            <a:chExt cx="5270058" cy="3804634"/>
          </a:xfrm>
        </p:grpSpPr>
        <p:sp>
          <p:nvSpPr>
            <p:cNvPr id="268" name="Freeform 267">
              <a:extLst>
                <a:ext uri="{FF2B5EF4-FFF2-40B4-BE49-F238E27FC236}">
                  <a16:creationId xmlns:a16="http://schemas.microsoft.com/office/drawing/2014/main" id="{A4243F5E-6EED-9441-9814-0D7E71556274}"/>
                </a:ext>
              </a:extLst>
            </p:cNvPr>
            <p:cNvSpPr/>
            <p:nvPr/>
          </p:nvSpPr>
          <p:spPr>
            <a:xfrm>
              <a:off x="1776853" y="4829382"/>
              <a:ext cx="1220685" cy="920604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363082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569478 w 1040633"/>
                <a:gd name="connsiteY3" fmla="*/ 1158121 h 1160935"/>
                <a:gd name="connsiteX4" fmla="*/ 448507 w 1040633"/>
                <a:gd name="connsiteY4" fmla="*/ 1160935 h 1160935"/>
                <a:gd name="connsiteX0" fmla="*/ 448507 w 1325315"/>
                <a:gd name="connsiteY0" fmla="*/ 1160935 h 1160935"/>
                <a:gd name="connsiteX1" fmla="*/ 0 w 1325315"/>
                <a:gd name="connsiteY1" fmla="*/ 0 h 1160935"/>
                <a:gd name="connsiteX2" fmla="*/ 1040633 w 1325315"/>
                <a:gd name="connsiteY2" fmla="*/ 16785 h 1160935"/>
                <a:gd name="connsiteX3" fmla="*/ 1214315 w 1325315"/>
                <a:gd name="connsiteY3" fmla="*/ 1064597 h 1160935"/>
                <a:gd name="connsiteX4" fmla="*/ 448507 w 1325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448507 w 1214315"/>
                <a:gd name="connsiteY0" fmla="*/ 1160935 h 1160935"/>
                <a:gd name="connsiteX1" fmla="*/ 0 w 1214315"/>
                <a:gd name="connsiteY1" fmla="*/ 0 h 1160935"/>
                <a:gd name="connsiteX2" fmla="*/ 1040633 w 1214315"/>
                <a:gd name="connsiteY2" fmla="*/ 16785 h 1160935"/>
                <a:gd name="connsiteX3" fmla="*/ 1214315 w 1214315"/>
                <a:gd name="connsiteY3" fmla="*/ 1064597 h 1160935"/>
                <a:gd name="connsiteX4" fmla="*/ 448507 w 1214315"/>
                <a:gd name="connsiteY4" fmla="*/ 1160935 h 1160935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53964 w 1214315"/>
                <a:gd name="connsiteY0" fmla="*/ 1136323 h 1136323"/>
                <a:gd name="connsiteX1" fmla="*/ 0 w 1214315"/>
                <a:gd name="connsiteY1" fmla="*/ 0 h 1136323"/>
                <a:gd name="connsiteX2" fmla="*/ 1040633 w 1214315"/>
                <a:gd name="connsiteY2" fmla="*/ 16785 h 1136323"/>
                <a:gd name="connsiteX3" fmla="*/ 1214315 w 1214315"/>
                <a:gd name="connsiteY3" fmla="*/ 1064597 h 1136323"/>
                <a:gd name="connsiteX4" fmla="*/ 1053964 w 1214315"/>
                <a:gd name="connsiteY4" fmla="*/ 1136323 h 1136323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1119627 h 1119627"/>
                <a:gd name="connsiteX1" fmla="*/ 0 w 1220510"/>
                <a:gd name="connsiteY1" fmla="*/ 249694 h 1119627"/>
                <a:gd name="connsiteX2" fmla="*/ 1046828 w 1220510"/>
                <a:gd name="connsiteY2" fmla="*/ 89 h 1119627"/>
                <a:gd name="connsiteX3" fmla="*/ 1220510 w 1220510"/>
                <a:gd name="connsiteY3" fmla="*/ 1047901 h 1119627"/>
                <a:gd name="connsiteX4" fmla="*/ 1060159 w 1220510"/>
                <a:gd name="connsiteY4" fmla="*/ 1119627 h 1119627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  <a:gd name="connsiteX0" fmla="*/ 1060159 w 1220510"/>
                <a:gd name="connsiteY0" fmla="*/ 921649 h 921649"/>
                <a:gd name="connsiteX1" fmla="*/ 0 w 1220510"/>
                <a:gd name="connsiteY1" fmla="*/ 51716 h 921649"/>
                <a:gd name="connsiteX2" fmla="*/ 1059218 w 1220510"/>
                <a:gd name="connsiteY2" fmla="*/ 355 h 921649"/>
                <a:gd name="connsiteX3" fmla="*/ 1220510 w 1220510"/>
                <a:gd name="connsiteY3" fmla="*/ 849923 h 921649"/>
                <a:gd name="connsiteX4" fmla="*/ 1060159 w 1220510"/>
                <a:gd name="connsiteY4" fmla="*/ 921649 h 921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20510" h="921649">
                  <a:moveTo>
                    <a:pt x="1060159" y="921649"/>
                  </a:moveTo>
                  <a:cubicBezTo>
                    <a:pt x="166591" y="183345"/>
                    <a:pt x="908943" y="790884"/>
                    <a:pt x="0" y="51716"/>
                  </a:cubicBezTo>
                  <a:cubicBezTo>
                    <a:pt x="346878" y="57311"/>
                    <a:pt x="712340" y="-5240"/>
                    <a:pt x="1059218" y="355"/>
                  </a:cubicBezTo>
                  <a:cubicBezTo>
                    <a:pt x="1192967" y="751903"/>
                    <a:pt x="1090859" y="157699"/>
                    <a:pt x="1220510" y="849923"/>
                  </a:cubicBezTo>
                  <a:cubicBezTo>
                    <a:pt x="1126090" y="855456"/>
                    <a:pt x="1222187" y="863235"/>
                    <a:pt x="1060159" y="921649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2" name="Freeform 271">
              <a:extLst>
                <a:ext uri="{FF2B5EF4-FFF2-40B4-BE49-F238E27FC236}">
                  <a16:creationId xmlns:a16="http://schemas.microsoft.com/office/drawing/2014/main" id="{45760CC5-39F4-B247-AD55-C7590D5D451A}"/>
                </a:ext>
              </a:extLst>
            </p:cNvPr>
            <p:cNvSpPr/>
            <p:nvPr/>
          </p:nvSpPr>
          <p:spPr>
            <a:xfrm>
              <a:off x="6102428" y="4916682"/>
              <a:ext cx="925435" cy="757117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3004 w 954755"/>
                <a:gd name="connsiteY0" fmla="*/ 943771 h 976186"/>
                <a:gd name="connsiteX1" fmla="*/ 455145 w 954755"/>
                <a:gd name="connsiteY1" fmla="*/ 11688 h 976186"/>
                <a:gd name="connsiteX2" fmla="*/ 954755 w 954755"/>
                <a:gd name="connsiteY2" fmla="*/ 0 h 976186"/>
                <a:gd name="connsiteX3" fmla="*/ 728484 w 954755"/>
                <a:gd name="connsiteY3" fmla="*/ 976186 h 976186"/>
                <a:gd name="connsiteX4" fmla="*/ 23004 w 954755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76186"/>
                <a:gd name="connsiteX1" fmla="*/ 432141 w 931751"/>
                <a:gd name="connsiteY1" fmla="*/ 11688 h 976186"/>
                <a:gd name="connsiteX2" fmla="*/ 931751 w 931751"/>
                <a:gd name="connsiteY2" fmla="*/ 0 h 976186"/>
                <a:gd name="connsiteX3" fmla="*/ 705480 w 931751"/>
                <a:gd name="connsiteY3" fmla="*/ 976186 h 976186"/>
                <a:gd name="connsiteX4" fmla="*/ 0 w 931751"/>
                <a:gd name="connsiteY4" fmla="*/ 943771 h 976186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31751"/>
                <a:gd name="connsiteY0" fmla="*/ 943771 h 966342"/>
                <a:gd name="connsiteX1" fmla="*/ 432141 w 931751"/>
                <a:gd name="connsiteY1" fmla="*/ 11688 h 966342"/>
                <a:gd name="connsiteX2" fmla="*/ 931751 w 931751"/>
                <a:gd name="connsiteY2" fmla="*/ 0 h 966342"/>
                <a:gd name="connsiteX3" fmla="*/ 183705 w 931751"/>
                <a:gd name="connsiteY3" fmla="*/ 966342 h 966342"/>
                <a:gd name="connsiteX4" fmla="*/ 0 w 931751"/>
                <a:gd name="connsiteY4" fmla="*/ 943771 h 966342"/>
                <a:gd name="connsiteX0" fmla="*/ 0 w 956363"/>
                <a:gd name="connsiteY0" fmla="*/ 932083 h 954654"/>
                <a:gd name="connsiteX1" fmla="*/ 432141 w 956363"/>
                <a:gd name="connsiteY1" fmla="*/ 0 h 954654"/>
                <a:gd name="connsiteX2" fmla="*/ 956363 w 956363"/>
                <a:gd name="connsiteY2" fmla="*/ 12924 h 954654"/>
                <a:gd name="connsiteX3" fmla="*/ 183705 w 956363"/>
                <a:gd name="connsiteY3" fmla="*/ 954654 h 954654"/>
                <a:gd name="connsiteX4" fmla="*/ 0 w 956363"/>
                <a:gd name="connsiteY4" fmla="*/ 932083 h 954654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56363"/>
                <a:gd name="connsiteY0" fmla="*/ 919226 h 941797"/>
                <a:gd name="connsiteX1" fmla="*/ 405840 w 956363"/>
                <a:gd name="connsiteY1" fmla="*/ 197551 h 941797"/>
                <a:gd name="connsiteX2" fmla="*/ 956363 w 956363"/>
                <a:gd name="connsiteY2" fmla="*/ 67 h 941797"/>
                <a:gd name="connsiteX3" fmla="*/ 183705 w 956363"/>
                <a:gd name="connsiteY3" fmla="*/ 941797 h 941797"/>
                <a:gd name="connsiteX4" fmla="*/ 0 w 956363"/>
                <a:gd name="connsiteY4" fmla="*/ 919226 h 941797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  <a:gd name="connsiteX0" fmla="*/ 0 w 926304"/>
                <a:gd name="connsiteY0" fmla="*/ 735614 h 758185"/>
                <a:gd name="connsiteX1" fmla="*/ 405840 w 926304"/>
                <a:gd name="connsiteY1" fmla="*/ 13939 h 758185"/>
                <a:gd name="connsiteX2" fmla="*/ 926304 w 926304"/>
                <a:gd name="connsiteY2" fmla="*/ 563 h 758185"/>
                <a:gd name="connsiteX3" fmla="*/ 183705 w 926304"/>
                <a:gd name="connsiteY3" fmla="*/ 758185 h 758185"/>
                <a:gd name="connsiteX4" fmla="*/ 0 w 926304"/>
                <a:gd name="connsiteY4" fmla="*/ 735614 h 758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26304" h="758185">
                  <a:moveTo>
                    <a:pt x="0" y="735614"/>
                  </a:moveTo>
                  <a:cubicBezTo>
                    <a:pt x="309918" y="169731"/>
                    <a:pt x="59088" y="622691"/>
                    <a:pt x="405840" y="13939"/>
                  </a:cubicBezTo>
                  <a:cubicBezTo>
                    <a:pt x="580581" y="18247"/>
                    <a:pt x="751563" y="-3745"/>
                    <a:pt x="926304" y="563"/>
                  </a:cubicBezTo>
                  <a:cubicBezTo>
                    <a:pt x="312762" y="607705"/>
                    <a:pt x="474902" y="459041"/>
                    <a:pt x="183705" y="758185"/>
                  </a:cubicBezTo>
                  <a:cubicBezTo>
                    <a:pt x="49420" y="729549"/>
                    <a:pt x="196198" y="734148"/>
                    <a:pt x="0" y="735614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3" name="Freeform 272">
              <a:extLst>
                <a:ext uri="{FF2B5EF4-FFF2-40B4-BE49-F238E27FC236}">
                  <a16:creationId xmlns:a16="http://schemas.microsoft.com/office/drawing/2014/main" id="{56F61F6A-0F9B-B34F-8902-187CB59DABB9}"/>
                </a:ext>
              </a:extLst>
            </p:cNvPr>
            <p:cNvSpPr/>
            <p:nvPr/>
          </p:nvSpPr>
          <p:spPr>
            <a:xfrm>
              <a:off x="5288109" y="4937315"/>
              <a:ext cx="725426" cy="1099963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27977 w 802211"/>
                <a:gd name="connsiteY0" fmla="*/ 815791 h 976186"/>
                <a:gd name="connsiteX1" fmla="*/ 302601 w 802211"/>
                <a:gd name="connsiteY1" fmla="*/ 11688 h 976186"/>
                <a:gd name="connsiteX2" fmla="*/ 802211 w 802211"/>
                <a:gd name="connsiteY2" fmla="*/ 0 h 976186"/>
                <a:gd name="connsiteX3" fmla="*/ 575940 w 802211"/>
                <a:gd name="connsiteY3" fmla="*/ 976186 h 976186"/>
                <a:gd name="connsiteX4" fmla="*/ 27977 w 802211"/>
                <a:gd name="connsiteY4" fmla="*/ 815791 h 976186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15791 h 815791"/>
                <a:gd name="connsiteX1" fmla="*/ 302601 w 802211"/>
                <a:gd name="connsiteY1" fmla="*/ 11688 h 815791"/>
                <a:gd name="connsiteX2" fmla="*/ 802211 w 802211"/>
                <a:gd name="connsiteY2" fmla="*/ 0 h 815791"/>
                <a:gd name="connsiteX3" fmla="*/ 236294 w 802211"/>
                <a:gd name="connsiteY3" fmla="*/ 808828 h 815791"/>
                <a:gd name="connsiteX4" fmla="*/ 27977 w 802211"/>
                <a:gd name="connsiteY4" fmla="*/ 815791 h 815791"/>
                <a:gd name="connsiteX0" fmla="*/ 27977 w 802211"/>
                <a:gd name="connsiteY0" fmla="*/ 828714 h 828714"/>
                <a:gd name="connsiteX1" fmla="*/ 302601 w 802211"/>
                <a:gd name="connsiteY1" fmla="*/ 0 h 828714"/>
                <a:gd name="connsiteX2" fmla="*/ 802211 w 802211"/>
                <a:gd name="connsiteY2" fmla="*/ 12923 h 828714"/>
                <a:gd name="connsiteX3" fmla="*/ 236294 w 802211"/>
                <a:gd name="connsiteY3" fmla="*/ 821751 h 828714"/>
                <a:gd name="connsiteX4" fmla="*/ 27977 w 802211"/>
                <a:gd name="connsiteY4" fmla="*/ 828714 h 828714"/>
                <a:gd name="connsiteX0" fmla="*/ 56213 w 830447"/>
                <a:gd name="connsiteY0" fmla="*/ 828714 h 828714"/>
                <a:gd name="connsiteX1" fmla="*/ 330837 w 830447"/>
                <a:gd name="connsiteY1" fmla="*/ 0 h 828714"/>
                <a:gd name="connsiteX2" fmla="*/ 830447 w 830447"/>
                <a:gd name="connsiteY2" fmla="*/ 12923 h 828714"/>
                <a:gd name="connsiteX3" fmla="*/ 264530 w 830447"/>
                <a:gd name="connsiteY3" fmla="*/ 821751 h 828714"/>
                <a:gd name="connsiteX4" fmla="*/ 56213 w 830447"/>
                <a:gd name="connsiteY4" fmla="*/ 828714 h 828714"/>
                <a:gd name="connsiteX0" fmla="*/ 64130 w 789139"/>
                <a:gd name="connsiteY0" fmla="*/ 794258 h 821751"/>
                <a:gd name="connsiteX1" fmla="*/ 289529 w 789139"/>
                <a:gd name="connsiteY1" fmla="*/ 0 h 821751"/>
                <a:gd name="connsiteX2" fmla="*/ 789139 w 789139"/>
                <a:gd name="connsiteY2" fmla="*/ 12923 h 821751"/>
                <a:gd name="connsiteX3" fmla="*/ 223222 w 789139"/>
                <a:gd name="connsiteY3" fmla="*/ 821751 h 821751"/>
                <a:gd name="connsiteX4" fmla="*/ 64130 w 789139"/>
                <a:gd name="connsiteY4" fmla="*/ 794258 h 821751"/>
                <a:gd name="connsiteX0" fmla="*/ 0 w 725009"/>
                <a:gd name="connsiteY0" fmla="*/ 794258 h 821751"/>
                <a:gd name="connsiteX1" fmla="*/ 225399 w 725009"/>
                <a:gd name="connsiteY1" fmla="*/ 0 h 821751"/>
                <a:gd name="connsiteX2" fmla="*/ 725009 w 725009"/>
                <a:gd name="connsiteY2" fmla="*/ 12923 h 821751"/>
                <a:gd name="connsiteX3" fmla="*/ 159092 w 725009"/>
                <a:gd name="connsiteY3" fmla="*/ 821751 h 821751"/>
                <a:gd name="connsiteX4" fmla="*/ 0 w 725009"/>
                <a:gd name="connsiteY4" fmla="*/ 794258 h 82175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422433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17334 h 1244827"/>
                <a:gd name="connsiteX1" fmla="*/ 225399 w 725009"/>
                <a:gd name="connsiteY1" fmla="*/ 13566 h 1244827"/>
                <a:gd name="connsiteX2" fmla="*/ 725009 w 725009"/>
                <a:gd name="connsiteY2" fmla="*/ 571 h 1244827"/>
                <a:gd name="connsiteX3" fmla="*/ 159092 w 725009"/>
                <a:gd name="connsiteY3" fmla="*/ 1244827 h 1244827"/>
                <a:gd name="connsiteX4" fmla="*/ 0 w 725009"/>
                <a:gd name="connsiteY4" fmla="*/ 1217334 h 1244827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009"/>
                <a:gd name="connsiteY0" fmla="*/ 1203768 h 1231261"/>
                <a:gd name="connsiteX1" fmla="*/ 225399 w 725009"/>
                <a:gd name="connsiteY1" fmla="*/ 0 h 1231261"/>
                <a:gd name="connsiteX2" fmla="*/ 725009 w 725009"/>
                <a:gd name="connsiteY2" fmla="*/ 129782 h 1231261"/>
                <a:gd name="connsiteX3" fmla="*/ 159092 w 725009"/>
                <a:gd name="connsiteY3" fmla="*/ 1231261 h 1231261"/>
                <a:gd name="connsiteX4" fmla="*/ 0 w 725009"/>
                <a:gd name="connsiteY4" fmla="*/ 1203768 h 1231261"/>
                <a:gd name="connsiteX0" fmla="*/ 0 w 725497"/>
                <a:gd name="connsiteY0" fmla="*/ 1279028 h 1306521"/>
                <a:gd name="connsiteX1" fmla="*/ 225399 w 725497"/>
                <a:gd name="connsiteY1" fmla="*/ 75260 h 1306521"/>
                <a:gd name="connsiteX2" fmla="*/ 396193 w 725497"/>
                <a:gd name="connsiteY2" fmla="*/ 156799 h 1306521"/>
                <a:gd name="connsiteX3" fmla="*/ 725009 w 725497"/>
                <a:gd name="connsiteY3" fmla="*/ 205042 h 1306521"/>
                <a:gd name="connsiteX4" fmla="*/ 159092 w 725497"/>
                <a:gd name="connsiteY4" fmla="*/ 1306521 h 1306521"/>
                <a:gd name="connsiteX5" fmla="*/ 0 w 725497"/>
                <a:gd name="connsiteY5" fmla="*/ 1279028 h 1306521"/>
                <a:gd name="connsiteX0" fmla="*/ 0 w 725239"/>
                <a:gd name="connsiteY0" fmla="*/ 1295668 h 1323161"/>
                <a:gd name="connsiteX1" fmla="*/ 225399 w 725239"/>
                <a:gd name="connsiteY1" fmla="*/ 91900 h 1323161"/>
                <a:gd name="connsiteX2" fmla="*/ 725009 w 725239"/>
                <a:gd name="connsiteY2" fmla="*/ 221682 h 1323161"/>
                <a:gd name="connsiteX3" fmla="*/ 159092 w 725239"/>
                <a:gd name="connsiteY3" fmla="*/ 1323161 h 1323161"/>
                <a:gd name="connsiteX4" fmla="*/ 0 w 725239"/>
                <a:gd name="connsiteY4" fmla="*/ 1295668 h 1323161"/>
                <a:gd name="connsiteX0" fmla="*/ 0 w 725221"/>
                <a:gd name="connsiteY0" fmla="*/ 1210552 h 1238045"/>
                <a:gd name="connsiteX1" fmla="*/ 191583 w 725221"/>
                <a:gd name="connsiteY1" fmla="*/ 153319 h 1238045"/>
                <a:gd name="connsiteX2" fmla="*/ 725009 w 725221"/>
                <a:gd name="connsiteY2" fmla="*/ 136566 h 1238045"/>
                <a:gd name="connsiteX3" fmla="*/ 159092 w 725221"/>
                <a:gd name="connsiteY3" fmla="*/ 1238045 h 1238045"/>
                <a:gd name="connsiteX4" fmla="*/ 0 w 725221"/>
                <a:gd name="connsiteY4" fmla="*/ 1210552 h 1238045"/>
                <a:gd name="connsiteX0" fmla="*/ 0 w 725305"/>
                <a:gd name="connsiteY0" fmla="*/ 1158512 h 1186005"/>
                <a:gd name="connsiteX1" fmla="*/ 191583 w 725305"/>
                <a:gd name="connsiteY1" fmla="*/ 101279 h 1186005"/>
                <a:gd name="connsiteX2" fmla="*/ 725009 w 725305"/>
                <a:gd name="connsiteY2" fmla="*/ 84526 h 1186005"/>
                <a:gd name="connsiteX3" fmla="*/ 159092 w 725305"/>
                <a:gd name="connsiteY3" fmla="*/ 1186005 h 1186005"/>
                <a:gd name="connsiteX4" fmla="*/ 0 w 725305"/>
                <a:gd name="connsiteY4" fmla="*/ 1158512 h 1186005"/>
                <a:gd name="connsiteX0" fmla="*/ 0 w 725009"/>
                <a:gd name="connsiteY0" fmla="*/ 1073986 h 1101479"/>
                <a:gd name="connsiteX1" fmla="*/ 191583 w 725009"/>
                <a:gd name="connsiteY1" fmla="*/ 16753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  <a:gd name="connsiteX0" fmla="*/ 0 w 725009"/>
                <a:gd name="connsiteY0" fmla="*/ 1073986 h 1101479"/>
                <a:gd name="connsiteX1" fmla="*/ 206612 w 725009"/>
                <a:gd name="connsiteY1" fmla="*/ 1724 h 1101479"/>
                <a:gd name="connsiteX2" fmla="*/ 725009 w 725009"/>
                <a:gd name="connsiteY2" fmla="*/ 0 h 1101479"/>
                <a:gd name="connsiteX3" fmla="*/ 159092 w 725009"/>
                <a:gd name="connsiteY3" fmla="*/ 1101479 h 1101479"/>
                <a:gd name="connsiteX4" fmla="*/ 0 w 725009"/>
                <a:gd name="connsiteY4" fmla="*/ 1073986 h 1101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25009" h="1101479">
                  <a:moveTo>
                    <a:pt x="0" y="1073986"/>
                  </a:moveTo>
                  <a:cubicBezTo>
                    <a:pt x="95638" y="589814"/>
                    <a:pt x="96800" y="618448"/>
                    <a:pt x="206612" y="1724"/>
                  </a:cubicBezTo>
                  <a:cubicBezTo>
                    <a:pt x="451440" y="14348"/>
                    <a:pt x="499346" y="35256"/>
                    <a:pt x="725009" y="0"/>
                  </a:cubicBezTo>
                  <a:cubicBezTo>
                    <a:pt x="326141" y="749497"/>
                    <a:pt x="642687" y="159790"/>
                    <a:pt x="159092" y="1101479"/>
                  </a:cubicBezTo>
                  <a:cubicBezTo>
                    <a:pt x="24807" y="1072843"/>
                    <a:pt x="92525" y="1088071"/>
                    <a:pt x="0" y="1073986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4" name="Freeform 273">
              <a:extLst>
                <a:ext uri="{FF2B5EF4-FFF2-40B4-BE49-F238E27FC236}">
                  <a16:creationId xmlns:a16="http://schemas.microsoft.com/office/drawing/2014/main" id="{0B65C0E8-B7A5-4C4E-8A83-D5F343C1336B}"/>
                </a:ext>
              </a:extLst>
            </p:cNvPr>
            <p:cNvSpPr/>
            <p:nvPr/>
          </p:nvSpPr>
          <p:spPr>
            <a:xfrm>
              <a:off x="4300767" y="4956362"/>
              <a:ext cx="514307" cy="577758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503138"/>
                <a:gd name="connsiteY0" fmla="*/ 961687 h 964568"/>
                <a:gd name="connsiteX1" fmla="*/ 0 w 503138"/>
                <a:gd name="connsiteY1" fmla="*/ 70 h 964568"/>
                <a:gd name="connsiteX2" fmla="*/ 503138 w 503138"/>
                <a:gd name="connsiteY2" fmla="*/ 154187 h 964568"/>
                <a:gd name="connsiteX3" fmla="*/ 273339 w 503138"/>
                <a:gd name="connsiteY3" fmla="*/ 964568 h 964568"/>
                <a:gd name="connsiteX4" fmla="*/ 197928 w 503138"/>
                <a:gd name="connsiteY4" fmla="*/ 961687 h 964568"/>
                <a:gd name="connsiteX0" fmla="*/ 201456 w 506666"/>
                <a:gd name="connsiteY0" fmla="*/ 807500 h 810381"/>
                <a:gd name="connsiteX1" fmla="*/ 0 w 506666"/>
                <a:gd name="connsiteY1" fmla="*/ 15216 h 810381"/>
                <a:gd name="connsiteX2" fmla="*/ 506666 w 506666"/>
                <a:gd name="connsiteY2" fmla="*/ 0 h 810381"/>
                <a:gd name="connsiteX3" fmla="*/ 276867 w 506666"/>
                <a:gd name="connsiteY3" fmla="*/ 810381 h 810381"/>
                <a:gd name="connsiteX4" fmla="*/ 201456 w 506666"/>
                <a:gd name="connsiteY4" fmla="*/ 807500 h 810381"/>
                <a:gd name="connsiteX0" fmla="*/ 201456 w 506666"/>
                <a:gd name="connsiteY0" fmla="*/ 807500 h 811593"/>
                <a:gd name="connsiteX1" fmla="*/ 0 w 506666"/>
                <a:gd name="connsiteY1" fmla="*/ 15216 h 811593"/>
                <a:gd name="connsiteX2" fmla="*/ 506666 w 506666"/>
                <a:gd name="connsiteY2" fmla="*/ 0 h 811593"/>
                <a:gd name="connsiteX3" fmla="*/ 276867 w 506666"/>
                <a:gd name="connsiteY3" fmla="*/ 810381 h 811593"/>
                <a:gd name="connsiteX4" fmla="*/ 201456 w 506666"/>
                <a:gd name="connsiteY4" fmla="*/ 807500 h 811593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276867 w 506666"/>
                <a:gd name="connsiteY3" fmla="*/ 81038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1521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135576 w 506666"/>
                <a:gd name="connsiteY0" fmla="*/ 818480 h 818480"/>
                <a:gd name="connsiteX1" fmla="*/ 0 w 506666"/>
                <a:gd name="connsiteY1" fmla="*/ 7896 h 818480"/>
                <a:gd name="connsiteX2" fmla="*/ 506666 w 506666"/>
                <a:gd name="connsiteY2" fmla="*/ 0 h 818480"/>
                <a:gd name="connsiteX3" fmla="*/ 331766 w 506666"/>
                <a:gd name="connsiteY3" fmla="*/ 803061 h 818480"/>
                <a:gd name="connsiteX4" fmla="*/ 135576 w 506666"/>
                <a:gd name="connsiteY4" fmla="*/ 818480 h 818480"/>
                <a:gd name="connsiteX0" fmla="*/ 45472 w 559302"/>
                <a:gd name="connsiteY0" fmla="*/ 807500 h 807500"/>
                <a:gd name="connsiteX1" fmla="*/ 52636 w 559302"/>
                <a:gd name="connsiteY1" fmla="*/ 7896 h 807500"/>
                <a:gd name="connsiteX2" fmla="*/ 559302 w 559302"/>
                <a:gd name="connsiteY2" fmla="*/ 0 h 807500"/>
                <a:gd name="connsiteX3" fmla="*/ 384402 w 559302"/>
                <a:gd name="connsiteY3" fmla="*/ 803061 h 807500"/>
                <a:gd name="connsiteX4" fmla="*/ 45472 w 559302"/>
                <a:gd name="connsiteY4" fmla="*/ 807500 h 807500"/>
                <a:gd name="connsiteX0" fmla="*/ 21974 w 535804"/>
                <a:gd name="connsiteY0" fmla="*/ 807500 h 807500"/>
                <a:gd name="connsiteX1" fmla="*/ 29138 w 535804"/>
                <a:gd name="connsiteY1" fmla="*/ 7896 h 807500"/>
                <a:gd name="connsiteX2" fmla="*/ 535804 w 535804"/>
                <a:gd name="connsiteY2" fmla="*/ 0 h 807500"/>
                <a:gd name="connsiteX3" fmla="*/ 360904 w 535804"/>
                <a:gd name="connsiteY3" fmla="*/ 803061 h 807500"/>
                <a:gd name="connsiteX4" fmla="*/ 21974 w 535804"/>
                <a:gd name="connsiteY4" fmla="*/ 807500 h 807500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29461"/>
                <a:gd name="connsiteX1" fmla="*/ 0 w 506666"/>
                <a:gd name="connsiteY1" fmla="*/ 7896 h 829461"/>
                <a:gd name="connsiteX2" fmla="*/ 506666 w 506666"/>
                <a:gd name="connsiteY2" fmla="*/ 0 h 829461"/>
                <a:gd name="connsiteX3" fmla="*/ 331766 w 506666"/>
                <a:gd name="connsiteY3" fmla="*/ 803061 h 829461"/>
                <a:gd name="connsiteX4" fmla="*/ 128256 w 506666"/>
                <a:gd name="connsiteY4" fmla="*/ 829461 h 829461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9461 h 830473"/>
                <a:gd name="connsiteX1" fmla="*/ 0 w 506666"/>
                <a:gd name="connsiteY1" fmla="*/ 7896 h 830473"/>
                <a:gd name="connsiteX2" fmla="*/ 506666 w 506666"/>
                <a:gd name="connsiteY2" fmla="*/ 0 h 830473"/>
                <a:gd name="connsiteX3" fmla="*/ 331766 w 506666"/>
                <a:gd name="connsiteY3" fmla="*/ 828681 h 830473"/>
                <a:gd name="connsiteX4" fmla="*/ 128256 w 506666"/>
                <a:gd name="connsiteY4" fmla="*/ 829461 h 830473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28256 w 506666"/>
                <a:gd name="connsiteY0" fmla="*/ 821565 h 822577"/>
                <a:gd name="connsiteX1" fmla="*/ 0 w 506666"/>
                <a:gd name="connsiteY1" fmla="*/ 0 h 822577"/>
                <a:gd name="connsiteX2" fmla="*/ 506666 w 506666"/>
                <a:gd name="connsiteY2" fmla="*/ 255115 h 822577"/>
                <a:gd name="connsiteX3" fmla="*/ 331766 w 506666"/>
                <a:gd name="connsiteY3" fmla="*/ 820785 h 822577"/>
                <a:gd name="connsiteX4" fmla="*/ 128256 w 506666"/>
                <a:gd name="connsiteY4" fmla="*/ 821565 h 822577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  <a:gd name="connsiteX0" fmla="*/ 135770 w 514180"/>
                <a:gd name="connsiteY0" fmla="*/ 577341 h 578353"/>
                <a:gd name="connsiteX1" fmla="*/ 0 w 514180"/>
                <a:gd name="connsiteY1" fmla="*/ 0 h 578353"/>
                <a:gd name="connsiteX2" fmla="*/ 514180 w 514180"/>
                <a:gd name="connsiteY2" fmla="*/ 10891 h 578353"/>
                <a:gd name="connsiteX3" fmla="*/ 339280 w 514180"/>
                <a:gd name="connsiteY3" fmla="*/ 576561 h 578353"/>
                <a:gd name="connsiteX4" fmla="*/ 135770 w 514180"/>
                <a:gd name="connsiteY4" fmla="*/ 577341 h 578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4180" h="578353">
                  <a:moveTo>
                    <a:pt x="135770" y="577341"/>
                  </a:moveTo>
                  <a:cubicBezTo>
                    <a:pt x="50587" y="214237"/>
                    <a:pt x="96631" y="442038"/>
                    <a:pt x="0" y="0"/>
                  </a:cubicBezTo>
                  <a:lnTo>
                    <a:pt x="514180" y="10891"/>
                  </a:lnTo>
                  <a:cubicBezTo>
                    <a:pt x="417353" y="348331"/>
                    <a:pt x="426658" y="280104"/>
                    <a:pt x="339280" y="576561"/>
                  </a:cubicBezTo>
                  <a:cubicBezTo>
                    <a:pt x="292835" y="580865"/>
                    <a:pt x="203869" y="575875"/>
                    <a:pt x="135770" y="57734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5" name="Freeform 274">
              <a:extLst>
                <a:ext uri="{FF2B5EF4-FFF2-40B4-BE49-F238E27FC236}">
                  <a16:creationId xmlns:a16="http://schemas.microsoft.com/office/drawing/2014/main" id="{42772937-46A4-6C4B-BB32-58F84B7AD189}"/>
                </a:ext>
              </a:extLst>
            </p:cNvPr>
            <p:cNvSpPr/>
            <p:nvPr/>
          </p:nvSpPr>
          <p:spPr>
            <a:xfrm>
              <a:off x="3521369" y="4919856"/>
              <a:ext cx="593675" cy="1215832"/>
            </a:xfrm>
            <a:custGeom>
              <a:avLst/>
              <a:gdLst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418712 w 1040633"/>
                <a:gd name="connsiteY4" fmla="*/ 1189324 h 1219697"/>
                <a:gd name="connsiteX5" fmla="*/ 139870 w 1040633"/>
                <a:gd name="connsiteY5" fmla="*/ 1191723 h 1219697"/>
                <a:gd name="connsiteX0" fmla="*/ 139870 w 1040633"/>
                <a:gd name="connsiteY0" fmla="*/ 1191723 h 1355926"/>
                <a:gd name="connsiteX1" fmla="*/ 0 w 1040633"/>
                <a:gd name="connsiteY1" fmla="*/ 0 h 1355926"/>
                <a:gd name="connsiteX2" fmla="*/ 1040633 w 1040633"/>
                <a:gd name="connsiteY2" fmla="*/ 16785 h 1355926"/>
                <a:gd name="connsiteX3" fmla="*/ 833625 w 1040633"/>
                <a:gd name="connsiteY3" fmla="*/ 1219697 h 1355926"/>
                <a:gd name="connsiteX4" fmla="*/ 139870 w 1040633"/>
                <a:gd name="connsiteY4" fmla="*/ 1191723 h 1355926"/>
                <a:gd name="connsiteX0" fmla="*/ 139870 w 1040633"/>
                <a:gd name="connsiteY0" fmla="*/ 1191723 h 1289901"/>
                <a:gd name="connsiteX1" fmla="*/ 0 w 1040633"/>
                <a:gd name="connsiteY1" fmla="*/ 0 h 1289901"/>
                <a:gd name="connsiteX2" fmla="*/ 1040633 w 1040633"/>
                <a:gd name="connsiteY2" fmla="*/ 16785 h 1289901"/>
                <a:gd name="connsiteX3" fmla="*/ 833625 w 1040633"/>
                <a:gd name="connsiteY3" fmla="*/ 1219697 h 1289901"/>
                <a:gd name="connsiteX4" fmla="*/ 139870 w 1040633"/>
                <a:gd name="connsiteY4" fmla="*/ 1191723 h 1289901"/>
                <a:gd name="connsiteX0" fmla="*/ 139870 w 1040633"/>
                <a:gd name="connsiteY0" fmla="*/ 1191723 h 1219697"/>
                <a:gd name="connsiteX1" fmla="*/ 0 w 1040633"/>
                <a:gd name="connsiteY1" fmla="*/ 0 h 1219697"/>
                <a:gd name="connsiteX2" fmla="*/ 1040633 w 1040633"/>
                <a:gd name="connsiteY2" fmla="*/ 16785 h 1219697"/>
                <a:gd name="connsiteX3" fmla="*/ 833625 w 1040633"/>
                <a:gd name="connsiteY3" fmla="*/ 1219697 h 1219697"/>
                <a:gd name="connsiteX4" fmla="*/ 139870 w 1040633"/>
                <a:gd name="connsiteY4" fmla="*/ 1191723 h 1219697"/>
                <a:gd name="connsiteX0" fmla="*/ 139870 w 1040633"/>
                <a:gd name="connsiteY0" fmla="*/ 1191723 h 1191723"/>
                <a:gd name="connsiteX1" fmla="*/ 0 w 1040633"/>
                <a:gd name="connsiteY1" fmla="*/ 0 h 1191723"/>
                <a:gd name="connsiteX2" fmla="*/ 1040633 w 1040633"/>
                <a:gd name="connsiteY2" fmla="*/ 16785 h 1191723"/>
                <a:gd name="connsiteX3" fmla="*/ 671988 w 1040633"/>
                <a:gd name="connsiteY3" fmla="*/ 1158121 h 1191723"/>
                <a:gd name="connsiteX4" fmla="*/ 139870 w 1040633"/>
                <a:gd name="connsiteY4" fmla="*/ 1191723 h 1191723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1040633"/>
                <a:gd name="connsiteY0" fmla="*/ 1160935 h 1160935"/>
                <a:gd name="connsiteX1" fmla="*/ 0 w 1040633"/>
                <a:gd name="connsiteY1" fmla="*/ 0 h 1160935"/>
                <a:gd name="connsiteX2" fmla="*/ 1040633 w 1040633"/>
                <a:gd name="connsiteY2" fmla="*/ 16785 h 1160935"/>
                <a:gd name="connsiteX3" fmla="*/ 671988 w 1040633"/>
                <a:gd name="connsiteY3" fmla="*/ 1158121 h 1160935"/>
                <a:gd name="connsiteX4" fmla="*/ 363082 w 1040633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71988 w 778664"/>
                <a:gd name="connsiteY3" fmla="*/ 1158121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63082 w 778664"/>
                <a:gd name="connsiteY0" fmla="*/ 1160935 h 1160935"/>
                <a:gd name="connsiteX1" fmla="*/ 0 w 778664"/>
                <a:gd name="connsiteY1" fmla="*/ 0 h 1160935"/>
                <a:gd name="connsiteX2" fmla="*/ 778664 w 778664"/>
                <a:gd name="connsiteY2" fmla="*/ 130682 h 1160935"/>
                <a:gd name="connsiteX3" fmla="*/ 694768 w 778664"/>
                <a:gd name="connsiteY3" fmla="*/ 1112562 h 1160935"/>
                <a:gd name="connsiteX4" fmla="*/ 363082 w 778664"/>
                <a:gd name="connsiteY4" fmla="*/ 1160935 h 1160935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397252 w 778664"/>
                <a:gd name="connsiteY0" fmla="*/ 1103987 h 1112562"/>
                <a:gd name="connsiteX1" fmla="*/ 0 w 778664"/>
                <a:gd name="connsiteY1" fmla="*/ 0 h 1112562"/>
                <a:gd name="connsiteX2" fmla="*/ 778664 w 778664"/>
                <a:gd name="connsiteY2" fmla="*/ 130682 h 1112562"/>
                <a:gd name="connsiteX3" fmla="*/ 694768 w 778664"/>
                <a:gd name="connsiteY3" fmla="*/ 1112562 h 1112562"/>
                <a:gd name="connsiteX4" fmla="*/ 397252 w 778664"/>
                <a:gd name="connsiteY4" fmla="*/ 1103987 h 1112562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23893 w 505305"/>
                <a:gd name="connsiteY0" fmla="*/ 973305 h 981880"/>
                <a:gd name="connsiteX1" fmla="*/ 0 w 505305"/>
                <a:gd name="connsiteY1" fmla="*/ 28773 h 981880"/>
                <a:gd name="connsiteX2" fmla="*/ 505305 w 505305"/>
                <a:gd name="connsiteY2" fmla="*/ 0 h 981880"/>
                <a:gd name="connsiteX3" fmla="*/ 421409 w 505305"/>
                <a:gd name="connsiteY3" fmla="*/ 981880 h 981880"/>
                <a:gd name="connsiteX4" fmla="*/ 123893 w 505305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81880"/>
                <a:gd name="connsiteX1" fmla="*/ 0 w 499610"/>
                <a:gd name="connsiteY1" fmla="*/ 11688 h 981880"/>
                <a:gd name="connsiteX2" fmla="*/ 499610 w 499610"/>
                <a:gd name="connsiteY2" fmla="*/ 0 h 981880"/>
                <a:gd name="connsiteX3" fmla="*/ 415714 w 499610"/>
                <a:gd name="connsiteY3" fmla="*/ 981880 h 981880"/>
                <a:gd name="connsiteX4" fmla="*/ 118198 w 499610"/>
                <a:gd name="connsiteY4" fmla="*/ 973305 h 981880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1819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1819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499610"/>
                <a:gd name="connsiteY0" fmla="*/ 973305 h 976186"/>
                <a:gd name="connsiteX1" fmla="*/ 0 w 499610"/>
                <a:gd name="connsiteY1" fmla="*/ 11688 h 976186"/>
                <a:gd name="connsiteX2" fmla="*/ 499610 w 499610"/>
                <a:gd name="connsiteY2" fmla="*/ 0 h 976186"/>
                <a:gd name="connsiteX3" fmla="*/ 273339 w 499610"/>
                <a:gd name="connsiteY3" fmla="*/ 976186 h 976186"/>
                <a:gd name="connsiteX4" fmla="*/ 197928 w 499610"/>
                <a:gd name="connsiteY4" fmla="*/ 973305 h 976186"/>
                <a:gd name="connsiteX0" fmla="*/ 197928 w 621064"/>
                <a:gd name="connsiteY0" fmla="*/ 973305 h 973305"/>
                <a:gd name="connsiteX1" fmla="*/ 0 w 621064"/>
                <a:gd name="connsiteY1" fmla="*/ 11688 h 973305"/>
                <a:gd name="connsiteX2" fmla="*/ 499610 w 621064"/>
                <a:gd name="connsiteY2" fmla="*/ 0 h 973305"/>
                <a:gd name="connsiteX3" fmla="*/ 558839 w 621064"/>
                <a:gd name="connsiteY3" fmla="*/ 754682 h 973305"/>
                <a:gd name="connsiteX4" fmla="*/ 197928 w 621064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197928 w 558839"/>
                <a:gd name="connsiteY0" fmla="*/ 973305 h 973305"/>
                <a:gd name="connsiteX1" fmla="*/ 0 w 558839"/>
                <a:gd name="connsiteY1" fmla="*/ 11688 h 973305"/>
                <a:gd name="connsiteX2" fmla="*/ 499610 w 558839"/>
                <a:gd name="connsiteY2" fmla="*/ 0 h 973305"/>
                <a:gd name="connsiteX3" fmla="*/ 558839 w 558839"/>
                <a:gd name="connsiteY3" fmla="*/ 754682 h 973305"/>
                <a:gd name="connsiteX4" fmla="*/ 197928 w 558839"/>
                <a:gd name="connsiteY4" fmla="*/ 973305 h 973305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796102 h 796102"/>
                <a:gd name="connsiteX1" fmla="*/ 0 w 558839"/>
                <a:gd name="connsiteY1" fmla="*/ 11688 h 796102"/>
                <a:gd name="connsiteX2" fmla="*/ 499610 w 558839"/>
                <a:gd name="connsiteY2" fmla="*/ 0 h 796102"/>
                <a:gd name="connsiteX3" fmla="*/ 558839 w 558839"/>
                <a:gd name="connsiteY3" fmla="*/ 754682 h 796102"/>
                <a:gd name="connsiteX4" fmla="*/ 370213 w 558839"/>
                <a:gd name="connsiteY4" fmla="*/ 796102 h 796102"/>
                <a:gd name="connsiteX0" fmla="*/ 370213 w 558839"/>
                <a:gd name="connsiteY0" fmla="*/ 1315828 h 1315828"/>
                <a:gd name="connsiteX1" fmla="*/ 0 w 558839"/>
                <a:gd name="connsiteY1" fmla="*/ 531414 h 1315828"/>
                <a:gd name="connsiteX2" fmla="*/ 506930 w 558839"/>
                <a:gd name="connsiteY2" fmla="*/ 0 h 1315828"/>
                <a:gd name="connsiteX3" fmla="*/ 558839 w 558839"/>
                <a:gd name="connsiteY3" fmla="*/ 1274408 h 1315828"/>
                <a:gd name="connsiteX4" fmla="*/ 370213 w 558839"/>
                <a:gd name="connsiteY4" fmla="*/ 1315828 h 1315828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73479"/>
                <a:gd name="connsiteY0" fmla="*/ 1326654 h 1326654"/>
                <a:gd name="connsiteX1" fmla="*/ 0 w 573479"/>
                <a:gd name="connsiteY1" fmla="*/ 554 h 1326654"/>
                <a:gd name="connsiteX2" fmla="*/ 521570 w 573479"/>
                <a:gd name="connsiteY2" fmla="*/ 10826 h 1326654"/>
                <a:gd name="connsiteX3" fmla="*/ 573479 w 573479"/>
                <a:gd name="connsiteY3" fmla="*/ 1285234 h 1326654"/>
                <a:gd name="connsiteX4" fmla="*/ 384853 w 57347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654 h 1326654"/>
                <a:gd name="connsiteX1" fmla="*/ 0 w 588119"/>
                <a:gd name="connsiteY1" fmla="*/ 554 h 1326654"/>
                <a:gd name="connsiteX2" fmla="*/ 521570 w 588119"/>
                <a:gd name="connsiteY2" fmla="*/ 10826 h 1326654"/>
                <a:gd name="connsiteX3" fmla="*/ 588119 w 588119"/>
                <a:gd name="connsiteY3" fmla="*/ 1321835 h 1326654"/>
                <a:gd name="connsiteX4" fmla="*/ 384853 w 588119"/>
                <a:gd name="connsiteY4" fmla="*/ 1326654 h 1326654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84853 w 588119"/>
                <a:gd name="connsiteY0" fmla="*/ 1326148 h 1326148"/>
                <a:gd name="connsiteX1" fmla="*/ 0 w 588119"/>
                <a:gd name="connsiteY1" fmla="*/ 48 h 1326148"/>
                <a:gd name="connsiteX2" fmla="*/ 521570 w 588119"/>
                <a:gd name="connsiteY2" fmla="*/ 228243 h 1326148"/>
                <a:gd name="connsiteX3" fmla="*/ 588119 w 588119"/>
                <a:gd name="connsiteY3" fmla="*/ 1321329 h 1326148"/>
                <a:gd name="connsiteX4" fmla="*/ 384853 w 588119"/>
                <a:gd name="connsiteY4" fmla="*/ 1326148 h 1326148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69332"/>
                <a:gd name="connsiteY0" fmla="*/ 1097905 h 1097905"/>
                <a:gd name="connsiteX1" fmla="*/ 0 w 569332"/>
                <a:gd name="connsiteY1" fmla="*/ 4757 h 1097905"/>
                <a:gd name="connsiteX2" fmla="*/ 502783 w 569332"/>
                <a:gd name="connsiteY2" fmla="*/ 0 h 1097905"/>
                <a:gd name="connsiteX3" fmla="*/ 569332 w 569332"/>
                <a:gd name="connsiteY3" fmla="*/ 1093086 h 1097905"/>
                <a:gd name="connsiteX4" fmla="*/ 366066 w 569332"/>
                <a:gd name="connsiteY4" fmla="*/ 1097905 h 1097905"/>
                <a:gd name="connsiteX0" fmla="*/ 366066 w 594113"/>
                <a:gd name="connsiteY0" fmla="*/ 1097905 h 1179971"/>
                <a:gd name="connsiteX1" fmla="*/ 0 w 594113"/>
                <a:gd name="connsiteY1" fmla="*/ 4757 h 1179971"/>
                <a:gd name="connsiteX2" fmla="*/ 502783 w 594113"/>
                <a:gd name="connsiteY2" fmla="*/ 0 h 1179971"/>
                <a:gd name="connsiteX3" fmla="*/ 594113 w 594113"/>
                <a:gd name="connsiteY3" fmla="*/ 1179818 h 1179971"/>
                <a:gd name="connsiteX4" fmla="*/ 366066 w 594113"/>
                <a:gd name="connsiteY4" fmla="*/ 1097905 h 1179971"/>
                <a:gd name="connsiteX0" fmla="*/ 403236 w 594113"/>
                <a:gd name="connsiteY0" fmla="*/ 1215612 h 1215612"/>
                <a:gd name="connsiteX1" fmla="*/ 0 w 594113"/>
                <a:gd name="connsiteY1" fmla="*/ 4757 h 1215612"/>
                <a:gd name="connsiteX2" fmla="*/ 502783 w 594113"/>
                <a:gd name="connsiteY2" fmla="*/ 0 h 1215612"/>
                <a:gd name="connsiteX3" fmla="*/ 594113 w 594113"/>
                <a:gd name="connsiteY3" fmla="*/ 1179818 h 1215612"/>
                <a:gd name="connsiteX4" fmla="*/ 403236 w 594113"/>
                <a:gd name="connsiteY4" fmla="*/ 1215612 h 12156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4113" h="1215612">
                  <a:moveTo>
                    <a:pt x="403236" y="1215612"/>
                  </a:moveTo>
                  <a:cubicBezTo>
                    <a:pt x="223947" y="663007"/>
                    <a:pt x="295574" y="908506"/>
                    <a:pt x="0" y="4757"/>
                  </a:cubicBezTo>
                  <a:cubicBezTo>
                    <a:pt x="166537" y="861"/>
                    <a:pt x="336246" y="3896"/>
                    <a:pt x="502783" y="0"/>
                  </a:cubicBezTo>
                  <a:cubicBezTo>
                    <a:pt x="555943" y="995541"/>
                    <a:pt x="557486" y="515061"/>
                    <a:pt x="594113" y="1179818"/>
                  </a:cubicBezTo>
                  <a:cubicBezTo>
                    <a:pt x="496428" y="1184123"/>
                    <a:pt x="599434" y="1214146"/>
                    <a:pt x="403236" y="1215612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  <a:alpha val="5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</a:gradFill>
            <a:ln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grpSp>
          <p:nvGrpSpPr>
            <p:cNvPr id="47200" name="Group 17">
              <a:extLst>
                <a:ext uri="{FF2B5EF4-FFF2-40B4-BE49-F238E27FC236}">
                  <a16:creationId xmlns:a16="http://schemas.microsoft.com/office/drawing/2014/main" id="{2203B5C5-1456-844E-8F5E-AA592B41A3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57805" y="2331054"/>
              <a:ext cx="1079500" cy="2674334"/>
              <a:chOff x="1757805" y="2331054"/>
              <a:chExt cx="1079500" cy="2674334"/>
            </a:xfrm>
          </p:grpSpPr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3DFEBC2F-9148-3E4C-8144-752236C1CB4C}"/>
                  </a:ext>
                </a:extLst>
              </p:cNvPr>
              <p:cNvSpPr/>
              <p:nvPr/>
            </p:nvSpPr>
            <p:spPr bwMode="auto">
              <a:xfrm rot="10800000">
                <a:off x="1789552" y="2580252"/>
                <a:ext cx="1027025" cy="108409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grpSp>
            <p:nvGrpSpPr>
              <p:cNvPr id="47296" name="Group 104">
                <a:extLst>
                  <a:ext uri="{FF2B5EF4-FFF2-40B4-BE49-F238E27FC236}">
                    <a16:creationId xmlns:a16="http://schemas.microsoft.com/office/drawing/2014/main" id="{A530DAED-1FE3-A544-9CC1-AF1C02DBFE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2739" y="4616206"/>
                <a:ext cx="1034710" cy="389182"/>
                <a:chOff x="4128636" y="3606589"/>
                <a:chExt cx="568145" cy="338667"/>
              </a:xfrm>
            </p:grpSpPr>
            <p:sp>
              <p:nvSpPr>
                <p:cNvPr id="119" name="Oval 118">
                  <a:extLst>
                    <a:ext uri="{FF2B5EF4-FFF2-40B4-BE49-F238E27FC236}">
                      <a16:creationId xmlns:a16="http://schemas.microsoft.com/office/drawing/2014/main" id="{E4BD8D7B-86CD-8145-A428-DB72B0EF1A76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22514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7EF41E68-9C12-C541-9F7C-A7469A09C860}"/>
                    </a:ext>
                  </a:extLst>
                </p:cNvPr>
                <p:cNvSpPr/>
                <p:nvPr/>
              </p:nvSpPr>
              <p:spPr>
                <a:xfrm>
                  <a:off x="4128891" y="3720271"/>
                  <a:ext cx="565669" cy="111880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21" name="Oval 120">
                  <a:extLst>
                    <a:ext uri="{FF2B5EF4-FFF2-40B4-BE49-F238E27FC236}">
                      <a16:creationId xmlns:a16="http://schemas.microsoft.com/office/drawing/2014/main" id="{5B91A080-4D05-2345-A3FA-B3D4BDCA80B9}"/>
                    </a:ext>
                  </a:extLst>
                </p:cNvPr>
                <p:cNvSpPr/>
                <p:nvPr/>
              </p:nvSpPr>
              <p:spPr>
                <a:xfrm>
                  <a:off x="4128891" y="3607011"/>
                  <a:ext cx="565669" cy="22514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  <a:alpha val="7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22" name="Straight Connector 121">
                  <a:extLst>
                    <a:ext uri="{FF2B5EF4-FFF2-40B4-BE49-F238E27FC236}">
                      <a16:creationId xmlns:a16="http://schemas.microsoft.com/office/drawing/2014/main" id="{325CD774-E63F-1545-A618-F75ECAD50739}"/>
                    </a:ext>
                  </a:extLst>
                </p:cNvPr>
                <p:cNvCxnSpPr/>
                <p:nvPr/>
              </p:nvCxnSpPr>
              <p:spPr>
                <a:xfrm>
                  <a:off x="4694560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>
                  <a:extLst>
                    <a:ext uri="{FF2B5EF4-FFF2-40B4-BE49-F238E27FC236}">
                      <a16:creationId xmlns:a16="http://schemas.microsoft.com/office/drawing/2014/main" id="{DD6FE1C9-FBEC-9940-ABC9-4BFFE4118773}"/>
                    </a:ext>
                  </a:extLst>
                </p:cNvPr>
                <p:cNvCxnSpPr/>
                <p:nvPr/>
              </p:nvCxnSpPr>
              <p:spPr>
                <a:xfrm>
                  <a:off x="4128891" y="3720271"/>
                  <a:ext cx="0" cy="111880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0C4B95C-D1EB-834F-979D-54DB42FC06E8}"/>
                  </a:ext>
                </a:extLst>
              </p:cNvPr>
              <p:cNvSpPr/>
              <p:nvPr/>
            </p:nvSpPr>
            <p:spPr bwMode="auto">
              <a:xfrm>
                <a:off x="1802251" y="3602440"/>
                <a:ext cx="1027025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60000"/>
                      <a:lumOff val="40000"/>
                      <a:alpha val="62000"/>
                    </a:schemeClr>
                  </a:gs>
                  <a:gs pos="54000">
                    <a:schemeClr val="accent2">
                      <a:lumMod val="40000"/>
                      <a:lumOff val="6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5C94EBF9-4455-274A-89FC-E94FEB3F90BB}"/>
                  </a:ext>
                </a:extLst>
              </p:cNvPr>
              <p:cNvCxnSpPr/>
              <p:nvPr/>
            </p:nvCxnSpPr>
            <p:spPr bwMode="auto">
              <a:xfrm>
                <a:off x="1781615" y="2805642"/>
                <a:ext cx="20636" cy="202056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F8FF9376-02C8-2846-BF2D-E05976045300}"/>
                  </a:ext>
                </a:extLst>
              </p:cNvPr>
              <p:cNvCxnSpPr/>
              <p:nvPr/>
            </p:nvCxnSpPr>
            <p:spPr bwMode="auto">
              <a:xfrm flipH="1">
                <a:off x="2818166" y="2805642"/>
                <a:ext cx="4762" cy="1976123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300" name="Group 9">
                <a:extLst>
                  <a:ext uri="{FF2B5EF4-FFF2-40B4-BE49-F238E27FC236}">
                    <a16:creationId xmlns:a16="http://schemas.microsoft.com/office/drawing/2014/main" id="{38118CAF-643D-064E-9CBD-74FEFB2407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57805" y="2331054"/>
                <a:ext cx="1079500" cy="430213"/>
                <a:chOff x="2183302" y="1574638"/>
                <a:chExt cx="1200154" cy="430181"/>
              </a:xfrm>
            </p:grpSpPr>
            <p:sp>
              <p:nvSpPr>
                <p:cNvPr id="369" name="Oval 368">
                  <a:extLst>
                    <a:ext uri="{FF2B5EF4-FFF2-40B4-BE49-F238E27FC236}">
                      <a16:creationId xmlns:a16="http://schemas.microsoft.com/office/drawing/2014/main" id="{B36E6C3C-0773-8D4D-89EE-267547B4CE36}"/>
                    </a:ext>
                  </a:extLst>
                </p:cNvPr>
                <p:cNvSpPr/>
                <p:nvPr/>
              </p:nvSpPr>
              <p:spPr bwMode="auto">
                <a:xfrm flipV="1">
                  <a:off x="2186832" y="1690499"/>
                  <a:ext cx="1194758" cy="314252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20000"/>
                        <a:lumOff val="80000"/>
                      </a:schemeClr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0" name="Rectangle 369">
                  <a:extLst>
                    <a:ext uri="{FF2B5EF4-FFF2-40B4-BE49-F238E27FC236}">
                      <a16:creationId xmlns:a16="http://schemas.microsoft.com/office/drawing/2014/main" id="{2B108E8A-EA03-C247-B6C5-10E80E978602}"/>
                    </a:ext>
                  </a:extLst>
                </p:cNvPr>
                <p:cNvSpPr/>
                <p:nvPr/>
              </p:nvSpPr>
              <p:spPr bwMode="auto">
                <a:xfrm>
                  <a:off x="2183302" y="1734939"/>
                  <a:ext cx="1198287" cy="112686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1" name="Oval 370">
                  <a:extLst>
                    <a:ext uri="{FF2B5EF4-FFF2-40B4-BE49-F238E27FC236}">
                      <a16:creationId xmlns:a16="http://schemas.microsoft.com/office/drawing/2014/main" id="{C8F7D730-6323-0445-AEAE-F16F94A24E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302" y="1574638"/>
                  <a:ext cx="1196523" cy="314252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72" name="Freeform 371">
                  <a:extLst>
                    <a:ext uri="{FF2B5EF4-FFF2-40B4-BE49-F238E27FC236}">
                      <a16:creationId xmlns:a16="http://schemas.microsoft.com/office/drawing/2014/main" id="{5C1EAB30-518B-F848-AEDF-68B849D1B983}"/>
                    </a:ext>
                  </a:extLst>
                </p:cNvPr>
                <p:cNvSpPr/>
                <p:nvPr/>
              </p:nvSpPr>
              <p:spPr bwMode="auto">
                <a:xfrm>
                  <a:off x="2490374" y="1671453"/>
                  <a:ext cx="582379" cy="157125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3" name="Freeform 372">
                  <a:extLst>
                    <a:ext uri="{FF2B5EF4-FFF2-40B4-BE49-F238E27FC236}">
                      <a16:creationId xmlns:a16="http://schemas.microsoft.com/office/drawing/2014/main" id="{535B07AC-4D6D-D84F-842D-FB45A734726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372" y="1630188"/>
                  <a:ext cx="702384" cy="109512"/>
                </a:xfrm>
                <a:custGeom>
                  <a:avLst/>
                  <a:gdLst>
                    <a:gd name="T0" fmla="*/ 0 w 3723451"/>
                    <a:gd name="T1" fmla="*/ 26792 h 932950"/>
                    <a:gd name="T2" fmla="*/ 123590 w 3723451"/>
                    <a:gd name="T3" fmla="*/ 316 h 932950"/>
                    <a:gd name="T4" fmla="*/ 350070 w 3723451"/>
                    <a:gd name="T5" fmla="*/ 61105 h 932950"/>
                    <a:gd name="T6" fmla="*/ 566135 w 3723451"/>
                    <a:gd name="T7" fmla="*/ 0 h 932950"/>
                    <a:gd name="T8" fmla="*/ 702384 w 3723451"/>
                    <a:gd name="T9" fmla="*/ 24316 h 932950"/>
                    <a:gd name="T10" fmla="*/ 601015 w 3723451"/>
                    <a:gd name="T11" fmla="*/ 54216 h 932950"/>
                    <a:gd name="T12" fmla="*/ 568379 w 3723451"/>
                    <a:gd name="T13" fmla="*/ 46155 h 932950"/>
                    <a:gd name="T14" fmla="*/ 354049 w 3723451"/>
                    <a:gd name="T15" fmla="*/ 109512 h 932950"/>
                    <a:gd name="T16" fmla="*/ 134237 w 3723451"/>
                    <a:gd name="T17" fmla="*/ 48485 h 932950"/>
                    <a:gd name="T18" fmla="*/ 98698 w 3723451"/>
                    <a:gd name="T19" fmla="*/ 55072 h 932950"/>
                    <a:gd name="T20" fmla="*/ 0 w 3723451"/>
                    <a:gd name="T21" fmla="*/ 26792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74" name="Freeform 373">
                  <a:extLst>
                    <a:ext uri="{FF2B5EF4-FFF2-40B4-BE49-F238E27FC236}">
                      <a16:creationId xmlns:a16="http://schemas.microsoft.com/office/drawing/2014/main" id="{367DBA81-67EF-3D46-949F-6E2C472BE6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745" y="1723828"/>
                  <a:ext cx="257658" cy="9522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7658 w 1366596"/>
                    <a:gd name="T3" fmla="*/ 73585 h 809868"/>
                    <a:gd name="T4" fmla="*/ 163097 w 1366596"/>
                    <a:gd name="T5" fmla="*/ 95228 h 809868"/>
                    <a:gd name="T6" fmla="*/ 867 w 1366596"/>
                    <a:gd name="T7" fmla="*/ 50319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75" name="Freeform 374">
                  <a:extLst>
                    <a:ext uri="{FF2B5EF4-FFF2-40B4-BE49-F238E27FC236}">
                      <a16:creationId xmlns:a16="http://schemas.microsoft.com/office/drawing/2014/main" id="{0C74AC0B-7313-204A-B6A7-3AAFF917A6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018" y="1725416"/>
                  <a:ext cx="254129" cy="95228"/>
                </a:xfrm>
                <a:custGeom>
                  <a:avLst/>
                  <a:gdLst>
                    <a:gd name="T0" fmla="*/ 250660 w 1348191"/>
                    <a:gd name="T1" fmla="*/ 0 h 791462"/>
                    <a:gd name="T2" fmla="*/ 254129 w 1348191"/>
                    <a:gd name="T3" fmla="*/ 45953 h 791462"/>
                    <a:gd name="T4" fmla="*/ 91938 w 1348191"/>
                    <a:gd name="T5" fmla="*/ 95228 h 791462"/>
                    <a:gd name="T6" fmla="*/ 0 w 1348191"/>
                    <a:gd name="T7" fmla="*/ 73636 h 791462"/>
                    <a:gd name="T8" fmla="*/ 250660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376" name="Straight Connector 375">
                  <a:extLst>
                    <a:ext uri="{FF2B5EF4-FFF2-40B4-BE49-F238E27FC236}">
                      <a16:creationId xmlns:a16="http://schemas.microsoft.com/office/drawing/2014/main" id="{FB9E0C25-5AA0-9040-AD86-384CC999BD55}"/>
                    </a:ext>
                  </a:extLst>
                </p:cNvPr>
                <p:cNvCxnSpPr>
                  <a:cxnSpLocks noChangeShapeType="1"/>
                  <a:endCxn id="371" idx="2"/>
                </p:cNvCxnSpPr>
                <p:nvPr/>
              </p:nvCxnSpPr>
              <p:spPr bwMode="auto">
                <a:xfrm flipH="1" flipV="1">
                  <a:off x="2183302" y="1731764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77" name="Straight Connector 376">
                  <a:extLst>
                    <a:ext uri="{FF2B5EF4-FFF2-40B4-BE49-F238E27FC236}">
                      <a16:creationId xmlns:a16="http://schemas.microsoft.com/office/drawing/2014/main" id="{C228D664-A64F-DE46-B884-C16F2C4BFA68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25" y="1728590"/>
                  <a:ext cx="3530" cy="122209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1" name="Group 18">
              <a:extLst>
                <a:ext uri="{FF2B5EF4-FFF2-40B4-BE49-F238E27FC236}">
                  <a16:creationId xmlns:a16="http://schemas.microsoft.com/office/drawing/2014/main" id="{28C76D16-ECC7-2044-B2EC-ABFB754C5A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0438" y="3174091"/>
              <a:ext cx="522287" cy="1831297"/>
              <a:chOff x="3500438" y="3174091"/>
              <a:chExt cx="522287" cy="1831297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ADFD9264-89F9-6C48-8C97-C83520CC9ED7}"/>
                  </a:ext>
                </a:extLst>
              </p:cNvPr>
              <p:cNvSpPr/>
              <p:nvPr/>
            </p:nvSpPr>
            <p:spPr bwMode="auto">
              <a:xfrm rot="10800000">
                <a:off x="3507320" y="3287221"/>
                <a:ext cx="498349" cy="306623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2C527D26-079D-2A4D-82A8-0D357D7CEFCD}"/>
                  </a:ext>
                </a:extLst>
              </p:cNvPr>
              <p:cNvCxnSpPr/>
              <p:nvPr/>
            </p:nvCxnSpPr>
            <p:spPr bwMode="auto">
              <a:xfrm flipH="1">
                <a:off x="4019802" y="3321497"/>
                <a:ext cx="1588" cy="153645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76" name="Picture 86" descr="router_top.png">
                <a:extLst>
                  <a:ext uri="{FF2B5EF4-FFF2-40B4-BE49-F238E27FC236}">
                    <a16:creationId xmlns:a16="http://schemas.microsoft.com/office/drawing/2014/main" id="{7C448A41-57DE-B045-AB4D-92C510EA2E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00438" y="3194292"/>
                <a:ext cx="522287" cy="2204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77" name="Group 82">
                <a:extLst>
                  <a:ext uri="{FF2B5EF4-FFF2-40B4-BE49-F238E27FC236}">
                    <a16:creationId xmlns:a16="http://schemas.microsoft.com/office/drawing/2014/main" id="{25586F75-62AA-7D45-BC23-A425F3245A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442" y="4783543"/>
                <a:ext cx="507858" cy="221845"/>
                <a:chOff x="4128636" y="3606589"/>
                <a:chExt cx="568145" cy="338667"/>
              </a:xfrm>
            </p:grpSpPr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C135B02A-DA94-7A4E-BF4C-2B0587368DC1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225348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8" name="Rectangle 97">
                  <a:extLst>
                    <a:ext uri="{FF2B5EF4-FFF2-40B4-BE49-F238E27FC236}">
                      <a16:creationId xmlns:a16="http://schemas.microsoft.com/office/drawing/2014/main" id="{7D6ACF10-4A43-5440-96E7-5306600A7B2B}"/>
                    </a:ext>
                  </a:extLst>
                </p:cNvPr>
                <p:cNvSpPr/>
                <p:nvPr/>
              </p:nvSpPr>
              <p:spPr>
                <a:xfrm>
                  <a:off x="4129087" y="3720182"/>
                  <a:ext cx="568256" cy="111462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BC68F720-7F4D-3640-ACBC-66E9CC92667E}"/>
                    </a:ext>
                  </a:extLst>
                </p:cNvPr>
                <p:cNvSpPr/>
                <p:nvPr/>
              </p:nvSpPr>
              <p:spPr>
                <a:xfrm>
                  <a:off x="4129087" y="3606297"/>
                  <a:ext cx="568256" cy="225346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00" name="Straight Connector 99">
                  <a:extLst>
                    <a:ext uri="{FF2B5EF4-FFF2-40B4-BE49-F238E27FC236}">
                      <a16:creationId xmlns:a16="http://schemas.microsoft.com/office/drawing/2014/main" id="{FB5993D2-473D-5842-911A-7A8A28B3278B}"/>
                    </a:ext>
                  </a:extLst>
                </p:cNvPr>
                <p:cNvCxnSpPr/>
                <p:nvPr/>
              </p:nvCxnSpPr>
              <p:spPr>
                <a:xfrm>
                  <a:off x="4697343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1" name="Straight Connector 100">
                  <a:extLst>
                    <a:ext uri="{FF2B5EF4-FFF2-40B4-BE49-F238E27FC236}">
                      <a16:creationId xmlns:a16="http://schemas.microsoft.com/office/drawing/2014/main" id="{31F1AE57-3E50-6042-9E6B-3E65B5BE751A}"/>
                    </a:ext>
                  </a:extLst>
                </p:cNvPr>
                <p:cNvCxnSpPr/>
                <p:nvPr/>
              </p:nvCxnSpPr>
              <p:spPr>
                <a:xfrm>
                  <a:off x="4129087" y="3720182"/>
                  <a:ext cx="0" cy="111462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853D9AE6-A568-8546-AAEA-9BFDF168D738}"/>
                  </a:ext>
                </a:extLst>
              </p:cNvPr>
              <p:cNvSpPr/>
              <p:nvPr/>
            </p:nvSpPr>
            <p:spPr bwMode="auto">
              <a:xfrm>
                <a:off x="3516608" y="3697675"/>
                <a:ext cx="498433" cy="1163452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6CD7E20C-58E4-E349-8902-730A4A376F12}"/>
                  </a:ext>
                </a:extLst>
              </p:cNvPr>
              <p:cNvCxnSpPr>
                <a:stCxn id="381" idx="2"/>
              </p:cNvCxnSpPr>
              <p:nvPr/>
            </p:nvCxnSpPr>
            <p:spPr bwMode="auto">
              <a:xfrm flipH="1">
                <a:off x="3507083" y="3262769"/>
                <a:ext cx="4762" cy="168883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80" name="Group 377">
                <a:extLst>
                  <a:ext uri="{FF2B5EF4-FFF2-40B4-BE49-F238E27FC236}">
                    <a16:creationId xmlns:a16="http://schemas.microsoft.com/office/drawing/2014/main" id="{23C81A49-07B8-C840-A358-4FA3A1873B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11057" y="3174091"/>
                <a:ext cx="504096" cy="242719"/>
                <a:chOff x="2183302" y="1574638"/>
                <a:chExt cx="1200154" cy="430218"/>
              </a:xfrm>
            </p:grpSpPr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C9B39705-C061-A14D-98DE-18B432D3183E}"/>
                    </a:ext>
                  </a:extLst>
                </p:cNvPr>
                <p:cNvSpPr/>
                <p:nvPr/>
              </p:nvSpPr>
              <p:spPr bwMode="auto">
                <a:xfrm flipV="1">
                  <a:off x="2188958" y="1689617"/>
                  <a:ext cx="1194231" cy="315099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80" name="Rectangle 379">
                  <a:extLst>
                    <a:ext uri="{FF2B5EF4-FFF2-40B4-BE49-F238E27FC236}">
                      <a16:creationId xmlns:a16="http://schemas.microsoft.com/office/drawing/2014/main" id="{688B5F26-D195-6441-8857-CDA96370D41C}"/>
                    </a:ext>
                  </a:extLst>
                </p:cNvPr>
                <p:cNvSpPr/>
                <p:nvPr/>
              </p:nvSpPr>
              <p:spPr bwMode="auto">
                <a:xfrm>
                  <a:off x="2185178" y="1734631"/>
                  <a:ext cx="1198011" cy="11253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1" name="Oval 380">
                  <a:extLst>
                    <a:ext uri="{FF2B5EF4-FFF2-40B4-BE49-F238E27FC236}">
                      <a16:creationId xmlns:a16="http://schemas.microsoft.com/office/drawing/2014/main" id="{E8F3781E-D5DB-9641-9694-546648D34F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5178" y="1574269"/>
                  <a:ext cx="1194231" cy="315099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382" name="Freeform 381">
                  <a:extLst>
                    <a:ext uri="{FF2B5EF4-FFF2-40B4-BE49-F238E27FC236}">
                      <a16:creationId xmlns:a16="http://schemas.microsoft.com/office/drawing/2014/main" id="{16FC6907-2C7C-7048-99A3-1435676D4007}"/>
                    </a:ext>
                  </a:extLst>
                </p:cNvPr>
                <p:cNvSpPr/>
                <p:nvPr/>
              </p:nvSpPr>
              <p:spPr bwMode="auto">
                <a:xfrm>
                  <a:off x="2491295" y="1669924"/>
                  <a:ext cx="581999" cy="157549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3" name="Freeform 382">
                  <a:extLst>
                    <a:ext uri="{FF2B5EF4-FFF2-40B4-BE49-F238E27FC236}">
                      <a16:creationId xmlns:a16="http://schemas.microsoft.com/office/drawing/2014/main" id="{8E646897-0A22-2443-93E6-28238CD307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30828" y="1630537"/>
                  <a:ext cx="702933" cy="109721"/>
                </a:xfrm>
                <a:custGeom>
                  <a:avLst/>
                  <a:gdLst>
                    <a:gd name="T0" fmla="*/ 0 w 3723451"/>
                    <a:gd name="T1" fmla="*/ 26843 h 932950"/>
                    <a:gd name="T2" fmla="*/ 123686 w 3723451"/>
                    <a:gd name="T3" fmla="*/ 316 h 932950"/>
                    <a:gd name="T4" fmla="*/ 350344 w 3723451"/>
                    <a:gd name="T5" fmla="*/ 61221 h 932950"/>
                    <a:gd name="T6" fmla="*/ 566578 w 3723451"/>
                    <a:gd name="T7" fmla="*/ 0 h 932950"/>
                    <a:gd name="T8" fmla="*/ 702933 w 3723451"/>
                    <a:gd name="T9" fmla="*/ 24362 h 932950"/>
                    <a:gd name="T10" fmla="*/ 601485 w 3723451"/>
                    <a:gd name="T11" fmla="*/ 54319 h 932950"/>
                    <a:gd name="T12" fmla="*/ 568823 w 3723451"/>
                    <a:gd name="T13" fmla="*/ 46243 h 932950"/>
                    <a:gd name="T14" fmla="*/ 354326 w 3723451"/>
                    <a:gd name="T15" fmla="*/ 109721 h 932950"/>
                    <a:gd name="T16" fmla="*/ 134342 w 3723451"/>
                    <a:gd name="T17" fmla="*/ 48578 h 932950"/>
                    <a:gd name="T18" fmla="*/ 98775 w 3723451"/>
                    <a:gd name="T19" fmla="*/ 55177 h 932950"/>
                    <a:gd name="T20" fmla="*/ 0 w 3723451"/>
                    <a:gd name="T21" fmla="*/ 26843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84" name="Freeform 383">
                  <a:extLst>
                    <a:ext uri="{FF2B5EF4-FFF2-40B4-BE49-F238E27FC236}">
                      <a16:creationId xmlns:a16="http://schemas.microsoft.com/office/drawing/2014/main" id="{597BFF48-A91A-4D4A-B8B5-A058EDA5A0C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1892" y="1723378"/>
                  <a:ext cx="260764" cy="95655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60764 w 1366596"/>
                    <a:gd name="T3" fmla="*/ 73915 h 809868"/>
                    <a:gd name="T4" fmla="*/ 165063 w 1366596"/>
                    <a:gd name="T5" fmla="*/ 95655 h 809868"/>
                    <a:gd name="T6" fmla="*/ 878 w 1366596"/>
                    <a:gd name="T7" fmla="*/ 50545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385" name="Freeform 384">
                  <a:extLst>
                    <a:ext uri="{FF2B5EF4-FFF2-40B4-BE49-F238E27FC236}">
                      <a16:creationId xmlns:a16="http://schemas.microsoft.com/office/drawing/2014/main" id="{75099847-5914-5F49-B8DE-A3CAD73E5C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9489" y="1726192"/>
                  <a:ext cx="253208" cy="92841"/>
                </a:xfrm>
                <a:custGeom>
                  <a:avLst/>
                  <a:gdLst>
                    <a:gd name="T0" fmla="*/ 249751 w 1348191"/>
                    <a:gd name="T1" fmla="*/ 0 h 791462"/>
                    <a:gd name="T2" fmla="*/ 253208 w 1348191"/>
                    <a:gd name="T3" fmla="*/ 44801 h 791462"/>
                    <a:gd name="T4" fmla="*/ 91604 w 1348191"/>
                    <a:gd name="T5" fmla="*/ 92841 h 791462"/>
                    <a:gd name="T6" fmla="*/ 0 w 1348191"/>
                    <a:gd name="T7" fmla="*/ 71790 h 791462"/>
                    <a:gd name="T8" fmla="*/ 24975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386" name="Straight Connector 385">
                  <a:extLst>
                    <a:ext uri="{FF2B5EF4-FFF2-40B4-BE49-F238E27FC236}">
                      <a16:creationId xmlns:a16="http://schemas.microsoft.com/office/drawing/2014/main" id="{AB4E713B-E4B1-D54A-84D4-61ADEA7FB4F0}"/>
                    </a:ext>
                  </a:extLst>
                </p:cNvPr>
                <p:cNvCxnSpPr>
                  <a:cxnSpLocks noChangeShapeType="1"/>
                  <a:endCxn id="381" idx="2"/>
                </p:cNvCxnSpPr>
                <p:nvPr/>
              </p:nvCxnSpPr>
              <p:spPr bwMode="auto">
                <a:xfrm flipH="1" flipV="1">
                  <a:off x="2185178" y="1731819"/>
                  <a:ext cx="3780" cy="120975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87" name="Straight Connector 386">
                  <a:extLst>
                    <a:ext uri="{FF2B5EF4-FFF2-40B4-BE49-F238E27FC236}">
                      <a16:creationId xmlns:a16="http://schemas.microsoft.com/office/drawing/2014/main" id="{55AE7175-EB9D-3445-88C7-3E76335FB6D6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409" y="1729005"/>
                  <a:ext cx="3780" cy="120976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2" name="Group 19">
              <a:extLst>
                <a:ext uri="{FF2B5EF4-FFF2-40B4-BE49-F238E27FC236}">
                  <a16:creationId xmlns:a16="http://schemas.microsoft.com/office/drawing/2014/main" id="{1300D0CA-4008-354F-AAB6-2912D5E7EC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9212" y="2486508"/>
              <a:ext cx="528376" cy="2517292"/>
              <a:chOff x="4299212" y="2486508"/>
              <a:chExt cx="528376" cy="2517292"/>
            </a:xfrm>
          </p:grpSpPr>
          <p:sp>
            <p:nvSpPr>
              <p:cNvPr id="439" name="Rectangle 438">
                <a:extLst>
                  <a:ext uri="{FF2B5EF4-FFF2-40B4-BE49-F238E27FC236}">
                    <a16:creationId xmlns:a16="http://schemas.microsoft.com/office/drawing/2014/main" id="{CF582CD9-8A31-4C4B-B6BD-00537AE7F9D0}"/>
                  </a:ext>
                </a:extLst>
              </p:cNvPr>
              <p:cNvSpPr/>
              <p:nvPr/>
            </p:nvSpPr>
            <p:spPr bwMode="auto">
              <a:xfrm rot="10800000">
                <a:off x="4315358" y="2675960"/>
                <a:ext cx="498350" cy="916575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0" name="Straight Connector 439">
                <a:extLst>
                  <a:ext uri="{FF2B5EF4-FFF2-40B4-BE49-F238E27FC236}">
                    <a16:creationId xmlns:a16="http://schemas.microsoft.com/office/drawing/2014/main" id="{46C9928E-4817-3044-A149-5B4A33769DE2}"/>
                  </a:ext>
                </a:extLst>
              </p:cNvPr>
              <p:cNvCxnSpPr/>
              <p:nvPr/>
            </p:nvCxnSpPr>
            <p:spPr bwMode="auto">
              <a:xfrm>
                <a:off x="4821424" y="2642154"/>
                <a:ext cx="6349" cy="2214211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54" name="Group 442">
                <a:extLst>
                  <a:ext uri="{FF2B5EF4-FFF2-40B4-BE49-F238E27FC236}">
                    <a16:creationId xmlns:a16="http://schemas.microsoft.com/office/drawing/2014/main" id="{B54537E1-C272-114E-9FB0-3E36E01413C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19479" y="4781999"/>
                <a:ext cx="507859" cy="221801"/>
                <a:chOff x="4128636" y="3606589"/>
                <a:chExt cx="568145" cy="338667"/>
              </a:xfrm>
            </p:grpSpPr>
            <p:sp>
              <p:nvSpPr>
                <p:cNvPr id="452" name="Oval 451">
                  <a:extLst>
                    <a:ext uri="{FF2B5EF4-FFF2-40B4-BE49-F238E27FC236}">
                      <a16:creationId xmlns:a16="http://schemas.microsoft.com/office/drawing/2014/main" id="{7F7D47F9-7673-3045-8692-4FEAE8071791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3" name="Rectangle 452">
                  <a:extLst>
                    <a:ext uri="{FF2B5EF4-FFF2-40B4-BE49-F238E27FC236}">
                      <a16:creationId xmlns:a16="http://schemas.microsoft.com/office/drawing/2014/main" id="{E5253033-7B56-684A-A748-FA80AF44CC65}"/>
                    </a:ext>
                  </a:extLst>
                </p:cNvPr>
                <p:cNvSpPr/>
                <p:nvPr/>
              </p:nvSpPr>
              <p:spPr>
                <a:xfrm>
                  <a:off x="4129012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54" name="Oval 453">
                  <a:extLst>
                    <a:ext uri="{FF2B5EF4-FFF2-40B4-BE49-F238E27FC236}">
                      <a16:creationId xmlns:a16="http://schemas.microsoft.com/office/drawing/2014/main" id="{1E3E8E3A-98C4-4D49-BF10-5C935379B12F}"/>
                    </a:ext>
                  </a:extLst>
                </p:cNvPr>
                <p:cNvSpPr/>
                <p:nvPr/>
              </p:nvSpPr>
              <p:spPr>
                <a:xfrm>
                  <a:off x="4129012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55" name="Straight Connector 454">
                  <a:extLst>
                    <a:ext uri="{FF2B5EF4-FFF2-40B4-BE49-F238E27FC236}">
                      <a16:creationId xmlns:a16="http://schemas.microsoft.com/office/drawing/2014/main" id="{F8F86FD4-2EC7-9748-832E-34EA8FFF619B}"/>
                    </a:ext>
                  </a:extLst>
                </p:cNvPr>
                <p:cNvCxnSpPr/>
                <p:nvPr/>
              </p:nvCxnSpPr>
              <p:spPr>
                <a:xfrm>
                  <a:off x="4697268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Straight Connector 455">
                  <a:extLst>
                    <a:ext uri="{FF2B5EF4-FFF2-40B4-BE49-F238E27FC236}">
                      <a16:creationId xmlns:a16="http://schemas.microsoft.com/office/drawing/2014/main" id="{6EAC8429-B56C-E848-9962-AC9935440EF8}"/>
                    </a:ext>
                  </a:extLst>
                </p:cNvPr>
                <p:cNvCxnSpPr/>
                <p:nvPr/>
              </p:nvCxnSpPr>
              <p:spPr>
                <a:xfrm>
                  <a:off x="4129012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A609CFDB-6CFB-BF49-BB2B-75E875337E5E}"/>
                  </a:ext>
                </a:extLst>
              </p:cNvPr>
              <p:cNvSpPr/>
              <p:nvPr/>
            </p:nvSpPr>
            <p:spPr bwMode="auto">
              <a:xfrm>
                <a:off x="4324577" y="3696087"/>
                <a:ext cx="498433" cy="11634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D68F9DB2-1DBD-B349-B803-F063367F4348}"/>
                  </a:ext>
                </a:extLst>
              </p:cNvPr>
              <p:cNvCxnSpPr>
                <a:stCxn id="458" idx="2"/>
              </p:cNvCxnSpPr>
              <p:nvPr/>
            </p:nvCxnSpPr>
            <p:spPr bwMode="auto">
              <a:xfrm>
                <a:off x="4300767" y="2640568"/>
                <a:ext cx="14286" cy="23094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57" name="Group 456">
                <a:extLst>
                  <a:ext uri="{FF2B5EF4-FFF2-40B4-BE49-F238E27FC236}">
                    <a16:creationId xmlns:a16="http://schemas.microsoft.com/office/drawing/2014/main" id="{61114553-7AE6-F940-84CE-AD9DAC7D03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99212" y="2486508"/>
                <a:ext cx="504825" cy="242888"/>
                <a:chOff x="2183302" y="1574638"/>
                <a:chExt cx="1200154" cy="430218"/>
              </a:xfrm>
            </p:grpSpPr>
            <p:sp>
              <p:nvSpPr>
                <p:cNvPr id="458" name="Oval 457">
                  <a:extLst>
                    <a:ext uri="{FF2B5EF4-FFF2-40B4-BE49-F238E27FC236}">
                      <a16:creationId xmlns:a16="http://schemas.microsoft.com/office/drawing/2014/main" id="{FB85A90A-78CB-EB4B-A038-CE87274C18B9}"/>
                    </a:ext>
                  </a:extLst>
                </p:cNvPr>
                <p:cNvSpPr/>
                <p:nvPr/>
              </p:nvSpPr>
              <p:spPr bwMode="auto">
                <a:xfrm flipV="1">
                  <a:off x="2186998" y="1690077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59" name="Rectangle 458">
                  <a:extLst>
                    <a:ext uri="{FF2B5EF4-FFF2-40B4-BE49-F238E27FC236}">
                      <a16:creationId xmlns:a16="http://schemas.microsoft.com/office/drawing/2014/main" id="{1EF26BA7-E8CF-554E-BF4F-83C3C69F2101}"/>
                    </a:ext>
                  </a:extLst>
                </p:cNvPr>
                <p:cNvSpPr/>
                <p:nvPr/>
              </p:nvSpPr>
              <p:spPr bwMode="auto">
                <a:xfrm>
                  <a:off x="2183224" y="1735060"/>
                  <a:ext cx="1200054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0" name="Oval 459">
                  <a:extLst>
                    <a:ext uri="{FF2B5EF4-FFF2-40B4-BE49-F238E27FC236}">
                      <a16:creationId xmlns:a16="http://schemas.microsoft.com/office/drawing/2014/main" id="{79274863-ADA2-D74D-8937-435AF80F50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224" y="1574808"/>
                  <a:ext cx="1196282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61" name="Freeform 460">
                  <a:extLst>
                    <a:ext uri="{FF2B5EF4-FFF2-40B4-BE49-F238E27FC236}">
                      <a16:creationId xmlns:a16="http://schemas.microsoft.com/office/drawing/2014/main" id="{A6BCD9AD-AC54-2244-BA5D-72A3D60510BB}"/>
                    </a:ext>
                  </a:extLst>
                </p:cNvPr>
                <p:cNvSpPr/>
                <p:nvPr/>
              </p:nvSpPr>
              <p:spPr bwMode="auto">
                <a:xfrm>
                  <a:off x="2488899" y="1670396"/>
                  <a:ext cx="584931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62" name="Freeform 461">
                  <a:extLst>
                    <a:ext uri="{FF2B5EF4-FFF2-40B4-BE49-F238E27FC236}">
                      <a16:creationId xmlns:a16="http://schemas.microsoft.com/office/drawing/2014/main" id="{C060E590-B005-8443-81D4-1949DE4FAD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519" y="1631037"/>
                  <a:ext cx="705691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1 w 3723451"/>
                    <a:gd name="T3" fmla="*/ 316 h 932950"/>
                    <a:gd name="T4" fmla="*/ 351718 w 3723451"/>
                    <a:gd name="T5" fmla="*/ 61180 h 932950"/>
                    <a:gd name="T6" fmla="*/ 568801 w 3723451"/>
                    <a:gd name="T7" fmla="*/ 0 h 932950"/>
                    <a:gd name="T8" fmla="*/ 705691 w 3723451"/>
                    <a:gd name="T9" fmla="*/ 24345 h 932950"/>
                    <a:gd name="T10" fmla="*/ 603845 w 3723451"/>
                    <a:gd name="T11" fmla="*/ 54282 h 932950"/>
                    <a:gd name="T12" fmla="*/ 571055 w 3723451"/>
                    <a:gd name="T13" fmla="*/ 46211 h 932950"/>
                    <a:gd name="T14" fmla="*/ 355716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63" name="Freeform 462">
                  <a:extLst>
                    <a:ext uri="{FF2B5EF4-FFF2-40B4-BE49-F238E27FC236}">
                      <a16:creationId xmlns:a16="http://schemas.microsoft.com/office/drawing/2014/main" id="{28A33C0F-3AA4-1F4A-A67A-96FE2C77EDB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2690" y="1723814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64" name="Freeform 463">
                  <a:extLst>
                    <a:ext uri="{FF2B5EF4-FFF2-40B4-BE49-F238E27FC236}">
                      <a16:creationId xmlns:a16="http://schemas.microsoft.com/office/drawing/2014/main" id="{C3F89BD2-4382-8F45-BF74-6EC2EB48F0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196" y="1726625"/>
                  <a:ext cx="252843" cy="92778"/>
                </a:xfrm>
                <a:custGeom>
                  <a:avLst/>
                  <a:gdLst>
                    <a:gd name="T0" fmla="*/ 249391 w 1348191"/>
                    <a:gd name="T1" fmla="*/ 0 h 791462"/>
                    <a:gd name="T2" fmla="*/ 252843 w 1348191"/>
                    <a:gd name="T3" fmla="*/ 44771 h 791462"/>
                    <a:gd name="T4" fmla="*/ 91472 w 1348191"/>
                    <a:gd name="T5" fmla="*/ 92778 h 791462"/>
                    <a:gd name="T6" fmla="*/ 0 w 1348191"/>
                    <a:gd name="T7" fmla="*/ 71741 h 791462"/>
                    <a:gd name="T8" fmla="*/ 249391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465" name="Straight Connector 464">
                  <a:extLst>
                    <a:ext uri="{FF2B5EF4-FFF2-40B4-BE49-F238E27FC236}">
                      <a16:creationId xmlns:a16="http://schemas.microsoft.com/office/drawing/2014/main" id="{5D24DC80-0F62-264A-94AD-B74D430662C7}"/>
                    </a:ext>
                  </a:extLst>
                </p:cNvPr>
                <p:cNvCxnSpPr>
                  <a:cxnSpLocks noChangeShapeType="1"/>
                  <a:endCxn id="460" idx="2"/>
                </p:cNvCxnSpPr>
                <p:nvPr/>
              </p:nvCxnSpPr>
              <p:spPr bwMode="auto">
                <a:xfrm flipH="1" flipV="1">
                  <a:off x="2183224" y="1732248"/>
                  <a:ext cx="3775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66" name="Straight Connector 465">
                  <a:extLst>
                    <a:ext uri="{FF2B5EF4-FFF2-40B4-BE49-F238E27FC236}">
                      <a16:creationId xmlns:a16="http://schemas.microsoft.com/office/drawing/2014/main" id="{680956C3-A075-5047-A8C9-17C8768EBACB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505" y="1729437"/>
                  <a:ext cx="3773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3" name="Group 20">
              <a:extLst>
                <a:ext uri="{FF2B5EF4-FFF2-40B4-BE49-F238E27FC236}">
                  <a16:creationId xmlns:a16="http://schemas.microsoft.com/office/drawing/2014/main" id="{A4C641B0-1DBF-D643-ACE0-EC7F615916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91163" y="3179295"/>
              <a:ext cx="522287" cy="1824505"/>
              <a:chOff x="5491163" y="3179295"/>
              <a:chExt cx="522287" cy="1824505"/>
            </a:xfrm>
          </p:grpSpPr>
          <p:sp>
            <p:nvSpPr>
              <p:cNvPr id="468" name="Rectangle 467">
                <a:extLst>
                  <a:ext uri="{FF2B5EF4-FFF2-40B4-BE49-F238E27FC236}">
                    <a16:creationId xmlns:a16="http://schemas.microsoft.com/office/drawing/2014/main" id="{8140DFF3-0F19-A440-B162-7B638094FD6F}"/>
                  </a:ext>
                </a:extLst>
              </p:cNvPr>
              <p:cNvSpPr/>
              <p:nvPr/>
            </p:nvSpPr>
            <p:spPr bwMode="auto">
              <a:xfrm rot="10800000">
                <a:off x="5498044" y="3266845"/>
                <a:ext cx="498349" cy="325689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69" name="Straight Connector 468">
                <a:extLst>
                  <a:ext uri="{FF2B5EF4-FFF2-40B4-BE49-F238E27FC236}">
                    <a16:creationId xmlns:a16="http://schemas.microsoft.com/office/drawing/2014/main" id="{069F475E-76CC-8246-A82E-1A5305A1D3C6}"/>
                  </a:ext>
                </a:extLst>
              </p:cNvPr>
              <p:cNvCxnSpPr>
                <a:stCxn id="489" idx="6"/>
              </p:cNvCxnSpPr>
              <p:nvPr/>
            </p:nvCxnSpPr>
            <p:spPr bwMode="auto">
              <a:xfrm>
                <a:off x="6004011" y="3267530"/>
                <a:ext cx="6349" cy="1582486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47231" name="Picture 469" descr="router_top.png">
                <a:extLst>
                  <a:ext uri="{FF2B5EF4-FFF2-40B4-BE49-F238E27FC236}">
                    <a16:creationId xmlns:a16="http://schemas.microsoft.com/office/drawing/2014/main" id="{649CA784-DCE1-2941-B7FD-C2DF38ACD5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91163" y="3206725"/>
                <a:ext cx="522287" cy="2204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grpSp>
            <p:nvGrpSpPr>
              <p:cNvPr id="47232" name="Group 471">
                <a:extLst>
                  <a:ext uri="{FF2B5EF4-FFF2-40B4-BE49-F238E27FC236}">
                    <a16:creationId xmlns:a16="http://schemas.microsoft.com/office/drawing/2014/main" id="{F4070489-F1F3-5646-A5A5-ABC3E55300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2167" y="4781999"/>
                <a:ext cx="507858" cy="221801"/>
                <a:chOff x="4128636" y="3606589"/>
                <a:chExt cx="568145" cy="338667"/>
              </a:xfrm>
            </p:grpSpPr>
            <p:sp>
              <p:nvSpPr>
                <p:cNvPr id="481" name="Oval 480">
                  <a:extLst>
                    <a:ext uri="{FF2B5EF4-FFF2-40B4-BE49-F238E27FC236}">
                      <a16:creationId xmlns:a16="http://schemas.microsoft.com/office/drawing/2014/main" id="{F074608B-8A38-C946-BCD7-EACE6ADB0708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225391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2" name="Rectangle 481">
                  <a:extLst>
                    <a:ext uri="{FF2B5EF4-FFF2-40B4-BE49-F238E27FC236}">
                      <a16:creationId xmlns:a16="http://schemas.microsoft.com/office/drawing/2014/main" id="{23ACA6D6-711A-AE47-BC36-E81675497128}"/>
                    </a:ext>
                  </a:extLst>
                </p:cNvPr>
                <p:cNvSpPr/>
                <p:nvPr/>
              </p:nvSpPr>
              <p:spPr>
                <a:xfrm>
                  <a:off x="4128900" y="3720139"/>
                  <a:ext cx="568256" cy="111484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3" name="Oval 482">
                  <a:extLst>
                    <a:ext uri="{FF2B5EF4-FFF2-40B4-BE49-F238E27FC236}">
                      <a16:creationId xmlns:a16="http://schemas.microsoft.com/office/drawing/2014/main" id="{2A26B3EB-0401-7440-8EAE-C5BCAE08943B}"/>
                    </a:ext>
                  </a:extLst>
                </p:cNvPr>
                <p:cNvSpPr/>
                <p:nvPr/>
              </p:nvSpPr>
              <p:spPr>
                <a:xfrm>
                  <a:off x="4128900" y="3606230"/>
                  <a:ext cx="568256" cy="225392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84" name="Straight Connector 483">
                  <a:extLst>
                    <a:ext uri="{FF2B5EF4-FFF2-40B4-BE49-F238E27FC236}">
                      <a16:creationId xmlns:a16="http://schemas.microsoft.com/office/drawing/2014/main" id="{0DDA3E96-8937-E54C-A10D-CBFCDEE962AC}"/>
                    </a:ext>
                  </a:extLst>
                </p:cNvPr>
                <p:cNvCxnSpPr/>
                <p:nvPr/>
              </p:nvCxnSpPr>
              <p:spPr>
                <a:xfrm>
                  <a:off x="4697156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>
                  <a:extLst>
                    <a:ext uri="{FF2B5EF4-FFF2-40B4-BE49-F238E27FC236}">
                      <a16:creationId xmlns:a16="http://schemas.microsoft.com/office/drawing/2014/main" id="{0DE93C27-226F-C14F-9E57-20A0D6BE286A}"/>
                    </a:ext>
                  </a:extLst>
                </p:cNvPr>
                <p:cNvCxnSpPr/>
                <p:nvPr/>
              </p:nvCxnSpPr>
              <p:spPr>
                <a:xfrm>
                  <a:off x="4128900" y="3720139"/>
                  <a:ext cx="0" cy="111484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73" name="Rectangle 472">
                <a:extLst>
                  <a:ext uri="{FF2B5EF4-FFF2-40B4-BE49-F238E27FC236}">
                    <a16:creationId xmlns:a16="http://schemas.microsoft.com/office/drawing/2014/main" id="{E2410A82-0CA4-6C4A-B649-C3BED929F24B}"/>
                  </a:ext>
                </a:extLst>
              </p:cNvPr>
              <p:cNvSpPr/>
              <p:nvPr/>
            </p:nvSpPr>
            <p:spPr bwMode="auto">
              <a:xfrm>
                <a:off x="5507166" y="3694500"/>
                <a:ext cx="498433" cy="1165040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0EA580E3-479E-6D49-8052-A944F458217E}"/>
                  </a:ext>
                </a:extLst>
              </p:cNvPr>
              <p:cNvCxnSpPr>
                <a:stCxn id="47231" idx="1"/>
              </p:cNvCxnSpPr>
              <p:nvPr/>
            </p:nvCxnSpPr>
            <p:spPr bwMode="auto">
              <a:xfrm>
                <a:off x="5491292" y="3316735"/>
                <a:ext cx="6349" cy="1633277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35" name="Group 485">
                <a:extLst>
                  <a:ext uri="{FF2B5EF4-FFF2-40B4-BE49-F238E27FC236}">
                    <a16:creationId xmlns:a16="http://schemas.microsoft.com/office/drawing/2014/main" id="{48ACEBED-19B8-194A-AF9F-948E247919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500688" y="3179295"/>
                <a:ext cx="504825" cy="242888"/>
                <a:chOff x="2183302" y="1574638"/>
                <a:chExt cx="1200154" cy="430218"/>
              </a:xfrm>
            </p:grpSpPr>
            <p:sp>
              <p:nvSpPr>
                <p:cNvPr id="487" name="Oval 486">
                  <a:extLst>
                    <a:ext uri="{FF2B5EF4-FFF2-40B4-BE49-F238E27FC236}">
                      <a16:creationId xmlns:a16="http://schemas.microsoft.com/office/drawing/2014/main" id="{56019423-FB8B-9C41-9A5A-328BF71A1308}"/>
                    </a:ext>
                  </a:extLst>
                </p:cNvPr>
                <p:cNvSpPr/>
                <p:nvPr/>
              </p:nvSpPr>
              <p:spPr bwMode="auto">
                <a:xfrm flipV="1">
                  <a:off x="2187379" y="1688754"/>
                  <a:ext cx="1196279" cy="31488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488" name="Rectangle 487">
                  <a:extLst>
                    <a:ext uri="{FF2B5EF4-FFF2-40B4-BE49-F238E27FC236}">
                      <a16:creationId xmlns:a16="http://schemas.microsoft.com/office/drawing/2014/main" id="{FBC3D2F3-CA7D-2B4D-8FBE-B35EC6273A39}"/>
                    </a:ext>
                  </a:extLst>
                </p:cNvPr>
                <p:cNvSpPr/>
                <p:nvPr/>
              </p:nvSpPr>
              <p:spPr bwMode="auto">
                <a:xfrm>
                  <a:off x="2183606" y="1733737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89" name="Oval 488">
                  <a:extLst>
                    <a:ext uri="{FF2B5EF4-FFF2-40B4-BE49-F238E27FC236}">
                      <a16:creationId xmlns:a16="http://schemas.microsoft.com/office/drawing/2014/main" id="{5D24200F-4557-FB41-B5F7-7B1B2DC74E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3606" y="1573485"/>
                  <a:ext cx="1196277" cy="314880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490" name="Freeform 489">
                  <a:extLst>
                    <a:ext uri="{FF2B5EF4-FFF2-40B4-BE49-F238E27FC236}">
                      <a16:creationId xmlns:a16="http://schemas.microsoft.com/office/drawing/2014/main" id="{02D0117B-A9D3-F949-A0A4-D465E45403CF}"/>
                    </a:ext>
                  </a:extLst>
                </p:cNvPr>
                <p:cNvSpPr/>
                <p:nvPr/>
              </p:nvSpPr>
              <p:spPr bwMode="auto">
                <a:xfrm>
                  <a:off x="2489279" y="1669074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491" name="Freeform 490">
                  <a:extLst>
                    <a:ext uri="{FF2B5EF4-FFF2-40B4-BE49-F238E27FC236}">
                      <a16:creationId xmlns:a16="http://schemas.microsoft.com/office/drawing/2014/main" id="{35B249AE-4CD3-D349-A2D4-5C0373F1E1A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8899" y="1629714"/>
                  <a:ext cx="705692" cy="109646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5 h 932950"/>
                    <a:gd name="T10" fmla="*/ 603846 w 3723451"/>
                    <a:gd name="T11" fmla="*/ 54282 h 932950"/>
                    <a:gd name="T12" fmla="*/ 571056 w 3723451"/>
                    <a:gd name="T13" fmla="*/ 46211 h 932950"/>
                    <a:gd name="T14" fmla="*/ 355717 w 3723451"/>
                    <a:gd name="T15" fmla="*/ 109646 h 932950"/>
                    <a:gd name="T16" fmla="*/ 134869 w 3723451"/>
                    <a:gd name="T17" fmla="*/ 48545 h 932950"/>
                    <a:gd name="T18" fmla="*/ 99163 w 3723451"/>
                    <a:gd name="T19" fmla="*/ 55139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92" name="Freeform 491">
                  <a:extLst>
                    <a:ext uri="{FF2B5EF4-FFF2-40B4-BE49-F238E27FC236}">
                      <a16:creationId xmlns:a16="http://schemas.microsoft.com/office/drawing/2014/main" id="{565D2813-1B6E-8046-86F4-C746C82543C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071" y="1722492"/>
                  <a:ext cx="256615" cy="95588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3 h 809868"/>
                    <a:gd name="T4" fmla="*/ 162436 w 1366596"/>
                    <a:gd name="T5" fmla="*/ 95588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493" name="Freeform 492">
                  <a:extLst>
                    <a:ext uri="{FF2B5EF4-FFF2-40B4-BE49-F238E27FC236}">
                      <a16:creationId xmlns:a16="http://schemas.microsoft.com/office/drawing/2014/main" id="{EDD5060A-E614-C04A-85FC-C8386138D8B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7579" y="1725302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494" name="Straight Connector 493">
                  <a:extLst>
                    <a:ext uri="{FF2B5EF4-FFF2-40B4-BE49-F238E27FC236}">
                      <a16:creationId xmlns:a16="http://schemas.microsoft.com/office/drawing/2014/main" id="{844D9062-F406-6A41-81DC-C249DE81F163}"/>
                    </a:ext>
                  </a:extLst>
                </p:cNvPr>
                <p:cNvCxnSpPr>
                  <a:cxnSpLocks noChangeShapeType="1"/>
                  <a:endCxn id="489" idx="2"/>
                </p:cNvCxnSpPr>
                <p:nvPr/>
              </p:nvCxnSpPr>
              <p:spPr bwMode="auto">
                <a:xfrm flipH="1" flipV="1">
                  <a:off x="2183606" y="1730925"/>
                  <a:ext cx="3773" cy="120892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495" name="Straight Connector 494">
                  <a:extLst>
                    <a:ext uri="{FF2B5EF4-FFF2-40B4-BE49-F238E27FC236}">
                      <a16:creationId xmlns:a16="http://schemas.microsoft.com/office/drawing/2014/main" id="{9C3366F1-3F1E-9C40-AB07-92C1BA611167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79883" y="1728114"/>
                  <a:ext cx="3775" cy="120890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47204" name="Group 21">
              <a:extLst>
                <a:ext uri="{FF2B5EF4-FFF2-40B4-BE49-F238E27FC236}">
                  <a16:creationId xmlns:a16="http://schemas.microsoft.com/office/drawing/2014/main" id="{2A292C81-E6E3-5F42-8781-2508EB0DA4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72366" y="2647932"/>
              <a:ext cx="522159" cy="2354282"/>
              <a:chOff x="6472366" y="2647932"/>
              <a:chExt cx="522159" cy="2354282"/>
            </a:xfrm>
          </p:grpSpPr>
          <p:sp>
            <p:nvSpPr>
              <p:cNvPr id="497" name="Rectangle 496">
                <a:extLst>
                  <a:ext uri="{FF2B5EF4-FFF2-40B4-BE49-F238E27FC236}">
                    <a16:creationId xmlns:a16="http://schemas.microsoft.com/office/drawing/2014/main" id="{C6114D7F-A341-B048-B684-58AD610B2009}"/>
                  </a:ext>
                </a:extLst>
              </p:cNvPr>
              <p:cNvSpPr/>
              <p:nvPr/>
            </p:nvSpPr>
            <p:spPr bwMode="auto">
              <a:xfrm rot="10800000">
                <a:off x="6482296" y="2777838"/>
                <a:ext cx="498349" cy="722037"/>
              </a:xfrm>
              <a:prstGeom prst="rect">
                <a:avLst/>
              </a:prstGeom>
              <a:gradFill>
                <a:gsLst>
                  <a:gs pos="100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B9664657-7122-7D4F-B356-27D1EE2D8A3F}"/>
                  </a:ext>
                </a:extLst>
              </p:cNvPr>
              <p:cNvCxnSpPr/>
              <p:nvPr/>
            </p:nvCxnSpPr>
            <p:spPr bwMode="auto">
              <a:xfrm>
                <a:off x="6994528" y="2846910"/>
                <a:ext cx="0" cy="1998345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09" name="Group 500">
                <a:extLst>
                  <a:ext uri="{FF2B5EF4-FFF2-40B4-BE49-F238E27FC236}">
                    <a16:creationId xmlns:a16="http://schemas.microsoft.com/office/drawing/2014/main" id="{E4A08BF4-7FD0-C047-B882-5C53BEC83B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86417" y="4766099"/>
                <a:ext cx="507858" cy="236115"/>
                <a:chOff x="4128636" y="3606589"/>
                <a:chExt cx="568145" cy="338667"/>
              </a:xfrm>
            </p:grpSpPr>
            <p:sp>
              <p:nvSpPr>
                <p:cNvPr id="510" name="Oval 509">
                  <a:extLst>
                    <a:ext uri="{FF2B5EF4-FFF2-40B4-BE49-F238E27FC236}">
                      <a16:creationId xmlns:a16="http://schemas.microsoft.com/office/drawing/2014/main" id="{6C3AD4A8-D6D6-4E49-A769-BC1A9F30984B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 w="63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1" name="Rectangle 510">
                  <a:extLst>
                    <a:ext uri="{FF2B5EF4-FFF2-40B4-BE49-F238E27FC236}">
                      <a16:creationId xmlns:a16="http://schemas.microsoft.com/office/drawing/2014/main" id="{225CD4CF-BDB5-734D-A573-ED5358879811}"/>
                    </a:ext>
                  </a:extLst>
                </p:cNvPr>
                <p:cNvSpPr/>
                <p:nvPr/>
              </p:nvSpPr>
              <p:spPr>
                <a:xfrm>
                  <a:off x="4128808" y="3720125"/>
                  <a:ext cx="568256" cy="111556"/>
                </a:xfrm>
                <a:prstGeom prst="rect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2" name="Oval 511">
                  <a:extLst>
                    <a:ext uri="{FF2B5EF4-FFF2-40B4-BE49-F238E27FC236}">
                      <a16:creationId xmlns:a16="http://schemas.microsoft.com/office/drawing/2014/main" id="{65A9F195-94FA-0E46-9021-DDA053690598}"/>
                    </a:ext>
                  </a:extLst>
                </p:cNvPr>
                <p:cNvSpPr/>
                <p:nvPr/>
              </p:nvSpPr>
              <p:spPr>
                <a:xfrm>
                  <a:off x="4128808" y="3606294"/>
                  <a:ext cx="568256" cy="225387"/>
                </a:xfrm>
                <a:prstGeom prst="ellipse">
                  <a:avLst/>
                </a:prstGeom>
                <a:solidFill>
                  <a:schemeClr val="accent2">
                    <a:lumMod val="40000"/>
                    <a:lumOff val="60000"/>
                    <a:alpha val="55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13" name="Straight Connector 512">
                  <a:extLst>
                    <a:ext uri="{FF2B5EF4-FFF2-40B4-BE49-F238E27FC236}">
                      <a16:creationId xmlns:a16="http://schemas.microsoft.com/office/drawing/2014/main" id="{F1B2B240-0D9D-5C4C-9987-1ADA8FCFD547}"/>
                    </a:ext>
                  </a:extLst>
                </p:cNvPr>
                <p:cNvCxnSpPr/>
                <p:nvPr/>
              </p:nvCxnSpPr>
              <p:spPr>
                <a:xfrm>
                  <a:off x="4697064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4" name="Straight Connector 513">
                  <a:extLst>
                    <a:ext uri="{FF2B5EF4-FFF2-40B4-BE49-F238E27FC236}">
                      <a16:creationId xmlns:a16="http://schemas.microsoft.com/office/drawing/2014/main" id="{A1555B09-561F-C742-B1F3-1D7F74A124CD}"/>
                    </a:ext>
                  </a:extLst>
                </p:cNvPr>
                <p:cNvCxnSpPr/>
                <p:nvPr/>
              </p:nvCxnSpPr>
              <p:spPr>
                <a:xfrm>
                  <a:off x="4128808" y="3720125"/>
                  <a:ext cx="0" cy="111556"/>
                </a:xfrm>
                <a:prstGeom prst="line">
                  <a:avLst/>
                </a:prstGeom>
                <a:ln w="635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02" name="Rectangle 501">
                <a:extLst>
                  <a:ext uri="{FF2B5EF4-FFF2-40B4-BE49-F238E27FC236}">
                    <a16:creationId xmlns:a16="http://schemas.microsoft.com/office/drawing/2014/main" id="{59A7DF26-30E6-7C4F-BA65-4E76B6F49717}"/>
                  </a:ext>
                </a:extLst>
              </p:cNvPr>
              <p:cNvSpPr/>
              <p:nvPr/>
            </p:nvSpPr>
            <p:spPr bwMode="auto">
              <a:xfrm>
                <a:off x="6491333" y="3610376"/>
                <a:ext cx="498433" cy="1238053"/>
              </a:xfrm>
              <a:prstGeom prst="rect">
                <a:avLst/>
              </a:prstGeom>
              <a:gradFill>
                <a:gsLst>
                  <a:gs pos="0">
                    <a:schemeClr val="accent2">
                      <a:lumMod val="75000"/>
                      <a:alpha val="62000"/>
                    </a:schemeClr>
                  </a:gs>
                  <a:gs pos="54000">
                    <a:schemeClr val="accent2">
                      <a:lumMod val="60000"/>
                      <a:lumOff val="40000"/>
                    </a:schemeClr>
                  </a:gs>
                  <a:gs pos="100000">
                    <a:schemeClr val="bg1"/>
                  </a:gs>
                </a:gsLst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860E00C9-5CFF-CF43-A1AE-1DC946EBE4A7}"/>
                  </a:ext>
                </a:extLst>
              </p:cNvPr>
              <p:cNvCxnSpPr/>
              <p:nvPr/>
            </p:nvCxnSpPr>
            <p:spPr bwMode="auto">
              <a:xfrm>
                <a:off x="6472285" y="2818340"/>
                <a:ext cx="9524" cy="2126912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212" name="Group 514">
                <a:extLst>
                  <a:ext uri="{FF2B5EF4-FFF2-40B4-BE49-F238E27FC236}">
                    <a16:creationId xmlns:a16="http://schemas.microsoft.com/office/drawing/2014/main" id="{F485486B-3991-3F4B-AAB8-26DDD61E1E5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478146" y="2647932"/>
                <a:ext cx="504825" cy="242887"/>
                <a:chOff x="2183302" y="1574638"/>
                <a:chExt cx="1200154" cy="430218"/>
              </a:xfrm>
            </p:grpSpPr>
            <p:sp>
              <p:nvSpPr>
                <p:cNvPr id="516" name="Oval 515">
                  <a:extLst>
                    <a:ext uri="{FF2B5EF4-FFF2-40B4-BE49-F238E27FC236}">
                      <a16:creationId xmlns:a16="http://schemas.microsoft.com/office/drawing/2014/main" id="{6150FBCA-08E5-A24D-BDDD-4B4F386A0933}"/>
                    </a:ext>
                  </a:extLst>
                </p:cNvPr>
                <p:cNvSpPr/>
                <p:nvPr/>
              </p:nvSpPr>
              <p:spPr bwMode="auto">
                <a:xfrm flipV="1">
                  <a:off x="2188237" y="1690921"/>
                  <a:ext cx="1196279" cy="314881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31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16200000" scaled="0"/>
                  <a:tileRect/>
                </a:gradFill>
                <a:ln w="63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517" name="Rectangle 516">
                  <a:extLst>
                    <a:ext uri="{FF2B5EF4-FFF2-40B4-BE49-F238E27FC236}">
                      <a16:creationId xmlns:a16="http://schemas.microsoft.com/office/drawing/2014/main" id="{8E079A08-57EE-4C40-96EC-52A5E13015F3}"/>
                    </a:ext>
                  </a:extLst>
                </p:cNvPr>
                <p:cNvSpPr/>
                <p:nvPr/>
              </p:nvSpPr>
              <p:spPr bwMode="auto">
                <a:xfrm>
                  <a:off x="2184464" y="1735904"/>
                  <a:ext cx="1200052" cy="112457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40000"/>
                        <a:lumOff val="60000"/>
                      </a:schemeClr>
                    </a:gs>
                    <a:gs pos="54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62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18" name="Oval 517">
                  <a:extLst>
                    <a:ext uri="{FF2B5EF4-FFF2-40B4-BE49-F238E27FC236}">
                      <a16:creationId xmlns:a16="http://schemas.microsoft.com/office/drawing/2014/main" id="{5BA5B3B3-0B7A-F141-87CA-B9E04385DE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flipV="1">
                  <a:off x="2184464" y="1575651"/>
                  <a:ext cx="1196277" cy="314881"/>
                </a:xfrm>
                <a:prstGeom prst="ellipse">
                  <a:avLst/>
                </a:prstGeom>
                <a:solidFill>
                  <a:srgbClr val="BFBFBF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0" dist="23000" dir="5400000" rotWithShape="0">
                    <a:srgbClr val="808080">
                      <a:alpha val="34999"/>
                    </a:srgbClr>
                  </a:outerShdw>
                </a:effectLst>
              </p:spPr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519" name="Freeform 518">
                  <a:extLst>
                    <a:ext uri="{FF2B5EF4-FFF2-40B4-BE49-F238E27FC236}">
                      <a16:creationId xmlns:a16="http://schemas.microsoft.com/office/drawing/2014/main" id="{D6AD8155-7614-8B4F-BD51-ED95BDE86A2C}"/>
                    </a:ext>
                  </a:extLst>
                </p:cNvPr>
                <p:cNvSpPr/>
                <p:nvPr/>
              </p:nvSpPr>
              <p:spPr bwMode="auto">
                <a:xfrm>
                  <a:off x="2490137" y="1671240"/>
                  <a:ext cx="584932" cy="157440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520" name="Freeform 519">
                  <a:extLst>
                    <a:ext uri="{FF2B5EF4-FFF2-40B4-BE49-F238E27FC236}">
                      <a16:creationId xmlns:a16="http://schemas.microsoft.com/office/drawing/2014/main" id="{0B03137A-9376-F942-A0F4-B0F9A588C3A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29757" y="1631880"/>
                  <a:ext cx="705692" cy="109647"/>
                </a:xfrm>
                <a:custGeom>
                  <a:avLst/>
                  <a:gdLst>
                    <a:gd name="T0" fmla="*/ 0 w 3723451"/>
                    <a:gd name="T1" fmla="*/ 26825 h 932950"/>
                    <a:gd name="T2" fmla="*/ 124172 w 3723451"/>
                    <a:gd name="T3" fmla="*/ 316 h 932950"/>
                    <a:gd name="T4" fmla="*/ 351719 w 3723451"/>
                    <a:gd name="T5" fmla="*/ 61180 h 932950"/>
                    <a:gd name="T6" fmla="*/ 568801 w 3723451"/>
                    <a:gd name="T7" fmla="*/ 0 h 932950"/>
                    <a:gd name="T8" fmla="*/ 705692 w 3723451"/>
                    <a:gd name="T9" fmla="*/ 24346 h 932950"/>
                    <a:gd name="T10" fmla="*/ 603846 w 3723451"/>
                    <a:gd name="T11" fmla="*/ 54283 h 932950"/>
                    <a:gd name="T12" fmla="*/ 571056 w 3723451"/>
                    <a:gd name="T13" fmla="*/ 46212 h 932950"/>
                    <a:gd name="T14" fmla="*/ 355717 w 3723451"/>
                    <a:gd name="T15" fmla="*/ 109647 h 932950"/>
                    <a:gd name="T16" fmla="*/ 134869 w 3723451"/>
                    <a:gd name="T17" fmla="*/ 48545 h 932950"/>
                    <a:gd name="T18" fmla="*/ 99163 w 3723451"/>
                    <a:gd name="T19" fmla="*/ 55140 h 932950"/>
                    <a:gd name="T20" fmla="*/ 0 w 3723451"/>
                    <a:gd name="T21" fmla="*/ 26825 h 93295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21" name="Freeform 520">
                  <a:extLst>
                    <a:ext uri="{FF2B5EF4-FFF2-40B4-BE49-F238E27FC236}">
                      <a16:creationId xmlns:a16="http://schemas.microsoft.com/office/drawing/2014/main" id="{57F15128-E725-6249-8E83-3497993CB82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893929" y="1724658"/>
                  <a:ext cx="256615" cy="95589"/>
                </a:xfrm>
                <a:custGeom>
                  <a:avLst/>
                  <a:gdLst>
                    <a:gd name="T0" fmla="*/ 0 w 1366596"/>
                    <a:gd name="T1" fmla="*/ 0 h 809868"/>
                    <a:gd name="T2" fmla="*/ 256615 w 1366596"/>
                    <a:gd name="T3" fmla="*/ 73864 h 809868"/>
                    <a:gd name="T4" fmla="*/ 162436 w 1366596"/>
                    <a:gd name="T5" fmla="*/ 95589 h 809868"/>
                    <a:gd name="T6" fmla="*/ 864 w 1366596"/>
                    <a:gd name="T7" fmla="*/ 50510 h 809868"/>
                    <a:gd name="T8" fmla="*/ 0 w 1366596"/>
                    <a:gd name="T9" fmla="*/ 0 h 80986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sp>
              <p:nvSpPr>
                <p:cNvPr id="522" name="Freeform 521">
                  <a:extLst>
                    <a:ext uri="{FF2B5EF4-FFF2-40B4-BE49-F238E27FC236}">
                      <a16:creationId xmlns:a16="http://schemas.microsoft.com/office/drawing/2014/main" id="{C083A4B3-A361-D24F-B9F0-27DF8FDDD7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418437" y="1727469"/>
                  <a:ext cx="252840" cy="92778"/>
                </a:xfrm>
                <a:custGeom>
                  <a:avLst/>
                  <a:gdLst>
                    <a:gd name="T0" fmla="*/ 249388 w 1348191"/>
                    <a:gd name="T1" fmla="*/ 0 h 791462"/>
                    <a:gd name="T2" fmla="*/ 252840 w 1348191"/>
                    <a:gd name="T3" fmla="*/ 44771 h 791462"/>
                    <a:gd name="T4" fmla="*/ 91471 w 1348191"/>
                    <a:gd name="T5" fmla="*/ 92778 h 791462"/>
                    <a:gd name="T6" fmla="*/ 0 w 1348191"/>
                    <a:gd name="T7" fmla="*/ 71741 h 791462"/>
                    <a:gd name="T8" fmla="*/ 249388 w 1348191"/>
                    <a:gd name="T9" fmla="*/ 0 h 7914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rgbClr val="262699"/>
                </a:solidFill>
                <a:ln>
                  <a:noFill/>
                </a:ln>
                <a:effectLst>
                  <a:outerShdw blurRad="40000" dist="23000" dir="5400000" rotWithShape="0">
                    <a:srgbClr val="000000">
                      <a:alpha val="34999"/>
                    </a:srgbClr>
                  </a:outerShdw>
                </a:effectLst>
                <a:extLst>
                  <a:ext uri="{91240B29-F687-4F45-9708-019B960494DF}">
                    <a14:hiddenLine xmlns:a14="http://schemas.microsoft.com/office/drawing/2010/main" w="9525" cap="flat" cmpd="sng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endParaRPr lang="en-US"/>
                </a:p>
              </p:txBody>
            </p:sp>
            <p:cxnSp>
              <p:nvCxnSpPr>
                <p:cNvPr id="523" name="Straight Connector 522">
                  <a:extLst>
                    <a:ext uri="{FF2B5EF4-FFF2-40B4-BE49-F238E27FC236}">
                      <a16:creationId xmlns:a16="http://schemas.microsoft.com/office/drawing/2014/main" id="{648194A2-13CA-454B-B112-3E1FE79B952C}"/>
                    </a:ext>
                  </a:extLst>
                </p:cNvPr>
                <p:cNvCxnSpPr>
                  <a:cxnSpLocks noChangeShapeType="1"/>
                  <a:endCxn id="518" idx="2"/>
                </p:cNvCxnSpPr>
                <p:nvPr/>
              </p:nvCxnSpPr>
              <p:spPr bwMode="auto">
                <a:xfrm flipH="1" flipV="1">
                  <a:off x="2184464" y="1733091"/>
                  <a:ext cx="3773" cy="120893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24" name="Straight Connector 523">
                  <a:extLst>
                    <a:ext uri="{FF2B5EF4-FFF2-40B4-BE49-F238E27FC236}">
                      <a16:creationId xmlns:a16="http://schemas.microsoft.com/office/drawing/2014/main" id="{010B15FB-66B2-B049-8708-F397EA9ED003}"/>
                    </a:ext>
                  </a:extLst>
                </p:cNvPr>
                <p:cNvCxnSpPr>
                  <a:cxnSpLocks noChangeShapeType="1"/>
                </p:cNvCxnSpPr>
                <p:nvPr/>
              </p:nvCxnSpPr>
              <p:spPr bwMode="auto">
                <a:xfrm flipH="1" flipV="1">
                  <a:off x="3380741" y="1730281"/>
                  <a:ext cx="3775" cy="120891"/>
                </a:xfrm>
                <a:prstGeom prst="line">
                  <a:avLst/>
                </a:prstGeom>
                <a:noFill/>
                <a:ln w="6350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blurRad="40005" dist="19939" dir="5400000" algn="tl" rotWithShape="0">
                    <a:srgbClr val="808080">
                      <a:alpha val="37999"/>
                    </a:srgbClr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224604E4-4E95-DB40-AFC9-5F65F575439F}"/>
              </a:ext>
            </a:extLst>
          </p:cNvPr>
          <p:cNvGrpSpPr>
            <a:grpSpLocks/>
          </p:cNvGrpSpPr>
          <p:nvPr/>
        </p:nvGrpSpPr>
        <p:grpSpPr bwMode="auto">
          <a:xfrm>
            <a:off x="4153779" y="2473563"/>
            <a:ext cx="5111750" cy="879475"/>
            <a:chOff x="1866825" y="707349"/>
            <a:chExt cx="5112820" cy="879389"/>
          </a:xfrm>
        </p:grpSpPr>
        <p:sp>
          <p:nvSpPr>
            <p:cNvPr id="233" name="Oval 232">
              <a:extLst>
                <a:ext uri="{FF2B5EF4-FFF2-40B4-BE49-F238E27FC236}">
                  <a16:creationId xmlns:a16="http://schemas.microsoft.com/office/drawing/2014/main" id="{54FC18E1-0801-154B-9929-59E0A83F3C19}"/>
                </a:ext>
              </a:extLst>
            </p:cNvPr>
            <p:cNvSpPr/>
            <p:nvPr/>
          </p:nvSpPr>
          <p:spPr>
            <a:xfrm>
              <a:off x="1866825" y="785129"/>
              <a:ext cx="954288" cy="49207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7182" name="TextBox 233">
              <a:extLst>
                <a:ext uri="{FF2B5EF4-FFF2-40B4-BE49-F238E27FC236}">
                  <a16:creationId xmlns:a16="http://schemas.microsoft.com/office/drawing/2014/main" id="{AED34F5E-F4CA-F640-BCBB-22B9E603B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6347" y="783191"/>
              <a:ext cx="941481" cy="477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ts val="1475"/>
                </a:lnSpc>
              </a:pPr>
              <a:r>
                <a:rPr lang="en-US" altLang="en-US" sz="1400"/>
                <a:t>Routing</a:t>
              </a:r>
            </a:p>
            <a:p>
              <a:pPr algn="ctr">
                <a:lnSpc>
                  <a:spcPts val="1475"/>
                </a:lnSpc>
              </a:pPr>
              <a:r>
                <a:rPr lang="en-US" altLang="en-US" sz="1400"/>
                <a:t>Algorithm</a:t>
              </a:r>
            </a:p>
          </p:txBody>
        </p: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792B024C-5A1B-C546-A882-6D1ACAFA7172}"/>
                </a:ext>
              </a:extLst>
            </p:cNvPr>
            <p:cNvCxnSpPr/>
            <p:nvPr/>
          </p:nvCxnSpPr>
          <p:spPr>
            <a:xfrm flipV="1">
              <a:off x="2833815" y="807352"/>
              <a:ext cx="1517968" cy="214291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6D6B8A10-32ED-3D4E-95AE-A9405815D8DF}"/>
                </a:ext>
              </a:extLst>
            </p:cNvPr>
            <p:cNvCxnSpPr/>
            <p:nvPr/>
          </p:nvCxnSpPr>
          <p:spPr>
            <a:xfrm>
              <a:off x="2751248" y="1201014"/>
              <a:ext cx="797092" cy="279373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A9FAEE90-C60B-DD4C-8687-37C325EE2258}"/>
                </a:ext>
              </a:extLst>
            </p:cNvPr>
            <p:cNvCxnSpPr/>
            <p:nvPr/>
          </p:nvCxnSpPr>
          <p:spPr>
            <a:xfrm>
              <a:off x="4685228" y="894656"/>
              <a:ext cx="892362" cy="509538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39EF1FBF-A732-ED44-8AE5-F8F3231D0CBB}"/>
                </a:ext>
              </a:extLst>
            </p:cNvPr>
            <p:cNvCxnSpPr/>
            <p:nvPr/>
          </p:nvCxnSpPr>
          <p:spPr>
            <a:xfrm>
              <a:off x="4801139" y="801003"/>
              <a:ext cx="1695805" cy="13016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F87D3E59-10BD-7C4E-8474-05BE76E54AAE}"/>
                </a:ext>
              </a:extLst>
            </p:cNvPr>
            <p:cNvSpPr/>
            <p:nvPr/>
          </p:nvSpPr>
          <p:spPr>
            <a:xfrm>
              <a:off x="6558870" y="894656"/>
              <a:ext cx="420775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45D59D04-883C-F54C-8C35-381BF0106920}"/>
                </a:ext>
              </a:extLst>
            </p:cNvPr>
            <p:cNvSpPr/>
            <p:nvPr/>
          </p:nvSpPr>
          <p:spPr>
            <a:xfrm>
              <a:off x="5572826" y="1404194"/>
              <a:ext cx="420776" cy="182544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FF1BD261-DAFF-5A4C-8CEE-466F30507AC3}"/>
                </a:ext>
              </a:extLst>
            </p:cNvPr>
            <p:cNvSpPr/>
            <p:nvPr/>
          </p:nvSpPr>
          <p:spPr>
            <a:xfrm>
              <a:off x="4367661" y="707349"/>
              <a:ext cx="420775" cy="182545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5DFAD7CE-DFB4-134D-B5A5-3FA2FF2DF1AA}"/>
                </a:ext>
              </a:extLst>
            </p:cNvPr>
            <p:cNvSpPr/>
            <p:nvPr/>
          </p:nvSpPr>
          <p:spPr>
            <a:xfrm>
              <a:off x="3572157" y="1402606"/>
              <a:ext cx="420776" cy="180957"/>
            </a:xfrm>
            <a:prstGeom prst="ellipse">
              <a:avLst/>
            </a:prstGeom>
            <a:solidFill>
              <a:srgbClr val="CC0000">
                <a:alpha val="28000"/>
              </a:srgbClr>
            </a:solidFill>
            <a:ln w="3175">
              <a:solidFill>
                <a:srgbClr val="CC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74AB5883-4EF1-F941-86A0-109F286908CD}"/>
                </a:ext>
              </a:extLst>
            </p:cNvPr>
            <p:cNvCxnSpPr/>
            <p:nvPr/>
          </p:nvCxnSpPr>
          <p:spPr>
            <a:xfrm>
              <a:off x="2821113" y="1105773"/>
              <a:ext cx="2739010" cy="339692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4C4AD68E-3274-5444-8962-A927AFE3A050}"/>
                </a:ext>
              </a:extLst>
            </p:cNvPr>
            <p:cNvCxnSpPr>
              <a:endCxn id="239" idx="2"/>
            </p:cNvCxnSpPr>
            <p:nvPr/>
          </p:nvCxnSpPr>
          <p:spPr>
            <a:xfrm flipV="1">
              <a:off x="3997696" y="985135"/>
              <a:ext cx="2561174" cy="469854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1862B2AC-AC3B-7541-B8E5-F1B78C84765F}"/>
                </a:ext>
              </a:extLst>
            </p:cNvPr>
            <p:cNvCxnSpPr/>
            <p:nvPr/>
          </p:nvCxnSpPr>
          <p:spPr>
            <a:xfrm flipV="1">
              <a:off x="3991345" y="1508959"/>
              <a:ext cx="1581481" cy="0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393B2EDF-9F94-D048-96BD-11CF6BBA0940}"/>
                </a:ext>
              </a:extLst>
            </p:cNvPr>
            <p:cNvCxnSpPr/>
            <p:nvPr/>
          </p:nvCxnSpPr>
          <p:spPr>
            <a:xfrm flipV="1">
              <a:off x="5996777" y="1083550"/>
              <a:ext cx="751044" cy="396836"/>
            </a:xfrm>
            <a:prstGeom prst="straightConnector1">
              <a:avLst/>
            </a:prstGeom>
            <a:ln w="25400">
              <a:solidFill>
                <a:srgbClr val="CC0000"/>
              </a:solidFill>
              <a:headEnd type="triangle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40F1C94-0639-964C-9BC8-CEC811088098}"/>
              </a:ext>
            </a:extLst>
          </p:cNvPr>
          <p:cNvGrpSpPr>
            <a:grpSpLocks/>
          </p:cNvGrpSpPr>
          <p:nvPr/>
        </p:nvGrpSpPr>
        <p:grpSpPr bwMode="auto">
          <a:xfrm>
            <a:off x="3882317" y="2462923"/>
            <a:ext cx="6534170" cy="1766939"/>
            <a:chOff x="1557338" y="2675411"/>
            <a:chExt cx="6534170" cy="1766939"/>
          </a:xfrm>
        </p:grpSpPr>
        <p:sp>
          <p:nvSpPr>
            <p:cNvPr id="47178" name="TextBox 232">
              <a:extLst>
                <a:ext uri="{FF2B5EF4-FFF2-40B4-BE49-F238E27FC236}">
                  <a16:creationId xmlns:a16="http://schemas.microsoft.com/office/drawing/2014/main" id="{CC96A214-C402-044F-AC6E-27AD8B72C9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92194" y="3734464"/>
              <a:ext cx="813043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2000" dirty="0">
                  <a:latin typeface="Helvetica" pitchFamily="2" charset="0"/>
                </a:rPr>
                <a:t>data</a:t>
              </a:r>
            </a:p>
            <a:p>
              <a:pPr algn="ctr"/>
              <a:r>
                <a:rPr lang="en-US" altLang="en-US" sz="2000" dirty="0">
                  <a:latin typeface="Helvetica" pitchFamily="2" charset="0"/>
                </a:rPr>
                <a:t>plane</a:t>
              </a:r>
            </a:p>
          </p:txBody>
        </p:sp>
        <p:sp>
          <p:nvSpPr>
            <p:cNvPr id="47179" name="TextBox 233">
              <a:extLst>
                <a:ext uri="{FF2B5EF4-FFF2-40B4-BE49-F238E27FC236}">
                  <a16:creationId xmlns:a16="http://schemas.microsoft.com/office/drawing/2014/main" id="{04A7B6C4-DE3E-CD43-9D57-5FBCB1E03C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37401" y="2675411"/>
              <a:ext cx="954107" cy="7689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50000"/>
                </a:lnSpc>
              </a:pPr>
              <a:r>
                <a:rPr lang="en-US" altLang="en-US" sz="2000" dirty="0">
                  <a:latin typeface="Helvetica" pitchFamily="2" charset="0"/>
                </a:rPr>
                <a:t>control</a:t>
              </a:r>
            </a:p>
            <a:p>
              <a:pPr algn="ctr">
                <a:lnSpc>
                  <a:spcPts val="1463"/>
                </a:lnSpc>
              </a:pPr>
              <a:r>
                <a:rPr lang="en-US" altLang="en-US" sz="2000" dirty="0">
                  <a:latin typeface="Helvetica" pitchFamily="2" charset="0"/>
                </a:rPr>
                <a:t>plane</a:t>
              </a:r>
            </a:p>
          </p:txBody>
        </p: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9846EE91-AC88-6F45-821B-F27D733DF7D4}"/>
                </a:ext>
              </a:extLst>
            </p:cNvPr>
            <p:cNvCxnSpPr/>
            <p:nvPr/>
          </p:nvCxnSpPr>
          <p:spPr>
            <a:xfrm>
              <a:off x="1557338" y="3613150"/>
              <a:ext cx="6207125" cy="0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9FE138-1728-CD4A-9008-41B5D8F58984}"/>
              </a:ext>
            </a:extLst>
          </p:cNvPr>
          <p:cNvGrpSpPr>
            <a:grpSpLocks/>
          </p:cNvGrpSpPr>
          <p:nvPr/>
        </p:nvGrpSpPr>
        <p:grpSpPr bwMode="auto">
          <a:xfrm>
            <a:off x="4153779" y="3489563"/>
            <a:ext cx="5126038" cy="1120775"/>
            <a:chOff x="-4746102" y="4471477"/>
            <a:chExt cx="5126173" cy="1120753"/>
          </a:xfrm>
        </p:grpSpPr>
        <p:pic>
          <p:nvPicPr>
            <p:cNvPr id="47156" name="Picture 10" descr="fig42_table.pdf">
              <a:extLst>
                <a:ext uri="{FF2B5EF4-FFF2-40B4-BE49-F238E27FC236}">
                  <a16:creationId xmlns:a16="http://schemas.microsoft.com/office/drawing/2014/main" id="{59C81313-79D9-E048-8AE2-9794B7546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746102" y="4471477"/>
              <a:ext cx="966463" cy="966962"/>
            </a:xfrm>
            <a:prstGeom prst="rect">
              <a:avLst/>
            </a:prstGeom>
            <a:noFill/>
            <a:ln w="9525">
              <a:solidFill>
                <a:srgbClr val="CC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7157" name="Group 25">
              <a:extLst>
                <a:ext uri="{FF2B5EF4-FFF2-40B4-BE49-F238E27FC236}">
                  <a16:creationId xmlns:a16="http://schemas.microsoft.com/office/drawing/2014/main" id="{D97046FC-06C7-274E-9581-20129682FC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3025264" y="5228984"/>
              <a:ext cx="3405335" cy="363246"/>
              <a:chOff x="-3025264" y="5228984"/>
              <a:chExt cx="3405335" cy="363246"/>
            </a:xfrm>
          </p:grpSpPr>
          <p:grpSp>
            <p:nvGrpSpPr>
              <p:cNvPr id="47158" name="Group 241">
                <a:extLst>
                  <a:ext uri="{FF2B5EF4-FFF2-40B4-BE49-F238E27FC236}">
                    <a16:creationId xmlns:a16="http://schemas.microsoft.com/office/drawing/2014/main" id="{062920D3-3E88-C543-930A-1FEF8C405B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3025264" y="5262858"/>
                <a:ext cx="430360" cy="329372"/>
                <a:chOff x="2931664" y="3912603"/>
                <a:chExt cx="430450" cy="329314"/>
              </a:xfrm>
            </p:grpSpPr>
            <p:sp>
              <p:nvSpPr>
                <p:cNvPr id="92" name="Rectangle 91">
                  <a:extLst>
                    <a:ext uri="{FF2B5EF4-FFF2-40B4-BE49-F238E27FC236}">
                      <a16:creationId xmlns:a16="http://schemas.microsoft.com/office/drawing/2014/main" id="{966C20B4-C4A9-7247-92A0-E0E39B19E67B}"/>
                    </a:ext>
                  </a:extLst>
                </p:cNvPr>
                <p:cNvSpPr/>
                <p:nvPr/>
              </p:nvSpPr>
              <p:spPr>
                <a:xfrm>
                  <a:off x="2936485" y="3908607"/>
                  <a:ext cx="425550" cy="333310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40B28A7B-CD34-904C-BA35-88DBC284DA0B}"/>
                    </a:ext>
                  </a:extLst>
                </p:cNvPr>
                <p:cNvCxnSpPr/>
                <p:nvPr/>
              </p:nvCxnSpPr>
              <p:spPr>
                <a:xfrm>
                  <a:off x="2931721" y="400383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>
                  <a:extLst>
                    <a:ext uri="{FF2B5EF4-FFF2-40B4-BE49-F238E27FC236}">
                      <a16:creationId xmlns:a16="http://schemas.microsoft.com/office/drawing/2014/main" id="{2F700DA3-E48B-AB44-BF47-6945169DD442}"/>
                    </a:ext>
                  </a:extLst>
                </p:cNvPr>
                <p:cNvCxnSpPr/>
                <p:nvPr/>
              </p:nvCxnSpPr>
              <p:spPr>
                <a:xfrm>
                  <a:off x="2931721" y="4067326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>
                  <a:extLst>
                    <a:ext uri="{FF2B5EF4-FFF2-40B4-BE49-F238E27FC236}">
                      <a16:creationId xmlns:a16="http://schemas.microsoft.com/office/drawing/2014/main" id="{17162707-A751-C849-A3CC-E7078610248B}"/>
                    </a:ext>
                  </a:extLst>
                </p:cNvPr>
                <p:cNvCxnSpPr>
                  <a:stCxn id="92" idx="2"/>
                </p:cNvCxnSpPr>
                <p:nvPr/>
              </p:nvCxnSpPr>
              <p:spPr>
                <a:xfrm flipH="1" flipV="1">
                  <a:off x="3147672" y="4003838"/>
                  <a:ext cx="1588" cy="238079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59" name="Group 444">
                <a:extLst>
                  <a:ext uri="{FF2B5EF4-FFF2-40B4-BE49-F238E27FC236}">
                    <a16:creationId xmlns:a16="http://schemas.microsoft.com/office/drawing/2014/main" id="{B11A9085-4696-4349-9A4B-06217A8B39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2217227" y="5261364"/>
                <a:ext cx="430361" cy="329307"/>
                <a:chOff x="2931664" y="3912603"/>
                <a:chExt cx="430450" cy="329314"/>
              </a:xfrm>
            </p:grpSpPr>
            <p:sp>
              <p:nvSpPr>
                <p:cNvPr id="448" name="Rectangle 447">
                  <a:extLst>
                    <a:ext uri="{FF2B5EF4-FFF2-40B4-BE49-F238E27FC236}">
                      <a16:creationId xmlns:a16="http://schemas.microsoft.com/office/drawing/2014/main" id="{133B3D90-B34C-824F-A862-7613850A651C}"/>
                    </a:ext>
                  </a:extLst>
                </p:cNvPr>
                <p:cNvSpPr/>
                <p:nvPr/>
              </p:nvSpPr>
              <p:spPr>
                <a:xfrm>
                  <a:off x="2936506" y="3908513"/>
                  <a:ext cx="425549" cy="3333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49" name="Straight Connector 448">
                  <a:extLst>
                    <a:ext uri="{FF2B5EF4-FFF2-40B4-BE49-F238E27FC236}">
                      <a16:creationId xmlns:a16="http://schemas.microsoft.com/office/drawing/2014/main" id="{62CBAF07-4BE4-8C4E-A2EE-97113E034012}"/>
                    </a:ext>
                  </a:extLst>
                </p:cNvPr>
                <p:cNvCxnSpPr/>
                <p:nvPr/>
              </p:nvCxnSpPr>
              <p:spPr>
                <a:xfrm>
                  <a:off x="2931743" y="40037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0" name="Straight Connector 449">
                  <a:extLst>
                    <a:ext uri="{FF2B5EF4-FFF2-40B4-BE49-F238E27FC236}">
                      <a16:creationId xmlns:a16="http://schemas.microsoft.com/office/drawing/2014/main" id="{62B088FD-9CE5-374C-9899-CC32605D8B60}"/>
                    </a:ext>
                  </a:extLst>
                </p:cNvPr>
                <p:cNvCxnSpPr/>
                <p:nvPr/>
              </p:nvCxnSpPr>
              <p:spPr>
                <a:xfrm>
                  <a:off x="2931743" y="4067263"/>
                  <a:ext cx="425549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Straight Connector 450">
                  <a:extLst>
                    <a:ext uri="{FF2B5EF4-FFF2-40B4-BE49-F238E27FC236}">
                      <a16:creationId xmlns:a16="http://schemas.microsoft.com/office/drawing/2014/main" id="{CB5F26BF-E7A1-0344-90FC-DB1E1A31C3E6}"/>
                    </a:ext>
                  </a:extLst>
                </p:cNvPr>
                <p:cNvCxnSpPr>
                  <a:stCxn id="448" idx="2"/>
                </p:cNvCxnSpPr>
                <p:nvPr/>
              </p:nvCxnSpPr>
              <p:spPr>
                <a:xfrm flipH="1" flipV="1">
                  <a:off x="3147693" y="4003763"/>
                  <a:ext cx="1587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0" name="Group 473">
                <a:extLst>
                  <a:ext uri="{FF2B5EF4-FFF2-40B4-BE49-F238E27FC236}">
                    <a16:creationId xmlns:a16="http://schemas.microsoft.com/office/drawing/2014/main" id="{45E5DFDF-3A4E-2B40-9B77-707F5FC1D7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1034539" y="5261364"/>
                <a:ext cx="430360" cy="329307"/>
                <a:chOff x="2931664" y="3912603"/>
                <a:chExt cx="430450" cy="329314"/>
              </a:xfrm>
            </p:grpSpPr>
            <p:sp>
              <p:nvSpPr>
                <p:cNvPr id="477" name="Rectangle 476">
                  <a:extLst>
                    <a:ext uri="{FF2B5EF4-FFF2-40B4-BE49-F238E27FC236}">
                      <a16:creationId xmlns:a16="http://schemas.microsoft.com/office/drawing/2014/main" id="{3F1B4138-B826-2C47-A5DD-F40EC73354E8}"/>
                    </a:ext>
                  </a:extLst>
                </p:cNvPr>
                <p:cNvSpPr/>
                <p:nvPr/>
              </p:nvSpPr>
              <p:spPr>
                <a:xfrm>
                  <a:off x="2936538" y="3908513"/>
                  <a:ext cx="425550" cy="333376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478" name="Straight Connector 477">
                  <a:extLst>
                    <a:ext uri="{FF2B5EF4-FFF2-40B4-BE49-F238E27FC236}">
                      <a16:creationId xmlns:a16="http://schemas.microsoft.com/office/drawing/2014/main" id="{DD15592C-2693-E24E-89F0-C506D020F050}"/>
                    </a:ext>
                  </a:extLst>
                </p:cNvPr>
                <p:cNvCxnSpPr/>
                <p:nvPr/>
              </p:nvCxnSpPr>
              <p:spPr>
                <a:xfrm>
                  <a:off x="2931774" y="40037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Straight Connector 478">
                  <a:extLst>
                    <a:ext uri="{FF2B5EF4-FFF2-40B4-BE49-F238E27FC236}">
                      <a16:creationId xmlns:a16="http://schemas.microsoft.com/office/drawing/2014/main" id="{FA239C0B-4E92-AD46-98B9-9DEEB059ABAD}"/>
                    </a:ext>
                  </a:extLst>
                </p:cNvPr>
                <p:cNvCxnSpPr/>
                <p:nvPr/>
              </p:nvCxnSpPr>
              <p:spPr>
                <a:xfrm>
                  <a:off x="2931774" y="406726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Straight Connector 479">
                  <a:extLst>
                    <a:ext uri="{FF2B5EF4-FFF2-40B4-BE49-F238E27FC236}">
                      <a16:creationId xmlns:a16="http://schemas.microsoft.com/office/drawing/2014/main" id="{0876A218-086A-D649-A045-906342ACBC13}"/>
                    </a:ext>
                  </a:extLst>
                </p:cNvPr>
                <p:cNvCxnSpPr>
                  <a:stCxn id="477" idx="2"/>
                </p:cNvCxnSpPr>
                <p:nvPr/>
              </p:nvCxnSpPr>
              <p:spPr>
                <a:xfrm flipH="1" flipV="1">
                  <a:off x="3147725" y="4003763"/>
                  <a:ext cx="1588" cy="238126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7161" name="Group 502">
                <a:extLst>
                  <a:ext uri="{FF2B5EF4-FFF2-40B4-BE49-F238E27FC236}">
                    <a16:creationId xmlns:a16="http://schemas.microsoft.com/office/drawing/2014/main" id="{E8FC8CE4-97B7-7D48-88C5-EA266FC915D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-50289" y="5228984"/>
                <a:ext cx="430360" cy="350559"/>
                <a:chOff x="2931664" y="3912603"/>
                <a:chExt cx="430450" cy="329314"/>
              </a:xfrm>
            </p:grpSpPr>
            <p:sp>
              <p:nvSpPr>
                <p:cNvPr id="506" name="Rectangle 505">
                  <a:extLst>
                    <a:ext uri="{FF2B5EF4-FFF2-40B4-BE49-F238E27FC236}">
                      <a16:creationId xmlns:a16="http://schemas.microsoft.com/office/drawing/2014/main" id="{DFDF0847-A411-4B4E-A31E-1F69D522BF93}"/>
                    </a:ext>
                  </a:extLst>
                </p:cNvPr>
                <p:cNvSpPr/>
                <p:nvPr/>
              </p:nvSpPr>
              <p:spPr>
                <a:xfrm>
                  <a:off x="2936564" y="3912336"/>
                  <a:ext cx="425550" cy="329569"/>
                </a:xfrm>
                <a:prstGeom prst="rect">
                  <a:avLst/>
                </a:prstGeom>
                <a:solidFill>
                  <a:schemeClr val="bg1"/>
                </a:solidFill>
                <a:ln w="3175">
                  <a:solidFill>
                    <a:srgbClr val="CC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507" name="Straight Connector 506">
                  <a:extLst>
                    <a:ext uri="{FF2B5EF4-FFF2-40B4-BE49-F238E27FC236}">
                      <a16:creationId xmlns:a16="http://schemas.microsoft.com/office/drawing/2014/main" id="{FA9778C7-8C84-D949-911E-22A9F9D0540A}"/>
                    </a:ext>
                  </a:extLst>
                </p:cNvPr>
                <p:cNvCxnSpPr/>
                <p:nvPr/>
              </p:nvCxnSpPr>
              <p:spPr>
                <a:xfrm>
                  <a:off x="2931800" y="4003303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8" name="Straight Connector 507">
                  <a:extLst>
                    <a:ext uri="{FF2B5EF4-FFF2-40B4-BE49-F238E27FC236}">
                      <a16:creationId xmlns:a16="http://schemas.microsoft.com/office/drawing/2014/main" id="{662F91FC-571F-5B46-A1FC-72BA2E2D4AE3}"/>
                    </a:ext>
                  </a:extLst>
                </p:cNvPr>
                <p:cNvCxnSpPr/>
                <p:nvPr/>
              </p:nvCxnSpPr>
              <p:spPr>
                <a:xfrm>
                  <a:off x="2931800" y="4067428"/>
                  <a:ext cx="425550" cy="0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9" name="Straight Connector 508">
                  <a:extLst>
                    <a:ext uri="{FF2B5EF4-FFF2-40B4-BE49-F238E27FC236}">
                      <a16:creationId xmlns:a16="http://schemas.microsoft.com/office/drawing/2014/main" id="{3279F266-2A70-8742-BCD8-A176DA76B50C}"/>
                    </a:ext>
                  </a:extLst>
                </p:cNvPr>
                <p:cNvCxnSpPr>
                  <a:stCxn id="506" idx="2"/>
                </p:cNvCxnSpPr>
                <p:nvPr/>
              </p:nvCxnSpPr>
              <p:spPr>
                <a:xfrm flipH="1" flipV="1">
                  <a:off x="3147751" y="4003303"/>
                  <a:ext cx="1588" cy="238602"/>
                </a:xfrm>
                <a:prstGeom prst="line">
                  <a:avLst/>
                </a:prstGeom>
                <a:ln w="3175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EA9FCEF-7859-C645-93B9-61AD73F8D0D2}"/>
              </a:ext>
            </a:extLst>
          </p:cNvPr>
          <p:cNvGrpSpPr>
            <a:grpSpLocks/>
          </p:cNvGrpSpPr>
          <p:nvPr/>
        </p:nvGrpSpPr>
        <p:grpSpPr bwMode="auto">
          <a:xfrm>
            <a:off x="4607805" y="2670413"/>
            <a:ext cx="4437063" cy="1577975"/>
            <a:chOff x="-4267279" y="3655204"/>
            <a:chExt cx="4437063" cy="1578510"/>
          </a:xfrm>
        </p:grpSpPr>
        <p:cxnSp>
          <p:nvCxnSpPr>
            <p:cNvPr id="111" name="Straight Arrow Connector 110">
              <a:extLst>
                <a:ext uri="{FF2B5EF4-FFF2-40B4-BE49-F238E27FC236}">
                  <a16:creationId xmlns:a16="http://schemas.microsoft.com/office/drawing/2014/main" id="{494E33A6-6F4C-A241-B67C-CF75CE6BB2EB}"/>
                </a:ext>
              </a:extLst>
            </p:cNvPr>
            <p:cNvCxnSpPr/>
            <p:nvPr/>
          </p:nvCxnSpPr>
          <p:spPr bwMode="auto">
            <a:xfrm>
              <a:off x="-4267279" y="4047450"/>
              <a:ext cx="0" cy="422418"/>
            </a:xfrm>
            <a:prstGeom prst="straightConnector1">
              <a:avLst/>
            </a:prstGeom>
            <a:ln w="12700">
              <a:solidFill>
                <a:srgbClr val="CC0000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B3040823-C89F-2742-AD78-B42F725F8C23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-2808366" y="4361882"/>
              <a:ext cx="0" cy="87183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6" name="Straight Arrow Connector 445">
              <a:extLst>
                <a:ext uri="{FF2B5EF4-FFF2-40B4-BE49-F238E27FC236}">
                  <a16:creationId xmlns:a16="http://schemas.microsoft.com/office/drawing/2014/main" id="{38C3ACF3-D3B3-904F-ADC4-D01CCFBFD94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2006679" y="3655204"/>
              <a:ext cx="6350" cy="157692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5" name="Straight Arrow Connector 474">
              <a:extLst>
                <a:ext uri="{FF2B5EF4-FFF2-40B4-BE49-F238E27FC236}">
                  <a16:creationId xmlns:a16="http://schemas.microsoft.com/office/drawing/2014/main" id="{532BEEE4-B2D6-8448-8474-D7809DFB486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-823991" y="4326945"/>
              <a:ext cx="6350" cy="90518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4" name="Straight Arrow Connector 503">
              <a:extLst>
                <a:ext uri="{FF2B5EF4-FFF2-40B4-BE49-F238E27FC236}">
                  <a16:creationId xmlns:a16="http://schemas.microsoft.com/office/drawing/2014/main" id="{B86874C7-7404-C548-9688-8A53DD1B282C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166609" y="3798127"/>
              <a:ext cx="3175" cy="1399062"/>
            </a:xfrm>
            <a:prstGeom prst="straightConnector1">
              <a:avLst/>
            </a:prstGeom>
            <a:noFill/>
            <a:ln w="6350">
              <a:solidFill>
                <a:srgbClr val="CC0000"/>
              </a:solidFill>
              <a:round/>
              <a:headEnd/>
              <a:tailEnd type="triangle" w="med" len="med"/>
            </a:ln>
            <a:effectLst>
              <a:outerShdw blurRad="40000" dist="20000" dir="5400000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29" name="TextBox 265">
            <a:extLst>
              <a:ext uri="{FF2B5EF4-FFF2-40B4-BE49-F238E27FC236}">
                <a16:creationId xmlns:a16="http://schemas.microsoft.com/office/drawing/2014/main" id="{CE305DF5-51E6-A04B-8657-93D516160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3792" y="5261213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1</a:t>
            </a:r>
          </a:p>
        </p:txBody>
      </p:sp>
      <p:sp>
        <p:nvSpPr>
          <p:cNvPr id="47130" name="TextBox 281">
            <a:extLst>
              <a:ext uri="{FF2B5EF4-FFF2-40B4-BE49-F238E27FC236}">
                <a16:creationId xmlns:a16="http://schemas.microsoft.com/office/drawing/2014/main" id="{93383B5D-C970-8C45-A9C4-7292CE0D0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8417" y="554855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2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6FF779B-EFA7-DD49-937D-3042ACF52C57}"/>
              </a:ext>
            </a:extLst>
          </p:cNvPr>
          <p:cNvGrpSpPr/>
          <p:nvPr/>
        </p:nvGrpSpPr>
        <p:grpSpPr>
          <a:xfrm>
            <a:off x="3263193" y="5259954"/>
            <a:ext cx="1316604" cy="277000"/>
            <a:chOff x="2462214" y="5472442"/>
            <a:chExt cx="1316604" cy="277000"/>
          </a:xfrm>
        </p:grpSpPr>
        <p:sp>
          <p:nvSpPr>
            <p:cNvPr id="47145" name="Rectangle 97">
              <a:extLst>
                <a:ext uri="{FF2B5EF4-FFF2-40B4-BE49-F238E27FC236}">
                  <a16:creationId xmlns:a16="http://schemas.microsoft.com/office/drawing/2014/main" id="{4DC7C216-72A9-6940-978C-9334894C5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8793" y="5484317"/>
              <a:ext cx="1290025" cy="20827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6" name="Rectangle 98">
              <a:extLst>
                <a:ext uri="{FF2B5EF4-FFF2-40B4-BE49-F238E27FC236}">
                  <a16:creationId xmlns:a16="http://schemas.microsoft.com/office/drawing/2014/main" id="{868C809B-D485-6A4A-95A8-DB8F3CEC70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214" y="5505144"/>
              <a:ext cx="1281165" cy="208274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8" name="Rectangle 104">
              <a:extLst>
                <a:ext uri="{FF2B5EF4-FFF2-40B4-BE49-F238E27FC236}">
                  <a16:creationId xmlns:a16="http://schemas.microsoft.com/office/drawing/2014/main" id="{188942D6-7658-D240-AAB8-9F7536644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3931" y="5507921"/>
              <a:ext cx="476671" cy="20966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47149" name="Text Box 105">
              <a:extLst>
                <a:ext uri="{FF2B5EF4-FFF2-40B4-BE49-F238E27FC236}">
                  <a16:creationId xmlns:a16="http://schemas.microsoft.com/office/drawing/2014/main" id="{464DE2F3-253A-7845-A03A-AA09B68F43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4520" y="5472442"/>
              <a:ext cx="501676" cy="277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 dirty="0">
                  <a:solidFill>
                    <a:schemeClr val="bg1"/>
                  </a:solidFill>
                  <a:latin typeface="Helvetica" pitchFamily="2" charset="0"/>
                </a:rPr>
                <a:t>0111</a:t>
              </a:r>
            </a:p>
          </p:txBody>
        </p:sp>
      </p:grpSp>
      <p:sp>
        <p:nvSpPr>
          <p:cNvPr id="47150" name="Line 119">
            <a:extLst>
              <a:ext uri="{FF2B5EF4-FFF2-40B4-BE49-F238E27FC236}">
                <a16:creationId xmlns:a16="http://schemas.microsoft.com/office/drawing/2014/main" id="{05154368-2727-084D-ACFE-5648AF1D58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371261" y="5570819"/>
            <a:ext cx="602504" cy="463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2" name="Freeform 120">
            <a:extLst>
              <a:ext uri="{FF2B5EF4-FFF2-40B4-BE49-F238E27FC236}">
                <a16:creationId xmlns:a16="http://schemas.microsoft.com/office/drawing/2014/main" id="{19808B60-D1ED-3440-B21E-60B16A6E78AF}"/>
              </a:ext>
            </a:extLst>
          </p:cNvPr>
          <p:cNvSpPr>
            <a:spLocks/>
          </p:cNvSpPr>
          <p:nvPr/>
        </p:nvSpPr>
        <p:spPr bwMode="auto">
          <a:xfrm>
            <a:off x="4818942" y="5456475"/>
            <a:ext cx="982662" cy="233362"/>
          </a:xfrm>
          <a:custGeom>
            <a:avLst/>
            <a:gdLst>
              <a:gd name="T0" fmla="*/ 0 w 554"/>
              <a:gd name="T1" fmla="*/ 2147483647 h 167"/>
              <a:gd name="T2" fmla="*/ 2147483647 w 554"/>
              <a:gd name="T3" fmla="*/ 2147483647 h 167"/>
              <a:gd name="T4" fmla="*/ 2147483647 w 554"/>
              <a:gd name="T5" fmla="*/ 2147483647 h 167"/>
              <a:gd name="T6" fmla="*/ 0 60000 65536"/>
              <a:gd name="T7" fmla="*/ 0 60000 65536"/>
              <a:gd name="T8" fmla="*/ 0 60000 65536"/>
              <a:gd name="T9" fmla="*/ 0 w 554"/>
              <a:gd name="T10" fmla="*/ 0 h 167"/>
              <a:gd name="T11" fmla="*/ 554 w 554"/>
              <a:gd name="T12" fmla="*/ 167 h 16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54" h="167">
                <a:moveTo>
                  <a:pt x="0" y="10"/>
                </a:moveTo>
                <a:cubicBezTo>
                  <a:pt x="102" y="0"/>
                  <a:pt x="240" y="5"/>
                  <a:pt x="324" y="26"/>
                </a:cubicBezTo>
                <a:cubicBezTo>
                  <a:pt x="416" y="52"/>
                  <a:pt x="502" y="120"/>
                  <a:pt x="554" y="167"/>
                </a:cubicBezTo>
              </a:path>
            </a:pathLst>
          </a:custGeom>
          <a:noFill/>
          <a:ln w="57150" cmpd="sng">
            <a:solidFill>
              <a:srgbClr val="FF33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7133" name="Group 357">
            <a:extLst>
              <a:ext uri="{FF2B5EF4-FFF2-40B4-BE49-F238E27FC236}">
                <a16:creationId xmlns:a16="http://schemas.microsoft.com/office/drawing/2014/main" id="{BD173ADB-AEAE-9645-B89F-B82F1A212A86}"/>
              </a:ext>
            </a:extLst>
          </p:cNvPr>
          <p:cNvGrpSpPr>
            <a:grpSpLocks/>
          </p:cNvGrpSpPr>
          <p:nvPr/>
        </p:nvGrpSpPr>
        <p:grpSpPr bwMode="auto">
          <a:xfrm>
            <a:off x="5039604" y="5446951"/>
            <a:ext cx="565150" cy="293687"/>
            <a:chOff x="1871277" y="1576300"/>
            <a:chExt cx="1128371" cy="437861"/>
          </a:xfrm>
        </p:grpSpPr>
        <p:sp>
          <p:nvSpPr>
            <p:cNvPr id="359" name="Oval 358">
              <a:extLst>
                <a:ext uri="{FF2B5EF4-FFF2-40B4-BE49-F238E27FC236}">
                  <a16:creationId xmlns:a16="http://schemas.microsoft.com/office/drawing/2014/main" id="{505F76D7-CADC-3441-8F60-3F9DCEE19FA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4448" y="1694641"/>
              <a:ext cx="1125200" cy="319520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60" name="Rectangle 359">
              <a:extLst>
                <a:ext uri="{FF2B5EF4-FFF2-40B4-BE49-F238E27FC236}">
                  <a16:creationId xmlns:a16="http://schemas.microsoft.com/office/drawing/2014/main" id="{CB21D12F-43AA-BC4D-B6C4-9DDAD41AB6DE}"/>
                </a:ext>
              </a:extLst>
            </p:cNvPr>
            <p:cNvSpPr/>
            <p:nvPr/>
          </p:nvSpPr>
          <p:spPr bwMode="auto">
            <a:xfrm>
              <a:off x="1871277" y="1739610"/>
              <a:ext cx="1128371" cy="115975"/>
            </a:xfrm>
            <a:prstGeom prst="rect">
              <a:avLst/>
            </a:prstGeom>
            <a:gradFill>
              <a:gsLst>
                <a:gs pos="0">
                  <a:schemeClr val="accent2">
                    <a:lumMod val="75000"/>
                  </a:schemeClr>
                </a:gs>
                <a:gs pos="53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08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1" name="Oval 360">
              <a:extLst>
                <a:ext uri="{FF2B5EF4-FFF2-40B4-BE49-F238E27FC236}">
                  <a16:creationId xmlns:a16="http://schemas.microsoft.com/office/drawing/2014/main" id="{ADBD47E6-312F-8B49-A3BC-3F8A49D1FFD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5202" cy="319520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solidFill>
                  <a:schemeClr val="lt1"/>
                </a:solidFill>
              </a:endParaRPr>
            </a:p>
          </p:txBody>
        </p:sp>
        <p:sp>
          <p:nvSpPr>
            <p:cNvPr id="362" name="Freeform 361">
              <a:extLst>
                <a:ext uri="{FF2B5EF4-FFF2-40B4-BE49-F238E27FC236}">
                  <a16:creationId xmlns:a16="http://schemas.microsoft.com/office/drawing/2014/main" id="{468CC66D-2719-1147-A58E-F0C929D2886C}"/>
                </a:ext>
              </a:extLst>
            </p:cNvPr>
            <p:cNvSpPr/>
            <p:nvPr/>
          </p:nvSpPr>
          <p:spPr bwMode="auto">
            <a:xfrm>
              <a:off x="2159710" y="1673339"/>
              <a:ext cx="548337" cy="160944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3" name="Freeform 362">
              <a:extLst>
                <a:ext uri="{FF2B5EF4-FFF2-40B4-BE49-F238E27FC236}">
                  <a16:creationId xmlns:a16="http://schemas.microsoft.com/office/drawing/2014/main" id="{798B5AD2-0A9F-CD4A-A169-0718D9D7C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2657" y="1633104"/>
              <a:ext cx="662442" cy="111240"/>
            </a:xfrm>
            <a:custGeom>
              <a:avLst/>
              <a:gdLst>
                <a:gd name="T0" fmla="*/ 0 w 3723451"/>
                <a:gd name="T1" fmla="*/ 27215 h 932950"/>
                <a:gd name="T2" fmla="*/ 116561 w 3723451"/>
                <a:gd name="T3" fmla="*/ 321 h 932950"/>
                <a:gd name="T4" fmla="*/ 330163 w 3723451"/>
                <a:gd name="T5" fmla="*/ 62069 h 932950"/>
                <a:gd name="T6" fmla="*/ 533941 w 3723451"/>
                <a:gd name="T7" fmla="*/ 0 h 932950"/>
                <a:gd name="T8" fmla="*/ 662442 w 3723451"/>
                <a:gd name="T9" fmla="*/ 24699 h 932950"/>
                <a:gd name="T10" fmla="*/ 566838 w 3723451"/>
                <a:gd name="T11" fmla="*/ 55071 h 932950"/>
                <a:gd name="T12" fmla="*/ 536057 w 3723451"/>
                <a:gd name="T13" fmla="*/ 46883 h 932950"/>
                <a:gd name="T14" fmla="*/ 333916 w 3723451"/>
                <a:gd name="T15" fmla="*/ 111240 h 932950"/>
                <a:gd name="T16" fmla="*/ 126604 w 3723451"/>
                <a:gd name="T17" fmla="*/ 49250 h 932950"/>
                <a:gd name="T18" fmla="*/ 93085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4" name="Freeform 363">
              <a:extLst>
                <a:ext uri="{FF2B5EF4-FFF2-40B4-BE49-F238E27FC236}">
                  <a16:creationId xmlns:a16="http://schemas.microsoft.com/office/drawing/2014/main" id="{084DED8B-512E-0B41-B970-2E594DD91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6889" y="1727776"/>
              <a:ext cx="244059" cy="97039"/>
            </a:xfrm>
            <a:custGeom>
              <a:avLst/>
              <a:gdLst>
                <a:gd name="T0" fmla="*/ 0 w 1366596"/>
                <a:gd name="T1" fmla="*/ 0 h 809868"/>
                <a:gd name="T2" fmla="*/ 244059 w 1366596"/>
                <a:gd name="T3" fmla="*/ 74985 h 809868"/>
                <a:gd name="T4" fmla="*/ 154488 w 1366596"/>
                <a:gd name="T5" fmla="*/ 97039 h 809868"/>
                <a:gd name="T6" fmla="*/ 822 w 1366596"/>
                <a:gd name="T7" fmla="*/ 51276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sp>
          <p:nvSpPr>
            <p:cNvPr id="365" name="Freeform 364">
              <a:extLst>
                <a:ext uri="{FF2B5EF4-FFF2-40B4-BE49-F238E27FC236}">
                  <a16:creationId xmlns:a16="http://schemas.microsoft.com/office/drawing/2014/main" id="{6E7712E3-B41E-984C-8AC3-690DBE5595BA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979" y="1730143"/>
              <a:ext cx="240888" cy="97040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40 h 791462"/>
                <a:gd name="T6" fmla="*/ 0 w 1348191"/>
                <a:gd name="T7" fmla="*/ 75037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endParaRPr lang="en-US"/>
            </a:p>
          </p:txBody>
        </p:sp>
        <p:cxnSp>
          <p:nvCxnSpPr>
            <p:cNvPr id="366" name="Straight Connector 365">
              <a:extLst>
                <a:ext uri="{FF2B5EF4-FFF2-40B4-BE49-F238E27FC236}">
                  <a16:creationId xmlns:a16="http://schemas.microsoft.com/office/drawing/2014/main" id="{91A649D5-1EBD-E24F-8B4A-020A7B05A22D}"/>
                </a:ext>
              </a:extLst>
            </p:cNvPr>
            <p:cNvCxnSpPr>
              <a:cxnSpLocks noChangeShapeType="1"/>
              <a:endCxn id="361" idx="2"/>
            </p:cNvCxnSpPr>
            <p:nvPr/>
          </p:nvCxnSpPr>
          <p:spPr bwMode="auto">
            <a:xfrm flipH="1" flipV="1">
              <a:off x="1871277" y="1737244"/>
              <a:ext cx="3171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7" name="Straight Connector 366">
              <a:extLst>
                <a:ext uri="{FF2B5EF4-FFF2-40B4-BE49-F238E27FC236}">
                  <a16:creationId xmlns:a16="http://schemas.microsoft.com/office/drawing/2014/main" id="{29C36AEB-A10D-E141-A17F-4A4E57E318E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 flipV="1">
              <a:off x="2996479" y="1734876"/>
              <a:ext cx="3169" cy="123075"/>
            </a:xfrm>
            <a:prstGeom prst="lin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7134" name="TextBox 6">
            <a:extLst>
              <a:ext uri="{FF2B5EF4-FFF2-40B4-BE49-F238E27FC236}">
                <a16:creationId xmlns:a16="http://schemas.microsoft.com/office/drawing/2014/main" id="{FA6F3E9E-FD16-B541-A26E-7BFEB01DE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5444" y="5809108"/>
            <a:ext cx="291210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00" dirty="0"/>
              <a:t>values in arriving </a:t>
            </a:r>
          </a:p>
          <a:p>
            <a:r>
              <a:rPr lang="en-US" altLang="en-US" sz="1600" dirty="0"/>
              <a:t>packet header, </a:t>
            </a:r>
            <a:r>
              <a:rPr lang="en-US" altLang="en-US" sz="1600" dirty="0" err="1"/>
              <a:t>i.e</a:t>
            </a:r>
            <a:r>
              <a:rPr lang="en-US" altLang="en-US" sz="1600" dirty="0"/>
              <a:t>, destination IP address</a:t>
            </a:r>
            <a:endParaRPr lang="en-US" altLang="en-US" sz="2000" dirty="0"/>
          </a:p>
        </p:txBody>
      </p:sp>
      <p:sp>
        <p:nvSpPr>
          <p:cNvPr id="47135" name="TextBox 282">
            <a:extLst>
              <a:ext uri="{FF2B5EF4-FFF2-40B4-BE49-F238E27FC236}">
                <a16:creationId xmlns:a16="http://schemas.microsoft.com/office/drawing/2014/main" id="{A8701469-AECB-E045-BF87-6B7DAE2267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3617" y="5650151"/>
            <a:ext cx="26962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200"/>
              <a:t>3</a:t>
            </a:r>
          </a:p>
        </p:txBody>
      </p:sp>
      <p:sp>
        <p:nvSpPr>
          <p:cNvPr id="247" name="Text Box 8">
            <a:extLst>
              <a:ext uri="{FF2B5EF4-FFF2-40B4-BE49-F238E27FC236}">
                <a16:creationId xmlns:a16="http://schemas.microsoft.com/office/drawing/2014/main" id="{BF7E83CC-4903-9D4C-BFBF-B243D0E05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362" y="4099599"/>
            <a:ext cx="3213099" cy="163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Helvetica" pitchFamily="2" charset="0"/>
              </a:rPr>
              <a:t>Data plane</a:t>
            </a:r>
            <a:endParaRPr lang="en-US" altLang="en-US" sz="2400" dirty="0"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per-packet processing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(~ tens of nanoseconds)</a:t>
            </a:r>
          </a:p>
        </p:txBody>
      </p:sp>
      <p:sp>
        <p:nvSpPr>
          <p:cNvPr id="248" name="Line 2">
            <a:extLst>
              <a:ext uri="{FF2B5EF4-FFF2-40B4-BE49-F238E27FC236}">
                <a16:creationId xmlns:a16="http://schemas.microsoft.com/office/drawing/2014/main" id="{B6DEB6B7-2481-8548-8BED-96E25E32879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21339" y="3881002"/>
            <a:ext cx="1665685" cy="365781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0" name="Text Box 8">
            <a:extLst>
              <a:ext uri="{FF2B5EF4-FFF2-40B4-BE49-F238E27FC236}">
                <a16:creationId xmlns:a16="http://schemas.microsoft.com/office/drawing/2014/main" id="{E4898DAE-741C-FD41-9535-97A383905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855" y="1593651"/>
            <a:ext cx="3213099" cy="2369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 dirty="0">
                <a:latin typeface="Helvetica" pitchFamily="2" charset="0"/>
              </a:rPr>
              <a:t>Control plane</a:t>
            </a:r>
            <a:endParaRPr lang="en-US" altLang="en-US" sz="2400" dirty="0">
              <a:latin typeface="Helvetica" pitchFamily="2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Traditional 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distributed routing</a:t>
            </a:r>
            <a:r>
              <a:rPr lang="en-US" altLang="en-US" sz="2400" dirty="0">
                <a:latin typeface="Helvetica" pitchFamily="2" charset="0"/>
              </a:rPr>
              <a:t>: per route-change processing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(~ a few tens of seconds)</a:t>
            </a:r>
          </a:p>
        </p:txBody>
      </p:sp>
      <p:sp>
        <p:nvSpPr>
          <p:cNvPr id="251" name="Line 2">
            <a:extLst>
              <a:ext uri="{FF2B5EF4-FFF2-40B4-BE49-F238E27FC236}">
                <a16:creationId xmlns:a16="http://schemas.microsoft.com/office/drawing/2014/main" id="{99FCF550-828A-914E-AB40-D03638F350E0}"/>
              </a:ext>
            </a:extLst>
          </p:cNvPr>
          <p:cNvSpPr>
            <a:spLocks noChangeShapeType="1"/>
          </p:cNvSpPr>
          <p:nvPr/>
        </p:nvSpPr>
        <p:spPr bwMode="auto">
          <a:xfrm>
            <a:off x="3090155" y="2605325"/>
            <a:ext cx="980608" cy="92065"/>
          </a:xfrm>
          <a:prstGeom prst="line">
            <a:avLst/>
          </a:prstGeom>
          <a:noFill/>
          <a:ln w="57150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252" name="Title 10">
            <a:extLst>
              <a:ext uri="{FF2B5EF4-FFF2-40B4-BE49-F238E27FC236}">
                <a16:creationId xmlns:a16="http://schemas.microsoft.com/office/drawing/2014/main" id="{28CD5BB6-FDC0-C04C-8B57-58190771DDC0}"/>
              </a:ext>
            </a:extLst>
          </p:cNvPr>
          <p:cNvSpPr txBox="1">
            <a:spLocks/>
          </p:cNvSpPr>
          <p:nvPr/>
        </p:nvSpPr>
        <p:spPr>
          <a:xfrm>
            <a:off x="635919" y="663266"/>
            <a:ext cx="10853488" cy="10134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Helvetica" pitchFamily="2" charset="0"/>
                <a:ea typeface="+mj-ea"/>
                <a:cs typeface="+mj-cs"/>
              </a:defRPr>
            </a:lvl1pPr>
          </a:lstStyle>
          <a:p>
            <a:r>
              <a:rPr lang="en-US" altLang="en-US" dirty="0"/>
              <a:t>Router design: the bigger picture</a:t>
            </a:r>
          </a:p>
        </p:txBody>
      </p:sp>
    </p:spTree>
    <p:extLst>
      <p:ext uri="{BB962C8B-B14F-4D97-AF65-F5344CB8AC3E}">
        <p14:creationId xmlns:p14="http://schemas.microsoft.com/office/powerpoint/2010/main" val="1366761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50" grpId="0" animBg="1"/>
      <p:bldP spid="47132" grpId="0" animBg="1"/>
      <p:bldP spid="47134" grpId="0"/>
      <p:bldP spid="247" grpId="0"/>
      <p:bldP spid="248" grpId="0" animBg="1"/>
      <p:bldP spid="250" grpId="0"/>
      <p:bldP spid="25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82985-7A56-2541-9DF5-E5B8B52D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Prefix Matching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40AD8-9CDD-8B45-9F02-1F65010326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28104-EBFB-3E4C-BF1B-CCA125853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Route lookup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21253-9E6F-8A48-956B-EB87F8208E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609132" cy="483432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Table lookup matches a packet against an IP </a:t>
            </a:r>
            <a:r>
              <a:rPr lang="en-US" dirty="0">
                <a:solidFill>
                  <a:srgbClr val="C00000"/>
                </a:solidFill>
              </a:rPr>
              <a:t>prefix</a:t>
            </a:r>
          </a:p>
          <a:p>
            <a:pPr lvl="1"/>
            <a:r>
              <a:rPr lang="en-US" dirty="0"/>
              <a:t>Ex: 65.12.45.2 matches 65.0.0.0/8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Prefixes are allocated to organizations by Internet registries</a:t>
            </a:r>
          </a:p>
          <a:p>
            <a:endParaRPr lang="en-US" dirty="0"/>
          </a:p>
          <a:p>
            <a:r>
              <a:rPr lang="en-US" dirty="0"/>
              <a:t>But organizations can reallocate a subset of their IP address allocation to other orgs</a:t>
            </a:r>
          </a:p>
        </p:txBody>
      </p:sp>
      <p:sp>
        <p:nvSpPr>
          <p:cNvPr id="99" name="Rectangle 15">
            <a:extLst>
              <a:ext uri="{FF2B5EF4-FFF2-40B4-BE49-F238E27FC236}">
                <a16:creationId xmlns:a16="http://schemas.microsoft.com/office/drawing/2014/main" id="{5571F83C-4EBD-6149-A74E-C25907C5D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3312" y="3428771"/>
            <a:ext cx="3308350" cy="335121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3333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0" name="Oval 16">
            <a:extLst>
              <a:ext uri="{FF2B5EF4-FFF2-40B4-BE49-F238E27FC236}">
                <a16:creationId xmlns:a16="http://schemas.microsoft.com/office/drawing/2014/main" id="{524D3184-E680-C143-B581-2AF095107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6793" y="3613542"/>
            <a:ext cx="2668588" cy="758825"/>
          </a:xfrm>
          <a:prstGeom prst="ellipse">
            <a:avLst/>
          </a:prstGeom>
          <a:solidFill>
            <a:schemeClr val="bg1"/>
          </a:solidFill>
          <a:ln w="12700">
            <a:solidFill>
              <a:srgbClr val="3333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1" name="Rectangle 17">
            <a:extLst>
              <a:ext uri="{FF2B5EF4-FFF2-40B4-BE49-F238E27FC236}">
                <a16:creationId xmlns:a16="http://schemas.microsoft.com/office/drawing/2014/main" id="{DF7624A7-12C9-3443-A3A3-E96DF239C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6631" y="4560702"/>
            <a:ext cx="2728912" cy="211455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2" name="Rectangle 19">
            <a:extLst>
              <a:ext uri="{FF2B5EF4-FFF2-40B4-BE49-F238E27FC236}">
                <a16:creationId xmlns:a16="http://schemas.microsoft.com/office/drawing/2014/main" id="{8CE6F011-1021-1B40-AD08-9042C2E548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0781" y="3666722"/>
            <a:ext cx="1227137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Outgoing Port</a:t>
            </a:r>
          </a:p>
        </p:txBody>
      </p:sp>
      <p:sp>
        <p:nvSpPr>
          <p:cNvPr id="103" name="Rectangle 20">
            <a:extLst>
              <a:ext uri="{FF2B5EF4-FFF2-40B4-BE49-F238E27FC236}">
                <a16:creationId xmlns:a16="http://schemas.microsoft.com/office/drawing/2014/main" id="{54B3CDD2-3471-B04D-9A3C-E6D03F1F1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283592"/>
            <a:ext cx="1201738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4" name="Rectangle 21">
            <a:extLst>
              <a:ext uri="{FF2B5EF4-FFF2-40B4-BE49-F238E27FC236}">
                <a16:creationId xmlns:a16="http://schemas.microsoft.com/office/drawing/2014/main" id="{EEFF3697-968C-BF4A-B4B7-3A84F38C7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283592"/>
            <a:ext cx="1200150" cy="293687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5" name="Rectangle 22">
            <a:extLst>
              <a:ext uri="{FF2B5EF4-FFF2-40B4-BE49-F238E27FC236}">
                <a16:creationId xmlns:a16="http://schemas.microsoft.com/office/drawing/2014/main" id="{D7ECEB4F-BF10-7C4D-8580-6278F3EDC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5772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6" name="Rectangle 23">
            <a:extLst>
              <a:ext uri="{FF2B5EF4-FFF2-40B4-BE49-F238E27FC236}">
                <a16:creationId xmlns:a16="http://schemas.microsoft.com/office/drawing/2014/main" id="{FF4B1BF7-94C1-7A40-817D-CC6C022F8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5772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7" name="Rectangle 24">
            <a:extLst>
              <a:ext uri="{FF2B5EF4-FFF2-40B4-BE49-F238E27FC236}">
                <a16:creationId xmlns:a16="http://schemas.microsoft.com/office/drawing/2014/main" id="{C8AC768F-E418-4F41-93D6-BFAC9DD8F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5872554"/>
            <a:ext cx="1201738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8" name="Rectangle 25">
            <a:extLst>
              <a:ext uri="{FF2B5EF4-FFF2-40B4-BE49-F238E27FC236}">
                <a16:creationId xmlns:a16="http://schemas.microsoft.com/office/drawing/2014/main" id="{B25DB8FB-BB9C-0A48-8E4E-01C5A3036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5872554"/>
            <a:ext cx="1200150" cy="49212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09" name="Rectangle 26">
            <a:extLst>
              <a:ext uri="{FF2B5EF4-FFF2-40B4-BE49-F238E27FC236}">
                <a16:creationId xmlns:a16="http://schemas.microsoft.com/office/drawing/2014/main" id="{72835F6D-F4D7-084D-B7EF-4864406880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6364679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10" name="Rectangle 27">
            <a:extLst>
              <a:ext uri="{FF2B5EF4-FFF2-40B4-BE49-F238E27FC236}">
                <a16:creationId xmlns:a16="http://schemas.microsoft.com/office/drawing/2014/main" id="{AED18933-E1C8-734E-A622-FA88194F2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6364679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11" name="Rectangle 28">
            <a:extLst>
              <a:ext uri="{FF2B5EF4-FFF2-40B4-BE49-F238E27FC236}">
                <a16:creationId xmlns:a16="http://schemas.microsoft.com/office/drawing/2014/main" id="{01C07943-6063-AA49-A761-702214989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3793" y="4988317"/>
            <a:ext cx="1201738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12" name="Rectangle 29">
            <a:extLst>
              <a:ext uri="{FF2B5EF4-FFF2-40B4-BE49-F238E27FC236}">
                <a16:creationId xmlns:a16="http://schemas.microsoft.com/office/drawing/2014/main" id="{87FD851C-0196-7F42-BFBD-4920C61D39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5531" y="4988317"/>
            <a:ext cx="1200150" cy="295275"/>
          </a:xfrm>
          <a:prstGeom prst="rect">
            <a:avLst/>
          </a:prstGeom>
          <a:noFill/>
          <a:ln w="9525">
            <a:solidFill>
              <a:srgbClr val="33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113" name="Text Box 30">
            <a:extLst>
              <a:ext uri="{FF2B5EF4-FFF2-40B4-BE49-F238E27FC236}">
                <a16:creationId xmlns:a16="http://schemas.microsoft.com/office/drawing/2014/main" id="{35A7B005-B17F-1342-ABF4-F9FF1C212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04435" y="4945723"/>
            <a:ext cx="1280779" cy="3391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solidFill>
                  <a:srgbClr val="333300"/>
                </a:solidFill>
                <a:latin typeface="Helvetica" pitchFamily="2" charset="0"/>
              </a:rPr>
              <a:t>Dst</a:t>
            </a:r>
            <a:r>
              <a:rPr lang="en-US" altLang="en-US" sz="1600" dirty="0">
                <a:solidFill>
                  <a:srgbClr val="333300"/>
                </a:solidFill>
                <a:latin typeface="Helvetica" pitchFamily="2" charset="0"/>
              </a:rPr>
              <a:t>-network</a:t>
            </a:r>
          </a:p>
        </p:txBody>
      </p:sp>
      <p:sp>
        <p:nvSpPr>
          <p:cNvPr id="114" name="Text Box 31">
            <a:extLst>
              <a:ext uri="{FF2B5EF4-FFF2-40B4-BE49-F238E27FC236}">
                <a16:creationId xmlns:a16="http://schemas.microsoft.com/office/drawing/2014/main" id="{1B6030A4-21CC-874F-A718-AA2BA6CCF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894" y="4958153"/>
            <a:ext cx="12684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333300"/>
                </a:solidFill>
                <a:latin typeface="Helvetica" pitchFamily="2" charset="0"/>
              </a:rPr>
              <a:t>Port</a:t>
            </a:r>
          </a:p>
        </p:txBody>
      </p:sp>
      <p:sp>
        <p:nvSpPr>
          <p:cNvPr id="115" name="Text Box 32">
            <a:extLst>
              <a:ext uri="{FF2B5EF4-FFF2-40B4-BE49-F238E27FC236}">
                <a16:creationId xmlns:a16="http://schemas.microsoft.com/office/drawing/2014/main" id="{D757539A-6D4A-9F4F-A374-FC2392C4A4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1224" y="4621074"/>
            <a:ext cx="1951668" cy="3699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65" tIns="46033" rIns="92065" bIns="46033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333300"/>
                </a:solidFill>
                <a:latin typeface="Helvetica" pitchFamily="2" charset="0"/>
              </a:rPr>
              <a:t>Forwarding Table</a:t>
            </a:r>
          </a:p>
        </p:txBody>
      </p:sp>
      <p:sp>
        <p:nvSpPr>
          <p:cNvPr id="116" name="Line 33">
            <a:extLst>
              <a:ext uri="{FF2B5EF4-FFF2-40B4-BE49-F238E27FC236}">
                <a16:creationId xmlns:a16="http://schemas.microsoft.com/office/drawing/2014/main" id="{A3717B03-8A3A-EB43-ADCF-1591758F7F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021881" y="4377128"/>
            <a:ext cx="0" cy="266700"/>
          </a:xfrm>
          <a:prstGeom prst="line">
            <a:avLst/>
          </a:prstGeom>
          <a:noFill/>
          <a:ln w="28575">
            <a:solidFill>
              <a:srgbClr val="3333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17" name="Text Box 35">
            <a:extLst>
              <a:ext uri="{FF2B5EF4-FFF2-40B4-BE49-F238E27FC236}">
                <a16:creationId xmlns:a16="http://schemas.microsoft.com/office/drawing/2014/main" id="{93B0CAFB-B026-3642-BCFC-8548D6CE6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8756" y="3667516"/>
            <a:ext cx="1854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  <a:latin typeface="Helvetica" pitchFamily="2" charset="0"/>
              </a:rPr>
              <a:t>Route Lookup Data Structure</a:t>
            </a:r>
          </a:p>
        </p:txBody>
      </p:sp>
      <p:sp>
        <p:nvSpPr>
          <p:cNvPr id="118" name="Text Box 36">
            <a:extLst>
              <a:ext uri="{FF2B5EF4-FFF2-40B4-BE49-F238E27FC236}">
                <a16:creationId xmlns:a16="http://schemas.microsoft.com/office/drawing/2014/main" id="{7C1D4A74-07E2-0640-A872-E11AB2622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97918" y="5305816"/>
            <a:ext cx="11699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65.0.0.0/8</a:t>
            </a:r>
          </a:p>
        </p:txBody>
      </p:sp>
      <p:sp>
        <p:nvSpPr>
          <p:cNvPr id="119" name="Text Box 37">
            <a:extLst>
              <a:ext uri="{FF2B5EF4-FFF2-40B4-BE49-F238E27FC236}">
                <a16:creationId xmlns:a16="http://schemas.microsoft.com/office/drawing/2014/main" id="{1C3BD388-20AB-4148-9783-1B5CEBA4EA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2043" y="5601091"/>
            <a:ext cx="1219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128.9.0.0/16</a:t>
            </a:r>
          </a:p>
        </p:txBody>
      </p:sp>
      <p:sp>
        <p:nvSpPr>
          <p:cNvPr id="120" name="Text Box 38">
            <a:extLst>
              <a:ext uri="{FF2B5EF4-FFF2-40B4-BE49-F238E27FC236}">
                <a16:creationId xmlns:a16="http://schemas.microsoft.com/office/drawing/2014/main" id="{C85728A5-8206-9543-AE84-548754CAC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6169" y="6393253"/>
            <a:ext cx="1298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149.12.0.0/19</a:t>
            </a:r>
          </a:p>
        </p:txBody>
      </p:sp>
      <p:sp>
        <p:nvSpPr>
          <p:cNvPr id="121" name="Text Box 39">
            <a:extLst>
              <a:ext uri="{FF2B5EF4-FFF2-40B4-BE49-F238E27FC236}">
                <a16:creationId xmlns:a16="http://schemas.microsoft.com/office/drawing/2014/main" id="{ABE879BC-9329-A048-96DD-F21F39A42F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0818" y="5315341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122" name="Text Box 40">
            <a:extLst>
              <a:ext uri="{FF2B5EF4-FFF2-40B4-BE49-F238E27FC236}">
                <a16:creationId xmlns:a16="http://schemas.microsoft.com/office/drawing/2014/main" id="{886B0CA8-0C8D-A041-9D6D-B2414D0B6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17169" y="5605853"/>
            <a:ext cx="284032" cy="307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123" name="Text Box 41">
            <a:extLst>
              <a:ext uri="{FF2B5EF4-FFF2-40B4-BE49-F238E27FC236}">
                <a16:creationId xmlns:a16="http://schemas.microsoft.com/office/drawing/2014/main" id="{600C6250-351F-694B-B105-D36879FD55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7806" y="6404366"/>
            <a:ext cx="292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solidFill>
                  <a:srgbClr val="333300"/>
                </a:solidFill>
                <a:latin typeface="Helvetica" pitchFamily="2" charset="0"/>
              </a:rPr>
              <a:t>7</a:t>
            </a:r>
          </a:p>
        </p:txBody>
      </p:sp>
      <p:sp>
        <p:nvSpPr>
          <p:cNvPr id="124" name="Line 44">
            <a:extLst>
              <a:ext uri="{FF2B5EF4-FFF2-40B4-BE49-F238E27FC236}">
                <a16:creationId xmlns:a16="http://schemas.microsoft.com/office/drawing/2014/main" id="{0B080899-6C72-574C-8144-BDA80AD6F08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344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5" name="Line 45">
            <a:extLst>
              <a:ext uri="{FF2B5EF4-FFF2-40B4-BE49-F238E27FC236}">
                <a16:creationId xmlns:a16="http://schemas.microsoft.com/office/drawing/2014/main" id="{4BD2A06B-335C-AB46-98DE-A2C1DE6DB408}"/>
              </a:ext>
            </a:extLst>
          </p:cNvPr>
          <p:cNvSpPr>
            <a:spLocks noChangeShapeType="1"/>
          </p:cNvSpPr>
          <p:nvPr/>
        </p:nvSpPr>
        <p:spPr bwMode="auto">
          <a:xfrm>
            <a:off x="9553693" y="5964628"/>
            <a:ext cx="0" cy="381000"/>
          </a:xfrm>
          <a:prstGeom prst="line">
            <a:avLst/>
          </a:prstGeom>
          <a:noFill/>
          <a:ln w="12700">
            <a:solidFill>
              <a:srgbClr val="3333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26" name="Line 43">
            <a:extLst>
              <a:ext uri="{FF2B5EF4-FFF2-40B4-BE49-F238E27FC236}">
                <a16:creationId xmlns:a16="http://schemas.microsoft.com/office/drawing/2014/main" id="{EC850063-D2A1-244E-80F0-6D201558E2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0358431" y="3987397"/>
            <a:ext cx="749300" cy="15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en-US">
              <a:latin typeface="Helvetica" pitchFamily="2" charset="0"/>
            </a:endParaRP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5C7421B6-5DCA-BD41-B3E3-0770EFAF7D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500" y="2344302"/>
            <a:ext cx="940617" cy="573778"/>
          </a:xfrm>
          <a:prstGeom prst="rect">
            <a:avLst/>
          </a:prstGeom>
        </p:spPr>
      </p:pic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138236A-60B5-A94C-821D-BA68D2B66B36}"/>
              </a:ext>
            </a:extLst>
          </p:cNvPr>
          <p:cNvCxnSpPr>
            <a:cxnSpLocks/>
          </p:cNvCxnSpPr>
          <p:nvPr/>
        </p:nvCxnSpPr>
        <p:spPr>
          <a:xfrm flipH="1">
            <a:off x="6535938" y="1868629"/>
            <a:ext cx="2283070" cy="280847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797E7E2-FDDE-7B4A-B5B7-83A4E0EEE451}"/>
              </a:ext>
            </a:extLst>
          </p:cNvPr>
          <p:cNvCxnSpPr>
            <a:cxnSpLocks/>
          </p:cNvCxnSpPr>
          <p:nvPr/>
        </p:nvCxnSpPr>
        <p:spPr>
          <a:xfrm>
            <a:off x="9826092" y="1890396"/>
            <a:ext cx="2096734" cy="402345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2780EF41-2DEB-8242-BC95-7446C4879F44}"/>
              </a:ext>
            </a:extLst>
          </p:cNvPr>
          <p:cNvSpPr txBox="1"/>
          <p:nvPr/>
        </p:nvSpPr>
        <p:spPr>
          <a:xfrm>
            <a:off x="7548434" y="2247541"/>
            <a:ext cx="787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Parse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8B984C0-C560-4542-9F07-E53AFC7557FA}"/>
              </a:ext>
            </a:extLst>
          </p:cNvPr>
          <p:cNvCxnSpPr>
            <a:cxnSpLocks/>
          </p:cNvCxnSpPr>
          <p:nvPr/>
        </p:nvCxnSpPr>
        <p:spPr>
          <a:xfrm flipV="1">
            <a:off x="7599015" y="2622607"/>
            <a:ext cx="927697" cy="51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8F2757A8-9935-0E4D-ACD6-586FC8FB9F5E}"/>
              </a:ext>
            </a:extLst>
          </p:cNvPr>
          <p:cNvGrpSpPr/>
          <p:nvPr/>
        </p:nvGrpSpPr>
        <p:grpSpPr>
          <a:xfrm>
            <a:off x="8611980" y="2157278"/>
            <a:ext cx="1175806" cy="1009935"/>
            <a:chOff x="9422462" y="2142976"/>
            <a:chExt cx="1175806" cy="1009935"/>
          </a:xfrm>
        </p:grpSpPr>
        <p:grpSp>
          <p:nvGrpSpPr>
            <p:cNvPr id="133" name="Group 132">
              <a:extLst>
                <a:ext uri="{FF2B5EF4-FFF2-40B4-BE49-F238E27FC236}">
                  <a16:creationId xmlns:a16="http://schemas.microsoft.com/office/drawing/2014/main" id="{120EF3A6-C61C-2940-864A-A2355F756A63}"/>
                </a:ext>
              </a:extLst>
            </p:cNvPr>
            <p:cNvGrpSpPr/>
            <p:nvPr/>
          </p:nvGrpSpPr>
          <p:grpSpPr>
            <a:xfrm>
              <a:off x="9425800" y="2142976"/>
              <a:ext cx="1154312" cy="338554"/>
              <a:chOff x="9522792" y="2132162"/>
              <a:chExt cx="1154312" cy="338554"/>
            </a:xfrm>
          </p:grpSpPr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605DBE19-6981-0E4B-9E80-AA78C44F654B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2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52D315E9-6A36-8C4F-AE6A-0852CD3F29C8}"/>
                  </a:ext>
                </a:extLst>
              </p:cNvPr>
              <p:cNvSpPr txBox="1"/>
              <p:nvPr/>
            </p:nvSpPr>
            <p:spPr>
              <a:xfrm>
                <a:off x="9551973" y="2132162"/>
                <a:ext cx="106527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Transport</a:t>
                </a:r>
              </a:p>
            </p:txBody>
          </p:sp>
        </p:grpSp>
        <p:grpSp>
          <p:nvGrpSpPr>
            <p:cNvPr id="134" name="Group 133">
              <a:extLst>
                <a:ext uri="{FF2B5EF4-FFF2-40B4-BE49-F238E27FC236}">
                  <a16:creationId xmlns:a16="http://schemas.microsoft.com/office/drawing/2014/main" id="{3AE12218-68F9-2F4B-ACA9-0C9B23AAEF94}"/>
                </a:ext>
              </a:extLst>
            </p:cNvPr>
            <p:cNvGrpSpPr/>
            <p:nvPr/>
          </p:nvGrpSpPr>
          <p:grpSpPr>
            <a:xfrm>
              <a:off x="9425800" y="2495331"/>
              <a:ext cx="1154312" cy="338554"/>
              <a:chOff x="9522792" y="2140414"/>
              <a:chExt cx="1154312" cy="338554"/>
            </a:xfrm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91F25002-A6FB-0F43-92E2-A9575A609AD2}"/>
                  </a:ext>
                </a:extLst>
              </p:cNvPr>
              <p:cNvSpPr/>
              <p:nvPr/>
            </p:nvSpPr>
            <p:spPr>
              <a:xfrm>
                <a:off x="9522792" y="2152590"/>
                <a:ext cx="1154312" cy="308876"/>
              </a:xfrm>
              <a:prstGeom prst="rect">
                <a:avLst/>
              </a:prstGeom>
              <a:solidFill>
                <a:schemeClr val="accent1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078860B6-6A87-0E41-87CC-42B4BB7DED56}"/>
                  </a:ext>
                </a:extLst>
              </p:cNvPr>
              <p:cNvSpPr txBox="1"/>
              <p:nvPr/>
            </p:nvSpPr>
            <p:spPr>
              <a:xfrm>
                <a:off x="9652690" y="2140414"/>
                <a:ext cx="96999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Network</a:t>
                </a:r>
              </a:p>
            </p:txBody>
          </p:sp>
        </p:grpSp>
        <p:grpSp>
          <p:nvGrpSpPr>
            <p:cNvPr id="135" name="Group 134">
              <a:extLst>
                <a:ext uri="{FF2B5EF4-FFF2-40B4-BE49-F238E27FC236}">
                  <a16:creationId xmlns:a16="http://schemas.microsoft.com/office/drawing/2014/main" id="{B9F36860-B564-5A4A-97D7-531671953B7C}"/>
                </a:ext>
              </a:extLst>
            </p:cNvPr>
            <p:cNvGrpSpPr/>
            <p:nvPr/>
          </p:nvGrpSpPr>
          <p:grpSpPr>
            <a:xfrm>
              <a:off x="9422462" y="2814357"/>
              <a:ext cx="1175806" cy="338554"/>
              <a:chOff x="9522792" y="2153179"/>
              <a:chExt cx="1175806" cy="338554"/>
            </a:xfrm>
          </p:grpSpPr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F05FD530-2845-3147-9492-A6C51EFA03C2}"/>
                  </a:ext>
                </a:extLst>
              </p:cNvPr>
              <p:cNvSpPr/>
              <p:nvPr/>
            </p:nvSpPr>
            <p:spPr>
              <a:xfrm>
                <a:off x="9522792" y="2191444"/>
                <a:ext cx="1175806" cy="270022"/>
              </a:xfrm>
              <a:prstGeom prst="rect">
                <a:avLst/>
              </a:prstGeom>
              <a:solidFill>
                <a:srgbClr val="7030A0"/>
              </a:solidFill>
              <a:ln w="25400">
                <a:solidFill>
                  <a:schemeClr val="tx1"/>
                </a:solidFill>
                <a:tailEnd type="arrow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137" name="TextBox 136">
                <a:extLst>
                  <a:ext uri="{FF2B5EF4-FFF2-40B4-BE49-F238E27FC236}">
                    <a16:creationId xmlns:a16="http://schemas.microsoft.com/office/drawing/2014/main" id="{145E2BDC-A177-8343-97E7-43C38C248F7F}"/>
                  </a:ext>
                </a:extLst>
              </p:cNvPr>
              <p:cNvSpPr txBox="1"/>
              <p:nvPr/>
            </p:nvSpPr>
            <p:spPr>
              <a:xfrm>
                <a:off x="9576711" y="2153179"/>
                <a:ext cx="1065278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sz="1600" dirty="0">
                    <a:solidFill>
                      <a:schemeClr val="bg1"/>
                    </a:solidFill>
                    <a:latin typeface="Helvetica" pitchFamily="2" charset="0"/>
                  </a:rPr>
                  <a:t>Link layer</a:t>
                </a:r>
              </a:p>
            </p:txBody>
          </p:sp>
        </p:grp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CD716285-FD79-AD43-8300-621F5EBA3814}"/>
              </a:ext>
            </a:extLst>
          </p:cNvPr>
          <p:cNvSpPr txBox="1"/>
          <p:nvPr/>
        </p:nvSpPr>
        <p:spPr>
          <a:xfrm>
            <a:off x="9532961" y="2149842"/>
            <a:ext cx="19842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Extract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destination IP </a:t>
            </a:r>
            <a:r>
              <a:rPr lang="en-US" dirty="0">
                <a:latin typeface="Helvetica" pitchFamily="2" charset="0"/>
              </a:rPr>
              <a:t>address</a:t>
            </a:r>
          </a:p>
        </p:txBody>
      </p:sp>
      <p:sp>
        <p:nvSpPr>
          <p:cNvPr id="143" name="Freeform 142">
            <a:extLst>
              <a:ext uri="{FF2B5EF4-FFF2-40B4-BE49-F238E27FC236}">
                <a16:creationId xmlns:a16="http://schemas.microsoft.com/office/drawing/2014/main" id="{E21B14B1-B23D-A14C-AC25-46B8F248C901}"/>
              </a:ext>
            </a:extLst>
          </p:cNvPr>
          <p:cNvSpPr/>
          <p:nvPr/>
        </p:nvSpPr>
        <p:spPr>
          <a:xfrm>
            <a:off x="6782921" y="2755076"/>
            <a:ext cx="4630215" cy="1232322"/>
          </a:xfrm>
          <a:custGeom>
            <a:avLst/>
            <a:gdLst>
              <a:gd name="connsiteX0" fmla="*/ 3216102 w 4630215"/>
              <a:gd name="connsiteY0" fmla="*/ 0 h 1330037"/>
              <a:gd name="connsiteX1" fmla="*/ 4486761 w 4630215"/>
              <a:gd name="connsiteY1" fmla="*/ 190006 h 1330037"/>
              <a:gd name="connsiteX2" fmla="*/ 235395 w 4630215"/>
              <a:gd name="connsiteY2" fmla="*/ 819398 h 1330037"/>
              <a:gd name="connsiteX3" fmla="*/ 924164 w 4630215"/>
              <a:gd name="connsiteY3" fmla="*/ 1330037 h 1330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30215" h="1330037">
                <a:moveTo>
                  <a:pt x="3216102" y="0"/>
                </a:moveTo>
                <a:cubicBezTo>
                  <a:pt x="4099824" y="26720"/>
                  <a:pt x="4983546" y="53440"/>
                  <a:pt x="4486761" y="190006"/>
                </a:cubicBezTo>
                <a:cubicBezTo>
                  <a:pt x="3989976" y="326572"/>
                  <a:pt x="829161" y="629393"/>
                  <a:pt x="235395" y="819398"/>
                </a:cubicBezTo>
                <a:cubicBezTo>
                  <a:pt x="-358371" y="1009403"/>
                  <a:pt x="282896" y="1169720"/>
                  <a:pt x="924164" y="1330037"/>
                </a:cubicBezTo>
              </a:path>
            </a:pathLst>
          </a:custGeom>
          <a:noFill/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4" name="Picture 19" descr="Router Clip Art">
            <a:extLst>
              <a:ext uri="{FF2B5EF4-FFF2-40B4-BE49-F238E27FC236}">
                <a16:creationId xmlns:a16="http://schemas.microsoft.com/office/drawing/2014/main" id="{4376E3E2-CDFA-FA4B-8137-3E9D22D00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6712" y="551694"/>
            <a:ext cx="1648691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598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Freeform 3">
            <a:extLst>
              <a:ext uri="{FF2B5EF4-FFF2-40B4-BE49-F238E27FC236}">
                <a16:creationId xmlns:a16="http://schemas.microsoft.com/office/drawing/2014/main" id="{3B7F4D98-9704-594E-AF0C-4F669A2531EF}"/>
              </a:ext>
            </a:extLst>
          </p:cNvPr>
          <p:cNvSpPr>
            <a:spLocks/>
          </p:cNvSpPr>
          <p:nvPr/>
        </p:nvSpPr>
        <p:spPr bwMode="auto">
          <a:xfrm>
            <a:off x="6699250" y="412115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7" name="Line 4">
            <a:extLst>
              <a:ext uri="{FF2B5EF4-FFF2-40B4-BE49-F238E27FC236}">
                <a16:creationId xmlns:a16="http://schemas.microsoft.com/office/drawing/2014/main" id="{16D3346C-FB7F-6043-A0DB-D887ED37DF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6100" y="4397375"/>
            <a:ext cx="8953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8" name="Line 5">
            <a:extLst>
              <a:ext uri="{FF2B5EF4-FFF2-40B4-BE49-F238E27FC236}">
                <a16:creationId xmlns:a16="http://schemas.microsoft.com/office/drawing/2014/main" id="{8BEBD174-13A2-AF44-9CFC-C0CF28404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4676" y="3768725"/>
            <a:ext cx="752475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9" name="Line 6">
            <a:extLst>
              <a:ext uri="{FF2B5EF4-FFF2-40B4-BE49-F238E27FC236}">
                <a16:creationId xmlns:a16="http://schemas.microsoft.com/office/drawing/2014/main" id="{54771D2D-1FB4-BA43-B8CD-011CDF5AD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1351" y="2987675"/>
            <a:ext cx="847725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0" name="Freeform 7">
            <a:extLst>
              <a:ext uri="{FF2B5EF4-FFF2-40B4-BE49-F238E27FC236}">
                <a16:creationId xmlns:a16="http://schemas.microsoft.com/office/drawing/2014/main" id="{FE547FC0-02D3-EF41-AFE2-8AABD9805A64}"/>
              </a:ext>
            </a:extLst>
          </p:cNvPr>
          <p:cNvSpPr>
            <a:spLocks/>
          </p:cNvSpPr>
          <p:nvPr/>
        </p:nvSpPr>
        <p:spPr bwMode="auto">
          <a:xfrm>
            <a:off x="5097464" y="3567114"/>
            <a:ext cx="1773237" cy="979487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54282" name="Group 9">
            <a:extLst>
              <a:ext uri="{FF2B5EF4-FFF2-40B4-BE49-F238E27FC236}">
                <a16:creationId xmlns:a16="http://schemas.microsoft.com/office/drawing/2014/main" id="{FA919178-FF0C-6943-AE81-A527A957186E}"/>
              </a:ext>
            </a:extLst>
          </p:cNvPr>
          <p:cNvGrpSpPr>
            <a:grpSpLocks/>
          </p:cNvGrpSpPr>
          <p:nvPr/>
        </p:nvGrpSpPr>
        <p:grpSpPr bwMode="auto">
          <a:xfrm>
            <a:off x="2282825" y="2760663"/>
            <a:ext cx="2338388" cy="404812"/>
            <a:chOff x="1004" y="1639"/>
            <a:chExt cx="1473" cy="255"/>
          </a:xfrm>
        </p:grpSpPr>
        <p:sp>
          <p:nvSpPr>
            <p:cNvPr id="54315" name="Freeform 10">
              <a:extLst>
                <a:ext uri="{FF2B5EF4-FFF2-40B4-BE49-F238E27FC236}">
                  <a16:creationId xmlns:a16="http://schemas.microsoft.com/office/drawing/2014/main" id="{579BFC8B-3123-CC47-A82B-836EF83D2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6" name="Text Box 11">
              <a:extLst>
                <a:ext uri="{FF2B5EF4-FFF2-40B4-BE49-F238E27FC236}">
                  <a16:creationId xmlns:a16="http://schemas.microsoft.com/office/drawing/2014/main" id="{631F2587-4077-7247-8E40-8F1B97FD6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200.23.16.0/23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3" name="Group 12">
            <a:extLst>
              <a:ext uri="{FF2B5EF4-FFF2-40B4-BE49-F238E27FC236}">
                <a16:creationId xmlns:a16="http://schemas.microsoft.com/office/drawing/2014/main" id="{EEC42483-4E70-2D4B-883F-05A79E0409D2}"/>
              </a:ext>
            </a:extLst>
          </p:cNvPr>
          <p:cNvGrpSpPr>
            <a:grpSpLocks/>
          </p:cNvGrpSpPr>
          <p:nvPr/>
        </p:nvGrpSpPr>
        <p:grpSpPr bwMode="auto">
          <a:xfrm>
            <a:off x="2311400" y="3351213"/>
            <a:ext cx="2338388" cy="404812"/>
            <a:chOff x="1004" y="1639"/>
            <a:chExt cx="1473" cy="255"/>
          </a:xfrm>
        </p:grpSpPr>
        <p:sp>
          <p:nvSpPr>
            <p:cNvPr id="54313" name="Freeform 13">
              <a:extLst>
                <a:ext uri="{FF2B5EF4-FFF2-40B4-BE49-F238E27FC236}">
                  <a16:creationId xmlns:a16="http://schemas.microsoft.com/office/drawing/2014/main" id="{A4277EB0-78D7-DF4B-A37D-E5BB4A541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4" name="Text Box 14">
              <a:extLst>
                <a:ext uri="{FF2B5EF4-FFF2-40B4-BE49-F238E27FC236}">
                  <a16:creationId xmlns:a16="http://schemas.microsoft.com/office/drawing/2014/main" id="{5E4C72F2-D512-3640-BF7C-A1E6EC161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200.23.18.0/23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4" name="Group 15">
            <a:extLst>
              <a:ext uri="{FF2B5EF4-FFF2-40B4-BE49-F238E27FC236}">
                <a16:creationId xmlns:a16="http://schemas.microsoft.com/office/drawing/2014/main" id="{1BBA1EF2-5886-DF4D-9270-48EFD90CF345}"/>
              </a:ext>
            </a:extLst>
          </p:cNvPr>
          <p:cNvGrpSpPr>
            <a:grpSpLocks/>
          </p:cNvGrpSpPr>
          <p:nvPr/>
        </p:nvGrpSpPr>
        <p:grpSpPr bwMode="auto">
          <a:xfrm>
            <a:off x="2225675" y="4770438"/>
            <a:ext cx="2338388" cy="404812"/>
            <a:chOff x="1004" y="1639"/>
            <a:chExt cx="1473" cy="255"/>
          </a:xfrm>
        </p:grpSpPr>
        <p:sp>
          <p:nvSpPr>
            <p:cNvPr id="54311" name="Freeform 16">
              <a:extLst>
                <a:ext uri="{FF2B5EF4-FFF2-40B4-BE49-F238E27FC236}">
                  <a16:creationId xmlns:a16="http://schemas.microsoft.com/office/drawing/2014/main" id="{909C34BF-01E4-3347-AD38-161C0CD99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2" name="Text Box 17">
              <a:extLst>
                <a:ext uri="{FF2B5EF4-FFF2-40B4-BE49-F238E27FC236}">
                  <a16:creationId xmlns:a16="http://schemas.microsoft.com/office/drawing/2014/main" id="{BC469E82-FB52-484C-A30B-2E6D61DE5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200.23.30.0/23</a:t>
              </a:r>
              <a:endParaRPr lang="en-US" altLang="en-US" sz="1800">
                <a:latin typeface="Helvetica" pitchFamily="2" charset="0"/>
              </a:endParaRPr>
            </a:p>
          </p:txBody>
        </p:sp>
      </p:grpSp>
      <p:sp>
        <p:nvSpPr>
          <p:cNvPr id="54285" name="Text Box 18">
            <a:extLst>
              <a:ext uri="{FF2B5EF4-FFF2-40B4-BE49-F238E27FC236}">
                <a16:creationId xmlns:a16="http://schemas.microsoft.com/office/drawing/2014/main" id="{E835D062-266A-0B4C-8139-AA09F1515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1" y="3933683"/>
            <a:ext cx="821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ISP A</a:t>
            </a:r>
            <a:endParaRPr lang="en-US" altLang="en-US" dirty="0">
              <a:latin typeface="Helvetica" pitchFamily="2" charset="0"/>
            </a:endParaRPr>
          </a:p>
        </p:txBody>
      </p:sp>
      <p:sp>
        <p:nvSpPr>
          <p:cNvPr id="54286" name="Freeform 19">
            <a:extLst>
              <a:ext uri="{FF2B5EF4-FFF2-40B4-BE49-F238E27FC236}">
                <a16:creationId xmlns:a16="http://schemas.microsoft.com/office/drawing/2014/main" id="{F7116D8C-5C52-0441-BFBA-D1438ECFD586}"/>
              </a:ext>
            </a:extLst>
          </p:cNvPr>
          <p:cNvSpPr>
            <a:spLocks/>
          </p:cNvSpPr>
          <p:nvPr/>
        </p:nvSpPr>
        <p:spPr bwMode="auto">
          <a:xfrm>
            <a:off x="8659383" y="3156309"/>
            <a:ext cx="1817686" cy="2535238"/>
          </a:xfrm>
          <a:custGeom>
            <a:avLst/>
            <a:gdLst>
              <a:gd name="T0" fmla="*/ 2147483646 w 460"/>
              <a:gd name="T1" fmla="*/ 2147483646 h 1597"/>
              <a:gd name="T2" fmla="*/ 2147483646 w 460"/>
              <a:gd name="T3" fmla="*/ 2147483646 h 1597"/>
              <a:gd name="T4" fmla="*/ 2147483646 w 460"/>
              <a:gd name="T5" fmla="*/ 2147483646 h 1597"/>
              <a:gd name="T6" fmla="*/ 2147483646 w 460"/>
              <a:gd name="T7" fmla="*/ 2147483646 h 1597"/>
              <a:gd name="T8" fmla="*/ 2147483646 w 460"/>
              <a:gd name="T9" fmla="*/ 2147483646 h 1597"/>
              <a:gd name="T10" fmla="*/ 2147483646 w 460"/>
              <a:gd name="T11" fmla="*/ 2147483646 h 1597"/>
              <a:gd name="T12" fmla="*/ 2147483646 w 460"/>
              <a:gd name="T13" fmla="*/ 2147483646 h 1597"/>
              <a:gd name="T14" fmla="*/ 2147483646 w 460"/>
              <a:gd name="T15" fmla="*/ 2147483646 h 1597"/>
              <a:gd name="T16" fmla="*/ 2147483646 w 460"/>
              <a:gd name="T17" fmla="*/ 2147483646 h 1597"/>
              <a:gd name="T18" fmla="*/ 2147483646 w 460"/>
              <a:gd name="T19" fmla="*/ 2147483646 h 1597"/>
              <a:gd name="T20" fmla="*/ 2147483646 w 460"/>
              <a:gd name="T21" fmla="*/ 2147483646 h 1597"/>
              <a:gd name="T22" fmla="*/ 2147483646 w 460"/>
              <a:gd name="T23" fmla="*/ 2147483646 h 15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60" h="1597">
                <a:moveTo>
                  <a:pt x="328" y="56"/>
                </a:moveTo>
                <a:cubicBezTo>
                  <a:pt x="247" y="0"/>
                  <a:pt x="253" y="138"/>
                  <a:pt x="208" y="218"/>
                </a:cubicBezTo>
                <a:cubicBezTo>
                  <a:pt x="163" y="298"/>
                  <a:pt x="91" y="419"/>
                  <a:pt x="58" y="536"/>
                </a:cubicBezTo>
                <a:cubicBezTo>
                  <a:pt x="25" y="653"/>
                  <a:pt x="0" y="822"/>
                  <a:pt x="7" y="919"/>
                </a:cubicBezTo>
                <a:cubicBezTo>
                  <a:pt x="14" y="1016"/>
                  <a:pt x="64" y="1046"/>
                  <a:pt x="100" y="1118"/>
                </a:cubicBezTo>
                <a:cubicBezTo>
                  <a:pt x="136" y="1190"/>
                  <a:pt x="166" y="1278"/>
                  <a:pt x="220" y="1352"/>
                </a:cubicBezTo>
                <a:cubicBezTo>
                  <a:pt x="274" y="1426"/>
                  <a:pt x="388" y="1597"/>
                  <a:pt x="424" y="1562"/>
                </a:cubicBezTo>
                <a:cubicBezTo>
                  <a:pt x="460" y="1527"/>
                  <a:pt x="436" y="1228"/>
                  <a:pt x="436" y="1142"/>
                </a:cubicBezTo>
                <a:cubicBezTo>
                  <a:pt x="436" y="1056"/>
                  <a:pt x="439" y="1094"/>
                  <a:pt x="424" y="1046"/>
                </a:cubicBezTo>
                <a:cubicBezTo>
                  <a:pt x="409" y="998"/>
                  <a:pt x="365" y="928"/>
                  <a:pt x="346" y="854"/>
                </a:cubicBezTo>
                <a:cubicBezTo>
                  <a:pt x="327" y="780"/>
                  <a:pt x="313" y="735"/>
                  <a:pt x="310" y="602"/>
                </a:cubicBezTo>
                <a:cubicBezTo>
                  <a:pt x="307" y="469"/>
                  <a:pt x="324" y="170"/>
                  <a:pt x="328" y="56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7" name="Text Box 20">
            <a:extLst>
              <a:ext uri="{FF2B5EF4-FFF2-40B4-BE49-F238E27FC236}">
                <a16:creationId xmlns:a16="http://schemas.microsoft.com/office/drawing/2014/main" id="{D48FAD28-74EF-5A4E-A73D-3D280FC2F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193" y="2756991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1</a:t>
            </a:r>
          </a:p>
        </p:txBody>
      </p:sp>
      <p:sp>
        <p:nvSpPr>
          <p:cNvPr id="54288" name="Text Box 21">
            <a:extLst>
              <a:ext uri="{FF2B5EF4-FFF2-40B4-BE49-F238E27FC236}">
                <a16:creationId xmlns:a16="http://schemas.microsoft.com/office/drawing/2014/main" id="{CB91799F-B46A-5E4A-BE55-6273747BB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56" y="481488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8</a:t>
            </a:r>
          </a:p>
        </p:txBody>
      </p:sp>
      <p:sp>
        <p:nvSpPr>
          <p:cNvPr id="54289" name="Text Box 22">
            <a:extLst>
              <a:ext uri="{FF2B5EF4-FFF2-40B4-BE49-F238E27FC236}">
                <a16:creationId xmlns:a16="http://schemas.microsoft.com/office/drawing/2014/main" id="{D76D4C1B-B7E1-5B46-AF61-448067A66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9586" y="4453620"/>
            <a:ext cx="1228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Internet</a:t>
            </a:r>
          </a:p>
        </p:txBody>
      </p:sp>
      <p:sp>
        <p:nvSpPr>
          <p:cNvPr id="54290" name="Text Box 23">
            <a:extLst>
              <a:ext uri="{FF2B5EF4-FFF2-40B4-BE49-F238E27FC236}">
                <a16:creationId xmlns:a16="http://schemas.microsoft.com/office/drawing/2014/main" id="{6AE3B44A-0944-1440-ADF7-C93D2685F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570" y="3401219"/>
            <a:ext cx="1379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2</a:t>
            </a:r>
          </a:p>
        </p:txBody>
      </p:sp>
      <p:grpSp>
        <p:nvGrpSpPr>
          <p:cNvPr id="54298" name="Group 31">
            <a:extLst>
              <a:ext uri="{FF2B5EF4-FFF2-40B4-BE49-F238E27FC236}">
                <a16:creationId xmlns:a16="http://schemas.microsoft.com/office/drawing/2014/main" id="{F201C2F6-045D-1D44-9E95-DDBB20F5403B}"/>
              </a:ext>
            </a:extLst>
          </p:cNvPr>
          <p:cNvGrpSpPr>
            <a:grpSpLocks/>
          </p:cNvGrpSpPr>
          <p:nvPr/>
        </p:nvGrpSpPr>
        <p:grpSpPr bwMode="auto">
          <a:xfrm>
            <a:off x="2330450" y="3941763"/>
            <a:ext cx="2338388" cy="404812"/>
            <a:chOff x="1004" y="1639"/>
            <a:chExt cx="1473" cy="255"/>
          </a:xfrm>
        </p:grpSpPr>
        <p:sp>
          <p:nvSpPr>
            <p:cNvPr id="54309" name="Freeform 32">
              <a:extLst>
                <a:ext uri="{FF2B5EF4-FFF2-40B4-BE49-F238E27FC236}">
                  <a16:creationId xmlns:a16="http://schemas.microsoft.com/office/drawing/2014/main" id="{0F48C950-0ED0-2646-AE50-0EFD1F904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0" name="Text Box 33">
              <a:extLst>
                <a:ext uri="{FF2B5EF4-FFF2-40B4-BE49-F238E27FC236}">
                  <a16:creationId xmlns:a16="http://schemas.microsoft.com/office/drawing/2014/main" id="{264F5F5E-0B9C-0245-B695-AE0923C4E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200.23.20.0/23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54299" name="Text Box 34">
            <a:extLst>
              <a:ext uri="{FF2B5EF4-FFF2-40B4-BE49-F238E27FC236}">
                <a16:creationId xmlns:a16="http://schemas.microsoft.com/office/drawing/2014/main" id="{620667E2-808C-204C-8FE0-97FCAEAF0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117" y="399595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3</a:t>
            </a:r>
          </a:p>
        </p:txBody>
      </p:sp>
      <p:grpSp>
        <p:nvGrpSpPr>
          <p:cNvPr id="54300" name="Group 35">
            <a:extLst>
              <a:ext uri="{FF2B5EF4-FFF2-40B4-BE49-F238E27FC236}">
                <a16:creationId xmlns:a16="http://schemas.microsoft.com/office/drawing/2014/main" id="{6354EAEA-EA33-7446-9594-255BB869488B}"/>
              </a:ext>
            </a:extLst>
          </p:cNvPr>
          <p:cNvGrpSpPr>
            <a:grpSpLocks/>
          </p:cNvGrpSpPr>
          <p:nvPr/>
        </p:nvGrpSpPr>
        <p:grpSpPr bwMode="auto">
          <a:xfrm>
            <a:off x="3679827" y="4205289"/>
            <a:ext cx="258763" cy="666750"/>
            <a:chOff x="870" y="2945"/>
            <a:chExt cx="163" cy="420"/>
          </a:xfrm>
        </p:grpSpPr>
        <p:sp>
          <p:nvSpPr>
            <p:cNvPr id="54306" name="Text Box 36">
              <a:extLst>
                <a:ext uri="{FF2B5EF4-FFF2-40B4-BE49-F238E27FC236}">
                  <a16:creationId xmlns:a16="http://schemas.microsoft.com/office/drawing/2014/main" id="{C77FCD02-CA2E-7842-A386-C5A9B3148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7" name="Text Box 37">
              <a:extLst>
                <a:ext uri="{FF2B5EF4-FFF2-40B4-BE49-F238E27FC236}">
                  <a16:creationId xmlns:a16="http://schemas.microsoft.com/office/drawing/2014/main" id="{26F797E1-CA43-D241-A5FE-4A2906D71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8" name="Text Box 38">
              <a:extLst>
                <a:ext uri="{FF2B5EF4-FFF2-40B4-BE49-F238E27FC236}">
                  <a16:creationId xmlns:a16="http://schemas.microsoft.com/office/drawing/2014/main" id="{EE18D9F8-9D2C-7C43-B7C1-7391619DE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grpSp>
        <p:nvGrpSpPr>
          <p:cNvPr id="54301" name="Group 39">
            <a:extLst>
              <a:ext uri="{FF2B5EF4-FFF2-40B4-BE49-F238E27FC236}">
                <a16:creationId xmlns:a16="http://schemas.microsoft.com/office/drawing/2014/main" id="{621371D0-A14F-7841-8530-71D4DE685595}"/>
              </a:ext>
            </a:extLst>
          </p:cNvPr>
          <p:cNvGrpSpPr>
            <a:grpSpLocks/>
          </p:cNvGrpSpPr>
          <p:nvPr/>
        </p:nvGrpSpPr>
        <p:grpSpPr bwMode="auto">
          <a:xfrm>
            <a:off x="4708527" y="3910014"/>
            <a:ext cx="258763" cy="666750"/>
            <a:chOff x="870" y="2945"/>
            <a:chExt cx="163" cy="420"/>
          </a:xfrm>
        </p:grpSpPr>
        <p:sp>
          <p:nvSpPr>
            <p:cNvPr id="54303" name="Text Box 40">
              <a:extLst>
                <a:ext uri="{FF2B5EF4-FFF2-40B4-BE49-F238E27FC236}">
                  <a16:creationId xmlns:a16="http://schemas.microsoft.com/office/drawing/2014/main" id="{412CC3B6-0E5B-A441-A96B-2B61763BD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4" name="Text Box 41">
              <a:extLst>
                <a:ext uri="{FF2B5EF4-FFF2-40B4-BE49-F238E27FC236}">
                  <a16:creationId xmlns:a16="http://schemas.microsoft.com/office/drawing/2014/main" id="{0A26635C-03F3-454F-850F-39EFFB821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5" name="Text Box 42">
              <a:extLst>
                <a:ext uri="{FF2B5EF4-FFF2-40B4-BE49-F238E27FC236}">
                  <a16:creationId xmlns:a16="http://schemas.microsoft.com/office/drawing/2014/main" id="{4D6BFCCC-AABD-0449-8886-E91CF2F98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4C343B4-A967-6D46-862C-ABC74B6E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2122" cy="1325563"/>
          </a:xfrm>
        </p:spPr>
        <p:txBody>
          <a:bodyPr/>
          <a:lstStyle/>
          <a:p>
            <a:r>
              <a:rPr lang="en-US" altLang="en-US" dirty="0"/>
              <a:t>Example of IP block reallocation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40018-0643-9647-A068-6110250E4AF6}"/>
              </a:ext>
            </a:extLst>
          </p:cNvPr>
          <p:cNvSpPr txBox="1"/>
          <p:nvPr/>
        </p:nvSpPr>
        <p:spPr>
          <a:xfrm>
            <a:off x="4950546" y="2460793"/>
            <a:ext cx="2148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ISP A owns the IP block 200.23.16.0/20. </a:t>
            </a:r>
          </a:p>
        </p:txBody>
      </p:sp>
      <p:pic>
        <p:nvPicPr>
          <p:cNvPr id="46" name="Picture 19" descr="Router Clip Art">
            <a:extLst>
              <a:ext uri="{FF2B5EF4-FFF2-40B4-BE49-F238E27FC236}">
                <a16:creationId xmlns:a16="http://schemas.microsoft.com/office/drawing/2014/main" id="{BA791F9C-7CE0-6147-9EF0-8262BBDE2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3670343"/>
            <a:ext cx="1092301" cy="80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68D8053-A533-2940-8947-A7F38B076D0E}"/>
              </a:ext>
            </a:extLst>
          </p:cNvPr>
          <p:cNvSpPr txBox="1"/>
          <p:nvPr/>
        </p:nvSpPr>
        <p:spPr>
          <a:xfrm>
            <a:off x="838200" y="1639532"/>
            <a:ext cx="4019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Suppose ISP A reallocates a part of its IP block to orgs 1… 8</a:t>
            </a:r>
          </a:p>
        </p:txBody>
      </p:sp>
      <p:sp>
        <p:nvSpPr>
          <p:cNvPr id="49" name="Rectangle 21">
            <a:extLst>
              <a:ext uri="{FF2B5EF4-FFF2-40B4-BE49-F238E27FC236}">
                <a16:creationId xmlns:a16="http://schemas.microsoft.com/office/drawing/2014/main" id="{1802F253-E2D0-7C4B-A2E8-2F97A90F2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4287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50" name="Rectangle 22">
            <a:extLst>
              <a:ext uri="{FF2B5EF4-FFF2-40B4-BE49-F238E27FC236}">
                <a16:creationId xmlns:a16="http://schemas.microsoft.com/office/drawing/2014/main" id="{C186EE6F-D0B0-524D-8AFF-B969D4F6A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8859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aphicFrame>
        <p:nvGraphicFramePr>
          <p:cNvPr id="51" name="Group 23">
            <a:extLst>
              <a:ext uri="{FF2B5EF4-FFF2-40B4-BE49-F238E27FC236}">
                <a16:creationId xmlns:a16="http://schemas.microsoft.com/office/drawing/2014/main" id="{09E1F73D-8EFD-284A-B128-50D8542E0B95}"/>
              </a:ext>
            </a:extLst>
          </p:cNvPr>
          <p:cNvGraphicFramePr>
            <a:graphicFrameLocks noGrp="1"/>
          </p:cNvGraphicFramePr>
          <p:nvPr/>
        </p:nvGraphicFramePr>
        <p:xfrm>
          <a:off x="8193730" y="1425713"/>
          <a:ext cx="3373740" cy="1924768"/>
        </p:xfrm>
        <a:graphic>
          <a:graphicData uri="http://schemas.openxmlformats.org/drawingml/2006/table">
            <a:tbl>
              <a:tblPr/>
              <a:tblGrid>
                <a:gridCol w="170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Dst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 IP Prefix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Output port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65.0.0.0/8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128.9.0.0/16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…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…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200.23.16.0/20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7 (towards A)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32864-DA53-EA4C-8D18-81969B618B01}"/>
              </a:ext>
            </a:extLst>
          </p:cNvPr>
          <p:cNvCxnSpPr/>
          <p:nvPr/>
        </p:nvCxnSpPr>
        <p:spPr>
          <a:xfrm flipH="1" flipV="1">
            <a:off x="8193730" y="3476456"/>
            <a:ext cx="1209966" cy="37799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FAB7171-8CBC-2543-8E70-4E85B2E67D70}"/>
              </a:ext>
            </a:extLst>
          </p:cNvPr>
          <p:cNvCxnSpPr>
            <a:cxnSpLocks/>
          </p:cNvCxnSpPr>
          <p:nvPr/>
        </p:nvCxnSpPr>
        <p:spPr>
          <a:xfrm flipV="1">
            <a:off x="10706855" y="3471028"/>
            <a:ext cx="744313" cy="38228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0165D9-6FD0-4743-8B1C-D65A3E6FE6A5}"/>
              </a:ext>
            </a:extLst>
          </p:cNvPr>
          <p:cNvSpPr txBox="1"/>
          <p:nvPr/>
        </p:nvSpPr>
        <p:spPr>
          <a:xfrm>
            <a:off x="5086552" y="4984889"/>
            <a:ext cx="471786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There is an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announcement mechanism</a:t>
            </a:r>
            <a:r>
              <a:rPr lang="en-US" dirty="0">
                <a:latin typeface="Helvetica" pitchFamily="2" charset="0"/>
              </a:rPr>
              <a:t> (BGP) by which ISP A can inform the rest of the Internet about the prefixes it owns.</a:t>
            </a:r>
          </a:p>
          <a:p>
            <a:pPr algn="l"/>
            <a:r>
              <a:rPr lang="en-US" dirty="0">
                <a:latin typeface="Helvetica" pitchFamily="2" charset="0"/>
              </a:rPr>
              <a:t>It is enough to announce a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coarse-grained prefix</a:t>
            </a:r>
            <a:r>
              <a:rPr lang="en-US" dirty="0">
                <a:latin typeface="Helvetica" pitchFamily="2" charset="0"/>
              </a:rPr>
              <a:t> 200.23.16.0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/20 </a:t>
            </a:r>
            <a:r>
              <a:rPr lang="en-US" dirty="0">
                <a:latin typeface="Helvetica" pitchFamily="2" charset="0"/>
              </a:rPr>
              <a:t>rather than 8 separate sub-prefixes.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88FBDD-D8E3-C840-8388-83C5F64437CD}"/>
              </a:ext>
            </a:extLst>
          </p:cNvPr>
          <p:cNvSpPr txBox="1"/>
          <p:nvPr/>
        </p:nvSpPr>
        <p:spPr>
          <a:xfrm rot="541165">
            <a:off x="6848404" y="3402922"/>
            <a:ext cx="1991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[BGP] Send me pkts destined to</a:t>
            </a:r>
          </a:p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200.23.16.0/20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30B073-9D5B-2443-A051-652D104D30BD}"/>
              </a:ext>
            </a:extLst>
          </p:cNvPr>
          <p:cNvSpPr txBox="1"/>
          <p:nvPr/>
        </p:nvSpPr>
        <p:spPr>
          <a:xfrm>
            <a:off x="426746" y="5410994"/>
            <a:ext cx="36636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Route Aggregation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Save forwarding table memory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Fewer routing protocol </a:t>
            </a:r>
            <a:r>
              <a:rPr lang="en-US" sz="2000" dirty="0" err="1">
                <a:latin typeface="Helvetica" pitchFamily="2" charset="0"/>
              </a:rPr>
              <a:t>msgs</a:t>
            </a:r>
            <a:endParaRPr lang="en-US" sz="2000" dirty="0">
              <a:latin typeface="Helvetica" pitchFamily="2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E8E1047-C5FB-3D4D-A22D-67AB3416E67F}"/>
              </a:ext>
            </a:extLst>
          </p:cNvPr>
          <p:cNvCxnSpPr>
            <a:cxnSpLocks/>
          </p:cNvCxnSpPr>
          <p:nvPr/>
        </p:nvCxnSpPr>
        <p:spPr>
          <a:xfrm flipV="1">
            <a:off x="3679827" y="4346581"/>
            <a:ext cx="3749673" cy="106441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1B3AF56-05BB-641E-D0EC-4C4EC0F3429A}"/>
              </a:ext>
            </a:extLst>
          </p:cNvPr>
          <p:cNvSpPr txBox="1"/>
          <p:nvPr/>
        </p:nvSpPr>
        <p:spPr>
          <a:xfrm>
            <a:off x="6699250" y="190500"/>
            <a:ext cx="4007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ISP = Internet Service Provider</a:t>
            </a:r>
          </a:p>
        </p:txBody>
      </p:sp>
    </p:spTree>
    <p:extLst>
      <p:ext uri="{BB962C8B-B14F-4D97-AF65-F5344CB8AC3E}">
        <p14:creationId xmlns:p14="http://schemas.microsoft.com/office/powerpoint/2010/main" val="4255616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 animBg="1"/>
      <p:bldP spid="54277" grpId="0" animBg="1"/>
      <p:bldP spid="54278" grpId="0" animBg="1"/>
      <p:bldP spid="54279" grpId="0" animBg="1"/>
      <p:bldP spid="54286" grpId="0" animBg="1"/>
      <p:bldP spid="54287" grpId="0"/>
      <p:bldP spid="54288" grpId="0"/>
      <p:bldP spid="54289" grpId="0"/>
      <p:bldP spid="54290" grpId="0"/>
      <p:bldP spid="54299" grpId="0"/>
      <p:bldP spid="2" grpId="0"/>
      <p:bldP spid="47" grpId="0"/>
      <p:bldP spid="11" grpId="0"/>
      <p:bldP spid="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Freeform 3">
            <a:extLst>
              <a:ext uri="{FF2B5EF4-FFF2-40B4-BE49-F238E27FC236}">
                <a16:creationId xmlns:a16="http://schemas.microsoft.com/office/drawing/2014/main" id="{3B7F4D98-9704-594E-AF0C-4F669A2531EF}"/>
              </a:ext>
            </a:extLst>
          </p:cNvPr>
          <p:cNvSpPr>
            <a:spLocks/>
          </p:cNvSpPr>
          <p:nvPr/>
        </p:nvSpPr>
        <p:spPr bwMode="auto">
          <a:xfrm>
            <a:off x="6699250" y="412115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7" name="Line 4">
            <a:extLst>
              <a:ext uri="{FF2B5EF4-FFF2-40B4-BE49-F238E27FC236}">
                <a16:creationId xmlns:a16="http://schemas.microsoft.com/office/drawing/2014/main" id="{16D3346C-FB7F-6043-A0DB-D887ED37DF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6100" y="4397375"/>
            <a:ext cx="8953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8" name="Line 5">
            <a:extLst>
              <a:ext uri="{FF2B5EF4-FFF2-40B4-BE49-F238E27FC236}">
                <a16:creationId xmlns:a16="http://schemas.microsoft.com/office/drawing/2014/main" id="{8BEBD174-13A2-AF44-9CFC-C0CF28404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4676" y="3768725"/>
            <a:ext cx="752475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9" name="Line 6">
            <a:extLst>
              <a:ext uri="{FF2B5EF4-FFF2-40B4-BE49-F238E27FC236}">
                <a16:creationId xmlns:a16="http://schemas.microsoft.com/office/drawing/2014/main" id="{54771D2D-1FB4-BA43-B8CD-011CDF5AD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1351" y="2987675"/>
            <a:ext cx="847725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0" name="Freeform 7">
            <a:extLst>
              <a:ext uri="{FF2B5EF4-FFF2-40B4-BE49-F238E27FC236}">
                <a16:creationId xmlns:a16="http://schemas.microsoft.com/office/drawing/2014/main" id="{FE547FC0-02D3-EF41-AFE2-8AABD9805A64}"/>
              </a:ext>
            </a:extLst>
          </p:cNvPr>
          <p:cNvSpPr>
            <a:spLocks/>
          </p:cNvSpPr>
          <p:nvPr/>
        </p:nvSpPr>
        <p:spPr bwMode="auto">
          <a:xfrm>
            <a:off x="5097464" y="3567114"/>
            <a:ext cx="1773237" cy="979487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54282" name="Group 9">
            <a:extLst>
              <a:ext uri="{FF2B5EF4-FFF2-40B4-BE49-F238E27FC236}">
                <a16:creationId xmlns:a16="http://schemas.microsoft.com/office/drawing/2014/main" id="{FA919178-FF0C-6943-AE81-A527A957186E}"/>
              </a:ext>
            </a:extLst>
          </p:cNvPr>
          <p:cNvGrpSpPr>
            <a:grpSpLocks/>
          </p:cNvGrpSpPr>
          <p:nvPr/>
        </p:nvGrpSpPr>
        <p:grpSpPr bwMode="auto">
          <a:xfrm>
            <a:off x="2282825" y="2760663"/>
            <a:ext cx="2338388" cy="404812"/>
            <a:chOff x="1004" y="1639"/>
            <a:chExt cx="1473" cy="255"/>
          </a:xfrm>
        </p:grpSpPr>
        <p:sp>
          <p:nvSpPr>
            <p:cNvPr id="54315" name="Freeform 10">
              <a:extLst>
                <a:ext uri="{FF2B5EF4-FFF2-40B4-BE49-F238E27FC236}">
                  <a16:creationId xmlns:a16="http://schemas.microsoft.com/office/drawing/2014/main" id="{579BFC8B-3123-CC47-A82B-836EF83D2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6" name="Text Box 11">
              <a:extLst>
                <a:ext uri="{FF2B5EF4-FFF2-40B4-BE49-F238E27FC236}">
                  <a16:creationId xmlns:a16="http://schemas.microsoft.com/office/drawing/2014/main" id="{631F2587-4077-7247-8E40-8F1B97FD6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200.23.16.0/23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3" name="Group 12">
            <a:extLst>
              <a:ext uri="{FF2B5EF4-FFF2-40B4-BE49-F238E27FC236}">
                <a16:creationId xmlns:a16="http://schemas.microsoft.com/office/drawing/2014/main" id="{EEC42483-4E70-2D4B-883F-05A79E0409D2}"/>
              </a:ext>
            </a:extLst>
          </p:cNvPr>
          <p:cNvGrpSpPr>
            <a:grpSpLocks/>
          </p:cNvGrpSpPr>
          <p:nvPr/>
        </p:nvGrpSpPr>
        <p:grpSpPr bwMode="auto">
          <a:xfrm>
            <a:off x="2311400" y="3351213"/>
            <a:ext cx="2338388" cy="404812"/>
            <a:chOff x="1004" y="1639"/>
            <a:chExt cx="1473" cy="255"/>
          </a:xfrm>
        </p:grpSpPr>
        <p:sp>
          <p:nvSpPr>
            <p:cNvPr id="54313" name="Freeform 13">
              <a:extLst>
                <a:ext uri="{FF2B5EF4-FFF2-40B4-BE49-F238E27FC236}">
                  <a16:creationId xmlns:a16="http://schemas.microsoft.com/office/drawing/2014/main" id="{A4277EB0-78D7-DF4B-A37D-E5BB4A541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4" name="Text Box 14">
              <a:extLst>
                <a:ext uri="{FF2B5EF4-FFF2-40B4-BE49-F238E27FC236}">
                  <a16:creationId xmlns:a16="http://schemas.microsoft.com/office/drawing/2014/main" id="{5E4C72F2-D512-3640-BF7C-A1E6EC161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200.23.18.0/23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4" name="Group 15">
            <a:extLst>
              <a:ext uri="{FF2B5EF4-FFF2-40B4-BE49-F238E27FC236}">
                <a16:creationId xmlns:a16="http://schemas.microsoft.com/office/drawing/2014/main" id="{1BBA1EF2-5886-DF4D-9270-48EFD90CF345}"/>
              </a:ext>
            </a:extLst>
          </p:cNvPr>
          <p:cNvGrpSpPr>
            <a:grpSpLocks/>
          </p:cNvGrpSpPr>
          <p:nvPr/>
        </p:nvGrpSpPr>
        <p:grpSpPr bwMode="auto">
          <a:xfrm>
            <a:off x="2225675" y="4770438"/>
            <a:ext cx="2338388" cy="404812"/>
            <a:chOff x="1004" y="1639"/>
            <a:chExt cx="1473" cy="255"/>
          </a:xfrm>
        </p:grpSpPr>
        <p:sp>
          <p:nvSpPr>
            <p:cNvPr id="54311" name="Freeform 16">
              <a:extLst>
                <a:ext uri="{FF2B5EF4-FFF2-40B4-BE49-F238E27FC236}">
                  <a16:creationId xmlns:a16="http://schemas.microsoft.com/office/drawing/2014/main" id="{909C34BF-01E4-3347-AD38-161C0CD99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2" name="Text Box 17">
              <a:extLst>
                <a:ext uri="{FF2B5EF4-FFF2-40B4-BE49-F238E27FC236}">
                  <a16:creationId xmlns:a16="http://schemas.microsoft.com/office/drawing/2014/main" id="{BC469E82-FB52-484C-A30B-2E6D61DE5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200.23.30.0/23</a:t>
              </a:r>
              <a:endParaRPr lang="en-US" altLang="en-US" sz="1800">
                <a:latin typeface="Helvetica" pitchFamily="2" charset="0"/>
              </a:endParaRPr>
            </a:p>
          </p:txBody>
        </p:sp>
      </p:grpSp>
      <p:sp>
        <p:nvSpPr>
          <p:cNvPr id="54285" name="Text Box 18">
            <a:extLst>
              <a:ext uri="{FF2B5EF4-FFF2-40B4-BE49-F238E27FC236}">
                <a16:creationId xmlns:a16="http://schemas.microsoft.com/office/drawing/2014/main" id="{E835D062-266A-0B4C-8139-AA09F1515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1" y="3933683"/>
            <a:ext cx="821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ISP A</a:t>
            </a:r>
            <a:endParaRPr lang="en-US" altLang="en-US" dirty="0">
              <a:latin typeface="Helvetica" pitchFamily="2" charset="0"/>
            </a:endParaRPr>
          </a:p>
        </p:txBody>
      </p:sp>
      <p:sp>
        <p:nvSpPr>
          <p:cNvPr id="54286" name="Freeform 19">
            <a:extLst>
              <a:ext uri="{FF2B5EF4-FFF2-40B4-BE49-F238E27FC236}">
                <a16:creationId xmlns:a16="http://schemas.microsoft.com/office/drawing/2014/main" id="{F7116D8C-5C52-0441-BFBA-D1438ECFD586}"/>
              </a:ext>
            </a:extLst>
          </p:cNvPr>
          <p:cNvSpPr>
            <a:spLocks/>
          </p:cNvSpPr>
          <p:nvPr/>
        </p:nvSpPr>
        <p:spPr bwMode="auto">
          <a:xfrm>
            <a:off x="8659383" y="3156309"/>
            <a:ext cx="1817686" cy="2535238"/>
          </a:xfrm>
          <a:custGeom>
            <a:avLst/>
            <a:gdLst>
              <a:gd name="T0" fmla="*/ 2147483646 w 460"/>
              <a:gd name="T1" fmla="*/ 2147483646 h 1597"/>
              <a:gd name="T2" fmla="*/ 2147483646 w 460"/>
              <a:gd name="T3" fmla="*/ 2147483646 h 1597"/>
              <a:gd name="T4" fmla="*/ 2147483646 w 460"/>
              <a:gd name="T5" fmla="*/ 2147483646 h 1597"/>
              <a:gd name="T6" fmla="*/ 2147483646 w 460"/>
              <a:gd name="T7" fmla="*/ 2147483646 h 1597"/>
              <a:gd name="T8" fmla="*/ 2147483646 w 460"/>
              <a:gd name="T9" fmla="*/ 2147483646 h 1597"/>
              <a:gd name="T10" fmla="*/ 2147483646 w 460"/>
              <a:gd name="T11" fmla="*/ 2147483646 h 1597"/>
              <a:gd name="T12" fmla="*/ 2147483646 w 460"/>
              <a:gd name="T13" fmla="*/ 2147483646 h 1597"/>
              <a:gd name="T14" fmla="*/ 2147483646 w 460"/>
              <a:gd name="T15" fmla="*/ 2147483646 h 1597"/>
              <a:gd name="T16" fmla="*/ 2147483646 w 460"/>
              <a:gd name="T17" fmla="*/ 2147483646 h 1597"/>
              <a:gd name="T18" fmla="*/ 2147483646 w 460"/>
              <a:gd name="T19" fmla="*/ 2147483646 h 1597"/>
              <a:gd name="T20" fmla="*/ 2147483646 w 460"/>
              <a:gd name="T21" fmla="*/ 2147483646 h 1597"/>
              <a:gd name="T22" fmla="*/ 2147483646 w 460"/>
              <a:gd name="T23" fmla="*/ 2147483646 h 15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60" h="1597">
                <a:moveTo>
                  <a:pt x="328" y="56"/>
                </a:moveTo>
                <a:cubicBezTo>
                  <a:pt x="247" y="0"/>
                  <a:pt x="253" y="138"/>
                  <a:pt x="208" y="218"/>
                </a:cubicBezTo>
                <a:cubicBezTo>
                  <a:pt x="163" y="298"/>
                  <a:pt x="91" y="419"/>
                  <a:pt x="58" y="536"/>
                </a:cubicBezTo>
                <a:cubicBezTo>
                  <a:pt x="25" y="653"/>
                  <a:pt x="0" y="822"/>
                  <a:pt x="7" y="919"/>
                </a:cubicBezTo>
                <a:cubicBezTo>
                  <a:pt x="14" y="1016"/>
                  <a:pt x="64" y="1046"/>
                  <a:pt x="100" y="1118"/>
                </a:cubicBezTo>
                <a:cubicBezTo>
                  <a:pt x="136" y="1190"/>
                  <a:pt x="166" y="1278"/>
                  <a:pt x="220" y="1352"/>
                </a:cubicBezTo>
                <a:cubicBezTo>
                  <a:pt x="274" y="1426"/>
                  <a:pt x="388" y="1597"/>
                  <a:pt x="424" y="1562"/>
                </a:cubicBezTo>
                <a:cubicBezTo>
                  <a:pt x="460" y="1527"/>
                  <a:pt x="436" y="1228"/>
                  <a:pt x="436" y="1142"/>
                </a:cubicBezTo>
                <a:cubicBezTo>
                  <a:pt x="436" y="1056"/>
                  <a:pt x="439" y="1094"/>
                  <a:pt x="424" y="1046"/>
                </a:cubicBezTo>
                <a:cubicBezTo>
                  <a:pt x="409" y="998"/>
                  <a:pt x="365" y="928"/>
                  <a:pt x="346" y="854"/>
                </a:cubicBezTo>
                <a:cubicBezTo>
                  <a:pt x="327" y="780"/>
                  <a:pt x="313" y="735"/>
                  <a:pt x="310" y="602"/>
                </a:cubicBezTo>
                <a:cubicBezTo>
                  <a:pt x="307" y="469"/>
                  <a:pt x="324" y="170"/>
                  <a:pt x="328" y="56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7" name="Text Box 20">
            <a:extLst>
              <a:ext uri="{FF2B5EF4-FFF2-40B4-BE49-F238E27FC236}">
                <a16:creationId xmlns:a16="http://schemas.microsoft.com/office/drawing/2014/main" id="{D48FAD28-74EF-5A4E-A73D-3D280FC2F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193" y="2756991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1</a:t>
            </a:r>
          </a:p>
        </p:txBody>
      </p:sp>
      <p:sp>
        <p:nvSpPr>
          <p:cNvPr id="54288" name="Text Box 21">
            <a:extLst>
              <a:ext uri="{FF2B5EF4-FFF2-40B4-BE49-F238E27FC236}">
                <a16:creationId xmlns:a16="http://schemas.microsoft.com/office/drawing/2014/main" id="{CB91799F-B46A-5E4A-BE55-6273747BB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56" y="481488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8</a:t>
            </a:r>
          </a:p>
        </p:txBody>
      </p:sp>
      <p:sp>
        <p:nvSpPr>
          <p:cNvPr id="54289" name="Text Box 22">
            <a:extLst>
              <a:ext uri="{FF2B5EF4-FFF2-40B4-BE49-F238E27FC236}">
                <a16:creationId xmlns:a16="http://schemas.microsoft.com/office/drawing/2014/main" id="{D76D4C1B-B7E1-5B46-AF61-448067A66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9586" y="4453620"/>
            <a:ext cx="1228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Internet</a:t>
            </a:r>
          </a:p>
        </p:txBody>
      </p:sp>
      <p:sp>
        <p:nvSpPr>
          <p:cNvPr id="54290" name="Text Box 23">
            <a:extLst>
              <a:ext uri="{FF2B5EF4-FFF2-40B4-BE49-F238E27FC236}">
                <a16:creationId xmlns:a16="http://schemas.microsoft.com/office/drawing/2014/main" id="{6AE3B44A-0944-1440-ADF7-C93D2685F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570" y="3401219"/>
            <a:ext cx="1379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2</a:t>
            </a:r>
          </a:p>
        </p:txBody>
      </p:sp>
      <p:grpSp>
        <p:nvGrpSpPr>
          <p:cNvPr id="54298" name="Group 31">
            <a:extLst>
              <a:ext uri="{FF2B5EF4-FFF2-40B4-BE49-F238E27FC236}">
                <a16:creationId xmlns:a16="http://schemas.microsoft.com/office/drawing/2014/main" id="{F201C2F6-045D-1D44-9E95-DDBB20F5403B}"/>
              </a:ext>
            </a:extLst>
          </p:cNvPr>
          <p:cNvGrpSpPr>
            <a:grpSpLocks/>
          </p:cNvGrpSpPr>
          <p:nvPr/>
        </p:nvGrpSpPr>
        <p:grpSpPr bwMode="auto">
          <a:xfrm>
            <a:off x="2330450" y="3941763"/>
            <a:ext cx="2338388" cy="404812"/>
            <a:chOff x="1004" y="1639"/>
            <a:chExt cx="1473" cy="255"/>
          </a:xfrm>
        </p:grpSpPr>
        <p:sp>
          <p:nvSpPr>
            <p:cNvPr id="54309" name="Freeform 32">
              <a:extLst>
                <a:ext uri="{FF2B5EF4-FFF2-40B4-BE49-F238E27FC236}">
                  <a16:creationId xmlns:a16="http://schemas.microsoft.com/office/drawing/2014/main" id="{0F48C950-0ED0-2646-AE50-0EFD1F904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0" name="Text Box 33">
              <a:extLst>
                <a:ext uri="{FF2B5EF4-FFF2-40B4-BE49-F238E27FC236}">
                  <a16:creationId xmlns:a16="http://schemas.microsoft.com/office/drawing/2014/main" id="{264F5F5E-0B9C-0245-B695-AE0923C4E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200.23.20.0/23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54299" name="Text Box 34">
            <a:extLst>
              <a:ext uri="{FF2B5EF4-FFF2-40B4-BE49-F238E27FC236}">
                <a16:creationId xmlns:a16="http://schemas.microsoft.com/office/drawing/2014/main" id="{620667E2-808C-204C-8FE0-97FCAEAF0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117" y="399595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3</a:t>
            </a:r>
          </a:p>
        </p:txBody>
      </p:sp>
      <p:grpSp>
        <p:nvGrpSpPr>
          <p:cNvPr id="54300" name="Group 35">
            <a:extLst>
              <a:ext uri="{FF2B5EF4-FFF2-40B4-BE49-F238E27FC236}">
                <a16:creationId xmlns:a16="http://schemas.microsoft.com/office/drawing/2014/main" id="{6354EAEA-EA33-7446-9594-255BB869488B}"/>
              </a:ext>
            </a:extLst>
          </p:cNvPr>
          <p:cNvGrpSpPr>
            <a:grpSpLocks/>
          </p:cNvGrpSpPr>
          <p:nvPr/>
        </p:nvGrpSpPr>
        <p:grpSpPr bwMode="auto">
          <a:xfrm>
            <a:off x="3679827" y="4205289"/>
            <a:ext cx="258763" cy="666750"/>
            <a:chOff x="870" y="2945"/>
            <a:chExt cx="163" cy="420"/>
          </a:xfrm>
        </p:grpSpPr>
        <p:sp>
          <p:nvSpPr>
            <p:cNvPr id="54306" name="Text Box 36">
              <a:extLst>
                <a:ext uri="{FF2B5EF4-FFF2-40B4-BE49-F238E27FC236}">
                  <a16:creationId xmlns:a16="http://schemas.microsoft.com/office/drawing/2014/main" id="{C77FCD02-CA2E-7842-A386-C5A9B3148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7" name="Text Box 37">
              <a:extLst>
                <a:ext uri="{FF2B5EF4-FFF2-40B4-BE49-F238E27FC236}">
                  <a16:creationId xmlns:a16="http://schemas.microsoft.com/office/drawing/2014/main" id="{26F797E1-CA43-D241-A5FE-4A2906D71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8" name="Text Box 38">
              <a:extLst>
                <a:ext uri="{FF2B5EF4-FFF2-40B4-BE49-F238E27FC236}">
                  <a16:creationId xmlns:a16="http://schemas.microsoft.com/office/drawing/2014/main" id="{EE18D9F8-9D2C-7C43-B7C1-7391619DE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grpSp>
        <p:nvGrpSpPr>
          <p:cNvPr id="54301" name="Group 39">
            <a:extLst>
              <a:ext uri="{FF2B5EF4-FFF2-40B4-BE49-F238E27FC236}">
                <a16:creationId xmlns:a16="http://schemas.microsoft.com/office/drawing/2014/main" id="{621371D0-A14F-7841-8530-71D4DE685595}"/>
              </a:ext>
            </a:extLst>
          </p:cNvPr>
          <p:cNvGrpSpPr>
            <a:grpSpLocks/>
          </p:cNvGrpSpPr>
          <p:nvPr/>
        </p:nvGrpSpPr>
        <p:grpSpPr bwMode="auto">
          <a:xfrm>
            <a:off x="4708527" y="3910014"/>
            <a:ext cx="258763" cy="666750"/>
            <a:chOff x="870" y="2945"/>
            <a:chExt cx="163" cy="420"/>
          </a:xfrm>
        </p:grpSpPr>
        <p:sp>
          <p:nvSpPr>
            <p:cNvPr id="54303" name="Text Box 40">
              <a:extLst>
                <a:ext uri="{FF2B5EF4-FFF2-40B4-BE49-F238E27FC236}">
                  <a16:creationId xmlns:a16="http://schemas.microsoft.com/office/drawing/2014/main" id="{412CC3B6-0E5B-A441-A96B-2B61763BD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4" name="Text Box 41">
              <a:extLst>
                <a:ext uri="{FF2B5EF4-FFF2-40B4-BE49-F238E27FC236}">
                  <a16:creationId xmlns:a16="http://schemas.microsoft.com/office/drawing/2014/main" id="{0A26635C-03F3-454F-850F-39EFFB821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5" name="Text Box 42">
              <a:extLst>
                <a:ext uri="{FF2B5EF4-FFF2-40B4-BE49-F238E27FC236}">
                  <a16:creationId xmlns:a16="http://schemas.microsoft.com/office/drawing/2014/main" id="{4D6BFCCC-AABD-0449-8886-E91CF2F98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4C343B4-A967-6D46-862C-ABC74B6E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2122" cy="1325563"/>
          </a:xfrm>
        </p:spPr>
        <p:txBody>
          <a:bodyPr/>
          <a:lstStyle/>
          <a:p>
            <a:r>
              <a:rPr lang="en-US" altLang="en-US" dirty="0"/>
              <a:t>Example of IP block reallocation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40018-0643-9647-A068-6110250E4AF6}"/>
              </a:ext>
            </a:extLst>
          </p:cNvPr>
          <p:cNvSpPr txBox="1"/>
          <p:nvPr/>
        </p:nvSpPr>
        <p:spPr>
          <a:xfrm>
            <a:off x="4950546" y="2460793"/>
            <a:ext cx="2148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ISP A owns the IP block 200.23.16.0/20. </a:t>
            </a:r>
          </a:p>
        </p:txBody>
      </p:sp>
      <p:pic>
        <p:nvPicPr>
          <p:cNvPr id="46" name="Picture 19" descr="Router Clip Art">
            <a:extLst>
              <a:ext uri="{FF2B5EF4-FFF2-40B4-BE49-F238E27FC236}">
                <a16:creationId xmlns:a16="http://schemas.microsoft.com/office/drawing/2014/main" id="{BA791F9C-7CE0-6147-9EF0-8262BBDE2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3670343"/>
            <a:ext cx="1092301" cy="80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68D8053-A533-2940-8947-A7F38B076D0E}"/>
              </a:ext>
            </a:extLst>
          </p:cNvPr>
          <p:cNvSpPr txBox="1"/>
          <p:nvPr/>
        </p:nvSpPr>
        <p:spPr>
          <a:xfrm>
            <a:off x="838200" y="1639532"/>
            <a:ext cx="4019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Suppose ISP A reallocates a part of its IP block to orgs 1… 8</a:t>
            </a:r>
          </a:p>
        </p:txBody>
      </p:sp>
      <p:sp>
        <p:nvSpPr>
          <p:cNvPr id="49" name="Rectangle 21">
            <a:extLst>
              <a:ext uri="{FF2B5EF4-FFF2-40B4-BE49-F238E27FC236}">
                <a16:creationId xmlns:a16="http://schemas.microsoft.com/office/drawing/2014/main" id="{1802F253-E2D0-7C4B-A2E8-2F97A90F2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4287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50" name="Rectangle 22">
            <a:extLst>
              <a:ext uri="{FF2B5EF4-FFF2-40B4-BE49-F238E27FC236}">
                <a16:creationId xmlns:a16="http://schemas.microsoft.com/office/drawing/2014/main" id="{C186EE6F-D0B0-524D-8AFF-B969D4F6A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8859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aphicFrame>
        <p:nvGraphicFramePr>
          <p:cNvPr id="51" name="Group 23">
            <a:extLst>
              <a:ext uri="{FF2B5EF4-FFF2-40B4-BE49-F238E27FC236}">
                <a16:creationId xmlns:a16="http://schemas.microsoft.com/office/drawing/2014/main" id="{09E1F73D-8EFD-284A-B128-50D8542E0B95}"/>
              </a:ext>
            </a:extLst>
          </p:cNvPr>
          <p:cNvGraphicFramePr>
            <a:graphicFrameLocks noGrp="1"/>
          </p:cNvGraphicFramePr>
          <p:nvPr/>
        </p:nvGraphicFramePr>
        <p:xfrm>
          <a:off x="8193730" y="1425713"/>
          <a:ext cx="3373740" cy="1924768"/>
        </p:xfrm>
        <a:graphic>
          <a:graphicData uri="http://schemas.openxmlformats.org/drawingml/2006/table">
            <a:tbl>
              <a:tblPr/>
              <a:tblGrid>
                <a:gridCol w="170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Dst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 IP Prefix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Output port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65.0.0.0/8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128.9.0.0/16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…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…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200.23.16.0/20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7 (towards A)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32864-DA53-EA4C-8D18-81969B618B01}"/>
              </a:ext>
            </a:extLst>
          </p:cNvPr>
          <p:cNvCxnSpPr/>
          <p:nvPr/>
        </p:nvCxnSpPr>
        <p:spPr>
          <a:xfrm flipH="1" flipV="1">
            <a:off x="8193730" y="3476456"/>
            <a:ext cx="1209966" cy="37799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FAB7171-8CBC-2543-8E70-4E85B2E67D70}"/>
              </a:ext>
            </a:extLst>
          </p:cNvPr>
          <p:cNvCxnSpPr>
            <a:cxnSpLocks/>
          </p:cNvCxnSpPr>
          <p:nvPr/>
        </p:nvCxnSpPr>
        <p:spPr>
          <a:xfrm flipV="1">
            <a:off x="10706855" y="3471028"/>
            <a:ext cx="744313" cy="38228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C0165D9-6FD0-4743-8B1C-D65A3E6FE6A5}"/>
              </a:ext>
            </a:extLst>
          </p:cNvPr>
          <p:cNvSpPr txBox="1"/>
          <p:nvPr/>
        </p:nvSpPr>
        <p:spPr>
          <a:xfrm>
            <a:off x="688239" y="5470740"/>
            <a:ext cx="9451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Now suppose one of these organizations adds another ISP for its Internet service and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prefers</a:t>
            </a:r>
            <a:r>
              <a:rPr lang="en-US" sz="2400" dirty="0">
                <a:latin typeface="Helvetica" pitchFamily="2" charset="0"/>
              </a:rPr>
              <a:t> using the new ISP.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Note: it’s possible for the organization to retain its assigned IP block.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C53D70-716A-2444-AAE8-3D9A330413F4}"/>
              </a:ext>
            </a:extLst>
          </p:cNvPr>
          <p:cNvSpPr txBox="1"/>
          <p:nvPr/>
        </p:nvSpPr>
        <p:spPr>
          <a:xfrm rot="541165">
            <a:off x="6848404" y="3402922"/>
            <a:ext cx="1991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[BGP] Send me pkts destined to</a:t>
            </a:r>
          </a:p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200.23.16.0/20</a:t>
            </a:r>
          </a:p>
        </p:txBody>
      </p:sp>
    </p:spTree>
    <p:extLst>
      <p:ext uri="{BB962C8B-B14F-4D97-AF65-F5344CB8AC3E}">
        <p14:creationId xmlns:p14="http://schemas.microsoft.com/office/powerpoint/2010/main" val="2410362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Freeform 3">
            <a:extLst>
              <a:ext uri="{FF2B5EF4-FFF2-40B4-BE49-F238E27FC236}">
                <a16:creationId xmlns:a16="http://schemas.microsoft.com/office/drawing/2014/main" id="{3B7F4D98-9704-594E-AF0C-4F669A2531EF}"/>
              </a:ext>
            </a:extLst>
          </p:cNvPr>
          <p:cNvSpPr>
            <a:spLocks/>
          </p:cNvSpPr>
          <p:nvPr/>
        </p:nvSpPr>
        <p:spPr bwMode="auto">
          <a:xfrm>
            <a:off x="6699250" y="412115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7" name="Line 4">
            <a:extLst>
              <a:ext uri="{FF2B5EF4-FFF2-40B4-BE49-F238E27FC236}">
                <a16:creationId xmlns:a16="http://schemas.microsoft.com/office/drawing/2014/main" id="{16D3346C-FB7F-6043-A0DB-D887ED37DF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6100" y="4397375"/>
            <a:ext cx="8953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8" name="Line 5">
            <a:extLst>
              <a:ext uri="{FF2B5EF4-FFF2-40B4-BE49-F238E27FC236}">
                <a16:creationId xmlns:a16="http://schemas.microsoft.com/office/drawing/2014/main" id="{8BEBD174-13A2-AF44-9CFC-C0CF28404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4676" y="3768725"/>
            <a:ext cx="752475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9" name="Line 6">
            <a:extLst>
              <a:ext uri="{FF2B5EF4-FFF2-40B4-BE49-F238E27FC236}">
                <a16:creationId xmlns:a16="http://schemas.microsoft.com/office/drawing/2014/main" id="{54771D2D-1FB4-BA43-B8CD-011CDF5AD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1351" y="2987675"/>
            <a:ext cx="847725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0" name="Freeform 7">
            <a:extLst>
              <a:ext uri="{FF2B5EF4-FFF2-40B4-BE49-F238E27FC236}">
                <a16:creationId xmlns:a16="http://schemas.microsoft.com/office/drawing/2014/main" id="{FE547FC0-02D3-EF41-AFE2-8AABD9805A64}"/>
              </a:ext>
            </a:extLst>
          </p:cNvPr>
          <p:cNvSpPr>
            <a:spLocks/>
          </p:cNvSpPr>
          <p:nvPr/>
        </p:nvSpPr>
        <p:spPr bwMode="auto">
          <a:xfrm>
            <a:off x="5097464" y="3567114"/>
            <a:ext cx="1773237" cy="979487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54282" name="Group 9">
            <a:extLst>
              <a:ext uri="{FF2B5EF4-FFF2-40B4-BE49-F238E27FC236}">
                <a16:creationId xmlns:a16="http://schemas.microsoft.com/office/drawing/2014/main" id="{FA919178-FF0C-6943-AE81-A527A957186E}"/>
              </a:ext>
            </a:extLst>
          </p:cNvPr>
          <p:cNvGrpSpPr>
            <a:grpSpLocks/>
          </p:cNvGrpSpPr>
          <p:nvPr/>
        </p:nvGrpSpPr>
        <p:grpSpPr bwMode="auto">
          <a:xfrm>
            <a:off x="2282825" y="2760663"/>
            <a:ext cx="2338388" cy="404812"/>
            <a:chOff x="1004" y="1639"/>
            <a:chExt cx="1473" cy="255"/>
          </a:xfrm>
        </p:grpSpPr>
        <p:sp>
          <p:nvSpPr>
            <p:cNvPr id="54315" name="Freeform 10">
              <a:extLst>
                <a:ext uri="{FF2B5EF4-FFF2-40B4-BE49-F238E27FC236}">
                  <a16:creationId xmlns:a16="http://schemas.microsoft.com/office/drawing/2014/main" id="{579BFC8B-3123-CC47-A82B-836EF83D2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6" name="Text Box 11">
              <a:extLst>
                <a:ext uri="{FF2B5EF4-FFF2-40B4-BE49-F238E27FC236}">
                  <a16:creationId xmlns:a16="http://schemas.microsoft.com/office/drawing/2014/main" id="{631F2587-4077-7247-8E40-8F1B97FD6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200.23.16.0/23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3" name="Group 12">
            <a:extLst>
              <a:ext uri="{FF2B5EF4-FFF2-40B4-BE49-F238E27FC236}">
                <a16:creationId xmlns:a16="http://schemas.microsoft.com/office/drawing/2014/main" id="{EEC42483-4E70-2D4B-883F-05A79E0409D2}"/>
              </a:ext>
            </a:extLst>
          </p:cNvPr>
          <p:cNvGrpSpPr>
            <a:grpSpLocks/>
          </p:cNvGrpSpPr>
          <p:nvPr/>
        </p:nvGrpSpPr>
        <p:grpSpPr bwMode="auto">
          <a:xfrm>
            <a:off x="2311400" y="3351213"/>
            <a:ext cx="2338388" cy="404812"/>
            <a:chOff x="1004" y="1639"/>
            <a:chExt cx="1473" cy="255"/>
          </a:xfrm>
        </p:grpSpPr>
        <p:sp>
          <p:nvSpPr>
            <p:cNvPr id="54313" name="Freeform 13">
              <a:extLst>
                <a:ext uri="{FF2B5EF4-FFF2-40B4-BE49-F238E27FC236}">
                  <a16:creationId xmlns:a16="http://schemas.microsoft.com/office/drawing/2014/main" id="{A4277EB0-78D7-DF4B-A37D-E5BB4A541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4" name="Text Box 14">
              <a:extLst>
                <a:ext uri="{FF2B5EF4-FFF2-40B4-BE49-F238E27FC236}">
                  <a16:creationId xmlns:a16="http://schemas.microsoft.com/office/drawing/2014/main" id="{5E4C72F2-D512-3640-BF7C-A1E6EC161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200.23.18.0/23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4" name="Group 15">
            <a:extLst>
              <a:ext uri="{FF2B5EF4-FFF2-40B4-BE49-F238E27FC236}">
                <a16:creationId xmlns:a16="http://schemas.microsoft.com/office/drawing/2014/main" id="{1BBA1EF2-5886-DF4D-9270-48EFD90CF345}"/>
              </a:ext>
            </a:extLst>
          </p:cNvPr>
          <p:cNvGrpSpPr>
            <a:grpSpLocks/>
          </p:cNvGrpSpPr>
          <p:nvPr/>
        </p:nvGrpSpPr>
        <p:grpSpPr bwMode="auto">
          <a:xfrm>
            <a:off x="2225675" y="4770438"/>
            <a:ext cx="2338388" cy="404812"/>
            <a:chOff x="1004" y="1639"/>
            <a:chExt cx="1473" cy="255"/>
          </a:xfrm>
        </p:grpSpPr>
        <p:sp>
          <p:nvSpPr>
            <p:cNvPr id="54311" name="Freeform 16">
              <a:extLst>
                <a:ext uri="{FF2B5EF4-FFF2-40B4-BE49-F238E27FC236}">
                  <a16:creationId xmlns:a16="http://schemas.microsoft.com/office/drawing/2014/main" id="{909C34BF-01E4-3347-AD38-161C0CD99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2" name="Text Box 17">
              <a:extLst>
                <a:ext uri="{FF2B5EF4-FFF2-40B4-BE49-F238E27FC236}">
                  <a16:creationId xmlns:a16="http://schemas.microsoft.com/office/drawing/2014/main" id="{BC469E82-FB52-484C-A30B-2E6D61DE5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200.23.30.0/23</a:t>
              </a:r>
              <a:endParaRPr lang="en-US" altLang="en-US" sz="1800">
                <a:latin typeface="Helvetica" pitchFamily="2" charset="0"/>
              </a:endParaRPr>
            </a:p>
          </p:txBody>
        </p:sp>
      </p:grpSp>
      <p:sp>
        <p:nvSpPr>
          <p:cNvPr id="54285" name="Text Box 18">
            <a:extLst>
              <a:ext uri="{FF2B5EF4-FFF2-40B4-BE49-F238E27FC236}">
                <a16:creationId xmlns:a16="http://schemas.microsoft.com/office/drawing/2014/main" id="{E835D062-266A-0B4C-8139-AA09F1515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1" y="3933683"/>
            <a:ext cx="821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ISP A</a:t>
            </a:r>
            <a:endParaRPr lang="en-US" altLang="en-US" dirty="0">
              <a:latin typeface="Helvetica" pitchFamily="2" charset="0"/>
            </a:endParaRPr>
          </a:p>
        </p:txBody>
      </p:sp>
      <p:sp>
        <p:nvSpPr>
          <p:cNvPr id="54286" name="Freeform 19">
            <a:extLst>
              <a:ext uri="{FF2B5EF4-FFF2-40B4-BE49-F238E27FC236}">
                <a16:creationId xmlns:a16="http://schemas.microsoft.com/office/drawing/2014/main" id="{F7116D8C-5C52-0441-BFBA-D1438ECFD586}"/>
              </a:ext>
            </a:extLst>
          </p:cNvPr>
          <p:cNvSpPr>
            <a:spLocks/>
          </p:cNvSpPr>
          <p:nvPr/>
        </p:nvSpPr>
        <p:spPr bwMode="auto">
          <a:xfrm>
            <a:off x="8659383" y="3156309"/>
            <a:ext cx="1817686" cy="2535238"/>
          </a:xfrm>
          <a:custGeom>
            <a:avLst/>
            <a:gdLst>
              <a:gd name="T0" fmla="*/ 2147483646 w 460"/>
              <a:gd name="T1" fmla="*/ 2147483646 h 1597"/>
              <a:gd name="T2" fmla="*/ 2147483646 w 460"/>
              <a:gd name="T3" fmla="*/ 2147483646 h 1597"/>
              <a:gd name="T4" fmla="*/ 2147483646 w 460"/>
              <a:gd name="T5" fmla="*/ 2147483646 h 1597"/>
              <a:gd name="T6" fmla="*/ 2147483646 w 460"/>
              <a:gd name="T7" fmla="*/ 2147483646 h 1597"/>
              <a:gd name="T8" fmla="*/ 2147483646 w 460"/>
              <a:gd name="T9" fmla="*/ 2147483646 h 1597"/>
              <a:gd name="T10" fmla="*/ 2147483646 w 460"/>
              <a:gd name="T11" fmla="*/ 2147483646 h 1597"/>
              <a:gd name="T12" fmla="*/ 2147483646 w 460"/>
              <a:gd name="T13" fmla="*/ 2147483646 h 1597"/>
              <a:gd name="T14" fmla="*/ 2147483646 w 460"/>
              <a:gd name="T15" fmla="*/ 2147483646 h 1597"/>
              <a:gd name="T16" fmla="*/ 2147483646 w 460"/>
              <a:gd name="T17" fmla="*/ 2147483646 h 1597"/>
              <a:gd name="T18" fmla="*/ 2147483646 w 460"/>
              <a:gd name="T19" fmla="*/ 2147483646 h 1597"/>
              <a:gd name="T20" fmla="*/ 2147483646 w 460"/>
              <a:gd name="T21" fmla="*/ 2147483646 h 1597"/>
              <a:gd name="T22" fmla="*/ 2147483646 w 460"/>
              <a:gd name="T23" fmla="*/ 2147483646 h 15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60" h="1597">
                <a:moveTo>
                  <a:pt x="328" y="56"/>
                </a:moveTo>
                <a:cubicBezTo>
                  <a:pt x="247" y="0"/>
                  <a:pt x="253" y="138"/>
                  <a:pt x="208" y="218"/>
                </a:cubicBezTo>
                <a:cubicBezTo>
                  <a:pt x="163" y="298"/>
                  <a:pt x="91" y="419"/>
                  <a:pt x="58" y="536"/>
                </a:cubicBezTo>
                <a:cubicBezTo>
                  <a:pt x="25" y="653"/>
                  <a:pt x="0" y="822"/>
                  <a:pt x="7" y="919"/>
                </a:cubicBezTo>
                <a:cubicBezTo>
                  <a:pt x="14" y="1016"/>
                  <a:pt x="64" y="1046"/>
                  <a:pt x="100" y="1118"/>
                </a:cubicBezTo>
                <a:cubicBezTo>
                  <a:pt x="136" y="1190"/>
                  <a:pt x="166" y="1278"/>
                  <a:pt x="220" y="1352"/>
                </a:cubicBezTo>
                <a:cubicBezTo>
                  <a:pt x="274" y="1426"/>
                  <a:pt x="388" y="1597"/>
                  <a:pt x="424" y="1562"/>
                </a:cubicBezTo>
                <a:cubicBezTo>
                  <a:pt x="460" y="1527"/>
                  <a:pt x="436" y="1228"/>
                  <a:pt x="436" y="1142"/>
                </a:cubicBezTo>
                <a:cubicBezTo>
                  <a:pt x="436" y="1056"/>
                  <a:pt x="439" y="1094"/>
                  <a:pt x="424" y="1046"/>
                </a:cubicBezTo>
                <a:cubicBezTo>
                  <a:pt x="409" y="998"/>
                  <a:pt x="365" y="928"/>
                  <a:pt x="346" y="854"/>
                </a:cubicBezTo>
                <a:cubicBezTo>
                  <a:pt x="327" y="780"/>
                  <a:pt x="313" y="735"/>
                  <a:pt x="310" y="602"/>
                </a:cubicBezTo>
                <a:cubicBezTo>
                  <a:pt x="307" y="469"/>
                  <a:pt x="324" y="170"/>
                  <a:pt x="328" y="56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7" name="Text Box 20">
            <a:extLst>
              <a:ext uri="{FF2B5EF4-FFF2-40B4-BE49-F238E27FC236}">
                <a16:creationId xmlns:a16="http://schemas.microsoft.com/office/drawing/2014/main" id="{D48FAD28-74EF-5A4E-A73D-3D280FC2F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193" y="2756991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1</a:t>
            </a:r>
          </a:p>
        </p:txBody>
      </p:sp>
      <p:sp>
        <p:nvSpPr>
          <p:cNvPr id="54288" name="Text Box 21">
            <a:extLst>
              <a:ext uri="{FF2B5EF4-FFF2-40B4-BE49-F238E27FC236}">
                <a16:creationId xmlns:a16="http://schemas.microsoft.com/office/drawing/2014/main" id="{CB91799F-B46A-5E4A-BE55-6273747BB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56" y="481488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8</a:t>
            </a:r>
          </a:p>
        </p:txBody>
      </p:sp>
      <p:sp>
        <p:nvSpPr>
          <p:cNvPr id="54289" name="Text Box 22">
            <a:extLst>
              <a:ext uri="{FF2B5EF4-FFF2-40B4-BE49-F238E27FC236}">
                <a16:creationId xmlns:a16="http://schemas.microsoft.com/office/drawing/2014/main" id="{D76D4C1B-B7E1-5B46-AF61-448067A66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9586" y="4453620"/>
            <a:ext cx="1228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Internet</a:t>
            </a:r>
          </a:p>
        </p:txBody>
      </p:sp>
      <p:sp>
        <p:nvSpPr>
          <p:cNvPr id="54290" name="Text Box 23">
            <a:extLst>
              <a:ext uri="{FF2B5EF4-FFF2-40B4-BE49-F238E27FC236}">
                <a16:creationId xmlns:a16="http://schemas.microsoft.com/office/drawing/2014/main" id="{6AE3B44A-0944-1440-ADF7-C93D2685F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570" y="3401219"/>
            <a:ext cx="1379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2</a:t>
            </a:r>
          </a:p>
        </p:txBody>
      </p:sp>
      <p:grpSp>
        <p:nvGrpSpPr>
          <p:cNvPr id="54298" name="Group 31">
            <a:extLst>
              <a:ext uri="{FF2B5EF4-FFF2-40B4-BE49-F238E27FC236}">
                <a16:creationId xmlns:a16="http://schemas.microsoft.com/office/drawing/2014/main" id="{F201C2F6-045D-1D44-9E95-DDBB20F5403B}"/>
              </a:ext>
            </a:extLst>
          </p:cNvPr>
          <p:cNvGrpSpPr>
            <a:grpSpLocks/>
          </p:cNvGrpSpPr>
          <p:nvPr/>
        </p:nvGrpSpPr>
        <p:grpSpPr bwMode="auto">
          <a:xfrm>
            <a:off x="2330450" y="3941763"/>
            <a:ext cx="2338388" cy="404812"/>
            <a:chOff x="1004" y="1639"/>
            <a:chExt cx="1473" cy="255"/>
          </a:xfrm>
        </p:grpSpPr>
        <p:sp>
          <p:nvSpPr>
            <p:cNvPr id="54309" name="Freeform 32">
              <a:extLst>
                <a:ext uri="{FF2B5EF4-FFF2-40B4-BE49-F238E27FC236}">
                  <a16:creationId xmlns:a16="http://schemas.microsoft.com/office/drawing/2014/main" id="{0F48C950-0ED0-2646-AE50-0EFD1F904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0" name="Text Box 33">
              <a:extLst>
                <a:ext uri="{FF2B5EF4-FFF2-40B4-BE49-F238E27FC236}">
                  <a16:creationId xmlns:a16="http://schemas.microsoft.com/office/drawing/2014/main" id="{264F5F5E-0B9C-0245-B695-AE0923C4E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200.23.20.0/23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54299" name="Text Box 34">
            <a:extLst>
              <a:ext uri="{FF2B5EF4-FFF2-40B4-BE49-F238E27FC236}">
                <a16:creationId xmlns:a16="http://schemas.microsoft.com/office/drawing/2014/main" id="{620667E2-808C-204C-8FE0-97FCAEAF0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117" y="399595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3</a:t>
            </a:r>
          </a:p>
        </p:txBody>
      </p:sp>
      <p:grpSp>
        <p:nvGrpSpPr>
          <p:cNvPr id="54300" name="Group 35">
            <a:extLst>
              <a:ext uri="{FF2B5EF4-FFF2-40B4-BE49-F238E27FC236}">
                <a16:creationId xmlns:a16="http://schemas.microsoft.com/office/drawing/2014/main" id="{6354EAEA-EA33-7446-9594-255BB869488B}"/>
              </a:ext>
            </a:extLst>
          </p:cNvPr>
          <p:cNvGrpSpPr>
            <a:grpSpLocks/>
          </p:cNvGrpSpPr>
          <p:nvPr/>
        </p:nvGrpSpPr>
        <p:grpSpPr bwMode="auto">
          <a:xfrm>
            <a:off x="3679827" y="4205289"/>
            <a:ext cx="258763" cy="666750"/>
            <a:chOff x="870" y="2945"/>
            <a:chExt cx="163" cy="420"/>
          </a:xfrm>
        </p:grpSpPr>
        <p:sp>
          <p:nvSpPr>
            <p:cNvPr id="54306" name="Text Box 36">
              <a:extLst>
                <a:ext uri="{FF2B5EF4-FFF2-40B4-BE49-F238E27FC236}">
                  <a16:creationId xmlns:a16="http://schemas.microsoft.com/office/drawing/2014/main" id="{C77FCD02-CA2E-7842-A386-C5A9B3148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7" name="Text Box 37">
              <a:extLst>
                <a:ext uri="{FF2B5EF4-FFF2-40B4-BE49-F238E27FC236}">
                  <a16:creationId xmlns:a16="http://schemas.microsoft.com/office/drawing/2014/main" id="{26F797E1-CA43-D241-A5FE-4A2906D71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8" name="Text Box 38">
              <a:extLst>
                <a:ext uri="{FF2B5EF4-FFF2-40B4-BE49-F238E27FC236}">
                  <a16:creationId xmlns:a16="http://schemas.microsoft.com/office/drawing/2014/main" id="{EE18D9F8-9D2C-7C43-B7C1-7391619DE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grpSp>
        <p:nvGrpSpPr>
          <p:cNvPr id="54301" name="Group 39">
            <a:extLst>
              <a:ext uri="{FF2B5EF4-FFF2-40B4-BE49-F238E27FC236}">
                <a16:creationId xmlns:a16="http://schemas.microsoft.com/office/drawing/2014/main" id="{621371D0-A14F-7841-8530-71D4DE685595}"/>
              </a:ext>
            </a:extLst>
          </p:cNvPr>
          <p:cNvGrpSpPr>
            <a:grpSpLocks/>
          </p:cNvGrpSpPr>
          <p:nvPr/>
        </p:nvGrpSpPr>
        <p:grpSpPr bwMode="auto">
          <a:xfrm>
            <a:off x="4708527" y="3910014"/>
            <a:ext cx="258763" cy="666750"/>
            <a:chOff x="870" y="2945"/>
            <a:chExt cx="163" cy="420"/>
          </a:xfrm>
        </p:grpSpPr>
        <p:sp>
          <p:nvSpPr>
            <p:cNvPr id="54303" name="Text Box 40">
              <a:extLst>
                <a:ext uri="{FF2B5EF4-FFF2-40B4-BE49-F238E27FC236}">
                  <a16:creationId xmlns:a16="http://schemas.microsoft.com/office/drawing/2014/main" id="{412CC3B6-0E5B-A441-A96B-2B61763BD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4" name="Text Box 41">
              <a:extLst>
                <a:ext uri="{FF2B5EF4-FFF2-40B4-BE49-F238E27FC236}">
                  <a16:creationId xmlns:a16="http://schemas.microsoft.com/office/drawing/2014/main" id="{0A26635C-03F3-454F-850F-39EFFB821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5" name="Text Box 42">
              <a:extLst>
                <a:ext uri="{FF2B5EF4-FFF2-40B4-BE49-F238E27FC236}">
                  <a16:creationId xmlns:a16="http://schemas.microsoft.com/office/drawing/2014/main" id="{4D6BFCCC-AABD-0449-8886-E91CF2F98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4C343B4-A967-6D46-862C-ABC74B6E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2122" cy="1325563"/>
          </a:xfrm>
        </p:spPr>
        <p:txBody>
          <a:bodyPr/>
          <a:lstStyle/>
          <a:p>
            <a:r>
              <a:rPr lang="en-US" altLang="en-US" dirty="0"/>
              <a:t>Example of IP block reallocation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40018-0643-9647-A068-6110250E4AF6}"/>
              </a:ext>
            </a:extLst>
          </p:cNvPr>
          <p:cNvSpPr txBox="1"/>
          <p:nvPr/>
        </p:nvSpPr>
        <p:spPr>
          <a:xfrm>
            <a:off x="4950546" y="2460793"/>
            <a:ext cx="2148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ISP A owns the IP block 200.23.16.0/20. </a:t>
            </a:r>
          </a:p>
        </p:txBody>
      </p:sp>
      <p:pic>
        <p:nvPicPr>
          <p:cNvPr id="46" name="Picture 19" descr="Router Clip Art">
            <a:extLst>
              <a:ext uri="{FF2B5EF4-FFF2-40B4-BE49-F238E27FC236}">
                <a16:creationId xmlns:a16="http://schemas.microsoft.com/office/drawing/2014/main" id="{BA791F9C-7CE0-6147-9EF0-8262BBDE2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3670343"/>
            <a:ext cx="1092301" cy="80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68D8053-A533-2940-8947-A7F38B076D0E}"/>
              </a:ext>
            </a:extLst>
          </p:cNvPr>
          <p:cNvSpPr txBox="1"/>
          <p:nvPr/>
        </p:nvSpPr>
        <p:spPr>
          <a:xfrm>
            <a:off x="838200" y="1639532"/>
            <a:ext cx="4019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Suppose ISP A reallocates a part of its IP block to orgs 1… 8</a:t>
            </a:r>
          </a:p>
        </p:txBody>
      </p:sp>
      <p:sp>
        <p:nvSpPr>
          <p:cNvPr id="49" name="Rectangle 21">
            <a:extLst>
              <a:ext uri="{FF2B5EF4-FFF2-40B4-BE49-F238E27FC236}">
                <a16:creationId xmlns:a16="http://schemas.microsoft.com/office/drawing/2014/main" id="{1802F253-E2D0-7C4B-A2E8-2F97A90F2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4287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50" name="Rectangle 22">
            <a:extLst>
              <a:ext uri="{FF2B5EF4-FFF2-40B4-BE49-F238E27FC236}">
                <a16:creationId xmlns:a16="http://schemas.microsoft.com/office/drawing/2014/main" id="{C186EE6F-D0B0-524D-8AFF-B969D4F6A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8859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aphicFrame>
        <p:nvGraphicFramePr>
          <p:cNvPr id="51" name="Group 23">
            <a:extLst>
              <a:ext uri="{FF2B5EF4-FFF2-40B4-BE49-F238E27FC236}">
                <a16:creationId xmlns:a16="http://schemas.microsoft.com/office/drawing/2014/main" id="{09E1F73D-8EFD-284A-B128-50D8542E0B95}"/>
              </a:ext>
            </a:extLst>
          </p:cNvPr>
          <p:cNvGraphicFramePr>
            <a:graphicFrameLocks noGrp="1"/>
          </p:cNvGraphicFramePr>
          <p:nvPr/>
        </p:nvGraphicFramePr>
        <p:xfrm>
          <a:off x="8193730" y="1425713"/>
          <a:ext cx="3373740" cy="1924768"/>
        </p:xfrm>
        <a:graphic>
          <a:graphicData uri="http://schemas.openxmlformats.org/drawingml/2006/table">
            <a:tbl>
              <a:tblPr/>
              <a:tblGrid>
                <a:gridCol w="170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Dst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 IP Prefix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Output port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65.0.0.0/8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128.9.0.0/16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…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…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200.23.16.0/20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7 (towards A)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32864-DA53-EA4C-8D18-81969B618B01}"/>
              </a:ext>
            </a:extLst>
          </p:cNvPr>
          <p:cNvCxnSpPr/>
          <p:nvPr/>
        </p:nvCxnSpPr>
        <p:spPr>
          <a:xfrm flipH="1" flipV="1">
            <a:off x="8193730" y="3476456"/>
            <a:ext cx="1209966" cy="37799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FAB7171-8CBC-2543-8E70-4E85B2E67D70}"/>
              </a:ext>
            </a:extLst>
          </p:cNvPr>
          <p:cNvCxnSpPr>
            <a:cxnSpLocks/>
          </p:cNvCxnSpPr>
          <p:nvPr/>
        </p:nvCxnSpPr>
        <p:spPr>
          <a:xfrm flipV="1">
            <a:off x="10706855" y="3471028"/>
            <a:ext cx="744313" cy="38228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ine 6">
            <a:extLst>
              <a:ext uri="{FF2B5EF4-FFF2-40B4-BE49-F238E27FC236}">
                <a16:creationId xmlns:a16="http://schemas.microsoft.com/office/drawing/2014/main" id="{EB26866D-B113-3044-9CCB-375DA7CB9C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07455" y="5864205"/>
            <a:ext cx="333375" cy="247650"/>
          </a:xfrm>
          <a:prstGeom prst="line">
            <a:avLst/>
          </a:prstGeom>
          <a:noFill/>
          <a:ln w="63500">
            <a:solidFill>
              <a:srgbClr val="C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48" name="Group 13">
            <a:extLst>
              <a:ext uri="{FF2B5EF4-FFF2-40B4-BE49-F238E27FC236}">
                <a16:creationId xmlns:a16="http://schemas.microsoft.com/office/drawing/2014/main" id="{88131816-C0A7-5D4B-B680-B0E4F8EB0FB4}"/>
              </a:ext>
            </a:extLst>
          </p:cNvPr>
          <p:cNvGrpSpPr>
            <a:grpSpLocks/>
          </p:cNvGrpSpPr>
          <p:nvPr/>
        </p:nvGrpSpPr>
        <p:grpSpPr bwMode="auto">
          <a:xfrm>
            <a:off x="2481780" y="6027718"/>
            <a:ext cx="2338387" cy="404813"/>
            <a:chOff x="1004" y="1639"/>
            <a:chExt cx="1473" cy="255"/>
          </a:xfrm>
        </p:grpSpPr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2F113FBD-9F3F-C741-A0F7-A05FC5672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3" name="Text Box 15">
              <a:extLst>
                <a:ext uri="{FF2B5EF4-FFF2-40B4-BE49-F238E27FC236}">
                  <a16:creationId xmlns:a16="http://schemas.microsoft.com/office/drawing/2014/main" id="{1039A987-5E93-6C40-AFA1-D5117DE30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200.23.18.0/23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54" name="Freeform 25">
            <a:extLst>
              <a:ext uri="{FF2B5EF4-FFF2-40B4-BE49-F238E27FC236}">
                <a16:creationId xmlns:a16="http://schemas.microsoft.com/office/drawing/2014/main" id="{69AC1677-7186-CB4D-B36A-166802F215DC}"/>
              </a:ext>
            </a:extLst>
          </p:cNvPr>
          <p:cNvSpPr>
            <a:spLocks/>
          </p:cNvSpPr>
          <p:nvPr/>
        </p:nvSpPr>
        <p:spPr bwMode="auto">
          <a:xfrm>
            <a:off x="5029716" y="5072042"/>
            <a:ext cx="1773238" cy="979488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5" name="Freeform 27">
            <a:extLst>
              <a:ext uri="{FF2B5EF4-FFF2-40B4-BE49-F238E27FC236}">
                <a16:creationId xmlns:a16="http://schemas.microsoft.com/office/drawing/2014/main" id="{2D932D5B-5BC3-C44C-8D03-5A119DF5AD3D}"/>
              </a:ext>
            </a:extLst>
          </p:cNvPr>
          <p:cNvSpPr>
            <a:spLocks/>
          </p:cNvSpPr>
          <p:nvPr/>
        </p:nvSpPr>
        <p:spPr bwMode="auto">
          <a:xfrm flipV="1">
            <a:off x="6755328" y="4864040"/>
            <a:ext cx="2249775" cy="52391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6" name="Line 28">
            <a:extLst>
              <a:ext uri="{FF2B5EF4-FFF2-40B4-BE49-F238E27FC236}">
                <a16:creationId xmlns:a16="http://schemas.microsoft.com/office/drawing/2014/main" id="{7FB111EE-13AA-964B-BB18-129D351B3C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5530" y="5635605"/>
            <a:ext cx="485775" cy="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7" name="Line 29">
            <a:extLst>
              <a:ext uri="{FF2B5EF4-FFF2-40B4-BE49-F238E27FC236}">
                <a16:creationId xmlns:a16="http://schemas.microsoft.com/office/drawing/2014/main" id="{A5A13DAD-B1B8-7945-B240-2A28417CB7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3130" y="5702280"/>
            <a:ext cx="638175" cy="171450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9" name="Line 30">
            <a:extLst>
              <a:ext uri="{FF2B5EF4-FFF2-40B4-BE49-F238E27FC236}">
                <a16:creationId xmlns:a16="http://schemas.microsoft.com/office/drawing/2014/main" id="{0B1168CC-EAE3-A840-B752-ACF663C177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31279" y="5949931"/>
            <a:ext cx="247650" cy="409575"/>
          </a:xfrm>
          <a:prstGeom prst="line">
            <a:avLst/>
          </a:prstGeom>
          <a:noFill/>
          <a:ln w="38100">
            <a:solidFill>
              <a:schemeClr val="bg1">
                <a:lumMod val="50000"/>
              </a:schemeClr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" name="Text Box 23">
            <a:extLst>
              <a:ext uri="{FF2B5EF4-FFF2-40B4-BE49-F238E27FC236}">
                <a16:creationId xmlns:a16="http://schemas.microsoft.com/office/drawing/2014/main" id="{8E86155D-94C6-4E41-83FD-D65B28E3E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878" y="606807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2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13E88686-7468-3949-BF6D-E498EBC28B88}"/>
              </a:ext>
            </a:extLst>
          </p:cNvPr>
          <p:cNvSpPr/>
          <p:nvPr/>
        </p:nvSpPr>
        <p:spPr>
          <a:xfrm>
            <a:off x="299660" y="3768725"/>
            <a:ext cx="708759" cy="2418908"/>
          </a:xfrm>
          <a:custGeom>
            <a:avLst/>
            <a:gdLst>
              <a:gd name="connsiteX0" fmla="*/ 511990 w 708759"/>
              <a:gd name="connsiteY0" fmla="*/ 0 h 2453833"/>
              <a:gd name="connsiteX1" fmla="*/ 2704 w 708759"/>
              <a:gd name="connsiteY1" fmla="*/ 1099595 h 2453833"/>
              <a:gd name="connsiteX2" fmla="*/ 708759 w 708759"/>
              <a:gd name="connsiteY2" fmla="*/ 2453833 h 2453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8759" h="2453833">
                <a:moveTo>
                  <a:pt x="511990" y="0"/>
                </a:moveTo>
                <a:cubicBezTo>
                  <a:pt x="240949" y="345311"/>
                  <a:pt x="-30091" y="690623"/>
                  <a:pt x="2704" y="1099595"/>
                </a:cubicBezTo>
                <a:cubicBezTo>
                  <a:pt x="35499" y="1508567"/>
                  <a:pt x="372129" y="1981200"/>
                  <a:pt x="708759" y="2453833"/>
                </a:cubicBezTo>
              </a:path>
            </a:pathLst>
          </a:cu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8BE461-7E3A-A849-ADA1-81958565F68D}"/>
              </a:ext>
            </a:extLst>
          </p:cNvPr>
          <p:cNvCxnSpPr/>
          <p:nvPr/>
        </p:nvCxnSpPr>
        <p:spPr>
          <a:xfrm>
            <a:off x="785173" y="3350481"/>
            <a:ext cx="3983310" cy="355538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69EA9A9-F3FF-C04D-B596-B0FDD6115419}"/>
              </a:ext>
            </a:extLst>
          </p:cNvPr>
          <p:cNvCxnSpPr>
            <a:cxnSpLocks/>
          </p:cNvCxnSpPr>
          <p:nvPr/>
        </p:nvCxnSpPr>
        <p:spPr>
          <a:xfrm flipV="1">
            <a:off x="785173" y="3447399"/>
            <a:ext cx="3922282" cy="235601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18">
            <a:extLst>
              <a:ext uri="{FF2B5EF4-FFF2-40B4-BE49-F238E27FC236}">
                <a16:creationId xmlns:a16="http://schemas.microsoft.com/office/drawing/2014/main" id="{89F401D0-4127-AB4C-900F-3CCC2A41E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7498" y="5387956"/>
            <a:ext cx="8358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ISP B</a:t>
            </a:r>
            <a:endParaRPr lang="en-US" altLang="en-US" dirty="0">
              <a:latin typeface="Helvetica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B83C40-F6F3-5941-A1C5-817FC245FEC2}"/>
              </a:ext>
            </a:extLst>
          </p:cNvPr>
          <p:cNvSpPr txBox="1"/>
          <p:nvPr/>
        </p:nvSpPr>
        <p:spPr>
          <a:xfrm rot="20727261">
            <a:off x="7043320" y="5245105"/>
            <a:ext cx="1969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[BGP] Announce 200.23.18.0/23</a:t>
            </a:r>
          </a:p>
          <a:p>
            <a:pPr algn="l"/>
            <a:r>
              <a:rPr lang="en-US" dirty="0">
                <a:latin typeface="Helvetica" pitchFamily="2" charset="0"/>
              </a:rPr>
              <a:t>(besides other IP prefixes)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1972983-0074-B44C-85B9-F670F2B15D6F}"/>
              </a:ext>
            </a:extLst>
          </p:cNvPr>
          <p:cNvSpPr txBox="1"/>
          <p:nvPr/>
        </p:nvSpPr>
        <p:spPr>
          <a:xfrm rot="541165">
            <a:off x="6848404" y="3402922"/>
            <a:ext cx="1991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[BGP] Send me pkts destined to</a:t>
            </a:r>
          </a:p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200.23.16.0/20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B933F4-7406-5D47-88C9-6BC403DF457B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3611286" y="4471989"/>
            <a:ext cx="1876212" cy="1600179"/>
          </a:xfrm>
          <a:prstGeom prst="line">
            <a:avLst/>
          </a:prstGeom>
          <a:ln w="635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893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54" grpId="0" animBg="1"/>
      <p:bldP spid="55" grpId="0" animBg="1"/>
      <p:bldP spid="56" grpId="0" animBg="1"/>
      <p:bldP spid="57" grpId="0" animBg="1"/>
      <p:bldP spid="59" grpId="0" animBg="1"/>
      <p:bldP spid="60" grpId="0"/>
      <p:bldP spid="4" grpId="0" animBg="1"/>
      <p:bldP spid="65" grpId="0"/>
      <p:bldP spid="6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Freeform 3">
            <a:extLst>
              <a:ext uri="{FF2B5EF4-FFF2-40B4-BE49-F238E27FC236}">
                <a16:creationId xmlns:a16="http://schemas.microsoft.com/office/drawing/2014/main" id="{3B7F4D98-9704-594E-AF0C-4F669A2531EF}"/>
              </a:ext>
            </a:extLst>
          </p:cNvPr>
          <p:cNvSpPr>
            <a:spLocks/>
          </p:cNvSpPr>
          <p:nvPr/>
        </p:nvSpPr>
        <p:spPr bwMode="auto">
          <a:xfrm>
            <a:off x="6699250" y="4121151"/>
            <a:ext cx="2019300" cy="29527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7" name="Line 4">
            <a:extLst>
              <a:ext uri="{FF2B5EF4-FFF2-40B4-BE49-F238E27FC236}">
                <a16:creationId xmlns:a16="http://schemas.microsoft.com/office/drawing/2014/main" id="{16D3346C-FB7F-6043-A0DB-D887ED37DF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6100" y="4397375"/>
            <a:ext cx="8953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8" name="Line 5">
            <a:extLst>
              <a:ext uri="{FF2B5EF4-FFF2-40B4-BE49-F238E27FC236}">
                <a16:creationId xmlns:a16="http://schemas.microsoft.com/office/drawing/2014/main" id="{8BEBD174-13A2-AF44-9CFC-C0CF28404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384676" y="3768725"/>
            <a:ext cx="752475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79" name="Line 6">
            <a:extLst>
              <a:ext uri="{FF2B5EF4-FFF2-40B4-BE49-F238E27FC236}">
                <a16:creationId xmlns:a16="http://schemas.microsoft.com/office/drawing/2014/main" id="{54771D2D-1FB4-BA43-B8CD-011CDF5ADB7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51351" y="2987675"/>
            <a:ext cx="847725" cy="762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0" name="Freeform 7">
            <a:extLst>
              <a:ext uri="{FF2B5EF4-FFF2-40B4-BE49-F238E27FC236}">
                <a16:creationId xmlns:a16="http://schemas.microsoft.com/office/drawing/2014/main" id="{FE547FC0-02D3-EF41-AFE2-8AABD9805A64}"/>
              </a:ext>
            </a:extLst>
          </p:cNvPr>
          <p:cNvSpPr>
            <a:spLocks/>
          </p:cNvSpPr>
          <p:nvPr/>
        </p:nvSpPr>
        <p:spPr bwMode="auto">
          <a:xfrm>
            <a:off x="5097464" y="3567114"/>
            <a:ext cx="1773237" cy="979487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54282" name="Group 9">
            <a:extLst>
              <a:ext uri="{FF2B5EF4-FFF2-40B4-BE49-F238E27FC236}">
                <a16:creationId xmlns:a16="http://schemas.microsoft.com/office/drawing/2014/main" id="{FA919178-FF0C-6943-AE81-A527A957186E}"/>
              </a:ext>
            </a:extLst>
          </p:cNvPr>
          <p:cNvGrpSpPr>
            <a:grpSpLocks/>
          </p:cNvGrpSpPr>
          <p:nvPr/>
        </p:nvGrpSpPr>
        <p:grpSpPr bwMode="auto">
          <a:xfrm>
            <a:off x="2282825" y="2760663"/>
            <a:ext cx="2338388" cy="404812"/>
            <a:chOff x="1004" y="1639"/>
            <a:chExt cx="1473" cy="255"/>
          </a:xfrm>
        </p:grpSpPr>
        <p:sp>
          <p:nvSpPr>
            <p:cNvPr id="54315" name="Freeform 10">
              <a:extLst>
                <a:ext uri="{FF2B5EF4-FFF2-40B4-BE49-F238E27FC236}">
                  <a16:creationId xmlns:a16="http://schemas.microsoft.com/office/drawing/2014/main" id="{579BFC8B-3123-CC47-A82B-836EF83D2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6" name="Text Box 11">
              <a:extLst>
                <a:ext uri="{FF2B5EF4-FFF2-40B4-BE49-F238E27FC236}">
                  <a16:creationId xmlns:a16="http://schemas.microsoft.com/office/drawing/2014/main" id="{631F2587-4077-7247-8E40-8F1B97FD6D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200.23.16.0/23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3" name="Group 12">
            <a:extLst>
              <a:ext uri="{FF2B5EF4-FFF2-40B4-BE49-F238E27FC236}">
                <a16:creationId xmlns:a16="http://schemas.microsoft.com/office/drawing/2014/main" id="{EEC42483-4E70-2D4B-883F-05A79E0409D2}"/>
              </a:ext>
            </a:extLst>
          </p:cNvPr>
          <p:cNvGrpSpPr>
            <a:grpSpLocks/>
          </p:cNvGrpSpPr>
          <p:nvPr/>
        </p:nvGrpSpPr>
        <p:grpSpPr bwMode="auto">
          <a:xfrm>
            <a:off x="2311400" y="3351213"/>
            <a:ext cx="2338388" cy="404812"/>
            <a:chOff x="1004" y="1639"/>
            <a:chExt cx="1473" cy="255"/>
          </a:xfrm>
        </p:grpSpPr>
        <p:sp>
          <p:nvSpPr>
            <p:cNvPr id="54313" name="Freeform 13">
              <a:extLst>
                <a:ext uri="{FF2B5EF4-FFF2-40B4-BE49-F238E27FC236}">
                  <a16:creationId xmlns:a16="http://schemas.microsoft.com/office/drawing/2014/main" id="{A4277EB0-78D7-DF4B-A37D-E5BB4A541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4" name="Text Box 14">
              <a:extLst>
                <a:ext uri="{FF2B5EF4-FFF2-40B4-BE49-F238E27FC236}">
                  <a16:creationId xmlns:a16="http://schemas.microsoft.com/office/drawing/2014/main" id="{5E4C72F2-D512-3640-BF7C-A1E6EC161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200.23.18.0/23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grpSp>
        <p:nvGrpSpPr>
          <p:cNvPr id="54284" name="Group 15">
            <a:extLst>
              <a:ext uri="{FF2B5EF4-FFF2-40B4-BE49-F238E27FC236}">
                <a16:creationId xmlns:a16="http://schemas.microsoft.com/office/drawing/2014/main" id="{1BBA1EF2-5886-DF4D-9270-48EFD90CF345}"/>
              </a:ext>
            </a:extLst>
          </p:cNvPr>
          <p:cNvGrpSpPr>
            <a:grpSpLocks/>
          </p:cNvGrpSpPr>
          <p:nvPr/>
        </p:nvGrpSpPr>
        <p:grpSpPr bwMode="auto">
          <a:xfrm>
            <a:off x="2225675" y="4770438"/>
            <a:ext cx="2338388" cy="404812"/>
            <a:chOff x="1004" y="1639"/>
            <a:chExt cx="1473" cy="255"/>
          </a:xfrm>
        </p:grpSpPr>
        <p:sp>
          <p:nvSpPr>
            <p:cNvPr id="54311" name="Freeform 16">
              <a:extLst>
                <a:ext uri="{FF2B5EF4-FFF2-40B4-BE49-F238E27FC236}">
                  <a16:creationId xmlns:a16="http://schemas.microsoft.com/office/drawing/2014/main" id="{909C34BF-01E4-3347-AD38-161C0CD990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2" name="Text Box 17">
              <a:extLst>
                <a:ext uri="{FF2B5EF4-FFF2-40B4-BE49-F238E27FC236}">
                  <a16:creationId xmlns:a16="http://schemas.microsoft.com/office/drawing/2014/main" id="{BC469E82-FB52-484C-A30B-2E6D61DE50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200.23.30.0/23</a:t>
              </a:r>
              <a:endParaRPr lang="en-US" altLang="en-US" sz="1800">
                <a:latin typeface="Helvetica" pitchFamily="2" charset="0"/>
              </a:endParaRPr>
            </a:p>
          </p:txBody>
        </p:sp>
      </p:grpSp>
      <p:sp>
        <p:nvSpPr>
          <p:cNvPr id="54285" name="Text Box 18">
            <a:extLst>
              <a:ext uri="{FF2B5EF4-FFF2-40B4-BE49-F238E27FC236}">
                <a16:creationId xmlns:a16="http://schemas.microsoft.com/office/drawing/2014/main" id="{E835D062-266A-0B4C-8139-AA09F15159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37201" y="3933683"/>
            <a:ext cx="82176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ISP A</a:t>
            </a:r>
            <a:endParaRPr lang="en-US" altLang="en-US" dirty="0">
              <a:latin typeface="Helvetica" pitchFamily="2" charset="0"/>
            </a:endParaRPr>
          </a:p>
        </p:txBody>
      </p:sp>
      <p:sp>
        <p:nvSpPr>
          <p:cNvPr id="54286" name="Freeform 19">
            <a:extLst>
              <a:ext uri="{FF2B5EF4-FFF2-40B4-BE49-F238E27FC236}">
                <a16:creationId xmlns:a16="http://schemas.microsoft.com/office/drawing/2014/main" id="{F7116D8C-5C52-0441-BFBA-D1438ECFD586}"/>
              </a:ext>
            </a:extLst>
          </p:cNvPr>
          <p:cNvSpPr>
            <a:spLocks/>
          </p:cNvSpPr>
          <p:nvPr/>
        </p:nvSpPr>
        <p:spPr bwMode="auto">
          <a:xfrm>
            <a:off x="8659383" y="3156309"/>
            <a:ext cx="1817686" cy="2535238"/>
          </a:xfrm>
          <a:custGeom>
            <a:avLst/>
            <a:gdLst>
              <a:gd name="T0" fmla="*/ 2147483646 w 460"/>
              <a:gd name="T1" fmla="*/ 2147483646 h 1597"/>
              <a:gd name="T2" fmla="*/ 2147483646 w 460"/>
              <a:gd name="T3" fmla="*/ 2147483646 h 1597"/>
              <a:gd name="T4" fmla="*/ 2147483646 w 460"/>
              <a:gd name="T5" fmla="*/ 2147483646 h 1597"/>
              <a:gd name="T6" fmla="*/ 2147483646 w 460"/>
              <a:gd name="T7" fmla="*/ 2147483646 h 1597"/>
              <a:gd name="T8" fmla="*/ 2147483646 w 460"/>
              <a:gd name="T9" fmla="*/ 2147483646 h 1597"/>
              <a:gd name="T10" fmla="*/ 2147483646 w 460"/>
              <a:gd name="T11" fmla="*/ 2147483646 h 1597"/>
              <a:gd name="T12" fmla="*/ 2147483646 w 460"/>
              <a:gd name="T13" fmla="*/ 2147483646 h 1597"/>
              <a:gd name="T14" fmla="*/ 2147483646 w 460"/>
              <a:gd name="T15" fmla="*/ 2147483646 h 1597"/>
              <a:gd name="T16" fmla="*/ 2147483646 w 460"/>
              <a:gd name="T17" fmla="*/ 2147483646 h 1597"/>
              <a:gd name="T18" fmla="*/ 2147483646 w 460"/>
              <a:gd name="T19" fmla="*/ 2147483646 h 1597"/>
              <a:gd name="T20" fmla="*/ 2147483646 w 460"/>
              <a:gd name="T21" fmla="*/ 2147483646 h 1597"/>
              <a:gd name="T22" fmla="*/ 2147483646 w 460"/>
              <a:gd name="T23" fmla="*/ 2147483646 h 159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460" h="1597">
                <a:moveTo>
                  <a:pt x="328" y="56"/>
                </a:moveTo>
                <a:cubicBezTo>
                  <a:pt x="247" y="0"/>
                  <a:pt x="253" y="138"/>
                  <a:pt x="208" y="218"/>
                </a:cubicBezTo>
                <a:cubicBezTo>
                  <a:pt x="163" y="298"/>
                  <a:pt x="91" y="419"/>
                  <a:pt x="58" y="536"/>
                </a:cubicBezTo>
                <a:cubicBezTo>
                  <a:pt x="25" y="653"/>
                  <a:pt x="0" y="822"/>
                  <a:pt x="7" y="919"/>
                </a:cubicBezTo>
                <a:cubicBezTo>
                  <a:pt x="14" y="1016"/>
                  <a:pt x="64" y="1046"/>
                  <a:pt x="100" y="1118"/>
                </a:cubicBezTo>
                <a:cubicBezTo>
                  <a:pt x="136" y="1190"/>
                  <a:pt x="166" y="1278"/>
                  <a:pt x="220" y="1352"/>
                </a:cubicBezTo>
                <a:cubicBezTo>
                  <a:pt x="274" y="1426"/>
                  <a:pt x="388" y="1597"/>
                  <a:pt x="424" y="1562"/>
                </a:cubicBezTo>
                <a:cubicBezTo>
                  <a:pt x="460" y="1527"/>
                  <a:pt x="436" y="1228"/>
                  <a:pt x="436" y="1142"/>
                </a:cubicBezTo>
                <a:cubicBezTo>
                  <a:pt x="436" y="1056"/>
                  <a:pt x="439" y="1094"/>
                  <a:pt x="424" y="1046"/>
                </a:cubicBezTo>
                <a:cubicBezTo>
                  <a:pt x="409" y="998"/>
                  <a:pt x="365" y="928"/>
                  <a:pt x="346" y="854"/>
                </a:cubicBezTo>
                <a:cubicBezTo>
                  <a:pt x="327" y="780"/>
                  <a:pt x="313" y="735"/>
                  <a:pt x="310" y="602"/>
                </a:cubicBezTo>
                <a:cubicBezTo>
                  <a:pt x="307" y="469"/>
                  <a:pt x="324" y="170"/>
                  <a:pt x="328" y="56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4287" name="Text Box 20">
            <a:extLst>
              <a:ext uri="{FF2B5EF4-FFF2-40B4-BE49-F238E27FC236}">
                <a16:creationId xmlns:a16="http://schemas.microsoft.com/office/drawing/2014/main" id="{D48FAD28-74EF-5A4E-A73D-3D280FC2F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193" y="2756991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1</a:t>
            </a:r>
          </a:p>
        </p:txBody>
      </p:sp>
      <p:sp>
        <p:nvSpPr>
          <p:cNvPr id="54288" name="Text Box 21">
            <a:extLst>
              <a:ext uri="{FF2B5EF4-FFF2-40B4-BE49-F238E27FC236}">
                <a16:creationId xmlns:a16="http://schemas.microsoft.com/office/drawing/2014/main" id="{CB91799F-B46A-5E4A-BE55-6273747BB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256" y="481488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8</a:t>
            </a:r>
          </a:p>
        </p:txBody>
      </p:sp>
      <p:sp>
        <p:nvSpPr>
          <p:cNvPr id="54289" name="Text Box 22">
            <a:extLst>
              <a:ext uri="{FF2B5EF4-FFF2-40B4-BE49-F238E27FC236}">
                <a16:creationId xmlns:a16="http://schemas.microsoft.com/office/drawing/2014/main" id="{D76D4C1B-B7E1-5B46-AF61-448067A660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89586" y="4453620"/>
            <a:ext cx="122822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Internet</a:t>
            </a:r>
          </a:p>
        </p:txBody>
      </p:sp>
      <p:sp>
        <p:nvSpPr>
          <p:cNvPr id="54290" name="Text Box 23">
            <a:extLst>
              <a:ext uri="{FF2B5EF4-FFF2-40B4-BE49-F238E27FC236}">
                <a16:creationId xmlns:a16="http://schemas.microsoft.com/office/drawing/2014/main" id="{6AE3B44A-0944-1440-ADF7-C93D2685F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570" y="3401219"/>
            <a:ext cx="13795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2</a:t>
            </a:r>
          </a:p>
        </p:txBody>
      </p:sp>
      <p:grpSp>
        <p:nvGrpSpPr>
          <p:cNvPr id="54298" name="Group 31">
            <a:extLst>
              <a:ext uri="{FF2B5EF4-FFF2-40B4-BE49-F238E27FC236}">
                <a16:creationId xmlns:a16="http://schemas.microsoft.com/office/drawing/2014/main" id="{F201C2F6-045D-1D44-9E95-DDBB20F5403B}"/>
              </a:ext>
            </a:extLst>
          </p:cNvPr>
          <p:cNvGrpSpPr>
            <a:grpSpLocks/>
          </p:cNvGrpSpPr>
          <p:nvPr/>
        </p:nvGrpSpPr>
        <p:grpSpPr bwMode="auto">
          <a:xfrm>
            <a:off x="2330450" y="3941763"/>
            <a:ext cx="2338388" cy="404812"/>
            <a:chOff x="1004" y="1639"/>
            <a:chExt cx="1473" cy="255"/>
          </a:xfrm>
        </p:grpSpPr>
        <p:sp>
          <p:nvSpPr>
            <p:cNvPr id="54309" name="Freeform 32">
              <a:extLst>
                <a:ext uri="{FF2B5EF4-FFF2-40B4-BE49-F238E27FC236}">
                  <a16:creationId xmlns:a16="http://schemas.microsoft.com/office/drawing/2014/main" id="{0F48C950-0ED0-2646-AE50-0EFD1F904E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4310" name="Text Box 33">
              <a:extLst>
                <a:ext uri="{FF2B5EF4-FFF2-40B4-BE49-F238E27FC236}">
                  <a16:creationId xmlns:a16="http://schemas.microsoft.com/office/drawing/2014/main" id="{264F5F5E-0B9C-0245-B695-AE0923C4E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200.23.20.0/23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54299" name="Text Box 34">
            <a:extLst>
              <a:ext uri="{FF2B5EF4-FFF2-40B4-BE49-F238E27FC236}">
                <a16:creationId xmlns:a16="http://schemas.microsoft.com/office/drawing/2014/main" id="{620667E2-808C-204C-8FE0-97FCAEAF0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0117" y="399595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3</a:t>
            </a:r>
          </a:p>
        </p:txBody>
      </p:sp>
      <p:grpSp>
        <p:nvGrpSpPr>
          <p:cNvPr id="54300" name="Group 35">
            <a:extLst>
              <a:ext uri="{FF2B5EF4-FFF2-40B4-BE49-F238E27FC236}">
                <a16:creationId xmlns:a16="http://schemas.microsoft.com/office/drawing/2014/main" id="{6354EAEA-EA33-7446-9594-255BB869488B}"/>
              </a:ext>
            </a:extLst>
          </p:cNvPr>
          <p:cNvGrpSpPr>
            <a:grpSpLocks/>
          </p:cNvGrpSpPr>
          <p:nvPr/>
        </p:nvGrpSpPr>
        <p:grpSpPr bwMode="auto">
          <a:xfrm>
            <a:off x="3679827" y="4205289"/>
            <a:ext cx="258763" cy="666750"/>
            <a:chOff x="870" y="2945"/>
            <a:chExt cx="163" cy="420"/>
          </a:xfrm>
        </p:grpSpPr>
        <p:sp>
          <p:nvSpPr>
            <p:cNvPr id="54306" name="Text Box 36">
              <a:extLst>
                <a:ext uri="{FF2B5EF4-FFF2-40B4-BE49-F238E27FC236}">
                  <a16:creationId xmlns:a16="http://schemas.microsoft.com/office/drawing/2014/main" id="{C77FCD02-CA2E-7842-A386-C5A9B31488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7" name="Text Box 37">
              <a:extLst>
                <a:ext uri="{FF2B5EF4-FFF2-40B4-BE49-F238E27FC236}">
                  <a16:creationId xmlns:a16="http://schemas.microsoft.com/office/drawing/2014/main" id="{26F797E1-CA43-D241-A5FE-4A2906D71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8" name="Text Box 38">
              <a:extLst>
                <a:ext uri="{FF2B5EF4-FFF2-40B4-BE49-F238E27FC236}">
                  <a16:creationId xmlns:a16="http://schemas.microsoft.com/office/drawing/2014/main" id="{EE18D9F8-9D2C-7C43-B7C1-7391619DE8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grpSp>
        <p:nvGrpSpPr>
          <p:cNvPr id="54301" name="Group 39">
            <a:extLst>
              <a:ext uri="{FF2B5EF4-FFF2-40B4-BE49-F238E27FC236}">
                <a16:creationId xmlns:a16="http://schemas.microsoft.com/office/drawing/2014/main" id="{621371D0-A14F-7841-8530-71D4DE685595}"/>
              </a:ext>
            </a:extLst>
          </p:cNvPr>
          <p:cNvGrpSpPr>
            <a:grpSpLocks/>
          </p:cNvGrpSpPr>
          <p:nvPr/>
        </p:nvGrpSpPr>
        <p:grpSpPr bwMode="auto">
          <a:xfrm>
            <a:off x="4708527" y="3910014"/>
            <a:ext cx="258763" cy="666750"/>
            <a:chOff x="870" y="2945"/>
            <a:chExt cx="163" cy="420"/>
          </a:xfrm>
        </p:grpSpPr>
        <p:sp>
          <p:nvSpPr>
            <p:cNvPr id="54303" name="Text Box 40">
              <a:extLst>
                <a:ext uri="{FF2B5EF4-FFF2-40B4-BE49-F238E27FC236}">
                  <a16:creationId xmlns:a16="http://schemas.microsoft.com/office/drawing/2014/main" id="{412CC3B6-0E5B-A441-A96B-2B61763BD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2" y="2945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4" name="Text Box 41">
              <a:extLst>
                <a:ext uri="{FF2B5EF4-FFF2-40B4-BE49-F238E27FC236}">
                  <a16:creationId xmlns:a16="http://schemas.microsoft.com/office/drawing/2014/main" id="{0A26635C-03F3-454F-850F-39EFFB8215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0" y="3030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54305" name="Text Box 42">
              <a:extLst>
                <a:ext uri="{FF2B5EF4-FFF2-40B4-BE49-F238E27FC236}">
                  <a16:creationId xmlns:a16="http://schemas.microsoft.com/office/drawing/2014/main" id="{4D6BFCCC-AABD-0449-8886-E91CF2F981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1" y="3113"/>
              <a:ext cx="16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>
                  <a:latin typeface="Helvetica" pitchFamily="2" charset="0"/>
                </a:rPr>
                <a:t>.</a:t>
              </a:r>
              <a:endParaRPr lang="en-US" altLang="en-US" sz="2000">
                <a:latin typeface="Helvetica" pitchFamily="2" charset="0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4C343B4-A967-6D46-862C-ABC74B6E2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42122" cy="1325563"/>
          </a:xfrm>
        </p:spPr>
        <p:txBody>
          <a:bodyPr/>
          <a:lstStyle/>
          <a:p>
            <a:r>
              <a:rPr lang="en-US" altLang="en-US" dirty="0"/>
              <a:t>Example of IP block reallocation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40018-0643-9647-A068-6110250E4AF6}"/>
              </a:ext>
            </a:extLst>
          </p:cNvPr>
          <p:cNvSpPr txBox="1"/>
          <p:nvPr/>
        </p:nvSpPr>
        <p:spPr>
          <a:xfrm>
            <a:off x="4950546" y="2460793"/>
            <a:ext cx="2148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ISP A owns the IP block 200.23.16.0/20. </a:t>
            </a:r>
          </a:p>
        </p:txBody>
      </p:sp>
      <p:pic>
        <p:nvPicPr>
          <p:cNvPr id="46" name="Picture 19" descr="Router Clip Art">
            <a:extLst>
              <a:ext uri="{FF2B5EF4-FFF2-40B4-BE49-F238E27FC236}">
                <a16:creationId xmlns:a16="http://schemas.microsoft.com/office/drawing/2014/main" id="{BA791F9C-7CE0-6147-9EF0-8262BBDE2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125" y="3670343"/>
            <a:ext cx="1092301" cy="804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68D8053-A533-2940-8947-A7F38B076D0E}"/>
              </a:ext>
            </a:extLst>
          </p:cNvPr>
          <p:cNvSpPr txBox="1"/>
          <p:nvPr/>
        </p:nvSpPr>
        <p:spPr>
          <a:xfrm>
            <a:off x="838200" y="1639532"/>
            <a:ext cx="4019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Suppose ISP A reallocates a part of its IP block to orgs 1… 8</a:t>
            </a:r>
          </a:p>
        </p:txBody>
      </p:sp>
      <p:sp>
        <p:nvSpPr>
          <p:cNvPr id="49" name="Rectangle 21">
            <a:extLst>
              <a:ext uri="{FF2B5EF4-FFF2-40B4-BE49-F238E27FC236}">
                <a16:creationId xmlns:a16="http://schemas.microsoft.com/office/drawing/2014/main" id="{1802F253-E2D0-7C4B-A2E8-2F97A90F2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4287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50" name="Rectangle 22">
            <a:extLst>
              <a:ext uri="{FF2B5EF4-FFF2-40B4-BE49-F238E27FC236}">
                <a16:creationId xmlns:a16="http://schemas.microsoft.com/office/drawing/2014/main" id="{C186EE6F-D0B0-524D-8AFF-B969D4F6A8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30698" y="2885918"/>
            <a:ext cx="45719" cy="45836"/>
          </a:xfrm>
          <a:prstGeom prst="rect">
            <a:avLst/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Helvetica" pitchFamily="2" charset="0"/>
            </a:endParaRPr>
          </a:p>
        </p:txBody>
      </p:sp>
      <p:graphicFrame>
        <p:nvGraphicFramePr>
          <p:cNvPr id="51" name="Group 23">
            <a:extLst>
              <a:ext uri="{FF2B5EF4-FFF2-40B4-BE49-F238E27FC236}">
                <a16:creationId xmlns:a16="http://schemas.microsoft.com/office/drawing/2014/main" id="{09E1F73D-8EFD-284A-B128-50D8542E0B95}"/>
              </a:ext>
            </a:extLst>
          </p:cNvPr>
          <p:cNvGraphicFramePr>
            <a:graphicFrameLocks noGrp="1"/>
          </p:cNvGraphicFramePr>
          <p:nvPr/>
        </p:nvGraphicFramePr>
        <p:xfrm>
          <a:off x="8193730" y="1425713"/>
          <a:ext cx="3373740" cy="1924768"/>
        </p:xfrm>
        <a:graphic>
          <a:graphicData uri="http://schemas.openxmlformats.org/drawingml/2006/table">
            <a:tbl>
              <a:tblPr/>
              <a:tblGrid>
                <a:gridCol w="170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Dst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 IP Prefix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Output port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65.0.0.0/8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128.9.0.0/16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  <a:defRPr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200.23.18.0/23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4 (towards B)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200.23.16.0/20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7 (towards A)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0432864-DA53-EA4C-8D18-81969B618B01}"/>
              </a:ext>
            </a:extLst>
          </p:cNvPr>
          <p:cNvCxnSpPr/>
          <p:nvPr/>
        </p:nvCxnSpPr>
        <p:spPr>
          <a:xfrm flipH="1" flipV="1">
            <a:off x="8193730" y="3476456"/>
            <a:ext cx="1209966" cy="37799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FAB7171-8CBC-2543-8E70-4E85B2E67D70}"/>
              </a:ext>
            </a:extLst>
          </p:cNvPr>
          <p:cNvCxnSpPr>
            <a:cxnSpLocks/>
          </p:cNvCxnSpPr>
          <p:nvPr/>
        </p:nvCxnSpPr>
        <p:spPr>
          <a:xfrm flipV="1">
            <a:off x="10706855" y="3471028"/>
            <a:ext cx="744313" cy="38228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Line 6">
            <a:extLst>
              <a:ext uri="{FF2B5EF4-FFF2-40B4-BE49-F238E27FC236}">
                <a16:creationId xmlns:a16="http://schemas.microsoft.com/office/drawing/2014/main" id="{EB26866D-B113-3044-9CCB-375DA7CB9C9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07455" y="5864205"/>
            <a:ext cx="333375" cy="2476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48" name="Group 13">
            <a:extLst>
              <a:ext uri="{FF2B5EF4-FFF2-40B4-BE49-F238E27FC236}">
                <a16:creationId xmlns:a16="http://schemas.microsoft.com/office/drawing/2014/main" id="{88131816-C0A7-5D4B-B680-B0E4F8EB0FB4}"/>
              </a:ext>
            </a:extLst>
          </p:cNvPr>
          <p:cNvGrpSpPr>
            <a:grpSpLocks/>
          </p:cNvGrpSpPr>
          <p:nvPr/>
        </p:nvGrpSpPr>
        <p:grpSpPr bwMode="auto">
          <a:xfrm>
            <a:off x="2481780" y="6027718"/>
            <a:ext cx="2338387" cy="404813"/>
            <a:chOff x="1004" y="1639"/>
            <a:chExt cx="1473" cy="255"/>
          </a:xfrm>
        </p:grpSpPr>
        <p:sp>
          <p:nvSpPr>
            <p:cNvPr id="52" name="Freeform 14">
              <a:extLst>
                <a:ext uri="{FF2B5EF4-FFF2-40B4-BE49-F238E27FC236}">
                  <a16:creationId xmlns:a16="http://schemas.microsoft.com/office/drawing/2014/main" id="{2F113FBD-9F3F-C741-A0F7-A05FC5672B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53" name="Text Box 15">
              <a:extLst>
                <a:ext uri="{FF2B5EF4-FFF2-40B4-BE49-F238E27FC236}">
                  <a16:creationId xmlns:a16="http://schemas.microsoft.com/office/drawing/2014/main" id="{1039A987-5E93-6C40-AFA1-D5117DE30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26" y="1667"/>
              <a:ext cx="97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200.23.18.0/23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54" name="Freeform 25">
            <a:extLst>
              <a:ext uri="{FF2B5EF4-FFF2-40B4-BE49-F238E27FC236}">
                <a16:creationId xmlns:a16="http://schemas.microsoft.com/office/drawing/2014/main" id="{69AC1677-7186-CB4D-B36A-166802F215DC}"/>
              </a:ext>
            </a:extLst>
          </p:cNvPr>
          <p:cNvSpPr>
            <a:spLocks/>
          </p:cNvSpPr>
          <p:nvPr/>
        </p:nvSpPr>
        <p:spPr bwMode="auto">
          <a:xfrm>
            <a:off x="5029716" y="5072042"/>
            <a:ext cx="1773238" cy="979488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5" name="Freeform 27">
            <a:extLst>
              <a:ext uri="{FF2B5EF4-FFF2-40B4-BE49-F238E27FC236}">
                <a16:creationId xmlns:a16="http://schemas.microsoft.com/office/drawing/2014/main" id="{2D932D5B-5BC3-C44C-8D03-5A119DF5AD3D}"/>
              </a:ext>
            </a:extLst>
          </p:cNvPr>
          <p:cNvSpPr>
            <a:spLocks/>
          </p:cNvSpPr>
          <p:nvPr/>
        </p:nvSpPr>
        <p:spPr bwMode="auto">
          <a:xfrm flipV="1">
            <a:off x="6755328" y="4864040"/>
            <a:ext cx="2249775" cy="523915"/>
          </a:xfrm>
          <a:custGeom>
            <a:avLst/>
            <a:gdLst>
              <a:gd name="T0" fmla="*/ 0 w 1272"/>
              <a:gd name="T1" fmla="*/ 0 h 186"/>
              <a:gd name="T2" fmla="*/ 2147483646 w 1272"/>
              <a:gd name="T3" fmla="*/ 2147483646 h 186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72" h="186">
                <a:moveTo>
                  <a:pt x="0" y="0"/>
                </a:moveTo>
                <a:lnTo>
                  <a:pt x="1272" y="186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6" name="Line 28">
            <a:extLst>
              <a:ext uri="{FF2B5EF4-FFF2-40B4-BE49-F238E27FC236}">
                <a16:creationId xmlns:a16="http://schemas.microsoft.com/office/drawing/2014/main" id="{7FB111EE-13AA-964B-BB18-129D351B3C12}"/>
              </a:ext>
            </a:extLst>
          </p:cNvPr>
          <p:cNvSpPr>
            <a:spLocks noChangeShapeType="1"/>
          </p:cNvSpPr>
          <p:nvPr/>
        </p:nvSpPr>
        <p:spPr bwMode="auto">
          <a:xfrm>
            <a:off x="4545530" y="5635605"/>
            <a:ext cx="4857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7" name="Line 29">
            <a:extLst>
              <a:ext uri="{FF2B5EF4-FFF2-40B4-BE49-F238E27FC236}">
                <a16:creationId xmlns:a16="http://schemas.microsoft.com/office/drawing/2014/main" id="{A5A13DAD-B1B8-7945-B240-2A28417CB7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93130" y="5702280"/>
            <a:ext cx="638175" cy="1714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59" name="Line 30">
            <a:extLst>
              <a:ext uri="{FF2B5EF4-FFF2-40B4-BE49-F238E27FC236}">
                <a16:creationId xmlns:a16="http://schemas.microsoft.com/office/drawing/2014/main" id="{0B1168CC-EAE3-A840-B752-ACF663C177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31279" y="5949931"/>
            <a:ext cx="247650" cy="4095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60" name="Text Box 23">
            <a:extLst>
              <a:ext uri="{FF2B5EF4-FFF2-40B4-BE49-F238E27FC236}">
                <a16:creationId xmlns:a16="http://schemas.microsoft.com/office/drawing/2014/main" id="{8E86155D-94C6-4E41-83FD-D65B28E3E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3878" y="6068078"/>
            <a:ext cx="134844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dirty="0">
                <a:latin typeface="Helvetica" pitchFamily="2" charset="0"/>
              </a:rPr>
              <a:t>Organization 2</a:t>
            </a:r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13E88686-7468-3949-BF6D-E498EBC28B88}"/>
              </a:ext>
            </a:extLst>
          </p:cNvPr>
          <p:cNvSpPr/>
          <p:nvPr/>
        </p:nvSpPr>
        <p:spPr>
          <a:xfrm>
            <a:off x="299660" y="3768725"/>
            <a:ext cx="708759" cy="2418908"/>
          </a:xfrm>
          <a:custGeom>
            <a:avLst/>
            <a:gdLst>
              <a:gd name="connsiteX0" fmla="*/ 511990 w 708759"/>
              <a:gd name="connsiteY0" fmla="*/ 0 h 2453833"/>
              <a:gd name="connsiteX1" fmla="*/ 2704 w 708759"/>
              <a:gd name="connsiteY1" fmla="*/ 1099595 h 2453833"/>
              <a:gd name="connsiteX2" fmla="*/ 708759 w 708759"/>
              <a:gd name="connsiteY2" fmla="*/ 2453833 h 24538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8759" h="2453833">
                <a:moveTo>
                  <a:pt x="511990" y="0"/>
                </a:moveTo>
                <a:cubicBezTo>
                  <a:pt x="240949" y="345311"/>
                  <a:pt x="-30091" y="690623"/>
                  <a:pt x="2704" y="1099595"/>
                </a:cubicBezTo>
                <a:cubicBezTo>
                  <a:pt x="35499" y="1508567"/>
                  <a:pt x="372129" y="1981200"/>
                  <a:pt x="708759" y="2453833"/>
                </a:cubicBezTo>
              </a:path>
            </a:pathLst>
          </a:custGeom>
          <a:noFill/>
          <a:ln w="50800">
            <a:solidFill>
              <a:srgbClr val="C00000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88BE461-7E3A-A849-ADA1-81958565F68D}"/>
              </a:ext>
            </a:extLst>
          </p:cNvPr>
          <p:cNvCxnSpPr/>
          <p:nvPr/>
        </p:nvCxnSpPr>
        <p:spPr>
          <a:xfrm>
            <a:off x="785173" y="3350481"/>
            <a:ext cx="3983310" cy="355538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69EA9A9-F3FF-C04D-B596-B0FDD6115419}"/>
              </a:ext>
            </a:extLst>
          </p:cNvPr>
          <p:cNvCxnSpPr>
            <a:cxnSpLocks/>
          </p:cNvCxnSpPr>
          <p:nvPr/>
        </p:nvCxnSpPr>
        <p:spPr>
          <a:xfrm flipV="1">
            <a:off x="785173" y="3447399"/>
            <a:ext cx="3922282" cy="235601"/>
          </a:xfrm>
          <a:prstGeom prst="line">
            <a:avLst/>
          </a:prstGeom>
          <a:ln w="508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 Box 18">
            <a:extLst>
              <a:ext uri="{FF2B5EF4-FFF2-40B4-BE49-F238E27FC236}">
                <a16:creationId xmlns:a16="http://schemas.microsoft.com/office/drawing/2014/main" id="{89F401D0-4127-AB4C-900F-3CCC2A41E5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7498" y="5387956"/>
            <a:ext cx="8358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ISP B</a:t>
            </a:r>
            <a:endParaRPr lang="en-US" altLang="en-US" dirty="0">
              <a:latin typeface="Helvetica" pitchFamily="2" charset="0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CB83C40-F6F3-5941-A1C5-817FC245FEC2}"/>
              </a:ext>
            </a:extLst>
          </p:cNvPr>
          <p:cNvSpPr txBox="1"/>
          <p:nvPr/>
        </p:nvSpPr>
        <p:spPr>
          <a:xfrm rot="20727261">
            <a:off x="7042358" y="5237567"/>
            <a:ext cx="2029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[BGP] Announce 200.23.18.0/23</a:t>
            </a:r>
          </a:p>
          <a:p>
            <a:r>
              <a:rPr lang="en-US" dirty="0">
                <a:latin typeface="Helvetica" pitchFamily="2" charset="0"/>
              </a:rPr>
              <a:t>(besides other IP prefixes)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1972983-0074-B44C-85B9-F670F2B15D6F}"/>
              </a:ext>
            </a:extLst>
          </p:cNvPr>
          <p:cNvSpPr txBox="1"/>
          <p:nvPr/>
        </p:nvSpPr>
        <p:spPr>
          <a:xfrm rot="541165">
            <a:off x="6848404" y="3402922"/>
            <a:ext cx="1991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[BGP] Send me pkts destined to</a:t>
            </a:r>
          </a:p>
          <a:p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200.23.16.0/20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637412B-F10B-654A-87E0-96C319A98C1C}"/>
              </a:ext>
            </a:extLst>
          </p:cNvPr>
          <p:cNvCxnSpPr>
            <a:cxnSpLocks/>
          </p:cNvCxnSpPr>
          <p:nvPr/>
        </p:nvCxnSpPr>
        <p:spPr>
          <a:xfrm flipV="1">
            <a:off x="3611286" y="4471989"/>
            <a:ext cx="1876212" cy="160017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138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2DAC0-F824-B84E-BFE0-D076A712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closer look at the forwarding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A3B9B-D3DB-0047-B11D-E10CE327E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56676" cy="4351338"/>
          </a:xfrm>
        </p:spPr>
        <p:txBody>
          <a:bodyPr/>
          <a:lstStyle/>
          <a:p>
            <a:r>
              <a:rPr lang="en-US" dirty="0"/>
              <a:t>200.23.18.0/23 is </a:t>
            </a:r>
            <a:r>
              <a:rPr lang="en-US" dirty="0">
                <a:solidFill>
                  <a:srgbClr val="C00000"/>
                </a:solidFill>
              </a:rPr>
              <a:t>inside </a:t>
            </a:r>
            <a:r>
              <a:rPr lang="en-US" dirty="0"/>
              <a:t>200.23.16.0/20</a:t>
            </a:r>
          </a:p>
          <a:p>
            <a:endParaRPr lang="en-US" dirty="0"/>
          </a:p>
          <a:p>
            <a:r>
              <a:rPr lang="en-US" dirty="0"/>
              <a:t>A packet with destination IP address 200.23.18.xx is in </a:t>
            </a:r>
            <a:r>
              <a:rPr lang="en-US" dirty="0">
                <a:solidFill>
                  <a:srgbClr val="C00000"/>
                </a:solidFill>
              </a:rPr>
              <a:t>both prefixes</a:t>
            </a:r>
          </a:p>
          <a:p>
            <a:pPr lvl="1"/>
            <a:r>
              <a:rPr lang="en-US" dirty="0"/>
              <a:t>i.e., both entries match</a:t>
            </a:r>
          </a:p>
          <a:p>
            <a:endParaRPr lang="en-US" dirty="0"/>
          </a:p>
          <a:p>
            <a:r>
              <a:rPr lang="en-US" dirty="0"/>
              <a:t>Q: How should the router choose to forward the packet?</a:t>
            </a:r>
          </a:p>
          <a:p>
            <a:pPr lvl="1"/>
            <a:r>
              <a:rPr lang="en-US" dirty="0"/>
              <a:t>Ideally: The org prefers B, so should choose B</a:t>
            </a:r>
          </a:p>
        </p:txBody>
      </p:sp>
      <p:graphicFrame>
        <p:nvGraphicFramePr>
          <p:cNvPr id="4" name="Group 23">
            <a:extLst>
              <a:ext uri="{FF2B5EF4-FFF2-40B4-BE49-F238E27FC236}">
                <a16:creationId xmlns:a16="http://schemas.microsoft.com/office/drawing/2014/main" id="{BBA71DC0-DD51-8142-AA29-94226280760A}"/>
              </a:ext>
            </a:extLst>
          </p:cNvPr>
          <p:cNvGraphicFramePr>
            <a:graphicFrameLocks noGrp="1"/>
          </p:cNvGraphicFramePr>
          <p:nvPr/>
        </p:nvGraphicFramePr>
        <p:xfrm>
          <a:off x="8425223" y="1690688"/>
          <a:ext cx="3373740" cy="1924768"/>
        </p:xfrm>
        <a:graphic>
          <a:graphicData uri="http://schemas.openxmlformats.org/drawingml/2006/table">
            <a:tbl>
              <a:tblPr/>
              <a:tblGrid>
                <a:gridCol w="170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Dst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 IP Prefix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Output port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65.0.0.0/8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128.9.0.0/16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200.23.18.0/23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4 (towards B)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200.23.16.0/20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7 (towards A)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A2C541D-1C29-2543-8357-F46656A2487C}"/>
              </a:ext>
            </a:extLst>
          </p:cNvPr>
          <p:cNvSpPr/>
          <p:nvPr/>
        </p:nvSpPr>
        <p:spPr>
          <a:xfrm>
            <a:off x="8425223" y="4560426"/>
            <a:ext cx="3373740" cy="759416"/>
          </a:xfrm>
          <a:prstGeom prst="rect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61067-B249-A044-8787-41425F932B0F}"/>
              </a:ext>
            </a:extLst>
          </p:cNvPr>
          <p:cNvSpPr/>
          <p:nvPr/>
        </p:nvSpPr>
        <p:spPr>
          <a:xfrm>
            <a:off x="9679256" y="4560426"/>
            <a:ext cx="359497" cy="759416"/>
          </a:xfrm>
          <a:prstGeom prst="rect">
            <a:avLst/>
          </a:prstGeom>
          <a:solidFill>
            <a:schemeClr val="accent2"/>
          </a:solidFill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9895F3F-7930-E946-A704-8085AB2A979C}"/>
              </a:ext>
            </a:extLst>
          </p:cNvPr>
          <p:cNvSpPr/>
          <p:nvPr/>
        </p:nvSpPr>
        <p:spPr>
          <a:xfrm>
            <a:off x="7744448" y="3020992"/>
            <a:ext cx="2105608" cy="1493135"/>
          </a:xfrm>
          <a:custGeom>
            <a:avLst/>
            <a:gdLst>
              <a:gd name="connsiteX0" fmla="*/ 600899 w 2105608"/>
              <a:gd name="connsiteY0" fmla="*/ 0 h 1493135"/>
              <a:gd name="connsiteX1" fmla="*/ 10590 w 2105608"/>
              <a:gd name="connsiteY1" fmla="*/ 474562 h 1493135"/>
              <a:gd name="connsiteX2" fmla="*/ 334681 w 2105608"/>
              <a:gd name="connsiteY2" fmla="*/ 1134319 h 1493135"/>
              <a:gd name="connsiteX3" fmla="*/ 1665770 w 2105608"/>
              <a:gd name="connsiteY3" fmla="*/ 1006998 h 1493135"/>
              <a:gd name="connsiteX4" fmla="*/ 2105608 w 2105608"/>
              <a:gd name="connsiteY4" fmla="*/ 1493135 h 149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5608" h="1493135">
                <a:moveTo>
                  <a:pt x="600899" y="0"/>
                </a:moveTo>
                <a:cubicBezTo>
                  <a:pt x="327929" y="142754"/>
                  <a:pt x="54960" y="285509"/>
                  <a:pt x="10590" y="474562"/>
                </a:cubicBezTo>
                <a:cubicBezTo>
                  <a:pt x="-33780" y="663615"/>
                  <a:pt x="58818" y="1045580"/>
                  <a:pt x="334681" y="1134319"/>
                </a:cubicBezTo>
                <a:cubicBezTo>
                  <a:pt x="610544" y="1223058"/>
                  <a:pt x="1370616" y="947195"/>
                  <a:pt x="1665770" y="1006998"/>
                </a:cubicBezTo>
                <a:cubicBezTo>
                  <a:pt x="1960924" y="1066801"/>
                  <a:pt x="2033266" y="1279968"/>
                  <a:pt x="2105608" y="149313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A24B96-F11A-3440-B3D4-DDB4EDD92924}"/>
              </a:ext>
            </a:extLst>
          </p:cNvPr>
          <p:cNvSpPr txBox="1"/>
          <p:nvPr/>
        </p:nvSpPr>
        <p:spPr>
          <a:xfrm>
            <a:off x="9216950" y="5659765"/>
            <a:ext cx="171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200.23.16.0/20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640B40-E08F-F44D-8230-FC1BE6493798}"/>
              </a:ext>
            </a:extLst>
          </p:cNvPr>
          <p:cNvCxnSpPr/>
          <p:nvPr/>
        </p:nvCxnSpPr>
        <p:spPr>
          <a:xfrm>
            <a:off x="10984375" y="5844431"/>
            <a:ext cx="814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31A7B1-D3BC-EB43-B813-3423EF27A1DF}"/>
              </a:ext>
            </a:extLst>
          </p:cNvPr>
          <p:cNvCxnSpPr>
            <a:cxnSpLocks/>
          </p:cNvCxnSpPr>
          <p:nvPr/>
        </p:nvCxnSpPr>
        <p:spPr>
          <a:xfrm flipH="1">
            <a:off x="8418750" y="5844431"/>
            <a:ext cx="75700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624114D-BC53-B9C2-98E9-0BBEFF2D0935}"/>
              </a:ext>
            </a:extLst>
          </p:cNvPr>
          <p:cNvSpPr/>
          <p:nvPr/>
        </p:nvSpPr>
        <p:spPr>
          <a:xfrm>
            <a:off x="431800" y="6129878"/>
            <a:ext cx="11367163" cy="47828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Helvetica" pitchFamily="2" charset="0"/>
              </a:rPr>
              <a:t>The Internet uses a policy to prioritize: Longest Prefix Matching</a:t>
            </a:r>
          </a:p>
        </p:txBody>
      </p:sp>
    </p:spTree>
    <p:extLst>
      <p:ext uri="{BB962C8B-B14F-4D97-AF65-F5344CB8AC3E}">
        <p14:creationId xmlns:p14="http://schemas.microsoft.com/office/powerpoint/2010/main" val="88180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78AC5-2AE5-758C-B028-A751EA158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5710" cy="1325563"/>
          </a:xfrm>
        </p:spPr>
        <p:txBody>
          <a:bodyPr/>
          <a:lstStyle/>
          <a:p>
            <a:r>
              <a:rPr lang="en-US" dirty="0"/>
              <a:t>Advantages of prefix-based IP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6B95B-3A1D-B316-E984-F56AE15DF1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7500"/>
            <a:ext cx="10515600" cy="5130799"/>
          </a:xfrm>
        </p:spPr>
        <p:txBody>
          <a:bodyPr>
            <a:normAutofit/>
          </a:bodyPr>
          <a:lstStyle/>
          <a:p>
            <a:r>
              <a:rPr lang="en-US" dirty="0"/>
              <a:t>Aggregate information across endpoints for forwarding &amp; routing</a:t>
            </a:r>
          </a:p>
          <a:p>
            <a:pPr lvl="1"/>
            <a:r>
              <a:rPr lang="en-US" dirty="0"/>
              <a:t>Don’t reason about individual addresses; do prefixes instead</a:t>
            </a:r>
          </a:p>
          <a:p>
            <a:pPr lvl="1"/>
            <a:r>
              <a:rPr lang="en-US" dirty="0"/>
              <a:t>Reduce the sizes of information exchanged and router data structures</a:t>
            </a:r>
          </a:p>
          <a:p>
            <a:r>
              <a:rPr lang="en-US" dirty="0"/>
              <a:t>Prefixes (not individual IPs) are allocated to organizations by Internet registries</a:t>
            </a:r>
          </a:p>
          <a:p>
            <a:pPr lvl="1"/>
            <a:r>
              <a:rPr lang="en-US" dirty="0"/>
              <a:t>Each organization is delegated the work of assigning individual IPs</a:t>
            </a:r>
          </a:p>
          <a:p>
            <a:r>
              <a:rPr lang="en-US" dirty="0"/>
              <a:t>Facilitates movement of entire groups of hosts between organizations</a:t>
            </a:r>
          </a:p>
          <a:p>
            <a:r>
              <a:rPr lang="en-US" dirty="0"/>
              <a:t>(CIDR) IP address is decoupled from an explicit prefix length</a:t>
            </a:r>
          </a:p>
          <a:p>
            <a:pPr lvl="1"/>
            <a:r>
              <a:rPr lang="en-US" dirty="0"/>
              <a:t>Different routers can interpret an address with different prefix lengths</a:t>
            </a:r>
          </a:p>
          <a:p>
            <a:pPr lvl="1"/>
            <a:r>
              <a:rPr lang="en-US" dirty="0"/>
              <a:t>E.g., further away:  more aggregated (shorter prefix); closer to destination: more granular (longer prefix)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60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2DAC0-F824-B84E-BFE0-D076A712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Longest Prefix Matching (LPM)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A3B9B-D3DB-0047-B11D-E10CE327E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7368251" cy="4852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Use the </a:t>
            </a:r>
            <a:r>
              <a:rPr lang="en-US" dirty="0">
                <a:solidFill>
                  <a:srgbClr val="C00000"/>
                </a:solidFill>
              </a:rPr>
              <a:t>longest </a:t>
            </a:r>
            <a:r>
              <a:rPr lang="en-US" dirty="0"/>
              <a:t>matching prefix, i.e., the most </a:t>
            </a:r>
            <a:r>
              <a:rPr lang="en-US" dirty="0">
                <a:solidFill>
                  <a:srgbClr val="C00000"/>
                </a:solidFill>
              </a:rPr>
              <a:t>specific </a:t>
            </a:r>
            <a:r>
              <a:rPr lang="en-US" dirty="0"/>
              <a:t>route, among all prefixes that match the packet.</a:t>
            </a:r>
          </a:p>
          <a:p>
            <a:endParaRPr lang="en-US" dirty="0"/>
          </a:p>
          <a:p>
            <a:r>
              <a:rPr lang="en-US" dirty="0"/>
              <a:t>Policy borne out of the Internet’s IP allocation model: prefixes and sub-prefixes are handed out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Internet routers use longest prefix matching.</a:t>
            </a:r>
          </a:p>
          <a:p>
            <a:pPr lvl="1"/>
            <a:r>
              <a:rPr lang="en-US" dirty="0"/>
              <a:t>How would you implement this in software?</a:t>
            </a:r>
          </a:p>
          <a:p>
            <a:pPr lvl="1"/>
            <a:r>
              <a:rPr lang="en-US" dirty="0"/>
              <a:t>Interesting algorithmic and design challenges in developing software and hardware</a:t>
            </a:r>
          </a:p>
        </p:txBody>
      </p:sp>
      <p:graphicFrame>
        <p:nvGraphicFramePr>
          <p:cNvPr id="4" name="Group 23">
            <a:extLst>
              <a:ext uri="{FF2B5EF4-FFF2-40B4-BE49-F238E27FC236}">
                <a16:creationId xmlns:a16="http://schemas.microsoft.com/office/drawing/2014/main" id="{BBA71DC0-DD51-8142-AA29-94226280760A}"/>
              </a:ext>
            </a:extLst>
          </p:cNvPr>
          <p:cNvGraphicFramePr>
            <a:graphicFrameLocks noGrp="1"/>
          </p:cNvGraphicFramePr>
          <p:nvPr/>
        </p:nvGraphicFramePr>
        <p:xfrm>
          <a:off x="8425223" y="1690688"/>
          <a:ext cx="3373740" cy="1924768"/>
        </p:xfrm>
        <a:graphic>
          <a:graphicData uri="http://schemas.openxmlformats.org/drawingml/2006/table">
            <a:tbl>
              <a:tblPr/>
              <a:tblGrid>
                <a:gridCol w="1709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82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Dst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 IP Prefix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32" charset="0"/>
                        </a:rPr>
                        <a:t>Output port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65.0.0.0/8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128.9.0.0/16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" pitchFamily="32" charset="0"/>
                        </a:rPr>
                        <a:t>1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61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200.23.18.0/23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4 (towards B)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66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200.23.16.0/20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85000"/>
                        <a:buFont typeface="Wingdings" pitchFamily="32" charset="2"/>
                        <a:defRPr sz="24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itchFamily="32" charset="2"/>
                        <a:defRPr sz="2000"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2pPr>
                      <a:lvl3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Comic Sans MS" pitchFamily="32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5pPr>
                      <a:lvl6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6pPr>
                      <a:lvl7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7pPr>
                      <a:lvl8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8pPr>
                      <a:lvl9pPr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itchFamily="32" charset="0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5000"/>
                        <a:buFont typeface="Times" pitchFamily="32" charset="0"/>
                        <a:buNone/>
                        <a:tabLst/>
                        <a:defRPr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imes" pitchFamily="32" charset="0"/>
                        </a:rPr>
                        <a:t>7 (towards A)</a:t>
                      </a:r>
                    </a:p>
                  </a:txBody>
                  <a:tcPr marL="91365" marR="91365" marT="45683" marB="4568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A2C541D-1C29-2543-8357-F46656A2487C}"/>
              </a:ext>
            </a:extLst>
          </p:cNvPr>
          <p:cNvSpPr/>
          <p:nvPr/>
        </p:nvSpPr>
        <p:spPr>
          <a:xfrm>
            <a:off x="8425223" y="4560426"/>
            <a:ext cx="3373740" cy="759416"/>
          </a:xfrm>
          <a:prstGeom prst="rect">
            <a:avLst/>
          </a:pr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661067-B249-A044-8787-41425F932B0F}"/>
              </a:ext>
            </a:extLst>
          </p:cNvPr>
          <p:cNvSpPr/>
          <p:nvPr/>
        </p:nvSpPr>
        <p:spPr>
          <a:xfrm>
            <a:off x="9679256" y="4560426"/>
            <a:ext cx="359497" cy="759416"/>
          </a:xfrm>
          <a:prstGeom prst="rect">
            <a:avLst/>
          </a:prstGeom>
          <a:solidFill>
            <a:schemeClr val="accent2"/>
          </a:solidFill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B9895F3F-7930-E946-A704-8085AB2A979C}"/>
              </a:ext>
            </a:extLst>
          </p:cNvPr>
          <p:cNvSpPr/>
          <p:nvPr/>
        </p:nvSpPr>
        <p:spPr>
          <a:xfrm>
            <a:off x="7744448" y="3020992"/>
            <a:ext cx="2105608" cy="1493135"/>
          </a:xfrm>
          <a:custGeom>
            <a:avLst/>
            <a:gdLst>
              <a:gd name="connsiteX0" fmla="*/ 600899 w 2105608"/>
              <a:gd name="connsiteY0" fmla="*/ 0 h 1493135"/>
              <a:gd name="connsiteX1" fmla="*/ 10590 w 2105608"/>
              <a:gd name="connsiteY1" fmla="*/ 474562 h 1493135"/>
              <a:gd name="connsiteX2" fmla="*/ 334681 w 2105608"/>
              <a:gd name="connsiteY2" fmla="*/ 1134319 h 1493135"/>
              <a:gd name="connsiteX3" fmla="*/ 1665770 w 2105608"/>
              <a:gd name="connsiteY3" fmla="*/ 1006998 h 1493135"/>
              <a:gd name="connsiteX4" fmla="*/ 2105608 w 2105608"/>
              <a:gd name="connsiteY4" fmla="*/ 1493135 h 14931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05608" h="1493135">
                <a:moveTo>
                  <a:pt x="600899" y="0"/>
                </a:moveTo>
                <a:cubicBezTo>
                  <a:pt x="327929" y="142754"/>
                  <a:pt x="54960" y="285509"/>
                  <a:pt x="10590" y="474562"/>
                </a:cubicBezTo>
                <a:cubicBezTo>
                  <a:pt x="-33780" y="663615"/>
                  <a:pt x="58818" y="1045580"/>
                  <a:pt x="334681" y="1134319"/>
                </a:cubicBezTo>
                <a:cubicBezTo>
                  <a:pt x="610544" y="1223058"/>
                  <a:pt x="1370616" y="947195"/>
                  <a:pt x="1665770" y="1006998"/>
                </a:cubicBezTo>
                <a:cubicBezTo>
                  <a:pt x="1960924" y="1066801"/>
                  <a:pt x="2033266" y="1279968"/>
                  <a:pt x="2105608" y="1493135"/>
                </a:cubicBezTo>
              </a:path>
            </a:pathLst>
          </a:custGeom>
          <a:noFill/>
          <a:ln w="50800">
            <a:solidFill>
              <a:schemeClr val="tx1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A24B96-F11A-3440-B3D4-DDB4EDD92924}"/>
              </a:ext>
            </a:extLst>
          </p:cNvPr>
          <p:cNvSpPr txBox="1"/>
          <p:nvPr/>
        </p:nvSpPr>
        <p:spPr>
          <a:xfrm>
            <a:off x="9216950" y="5659765"/>
            <a:ext cx="1713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200.23.16.0/20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E640B40-E08F-F44D-8230-FC1BE6493798}"/>
              </a:ext>
            </a:extLst>
          </p:cNvPr>
          <p:cNvCxnSpPr/>
          <p:nvPr/>
        </p:nvCxnSpPr>
        <p:spPr>
          <a:xfrm>
            <a:off x="10984375" y="5844431"/>
            <a:ext cx="814588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431A7B1-D3BC-EB43-B813-3423EF27A1DF}"/>
              </a:ext>
            </a:extLst>
          </p:cNvPr>
          <p:cNvCxnSpPr>
            <a:cxnSpLocks/>
          </p:cNvCxnSpPr>
          <p:nvPr/>
        </p:nvCxnSpPr>
        <p:spPr>
          <a:xfrm flipH="1">
            <a:off x="8418750" y="5844431"/>
            <a:ext cx="757003" cy="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197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08A135-F618-0D4D-8BF0-B7BDE8676FEC}"/>
              </a:ext>
            </a:extLst>
          </p:cNvPr>
          <p:cNvSpPr txBox="1"/>
          <p:nvPr/>
        </p:nvSpPr>
        <p:spPr>
          <a:xfrm>
            <a:off x="1028700" y="1511300"/>
            <a:ext cx="10287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atin typeface="Helvetica" pitchFamily="2" charset="0"/>
              </a:rPr>
              <a:t>Internet routers perform </a:t>
            </a:r>
            <a:r>
              <a:rPr lang="en-US" sz="5400">
                <a:latin typeface="Helvetica" pitchFamily="2" charset="0"/>
              </a:rPr>
              <a:t>longest-prefix matching </a:t>
            </a:r>
            <a:r>
              <a:rPr lang="en-US" sz="5400" dirty="0">
                <a:latin typeface="Helvetica" pitchFamily="2" charset="0"/>
              </a:rPr>
              <a:t>on destination IP addresses of packets.</a:t>
            </a:r>
          </a:p>
        </p:txBody>
      </p:sp>
    </p:spTree>
    <p:extLst>
      <p:ext uri="{BB962C8B-B14F-4D97-AF65-F5344CB8AC3E}">
        <p14:creationId xmlns:p14="http://schemas.microsoft.com/office/powerpoint/2010/main" val="40349537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0E4E8-E5D9-5C45-A7B7-2DBFD8839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LPM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72AF3-C50D-5841-9768-0ABA518FA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45800" cy="5020254"/>
          </a:xfrm>
        </p:spPr>
        <p:txBody>
          <a:bodyPr>
            <a:normAutofit/>
          </a:bodyPr>
          <a:lstStyle/>
          <a:p>
            <a:r>
              <a:rPr lang="en-US" dirty="0"/>
              <a:t>Help organizations move in one block to a different ISP while retaining their IP prefix assignment. </a:t>
            </a:r>
          </a:p>
          <a:p>
            <a:pPr lvl="1"/>
            <a:r>
              <a:rPr lang="en-US" dirty="0"/>
              <a:t>IPs unchanged: e.g., don’t have to update DNS for services in the org</a:t>
            </a:r>
          </a:p>
          <a:p>
            <a:endParaRPr lang="en-US" dirty="0"/>
          </a:p>
          <a:p>
            <a:r>
              <a:rPr lang="en-US" dirty="0"/>
              <a:t>Also enable an organization (e.g. Rutgers) to connect to two or more Internet Service Providers (ISPs) and express routing preferences</a:t>
            </a:r>
          </a:p>
          <a:p>
            <a:pPr lvl="1"/>
            <a:r>
              <a:rPr lang="en-US" dirty="0"/>
              <a:t>Announce longer prefixes to make the rest of the Internet prefer a certain path</a:t>
            </a:r>
          </a:p>
        </p:txBody>
      </p:sp>
    </p:spTree>
    <p:extLst>
      <p:ext uri="{BB962C8B-B14F-4D97-AF65-F5344CB8AC3E}">
        <p14:creationId xmlns:p14="http://schemas.microsoft.com/office/powerpoint/2010/main" val="3915523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F1D1A-86A0-AB37-5F9D-714DE3024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8A6ED-A07C-1358-D1DE-6EC69893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LPM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E8AB9-F285-BABE-A7D1-3F5FE5169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845800" cy="5020254"/>
          </a:xfrm>
        </p:spPr>
        <p:txBody>
          <a:bodyPr>
            <a:normAutofit/>
          </a:bodyPr>
          <a:lstStyle/>
          <a:p>
            <a:r>
              <a:rPr lang="en-US" dirty="0"/>
              <a:t>An ISP (e.g., Verizon) has allocated a sub-prefix (or “subnet”) of a larger prefix that the ISP owns to an organization (e.g., Rutgers)</a:t>
            </a:r>
          </a:p>
          <a:p>
            <a:r>
              <a:rPr lang="en-US" dirty="0"/>
              <a:t>Further, the ISP announces the aggregated prefix to the Internet to save on number of forwarding table memory and number of announcements</a:t>
            </a:r>
          </a:p>
          <a:p>
            <a:r>
              <a:rPr lang="en-US" dirty="0"/>
              <a:t>The organization (e.g., Rutgers) is reachable over multiple paths (e.g., through another ISP like AT&amp;T)</a:t>
            </a:r>
          </a:p>
          <a:p>
            <a:r>
              <a:rPr lang="en-US" dirty="0"/>
              <a:t>The organization has a preference to use one path over another, and expresses this by announcing the longer (more specific) prefix</a:t>
            </a:r>
          </a:p>
          <a:p>
            <a:r>
              <a:rPr lang="en-US" dirty="0"/>
              <a:t>Routers in the Internet must route based on the longer prefix</a:t>
            </a:r>
          </a:p>
          <a:p>
            <a:endParaRPr lang="en-US" dirty="0"/>
          </a:p>
        </p:txBody>
      </p:sp>
      <p:sp>
        <p:nvSpPr>
          <p:cNvPr id="4" name="Freeform 7">
            <a:extLst>
              <a:ext uri="{FF2B5EF4-FFF2-40B4-BE49-F238E27FC236}">
                <a16:creationId xmlns:a16="http://schemas.microsoft.com/office/drawing/2014/main" id="{F26B3720-A1C5-974D-0BAB-520BE5C1EBE4}"/>
              </a:ext>
            </a:extLst>
          </p:cNvPr>
          <p:cNvSpPr>
            <a:spLocks/>
          </p:cNvSpPr>
          <p:nvPr/>
        </p:nvSpPr>
        <p:spPr bwMode="auto">
          <a:xfrm>
            <a:off x="10104437" y="12122"/>
            <a:ext cx="1579563" cy="773111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5" name="Group 9">
            <a:extLst>
              <a:ext uri="{FF2B5EF4-FFF2-40B4-BE49-F238E27FC236}">
                <a16:creationId xmlns:a16="http://schemas.microsoft.com/office/drawing/2014/main" id="{47352521-C70C-6981-D99D-3F78AC1B7D17}"/>
              </a:ext>
            </a:extLst>
          </p:cNvPr>
          <p:cNvGrpSpPr>
            <a:grpSpLocks/>
          </p:cNvGrpSpPr>
          <p:nvPr/>
        </p:nvGrpSpPr>
        <p:grpSpPr bwMode="auto">
          <a:xfrm>
            <a:off x="6842125" y="560386"/>
            <a:ext cx="2338388" cy="404812"/>
            <a:chOff x="1004" y="1639"/>
            <a:chExt cx="1473" cy="255"/>
          </a:xfrm>
        </p:grpSpPr>
        <p:sp>
          <p:nvSpPr>
            <p:cNvPr id="6" name="Freeform 10">
              <a:extLst>
                <a:ext uri="{FF2B5EF4-FFF2-40B4-BE49-F238E27FC236}">
                  <a16:creationId xmlns:a16="http://schemas.microsoft.com/office/drawing/2014/main" id="{939E30F9-7B25-8D95-EFA8-1184DCC01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4" y="1639"/>
              <a:ext cx="1473" cy="255"/>
            </a:xfrm>
            <a:custGeom>
              <a:avLst/>
              <a:gdLst>
                <a:gd name="T0" fmla="*/ 172 w 1473"/>
                <a:gd name="T1" fmla="*/ 11 h 255"/>
                <a:gd name="T2" fmla="*/ 73 w 1473"/>
                <a:gd name="T3" fmla="*/ 94 h 255"/>
                <a:gd name="T4" fmla="*/ 146 w 1473"/>
                <a:gd name="T5" fmla="*/ 220 h 255"/>
                <a:gd name="T6" fmla="*/ 520 w 1473"/>
                <a:gd name="T7" fmla="*/ 225 h 255"/>
                <a:gd name="T8" fmla="*/ 754 w 1473"/>
                <a:gd name="T9" fmla="*/ 251 h 255"/>
                <a:gd name="T10" fmla="*/ 1306 w 1473"/>
                <a:gd name="T11" fmla="*/ 203 h 255"/>
                <a:gd name="T12" fmla="*/ 1360 w 1473"/>
                <a:gd name="T13" fmla="*/ 29 h 255"/>
                <a:gd name="T14" fmla="*/ 628 w 1473"/>
                <a:gd name="T15" fmla="*/ 29 h 255"/>
                <a:gd name="T16" fmla="*/ 172 w 1473"/>
                <a:gd name="T17" fmla="*/ 11 h 255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473" h="255">
                  <a:moveTo>
                    <a:pt x="172" y="11"/>
                  </a:moveTo>
                  <a:cubicBezTo>
                    <a:pt x="0" y="64"/>
                    <a:pt x="77" y="59"/>
                    <a:pt x="73" y="94"/>
                  </a:cubicBezTo>
                  <a:cubicBezTo>
                    <a:pt x="69" y="129"/>
                    <a:pt x="72" y="198"/>
                    <a:pt x="146" y="220"/>
                  </a:cubicBezTo>
                  <a:cubicBezTo>
                    <a:pt x="221" y="242"/>
                    <a:pt x="419" y="220"/>
                    <a:pt x="520" y="225"/>
                  </a:cubicBezTo>
                  <a:cubicBezTo>
                    <a:pt x="621" y="230"/>
                    <a:pt x="623" y="255"/>
                    <a:pt x="754" y="251"/>
                  </a:cubicBezTo>
                  <a:cubicBezTo>
                    <a:pt x="885" y="247"/>
                    <a:pt x="1205" y="240"/>
                    <a:pt x="1306" y="203"/>
                  </a:cubicBezTo>
                  <a:cubicBezTo>
                    <a:pt x="1407" y="166"/>
                    <a:pt x="1473" y="58"/>
                    <a:pt x="1360" y="29"/>
                  </a:cubicBezTo>
                  <a:cubicBezTo>
                    <a:pt x="1247" y="0"/>
                    <a:pt x="826" y="32"/>
                    <a:pt x="628" y="29"/>
                  </a:cubicBezTo>
                  <a:cubicBezTo>
                    <a:pt x="430" y="26"/>
                    <a:pt x="267" y="15"/>
                    <a:pt x="172" y="11"/>
                  </a:cubicBezTo>
                  <a:close/>
                </a:path>
              </a:pathLst>
            </a:cu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71228F9E-6EFA-95FB-B273-8B7F23B73B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56" y="1671"/>
              <a:ext cx="56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latin typeface="Helvetica" pitchFamily="2" charset="0"/>
                </a:rPr>
                <a:t>Rutgers</a:t>
              </a:r>
              <a:endParaRPr lang="en-US" altLang="en-US" sz="1800" dirty="0">
                <a:latin typeface="Helvetica" pitchFamily="2" charset="0"/>
              </a:endParaRPr>
            </a:p>
          </p:txBody>
        </p:sp>
      </p:grpSp>
      <p:sp>
        <p:nvSpPr>
          <p:cNvPr id="8" name="Text Box 11">
            <a:extLst>
              <a:ext uri="{FF2B5EF4-FFF2-40B4-BE49-F238E27FC236}">
                <a16:creationId xmlns:a16="http://schemas.microsoft.com/office/drawing/2014/main" id="{4CC3F68A-D6DA-2D01-1659-4CB49A6B9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40193" y="257386"/>
            <a:ext cx="867545" cy="33855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Verizon</a:t>
            </a:r>
            <a:endParaRPr lang="en-US" altLang="en-US" sz="1800" dirty="0">
              <a:latin typeface="Helvetica" pitchFamily="2" charset="0"/>
            </a:endParaRPr>
          </a:p>
        </p:txBody>
      </p:sp>
      <p:sp>
        <p:nvSpPr>
          <p:cNvPr id="9" name="Freeform 7">
            <a:extLst>
              <a:ext uri="{FF2B5EF4-FFF2-40B4-BE49-F238E27FC236}">
                <a16:creationId xmlns:a16="http://schemas.microsoft.com/office/drawing/2014/main" id="{372755AE-AD75-8EC1-55DD-2E82C427BEAD}"/>
              </a:ext>
            </a:extLst>
          </p:cNvPr>
          <p:cNvSpPr>
            <a:spLocks/>
          </p:cNvSpPr>
          <p:nvPr/>
        </p:nvSpPr>
        <p:spPr bwMode="auto">
          <a:xfrm>
            <a:off x="8898730" y="965608"/>
            <a:ext cx="1579563" cy="773111"/>
          </a:xfrm>
          <a:custGeom>
            <a:avLst/>
            <a:gdLst>
              <a:gd name="T0" fmla="*/ 2147483646 w 1117"/>
              <a:gd name="T1" fmla="*/ 2147483646 h 617"/>
              <a:gd name="T2" fmla="*/ 2147483646 w 1117"/>
              <a:gd name="T3" fmla="*/ 2147483646 h 617"/>
              <a:gd name="T4" fmla="*/ 2147483646 w 1117"/>
              <a:gd name="T5" fmla="*/ 2147483646 h 617"/>
              <a:gd name="T6" fmla="*/ 2147483646 w 1117"/>
              <a:gd name="T7" fmla="*/ 2147483646 h 617"/>
              <a:gd name="T8" fmla="*/ 2147483646 w 1117"/>
              <a:gd name="T9" fmla="*/ 2147483646 h 617"/>
              <a:gd name="T10" fmla="*/ 2147483646 w 1117"/>
              <a:gd name="T11" fmla="*/ 2147483646 h 617"/>
              <a:gd name="T12" fmla="*/ 2147483646 w 1117"/>
              <a:gd name="T13" fmla="*/ 2147483646 h 617"/>
              <a:gd name="T14" fmla="*/ 2147483646 w 1117"/>
              <a:gd name="T15" fmla="*/ 2147483646 h 617"/>
              <a:gd name="T16" fmla="*/ 2147483646 w 1117"/>
              <a:gd name="T17" fmla="*/ 2147483646 h 617"/>
              <a:gd name="T18" fmla="*/ 2147483646 w 1117"/>
              <a:gd name="T19" fmla="*/ 2147483646 h 617"/>
              <a:gd name="T20" fmla="*/ 2147483646 w 1117"/>
              <a:gd name="T21" fmla="*/ 2147483646 h 617"/>
              <a:gd name="T22" fmla="*/ 2147483646 w 1117"/>
              <a:gd name="T23" fmla="*/ 2147483646 h 617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117" h="617">
                <a:moveTo>
                  <a:pt x="439" y="97"/>
                </a:moveTo>
                <a:cubicBezTo>
                  <a:pt x="358" y="85"/>
                  <a:pt x="269" y="23"/>
                  <a:pt x="205" y="19"/>
                </a:cubicBezTo>
                <a:cubicBezTo>
                  <a:pt x="141" y="15"/>
                  <a:pt x="89" y="0"/>
                  <a:pt x="55" y="73"/>
                </a:cubicBezTo>
                <a:cubicBezTo>
                  <a:pt x="21" y="146"/>
                  <a:pt x="0" y="371"/>
                  <a:pt x="4" y="456"/>
                </a:cubicBezTo>
                <a:cubicBezTo>
                  <a:pt x="8" y="541"/>
                  <a:pt x="3" y="560"/>
                  <a:pt x="77" y="582"/>
                </a:cubicBezTo>
                <a:cubicBezTo>
                  <a:pt x="152" y="604"/>
                  <a:pt x="350" y="582"/>
                  <a:pt x="451" y="587"/>
                </a:cubicBezTo>
                <a:cubicBezTo>
                  <a:pt x="552" y="592"/>
                  <a:pt x="606" y="617"/>
                  <a:pt x="685" y="613"/>
                </a:cubicBezTo>
                <a:cubicBezTo>
                  <a:pt x="764" y="609"/>
                  <a:pt x="856" y="612"/>
                  <a:pt x="925" y="565"/>
                </a:cubicBezTo>
                <a:cubicBezTo>
                  <a:pt x="994" y="518"/>
                  <a:pt x="1081" y="401"/>
                  <a:pt x="1099" y="330"/>
                </a:cubicBezTo>
                <a:cubicBezTo>
                  <a:pt x="1117" y="259"/>
                  <a:pt x="1104" y="178"/>
                  <a:pt x="1036" y="138"/>
                </a:cubicBezTo>
                <a:cubicBezTo>
                  <a:pt x="968" y="98"/>
                  <a:pt x="790" y="98"/>
                  <a:pt x="691" y="91"/>
                </a:cubicBezTo>
                <a:cubicBezTo>
                  <a:pt x="592" y="84"/>
                  <a:pt x="520" y="109"/>
                  <a:pt x="439" y="97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10DC76FC-106C-2A82-331F-6B99E8B4E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4486" y="1223572"/>
            <a:ext cx="692113" cy="338554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Helvetica" pitchFamily="2" charset="0"/>
              </a:rPr>
              <a:t>AT&amp;T</a:t>
            </a:r>
            <a:endParaRPr lang="en-US" altLang="en-US" sz="1800" dirty="0">
              <a:latin typeface="Helvetica" pitchFamily="2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DB24C0-BE0A-AD71-3C94-996409DFD05B}"/>
              </a:ext>
            </a:extLst>
          </p:cNvPr>
          <p:cNvCxnSpPr/>
          <p:nvPr/>
        </p:nvCxnSpPr>
        <p:spPr>
          <a:xfrm flipV="1">
            <a:off x="9118580" y="503929"/>
            <a:ext cx="923924" cy="14942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90D151D-F288-166F-4420-DB5CC1523953}"/>
              </a:ext>
            </a:extLst>
          </p:cNvPr>
          <p:cNvCxnSpPr>
            <a:cxnSpLocks/>
          </p:cNvCxnSpPr>
          <p:nvPr/>
        </p:nvCxnSpPr>
        <p:spPr>
          <a:xfrm>
            <a:off x="8270081" y="1011847"/>
            <a:ext cx="596898" cy="43886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18EEBE4-5A61-AA17-4B76-A2DF315F31CF}"/>
              </a:ext>
            </a:extLst>
          </p:cNvPr>
          <p:cNvCxnSpPr>
            <a:cxnSpLocks/>
          </p:cNvCxnSpPr>
          <p:nvPr/>
        </p:nvCxnSpPr>
        <p:spPr>
          <a:xfrm>
            <a:off x="11276067" y="817801"/>
            <a:ext cx="284562" cy="40577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F5DFA80-EA9E-4AC5-8D4B-B8EC3FB87CB9}"/>
              </a:ext>
            </a:extLst>
          </p:cNvPr>
          <p:cNvSpPr txBox="1"/>
          <p:nvPr/>
        </p:nvSpPr>
        <p:spPr>
          <a:xfrm rot="20320526">
            <a:off x="11473567" y="490676"/>
            <a:ext cx="861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Agg</a:t>
            </a:r>
            <a:r>
              <a:rPr lang="en-US" dirty="0">
                <a:latin typeface="Helvetica" pitchFamily="2" charset="0"/>
              </a:rPr>
              <a:t>. route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DD4E9B-1D21-1C8A-3686-9F38BD607354}"/>
              </a:ext>
            </a:extLst>
          </p:cNvPr>
          <p:cNvCxnSpPr>
            <a:cxnSpLocks/>
          </p:cNvCxnSpPr>
          <p:nvPr/>
        </p:nvCxnSpPr>
        <p:spPr>
          <a:xfrm>
            <a:off x="10355551" y="1647789"/>
            <a:ext cx="1088418" cy="22327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298BF1-1C7B-1AB9-6B83-F545D9112511}"/>
              </a:ext>
            </a:extLst>
          </p:cNvPr>
          <p:cNvSpPr txBox="1"/>
          <p:nvPr/>
        </p:nvSpPr>
        <p:spPr>
          <a:xfrm rot="827045">
            <a:off x="10397120" y="1191430"/>
            <a:ext cx="1743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Specific</a:t>
            </a:r>
            <a:r>
              <a:rPr lang="en-US" dirty="0">
                <a:latin typeface="Helvetica" pitchFamily="2" charset="0"/>
              </a:rPr>
              <a:t> route </a:t>
            </a:r>
          </a:p>
          <a:p>
            <a:pPr algn="l"/>
            <a:r>
              <a:rPr lang="en-US" dirty="0">
                <a:latin typeface="Helvetica" pitchFamily="2" charset="0"/>
              </a:rPr>
              <a:t>(longer prefix)</a:t>
            </a:r>
          </a:p>
        </p:txBody>
      </p:sp>
    </p:spTree>
    <p:extLst>
      <p:ext uri="{BB962C8B-B14F-4D97-AF65-F5344CB8AC3E}">
        <p14:creationId xmlns:p14="http://schemas.microsoft.com/office/powerpoint/2010/main" val="2065872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/>
      <p:bldP spid="9" grpId="0" animBg="1"/>
      <p:bldP spid="10" grpId="0"/>
      <p:bldP spid="17" grpId="0"/>
      <p:bldP spid="2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>
            <a:extLst>
              <a:ext uri="{FF2B5EF4-FFF2-40B4-BE49-F238E27FC236}">
                <a16:creationId xmlns:a16="http://schemas.microsoft.com/office/drawing/2014/main" id="{364B7183-3E74-0B49-9B84-1993090F8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4EE4FC-C95C-8C42-BFE5-780F28BAAEA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2773" name="Rectangle 7">
            <a:extLst>
              <a:ext uri="{FF2B5EF4-FFF2-40B4-BE49-F238E27FC236}">
                <a16:creationId xmlns:a16="http://schemas.microsoft.com/office/drawing/2014/main" id="{94996E78-1359-DE49-9EB2-5F7C02483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0350" y="1498600"/>
            <a:ext cx="1460500" cy="4381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32775" name="Text Box 9">
            <a:extLst>
              <a:ext uri="{FF2B5EF4-FFF2-40B4-BE49-F238E27FC236}">
                <a16:creationId xmlns:a16="http://schemas.microsoft.com/office/drawing/2014/main" id="{676A04DB-6428-5F4C-86CA-E93B67ACA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1975" y="4183064"/>
            <a:ext cx="2220459" cy="46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Access routers</a:t>
            </a:r>
          </a:p>
        </p:txBody>
      </p:sp>
      <p:sp>
        <p:nvSpPr>
          <p:cNvPr id="32776" name="Text Box 10">
            <a:extLst>
              <a:ext uri="{FF2B5EF4-FFF2-40B4-BE49-F238E27FC236}">
                <a16:creationId xmlns:a16="http://schemas.microsoft.com/office/drawing/2014/main" id="{C087BEC6-B588-CE47-BC81-6CE9569C5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333" y="5638801"/>
            <a:ext cx="2802350" cy="46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Internet core router</a:t>
            </a:r>
          </a:p>
        </p:txBody>
      </p:sp>
      <p:sp>
        <p:nvSpPr>
          <p:cNvPr id="32778" name="Text Box 12">
            <a:extLst>
              <a:ext uri="{FF2B5EF4-FFF2-40B4-BE49-F238E27FC236}">
                <a16:creationId xmlns:a16="http://schemas.microsoft.com/office/drawing/2014/main" id="{31358966-0DBA-4C4C-AC21-9A0E8D14E7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16637" y="5953887"/>
            <a:ext cx="4273907" cy="461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0" tIns="45716" rIns="91430" bIns="45716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latin typeface="Helvetica" pitchFamily="2" charset="0"/>
              </a:rPr>
              <a:t>Data center top-of-rack switch</a:t>
            </a:r>
          </a:p>
        </p:txBody>
      </p:sp>
      <p:pic>
        <p:nvPicPr>
          <p:cNvPr id="3" name="Picture 2" descr="A close up of electronics&#10;&#10;Description automatically generated">
            <a:extLst>
              <a:ext uri="{FF2B5EF4-FFF2-40B4-BE49-F238E27FC236}">
                <a16:creationId xmlns:a16="http://schemas.microsoft.com/office/drawing/2014/main" id="{B95EE1C5-3D68-5541-B78D-5317A9C2DC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2839" y="2674936"/>
            <a:ext cx="1921565" cy="1275361"/>
          </a:xfrm>
          <a:prstGeom prst="rect">
            <a:avLst/>
          </a:prstGeom>
        </p:spPr>
      </p:pic>
      <p:pic>
        <p:nvPicPr>
          <p:cNvPr id="5" name="Picture 4" descr="A picture containing building&#10;&#10;Description automatically generated">
            <a:extLst>
              <a:ext uri="{FF2B5EF4-FFF2-40B4-BE49-F238E27FC236}">
                <a16:creationId xmlns:a16="http://schemas.microsoft.com/office/drawing/2014/main" id="{5BE77F6C-C108-9E4E-A0E7-CD49D15497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6595" y="1779998"/>
            <a:ext cx="2860505" cy="3818704"/>
          </a:xfrm>
          <a:prstGeom prst="rect">
            <a:avLst/>
          </a:prstGeom>
        </p:spPr>
      </p:pic>
      <p:pic>
        <p:nvPicPr>
          <p:cNvPr id="7" name="Picture 6" descr="A picture containing living, indoor, room, shelf&#10;&#10;Description automatically generated">
            <a:extLst>
              <a:ext uri="{FF2B5EF4-FFF2-40B4-BE49-F238E27FC236}">
                <a16:creationId xmlns:a16="http://schemas.microsoft.com/office/drawing/2014/main" id="{B201F28B-EE11-8749-8592-F59D78FB7F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4441" y="1611252"/>
            <a:ext cx="2658300" cy="39874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D8D4EF6-B817-984C-B12D-0197925AB62F}"/>
              </a:ext>
            </a:extLst>
          </p:cNvPr>
          <p:cNvCxnSpPr>
            <a:cxnSpLocks/>
          </p:cNvCxnSpPr>
          <p:nvPr/>
        </p:nvCxnSpPr>
        <p:spPr>
          <a:xfrm flipV="1">
            <a:off x="8039595" y="2049137"/>
            <a:ext cx="950169" cy="3904750"/>
          </a:xfrm>
          <a:prstGeom prst="straightConnector1">
            <a:avLst/>
          </a:prstGeom>
          <a:ln w="508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>
            <a:extLst>
              <a:ext uri="{FF2B5EF4-FFF2-40B4-BE49-F238E27FC236}">
                <a16:creationId xmlns:a16="http://schemas.microsoft.com/office/drawing/2014/main" id="{D79F268A-DA9B-F649-9EC7-F29B065F6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Next we’ll talk about routers</a:t>
            </a:r>
            <a:endParaRPr lang="en-US" dirty="0"/>
          </a:p>
        </p:txBody>
      </p:sp>
      <p:pic>
        <p:nvPicPr>
          <p:cNvPr id="12" name="Picture 19" descr="Router Clip Art">
            <a:extLst>
              <a:ext uri="{FF2B5EF4-FFF2-40B4-BE49-F238E27FC236}">
                <a16:creationId xmlns:a16="http://schemas.microsoft.com/office/drawing/2014/main" id="{42F3A21B-9526-3745-8310-3E803CCF4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57" y="5411470"/>
            <a:ext cx="1540058" cy="113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FD5E37A-B51B-D045-A820-79434A8153EB}"/>
              </a:ext>
            </a:extLst>
          </p:cNvPr>
          <p:cNvCxnSpPr/>
          <p:nvPr/>
        </p:nvCxnSpPr>
        <p:spPr>
          <a:xfrm flipV="1">
            <a:off x="838200" y="3689350"/>
            <a:ext cx="659130" cy="171704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89AFDD3-5FC5-C64D-A071-6831F6A376EB}"/>
              </a:ext>
            </a:extLst>
          </p:cNvPr>
          <p:cNvCxnSpPr>
            <a:cxnSpLocks/>
          </p:cNvCxnSpPr>
          <p:nvPr/>
        </p:nvCxnSpPr>
        <p:spPr>
          <a:xfrm>
            <a:off x="1912839" y="6473841"/>
            <a:ext cx="2762098" cy="1903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55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5" grpId="0"/>
      <p:bldP spid="32776" grpId="0"/>
      <p:bldP spid="3277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790B3-A189-B84B-A35E-DAF60F88D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inside a router?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9F31B-11B7-8D48-89E7-97ADE36A64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285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3EA21-318D-4A41-8490-27A9AAC2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Router architecture overview</a:t>
            </a:r>
          </a:p>
        </p:txBody>
      </p:sp>
      <p:grpSp>
        <p:nvGrpSpPr>
          <p:cNvPr id="4" name="Group 60">
            <a:extLst>
              <a:ext uri="{FF2B5EF4-FFF2-40B4-BE49-F238E27FC236}">
                <a16:creationId xmlns:a16="http://schemas.microsoft.com/office/drawing/2014/main" id="{BBFA559C-B47C-8949-A1CE-E357610C9E4D}"/>
              </a:ext>
            </a:extLst>
          </p:cNvPr>
          <p:cNvGrpSpPr>
            <a:grpSpLocks/>
          </p:cNvGrpSpPr>
          <p:nvPr/>
        </p:nvGrpSpPr>
        <p:grpSpPr bwMode="auto">
          <a:xfrm>
            <a:off x="4046430" y="3126581"/>
            <a:ext cx="1609725" cy="2343150"/>
            <a:chOff x="2418" y="1882"/>
            <a:chExt cx="1014" cy="1476"/>
          </a:xfrm>
        </p:grpSpPr>
        <p:sp>
          <p:nvSpPr>
            <p:cNvPr id="5" name="Rectangle 45">
              <a:extLst>
                <a:ext uri="{FF2B5EF4-FFF2-40B4-BE49-F238E27FC236}">
                  <a16:creationId xmlns:a16="http://schemas.microsoft.com/office/drawing/2014/main" id="{E6C08AC3-2B74-B142-BADA-ED99FF904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8" y="1882"/>
              <a:ext cx="1014" cy="147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C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2000">
                <a:latin typeface="Helvetica" pitchFamily="2" charset="0"/>
              </a:endParaRPr>
            </a:p>
          </p:txBody>
        </p:sp>
        <p:sp>
          <p:nvSpPr>
            <p:cNvPr id="6" name="Text Box 48">
              <a:extLst>
                <a:ext uri="{FF2B5EF4-FFF2-40B4-BE49-F238E27FC236}">
                  <a16:creationId xmlns:a16="http://schemas.microsoft.com/office/drawing/2014/main" id="{EEA4D471-E84E-9649-BC06-B9D83AD728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3" y="2418"/>
              <a:ext cx="960" cy="5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</a:pPr>
              <a:r>
                <a:rPr lang="en-US" altLang="en-US" sz="2000" dirty="0">
                  <a:latin typeface="Helvetica" pitchFamily="2" charset="0"/>
                </a:rPr>
                <a:t>high-speed 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2000" dirty="0">
                  <a:latin typeface="Helvetica" pitchFamily="2" charset="0"/>
                </a:rPr>
                <a:t>switching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en-US" sz="2000" dirty="0">
                  <a:solidFill>
                    <a:srgbClr val="C00000"/>
                  </a:solidFill>
                  <a:latin typeface="Helvetica" pitchFamily="2" charset="0"/>
                </a:rPr>
                <a:t>fabric</a:t>
              </a:r>
            </a:p>
          </p:txBody>
        </p:sp>
      </p:grpSp>
      <p:sp>
        <p:nvSpPr>
          <p:cNvPr id="7" name="Rectangle 46">
            <a:extLst>
              <a:ext uri="{FF2B5EF4-FFF2-40B4-BE49-F238E27FC236}">
                <a16:creationId xmlns:a16="http://schemas.microsoft.com/office/drawing/2014/main" id="{113A1A0D-BF47-D143-A578-E8D53B89C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3893" y="2164556"/>
            <a:ext cx="1590675" cy="647700"/>
          </a:xfrm>
          <a:prstGeom prst="rect">
            <a:avLst/>
          </a:prstGeom>
          <a:solidFill>
            <a:schemeClr val="bg1"/>
          </a:solidFill>
          <a:ln w="2857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>
              <a:latin typeface="Helvetica" pitchFamily="2" charset="0"/>
            </a:endParaRPr>
          </a:p>
        </p:txBody>
      </p:sp>
      <p:sp>
        <p:nvSpPr>
          <p:cNvPr id="8" name="Text Box 47">
            <a:extLst>
              <a:ext uri="{FF2B5EF4-FFF2-40B4-BE49-F238E27FC236}">
                <a16:creationId xmlns:a16="http://schemas.microsoft.com/office/drawing/2014/main" id="{DBC03242-8557-7B4F-BB01-AC4194697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80431" y="2205831"/>
            <a:ext cx="1309975" cy="62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85000"/>
              </a:lnSpc>
            </a:pPr>
            <a:r>
              <a:rPr lang="en-US" altLang="en-US" sz="2000" dirty="0">
                <a:latin typeface="Helvetica" pitchFamily="2" charset="0"/>
              </a:rPr>
              <a:t>route </a:t>
            </a:r>
          </a:p>
          <a:p>
            <a:pPr algn="ctr">
              <a:lnSpc>
                <a:spcPct val="85000"/>
              </a:lnSpc>
            </a:pPr>
            <a:r>
              <a:rPr lang="en-US" altLang="en-US" sz="2000" dirty="0">
                <a:latin typeface="Helvetica" pitchFamily="2" charset="0"/>
              </a:rPr>
              <a:t>processor</a:t>
            </a:r>
          </a:p>
        </p:txBody>
      </p:sp>
      <p:sp>
        <p:nvSpPr>
          <p:cNvPr id="9" name="Line 50">
            <a:extLst>
              <a:ext uri="{FF2B5EF4-FFF2-40B4-BE49-F238E27FC236}">
                <a16:creationId xmlns:a16="http://schemas.microsoft.com/office/drawing/2014/main" id="{A173CD90-0302-A146-9AFD-BF3D4A16B8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0031" y="2826380"/>
            <a:ext cx="0" cy="54150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10" name="Group 17">
            <a:extLst>
              <a:ext uri="{FF2B5EF4-FFF2-40B4-BE49-F238E27FC236}">
                <a16:creationId xmlns:a16="http://schemas.microsoft.com/office/drawing/2014/main" id="{3C42F380-C960-FB45-BE81-9AD8A41C351A}"/>
              </a:ext>
            </a:extLst>
          </p:cNvPr>
          <p:cNvGrpSpPr>
            <a:grpSpLocks/>
          </p:cNvGrpSpPr>
          <p:nvPr/>
        </p:nvGrpSpPr>
        <p:grpSpPr bwMode="auto">
          <a:xfrm>
            <a:off x="2003318" y="3140869"/>
            <a:ext cx="2033587" cy="566737"/>
            <a:chOff x="930" y="1989"/>
            <a:chExt cx="1482" cy="357"/>
          </a:xfrm>
        </p:grpSpPr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880112D4-F8FC-934A-B26F-6FA0B7092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989"/>
              <a:ext cx="1086" cy="3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2" name="Rectangle 5">
              <a:extLst>
                <a:ext uri="{FF2B5EF4-FFF2-40B4-BE49-F238E27FC236}">
                  <a16:creationId xmlns:a16="http://schemas.microsoft.com/office/drawing/2014/main" id="{EEE2D846-8909-EC42-92D5-F809250A57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" y="2089"/>
              <a:ext cx="337" cy="1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3" name="Rectangle 6">
              <a:extLst>
                <a:ext uri="{FF2B5EF4-FFF2-40B4-BE49-F238E27FC236}">
                  <a16:creationId xmlns:a16="http://schemas.microsoft.com/office/drawing/2014/main" id="{92F02390-B83A-E947-857B-6F343EAF36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" y="2025"/>
              <a:ext cx="273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4" name="Rectangle 8">
              <a:extLst>
                <a:ext uri="{FF2B5EF4-FFF2-40B4-BE49-F238E27FC236}">
                  <a16:creationId xmlns:a16="http://schemas.microsoft.com/office/drawing/2014/main" id="{9B231482-779F-6243-8526-89EB44CC45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" y="2023"/>
              <a:ext cx="274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5" name="Line 16">
              <a:extLst>
                <a:ext uri="{FF2B5EF4-FFF2-40B4-BE49-F238E27FC236}">
                  <a16:creationId xmlns:a16="http://schemas.microsoft.com/office/drawing/2014/main" id="{EB3D19F2-9775-A14D-8F53-08CF98FE82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69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16" name="Group 18">
            <a:extLst>
              <a:ext uri="{FF2B5EF4-FFF2-40B4-BE49-F238E27FC236}">
                <a16:creationId xmlns:a16="http://schemas.microsoft.com/office/drawing/2014/main" id="{713C59EE-2C4A-E54E-AC2F-3285382094E6}"/>
              </a:ext>
            </a:extLst>
          </p:cNvPr>
          <p:cNvGrpSpPr>
            <a:grpSpLocks/>
          </p:cNvGrpSpPr>
          <p:nvPr/>
        </p:nvGrpSpPr>
        <p:grpSpPr bwMode="auto">
          <a:xfrm>
            <a:off x="1992205" y="4879181"/>
            <a:ext cx="2058988" cy="566738"/>
            <a:chOff x="930" y="1989"/>
            <a:chExt cx="1482" cy="357"/>
          </a:xfrm>
        </p:grpSpPr>
        <p:sp>
          <p:nvSpPr>
            <p:cNvPr id="17" name="Rectangle 19">
              <a:extLst>
                <a:ext uri="{FF2B5EF4-FFF2-40B4-BE49-F238E27FC236}">
                  <a16:creationId xmlns:a16="http://schemas.microsoft.com/office/drawing/2014/main" id="{64BEE107-8AEA-9740-8F08-6660D8F961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989"/>
              <a:ext cx="1088" cy="35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5F5F5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8" name="Rectangle 20">
              <a:extLst>
                <a:ext uri="{FF2B5EF4-FFF2-40B4-BE49-F238E27FC236}">
                  <a16:creationId xmlns:a16="http://schemas.microsoft.com/office/drawing/2014/main" id="{86838B33-92E6-904A-B8A0-CBDFF067C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7" y="2089"/>
              <a:ext cx="337" cy="161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66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19" name="Rectangle 21">
              <a:extLst>
                <a:ext uri="{FF2B5EF4-FFF2-40B4-BE49-F238E27FC236}">
                  <a16:creationId xmlns:a16="http://schemas.microsoft.com/office/drawing/2014/main" id="{C175211D-AB17-E949-9C73-4666328DF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2" y="2025"/>
              <a:ext cx="273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20" name="Rectangle 22">
              <a:extLst>
                <a:ext uri="{FF2B5EF4-FFF2-40B4-BE49-F238E27FC236}">
                  <a16:creationId xmlns:a16="http://schemas.microsoft.com/office/drawing/2014/main" id="{E1716A9E-5718-1143-A571-A006507F9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4" y="2023"/>
              <a:ext cx="274" cy="274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21" name="Line 23">
              <a:extLst>
                <a:ext uri="{FF2B5EF4-FFF2-40B4-BE49-F238E27FC236}">
                  <a16:creationId xmlns:a16="http://schemas.microsoft.com/office/drawing/2014/main" id="{62A6C17D-3547-5040-913C-8C2296E151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0" y="2169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22" name="Group 29">
            <a:extLst>
              <a:ext uri="{FF2B5EF4-FFF2-40B4-BE49-F238E27FC236}">
                <a16:creationId xmlns:a16="http://schemas.microsoft.com/office/drawing/2014/main" id="{70A947C1-2687-9F4C-BF30-AFF22ED46452}"/>
              </a:ext>
            </a:extLst>
          </p:cNvPr>
          <p:cNvGrpSpPr>
            <a:grpSpLocks/>
          </p:cNvGrpSpPr>
          <p:nvPr/>
        </p:nvGrpSpPr>
        <p:grpSpPr bwMode="auto">
          <a:xfrm rot="2656396">
            <a:off x="2622443" y="4031456"/>
            <a:ext cx="546100" cy="546100"/>
            <a:chOff x="354" y="2715"/>
            <a:chExt cx="344" cy="344"/>
          </a:xfrm>
        </p:grpSpPr>
        <p:sp>
          <p:nvSpPr>
            <p:cNvPr id="23" name="Oval 25">
              <a:extLst>
                <a:ext uri="{FF2B5EF4-FFF2-40B4-BE49-F238E27FC236}">
                  <a16:creationId xmlns:a16="http://schemas.microsoft.com/office/drawing/2014/main" id="{96CB061B-B253-444D-8D61-B3B0A51FE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" y="271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24" name="Oval 26">
              <a:extLst>
                <a:ext uri="{FF2B5EF4-FFF2-40B4-BE49-F238E27FC236}">
                  <a16:creationId xmlns:a16="http://schemas.microsoft.com/office/drawing/2014/main" id="{0698A978-1BAB-8B4A-8F99-589C00C289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" y="281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25" name="Oval 27">
              <a:extLst>
                <a:ext uri="{FF2B5EF4-FFF2-40B4-BE49-F238E27FC236}">
                  <a16:creationId xmlns:a16="http://schemas.microsoft.com/office/drawing/2014/main" id="{E5D45BB8-A71E-C141-9ED7-1B661D077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2907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26" name="Oval 28">
              <a:extLst>
                <a:ext uri="{FF2B5EF4-FFF2-40B4-BE49-F238E27FC236}">
                  <a16:creationId xmlns:a16="http://schemas.microsoft.com/office/drawing/2014/main" id="{33D82F62-E7D0-044B-B066-B6D7FF7AA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" y="300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</p:grpSp>
      <p:sp>
        <p:nvSpPr>
          <p:cNvPr id="27" name="Text Box 57">
            <a:extLst>
              <a:ext uri="{FF2B5EF4-FFF2-40B4-BE49-F238E27FC236}">
                <a16:creationId xmlns:a16="http://schemas.microsoft.com/office/drawing/2014/main" id="{D959CB4C-1132-C846-A491-013AFB611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3155" y="5584794"/>
            <a:ext cx="1911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Helvetica" pitchFamily="2" charset="0"/>
              </a:rPr>
              <a:t>router input ports</a:t>
            </a:r>
          </a:p>
        </p:txBody>
      </p:sp>
      <p:grpSp>
        <p:nvGrpSpPr>
          <p:cNvPr id="28" name="Group 37">
            <a:extLst>
              <a:ext uri="{FF2B5EF4-FFF2-40B4-BE49-F238E27FC236}">
                <a16:creationId xmlns:a16="http://schemas.microsoft.com/office/drawing/2014/main" id="{6874F92C-7C24-E342-9D25-C25E34CDADEA}"/>
              </a:ext>
            </a:extLst>
          </p:cNvPr>
          <p:cNvGrpSpPr>
            <a:grpSpLocks/>
          </p:cNvGrpSpPr>
          <p:nvPr/>
        </p:nvGrpSpPr>
        <p:grpSpPr bwMode="auto">
          <a:xfrm>
            <a:off x="5603768" y="3145631"/>
            <a:ext cx="1957387" cy="566738"/>
            <a:chOff x="-51" y="2454"/>
            <a:chExt cx="1482" cy="357"/>
          </a:xfrm>
        </p:grpSpPr>
        <p:grpSp>
          <p:nvGrpSpPr>
            <p:cNvPr id="29" name="Group 36">
              <a:extLst>
                <a:ext uri="{FF2B5EF4-FFF2-40B4-BE49-F238E27FC236}">
                  <a16:creationId xmlns:a16="http://schemas.microsoft.com/office/drawing/2014/main" id="{45C5DD56-559D-E447-B039-7E523B749FE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31" name="Rectangle 31">
                <a:extLst>
                  <a:ext uri="{FF2B5EF4-FFF2-40B4-BE49-F238E27FC236}">
                    <a16:creationId xmlns:a16="http://schemas.microsoft.com/office/drawing/2014/main" id="{67F641EC-F105-7D4A-B2CE-A934ABACB4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32" name="Rectangle 32">
                <a:extLst>
                  <a:ext uri="{FF2B5EF4-FFF2-40B4-BE49-F238E27FC236}">
                    <a16:creationId xmlns:a16="http://schemas.microsoft.com/office/drawing/2014/main" id="{07A6DB21-F874-9344-A6DC-601C3D5C7A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8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33" name="Rectangle 33">
                <a:extLst>
                  <a:ext uri="{FF2B5EF4-FFF2-40B4-BE49-F238E27FC236}">
                    <a16:creationId xmlns:a16="http://schemas.microsoft.com/office/drawing/2014/main" id="{B4599B30-5A77-FD44-841C-35862A529C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34" name="Rectangle 34">
                <a:extLst>
                  <a:ext uri="{FF2B5EF4-FFF2-40B4-BE49-F238E27FC236}">
                    <a16:creationId xmlns:a16="http://schemas.microsoft.com/office/drawing/2014/main" id="{7B13691C-1D82-204E-A82D-ED8DA95D88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1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</p:grpSp>
        <p:sp>
          <p:nvSpPr>
            <p:cNvPr id="30" name="Line 35">
              <a:extLst>
                <a:ext uri="{FF2B5EF4-FFF2-40B4-BE49-F238E27FC236}">
                  <a16:creationId xmlns:a16="http://schemas.microsoft.com/office/drawing/2014/main" id="{F7F06202-2FB7-114A-8546-5C9F8438E5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35" name="Group 38">
            <a:extLst>
              <a:ext uri="{FF2B5EF4-FFF2-40B4-BE49-F238E27FC236}">
                <a16:creationId xmlns:a16="http://schemas.microsoft.com/office/drawing/2014/main" id="{A96CC85B-FAD1-0A41-A1CA-D22E6B2774D4}"/>
              </a:ext>
            </a:extLst>
          </p:cNvPr>
          <p:cNvGrpSpPr>
            <a:grpSpLocks/>
          </p:cNvGrpSpPr>
          <p:nvPr/>
        </p:nvGrpSpPr>
        <p:grpSpPr bwMode="auto">
          <a:xfrm>
            <a:off x="5622818" y="4879181"/>
            <a:ext cx="2011362" cy="566738"/>
            <a:chOff x="-51" y="2454"/>
            <a:chExt cx="1482" cy="357"/>
          </a:xfrm>
        </p:grpSpPr>
        <p:grpSp>
          <p:nvGrpSpPr>
            <p:cNvPr id="36" name="Group 39">
              <a:extLst>
                <a:ext uri="{FF2B5EF4-FFF2-40B4-BE49-F238E27FC236}">
                  <a16:creationId xmlns:a16="http://schemas.microsoft.com/office/drawing/2014/main" id="{D147CB52-852F-314D-B61B-FBDEC8E2F14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71" y="2454"/>
              <a:ext cx="1086" cy="357"/>
              <a:chOff x="171" y="2454"/>
              <a:chExt cx="1086" cy="357"/>
            </a:xfrm>
          </p:grpSpPr>
          <p:sp>
            <p:nvSpPr>
              <p:cNvPr id="38" name="Rectangle 40">
                <a:extLst>
                  <a:ext uri="{FF2B5EF4-FFF2-40B4-BE49-F238E27FC236}">
                    <a16:creationId xmlns:a16="http://schemas.microsoft.com/office/drawing/2014/main" id="{DDDF0EE7-6BC9-1C40-95F2-A3B90AA668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" y="2454"/>
                <a:ext cx="1084" cy="35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39" name="Rectangle 41">
                <a:extLst>
                  <a:ext uri="{FF2B5EF4-FFF2-40B4-BE49-F238E27FC236}">
                    <a16:creationId xmlns:a16="http://schemas.microsoft.com/office/drawing/2014/main" id="{555EC91A-A296-3546-9CD0-9F7751D9F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" y="2554"/>
                <a:ext cx="337" cy="161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0066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40" name="Rectangle 42">
                <a:extLst>
                  <a:ext uri="{FF2B5EF4-FFF2-40B4-BE49-F238E27FC236}">
                    <a16:creationId xmlns:a16="http://schemas.microsoft.com/office/drawing/2014/main" id="{0ADB741B-D844-174E-90C2-D791E6D8F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2" y="2490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  <p:sp>
            <p:nvSpPr>
              <p:cNvPr id="41" name="Rectangle 43">
                <a:extLst>
                  <a:ext uri="{FF2B5EF4-FFF2-40B4-BE49-F238E27FC236}">
                    <a16:creationId xmlns:a16="http://schemas.microsoft.com/office/drawing/2014/main" id="{BCFBEFB4-272D-2548-BA47-B3E775EF9B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23" y="2488"/>
                <a:ext cx="274" cy="274"/>
              </a:xfrm>
              <a:prstGeom prst="rect">
                <a:avLst/>
              </a:prstGeom>
              <a:solidFill>
                <a:schemeClr val="bg1"/>
              </a:solidFill>
              <a:ln w="2857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MS PGothic" panose="020B0600070205080204" pitchFamily="34" charset="-128"/>
                  </a:defRPr>
                </a:lvl9pPr>
              </a:lstStyle>
              <a:p>
                <a:endParaRPr lang="en-US" altLang="en-US" sz="1800">
                  <a:latin typeface="Helvetica" pitchFamily="2" charset="0"/>
                </a:endParaRPr>
              </a:p>
            </p:txBody>
          </p:sp>
        </p:grpSp>
        <p:sp>
          <p:nvSpPr>
            <p:cNvPr id="37" name="Line 44">
              <a:extLst>
                <a:ext uri="{FF2B5EF4-FFF2-40B4-BE49-F238E27FC236}">
                  <a16:creationId xmlns:a16="http://schemas.microsoft.com/office/drawing/2014/main" id="{C4A07FDF-AA6B-3442-95D7-5768505840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-51" y="2634"/>
              <a:ext cx="148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</p:grpSp>
      <p:grpSp>
        <p:nvGrpSpPr>
          <p:cNvPr id="42" name="Group 51">
            <a:extLst>
              <a:ext uri="{FF2B5EF4-FFF2-40B4-BE49-F238E27FC236}">
                <a16:creationId xmlns:a16="http://schemas.microsoft.com/office/drawing/2014/main" id="{9CBE211B-C68C-BD47-819C-71101A22D5BC}"/>
              </a:ext>
            </a:extLst>
          </p:cNvPr>
          <p:cNvGrpSpPr>
            <a:grpSpLocks/>
          </p:cNvGrpSpPr>
          <p:nvPr/>
        </p:nvGrpSpPr>
        <p:grpSpPr bwMode="auto">
          <a:xfrm rot="2656396">
            <a:off x="6489593" y="4021931"/>
            <a:ext cx="546100" cy="546100"/>
            <a:chOff x="354" y="2715"/>
            <a:chExt cx="344" cy="344"/>
          </a:xfrm>
        </p:grpSpPr>
        <p:sp>
          <p:nvSpPr>
            <p:cNvPr id="43" name="Oval 52">
              <a:extLst>
                <a:ext uri="{FF2B5EF4-FFF2-40B4-BE49-F238E27FC236}">
                  <a16:creationId xmlns:a16="http://schemas.microsoft.com/office/drawing/2014/main" id="{86585401-D337-5340-82AF-CCF488E0C7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2" y="2715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44" name="Oval 53">
              <a:extLst>
                <a:ext uri="{FF2B5EF4-FFF2-40B4-BE49-F238E27FC236}">
                  <a16:creationId xmlns:a16="http://schemas.microsoft.com/office/drawing/2014/main" id="{51BEB64A-5134-1149-86E1-83400FD6BB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" y="2811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45" name="Oval 54">
              <a:extLst>
                <a:ext uri="{FF2B5EF4-FFF2-40B4-BE49-F238E27FC236}">
                  <a16:creationId xmlns:a16="http://schemas.microsoft.com/office/drawing/2014/main" id="{66F0F7CE-7EEC-9F4B-9084-29FC2AE738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5" y="2907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  <p:sp>
          <p:nvSpPr>
            <p:cNvPr id="46" name="Oval 55">
              <a:extLst>
                <a:ext uri="{FF2B5EF4-FFF2-40B4-BE49-F238E27FC236}">
                  <a16:creationId xmlns:a16="http://schemas.microsoft.com/office/drawing/2014/main" id="{353614B7-AB25-9947-A88C-07CAC9936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0" y="3003"/>
              <a:ext cx="56" cy="56"/>
            </a:xfrm>
            <a:prstGeom prst="ellipse">
              <a:avLst/>
            </a:prstGeom>
            <a:solidFill>
              <a:schemeClr val="tx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>
                <a:latin typeface="Helvetica" pitchFamily="2" charset="0"/>
              </a:endParaRPr>
            </a:p>
          </p:txBody>
        </p:sp>
      </p:grpSp>
      <p:sp>
        <p:nvSpPr>
          <p:cNvPr id="47" name="Text Box 58">
            <a:extLst>
              <a:ext uri="{FF2B5EF4-FFF2-40B4-BE49-F238E27FC236}">
                <a16:creationId xmlns:a16="http://schemas.microsoft.com/office/drawing/2014/main" id="{2FA908DC-8109-A04C-BF29-E9D90A9FC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22855" y="5566569"/>
            <a:ext cx="2051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800" dirty="0">
                <a:latin typeface="Helvetica" pitchFamily="2" charset="0"/>
              </a:rPr>
              <a:t>router output ports</a:t>
            </a:r>
          </a:p>
        </p:txBody>
      </p:sp>
      <p:sp>
        <p:nvSpPr>
          <p:cNvPr id="48" name="Freeform 10">
            <a:extLst>
              <a:ext uri="{FF2B5EF4-FFF2-40B4-BE49-F238E27FC236}">
                <a16:creationId xmlns:a16="http://schemas.microsoft.com/office/drawing/2014/main" id="{A89DCFE3-8319-9648-95C4-68C8448251C3}"/>
              </a:ext>
            </a:extLst>
          </p:cNvPr>
          <p:cNvSpPr>
            <a:spLocks/>
          </p:cNvSpPr>
          <p:nvPr/>
        </p:nvSpPr>
        <p:spPr bwMode="auto">
          <a:xfrm>
            <a:off x="3457468" y="2459831"/>
            <a:ext cx="512762" cy="73025"/>
          </a:xfrm>
          <a:custGeom>
            <a:avLst/>
            <a:gdLst>
              <a:gd name="T0" fmla="*/ 487003 w 512919"/>
              <a:gd name="T1" fmla="*/ 70891 h 73266"/>
              <a:gd name="T2" fmla="*/ 511349 w 512919"/>
              <a:gd name="T3" fmla="*/ 0 h 73266"/>
              <a:gd name="T4" fmla="*/ 146098 w 512919"/>
              <a:gd name="T5" fmla="*/ 11815 h 73266"/>
              <a:gd name="T6" fmla="*/ 97399 w 512919"/>
              <a:gd name="T7" fmla="*/ 23630 h 73266"/>
              <a:gd name="T8" fmla="*/ 0 w 512919"/>
              <a:gd name="T9" fmla="*/ 11815 h 73266"/>
              <a:gd name="T10" fmla="*/ 0 w 512919"/>
              <a:gd name="T11" fmla="*/ 11815 h 73266"/>
              <a:gd name="T12" fmla="*/ 511349 w 512919"/>
              <a:gd name="T13" fmla="*/ 11815 h 73266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512919"/>
              <a:gd name="T22" fmla="*/ 0 h 73266"/>
              <a:gd name="T23" fmla="*/ 512919 w 512919"/>
              <a:gd name="T24" fmla="*/ 73266 h 7326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512919" h="73266">
                <a:moveTo>
                  <a:pt x="488494" y="73266"/>
                </a:moveTo>
                <a:lnTo>
                  <a:pt x="512919" y="0"/>
                </a:lnTo>
                <a:cubicBezTo>
                  <a:pt x="390795" y="4070"/>
                  <a:pt x="268529" y="5036"/>
                  <a:pt x="146548" y="12211"/>
                </a:cubicBezTo>
                <a:cubicBezTo>
                  <a:pt x="129793" y="13196"/>
                  <a:pt x="114483" y="24422"/>
                  <a:pt x="97699" y="24422"/>
                </a:cubicBezTo>
                <a:cubicBezTo>
                  <a:pt x="64879" y="24422"/>
                  <a:pt x="0" y="12211"/>
                  <a:pt x="0" y="12211"/>
                </a:cubicBezTo>
                <a:lnTo>
                  <a:pt x="512919" y="12211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>
              <a:latin typeface="Helvetica" pitchFamily="2" charset="0"/>
            </a:endParaRPr>
          </a:p>
        </p:txBody>
      </p: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A2626E74-738A-0043-A6B0-41CC92AA3F3C}"/>
              </a:ext>
            </a:extLst>
          </p:cNvPr>
          <p:cNvCxnSpPr>
            <a:cxnSpLocks noChangeShapeType="1"/>
            <a:endCxn id="20" idx="0"/>
          </p:cNvCxnSpPr>
          <p:nvPr/>
        </p:nvCxnSpPr>
        <p:spPr bwMode="auto">
          <a:xfrm rot="5400000">
            <a:off x="2474011" y="3522663"/>
            <a:ext cx="2473325" cy="347662"/>
          </a:xfrm>
          <a:prstGeom prst="bentConnector3">
            <a:avLst>
              <a:gd name="adj1" fmla="val -60"/>
            </a:avLst>
          </a:prstGeom>
          <a:noFill/>
          <a:ln w="508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D6E2278-2899-D345-92B7-197075ABAF7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992205" y="2936081"/>
            <a:ext cx="7802563" cy="12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7D4B449-1C2F-7641-9DD5-95BCD10281CF}"/>
              </a:ext>
            </a:extLst>
          </p:cNvPr>
          <p:cNvSpPr txBox="1"/>
          <p:nvPr/>
        </p:nvSpPr>
        <p:spPr>
          <a:xfrm>
            <a:off x="7973905" y="2334150"/>
            <a:ext cx="16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Control plane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027F334-F754-6F41-84A3-176ED650BDD3}"/>
              </a:ext>
            </a:extLst>
          </p:cNvPr>
          <p:cNvSpPr txBox="1"/>
          <p:nvPr/>
        </p:nvSpPr>
        <p:spPr>
          <a:xfrm>
            <a:off x="7973905" y="3128211"/>
            <a:ext cx="1680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Data plane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10DB31-05C0-634A-9C4E-E01C6C3B6E42}"/>
              </a:ext>
            </a:extLst>
          </p:cNvPr>
          <p:cNvSpPr txBox="1"/>
          <p:nvPr/>
        </p:nvSpPr>
        <p:spPr>
          <a:xfrm>
            <a:off x="7973905" y="3672230"/>
            <a:ext cx="36758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Review: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Forwarding function: </a:t>
            </a:r>
            <a:r>
              <a:rPr lang="en-US" dirty="0">
                <a:latin typeface="Helvetica" pitchFamily="2" charset="0"/>
              </a:rPr>
              <a:t>move packets from one input port to another.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0244EC3-8962-8344-B18E-5B3E76734C01}"/>
              </a:ext>
            </a:extLst>
          </p:cNvPr>
          <p:cNvSpPr txBox="1"/>
          <p:nvPr/>
        </p:nvSpPr>
        <p:spPr>
          <a:xfrm>
            <a:off x="7973904" y="1334510"/>
            <a:ext cx="36758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Review: assuming distributed routing,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routing function: </a:t>
            </a:r>
            <a:r>
              <a:rPr lang="en-US" dirty="0">
                <a:latin typeface="Helvetica" pitchFamily="2" charset="0"/>
              </a:rPr>
              <a:t>decide which ports packets need to exit</a:t>
            </a:r>
          </a:p>
        </p:txBody>
      </p:sp>
      <p:pic>
        <p:nvPicPr>
          <p:cNvPr id="54" name="Picture 19" descr="Router Clip Art">
            <a:extLst>
              <a:ext uri="{FF2B5EF4-FFF2-40B4-BE49-F238E27FC236}">
                <a16:creationId xmlns:a16="http://schemas.microsoft.com/office/drawing/2014/main" id="{1E2AD741-836A-5043-A419-3AF76FE28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95" y="5465927"/>
            <a:ext cx="1540058" cy="1134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EECFDC1-5840-9047-8A3F-7BCF06F81A16}"/>
              </a:ext>
            </a:extLst>
          </p:cNvPr>
          <p:cNvCxnSpPr/>
          <p:nvPr/>
        </p:nvCxnSpPr>
        <p:spPr>
          <a:xfrm flipV="1">
            <a:off x="603538" y="3743807"/>
            <a:ext cx="659130" cy="171704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0249B9F-8A90-4247-9673-C67EA1034BA3}"/>
              </a:ext>
            </a:extLst>
          </p:cNvPr>
          <p:cNvCxnSpPr>
            <a:cxnSpLocks/>
          </p:cNvCxnSpPr>
          <p:nvPr/>
        </p:nvCxnSpPr>
        <p:spPr>
          <a:xfrm>
            <a:off x="1678177" y="6528298"/>
            <a:ext cx="2762098" cy="19034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6392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  <p:bldP spid="27" grpId="0"/>
      <p:bldP spid="47" grpId="0"/>
      <p:bldP spid="51" grpId="0"/>
      <p:bldP spid="52" grpId="0"/>
      <p:bldP spid="3" grpId="0"/>
      <p:bldP spid="5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949F5-5157-EE4B-9EDF-765A263BF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and evolving designs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281A5-3EC8-9848-97FA-A72E6BF97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36135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There are different kinds of routers, with their own designs</a:t>
            </a:r>
          </a:p>
          <a:p>
            <a:pPr lvl="1"/>
            <a:r>
              <a:rPr lang="en-US" dirty="0"/>
              <a:t>Access routers (e.g., home </a:t>
            </a:r>
            <a:r>
              <a:rPr lang="en-US" dirty="0" err="1"/>
              <a:t>WiFi</a:t>
            </a:r>
            <a:r>
              <a:rPr lang="en-US" dirty="0"/>
              <a:t>), chassis/core routers, top-of-rack switches</a:t>
            </a:r>
          </a:p>
          <a:p>
            <a:pPr lvl="1"/>
            <a:endParaRPr lang="en-US" dirty="0"/>
          </a:p>
          <a:p>
            <a:r>
              <a:rPr lang="en-US" dirty="0"/>
              <a:t>Router designs have also evolved significantly over time</a:t>
            </a:r>
          </a:p>
          <a:p>
            <a:endParaRPr lang="en-US" dirty="0"/>
          </a:p>
          <a:p>
            <a:r>
              <a:rPr lang="en-US" dirty="0"/>
              <a:t>For simplicity and concreteness, we will learn about one high-speed router design from the early 2000s.</a:t>
            </a:r>
          </a:p>
          <a:p>
            <a:endParaRPr lang="en-US" dirty="0"/>
          </a:p>
          <a:p>
            <a:r>
              <a:rPr lang="en-US" dirty="0"/>
              <a:t>Called the </a:t>
            </a:r>
            <a:r>
              <a:rPr lang="en-US" dirty="0">
                <a:solidFill>
                  <a:srgbClr val="C00000"/>
                </a:solidFill>
              </a:rPr>
              <a:t>MGR (multi-gigabit router)</a:t>
            </a:r>
            <a:r>
              <a:rPr lang="en-US" dirty="0"/>
              <a:t>. It could support an aggregate rate of 50 Gbit/s (1 G = 10</a:t>
            </a:r>
            <a:r>
              <a:rPr lang="en-US" baseline="30000" dirty="0"/>
              <a:t>9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Today’s single-chip routers can support aggregate rates of ~10 Tbit/s (1 T = 10</a:t>
            </a:r>
            <a:r>
              <a:rPr lang="en-US" baseline="30000" dirty="0"/>
              <a:t>12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32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3A761-E334-FA4C-90EE-2D8552BC2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port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51892-036C-EA4E-94B4-58278D210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5330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Line termination:</a:t>
            </a:r>
            <a:r>
              <a:rPr lang="en-US" sz="2400" dirty="0"/>
              <a:t> receives physical (analog) signals and turns them into digital signals (physical layer)</a:t>
            </a:r>
          </a:p>
          <a:p>
            <a:endParaRPr lang="en-US" sz="2400" dirty="0"/>
          </a:p>
          <a:p>
            <a:r>
              <a:rPr lang="en-US" sz="2400" dirty="0"/>
              <a:t>Rate of link connecting to a single port termed </a:t>
            </a:r>
            <a:r>
              <a:rPr lang="en-US" sz="2400" dirty="0">
                <a:solidFill>
                  <a:srgbClr val="C00000"/>
                </a:solidFill>
              </a:rPr>
              <a:t>line speed</a:t>
            </a:r>
            <a:r>
              <a:rPr lang="en-US" sz="2400" dirty="0"/>
              <a:t> or </a:t>
            </a:r>
            <a:r>
              <a:rPr lang="en-US" sz="2400" dirty="0">
                <a:solidFill>
                  <a:srgbClr val="C00000"/>
                </a:solidFill>
              </a:rPr>
              <a:t>line rate </a:t>
            </a:r>
            <a:r>
              <a:rPr lang="en-US" sz="2400" dirty="0"/>
              <a:t>(modern routers: 100+ Gbit/s)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C00000"/>
                </a:solidFill>
              </a:rPr>
              <a:t>Link layer:</a:t>
            </a:r>
            <a:r>
              <a:rPr lang="en-US" sz="2400" dirty="0"/>
              <a:t> performs medium access control functions (e.g., Ethernet)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A40F72A-757D-AA48-AB46-94B691E9C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088" y="4073311"/>
            <a:ext cx="5121260" cy="1836737"/>
          </a:xfrm>
          <a:prstGeom prst="rect">
            <a:avLst/>
          </a:prstGeom>
          <a:solidFill>
            <a:schemeClr val="bg1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F4E4FFF-1B71-E24A-8A9E-DA1D77770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665" y="4667473"/>
            <a:ext cx="865259" cy="64675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/>
              <a:t>Line</a:t>
            </a:r>
          </a:p>
          <a:p>
            <a:pPr algn="ctr"/>
            <a:r>
              <a:rPr lang="en-US" altLang="en-US" sz="2000" dirty="0"/>
              <a:t>Term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711CA636-E4AF-1F44-BCBD-F64E3A201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0282" y="4259048"/>
            <a:ext cx="1152525" cy="1409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45BC8178-907D-1045-92B8-95519A080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0668" y="4214220"/>
            <a:ext cx="1003076" cy="158552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9" name="Line 16">
            <a:extLst>
              <a:ext uri="{FF2B5EF4-FFF2-40B4-BE49-F238E27FC236}">
                <a16:creationId xmlns:a16="http://schemas.microsoft.com/office/drawing/2014/main" id="{FA2E9964-5573-4646-92BF-7F73F12AA5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7643" y="4983680"/>
            <a:ext cx="34008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30">
            <a:extLst>
              <a:ext uri="{FF2B5EF4-FFF2-40B4-BE49-F238E27FC236}">
                <a16:creationId xmlns:a16="http://schemas.microsoft.com/office/drawing/2014/main" id="{3016084A-A58F-5347-817C-E4B3281815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2957" y="4978186"/>
            <a:ext cx="1905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31">
            <a:extLst>
              <a:ext uri="{FF2B5EF4-FFF2-40B4-BE49-F238E27FC236}">
                <a16:creationId xmlns:a16="http://schemas.microsoft.com/office/drawing/2014/main" id="{3C852229-9E24-574C-B0BF-596034490764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9732" y="4935323"/>
            <a:ext cx="1905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32">
            <a:extLst>
              <a:ext uri="{FF2B5EF4-FFF2-40B4-BE49-F238E27FC236}">
                <a16:creationId xmlns:a16="http://schemas.microsoft.com/office/drawing/2014/main" id="{676C539C-085A-CE4D-8CE2-3F49F9899E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97076" y="4949623"/>
            <a:ext cx="22056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Rectangle 33">
            <a:extLst>
              <a:ext uri="{FF2B5EF4-FFF2-40B4-BE49-F238E27FC236}">
                <a16:creationId xmlns:a16="http://schemas.microsoft.com/office/drawing/2014/main" id="{94DBF375-A4F5-5848-A6BE-469A0ABEA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5489" y="4547055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2000" dirty="0"/>
              <a:t>Link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Layer 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/ MAC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(receive)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06BD20-5990-F54A-8207-01B602BA912D}"/>
              </a:ext>
            </a:extLst>
          </p:cNvPr>
          <p:cNvSpPr/>
          <p:nvPr/>
        </p:nvSpPr>
        <p:spPr>
          <a:xfrm>
            <a:off x="6504257" y="4506921"/>
            <a:ext cx="698937" cy="953235"/>
          </a:xfrm>
          <a:prstGeom prst="rect">
            <a:avLst/>
          </a:prstGeom>
          <a:noFill/>
          <a:ln w="28575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804CFCD-118F-2446-BA6B-275B504C18A5}"/>
              </a:ext>
            </a:extLst>
          </p:cNvPr>
          <p:cNvGrpSpPr/>
          <p:nvPr/>
        </p:nvGrpSpPr>
        <p:grpSpPr>
          <a:xfrm>
            <a:off x="6657506" y="1166131"/>
            <a:ext cx="5084271" cy="1680835"/>
            <a:chOff x="6657506" y="1166131"/>
            <a:chExt cx="5084271" cy="168083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6D940B2-4788-DA40-A940-0FE286412067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FE67E57-FFAB-6246-943A-EE0FE5963029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F783583-2D6B-3540-9BF1-556EE5C748C2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9A9F66-D89B-5640-BCBA-434FE1F320B7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6381D57-A17A-1A4A-9B87-C2A1497A9790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8C40813-005E-1449-95EF-2578850B9B99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EF5EF02-4478-774F-A221-48974DCE033C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EEFCE9D-2646-B24B-BB7B-8E2E062F2357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80A08DC-5AC8-814F-9633-D2EB92C0B2A3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D03CD7D-BC39-A94C-A887-16264DABC348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AACA14-9916-7A46-9609-8CF1D8BAF559}"/>
                </a:ext>
              </a:extLst>
            </p:cNvPr>
            <p:cNvSpPr txBox="1"/>
            <p:nvPr/>
          </p:nvSpPr>
          <p:spPr>
            <a:xfrm>
              <a:off x="6683327" y="117125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D202C63-436B-F64A-B7C4-017E372EE66D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2FBD958-A27B-1540-9A1B-1067849EC161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5BDE7D3-9655-4642-BDF3-AEA9780132C4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B79E264-056B-6B49-BA7C-D0AB3F3C73AB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F0299E6-EA90-314E-98A0-552259F75BC1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702F5F-C364-6F4C-B197-FB039CB98AA3}"/>
              </a:ext>
            </a:extLst>
          </p:cNvPr>
          <p:cNvCxnSpPr/>
          <p:nvPr/>
        </p:nvCxnSpPr>
        <p:spPr>
          <a:xfrm flipH="1">
            <a:off x="6377684" y="2930189"/>
            <a:ext cx="279822" cy="1102294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D055F13-90F9-354C-82A9-752FF008475A}"/>
              </a:ext>
            </a:extLst>
          </p:cNvPr>
          <p:cNvCxnSpPr>
            <a:cxnSpLocks/>
          </p:cNvCxnSpPr>
          <p:nvPr/>
        </p:nvCxnSpPr>
        <p:spPr>
          <a:xfrm>
            <a:off x="7810127" y="2972430"/>
            <a:ext cx="3711221" cy="922676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86F2ACC-BAF2-4549-AAA0-92BA2AF5E094}"/>
              </a:ext>
            </a:extLst>
          </p:cNvPr>
          <p:cNvSpPr/>
          <p:nvPr/>
        </p:nvSpPr>
        <p:spPr>
          <a:xfrm>
            <a:off x="9884522" y="4223423"/>
            <a:ext cx="1515427" cy="155257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Line 32">
            <a:extLst>
              <a:ext uri="{FF2B5EF4-FFF2-40B4-BE49-F238E27FC236}">
                <a16:creationId xmlns:a16="http://schemas.microsoft.com/office/drawing/2014/main" id="{3066DDAE-38C0-B146-A5B9-455CD4679B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11063" y="4935323"/>
            <a:ext cx="50883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57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28" grpId="0" animBg="1"/>
      <p:bldP spid="51" grpId="0" animBg="1"/>
      <p:bldP spid="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3A761-E334-FA4C-90EE-2D8552BC2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port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51892-036C-EA4E-94B4-58278D2109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5330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Route lookup:</a:t>
            </a:r>
            <a:r>
              <a:rPr lang="en-US" sz="2400" dirty="0"/>
              <a:t> high-speed lookup of which output port the packet is destined to</a:t>
            </a:r>
          </a:p>
          <a:p>
            <a:endParaRPr lang="en-US" sz="2400" dirty="0"/>
          </a:p>
          <a:p>
            <a:r>
              <a:rPr lang="en-US" sz="2400" dirty="0"/>
              <a:t>Goal: must complete this processing at the line rate</a:t>
            </a:r>
          </a:p>
          <a:p>
            <a:endParaRPr lang="en-US" sz="2400" dirty="0"/>
          </a:p>
          <a:p>
            <a:r>
              <a:rPr lang="en-US" sz="2400" dirty="0"/>
              <a:t>Queueing: packets may wait in per-output-port queues if packets are arriving too fast for the switching fabric to send them to the output port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A40F72A-757D-AA48-AB46-94B691E9C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088" y="4073311"/>
            <a:ext cx="5121260" cy="1836737"/>
          </a:xfrm>
          <a:prstGeom prst="rect">
            <a:avLst/>
          </a:prstGeom>
          <a:solidFill>
            <a:schemeClr val="bg1"/>
          </a:solidFill>
          <a:ln w="19050">
            <a:solidFill>
              <a:srgbClr val="5F5F5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0F4E4FFF-1B71-E24A-8A9E-DA1D777703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9665" y="4667473"/>
            <a:ext cx="865259" cy="646753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/>
              <a:t>Line</a:t>
            </a:r>
          </a:p>
          <a:p>
            <a:pPr algn="ctr"/>
            <a:r>
              <a:rPr lang="en-US" altLang="en-US" sz="2000" dirty="0"/>
              <a:t>Term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711CA636-E4AF-1F44-BCBD-F64E3A2015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60282" y="4259048"/>
            <a:ext cx="1152525" cy="1409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45BC8178-907D-1045-92B8-95519A0804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0668" y="4214220"/>
            <a:ext cx="1003076" cy="158552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 sz="1800"/>
          </a:p>
        </p:txBody>
      </p:sp>
      <p:sp>
        <p:nvSpPr>
          <p:cNvPr id="9" name="Line 16">
            <a:extLst>
              <a:ext uri="{FF2B5EF4-FFF2-40B4-BE49-F238E27FC236}">
                <a16:creationId xmlns:a16="http://schemas.microsoft.com/office/drawing/2014/main" id="{FA2E9964-5573-4646-92BF-7F73F12AA599}"/>
              </a:ext>
            </a:extLst>
          </p:cNvPr>
          <p:cNvSpPr>
            <a:spLocks noChangeShapeType="1"/>
          </p:cNvSpPr>
          <p:nvPr/>
        </p:nvSpPr>
        <p:spPr bwMode="auto">
          <a:xfrm>
            <a:off x="6207643" y="4983680"/>
            <a:ext cx="34008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0" name="Line 30">
            <a:extLst>
              <a:ext uri="{FF2B5EF4-FFF2-40B4-BE49-F238E27FC236}">
                <a16:creationId xmlns:a16="http://schemas.microsoft.com/office/drawing/2014/main" id="{3016084A-A58F-5347-817C-E4B3281815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72957" y="4978186"/>
            <a:ext cx="1905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1" name="Line 31">
            <a:extLst>
              <a:ext uri="{FF2B5EF4-FFF2-40B4-BE49-F238E27FC236}">
                <a16:creationId xmlns:a16="http://schemas.microsoft.com/office/drawing/2014/main" id="{3C852229-9E24-574C-B0BF-596034490764}"/>
              </a:ext>
            </a:extLst>
          </p:cNvPr>
          <p:cNvSpPr>
            <a:spLocks noChangeShapeType="1"/>
          </p:cNvSpPr>
          <p:nvPr/>
        </p:nvSpPr>
        <p:spPr bwMode="auto">
          <a:xfrm>
            <a:off x="8539732" y="4935323"/>
            <a:ext cx="1905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2" name="Line 32">
            <a:extLst>
              <a:ext uri="{FF2B5EF4-FFF2-40B4-BE49-F238E27FC236}">
                <a16:creationId xmlns:a16="http://schemas.microsoft.com/office/drawing/2014/main" id="{676C539C-085A-CE4D-8CE2-3F49F9899E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697076" y="4949623"/>
            <a:ext cx="220569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3" name="Rectangle 33">
            <a:extLst>
              <a:ext uri="{FF2B5EF4-FFF2-40B4-BE49-F238E27FC236}">
                <a16:creationId xmlns:a16="http://schemas.microsoft.com/office/drawing/2014/main" id="{94DBF375-A4F5-5848-A6BE-469A0ABEA5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5489" y="4547055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2000" dirty="0"/>
              <a:t>Link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Layer 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/ MAC 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(receive)</a:t>
            </a:r>
          </a:p>
        </p:txBody>
      </p:sp>
      <p:sp>
        <p:nvSpPr>
          <p:cNvPr id="14" name="Text Box 35">
            <a:extLst>
              <a:ext uri="{FF2B5EF4-FFF2-40B4-BE49-F238E27FC236}">
                <a16:creationId xmlns:a16="http://schemas.microsoft.com/office/drawing/2014/main" id="{39ED97BD-0D6A-D544-8598-B299FD4D3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5793" y="4599260"/>
            <a:ext cx="94128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/>
              <a:t>Route </a:t>
            </a:r>
          </a:p>
          <a:p>
            <a:pPr algn="ctr"/>
            <a:r>
              <a:rPr lang="en-US" altLang="en-US" sz="2000" dirty="0"/>
              <a:t>lookup</a:t>
            </a:r>
          </a:p>
        </p:txBody>
      </p:sp>
      <p:sp>
        <p:nvSpPr>
          <p:cNvPr id="15" name="Line 45">
            <a:extLst>
              <a:ext uri="{FF2B5EF4-FFF2-40B4-BE49-F238E27FC236}">
                <a16:creationId xmlns:a16="http://schemas.microsoft.com/office/drawing/2014/main" id="{EDB1E2CA-2605-C74E-83C4-B22918BE346C}"/>
              </a:ext>
            </a:extLst>
          </p:cNvPr>
          <p:cNvSpPr>
            <a:spLocks noChangeShapeType="1"/>
          </p:cNvSpPr>
          <p:nvPr/>
        </p:nvSpPr>
        <p:spPr bwMode="auto">
          <a:xfrm>
            <a:off x="11919899" y="3652294"/>
            <a:ext cx="11113" cy="2865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6" name="Rectangle 46">
            <a:extLst>
              <a:ext uri="{FF2B5EF4-FFF2-40B4-BE49-F238E27FC236}">
                <a16:creationId xmlns:a16="http://schemas.microsoft.com/office/drawing/2014/main" id="{4BBC61B7-BC3A-E241-9D71-4A5C6BE72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87849" y="5983072"/>
            <a:ext cx="1055688" cy="8286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2000" dirty="0"/>
              <a:t>switching</a:t>
            </a:r>
          </a:p>
          <a:p>
            <a:pPr algn="ctr">
              <a:lnSpc>
                <a:spcPct val="90000"/>
              </a:lnSpc>
            </a:pPr>
            <a:r>
              <a:rPr lang="en-US" altLang="en-US" sz="2000" dirty="0"/>
              <a:t>fabric</a:t>
            </a:r>
          </a:p>
        </p:txBody>
      </p:sp>
      <p:grpSp>
        <p:nvGrpSpPr>
          <p:cNvPr id="17" name="Group 56">
            <a:extLst>
              <a:ext uri="{FF2B5EF4-FFF2-40B4-BE49-F238E27FC236}">
                <a16:creationId xmlns:a16="http://schemas.microsoft.com/office/drawing/2014/main" id="{D0ED3EB7-6EEA-E249-B070-4C0526642155}"/>
              </a:ext>
            </a:extLst>
          </p:cNvPr>
          <p:cNvGrpSpPr>
            <a:grpSpLocks/>
          </p:cNvGrpSpPr>
          <p:nvPr/>
        </p:nvGrpSpPr>
        <p:grpSpPr bwMode="auto">
          <a:xfrm>
            <a:off x="10075885" y="5190931"/>
            <a:ext cx="1100928" cy="354951"/>
            <a:chOff x="310" y="3526"/>
            <a:chExt cx="1040" cy="457"/>
          </a:xfrm>
        </p:grpSpPr>
        <p:sp>
          <p:nvSpPr>
            <p:cNvPr id="18" name="Rectangle 47">
              <a:extLst>
                <a:ext uri="{FF2B5EF4-FFF2-40B4-BE49-F238E27FC236}">
                  <a16:creationId xmlns:a16="http://schemas.microsoft.com/office/drawing/2014/main" id="{AEFE9D73-3962-0E4F-97B2-E9FD55947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" y="3526"/>
              <a:ext cx="1040" cy="457"/>
            </a:xfrm>
            <a:prstGeom prst="rect">
              <a:avLst/>
            </a:prstGeom>
            <a:solidFill>
              <a:srgbClr val="FF0000"/>
            </a:solidFill>
            <a:ln w="38100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 sz="1800"/>
            </a:p>
          </p:txBody>
        </p:sp>
        <p:sp>
          <p:nvSpPr>
            <p:cNvPr id="19" name="Line 48">
              <a:extLst>
                <a:ext uri="{FF2B5EF4-FFF2-40B4-BE49-F238E27FC236}">
                  <a16:creationId xmlns:a16="http://schemas.microsoft.com/office/drawing/2014/main" id="{B66C0923-94B7-5848-90DE-3C23C62473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6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0" name="Line 49">
              <a:extLst>
                <a:ext uri="{FF2B5EF4-FFF2-40B4-BE49-F238E27FC236}">
                  <a16:creationId xmlns:a16="http://schemas.microsoft.com/office/drawing/2014/main" id="{FDEAB120-B2D6-0243-9B5B-93D11AD44B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8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50">
              <a:extLst>
                <a:ext uri="{FF2B5EF4-FFF2-40B4-BE49-F238E27FC236}">
                  <a16:creationId xmlns:a16="http://schemas.microsoft.com/office/drawing/2014/main" id="{3E141696-5955-6A40-A035-433C8A5BD5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1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51">
              <a:extLst>
                <a:ext uri="{FF2B5EF4-FFF2-40B4-BE49-F238E27FC236}">
                  <a16:creationId xmlns:a16="http://schemas.microsoft.com/office/drawing/2014/main" id="{5E1EC417-2017-5846-A33F-DBF003D76F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2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52">
              <a:extLst>
                <a:ext uri="{FF2B5EF4-FFF2-40B4-BE49-F238E27FC236}">
                  <a16:creationId xmlns:a16="http://schemas.microsoft.com/office/drawing/2014/main" id="{8B3BF97D-A685-8145-B026-803C148BC6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95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4" name="Line 53">
              <a:extLst>
                <a:ext uri="{FF2B5EF4-FFF2-40B4-BE49-F238E27FC236}">
                  <a16:creationId xmlns:a16="http://schemas.microsoft.com/office/drawing/2014/main" id="{98F99CCA-B903-1B41-9F12-7FF69AA6BD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6" y="3534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5" name="Line 54">
              <a:extLst>
                <a:ext uri="{FF2B5EF4-FFF2-40B4-BE49-F238E27FC236}">
                  <a16:creationId xmlns:a16="http://schemas.microsoft.com/office/drawing/2014/main" id="{E404CFBF-7F92-BD4F-A7C1-6987B4BAC0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1" y="3535"/>
              <a:ext cx="2" cy="437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6" name="Line 55">
              <a:extLst>
                <a:ext uri="{FF2B5EF4-FFF2-40B4-BE49-F238E27FC236}">
                  <a16:creationId xmlns:a16="http://schemas.microsoft.com/office/drawing/2014/main" id="{0725FB7F-5719-6742-9A7A-EB172D207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29" y="3538"/>
              <a:ext cx="2" cy="435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706BD20-5990-F54A-8207-01B602BA912D}"/>
              </a:ext>
            </a:extLst>
          </p:cNvPr>
          <p:cNvSpPr/>
          <p:nvPr/>
        </p:nvSpPr>
        <p:spPr>
          <a:xfrm>
            <a:off x="6504257" y="4506921"/>
            <a:ext cx="698937" cy="953235"/>
          </a:xfrm>
          <a:prstGeom prst="rect">
            <a:avLst/>
          </a:prstGeom>
          <a:noFill/>
          <a:ln w="28575">
            <a:solidFill>
              <a:schemeClr val="accent6"/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804CFCD-118F-2446-BA6B-275B504C18A5}"/>
              </a:ext>
            </a:extLst>
          </p:cNvPr>
          <p:cNvGrpSpPr/>
          <p:nvPr/>
        </p:nvGrpSpPr>
        <p:grpSpPr>
          <a:xfrm>
            <a:off x="6657506" y="1161155"/>
            <a:ext cx="5084271" cy="1685811"/>
            <a:chOff x="6657506" y="1161155"/>
            <a:chExt cx="5084271" cy="1685811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6D940B2-4788-DA40-A940-0FE286412067}"/>
                </a:ext>
              </a:extLst>
            </p:cNvPr>
            <p:cNvSpPr/>
            <p:nvPr/>
          </p:nvSpPr>
          <p:spPr>
            <a:xfrm>
              <a:off x="8004465" y="1166131"/>
              <a:ext cx="1982462" cy="166254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FE67E57-FFAB-6246-943A-EE0FE5963029}"/>
                </a:ext>
              </a:extLst>
            </p:cNvPr>
            <p:cNvSpPr/>
            <p:nvPr/>
          </p:nvSpPr>
          <p:spPr>
            <a:xfrm>
              <a:off x="6683327" y="1171895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F783583-2D6B-3540-9BF1-556EE5C748C2}"/>
                </a:ext>
              </a:extLst>
            </p:cNvPr>
            <p:cNvSpPr/>
            <p:nvPr/>
          </p:nvSpPr>
          <p:spPr>
            <a:xfrm>
              <a:off x="6683327" y="1704316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39A9F66-D89B-5640-BCBA-434FE1F320B7}"/>
                </a:ext>
              </a:extLst>
            </p:cNvPr>
            <p:cNvSpPr txBox="1"/>
            <p:nvPr/>
          </p:nvSpPr>
          <p:spPr>
            <a:xfrm>
              <a:off x="6999536" y="1985853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6381D57-A17A-1A4A-9B87-C2A1497A9790}"/>
                </a:ext>
              </a:extLst>
            </p:cNvPr>
            <p:cNvSpPr/>
            <p:nvPr/>
          </p:nvSpPr>
          <p:spPr>
            <a:xfrm>
              <a:off x="6676421" y="2451898"/>
              <a:ext cx="1133706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8C40813-005E-1449-95EF-2578850B9B99}"/>
                </a:ext>
              </a:extLst>
            </p:cNvPr>
            <p:cNvSpPr/>
            <p:nvPr/>
          </p:nvSpPr>
          <p:spPr>
            <a:xfrm>
              <a:off x="10169044" y="1194806"/>
              <a:ext cx="1379094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EF5EF02-4478-774F-A221-48974DCE033C}"/>
                </a:ext>
              </a:extLst>
            </p:cNvPr>
            <p:cNvSpPr/>
            <p:nvPr/>
          </p:nvSpPr>
          <p:spPr>
            <a:xfrm>
              <a:off x="10169043" y="1727227"/>
              <a:ext cx="1352305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EEFCE9D-2646-B24B-BB7B-8E2E062F2357}"/>
                </a:ext>
              </a:extLst>
            </p:cNvPr>
            <p:cNvSpPr txBox="1"/>
            <p:nvPr/>
          </p:nvSpPr>
          <p:spPr>
            <a:xfrm>
              <a:off x="10485253" y="2008764"/>
              <a:ext cx="5175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D80A08DC-5AC8-814F-9633-D2EB92C0B2A3}"/>
                </a:ext>
              </a:extLst>
            </p:cNvPr>
            <p:cNvSpPr/>
            <p:nvPr/>
          </p:nvSpPr>
          <p:spPr>
            <a:xfrm>
              <a:off x="10162138" y="2474809"/>
              <a:ext cx="1386000" cy="372157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D03CD7D-BC39-A94C-A887-16264DABC348}"/>
                </a:ext>
              </a:extLst>
            </p:cNvPr>
            <p:cNvSpPr txBox="1"/>
            <p:nvPr/>
          </p:nvSpPr>
          <p:spPr>
            <a:xfrm>
              <a:off x="8392018" y="1674238"/>
              <a:ext cx="120735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Helvetica" pitchFamily="2" charset="0"/>
                </a:rPr>
                <a:t>Switching fabric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FAACA14-9916-7A46-9609-8CF1D8BAF559}"/>
                </a:ext>
              </a:extLst>
            </p:cNvPr>
            <p:cNvSpPr txBox="1"/>
            <p:nvPr/>
          </p:nvSpPr>
          <p:spPr>
            <a:xfrm>
              <a:off x="6683327" y="1161155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D202C63-436B-F64A-B7C4-017E372EE66D}"/>
                </a:ext>
              </a:extLst>
            </p:cNvPr>
            <p:cNvSpPr txBox="1"/>
            <p:nvPr/>
          </p:nvSpPr>
          <p:spPr>
            <a:xfrm>
              <a:off x="6657506" y="1705248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A2FBD958-A27B-1540-9A1B-1067849EC161}"/>
                </a:ext>
              </a:extLst>
            </p:cNvPr>
            <p:cNvSpPr txBox="1"/>
            <p:nvPr/>
          </p:nvSpPr>
          <p:spPr>
            <a:xfrm>
              <a:off x="6660575" y="2453310"/>
              <a:ext cx="12820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Input port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5BDE7D3-9655-4642-BDF3-AEA9780132C4}"/>
                </a:ext>
              </a:extLst>
            </p:cNvPr>
            <p:cNvSpPr txBox="1"/>
            <p:nvPr/>
          </p:nvSpPr>
          <p:spPr>
            <a:xfrm>
              <a:off x="10162081" y="1735748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B79E264-056B-6B49-BA7C-D0AB3F3C73AB}"/>
                </a:ext>
              </a:extLst>
            </p:cNvPr>
            <p:cNvSpPr txBox="1"/>
            <p:nvPr/>
          </p:nvSpPr>
          <p:spPr>
            <a:xfrm>
              <a:off x="10181265" y="1201781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F0299E6-EA90-314E-98A0-552259F75BC1}"/>
                </a:ext>
              </a:extLst>
            </p:cNvPr>
            <p:cNvSpPr txBox="1"/>
            <p:nvPr/>
          </p:nvSpPr>
          <p:spPr>
            <a:xfrm>
              <a:off x="10162081" y="2471385"/>
              <a:ext cx="15605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Output port</a:t>
              </a:r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1702F5F-C364-6F4C-B197-FB039CB98AA3}"/>
              </a:ext>
            </a:extLst>
          </p:cNvPr>
          <p:cNvCxnSpPr>
            <a:cxnSpLocks/>
          </p:cNvCxnSpPr>
          <p:nvPr/>
        </p:nvCxnSpPr>
        <p:spPr>
          <a:xfrm flipH="1">
            <a:off x="6419665" y="2930189"/>
            <a:ext cx="237841" cy="1012822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A86F2ACC-BAF2-4549-AAA0-92BA2AF5E094}"/>
              </a:ext>
            </a:extLst>
          </p:cNvPr>
          <p:cNvSpPr/>
          <p:nvPr/>
        </p:nvSpPr>
        <p:spPr>
          <a:xfrm>
            <a:off x="9884522" y="4223423"/>
            <a:ext cx="1515427" cy="1552574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  <a:tailEnd type="arrow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 Box 35">
            <a:extLst>
              <a:ext uri="{FF2B5EF4-FFF2-40B4-BE49-F238E27FC236}">
                <a16:creationId xmlns:a16="http://schemas.microsoft.com/office/drawing/2014/main" id="{FC1558DF-0263-E94A-8608-A594FFBC2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62043" y="4361268"/>
            <a:ext cx="138050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/>
            <a:r>
              <a:rPr lang="en-US" altLang="en-US" sz="2000" dirty="0"/>
              <a:t>Per-output</a:t>
            </a:r>
          </a:p>
          <a:p>
            <a:pPr algn="ctr"/>
            <a:r>
              <a:rPr lang="en-US" altLang="en-US" sz="2000" dirty="0"/>
              <a:t>Queues</a:t>
            </a:r>
          </a:p>
        </p:txBody>
      </p:sp>
      <p:sp>
        <p:nvSpPr>
          <p:cNvPr id="53" name="Line 32">
            <a:extLst>
              <a:ext uri="{FF2B5EF4-FFF2-40B4-BE49-F238E27FC236}">
                <a16:creationId xmlns:a16="http://schemas.microsoft.com/office/drawing/2014/main" id="{3066DDAE-38C0-B146-A5B9-455CD4679B6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411063" y="4935323"/>
            <a:ext cx="50883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70499F3-D159-9E46-AD9E-D26AFD3823B8}"/>
              </a:ext>
            </a:extLst>
          </p:cNvPr>
          <p:cNvCxnSpPr>
            <a:cxnSpLocks/>
          </p:cNvCxnSpPr>
          <p:nvPr/>
        </p:nvCxnSpPr>
        <p:spPr>
          <a:xfrm>
            <a:off x="7810127" y="2972430"/>
            <a:ext cx="3711221" cy="922676"/>
          </a:xfrm>
          <a:prstGeom prst="line">
            <a:avLst/>
          </a:prstGeom>
          <a:ln w="50800"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>
            <a:extLst>
              <a:ext uri="{FF2B5EF4-FFF2-40B4-BE49-F238E27FC236}">
                <a16:creationId xmlns:a16="http://schemas.microsoft.com/office/drawing/2014/main" id="{B5865645-BBA1-BE4F-A19A-34E807805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7189" y="6138565"/>
            <a:ext cx="480296" cy="411022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A665C995-9D7E-B64C-8F52-854D9C1C8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7174" y="6157807"/>
            <a:ext cx="969560" cy="566410"/>
          </a:xfrm>
          <a:prstGeom prst="rect">
            <a:avLst/>
          </a:prstGeom>
        </p:spPr>
      </p:pic>
      <p:pic>
        <p:nvPicPr>
          <p:cNvPr id="55" name="Picture 19" descr="Router Clip Art">
            <a:extLst>
              <a:ext uri="{FF2B5EF4-FFF2-40B4-BE49-F238E27FC236}">
                <a16:creationId xmlns:a16="http://schemas.microsoft.com/office/drawing/2014/main" id="{9B653042-40B7-B74E-A02E-31BBFF3E36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3530" y="6136625"/>
            <a:ext cx="783644" cy="57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00656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 animBg="1"/>
      <p:bldP spid="5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1761</TotalTime>
  <Words>2464</Words>
  <Application>Microsoft Macintosh PowerPoint</Application>
  <PresentationFormat>Widescreen</PresentationFormat>
  <Paragraphs>633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ＭＳ Ｐゴシック</vt:lpstr>
      <vt:lpstr>Arial</vt:lpstr>
      <vt:lpstr>Calibri</vt:lpstr>
      <vt:lpstr>Courier New</vt:lpstr>
      <vt:lpstr>Helvetica</vt:lpstr>
      <vt:lpstr>Times</vt:lpstr>
      <vt:lpstr>Times New Roman</vt:lpstr>
      <vt:lpstr>Office Theme</vt:lpstr>
      <vt:lpstr>Router Design</vt:lpstr>
      <vt:lpstr>Review of concepts</vt:lpstr>
      <vt:lpstr>Advantages of prefix-based IP organization</vt:lpstr>
      <vt:lpstr>Next we’ll talk about routers</vt:lpstr>
      <vt:lpstr>What’s inside a router?</vt:lpstr>
      <vt:lpstr>Router architecture overview</vt:lpstr>
      <vt:lpstr>Different and evolving designs</vt:lpstr>
      <vt:lpstr>Input port functions</vt:lpstr>
      <vt:lpstr>Input port functions</vt:lpstr>
      <vt:lpstr>Route lookups</vt:lpstr>
      <vt:lpstr>Route lookups</vt:lpstr>
      <vt:lpstr>Route lookups</vt:lpstr>
      <vt:lpstr>Route lookups</vt:lpstr>
      <vt:lpstr>Output port functions</vt:lpstr>
      <vt:lpstr>Output port functions</vt:lpstr>
      <vt:lpstr>Fabrics: Types</vt:lpstr>
      <vt:lpstr>Fabrics: Types</vt:lpstr>
      <vt:lpstr>Nonblocking fabrics</vt:lpstr>
      <vt:lpstr>Nonblocking fabrics</vt:lpstr>
      <vt:lpstr>Nonblocking fabrics</vt:lpstr>
      <vt:lpstr>Control (plane) processor</vt:lpstr>
      <vt:lpstr>PowerPoint Presentation</vt:lpstr>
      <vt:lpstr>Longest Prefix Matching</vt:lpstr>
      <vt:lpstr>Review: Route lookup</vt:lpstr>
      <vt:lpstr>Example of IP block reallocation</vt:lpstr>
      <vt:lpstr>Example of IP block reallocation</vt:lpstr>
      <vt:lpstr>Example of IP block reallocation</vt:lpstr>
      <vt:lpstr>Example of IP block reallocation</vt:lpstr>
      <vt:lpstr>A closer look at the forwarding table</vt:lpstr>
      <vt:lpstr>Longest Prefix Matching (LPM)</vt:lpstr>
      <vt:lpstr>PowerPoint Presentation</vt:lpstr>
      <vt:lpstr>Why is LPM useful?</vt:lpstr>
      <vt:lpstr>Why is LPM useful?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NG</cp:lastModifiedBy>
  <cp:revision>1843</cp:revision>
  <cp:lastPrinted>2021-01-24T11:57:08Z</cp:lastPrinted>
  <dcterms:created xsi:type="dcterms:W3CDTF">2019-01-23T03:40:12Z</dcterms:created>
  <dcterms:modified xsi:type="dcterms:W3CDTF">2024-11-19T16:37:50Z</dcterms:modified>
</cp:coreProperties>
</file>