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87" r:id="rId2"/>
    <p:sldId id="1047" r:id="rId3"/>
    <p:sldId id="858" r:id="rId4"/>
    <p:sldId id="859" r:id="rId5"/>
    <p:sldId id="860" r:id="rId6"/>
    <p:sldId id="861" r:id="rId7"/>
    <p:sldId id="1031" r:id="rId8"/>
    <p:sldId id="867" r:id="rId9"/>
    <p:sldId id="868" r:id="rId10"/>
    <p:sldId id="869" r:id="rId11"/>
    <p:sldId id="870" r:id="rId12"/>
    <p:sldId id="871" r:id="rId13"/>
    <p:sldId id="872" r:id="rId14"/>
    <p:sldId id="280" r:id="rId15"/>
    <p:sldId id="873" r:id="rId16"/>
    <p:sldId id="1032" r:id="rId17"/>
    <p:sldId id="1035" r:id="rId18"/>
    <p:sldId id="283" r:id="rId19"/>
    <p:sldId id="1043" r:id="rId20"/>
    <p:sldId id="1039" r:id="rId21"/>
    <p:sldId id="523" r:id="rId22"/>
    <p:sldId id="896" r:id="rId23"/>
    <p:sldId id="897" r:id="rId24"/>
    <p:sldId id="1041" r:id="rId25"/>
    <p:sldId id="1042" r:id="rId26"/>
    <p:sldId id="898" r:id="rId27"/>
    <p:sldId id="901" r:id="rId28"/>
    <p:sldId id="902" r:id="rId29"/>
    <p:sldId id="903" r:id="rId30"/>
    <p:sldId id="1044" r:id="rId31"/>
    <p:sldId id="1045" r:id="rId32"/>
    <p:sldId id="905" r:id="rId33"/>
    <p:sldId id="906" r:id="rId34"/>
    <p:sldId id="644" r:id="rId35"/>
    <p:sldId id="645" r:id="rId36"/>
    <p:sldId id="907" r:id="rId37"/>
    <p:sldId id="646" r:id="rId38"/>
    <p:sldId id="908" r:id="rId39"/>
    <p:sldId id="909" r:id="rId40"/>
    <p:sldId id="92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36"/>
    <p:restoredTop sz="96860"/>
  </p:normalViewPr>
  <p:slideViewPr>
    <p:cSldViewPr snapToGrid="0" snapToObjects="1">
      <p:cViewPr varScale="1">
        <p:scale>
          <a:sx n="114" d="100"/>
          <a:sy n="114" d="100"/>
        </p:scale>
        <p:origin x="200" y="888"/>
      </p:cViewPr>
      <p:guideLst/>
    </p:cSldViewPr>
  </p:slideViewPr>
  <p:outlineViewPr>
    <p:cViewPr>
      <p:scale>
        <a:sx n="33" d="100"/>
        <a:sy n="33" d="100"/>
      </p:scale>
      <p:origin x="0" y="-7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77BCAC85-15E5-0A4F-A439-35E9777E9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6BB55B-E124-2040-87A4-332993B0BDE0}" type="slidenum">
              <a:rPr lang="en-US" altLang="en-US" sz="1300" smtClean="0"/>
              <a:pPr/>
              <a:t>14</a:t>
            </a:fld>
            <a:endParaRPr lang="en-US" altLang="en-US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26DFB8C8-7887-1145-B5B2-E46A65C147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32D7E3D3-F39A-C040-B925-3ABBAE954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2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EBB3BFB4-C5EA-2F47-82B9-6BAB2C5C65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DA0629-9F02-464C-98C5-08251B063EA6}" type="slidenum">
              <a:rPr lang="en-US" altLang="en-US" sz="1300" smtClean="0"/>
              <a:pPr/>
              <a:t>18</a:t>
            </a:fld>
            <a:endParaRPr lang="en-US" altLang="en-US" sz="13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1E56DC74-1101-8548-933F-9A6742D007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B4FCB84B-4202-F544-914F-9A034A08A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9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1841" y="1994640"/>
            <a:ext cx="1093216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Network: ICMP, NAT, Routing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 (NAPT)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5651501" y="2124292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1498601" y="28910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0451" y="24354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1" y="24354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9664" y="32244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32244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1088" y="39896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088" y="39896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1" y="34466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1076" y="27037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26989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2188" y="42039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4" y="24338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4" y="32022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214" y="40975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0B3C49E-CB61-8744-957B-A0C88D65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088" y="2795615"/>
            <a:ext cx="1109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10.0.0.4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3A0A7D3-6965-4C4A-BF9F-3BBD6C0AA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566" y="3075469"/>
            <a:ext cx="344120" cy="2439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AD5383A5-47B8-6C48-BBF3-D31E5EE53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32" y="4106724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DC071B75-1BFC-354B-A70E-FA7AD5B631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9618"/>
            <a:ext cx="1030289" cy="35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4814021" y="32876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780" y="34889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FFC67089-D9BB-2442-B054-7578EFF5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11" y="1649591"/>
            <a:ext cx="228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10.0.0/24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CBB69936-68D9-7D41-8506-438B5AE05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2152867"/>
            <a:ext cx="138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97CB55A1-8EBF-1743-9F7A-8DB541B06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144" y="1817905"/>
            <a:ext cx="0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71D24E2-6609-D541-94F1-96749D6F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8570" y="2140167"/>
            <a:ext cx="1102093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C21E8F9-89BB-6347-8F6F-2974E6D1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52867"/>
            <a:ext cx="1154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31412DA-B10B-2545-8932-DFF79DE80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5776" y="2124292"/>
            <a:ext cx="89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D8BCD11B-699D-7B42-8A2B-95FFDCE6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32" y="1690688"/>
            <a:ext cx="200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3FFA7C9A-A489-0D4D-830A-BDD36566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211" y="4863900"/>
            <a:ext cx="1051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The gateway’s IP, 138.76.29.7 is publicly visible</a:t>
            </a:r>
          </a:p>
          <a:p>
            <a:pPr marL="457200" indent="-4572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The local endpoint IP addresses in 10.0.0/24 are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private</a:t>
            </a:r>
          </a:p>
          <a:p>
            <a:pPr marL="457200" indent="-4572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All</a:t>
            </a:r>
            <a:r>
              <a:rPr lang="en-US" altLang="en-US" dirty="0">
                <a:latin typeface="Helvetica" pitchFamily="2" charset="0"/>
              </a:rPr>
              <a:t> datagrams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leaving</a:t>
            </a:r>
            <a:r>
              <a:rPr lang="en-US" altLang="en-US" dirty="0">
                <a:latin typeface="Helvetica" pitchFamily="2" charset="0"/>
              </a:rPr>
              <a:t> local network have the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same source IP </a:t>
            </a:r>
            <a:r>
              <a:rPr lang="en-US" altLang="en-US" dirty="0">
                <a:latin typeface="Helvetica" pitchFamily="2" charset="0"/>
              </a:rPr>
              <a:t>as the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9CEACA-2A77-A248-A565-603329182742}"/>
              </a:ext>
            </a:extLst>
          </p:cNvPr>
          <p:cNvSpPr txBox="1"/>
          <p:nvPr/>
        </p:nvSpPr>
        <p:spPr>
          <a:xfrm>
            <a:off x="4009875" y="4087770"/>
            <a:ext cx="250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r>
              <a:rPr lang="en-US" sz="2400" dirty="0">
                <a:latin typeface="Helvetica" pitchFamily="2" charset="0"/>
              </a:rPr>
              <a:t> router</a:t>
            </a:r>
          </a:p>
        </p:txBody>
      </p:sp>
    </p:spTree>
    <p:extLst>
      <p:ext uri="{BB962C8B-B14F-4D97-AF65-F5344CB8AC3E}">
        <p14:creationId xmlns:p14="http://schemas.microsoft.com/office/powerpoint/2010/main" val="153185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 (NAPT)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5651501" y="2124292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1498601" y="28910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0451" y="24354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1" y="24354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9664" y="32244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32244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1088" y="39896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088" y="39896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1" y="34466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1076" y="27037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26989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2188" y="42039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4" y="24338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4" y="32022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214" y="40975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0B3C49E-CB61-8744-957B-A0C88D65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088" y="2795615"/>
            <a:ext cx="1109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10.0.0.4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3A0A7D3-6965-4C4A-BF9F-3BBD6C0AA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566" y="3075469"/>
            <a:ext cx="344120" cy="2439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4814021" y="32876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780" y="34889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FFC67089-D9BB-2442-B054-7578EFF5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11" y="1649591"/>
            <a:ext cx="228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10.0.0/24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CBB69936-68D9-7D41-8506-438B5AE05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2152867"/>
            <a:ext cx="138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97CB55A1-8EBF-1743-9F7A-8DB541B06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144" y="1817905"/>
            <a:ext cx="0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71D24E2-6609-D541-94F1-96749D6F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8570" y="2140167"/>
            <a:ext cx="1102093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C21E8F9-89BB-6347-8F6F-2974E6D1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52867"/>
            <a:ext cx="1154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31412DA-B10B-2545-8932-DFF79DE80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5776" y="2124292"/>
            <a:ext cx="89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D8BCD11B-699D-7B42-8A2B-95FFDCE6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32" y="1690688"/>
            <a:ext cx="200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3FFA7C9A-A489-0D4D-830A-BDD36566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111" y="5078313"/>
            <a:ext cx="1051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Helvetica" pitchFamily="2" charset="0"/>
              </a:rPr>
              <a:t>That is, for the rest of the Internet, the gateway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masquerades</a:t>
            </a:r>
            <a:r>
              <a:rPr lang="en-US" altLang="en-US" dirty="0">
                <a:latin typeface="Helvetica" pitchFamily="2" charset="0"/>
              </a:rPr>
              <a:t> as a single endpoint representing (hiding) all the private endpoints.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Helvetica" pitchFamily="2" charset="0"/>
              </a:rPr>
              <a:t>The entire network just needs one (or a few) public IP addresses.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endParaRPr lang="en-US" altLang="en-US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327C76-CE48-814C-BD65-FB3271E23789}"/>
              </a:ext>
            </a:extLst>
          </p:cNvPr>
          <p:cNvSpPr txBox="1"/>
          <p:nvPr/>
        </p:nvSpPr>
        <p:spPr>
          <a:xfrm>
            <a:off x="4009875" y="4087770"/>
            <a:ext cx="250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r>
              <a:rPr lang="en-US" sz="2400" dirty="0">
                <a:latin typeface="Helvetica" pitchFamily="2" charset="0"/>
              </a:rPr>
              <a:t> router</a:t>
            </a: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BF2C1EE6-9B46-D34A-BAAC-058AFAFC5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32" y="4106724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46" name="Line 18">
            <a:extLst>
              <a:ext uri="{FF2B5EF4-FFF2-40B4-BE49-F238E27FC236}">
                <a16:creationId xmlns:a16="http://schemas.microsoft.com/office/drawing/2014/main" id="{36D68460-E2B7-8D45-BE1C-AF1BDF33F5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9618"/>
            <a:ext cx="1030289" cy="35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 (NAPT)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5651501" y="2124292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1498601" y="28910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0451" y="24354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1" y="24354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9664" y="32244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32244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1088" y="39896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088" y="39896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1" y="34466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1076" y="27037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26989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2188" y="42039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4" y="24338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4" y="32022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214" y="40975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0B3C49E-CB61-8744-957B-A0C88D65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088" y="2795615"/>
            <a:ext cx="1109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10.0.0.4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3A0A7D3-6965-4C4A-BF9F-3BBD6C0AA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566" y="3075469"/>
            <a:ext cx="344120" cy="2439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4814021" y="32876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780" y="34889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FFC67089-D9BB-2442-B054-7578EFF5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11" y="1649591"/>
            <a:ext cx="228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10.0.0/24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CBB69936-68D9-7D41-8506-438B5AE05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2152867"/>
            <a:ext cx="138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97CB55A1-8EBF-1743-9F7A-8DB541B06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144" y="1817905"/>
            <a:ext cx="0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71D24E2-6609-D541-94F1-96749D6F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8570" y="2140167"/>
            <a:ext cx="1102093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C21E8F9-89BB-6347-8F6F-2974E6D1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52867"/>
            <a:ext cx="1154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31412DA-B10B-2545-8932-DFF79DE80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5776" y="2124292"/>
            <a:ext cx="89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D8BCD11B-699D-7B42-8A2B-95FFDCE6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32" y="1690688"/>
            <a:ext cx="200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3FFA7C9A-A489-0D4D-830A-BDD36566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111" y="5078313"/>
            <a:ext cx="10515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Helvetica" pitchFamily="2" charset="0"/>
              </a:rPr>
              <a:t>The NAT gateway router accomplishes this by using a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different transport port </a:t>
            </a:r>
            <a:r>
              <a:rPr lang="en-US" altLang="en-US" dirty="0">
                <a:latin typeface="Helvetica" pitchFamily="2" charset="0"/>
              </a:rPr>
              <a:t>for each distinct (transport-level) conversation between the local network and the Internet.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327C76-CE48-814C-BD65-FB3271E23789}"/>
              </a:ext>
            </a:extLst>
          </p:cNvPr>
          <p:cNvSpPr txBox="1"/>
          <p:nvPr/>
        </p:nvSpPr>
        <p:spPr>
          <a:xfrm>
            <a:off x="4009875" y="4087770"/>
            <a:ext cx="250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r>
              <a:rPr lang="en-US" sz="2400" dirty="0">
                <a:latin typeface="Helvetica" pitchFamily="2" charset="0"/>
              </a:rPr>
              <a:t> router</a:t>
            </a: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BF2C1EE6-9B46-D34A-BAAC-058AFAFC5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32" y="4106724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46" name="Line 18">
            <a:extLst>
              <a:ext uri="{FF2B5EF4-FFF2-40B4-BE49-F238E27FC236}">
                <a16:creationId xmlns:a16="http://schemas.microsoft.com/office/drawing/2014/main" id="{36D68460-E2B7-8D45-BE1C-AF1BDF33F5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9618"/>
            <a:ext cx="1030289" cy="35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16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 (NAPT)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6897870" y="3550740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2870201" y="43896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52051" y="39340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2051" y="39340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01264" y="47230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1264" y="47230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72688" y="54882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2688" y="54882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7401" y="49452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2676" y="42023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7438" y="41975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83788" y="57025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2914" y="39324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9914" y="47008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1814" y="55961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6185621" y="47862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380" y="49875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" name="Group 15">
            <a:extLst>
              <a:ext uri="{FF2B5EF4-FFF2-40B4-BE49-F238E27FC236}">
                <a16:creationId xmlns:a16="http://schemas.microsoft.com/office/drawing/2014/main" id="{D5F4143A-FEB8-5346-B224-39B9658F00F1}"/>
              </a:ext>
            </a:extLst>
          </p:cNvPr>
          <p:cNvGrpSpPr>
            <a:grpSpLocks/>
          </p:cNvGrpSpPr>
          <p:nvPr/>
        </p:nvGrpSpPr>
        <p:grpSpPr bwMode="auto">
          <a:xfrm>
            <a:off x="7161213" y="3052394"/>
            <a:ext cx="3775077" cy="1046164"/>
            <a:chOff x="2629" y="2055"/>
            <a:chExt cx="2378" cy="659"/>
          </a:xfrm>
        </p:grpSpPr>
        <p:grpSp>
          <p:nvGrpSpPr>
            <p:cNvPr id="47" name="Group 16">
              <a:extLst>
                <a:ext uri="{FF2B5EF4-FFF2-40B4-BE49-F238E27FC236}">
                  <a16:creationId xmlns:a16="http://schemas.microsoft.com/office/drawing/2014/main" id="{748B68A7-9C69-3745-BF65-3CF2D905D0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" y="2055"/>
              <a:ext cx="1471" cy="336"/>
              <a:chOff x="4367" y="786"/>
              <a:chExt cx="1382" cy="336"/>
            </a:xfrm>
          </p:grpSpPr>
          <p:sp>
            <p:nvSpPr>
              <p:cNvPr id="52" name="Rectangle 17">
                <a:extLst>
                  <a:ext uri="{FF2B5EF4-FFF2-40B4-BE49-F238E27FC236}">
                    <a16:creationId xmlns:a16="http://schemas.microsoft.com/office/drawing/2014/main" id="{140853EC-1689-1646-8F18-9C24EB217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7" y="793"/>
                <a:ext cx="1308" cy="3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53" name="Text Box 18">
                <a:extLst>
                  <a:ext uri="{FF2B5EF4-FFF2-40B4-BE49-F238E27FC236}">
                    <a16:creationId xmlns:a16="http://schemas.microsoft.com/office/drawing/2014/main" id="{8F371525-99EE-9E41-936E-47FF3F07E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1" y="789"/>
                <a:ext cx="13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S: 10.0.0.1, 3345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D: 128.119.40.186, 80</a:t>
                </a:r>
              </a:p>
            </p:txBody>
          </p:sp>
          <p:sp>
            <p:nvSpPr>
              <p:cNvPr id="59" name="Freeform 20">
                <a:extLst>
                  <a:ext uri="{FF2B5EF4-FFF2-40B4-BE49-F238E27FC236}">
                    <a16:creationId xmlns:a16="http://schemas.microsoft.com/office/drawing/2014/main" id="{1408A417-4240-6740-A552-5AD5A9347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4" y="786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DB532B8C-646A-DD47-AC61-7CB114E37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" y="2364"/>
              <a:ext cx="1508" cy="350"/>
            </a:xfrm>
            <a:custGeom>
              <a:avLst/>
              <a:gdLst>
                <a:gd name="T0" fmla="*/ 0 w 417"/>
                <a:gd name="T1" fmla="*/ 4556 h 264"/>
                <a:gd name="T2" fmla="*/ 11560 w 417"/>
                <a:gd name="T3" fmla="*/ 4556 h 264"/>
                <a:gd name="T4" fmla="*/ 11560 w 417"/>
                <a:gd name="T5" fmla="*/ 0 h 2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508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49" name="Group 28">
              <a:extLst>
                <a:ext uri="{FF2B5EF4-FFF2-40B4-BE49-F238E27FC236}">
                  <a16:creationId xmlns:a16="http://schemas.microsoft.com/office/drawing/2014/main" id="{FE0AAFED-16CC-4443-8F13-BE7727B7B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19"/>
              <a:ext cx="218" cy="233"/>
              <a:chOff x="5140" y="403"/>
              <a:chExt cx="218" cy="233"/>
            </a:xfrm>
          </p:grpSpPr>
          <p:sp>
            <p:nvSpPr>
              <p:cNvPr id="50" name="Oval 29">
                <a:extLst>
                  <a:ext uri="{FF2B5EF4-FFF2-40B4-BE49-F238E27FC236}">
                    <a16:creationId xmlns:a16="http://schemas.microsoft.com/office/drawing/2014/main" id="{ED42DE1C-1E2F-4A4C-8EB6-E06DC1E5D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51" name="Text Box 30">
                <a:extLst>
                  <a:ext uri="{FF2B5EF4-FFF2-40B4-BE49-F238E27FC236}">
                    <a16:creationId xmlns:a16="http://schemas.microsoft.com/office/drawing/2014/main" id="{9F53036A-A0E8-834F-9620-9533BB9370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1</a:t>
                </a:r>
              </a:p>
            </p:txBody>
          </p:sp>
        </p:grpSp>
      </p:grpSp>
      <p:grpSp>
        <p:nvGrpSpPr>
          <p:cNvPr id="62" name="Group 35">
            <a:extLst>
              <a:ext uri="{FF2B5EF4-FFF2-40B4-BE49-F238E27FC236}">
                <a16:creationId xmlns:a16="http://schemas.microsoft.com/office/drawing/2014/main" id="{DF12F27D-4EB9-4A43-8839-9E2F7CF5172A}"/>
              </a:ext>
            </a:extLst>
          </p:cNvPr>
          <p:cNvGrpSpPr>
            <a:grpSpLocks/>
          </p:cNvGrpSpPr>
          <p:nvPr/>
        </p:nvGrpSpPr>
        <p:grpSpPr bwMode="auto">
          <a:xfrm>
            <a:off x="8529652" y="1374777"/>
            <a:ext cx="2873379" cy="1506754"/>
            <a:chOff x="4282" y="866"/>
            <a:chExt cx="1810" cy="998"/>
          </a:xfrm>
        </p:grpSpPr>
        <p:sp>
          <p:nvSpPr>
            <p:cNvPr id="63" name="Text Box 36">
              <a:extLst>
                <a:ext uri="{FF2B5EF4-FFF2-40B4-BE49-F238E27FC236}">
                  <a16:creationId xmlns:a16="http://schemas.microsoft.com/office/drawing/2014/main" id="{4D24F46A-C4C2-944C-B5C2-762E6B5A1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2" y="866"/>
              <a:ext cx="181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u="sng" dirty="0">
                  <a:latin typeface="Helvetica" pitchFamily="2" charset="0"/>
                </a:rPr>
                <a:t>1:</a:t>
              </a:r>
              <a:r>
                <a:rPr lang="en-US" altLang="en-US" sz="1800" dirty="0">
                  <a:latin typeface="Helvetica" pitchFamily="2" charset="0"/>
                </a:rPr>
                <a:t> host 10.0.0.1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sends datagram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an 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external host</a:t>
              </a:r>
              <a:r>
                <a:rPr lang="en-US" altLang="en-US" sz="1800" dirty="0">
                  <a:latin typeface="Helvetica" pitchFamily="2" charset="0"/>
                </a:rPr>
                <a:t>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128.119.40.186, at port 80</a:t>
              </a:r>
            </a:p>
          </p:txBody>
        </p:sp>
        <p:sp>
          <p:nvSpPr>
            <p:cNvPr id="64" name="Line 37">
              <a:extLst>
                <a:ext uri="{FF2B5EF4-FFF2-40B4-BE49-F238E27FC236}">
                  <a16:creationId xmlns:a16="http://schemas.microsoft.com/office/drawing/2014/main" id="{1E54C90A-0BD1-AA41-9CCC-68F90EC57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5" y="1625"/>
              <a:ext cx="109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5" name="Group 59">
            <a:extLst>
              <a:ext uri="{FF2B5EF4-FFF2-40B4-BE49-F238E27FC236}">
                <a16:creationId xmlns:a16="http://schemas.microsoft.com/office/drawing/2014/main" id="{35BE91EA-428B-3B41-A5B3-BAA97B18C29E}"/>
              </a:ext>
            </a:extLst>
          </p:cNvPr>
          <p:cNvGrpSpPr>
            <a:grpSpLocks/>
          </p:cNvGrpSpPr>
          <p:nvPr/>
        </p:nvGrpSpPr>
        <p:grpSpPr bwMode="auto">
          <a:xfrm>
            <a:off x="7025662" y="4233382"/>
            <a:ext cx="2811467" cy="552450"/>
            <a:chOff x="2872" y="2981"/>
            <a:chExt cx="1771" cy="348"/>
          </a:xfrm>
        </p:grpSpPr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921D5B60-AB40-A743-9A0A-B62D05C01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981"/>
              <a:ext cx="1306" cy="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C1C57C6D-29BE-F048-9C63-EBE0651B6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" y="2999"/>
              <a:ext cx="13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S: 128.119.40.186, 80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D: 10.0.0.1, 3345</a:t>
              </a:r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F4D469EA-A64F-084B-BEF8-52EDAD106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986"/>
              <a:ext cx="464" cy="199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508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71" name="Group 71">
              <a:extLst>
                <a:ext uri="{FF2B5EF4-FFF2-40B4-BE49-F238E27FC236}">
                  <a16:creationId xmlns:a16="http://schemas.microsoft.com/office/drawing/2014/main" id="{0CD07063-DB1B-3B46-9D32-8D1B7FF29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72" name="Oval 72">
                <a:extLst>
                  <a:ext uri="{FF2B5EF4-FFF2-40B4-BE49-F238E27FC236}">
                    <a16:creationId xmlns:a16="http://schemas.microsoft.com/office/drawing/2014/main" id="{49E93A99-711E-9649-984E-B1A8BB83A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3" name="Text Box 73">
                <a:extLst>
                  <a:ext uri="{FF2B5EF4-FFF2-40B4-BE49-F238E27FC236}">
                    <a16:creationId xmlns:a16="http://schemas.microsoft.com/office/drawing/2014/main" id="{6F80AC21-EB43-9D4A-8639-C4C925BB1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4</a:t>
                </a:r>
              </a:p>
            </p:txBody>
          </p:sp>
        </p:grpSp>
      </p:grpSp>
      <p:grpSp>
        <p:nvGrpSpPr>
          <p:cNvPr id="80" name="Group 74">
            <a:extLst>
              <a:ext uri="{FF2B5EF4-FFF2-40B4-BE49-F238E27FC236}">
                <a16:creationId xmlns:a16="http://schemas.microsoft.com/office/drawing/2014/main" id="{52BBC2DB-D189-3143-91D6-6F44ED64969E}"/>
              </a:ext>
            </a:extLst>
          </p:cNvPr>
          <p:cNvGrpSpPr>
            <a:grpSpLocks/>
          </p:cNvGrpSpPr>
          <p:nvPr/>
        </p:nvGrpSpPr>
        <p:grpSpPr bwMode="auto">
          <a:xfrm>
            <a:off x="2508251" y="3761188"/>
            <a:ext cx="3233737" cy="684213"/>
            <a:chOff x="730" y="3603"/>
            <a:chExt cx="2037" cy="431"/>
          </a:xfrm>
        </p:grpSpPr>
        <p:grpSp>
          <p:nvGrpSpPr>
            <p:cNvPr id="81" name="Group 75">
              <a:extLst>
                <a:ext uri="{FF2B5EF4-FFF2-40B4-BE49-F238E27FC236}">
                  <a16:creationId xmlns:a16="http://schemas.microsoft.com/office/drawing/2014/main" id="{FC4C4DD5-0570-6F47-9BDB-BAD4EAAD1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" y="3603"/>
              <a:ext cx="1349" cy="431"/>
              <a:chOff x="4385" y="830"/>
              <a:chExt cx="1259" cy="431"/>
            </a:xfrm>
          </p:grpSpPr>
          <p:sp>
            <p:nvSpPr>
              <p:cNvPr id="86" name="Rectangle 76">
                <a:extLst>
                  <a:ext uri="{FF2B5EF4-FFF2-40B4-BE49-F238E27FC236}">
                    <a16:creationId xmlns:a16="http://schemas.microsoft.com/office/drawing/2014/main" id="{C6895B75-3AC5-8B4D-836A-A0875C87D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259" cy="43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7" name="Text Box 77">
                <a:extLst>
                  <a:ext uri="{FF2B5EF4-FFF2-40B4-BE49-F238E27FC236}">
                    <a16:creationId xmlns:a16="http://schemas.microsoft.com/office/drawing/2014/main" id="{7C79F8B3-F8F0-3D4A-8B87-5C8D3C34C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6" y="878"/>
                <a:ext cx="115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S: 138.76.29.7, 5001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D: 128.119.40.186, 80</a:t>
                </a:r>
              </a:p>
            </p:txBody>
          </p:sp>
        </p:grpSp>
        <p:sp>
          <p:nvSpPr>
            <p:cNvPr id="82" name="Line 86">
              <a:extLst>
                <a:ext uri="{FF2B5EF4-FFF2-40B4-BE49-F238E27FC236}">
                  <a16:creationId xmlns:a16="http://schemas.microsoft.com/office/drawing/2014/main" id="{1AE21620-1894-A24F-BECE-DD0D7E152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" y="3729"/>
              <a:ext cx="672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83" name="Group 87">
              <a:extLst>
                <a:ext uri="{FF2B5EF4-FFF2-40B4-BE49-F238E27FC236}">
                  <a16:creationId xmlns:a16="http://schemas.microsoft.com/office/drawing/2014/main" id="{8EA075B1-DDBC-3848-A444-64E1CD0EFD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84" name="Oval 88">
                <a:extLst>
                  <a:ext uri="{FF2B5EF4-FFF2-40B4-BE49-F238E27FC236}">
                    <a16:creationId xmlns:a16="http://schemas.microsoft.com/office/drawing/2014/main" id="{9C434303-4FF5-DF41-BC2B-906259426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5" name="Text Box 89">
                <a:extLst>
                  <a:ext uri="{FF2B5EF4-FFF2-40B4-BE49-F238E27FC236}">
                    <a16:creationId xmlns:a16="http://schemas.microsoft.com/office/drawing/2014/main" id="{C7CFE830-78D4-4A4B-80A4-DB8C4983F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2</a:t>
                </a:r>
              </a:p>
            </p:txBody>
          </p:sp>
        </p:grpSp>
      </p:grpSp>
      <p:grpSp>
        <p:nvGrpSpPr>
          <p:cNvPr id="96" name="Group 90">
            <a:extLst>
              <a:ext uri="{FF2B5EF4-FFF2-40B4-BE49-F238E27FC236}">
                <a16:creationId xmlns:a16="http://schemas.microsoft.com/office/drawing/2014/main" id="{18A556BF-20E4-ED44-973C-DF55C4CFD062}"/>
              </a:ext>
            </a:extLst>
          </p:cNvPr>
          <p:cNvGrpSpPr>
            <a:grpSpLocks/>
          </p:cNvGrpSpPr>
          <p:nvPr/>
        </p:nvGrpSpPr>
        <p:grpSpPr bwMode="auto">
          <a:xfrm>
            <a:off x="1124636" y="1590618"/>
            <a:ext cx="3452813" cy="2063750"/>
            <a:chOff x="0" y="1288"/>
            <a:chExt cx="2175" cy="1300"/>
          </a:xfrm>
        </p:grpSpPr>
        <p:sp>
          <p:nvSpPr>
            <p:cNvPr id="97" name="Text Box 91">
              <a:extLst>
                <a:ext uri="{FF2B5EF4-FFF2-40B4-BE49-F238E27FC236}">
                  <a16:creationId xmlns:a16="http://schemas.microsoft.com/office/drawing/2014/main" id="{570B531A-AC3B-874D-9CD2-74CD08887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88"/>
              <a:ext cx="1369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u="sng" dirty="0">
                  <a:latin typeface="Helvetica" pitchFamily="2" charset="0"/>
                </a:rPr>
                <a:t>2:</a:t>
              </a:r>
              <a:r>
                <a:rPr lang="en-US" altLang="en-US" sz="1800" dirty="0">
                  <a:latin typeface="Helvetica" pitchFamily="2" charset="0"/>
                </a:rPr>
                <a:t> NAT router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changes datagram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>
                  <a:solidFill>
                    <a:srgbClr val="C00000"/>
                  </a:solidFill>
                  <a:latin typeface="Helvetica" pitchFamily="2" charset="0"/>
                </a:rPr>
                <a:t>src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 </a:t>
              </a:r>
              <a:r>
                <a:rPr lang="en-US" altLang="en-US" sz="1800" dirty="0" err="1">
                  <a:solidFill>
                    <a:srgbClr val="C00000"/>
                  </a:solidFill>
                  <a:latin typeface="Helvetica" pitchFamily="2" charset="0"/>
                </a:rPr>
                <a:t>addr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, port</a:t>
              </a:r>
              <a:r>
                <a:rPr lang="en-US" altLang="en-US" sz="1800" dirty="0">
                  <a:latin typeface="Helvetica" pitchFamily="2" charset="0"/>
                </a:rPr>
                <a:t>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10.0.0.1, 3345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138.76.29.7, 5001,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Updates table</a:t>
              </a:r>
            </a:p>
          </p:txBody>
        </p:sp>
        <p:sp>
          <p:nvSpPr>
            <p:cNvPr id="98" name="Line 92">
              <a:extLst>
                <a:ext uri="{FF2B5EF4-FFF2-40B4-BE49-F238E27FC236}">
                  <a16:creationId xmlns:a16="http://schemas.microsoft.com/office/drawing/2014/main" id="{D6A47529-47E9-A649-BBB8-1A06721FF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243"/>
              <a:ext cx="444" cy="345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0" name="Line 94">
              <a:extLst>
                <a:ext uri="{FF2B5EF4-FFF2-40B4-BE49-F238E27FC236}">
                  <a16:creationId xmlns:a16="http://schemas.microsoft.com/office/drawing/2014/main" id="{8BAF94C0-8D2E-D84E-B631-26AC2247F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845"/>
              <a:ext cx="900" cy="39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101" name="Group 95">
            <a:extLst>
              <a:ext uri="{FF2B5EF4-FFF2-40B4-BE49-F238E27FC236}">
                <a16:creationId xmlns:a16="http://schemas.microsoft.com/office/drawing/2014/main" id="{7D4CA404-9432-6A47-BF88-7BC4EC79E93A}"/>
              </a:ext>
            </a:extLst>
          </p:cNvPr>
          <p:cNvGrpSpPr>
            <a:grpSpLocks/>
          </p:cNvGrpSpPr>
          <p:nvPr/>
        </p:nvGrpSpPr>
        <p:grpSpPr bwMode="auto">
          <a:xfrm>
            <a:off x="2396944" y="4554940"/>
            <a:ext cx="3232149" cy="758825"/>
            <a:chOff x="892" y="3796"/>
            <a:chExt cx="2036" cy="478"/>
          </a:xfrm>
        </p:grpSpPr>
        <p:sp>
          <p:nvSpPr>
            <p:cNvPr id="102" name="Rectangle 96">
              <a:extLst>
                <a:ext uri="{FF2B5EF4-FFF2-40B4-BE49-F238E27FC236}">
                  <a16:creationId xmlns:a16="http://schemas.microsoft.com/office/drawing/2014/main" id="{3655D3B7-5336-1444-9A20-B1556AE7F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3796"/>
              <a:ext cx="1454" cy="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03" name="Text Box 97">
              <a:extLst>
                <a:ext uri="{FF2B5EF4-FFF2-40B4-BE49-F238E27FC236}">
                  <a16:creationId xmlns:a16="http://schemas.microsoft.com/office/drawing/2014/main" id="{2F772F89-F54A-5844-8994-5C6854EFE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3870"/>
              <a:ext cx="13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S: 128.119.40.186, 80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D: 138.76.29.7, 5001</a:t>
              </a:r>
            </a:p>
          </p:txBody>
        </p:sp>
        <p:sp>
          <p:nvSpPr>
            <p:cNvPr id="106" name="Line 106">
              <a:extLst>
                <a:ext uri="{FF2B5EF4-FFF2-40B4-BE49-F238E27FC236}">
                  <a16:creationId xmlns:a16="http://schemas.microsoft.com/office/drawing/2014/main" id="{EC2B98B9-C5E5-DD48-AA4D-6BD7A5C7E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4" y="3927"/>
              <a:ext cx="584" cy="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7" name="Group 107">
              <a:extLst>
                <a:ext uri="{FF2B5EF4-FFF2-40B4-BE49-F238E27FC236}">
                  <a16:creationId xmlns:a16="http://schemas.microsoft.com/office/drawing/2014/main" id="{8D7B22C8-E514-E14C-A485-5DE263E16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108" name="Oval 108">
                <a:extLst>
                  <a:ext uri="{FF2B5EF4-FFF2-40B4-BE49-F238E27FC236}">
                    <a16:creationId xmlns:a16="http://schemas.microsoft.com/office/drawing/2014/main" id="{52CCCB6F-78AC-0B4C-B559-F0D423766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9" name="Text Box 109">
                <a:extLst>
                  <a:ext uri="{FF2B5EF4-FFF2-40B4-BE49-F238E27FC236}">
                    <a16:creationId xmlns:a16="http://schemas.microsoft.com/office/drawing/2014/main" id="{26F95560-8FA2-AB48-A1CB-5EA658715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3</a:t>
                </a:r>
              </a:p>
            </p:txBody>
          </p:sp>
        </p:grpSp>
      </p:grpSp>
      <p:sp>
        <p:nvSpPr>
          <p:cNvPr id="116" name="Text Box 110">
            <a:extLst>
              <a:ext uri="{FF2B5EF4-FFF2-40B4-BE49-F238E27FC236}">
                <a16:creationId xmlns:a16="http://schemas.microsoft.com/office/drawing/2014/main" id="{6BDF49F7-1133-FC44-BB3A-C3E684D6A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5624627"/>
            <a:ext cx="21082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latin typeface="Helvetica" pitchFamily="2" charset="0"/>
              </a:rPr>
              <a:t>3:</a:t>
            </a:r>
            <a:r>
              <a:rPr lang="en-US" altLang="en-US" sz="1800" dirty="0">
                <a:latin typeface="Helvetica" pitchFamily="2" charset="0"/>
              </a:rPr>
              <a:t> Reply arrives 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1800" dirty="0" err="1">
                <a:latin typeface="Helvetica" pitchFamily="2" charset="0"/>
              </a:rPr>
              <a:t>dst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1800" dirty="0" err="1">
                <a:latin typeface="Helvetica" pitchFamily="2" charset="0"/>
              </a:rPr>
              <a:t>addr</a:t>
            </a:r>
            <a:r>
              <a:rPr lang="en-US" altLang="en-US" sz="1800" dirty="0">
                <a:latin typeface="Helvetica" pitchFamily="2" charset="0"/>
              </a:rPr>
              <a:t>, port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138.76.29.7, 5001</a:t>
            </a:r>
          </a:p>
        </p:txBody>
      </p:sp>
      <p:sp>
        <p:nvSpPr>
          <p:cNvPr id="117" name="Text Box 111">
            <a:extLst>
              <a:ext uri="{FF2B5EF4-FFF2-40B4-BE49-F238E27FC236}">
                <a16:creationId xmlns:a16="http://schemas.microsoft.com/office/drawing/2014/main" id="{E8A47ADB-78D4-F242-84C9-DEA7BADD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124" y="5242355"/>
            <a:ext cx="248863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latin typeface="Helvetica" pitchFamily="2" charset="0"/>
              </a:rPr>
              <a:t>4:</a:t>
            </a:r>
            <a:r>
              <a:rPr lang="en-US" altLang="en-US" sz="1800" dirty="0">
                <a:latin typeface="Helvetica" pitchFamily="2" charset="0"/>
              </a:rPr>
              <a:t> NAT gateway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changes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dest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1800" dirty="0" err="1">
                <a:latin typeface="Helvetica" pitchFamily="2" charset="0"/>
              </a:rPr>
              <a:t>addr</a:t>
            </a:r>
            <a:r>
              <a:rPr lang="en-US" altLang="en-US" sz="1800" dirty="0">
                <a:latin typeface="Helvetica" pitchFamily="2" charset="0"/>
              </a:rPr>
              <a:t>, port from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138.76.29.7, 5001 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10.0.0.1, 3345</a:t>
            </a:r>
          </a:p>
        </p:txBody>
      </p:sp>
      <p:sp>
        <p:nvSpPr>
          <p:cNvPr id="118" name="Freeform 38">
            <a:extLst>
              <a:ext uri="{FF2B5EF4-FFF2-40B4-BE49-F238E27FC236}">
                <a16:creationId xmlns:a16="http://schemas.microsoft.com/office/drawing/2014/main" id="{9DE76AEF-2BEC-D946-8913-76A63306255D}"/>
              </a:ext>
            </a:extLst>
          </p:cNvPr>
          <p:cNvSpPr>
            <a:spLocks/>
          </p:cNvSpPr>
          <p:nvPr/>
        </p:nvSpPr>
        <p:spPr bwMode="auto">
          <a:xfrm>
            <a:off x="4378325" y="2985220"/>
            <a:ext cx="4460694" cy="1699798"/>
          </a:xfrm>
          <a:custGeom>
            <a:avLst/>
            <a:gdLst>
              <a:gd name="T0" fmla="*/ 0 w 2433"/>
              <a:gd name="T1" fmla="*/ 2147483646 h 965"/>
              <a:gd name="T2" fmla="*/ 2147483646 w 2433"/>
              <a:gd name="T3" fmla="*/ 2147483646 h 965"/>
              <a:gd name="T4" fmla="*/ 2147483646 w 2433"/>
              <a:gd name="T5" fmla="*/ 2147483646 h 965"/>
              <a:gd name="T6" fmla="*/ 2147483646 w 2433"/>
              <a:gd name="T7" fmla="*/ 2147483646 h 965"/>
              <a:gd name="T8" fmla="*/ 2147483646 w 2433"/>
              <a:gd name="T9" fmla="*/ 2147483646 h 965"/>
              <a:gd name="T10" fmla="*/ 2147483646 w 2433"/>
              <a:gd name="T11" fmla="*/ 2147483646 h 965"/>
              <a:gd name="T12" fmla="*/ 0 w 2433"/>
              <a:gd name="T13" fmla="*/ 2147483646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9" name="Rectangle 39">
            <a:extLst>
              <a:ext uri="{FF2B5EF4-FFF2-40B4-BE49-F238E27FC236}">
                <a16:creationId xmlns:a16="http://schemas.microsoft.com/office/drawing/2014/main" id="{325DBBF4-B2EE-B04D-9DF3-A08AE580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033" y="1692526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20" name="Text Box 40">
            <a:extLst>
              <a:ext uri="{FF2B5EF4-FFF2-40B4-BE49-F238E27FC236}">
                <a16:creationId xmlns:a16="http://schemas.microsoft.com/office/drawing/2014/main" id="{F6983A72-DB37-0342-B098-0E833FE76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321" y="1703388"/>
            <a:ext cx="37204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Translation table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Internet-side          Local side</a:t>
            </a:r>
          </a:p>
        </p:txBody>
      </p:sp>
      <p:sp>
        <p:nvSpPr>
          <p:cNvPr id="121" name="Line 41">
            <a:extLst>
              <a:ext uri="{FF2B5EF4-FFF2-40B4-BE49-F238E27FC236}">
                <a16:creationId xmlns:a16="http://schemas.microsoft.com/office/drawing/2014/main" id="{C5A11CDB-A7EA-734A-8F11-4D1AB34E97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1033" y="2040189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2" name="Line 42">
            <a:extLst>
              <a:ext uri="{FF2B5EF4-FFF2-40B4-BE49-F238E27FC236}">
                <a16:creationId xmlns:a16="http://schemas.microsoft.com/office/drawing/2014/main" id="{AE3A25F3-6BF4-294C-BE99-56117CFB30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5321" y="2343402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3" name="Line 43">
            <a:extLst>
              <a:ext uri="{FF2B5EF4-FFF2-40B4-BE49-F238E27FC236}">
                <a16:creationId xmlns:a16="http://schemas.microsoft.com/office/drawing/2014/main" id="{D6B7F384-3EAD-884B-9B5C-936AEA6F1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77" y="2047975"/>
            <a:ext cx="12208" cy="9955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4" name="Text Box 58">
            <a:extLst>
              <a:ext uri="{FF2B5EF4-FFF2-40B4-BE49-F238E27FC236}">
                <a16:creationId xmlns:a16="http://schemas.microsoft.com/office/drawing/2014/main" id="{28DA59DD-D9F1-E14D-B771-683CEDD22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458" y="2367215"/>
            <a:ext cx="38186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138.76.29.7, 5001   10.0.0.1, 3345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……                                         ……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7B36E-4926-484F-9FA6-DBCEDDB59F45}"/>
              </a:ext>
            </a:extLst>
          </p:cNvPr>
          <p:cNvCxnSpPr/>
          <p:nvPr/>
        </p:nvCxnSpPr>
        <p:spPr>
          <a:xfrm>
            <a:off x="6637195" y="2823713"/>
            <a:ext cx="77117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07631A7-A9F4-9845-AFD8-38A87629ED80}"/>
              </a:ext>
            </a:extLst>
          </p:cNvPr>
          <p:cNvSpPr txBox="1"/>
          <p:nvPr/>
        </p:nvSpPr>
        <p:spPr>
          <a:xfrm>
            <a:off x="5285583" y="2639047"/>
            <a:ext cx="170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4: Map back</a:t>
            </a:r>
          </a:p>
        </p:txBody>
      </p:sp>
      <p:sp>
        <p:nvSpPr>
          <p:cNvPr id="79" name="Text Box 17">
            <a:extLst>
              <a:ext uri="{FF2B5EF4-FFF2-40B4-BE49-F238E27FC236}">
                <a16:creationId xmlns:a16="http://schemas.microsoft.com/office/drawing/2014/main" id="{FF420B21-83C3-2047-A4C8-E826A4600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664" y="5583235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</p:spTree>
    <p:extLst>
      <p:ext uri="{BB962C8B-B14F-4D97-AF65-F5344CB8AC3E}">
        <p14:creationId xmlns:p14="http://schemas.microsoft.com/office/powerpoint/2010/main" val="3613982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24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>
            <a:extLst>
              <a:ext uri="{FF2B5EF4-FFF2-40B4-BE49-F238E27FC236}">
                <a16:creationId xmlns:a16="http://schemas.microsoft.com/office/drawing/2014/main" id="{1F1A4356-D13D-E94C-B3E2-461A0467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C1DEC6-5CFA-6443-9EEF-08EE9A1536F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CA397471-8C78-3043-BB64-27B055EF4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5252" y="1600199"/>
            <a:ext cx="11416748" cy="5121275"/>
          </a:xfrm>
        </p:spPr>
        <p:txBody>
          <a:bodyPr>
            <a:normAutofit/>
          </a:bodyPr>
          <a:lstStyle/>
          <a:p>
            <a:r>
              <a:rPr lang="en-US" altLang="en-US" dirty="0"/>
              <a:t>Use one or a few public IPs: You don’t need a lot of addresses from your ISP</a:t>
            </a:r>
          </a:p>
          <a:p>
            <a:r>
              <a:rPr lang="en-US" altLang="en-US" dirty="0"/>
              <a:t>Change addresses of devices inside the local network freely, without notifying the rest of the Internet</a:t>
            </a:r>
          </a:p>
          <a:p>
            <a:r>
              <a:rPr lang="en-US" altLang="en-US" dirty="0"/>
              <a:t>Change the public IP address freely independent of network-local endpoints</a:t>
            </a:r>
          </a:p>
          <a:p>
            <a:r>
              <a:rPr lang="en-US" altLang="en-US" dirty="0"/>
              <a:t>Devices inside the local network are not publicly visible, routable, or accessible</a:t>
            </a:r>
          </a:p>
          <a:p>
            <a:r>
              <a:rPr lang="en-US" altLang="en-US" dirty="0"/>
              <a:t>Most IP masquerading NATs block incoming connections originating from the Internet</a:t>
            </a:r>
          </a:p>
          <a:p>
            <a:pPr lvl="1"/>
            <a:r>
              <a:rPr lang="en-US" altLang="en-US" dirty="0"/>
              <a:t>Only way to communicate is if the </a:t>
            </a:r>
            <a:r>
              <a:rPr lang="en-US" altLang="en-US" dirty="0">
                <a:solidFill>
                  <a:srgbClr val="C00000"/>
                </a:solidFill>
              </a:rPr>
              <a:t>internal host initiates</a:t>
            </a:r>
            <a:r>
              <a:rPr lang="en-US" altLang="en-US" dirty="0"/>
              <a:t> the conversation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C2B1B-194B-E746-A960-977B1478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IP-masquerading NAT</a:t>
            </a:r>
          </a:p>
        </p:txBody>
      </p:sp>
    </p:spTree>
    <p:extLst>
      <p:ext uri="{BB962C8B-B14F-4D97-AF65-F5344CB8AC3E}">
        <p14:creationId xmlns:p14="http://schemas.microsoft.com/office/powerpoint/2010/main" val="42823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5399-6F92-F940-BCD2-A4AAEF32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you’re home, you’re likely behind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FA35-E60A-EC4E-AABB-0BE20586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access routers (e.g., your home </a:t>
            </a:r>
            <a:r>
              <a:rPr lang="en-US" dirty="0" err="1"/>
              <a:t>WiFi</a:t>
            </a:r>
            <a:r>
              <a:rPr lang="en-US" dirty="0"/>
              <a:t> router) implement network address translation</a:t>
            </a:r>
          </a:p>
          <a:p>
            <a:endParaRPr lang="en-US" dirty="0"/>
          </a:p>
          <a:p>
            <a:r>
              <a:rPr lang="en-US" dirty="0"/>
              <a:t>You can check this by comparing your local address (visible from </a:t>
            </a:r>
            <a:r>
              <a:rPr lang="en-US" sz="2400" dirty="0">
                <a:latin typeface="Courier" pitchFamily="2" charset="0"/>
              </a:rPr>
              <a:t>ifconfig</a:t>
            </a:r>
            <a:r>
              <a:rPr lang="en-US" dirty="0"/>
              <a:t>) and your externally-visible IP address (e.g., type “what’s my IP address?” on your browser search bar)</a:t>
            </a:r>
          </a:p>
        </p:txBody>
      </p:sp>
    </p:spTree>
    <p:extLst>
      <p:ext uri="{BB962C8B-B14F-4D97-AF65-F5344CB8AC3E}">
        <p14:creationId xmlns:p14="http://schemas.microsoft.com/office/powerpoint/2010/main" val="167469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DE3A-694F-4C40-9299-71009FE8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you’re home, you’re likely behind NAT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546300-3FAE-0949-BAF8-64817B858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543" y="4350752"/>
            <a:ext cx="8674100" cy="18161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A24B48-11F9-BB47-B23F-8E85F7DE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642" y="1599198"/>
            <a:ext cx="8130716" cy="226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2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CC00-7804-70F1-40DA-72659A6BC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public cloud, you’re behind NAT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82C78-3FEF-FE84-3252-87FF6C0A43E7}"/>
              </a:ext>
            </a:extLst>
          </p:cNvPr>
          <p:cNvSpPr/>
          <p:nvPr/>
        </p:nvSpPr>
        <p:spPr>
          <a:xfrm>
            <a:off x="936978" y="1843154"/>
            <a:ext cx="3262490" cy="158584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1BE61-2F44-E1CE-954E-1A2EE1DAC01B}"/>
              </a:ext>
            </a:extLst>
          </p:cNvPr>
          <p:cNvSpPr txBox="1"/>
          <p:nvPr/>
        </p:nvSpPr>
        <p:spPr>
          <a:xfrm>
            <a:off x="2038935" y="2186674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VM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76EF61A6-9122-83E7-5CC9-BCFD6E5C1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38200" y="3068224"/>
            <a:ext cx="1319756" cy="13197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B93012-873A-A1B6-856F-03D681C75D20}"/>
              </a:ext>
            </a:extLst>
          </p:cNvPr>
          <p:cNvSpPr/>
          <p:nvPr/>
        </p:nvSpPr>
        <p:spPr>
          <a:xfrm>
            <a:off x="694267" y="1623399"/>
            <a:ext cx="4402669" cy="359496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7928D8-379B-6714-DD92-1BD666E3C91F}"/>
              </a:ext>
            </a:extLst>
          </p:cNvPr>
          <p:cNvSpPr txBox="1"/>
          <p:nvPr/>
        </p:nvSpPr>
        <p:spPr>
          <a:xfrm>
            <a:off x="-64022" y="5332786"/>
            <a:ext cx="4361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Physical Machine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37E0D0DF-6FF9-5DCC-377A-65AFBB53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539590" y="4765379"/>
            <a:ext cx="1319756" cy="13197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1DEDFD-4EB4-B907-B505-A612C8C4C905}"/>
              </a:ext>
            </a:extLst>
          </p:cNvPr>
          <p:cNvSpPr txBox="1"/>
          <p:nvPr/>
        </p:nvSpPr>
        <p:spPr>
          <a:xfrm>
            <a:off x="1895985" y="3561767"/>
            <a:ext cx="3206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Each VM believes it has its own IP address.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20880F-8626-230A-A42B-106BEA0FD9BA}"/>
              </a:ext>
            </a:extLst>
          </p:cNvPr>
          <p:cNvSpPr/>
          <p:nvPr/>
        </p:nvSpPr>
        <p:spPr>
          <a:xfrm>
            <a:off x="7414128" y="1834187"/>
            <a:ext cx="3262490" cy="158584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B8CD7A-5205-834D-8B27-20BAD904F0E6}"/>
              </a:ext>
            </a:extLst>
          </p:cNvPr>
          <p:cNvSpPr/>
          <p:nvPr/>
        </p:nvSpPr>
        <p:spPr>
          <a:xfrm>
            <a:off x="7143203" y="1603064"/>
            <a:ext cx="4785886" cy="359496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EBFA0F22-2D73-6124-DE63-8C4867A5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649414" y="3059257"/>
            <a:ext cx="1319756" cy="13197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376730-5D35-AA38-3319-72B368F9D295}"/>
              </a:ext>
            </a:extLst>
          </p:cNvPr>
          <p:cNvSpPr txBox="1"/>
          <p:nvPr/>
        </p:nvSpPr>
        <p:spPr>
          <a:xfrm>
            <a:off x="8569060" y="2177707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VM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CB726F-08FB-424B-6A60-EA3E9319B5CA}"/>
              </a:ext>
            </a:extLst>
          </p:cNvPr>
          <p:cNvSpPr txBox="1"/>
          <p:nvPr/>
        </p:nvSpPr>
        <p:spPr>
          <a:xfrm>
            <a:off x="8733222" y="3530051"/>
            <a:ext cx="3206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Each VM believes it has its own IP address.</a:t>
            </a:r>
            <a:endParaRPr lang="en-US" sz="1200" dirty="0">
              <a:latin typeface="Helvetic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7EDF90-9C0B-6ED3-A34D-30056AF23649}"/>
              </a:ext>
            </a:extLst>
          </p:cNvPr>
          <p:cNvSpPr txBox="1"/>
          <p:nvPr/>
        </p:nvSpPr>
        <p:spPr>
          <a:xfrm>
            <a:off x="8155288" y="5234980"/>
            <a:ext cx="4361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Physical Machine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18" name="Picture 17" descr="A picture containing shape&#10;&#10;Description automatically generated">
            <a:extLst>
              <a:ext uri="{FF2B5EF4-FFF2-40B4-BE49-F238E27FC236}">
                <a16:creationId xmlns:a16="http://schemas.microsoft.com/office/drawing/2014/main" id="{54566A51-8276-D62B-1E4A-F5121F62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710762" y="4786753"/>
            <a:ext cx="1319756" cy="13197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AD2C0F-5A08-9E4A-5C49-D83E8889E0EB}"/>
              </a:ext>
            </a:extLst>
          </p:cNvPr>
          <p:cNvSpPr txBox="1"/>
          <p:nvPr/>
        </p:nvSpPr>
        <p:spPr>
          <a:xfrm>
            <a:off x="5021257" y="3915710"/>
            <a:ext cx="2311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Physical</a:t>
            </a:r>
            <a:r>
              <a:rPr lang="en-US" sz="2800" dirty="0">
                <a:latin typeface="Helvetica" pitchFamily="2" charset="0"/>
              </a:rPr>
              <a:t> 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addresses used</a:t>
            </a:r>
            <a:endParaRPr lang="en-US" sz="1600" dirty="0">
              <a:latin typeface="Helvetica" pitchFamily="2" charset="0"/>
            </a:endParaRPr>
          </a:p>
        </p:txBody>
      </p:sp>
      <p:pic>
        <p:nvPicPr>
          <p:cNvPr id="20" name="Picture 19" descr="Router Clip Art">
            <a:extLst>
              <a:ext uri="{FF2B5EF4-FFF2-40B4-BE49-F238E27FC236}">
                <a16:creationId xmlns:a16="http://schemas.microsoft.com/office/drawing/2014/main" id="{09D38981-93B5-DB2A-9AFE-D91B19217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111" y="5713182"/>
            <a:ext cx="1187039" cy="87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Router Clip Art">
            <a:extLst>
              <a:ext uri="{FF2B5EF4-FFF2-40B4-BE49-F238E27FC236}">
                <a16:creationId xmlns:a16="http://schemas.microsoft.com/office/drawing/2014/main" id="{CE5F845C-D347-2187-C7D6-FA2E28E19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995" y="5713182"/>
            <a:ext cx="1187039" cy="87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51B5CE-D1F2-5FEF-58DE-031D341687A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5870157" y="6150373"/>
            <a:ext cx="52583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E82AB2-E26D-6032-B556-9FFA1616FE27}"/>
              </a:ext>
            </a:extLst>
          </p:cNvPr>
          <p:cNvCxnSpPr>
            <a:cxnSpLocks/>
          </p:cNvCxnSpPr>
          <p:nvPr/>
        </p:nvCxnSpPr>
        <p:spPr>
          <a:xfrm flipV="1">
            <a:off x="7494567" y="5984608"/>
            <a:ext cx="554411" cy="1005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122217-3CE2-8545-BEF4-226819D56552}"/>
              </a:ext>
            </a:extLst>
          </p:cNvPr>
          <p:cNvCxnSpPr>
            <a:cxnSpLocks/>
          </p:cNvCxnSpPr>
          <p:nvPr/>
        </p:nvCxnSpPr>
        <p:spPr>
          <a:xfrm flipH="1" flipV="1">
            <a:off x="4389669" y="5901516"/>
            <a:ext cx="458028" cy="1661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D1CAE8-AB07-20B7-F6E5-15155BA588F6}"/>
              </a:ext>
            </a:extLst>
          </p:cNvPr>
          <p:cNvCxnSpPr>
            <a:cxnSpLocks/>
          </p:cNvCxnSpPr>
          <p:nvPr/>
        </p:nvCxnSpPr>
        <p:spPr>
          <a:xfrm flipH="1">
            <a:off x="4643151" y="5002534"/>
            <a:ext cx="911993" cy="80250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939999-838C-D688-8515-3129B4AD403C}"/>
              </a:ext>
            </a:extLst>
          </p:cNvPr>
          <p:cNvCxnSpPr>
            <a:cxnSpLocks/>
          </p:cNvCxnSpPr>
          <p:nvPr/>
        </p:nvCxnSpPr>
        <p:spPr>
          <a:xfrm>
            <a:off x="6222110" y="5282631"/>
            <a:ext cx="0" cy="68508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1F5A88-355E-2183-10D5-1B21E400CC7A}"/>
              </a:ext>
            </a:extLst>
          </p:cNvPr>
          <p:cNvCxnSpPr>
            <a:cxnSpLocks/>
          </p:cNvCxnSpPr>
          <p:nvPr/>
        </p:nvCxnSpPr>
        <p:spPr>
          <a:xfrm>
            <a:off x="6747044" y="5014278"/>
            <a:ext cx="1024728" cy="80547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2ADD25-2DD0-DA40-0DDE-B93125CD66C6}"/>
              </a:ext>
            </a:extLst>
          </p:cNvPr>
          <p:cNvGrpSpPr/>
          <p:nvPr/>
        </p:nvGrpSpPr>
        <p:grpSpPr>
          <a:xfrm>
            <a:off x="2316692" y="4357945"/>
            <a:ext cx="1270779" cy="600051"/>
            <a:chOff x="5476265" y="1940305"/>
            <a:chExt cx="1270779" cy="60005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EDDCB8-49B3-2CFF-36F2-7386E626F194}"/>
                </a:ext>
              </a:extLst>
            </p:cNvPr>
            <p:cNvSpPr txBox="1"/>
            <p:nvPr/>
          </p:nvSpPr>
          <p:spPr>
            <a:xfrm>
              <a:off x="5555144" y="1986844"/>
              <a:ext cx="119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NAT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ACDA92A-A501-386E-09D7-FB5614E55B92}"/>
                </a:ext>
              </a:extLst>
            </p:cNvPr>
            <p:cNvSpPr/>
            <p:nvPr/>
          </p:nvSpPr>
          <p:spPr>
            <a:xfrm>
              <a:off x="5476265" y="1940305"/>
              <a:ext cx="1105157" cy="600051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437298A-4C0E-D2B9-2C7F-6B4B2FE0DC35}"/>
              </a:ext>
            </a:extLst>
          </p:cNvPr>
          <p:cNvGrpSpPr/>
          <p:nvPr/>
        </p:nvGrpSpPr>
        <p:grpSpPr>
          <a:xfrm>
            <a:off x="8839991" y="4357946"/>
            <a:ext cx="1270779" cy="600051"/>
            <a:chOff x="5476265" y="1940305"/>
            <a:chExt cx="1270779" cy="60005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DFDB58-66E0-268F-5D46-2C700CD4051B}"/>
                </a:ext>
              </a:extLst>
            </p:cNvPr>
            <p:cNvSpPr txBox="1"/>
            <p:nvPr/>
          </p:nvSpPr>
          <p:spPr>
            <a:xfrm>
              <a:off x="5555144" y="1986844"/>
              <a:ext cx="1191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NAT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1064F2-4162-A859-D187-83B092D36878}"/>
                </a:ext>
              </a:extLst>
            </p:cNvPr>
            <p:cNvSpPr/>
            <p:nvPr/>
          </p:nvSpPr>
          <p:spPr>
            <a:xfrm>
              <a:off x="5476265" y="1940305"/>
              <a:ext cx="1105157" cy="600051"/>
            </a:xfrm>
            <a:prstGeom prst="rect">
              <a:avLst/>
            </a:prstGeom>
            <a:noFill/>
            <a:ln w="635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047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 animBg="1"/>
      <p:bldP spid="10" grpId="0"/>
      <p:bldP spid="12" grpId="0"/>
      <p:bldP spid="13" grpId="0" animBg="1"/>
      <p:bldP spid="14" grpId="0" animBg="1"/>
      <p:bldP spid="15" grpId="0"/>
      <p:bldP spid="16" grpId="0"/>
      <p:bldP spid="17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>
            <a:extLst>
              <a:ext uri="{FF2B5EF4-FFF2-40B4-BE49-F238E27FC236}">
                <a16:creationId xmlns:a16="http://schemas.microsoft.com/office/drawing/2014/main" id="{3850BB27-E295-3540-8C8A-0B6D4051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C3EE71-364B-4945-891C-191496F60D5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F1C6FB1C-5EB7-0641-80E2-E7746159B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Limitations of IP-masquerading NATs</a:t>
            </a:r>
            <a:endParaRPr lang="en-US" altLang="en-US" sz="5400" dirty="0"/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A7AEBD00-2BC8-2149-B5E0-D6DB7AD74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27102"/>
          </a:xfrm>
        </p:spPr>
        <p:txBody>
          <a:bodyPr>
            <a:normAutofit/>
          </a:bodyPr>
          <a:lstStyle/>
          <a:p>
            <a:r>
              <a:rPr lang="en-US" altLang="en-US" dirty="0"/>
              <a:t>Connection limit due to 16-bit port-number field</a:t>
            </a:r>
          </a:p>
          <a:p>
            <a:pPr lvl="1"/>
            <a:r>
              <a:rPr lang="en-US" altLang="en-US" dirty="0"/>
              <a:t>~64K total simultaneous connections with a single public IP address</a:t>
            </a:r>
          </a:p>
          <a:p>
            <a:r>
              <a:rPr lang="en-US" altLang="en-US" dirty="0"/>
              <a:t>NAT can be controversial</a:t>
            </a:r>
          </a:p>
          <a:p>
            <a:pPr lvl="1"/>
            <a:r>
              <a:rPr lang="en-US" altLang="en-US" dirty="0"/>
              <a:t>“Routers should only manipulate headers up to the network layer, not  modify headers at the transport layer!”</a:t>
            </a:r>
          </a:p>
          <a:p>
            <a:r>
              <a:rPr lang="en-US" altLang="en-US" dirty="0"/>
              <a:t>Application developers must take NAT into account</a:t>
            </a:r>
          </a:p>
          <a:p>
            <a:pPr lvl="1"/>
            <a:r>
              <a:rPr lang="en-US" altLang="en-US" dirty="0"/>
              <a:t>e.g., peer-to-peer applications like Skype</a:t>
            </a:r>
          </a:p>
          <a:p>
            <a:r>
              <a:rPr lang="en-US" altLang="en-US" dirty="0"/>
              <a:t>Internet “purists”: instead, solve address shortage with </a:t>
            </a:r>
            <a:r>
              <a:rPr lang="en-US" altLang="en-US" dirty="0">
                <a:solidFill>
                  <a:srgbClr val="C00000"/>
                </a:solidFill>
              </a:rPr>
              <a:t>IPv6</a:t>
            </a:r>
          </a:p>
          <a:p>
            <a:pPr lvl="1"/>
            <a:r>
              <a:rPr lang="en-US" altLang="en-US" dirty="0"/>
              <a:t>32-bit IP addresses are just not enough</a:t>
            </a:r>
          </a:p>
          <a:p>
            <a:pPr lvl="1"/>
            <a:r>
              <a:rPr lang="en-US" altLang="en-US" dirty="0"/>
              <a:t>Esp. with more devices (your watch, your fridge, …) coming online</a:t>
            </a:r>
          </a:p>
        </p:txBody>
      </p:sp>
    </p:spTree>
    <p:extLst>
      <p:ext uri="{BB962C8B-B14F-4D97-AF65-F5344CB8AC3E}">
        <p14:creationId xmlns:p14="http://schemas.microsoft.com/office/powerpoint/2010/main" val="428392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6AFA-B15C-4B5F-7BA2-142B892A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B12FA-7213-C803-883B-EDDB1ABF6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4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3306-ED40-14A2-CC12-FCF76620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1576E-3756-BDDA-A012-44FDF7162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268" y="2208951"/>
            <a:ext cx="2966984" cy="3875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42B10E-5780-7EDE-2AB7-AB5FB843A506}"/>
              </a:ext>
            </a:extLst>
          </p:cNvPr>
          <p:cNvSpPr txBox="1"/>
          <p:nvPr/>
        </p:nvSpPr>
        <p:spPr>
          <a:xfrm>
            <a:off x="4350822" y="1532326"/>
            <a:ext cx="320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IPv4 datagram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517154-E389-433A-2846-5E9A74808AC7}"/>
              </a:ext>
            </a:extLst>
          </p:cNvPr>
          <p:cNvSpPr/>
          <p:nvPr/>
        </p:nvSpPr>
        <p:spPr>
          <a:xfrm>
            <a:off x="4548818" y="3414172"/>
            <a:ext cx="3019610" cy="683212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DC85CB-31E3-B34E-C67B-F23FC4699394}"/>
              </a:ext>
            </a:extLst>
          </p:cNvPr>
          <p:cNvSpPr/>
          <p:nvPr/>
        </p:nvSpPr>
        <p:spPr>
          <a:xfrm>
            <a:off x="4445215" y="2989487"/>
            <a:ext cx="1099835" cy="488788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Group 23">
            <a:extLst>
              <a:ext uri="{FF2B5EF4-FFF2-40B4-BE49-F238E27FC236}">
                <a16:creationId xmlns:a16="http://schemas.microsoft.com/office/drawing/2014/main" id="{FBE61418-CE1A-5333-D4CA-0F236FD8F813}"/>
              </a:ext>
            </a:extLst>
          </p:cNvPr>
          <p:cNvGraphicFramePr>
            <a:graphicFrameLocks noGrp="1"/>
          </p:cNvGraphicFramePr>
          <p:nvPr/>
        </p:nvGraphicFramePr>
        <p:xfrm>
          <a:off x="771351" y="1722936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57629CC-B542-ABCA-32B4-B7222C45B59B}"/>
              </a:ext>
            </a:extLst>
          </p:cNvPr>
          <p:cNvSpPr/>
          <p:nvPr/>
        </p:nvSpPr>
        <p:spPr>
          <a:xfrm>
            <a:off x="570629" y="4245199"/>
            <a:ext cx="3373740" cy="75941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3C980F-3F6E-36C1-D83D-053B580D1170}"/>
              </a:ext>
            </a:extLst>
          </p:cNvPr>
          <p:cNvSpPr/>
          <p:nvPr/>
        </p:nvSpPr>
        <p:spPr>
          <a:xfrm>
            <a:off x="1824662" y="4245199"/>
            <a:ext cx="359497" cy="759416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2D9FE0A8-081F-33C2-1D7D-AEDD1F7EAF9B}"/>
              </a:ext>
            </a:extLst>
          </p:cNvPr>
          <p:cNvSpPr/>
          <p:nvPr/>
        </p:nvSpPr>
        <p:spPr>
          <a:xfrm>
            <a:off x="90576" y="3053241"/>
            <a:ext cx="1934808" cy="1199510"/>
          </a:xfrm>
          <a:custGeom>
            <a:avLst/>
            <a:gdLst>
              <a:gd name="connsiteX0" fmla="*/ 600899 w 2105608"/>
              <a:gd name="connsiteY0" fmla="*/ 0 h 1493135"/>
              <a:gd name="connsiteX1" fmla="*/ 10590 w 2105608"/>
              <a:gd name="connsiteY1" fmla="*/ 474562 h 1493135"/>
              <a:gd name="connsiteX2" fmla="*/ 334681 w 2105608"/>
              <a:gd name="connsiteY2" fmla="*/ 1134319 h 1493135"/>
              <a:gd name="connsiteX3" fmla="*/ 1665770 w 2105608"/>
              <a:gd name="connsiteY3" fmla="*/ 1006998 h 1493135"/>
              <a:gd name="connsiteX4" fmla="*/ 2105608 w 2105608"/>
              <a:gd name="connsiteY4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08" h="1493135">
                <a:moveTo>
                  <a:pt x="600899" y="0"/>
                </a:moveTo>
                <a:cubicBezTo>
                  <a:pt x="327929" y="142754"/>
                  <a:pt x="54960" y="285509"/>
                  <a:pt x="10590" y="474562"/>
                </a:cubicBezTo>
                <a:cubicBezTo>
                  <a:pt x="-33780" y="663615"/>
                  <a:pt x="58818" y="1045580"/>
                  <a:pt x="334681" y="1134319"/>
                </a:cubicBezTo>
                <a:cubicBezTo>
                  <a:pt x="610544" y="1223058"/>
                  <a:pt x="1370616" y="947195"/>
                  <a:pt x="1665770" y="1006998"/>
                </a:cubicBezTo>
                <a:cubicBezTo>
                  <a:pt x="1960924" y="1066801"/>
                  <a:pt x="2033266" y="1279968"/>
                  <a:pt x="2105608" y="14931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89B45E-6C50-6000-914E-B26FD24818C7}"/>
              </a:ext>
            </a:extLst>
          </p:cNvPr>
          <p:cNvSpPr txBox="1"/>
          <p:nvPr/>
        </p:nvSpPr>
        <p:spPr>
          <a:xfrm>
            <a:off x="1362356" y="5132290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200.23.16.0/20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F936A5-EF7C-8043-40EE-351C0CCAB236}"/>
              </a:ext>
            </a:extLst>
          </p:cNvPr>
          <p:cNvCxnSpPr/>
          <p:nvPr/>
        </p:nvCxnSpPr>
        <p:spPr>
          <a:xfrm>
            <a:off x="3129781" y="5316956"/>
            <a:ext cx="814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5AF170-A9BA-26B3-DE97-06D268399801}"/>
              </a:ext>
            </a:extLst>
          </p:cNvPr>
          <p:cNvCxnSpPr>
            <a:cxnSpLocks/>
          </p:cNvCxnSpPr>
          <p:nvPr/>
        </p:nvCxnSpPr>
        <p:spPr>
          <a:xfrm flipH="1">
            <a:off x="564156" y="5316956"/>
            <a:ext cx="75700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81983DC-BC2F-8DE6-1183-A48BEAA8BDC5}"/>
              </a:ext>
            </a:extLst>
          </p:cNvPr>
          <p:cNvSpPr/>
          <p:nvPr/>
        </p:nvSpPr>
        <p:spPr>
          <a:xfrm>
            <a:off x="160125" y="5722602"/>
            <a:ext cx="4194748" cy="52321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Helvetica" pitchFamily="2" charset="0"/>
              </a:rPr>
              <a:t>Longest Prefix Matching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4C57925-F260-C99B-1CBF-7EABC0AE8BE6}"/>
              </a:ext>
            </a:extLst>
          </p:cNvPr>
          <p:cNvGrpSpPr/>
          <p:nvPr/>
        </p:nvGrpSpPr>
        <p:grpSpPr>
          <a:xfrm>
            <a:off x="4182284" y="227829"/>
            <a:ext cx="1424366" cy="1090551"/>
            <a:chOff x="838200" y="2104967"/>
            <a:chExt cx="2805638" cy="1699490"/>
          </a:xfrm>
        </p:grpSpPr>
        <p:pic>
          <p:nvPicPr>
            <p:cNvPr id="64" name="Picture 63" descr="A piece of cake on a plate&#10;&#10;Description automatically generated">
              <a:extLst>
                <a:ext uri="{FF2B5EF4-FFF2-40B4-BE49-F238E27FC236}">
                  <a16:creationId xmlns:a16="http://schemas.microsoft.com/office/drawing/2014/main" id="{6010BF0E-3457-D473-E88D-88B7203AB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104967"/>
              <a:ext cx="2265987" cy="169949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17EBA0C-6211-DDEA-2514-9FCB66DB9481}"/>
                </a:ext>
              </a:extLst>
            </p:cNvPr>
            <p:cNvSpPr txBox="1"/>
            <p:nvPr/>
          </p:nvSpPr>
          <p:spPr>
            <a:xfrm rot="768831">
              <a:off x="1319978" y="2803972"/>
              <a:ext cx="2323860" cy="575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latin typeface="Helvetica" pitchFamily="2" charset="0"/>
                </a:rPr>
                <a:t>Net layer</a:t>
              </a:r>
            </a:p>
          </p:txBody>
        </p:sp>
      </p:grpSp>
      <p:pic>
        <p:nvPicPr>
          <p:cNvPr id="66" name="Picture 65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962822DC-DD36-B47D-663A-5D064D491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327" y="169089"/>
            <a:ext cx="1150396" cy="832887"/>
          </a:xfrm>
          <a:prstGeom prst="rect">
            <a:avLst/>
          </a:prstGeom>
        </p:spPr>
      </p:pic>
      <p:sp>
        <p:nvSpPr>
          <p:cNvPr id="68" name="Freeform 67">
            <a:extLst>
              <a:ext uri="{FF2B5EF4-FFF2-40B4-BE49-F238E27FC236}">
                <a16:creationId xmlns:a16="http://schemas.microsoft.com/office/drawing/2014/main" id="{43A988E6-AEE2-6B75-E250-743FB6EF98F8}"/>
              </a:ext>
            </a:extLst>
          </p:cNvPr>
          <p:cNvSpPr/>
          <p:nvPr/>
        </p:nvSpPr>
        <p:spPr>
          <a:xfrm>
            <a:off x="103960" y="3456878"/>
            <a:ext cx="676625" cy="1170878"/>
          </a:xfrm>
          <a:custGeom>
            <a:avLst/>
            <a:gdLst>
              <a:gd name="connsiteX0" fmla="*/ 676625 w 676625"/>
              <a:gd name="connsiteY0" fmla="*/ 0 h 1170878"/>
              <a:gd name="connsiteX1" fmla="*/ 286333 w 676625"/>
              <a:gd name="connsiteY1" fmla="*/ 223024 h 1170878"/>
              <a:gd name="connsiteX2" fmla="*/ 7552 w 676625"/>
              <a:gd name="connsiteY2" fmla="*/ 724829 h 1170878"/>
              <a:gd name="connsiteX3" fmla="*/ 107913 w 676625"/>
              <a:gd name="connsiteY3" fmla="*/ 1092820 h 1170878"/>
              <a:gd name="connsiteX4" fmla="*/ 408996 w 676625"/>
              <a:gd name="connsiteY4" fmla="*/ 1170878 h 117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625" h="1170878">
                <a:moveTo>
                  <a:pt x="676625" y="0"/>
                </a:moveTo>
                <a:cubicBezTo>
                  <a:pt x="537235" y="51109"/>
                  <a:pt x="397845" y="102219"/>
                  <a:pt x="286333" y="223024"/>
                </a:cubicBezTo>
                <a:cubicBezTo>
                  <a:pt x="174821" y="343829"/>
                  <a:pt x="37289" y="579863"/>
                  <a:pt x="7552" y="724829"/>
                </a:cubicBezTo>
                <a:cubicBezTo>
                  <a:pt x="-22185" y="869795"/>
                  <a:pt x="41006" y="1018479"/>
                  <a:pt x="107913" y="1092820"/>
                </a:cubicBezTo>
                <a:cubicBezTo>
                  <a:pt x="174820" y="1167161"/>
                  <a:pt x="291908" y="1169019"/>
                  <a:pt x="408996" y="1170878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9">
            <a:extLst>
              <a:ext uri="{FF2B5EF4-FFF2-40B4-BE49-F238E27FC236}">
                <a16:creationId xmlns:a16="http://schemas.microsoft.com/office/drawing/2014/main" id="{D88D7941-BD43-A343-F24A-F6DA889B9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1474" y="306604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521BE479-5766-8B4A-9F78-1BA36F10AC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1474" y="3370840"/>
            <a:ext cx="1447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3">
            <a:extLst>
              <a:ext uri="{FF2B5EF4-FFF2-40B4-BE49-F238E27FC236}">
                <a16:creationId xmlns:a16="http://schemas.microsoft.com/office/drawing/2014/main" id="{20E69DB5-29B1-BE8F-9730-14057FA0F9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91474" y="5656840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24">
            <a:extLst>
              <a:ext uri="{FF2B5EF4-FFF2-40B4-BE49-F238E27FC236}">
                <a16:creationId xmlns:a16="http://schemas.microsoft.com/office/drawing/2014/main" id="{0179E0E6-605A-5E7F-4E29-2B93482A0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9331" y="3550226"/>
            <a:ext cx="12121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Echo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request</a:t>
            </a:r>
          </a:p>
        </p:txBody>
      </p:sp>
      <p:grpSp>
        <p:nvGrpSpPr>
          <p:cNvPr id="19" name="Group 135">
            <a:extLst>
              <a:ext uri="{FF2B5EF4-FFF2-40B4-BE49-F238E27FC236}">
                <a16:creationId xmlns:a16="http://schemas.microsoft.com/office/drawing/2014/main" id="{3EF8770A-33F1-B1FB-C285-8C90DD5904D9}"/>
              </a:ext>
            </a:extLst>
          </p:cNvPr>
          <p:cNvGrpSpPr>
            <a:grpSpLocks/>
          </p:cNvGrpSpPr>
          <p:nvPr/>
        </p:nvGrpSpPr>
        <p:grpSpPr bwMode="auto">
          <a:xfrm>
            <a:off x="7966418" y="2546927"/>
            <a:ext cx="641350" cy="558800"/>
            <a:chOff x="-44" y="1473"/>
            <a:chExt cx="981" cy="1105"/>
          </a:xfrm>
        </p:grpSpPr>
        <p:pic>
          <p:nvPicPr>
            <p:cNvPr id="20" name="Picture 136" descr="desktop_computer_stylized_medium">
              <a:extLst>
                <a:ext uri="{FF2B5EF4-FFF2-40B4-BE49-F238E27FC236}">
                  <a16:creationId xmlns:a16="http://schemas.microsoft.com/office/drawing/2014/main" id="{69DA1677-6B2F-24DB-8F63-C82CDB20BE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Freeform 137">
              <a:extLst>
                <a:ext uri="{FF2B5EF4-FFF2-40B4-BE49-F238E27FC236}">
                  <a16:creationId xmlns:a16="http://schemas.microsoft.com/office/drawing/2014/main" id="{9479B8CA-649F-190A-00D6-A6E26E5D01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3E577E6-BACD-2166-401E-7060554F3F95}"/>
              </a:ext>
            </a:extLst>
          </p:cNvPr>
          <p:cNvSpPr txBox="1"/>
          <p:nvPr/>
        </p:nvSpPr>
        <p:spPr>
          <a:xfrm>
            <a:off x="8186675" y="201133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130631A0-85A1-F2D7-2594-B125F4FB9C80}"/>
              </a:ext>
            </a:extLst>
          </p:cNvPr>
          <p:cNvSpPr/>
          <p:nvPr/>
        </p:nvSpPr>
        <p:spPr>
          <a:xfrm>
            <a:off x="7956123" y="3375733"/>
            <a:ext cx="567144" cy="24257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ine 13">
            <a:extLst>
              <a:ext uri="{FF2B5EF4-FFF2-40B4-BE49-F238E27FC236}">
                <a16:creationId xmlns:a16="http://schemas.microsoft.com/office/drawing/2014/main" id="{31F52DFD-55E9-52F5-F3E2-6ED1FC751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52937" y="2989487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3459A50D-B5F1-A9F7-2D59-1C13F7764CF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1532393" y="3807833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99CD1452-83F8-39A3-747E-441917933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29567" y="455951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9">
            <a:extLst>
              <a:ext uri="{FF2B5EF4-FFF2-40B4-BE49-F238E27FC236}">
                <a16:creationId xmlns:a16="http://schemas.microsoft.com/office/drawing/2014/main" id="{4E8E50CF-842D-F29C-D78B-8D49692AA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20275" y="4381223"/>
            <a:ext cx="1032661" cy="13226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0">
            <a:extLst>
              <a:ext uri="{FF2B5EF4-FFF2-40B4-BE49-F238E27FC236}">
                <a16:creationId xmlns:a16="http://schemas.microsoft.com/office/drawing/2014/main" id="{CADBF2D3-86CF-6EB3-A956-8BA8DFE9A4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20275" y="4589687"/>
            <a:ext cx="1032662" cy="26947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135">
            <a:extLst>
              <a:ext uri="{FF2B5EF4-FFF2-40B4-BE49-F238E27FC236}">
                <a16:creationId xmlns:a16="http://schemas.microsoft.com/office/drawing/2014/main" id="{1EDA608A-DD9F-9B18-7A8B-1667A47966ED}"/>
              </a:ext>
            </a:extLst>
          </p:cNvPr>
          <p:cNvGrpSpPr>
            <a:grpSpLocks/>
          </p:cNvGrpSpPr>
          <p:nvPr/>
        </p:nvGrpSpPr>
        <p:grpSpPr bwMode="auto">
          <a:xfrm>
            <a:off x="11093552" y="2425131"/>
            <a:ext cx="641350" cy="558800"/>
            <a:chOff x="-44" y="1473"/>
            <a:chExt cx="981" cy="1105"/>
          </a:xfrm>
        </p:grpSpPr>
        <p:pic>
          <p:nvPicPr>
            <p:cNvPr id="30" name="Picture 136" descr="desktop_computer_stylized_medium">
              <a:extLst>
                <a:ext uri="{FF2B5EF4-FFF2-40B4-BE49-F238E27FC236}">
                  <a16:creationId xmlns:a16="http://schemas.microsoft.com/office/drawing/2014/main" id="{B91C13E7-E4F2-0EA8-E0AB-1B441BD6E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Freeform 137">
              <a:extLst>
                <a:ext uri="{FF2B5EF4-FFF2-40B4-BE49-F238E27FC236}">
                  <a16:creationId xmlns:a16="http://schemas.microsoft.com/office/drawing/2014/main" id="{AE0B8F88-CF2A-7E3C-72C7-63E7265900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041B3CA-E462-31A7-0FBA-FF8024FF3DA4}"/>
              </a:ext>
            </a:extLst>
          </p:cNvPr>
          <p:cNvSpPr txBox="1"/>
          <p:nvPr/>
        </p:nvSpPr>
        <p:spPr>
          <a:xfrm>
            <a:off x="11370474" y="201133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</a:t>
            </a:r>
          </a:p>
        </p:txBody>
      </p:sp>
      <p:sp>
        <p:nvSpPr>
          <p:cNvPr id="33" name="Text Box 24">
            <a:extLst>
              <a:ext uri="{FF2B5EF4-FFF2-40B4-BE49-F238E27FC236}">
                <a16:creationId xmlns:a16="http://schemas.microsoft.com/office/drawing/2014/main" id="{E3092530-62AD-9600-A219-EB5F35B7AD0E}"/>
              </a:ext>
            </a:extLst>
          </p:cNvPr>
          <p:cNvSpPr txBox="1">
            <a:spLocks noChangeArrowheads="1"/>
          </p:cNvSpPr>
          <p:nvPr/>
        </p:nvSpPr>
        <p:spPr bwMode="auto">
          <a:xfrm rot="20436302">
            <a:off x="9593011" y="3630718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34" name="Text Box 25">
            <a:extLst>
              <a:ext uri="{FF2B5EF4-FFF2-40B4-BE49-F238E27FC236}">
                <a16:creationId xmlns:a16="http://schemas.microsoft.com/office/drawing/2014/main" id="{5B167CAF-D68D-CBBD-5903-3CCCD0218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5746" y="4828418"/>
            <a:ext cx="88678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Echo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reply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9CBCCF-65CB-1692-A421-EF0D3FC9424A}"/>
              </a:ext>
            </a:extLst>
          </p:cNvPr>
          <p:cNvSpPr txBox="1"/>
          <p:nvPr/>
        </p:nvSpPr>
        <p:spPr>
          <a:xfrm rot="16200000">
            <a:off x="6937329" y="4462813"/>
            <a:ext cx="184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Helvetica" pitchFamily="2" charset="0"/>
              </a:rPr>
              <a:t>Ping time</a:t>
            </a:r>
          </a:p>
        </p:txBody>
      </p:sp>
      <p:pic>
        <p:nvPicPr>
          <p:cNvPr id="70" name="Picture 69" descr="Router Clip Art">
            <a:extLst>
              <a:ext uri="{FF2B5EF4-FFF2-40B4-BE49-F238E27FC236}">
                <a16:creationId xmlns:a16="http://schemas.microsoft.com/office/drawing/2014/main" id="{7AA8910F-A798-82ED-4AF8-6A53A5898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013" y="3579244"/>
            <a:ext cx="365828" cy="26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70" descr="Router Clip Art">
            <a:extLst>
              <a:ext uri="{FF2B5EF4-FFF2-40B4-BE49-F238E27FC236}">
                <a16:creationId xmlns:a16="http://schemas.microsoft.com/office/drawing/2014/main" id="{83000902-2F0E-9D7B-F76A-520C32EA6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885" y="3980579"/>
            <a:ext cx="365828" cy="26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71" descr="Router Clip Art">
            <a:extLst>
              <a:ext uri="{FF2B5EF4-FFF2-40B4-BE49-F238E27FC236}">
                <a16:creationId xmlns:a16="http://schemas.microsoft.com/office/drawing/2014/main" id="{B9635955-2654-EE54-DF93-E6259CADB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2414" y="4264553"/>
            <a:ext cx="365828" cy="26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 Box 24">
            <a:extLst>
              <a:ext uri="{FF2B5EF4-FFF2-40B4-BE49-F238E27FC236}">
                <a16:creationId xmlns:a16="http://schemas.microsoft.com/office/drawing/2014/main" id="{4A04A5A0-3D7D-4384-2B9F-2E9D3D6A24D9}"/>
              </a:ext>
            </a:extLst>
          </p:cNvPr>
          <p:cNvSpPr txBox="1">
            <a:spLocks noChangeArrowheads="1"/>
          </p:cNvSpPr>
          <p:nvPr/>
        </p:nvSpPr>
        <p:spPr bwMode="auto">
          <a:xfrm rot="1525698">
            <a:off x="9854387" y="4710520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…</a:t>
            </a:r>
          </a:p>
        </p:txBody>
      </p:sp>
      <p:pic>
        <p:nvPicPr>
          <p:cNvPr id="74" name="Picture 73" descr="Router Clip Art">
            <a:extLst>
              <a:ext uri="{FF2B5EF4-FFF2-40B4-BE49-F238E27FC236}">
                <a16:creationId xmlns:a16="http://schemas.microsoft.com/office/drawing/2014/main" id="{0B4D333A-7D37-49E0-1A01-B603614F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472" y="4703986"/>
            <a:ext cx="365828" cy="26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74" descr="Router Clip Art">
            <a:extLst>
              <a:ext uri="{FF2B5EF4-FFF2-40B4-BE49-F238E27FC236}">
                <a16:creationId xmlns:a16="http://schemas.microsoft.com/office/drawing/2014/main" id="{69402F91-FEEA-B26C-6255-42A37014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678" y="5157986"/>
            <a:ext cx="365828" cy="26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75" descr="Router Clip Art">
            <a:extLst>
              <a:ext uri="{FF2B5EF4-FFF2-40B4-BE49-F238E27FC236}">
                <a16:creationId xmlns:a16="http://schemas.microsoft.com/office/drawing/2014/main" id="{355D84B5-0BF8-161C-CEE6-101FA421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243" y="5522104"/>
            <a:ext cx="365828" cy="26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308FB1B2-EE52-853A-9609-0FFBB73BD4F8}"/>
              </a:ext>
            </a:extLst>
          </p:cNvPr>
          <p:cNvSpPr txBox="1"/>
          <p:nvPr/>
        </p:nvSpPr>
        <p:spPr>
          <a:xfrm>
            <a:off x="8614379" y="764546"/>
            <a:ext cx="31202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ICMP echo request and reply. </a:t>
            </a:r>
          </a:p>
          <a:p>
            <a:pPr algn="l"/>
            <a:r>
              <a:rPr lang="en-US" sz="2800" dirty="0">
                <a:solidFill>
                  <a:srgbClr val="C00000"/>
                </a:solidFill>
                <a:latin typeface="Courier" pitchFamily="2" charset="0"/>
              </a:rPr>
              <a:t>ping</a:t>
            </a:r>
          </a:p>
        </p:txBody>
      </p:sp>
    </p:spTree>
    <p:extLst>
      <p:ext uri="{BB962C8B-B14F-4D97-AF65-F5344CB8AC3E}">
        <p14:creationId xmlns:p14="http://schemas.microsoft.com/office/powerpoint/2010/main" val="218357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 animBg="1"/>
      <p:bldP spid="10" grpId="0" animBg="1"/>
      <p:bldP spid="11" grpId="0" animBg="1"/>
      <p:bldP spid="12" grpId="0"/>
      <p:bldP spid="15" grpId="0" animBg="1"/>
      <p:bldP spid="68" grpId="0" animBg="1"/>
      <p:bldP spid="3" grpId="0" animBg="1"/>
      <p:bldP spid="16" grpId="0" animBg="1"/>
      <p:bldP spid="17" grpId="0" animBg="1"/>
      <p:bldP spid="18" grpId="0"/>
      <p:bldP spid="22" grpId="0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32" grpId="0"/>
      <p:bldP spid="33" grpId="0"/>
      <p:bldP spid="34" grpId="0"/>
      <p:bldP spid="69" grpId="0"/>
      <p:bldP spid="73" grpId="0"/>
      <p:bldP spid="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7476A-6617-4642-8782-CCD53B50CDC2}"/>
              </a:ext>
            </a:extLst>
          </p:cNvPr>
          <p:cNvSpPr txBox="1"/>
          <p:nvPr/>
        </p:nvSpPr>
        <p:spPr>
          <a:xfrm>
            <a:off x="976256" y="210896"/>
            <a:ext cx="11008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The network layer is </a:t>
            </a:r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all about reachability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Every protocol below solves a sub-problem.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437AA-D2F6-054E-B446-35C5140CAD43}"/>
              </a:ext>
            </a:extLst>
          </p:cNvPr>
          <p:cNvSpPr txBox="1"/>
          <p:nvPr/>
        </p:nvSpPr>
        <p:spPr>
          <a:xfrm>
            <a:off x="2192900" y="2286380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DHCP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563F-6D28-6E42-8364-71DB169327B8}"/>
              </a:ext>
            </a:extLst>
          </p:cNvPr>
          <p:cNvSpPr txBox="1"/>
          <p:nvPr/>
        </p:nvSpPr>
        <p:spPr>
          <a:xfrm>
            <a:off x="335058" y="1624658"/>
            <a:ext cx="3467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get an address?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B7A0B-2F48-1D4D-AD64-7E8DAAE2B58D}"/>
              </a:ext>
            </a:extLst>
          </p:cNvPr>
          <p:cNvSpPr txBox="1"/>
          <p:nvPr/>
        </p:nvSpPr>
        <p:spPr>
          <a:xfrm>
            <a:off x="3392287" y="3680112"/>
            <a:ext cx="346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within </a:t>
            </a:r>
            <a:r>
              <a:rPr lang="en-US" sz="2400" dirty="0">
                <a:latin typeface="Helvetica" pitchFamily="2" charset="0"/>
              </a:rPr>
              <a:t>the same network?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832457B5-D864-DC4C-860B-A6AC501F1824}"/>
              </a:ext>
            </a:extLst>
          </p:cNvPr>
          <p:cNvSpPr/>
          <p:nvPr/>
        </p:nvSpPr>
        <p:spPr>
          <a:xfrm>
            <a:off x="367285" y="3219136"/>
            <a:ext cx="6711872" cy="2975991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35">
            <a:extLst>
              <a:ext uri="{FF2B5EF4-FFF2-40B4-BE49-F238E27FC236}">
                <a16:creationId xmlns:a16="http://schemas.microsoft.com/office/drawing/2014/main" id="{AFE135E4-D804-B245-84EE-D5BCD75CB09C}"/>
              </a:ext>
            </a:extLst>
          </p:cNvPr>
          <p:cNvGrpSpPr>
            <a:grpSpLocks/>
          </p:cNvGrpSpPr>
          <p:nvPr/>
        </p:nvGrpSpPr>
        <p:grpSpPr bwMode="auto">
          <a:xfrm>
            <a:off x="3532727" y="2903350"/>
            <a:ext cx="1064210" cy="903201"/>
            <a:chOff x="-44" y="1473"/>
            <a:chExt cx="981" cy="1105"/>
          </a:xfrm>
        </p:grpSpPr>
        <p:pic>
          <p:nvPicPr>
            <p:cNvPr id="10" name="Picture 136" descr="desktop_computer_stylized_medium">
              <a:extLst>
                <a:ext uri="{FF2B5EF4-FFF2-40B4-BE49-F238E27FC236}">
                  <a16:creationId xmlns:a16="http://schemas.microsoft.com/office/drawing/2014/main" id="{C667A67B-C860-204F-ADDE-FA8A96874D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37">
              <a:extLst>
                <a:ext uri="{FF2B5EF4-FFF2-40B4-BE49-F238E27FC236}">
                  <a16:creationId xmlns:a16="http://schemas.microsoft.com/office/drawing/2014/main" id="{2668E5FD-4AA0-AE4E-BC4B-76AFD3CD51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35">
            <a:extLst>
              <a:ext uri="{FF2B5EF4-FFF2-40B4-BE49-F238E27FC236}">
                <a16:creationId xmlns:a16="http://schemas.microsoft.com/office/drawing/2014/main" id="{62D766EB-0245-8F40-A424-9691D9764645}"/>
              </a:ext>
            </a:extLst>
          </p:cNvPr>
          <p:cNvGrpSpPr>
            <a:grpSpLocks/>
          </p:cNvGrpSpPr>
          <p:nvPr/>
        </p:nvGrpSpPr>
        <p:grpSpPr bwMode="auto">
          <a:xfrm>
            <a:off x="9898295" y="3822277"/>
            <a:ext cx="1064210" cy="903201"/>
            <a:chOff x="-44" y="1473"/>
            <a:chExt cx="981" cy="1105"/>
          </a:xfrm>
        </p:grpSpPr>
        <p:pic>
          <p:nvPicPr>
            <p:cNvPr id="17" name="Picture 136" descr="desktop_computer_stylized_medium">
              <a:extLst>
                <a:ext uri="{FF2B5EF4-FFF2-40B4-BE49-F238E27FC236}">
                  <a16:creationId xmlns:a16="http://schemas.microsoft.com/office/drawing/2014/main" id="{6C3C34CE-05CB-0C48-8AB7-37F375CC1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137">
              <a:extLst>
                <a:ext uri="{FF2B5EF4-FFF2-40B4-BE49-F238E27FC236}">
                  <a16:creationId xmlns:a16="http://schemas.microsoft.com/office/drawing/2014/main" id="{8B1AE7F0-F268-6C42-AE6C-A76CFB1A5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Cloud 18">
            <a:extLst>
              <a:ext uri="{FF2B5EF4-FFF2-40B4-BE49-F238E27FC236}">
                <a16:creationId xmlns:a16="http://schemas.microsoft.com/office/drawing/2014/main" id="{7515EBB9-D4DA-4449-AED4-21A6612939E1}"/>
              </a:ext>
            </a:extLst>
          </p:cNvPr>
          <p:cNvSpPr/>
          <p:nvPr/>
        </p:nvSpPr>
        <p:spPr>
          <a:xfrm>
            <a:off x="9825932" y="3429000"/>
            <a:ext cx="1953439" cy="1963778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19CC4-B819-7D42-A208-F315FF3D100A}"/>
              </a:ext>
            </a:extLst>
          </p:cNvPr>
          <p:cNvSpPr txBox="1"/>
          <p:nvPr/>
        </p:nvSpPr>
        <p:spPr>
          <a:xfrm>
            <a:off x="3477422" y="4780132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F06135-B71A-8E43-9157-24CE8BBB3A42}"/>
              </a:ext>
            </a:extLst>
          </p:cNvPr>
          <p:cNvSpPr txBox="1"/>
          <p:nvPr/>
        </p:nvSpPr>
        <p:spPr>
          <a:xfrm>
            <a:off x="6589237" y="2018444"/>
            <a:ext cx="5321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outside </a:t>
            </a:r>
            <a:r>
              <a:rPr lang="en-US" sz="2400" dirty="0">
                <a:latin typeface="Helvetica" pitchFamily="2" charset="0"/>
              </a:rPr>
              <a:t>its network?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90906-5398-DB4D-8346-B679E56F2192}"/>
              </a:ext>
            </a:extLst>
          </p:cNvPr>
          <p:cNvSpPr txBox="1"/>
          <p:nvPr/>
        </p:nvSpPr>
        <p:spPr>
          <a:xfrm rot="21171944">
            <a:off x="7820149" y="3323498"/>
            <a:ext cx="23164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Routing protocols</a:t>
            </a:r>
          </a:p>
          <a:p>
            <a:pPr algn="l"/>
            <a:endParaRPr lang="en-US" sz="28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OSPF, RIP, BGP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344FD6-4597-EC4F-8C11-20CCF7393910}"/>
              </a:ext>
            </a:extLst>
          </p:cNvPr>
          <p:cNvSpPr txBox="1"/>
          <p:nvPr/>
        </p:nvSpPr>
        <p:spPr>
          <a:xfrm>
            <a:off x="6451046" y="5161945"/>
            <a:ext cx="166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Gateways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25C58-5C30-C54B-9D76-4596A8F6DB0E}"/>
              </a:ext>
            </a:extLst>
          </p:cNvPr>
          <p:cNvSpPr txBox="1"/>
          <p:nvPr/>
        </p:nvSpPr>
        <p:spPr>
          <a:xfrm>
            <a:off x="6859882" y="5531152"/>
            <a:ext cx="24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NAT</a:t>
            </a:r>
          </a:p>
        </p:txBody>
      </p:sp>
      <p:grpSp>
        <p:nvGrpSpPr>
          <p:cNvPr id="3" name="Group 135">
            <a:extLst>
              <a:ext uri="{FF2B5EF4-FFF2-40B4-BE49-F238E27FC236}">
                <a16:creationId xmlns:a16="http://schemas.microsoft.com/office/drawing/2014/main" id="{C0E844DD-B07F-4F44-857A-5FE361DCD9EA}"/>
              </a:ext>
            </a:extLst>
          </p:cNvPr>
          <p:cNvGrpSpPr>
            <a:grpSpLocks/>
          </p:cNvGrpSpPr>
          <p:nvPr/>
        </p:nvGrpSpPr>
        <p:grpSpPr bwMode="auto">
          <a:xfrm>
            <a:off x="227510" y="3424803"/>
            <a:ext cx="1399562" cy="1197821"/>
            <a:chOff x="-44" y="1473"/>
            <a:chExt cx="981" cy="1105"/>
          </a:xfrm>
        </p:grpSpPr>
        <p:pic>
          <p:nvPicPr>
            <p:cNvPr id="4" name="Picture 136" descr="desktop_computer_stylized_medium">
              <a:extLst>
                <a:ext uri="{FF2B5EF4-FFF2-40B4-BE49-F238E27FC236}">
                  <a16:creationId xmlns:a16="http://schemas.microsoft.com/office/drawing/2014/main" id="{635B3576-D6F8-384A-BF23-0A1B00B80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137">
              <a:extLst>
                <a:ext uri="{FF2B5EF4-FFF2-40B4-BE49-F238E27FC236}">
                  <a16:creationId xmlns:a16="http://schemas.microsoft.com/office/drawing/2014/main" id="{E327FC03-E45B-2048-BFDF-4848DCF8E6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35">
            <a:extLst>
              <a:ext uri="{FF2B5EF4-FFF2-40B4-BE49-F238E27FC236}">
                <a16:creationId xmlns:a16="http://schemas.microsoft.com/office/drawing/2014/main" id="{FF3FDD08-2AF8-7F4D-A0FD-DE557EB954B6}"/>
              </a:ext>
            </a:extLst>
          </p:cNvPr>
          <p:cNvGrpSpPr>
            <a:grpSpLocks/>
          </p:cNvGrpSpPr>
          <p:nvPr/>
        </p:nvGrpSpPr>
        <p:grpSpPr bwMode="auto">
          <a:xfrm>
            <a:off x="595230" y="5253814"/>
            <a:ext cx="1064210" cy="903201"/>
            <a:chOff x="-44" y="1473"/>
            <a:chExt cx="981" cy="1105"/>
          </a:xfrm>
        </p:grpSpPr>
        <p:pic>
          <p:nvPicPr>
            <p:cNvPr id="13" name="Picture 136" descr="desktop_computer_stylized_medium">
              <a:extLst>
                <a:ext uri="{FF2B5EF4-FFF2-40B4-BE49-F238E27FC236}">
                  <a16:creationId xmlns:a16="http://schemas.microsoft.com/office/drawing/2014/main" id="{9A103F8D-5B2A-C244-9BB8-F7313F14F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37">
              <a:extLst>
                <a:ext uri="{FF2B5EF4-FFF2-40B4-BE49-F238E27FC236}">
                  <a16:creationId xmlns:a16="http://schemas.microsoft.com/office/drawing/2014/main" id="{8DA6AC0D-76C0-C94F-9F0D-30F19B430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871D1CD-2B30-D04C-892D-E13B2AAE1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922" y="5328136"/>
            <a:ext cx="1896830" cy="56904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187A2B-4A5C-6A4A-8DFA-256195C5386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079157" y="4410889"/>
            <a:ext cx="2752834" cy="3692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9" descr="Router Clip Art">
            <a:extLst>
              <a:ext uri="{FF2B5EF4-FFF2-40B4-BE49-F238E27FC236}">
                <a16:creationId xmlns:a16="http://schemas.microsoft.com/office/drawing/2014/main" id="{EBE8C051-0090-0847-9555-29F2B641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422" y="4455084"/>
            <a:ext cx="850847" cy="62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6F3A8D63-6C91-2F4B-B2C8-72B006B9D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2651" y="4810342"/>
            <a:ext cx="1072131" cy="12183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C57F36D-3DFF-4940-B59D-623B5FA62494}"/>
              </a:ext>
            </a:extLst>
          </p:cNvPr>
          <p:cNvSpPr txBox="1"/>
          <p:nvPr/>
        </p:nvSpPr>
        <p:spPr>
          <a:xfrm>
            <a:off x="4024494" y="1556779"/>
            <a:ext cx="346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Debugging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047366-6C1F-6447-B6CE-185A7B111E67}"/>
              </a:ext>
            </a:extLst>
          </p:cNvPr>
          <p:cNvSpPr txBox="1"/>
          <p:nvPr/>
        </p:nvSpPr>
        <p:spPr>
          <a:xfrm>
            <a:off x="4319696" y="1979765"/>
            <a:ext cx="122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ICMP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90AFC4-C55F-2A4A-B107-228331A24BB9}"/>
              </a:ext>
            </a:extLst>
          </p:cNvPr>
          <p:cNvSpPr txBox="1"/>
          <p:nvPr/>
        </p:nvSpPr>
        <p:spPr>
          <a:xfrm>
            <a:off x="4506571" y="2401334"/>
            <a:ext cx="138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ping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31DE29-3C40-8041-8593-44BEDFA0FF22}"/>
              </a:ext>
            </a:extLst>
          </p:cNvPr>
          <p:cNvSpPr txBox="1"/>
          <p:nvPr/>
        </p:nvSpPr>
        <p:spPr>
          <a:xfrm>
            <a:off x="4520933" y="2676875"/>
            <a:ext cx="16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traceroute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0A40BF-118C-C148-BADB-983210F3FEE5}"/>
              </a:ext>
            </a:extLst>
          </p:cNvPr>
          <p:cNvGrpSpPr/>
          <p:nvPr/>
        </p:nvGrpSpPr>
        <p:grpSpPr>
          <a:xfrm>
            <a:off x="141779" y="139815"/>
            <a:ext cx="1424366" cy="1090551"/>
            <a:chOff x="838200" y="2104967"/>
            <a:chExt cx="2805638" cy="1699490"/>
          </a:xfrm>
        </p:grpSpPr>
        <p:pic>
          <p:nvPicPr>
            <p:cNvPr id="80" name="Picture 79" descr="A piece of cake on a plate&#10;&#10;Description automatically generated">
              <a:extLst>
                <a:ext uri="{FF2B5EF4-FFF2-40B4-BE49-F238E27FC236}">
                  <a16:creationId xmlns:a16="http://schemas.microsoft.com/office/drawing/2014/main" id="{75B2B46C-54C2-4948-9F33-F8D37CAB4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200" y="2104967"/>
              <a:ext cx="2265987" cy="169949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A1578B2-8EE8-4847-835A-20A59FF8EDD7}"/>
                </a:ext>
              </a:extLst>
            </p:cNvPr>
            <p:cNvSpPr txBox="1"/>
            <p:nvPr/>
          </p:nvSpPr>
          <p:spPr>
            <a:xfrm rot="768831">
              <a:off x="1319978" y="2803972"/>
              <a:ext cx="2323860" cy="575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latin typeface="Helvetica" pitchFamily="2" charset="0"/>
                </a:rPr>
                <a:t>Net layer</a:t>
              </a:r>
            </a:p>
          </p:txBody>
        </p:sp>
      </p:grpSp>
      <p:pic>
        <p:nvPicPr>
          <p:cNvPr id="82" name="Picture 81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21C31008-4FA1-0846-BC0D-86938C479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555" y="-9502"/>
            <a:ext cx="1150396" cy="832887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82C70DB-C665-E74A-9697-0552B270B0C8}"/>
              </a:ext>
            </a:extLst>
          </p:cNvPr>
          <p:cNvSpPr/>
          <p:nvPr/>
        </p:nvSpPr>
        <p:spPr>
          <a:xfrm rot="21211934">
            <a:off x="7644978" y="3375969"/>
            <a:ext cx="1798416" cy="965860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8ACEFC-637F-E14A-8116-17F4D6EE650C}"/>
              </a:ext>
            </a:extLst>
          </p:cNvPr>
          <p:cNvSpPr txBox="1"/>
          <p:nvPr/>
        </p:nvSpPr>
        <p:spPr>
          <a:xfrm>
            <a:off x="4883550" y="5971886"/>
            <a:ext cx="24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282259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  <p:bldP spid="15" grpId="0" animBg="1"/>
      <p:bldP spid="19" grpId="0" animBg="1"/>
      <p:bldP spid="20" grpId="0"/>
      <p:bldP spid="21" grpId="0"/>
      <p:bldP spid="22" grpId="0"/>
      <p:bldP spid="24" grpId="0"/>
      <p:bldP spid="25" grpId="0"/>
      <p:bldP spid="33" grpId="0"/>
      <p:bldP spid="34" grpId="0"/>
      <p:bldP spid="70" grpId="0"/>
      <p:bldP spid="71" grpId="0"/>
      <p:bldP spid="85" grpId="0" animBg="1"/>
      <p:bldP spid="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62EFED0A-4195-8A45-AE54-A65D441ED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Review: Key network-layer functions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14FF7A73-425A-3C43-9622-5CFA034B6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63674"/>
            <a:ext cx="4892039" cy="462000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 Forwarding (data plane):</a:t>
            </a:r>
            <a:r>
              <a:rPr lang="en-US" altLang="en-US" dirty="0"/>
              <a:t> move packets from router</a:t>
            </a:r>
            <a:r>
              <a:rPr lang="ja-JP" altLang="en-US"/>
              <a:t>’</a:t>
            </a:r>
            <a:r>
              <a:rPr lang="en-US" altLang="ja-JP" dirty="0"/>
              <a:t>s input to appropriate router output</a:t>
            </a:r>
          </a:p>
          <a:p>
            <a:pPr marL="0" indent="0">
              <a:spcBef>
                <a:spcPts val="600"/>
              </a:spcBef>
            </a:pPr>
            <a:endParaRPr lang="en-US" altLang="ja-JP" dirty="0"/>
          </a:p>
          <a:p>
            <a:pPr marL="0" indent="0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 Routing (control plane):</a:t>
            </a:r>
            <a:r>
              <a:rPr lang="en-US" altLang="en-US" dirty="0"/>
              <a:t> determine route taken by packets from source to destination</a:t>
            </a: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1777DEE5-6E7E-AE45-B96B-2BBCC76D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40" y="1884363"/>
            <a:ext cx="4068762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Analogy: taking a road trip</a:t>
            </a:r>
          </a:p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sz="2800" dirty="0">
              <a:solidFill>
                <a:srgbClr val="000099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  <a:ea typeface="ＭＳ Ｐゴシック" charset="0"/>
                <a:cs typeface="ＭＳ Ｐゴシック" charset="0"/>
              </a:rPr>
              <a:t>Forwarding:</a:t>
            </a: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 process of getting through single interchange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5266678-8B81-DE4C-8B43-B44FB8E34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40" y="4649778"/>
            <a:ext cx="4068761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  <a:ea typeface="ＭＳ Ｐゴシック" charset="0"/>
                <a:cs typeface="ＭＳ Ｐゴシック" charset="0"/>
              </a:rPr>
              <a:t>Routing:</a:t>
            </a: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 process of planning trip from source to destination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558FA84-8AB6-4047-9E0B-966AC5B3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A4EBC5-CC0A-D948-B5F1-38CC80DA6AF4}" type="slidenum">
              <a:rPr lang="en-US" altLang="en-US" sz="1200" smtClean="0">
                <a:latin typeface="Tahoma" panose="020B0604030504040204" pitchFamily="34" charset="0"/>
              </a:rPr>
              <a:pPr/>
              <a:t>21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21B47-825F-D845-BC93-57B3677DF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07" y="4348199"/>
            <a:ext cx="1824168" cy="1824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A5B9BC-E6B6-9046-B26A-0A1A501FC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9" y="2508285"/>
            <a:ext cx="1824168" cy="121599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0078808-AEA2-884A-902F-04818A3A97C5}"/>
              </a:ext>
            </a:extLst>
          </p:cNvPr>
          <p:cNvGrpSpPr/>
          <p:nvPr/>
        </p:nvGrpSpPr>
        <p:grpSpPr>
          <a:xfrm>
            <a:off x="3924193" y="5677143"/>
            <a:ext cx="7037253" cy="1218497"/>
            <a:chOff x="3738998" y="5595387"/>
            <a:chExt cx="7037253" cy="1218497"/>
          </a:xfrm>
        </p:grpSpPr>
        <p:pic>
          <p:nvPicPr>
            <p:cNvPr id="10" name="Picture 19" descr="Router Clip Art">
              <a:extLst>
                <a:ext uri="{FF2B5EF4-FFF2-40B4-BE49-F238E27FC236}">
                  <a16:creationId xmlns:a16="http://schemas.microsoft.com/office/drawing/2014/main" id="{8CB77293-4E1C-B14B-869D-5A4EAA0F2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111" y="5803503"/>
              <a:ext cx="1203652" cy="88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9" descr="Router Clip Art">
              <a:extLst>
                <a:ext uri="{FF2B5EF4-FFF2-40B4-BE49-F238E27FC236}">
                  <a16:creationId xmlns:a16="http://schemas.microsoft.com/office/drawing/2014/main" id="{31F2F233-66E7-AD43-8409-711250AE2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362" y="5910197"/>
              <a:ext cx="1203652" cy="88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979279-B7A4-194E-8039-FA08012A05E7}"/>
                </a:ext>
              </a:extLst>
            </p:cNvPr>
            <p:cNvCxnSpPr>
              <a:cxnSpLocks/>
            </p:cNvCxnSpPr>
            <p:nvPr/>
          </p:nvCxnSpPr>
          <p:spPr>
            <a:xfrm>
              <a:off x="6634661" y="6210936"/>
              <a:ext cx="811803" cy="506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24">
              <a:extLst>
                <a:ext uri="{FF2B5EF4-FFF2-40B4-BE49-F238E27FC236}">
                  <a16:creationId xmlns:a16="http://schemas.microsoft.com/office/drawing/2014/main" id="{DB747AA0-6EF4-9440-AFBD-22E9E299642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38998" y="5595387"/>
              <a:ext cx="869950" cy="906462"/>
              <a:chOff x="1091" y="2806"/>
              <a:chExt cx="981" cy="1105"/>
            </a:xfrm>
          </p:grpSpPr>
          <p:pic>
            <p:nvPicPr>
              <p:cNvPr id="16" name="Picture 125" descr="desktop_computer_stylized_medium">
                <a:extLst>
                  <a:ext uri="{FF2B5EF4-FFF2-40B4-BE49-F238E27FC236}">
                    <a16:creationId xmlns:a16="http://schemas.microsoft.com/office/drawing/2014/main" id="{A73E5A37-1A0F-6242-B1C5-550B1B9C1A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91" y="2806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Freeform 126">
                <a:extLst>
                  <a:ext uri="{FF2B5EF4-FFF2-40B4-BE49-F238E27FC236}">
                    <a16:creationId xmlns:a16="http://schemas.microsoft.com/office/drawing/2014/main" id="{C970E33D-00A1-334B-8B0C-7011FDA7883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09" y="2912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7B92483-9533-7949-B24A-8059A9D1F1F8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608948" y="6048618"/>
              <a:ext cx="531236" cy="11643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124">
              <a:extLst>
                <a:ext uri="{FF2B5EF4-FFF2-40B4-BE49-F238E27FC236}">
                  <a16:creationId xmlns:a16="http://schemas.microsoft.com/office/drawing/2014/main" id="{7581192D-1B9D-B744-9CCB-23CF1C78848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906301" y="5907422"/>
              <a:ext cx="869950" cy="906462"/>
              <a:chOff x="-44" y="1473"/>
              <a:chExt cx="981" cy="1105"/>
            </a:xfrm>
          </p:grpSpPr>
          <p:pic>
            <p:nvPicPr>
              <p:cNvPr id="23" name="Picture 125" descr="desktop_computer_stylized_medium">
                <a:extLst>
                  <a:ext uri="{FF2B5EF4-FFF2-40B4-BE49-F238E27FC236}">
                    <a16:creationId xmlns:a16="http://schemas.microsoft.com/office/drawing/2014/main" id="{188B5852-4B9D-6948-A628-DDD32FBCE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126">
                <a:extLst>
                  <a:ext uri="{FF2B5EF4-FFF2-40B4-BE49-F238E27FC236}">
                    <a16:creationId xmlns:a16="http://schemas.microsoft.com/office/drawing/2014/main" id="{C69B08C3-57FB-E140-BA5E-1D34C5535C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BA9657-CF47-7148-AE74-6DE45610B1EB}"/>
                </a:ext>
              </a:extLst>
            </p:cNvPr>
            <p:cNvCxnSpPr>
              <a:cxnSpLocks/>
            </p:cNvCxnSpPr>
            <p:nvPr/>
          </p:nvCxnSpPr>
          <p:spPr>
            <a:xfrm>
              <a:off x="8995912" y="6275711"/>
              <a:ext cx="771965" cy="2464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2AB869-9357-B944-B72F-617A8E51A3C6}"/>
              </a:ext>
            </a:extLst>
          </p:cNvPr>
          <p:cNvGrpSpPr/>
          <p:nvPr/>
        </p:nvGrpSpPr>
        <p:grpSpPr>
          <a:xfrm>
            <a:off x="4453848" y="5500568"/>
            <a:ext cx="7524325" cy="873539"/>
            <a:chOff x="4453848" y="5500568"/>
            <a:chExt cx="7524325" cy="8735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3C96F6-2885-9648-8371-BA7A48E17F13}"/>
                </a:ext>
              </a:extLst>
            </p:cNvPr>
            <p:cNvSpPr txBox="1"/>
            <p:nvPr/>
          </p:nvSpPr>
          <p:spPr>
            <a:xfrm rot="848976">
              <a:off x="4453848" y="5500568"/>
              <a:ext cx="1098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network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0A263E-AD66-7747-A4FC-7559C7DA81FE}"/>
                </a:ext>
              </a:extLst>
            </p:cNvPr>
            <p:cNvSpPr txBox="1"/>
            <p:nvPr/>
          </p:nvSpPr>
          <p:spPr>
            <a:xfrm rot="548259">
              <a:off x="6565051" y="5824078"/>
              <a:ext cx="79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A4A265-BB5F-2043-9488-A7AA58FF97BD}"/>
                </a:ext>
              </a:extLst>
            </p:cNvPr>
            <p:cNvSpPr txBox="1"/>
            <p:nvPr/>
          </p:nvSpPr>
          <p:spPr>
            <a:xfrm rot="246824">
              <a:off x="8664621" y="5757810"/>
              <a:ext cx="792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runs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CAB46A-D1D7-C143-8318-113CD79D2254}"/>
                </a:ext>
              </a:extLst>
            </p:cNvPr>
            <p:cNvSpPr txBox="1"/>
            <p:nvPr/>
          </p:nvSpPr>
          <p:spPr>
            <a:xfrm>
              <a:off x="10378546" y="6004775"/>
              <a:ext cx="1599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everywhere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86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21ABC9-6E09-314D-A05C-ACE21230301B}"/>
              </a:ext>
            </a:extLst>
          </p:cNvPr>
          <p:cNvSpPr txBox="1"/>
          <p:nvPr/>
        </p:nvSpPr>
        <p:spPr>
          <a:xfrm>
            <a:off x="696468" y="1751618"/>
            <a:ext cx="10799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How would one design a “Google Maps” 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to navigate the Internet?</a:t>
            </a:r>
          </a:p>
          <a:p>
            <a:pPr algn="ctr"/>
            <a:endParaRPr lang="en-US" sz="4000" dirty="0">
              <a:latin typeface="Helvetica" pitchFamily="2" charset="0"/>
            </a:endParaRP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A9B7910C-79AD-DE4E-A49A-98BBE24D8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80" y="3127000"/>
            <a:ext cx="5127585" cy="3173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90145A-AE3C-9A4F-81D5-70BBA2EEFDD0}"/>
              </a:ext>
            </a:extLst>
          </p:cNvPr>
          <p:cNvSpPr txBox="1"/>
          <p:nvPr/>
        </p:nvSpPr>
        <p:spPr>
          <a:xfrm>
            <a:off x="542812" y="709984"/>
            <a:ext cx="1129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Routing is a fundamental problem in networking.</a:t>
            </a:r>
          </a:p>
        </p:txBody>
      </p:sp>
    </p:spTree>
    <p:extLst>
      <p:ext uri="{BB962C8B-B14F-4D97-AF65-F5344CB8AC3E}">
        <p14:creationId xmlns:p14="http://schemas.microsoft.com/office/powerpoint/2010/main" val="313500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0D7E-20A2-0243-A921-9904C009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Routing Protocols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3E35-C3C4-CB4A-A64E-333097BD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C00000"/>
                </a:solidFill>
              </a:rPr>
              <a:t>good paths </a:t>
            </a:r>
            <a:r>
              <a:rPr lang="en-US" dirty="0"/>
              <a:t>from source to destination</a:t>
            </a:r>
          </a:p>
          <a:p>
            <a:endParaRPr lang="en-US" dirty="0"/>
          </a:p>
          <a:p>
            <a:r>
              <a:rPr lang="en-US" dirty="0"/>
              <a:t>“Good” = least </a:t>
            </a:r>
            <a:r>
              <a:rPr lang="en-US" dirty="0">
                <a:solidFill>
                  <a:srgbClr val="C00000"/>
                </a:solidFill>
              </a:rPr>
              <a:t>cost</a:t>
            </a:r>
            <a:endParaRPr lang="en-US" dirty="0"/>
          </a:p>
          <a:p>
            <a:pPr lvl="1"/>
            <a:r>
              <a:rPr lang="en-US" dirty="0"/>
              <a:t>Least propagation delay</a:t>
            </a:r>
          </a:p>
          <a:p>
            <a:pPr lvl="1"/>
            <a:r>
              <a:rPr lang="en-US" dirty="0"/>
              <a:t>Least cost per unit bandwidth (e.g., $ per Gbit/s)</a:t>
            </a:r>
          </a:p>
          <a:p>
            <a:pPr lvl="1"/>
            <a:r>
              <a:rPr lang="en-US" dirty="0"/>
              <a:t>Least congested (workload-driven)</a:t>
            </a:r>
          </a:p>
          <a:p>
            <a:endParaRPr lang="en-US" dirty="0"/>
          </a:p>
          <a:p>
            <a:r>
              <a:rPr lang="en-US" dirty="0"/>
              <a:t>“Path” = a sequence of router ports (links)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6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0D7E-20A2-0243-A921-9904C009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Routing Protocols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3E35-C3C4-CB4A-A64E-333097BD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Make networks resilient to failures</a:t>
            </a:r>
          </a:p>
          <a:p>
            <a:endParaRPr lang="en-US" dirty="0"/>
          </a:p>
          <a:p>
            <a:r>
              <a:rPr lang="en-US" dirty="0"/>
              <a:t>Routers &amp; links can fail without taking down the entire network</a:t>
            </a:r>
          </a:p>
          <a:p>
            <a:endParaRPr lang="en-US" dirty="0"/>
          </a:p>
          <a:p>
            <a:r>
              <a:rPr lang="en-US" dirty="0"/>
              <a:t>Entire subsets can be unreachable; rest still reachable</a:t>
            </a:r>
          </a:p>
          <a:p>
            <a:endParaRPr lang="en-US" dirty="0"/>
          </a:p>
          <a:p>
            <a:r>
              <a:rPr lang="en-US" dirty="0"/>
              <a:t>Hence, the protocol must be </a:t>
            </a:r>
            <a:r>
              <a:rPr lang="en-US" dirty="0">
                <a:solidFill>
                  <a:srgbClr val="C00000"/>
                </a:solidFill>
              </a:rPr>
              <a:t>distributed</a:t>
            </a:r>
          </a:p>
          <a:p>
            <a:endParaRPr lang="en-US" dirty="0"/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19" descr="Router Clip Art">
            <a:extLst>
              <a:ext uri="{FF2B5EF4-FFF2-40B4-BE49-F238E27FC236}">
                <a16:creationId xmlns:a16="http://schemas.microsoft.com/office/drawing/2014/main" id="{345BF760-8BB0-F641-8041-E7F0BBCA4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907" y="4880408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B70017-E755-F74C-A33E-98477FDCE7AD}"/>
              </a:ext>
            </a:extLst>
          </p:cNvPr>
          <p:cNvCxnSpPr>
            <a:cxnSpLocks/>
          </p:cNvCxnSpPr>
          <p:nvPr/>
        </p:nvCxnSpPr>
        <p:spPr>
          <a:xfrm flipV="1">
            <a:off x="8945533" y="4753069"/>
            <a:ext cx="637759" cy="1273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F8CF659E-9F04-D348-99E1-5BE21C552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223" y="4428030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04FF6-3831-7A47-A96E-D6E74B0411A0}"/>
              </a:ext>
            </a:extLst>
          </p:cNvPr>
          <p:cNvCxnSpPr>
            <a:cxnSpLocks/>
          </p:cNvCxnSpPr>
          <p:nvPr/>
        </p:nvCxnSpPr>
        <p:spPr>
          <a:xfrm>
            <a:off x="10712674" y="4718614"/>
            <a:ext cx="388148" cy="2931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982893-F13B-FB41-A649-8B07B4FF3E1B}"/>
              </a:ext>
            </a:extLst>
          </p:cNvPr>
          <p:cNvCxnSpPr>
            <a:cxnSpLocks/>
          </p:cNvCxnSpPr>
          <p:nvPr/>
        </p:nvCxnSpPr>
        <p:spPr>
          <a:xfrm>
            <a:off x="8949990" y="5604109"/>
            <a:ext cx="532204" cy="4514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9" descr="Router Clip Art">
            <a:extLst>
              <a:ext uri="{FF2B5EF4-FFF2-40B4-BE49-F238E27FC236}">
                <a16:creationId xmlns:a16="http://schemas.microsoft.com/office/drawing/2014/main" id="{5FACEA31-7280-3548-BD0A-69A65107F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844" y="6055521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EC5BF5-D7EB-D04E-8AFC-F2F3CF3CE330}"/>
              </a:ext>
            </a:extLst>
          </p:cNvPr>
          <p:cNvCxnSpPr>
            <a:cxnSpLocks/>
          </p:cNvCxnSpPr>
          <p:nvPr/>
        </p:nvCxnSpPr>
        <p:spPr>
          <a:xfrm flipV="1">
            <a:off x="10567647" y="5787857"/>
            <a:ext cx="648222" cy="35712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9" descr="Router Clip Art">
            <a:extLst>
              <a:ext uri="{FF2B5EF4-FFF2-40B4-BE49-F238E27FC236}">
                <a16:creationId xmlns:a16="http://schemas.microsoft.com/office/drawing/2014/main" id="{175F4BA8-116C-594B-A053-62CB5FC28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822" y="5011788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3C1C9B-13F7-0B4A-A03A-DB5B8C121279}"/>
              </a:ext>
            </a:extLst>
          </p:cNvPr>
          <p:cNvCxnSpPr>
            <a:cxnSpLocks/>
          </p:cNvCxnSpPr>
          <p:nvPr/>
        </p:nvCxnSpPr>
        <p:spPr>
          <a:xfrm flipV="1">
            <a:off x="10110028" y="5205447"/>
            <a:ext cx="0" cy="71513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E20B0D9E-A3F5-6A4A-98FE-9DF17CD94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50" y="3879839"/>
            <a:ext cx="568541" cy="695437"/>
          </a:xfrm>
          <a:prstGeom prst="rect">
            <a:avLst/>
          </a:prstGeom>
        </p:spPr>
      </p:pic>
      <p:pic>
        <p:nvPicPr>
          <p:cNvPr id="28" name="Picture 27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24145498-A0B8-A147-A14A-05F037976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536" y="4204263"/>
            <a:ext cx="1035403" cy="1035403"/>
          </a:xfrm>
          <a:prstGeom prst="rect">
            <a:avLst/>
          </a:prstGeom>
        </p:spPr>
      </p:pic>
      <p:sp>
        <p:nvSpPr>
          <p:cNvPr id="29" name="Freeform 28">
            <a:extLst>
              <a:ext uri="{FF2B5EF4-FFF2-40B4-BE49-F238E27FC236}">
                <a16:creationId xmlns:a16="http://schemas.microsoft.com/office/drawing/2014/main" id="{52B45ED0-E7B5-A54C-A559-46A50D1A70DB}"/>
              </a:ext>
            </a:extLst>
          </p:cNvPr>
          <p:cNvSpPr/>
          <p:nvPr/>
        </p:nvSpPr>
        <p:spPr>
          <a:xfrm>
            <a:off x="9190299" y="4934534"/>
            <a:ext cx="1794076" cy="320372"/>
          </a:xfrm>
          <a:custGeom>
            <a:avLst/>
            <a:gdLst>
              <a:gd name="connsiteX0" fmla="*/ 0 w 1794076"/>
              <a:gd name="connsiteY0" fmla="*/ 146752 h 320372"/>
              <a:gd name="connsiteX1" fmla="*/ 601883 w 1794076"/>
              <a:gd name="connsiteY1" fmla="*/ 42580 h 320372"/>
              <a:gd name="connsiteX2" fmla="*/ 1388962 w 1794076"/>
              <a:gd name="connsiteY2" fmla="*/ 19431 h 320372"/>
              <a:gd name="connsiteX3" fmla="*/ 1794076 w 1794076"/>
              <a:gd name="connsiteY3" fmla="*/ 320372 h 32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076" h="320372">
                <a:moveTo>
                  <a:pt x="0" y="146752"/>
                </a:moveTo>
                <a:cubicBezTo>
                  <a:pt x="185194" y="105276"/>
                  <a:pt x="370389" y="63800"/>
                  <a:pt x="601883" y="42580"/>
                </a:cubicBezTo>
                <a:cubicBezTo>
                  <a:pt x="833377" y="21360"/>
                  <a:pt x="1190263" y="-26868"/>
                  <a:pt x="1388962" y="19431"/>
                </a:cubicBezTo>
                <a:cubicBezTo>
                  <a:pt x="1587661" y="65730"/>
                  <a:pt x="1690868" y="193051"/>
                  <a:pt x="1794076" y="320372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1A585E7-F8EA-A54C-B24E-DB6858260130}"/>
              </a:ext>
            </a:extLst>
          </p:cNvPr>
          <p:cNvSpPr/>
          <p:nvPr/>
        </p:nvSpPr>
        <p:spPr>
          <a:xfrm>
            <a:off x="9074552" y="5208608"/>
            <a:ext cx="2013995" cy="896338"/>
          </a:xfrm>
          <a:custGeom>
            <a:avLst/>
            <a:gdLst>
              <a:gd name="connsiteX0" fmla="*/ 0 w 2013995"/>
              <a:gd name="connsiteY0" fmla="*/ 0 h 896338"/>
              <a:gd name="connsiteX1" fmla="*/ 625033 w 2013995"/>
              <a:gd name="connsiteY1" fmla="*/ 787078 h 896338"/>
              <a:gd name="connsiteX2" fmla="*/ 1331089 w 2013995"/>
              <a:gd name="connsiteY2" fmla="*/ 833377 h 896338"/>
              <a:gd name="connsiteX3" fmla="*/ 2013995 w 2013995"/>
              <a:gd name="connsiteY3" fmla="*/ 254643 h 8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995" h="896338">
                <a:moveTo>
                  <a:pt x="0" y="0"/>
                </a:moveTo>
                <a:cubicBezTo>
                  <a:pt x="201592" y="324091"/>
                  <a:pt x="403185" y="648182"/>
                  <a:pt x="625033" y="787078"/>
                </a:cubicBezTo>
                <a:cubicBezTo>
                  <a:pt x="846881" y="925974"/>
                  <a:pt x="1099595" y="922116"/>
                  <a:pt x="1331089" y="833377"/>
                </a:cubicBezTo>
                <a:cubicBezTo>
                  <a:pt x="1562583" y="744638"/>
                  <a:pt x="1788289" y="499640"/>
                  <a:pt x="2013995" y="25464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E54D0ACB-D168-B842-BA99-12A6A01F9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665" y="4331717"/>
            <a:ext cx="568541" cy="695437"/>
          </a:xfrm>
          <a:prstGeom prst="rect">
            <a:avLst/>
          </a:prstGeom>
        </p:spPr>
      </p:pic>
      <p:pic>
        <p:nvPicPr>
          <p:cNvPr id="32" name="Picture 31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BBD8525C-A05A-894A-8B7B-D793725CD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151" y="4656141"/>
            <a:ext cx="1035403" cy="103540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BE9A9E-C134-7547-A998-9F186D3C367F}"/>
              </a:ext>
            </a:extLst>
          </p:cNvPr>
          <p:cNvCxnSpPr>
            <a:cxnSpLocks/>
          </p:cNvCxnSpPr>
          <p:nvPr/>
        </p:nvCxnSpPr>
        <p:spPr>
          <a:xfrm flipV="1">
            <a:off x="10758342" y="5836117"/>
            <a:ext cx="912165" cy="479438"/>
          </a:xfrm>
          <a:prstGeom prst="straightConnector1">
            <a:avLst/>
          </a:prstGeom>
          <a:ln w="50800">
            <a:solidFill>
              <a:srgbClr val="C0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19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740360" y="5094225"/>
            <a:ext cx="4383087" cy="1216007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5547604" y="5377100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5436480" y="5562837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5449180" y="5669201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6466768" y="5862875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7127168" y="5408851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6411204" y="5562837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7738355" y="5591413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881104" y="5377100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6006392" y="5802551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6701717" y="5261212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7344655" y="5715237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8066967" y="5400912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4082342" y="2117962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2473563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882317" y="2462923"/>
            <a:ext cx="6534170" cy="1766939"/>
            <a:chOff x="1557338" y="2675411"/>
            <a:chExt cx="6534170" cy="1766939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194" y="3734464"/>
              <a:ext cx="8130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Helvetica" pitchFamily="2" charset="0"/>
                </a:rPr>
                <a:t>data</a:t>
              </a:r>
            </a:p>
            <a:p>
              <a:pPr algn="ctr"/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7401" y="2675411"/>
              <a:ext cx="954107" cy="7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en-US" sz="2000" dirty="0">
                  <a:latin typeface="Helvetica" pitchFamily="2" charset="0"/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3489563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4607805" y="2670413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792" y="52612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17" y="55485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F779B-EFA7-DD49-937D-3042ACF52C57}"/>
              </a:ext>
            </a:extLst>
          </p:cNvPr>
          <p:cNvGrpSpPr/>
          <p:nvPr/>
        </p:nvGrpSpPr>
        <p:grpSpPr>
          <a:xfrm>
            <a:off x="3263193" y="5259954"/>
            <a:ext cx="1316604" cy="277000"/>
            <a:chOff x="2462214" y="5472442"/>
            <a:chExt cx="1316604" cy="277000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793" y="5484317"/>
              <a:ext cx="1290025" cy="208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4" y="5505144"/>
              <a:ext cx="1281165" cy="2082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931" y="5507921"/>
              <a:ext cx="476671" cy="2096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20" y="5472442"/>
              <a:ext cx="501676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solidFill>
                    <a:schemeClr val="bg1"/>
                  </a:solidFill>
                  <a:latin typeface="Helvetica" pitchFamily="2" charset="0"/>
                </a:rPr>
                <a:t>0111</a:t>
              </a:r>
            </a:p>
          </p:txBody>
        </p:sp>
      </p:grpSp>
      <p:sp>
        <p:nvSpPr>
          <p:cNvPr id="47150" name="Line 119">
            <a:extLst>
              <a:ext uri="{FF2B5EF4-FFF2-40B4-BE49-F238E27FC236}">
                <a16:creationId xmlns:a16="http://schemas.microsoft.com/office/drawing/2014/main" id="{05154368-2727-084D-ACFE-5648AF1D5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4065" y="5570818"/>
            <a:ext cx="59699" cy="460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818942" y="5456475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5039604" y="5446951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712" y="6032237"/>
            <a:ext cx="29121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/>
              <a:t>values in arriving </a:t>
            </a:r>
          </a:p>
          <a:p>
            <a:r>
              <a:rPr lang="en-US" altLang="en-US" sz="1600" dirty="0"/>
              <a:t>packet header, </a:t>
            </a:r>
          </a:p>
          <a:p>
            <a:r>
              <a:rPr lang="en-US" altLang="en-US" sz="1600" dirty="0" err="1"/>
              <a:t>i.e</a:t>
            </a:r>
            <a:r>
              <a:rPr lang="en-US" altLang="en-US" sz="1600" dirty="0"/>
              <a:t>, destination IP address</a:t>
            </a:r>
            <a:endParaRPr lang="en-US" altLang="en-US" sz="20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617" y="56501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00" y="4261458"/>
            <a:ext cx="3213099" cy="200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Data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per-packet processing, moving packet from input port to output port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1131" y="3881001"/>
            <a:ext cx="1785893" cy="540339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91" y="1435203"/>
            <a:ext cx="3213099" cy="280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Helvetica" pitchFamily="2" charset="0"/>
              </a:rPr>
              <a:t>Distributed</a:t>
            </a:r>
            <a:r>
              <a:rPr lang="en-US" altLang="en-US" b="1" dirty="0">
                <a:latin typeface="Helvetica" pitchFamily="2" charset="0"/>
              </a:rPr>
              <a:t> control plane:</a:t>
            </a:r>
            <a:r>
              <a:rPr lang="en-US" altLang="en-US" sz="2400" dirty="0">
                <a:latin typeface="Helvetica" pitchFamily="2" charset="0"/>
              </a:rPr>
              <a:t> Components in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every router</a:t>
            </a:r>
            <a:r>
              <a:rPr lang="en-US" altLang="en-US" sz="2400" dirty="0">
                <a:latin typeface="Helvetica" pitchFamily="2" charset="0"/>
              </a:rPr>
              <a:t> interact with other components to produce a routing outcome.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6471" y="2094151"/>
            <a:ext cx="1144292" cy="60324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Per-router control plane</a:t>
            </a:r>
          </a:p>
        </p:txBody>
      </p:sp>
      <p:pic>
        <p:nvPicPr>
          <p:cNvPr id="4" name="Picture 3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46838288-E60D-CA49-979A-C261BDA5F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398" y="2391006"/>
            <a:ext cx="1219200" cy="107124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E72B4C-1CB9-6E49-ABB3-A31B19D2D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720" y="2104276"/>
            <a:ext cx="638972" cy="522795"/>
          </a:xfrm>
          <a:prstGeom prst="rect">
            <a:avLst/>
          </a:prstGeom>
        </p:spPr>
      </p:pic>
      <p:pic>
        <p:nvPicPr>
          <p:cNvPr id="249" name="Picture 24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FDD3A60-7003-B948-9DB2-D1905F1D9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968043" y="1991088"/>
            <a:ext cx="638972" cy="522795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DE9AF33F-5F6D-D446-9940-0B28F478F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4248" y="5938367"/>
            <a:ext cx="1387358" cy="913494"/>
          </a:xfrm>
          <a:prstGeom prst="rect">
            <a:avLst/>
          </a:prstGeom>
        </p:spPr>
      </p:pic>
      <p:pic>
        <p:nvPicPr>
          <p:cNvPr id="253" name="Picture 252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4F75DE10-A96B-6044-AB55-7DDE79704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308" y="2386250"/>
            <a:ext cx="764258" cy="671512"/>
          </a:xfrm>
          <a:prstGeom prst="rect">
            <a:avLst/>
          </a:prstGeom>
        </p:spPr>
      </p:pic>
      <p:pic>
        <p:nvPicPr>
          <p:cNvPr id="254" name="Picture 253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CE400521-37E1-5043-9FD4-378BE602C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051" y="3100229"/>
            <a:ext cx="598940" cy="526256"/>
          </a:xfrm>
          <a:prstGeom prst="rect">
            <a:avLst/>
          </a:prstGeom>
        </p:spPr>
      </p:pic>
      <p:pic>
        <p:nvPicPr>
          <p:cNvPr id="255" name="Picture 254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7A4553D6-73F9-C14F-A616-A75484EE4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610" y="3100229"/>
            <a:ext cx="598940" cy="526256"/>
          </a:xfrm>
          <a:prstGeom prst="rect">
            <a:avLst/>
          </a:prstGeom>
        </p:spPr>
      </p:pic>
      <p:pic>
        <p:nvPicPr>
          <p:cNvPr id="256" name="Picture 255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0BDE0B2C-AE9B-F345-B31D-5B2B57563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28" y="2595222"/>
            <a:ext cx="598940" cy="526256"/>
          </a:xfrm>
          <a:prstGeom prst="rect">
            <a:avLst/>
          </a:prstGeom>
        </p:spPr>
      </p:pic>
      <p:pic>
        <p:nvPicPr>
          <p:cNvPr id="257" name="Picture 256" descr="Shape&#10;&#10;Description automatically generated with medium confidence">
            <a:extLst>
              <a:ext uri="{FF2B5EF4-FFF2-40B4-BE49-F238E27FC236}">
                <a16:creationId xmlns:a16="http://schemas.microsoft.com/office/drawing/2014/main" id="{E31516E3-BB5F-8843-B1C6-8A147D551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238" y="2047855"/>
            <a:ext cx="638972" cy="522795"/>
          </a:xfrm>
          <a:prstGeom prst="rect">
            <a:avLst/>
          </a:prstGeom>
        </p:spPr>
      </p:pic>
      <p:pic>
        <p:nvPicPr>
          <p:cNvPr id="258" name="Picture 25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4F45F5-BB21-C841-9088-570C35177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77295" y="2118581"/>
            <a:ext cx="638972" cy="522795"/>
          </a:xfrm>
          <a:prstGeom prst="rect">
            <a:avLst/>
          </a:prstGeom>
        </p:spPr>
      </p:pic>
      <p:pic>
        <p:nvPicPr>
          <p:cNvPr id="259" name="Picture 258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279FB5-388F-6349-BA30-32341B973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3447" y="4839906"/>
            <a:ext cx="1281340" cy="1048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E310A3-290F-0147-A9C9-67046868BA73}"/>
              </a:ext>
            </a:extLst>
          </p:cNvPr>
          <p:cNvSpPr txBox="1"/>
          <p:nvPr/>
        </p:nvSpPr>
        <p:spPr>
          <a:xfrm>
            <a:off x="10435176" y="5057478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Q1. What info exchanged?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DD07164-F2A8-1B48-B416-1CAB8613B4BC}"/>
              </a:ext>
            </a:extLst>
          </p:cNvPr>
          <p:cNvSpPr txBox="1"/>
          <p:nvPr/>
        </p:nvSpPr>
        <p:spPr>
          <a:xfrm>
            <a:off x="10454443" y="6096238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Q2. What computation?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8B94C-0DCE-8D40-85B2-832A2DC58BFC}"/>
              </a:ext>
            </a:extLst>
          </p:cNvPr>
          <p:cNvSpPr txBox="1"/>
          <p:nvPr/>
        </p:nvSpPr>
        <p:spPr>
          <a:xfrm>
            <a:off x="10479587" y="3917935"/>
            <a:ext cx="1721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Routing protocol</a:t>
            </a:r>
          </a:p>
        </p:txBody>
      </p:sp>
    </p:spTree>
    <p:extLst>
      <p:ext uri="{BB962C8B-B14F-4D97-AF65-F5344CB8AC3E}">
        <p14:creationId xmlns:p14="http://schemas.microsoft.com/office/powerpoint/2010/main" val="409889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0" grpId="0" animBg="1"/>
      <p:bldP spid="47132" grpId="0" animBg="1"/>
      <p:bldP spid="47134" grpId="0"/>
      <p:bldP spid="247" grpId="0"/>
      <p:bldP spid="248" grpId="0" animBg="1"/>
      <p:bldP spid="250" grpId="0"/>
      <p:bldP spid="251" grpId="0" animBg="1"/>
      <p:bldP spid="9" grpId="0"/>
      <p:bldP spid="260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278"/>
            <a:ext cx="11013832" cy="5345722"/>
          </a:xfrm>
        </p:spPr>
        <p:txBody>
          <a:bodyPr>
            <a:normAutofit/>
          </a:bodyPr>
          <a:lstStyle/>
          <a:p>
            <a:r>
              <a:rPr lang="en-US" dirty="0"/>
              <a:t>Routing algorithms work over an abstract representation of a network: </a:t>
            </a:r>
            <a:r>
              <a:rPr lang="en-US" dirty="0">
                <a:solidFill>
                  <a:srgbClr val="C00000"/>
                </a:solidFill>
              </a:rPr>
              <a:t>the graph abstraction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Each router is a </a:t>
            </a:r>
            <a:r>
              <a:rPr lang="en-US" dirty="0">
                <a:solidFill>
                  <a:srgbClr val="C00000"/>
                </a:solidFill>
              </a:rPr>
              <a:t>node</a:t>
            </a:r>
            <a:r>
              <a:rPr lang="en-US" dirty="0"/>
              <a:t> in a graph</a:t>
            </a:r>
          </a:p>
          <a:p>
            <a:r>
              <a:rPr lang="en-US" dirty="0"/>
              <a:t>Each link is an </a:t>
            </a:r>
            <a:r>
              <a:rPr lang="en-US" dirty="0">
                <a:solidFill>
                  <a:srgbClr val="C00000"/>
                </a:solidFill>
              </a:rPr>
              <a:t>edge</a:t>
            </a:r>
            <a:r>
              <a:rPr lang="en-US" dirty="0"/>
              <a:t> in the graph</a:t>
            </a:r>
          </a:p>
          <a:p>
            <a:r>
              <a:rPr lang="en-US" dirty="0"/>
              <a:t>Edges have </a:t>
            </a:r>
            <a:r>
              <a:rPr lang="en-US" dirty="0">
                <a:solidFill>
                  <a:srgbClr val="C00000"/>
                </a:solidFill>
              </a:rPr>
              <a:t>weights </a:t>
            </a:r>
            <a:r>
              <a:rPr lang="en-US" dirty="0"/>
              <a:t>(also called </a:t>
            </a:r>
            <a:r>
              <a:rPr lang="en-US" dirty="0">
                <a:solidFill>
                  <a:srgbClr val="C00000"/>
                </a:solidFill>
              </a:rPr>
              <a:t>link metrics). </a:t>
            </a:r>
            <a:r>
              <a:rPr lang="en-US" dirty="0"/>
              <a:t>Set by </a:t>
            </a:r>
            <a:r>
              <a:rPr lang="en-US" dirty="0" err="1"/>
              <a:t>netadmin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6AA36F2-C11B-7E4A-856F-D57DBCC49D08}"/>
              </a:ext>
            </a:extLst>
          </p:cNvPr>
          <p:cNvSpPr>
            <a:spLocks/>
          </p:cNvSpPr>
          <p:nvPr/>
        </p:nvSpPr>
        <p:spPr bwMode="auto">
          <a:xfrm>
            <a:off x="4103078" y="2519487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39FB3D6E-5034-2748-9A18-EC0262AE8FA2}"/>
              </a:ext>
            </a:extLst>
          </p:cNvPr>
          <p:cNvSpPr>
            <a:spLocks/>
          </p:cNvSpPr>
          <p:nvPr/>
        </p:nvSpPr>
        <p:spPr bwMode="auto">
          <a:xfrm>
            <a:off x="4636478" y="3391025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E2C537A6-A00E-F440-ADB3-72F3FA4F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28" y="37752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0304DDBF-DE37-5840-B283-5988C42C7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3728" y="37640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304C825-C510-BC4B-B4D5-4420208DE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0616" y="37640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4D810F9-003F-C346-912E-359A3871B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28" y="3764087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868A894F-8339-7544-8745-EDD30DE2B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966" y="3670425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09718FD3-4FD9-D242-93A2-6CFBC5D3B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203" y="4389562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08BC5DCF-22CA-EA4E-96F1-33B5B6966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203" y="43784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7FC3ECB1-F2E0-8544-98CF-B20A6AA56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3091" y="43784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504817-EBDA-F34E-A333-D88B3B821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203" y="437845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76A193E1-65B5-8343-9414-C92F6C133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441" y="4284787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9AD19C60-CECF-914D-9B61-158F91E0F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853" y="3294187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EFC7206C-1F4A-4142-926F-91B1CB4CD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9853" y="32830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214C743B-788B-B34D-B3EB-9F5D11957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6741" y="32830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2259441A-1272-2045-9F2F-B2AA4C8CD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853" y="3283075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391D7FA2-B08C-6A45-8B28-E0FBBE724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091" y="3189412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6D475E29-885E-374C-B4E2-454FA8608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116" y="3287837"/>
            <a:ext cx="49530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59678F29-4EB2-A842-B773-D1006A375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4116" y="3276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E16A6E46-66C0-9446-93C7-5A9F69995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9416" y="3276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1C81ADCB-310E-D047-B285-E9BCD9481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116" y="3276725"/>
            <a:ext cx="490538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57677031-B541-9949-A124-74DD1951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878" y="3187825"/>
            <a:ext cx="495300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7BA5DE5F-B157-5B41-8BC0-7F4238D9A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991" y="43848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5522935A-DE15-E441-BB71-48978361F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9991" y="43736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5B21B7C0-DBCA-D04D-9A00-2711EAEED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6878" y="43736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5C1EC9F4-0ABB-DD46-80C1-69546E626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991" y="4373687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" name="Oval 29">
            <a:extLst>
              <a:ext uri="{FF2B5EF4-FFF2-40B4-BE49-F238E27FC236}">
                <a16:creationId xmlns:a16="http://schemas.microsoft.com/office/drawing/2014/main" id="{E730812D-AE40-8E4A-980D-857AB1B1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228" y="4280025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Oval 30">
            <a:extLst>
              <a:ext uri="{FF2B5EF4-FFF2-40B4-BE49-F238E27FC236}">
                <a16:creationId xmlns:a16="http://schemas.microsoft.com/office/drawing/2014/main" id="{928A2163-FDBF-2F43-B7CB-96B14CAE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928" y="3843462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EC3A519D-5162-764E-A3FD-97BC1F644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6928" y="38323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CD138B40-4242-AA42-B261-9CDED32A5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3816" y="38323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3EB9607E-03CB-4146-8B70-B717A2A30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928" y="383235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" name="Oval 34">
            <a:extLst>
              <a:ext uri="{FF2B5EF4-FFF2-40B4-BE49-F238E27FC236}">
                <a16:creationId xmlns:a16="http://schemas.microsoft.com/office/drawing/2014/main" id="{C9863082-F339-5544-B9A4-A19903465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166" y="3738687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Freeform 35">
            <a:extLst>
              <a:ext uri="{FF2B5EF4-FFF2-40B4-BE49-F238E27FC236}">
                <a16:creationId xmlns:a16="http://schemas.microsoft.com/office/drawing/2014/main" id="{FF88D18F-8694-EF4D-BE05-45EF9A8E065A}"/>
              </a:ext>
            </a:extLst>
          </p:cNvPr>
          <p:cNvSpPr>
            <a:spLocks/>
          </p:cNvSpPr>
          <p:nvPr/>
        </p:nvSpPr>
        <p:spPr bwMode="auto">
          <a:xfrm>
            <a:off x="6317641" y="3433887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661E0A0E-307E-2C49-AC04-126CA1B17B95}"/>
              </a:ext>
            </a:extLst>
          </p:cNvPr>
          <p:cNvSpPr>
            <a:spLocks/>
          </p:cNvSpPr>
          <p:nvPr/>
        </p:nvSpPr>
        <p:spPr bwMode="auto">
          <a:xfrm>
            <a:off x="5217503" y="3443412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Freeform 37">
            <a:extLst>
              <a:ext uri="{FF2B5EF4-FFF2-40B4-BE49-F238E27FC236}">
                <a16:creationId xmlns:a16="http://schemas.microsoft.com/office/drawing/2014/main" id="{E33BA9AC-5628-B64B-BECE-5A26B9BA0CD1}"/>
              </a:ext>
            </a:extLst>
          </p:cNvPr>
          <p:cNvSpPr>
            <a:spLocks/>
          </p:cNvSpPr>
          <p:nvPr/>
        </p:nvSpPr>
        <p:spPr bwMode="auto">
          <a:xfrm>
            <a:off x="5479441" y="3419600"/>
            <a:ext cx="800100" cy="952500"/>
          </a:xfrm>
          <a:custGeom>
            <a:avLst/>
            <a:gdLst>
              <a:gd name="T0" fmla="*/ 0 w 378"/>
              <a:gd name="T1" fmla="*/ 600 h 174"/>
              <a:gd name="T2" fmla="*/ 504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Freeform 38">
            <a:extLst>
              <a:ext uri="{FF2B5EF4-FFF2-40B4-BE49-F238E27FC236}">
                <a16:creationId xmlns:a16="http://schemas.microsoft.com/office/drawing/2014/main" id="{7B38EBFA-3B95-4B4C-AD50-2E167E25CF92}"/>
              </a:ext>
            </a:extLst>
          </p:cNvPr>
          <p:cNvSpPr>
            <a:spLocks/>
          </p:cNvSpPr>
          <p:nvPr/>
        </p:nvSpPr>
        <p:spPr bwMode="auto">
          <a:xfrm>
            <a:off x="6570053" y="3972050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Freeform 39">
            <a:extLst>
              <a:ext uri="{FF2B5EF4-FFF2-40B4-BE49-F238E27FC236}">
                <a16:creationId xmlns:a16="http://schemas.microsoft.com/office/drawing/2014/main" id="{1ABBA0D3-E03E-B84F-8488-9A1CA05B3FF8}"/>
              </a:ext>
            </a:extLst>
          </p:cNvPr>
          <p:cNvSpPr>
            <a:spLocks/>
          </p:cNvSpPr>
          <p:nvPr/>
        </p:nvSpPr>
        <p:spPr bwMode="auto">
          <a:xfrm>
            <a:off x="5488966" y="4419725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Freeform 40">
            <a:extLst>
              <a:ext uri="{FF2B5EF4-FFF2-40B4-BE49-F238E27FC236}">
                <a16:creationId xmlns:a16="http://schemas.microsoft.com/office/drawing/2014/main" id="{D0F4F0D0-78E3-FF4C-A591-A002F3918419}"/>
              </a:ext>
            </a:extLst>
          </p:cNvPr>
          <p:cNvSpPr>
            <a:spLocks/>
          </p:cNvSpPr>
          <p:nvPr/>
        </p:nvSpPr>
        <p:spPr bwMode="auto">
          <a:xfrm>
            <a:off x="4550753" y="3905375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Freeform 41">
            <a:extLst>
              <a:ext uri="{FF2B5EF4-FFF2-40B4-BE49-F238E27FC236}">
                <a16:creationId xmlns:a16="http://schemas.microsoft.com/office/drawing/2014/main" id="{6CA125C3-F035-DF4C-9FAB-795CD746B39B}"/>
              </a:ext>
            </a:extLst>
          </p:cNvPr>
          <p:cNvSpPr>
            <a:spLocks/>
          </p:cNvSpPr>
          <p:nvPr/>
        </p:nvSpPr>
        <p:spPr bwMode="auto">
          <a:xfrm>
            <a:off x="5479441" y="3324350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Freeform 42">
            <a:extLst>
              <a:ext uri="{FF2B5EF4-FFF2-40B4-BE49-F238E27FC236}">
                <a16:creationId xmlns:a16="http://schemas.microsoft.com/office/drawing/2014/main" id="{401F77F0-0EAC-3840-8666-AB24E95B8AD4}"/>
              </a:ext>
            </a:extLst>
          </p:cNvPr>
          <p:cNvSpPr>
            <a:spLocks/>
          </p:cNvSpPr>
          <p:nvPr/>
        </p:nvSpPr>
        <p:spPr bwMode="auto">
          <a:xfrm>
            <a:off x="6551003" y="3319587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Freeform 43">
            <a:extLst>
              <a:ext uri="{FF2B5EF4-FFF2-40B4-BE49-F238E27FC236}">
                <a16:creationId xmlns:a16="http://schemas.microsoft.com/office/drawing/2014/main" id="{72B937D4-EB85-AA4B-BF0D-E8E9A7C6DE2F}"/>
              </a:ext>
            </a:extLst>
          </p:cNvPr>
          <p:cNvSpPr>
            <a:spLocks/>
          </p:cNvSpPr>
          <p:nvPr/>
        </p:nvSpPr>
        <p:spPr bwMode="auto">
          <a:xfrm>
            <a:off x="4460266" y="2638550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45">
            <a:extLst>
              <a:ext uri="{FF2B5EF4-FFF2-40B4-BE49-F238E27FC236}">
                <a16:creationId xmlns:a16="http://schemas.microsoft.com/office/drawing/2014/main" id="{64DFFDB1-00FC-AD41-BC19-4FA7B025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359" y="3691063"/>
            <a:ext cx="22523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Text Box 46">
            <a:extLst>
              <a:ext uri="{FF2B5EF4-FFF2-40B4-BE49-F238E27FC236}">
                <a16:creationId xmlns:a16="http://schemas.microsoft.com/office/drawing/2014/main" id="{59308691-2F9F-D84F-B5BC-F0C518DE3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691" y="3594225"/>
            <a:ext cx="319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1"/>
                </a:solidFill>
              </a:rPr>
              <a:t>u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0" name="Rectangle 48">
            <a:extLst>
              <a:ext uri="{FF2B5EF4-FFF2-40B4-BE49-F238E27FC236}">
                <a16:creationId xmlns:a16="http://schemas.microsoft.com/office/drawing/2014/main" id="{F6AECA28-1D83-AC4E-A32F-594157644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670" y="4300663"/>
            <a:ext cx="22502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Text Box 49">
            <a:extLst>
              <a:ext uri="{FF2B5EF4-FFF2-40B4-BE49-F238E27FC236}">
                <a16:creationId xmlns:a16="http://schemas.microsoft.com/office/drawing/2014/main" id="{4B193E79-F5AB-7E4C-903C-55B2B427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8416" y="4203825"/>
            <a:ext cx="300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y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8" name="Rectangle 51">
            <a:extLst>
              <a:ext uri="{FF2B5EF4-FFF2-40B4-BE49-F238E27FC236}">
                <a16:creationId xmlns:a16="http://schemas.microsoft.com/office/drawing/2014/main" id="{9A670E30-8910-3D46-A2F7-21D84617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293" y="4295900"/>
            <a:ext cx="227463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9" name="Text Box 52">
            <a:extLst>
              <a:ext uri="{FF2B5EF4-FFF2-40B4-BE49-F238E27FC236}">
                <a16:creationId xmlns:a16="http://schemas.microsoft.com/office/drawing/2014/main" id="{D2F40E79-ECBF-EF47-A16B-C72C3A3E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803" y="4151437"/>
            <a:ext cx="317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6" name="Rectangle 54">
            <a:extLst>
              <a:ext uri="{FF2B5EF4-FFF2-40B4-BE49-F238E27FC236}">
                <a16:creationId xmlns:a16="http://schemas.microsoft.com/office/drawing/2014/main" id="{DEAE1FC2-2635-6543-B733-C059D2871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573" y="3205288"/>
            <a:ext cx="225682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Text Box 55">
            <a:extLst>
              <a:ext uri="{FF2B5EF4-FFF2-40B4-BE49-F238E27FC236}">
                <a16:creationId xmlns:a16="http://schemas.microsoft.com/office/drawing/2014/main" id="{45007B86-4E19-9A41-AA35-E2514A0A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316" y="3108450"/>
            <a:ext cx="368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1"/>
                </a:solidFill>
              </a:rPr>
              <a:t>w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15DD4324-1D32-6C4F-976F-F15C1496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409" y="3205288"/>
            <a:ext cx="22511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Text Box 58">
            <a:extLst>
              <a:ext uri="{FF2B5EF4-FFF2-40B4-BE49-F238E27FC236}">
                <a16:creationId xmlns:a16="http://schemas.microsoft.com/office/drawing/2014/main" id="{5D1DDF8A-3125-6842-AB38-6D2970C99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453" y="3108450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v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A1FE25BA-79FE-3941-B366-EF499464C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254" y="3757738"/>
            <a:ext cx="226256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Text Box 61">
            <a:extLst>
              <a:ext uri="{FF2B5EF4-FFF2-40B4-BE49-F238E27FC236}">
                <a16:creationId xmlns:a16="http://schemas.microsoft.com/office/drawing/2014/main" id="{DAC756A5-1F33-0C4A-ACA7-8F3E9E302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116" y="3613275"/>
            <a:ext cx="306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2" name="Text Box 62">
            <a:extLst>
              <a:ext uri="{FF2B5EF4-FFF2-40B4-BE49-F238E27FC236}">
                <a16:creationId xmlns:a16="http://schemas.microsoft.com/office/drawing/2014/main" id="{9B72EA58-A6FC-7740-A160-52E189FDA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303" y="33132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3" name="Text Box 63">
            <a:extLst>
              <a:ext uri="{FF2B5EF4-FFF2-40B4-BE49-F238E27FC236}">
                <a16:creationId xmlns:a16="http://schemas.microsoft.com/office/drawing/2014/main" id="{3105E872-7A2B-3C41-97DC-E431928C5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753" y="36609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4" name="Text Box 64">
            <a:extLst>
              <a:ext uri="{FF2B5EF4-FFF2-40B4-BE49-F238E27FC236}">
                <a16:creationId xmlns:a16="http://schemas.microsoft.com/office/drawing/2014/main" id="{826437D1-F983-AB4E-9142-64101916A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603" y="39990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5" name="Text Box 65">
            <a:extLst>
              <a:ext uri="{FF2B5EF4-FFF2-40B4-BE49-F238E27FC236}">
                <a16:creationId xmlns:a16="http://schemas.microsoft.com/office/drawing/2014/main" id="{99B65FFB-2DB3-8843-8C70-1A587A170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353" y="38085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6" name="Text Box 66">
            <a:extLst>
              <a:ext uri="{FF2B5EF4-FFF2-40B4-BE49-F238E27FC236}">
                <a16:creationId xmlns:a16="http://schemas.microsoft.com/office/drawing/2014/main" id="{2B173FAD-AD0C-C149-AD27-45B1B6FF0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753" y="4370512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7" name="Text Box 67">
            <a:extLst>
              <a:ext uri="{FF2B5EF4-FFF2-40B4-BE49-F238E27FC236}">
                <a16:creationId xmlns:a16="http://schemas.microsoft.com/office/drawing/2014/main" id="{424F83FF-FCE2-DE4E-AD4F-E5F85CEA8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253" y="36894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8" name="Text Box 68">
            <a:extLst>
              <a:ext uri="{FF2B5EF4-FFF2-40B4-BE49-F238E27FC236}">
                <a16:creationId xmlns:a16="http://schemas.microsoft.com/office/drawing/2014/main" id="{54035322-07AF-304D-AEFC-F0C2C888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341" y="41085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9" name="Text Box 69">
            <a:extLst>
              <a:ext uri="{FF2B5EF4-FFF2-40B4-BE49-F238E27FC236}">
                <a16:creationId xmlns:a16="http://schemas.microsoft.com/office/drawing/2014/main" id="{72BFBEC9-BD47-E14B-AE8C-F295900F2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5478" y="325608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0" name="Text Box 70">
            <a:extLst>
              <a:ext uri="{FF2B5EF4-FFF2-40B4-BE49-F238E27FC236}">
                <a16:creationId xmlns:a16="http://schemas.microsoft.com/office/drawing/2014/main" id="{42697AC4-B0EA-B248-A803-1D6C00F2B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666" y="3017962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1" name="Text Box 71">
            <a:extLst>
              <a:ext uri="{FF2B5EF4-FFF2-40B4-BE49-F238E27FC236}">
                <a16:creationId xmlns:a16="http://schemas.microsoft.com/office/drawing/2014/main" id="{9D56BD3B-70F9-8945-8D58-626936AB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453" y="25941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432829-6FD9-AB4B-8236-3D80C79E48F4}"/>
              </a:ext>
            </a:extLst>
          </p:cNvPr>
          <p:cNvSpPr txBox="1"/>
          <p:nvPr/>
        </p:nvSpPr>
        <p:spPr>
          <a:xfrm>
            <a:off x="949569" y="2618279"/>
            <a:ext cx="3004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Ex: Rutgers campus</a:t>
            </a:r>
          </a:p>
          <a:p>
            <a:pPr algn="r"/>
            <a:endParaRPr lang="en-US" sz="2000" dirty="0">
              <a:latin typeface="Helvetica" pitchFamily="2" charset="0"/>
            </a:endParaRPr>
          </a:p>
          <a:p>
            <a:pPr algn="r"/>
            <a:r>
              <a:rPr lang="en-US" sz="2000" dirty="0">
                <a:latin typeface="Helvetica" pitchFamily="2" charset="0"/>
              </a:rPr>
              <a:t>u: Computer Science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v: School of Engineering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77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1" grpId="0"/>
      <p:bldP spid="69" grpId="0"/>
      <p:bldP spid="67" grpId="0"/>
      <p:bldP spid="65" grpId="0"/>
      <p:bldP spid="63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278"/>
            <a:ext cx="10134601" cy="5345722"/>
          </a:xfrm>
        </p:spPr>
        <p:txBody>
          <a:bodyPr>
            <a:normAutofit/>
          </a:bodyPr>
          <a:lstStyle/>
          <a:p>
            <a:r>
              <a:rPr lang="en-US" dirty="0"/>
              <a:t>Routing algorithms work over an abstract representation of a network: </a:t>
            </a:r>
            <a:r>
              <a:rPr lang="en-US" dirty="0">
                <a:solidFill>
                  <a:srgbClr val="C00000"/>
                </a:solidFill>
              </a:rPr>
              <a:t>the graph abstraction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G = (N, E)</a:t>
            </a:r>
          </a:p>
          <a:p>
            <a:r>
              <a:rPr lang="en-US" dirty="0"/>
              <a:t>N = {u, v, w, x, y, z}</a:t>
            </a:r>
          </a:p>
          <a:p>
            <a:r>
              <a:rPr lang="en-US" dirty="0"/>
              <a:t>E = { (</a:t>
            </a:r>
            <a:r>
              <a:rPr lang="en-US" dirty="0" err="1"/>
              <a:t>u,v</a:t>
            </a:r>
            <a:r>
              <a:rPr lang="en-US" dirty="0"/>
              <a:t>), (</a:t>
            </a:r>
            <a:r>
              <a:rPr lang="en-US" dirty="0" err="1"/>
              <a:t>u,x</a:t>
            </a:r>
            <a:r>
              <a:rPr lang="en-US" dirty="0"/>
              <a:t>), (</a:t>
            </a:r>
            <a:r>
              <a:rPr lang="en-US" dirty="0" err="1"/>
              <a:t>v,x</a:t>
            </a:r>
            <a:r>
              <a:rPr lang="en-US" dirty="0"/>
              <a:t>), (</a:t>
            </a:r>
            <a:r>
              <a:rPr lang="en-US" dirty="0" err="1"/>
              <a:t>v,w</a:t>
            </a:r>
            <a:r>
              <a:rPr lang="en-US" dirty="0"/>
              <a:t>), (</a:t>
            </a:r>
            <a:r>
              <a:rPr lang="en-US" dirty="0" err="1"/>
              <a:t>x,w</a:t>
            </a:r>
            <a:r>
              <a:rPr lang="en-US" dirty="0"/>
              <a:t>), (</a:t>
            </a:r>
            <a:r>
              <a:rPr lang="en-US" dirty="0" err="1"/>
              <a:t>x,y</a:t>
            </a:r>
            <a:r>
              <a:rPr lang="en-US" dirty="0"/>
              <a:t>), (</a:t>
            </a:r>
            <a:r>
              <a:rPr lang="en-US" dirty="0" err="1"/>
              <a:t>w,y</a:t>
            </a:r>
            <a:r>
              <a:rPr lang="en-US" dirty="0"/>
              <a:t>), (</a:t>
            </a:r>
            <a:r>
              <a:rPr lang="en-US" dirty="0" err="1"/>
              <a:t>w,z</a:t>
            </a:r>
            <a:r>
              <a:rPr lang="en-US" dirty="0"/>
              <a:t>), (</a:t>
            </a:r>
            <a:r>
              <a:rPr lang="en-US" dirty="0" err="1"/>
              <a:t>y,z</a:t>
            </a:r>
            <a:r>
              <a:rPr lang="en-US" dirty="0"/>
              <a:t>) 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7A84D-5451-1544-9C1C-B31F1359388E}"/>
              </a:ext>
            </a:extLst>
          </p:cNvPr>
          <p:cNvGrpSpPr/>
          <p:nvPr/>
        </p:nvGrpSpPr>
        <p:grpSpPr>
          <a:xfrm>
            <a:off x="4103078" y="2519487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6AA36F2-C11B-7E4A-856F-D57DBCC49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9FB3D6E-5034-2748-9A18-EC0262A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2C537A6-A00E-F440-ADB3-72F3FA4F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304DDBF-DE37-5840-B283-5988C42C7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304C825-C510-BC4B-B4D5-4420208DE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4D810F9-003F-C346-912E-359A3871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868A894F-8339-7544-8745-EDD30DE2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9718FD3-4FD9-D242-93A2-6CFBC5D3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8BC5DCF-22CA-EA4E-96F1-33B5B6966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FC3ECB1-F2E0-8544-98CF-B20A6AA56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0504817-EBDA-F34E-A333-D88B3B82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6A193E1-65B5-8343-9414-C92F6C13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9AD19C60-CECF-914D-9B61-158F91E0F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FC7206C-1F4A-4142-926F-91B1CB4CD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14C743B-788B-B34D-B3EB-9F5D11957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2259441A-1272-2045-9F2F-B2AA4C8C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391D7FA2-B08C-6A45-8B28-E0FBBE72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6D475E29-885E-374C-B4E2-454FA860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9678F29-4EB2-A842-B773-D1006A375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16A6E46-66C0-9446-93C7-5A9F69995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1C81ADCB-310E-D047-B285-E9BCD948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57677031-B541-9949-A124-74DD19513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7BA5DE5F-B157-5B41-8BC0-7F4238D9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5522935A-DE15-E441-BB71-48978361F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B21B7C0-DBCA-D04D-9A00-2711EAEED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C1EC9F4-0ABB-DD46-80C1-69546E62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730812D-AE40-8E4A-980D-857AB1B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928A2163-FDBF-2F43-B7CB-96B14CA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C3A519D-5162-764E-A3FD-97BC1F644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CD138B40-4242-AA42-B261-9CDED32A5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3EB9607E-03CB-4146-8B70-B717A2A3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C9863082-F339-5544-B9A4-A19903465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F88D18F-8694-EF4D-BE05-45EF9A8E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61E0A0E-307E-2C49-AC04-126CA1B17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33BA9AC-5628-B64B-BECE-5A26B9BA0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B38EBFA-3B95-4B4C-AD50-2E167E25C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ABBA0D3-E03E-B84F-8488-9A1CA05B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4F0D0-78E3-FF4C-A591-A002F391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6CA125C3-F035-DF4C-9FAB-795CD746B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01F77F0-0EAC-3840-8666-AB24E95B8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72B937D4-EB85-AA4B-BF0D-E8E9A7C6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45">
              <a:extLst>
                <a:ext uri="{FF2B5EF4-FFF2-40B4-BE49-F238E27FC236}">
                  <a16:creationId xmlns:a16="http://schemas.microsoft.com/office/drawing/2014/main" id="{64DFFDB1-00FC-AD41-BC19-4FA7B025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 Box 46">
              <a:extLst>
                <a:ext uri="{FF2B5EF4-FFF2-40B4-BE49-F238E27FC236}">
                  <a16:creationId xmlns:a16="http://schemas.microsoft.com/office/drawing/2014/main" id="{59308691-2F9F-D84F-B5BC-F0C518DE3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F6AECA28-1D83-AC4E-A32F-59415764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 Box 49">
              <a:extLst>
                <a:ext uri="{FF2B5EF4-FFF2-40B4-BE49-F238E27FC236}">
                  <a16:creationId xmlns:a16="http://schemas.microsoft.com/office/drawing/2014/main" id="{4B193E79-F5AB-7E4C-903C-55B2B4277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1">
              <a:extLst>
                <a:ext uri="{FF2B5EF4-FFF2-40B4-BE49-F238E27FC236}">
                  <a16:creationId xmlns:a16="http://schemas.microsoft.com/office/drawing/2014/main" id="{9A670E30-8910-3D46-A2F7-21D846174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D2F40E79-ECBF-EF47-A16B-C72C3A3E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DEAE1FC2-2635-6543-B733-C059D287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45007B86-4E19-9A41-AA35-E2514A0AD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15DD4324-1D32-6C4F-976F-F15C1496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5D1DDF8A-3125-6842-AB38-6D2970C99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A1FE25BA-79FE-3941-B366-EF499464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DAC756A5-1F33-0C4A-ACA7-8F3E9E302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9B72EA58-A6FC-7740-A160-52E189FDA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3105E872-7A2B-3C41-97DC-E431928C5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4" name="Text Box 64">
              <a:extLst>
                <a:ext uri="{FF2B5EF4-FFF2-40B4-BE49-F238E27FC236}">
                  <a16:creationId xmlns:a16="http://schemas.microsoft.com/office/drawing/2014/main" id="{826437D1-F983-AB4E-9142-64101916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" name="Text Box 65">
              <a:extLst>
                <a:ext uri="{FF2B5EF4-FFF2-40B4-BE49-F238E27FC236}">
                  <a16:creationId xmlns:a16="http://schemas.microsoft.com/office/drawing/2014/main" id="{99B65FFB-2DB3-8843-8C70-1A587A170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Text Box 66">
              <a:extLst>
                <a:ext uri="{FF2B5EF4-FFF2-40B4-BE49-F238E27FC236}">
                  <a16:creationId xmlns:a16="http://schemas.microsoft.com/office/drawing/2014/main" id="{2B173FAD-AD0C-C149-AD27-45B1B6FF0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" name="Text Box 67">
              <a:extLst>
                <a:ext uri="{FF2B5EF4-FFF2-40B4-BE49-F238E27FC236}">
                  <a16:creationId xmlns:a16="http://schemas.microsoft.com/office/drawing/2014/main" id="{424F83FF-FCE2-DE4E-AD4F-E5F85CEA8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" name="Text Box 68">
              <a:extLst>
                <a:ext uri="{FF2B5EF4-FFF2-40B4-BE49-F238E27FC236}">
                  <a16:creationId xmlns:a16="http://schemas.microsoft.com/office/drawing/2014/main" id="{54035322-07AF-304D-AEFC-F0C2C888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" name="Text Box 69">
              <a:extLst>
                <a:ext uri="{FF2B5EF4-FFF2-40B4-BE49-F238E27FC236}">
                  <a16:creationId xmlns:a16="http://schemas.microsoft.com/office/drawing/2014/main" id="{72BFBEC9-BD47-E14B-AE8C-F295900F2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0" name="Text Box 70">
              <a:extLst>
                <a:ext uri="{FF2B5EF4-FFF2-40B4-BE49-F238E27FC236}">
                  <a16:creationId xmlns:a16="http://schemas.microsoft.com/office/drawing/2014/main" id="{42697AC4-B0EA-B248-A803-1D6C00F2B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71">
              <a:extLst>
                <a:ext uri="{FF2B5EF4-FFF2-40B4-BE49-F238E27FC236}">
                  <a16:creationId xmlns:a16="http://schemas.microsoft.com/office/drawing/2014/main" id="{9D56BD3B-70F9-8945-8D58-626936AB2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1432829-6FD9-AB4B-8236-3D80C79E48F4}"/>
              </a:ext>
            </a:extLst>
          </p:cNvPr>
          <p:cNvSpPr txBox="1"/>
          <p:nvPr/>
        </p:nvSpPr>
        <p:spPr>
          <a:xfrm>
            <a:off x="949569" y="2618279"/>
            <a:ext cx="3004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Ex: Rutgers campus</a:t>
            </a:r>
          </a:p>
          <a:p>
            <a:pPr algn="r"/>
            <a:endParaRPr lang="en-US" sz="2000" dirty="0">
              <a:latin typeface="Helvetica" pitchFamily="2" charset="0"/>
            </a:endParaRPr>
          </a:p>
          <a:p>
            <a:pPr algn="r"/>
            <a:r>
              <a:rPr lang="en-US" sz="2000" dirty="0">
                <a:latin typeface="Helvetica" pitchFamily="2" charset="0"/>
              </a:rPr>
              <a:t>u: Computer Science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v: School of Engineering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796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7077"/>
            <a:ext cx="10834323" cy="48885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Cost of an edge: </a:t>
            </a:r>
            <a:r>
              <a:rPr lang="en-US" dirty="0">
                <a:solidFill>
                  <a:srgbClr val="C00000"/>
                </a:solidFill>
              </a:rPr>
              <a:t>c(x, y)</a:t>
            </a:r>
          </a:p>
          <a:p>
            <a:pPr lvl="1"/>
            <a:r>
              <a:rPr lang="en-US" dirty="0"/>
              <a:t>Examples: c(u, v) = 2, c(u, w) = 5</a:t>
            </a:r>
          </a:p>
          <a:p>
            <a:r>
              <a:rPr lang="en-US" dirty="0"/>
              <a:t>Cost of a path = </a:t>
            </a:r>
            <a:r>
              <a:rPr lang="en-US" dirty="0">
                <a:solidFill>
                  <a:srgbClr val="C00000"/>
                </a:solidFill>
              </a:rPr>
              <a:t>sum of edge costs</a:t>
            </a:r>
          </a:p>
          <a:p>
            <a:pPr lvl="1"/>
            <a:r>
              <a:rPr lang="en-US" dirty="0"/>
              <a:t>c(path x </a:t>
            </a:r>
            <a:r>
              <a:rPr lang="en-US" dirty="0">
                <a:sym typeface="Wingdings" pitchFamily="2" charset="2"/>
              </a:rPr>
              <a:t> w  y  z) = 3 + 1 + 2 = 6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Outcome</a:t>
            </a:r>
            <a:r>
              <a:rPr lang="en-US" dirty="0">
                <a:sym typeface="Wingdings" pitchFamily="2" charset="2"/>
              </a:rPr>
              <a:t> of routing: each node should determine the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least cost path </a:t>
            </a:r>
            <a:r>
              <a:rPr lang="en-US" dirty="0">
                <a:sym typeface="Wingdings" pitchFamily="2" charset="2"/>
              </a:rPr>
              <a:t>to every other node</a:t>
            </a:r>
          </a:p>
          <a:p>
            <a:r>
              <a:rPr lang="en-US" dirty="0">
                <a:sym typeface="Wingdings" pitchFamily="2" charset="2"/>
              </a:rPr>
              <a:t>Q1: What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information</a:t>
            </a:r>
            <a:r>
              <a:rPr lang="en-US" dirty="0">
                <a:sym typeface="Wingdings" pitchFamily="2" charset="2"/>
              </a:rPr>
              <a:t> should nodes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exchange</a:t>
            </a:r>
            <a:r>
              <a:rPr lang="en-US" dirty="0">
                <a:sym typeface="Wingdings" pitchFamily="2" charset="2"/>
              </a:rPr>
              <a:t> with each other to enable this computation?</a:t>
            </a:r>
          </a:p>
          <a:p>
            <a:r>
              <a:rPr lang="en-US" dirty="0">
                <a:sym typeface="Wingdings" pitchFamily="2" charset="2"/>
              </a:rPr>
              <a:t>Q2: What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algorithm</a:t>
            </a:r>
            <a:r>
              <a:rPr lang="en-US" dirty="0">
                <a:sym typeface="Wingdings" pitchFamily="2" charset="2"/>
              </a:rPr>
              <a:t> should each node run to compute the least cost path to every node?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7A84D-5451-1544-9C1C-B31F1359388E}"/>
              </a:ext>
            </a:extLst>
          </p:cNvPr>
          <p:cNvGrpSpPr/>
          <p:nvPr/>
        </p:nvGrpSpPr>
        <p:grpSpPr>
          <a:xfrm>
            <a:off x="8100647" y="1722322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6AA36F2-C11B-7E4A-856F-D57DBCC49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9FB3D6E-5034-2748-9A18-EC0262A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2C537A6-A00E-F440-ADB3-72F3FA4F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304DDBF-DE37-5840-B283-5988C42C7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304C825-C510-BC4B-B4D5-4420208DE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4D810F9-003F-C346-912E-359A3871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868A894F-8339-7544-8745-EDD30DE2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9718FD3-4FD9-D242-93A2-6CFBC5D3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8BC5DCF-22CA-EA4E-96F1-33B5B6966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FC3ECB1-F2E0-8544-98CF-B20A6AA56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0504817-EBDA-F34E-A333-D88B3B82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6A193E1-65B5-8343-9414-C92F6C13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9AD19C60-CECF-914D-9B61-158F91E0F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FC7206C-1F4A-4142-926F-91B1CB4CD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14C743B-788B-B34D-B3EB-9F5D11957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2259441A-1272-2045-9F2F-B2AA4C8C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391D7FA2-B08C-6A45-8B28-E0FBBE72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6D475E29-885E-374C-B4E2-454FA860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9678F29-4EB2-A842-B773-D1006A375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16A6E46-66C0-9446-93C7-5A9F69995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1C81ADCB-310E-D047-B285-E9BCD948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57677031-B541-9949-A124-74DD19513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7BA5DE5F-B157-5B41-8BC0-7F4238D9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5522935A-DE15-E441-BB71-48978361F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B21B7C0-DBCA-D04D-9A00-2711EAEED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C1EC9F4-0ABB-DD46-80C1-69546E62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730812D-AE40-8E4A-980D-857AB1B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928A2163-FDBF-2F43-B7CB-96B14CA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C3A519D-5162-764E-A3FD-97BC1F644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CD138B40-4242-AA42-B261-9CDED32A5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3EB9607E-03CB-4146-8B70-B717A2A3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C9863082-F339-5544-B9A4-A19903465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F88D18F-8694-EF4D-BE05-45EF9A8E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61E0A0E-307E-2C49-AC04-126CA1B17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33BA9AC-5628-B64B-BECE-5A26B9BA0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B38EBFA-3B95-4B4C-AD50-2E167E25C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ABBA0D3-E03E-B84F-8488-9A1CA05B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4F0D0-78E3-FF4C-A591-A002F391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6CA125C3-F035-DF4C-9FAB-795CD746B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01F77F0-0EAC-3840-8666-AB24E95B8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72B937D4-EB85-AA4B-BF0D-E8E9A7C6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45">
              <a:extLst>
                <a:ext uri="{FF2B5EF4-FFF2-40B4-BE49-F238E27FC236}">
                  <a16:creationId xmlns:a16="http://schemas.microsoft.com/office/drawing/2014/main" id="{64DFFDB1-00FC-AD41-BC19-4FA7B025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 Box 46">
              <a:extLst>
                <a:ext uri="{FF2B5EF4-FFF2-40B4-BE49-F238E27FC236}">
                  <a16:creationId xmlns:a16="http://schemas.microsoft.com/office/drawing/2014/main" id="{59308691-2F9F-D84F-B5BC-F0C518DE3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F6AECA28-1D83-AC4E-A32F-59415764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 Box 49">
              <a:extLst>
                <a:ext uri="{FF2B5EF4-FFF2-40B4-BE49-F238E27FC236}">
                  <a16:creationId xmlns:a16="http://schemas.microsoft.com/office/drawing/2014/main" id="{4B193E79-F5AB-7E4C-903C-55B2B4277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1">
              <a:extLst>
                <a:ext uri="{FF2B5EF4-FFF2-40B4-BE49-F238E27FC236}">
                  <a16:creationId xmlns:a16="http://schemas.microsoft.com/office/drawing/2014/main" id="{9A670E30-8910-3D46-A2F7-21D846174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D2F40E79-ECBF-EF47-A16B-C72C3A3E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DEAE1FC2-2635-6543-B733-C059D287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45007B86-4E19-9A41-AA35-E2514A0AD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15DD4324-1D32-6C4F-976F-F15C1496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5D1DDF8A-3125-6842-AB38-6D2970C99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A1FE25BA-79FE-3941-B366-EF499464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DAC756A5-1F33-0C4A-ACA7-8F3E9E302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9B72EA58-A6FC-7740-A160-52E189FDA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3105E872-7A2B-3C41-97DC-E431928C5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4" name="Text Box 64">
              <a:extLst>
                <a:ext uri="{FF2B5EF4-FFF2-40B4-BE49-F238E27FC236}">
                  <a16:creationId xmlns:a16="http://schemas.microsoft.com/office/drawing/2014/main" id="{826437D1-F983-AB4E-9142-64101916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" name="Text Box 65">
              <a:extLst>
                <a:ext uri="{FF2B5EF4-FFF2-40B4-BE49-F238E27FC236}">
                  <a16:creationId xmlns:a16="http://schemas.microsoft.com/office/drawing/2014/main" id="{99B65FFB-2DB3-8843-8C70-1A587A170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Text Box 66">
              <a:extLst>
                <a:ext uri="{FF2B5EF4-FFF2-40B4-BE49-F238E27FC236}">
                  <a16:creationId xmlns:a16="http://schemas.microsoft.com/office/drawing/2014/main" id="{2B173FAD-AD0C-C149-AD27-45B1B6FF0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" name="Text Box 67">
              <a:extLst>
                <a:ext uri="{FF2B5EF4-FFF2-40B4-BE49-F238E27FC236}">
                  <a16:creationId xmlns:a16="http://schemas.microsoft.com/office/drawing/2014/main" id="{424F83FF-FCE2-DE4E-AD4F-E5F85CEA8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" name="Text Box 68">
              <a:extLst>
                <a:ext uri="{FF2B5EF4-FFF2-40B4-BE49-F238E27FC236}">
                  <a16:creationId xmlns:a16="http://schemas.microsoft.com/office/drawing/2014/main" id="{54035322-07AF-304D-AEFC-F0C2C888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" name="Text Box 69">
              <a:extLst>
                <a:ext uri="{FF2B5EF4-FFF2-40B4-BE49-F238E27FC236}">
                  <a16:creationId xmlns:a16="http://schemas.microsoft.com/office/drawing/2014/main" id="{72BFBEC9-BD47-E14B-AE8C-F295900F2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0" name="Text Box 70">
              <a:extLst>
                <a:ext uri="{FF2B5EF4-FFF2-40B4-BE49-F238E27FC236}">
                  <a16:creationId xmlns:a16="http://schemas.microsoft.com/office/drawing/2014/main" id="{42697AC4-B0EA-B248-A803-1D6C00F2B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71">
              <a:extLst>
                <a:ext uri="{FF2B5EF4-FFF2-40B4-BE49-F238E27FC236}">
                  <a16:creationId xmlns:a16="http://schemas.microsoft.com/office/drawing/2014/main" id="{9D56BD3B-70F9-8945-8D58-626936AB2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467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5BB0-2757-3E4B-BA1C-760E6984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 next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F9ECC-9543-1042-B2A2-36E1D7B98FC8}"/>
              </a:ext>
            </a:extLst>
          </p:cNvPr>
          <p:cNvSpPr txBox="1"/>
          <p:nvPr/>
        </p:nvSpPr>
        <p:spPr>
          <a:xfrm>
            <a:off x="4536160" y="1503120"/>
            <a:ext cx="3213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Routing 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B22DF-EC9A-2043-9E8F-17FFF019FCD3}"/>
              </a:ext>
            </a:extLst>
          </p:cNvPr>
          <p:cNvSpPr txBox="1"/>
          <p:nvPr/>
        </p:nvSpPr>
        <p:spPr>
          <a:xfrm>
            <a:off x="456195" y="2881195"/>
            <a:ext cx="3213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Link state </a:t>
            </a:r>
          </a:p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protocols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3495A1-CF0B-FB4F-9812-8F341A60FA27}"/>
              </a:ext>
            </a:extLst>
          </p:cNvPr>
          <p:cNvCxnSpPr>
            <a:cxnSpLocks/>
          </p:cNvCxnSpPr>
          <p:nvPr/>
        </p:nvCxnSpPr>
        <p:spPr>
          <a:xfrm flipH="1">
            <a:off x="2755259" y="2030826"/>
            <a:ext cx="2391172" cy="6827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CD306-6D74-C04F-AABC-81B5E2302BCA}"/>
              </a:ext>
            </a:extLst>
          </p:cNvPr>
          <p:cNvCxnSpPr>
            <a:cxnSpLocks/>
          </p:cNvCxnSpPr>
          <p:nvPr/>
        </p:nvCxnSpPr>
        <p:spPr>
          <a:xfrm>
            <a:off x="7373147" y="2030826"/>
            <a:ext cx="1630176" cy="6827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18ABAF-1EB0-894F-B6D2-34EB92CF30C7}"/>
              </a:ext>
            </a:extLst>
          </p:cNvPr>
          <p:cNvSpPr txBox="1"/>
          <p:nvPr/>
        </p:nvSpPr>
        <p:spPr>
          <a:xfrm>
            <a:off x="7749623" y="2863444"/>
            <a:ext cx="3213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Distance vector protocols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70530-7834-1244-BF81-FED161ED0C79}"/>
              </a:ext>
            </a:extLst>
          </p:cNvPr>
          <p:cNvSpPr txBox="1"/>
          <p:nvPr/>
        </p:nvSpPr>
        <p:spPr>
          <a:xfrm>
            <a:off x="266218" y="4073240"/>
            <a:ext cx="5829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Each router has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complete information</a:t>
            </a:r>
            <a:r>
              <a:rPr lang="en-US" sz="2400" dirty="0">
                <a:latin typeface="Helvetica" pitchFamily="2" charset="0"/>
              </a:rPr>
              <a:t> of the graph</a:t>
            </a:r>
          </a:p>
          <a:p>
            <a:pPr algn="r"/>
            <a:endParaRPr lang="en-US" sz="2400" dirty="0">
              <a:latin typeface="Helvetica" pitchFamily="2" charset="0"/>
            </a:endParaRPr>
          </a:p>
          <a:p>
            <a:pPr algn="r"/>
            <a:r>
              <a:rPr lang="en-US" sz="2400" dirty="0">
                <a:latin typeface="Helvetica" pitchFamily="2" charset="0"/>
              </a:rPr>
              <a:t>Messages exchanged by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flooding</a:t>
            </a:r>
            <a:r>
              <a:rPr lang="en-US" sz="2400" dirty="0">
                <a:latin typeface="Helvetica" pitchFamily="2" charset="0"/>
              </a:rPr>
              <a:t> all over the network</a:t>
            </a:r>
          </a:p>
          <a:p>
            <a:pPr algn="r"/>
            <a:endParaRPr lang="en-US" sz="2400" dirty="0">
              <a:latin typeface="Helvetica" pitchFamily="2" charset="0"/>
            </a:endParaRPr>
          </a:p>
          <a:p>
            <a:pPr algn="r"/>
            <a:r>
              <a:rPr lang="en-US" sz="2400" dirty="0">
                <a:latin typeface="Helvetica" pitchFamily="2" charset="0"/>
              </a:rPr>
              <a:t>Communication expensive, but complete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24DE5-A1F6-164E-8933-17EE23A19083}"/>
              </a:ext>
            </a:extLst>
          </p:cNvPr>
          <p:cNvSpPr txBox="1"/>
          <p:nvPr/>
        </p:nvSpPr>
        <p:spPr>
          <a:xfrm>
            <a:off x="6406142" y="4073240"/>
            <a:ext cx="5519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Each router only maintains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distances</a:t>
            </a:r>
            <a:r>
              <a:rPr lang="en-US" sz="2400" dirty="0">
                <a:latin typeface="Helvetica" pitchFamily="2" charset="0"/>
              </a:rPr>
              <a:t> &amp;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next hop </a:t>
            </a:r>
            <a:r>
              <a:rPr lang="en-US" sz="2400" dirty="0">
                <a:latin typeface="Helvetica" pitchFamily="2" charset="0"/>
              </a:rPr>
              <a:t>to others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Messages are exchanged over each link and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stay within the link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Communication cheap, but incomplete</a:t>
            </a:r>
          </a:p>
        </p:txBody>
      </p:sp>
    </p:spTree>
    <p:extLst>
      <p:ext uri="{BB962C8B-B14F-4D97-AF65-F5344CB8AC3E}">
        <p14:creationId xmlns:p14="http://schemas.microsoft.com/office/powerpoint/2010/main" val="51595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24C9-ADFD-8F42-8F8B-2B810EE7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1E22-1994-124A-8D63-E6CDB4A7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that can record the router-level path taken by packets</a:t>
            </a:r>
          </a:p>
          <a:p>
            <a:r>
              <a:rPr lang="en-US" dirty="0"/>
              <a:t>A clever use of the IP </a:t>
            </a:r>
            <a:r>
              <a:rPr lang="en-US" dirty="0">
                <a:solidFill>
                  <a:srgbClr val="C00000"/>
                </a:solidFill>
              </a:rPr>
              <a:t>time-to-live</a:t>
            </a:r>
            <a:r>
              <a:rPr lang="en-US" dirty="0"/>
              <a:t> (TTL) field</a:t>
            </a:r>
          </a:p>
          <a:p>
            <a:r>
              <a:rPr lang="en-US" dirty="0"/>
              <a:t>In general, when a router receives an IP packet, it decrements the TTL field on the packet</a:t>
            </a:r>
          </a:p>
          <a:p>
            <a:pPr lvl="1"/>
            <a:r>
              <a:rPr lang="en-US" dirty="0"/>
              <a:t>A failsafe mechanism to ensure packets don’t keep taking up network resources for too long</a:t>
            </a:r>
          </a:p>
          <a:p>
            <a:r>
              <a:rPr lang="en-US" dirty="0"/>
              <a:t>If a router receives a packet with TTL=0, it sends an </a:t>
            </a:r>
            <a:r>
              <a:rPr lang="en-US" dirty="0">
                <a:solidFill>
                  <a:srgbClr val="C00000"/>
                </a:solidFill>
              </a:rPr>
              <a:t>ICMP time exceeded</a:t>
            </a:r>
            <a:r>
              <a:rPr lang="en-US" dirty="0"/>
              <a:t> message (type=11, code=0) to the source endpoint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05B8-29AF-E341-A0F6-F49A88C2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CD683-863D-8044-AB15-A8DAB73A1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78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9640-289E-3C4D-99AF-4C926393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83CA-0E0E-BC41-98D5-FB89FFFD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router knows the </a:t>
            </a:r>
            <a:r>
              <a:rPr lang="en-US" dirty="0">
                <a:solidFill>
                  <a:srgbClr val="C00000"/>
                </a:solidFill>
              </a:rPr>
              <a:t>state </a:t>
            </a:r>
            <a:r>
              <a:rPr lang="en-US" dirty="0"/>
              <a:t>of all the links and routers in the network</a:t>
            </a:r>
          </a:p>
          <a:p>
            <a:endParaRPr lang="en-US" dirty="0"/>
          </a:p>
          <a:p>
            <a:r>
              <a:rPr lang="en-US" dirty="0"/>
              <a:t>Every router performs an </a:t>
            </a:r>
            <a:r>
              <a:rPr lang="en-US" dirty="0">
                <a:solidFill>
                  <a:srgbClr val="C00000"/>
                </a:solidFill>
              </a:rPr>
              <a:t>independent</a:t>
            </a:r>
            <a:r>
              <a:rPr lang="en-US" dirty="0"/>
              <a:t> computation on </a:t>
            </a:r>
            <a:r>
              <a:rPr lang="en-US" dirty="0">
                <a:solidFill>
                  <a:srgbClr val="C00000"/>
                </a:solidFill>
              </a:rPr>
              <a:t>globally shared</a:t>
            </a:r>
            <a:r>
              <a:rPr lang="en-US" dirty="0"/>
              <a:t> knowledge of network’s </a:t>
            </a:r>
            <a:r>
              <a:rPr lang="en-US" dirty="0">
                <a:solidFill>
                  <a:srgbClr val="C00000"/>
                </a:solidFill>
              </a:rPr>
              <a:t>complete</a:t>
            </a:r>
            <a:r>
              <a:rPr lang="en-US" dirty="0"/>
              <a:t> graph representation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B29039-7DFD-1041-9B7D-9004C8528F77}"/>
              </a:ext>
            </a:extLst>
          </p:cNvPr>
          <p:cNvGrpSpPr/>
          <p:nvPr/>
        </p:nvGrpSpPr>
        <p:grpSpPr>
          <a:xfrm>
            <a:off x="8216598" y="4721288"/>
            <a:ext cx="3853993" cy="1853541"/>
            <a:chOff x="8300523" y="1771650"/>
            <a:chExt cx="4046386" cy="18535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F7F2AB-1061-2C44-A3E5-B4C1C4C1BE21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B2FAA1-6191-BB41-894B-3837DD071C98}"/>
                </a:ext>
              </a:extLst>
            </p:cNvPr>
            <p:cNvGrpSpPr/>
            <p:nvPr/>
          </p:nvGrpSpPr>
          <p:grpSpPr>
            <a:xfrm>
              <a:off x="8300523" y="1771650"/>
              <a:ext cx="3495581" cy="1850476"/>
              <a:chOff x="8300523" y="1771650"/>
              <a:chExt cx="3495581" cy="185047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F68909-F339-0645-A912-D80AEC470C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0" y="2313727"/>
                <a:ext cx="571501" cy="5731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E3C1CB8-E50F-6944-8F13-D02865773C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627672" cy="493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2E7092-EE09-EE41-BC4D-0EC6CB8BDEFE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57B41F-74E0-204C-A182-1980BF706C07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</a:rPr>
                  <a:t>protocols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37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E5C7-41B9-564D-94C6-FA4CB6C4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Information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B2AC-3BE5-8848-B801-50C4027E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658807" cy="4938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 state flooding:</a:t>
            </a:r>
            <a:r>
              <a:rPr lang="en-US" dirty="0"/>
              <a:t> the process by which neighborhood information of </a:t>
            </a:r>
            <a:r>
              <a:rPr lang="en-US" dirty="0">
                <a:solidFill>
                  <a:srgbClr val="C00000"/>
                </a:solidFill>
              </a:rPr>
              <a:t>each network router</a:t>
            </a:r>
            <a:r>
              <a:rPr lang="en-US" dirty="0"/>
              <a:t> is transmitted to </a:t>
            </a:r>
            <a:r>
              <a:rPr lang="en-US" dirty="0">
                <a:solidFill>
                  <a:srgbClr val="C00000"/>
                </a:solidFill>
              </a:rPr>
              <a:t>all other routers</a:t>
            </a:r>
          </a:p>
          <a:p>
            <a:r>
              <a:rPr lang="en-US" dirty="0"/>
              <a:t>Each router sends a </a:t>
            </a:r>
            <a:r>
              <a:rPr lang="en-US" dirty="0">
                <a:solidFill>
                  <a:srgbClr val="C00000"/>
                </a:solidFill>
              </a:rPr>
              <a:t>link state advertisement</a:t>
            </a:r>
            <a:r>
              <a:rPr lang="en-US" dirty="0"/>
              <a:t> (LSA) to each of its neighbors</a:t>
            </a:r>
          </a:p>
          <a:p>
            <a:r>
              <a:rPr lang="en-US" dirty="0"/>
              <a:t>LSA contains </a:t>
            </a:r>
            <a:r>
              <a:rPr lang="en-US" dirty="0">
                <a:solidFill>
                  <a:schemeClr val="tx1"/>
                </a:solidFill>
              </a:rPr>
              <a:t>the router ID, the IP prefix owned by the router, the router’s neighbors, and link cost to those neighbors</a:t>
            </a:r>
          </a:p>
          <a:p>
            <a:r>
              <a:rPr lang="en-US" dirty="0"/>
              <a:t>Upon receiving an LSA, a router forwards it to each of its neighbors: </a:t>
            </a:r>
            <a:r>
              <a:rPr lang="en-US" dirty="0">
                <a:solidFill>
                  <a:srgbClr val="C00000"/>
                </a:solidFill>
              </a:rPr>
              <a:t>flooding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A40EF9-7AC5-0E40-8DFE-35A19FEAED20}"/>
              </a:ext>
            </a:extLst>
          </p:cNvPr>
          <p:cNvGrpSpPr/>
          <p:nvPr/>
        </p:nvGrpSpPr>
        <p:grpSpPr>
          <a:xfrm>
            <a:off x="8404932" y="2050349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0C5EBE5-CAF0-A34F-BF3B-21967FFDF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E55B162-65A2-B14F-93E3-64AD0FCD9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094EECA9-E427-0948-AB46-5F775535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C0A2B89-1888-4D4F-BA4F-44E8046D7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BFA0EA4-6A06-D34E-A48A-7C652453F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B403DC4-A1D1-DE4B-93ED-E59379AC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47A218A4-6FE1-4E4E-96DB-4D0D04E6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B3F8D3D1-0C9D-6145-93F0-7299594B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881430A3-6360-4B46-B000-8BA59D7B6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68D2BDC-195B-C949-A4C3-906CDB6E9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14D97ED-8F73-4440-8CEF-9716E05DD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4A1191C-4E34-AF4B-B4DA-4E2B61F2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C6714078-48A4-F344-8CA1-694E24260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36F522C-3232-9D42-B438-278EF8FA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992DA2D-2386-E646-ABC5-235E9F82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8E18537-E937-C94A-AD04-0F2DC52D7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6453ECA3-31E1-1D4A-8F54-CB4B717A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BC020F5F-A37F-0848-901D-637ED45A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F3E6201D-191C-484A-A01F-7C5660BC4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D12B636-ACFA-E94C-9344-FF7D1DB78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7B894F68-2F90-1A47-BE22-255943D5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7F016B0B-8993-1143-84E3-A57A775CE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19C922EF-A7B8-654A-9862-F2BE8789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788C0EC9-12AD-384A-8677-2A56F6A7A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473DFF4A-345D-B94E-BF13-BC4B3576B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3B15912-6BC2-E848-B803-739D558B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8A266BB2-8F74-BF4F-879D-4DE787A4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670CC436-12E2-5948-A6DB-4C788C2D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9E9A33D7-4000-D041-BF92-01A48E32A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8FEF4CC-FDB3-1746-AD9B-FBECA60FF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DCA8D17C-90C5-BF41-AE25-D78D57AEA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072D9CE8-8A07-434A-8E10-D51BAA11B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98AF19A-E1E2-FC42-BECD-D540F6772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28184BCF-E424-3A4C-813E-757406BC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D07A1F0-9280-4E41-BD46-100197C3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A7BD5C2-E74A-854B-A9A8-DEE5F736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0C9719DF-EDD8-6D42-A846-2AABF5BFB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82D709AE-E5CE-CD43-A6EC-2F62514A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5BD44EC-48C2-6847-A459-91F23CDEE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E0EA6617-2D76-684A-8A6C-1C42B078A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5ED58263-EC44-384D-8FAD-7CA529206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A72689-7E26-B24C-8790-DA3E447C9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C096260B-F438-BA4D-ADAF-7EE11EB6F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6722DCA2-E405-DD49-997D-06B9CD419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FE48674B-58D5-2745-8176-39F3A18C8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4AA62AF3-63E7-0D48-A941-1C000F0C7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E6F1C0C-AF21-664A-9F2F-1044DD0B5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767E1219-DD92-CB40-AEE7-90187713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55">
              <a:extLst>
                <a:ext uri="{FF2B5EF4-FFF2-40B4-BE49-F238E27FC236}">
                  <a16:creationId xmlns:a16="http://schemas.microsoft.com/office/drawing/2014/main" id="{EAFD4DEF-6AA0-974A-9DA2-797002D3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1AF32F6E-ABE7-4F47-B57F-FBA0646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A3441A79-045E-0940-A95E-FF3DF2B2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4BD77302-2ECB-9745-BA76-7D324EBD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7E3CBBCC-7C8F-5043-B8C3-88884775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id="{09C0E53B-86D4-DB45-BA5E-F90A75725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5F03CCD3-A03E-1641-8163-689EAB47D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id="{DEDFB122-706D-8E4D-B49A-07836FA9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1963496A-8ACA-174A-930A-F3807C37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4B99B3BA-9C62-D74B-9989-8F5BBD7B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id="{C0CF002E-D695-F044-820A-4682140C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0E85498C-EBCD-FB49-9969-6070B1100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87953599-40D4-544B-B085-C2FB4FE97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id="{9103E63C-0BC5-BD4A-B58C-2314B425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2489A9B4-E46A-E34C-96E0-C9B2664C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3F2DE5-522F-C249-AF85-4F4735578912}"/>
              </a:ext>
            </a:extLst>
          </p:cNvPr>
          <p:cNvCxnSpPr>
            <a:cxnSpLocks/>
          </p:cNvCxnSpPr>
          <p:nvPr/>
        </p:nvCxnSpPr>
        <p:spPr>
          <a:xfrm>
            <a:off x="9606868" y="3059117"/>
            <a:ext cx="10914" cy="7652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A9C55B-4A9F-A04B-B941-C3BC70E64DB1}"/>
              </a:ext>
            </a:extLst>
          </p:cNvPr>
          <p:cNvCxnSpPr>
            <a:cxnSpLocks/>
          </p:cNvCxnSpPr>
          <p:nvPr/>
        </p:nvCxnSpPr>
        <p:spPr>
          <a:xfrm flipH="1">
            <a:off x="9072072" y="3090716"/>
            <a:ext cx="323072" cy="2950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6ECFB3-827E-D34F-8C64-272711256389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9649719" y="2639312"/>
            <a:ext cx="966601" cy="101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1E125E-075A-5741-8DCB-C1127FDBF551}"/>
              </a:ext>
            </a:extLst>
          </p:cNvPr>
          <p:cNvCxnSpPr>
            <a:cxnSpLocks/>
          </p:cNvCxnSpPr>
          <p:nvPr/>
        </p:nvCxnSpPr>
        <p:spPr>
          <a:xfrm>
            <a:off x="10728885" y="3024281"/>
            <a:ext cx="71585" cy="6465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DEBFB0-689F-3E42-A16D-87BD37FBB0E2}"/>
              </a:ext>
            </a:extLst>
          </p:cNvPr>
          <p:cNvCxnSpPr>
            <a:cxnSpLocks/>
          </p:cNvCxnSpPr>
          <p:nvPr/>
        </p:nvCxnSpPr>
        <p:spPr>
          <a:xfrm flipH="1">
            <a:off x="10118916" y="3198298"/>
            <a:ext cx="351354" cy="5617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E92865-CE7D-6143-977E-31B0B032A83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997647" y="2764792"/>
            <a:ext cx="527517" cy="379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6D34AA69-E890-F44B-ADFD-6482E2F1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9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E5C7-41B9-564D-94C6-FA4CB6C4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Information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B2AC-3BE5-8848-B801-50C4027E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624863" cy="5032376"/>
          </a:xfrm>
        </p:spPr>
        <p:txBody>
          <a:bodyPr>
            <a:normAutofit/>
          </a:bodyPr>
          <a:lstStyle/>
          <a:p>
            <a:r>
              <a:rPr lang="en-US" dirty="0"/>
              <a:t>Eventually, the entire network receives LSAs originated by each router</a:t>
            </a:r>
          </a:p>
          <a:p>
            <a:r>
              <a:rPr lang="en-US" dirty="0"/>
              <a:t>LSAs put into a </a:t>
            </a:r>
            <a:r>
              <a:rPr lang="en-US" dirty="0">
                <a:solidFill>
                  <a:srgbClr val="C00000"/>
                </a:solidFill>
              </a:rPr>
              <a:t>link state database</a:t>
            </a:r>
            <a:endParaRPr lang="en-US" dirty="0"/>
          </a:p>
          <a:p>
            <a:r>
              <a:rPr lang="en-US" dirty="0"/>
              <a:t>LSAs occur periodically and </a:t>
            </a:r>
            <a:r>
              <a:rPr lang="en-US" dirty="0">
                <a:solidFill>
                  <a:srgbClr val="C00000"/>
                </a:solidFill>
              </a:rPr>
              <a:t>whenever the graph changes</a:t>
            </a:r>
          </a:p>
          <a:p>
            <a:pPr lvl="1"/>
            <a:r>
              <a:rPr lang="en-US" dirty="0"/>
              <a:t>Example: if a link fails</a:t>
            </a:r>
          </a:p>
          <a:p>
            <a:pPr lvl="1"/>
            <a:r>
              <a:rPr lang="en-US" dirty="0"/>
              <a:t>Example: if a new link or router is added</a:t>
            </a:r>
          </a:p>
          <a:p>
            <a:r>
              <a:rPr lang="en-US" dirty="0"/>
              <a:t>The routing algorithm running at each router can </a:t>
            </a:r>
            <a:r>
              <a:rPr lang="en-US" dirty="0">
                <a:solidFill>
                  <a:srgbClr val="C00000"/>
                </a:solidFill>
              </a:rPr>
              <a:t>use the entire network’s graph</a:t>
            </a:r>
            <a:r>
              <a:rPr lang="en-US" dirty="0"/>
              <a:t> to compute least cost paths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A40EF9-7AC5-0E40-8DFE-35A19FEAED20}"/>
              </a:ext>
            </a:extLst>
          </p:cNvPr>
          <p:cNvGrpSpPr/>
          <p:nvPr/>
        </p:nvGrpSpPr>
        <p:grpSpPr>
          <a:xfrm>
            <a:off x="8404932" y="2050349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0C5EBE5-CAF0-A34F-BF3B-21967FFDF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E55B162-65A2-B14F-93E3-64AD0FCD9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094EECA9-E427-0948-AB46-5F775535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C0A2B89-1888-4D4F-BA4F-44E8046D7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BFA0EA4-6A06-D34E-A48A-7C652453F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B403DC4-A1D1-DE4B-93ED-E59379AC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47A218A4-6FE1-4E4E-96DB-4D0D04E6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B3F8D3D1-0C9D-6145-93F0-7299594B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881430A3-6360-4B46-B000-8BA59D7B6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68D2BDC-195B-C949-A4C3-906CDB6E9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14D97ED-8F73-4440-8CEF-9716E05DD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4A1191C-4E34-AF4B-B4DA-4E2B61F2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C6714078-48A4-F344-8CA1-694E24260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36F522C-3232-9D42-B438-278EF8FA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992DA2D-2386-E646-ABC5-235E9F82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8E18537-E937-C94A-AD04-0F2DC52D7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6453ECA3-31E1-1D4A-8F54-CB4B717A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BC020F5F-A37F-0848-901D-637ED45A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F3E6201D-191C-484A-A01F-7C5660BC4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D12B636-ACFA-E94C-9344-FF7D1DB78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7B894F68-2F90-1A47-BE22-255943D5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7F016B0B-8993-1143-84E3-A57A775CE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19C922EF-A7B8-654A-9862-F2BE8789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788C0EC9-12AD-384A-8677-2A56F6A7A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473DFF4A-345D-B94E-BF13-BC4B3576B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3B15912-6BC2-E848-B803-739D558B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8A266BB2-8F74-BF4F-879D-4DE787A4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670CC436-12E2-5948-A6DB-4C788C2D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9E9A33D7-4000-D041-BF92-01A48E32A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8FEF4CC-FDB3-1746-AD9B-FBECA60FF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DCA8D17C-90C5-BF41-AE25-D78D57AEA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072D9CE8-8A07-434A-8E10-D51BAA11B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98AF19A-E1E2-FC42-BECD-D540F6772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28184BCF-E424-3A4C-813E-757406BC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D07A1F0-9280-4E41-BD46-100197C3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A7BD5C2-E74A-854B-A9A8-DEE5F736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0C9719DF-EDD8-6D42-A846-2AABF5BFB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82D709AE-E5CE-CD43-A6EC-2F62514A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5BD44EC-48C2-6847-A459-91F23CDEE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E0EA6617-2D76-684A-8A6C-1C42B078A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5ED58263-EC44-384D-8FAD-7CA529206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A72689-7E26-B24C-8790-DA3E447C9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C096260B-F438-BA4D-ADAF-7EE11EB6F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6722DCA2-E405-DD49-997D-06B9CD419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FE48674B-58D5-2745-8176-39F3A18C8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4AA62AF3-63E7-0D48-A941-1C000F0C7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E6F1C0C-AF21-664A-9F2F-1044DD0B5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767E1219-DD92-CB40-AEE7-90187713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55">
              <a:extLst>
                <a:ext uri="{FF2B5EF4-FFF2-40B4-BE49-F238E27FC236}">
                  <a16:creationId xmlns:a16="http://schemas.microsoft.com/office/drawing/2014/main" id="{EAFD4DEF-6AA0-974A-9DA2-797002D3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1AF32F6E-ABE7-4F47-B57F-FBA0646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A3441A79-045E-0940-A95E-FF3DF2B2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4BD77302-2ECB-9745-BA76-7D324EBD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7E3CBBCC-7C8F-5043-B8C3-88884775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id="{09C0E53B-86D4-DB45-BA5E-F90A75725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5F03CCD3-A03E-1641-8163-689EAB47D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id="{DEDFB122-706D-8E4D-B49A-07836FA9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1963496A-8ACA-174A-930A-F3807C37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4B99B3BA-9C62-D74B-9989-8F5BBD7B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id="{C0CF002E-D695-F044-820A-4682140C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0E85498C-EBCD-FB49-9969-6070B1100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87953599-40D4-544B-B085-C2FB4FE97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id="{9103E63C-0BC5-BD4A-B58C-2314B425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2489A9B4-E46A-E34C-96E0-C9B2664C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3F2DE5-522F-C249-AF85-4F4735578912}"/>
              </a:ext>
            </a:extLst>
          </p:cNvPr>
          <p:cNvCxnSpPr>
            <a:cxnSpLocks/>
          </p:cNvCxnSpPr>
          <p:nvPr/>
        </p:nvCxnSpPr>
        <p:spPr>
          <a:xfrm>
            <a:off x="9606868" y="3059117"/>
            <a:ext cx="10914" cy="7652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A9C55B-4A9F-A04B-B941-C3BC70E64DB1}"/>
              </a:ext>
            </a:extLst>
          </p:cNvPr>
          <p:cNvCxnSpPr>
            <a:cxnSpLocks/>
          </p:cNvCxnSpPr>
          <p:nvPr/>
        </p:nvCxnSpPr>
        <p:spPr>
          <a:xfrm flipH="1">
            <a:off x="9072072" y="3090716"/>
            <a:ext cx="323072" cy="2950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6ECFB3-827E-D34F-8C64-272711256389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9649719" y="2639312"/>
            <a:ext cx="966601" cy="101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1E125E-075A-5741-8DCB-C1127FDBF551}"/>
              </a:ext>
            </a:extLst>
          </p:cNvPr>
          <p:cNvCxnSpPr>
            <a:cxnSpLocks/>
          </p:cNvCxnSpPr>
          <p:nvPr/>
        </p:nvCxnSpPr>
        <p:spPr>
          <a:xfrm>
            <a:off x="10728885" y="3024281"/>
            <a:ext cx="71585" cy="6465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DEBFB0-689F-3E42-A16D-87BD37FBB0E2}"/>
              </a:ext>
            </a:extLst>
          </p:cNvPr>
          <p:cNvCxnSpPr>
            <a:cxnSpLocks/>
          </p:cNvCxnSpPr>
          <p:nvPr/>
        </p:nvCxnSpPr>
        <p:spPr>
          <a:xfrm flipH="1">
            <a:off x="10118916" y="3198298"/>
            <a:ext cx="351354" cy="5617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E92865-CE7D-6143-977E-31B0B032A83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997647" y="2764792"/>
            <a:ext cx="527517" cy="379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1D59B960-9B26-864F-B18A-41C88DF44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Q2: The algorithm</a:t>
            </a:r>
            <a:endParaRPr lang="en-US" sz="48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5181600" cy="4895850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sz="3000" dirty="0">
                <a:solidFill>
                  <a:srgbClr val="C00000"/>
                </a:solidFill>
              </a:rPr>
              <a:t>Dijkstra’s algorithm</a:t>
            </a:r>
          </a:p>
          <a:p>
            <a:r>
              <a:rPr lang="en-US" sz="2400" dirty="0"/>
              <a:t>Given a network graph, the algorithm computes the least cost paths from one node (</a:t>
            </a:r>
            <a:r>
              <a:rPr lang="en-US" sz="2400" dirty="0">
                <a:solidFill>
                  <a:srgbClr val="C00000"/>
                </a:solidFill>
              </a:rPr>
              <a:t>source</a:t>
            </a:r>
            <a:r>
              <a:rPr lang="en-US" sz="2400" dirty="0"/>
              <a:t>) to all other nodes</a:t>
            </a:r>
          </a:p>
          <a:p>
            <a:r>
              <a:rPr lang="en-US" sz="2400" dirty="0"/>
              <a:t>This can then be used to compute the </a:t>
            </a:r>
            <a:r>
              <a:rPr lang="en-US" sz="2400" dirty="0">
                <a:solidFill>
                  <a:srgbClr val="C00000"/>
                </a:solidFill>
              </a:rPr>
              <a:t>forwarding table</a:t>
            </a:r>
            <a:r>
              <a:rPr lang="en-US" sz="2400" dirty="0"/>
              <a:t> at that node</a:t>
            </a:r>
            <a:endParaRPr lang="en-US" dirty="0"/>
          </a:p>
          <a:p>
            <a:r>
              <a:rPr lang="en-US" sz="2400" dirty="0"/>
              <a:t>Iterative algorithm: maintain </a:t>
            </a:r>
            <a:r>
              <a:rPr lang="en-US" sz="2400" dirty="0">
                <a:solidFill>
                  <a:srgbClr val="C00000"/>
                </a:solidFill>
              </a:rPr>
              <a:t>estimates</a:t>
            </a:r>
            <a:r>
              <a:rPr lang="en-US" sz="2400" dirty="0"/>
              <a:t> of least costs to reach every other node.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After k iterations, each node definitively knows the least cost path to k destinations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sz="3200" dirty="0">
                <a:solidFill>
                  <a:srgbClr val="C00000"/>
                </a:solidFill>
              </a:rPr>
              <a:t>Notation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  <a:endParaRPr lang="en-US" sz="3200" dirty="0"/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c(</a:t>
            </a:r>
            <a:r>
              <a:rPr lang="en-US" dirty="0" err="1">
                <a:solidFill>
                  <a:srgbClr val="C00000"/>
                </a:solidFill>
                <a:latin typeface="Arial" charset="0"/>
              </a:rPr>
              <a:t>x,y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):</a:t>
            </a:r>
            <a:r>
              <a:rPr lang="en-US" sz="2400" dirty="0"/>
              <a:t> link cost from node x to y;  = ∞ if not direct neighbors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D(v):</a:t>
            </a:r>
            <a:r>
              <a:rPr lang="en-US" sz="2400" dirty="0"/>
              <a:t> current estimate of cost of path from source to destination v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p(v):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C00000"/>
                </a:solidFill>
              </a:rPr>
              <a:t>predecessor node</a:t>
            </a:r>
            <a:r>
              <a:rPr lang="en-US" sz="2400" dirty="0"/>
              <a:t>) the last node before v on the path from source to v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'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:</a:t>
            </a:r>
            <a:r>
              <a:rPr lang="en-US" sz="2400" dirty="0"/>
              <a:t> set of nodes whose least cost path is definitively known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EE073403-AB26-5048-ABA0-EF779C4C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Dijsktra’s</a:t>
            </a:r>
            <a:r>
              <a:rPr lang="en-US" dirty="0"/>
              <a:t> Algorithm</a:t>
            </a:r>
            <a:endParaRPr lang="en-US" sz="5400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665413" y="1458914"/>
            <a:ext cx="622141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charset="0"/>
              </a:rPr>
              <a:t>1  </a:t>
            </a:r>
            <a:r>
              <a:rPr lang="en-US" sz="2000" b="1" i="1" dirty="0">
                <a:latin typeface="Arial" charset="0"/>
              </a:rPr>
              <a:t>Initialization: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2   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= {u}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3    for all nodes v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4      if v adjacent to u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5          then D(v) = c(</a:t>
            </a:r>
            <a:r>
              <a:rPr lang="en-US" sz="2000" dirty="0" err="1">
                <a:latin typeface="Arial" charset="0"/>
              </a:rPr>
              <a:t>u,v</a:t>
            </a:r>
            <a:r>
              <a:rPr lang="en-US" sz="2000" dirty="0">
                <a:latin typeface="Arial" charset="0"/>
              </a:rPr>
              <a:t>)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6      else D(v) = </a:t>
            </a:r>
            <a:r>
              <a:rPr lang="en-US" sz="2000" dirty="0">
                <a:latin typeface="Arial" charset="0"/>
                <a:cs typeface="Arial" charset="0"/>
              </a:rPr>
              <a:t>∞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7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8   </a:t>
            </a:r>
            <a:r>
              <a:rPr lang="en-US" sz="2000" b="1" i="1" dirty="0">
                <a:latin typeface="Arial" charset="0"/>
              </a:rPr>
              <a:t>Loop</a:t>
            </a:r>
            <a:r>
              <a:rPr lang="en-US" sz="2000" i="1" dirty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9     find w not in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such that D(w) is a minimum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10    add w to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11    update D(v) for all v adjacent to w and not in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: </a:t>
            </a:r>
          </a:p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Arial" charset="0"/>
              </a:rPr>
              <a:t>12       D(v) = min( D(v), D(w) + c(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</a:rPr>
              <a:t>w,v</a:t>
            </a:r>
            <a:r>
              <a:rPr lang="en-US" sz="2000" dirty="0">
                <a:solidFill>
                  <a:srgbClr val="C00000"/>
                </a:solidFill>
                <a:latin typeface="Arial" charset="0"/>
              </a:rPr>
              <a:t>) )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13    /* new cost to v is either old cost to v or known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14     shortest path cost to w plus cost from w to v */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15  </a:t>
            </a:r>
            <a:r>
              <a:rPr lang="en-US" sz="2000" b="1" i="1" dirty="0">
                <a:latin typeface="Arial" charset="0"/>
              </a:rPr>
              <a:t>until all nodes in N</a:t>
            </a:r>
            <a:r>
              <a:rPr lang="en-US" sz="2000" b="1" i="1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2124075" y="3543301"/>
            <a:ext cx="800100" cy="2886075"/>
          </a:xfrm>
          <a:custGeom>
            <a:avLst/>
            <a:gdLst>
              <a:gd name="T0" fmla="*/ 800100 w 504"/>
              <a:gd name="T1" fmla="*/ 2533650 h 1818"/>
              <a:gd name="T2" fmla="*/ 190500 w 504"/>
              <a:gd name="T3" fmla="*/ 2543175 h 1818"/>
              <a:gd name="T4" fmla="*/ 142875 w 504"/>
              <a:gd name="T5" fmla="*/ 304800 h 1818"/>
              <a:gd name="T6" fmla="*/ 628650 w 504"/>
              <a:gd name="T7" fmla="*/ 228600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0E324C-0733-F442-B6EC-33549ABC019F}"/>
              </a:ext>
            </a:extLst>
          </p:cNvPr>
          <p:cNvSpPr txBox="1"/>
          <p:nvPr/>
        </p:nvSpPr>
        <p:spPr>
          <a:xfrm>
            <a:off x="7553265" y="1865442"/>
            <a:ext cx="2988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Initial estimates of distances are just the link costs of neighbors.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FF58D14-4F37-E94F-94B6-D8785F7A0234}"/>
              </a:ext>
            </a:extLst>
          </p:cNvPr>
          <p:cNvSpPr/>
          <p:nvPr/>
        </p:nvSpPr>
        <p:spPr>
          <a:xfrm>
            <a:off x="6810070" y="1458914"/>
            <a:ext cx="634084" cy="180010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B43B8-7B80-0841-8020-D1B726B2BAC7}"/>
              </a:ext>
            </a:extLst>
          </p:cNvPr>
          <p:cNvSpPr txBox="1"/>
          <p:nvPr/>
        </p:nvSpPr>
        <p:spPr>
          <a:xfrm>
            <a:off x="8904410" y="3609461"/>
            <a:ext cx="2988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Least cost node among all estimates. This cost cannot decrease further.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C34E866-E24E-F346-8596-22A47373CE27}"/>
              </a:ext>
            </a:extLst>
          </p:cNvPr>
          <p:cNvSpPr/>
          <p:nvPr/>
        </p:nvSpPr>
        <p:spPr>
          <a:xfrm>
            <a:off x="8252741" y="3790951"/>
            <a:ext cx="634084" cy="659419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16E0B90-7466-6844-AC5B-1DBC3C4F36FD}"/>
              </a:ext>
            </a:extLst>
          </p:cNvPr>
          <p:cNvSpPr/>
          <p:nvPr/>
        </p:nvSpPr>
        <p:spPr>
          <a:xfrm>
            <a:off x="8710246" y="4625124"/>
            <a:ext cx="562708" cy="108401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09510-531B-FB47-8925-47CEE3C97A5E}"/>
              </a:ext>
            </a:extLst>
          </p:cNvPr>
          <p:cNvSpPr txBox="1"/>
          <p:nvPr/>
        </p:nvSpPr>
        <p:spPr>
          <a:xfrm>
            <a:off x="9428163" y="4905521"/>
            <a:ext cx="236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Relaxation</a:t>
            </a:r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2AFF042E-567B-A443-AE57-FFBD0B85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" grpId="0"/>
      <p:bldP spid="3" grpId="0" animBg="1"/>
      <p:bldP spid="8" grpId="0"/>
      <p:bldP spid="9" grpId="0" animBg="1"/>
      <p:bldP spid="4" grpId="0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779A86A-A5E2-4B46-8AC3-76B849905319}"/>
              </a:ext>
            </a:extLst>
          </p:cNvPr>
          <p:cNvCxnSpPr>
            <a:cxnSpLocks/>
          </p:cNvCxnSpPr>
          <p:nvPr/>
        </p:nvCxnSpPr>
        <p:spPr>
          <a:xfrm>
            <a:off x="6488666" y="2907900"/>
            <a:ext cx="1113006" cy="116317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7F7742-61C6-A544-8D7B-8BDE515E257E}"/>
              </a:ext>
            </a:extLst>
          </p:cNvPr>
          <p:cNvCxnSpPr>
            <a:cxnSpLocks/>
          </p:cNvCxnSpPr>
          <p:nvPr/>
        </p:nvCxnSpPr>
        <p:spPr>
          <a:xfrm>
            <a:off x="6353956" y="3027608"/>
            <a:ext cx="1213253" cy="191673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312A0B50-23C9-B645-B7DA-3A234E7A7EF6}"/>
              </a:ext>
            </a:extLst>
          </p:cNvPr>
          <p:cNvSpPr/>
          <p:nvPr/>
        </p:nvSpPr>
        <p:spPr>
          <a:xfrm rot="1542643">
            <a:off x="2640326" y="3998367"/>
            <a:ext cx="4847584" cy="1771209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39F1FF9C-38D9-DA4E-A0D7-881DDFBFCB8E}"/>
              </a:ext>
            </a:extLst>
          </p:cNvPr>
          <p:cNvSpPr/>
          <p:nvPr/>
        </p:nvSpPr>
        <p:spPr>
          <a:xfrm rot="719505">
            <a:off x="2678016" y="3522486"/>
            <a:ext cx="4803387" cy="1553723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B5D65-F3A3-994B-A811-F857F85B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58393D-3615-4645-98B2-8ADF86D157C7}"/>
              </a:ext>
            </a:extLst>
          </p:cNvPr>
          <p:cNvGrpSpPr/>
          <p:nvPr/>
        </p:nvGrpSpPr>
        <p:grpSpPr>
          <a:xfrm>
            <a:off x="7659650" y="3140668"/>
            <a:ext cx="501650" cy="461665"/>
            <a:chOff x="6962166" y="3613275"/>
            <a:chExt cx="501650" cy="4616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0F391A9-AD12-ED4F-8C8F-4670FCE0D670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6" name="Oval 30">
                <a:extLst>
                  <a:ext uri="{FF2B5EF4-FFF2-40B4-BE49-F238E27FC236}">
                    <a16:creationId xmlns:a16="http://schemas.microsoft.com/office/drawing/2014/main" id="{D6DFD080-0A4F-364A-8E7A-08A353631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Line 31">
                <a:extLst>
                  <a:ext uri="{FF2B5EF4-FFF2-40B4-BE49-F238E27FC236}">
                    <a16:creationId xmlns:a16="http://schemas.microsoft.com/office/drawing/2014/main" id="{868576DD-85AF-664B-A270-9FDCE83F2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Line 32">
                <a:extLst>
                  <a:ext uri="{FF2B5EF4-FFF2-40B4-BE49-F238E27FC236}">
                    <a16:creationId xmlns:a16="http://schemas.microsoft.com/office/drawing/2014/main" id="{DE10D24E-9DAB-4848-969A-997584FE2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33">
                <a:extLst>
                  <a:ext uri="{FF2B5EF4-FFF2-40B4-BE49-F238E27FC236}">
                    <a16:creationId xmlns:a16="http://schemas.microsoft.com/office/drawing/2014/main" id="{74816445-8669-E84B-AB29-EA8E4F500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Oval 34">
                <a:extLst>
                  <a:ext uri="{FF2B5EF4-FFF2-40B4-BE49-F238E27FC236}">
                    <a16:creationId xmlns:a16="http://schemas.microsoft.com/office/drawing/2014/main" id="{B9F937F6-B4C9-D14A-ACA4-09AAB3D98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60">
                <a:extLst>
                  <a:ext uri="{FF2B5EF4-FFF2-40B4-BE49-F238E27FC236}">
                    <a16:creationId xmlns:a16="http://schemas.microsoft.com/office/drawing/2014/main" id="{316A658B-AB3E-D047-9D08-1B063F354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Text Box 61">
              <a:extLst>
                <a:ext uri="{FF2B5EF4-FFF2-40B4-BE49-F238E27FC236}">
                  <a16:creationId xmlns:a16="http://schemas.microsoft.com/office/drawing/2014/main" id="{AEAA7396-B688-004E-B0ED-A2AE13F71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246" y="3613275"/>
              <a:ext cx="3241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B27347-2EE9-554A-9995-10D54884F4C7}"/>
              </a:ext>
            </a:extLst>
          </p:cNvPr>
          <p:cNvGrpSpPr/>
          <p:nvPr/>
        </p:nvGrpSpPr>
        <p:grpSpPr>
          <a:xfrm>
            <a:off x="5919661" y="2506089"/>
            <a:ext cx="501650" cy="461665"/>
            <a:chOff x="6962166" y="3613275"/>
            <a:chExt cx="501650" cy="46166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665CF2-9BA4-E04A-A8E4-06B22C34AE1D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18" name="Oval 30">
                <a:extLst>
                  <a:ext uri="{FF2B5EF4-FFF2-40B4-BE49-F238E27FC236}">
                    <a16:creationId xmlns:a16="http://schemas.microsoft.com/office/drawing/2014/main" id="{4393CD69-6250-3A40-9807-CB2B371A7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Line 31">
                <a:extLst>
                  <a:ext uri="{FF2B5EF4-FFF2-40B4-BE49-F238E27FC236}">
                    <a16:creationId xmlns:a16="http://schemas.microsoft.com/office/drawing/2014/main" id="{7885C067-B23F-1946-9E6D-B606A00D2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Line 32">
                <a:extLst>
                  <a:ext uri="{FF2B5EF4-FFF2-40B4-BE49-F238E27FC236}">
                    <a16:creationId xmlns:a16="http://schemas.microsoft.com/office/drawing/2014/main" id="{EA88D05A-BCB1-5641-B895-11E989400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33">
                <a:extLst>
                  <a:ext uri="{FF2B5EF4-FFF2-40B4-BE49-F238E27FC236}">
                    <a16:creationId xmlns:a16="http://schemas.microsoft.com/office/drawing/2014/main" id="{66DF9A51-E081-9441-8E21-4224BFE4E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" name="Oval 34">
                <a:extLst>
                  <a:ext uri="{FF2B5EF4-FFF2-40B4-BE49-F238E27FC236}">
                    <a16:creationId xmlns:a16="http://schemas.microsoft.com/office/drawing/2014/main" id="{0818780C-5F5C-2C43-9BC2-D59844404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60">
                <a:extLst>
                  <a:ext uri="{FF2B5EF4-FFF2-40B4-BE49-F238E27FC236}">
                    <a16:creationId xmlns:a16="http://schemas.microsoft.com/office/drawing/2014/main" id="{00CD9BBB-7D1C-6342-A975-63AE0F8D1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 Box 61">
              <a:extLst>
                <a:ext uri="{FF2B5EF4-FFF2-40B4-BE49-F238E27FC236}">
                  <a16:creationId xmlns:a16="http://schemas.microsoft.com/office/drawing/2014/main" id="{FC52584B-1ECD-6A43-90C9-34B42D846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1171" y="3613275"/>
              <a:ext cx="40427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w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C4AC44-AFB2-3A42-90E3-F8486DF4C7BA}"/>
              </a:ext>
            </a:extLst>
          </p:cNvPr>
          <p:cNvGrpSpPr/>
          <p:nvPr/>
        </p:nvGrpSpPr>
        <p:grpSpPr>
          <a:xfrm>
            <a:off x="1916108" y="4168725"/>
            <a:ext cx="501650" cy="461665"/>
            <a:chOff x="6962166" y="3613275"/>
            <a:chExt cx="501650" cy="4616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BB8B3F-C208-B34D-83DB-13A85937ACC6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27" name="Oval 30">
                <a:extLst>
                  <a:ext uri="{FF2B5EF4-FFF2-40B4-BE49-F238E27FC236}">
                    <a16:creationId xmlns:a16="http://schemas.microsoft.com/office/drawing/2014/main" id="{C05F7CE2-3A85-6744-8B41-3EE502BC2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008EF3E4-3A94-BF4D-815C-C2E8EC4A6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5599C74A-17B3-5A4E-B7F5-A2B5E184B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id="{7E7A9B3C-0130-B241-B9AB-C94A29A00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Oval 34">
                <a:extLst>
                  <a:ext uri="{FF2B5EF4-FFF2-40B4-BE49-F238E27FC236}">
                    <a16:creationId xmlns:a16="http://schemas.microsoft.com/office/drawing/2014/main" id="{D3C48C42-8404-A749-A4FC-7D21D415A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60">
                <a:extLst>
                  <a:ext uri="{FF2B5EF4-FFF2-40B4-BE49-F238E27FC236}">
                    <a16:creationId xmlns:a16="http://schemas.microsoft.com/office/drawing/2014/main" id="{4606EDFB-4346-554C-A7FA-746C85D37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Text Box 61">
              <a:extLst>
                <a:ext uri="{FF2B5EF4-FFF2-40B4-BE49-F238E27FC236}">
                  <a16:creationId xmlns:a16="http://schemas.microsoft.com/office/drawing/2014/main" id="{4EDDF52C-86C6-0744-AA21-84CA464D8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0025" y="3613275"/>
              <a:ext cx="3465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u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5B8185-EF6E-0245-AF46-6D128AFE6A9E}"/>
              </a:ext>
            </a:extLst>
          </p:cNvPr>
          <p:cNvCxnSpPr>
            <a:cxnSpLocks/>
          </p:cNvCxnSpPr>
          <p:nvPr/>
        </p:nvCxnSpPr>
        <p:spPr>
          <a:xfrm>
            <a:off x="5087815" y="1430215"/>
            <a:ext cx="11095" cy="4056185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C06805-8D96-2742-82D3-DE081DD39804}"/>
              </a:ext>
            </a:extLst>
          </p:cNvPr>
          <p:cNvSpPr txBox="1"/>
          <p:nvPr/>
        </p:nvSpPr>
        <p:spPr>
          <a:xfrm>
            <a:off x="340583" y="1533990"/>
            <a:ext cx="32173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N’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nodes whose least cost paths from </a:t>
            </a:r>
            <a:r>
              <a:rPr lang="en-US" sz="2400" dirty="0">
                <a:latin typeface="Courier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 are definitively known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7BE619-06F3-3C4A-9468-08D08B3CCB0A}"/>
              </a:ext>
            </a:extLst>
          </p:cNvPr>
          <p:cNvGrpSpPr/>
          <p:nvPr/>
        </p:nvGrpSpPr>
        <p:grpSpPr>
          <a:xfrm>
            <a:off x="7659650" y="3992789"/>
            <a:ext cx="501650" cy="461665"/>
            <a:chOff x="6962166" y="3624998"/>
            <a:chExt cx="501650" cy="46166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9E45707-D2D1-DA49-9574-9D31E8E1CA84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39" name="Oval 30">
                <a:extLst>
                  <a:ext uri="{FF2B5EF4-FFF2-40B4-BE49-F238E27FC236}">
                    <a16:creationId xmlns:a16="http://schemas.microsoft.com/office/drawing/2014/main" id="{16D56210-E5C5-014D-81AA-DBA3A9465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Line 31">
                <a:extLst>
                  <a:ext uri="{FF2B5EF4-FFF2-40B4-BE49-F238E27FC236}">
                    <a16:creationId xmlns:a16="http://schemas.microsoft.com/office/drawing/2014/main" id="{2A49F5A7-4172-FE4A-BDDD-D1F6617EE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Line 32">
                <a:extLst>
                  <a:ext uri="{FF2B5EF4-FFF2-40B4-BE49-F238E27FC236}">
                    <a16:creationId xmlns:a16="http://schemas.microsoft.com/office/drawing/2014/main" id="{C1154A36-2FCF-BA48-BFAD-02287CA19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33">
                <a:extLst>
                  <a:ext uri="{FF2B5EF4-FFF2-40B4-BE49-F238E27FC236}">
                    <a16:creationId xmlns:a16="http://schemas.microsoft.com/office/drawing/2014/main" id="{843F7B63-DAB0-5B49-8347-6C8ECC8B0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" name="Oval 34">
                <a:extLst>
                  <a:ext uri="{FF2B5EF4-FFF2-40B4-BE49-F238E27FC236}">
                    <a16:creationId xmlns:a16="http://schemas.microsoft.com/office/drawing/2014/main" id="{C7DBDECD-EB94-D540-AAB2-1A172FA48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B749F949-66DE-CE40-B219-1AF621544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 Box 61">
              <a:extLst>
                <a:ext uri="{FF2B5EF4-FFF2-40B4-BE49-F238E27FC236}">
                  <a16:creationId xmlns:a16="http://schemas.microsoft.com/office/drawing/2014/main" id="{C09658EE-FD7C-CF46-ABCF-1909EB94D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1701" y="3624998"/>
              <a:ext cx="4101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v’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3CE075E-30A1-F442-914D-A07FB2AEF9AD}"/>
              </a:ext>
            </a:extLst>
          </p:cNvPr>
          <p:cNvGrpSpPr/>
          <p:nvPr/>
        </p:nvGrpSpPr>
        <p:grpSpPr>
          <a:xfrm>
            <a:off x="7659650" y="4830656"/>
            <a:ext cx="551565" cy="461665"/>
            <a:chOff x="6962166" y="3624998"/>
            <a:chExt cx="551565" cy="461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F8B5055-8D56-4B4A-906D-4FAB02D46F14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66" name="Oval 30">
                <a:extLst>
                  <a:ext uri="{FF2B5EF4-FFF2-40B4-BE49-F238E27FC236}">
                    <a16:creationId xmlns:a16="http://schemas.microsoft.com/office/drawing/2014/main" id="{900F7852-70DE-1048-9B89-2C86FD667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Line 31">
                <a:extLst>
                  <a:ext uri="{FF2B5EF4-FFF2-40B4-BE49-F238E27FC236}">
                    <a16:creationId xmlns:a16="http://schemas.microsoft.com/office/drawing/2014/main" id="{5774EE22-339C-EE4B-80BC-4892F105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Line 32">
                <a:extLst>
                  <a:ext uri="{FF2B5EF4-FFF2-40B4-BE49-F238E27FC236}">
                    <a16:creationId xmlns:a16="http://schemas.microsoft.com/office/drawing/2014/main" id="{CD807721-5942-7B44-A5E2-0350F348C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ectangle 33">
                <a:extLst>
                  <a:ext uri="{FF2B5EF4-FFF2-40B4-BE49-F238E27FC236}">
                    <a16:creationId xmlns:a16="http://schemas.microsoft.com/office/drawing/2014/main" id="{4F7E2163-F6BD-044A-A250-11B5BD53B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" name="Oval 34">
                <a:extLst>
                  <a:ext uri="{FF2B5EF4-FFF2-40B4-BE49-F238E27FC236}">
                    <a16:creationId xmlns:a16="http://schemas.microsoft.com/office/drawing/2014/main" id="{424C4150-BE8E-DF42-83DF-C29338E1A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Rectangle 60">
                <a:extLst>
                  <a:ext uri="{FF2B5EF4-FFF2-40B4-BE49-F238E27FC236}">
                    <a16:creationId xmlns:a16="http://schemas.microsoft.com/office/drawing/2014/main" id="{03C90371-321E-2445-8BC4-564BF9E7F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Text Box 61">
              <a:extLst>
                <a:ext uri="{FF2B5EF4-FFF2-40B4-BE49-F238E27FC236}">
                  <a16:creationId xmlns:a16="http://schemas.microsoft.com/office/drawing/2014/main" id="{C4315017-D929-4F44-99FA-0F91A0904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6675" y="3624998"/>
              <a:ext cx="48705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v’’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EEA496-A314-4C43-8AF8-FF6697DD5D85}"/>
              </a:ext>
            </a:extLst>
          </p:cNvPr>
          <p:cNvCxnSpPr/>
          <p:nvPr/>
        </p:nvCxnSpPr>
        <p:spPr>
          <a:xfrm>
            <a:off x="6593627" y="2789136"/>
            <a:ext cx="1066023" cy="476944"/>
          </a:xfrm>
          <a:prstGeom prst="line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AE076D-C162-A44C-80D2-4BACEA56A579}"/>
              </a:ext>
            </a:extLst>
          </p:cNvPr>
          <p:cNvSpPr txBox="1"/>
          <p:nvPr/>
        </p:nvSpPr>
        <p:spPr>
          <a:xfrm>
            <a:off x="8542611" y="1331561"/>
            <a:ext cx="32173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 \ N’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Nodes with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estimated </a:t>
            </a:r>
            <a:r>
              <a:rPr lang="en-US" sz="2400" dirty="0">
                <a:latin typeface="Helvetica" pitchFamily="2" charset="0"/>
              </a:rPr>
              <a:t>least path costs, not definitively known to be smallest possible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9C3B25B-8790-1145-9ADC-4E792C725308}"/>
              </a:ext>
            </a:extLst>
          </p:cNvPr>
          <p:cNvSpPr/>
          <p:nvPr/>
        </p:nvSpPr>
        <p:spPr>
          <a:xfrm>
            <a:off x="5624367" y="2302944"/>
            <a:ext cx="990617" cy="904766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BEF3C9-081C-1D47-84AB-1DAC818081E9}"/>
              </a:ext>
            </a:extLst>
          </p:cNvPr>
          <p:cNvSpPr txBox="1"/>
          <p:nvPr/>
        </p:nvSpPr>
        <p:spPr>
          <a:xfrm>
            <a:off x="6277696" y="1383470"/>
            <a:ext cx="211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min cost in N \ N’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68DA18-AD95-584F-AA5E-33A488DEFF1B}"/>
              </a:ext>
            </a:extLst>
          </p:cNvPr>
          <p:cNvCxnSpPr>
            <a:endCxn id="81" idx="0"/>
          </p:cNvCxnSpPr>
          <p:nvPr/>
        </p:nvCxnSpPr>
        <p:spPr>
          <a:xfrm flipH="1">
            <a:off x="6119676" y="1815508"/>
            <a:ext cx="461667" cy="48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>
            <a:extLst>
              <a:ext uri="{FF2B5EF4-FFF2-40B4-BE49-F238E27FC236}">
                <a16:creationId xmlns:a16="http://schemas.microsoft.com/office/drawing/2014/main" id="{4C1068B1-2212-1844-81AA-6B15D68DDCE6}"/>
              </a:ext>
            </a:extLst>
          </p:cNvPr>
          <p:cNvSpPr/>
          <p:nvPr/>
        </p:nvSpPr>
        <p:spPr>
          <a:xfrm>
            <a:off x="2602523" y="2883877"/>
            <a:ext cx="3305908" cy="1407232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D1CC985-9A0E-1948-BD7F-DCE3D1888E12}"/>
              </a:ext>
            </a:extLst>
          </p:cNvPr>
          <p:cNvSpPr/>
          <p:nvPr/>
        </p:nvSpPr>
        <p:spPr>
          <a:xfrm rot="626130">
            <a:off x="2734840" y="2966419"/>
            <a:ext cx="4728141" cy="1963170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161EEB9-1032-1543-8B2A-E3ECCE086288}"/>
              </a:ext>
            </a:extLst>
          </p:cNvPr>
          <p:cNvSpPr txBox="1"/>
          <p:nvPr/>
        </p:nvSpPr>
        <p:spPr>
          <a:xfrm rot="20164495">
            <a:off x="3712149" y="2914755"/>
            <a:ext cx="103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D(w)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D9A729-C546-8B46-A773-195D4900533C}"/>
              </a:ext>
            </a:extLst>
          </p:cNvPr>
          <p:cNvSpPr txBox="1"/>
          <p:nvPr/>
        </p:nvSpPr>
        <p:spPr>
          <a:xfrm rot="1567686">
            <a:off x="6732557" y="2553015"/>
            <a:ext cx="135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c(w, v)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E0E4C8-6226-0E43-8C9A-31226362AAEC}"/>
              </a:ext>
            </a:extLst>
          </p:cNvPr>
          <p:cNvSpPr txBox="1"/>
          <p:nvPr/>
        </p:nvSpPr>
        <p:spPr>
          <a:xfrm rot="20164495">
            <a:off x="5116490" y="3945896"/>
            <a:ext cx="103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D(v)</a:t>
            </a: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8EBE31F9-CE17-6D49-AE03-55D85409A361}"/>
              </a:ext>
            </a:extLst>
          </p:cNvPr>
          <p:cNvSpPr/>
          <p:nvPr/>
        </p:nvSpPr>
        <p:spPr>
          <a:xfrm>
            <a:off x="4032738" y="2121852"/>
            <a:ext cx="1817077" cy="234486"/>
          </a:xfrm>
          <a:custGeom>
            <a:avLst/>
            <a:gdLst>
              <a:gd name="connsiteX0" fmla="*/ 1817077 w 1817077"/>
              <a:gd name="connsiteY0" fmla="*/ 234486 h 234486"/>
              <a:gd name="connsiteX1" fmla="*/ 1113693 w 1817077"/>
              <a:gd name="connsiteY1" fmla="*/ 25 h 234486"/>
              <a:gd name="connsiteX2" fmla="*/ 0 w 1817077"/>
              <a:gd name="connsiteY2" fmla="*/ 222763 h 23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7077" h="234486">
                <a:moveTo>
                  <a:pt x="1817077" y="234486"/>
                </a:moveTo>
                <a:cubicBezTo>
                  <a:pt x="1616808" y="118232"/>
                  <a:pt x="1416539" y="1979"/>
                  <a:pt x="1113693" y="25"/>
                </a:cubicBezTo>
                <a:cubicBezTo>
                  <a:pt x="810847" y="-1929"/>
                  <a:pt x="405423" y="110417"/>
                  <a:pt x="0" y="22276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9D7F83-1225-7546-8E57-FDEB44B901C7}"/>
              </a:ext>
            </a:extLst>
          </p:cNvPr>
          <p:cNvSpPr txBox="1"/>
          <p:nvPr/>
        </p:nvSpPr>
        <p:spPr>
          <a:xfrm>
            <a:off x="3585011" y="1499603"/>
            <a:ext cx="162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 should move to N’.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C475C4-BEBC-C748-AE23-6B5567F0E6CF}"/>
              </a:ext>
            </a:extLst>
          </p:cNvPr>
          <p:cNvSpPr txBox="1"/>
          <p:nvPr/>
        </p:nvSpPr>
        <p:spPr>
          <a:xfrm>
            <a:off x="8656748" y="3806663"/>
            <a:ext cx="34062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Relaxation</a:t>
            </a:r>
            <a:r>
              <a:rPr lang="en-US" sz="2400" dirty="0">
                <a:latin typeface="Helvetica" pitchFamily="2" charset="0"/>
              </a:rPr>
              <a:t>: for each v in N \ N’, is the cost of the path via w smaller than known least cost path to v?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If so,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update D(v)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Predecessor of v is w.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30C03C-82FA-B74E-B405-A78CD4199C49}"/>
              </a:ext>
            </a:extLst>
          </p:cNvPr>
          <p:cNvSpPr txBox="1"/>
          <p:nvPr/>
        </p:nvSpPr>
        <p:spPr>
          <a:xfrm>
            <a:off x="1110667" y="5732585"/>
            <a:ext cx="5504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Cost of path via w: D(w) + c(</a:t>
            </a:r>
            <a:r>
              <a:rPr lang="en-US" sz="2800" dirty="0" err="1">
                <a:latin typeface="Helvetica" pitchFamily="2" charset="0"/>
              </a:rPr>
              <a:t>w,v</a:t>
            </a:r>
            <a:r>
              <a:rPr lang="en-US" sz="2800" dirty="0">
                <a:latin typeface="Helvetica" pitchFamily="2" charset="0"/>
              </a:rPr>
              <a:t>)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Cost of known best path: D(v)</a:t>
            </a:r>
          </a:p>
        </p:txBody>
      </p:sp>
      <p:pic>
        <p:nvPicPr>
          <p:cNvPr id="72" name="Picture 71" descr="Shape&#10;&#10;Description automatically generated with low confidence">
            <a:extLst>
              <a:ext uri="{FF2B5EF4-FFF2-40B4-BE49-F238E27FC236}">
                <a16:creationId xmlns:a16="http://schemas.microsoft.com/office/drawing/2014/main" id="{4844CCF5-BB30-4F4C-B50A-F5C1D3F6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6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7" grpId="0" animBg="1"/>
      <p:bldP spid="35" grpId="0"/>
      <p:bldP spid="80" grpId="0"/>
      <p:bldP spid="81" grpId="0" animBg="1"/>
      <p:bldP spid="82" grpId="0"/>
      <p:bldP spid="86" grpId="0" animBg="1"/>
      <p:bldP spid="87" grpId="0" animBg="1"/>
      <p:bldP spid="89" grpId="0"/>
      <p:bldP spid="90" grpId="0"/>
      <p:bldP spid="91" grpId="0"/>
      <p:bldP spid="92" grpId="0" animBg="1"/>
      <p:bldP spid="9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algorithm: example</a:t>
            </a:r>
            <a:endParaRPr lang="en-US" sz="54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63714" y="1506539"/>
            <a:ext cx="706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Step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0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1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4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5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776539" y="1516064"/>
            <a:ext cx="10175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u</a:t>
            </a:r>
          </a:p>
          <a:p>
            <a:pPr algn="r" eaLnBrk="0" hangingPunct="0"/>
            <a:r>
              <a:rPr lang="en-US" sz="2000" dirty="0" err="1">
                <a:latin typeface="Arial" charset="0"/>
              </a:rPr>
              <a:t>ux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uxyvw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uxyvwz</a:t>
            </a:r>
            <a:endParaRPr lang="en-US" sz="2000" dirty="0">
              <a:latin typeface="Arial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24314" y="1497014"/>
            <a:ext cx="1169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D(v),p(v)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191125" y="1501776"/>
            <a:ext cx="12842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D(w),p(w)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5,u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4,x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3,y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3,y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581775" y="1497014"/>
            <a:ext cx="1169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D(x),p(x)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1,u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877175" y="1501776"/>
            <a:ext cx="1169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D(y),p(y)</a:t>
            </a:r>
          </a:p>
          <a:p>
            <a:pPr algn="r" eaLnBrk="0" hangingPunct="0"/>
            <a:r>
              <a:rPr lang="en-US" sz="2000">
                <a:cs typeface="Arial" charset="0"/>
              </a:rPr>
              <a:t>∞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2,x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9129714" y="1516063"/>
            <a:ext cx="11699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D(z),p(z)</a:t>
            </a: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885951" y="1857376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043114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062163" y="2457451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2071688" y="2767014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081213" y="3071814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095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590" name="Line 86"/>
          <p:cNvSpPr>
            <a:spLocks noChangeShapeType="1"/>
          </p:cNvSpPr>
          <p:nvPr/>
        </p:nvSpPr>
        <p:spPr bwMode="auto">
          <a:xfrm flipH="1">
            <a:off x="3765551" y="2035176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1" name="Line 87"/>
          <p:cNvSpPr>
            <a:spLocks noChangeShapeType="1"/>
          </p:cNvSpPr>
          <p:nvPr/>
        </p:nvSpPr>
        <p:spPr bwMode="auto">
          <a:xfrm flipH="1">
            <a:off x="3687763" y="2330451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2" name="Line 88"/>
          <p:cNvSpPr>
            <a:spLocks noChangeShapeType="1"/>
          </p:cNvSpPr>
          <p:nvPr/>
        </p:nvSpPr>
        <p:spPr bwMode="auto">
          <a:xfrm flipH="1">
            <a:off x="3751263" y="2692401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3" name="Line 89"/>
          <p:cNvSpPr>
            <a:spLocks noChangeShapeType="1"/>
          </p:cNvSpPr>
          <p:nvPr/>
        </p:nvSpPr>
        <p:spPr bwMode="auto">
          <a:xfrm flipH="1">
            <a:off x="3765551" y="2949576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4" name="Line 90"/>
          <p:cNvSpPr>
            <a:spLocks noChangeShapeType="1"/>
          </p:cNvSpPr>
          <p:nvPr/>
        </p:nvSpPr>
        <p:spPr bwMode="auto">
          <a:xfrm flipH="1">
            <a:off x="3778250" y="3206751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A4B90FE-33A7-234C-A7EF-C1D7B1AF8F82}"/>
              </a:ext>
            </a:extLst>
          </p:cNvPr>
          <p:cNvGrpSpPr/>
          <p:nvPr/>
        </p:nvGrpSpPr>
        <p:grpSpPr>
          <a:xfrm>
            <a:off x="4441031" y="3940178"/>
            <a:ext cx="3571875" cy="2236788"/>
            <a:chOff x="4103078" y="2519487"/>
            <a:chExt cx="3571875" cy="2236788"/>
          </a:xfrm>
        </p:grpSpPr>
        <p:sp>
          <p:nvSpPr>
            <p:cNvPr id="93" name="Freeform 3">
              <a:extLst>
                <a:ext uri="{FF2B5EF4-FFF2-40B4-BE49-F238E27FC236}">
                  <a16:creationId xmlns:a16="http://schemas.microsoft.com/office/drawing/2014/main" id="{632A032F-435E-3247-9E61-D1ED615C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" name="Freeform 4">
              <a:extLst>
                <a:ext uri="{FF2B5EF4-FFF2-40B4-BE49-F238E27FC236}">
                  <a16:creationId xmlns:a16="http://schemas.microsoft.com/office/drawing/2014/main" id="{CAB6F082-CABC-A741-AED9-A48B84CE3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Oval 5">
              <a:extLst>
                <a:ext uri="{FF2B5EF4-FFF2-40B4-BE49-F238E27FC236}">
                  <a16:creationId xmlns:a16="http://schemas.microsoft.com/office/drawing/2014/main" id="{EB76A9FC-DBC6-5748-889B-C52F93B30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" name="Line 6">
              <a:extLst>
                <a:ext uri="{FF2B5EF4-FFF2-40B4-BE49-F238E27FC236}">
                  <a16:creationId xmlns:a16="http://schemas.microsoft.com/office/drawing/2014/main" id="{9A460593-B6B4-5749-AD48-CD1ECBCFF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Line 7">
              <a:extLst>
                <a:ext uri="{FF2B5EF4-FFF2-40B4-BE49-F238E27FC236}">
                  <a16:creationId xmlns:a16="http://schemas.microsoft.com/office/drawing/2014/main" id="{68797FD8-5B4D-504B-93F7-2ADE347F7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Rectangle 8">
              <a:extLst>
                <a:ext uri="{FF2B5EF4-FFF2-40B4-BE49-F238E27FC236}">
                  <a16:creationId xmlns:a16="http://schemas.microsoft.com/office/drawing/2014/main" id="{8A90BE05-E1BF-F044-832B-9F1D89531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9" name="Oval 9">
              <a:extLst>
                <a:ext uri="{FF2B5EF4-FFF2-40B4-BE49-F238E27FC236}">
                  <a16:creationId xmlns:a16="http://schemas.microsoft.com/office/drawing/2014/main" id="{763A044C-77F7-BB49-A473-29E97C1B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Oval 10">
              <a:extLst>
                <a:ext uri="{FF2B5EF4-FFF2-40B4-BE49-F238E27FC236}">
                  <a16:creationId xmlns:a16="http://schemas.microsoft.com/office/drawing/2014/main" id="{B6CA5E5E-0B34-4E4E-912A-54722AEBE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1" name="Line 11">
              <a:extLst>
                <a:ext uri="{FF2B5EF4-FFF2-40B4-BE49-F238E27FC236}">
                  <a16:creationId xmlns:a16="http://schemas.microsoft.com/office/drawing/2014/main" id="{2B73C5B8-9C91-184B-99F6-0D50030A8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" name="Line 12">
              <a:extLst>
                <a:ext uri="{FF2B5EF4-FFF2-40B4-BE49-F238E27FC236}">
                  <a16:creationId xmlns:a16="http://schemas.microsoft.com/office/drawing/2014/main" id="{FB096E02-A30E-984D-804B-7EFA9AFF5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Rectangle 13">
              <a:extLst>
                <a:ext uri="{FF2B5EF4-FFF2-40B4-BE49-F238E27FC236}">
                  <a16:creationId xmlns:a16="http://schemas.microsoft.com/office/drawing/2014/main" id="{A136A04D-C4B5-1841-BE48-32B858CFE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04" name="Oval 14">
              <a:extLst>
                <a:ext uri="{FF2B5EF4-FFF2-40B4-BE49-F238E27FC236}">
                  <a16:creationId xmlns:a16="http://schemas.microsoft.com/office/drawing/2014/main" id="{D6652BF6-48B2-3E4A-99EA-5917349E2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" name="Oval 15">
              <a:extLst>
                <a:ext uri="{FF2B5EF4-FFF2-40B4-BE49-F238E27FC236}">
                  <a16:creationId xmlns:a16="http://schemas.microsoft.com/office/drawing/2014/main" id="{6C1F2416-6168-B247-A40E-C03108145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" name="Line 16">
              <a:extLst>
                <a:ext uri="{FF2B5EF4-FFF2-40B4-BE49-F238E27FC236}">
                  <a16:creationId xmlns:a16="http://schemas.microsoft.com/office/drawing/2014/main" id="{19F14863-23AA-5947-ABB4-CD76906E2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" name="Line 17">
              <a:extLst>
                <a:ext uri="{FF2B5EF4-FFF2-40B4-BE49-F238E27FC236}">
                  <a16:creationId xmlns:a16="http://schemas.microsoft.com/office/drawing/2014/main" id="{DABFC2C4-1BB1-4945-A3A3-BBDE0D8D3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" name="Rectangle 18">
              <a:extLst>
                <a:ext uri="{FF2B5EF4-FFF2-40B4-BE49-F238E27FC236}">
                  <a16:creationId xmlns:a16="http://schemas.microsoft.com/office/drawing/2014/main" id="{C6245B9B-09A7-4D4A-B4C8-9AC5A085D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09" name="Oval 19">
              <a:extLst>
                <a:ext uri="{FF2B5EF4-FFF2-40B4-BE49-F238E27FC236}">
                  <a16:creationId xmlns:a16="http://schemas.microsoft.com/office/drawing/2014/main" id="{40295AE0-ACA0-5542-AFFD-5F1AA32FA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Oval 20">
              <a:extLst>
                <a:ext uri="{FF2B5EF4-FFF2-40B4-BE49-F238E27FC236}">
                  <a16:creationId xmlns:a16="http://schemas.microsoft.com/office/drawing/2014/main" id="{CCCEF164-13B6-2C4F-A554-DF178139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1" name="Line 21">
              <a:extLst>
                <a:ext uri="{FF2B5EF4-FFF2-40B4-BE49-F238E27FC236}">
                  <a16:creationId xmlns:a16="http://schemas.microsoft.com/office/drawing/2014/main" id="{D9DDFB22-863E-924B-8211-2B192F722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" name="Line 22">
              <a:extLst>
                <a:ext uri="{FF2B5EF4-FFF2-40B4-BE49-F238E27FC236}">
                  <a16:creationId xmlns:a16="http://schemas.microsoft.com/office/drawing/2014/main" id="{91B9977C-F723-CE48-9338-BFF873101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3" name="Rectangle 23">
              <a:extLst>
                <a:ext uri="{FF2B5EF4-FFF2-40B4-BE49-F238E27FC236}">
                  <a16:creationId xmlns:a16="http://schemas.microsoft.com/office/drawing/2014/main" id="{D4B8039D-09F4-AD49-AB45-4DDDAF00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4" name="Oval 24">
              <a:extLst>
                <a:ext uri="{FF2B5EF4-FFF2-40B4-BE49-F238E27FC236}">
                  <a16:creationId xmlns:a16="http://schemas.microsoft.com/office/drawing/2014/main" id="{FBA4B0DF-CE0B-1E43-854D-ECD418F70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5" name="Oval 25">
              <a:extLst>
                <a:ext uri="{FF2B5EF4-FFF2-40B4-BE49-F238E27FC236}">
                  <a16:creationId xmlns:a16="http://schemas.microsoft.com/office/drawing/2014/main" id="{E70DCB9E-19D1-D741-9C02-DFD64A58C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6" name="Line 26">
              <a:extLst>
                <a:ext uri="{FF2B5EF4-FFF2-40B4-BE49-F238E27FC236}">
                  <a16:creationId xmlns:a16="http://schemas.microsoft.com/office/drawing/2014/main" id="{F376BBED-4D07-C54D-A430-3DDB67EC8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" name="Line 27">
              <a:extLst>
                <a:ext uri="{FF2B5EF4-FFF2-40B4-BE49-F238E27FC236}">
                  <a16:creationId xmlns:a16="http://schemas.microsoft.com/office/drawing/2014/main" id="{60CC7789-E4EC-B148-8BB3-68C49A509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36467F97-8D7B-7A4F-BB1B-ECA2A3471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9" name="Oval 29">
              <a:extLst>
                <a:ext uri="{FF2B5EF4-FFF2-40B4-BE49-F238E27FC236}">
                  <a16:creationId xmlns:a16="http://schemas.microsoft.com/office/drawing/2014/main" id="{92AE8664-F9EF-B845-B2A7-01AA6791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0" name="Oval 30">
              <a:extLst>
                <a:ext uri="{FF2B5EF4-FFF2-40B4-BE49-F238E27FC236}">
                  <a16:creationId xmlns:a16="http://schemas.microsoft.com/office/drawing/2014/main" id="{8D8635F1-096B-5945-8590-DC45020D1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1" name="Line 31">
              <a:extLst>
                <a:ext uri="{FF2B5EF4-FFF2-40B4-BE49-F238E27FC236}">
                  <a16:creationId xmlns:a16="http://schemas.microsoft.com/office/drawing/2014/main" id="{6AA2BF11-8729-8D47-9FF3-60513A61F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Line 32">
              <a:extLst>
                <a:ext uri="{FF2B5EF4-FFF2-40B4-BE49-F238E27FC236}">
                  <a16:creationId xmlns:a16="http://schemas.microsoft.com/office/drawing/2014/main" id="{20574A28-5A97-CB4C-9839-8359DFFF8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Rectangle 33">
              <a:extLst>
                <a:ext uri="{FF2B5EF4-FFF2-40B4-BE49-F238E27FC236}">
                  <a16:creationId xmlns:a16="http://schemas.microsoft.com/office/drawing/2014/main" id="{F5612F0F-0700-8141-B530-50B95E1D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24" name="Oval 34">
              <a:extLst>
                <a:ext uri="{FF2B5EF4-FFF2-40B4-BE49-F238E27FC236}">
                  <a16:creationId xmlns:a16="http://schemas.microsoft.com/office/drawing/2014/main" id="{FFF5B9EE-15DE-E64E-9016-F455C2E8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6781CC19-06DF-4E4C-B0A6-C8F57522A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EF813921-9E2B-F04B-BA15-A33EFC131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2DA1BD4F-8370-5D4A-8830-7F3EBE6B4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DCCAAE1D-46DC-0945-A5DE-732FB786F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Freeform 39">
              <a:extLst>
                <a:ext uri="{FF2B5EF4-FFF2-40B4-BE49-F238E27FC236}">
                  <a16:creationId xmlns:a16="http://schemas.microsoft.com/office/drawing/2014/main" id="{C9448D8B-1686-0B42-A487-8BCC1D0A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Freeform 40">
              <a:extLst>
                <a:ext uri="{FF2B5EF4-FFF2-40B4-BE49-F238E27FC236}">
                  <a16:creationId xmlns:a16="http://schemas.microsoft.com/office/drawing/2014/main" id="{58E4EC18-C61D-A546-862B-0FDAB1ED8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5C8F6780-9ABE-B44E-A5DE-C227196B7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Freeform 42">
              <a:extLst>
                <a:ext uri="{FF2B5EF4-FFF2-40B4-BE49-F238E27FC236}">
                  <a16:creationId xmlns:a16="http://schemas.microsoft.com/office/drawing/2014/main" id="{A01C3AE7-30BB-8842-AEB1-C745882C9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Freeform 43">
              <a:extLst>
                <a:ext uri="{FF2B5EF4-FFF2-40B4-BE49-F238E27FC236}">
                  <a16:creationId xmlns:a16="http://schemas.microsoft.com/office/drawing/2014/main" id="{FF90D890-3E20-DC43-B9BF-EF7950D91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C909CD-08B9-EC49-9597-048F97935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Text Box 46">
              <a:extLst>
                <a:ext uri="{FF2B5EF4-FFF2-40B4-BE49-F238E27FC236}">
                  <a16:creationId xmlns:a16="http://schemas.microsoft.com/office/drawing/2014/main" id="{5692C172-5A05-C549-82C5-626452AE9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48">
              <a:extLst>
                <a:ext uri="{FF2B5EF4-FFF2-40B4-BE49-F238E27FC236}">
                  <a16:creationId xmlns:a16="http://schemas.microsoft.com/office/drawing/2014/main" id="{486BCE73-0F42-1C41-8D0E-FA0A7C16F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7" name="Text Box 49">
              <a:extLst>
                <a:ext uri="{FF2B5EF4-FFF2-40B4-BE49-F238E27FC236}">
                  <a16:creationId xmlns:a16="http://schemas.microsoft.com/office/drawing/2014/main" id="{84D296A2-026D-2046-B4EC-7ECF697DD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51">
              <a:extLst>
                <a:ext uri="{FF2B5EF4-FFF2-40B4-BE49-F238E27FC236}">
                  <a16:creationId xmlns:a16="http://schemas.microsoft.com/office/drawing/2014/main" id="{EF6E3428-7156-B94D-A678-6A84C0CB5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9" name="Text Box 52">
              <a:extLst>
                <a:ext uri="{FF2B5EF4-FFF2-40B4-BE49-F238E27FC236}">
                  <a16:creationId xmlns:a16="http://schemas.microsoft.com/office/drawing/2014/main" id="{D3572AD4-4DFF-1642-8DC9-AD7D7DC32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0" name="Rectangle 54">
              <a:extLst>
                <a:ext uri="{FF2B5EF4-FFF2-40B4-BE49-F238E27FC236}">
                  <a16:creationId xmlns:a16="http://schemas.microsoft.com/office/drawing/2014/main" id="{50A5533A-B5F4-A140-9D9D-494DE875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1" name="Text Box 55">
              <a:extLst>
                <a:ext uri="{FF2B5EF4-FFF2-40B4-BE49-F238E27FC236}">
                  <a16:creationId xmlns:a16="http://schemas.microsoft.com/office/drawing/2014/main" id="{30A51A32-CABE-E344-8EF9-68C55EC7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57">
              <a:extLst>
                <a:ext uri="{FF2B5EF4-FFF2-40B4-BE49-F238E27FC236}">
                  <a16:creationId xmlns:a16="http://schemas.microsoft.com/office/drawing/2014/main" id="{8909E61C-4EE6-AD44-BD69-A622AA1D1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3" name="Text Box 58">
              <a:extLst>
                <a:ext uri="{FF2B5EF4-FFF2-40B4-BE49-F238E27FC236}">
                  <a16:creationId xmlns:a16="http://schemas.microsoft.com/office/drawing/2014/main" id="{77947E10-0B1E-7843-BEF5-79E13CA8A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60">
              <a:extLst>
                <a:ext uri="{FF2B5EF4-FFF2-40B4-BE49-F238E27FC236}">
                  <a16:creationId xmlns:a16="http://schemas.microsoft.com/office/drawing/2014/main" id="{BD41C208-AC04-FA4B-80EE-FCE60813C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5" name="Text Box 61">
              <a:extLst>
                <a:ext uri="{FF2B5EF4-FFF2-40B4-BE49-F238E27FC236}">
                  <a16:creationId xmlns:a16="http://schemas.microsoft.com/office/drawing/2014/main" id="{2B1CBFE5-8739-9841-A745-458F6756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146" name="Text Box 62">
              <a:extLst>
                <a:ext uri="{FF2B5EF4-FFF2-40B4-BE49-F238E27FC236}">
                  <a16:creationId xmlns:a16="http://schemas.microsoft.com/office/drawing/2014/main" id="{DA72DAE6-90D4-6F4F-83B2-18C7C28FB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7" name="Text Box 63">
              <a:extLst>
                <a:ext uri="{FF2B5EF4-FFF2-40B4-BE49-F238E27FC236}">
                  <a16:creationId xmlns:a16="http://schemas.microsoft.com/office/drawing/2014/main" id="{0ACC2123-4512-E64F-8B44-C3E511762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8" name="Text Box 64">
              <a:extLst>
                <a:ext uri="{FF2B5EF4-FFF2-40B4-BE49-F238E27FC236}">
                  <a16:creationId xmlns:a16="http://schemas.microsoft.com/office/drawing/2014/main" id="{7C74987F-BAC6-6441-B77A-C5B667A98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9" name="Text Box 65">
              <a:extLst>
                <a:ext uri="{FF2B5EF4-FFF2-40B4-BE49-F238E27FC236}">
                  <a16:creationId xmlns:a16="http://schemas.microsoft.com/office/drawing/2014/main" id="{9616A81D-33DE-DF4D-A974-C1613CE7F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0" name="Text Box 66">
              <a:extLst>
                <a:ext uri="{FF2B5EF4-FFF2-40B4-BE49-F238E27FC236}">
                  <a16:creationId xmlns:a16="http://schemas.microsoft.com/office/drawing/2014/main" id="{E541A67B-DC9B-584F-A8F2-C125D2081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1" name="Text Box 67">
              <a:extLst>
                <a:ext uri="{FF2B5EF4-FFF2-40B4-BE49-F238E27FC236}">
                  <a16:creationId xmlns:a16="http://schemas.microsoft.com/office/drawing/2014/main" id="{714FD9F2-1180-CE40-BD2A-233943F16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2" name="Text Box 68">
              <a:extLst>
                <a:ext uri="{FF2B5EF4-FFF2-40B4-BE49-F238E27FC236}">
                  <a16:creationId xmlns:a16="http://schemas.microsoft.com/office/drawing/2014/main" id="{30B747AB-200C-DB40-97B4-E97C130D0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3" name="Text Box 69">
              <a:extLst>
                <a:ext uri="{FF2B5EF4-FFF2-40B4-BE49-F238E27FC236}">
                  <a16:creationId xmlns:a16="http://schemas.microsoft.com/office/drawing/2014/main" id="{7159D628-F4B7-524B-BB68-6BE35EC26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" name="Text Box 70">
              <a:extLst>
                <a:ext uri="{FF2B5EF4-FFF2-40B4-BE49-F238E27FC236}">
                  <a16:creationId xmlns:a16="http://schemas.microsoft.com/office/drawing/2014/main" id="{943CABAD-EDC3-2D4D-BA91-1A12DF80B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5" name="Text Box 71">
              <a:extLst>
                <a:ext uri="{FF2B5EF4-FFF2-40B4-BE49-F238E27FC236}">
                  <a16:creationId xmlns:a16="http://schemas.microsoft.com/office/drawing/2014/main" id="{5716B791-D3E8-774D-B913-595ED366B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08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90" grpId="0" animBg="1"/>
      <p:bldP spid="661591" grpId="0" animBg="1"/>
      <p:bldP spid="661592" grpId="0" animBg="1"/>
      <p:bldP spid="661593" grpId="0" animBg="1"/>
      <p:bldP spid="66159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5588-0885-464E-8BA8-A5FF6C60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920A-C661-1F4B-8DF6-C1CE99D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router port to use for a given destination (router), find the </a:t>
            </a:r>
            <a:r>
              <a:rPr lang="en-US" dirty="0">
                <a:solidFill>
                  <a:srgbClr val="C00000"/>
                </a:solidFill>
              </a:rPr>
              <a:t>predecessor </a:t>
            </a:r>
            <a:r>
              <a:rPr lang="en-US" dirty="0"/>
              <a:t>of the node </a:t>
            </a:r>
            <a:r>
              <a:rPr lang="en-US" dirty="0">
                <a:solidFill>
                  <a:srgbClr val="C00000"/>
                </a:solidFill>
              </a:rPr>
              <a:t>iteratively </a:t>
            </a:r>
            <a:r>
              <a:rPr lang="en-US" dirty="0"/>
              <a:t>until reaching an </a:t>
            </a:r>
            <a:r>
              <a:rPr lang="en-US" dirty="0">
                <a:solidFill>
                  <a:srgbClr val="C00000"/>
                </a:solidFill>
              </a:rPr>
              <a:t>immediate neighbor of the source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u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The port connecting </a:t>
            </a:r>
            <a:r>
              <a:rPr lang="en-US" dirty="0">
                <a:latin typeface="Courier" pitchFamily="2" charset="0"/>
              </a:rPr>
              <a:t>u</a:t>
            </a:r>
            <a:r>
              <a:rPr lang="en-US" dirty="0"/>
              <a:t> to this neighbor is the output port for this destination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5588-0885-464E-8BA8-A5FF6C60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920A-C661-1F4B-8DF6-C1CE99D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forwarding entry for z.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07F9F9-B788-734E-ABFF-00AFE17F49B2}"/>
              </a:ext>
            </a:extLst>
          </p:cNvPr>
          <p:cNvGrpSpPr/>
          <p:nvPr/>
        </p:nvGrpSpPr>
        <p:grpSpPr>
          <a:xfrm>
            <a:off x="606362" y="3842574"/>
            <a:ext cx="8505825" cy="726935"/>
            <a:chOff x="1122975" y="5822466"/>
            <a:chExt cx="8505825" cy="726935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5188BB7A-9926-174D-89C1-585F3D9FD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520" y="5822466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D(v),p(v)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2,u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94B6A03E-6CBC-644C-AEE5-B22D9F8A7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216" y="5827228"/>
              <a:ext cx="12955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D(w),p(w)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3,y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62ADE664-A625-5445-8CBB-72D09FE56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125" y="5822466"/>
              <a:ext cx="1169988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D(x),p(x)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1,u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37395196-0154-D44F-92E0-992CB80D3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7382" y="5827228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D(y),p(y)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2,x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199B8CE-1D58-D34E-B588-4B844D979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9920" y="5841515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D(z),p(z)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4,y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F0CE7E3F-E465-4C4F-8B11-B90B1D992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975" y="6195458"/>
              <a:ext cx="8505825" cy="95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8949B6B-2A93-CD46-8901-9371619B6E3E}"/>
              </a:ext>
            </a:extLst>
          </p:cNvPr>
          <p:cNvSpPr txBox="1"/>
          <p:nvPr/>
        </p:nvSpPr>
        <p:spPr>
          <a:xfrm>
            <a:off x="9427909" y="3799224"/>
            <a:ext cx="224933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z: p(z) = y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y: p(y) = x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x: p(x) =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u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x is an immediate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neighbor of 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D13563-ED14-5E4E-BF13-509A93117078}"/>
              </a:ext>
            </a:extLst>
          </p:cNvPr>
          <p:cNvGrpSpPr/>
          <p:nvPr/>
        </p:nvGrpSpPr>
        <p:grpSpPr>
          <a:xfrm>
            <a:off x="8399675" y="1335424"/>
            <a:ext cx="3571875" cy="2236788"/>
            <a:chOff x="4103078" y="2519487"/>
            <a:chExt cx="3571875" cy="2236788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2057443B-E716-3A4F-B126-E9705C44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2340C2CD-587F-234D-BF0A-1D3C58DA6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CE3A1DC0-A246-ED4E-9867-5ABCF0655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23EE115A-434E-E347-88BE-750359055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FE49F204-92C6-344A-B87E-D9CC9C0C9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FD4E2ABE-6018-2449-977E-368A2B9C2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5C151415-1083-E94E-8B6A-C13BCE3AE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B2EB493-2B18-5947-B351-3295EA1E9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016A95CB-3CED-7742-8BDE-503CFE991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F71100AF-350B-4044-993D-C35D83F80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175CB64B-FF67-DE40-8451-E5C9F7AF0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E96E39DB-F2DD-F044-BC87-144719732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DA20F5E1-0DD4-7A41-96AF-688B33B5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9237E48D-D9E8-F440-A03C-4E12A6B43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17">
              <a:extLst>
                <a:ext uri="{FF2B5EF4-FFF2-40B4-BE49-F238E27FC236}">
                  <a16:creationId xmlns:a16="http://schemas.microsoft.com/office/drawing/2014/main" id="{5BC7C2C0-3587-F349-8280-E6F538628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49B9C02D-4AB7-AC43-AB74-EDE91098E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19">
              <a:extLst>
                <a:ext uri="{FF2B5EF4-FFF2-40B4-BE49-F238E27FC236}">
                  <a16:creationId xmlns:a16="http://schemas.microsoft.com/office/drawing/2014/main" id="{29584C32-80C9-6F4D-86E5-74F4E1F3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20">
              <a:extLst>
                <a:ext uri="{FF2B5EF4-FFF2-40B4-BE49-F238E27FC236}">
                  <a16:creationId xmlns:a16="http://schemas.microsoft.com/office/drawing/2014/main" id="{28915FA7-BA6A-B34E-A9BC-2B3B5EE8B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21">
              <a:extLst>
                <a:ext uri="{FF2B5EF4-FFF2-40B4-BE49-F238E27FC236}">
                  <a16:creationId xmlns:a16="http://schemas.microsoft.com/office/drawing/2014/main" id="{F19EE127-0D33-904D-985A-FE1A86771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22">
              <a:extLst>
                <a:ext uri="{FF2B5EF4-FFF2-40B4-BE49-F238E27FC236}">
                  <a16:creationId xmlns:a16="http://schemas.microsoft.com/office/drawing/2014/main" id="{FAE5CC48-B86D-6E43-AF3E-A350B8D3E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2855B004-940B-E641-A9AC-D13A05223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24">
              <a:extLst>
                <a:ext uri="{FF2B5EF4-FFF2-40B4-BE49-F238E27FC236}">
                  <a16:creationId xmlns:a16="http://schemas.microsoft.com/office/drawing/2014/main" id="{43632760-37FF-2E40-9785-FBBAE730F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25">
              <a:extLst>
                <a:ext uri="{FF2B5EF4-FFF2-40B4-BE49-F238E27FC236}">
                  <a16:creationId xmlns:a16="http://schemas.microsoft.com/office/drawing/2014/main" id="{5A1D5848-07F7-174F-A083-C1FA287CF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26">
              <a:extLst>
                <a:ext uri="{FF2B5EF4-FFF2-40B4-BE49-F238E27FC236}">
                  <a16:creationId xmlns:a16="http://schemas.microsoft.com/office/drawing/2014/main" id="{B9777F47-5331-3F48-B85B-CE73050B9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Line 27">
              <a:extLst>
                <a:ext uri="{FF2B5EF4-FFF2-40B4-BE49-F238E27FC236}">
                  <a16:creationId xmlns:a16="http://schemas.microsoft.com/office/drawing/2014/main" id="{FC99C819-CA0A-1B4D-B4E6-F14087268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13BEACE5-4E34-2042-A531-3BD510D3C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1" name="Oval 29">
              <a:extLst>
                <a:ext uri="{FF2B5EF4-FFF2-40B4-BE49-F238E27FC236}">
                  <a16:creationId xmlns:a16="http://schemas.microsoft.com/office/drawing/2014/main" id="{429A5C1F-C4F6-814A-BD58-A9E771B66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Oval 30">
              <a:extLst>
                <a:ext uri="{FF2B5EF4-FFF2-40B4-BE49-F238E27FC236}">
                  <a16:creationId xmlns:a16="http://schemas.microsoft.com/office/drawing/2014/main" id="{7FFA8C0B-5CFA-CB4D-A0D9-5BBAF9B96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Line 31">
              <a:extLst>
                <a:ext uri="{FF2B5EF4-FFF2-40B4-BE49-F238E27FC236}">
                  <a16:creationId xmlns:a16="http://schemas.microsoft.com/office/drawing/2014/main" id="{34021224-9434-8C4B-B778-C534798B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Line 32">
              <a:extLst>
                <a:ext uri="{FF2B5EF4-FFF2-40B4-BE49-F238E27FC236}">
                  <a16:creationId xmlns:a16="http://schemas.microsoft.com/office/drawing/2014/main" id="{944B6C55-3593-1F49-A8FE-5DE66425A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ED2AE763-F025-9C4C-96F4-FF30D4A2A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6" name="Oval 34">
              <a:extLst>
                <a:ext uri="{FF2B5EF4-FFF2-40B4-BE49-F238E27FC236}">
                  <a16:creationId xmlns:a16="http://schemas.microsoft.com/office/drawing/2014/main" id="{1DDEB2CB-7EF1-824A-854F-DBCEF0E6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CA71D95E-EC60-EF4F-846B-7A79825F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D5F92E54-5F68-1D46-AB37-0C59342C7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DCCF3C9-9B69-C24B-81BC-D09A4C9D3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C064433E-CD8C-8442-A774-1899D0A4D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AA26FDB4-3127-0B46-8BBE-8D3FFC2E1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C0D84409-42A8-E348-BD74-669E29699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17444DA-6FD1-EC47-BB9C-DEBE2E1D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9A40A70A-588A-5547-A7F6-5258C87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BBBD48D1-8B12-2640-BCE4-B6518685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DB2059-C1C2-1443-8C98-87165D240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46">
              <a:extLst>
                <a:ext uri="{FF2B5EF4-FFF2-40B4-BE49-F238E27FC236}">
                  <a16:creationId xmlns:a16="http://schemas.microsoft.com/office/drawing/2014/main" id="{F7BB4DFC-A4E7-1949-AED1-1147357BB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8">
              <a:extLst>
                <a:ext uri="{FF2B5EF4-FFF2-40B4-BE49-F238E27FC236}">
                  <a16:creationId xmlns:a16="http://schemas.microsoft.com/office/drawing/2014/main" id="{E3153CD7-8766-F142-9BA2-9CC1A2246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Text Box 49">
              <a:extLst>
                <a:ext uri="{FF2B5EF4-FFF2-40B4-BE49-F238E27FC236}">
                  <a16:creationId xmlns:a16="http://schemas.microsoft.com/office/drawing/2014/main" id="{A2ACDE2C-BCF9-EC44-A3F2-62FA7343A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51">
              <a:extLst>
                <a:ext uri="{FF2B5EF4-FFF2-40B4-BE49-F238E27FC236}">
                  <a16:creationId xmlns:a16="http://schemas.microsoft.com/office/drawing/2014/main" id="{46038743-B4F0-9848-A1CE-48F207772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Text Box 52">
              <a:extLst>
                <a:ext uri="{FF2B5EF4-FFF2-40B4-BE49-F238E27FC236}">
                  <a16:creationId xmlns:a16="http://schemas.microsoft.com/office/drawing/2014/main" id="{94E2FA28-F267-2944-B300-74A5DD03A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7D93FD83-4DDF-964B-ACB2-E7F0A47A4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259F6932-DF71-C347-85CD-093E6574D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5189FDDA-C71F-EA49-AE31-5DA56990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FC8799AC-81DD-B940-ADAE-D26B5FC71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9B1A17A7-3D5F-5E4F-B70F-EAA8CD24E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8BC91E47-7BFB-4F4B-93C5-F21B2C88A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68" name="Text Box 62">
              <a:extLst>
                <a:ext uri="{FF2B5EF4-FFF2-40B4-BE49-F238E27FC236}">
                  <a16:creationId xmlns:a16="http://schemas.microsoft.com/office/drawing/2014/main" id="{16C67AF0-DC71-3F44-A855-3DD9110D4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9" name="Text Box 63">
              <a:extLst>
                <a:ext uri="{FF2B5EF4-FFF2-40B4-BE49-F238E27FC236}">
                  <a16:creationId xmlns:a16="http://schemas.microsoft.com/office/drawing/2014/main" id="{DDEB5914-9846-9443-B96A-FB86AE21A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0" name="Text Box 64">
              <a:extLst>
                <a:ext uri="{FF2B5EF4-FFF2-40B4-BE49-F238E27FC236}">
                  <a16:creationId xmlns:a16="http://schemas.microsoft.com/office/drawing/2014/main" id="{6FDC842D-0C7E-6148-9631-EBC47559E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" name="Text Box 65">
              <a:extLst>
                <a:ext uri="{FF2B5EF4-FFF2-40B4-BE49-F238E27FC236}">
                  <a16:creationId xmlns:a16="http://schemas.microsoft.com/office/drawing/2014/main" id="{8089EB9B-A4CA-A047-A47E-17C359CA0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" name="Text Box 66">
              <a:extLst>
                <a:ext uri="{FF2B5EF4-FFF2-40B4-BE49-F238E27FC236}">
                  <a16:creationId xmlns:a16="http://schemas.microsoft.com/office/drawing/2014/main" id="{5F3D3665-055F-B645-A07B-66E313FBC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" name="Text Box 67">
              <a:extLst>
                <a:ext uri="{FF2B5EF4-FFF2-40B4-BE49-F238E27FC236}">
                  <a16:creationId xmlns:a16="http://schemas.microsoft.com/office/drawing/2014/main" id="{5136EE96-1E4A-3D4E-BCE5-A1D106040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" name="Text Box 68">
              <a:extLst>
                <a:ext uri="{FF2B5EF4-FFF2-40B4-BE49-F238E27FC236}">
                  <a16:creationId xmlns:a16="http://schemas.microsoft.com/office/drawing/2014/main" id="{D944F50A-4906-3342-A02A-75CD59102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" name="Text Box 69">
              <a:extLst>
                <a:ext uri="{FF2B5EF4-FFF2-40B4-BE49-F238E27FC236}">
                  <a16:creationId xmlns:a16="http://schemas.microsoft.com/office/drawing/2014/main" id="{35FE0CB4-D2DA-F14C-901E-45F7C2867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6" name="Text Box 70">
              <a:extLst>
                <a:ext uri="{FF2B5EF4-FFF2-40B4-BE49-F238E27FC236}">
                  <a16:creationId xmlns:a16="http://schemas.microsoft.com/office/drawing/2014/main" id="{F8AEFBFC-4E61-6D41-9CDD-C44F6706D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7" name="Text Box 71">
              <a:extLst>
                <a:ext uri="{FF2B5EF4-FFF2-40B4-BE49-F238E27FC236}">
                  <a16:creationId xmlns:a16="http://schemas.microsoft.com/office/drawing/2014/main" id="{322EE286-216A-9245-A4F4-B38737437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F0DF4C9-8F20-C94C-BDC4-B5C7F370722C}"/>
              </a:ext>
            </a:extLst>
          </p:cNvPr>
          <p:cNvCxnSpPr>
            <a:cxnSpLocks/>
          </p:cNvCxnSpPr>
          <p:nvPr/>
        </p:nvCxnSpPr>
        <p:spPr>
          <a:xfrm flipH="1">
            <a:off x="7874912" y="4044187"/>
            <a:ext cx="1479396" cy="307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FE3F5602-DDCA-E74F-BDFF-0BAE9FC8ED4B}"/>
              </a:ext>
            </a:extLst>
          </p:cNvPr>
          <p:cNvSpPr/>
          <p:nvPr/>
        </p:nvSpPr>
        <p:spPr>
          <a:xfrm>
            <a:off x="6257127" y="4585956"/>
            <a:ext cx="1148861" cy="422244"/>
          </a:xfrm>
          <a:custGeom>
            <a:avLst/>
            <a:gdLst>
              <a:gd name="connsiteX0" fmla="*/ 1148861 w 1148861"/>
              <a:gd name="connsiteY0" fmla="*/ 0 h 422244"/>
              <a:gd name="connsiteX1" fmla="*/ 597877 w 1148861"/>
              <a:gd name="connsiteY1" fmla="*/ 422031 h 422244"/>
              <a:gd name="connsiteX2" fmla="*/ 0 w 1148861"/>
              <a:gd name="connsiteY2" fmla="*/ 58616 h 4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861" h="422244">
                <a:moveTo>
                  <a:pt x="1148861" y="0"/>
                </a:moveTo>
                <a:cubicBezTo>
                  <a:pt x="969107" y="206131"/>
                  <a:pt x="789354" y="412262"/>
                  <a:pt x="597877" y="422031"/>
                </a:cubicBezTo>
                <a:cubicBezTo>
                  <a:pt x="406400" y="431800"/>
                  <a:pt x="189523" y="103555"/>
                  <a:pt x="0" y="5861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D7D7937-441D-654F-ACBF-95B4CBADBACC}"/>
              </a:ext>
            </a:extLst>
          </p:cNvPr>
          <p:cNvSpPr/>
          <p:nvPr/>
        </p:nvSpPr>
        <p:spPr>
          <a:xfrm>
            <a:off x="4950405" y="4656469"/>
            <a:ext cx="1148861" cy="422244"/>
          </a:xfrm>
          <a:custGeom>
            <a:avLst/>
            <a:gdLst>
              <a:gd name="connsiteX0" fmla="*/ 1148861 w 1148861"/>
              <a:gd name="connsiteY0" fmla="*/ 0 h 422244"/>
              <a:gd name="connsiteX1" fmla="*/ 597877 w 1148861"/>
              <a:gd name="connsiteY1" fmla="*/ 422031 h 422244"/>
              <a:gd name="connsiteX2" fmla="*/ 0 w 1148861"/>
              <a:gd name="connsiteY2" fmla="*/ 58616 h 4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861" h="422244">
                <a:moveTo>
                  <a:pt x="1148861" y="0"/>
                </a:moveTo>
                <a:cubicBezTo>
                  <a:pt x="969107" y="206131"/>
                  <a:pt x="789354" y="412262"/>
                  <a:pt x="597877" y="422031"/>
                </a:cubicBezTo>
                <a:cubicBezTo>
                  <a:pt x="406400" y="431800"/>
                  <a:pt x="189523" y="103555"/>
                  <a:pt x="0" y="5861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58">
            <a:extLst>
              <a:ext uri="{FF2B5EF4-FFF2-40B4-BE49-F238E27FC236}">
                <a16:creationId xmlns:a16="http://schemas.microsoft.com/office/drawing/2014/main" id="{1840CC16-5F15-6B4C-BB35-C567676936EB}"/>
              </a:ext>
            </a:extLst>
          </p:cNvPr>
          <p:cNvGrpSpPr>
            <a:grpSpLocks/>
          </p:cNvGrpSpPr>
          <p:nvPr/>
        </p:nvGrpSpPr>
        <p:grpSpPr bwMode="auto">
          <a:xfrm>
            <a:off x="3949944" y="5439580"/>
            <a:ext cx="3119432" cy="939801"/>
            <a:chOff x="186" y="2768"/>
            <a:chExt cx="1965" cy="592"/>
          </a:xfrm>
        </p:grpSpPr>
        <p:sp>
          <p:nvSpPr>
            <p:cNvPr id="84" name="Line 59">
              <a:extLst>
                <a:ext uri="{FF2B5EF4-FFF2-40B4-BE49-F238E27FC236}">
                  <a16:creationId xmlns:a16="http://schemas.microsoft.com/office/drawing/2014/main" id="{B2CBB828-70F7-754C-8D62-CCA4C03B9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1" y="2820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" name="Line 60">
              <a:extLst>
                <a:ext uri="{FF2B5EF4-FFF2-40B4-BE49-F238E27FC236}">
                  <a16:creationId xmlns:a16="http://schemas.microsoft.com/office/drawing/2014/main" id="{7F6097C0-4C55-8B4A-B32D-9E1C3E219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" y="3059"/>
              <a:ext cx="1965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0" name="Text Box 65">
              <a:extLst>
                <a:ext uri="{FF2B5EF4-FFF2-40B4-BE49-F238E27FC236}">
                  <a16:creationId xmlns:a16="http://schemas.microsoft.com/office/drawing/2014/main" id="{605918EE-5FB3-E547-99CC-1B6348D19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" y="306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z</a:t>
              </a:r>
            </a:p>
          </p:txBody>
        </p:sp>
        <p:sp>
          <p:nvSpPr>
            <p:cNvPr id="95" name="Text Box 70">
              <a:extLst>
                <a:ext uri="{FF2B5EF4-FFF2-40B4-BE49-F238E27FC236}">
                  <a16:creationId xmlns:a16="http://schemas.microsoft.com/office/drawing/2014/main" id="{C411D51A-4715-FC43-9A9F-26C79E752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3069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(</a:t>
              </a:r>
              <a:r>
                <a:rPr lang="en-US" dirty="0" err="1">
                  <a:latin typeface="Helvetica" pitchFamily="2" charset="0"/>
                </a:rPr>
                <a:t>u,x</a:t>
              </a:r>
              <a:r>
                <a:rPr lang="en-US" dirty="0">
                  <a:latin typeface="Helvetica" pitchFamily="2" charset="0"/>
                </a:rPr>
                <a:t>)</a:t>
              </a:r>
            </a:p>
          </p:txBody>
        </p:sp>
        <p:sp>
          <p:nvSpPr>
            <p:cNvPr id="96" name="Text Box 71">
              <a:extLst>
                <a:ext uri="{FF2B5EF4-FFF2-40B4-BE49-F238E27FC236}">
                  <a16:creationId xmlns:a16="http://schemas.microsoft.com/office/drawing/2014/main" id="{B23B957D-746F-CC4E-A00B-F51EBA5F0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" y="2768"/>
              <a:ext cx="10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destination</a:t>
              </a:r>
            </a:p>
          </p:txBody>
        </p:sp>
        <p:sp>
          <p:nvSpPr>
            <p:cNvPr id="97" name="Text Box 72">
              <a:extLst>
                <a:ext uri="{FF2B5EF4-FFF2-40B4-BE49-F238E27FC236}">
                  <a16:creationId xmlns:a16="http://schemas.microsoft.com/office/drawing/2014/main" id="{9A7C1996-D5A9-BB44-AFF8-AA7F928A7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2791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link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69D1D95-EC80-224A-9BFD-34CC1BB472B8}"/>
              </a:ext>
            </a:extLst>
          </p:cNvPr>
          <p:cNvSpPr txBox="1"/>
          <p:nvPr/>
        </p:nvSpPr>
        <p:spPr>
          <a:xfrm>
            <a:off x="2205704" y="5501919"/>
            <a:ext cx="1815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Forwarding table at </a:t>
            </a:r>
            <a:r>
              <a:rPr lang="en-US" sz="2400" dirty="0">
                <a:latin typeface="Courier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7864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B27A-890E-2C47-96C7-BD770D3A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1760-682F-2842-BE4C-2F6D24E2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0100" cy="4351338"/>
          </a:xfrm>
        </p:spPr>
        <p:txBody>
          <a:bodyPr/>
          <a:lstStyle/>
          <a:p>
            <a:r>
              <a:rPr lang="en-US" dirty="0"/>
              <a:t>Traceroute sends multiple packets to a destination endpoint</a:t>
            </a:r>
          </a:p>
          <a:p>
            <a:r>
              <a:rPr lang="en-US" dirty="0"/>
              <a:t>But it </a:t>
            </a:r>
            <a:r>
              <a:rPr lang="en-US" dirty="0">
                <a:solidFill>
                  <a:srgbClr val="C00000"/>
                </a:solidFill>
              </a:rPr>
              <a:t>progressively increases the TTL</a:t>
            </a:r>
            <a:r>
              <a:rPr lang="en-US" dirty="0"/>
              <a:t> on those packets: 1, 2, ...</a:t>
            </a:r>
          </a:p>
          <a:p>
            <a:r>
              <a:rPr lang="en-US" dirty="0"/>
              <a:t>Every time a time exceeded message is received, record the router’s IP address</a:t>
            </a:r>
          </a:p>
          <a:p>
            <a:r>
              <a:rPr lang="en-US" dirty="0"/>
              <a:t>Process repeated until the destination endpoint is reached</a:t>
            </a:r>
          </a:p>
          <a:p>
            <a:r>
              <a:rPr lang="en-US" dirty="0"/>
              <a:t>If the packet reaches the destination endpoint (i.e.: TTL is high enough), then the endpoint sends a </a:t>
            </a:r>
            <a:r>
              <a:rPr lang="en-US" dirty="0">
                <a:solidFill>
                  <a:srgbClr val="C00000"/>
                </a:solidFill>
              </a:rPr>
              <a:t>port unreachable</a:t>
            </a:r>
            <a:r>
              <a:rPr lang="en-US" dirty="0"/>
              <a:t> message (type=3, code=3)</a:t>
            </a:r>
          </a:p>
        </p:txBody>
      </p:sp>
    </p:spTree>
    <p:extLst>
      <p:ext uri="{BB962C8B-B14F-4D97-AF65-F5344CB8AC3E}">
        <p14:creationId xmlns:p14="http://schemas.microsoft.com/office/powerpoint/2010/main" val="30361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40BC-AAB4-6F4E-843F-461C9E21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link state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89FF-A37A-694D-A7A0-FA5CE9E9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router announces link state to the entire network using flooding</a:t>
            </a:r>
          </a:p>
          <a:p>
            <a:endParaRPr lang="en-US" dirty="0"/>
          </a:p>
          <a:p>
            <a:r>
              <a:rPr lang="en-US" dirty="0"/>
              <a:t>Each node independently computes least cost paths to every other node using the full network graph</a:t>
            </a:r>
          </a:p>
          <a:p>
            <a:endParaRPr lang="en-US" dirty="0"/>
          </a:p>
          <a:p>
            <a:r>
              <a:rPr lang="en-US" dirty="0"/>
              <a:t>Dijkstra’s algorithm can efficiently compute these best paths</a:t>
            </a:r>
          </a:p>
          <a:p>
            <a:pPr lvl="1"/>
            <a:r>
              <a:rPr lang="en-US" dirty="0"/>
              <a:t>Easy to populate the forwarding table from predecessor information computed during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368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CDD8-1189-E043-8708-08B64C06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D0CC9134-8A6B-D54B-A4F1-8E6A526BD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871" y="20447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E56F2D1B-0B38-2243-B339-185ABBD6B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471" y="2349499"/>
            <a:ext cx="7220" cy="422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0691E6C9-FF90-434F-84D4-5DE9872B6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0270" y="2273299"/>
            <a:ext cx="37181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8B406C48-83BC-DD41-A929-0C9AD0B41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2870" y="2273299"/>
            <a:ext cx="79149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40C068B6-217B-B243-AF90-3081C753D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5470" y="2273299"/>
            <a:ext cx="41963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268E2AD0-580B-BE40-98B9-454877C5A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9471" y="2273300"/>
            <a:ext cx="0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FCC2190C-36F2-E946-9C9C-BA2342C96CF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576450" y="2894012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E0F94B2-BD72-3B46-8D5E-C8B3D7658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3624" y="3645694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E8264D1-9880-0946-BD1C-7A3591941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471" y="2654300"/>
            <a:ext cx="1447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366F4360-63B9-F444-A4AD-956E7F021C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8302" y="42164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345D2C26-6934-9542-995A-D70BA9BA36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4372" y="4471973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0F716816-0945-3548-A2D1-B27A92B8B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27" y="2354496"/>
            <a:ext cx="22036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TTL=1, </a:t>
            </a:r>
            <a:r>
              <a:rPr lang="en-US" altLang="en-US" sz="2000" dirty="0" err="1">
                <a:latin typeface="Arial" panose="020B0604020202020204" pitchFamily="34" charset="0"/>
              </a:rPr>
              <a:t>dest</a:t>
            </a:r>
            <a:r>
              <a:rPr lang="en-US" altLang="en-US" sz="2000" dirty="0">
                <a:latin typeface="Arial" panose="020B0604020202020204" pitchFamily="34" charset="0"/>
              </a:rPr>
              <a:t> = B, </a:t>
            </a:r>
            <a:r>
              <a:rPr lang="en-US" altLang="en-US" sz="2000" dirty="0" err="1">
                <a:latin typeface="Arial" panose="020B0604020202020204" pitchFamily="34" charset="0"/>
              </a:rPr>
              <a:t>dstport</a:t>
            </a:r>
            <a:r>
              <a:rPr lang="en-US" altLang="en-US" sz="2000" dirty="0">
                <a:latin typeface="Arial" panose="020B0604020202020204" pitchFamily="34" charset="0"/>
              </a:rPr>
              <a:t> = invalid</a:t>
            </a:r>
          </a:p>
        </p:txBody>
      </p:sp>
      <p:grpSp>
        <p:nvGrpSpPr>
          <p:cNvPr id="22" name="Group 150">
            <a:extLst>
              <a:ext uri="{FF2B5EF4-FFF2-40B4-BE49-F238E27FC236}">
                <a16:creationId xmlns:a16="http://schemas.microsoft.com/office/drawing/2014/main" id="{5A6A43B2-BDA1-5A4B-A649-39930CD93EDC}"/>
              </a:ext>
            </a:extLst>
          </p:cNvPr>
          <p:cNvGrpSpPr>
            <a:grpSpLocks/>
          </p:cNvGrpSpPr>
          <p:nvPr/>
        </p:nvGrpSpPr>
        <p:grpSpPr bwMode="auto">
          <a:xfrm>
            <a:off x="3879110" y="1854201"/>
            <a:ext cx="698500" cy="355600"/>
            <a:chOff x="4396" y="1245"/>
            <a:chExt cx="672" cy="248"/>
          </a:xfrm>
        </p:grpSpPr>
        <p:sp>
          <p:nvSpPr>
            <p:cNvPr id="23" name="Oval 407">
              <a:extLst>
                <a:ext uri="{FF2B5EF4-FFF2-40B4-BE49-F238E27FC236}">
                  <a16:creationId xmlns:a16="http://schemas.microsoft.com/office/drawing/2014/main" id="{6AD86F8E-EC5F-DF4C-93B9-BD0688907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410">
              <a:extLst>
                <a:ext uri="{FF2B5EF4-FFF2-40B4-BE49-F238E27FC236}">
                  <a16:creationId xmlns:a16="http://schemas.microsoft.com/office/drawing/2014/main" id="{7059E769-3EDD-9E4C-8E01-712702A99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" name="Oval 411">
              <a:extLst>
                <a:ext uri="{FF2B5EF4-FFF2-40B4-BE49-F238E27FC236}">
                  <a16:creationId xmlns:a16="http://schemas.microsoft.com/office/drawing/2014/main" id="{6ABB1726-6B1B-2142-8553-A58959702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154">
              <a:extLst>
                <a:ext uri="{FF2B5EF4-FFF2-40B4-BE49-F238E27FC236}">
                  <a16:creationId xmlns:a16="http://schemas.microsoft.com/office/drawing/2014/main" id="{8EAED737-2DAC-6E44-88D4-27974CAF0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9" name="Freeform 155">
                <a:extLst>
                  <a:ext uri="{FF2B5EF4-FFF2-40B4-BE49-F238E27FC236}">
                    <a16:creationId xmlns:a16="http://schemas.microsoft.com/office/drawing/2014/main" id="{1DBDA927-40D1-FA4D-9260-8953481DF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56">
                <a:extLst>
                  <a:ext uri="{FF2B5EF4-FFF2-40B4-BE49-F238E27FC236}">
                    <a16:creationId xmlns:a16="http://schemas.microsoft.com/office/drawing/2014/main" id="{69D8F6DD-97FC-E740-815C-E770CC139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Line 157">
              <a:extLst>
                <a:ext uri="{FF2B5EF4-FFF2-40B4-BE49-F238E27FC236}">
                  <a16:creationId xmlns:a16="http://schemas.microsoft.com/office/drawing/2014/main" id="{E7144350-DCED-1346-81AE-48C1E636F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58">
              <a:extLst>
                <a:ext uri="{FF2B5EF4-FFF2-40B4-BE49-F238E27FC236}">
                  <a16:creationId xmlns:a16="http://schemas.microsoft.com/office/drawing/2014/main" id="{0E0C2E36-9312-7F49-A6E7-35A20B587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150">
            <a:extLst>
              <a:ext uri="{FF2B5EF4-FFF2-40B4-BE49-F238E27FC236}">
                <a16:creationId xmlns:a16="http://schemas.microsoft.com/office/drawing/2014/main" id="{21FDC89E-40E1-C44E-8EAA-AA358D92FA66}"/>
              </a:ext>
            </a:extLst>
          </p:cNvPr>
          <p:cNvGrpSpPr>
            <a:grpSpLocks/>
          </p:cNvGrpSpPr>
          <p:nvPr/>
        </p:nvGrpSpPr>
        <p:grpSpPr bwMode="auto">
          <a:xfrm>
            <a:off x="5711082" y="1844164"/>
            <a:ext cx="698500" cy="355600"/>
            <a:chOff x="4396" y="1245"/>
            <a:chExt cx="672" cy="248"/>
          </a:xfrm>
        </p:grpSpPr>
        <p:sp>
          <p:nvSpPr>
            <p:cNvPr id="32" name="Oval 407">
              <a:extLst>
                <a:ext uri="{FF2B5EF4-FFF2-40B4-BE49-F238E27FC236}">
                  <a16:creationId xmlns:a16="http://schemas.microsoft.com/office/drawing/2014/main" id="{A1E214B8-C6E2-134E-855B-470D1F6A7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410">
              <a:extLst>
                <a:ext uri="{FF2B5EF4-FFF2-40B4-BE49-F238E27FC236}">
                  <a16:creationId xmlns:a16="http://schemas.microsoft.com/office/drawing/2014/main" id="{E404DD1E-39CB-814E-98EB-02398FFC7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4" name="Oval 411">
              <a:extLst>
                <a:ext uri="{FF2B5EF4-FFF2-40B4-BE49-F238E27FC236}">
                  <a16:creationId xmlns:a16="http://schemas.microsoft.com/office/drawing/2014/main" id="{26EDF2E7-5F2C-5E4F-9711-267A7247C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Group 154">
              <a:extLst>
                <a:ext uri="{FF2B5EF4-FFF2-40B4-BE49-F238E27FC236}">
                  <a16:creationId xmlns:a16="http://schemas.microsoft.com/office/drawing/2014/main" id="{0F78022C-76AA-754A-B6C5-8447D9272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8" name="Freeform 155">
                <a:extLst>
                  <a:ext uri="{FF2B5EF4-FFF2-40B4-BE49-F238E27FC236}">
                    <a16:creationId xmlns:a16="http://schemas.microsoft.com/office/drawing/2014/main" id="{BFD30065-477C-4047-A914-B4475400C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56">
                <a:extLst>
                  <a:ext uri="{FF2B5EF4-FFF2-40B4-BE49-F238E27FC236}">
                    <a16:creationId xmlns:a16="http://schemas.microsoft.com/office/drawing/2014/main" id="{7DBDD27E-1A8D-FD44-96F4-0F8870ECB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Line 157">
              <a:extLst>
                <a:ext uri="{FF2B5EF4-FFF2-40B4-BE49-F238E27FC236}">
                  <a16:creationId xmlns:a16="http://schemas.microsoft.com/office/drawing/2014/main" id="{A3370389-1F0E-B74C-B61D-A9249EC2A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58">
              <a:extLst>
                <a:ext uri="{FF2B5EF4-FFF2-40B4-BE49-F238E27FC236}">
                  <a16:creationId xmlns:a16="http://schemas.microsoft.com/office/drawing/2014/main" id="{81B4043B-EC57-FB4F-A6B5-320BB4A39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150">
            <a:extLst>
              <a:ext uri="{FF2B5EF4-FFF2-40B4-BE49-F238E27FC236}">
                <a16:creationId xmlns:a16="http://schemas.microsoft.com/office/drawing/2014/main" id="{56D67E90-F69F-C94C-8227-D885CAA9C447}"/>
              </a:ext>
            </a:extLst>
          </p:cNvPr>
          <p:cNvGrpSpPr>
            <a:grpSpLocks/>
          </p:cNvGrpSpPr>
          <p:nvPr/>
        </p:nvGrpSpPr>
        <p:grpSpPr bwMode="auto">
          <a:xfrm>
            <a:off x="7454374" y="1834127"/>
            <a:ext cx="698500" cy="355600"/>
            <a:chOff x="4396" y="1245"/>
            <a:chExt cx="672" cy="248"/>
          </a:xfrm>
        </p:grpSpPr>
        <p:sp>
          <p:nvSpPr>
            <p:cNvPr id="41" name="Oval 407">
              <a:extLst>
                <a:ext uri="{FF2B5EF4-FFF2-40B4-BE49-F238E27FC236}">
                  <a16:creationId xmlns:a16="http://schemas.microsoft.com/office/drawing/2014/main" id="{569D4F32-4501-8B4D-925A-FB252FC7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0">
              <a:extLst>
                <a:ext uri="{FF2B5EF4-FFF2-40B4-BE49-F238E27FC236}">
                  <a16:creationId xmlns:a16="http://schemas.microsoft.com/office/drawing/2014/main" id="{533E5B37-D478-7F46-8FA0-521597EF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11">
              <a:extLst>
                <a:ext uri="{FF2B5EF4-FFF2-40B4-BE49-F238E27FC236}">
                  <a16:creationId xmlns:a16="http://schemas.microsoft.com/office/drawing/2014/main" id="{D74C71BB-710E-1F4E-B8D8-05423F12D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" name="Group 154">
              <a:extLst>
                <a:ext uri="{FF2B5EF4-FFF2-40B4-BE49-F238E27FC236}">
                  <a16:creationId xmlns:a16="http://schemas.microsoft.com/office/drawing/2014/main" id="{F76D1F32-AA2F-834C-98C2-685D22C4A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7" name="Freeform 155">
                <a:extLst>
                  <a:ext uri="{FF2B5EF4-FFF2-40B4-BE49-F238E27FC236}">
                    <a16:creationId xmlns:a16="http://schemas.microsoft.com/office/drawing/2014/main" id="{91F655FF-0572-6243-BCFC-552BFFF13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56">
                <a:extLst>
                  <a:ext uri="{FF2B5EF4-FFF2-40B4-BE49-F238E27FC236}">
                    <a16:creationId xmlns:a16="http://schemas.microsoft.com/office/drawing/2014/main" id="{81528D7D-58AE-F642-A9FF-24B962179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" name="Line 157">
              <a:extLst>
                <a:ext uri="{FF2B5EF4-FFF2-40B4-BE49-F238E27FC236}">
                  <a16:creationId xmlns:a16="http://schemas.microsoft.com/office/drawing/2014/main" id="{EE79202F-0597-7743-9224-648C64CF1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8">
              <a:extLst>
                <a:ext uri="{FF2B5EF4-FFF2-40B4-BE49-F238E27FC236}">
                  <a16:creationId xmlns:a16="http://schemas.microsoft.com/office/drawing/2014/main" id="{7E227304-05CC-E74C-B494-B02E0EE36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135">
            <a:extLst>
              <a:ext uri="{FF2B5EF4-FFF2-40B4-BE49-F238E27FC236}">
                <a16:creationId xmlns:a16="http://schemas.microsoft.com/office/drawing/2014/main" id="{6CDD2B50-27DB-ED47-B619-D062F5EE8683}"/>
              </a:ext>
            </a:extLst>
          </p:cNvPr>
          <p:cNvGrpSpPr>
            <a:grpSpLocks/>
          </p:cNvGrpSpPr>
          <p:nvPr/>
        </p:nvGrpSpPr>
        <p:grpSpPr bwMode="auto">
          <a:xfrm>
            <a:off x="2317415" y="1830387"/>
            <a:ext cx="641350" cy="558800"/>
            <a:chOff x="-44" y="1473"/>
            <a:chExt cx="981" cy="1105"/>
          </a:xfrm>
        </p:grpSpPr>
        <p:pic>
          <p:nvPicPr>
            <p:cNvPr id="50" name="Picture 136" descr="desktop_computer_stylized_medium">
              <a:extLst>
                <a:ext uri="{FF2B5EF4-FFF2-40B4-BE49-F238E27FC236}">
                  <a16:creationId xmlns:a16="http://schemas.microsoft.com/office/drawing/2014/main" id="{41F2889F-9C4E-AB4F-BAE9-F7DCB8FB9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137">
              <a:extLst>
                <a:ext uri="{FF2B5EF4-FFF2-40B4-BE49-F238E27FC236}">
                  <a16:creationId xmlns:a16="http://schemas.microsoft.com/office/drawing/2014/main" id="{9AAEE497-734C-F940-9A88-57CF409A47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" name="Group 135">
            <a:extLst>
              <a:ext uri="{FF2B5EF4-FFF2-40B4-BE49-F238E27FC236}">
                <a16:creationId xmlns:a16="http://schemas.microsoft.com/office/drawing/2014/main" id="{E231634C-A806-9146-AFE7-557B0CA56928}"/>
              </a:ext>
            </a:extLst>
          </p:cNvPr>
          <p:cNvGrpSpPr>
            <a:grpSpLocks/>
          </p:cNvGrpSpPr>
          <p:nvPr/>
        </p:nvGrpSpPr>
        <p:grpSpPr bwMode="auto">
          <a:xfrm>
            <a:off x="8860086" y="1708944"/>
            <a:ext cx="641350" cy="558800"/>
            <a:chOff x="-44" y="1473"/>
            <a:chExt cx="981" cy="1105"/>
          </a:xfrm>
        </p:grpSpPr>
        <p:pic>
          <p:nvPicPr>
            <p:cNvPr id="53" name="Picture 136" descr="desktop_computer_stylized_medium">
              <a:extLst>
                <a:ext uri="{FF2B5EF4-FFF2-40B4-BE49-F238E27FC236}">
                  <a16:creationId xmlns:a16="http://schemas.microsoft.com/office/drawing/2014/main" id="{771FED8E-944A-404C-97C9-3A1A148C8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137">
              <a:extLst>
                <a:ext uri="{FF2B5EF4-FFF2-40B4-BE49-F238E27FC236}">
                  <a16:creationId xmlns:a16="http://schemas.microsoft.com/office/drawing/2014/main" id="{C6B3CC09-FBD6-3F44-B9C8-82727064C1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ADB4EC0-306E-7349-B124-78FF8F573E77}"/>
              </a:ext>
            </a:extLst>
          </p:cNvPr>
          <p:cNvSpPr txBox="1"/>
          <p:nvPr/>
        </p:nvSpPr>
        <p:spPr>
          <a:xfrm>
            <a:off x="2537672" y="129479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695ABB-735F-C24B-9AD2-3F2A3D1E653F}"/>
              </a:ext>
            </a:extLst>
          </p:cNvPr>
          <p:cNvSpPr txBox="1"/>
          <p:nvPr/>
        </p:nvSpPr>
        <p:spPr>
          <a:xfrm>
            <a:off x="9137008" y="129514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0DCE67-D4FF-684C-B078-08E9DD297B27}"/>
              </a:ext>
            </a:extLst>
          </p:cNvPr>
          <p:cNvSpPr txBox="1"/>
          <p:nvPr/>
        </p:nvSpPr>
        <p:spPr>
          <a:xfrm>
            <a:off x="3985696" y="1281317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2336BA-3812-3043-9A2C-057BA9C315FB}"/>
              </a:ext>
            </a:extLst>
          </p:cNvPr>
          <p:cNvSpPr txBox="1"/>
          <p:nvPr/>
        </p:nvSpPr>
        <p:spPr>
          <a:xfrm>
            <a:off x="5817668" y="1280846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6214D2-E880-4B47-9E30-B2C2D3838CA4}"/>
              </a:ext>
            </a:extLst>
          </p:cNvPr>
          <p:cNvSpPr txBox="1"/>
          <p:nvPr/>
        </p:nvSpPr>
        <p:spPr>
          <a:xfrm>
            <a:off x="7507666" y="1294368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019A43-EAFE-F24D-B485-D8D7C1F9F81C}"/>
              </a:ext>
            </a:extLst>
          </p:cNvPr>
          <p:cNvSpPr txBox="1"/>
          <p:nvPr/>
        </p:nvSpPr>
        <p:spPr>
          <a:xfrm>
            <a:off x="9414574" y="5977661"/>
            <a:ext cx="276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small demo…</a:t>
            </a:r>
          </a:p>
        </p:txBody>
      </p:sp>
      <p:sp>
        <p:nvSpPr>
          <p:cNvPr id="62" name="Line 20">
            <a:extLst>
              <a:ext uri="{FF2B5EF4-FFF2-40B4-BE49-F238E27FC236}">
                <a16:creationId xmlns:a16="http://schemas.microsoft.com/office/drawing/2014/main" id="{D049CAED-60DF-7C4B-A53C-CCCFD2DFB6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2470" y="2908300"/>
            <a:ext cx="1428146" cy="27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24">
            <a:extLst>
              <a:ext uri="{FF2B5EF4-FFF2-40B4-BE49-F238E27FC236}">
                <a16:creationId xmlns:a16="http://schemas.microsoft.com/office/drawing/2014/main" id="{4CFFFC0B-37CC-4140-AF4A-5529164DC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32" y="3155525"/>
            <a:ext cx="22437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Time exceeded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Source: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AAE7FB99-A713-C646-ACFC-A62F52BB6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477" y="3899459"/>
            <a:ext cx="1459803" cy="1178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7">
            <a:extLst>
              <a:ext uri="{FF2B5EF4-FFF2-40B4-BE49-F238E27FC236}">
                <a16:creationId xmlns:a16="http://schemas.microsoft.com/office/drawing/2014/main" id="{021A03A2-EDA0-2E4C-8204-950E4CBFE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133" y="4017298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24">
            <a:extLst>
              <a:ext uri="{FF2B5EF4-FFF2-40B4-BE49-F238E27FC236}">
                <a16:creationId xmlns:a16="http://schemas.microsoft.com/office/drawing/2014/main" id="{78470FFC-800F-DB49-913A-CF320109E555}"/>
              </a:ext>
            </a:extLst>
          </p:cNvPr>
          <p:cNvSpPr txBox="1">
            <a:spLocks noChangeArrowheads="1"/>
          </p:cNvSpPr>
          <p:nvPr/>
        </p:nvSpPr>
        <p:spPr bwMode="auto">
          <a:xfrm rot="390726">
            <a:off x="2963333" y="3488044"/>
            <a:ext cx="12494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TTL = 2</a:t>
            </a:r>
          </a:p>
        </p:txBody>
      </p:sp>
      <p:sp>
        <p:nvSpPr>
          <p:cNvPr id="67" name="Text Box 24">
            <a:extLst>
              <a:ext uri="{FF2B5EF4-FFF2-40B4-BE49-F238E27FC236}">
                <a16:creationId xmlns:a16="http://schemas.microsoft.com/office/drawing/2014/main" id="{B9A1BB2F-CFBB-E342-BC40-A59942DDB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749" y="4386218"/>
            <a:ext cx="1007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TE(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R2)</a:t>
            </a:r>
          </a:p>
        </p:txBody>
      </p:sp>
      <p:sp>
        <p:nvSpPr>
          <p:cNvPr id="68" name="Line 17">
            <a:extLst>
              <a:ext uri="{FF2B5EF4-FFF2-40B4-BE49-F238E27FC236}">
                <a16:creationId xmlns:a16="http://schemas.microsoft.com/office/drawing/2014/main" id="{908AF5C2-4732-1A4B-A4B4-DE39052CB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627" y="4979194"/>
            <a:ext cx="1432642" cy="130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7">
            <a:extLst>
              <a:ext uri="{FF2B5EF4-FFF2-40B4-BE49-F238E27FC236}">
                <a16:creationId xmlns:a16="http://schemas.microsoft.com/office/drawing/2014/main" id="{C7099B37-BC53-5B49-AF38-3FBE52014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8298" y="5110057"/>
            <a:ext cx="1714572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>
            <a:extLst>
              <a:ext uri="{FF2B5EF4-FFF2-40B4-BE49-F238E27FC236}">
                <a16:creationId xmlns:a16="http://schemas.microsoft.com/office/drawing/2014/main" id="{752AEE33-D6B0-1846-946F-1BB61E880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8689" y="5262457"/>
            <a:ext cx="1714572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7">
            <a:extLst>
              <a:ext uri="{FF2B5EF4-FFF2-40B4-BE49-F238E27FC236}">
                <a16:creationId xmlns:a16="http://schemas.microsoft.com/office/drawing/2014/main" id="{62A508EB-7AB9-CA43-A8DC-CE4EB5937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6758" y="5429041"/>
            <a:ext cx="1436883" cy="1338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23">
            <a:extLst>
              <a:ext uri="{FF2B5EF4-FFF2-40B4-BE49-F238E27FC236}">
                <a16:creationId xmlns:a16="http://schemas.microsoft.com/office/drawing/2014/main" id="{BB81C043-83B3-9D4E-8348-2B2448D02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6457" y="5669290"/>
            <a:ext cx="1460821" cy="1338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23">
            <a:extLst>
              <a:ext uri="{FF2B5EF4-FFF2-40B4-BE49-F238E27FC236}">
                <a16:creationId xmlns:a16="http://schemas.microsoft.com/office/drawing/2014/main" id="{C4C54456-B000-7942-8CC8-C6C802770C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2019" y="5816600"/>
            <a:ext cx="1670536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23">
            <a:extLst>
              <a:ext uri="{FF2B5EF4-FFF2-40B4-BE49-F238E27FC236}">
                <a16:creationId xmlns:a16="http://schemas.microsoft.com/office/drawing/2014/main" id="{F4B6D5DF-4182-6441-BE18-1A60EDE29F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8456" y="5977661"/>
            <a:ext cx="1670536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23">
            <a:extLst>
              <a:ext uri="{FF2B5EF4-FFF2-40B4-BE49-F238E27FC236}">
                <a16:creationId xmlns:a16="http://schemas.microsoft.com/office/drawing/2014/main" id="{5AC0285B-E4C8-A546-8D39-FD5BE08BF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1624" y="6129167"/>
            <a:ext cx="1391578" cy="130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4">
            <a:extLst>
              <a:ext uri="{FF2B5EF4-FFF2-40B4-BE49-F238E27FC236}">
                <a16:creationId xmlns:a16="http://schemas.microsoft.com/office/drawing/2014/main" id="{6C3680D6-FF00-C842-A20C-7688517F8086}"/>
              </a:ext>
            </a:extLst>
          </p:cNvPr>
          <p:cNvSpPr txBox="1">
            <a:spLocks noChangeArrowheads="1"/>
          </p:cNvSpPr>
          <p:nvPr/>
        </p:nvSpPr>
        <p:spPr bwMode="auto">
          <a:xfrm rot="21135758">
            <a:off x="7771847" y="5761177"/>
            <a:ext cx="15162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Port un- reachable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Source: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6A8A6E-7E5E-8047-A9B9-2B70B30D46C9}"/>
              </a:ext>
            </a:extLst>
          </p:cNvPr>
          <p:cNvSpPr txBox="1"/>
          <p:nvPr/>
        </p:nvSpPr>
        <p:spPr>
          <a:xfrm>
            <a:off x="0" y="4339127"/>
            <a:ext cx="2793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Similarly, capture IP addresses of routers at distance 3, 4, …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D9D552-4B3D-AB4C-8F68-64426CB76992}"/>
              </a:ext>
            </a:extLst>
          </p:cNvPr>
          <p:cNvSpPr txBox="1"/>
          <p:nvPr/>
        </p:nvSpPr>
        <p:spPr>
          <a:xfrm>
            <a:off x="25424" y="5906087"/>
            <a:ext cx="2793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Have full router-level path until destination</a:t>
            </a:r>
          </a:p>
        </p:txBody>
      </p:sp>
    </p:spTree>
    <p:extLst>
      <p:ext uri="{BB962C8B-B14F-4D97-AF65-F5344CB8AC3E}">
        <p14:creationId xmlns:p14="http://schemas.microsoft.com/office/powerpoint/2010/main" val="158723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/>
      <p:bldP spid="61" grpId="0"/>
      <p:bldP spid="62" grpId="0" animBg="1"/>
      <p:bldP spid="63" grpId="0"/>
      <p:bldP spid="64" grpId="0" animBg="1"/>
      <p:bldP spid="65" grpId="0" animBg="1"/>
      <p:bldP spid="66" grpId="0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6" grpId="1"/>
      <p:bldP spid="77" grpId="0"/>
      <p:bldP spid="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B6C8-5825-034F-8EFF-380C5AFC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ICMP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FFFF-FE78-834D-8727-91940DAB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protocol for network diagnostics and troubleshooting</a:t>
            </a:r>
          </a:p>
          <a:p>
            <a:endParaRPr lang="en-US" dirty="0"/>
          </a:p>
          <a:p>
            <a:r>
              <a:rPr lang="en-US" dirty="0"/>
              <a:t>Two useful tools: </a:t>
            </a:r>
            <a:r>
              <a:rPr lang="en-US" dirty="0">
                <a:solidFill>
                  <a:srgbClr val="C00000"/>
                </a:solidFill>
              </a:rPr>
              <a:t>ping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traceroute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Ping: test connectivity to a machine totally outside your control</a:t>
            </a:r>
          </a:p>
          <a:p>
            <a:pPr lvl="1"/>
            <a:r>
              <a:rPr lang="en-US" dirty="0"/>
              <a:t>Use ICMP echo request and reply</a:t>
            </a:r>
          </a:p>
          <a:p>
            <a:pPr lvl="1"/>
            <a:endParaRPr lang="en-US" dirty="0"/>
          </a:p>
          <a:p>
            <a:r>
              <a:rPr lang="en-US" dirty="0"/>
              <a:t>Traceroute: determine router-level path to a remote endpoint</a:t>
            </a:r>
          </a:p>
          <a:p>
            <a:pPr lvl="1"/>
            <a:r>
              <a:rPr lang="en-US" dirty="0"/>
              <a:t>A smart use of the TTL field in the IP header</a:t>
            </a:r>
          </a:p>
        </p:txBody>
      </p:sp>
    </p:spTree>
    <p:extLst>
      <p:ext uri="{BB962C8B-B14F-4D97-AF65-F5344CB8AC3E}">
        <p14:creationId xmlns:p14="http://schemas.microsoft.com/office/powerpoint/2010/main" val="3182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8DB1-F239-2247-B0BE-FF820394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(NAT)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E1B1E-025C-254C-98BF-9CE6ECE72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8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1DEF-07DF-3542-A2C5-5314C555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 The Internet’s growing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583C-DD32-6C49-B0DE-FFDB36D6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7400" cy="5032375"/>
          </a:xfrm>
        </p:spPr>
        <p:txBody>
          <a:bodyPr>
            <a:normAutofit/>
          </a:bodyPr>
          <a:lstStyle/>
          <a:p>
            <a:r>
              <a:rPr lang="en-US" dirty="0"/>
              <a:t>Networks had incompatible addressing</a:t>
            </a:r>
          </a:p>
          <a:p>
            <a:pPr lvl="1"/>
            <a:r>
              <a:rPr lang="en-US" dirty="0"/>
              <a:t>IPv4 versus other network-layer protocols (X.25)</a:t>
            </a:r>
          </a:p>
          <a:p>
            <a:pPr lvl="1"/>
            <a:r>
              <a:rPr lang="en-US" dirty="0"/>
              <a:t>Routable address ranges different across networks</a:t>
            </a:r>
          </a:p>
          <a:p>
            <a:r>
              <a:rPr lang="en-US" dirty="0"/>
              <a:t>Entire networks were changing their Internet Service Providers</a:t>
            </a:r>
          </a:p>
          <a:p>
            <a:pPr lvl="1"/>
            <a:r>
              <a:rPr lang="en-US" dirty="0"/>
              <a:t>ISPs don’t want to route directly to internal endpoints</a:t>
            </a:r>
          </a:p>
          <a:p>
            <a:r>
              <a:rPr lang="en-US" dirty="0">
                <a:solidFill>
                  <a:srgbClr val="C00000"/>
                </a:solidFill>
              </a:rPr>
              <a:t>IPv4 address exhaustion</a:t>
            </a:r>
          </a:p>
          <a:p>
            <a:pPr lvl="1"/>
            <a:r>
              <a:rPr lang="en-US" dirty="0"/>
              <a:t>Insufficient large IP blocks even for large networks</a:t>
            </a:r>
          </a:p>
          <a:p>
            <a:pPr lvl="1"/>
            <a:r>
              <a:rPr lang="en-US" dirty="0"/>
              <a:t>Rutgers (AS46) has &gt; 130,000 publicly routable IP addresses</a:t>
            </a:r>
          </a:p>
          <a:p>
            <a:pPr lvl="1"/>
            <a:r>
              <a:rPr lang="en-US" dirty="0"/>
              <a:t>IIT Madras (a well-known public university in India, AS141340) has 512</a:t>
            </a:r>
          </a:p>
          <a:p>
            <a:pPr marL="457200" lvl="1" indent="0" algn="ctr">
              <a:buNone/>
            </a:pPr>
            <a:endParaRPr lang="en-US" sz="1800" dirty="0"/>
          </a:p>
          <a:p>
            <a:pPr marL="457200" lvl="1" indent="0" algn="ctr">
              <a:buNone/>
            </a:pPr>
            <a:r>
              <a:rPr lang="en-US" sz="1800" dirty="0"/>
              <a:t>(Source: </a:t>
            </a:r>
            <a:r>
              <a:rPr lang="en-US" sz="1800" dirty="0" err="1"/>
              <a:t>ipinfo.io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86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E9F6-F001-DB45-A7CB-6A0462BA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5F3C-9ED5-0A49-A999-295383DD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When a router modifies fields in an IP packet to:</a:t>
            </a:r>
          </a:p>
          <a:p>
            <a:r>
              <a:rPr lang="en-US" dirty="0"/>
              <a:t>Enable communication across networks with different (network-layer) addressing formats and address ranges</a:t>
            </a:r>
          </a:p>
          <a:p>
            <a:r>
              <a:rPr lang="en-US" dirty="0"/>
              <a:t>Allow a network to change its connectivity to the Internet </a:t>
            </a:r>
            <a:r>
              <a:rPr lang="en-US" dirty="0" err="1"/>
              <a:t>en</a:t>
            </a:r>
            <a:r>
              <a:rPr lang="en-US" dirty="0"/>
              <a:t> masse by modifying the source IP to a (publicly-visible) gateway IP address</a:t>
            </a:r>
          </a:p>
          <a:p>
            <a:r>
              <a:rPr lang="en-US" dirty="0">
                <a:solidFill>
                  <a:srgbClr val="C00000"/>
                </a:solidFill>
              </a:rPr>
              <a:t>Masquerade</a:t>
            </a:r>
            <a:r>
              <a:rPr lang="en-US" dirty="0"/>
              <a:t> as an entire network of endpoints using (say) one publicly visible IP address</a:t>
            </a:r>
          </a:p>
          <a:p>
            <a:pPr lvl="1"/>
            <a:r>
              <a:rPr lang="en-US" dirty="0"/>
              <a:t>Effect: use fewer IP addresses for more endpoints!</a:t>
            </a:r>
          </a:p>
          <a:p>
            <a:r>
              <a:rPr lang="en-US" dirty="0"/>
              <a:t>We’ll see a standard design: “Network address and port translation” (NAPT, RFC 2663)</a:t>
            </a:r>
          </a:p>
        </p:txBody>
      </p:sp>
    </p:spTree>
    <p:extLst>
      <p:ext uri="{BB962C8B-B14F-4D97-AF65-F5344CB8AC3E}">
        <p14:creationId xmlns:p14="http://schemas.microsoft.com/office/powerpoint/2010/main" val="374463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2833</Words>
  <Application>Microsoft Macintosh PowerPoint</Application>
  <PresentationFormat>Widescreen</PresentationFormat>
  <Paragraphs>584</Paragraphs>
  <Slides>40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Calibri</vt:lpstr>
      <vt:lpstr>Courier</vt:lpstr>
      <vt:lpstr>Helvetica</vt:lpstr>
      <vt:lpstr>Tahoma</vt:lpstr>
      <vt:lpstr>Times</vt:lpstr>
      <vt:lpstr>Times New Roman</vt:lpstr>
      <vt:lpstr>Wingdings</vt:lpstr>
      <vt:lpstr>ZapfDingbats</vt:lpstr>
      <vt:lpstr>Office Theme</vt:lpstr>
      <vt:lpstr>Clip</vt:lpstr>
      <vt:lpstr>CS 352 Network: ICMP, NAT, Routing</vt:lpstr>
      <vt:lpstr>Review</vt:lpstr>
      <vt:lpstr>Traceroute</vt:lpstr>
      <vt:lpstr>Traceroute</vt:lpstr>
      <vt:lpstr>Traceroute</vt:lpstr>
      <vt:lpstr>Summary of ICMP</vt:lpstr>
      <vt:lpstr>Network Address Translation (NAT)</vt:lpstr>
      <vt:lpstr>Background: The Internet’s growing pains</vt:lpstr>
      <vt:lpstr>Network Address Translation</vt:lpstr>
      <vt:lpstr>Typical NAT setup (NAPT)</vt:lpstr>
      <vt:lpstr>Typical NAT setup (NAPT)</vt:lpstr>
      <vt:lpstr>Typical NAT setup (NAPT)</vt:lpstr>
      <vt:lpstr>Typical NAT setup (NAPT)</vt:lpstr>
      <vt:lpstr>Features of IP-masquerading NAT</vt:lpstr>
      <vt:lpstr>If you’re home, you’re likely behind NAT</vt:lpstr>
      <vt:lpstr>If you’re home, you’re likely behind NAT</vt:lpstr>
      <vt:lpstr>On public cloud, you’re behind NAT</vt:lpstr>
      <vt:lpstr>Limitations of IP-masquerading NATs</vt:lpstr>
      <vt:lpstr>Routing Protocols</vt:lpstr>
      <vt:lpstr>PowerPoint Presentation</vt:lpstr>
      <vt:lpstr>Review: Key network-layer functions</vt:lpstr>
      <vt:lpstr>PowerPoint Presentation</vt:lpstr>
      <vt:lpstr>Goals of Routing Protocols #1</vt:lpstr>
      <vt:lpstr>Goals of Routing Protocols #2</vt:lpstr>
      <vt:lpstr>PowerPoint Presentation</vt:lpstr>
      <vt:lpstr>The graph abstraction</vt:lpstr>
      <vt:lpstr>The graph abstraction</vt:lpstr>
      <vt:lpstr>The graph abstraction</vt:lpstr>
      <vt:lpstr>Coming up next</vt:lpstr>
      <vt:lpstr>Link State Protocols</vt:lpstr>
      <vt:lpstr>Link state protocol</vt:lpstr>
      <vt:lpstr>Q1: Information exchange</vt:lpstr>
      <vt:lpstr>Q1: Information exchange</vt:lpstr>
      <vt:lpstr>Q2: The algorithm</vt:lpstr>
      <vt:lpstr>Dijsktra’s Algorithm</vt:lpstr>
      <vt:lpstr>Visualization</vt:lpstr>
      <vt:lpstr>Dijkstra’s algorithm: example</vt:lpstr>
      <vt:lpstr>Constructing the forwarding table</vt:lpstr>
      <vt:lpstr>Constructing the forwarding table</vt:lpstr>
      <vt:lpstr>Summary of link state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2085</cp:revision>
  <cp:lastPrinted>2021-01-24T11:57:08Z</cp:lastPrinted>
  <dcterms:created xsi:type="dcterms:W3CDTF">2019-01-23T03:40:12Z</dcterms:created>
  <dcterms:modified xsi:type="dcterms:W3CDTF">2022-12-02T03:40:41Z</dcterms:modified>
</cp:coreProperties>
</file>