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84" r:id="rId2"/>
    <p:sldId id="301" r:id="rId3"/>
    <p:sldId id="292" r:id="rId4"/>
    <p:sldId id="298" r:id="rId5"/>
    <p:sldId id="386" r:id="rId6"/>
    <p:sldId id="303" r:id="rId7"/>
    <p:sldId id="304" r:id="rId8"/>
    <p:sldId id="305" r:id="rId9"/>
    <p:sldId id="306" r:id="rId10"/>
    <p:sldId id="300" r:id="rId11"/>
    <p:sldId id="307" r:id="rId12"/>
    <p:sldId id="308" r:id="rId13"/>
    <p:sldId id="309" r:id="rId14"/>
    <p:sldId id="310" r:id="rId15"/>
    <p:sldId id="311" r:id="rId16"/>
    <p:sldId id="390" r:id="rId17"/>
    <p:sldId id="392" r:id="rId18"/>
    <p:sldId id="395" r:id="rId19"/>
    <p:sldId id="396" r:id="rId20"/>
    <p:sldId id="3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/>
    <p:restoredTop sz="94014"/>
  </p:normalViewPr>
  <p:slideViewPr>
    <p:cSldViewPr snapToGrid="0" snapToObjects="1">
      <p:cViewPr varScale="1">
        <p:scale>
          <a:sx n="120" d="100"/>
          <a:sy n="120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e.ohio-state.edu/icdcs2009/Keynote_files/greenberg-keynote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Source: http://web.cse.ohio-state.edu/icdcs2009/Keynote_files/greenberg-keynote.pdf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Source: Albert Greenberg keynote, ICDCS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91A-0BE3-AD47-9744-C0A743F7AF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Green host from the green IP subnet / VLAN#2 cannot respond to the request from the machine in the IP subnet / VLAN#1! This means that special rules must be installed on the switches to route VLAN 2 data within the sub-tree under the second pair of AR’s in this network.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388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43013"/>
            <a:ext cx="11277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10013"/>
            <a:ext cx="11277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50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8,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Data Centers</a:t>
            </a:r>
          </a:p>
          <a:p>
            <a:pPr algn="ctr"/>
            <a:r>
              <a:rPr lang="en-US" sz="3900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Agility means that the DCN needs…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9228"/>
            <a:ext cx="10648167" cy="4948583"/>
          </a:xfrm>
        </p:spPr>
        <p:txBody>
          <a:bodyPr>
            <a:noAutofit/>
          </a:bodyPr>
          <a:lstStyle/>
          <a:p>
            <a:r>
              <a:rPr lang="en-US" sz="2600" dirty="0"/>
              <a:t>Massive </a:t>
            </a:r>
            <a:r>
              <a:rPr lang="en-US" sz="2600" dirty="0">
                <a:solidFill>
                  <a:srgbClr val="C00000"/>
                </a:solidFill>
              </a:rPr>
              <a:t>bisection bandwidth </a:t>
            </a:r>
          </a:p>
          <a:p>
            <a:pPr lvl="1"/>
            <a:r>
              <a:rPr lang="en-US" dirty="0"/>
              <a:t>Topologies</a:t>
            </a:r>
          </a:p>
          <a:p>
            <a:pPr lvl="1"/>
            <a:r>
              <a:rPr lang="en-US" dirty="0"/>
              <a:t>Routing (Multiple paths </a:t>
            </a:r>
            <a:r>
              <a:rPr lang="en-US" dirty="0">
                <a:sym typeface="Wingdings" pitchFamily="2" charset="2"/>
              </a:rPr>
              <a:t> L</a:t>
            </a:r>
            <a:r>
              <a:rPr lang="en-US" dirty="0"/>
              <a:t>oad balancing)</a:t>
            </a:r>
          </a:p>
          <a:p>
            <a:r>
              <a:rPr lang="en-US" sz="2600" dirty="0"/>
              <a:t>Ultra-Low latency (&lt;10 microseconds)</a:t>
            </a:r>
          </a:p>
          <a:p>
            <a:pPr lvl="1"/>
            <a:r>
              <a:rPr lang="en-US" dirty="0"/>
              <a:t>The right transport? Switch scheduling/buffer management?</a:t>
            </a:r>
          </a:p>
          <a:p>
            <a:pPr lvl="1"/>
            <a:r>
              <a:rPr lang="en-US" dirty="0"/>
              <a:t>Schedule packets or control transmission rates?</a:t>
            </a:r>
          </a:p>
          <a:p>
            <a:pPr lvl="1"/>
            <a:r>
              <a:rPr lang="en-US" dirty="0"/>
              <a:t>Centralized or distributed control?</a:t>
            </a:r>
          </a:p>
          <a:p>
            <a:r>
              <a:rPr lang="en-US" sz="2600" dirty="0"/>
              <a:t>Effective Resource Management (across servers &amp; switches)</a:t>
            </a:r>
          </a:p>
          <a:p>
            <a:pPr lvl="1"/>
            <a:r>
              <a:rPr lang="en-US" dirty="0"/>
              <a:t>Multi-tenant </a:t>
            </a:r>
            <a:r>
              <a:rPr lang="en-US" dirty="0">
                <a:solidFill>
                  <a:srgbClr val="C00000"/>
                </a:solidFill>
              </a:rPr>
              <a:t>performance isolation</a:t>
            </a:r>
          </a:p>
          <a:p>
            <a:pPr lvl="1"/>
            <a:r>
              <a:rPr lang="en-US" dirty="0"/>
              <a:t>App-aware network scheduling (e.g., for big data)</a:t>
            </a:r>
          </a:p>
          <a:p>
            <a:r>
              <a:rPr lang="en-US" sz="2600" dirty="0"/>
              <a:t>Support for next-generation hardware &amp; apps</a:t>
            </a:r>
          </a:p>
          <a:p>
            <a:pPr lvl="1"/>
            <a:r>
              <a:rPr lang="en-US" dirty="0"/>
              <a:t>ML, RDMA, rack-scale computing, memory disaggregation</a:t>
            </a:r>
          </a:p>
        </p:txBody>
      </p:sp>
    </p:spTree>
    <p:extLst>
      <p:ext uri="{BB962C8B-B14F-4D97-AF65-F5344CB8AC3E}">
        <p14:creationId xmlns:p14="http://schemas.microsoft.com/office/powerpoint/2010/main" val="180516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3341174" y="2959072"/>
            <a:ext cx="3384222" cy="24257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20000" dir="7200000" rotWithShape="0">
              <a:schemeClr val="tx1">
                <a:alpha val="69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cxnSp>
        <p:nvCxnSpPr>
          <p:cNvPr id="83" name="Straight Connector 57"/>
          <p:cNvCxnSpPr>
            <a:cxnSpLocks noChangeShapeType="1"/>
          </p:cNvCxnSpPr>
          <p:nvPr/>
        </p:nvCxnSpPr>
        <p:spPr bwMode="auto">
          <a:xfrm>
            <a:off x="2026920" y="1877847"/>
            <a:ext cx="7554686" cy="1088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57"/>
          <p:cNvCxnSpPr>
            <a:cxnSpLocks noChangeShapeType="1"/>
          </p:cNvCxnSpPr>
          <p:nvPr/>
        </p:nvCxnSpPr>
        <p:spPr bwMode="auto">
          <a:xfrm>
            <a:off x="2028285" y="2654272"/>
            <a:ext cx="7554686" cy="1088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64" y="202699"/>
            <a:ext cx="8928848" cy="1142984"/>
          </a:xfrm>
        </p:spPr>
        <p:txBody>
          <a:bodyPr>
            <a:noAutofit/>
          </a:bodyPr>
          <a:lstStyle/>
          <a:p>
            <a:r>
              <a:rPr lang="en-US" sz="4200" dirty="0"/>
              <a:t>Conventional DC network</a:t>
            </a:r>
          </a:p>
        </p:txBody>
      </p:sp>
      <p:sp>
        <p:nvSpPr>
          <p:cNvPr id="4" name="TextBox 49"/>
          <p:cNvSpPr txBox="1">
            <a:spLocks noChangeArrowheads="1"/>
          </p:cNvSpPr>
          <p:nvPr/>
        </p:nvSpPr>
        <p:spPr bwMode="auto">
          <a:xfrm>
            <a:off x="1706326" y="6144902"/>
            <a:ext cx="86798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Source: “Data Center: Load balancing Data Center Services”, Cisco 2004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357999" y="174816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6781433" y="174816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  <a:endParaRPr lang="en-US" sz="2000" b="1" dirty="0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382788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5281800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6938178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895857" y="251002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18" name="AutoShape 13"/>
          <p:cNvCxnSpPr>
            <a:cxnSpLocks noChangeShapeType="1"/>
            <a:stCxn id="12" idx="4"/>
            <a:endCxn id="14" idx="0"/>
          </p:cNvCxnSpPr>
          <p:nvPr/>
        </p:nvCxnSpPr>
        <p:spPr bwMode="auto">
          <a:xfrm rot="5400000">
            <a:off x="4809279" y="1773284"/>
            <a:ext cx="498273" cy="9752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5520995" y="1061568"/>
            <a:ext cx="498273" cy="23986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13" idx="4"/>
            <a:endCxn id="15" idx="0"/>
          </p:cNvCxnSpPr>
          <p:nvPr/>
        </p:nvCxnSpPr>
        <p:spPr bwMode="auto">
          <a:xfrm rot="5400000">
            <a:off x="5970502" y="1511073"/>
            <a:ext cx="498273" cy="14996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6"/>
          <p:cNvCxnSpPr>
            <a:cxnSpLocks noChangeShapeType="1"/>
            <a:stCxn id="13" idx="4"/>
            <a:endCxn id="16" idx="0"/>
          </p:cNvCxnSpPr>
          <p:nvPr/>
        </p:nvCxnSpPr>
        <p:spPr bwMode="auto">
          <a:xfrm rot="16200000" flipH="1">
            <a:off x="6798690" y="2182516"/>
            <a:ext cx="498273" cy="1567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7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16200000" flipH="1">
            <a:off x="7277530" y="1703676"/>
            <a:ext cx="498273" cy="1114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8"/>
          <p:cNvCxnSpPr>
            <a:cxnSpLocks noChangeShapeType="1"/>
            <a:stCxn id="12" idx="4"/>
            <a:endCxn id="17" idx="0"/>
          </p:cNvCxnSpPr>
          <p:nvPr/>
        </p:nvCxnSpPr>
        <p:spPr bwMode="auto">
          <a:xfrm rot="16200000" flipH="1">
            <a:off x="6565813" y="991959"/>
            <a:ext cx="498273" cy="2537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19"/>
          <p:cNvCxnSpPr>
            <a:cxnSpLocks noChangeShapeType="1"/>
            <a:stCxn id="12" idx="4"/>
            <a:endCxn id="15" idx="0"/>
          </p:cNvCxnSpPr>
          <p:nvPr/>
        </p:nvCxnSpPr>
        <p:spPr bwMode="auto">
          <a:xfrm rot="5400000">
            <a:off x="5258785" y="2222790"/>
            <a:ext cx="498273" cy="76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0"/>
          <p:cNvCxnSpPr>
            <a:cxnSpLocks noChangeShapeType="1"/>
            <a:stCxn id="12" idx="4"/>
            <a:endCxn id="16" idx="0"/>
          </p:cNvCxnSpPr>
          <p:nvPr/>
        </p:nvCxnSpPr>
        <p:spPr bwMode="auto">
          <a:xfrm rot="16200000" flipH="1">
            <a:off x="6086973" y="1470799"/>
            <a:ext cx="498273" cy="15801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913119" y="2229050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. </a:t>
            </a:r>
            <a:r>
              <a:rPr lang="en-US" sz="2800"/>
              <a:t>. .</a:t>
            </a:r>
            <a:endParaRPr lang="en-US" sz="2800" dirty="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293162" y="314713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394152" y="314713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33" name="AutoShape 59"/>
          <p:cNvCxnSpPr>
            <a:cxnSpLocks noChangeShapeType="1"/>
            <a:stCxn id="28" idx="0"/>
            <a:endCxn id="14" idx="4"/>
          </p:cNvCxnSpPr>
          <p:nvPr/>
        </p:nvCxnSpPr>
        <p:spPr bwMode="auto">
          <a:xfrm rot="5400000" flipH="1" flipV="1">
            <a:off x="4383892" y="2960217"/>
            <a:ext cx="373519" cy="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60"/>
          <p:cNvCxnSpPr>
            <a:cxnSpLocks noChangeShapeType="1"/>
            <a:stCxn id="27" idx="0"/>
            <a:endCxn id="14" idx="4"/>
          </p:cNvCxnSpPr>
          <p:nvPr/>
        </p:nvCxnSpPr>
        <p:spPr bwMode="auto">
          <a:xfrm rot="16200000" flipV="1">
            <a:off x="4833397" y="2511028"/>
            <a:ext cx="373519" cy="898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61"/>
          <p:cNvCxnSpPr>
            <a:cxnSpLocks noChangeShapeType="1"/>
            <a:stCxn id="27" idx="0"/>
            <a:endCxn id="15" idx="4"/>
          </p:cNvCxnSpPr>
          <p:nvPr/>
        </p:nvCxnSpPr>
        <p:spPr bwMode="auto">
          <a:xfrm rot="5400000" flipH="1" flipV="1">
            <a:off x="5282903" y="2960216"/>
            <a:ext cx="373519" cy="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62"/>
          <p:cNvCxnSpPr>
            <a:cxnSpLocks noChangeShapeType="1"/>
            <a:stCxn id="28" idx="0"/>
            <a:endCxn id="15" idx="4"/>
          </p:cNvCxnSpPr>
          <p:nvPr/>
        </p:nvCxnSpPr>
        <p:spPr bwMode="auto">
          <a:xfrm rot="5400000" flipH="1" flipV="1">
            <a:off x="4833398" y="2510711"/>
            <a:ext cx="373519" cy="899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63"/>
          <p:cNvCxnSpPr>
            <a:cxnSpLocks noChangeShapeType="1"/>
            <a:stCxn id="28" idx="3"/>
            <a:endCxn id="27" idx="1"/>
          </p:cNvCxnSpPr>
          <p:nvPr/>
        </p:nvCxnSpPr>
        <p:spPr bwMode="auto">
          <a:xfrm>
            <a:off x="4746831" y="3268497"/>
            <a:ext cx="54633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64"/>
          <p:cNvCxnSpPr>
            <a:cxnSpLocks noChangeShapeType="1"/>
            <a:stCxn id="68" idx="0"/>
            <a:endCxn id="27" idx="2"/>
          </p:cNvCxnSpPr>
          <p:nvPr/>
        </p:nvCxnSpPr>
        <p:spPr bwMode="auto">
          <a:xfrm rot="5400000" flipH="1" flipV="1">
            <a:off x="4350423" y="2756185"/>
            <a:ext cx="485405" cy="17527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65"/>
          <p:cNvCxnSpPr>
            <a:cxnSpLocks noChangeShapeType="1"/>
            <a:stCxn id="68" idx="0"/>
            <a:endCxn id="28" idx="2"/>
          </p:cNvCxnSpPr>
          <p:nvPr/>
        </p:nvCxnSpPr>
        <p:spPr bwMode="auto">
          <a:xfrm rot="5400000" flipH="1" flipV="1">
            <a:off x="3900917" y="3205691"/>
            <a:ext cx="485405" cy="853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66"/>
          <p:cNvCxnSpPr>
            <a:cxnSpLocks noChangeShapeType="1"/>
            <a:stCxn id="67" idx="0"/>
            <a:endCxn id="28" idx="2"/>
          </p:cNvCxnSpPr>
          <p:nvPr/>
        </p:nvCxnSpPr>
        <p:spPr bwMode="auto">
          <a:xfrm rot="16200000" flipV="1">
            <a:off x="4350421" y="3609933"/>
            <a:ext cx="485407" cy="4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67"/>
          <p:cNvCxnSpPr>
            <a:cxnSpLocks noChangeShapeType="1"/>
            <a:stCxn id="67" idx="0"/>
            <a:endCxn id="27" idx="2"/>
          </p:cNvCxnSpPr>
          <p:nvPr/>
        </p:nvCxnSpPr>
        <p:spPr bwMode="auto">
          <a:xfrm rot="5400000" flipH="1" flipV="1">
            <a:off x="4799926" y="3205691"/>
            <a:ext cx="485407" cy="853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Box 58"/>
          <p:cNvSpPr txBox="1">
            <a:spLocks noChangeArrowheads="1"/>
          </p:cNvSpPr>
          <p:nvPr/>
        </p:nvSpPr>
        <p:spPr bwMode="auto">
          <a:xfrm>
            <a:off x="1787548" y="2057400"/>
            <a:ext cx="140294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Helvetica" pitchFamily="2" charset="0"/>
              </a:rPr>
              <a:t>DC-Layer 3</a:t>
            </a:r>
          </a:p>
        </p:txBody>
      </p:sp>
      <p:sp>
        <p:nvSpPr>
          <p:cNvPr id="44" name="TextBox 59"/>
          <p:cNvSpPr txBox="1">
            <a:spLocks noChangeArrowheads="1"/>
          </p:cNvSpPr>
          <p:nvPr/>
        </p:nvSpPr>
        <p:spPr bwMode="auto">
          <a:xfrm>
            <a:off x="1881323" y="1371600"/>
            <a:ext cx="121239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latin typeface="Helvetica" pitchFamily="2" charset="0"/>
              </a:rPr>
              <a:t>Internet</a:t>
            </a:r>
          </a:p>
        </p:txBody>
      </p: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4439415" y="387526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3540405" y="387526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69" name="AutoShape 69"/>
          <p:cNvCxnSpPr>
            <a:cxnSpLocks noChangeShapeType="1"/>
            <a:stCxn id="73" idx="3"/>
            <a:endCxn id="67" idx="2"/>
          </p:cNvCxnSpPr>
          <p:nvPr/>
        </p:nvCxnSpPr>
        <p:spPr bwMode="auto">
          <a:xfrm rot="5400000" flipH="1" flipV="1">
            <a:off x="3956850" y="3880598"/>
            <a:ext cx="421513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70"/>
          <p:cNvCxnSpPr>
            <a:cxnSpLocks noChangeShapeType="1"/>
            <a:stCxn id="73" idx="3"/>
            <a:endCxn id="68" idx="2"/>
          </p:cNvCxnSpPr>
          <p:nvPr/>
        </p:nvCxnSpPr>
        <p:spPr bwMode="auto">
          <a:xfrm rot="16200000" flipV="1">
            <a:off x="3507345" y="4327393"/>
            <a:ext cx="421513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AutoShape 71"/>
          <p:cNvCxnSpPr>
            <a:cxnSpLocks noChangeShapeType="1"/>
            <a:stCxn id="74" idx="3"/>
            <a:endCxn id="68" idx="2"/>
          </p:cNvCxnSpPr>
          <p:nvPr/>
        </p:nvCxnSpPr>
        <p:spPr bwMode="auto">
          <a:xfrm rot="16200000" flipV="1">
            <a:off x="3956850" y="3877888"/>
            <a:ext cx="421513" cy="901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72"/>
          <p:cNvCxnSpPr>
            <a:cxnSpLocks noChangeShapeType="1"/>
            <a:stCxn id="74" idx="3"/>
            <a:endCxn id="67" idx="2"/>
          </p:cNvCxnSpPr>
          <p:nvPr/>
        </p:nvCxnSpPr>
        <p:spPr bwMode="auto">
          <a:xfrm rot="16200000" flipV="1">
            <a:off x="4406355" y="4327393"/>
            <a:ext cx="421513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AutoShape 80"/>
          <p:cNvSpPr>
            <a:spLocks noChangeArrowheads="1"/>
          </p:cNvSpPr>
          <p:nvPr/>
        </p:nvSpPr>
        <p:spPr bwMode="auto">
          <a:xfrm rot="16171351">
            <a:off x="3485075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74" name="AutoShape 82"/>
          <p:cNvSpPr>
            <a:spLocks noChangeArrowheads="1"/>
          </p:cNvSpPr>
          <p:nvPr/>
        </p:nvSpPr>
        <p:spPr bwMode="auto">
          <a:xfrm rot="16171351">
            <a:off x="4384085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75" name="AutoShape 82"/>
          <p:cNvSpPr>
            <a:spLocks noChangeArrowheads="1"/>
          </p:cNvSpPr>
          <p:nvPr/>
        </p:nvSpPr>
        <p:spPr bwMode="auto">
          <a:xfrm rot="16171351">
            <a:off x="3830940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4183417" y="4591180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7" name="AutoShape 69"/>
          <p:cNvCxnSpPr>
            <a:cxnSpLocks noChangeShapeType="1"/>
            <a:stCxn id="75" idx="3"/>
            <a:endCxn id="67" idx="2"/>
          </p:cNvCxnSpPr>
          <p:nvPr/>
        </p:nvCxnSpPr>
        <p:spPr bwMode="auto">
          <a:xfrm rot="5400000" flipH="1" flipV="1">
            <a:off x="4129782" y="4053532"/>
            <a:ext cx="421513" cy="55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69"/>
          <p:cNvCxnSpPr>
            <a:cxnSpLocks noChangeShapeType="1"/>
            <a:stCxn id="75" idx="3"/>
            <a:endCxn id="68" idx="2"/>
          </p:cNvCxnSpPr>
          <p:nvPr/>
        </p:nvCxnSpPr>
        <p:spPr bwMode="auto">
          <a:xfrm rot="16200000" flipV="1">
            <a:off x="3680278" y="4154461"/>
            <a:ext cx="421513" cy="348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6145351" y="387526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5246341" y="387526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cxnSp>
        <p:nvCxnSpPr>
          <p:cNvPr id="57" name="AutoShape 69"/>
          <p:cNvCxnSpPr>
            <a:cxnSpLocks noChangeShapeType="1"/>
            <a:stCxn id="61" idx="3"/>
            <a:endCxn id="55" idx="2"/>
          </p:cNvCxnSpPr>
          <p:nvPr/>
        </p:nvCxnSpPr>
        <p:spPr bwMode="auto">
          <a:xfrm rot="5400000" flipH="1" flipV="1">
            <a:off x="5662786" y="3880598"/>
            <a:ext cx="421513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70"/>
          <p:cNvCxnSpPr>
            <a:cxnSpLocks noChangeShapeType="1"/>
            <a:stCxn id="61" idx="3"/>
            <a:endCxn id="56" idx="2"/>
          </p:cNvCxnSpPr>
          <p:nvPr/>
        </p:nvCxnSpPr>
        <p:spPr bwMode="auto">
          <a:xfrm rot="16200000" flipV="1">
            <a:off x="5213281" y="4327393"/>
            <a:ext cx="421513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71"/>
          <p:cNvCxnSpPr>
            <a:cxnSpLocks noChangeShapeType="1"/>
            <a:stCxn id="62" idx="3"/>
            <a:endCxn id="56" idx="2"/>
          </p:cNvCxnSpPr>
          <p:nvPr/>
        </p:nvCxnSpPr>
        <p:spPr bwMode="auto">
          <a:xfrm rot="16200000" flipV="1">
            <a:off x="5662786" y="3877889"/>
            <a:ext cx="421513" cy="901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72"/>
          <p:cNvCxnSpPr>
            <a:cxnSpLocks noChangeShapeType="1"/>
            <a:stCxn id="62" idx="3"/>
            <a:endCxn id="55" idx="2"/>
          </p:cNvCxnSpPr>
          <p:nvPr/>
        </p:nvCxnSpPr>
        <p:spPr bwMode="auto">
          <a:xfrm rot="16200000" flipV="1">
            <a:off x="6112291" y="4327394"/>
            <a:ext cx="421513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AutoShape 80"/>
          <p:cNvSpPr>
            <a:spLocks noChangeArrowheads="1"/>
          </p:cNvSpPr>
          <p:nvPr/>
        </p:nvSpPr>
        <p:spPr bwMode="auto">
          <a:xfrm rot="16171351">
            <a:off x="5191011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62" name="AutoShape 82"/>
          <p:cNvSpPr>
            <a:spLocks noChangeArrowheads="1"/>
          </p:cNvSpPr>
          <p:nvPr/>
        </p:nvSpPr>
        <p:spPr bwMode="auto">
          <a:xfrm rot="16171351">
            <a:off x="6090020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63" name="AutoShape 82"/>
          <p:cNvSpPr>
            <a:spLocks noChangeArrowheads="1"/>
          </p:cNvSpPr>
          <p:nvPr/>
        </p:nvSpPr>
        <p:spPr bwMode="auto">
          <a:xfrm rot="16171351">
            <a:off x="5536875" y="462601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5874554" y="4591180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5" name="AutoShape 69"/>
          <p:cNvCxnSpPr>
            <a:cxnSpLocks noChangeShapeType="1"/>
            <a:stCxn id="63" idx="3"/>
            <a:endCxn id="55" idx="2"/>
          </p:cNvCxnSpPr>
          <p:nvPr/>
        </p:nvCxnSpPr>
        <p:spPr bwMode="auto">
          <a:xfrm rot="5400000" flipH="1" flipV="1">
            <a:off x="5835718" y="4053530"/>
            <a:ext cx="421513" cy="550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69"/>
          <p:cNvCxnSpPr>
            <a:cxnSpLocks noChangeShapeType="1"/>
            <a:stCxn id="63" idx="3"/>
            <a:endCxn id="56" idx="2"/>
          </p:cNvCxnSpPr>
          <p:nvPr/>
        </p:nvCxnSpPr>
        <p:spPr bwMode="auto">
          <a:xfrm rot="16200000" flipV="1">
            <a:off x="5386213" y="4154461"/>
            <a:ext cx="421513" cy="34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64"/>
          <p:cNvCxnSpPr>
            <a:cxnSpLocks noChangeShapeType="1"/>
            <a:stCxn id="55" idx="0"/>
            <a:endCxn id="28" idx="2"/>
          </p:cNvCxnSpPr>
          <p:nvPr/>
        </p:nvCxnSpPr>
        <p:spPr bwMode="auto">
          <a:xfrm rot="16200000" flipV="1">
            <a:off x="5203389" y="2756965"/>
            <a:ext cx="485407" cy="1751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65"/>
          <p:cNvCxnSpPr>
            <a:cxnSpLocks noChangeShapeType="1"/>
            <a:stCxn id="56" idx="0"/>
            <a:endCxn id="28" idx="2"/>
          </p:cNvCxnSpPr>
          <p:nvPr/>
        </p:nvCxnSpPr>
        <p:spPr bwMode="auto">
          <a:xfrm rot="16200000" flipV="1">
            <a:off x="4753886" y="3206469"/>
            <a:ext cx="485405" cy="8521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AutoShape 66"/>
          <p:cNvCxnSpPr>
            <a:cxnSpLocks noChangeShapeType="1"/>
            <a:stCxn id="56" idx="0"/>
            <a:endCxn id="27" idx="2"/>
          </p:cNvCxnSpPr>
          <p:nvPr/>
        </p:nvCxnSpPr>
        <p:spPr bwMode="auto">
          <a:xfrm rot="5400000" flipH="1" flipV="1">
            <a:off x="5203390" y="3609154"/>
            <a:ext cx="485405" cy="468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67"/>
          <p:cNvCxnSpPr>
            <a:cxnSpLocks noChangeShapeType="1"/>
            <a:stCxn id="55" idx="0"/>
            <a:endCxn id="27" idx="2"/>
          </p:cNvCxnSpPr>
          <p:nvPr/>
        </p:nvCxnSpPr>
        <p:spPr bwMode="auto">
          <a:xfrm rot="16200000" flipV="1">
            <a:off x="5652894" y="3206470"/>
            <a:ext cx="485407" cy="85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6738634" y="3794572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53" name="TextBox 58"/>
          <p:cNvSpPr txBox="1">
            <a:spLocks noChangeArrowheads="1"/>
          </p:cNvSpPr>
          <p:nvPr/>
        </p:nvSpPr>
        <p:spPr bwMode="auto">
          <a:xfrm>
            <a:off x="1780745" y="2823864"/>
            <a:ext cx="140294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latin typeface="Helvetica" pitchFamily="2" charset="0"/>
              </a:rPr>
              <a:t>DC-Layer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7119" y="3048001"/>
            <a:ext cx="3497179" cy="1508105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Key</a:t>
            </a:r>
          </a:p>
          <a:p>
            <a:pPr marL="228600" indent="-174625">
              <a:buFont typeface="Arial" pitchFamily="34" charset="0"/>
              <a:buChar char="•"/>
            </a:pPr>
            <a:r>
              <a:rPr lang="en-US" b="1" dirty="0">
                <a:latin typeface="Helvetica" pitchFamily="2" charset="0"/>
              </a:rPr>
              <a:t>CR</a:t>
            </a:r>
            <a:r>
              <a:rPr lang="en-US" dirty="0">
                <a:latin typeface="Helvetica" pitchFamily="2" charset="0"/>
              </a:rPr>
              <a:t> = Core Router (L3)</a:t>
            </a:r>
          </a:p>
          <a:p>
            <a:pPr marL="228600" indent="-174625">
              <a:buFont typeface="Arial" pitchFamily="34" charset="0"/>
              <a:buChar char="•"/>
            </a:pPr>
            <a:r>
              <a:rPr lang="en-US" b="1" dirty="0">
                <a:latin typeface="Helvetica" pitchFamily="2" charset="0"/>
              </a:rPr>
              <a:t>AR</a:t>
            </a:r>
            <a:r>
              <a:rPr lang="en-US" dirty="0">
                <a:latin typeface="Helvetica" pitchFamily="2" charset="0"/>
              </a:rPr>
              <a:t> = Access Router (L3)</a:t>
            </a:r>
          </a:p>
          <a:p>
            <a:pPr marL="228600" indent="-174625">
              <a:buFont typeface="Arial" pitchFamily="34" charset="0"/>
              <a:buChar char="•"/>
            </a:pPr>
            <a:r>
              <a:rPr lang="en-US" b="1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 = Ethernet Switch (L2)</a:t>
            </a:r>
          </a:p>
          <a:p>
            <a:pPr marL="228600" indent="-174625">
              <a:buFont typeface="Arial" pitchFamily="34" charset="0"/>
              <a:buChar char="•"/>
            </a:pPr>
            <a:r>
              <a:rPr lang="en-US" b="1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 = Rack of app. servers         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42231" y="5040925"/>
            <a:ext cx="37821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~ 1,000 servers/pod == IP subnet</a:t>
            </a:r>
          </a:p>
        </p:txBody>
      </p:sp>
      <p:cxnSp>
        <p:nvCxnSpPr>
          <p:cNvPr id="128" name="AutoShape 17"/>
          <p:cNvCxnSpPr>
            <a:cxnSpLocks noChangeShapeType="1"/>
          </p:cNvCxnSpPr>
          <p:nvPr/>
        </p:nvCxnSpPr>
        <p:spPr bwMode="auto">
          <a:xfrm rot="5400000" flipH="1" flipV="1">
            <a:off x="6894343" y="1510184"/>
            <a:ext cx="313090" cy="162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1" name="AutoShape 17"/>
          <p:cNvCxnSpPr>
            <a:cxnSpLocks noChangeShapeType="1"/>
          </p:cNvCxnSpPr>
          <p:nvPr/>
        </p:nvCxnSpPr>
        <p:spPr bwMode="auto">
          <a:xfrm rot="16200000" flipV="1">
            <a:off x="6741945" y="1520652"/>
            <a:ext cx="313089" cy="1419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5" name="AutoShape 17"/>
          <p:cNvCxnSpPr>
            <a:cxnSpLocks noChangeShapeType="1"/>
          </p:cNvCxnSpPr>
          <p:nvPr/>
        </p:nvCxnSpPr>
        <p:spPr bwMode="auto">
          <a:xfrm rot="5400000">
            <a:off x="6808619" y="1586385"/>
            <a:ext cx="322615" cy="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0" name="AutoShape 17"/>
          <p:cNvCxnSpPr>
            <a:cxnSpLocks noChangeShapeType="1"/>
          </p:cNvCxnSpPr>
          <p:nvPr/>
        </p:nvCxnSpPr>
        <p:spPr bwMode="auto">
          <a:xfrm rot="5400000" flipH="1" flipV="1">
            <a:off x="5459344" y="1503935"/>
            <a:ext cx="330905" cy="15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" name="AutoShape 17"/>
          <p:cNvCxnSpPr>
            <a:cxnSpLocks noChangeShapeType="1"/>
          </p:cNvCxnSpPr>
          <p:nvPr/>
        </p:nvCxnSpPr>
        <p:spPr bwMode="auto">
          <a:xfrm rot="16200000" flipV="1">
            <a:off x="5306944" y="1509086"/>
            <a:ext cx="330904" cy="147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2" name="AutoShape 17"/>
          <p:cNvCxnSpPr>
            <a:cxnSpLocks noChangeShapeType="1"/>
          </p:cNvCxnSpPr>
          <p:nvPr/>
        </p:nvCxnSpPr>
        <p:spPr bwMode="auto">
          <a:xfrm rot="5400000">
            <a:off x="5377741" y="1579253"/>
            <a:ext cx="337190" cy="6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745688832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Layer 2 vs. Layer 3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3323" cy="492590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Ethernet switching (layer 2)</a:t>
            </a:r>
          </a:p>
          <a:p>
            <a:pPr lvl="1">
              <a:buFont typeface="Wingdings" charset="2"/>
              <a:buChar char="ü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Fixed IP addresses and auto-configuration (plug &amp; play)</a:t>
            </a:r>
          </a:p>
          <a:p>
            <a:pPr lvl="1">
              <a:buFont typeface="Wingdings" charset="2"/>
              <a:buChar char="ü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Seamless mobility, migration, and failover</a:t>
            </a:r>
          </a:p>
          <a:p>
            <a:pPr lvl="1">
              <a:buFont typeface="Lucida Grande"/>
              <a:buChar char="x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Broadcast limits scale (ARP) </a:t>
            </a:r>
          </a:p>
          <a:p>
            <a:pPr lvl="1">
              <a:buFont typeface="Lucida Grande"/>
              <a:buChar char="x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Spanning Tree Protocol: no multipath routing</a:t>
            </a:r>
          </a:p>
          <a:p>
            <a:pPr marL="457200" lvl="1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 routing (layer 3)</a:t>
            </a:r>
          </a:p>
          <a:p>
            <a:pPr lvl="1">
              <a:buFont typeface="Wingdings" charset="2"/>
              <a:buChar char="ü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Scalability through hierarchical addressing</a:t>
            </a:r>
          </a:p>
          <a:p>
            <a:pPr lvl="1">
              <a:buFont typeface="Wingdings" charset="2"/>
              <a:buChar char="ü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Multipath routing through equal-cost multipath</a:t>
            </a:r>
          </a:p>
          <a:p>
            <a:pPr lvl="1">
              <a:buFont typeface="Lucida Grande"/>
              <a:buChar char="x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More complex configuration</a:t>
            </a:r>
          </a:p>
          <a:p>
            <a:pPr lvl="1">
              <a:buFont typeface="Lucida Grande"/>
              <a:buChar char="x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Can’t migrate w/o changing IP address</a:t>
            </a:r>
          </a:p>
        </p:txBody>
      </p:sp>
    </p:spTree>
    <p:extLst>
      <p:ext uri="{BB962C8B-B14F-4D97-AF65-F5344CB8AC3E}">
        <p14:creationId xmlns:p14="http://schemas.microsoft.com/office/powerpoint/2010/main" val="310422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2528688" y="2538752"/>
            <a:ext cx="3281916" cy="2286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20000" dir="7200000" rotWithShape="0">
              <a:schemeClr val="tx1">
                <a:alpha val="69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60" y="150830"/>
            <a:ext cx="9906000" cy="1142984"/>
          </a:xfrm>
        </p:spPr>
        <p:txBody>
          <a:bodyPr>
            <a:noAutofit/>
          </a:bodyPr>
          <a:lstStyle/>
          <a:p>
            <a:r>
              <a:rPr lang="en-US" dirty="0"/>
              <a:t>Conventional DC Network Problems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488167" y="140404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7209451" y="1404042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  <a:endParaRPr lang="en-US" sz="2000" b="1" dirty="0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3512956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411968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7414290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8305945" y="2089705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18" name="AutoShape 13"/>
          <p:cNvCxnSpPr>
            <a:cxnSpLocks noChangeShapeType="1"/>
            <a:stCxn id="12" idx="4"/>
            <a:endCxn id="14" idx="0"/>
          </p:cNvCxnSpPr>
          <p:nvPr/>
        </p:nvCxnSpPr>
        <p:spPr bwMode="auto">
          <a:xfrm rot="5400000">
            <a:off x="3977547" y="1391064"/>
            <a:ext cx="422073" cy="9752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" name="AutoShape 14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5338188" y="30423"/>
            <a:ext cx="422073" cy="36964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0" name="AutoShape 15"/>
          <p:cNvCxnSpPr>
            <a:cxnSpLocks noChangeShapeType="1"/>
            <a:stCxn id="13" idx="4"/>
            <a:endCxn id="15" idx="0"/>
          </p:cNvCxnSpPr>
          <p:nvPr/>
        </p:nvCxnSpPr>
        <p:spPr bwMode="auto">
          <a:xfrm rot="5400000">
            <a:off x="5787695" y="479928"/>
            <a:ext cx="422073" cy="279748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1" name="AutoShape 16"/>
          <p:cNvCxnSpPr>
            <a:cxnSpLocks noChangeShapeType="1"/>
            <a:stCxn id="13" idx="4"/>
            <a:endCxn id="16" idx="0"/>
          </p:cNvCxnSpPr>
          <p:nvPr/>
        </p:nvCxnSpPr>
        <p:spPr bwMode="auto">
          <a:xfrm rot="16200000" flipH="1">
            <a:off x="7288855" y="1776249"/>
            <a:ext cx="422073" cy="20483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2" name="AutoShape 17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16200000" flipH="1">
            <a:off x="7734683" y="1330421"/>
            <a:ext cx="422073" cy="10964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3" name="AutoShape 18"/>
          <p:cNvCxnSpPr>
            <a:cxnSpLocks noChangeShapeType="1"/>
            <a:stCxn id="12" idx="4"/>
            <a:endCxn id="17" idx="0"/>
          </p:cNvCxnSpPr>
          <p:nvPr/>
        </p:nvCxnSpPr>
        <p:spPr bwMode="auto">
          <a:xfrm rot="16200000" flipH="1">
            <a:off x="6374041" y="-30221"/>
            <a:ext cx="422073" cy="381777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4" name="AutoShape 19"/>
          <p:cNvCxnSpPr>
            <a:cxnSpLocks noChangeShapeType="1"/>
            <a:stCxn id="12" idx="4"/>
            <a:endCxn id="15" idx="0"/>
          </p:cNvCxnSpPr>
          <p:nvPr/>
        </p:nvCxnSpPr>
        <p:spPr bwMode="auto">
          <a:xfrm rot="5400000">
            <a:off x="4427053" y="1840570"/>
            <a:ext cx="422073" cy="76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5" name="AutoShape 20"/>
          <p:cNvCxnSpPr>
            <a:cxnSpLocks noChangeShapeType="1"/>
            <a:stCxn id="12" idx="4"/>
            <a:endCxn id="16" idx="0"/>
          </p:cNvCxnSpPr>
          <p:nvPr/>
        </p:nvCxnSpPr>
        <p:spPr bwMode="auto">
          <a:xfrm rot="16200000" flipH="1">
            <a:off x="5928213" y="415607"/>
            <a:ext cx="422073" cy="292612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423330" y="27268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524320" y="27268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33" name="AutoShape 59"/>
          <p:cNvCxnSpPr>
            <a:cxnSpLocks noChangeShapeType="1"/>
            <a:stCxn id="28" idx="0"/>
            <a:endCxn id="14" idx="4"/>
          </p:cNvCxnSpPr>
          <p:nvPr/>
        </p:nvCxnSpPr>
        <p:spPr bwMode="auto">
          <a:xfrm rot="5400000" flipH="1" flipV="1">
            <a:off x="3514060" y="2539897"/>
            <a:ext cx="373519" cy="31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4" name="AutoShape 60"/>
          <p:cNvCxnSpPr>
            <a:cxnSpLocks noChangeShapeType="1"/>
            <a:stCxn id="27" idx="0"/>
            <a:endCxn id="14" idx="4"/>
          </p:cNvCxnSpPr>
          <p:nvPr/>
        </p:nvCxnSpPr>
        <p:spPr bwMode="auto">
          <a:xfrm rot="16200000" flipV="1">
            <a:off x="3963565" y="2090708"/>
            <a:ext cx="373519" cy="8986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5" name="AutoShape 61"/>
          <p:cNvCxnSpPr>
            <a:cxnSpLocks noChangeShapeType="1"/>
            <a:stCxn id="27" idx="0"/>
            <a:endCxn id="15" idx="4"/>
          </p:cNvCxnSpPr>
          <p:nvPr/>
        </p:nvCxnSpPr>
        <p:spPr bwMode="auto">
          <a:xfrm rot="5400000" flipH="1" flipV="1">
            <a:off x="4413071" y="2539896"/>
            <a:ext cx="373519" cy="31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6" name="AutoShape 62"/>
          <p:cNvCxnSpPr>
            <a:cxnSpLocks noChangeShapeType="1"/>
            <a:stCxn id="28" idx="0"/>
            <a:endCxn id="15" idx="4"/>
          </p:cNvCxnSpPr>
          <p:nvPr/>
        </p:nvCxnSpPr>
        <p:spPr bwMode="auto">
          <a:xfrm rot="5400000" flipH="1" flipV="1">
            <a:off x="3963566" y="2090391"/>
            <a:ext cx="373519" cy="8993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7" name="AutoShape 63"/>
          <p:cNvCxnSpPr>
            <a:cxnSpLocks noChangeShapeType="1"/>
            <a:stCxn id="28" idx="3"/>
            <a:endCxn id="27" idx="1"/>
          </p:cNvCxnSpPr>
          <p:nvPr/>
        </p:nvCxnSpPr>
        <p:spPr bwMode="auto">
          <a:xfrm>
            <a:off x="3876999" y="2848177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8" name="AutoShape 64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3480591" y="23358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39" name="AutoShape 65"/>
          <p:cNvCxnSpPr>
            <a:cxnSpLocks noChangeShapeType="1"/>
            <a:endCxn id="28" idx="2"/>
          </p:cNvCxnSpPr>
          <p:nvPr/>
        </p:nvCxnSpPr>
        <p:spPr bwMode="auto">
          <a:xfrm rot="5400000" flipH="1" flipV="1">
            <a:off x="3031085" y="2785371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0" name="AutoShape 66"/>
          <p:cNvCxnSpPr>
            <a:cxnSpLocks noChangeShapeType="1"/>
            <a:endCxn id="28" idx="2"/>
          </p:cNvCxnSpPr>
          <p:nvPr/>
        </p:nvCxnSpPr>
        <p:spPr bwMode="auto">
          <a:xfrm rot="16200000" flipV="1">
            <a:off x="3480589" y="3189613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1" name="AutoShape 67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3930094" y="27853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3569583" y="34549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2670573" y="34549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69" name="AutoShape 69"/>
          <p:cNvCxnSpPr>
            <a:cxnSpLocks noChangeShapeType="1"/>
            <a:stCxn id="73" idx="3"/>
            <a:endCxn id="67" idx="2"/>
          </p:cNvCxnSpPr>
          <p:nvPr/>
        </p:nvCxnSpPr>
        <p:spPr bwMode="auto">
          <a:xfrm rot="5400000" flipH="1" flipV="1">
            <a:off x="3086709" y="3460588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0" name="AutoShape 70"/>
          <p:cNvCxnSpPr>
            <a:cxnSpLocks noChangeShapeType="1"/>
            <a:stCxn id="73" idx="3"/>
            <a:endCxn id="68" idx="2"/>
          </p:cNvCxnSpPr>
          <p:nvPr/>
        </p:nvCxnSpPr>
        <p:spPr bwMode="auto">
          <a:xfrm rot="16200000" flipV="1">
            <a:off x="2637205" y="3907381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1" name="AutoShape 71"/>
          <p:cNvCxnSpPr>
            <a:cxnSpLocks noChangeShapeType="1"/>
            <a:stCxn id="74" idx="3"/>
            <a:endCxn id="68" idx="2"/>
          </p:cNvCxnSpPr>
          <p:nvPr/>
        </p:nvCxnSpPr>
        <p:spPr bwMode="auto">
          <a:xfrm rot="16200000" flipV="1">
            <a:off x="3086710" y="3457876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2" name="AutoShape 72"/>
          <p:cNvCxnSpPr>
            <a:cxnSpLocks noChangeShapeType="1"/>
            <a:stCxn id="74" idx="3"/>
            <a:endCxn id="67" idx="2"/>
          </p:cNvCxnSpPr>
          <p:nvPr/>
        </p:nvCxnSpPr>
        <p:spPr bwMode="auto">
          <a:xfrm rot="16200000" flipV="1">
            <a:off x="3536215" y="3907381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73" name="AutoShape 80"/>
          <p:cNvSpPr>
            <a:spLocks noChangeArrowheads="1"/>
          </p:cNvSpPr>
          <p:nvPr/>
        </p:nvSpPr>
        <p:spPr bwMode="auto">
          <a:xfrm rot="16171351">
            <a:off x="2615243" y="42063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74" name="AutoShape 82"/>
          <p:cNvSpPr>
            <a:spLocks noChangeArrowheads="1"/>
          </p:cNvSpPr>
          <p:nvPr/>
        </p:nvSpPr>
        <p:spPr bwMode="auto">
          <a:xfrm rot="16171351">
            <a:off x="3514253" y="42063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75" name="AutoShape 82"/>
          <p:cNvSpPr>
            <a:spLocks noChangeArrowheads="1"/>
          </p:cNvSpPr>
          <p:nvPr/>
        </p:nvSpPr>
        <p:spPr bwMode="auto">
          <a:xfrm rot="16171351">
            <a:off x="2961108" y="42063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3313585" y="4202268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7" name="AutoShape 69"/>
          <p:cNvCxnSpPr>
            <a:cxnSpLocks noChangeShapeType="1"/>
            <a:stCxn id="75" idx="3"/>
            <a:endCxn id="67" idx="2"/>
          </p:cNvCxnSpPr>
          <p:nvPr/>
        </p:nvCxnSpPr>
        <p:spPr bwMode="auto">
          <a:xfrm rot="5400000" flipH="1" flipV="1">
            <a:off x="3259641" y="3633520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78" name="AutoShape 69"/>
          <p:cNvCxnSpPr>
            <a:cxnSpLocks noChangeShapeType="1"/>
            <a:stCxn id="75" idx="3"/>
            <a:endCxn id="68" idx="2"/>
          </p:cNvCxnSpPr>
          <p:nvPr/>
        </p:nvCxnSpPr>
        <p:spPr bwMode="auto">
          <a:xfrm rot="16200000" flipV="1">
            <a:off x="2810137" y="3734449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5275519" y="34549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4376509" y="34549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cxnSp>
        <p:nvCxnSpPr>
          <p:cNvPr id="57" name="AutoShape 69"/>
          <p:cNvCxnSpPr>
            <a:cxnSpLocks noChangeShapeType="1"/>
            <a:stCxn id="61" idx="3"/>
            <a:endCxn id="55" idx="2"/>
          </p:cNvCxnSpPr>
          <p:nvPr/>
        </p:nvCxnSpPr>
        <p:spPr bwMode="auto">
          <a:xfrm rot="5400000" flipH="1" flipV="1">
            <a:off x="4793259" y="3459971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8" name="AutoShape 70"/>
          <p:cNvCxnSpPr>
            <a:cxnSpLocks noChangeShapeType="1"/>
            <a:stCxn id="61" idx="3"/>
            <a:endCxn id="56" idx="2"/>
          </p:cNvCxnSpPr>
          <p:nvPr/>
        </p:nvCxnSpPr>
        <p:spPr bwMode="auto">
          <a:xfrm rot="16200000" flipV="1">
            <a:off x="4343755" y="3906766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9" name="AutoShape 71"/>
          <p:cNvCxnSpPr>
            <a:cxnSpLocks noChangeShapeType="1"/>
            <a:stCxn id="62" idx="3"/>
            <a:endCxn id="56" idx="2"/>
          </p:cNvCxnSpPr>
          <p:nvPr/>
        </p:nvCxnSpPr>
        <p:spPr bwMode="auto">
          <a:xfrm rot="16200000" flipV="1">
            <a:off x="4793260" y="3457261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0" name="AutoShape 72"/>
          <p:cNvCxnSpPr>
            <a:cxnSpLocks noChangeShapeType="1"/>
            <a:stCxn id="62" idx="3"/>
            <a:endCxn id="55" idx="2"/>
          </p:cNvCxnSpPr>
          <p:nvPr/>
        </p:nvCxnSpPr>
        <p:spPr bwMode="auto">
          <a:xfrm rot="16200000" flipV="1">
            <a:off x="5242764" y="3906766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61" name="AutoShape 80"/>
          <p:cNvSpPr>
            <a:spLocks noChangeArrowheads="1"/>
          </p:cNvSpPr>
          <p:nvPr/>
        </p:nvSpPr>
        <p:spPr bwMode="auto">
          <a:xfrm rot="16171351">
            <a:off x="4321179" y="42050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62" name="AutoShape 82"/>
          <p:cNvSpPr>
            <a:spLocks noChangeArrowheads="1"/>
          </p:cNvSpPr>
          <p:nvPr/>
        </p:nvSpPr>
        <p:spPr bwMode="auto">
          <a:xfrm rot="16171351">
            <a:off x="5220188" y="42050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63" name="AutoShape 82"/>
          <p:cNvSpPr>
            <a:spLocks noChangeArrowheads="1"/>
          </p:cNvSpPr>
          <p:nvPr/>
        </p:nvSpPr>
        <p:spPr bwMode="auto">
          <a:xfrm rot="16171351">
            <a:off x="4667043" y="42050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5004722" y="4201037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5" name="AutoShape 69"/>
          <p:cNvCxnSpPr>
            <a:cxnSpLocks noChangeShapeType="1"/>
            <a:stCxn id="63" idx="3"/>
            <a:endCxn id="55" idx="2"/>
          </p:cNvCxnSpPr>
          <p:nvPr/>
        </p:nvCxnSpPr>
        <p:spPr bwMode="auto">
          <a:xfrm rot="5400000" flipH="1" flipV="1">
            <a:off x="4966191" y="3632902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6" name="AutoShape 69"/>
          <p:cNvCxnSpPr>
            <a:cxnSpLocks noChangeShapeType="1"/>
            <a:stCxn id="63" idx="3"/>
            <a:endCxn id="56" idx="2"/>
          </p:cNvCxnSpPr>
          <p:nvPr/>
        </p:nvCxnSpPr>
        <p:spPr bwMode="auto">
          <a:xfrm rot="16200000" flipV="1">
            <a:off x="4516687" y="3733834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7" name="AutoShape 64"/>
          <p:cNvCxnSpPr>
            <a:cxnSpLocks noChangeShapeType="1"/>
            <a:endCxn id="28" idx="2"/>
          </p:cNvCxnSpPr>
          <p:nvPr/>
        </p:nvCxnSpPr>
        <p:spPr bwMode="auto">
          <a:xfrm rot="16200000" flipV="1">
            <a:off x="4333557" y="2336645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8" name="AutoShape 65"/>
          <p:cNvCxnSpPr>
            <a:cxnSpLocks noChangeShapeType="1"/>
            <a:endCxn id="28" idx="2"/>
          </p:cNvCxnSpPr>
          <p:nvPr/>
        </p:nvCxnSpPr>
        <p:spPr bwMode="auto">
          <a:xfrm rot="16200000" flipV="1">
            <a:off x="3884054" y="2786149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49" name="AutoShape 66"/>
          <p:cNvCxnSpPr>
            <a:cxnSpLocks noChangeShapeType="1"/>
            <a:endCxn id="27" idx="2"/>
          </p:cNvCxnSpPr>
          <p:nvPr/>
        </p:nvCxnSpPr>
        <p:spPr bwMode="auto">
          <a:xfrm rot="5400000" flipH="1" flipV="1">
            <a:off x="4333558" y="3188834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0" name="AutoShape 67"/>
          <p:cNvCxnSpPr>
            <a:cxnSpLocks noChangeShapeType="1"/>
            <a:endCxn id="27" idx="2"/>
          </p:cNvCxnSpPr>
          <p:nvPr/>
        </p:nvCxnSpPr>
        <p:spPr bwMode="auto">
          <a:xfrm rot="16200000" flipV="1">
            <a:off x="4783062" y="27861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5809130" y="3374252"/>
            <a:ext cx="6222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. . .</a:t>
            </a:r>
          </a:p>
        </p:txBody>
      </p:sp>
      <p:cxnSp>
        <p:nvCxnSpPr>
          <p:cNvPr id="128" name="AutoShape 17"/>
          <p:cNvCxnSpPr>
            <a:cxnSpLocks noChangeShapeType="1"/>
          </p:cNvCxnSpPr>
          <p:nvPr/>
        </p:nvCxnSpPr>
        <p:spPr bwMode="auto">
          <a:xfrm rot="5400000" flipH="1" flipV="1">
            <a:off x="7322361" y="1166064"/>
            <a:ext cx="313090" cy="16286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1" name="AutoShape 17"/>
          <p:cNvCxnSpPr>
            <a:cxnSpLocks noChangeShapeType="1"/>
          </p:cNvCxnSpPr>
          <p:nvPr/>
        </p:nvCxnSpPr>
        <p:spPr bwMode="auto">
          <a:xfrm rot="16200000" flipV="1">
            <a:off x="7169963" y="1176532"/>
            <a:ext cx="313089" cy="14193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5" name="AutoShape 17"/>
          <p:cNvCxnSpPr>
            <a:cxnSpLocks noChangeShapeType="1"/>
          </p:cNvCxnSpPr>
          <p:nvPr/>
        </p:nvCxnSpPr>
        <p:spPr bwMode="auto">
          <a:xfrm rot="5400000">
            <a:off x="7236637" y="1242265"/>
            <a:ext cx="322615" cy="94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0" name="AutoShape 17"/>
          <p:cNvCxnSpPr>
            <a:cxnSpLocks noChangeShapeType="1"/>
          </p:cNvCxnSpPr>
          <p:nvPr/>
        </p:nvCxnSpPr>
        <p:spPr bwMode="auto">
          <a:xfrm rot="5400000" flipH="1" flipV="1">
            <a:off x="4589512" y="1159815"/>
            <a:ext cx="330905" cy="1575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1" name="AutoShape 17"/>
          <p:cNvCxnSpPr>
            <a:cxnSpLocks noChangeShapeType="1"/>
          </p:cNvCxnSpPr>
          <p:nvPr/>
        </p:nvCxnSpPr>
        <p:spPr bwMode="auto">
          <a:xfrm rot="16200000" flipV="1">
            <a:off x="4437112" y="1164966"/>
            <a:ext cx="330904" cy="1472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2" name="AutoShape 17"/>
          <p:cNvCxnSpPr>
            <a:cxnSpLocks noChangeShapeType="1"/>
          </p:cNvCxnSpPr>
          <p:nvPr/>
        </p:nvCxnSpPr>
        <p:spPr bwMode="auto">
          <a:xfrm rot="5400000">
            <a:off x="4507909" y="1235133"/>
            <a:ext cx="337190" cy="63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81" name="Rectangle 80"/>
          <p:cNvSpPr/>
          <p:nvPr/>
        </p:nvSpPr>
        <p:spPr bwMode="auto">
          <a:xfrm>
            <a:off x="6426303" y="2522744"/>
            <a:ext cx="3281916" cy="2286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20000" dir="7200000" rotWithShape="0">
              <a:schemeClr val="tx1">
                <a:alpha val="69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5" name="Rectangle 25"/>
          <p:cNvSpPr>
            <a:spLocks noChangeArrowheads="1"/>
          </p:cNvSpPr>
          <p:nvPr/>
        </p:nvSpPr>
        <p:spPr bwMode="auto">
          <a:xfrm>
            <a:off x="8320945" y="27027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7421935" y="2702714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91" name="AutoShape 59"/>
          <p:cNvCxnSpPr>
            <a:cxnSpLocks noChangeShapeType="1"/>
            <a:stCxn id="86" idx="0"/>
            <a:endCxn id="16" idx="4"/>
          </p:cNvCxnSpPr>
          <p:nvPr/>
        </p:nvCxnSpPr>
        <p:spPr bwMode="auto">
          <a:xfrm rot="5400000" flipH="1" flipV="1">
            <a:off x="7425584" y="2525989"/>
            <a:ext cx="349419" cy="40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2" name="AutoShape 60"/>
          <p:cNvCxnSpPr>
            <a:cxnSpLocks noChangeShapeType="1"/>
            <a:stCxn id="85" idx="0"/>
            <a:endCxn id="16" idx="4"/>
          </p:cNvCxnSpPr>
          <p:nvPr/>
        </p:nvCxnSpPr>
        <p:spPr bwMode="auto">
          <a:xfrm rot="16200000" flipV="1">
            <a:off x="7875090" y="2080518"/>
            <a:ext cx="349419" cy="894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3" name="AutoShape 61"/>
          <p:cNvCxnSpPr>
            <a:cxnSpLocks noChangeShapeType="1"/>
            <a:stCxn id="85" idx="0"/>
            <a:endCxn id="17" idx="4"/>
          </p:cNvCxnSpPr>
          <p:nvPr/>
        </p:nvCxnSpPr>
        <p:spPr bwMode="auto">
          <a:xfrm rot="16200000" flipV="1">
            <a:off x="8320917" y="2526345"/>
            <a:ext cx="349419" cy="33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4" name="AutoShape 62"/>
          <p:cNvCxnSpPr>
            <a:cxnSpLocks noChangeShapeType="1"/>
            <a:stCxn id="86" idx="0"/>
            <a:endCxn id="17" idx="4"/>
          </p:cNvCxnSpPr>
          <p:nvPr/>
        </p:nvCxnSpPr>
        <p:spPr bwMode="auto">
          <a:xfrm rot="5400000" flipH="1" flipV="1">
            <a:off x="7871412" y="2080160"/>
            <a:ext cx="349419" cy="89569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5" name="AutoShape 63"/>
          <p:cNvCxnSpPr>
            <a:cxnSpLocks noChangeShapeType="1"/>
            <a:stCxn id="86" idx="3"/>
            <a:endCxn id="85" idx="1"/>
          </p:cNvCxnSpPr>
          <p:nvPr/>
        </p:nvCxnSpPr>
        <p:spPr bwMode="auto">
          <a:xfrm>
            <a:off x="7774614" y="2824077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6" name="AutoShape 64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7378206" y="23117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7" name="AutoShape 65"/>
          <p:cNvCxnSpPr>
            <a:cxnSpLocks noChangeShapeType="1"/>
            <a:endCxn id="86" idx="2"/>
          </p:cNvCxnSpPr>
          <p:nvPr/>
        </p:nvCxnSpPr>
        <p:spPr bwMode="auto">
          <a:xfrm rot="5400000" flipH="1" flipV="1">
            <a:off x="6928700" y="2761271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8" name="AutoShape 66"/>
          <p:cNvCxnSpPr>
            <a:cxnSpLocks noChangeShapeType="1"/>
            <a:endCxn id="86" idx="2"/>
          </p:cNvCxnSpPr>
          <p:nvPr/>
        </p:nvCxnSpPr>
        <p:spPr bwMode="auto">
          <a:xfrm rot="16200000" flipV="1">
            <a:off x="7378204" y="3165513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9" name="AutoShape 67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7827709" y="27612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1" name="Rectangle 38"/>
          <p:cNvSpPr>
            <a:spLocks noChangeArrowheads="1"/>
          </p:cNvSpPr>
          <p:nvPr/>
        </p:nvSpPr>
        <p:spPr bwMode="auto">
          <a:xfrm>
            <a:off x="7467198" y="34308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6568188" y="34308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103" name="AutoShape 69"/>
          <p:cNvCxnSpPr>
            <a:cxnSpLocks noChangeShapeType="1"/>
            <a:stCxn id="107" idx="3"/>
            <a:endCxn id="101" idx="2"/>
          </p:cNvCxnSpPr>
          <p:nvPr/>
        </p:nvCxnSpPr>
        <p:spPr bwMode="auto">
          <a:xfrm rot="5400000" flipH="1" flipV="1">
            <a:off x="6984324" y="3436488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4" name="AutoShape 70"/>
          <p:cNvCxnSpPr>
            <a:cxnSpLocks noChangeShapeType="1"/>
            <a:stCxn id="107" idx="3"/>
            <a:endCxn id="102" idx="2"/>
          </p:cNvCxnSpPr>
          <p:nvPr/>
        </p:nvCxnSpPr>
        <p:spPr bwMode="auto">
          <a:xfrm rot="16200000" flipV="1">
            <a:off x="6534820" y="3883281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5" name="AutoShape 71"/>
          <p:cNvCxnSpPr>
            <a:cxnSpLocks noChangeShapeType="1"/>
            <a:stCxn id="108" idx="3"/>
            <a:endCxn id="102" idx="2"/>
          </p:cNvCxnSpPr>
          <p:nvPr/>
        </p:nvCxnSpPr>
        <p:spPr bwMode="auto">
          <a:xfrm rot="16200000" flipV="1">
            <a:off x="6984325" y="3433776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6" name="AutoShape 72"/>
          <p:cNvCxnSpPr>
            <a:cxnSpLocks noChangeShapeType="1"/>
            <a:stCxn id="108" idx="3"/>
            <a:endCxn id="101" idx="2"/>
          </p:cNvCxnSpPr>
          <p:nvPr/>
        </p:nvCxnSpPr>
        <p:spPr bwMode="auto">
          <a:xfrm rot="16200000" flipV="1">
            <a:off x="7433830" y="3883281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7" name="AutoShape 80"/>
          <p:cNvSpPr>
            <a:spLocks noChangeArrowheads="1"/>
          </p:cNvSpPr>
          <p:nvPr/>
        </p:nvSpPr>
        <p:spPr bwMode="auto">
          <a:xfrm rot="16171351">
            <a:off x="6512858" y="41822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08" name="AutoShape 82"/>
          <p:cNvSpPr>
            <a:spLocks noChangeArrowheads="1"/>
          </p:cNvSpPr>
          <p:nvPr/>
        </p:nvSpPr>
        <p:spPr bwMode="auto">
          <a:xfrm rot="16171351">
            <a:off x="7411868" y="41822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09" name="AutoShape 82"/>
          <p:cNvSpPr>
            <a:spLocks noChangeArrowheads="1"/>
          </p:cNvSpPr>
          <p:nvPr/>
        </p:nvSpPr>
        <p:spPr bwMode="auto">
          <a:xfrm rot="16171351">
            <a:off x="6858723" y="418220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10" name="Rectangle 21"/>
          <p:cNvSpPr>
            <a:spLocks noChangeArrowheads="1"/>
          </p:cNvSpPr>
          <p:nvPr/>
        </p:nvSpPr>
        <p:spPr bwMode="auto">
          <a:xfrm>
            <a:off x="7211200" y="4178168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1" name="AutoShape 69"/>
          <p:cNvCxnSpPr>
            <a:cxnSpLocks noChangeShapeType="1"/>
            <a:stCxn id="109" idx="3"/>
            <a:endCxn id="101" idx="2"/>
          </p:cNvCxnSpPr>
          <p:nvPr/>
        </p:nvCxnSpPr>
        <p:spPr bwMode="auto">
          <a:xfrm rot="5400000" flipH="1" flipV="1">
            <a:off x="7157256" y="3609420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2" name="AutoShape 69"/>
          <p:cNvCxnSpPr>
            <a:cxnSpLocks noChangeShapeType="1"/>
            <a:stCxn id="109" idx="3"/>
            <a:endCxn id="102" idx="2"/>
          </p:cNvCxnSpPr>
          <p:nvPr/>
        </p:nvCxnSpPr>
        <p:spPr bwMode="auto">
          <a:xfrm rot="16200000" flipV="1">
            <a:off x="6707752" y="3710349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14" name="Rectangle 38"/>
          <p:cNvSpPr>
            <a:spLocks noChangeArrowheads="1"/>
          </p:cNvSpPr>
          <p:nvPr/>
        </p:nvSpPr>
        <p:spPr bwMode="auto">
          <a:xfrm>
            <a:off x="9173134" y="3430847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15" name="Rectangle 39"/>
          <p:cNvSpPr>
            <a:spLocks noChangeArrowheads="1"/>
          </p:cNvSpPr>
          <p:nvPr/>
        </p:nvSpPr>
        <p:spPr bwMode="auto">
          <a:xfrm>
            <a:off x="8274124" y="3430845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cxnSp>
        <p:nvCxnSpPr>
          <p:cNvPr id="116" name="AutoShape 69"/>
          <p:cNvCxnSpPr>
            <a:cxnSpLocks noChangeShapeType="1"/>
            <a:stCxn id="120" idx="3"/>
            <a:endCxn id="114" idx="2"/>
          </p:cNvCxnSpPr>
          <p:nvPr/>
        </p:nvCxnSpPr>
        <p:spPr bwMode="auto">
          <a:xfrm rot="5400000" flipH="1" flipV="1">
            <a:off x="8690874" y="3435871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7" name="AutoShape 70"/>
          <p:cNvCxnSpPr>
            <a:cxnSpLocks noChangeShapeType="1"/>
            <a:stCxn id="120" idx="3"/>
            <a:endCxn id="115" idx="2"/>
          </p:cNvCxnSpPr>
          <p:nvPr/>
        </p:nvCxnSpPr>
        <p:spPr bwMode="auto">
          <a:xfrm rot="16200000" flipV="1">
            <a:off x="8241370" y="3882666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8" name="AutoShape 71"/>
          <p:cNvCxnSpPr>
            <a:cxnSpLocks noChangeShapeType="1"/>
            <a:stCxn id="121" idx="3"/>
            <a:endCxn id="115" idx="2"/>
          </p:cNvCxnSpPr>
          <p:nvPr/>
        </p:nvCxnSpPr>
        <p:spPr bwMode="auto">
          <a:xfrm rot="16200000" flipV="1">
            <a:off x="8690875" y="3433161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9" name="AutoShape 72"/>
          <p:cNvCxnSpPr>
            <a:cxnSpLocks noChangeShapeType="1"/>
            <a:stCxn id="121" idx="3"/>
            <a:endCxn id="114" idx="2"/>
          </p:cNvCxnSpPr>
          <p:nvPr/>
        </p:nvCxnSpPr>
        <p:spPr bwMode="auto">
          <a:xfrm rot="16200000" flipV="1">
            <a:off x="9140379" y="3882666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20" name="AutoShape 80"/>
          <p:cNvSpPr>
            <a:spLocks noChangeArrowheads="1"/>
          </p:cNvSpPr>
          <p:nvPr/>
        </p:nvSpPr>
        <p:spPr bwMode="auto">
          <a:xfrm rot="16171351">
            <a:off x="8218794" y="41809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1" name="AutoShape 82"/>
          <p:cNvSpPr>
            <a:spLocks noChangeArrowheads="1"/>
          </p:cNvSpPr>
          <p:nvPr/>
        </p:nvSpPr>
        <p:spPr bwMode="auto">
          <a:xfrm rot="16171351">
            <a:off x="9117803" y="41809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2" name="AutoShape 82"/>
          <p:cNvSpPr>
            <a:spLocks noChangeArrowheads="1"/>
          </p:cNvSpPr>
          <p:nvPr/>
        </p:nvSpPr>
        <p:spPr bwMode="auto">
          <a:xfrm rot="16171351">
            <a:off x="8564658" y="4180976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3" name="Rectangle 21"/>
          <p:cNvSpPr>
            <a:spLocks noChangeArrowheads="1"/>
          </p:cNvSpPr>
          <p:nvPr/>
        </p:nvSpPr>
        <p:spPr bwMode="auto">
          <a:xfrm>
            <a:off x="8902337" y="4176937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4" name="AutoShape 69"/>
          <p:cNvCxnSpPr>
            <a:cxnSpLocks noChangeShapeType="1"/>
            <a:stCxn id="122" idx="3"/>
            <a:endCxn id="114" idx="2"/>
          </p:cNvCxnSpPr>
          <p:nvPr/>
        </p:nvCxnSpPr>
        <p:spPr bwMode="auto">
          <a:xfrm rot="5400000" flipH="1" flipV="1">
            <a:off x="8863806" y="3608802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5" name="AutoShape 69"/>
          <p:cNvCxnSpPr>
            <a:cxnSpLocks noChangeShapeType="1"/>
            <a:stCxn id="122" idx="3"/>
            <a:endCxn id="115" idx="2"/>
          </p:cNvCxnSpPr>
          <p:nvPr/>
        </p:nvCxnSpPr>
        <p:spPr bwMode="auto">
          <a:xfrm rot="16200000" flipV="1">
            <a:off x="8414302" y="3709734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6" name="AutoShape 64"/>
          <p:cNvCxnSpPr>
            <a:cxnSpLocks noChangeShapeType="1"/>
            <a:endCxn id="86" idx="2"/>
          </p:cNvCxnSpPr>
          <p:nvPr/>
        </p:nvCxnSpPr>
        <p:spPr bwMode="auto">
          <a:xfrm rot="16200000" flipV="1">
            <a:off x="8231172" y="2312545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7" name="AutoShape 65"/>
          <p:cNvCxnSpPr>
            <a:cxnSpLocks noChangeShapeType="1"/>
            <a:endCxn id="86" idx="2"/>
          </p:cNvCxnSpPr>
          <p:nvPr/>
        </p:nvCxnSpPr>
        <p:spPr bwMode="auto">
          <a:xfrm rot="16200000" flipV="1">
            <a:off x="7781669" y="2762049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9" name="AutoShape 66"/>
          <p:cNvCxnSpPr>
            <a:cxnSpLocks noChangeShapeType="1"/>
            <a:endCxn id="85" idx="2"/>
          </p:cNvCxnSpPr>
          <p:nvPr/>
        </p:nvCxnSpPr>
        <p:spPr bwMode="auto">
          <a:xfrm rot="5400000" flipH="1" flipV="1">
            <a:off x="8231173" y="3164734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0" name="AutoShape 67"/>
          <p:cNvCxnSpPr>
            <a:cxnSpLocks noChangeShapeType="1"/>
            <a:endCxn id="85" idx="2"/>
          </p:cNvCxnSpPr>
          <p:nvPr/>
        </p:nvCxnSpPr>
        <p:spPr bwMode="auto">
          <a:xfrm rot="16200000" flipV="1">
            <a:off x="8680677" y="27620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49" name="U-Turn Arrow 148"/>
          <p:cNvSpPr/>
          <p:nvPr/>
        </p:nvSpPr>
        <p:spPr>
          <a:xfrm>
            <a:off x="3388660" y="3505252"/>
            <a:ext cx="802340" cy="546847"/>
          </a:xfrm>
          <a:prstGeom prst="uturnArrow">
            <a:avLst>
              <a:gd name="adj1" fmla="val 30955"/>
              <a:gd name="adj2" fmla="val 25000"/>
              <a:gd name="adj3" fmla="val 35250"/>
              <a:gd name="adj4" fmla="val 43750"/>
              <a:gd name="adj5" fmla="val 100000"/>
            </a:avLst>
          </a:prstGeom>
          <a:gradFill>
            <a:gsLst>
              <a:gs pos="0">
                <a:srgbClr val="00863D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5:1</a:t>
            </a:r>
          </a:p>
        </p:txBody>
      </p:sp>
      <p:sp>
        <p:nvSpPr>
          <p:cNvPr id="150" name="U-Turn Arrow 149"/>
          <p:cNvSpPr/>
          <p:nvPr/>
        </p:nvSpPr>
        <p:spPr>
          <a:xfrm>
            <a:off x="3083860" y="3074947"/>
            <a:ext cx="2362200" cy="990600"/>
          </a:xfrm>
          <a:prstGeom prst="uturnArrow">
            <a:avLst>
              <a:gd name="adj1" fmla="val 7680"/>
              <a:gd name="adj2" fmla="val 11727"/>
              <a:gd name="adj3" fmla="val 18778"/>
              <a:gd name="adj4" fmla="val 58519"/>
              <a:gd name="adj5" fmla="val 100000"/>
            </a:avLst>
          </a:prstGeom>
          <a:gradFill>
            <a:gsLst>
              <a:gs pos="0">
                <a:schemeClr val="accent6">
                  <a:lumMod val="5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40:1</a:t>
            </a:r>
          </a:p>
        </p:txBody>
      </p:sp>
      <p:sp>
        <p:nvSpPr>
          <p:cNvPr id="151" name="U-Turn Arrow 150"/>
          <p:cNvSpPr/>
          <p:nvPr/>
        </p:nvSpPr>
        <p:spPr>
          <a:xfrm>
            <a:off x="2819400" y="1828853"/>
            <a:ext cx="6172200" cy="2236695"/>
          </a:xfrm>
          <a:prstGeom prst="uturnArrow">
            <a:avLst>
              <a:gd name="adj1" fmla="val 1411"/>
              <a:gd name="adj2" fmla="val 3566"/>
              <a:gd name="adj3" fmla="val 8126"/>
              <a:gd name="adj4" fmla="val 71433"/>
              <a:gd name="adj5" fmla="val 100000"/>
            </a:avLst>
          </a:prstGeom>
          <a:gradFill>
            <a:gsLst>
              <a:gs pos="0">
                <a:srgbClr val="660033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200:1</a:t>
            </a:r>
          </a:p>
        </p:txBody>
      </p:sp>
      <p:sp>
        <p:nvSpPr>
          <p:cNvPr id="132" name="Content Placeholder 54"/>
          <p:cNvSpPr>
            <a:spLocks noGrp="1"/>
          </p:cNvSpPr>
          <p:nvPr>
            <p:ph idx="1"/>
          </p:nvPr>
        </p:nvSpPr>
        <p:spPr>
          <a:xfrm>
            <a:off x="614352" y="5188742"/>
            <a:ext cx="8338456" cy="1219200"/>
          </a:xfrm>
        </p:spPr>
        <p:txBody>
          <a:bodyPr>
            <a:noAutofit/>
          </a:bodyPr>
          <a:lstStyle/>
          <a:p>
            <a:r>
              <a:rPr lang="en-US" dirty="0"/>
              <a:t>Dependence on high-cost proprietary routers</a:t>
            </a:r>
          </a:p>
          <a:p>
            <a:r>
              <a:rPr lang="en-US" dirty="0"/>
              <a:t>Extremely limited server-to-server capacity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174808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/>
          <p:nvPr/>
        </p:nvSpPr>
        <p:spPr bwMode="auto">
          <a:xfrm>
            <a:off x="6426303" y="2543175"/>
            <a:ext cx="3281916" cy="24984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528688" y="2538700"/>
            <a:ext cx="3262512" cy="2490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4488167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7209451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  <a:endParaRPr lang="en-US" sz="2000" b="1" dirty="0"/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3512956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93" name="Oval 10"/>
          <p:cNvSpPr>
            <a:spLocks noChangeArrowheads="1"/>
          </p:cNvSpPr>
          <p:nvPr/>
        </p:nvSpPr>
        <p:spPr bwMode="auto">
          <a:xfrm>
            <a:off x="4411968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4" name="Oval 11"/>
          <p:cNvSpPr>
            <a:spLocks noChangeArrowheads="1"/>
          </p:cNvSpPr>
          <p:nvPr/>
        </p:nvSpPr>
        <p:spPr bwMode="auto">
          <a:xfrm>
            <a:off x="7414290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5" name="Oval 12"/>
          <p:cNvSpPr>
            <a:spLocks noChangeArrowheads="1"/>
          </p:cNvSpPr>
          <p:nvPr/>
        </p:nvSpPr>
        <p:spPr bwMode="auto">
          <a:xfrm>
            <a:off x="8305945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96" name="AutoShape 13"/>
          <p:cNvCxnSpPr>
            <a:cxnSpLocks noChangeShapeType="1"/>
            <a:stCxn id="86" idx="4"/>
            <a:endCxn id="92" idx="0"/>
          </p:cNvCxnSpPr>
          <p:nvPr/>
        </p:nvCxnSpPr>
        <p:spPr bwMode="auto">
          <a:xfrm rot="5400000">
            <a:off x="3977547" y="1391012"/>
            <a:ext cx="422073" cy="9752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7" name="AutoShape 14"/>
          <p:cNvCxnSpPr>
            <a:cxnSpLocks noChangeShapeType="1"/>
            <a:stCxn id="92" idx="0"/>
            <a:endCxn id="91" idx="4"/>
          </p:cNvCxnSpPr>
          <p:nvPr/>
        </p:nvCxnSpPr>
        <p:spPr bwMode="auto">
          <a:xfrm rot="5400000" flipH="1" flipV="1">
            <a:off x="5338188" y="30371"/>
            <a:ext cx="422073" cy="36964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8" name="AutoShape 15"/>
          <p:cNvCxnSpPr>
            <a:cxnSpLocks noChangeShapeType="1"/>
            <a:stCxn id="91" idx="4"/>
            <a:endCxn id="93" idx="0"/>
          </p:cNvCxnSpPr>
          <p:nvPr/>
        </p:nvCxnSpPr>
        <p:spPr bwMode="auto">
          <a:xfrm rot="5400000">
            <a:off x="5787695" y="479876"/>
            <a:ext cx="422073" cy="279748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9" name="AutoShape 16"/>
          <p:cNvCxnSpPr>
            <a:cxnSpLocks noChangeShapeType="1"/>
            <a:stCxn id="91" idx="4"/>
            <a:endCxn id="94" idx="0"/>
          </p:cNvCxnSpPr>
          <p:nvPr/>
        </p:nvCxnSpPr>
        <p:spPr bwMode="auto">
          <a:xfrm rot="16200000" flipH="1">
            <a:off x="7288855" y="1776197"/>
            <a:ext cx="422073" cy="20483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0" name="AutoShape 17"/>
          <p:cNvCxnSpPr>
            <a:cxnSpLocks noChangeShapeType="1"/>
            <a:stCxn id="91" idx="4"/>
            <a:endCxn id="95" idx="0"/>
          </p:cNvCxnSpPr>
          <p:nvPr/>
        </p:nvCxnSpPr>
        <p:spPr bwMode="auto">
          <a:xfrm rot="16200000" flipH="1">
            <a:off x="7734683" y="1330369"/>
            <a:ext cx="422073" cy="10964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1" name="AutoShape 18"/>
          <p:cNvCxnSpPr>
            <a:cxnSpLocks noChangeShapeType="1"/>
            <a:stCxn id="86" idx="4"/>
            <a:endCxn id="95" idx="0"/>
          </p:cNvCxnSpPr>
          <p:nvPr/>
        </p:nvCxnSpPr>
        <p:spPr bwMode="auto">
          <a:xfrm rot="16200000" flipH="1">
            <a:off x="6374041" y="-30273"/>
            <a:ext cx="422073" cy="381777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2" name="AutoShape 19"/>
          <p:cNvCxnSpPr>
            <a:cxnSpLocks noChangeShapeType="1"/>
            <a:stCxn id="86" idx="4"/>
            <a:endCxn id="93" idx="0"/>
          </p:cNvCxnSpPr>
          <p:nvPr/>
        </p:nvCxnSpPr>
        <p:spPr bwMode="auto">
          <a:xfrm rot="5400000">
            <a:off x="4427053" y="1840518"/>
            <a:ext cx="422073" cy="76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3" name="AutoShape 20"/>
          <p:cNvCxnSpPr>
            <a:cxnSpLocks noChangeShapeType="1"/>
            <a:stCxn id="86" idx="4"/>
            <a:endCxn id="94" idx="0"/>
          </p:cNvCxnSpPr>
          <p:nvPr/>
        </p:nvCxnSpPr>
        <p:spPr bwMode="auto">
          <a:xfrm rot="16200000" flipH="1">
            <a:off x="5928213" y="415555"/>
            <a:ext cx="422073" cy="292612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442333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352432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106" name="AutoShape 59"/>
          <p:cNvCxnSpPr>
            <a:cxnSpLocks noChangeShapeType="1"/>
            <a:stCxn id="105" idx="0"/>
            <a:endCxn id="92" idx="4"/>
          </p:cNvCxnSpPr>
          <p:nvPr/>
        </p:nvCxnSpPr>
        <p:spPr bwMode="auto">
          <a:xfrm rot="5400000" flipH="1" flipV="1">
            <a:off x="3514060" y="2539845"/>
            <a:ext cx="373519" cy="31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7" name="AutoShape 60"/>
          <p:cNvCxnSpPr>
            <a:cxnSpLocks noChangeShapeType="1"/>
            <a:stCxn id="104" idx="0"/>
            <a:endCxn id="92" idx="4"/>
          </p:cNvCxnSpPr>
          <p:nvPr/>
        </p:nvCxnSpPr>
        <p:spPr bwMode="auto">
          <a:xfrm rot="16200000" flipV="1">
            <a:off x="3963565" y="2090656"/>
            <a:ext cx="373519" cy="8986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8" name="AutoShape 61"/>
          <p:cNvCxnSpPr>
            <a:cxnSpLocks noChangeShapeType="1"/>
            <a:stCxn id="104" idx="0"/>
            <a:endCxn id="93" idx="4"/>
          </p:cNvCxnSpPr>
          <p:nvPr/>
        </p:nvCxnSpPr>
        <p:spPr bwMode="auto">
          <a:xfrm rot="5400000" flipH="1" flipV="1">
            <a:off x="4413071" y="2539844"/>
            <a:ext cx="373519" cy="31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9" name="AutoShape 62"/>
          <p:cNvCxnSpPr>
            <a:cxnSpLocks noChangeShapeType="1"/>
            <a:stCxn id="105" idx="0"/>
            <a:endCxn id="93" idx="4"/>
          </p:cNvCxnSpPr>
          <p:nvPr/>
        </p:nvCxnSpPr>
        <p:spPr bwMode="auto">
          <a:xfrm rot="5400000" flipH="1" flipV="1">
            <a:off x="3963566" y="2090339"/>
            <a:ext cx="373519" cy="8993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0" name="AutoShape 63"/>
          <p:cNvCxnSpPr>
            <a:cxnSpLocks noChangeShapeType="1"/>
            <a:stCxn id="105" idx="3"/>
            <a:endCxn id="104" idx="1"/>
          </p:cNvCxnSpPr>
          <p:nvPr/>
        </p:nvCxnSpPr>
        <p:spPr bwMode="auto">
          <a:xfrm>
            <a:off x="3876999" y="28481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1" name="AutoShape 64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3480591" y="23358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2" name="AutoShape 65"/>
          <p:cNvCxnSpPr>
            <a:cxnSpLocks noChangeShapeType="1"/>
            <a:endCxn id="105" idx="2"/>
          </p:cNvCxnSpPr>
          <p:nvPr/>
        </p:nvCxnSpPr>
        <p:spPr bwMode="auto">
          <a:xfrm rot="5400000" flipH="1" flipV="1">
            <a:off x="3031085" y="2785319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3" name="AutoShape 66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3480589" y="3189561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4" name="AutoShape 67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3930094" y="27853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16" name="Rectangle 38"/>
          <p:cNvSpPr>
            <a:spLocks noChangeArrowheads="1"/>
          </p:cNvSpPr>
          <p:nvPr/>
        </p:nvSpPr>
        <p:spPr bwMode="auto">
          <a:xfrm>
            <a:off x="3569583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sp>
        <p:nvSpPr>
          <p:cNvPr id="117" name="Rectangle 39"/>
          <p:cNvSpPr>
            <a:spLocks noChangeArrowheads="1"/>
          </p:cNvSpPr>
          <p:nvPr/>
        </p:nvSpPr>
        <p:spPr bwMode="auto">
          <a:xfrm>
            <a:off x="2670573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118" name="AutoShape 69"/>
          <p:cNvCxnSpPr>
            <a:cxnSpLocks noChangeShapeType="1"/>
            <a:stCxn id="122" idx="3"/>
            <a:endCxn id="116" idx="2"/>
          </p:cNvCxnSpPr>
          <p:nvPr/>
        </p:nvCxnSpPr>
        <p:spPr bwMode="auto">
          <a:xfrm rot="5400000" flipH="1" flipV="1">
            <a:off x="3086709" y="3460536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9" name="AutoShape 70"/>
          <p:cNvCxnSpPr>
            <a:cxnSpLocks noChangeShapeType="1"/>
            <a:stCxn id="122" idx="3"/>
            <a:endCxn id="117" idx="2"/>
          </p:cNvCxnSpPr>
          <p:nvPr/>
        </p:nvCxnSpPr>
        <p:spPr bwMode="auto">
          <a:xfrm rot="16200000" flipV="1">
            <a:off x="2637205" y="39073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0" name="AutoShape 71"/>
          <p:cNvCxnSpPr>
            <a:cxnSpLocks noChangeShapeType="1"/>
            <a:stCxn id="123" idx="3"/>
            <a:endCxn id="117" idx="2"/>
          </p:cNvCxnSpPr>
          <p:nvPr/>
        </p:nvCxnSpPr>
        <p:spPr bwMode="auto">
          <a:xfrm rot="16200000" flipV="1">
            <a:off x="3078618" y="3465916"/>
            <a:ext cx="430221" cy="8936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1" name="AutoShape 72"/>
          <p:cNvCxnSpPr>
            <a:cxnSpLocks noChangeShapeType="1"/>
            <a:stCxn id="123" idx="3"/>
            <a:endCxn id="116" idx="2"/>
          </p:cNvCxnSpPr>
          <p:nvPr/>
        </p:nvCxnSpPr>
        <p:spPr bwMode="auto">
          <a:xfrm rot="5400000" flipH="1" flipV="1">
            <a:off x="3528123" y="3910039"/>
            <a:ext cx="430221" cy="538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6" name="AutoShape 69"/>
          <p:cNvCxnSpPr>
            <a:cxnSpLocks noChangeShapeType="1"/>
            <a:stCxn id="124" idx="3"/>
            <a:endCxn id="116" idx="2"/>
          </p:cNvCxnSpPr>
          <p:nvPr/>
        </p:nvCxnSpPr>
        <p:spPr bwMode="auto">
          <a:xfrm rot="5400000" flipH="1" flipV="1">
            <a:off x="3259641" y="3633468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7" name="AutoShape 69"/>
          <p:cNvCxnSpPr>
            <a:cxnSpLocks noChangeShapeType="1"/>
            <a:stCxn id="124" idx="3"/>
            <a:endCxn id="117" idx="2"/>
          </p:cNvCxnSpPr>
          <p:nvPr/>
        </p:nvCxnSpPr>
        <p:spPr bwMode="auto">
          <a:xfrm rot="16200000" flipV="1">
            <a:off x="2810137" y="3734397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5275519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4376509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cxnSp>
        <p:nvCxnSpPr>
          <p:cNvPr id="133" name="AutoShape 69"/>
          <p:cNvCxnSpPr>
            <a:cxnSpLocks noChangeShapeType="1"/>
            <a:stCxn id="138" idx="3"/>
            <a:endCxn id="130" idx="2"/>
          </p:cNvCxnSpPr>
          <p:nvPr/>
        </p:nvCxnSpPr>
        <p:spPr bwMode="auto">
          <a:xfrm rot="5400000" flipH="1" flipV="1">
            <a:off x="4793259" y="3459919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4" name="AutoShape 70"/>
          <p:cNvCxnSpPr>
            <a:cxnSpLocks noChangeShapeType="1"/>
            <a:stCxn id="138" idx="3"/>
            <a:endCxn id="132" idx="2"/>
          </p:cNvCxnSpPr>
          <p:nvPr/>
        </p:nvCxnSpPr>
        <p:spPr bwMode="auto">
          <a:xfrm rot="16200000" flipV="1">
            <a:off x="4343755" y="3906714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6" name="AutoShape 71"/>
          <p:cNvCxnSpPr>
            <a:cxnSpLocks noChangeShapeType="1"/>
            <a:stCxn id="139" idx="3"/>
            <a:endCxn id="132" idx="2"/>
          </p:cNvCxnSpPr>
          <p:nvPr/>
        </p:nvCxnSpPr>
        <p:spPr bwMode="auto">
          <a:xfrm rot="16200000" flipV="1">
            <a:off x="4793260" y="3457209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7" name="AutoShape 72"/>
          <p:cNvCxnSpPr>
            <a:cxnSpLocks noChangeShapeType="1"/>
            <a:stCxn id="139" idx="3"/>
            <a:endCxn id="130" idx="2"/>
          </p:cNvCxnSpPr>
          <p:nvPr/>
        </p:nvCxnSpPr>
        <p:spPr bwMode="auto">
          <a:xfrm rot="16200000" flipV="1">
            <a:off x="5242764" y="39067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5" name="AutoShape 69"/>
          <p:cNvCxnSpPr>
            <a:cxnSpLocks noChangeShapeType="1"/>
            <a:stCxn id="143" idx="3"/>
            <a:endCxn id="130" idx="2"/>
          </p:cNvCxnSpPr>
          <p:nvPr/>
        </p:nvCxnSpPr>
        <p:spPr bwMode="auto">
          <a:xfrm rot="5400000" flipH="1" flipV="1">
            <a:off x="4966191" y="36328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6" name="AutoShape 69"/>
          <p:cNvCxnSpPr>
            <a:cxnSpLocks noChangeShapeType="1"/>
            <a:stCxn id="143" idx="3"/>
            <a:endCxn id="132" idx="2"/>
          </p:cNvCxnSpPr>
          <p:nvPr/>
        </p:nvCxnSpPr>
        <p:spPr bwMode="auto">
          <a:xfrm rot="16200000" flipV="1">
            <a:off x="4516687" y="3733782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7" name="AutoShape 64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4333557" y="2336593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8" name="AutoShape 65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3884054" y="2786097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9" name="AutoShape 66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4333558" y="3188782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0" name="AutoShape 67"/>
          <p:cNvCxnSpPr>
            <a:cxnSpLocks noChangeShapeType="1"/>
            <a:endCxn id="104" idx="2"/>
          </p:cNvCxnSpPr>
          <p:nvPr/>
        </p:nvCxnSpPr>
        <p:spPr bwMode="auto">
          <a:xfrm rot="16200000" flipV="1">
            <a:off x="4783062" y="27860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2" name="AutoShape 17"/>
          <p:cNvCxnSpPr>
            <a:cxnSpLocks noChangeShapeType="1"/>
          </p:cNvCxnSpPr>
          <p:nvPr/>
        </p:nvCxnSpPr>
        <p:spPr bwMode="auto">
          <a:xfrm rot="5400000" flipH="1" flipV="1">
            <a:off x="7322361" y="1166012"/>
            <a:ext cx="313090" cy="16286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3" name="AutoShape 17"/>
          <p:cNvCxnSpPr>
            <a:cxnSpLocks noChangeShapeType="1"/>
          </p:cNvCxnSpPr>
          <p:nvPr/>
        </p:nvCxnSpPr>
        <p:spPr bwMode="auto">
          <a:xfrm rot="16200000" flipV="1">
            <a:off x="7169963" y="1176480"/>
            <a:ext cx="313089" cy="14193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4" name="AutoShape 17"/>
          <p:cNvCxnSpPr>
            <a:cxnSpLocks noChangeShapeType="1"/>
          </p:cNvCxnSpPr>
          <p:nvPr/>
        </p:nvCxnSpPr>
        <p:spPr bwMode="auto">
          <a:xfrm rot="5400000">
            <a:off x="7236637" y="1242213"/>
            <a:ext cx="322615" cy="94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5" name="AutoShape 17"/>
          <p:cNvCxnSpPr>
            <a:cxnSpLocks noChangeShapeType="1"/>
          </p:cNvCxnSpPr>
          <p:nvPr/>
        </p:nvCxnSpPr>
        <p:spPr bwMode="auto">
          <a:xfrm rot="5400000" flipH="1" flipV="1">
            <a:off x="4589512" y="1159763"/>
            <a:ext cx="330905" cy="1575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6" name="AutoShape 17"/>
          <p:cNvCxnSpPr>
            <a:cxnSpLocks noChangeShapeType="1"/>
          </p:cNvCxnSpPr>
          <p:nvPr/>
        </p:nvCxnSpPr>
        <p:spPr bwMode="auto">
          <a:xfrm rot="16200000" flipV="1">
            <a:off x="4437112" y="1164914"/>
            <a:ext cx="330904" cy="1472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7" name="AutoShape 17"/>
          <p:cNvCxnSpPr>
            <a:cxnSpLocks noChangeShapeType="1"/>
          </p:cNvCxnSpPr>
          <p:nvPr/>
        </p:nvCxnSpPr>
        <p:spPr bwMode="auto">
          <a:xfrm rot="5400000">
            <a:off x="4507909" y="1235081"/>
            <a:ext cx="337190" cy="63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832094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60" name="Rectangle 26"/>
          <p:cNvSpPr>
            <a:spLocks noChangeArrowheads="1"/>
          </p:cNvSpPr>
          <p:nvPr/>
        </p:nvSpPr>
        <p:spPr bwMode="auto">
          <a:xfrm>
            <a:off x="742193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161" name="AutoShape 59"/>
          <p:cNvCxnSpPr>
            <a:cxnSpLocks noChangeShapeType="1"/>
            <a:stCxn id="160" idx="0"/>
            <a:endCxn id="94" idx="4"/>
          </p:cNvCxnSpPr>
          <p:nvPr/>
        </p:nvCxnSpPr>
        <p:spPr bwMode="auto">
          <a:xfrm rot="5400000" flipH="1" flipV="1">
            <a:off x="7425584" y="2525937"/>
            <a:ext cx="349419" cy="40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2" name="AutoShape 60"/>
          <p:cNvCxnSpPr>
            <a:cxnSpLocks noChangeShapeType="1"/>
            <a:stCxn id="159" idx="0"/>
            <a:endCxn id="94" idx="4"/>
          </p:cNvCxnSpPr>
          <p:nvPr/>
        </p:nvCxnSpPr>
        <p:spPr bwMode="auto">
          <a:xfrm rot="16200000" flipV="1">
            <a:off x="7875090" y="2080466"/>
            <a:ext cx="349419" cy="894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3" name="AutoShape 61"/>
          <p:cNvCxnSpPr>
            <a:cxnSpLocks noChangeShapeType="1"/>
            <a:stCxn id="159" idx="0"/>
            <a:endCxn id="95" idx="4"/>
          </p:cNvCxnSpPr>
          <p:nvPr/>
        </p:nvCxnSpPr>
        <p:spPr bwMode="auto">
          <a:xfrm rot="16200000" flipV="1">
            <a:off x="8320917" y="2526293"/>
            <a:ext cx="349419" cy="33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4" name="AutoShape 62"/>
          <p:cNvCxnSpPr>
            <a:cxnSpLocks noChangeShapeType="1"/>
            <a:stCxn id="160" idx="0"/>
            <a:endCxn id="95" idx="4"/>
          </p:cNvCxnSpPr>
          <p:nvPr/>
        </p:nvCxnSpPr>
        <p:spPr bwMode="auto">
          <a:xfrm rot="5400000" flipH="1" flipV="1">
            <a:off x="7871412" y="2080108"/>
            <a:ext cx="349419" cy="89569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5" name="AutoShape 63"/>
          <p:cNvCxnSpPr>
            <a:cxnSpLocks noChangeShapeType="1"/>
            <a:stCxn id="160" idx="3"/>
            <a:endCxn id="159" idx="1"/>
          </p:cNvCxnSpPr>
          <p:nvPr/>
        </p:nvCxnSpPr>
        <p:spPr bwMode="auto">
          <a:xfrm>
            <a:off x="7774614" y="28240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6" name="AutoShape 64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7378206" y="23117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7" name="AutoShape 65"/>
          <p:cNvCxnSpPr>
            <a:cxnSpLocks noChangeShapeType="1"/>
            <a:endCxn id="160" idx="2"/>
          </p:cNvCxnSpPr>
          <p:nvPr/>
        </p:nvCxnSpPr>
        <p:spPr bwMode="auto">
          <a:xfrm rot="5400000" flipH="1" flipV="1">
            <a:off x="6928700" y="2761219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8" name="AutoShape 66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7378204" y="3165461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9" name="AutoShape 67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7827709" y="27612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7467198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72" name="Rectangle 39"/>
          <p:cNvSpPr>
            <a:spLocks noChangeArrowheads="1"/>
          </p:cNvSpPr>
          <p:nvPr/>
        </p:nvSpPr>
        <p:spPr bwMode="auto">
          <a:xfrm>
            <a:off x="6568188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173" name="AutoShape 69"/>
          <p:cNvCxnSpPr>
            <a:cxnSpLocks noChangeShapeType="1"/>
            <a:stCxn id="177" idx="3"/>
            <a:endCxn id="171" idx="2"/>
          </p:cNvCxnSpPr>
          <p:nvPr/>
        </p:nvCxnSpPr>
        <p:spPr bwMode="auto">
          <a:xfrm rot="5400000" flipH="1" flipV="1">
            <a:off x="6984324" y="3436436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4" name="AutoShape 70"/>
          <p:cNvCxnSpPr>
            <a:cxnSpLocks noChangeShapeType="1"/>
            <a:stCxn id="177" idx="3"/>
            <a:endCxn id="172" idx="2"/>
          </p:cNvCxnSpPr>
          <p:nvPr/>
        </p:nvCxnSpPr>
        <p:spPr bwMode="auto">
          <a:xfrm rot="16200000" flipV="1">
            <a:off x="6534820" y="38832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5" name="AutoShape 71"/>
          <p:cNvCxnSpPr>
            <a:cxnSpLocks noChangeShapeType="1"/>
            <a:stCxn id="178" idx="3"/>
            <a:endCxn id="172" idx="2"/>
          </p:cNvCxnSpPr>
          <p:nvPr/>
        </p:nvCxnSpPr>
        <p:spPr bwMode="auto">
          <a:xfrm rot="16200000" flipV="1">
            <a:off x="6984325" y="3433724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6" name="AutoShape 72"/>
          <p:cNvCxnSpPr>
            <a:cxnSpLocks noChangeShapeType="1"/>
            <a:stCxn id="178" idx="3"/>
            <a:endCxn id="171" idx="2"/>
          </p:cNvCxnSpPr>
          <p:nvPr/>
        </p:nvCxnSpPr>
        <p:spPr bwMode="auto">
          <a:xfrm rot="16200000" flipV="1">
            <a:off x="7433830" y="3883229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1" name="AutoShape 69"/>
          <p:cNvCxnSpPr>
            <a:cxnSpLocks noChangeShapeType="1"/>
            <a:endCxn id="171" idx="2"/>
          </p:cNvCxnSpPr>
          <p:nvPr/>
        </p:nvCxnSpPr>
        <p:spPr bwMode="auto">
          <a:xfrm rot="5400000" flipH="1" flipV="1">
            <a:off x="7157256" y="3609368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2" name="AutoShape 69"/>
          <p:cNvCxnSpPr>
            <a:cxnSpLocks noChangeShapeType="1"/>
            <a:stCxn id="221" idx="3"/>
            <a:endCxn id="172" idx="2"/>
          </p:cNvCxnSpPr>
          <p:nvPr/>
        </p:nvCxnSpPr>
        <p:spPr bwMode="auto">
          <a:xfrm rot="16200000" flipV="1">
            <a:off x="6707627" y="3710421"/>
            <a:ext cx="422598" cy="3487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84" name="Rectangle 38"/>
          <p:cNvSpPr>
            <a:spLocks noChangeArrowheads="1"/>
          </p:cNvSpPr>
          <p:nvPr/>
        </p:nvSpPr>
        <p:spPr bwMode="auto">
          <a:xfrm>
            <a:off x="9173134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85" name="Rectangle 39"/>
          <p:cNvSpPr>
            <a:spLocks noChangeArrowheads="1"/>
          </p:cNvSpPr>
          <p:nvPr/>
        </p:nvSpPr>
        <p:spPr bwMode="auto">
          <a:xfrm>
            <a:off x="8274124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cxnSp>
        <p:nvCxnSpPr>
          <p:cNvPr id="186" name="AutoShape 69"/>
          <p:cNvCxnSpPr>
            <a:cxnSpLocks noChangeShapeType="1"/>
            <a:stCxn id="217" idx="3"/>
            <a:endCxn id="184" idx="2"/>
          </p:cNvCxnSpPr>
          <p:nvPr/>
        </p:nvCxnSpPr>
        <p:spPr bwMode="auto">
          <a:xfrm rot="5400000" flipH="1" flipV="1">
            <a:off x="8692030" y="3433665"/>
            <a:ext cx="417591" cy="897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7" name="AutoShape 70"/>
          <p:cNvCxnSpPr>
            <a:cxnSpLocks noChangeShapeType="1"/>
            <a:stCxn id="217" idx="3"/>
            <a:endCxn id="185" idx="2"/>
          </p:cNvCxnSpPr>
          <p:nvPr/>
        </p:nvCxnSpPr>
        <p:spPr bwMode="auto">
          <a:xfrm rot="16200000" flipV="1">
            <a:off x="8242525" y="3881460"/>
            <a:ext cx="417591" cy="1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8" name="AutoShape 71"/>
          <p:cNvCxnSpPr>
            <a:cxnSpLocks noChangeShapeType="1"/>
            <a:stCxn id="191" idx="3"/>
            <a:endCxn id="185" idx="2"/>
          </p:cNvCxnSpPr>
          <p:nvPr/>
        </p:nvCxnSpPr>
        <p:spPr bwMode="auto">
          <a:xfrm rot="16200000" flipV="1">
            <a:off x="8690875" y="3433109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9" name="AutoShape 72"/>
          <p:cNvCxnSpPr>
            <a:cxnSpLocks noChangeShapeType="1"/>
            <a:stCxn id="191" idx="3"/>
            <a:endCxn id="184" idx="2"/>
          </p:cNvCxnSpPr>
          <p:nvPr/>
        </p:nvCxnSpPr>
        <p:spPr bwMode="auto">
          <a:xfrm rot="16200000" flipV="1">
            <a:off x="9140379" y="38826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4" name="AutoShape 69"/>
          <p:cNvCxnSpPr>
            <a:cxnSpLocks noChangeShapeType="1"/>
            <a:stCxn id="192" idx="3"/>
            <a:endCxn id="184" idx="2"/>
          </p:cNvCxnSpPr>
          <p:nvPr/>
        </p:nvCxnSpPr>
        <p:spPr bwMode="auto">
          <a:xfrm rot="5400000" flipH="1" flipV="1">
            <a:off x="8863806" y="36087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5" name="AutoShape 69"/>
          <p:cNvCxnSpPr>
            <a:cxnSpLocks noChangeShapeType="1"/>
            <a:stCxn id="192" idx="3"/>
            <a:endCxn id="185" idx="2"/>
          </p:cNvCxnSpPr>
          <p:nvPr/>
        </p:nvCxnSpPr>
        <p:spPr bwMode="auto">
          <a:xfrm rot="16200000" flipV="1">
            <a:off x="8414302" y="3709682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6" name="AutoShape 64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8231172" y="2312493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7" name="AutoShape 65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7781669" y="2761997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8" name="AutoShape 66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8231173" y="3164682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9" name="AutoShape 67"/>
          <p:cNvCxnSpPr>
            <a:cxnSpLocks noChangeShapeType="1"/>
            <a:endCxn id="159" idx="2"/>
          </p:cNvCxnSpPr>
          <p:nvPr/>
        </p:nvCxnSpPr>
        <p:spPr bwMode="auto">
          <a:xfrm rot="16200000" flipV="1">
            <a:off x="8680677" y="27619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3" name="TextBox 202"/>
          <p:cNvSpPr txBox="1"/>
          <p:nvPr/>
        </p:nvSpPr>
        <p:spPr>
          <a:xfrm>
            <a:off x="2949390" y="4659868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IP subnet (VLAN) #1</a:t>
            </a:r>
          </a:p>
        </p:txBody>
      </p:sp>
      <p:cxnSp>
        <p:nvCxnSpPr>
          <p:cNvPr id="128" name="AutoShape 64"/>
          <p:cNvCxnSpPr>
            <a:cxnSpLocks noChangeShapeType="1"/>
          </p:cNvCxnSpPr>
          <p:nvPr/>
        </p:nvCxnSpPr>
        <p:spPr bwMode="auto">
          <a:xfrm rot="5400000" flipH="1" flipV="1">
            <a:off x="3480591" y="23358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9" name="AutoShape 65"/>
          <p:cNvCxnSpPr>
            <a:cxnSpLocks noChangeShapeType="1"/>
          </p:cNvCxnSpPr>
          <p:nvPr/>
        </p:nvCxnSpPr>
        <p:spPr bwMode="auto">
          <a:xfrm rot="5400000" flipH="1" flipV="1">
            <a:off x="3031085" y="2785371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1" name="AutoShape 66"/>
          <p:cNvCxnSpPr>
            <a:cxnSpLocks noChangeShapeType="1"/>
          </p:cNvCxnSpPr>
          <p:nvPr/>
        </p:nvCxnSpPr>
        <p:spPr bwMode="auto">
          <a:xfrm rot="16200000" flipV="1">
            <a:off x="3480589" y="3189613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5" name="AutoShape 67"/>
          <p:cNvCxnSpPr>
            <a:cxnSpLocks noChangeShapeType="1"/>
          </p:cNvCxnSpPr>
          <p:nvPr/>
        </p:nvCxnSpPr>
        <p:spPr bwMode="auto">
          <a:xfrm rot="5400000" flipH="1" flipV="1">
            <a:off x="3930094" y="27853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0" name="AutoShape 64"/>
          <p:cNvCxnSpPr>
            <a:cxnSpLocks noChangeShapeType="1"/>
          </p:cNvCxnSpPr>
          <p:nvPr/>
        </p:nvCxnSpPr>
        <p:spPr bwMode="auto">
          <a:xfrm rot="16200000" flipV="1">
            <a:off x="4333557" y="2336645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1" name="AutoShape 65"/>
          <p:cNvCxnSpPr>
            <a:cxnSpLocks noChangeShapeType="1"/>
          </p:cNvCxnSpPr>
          <p:nvPr/>
        </p:nvCxnSpPr>
        <p:spPr bwMode="auto">
          <a:xfrm rot="16200000" flipV="1">
            <a:off x="3884054" y="2786149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2" name="AutoShape 66"/>
          <p:cNvCxnSpPr>
            <a:cxnSpLocks noChangeShapeType="1"/>
          </p:cNvCxnSpPr>
          <p:nvPr/>
        </p:nvCxnSpPr>
        <p:spPr bwMode="auto">
          <a:xfrm rot="5400000" flipH="1" flipV="1">
            <a:off x="4333558" y="3188834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8" name="AutoShape 67"/>
          <p:cNvCxnSpPr>
            <a:cxnSpLocks noChangeShapeType="1"/>
          </p:cNvCxnSpPr>
          <p:nvPr/>
        </p:nvCxnSpPr>
        <p:spPr bwMode="auto">
          <a:xfrm rot="16200000" flipV="1">
            <a:off x="4783062" y="27861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0" name="U-Turn Arrow 199"/>
          <p:cNvSpPr/>
          <p:nvPr/>
        </p:nvSpPr>
        <p:spPr>
          <a:xfrm>
            <a:off x="3810000" y="1828853"/>
            <a:ext cx="4648200" cy="2236695"/>
          </a:xfrm>
          <a:prstGeom prst="uturnArrow">
            <a:avLst>
              <a:gd name="adj1" fmla="val 1668"/>
              <a:gd name="adj2" fmla="val 3566"/>
              <a:gd name="adj3" fmla="val 9573"/>
              <a:gd name="adj4" fmla="val 43750"/>
              <a:gd name="adj5" fmla="val 100000"/>
            </a:avLst>
          </a:prstGeom>
          <a:gradFill>
            <a:gsLst>
              <a:gs pos="0">
                <a:srgbClr val="660033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200:1</a:t>
            </a:r>
          </a:p>
        </p:txBody>
      </p:sp>
      <p:sp>
        <p:nvSpPr>
          <p:cNvPr id="201" name="Content Placeholder 54"/>
          <p:cNvSpPr txBox="1">
            <a:spLocks/>
          </p:cNvSpPr>
          <p:nvPr/>
        </p:nvSpPr>
        <p:spPr>
          <a:xfrm>
            <a:off x="493060" y="5257800"/>
            <a:ext cx="9690308" cy="1219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Resource fragmentation, significantly lowering cloud utilization (and cost-efficiency)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936650" y="4657344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C3300"/>
                </a:solidFill>
                <a:latin typeface="Helvetica" pitchFamily="2" charset="0"/>
              </a:rPr>
              <a:t>IP subnet (VLAN) #2</a:t>
            </a:r>
          </a:p>
        </p:txBody>
      </p:sp>
      <p:sp>
        <p:nvSpPr>
          <p:cNvPr id="122" name="AutoShape 80"/>
          <p:cNvSpPr>
            <a:spLocks noChangeArrowheads="1"/>
          </p:cNvSpPr>
          <p:nvPr/>
        </p:nvSpPr>
        <p:spPr bwMode="auto">
          <a:xfrm rot="16171351">
            <a:off x="2615243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3" name="AutoShape 82"/>
          <p:cNvSpPr>
            <a:spLocks noChangeArrowheads="1"/>
          </p:cNvSpPr>
          <p:nvPr/>
        </p:nvSpPr>
        <p:spPr bwMode="auto">
          <a:xfrm rot="16171351">
            <a:off x="3506161" y="4214347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4" name="AutoShape 82"/>
          <p:cNvSpPr>
            <a:spLocks noChangeArrowheads="1"/>
          </p:cNvSpPr>
          <p:nvPr/>
        </p:nvSpPr>
        <p:spPr bwMode="auto">
          <a:xfrm rot="16171351">
            <a:off x="2961108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3304441" y="42022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8" name="AutoShape 80"/>
          <p:cNvSpPr>
            <a:spLocks noChangeArrowheads="1"/>
          </p:cNvSpPr>
          <p:nvPr/>
        </p:nvSpPr>
        <p:spPr bwMode="auto">
          <a:xfrm rot="16171351">
            <a:off x="4321179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9" name="AutoShape 82"/>
          <p:cNvSpPr>
            <a:spLocks noChangeArrowheads="1"/>
          </p:cNvSpPr>
          <p:nvPr/>
        </p:nvSpPr>
        <p:spPr bwMode="auto">
          <a:xfrm rot="16171351">
            <a:off x="5220188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3" name="AutoShape 82"/>
          <p:cNvSpPr>
            <a:spLocks noChangeArrowheads="1"/>
          </p:cNvSpPr>
          <p:nvPr/>
        </p:nvSpPr>
        <p:spPr bwMode="auto">
          <a:xfrm rot="16171351">
            <a:off x="4667043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5004722" y="42009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7" name="AutoShape 80"/>
          <p:cNvSpPr>
            <a:spLocks noChangeArrowheads="1"/>
          </p:cNvSpPr>
          <p:nvPr/>
        </p:nvSpPr>
        <p:spPr bwMode="auto">
          <a:xfrm rot="16171351">
            <a:off x="6512858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78" name="AutoShape 82"/>
          <p:cNvSpPr>
            <a:spLocks noChangeArrowheads="1"/>
          </p:cNvSpPr>
          <p:nvPr/>
        </p:nvSpPr>
        <p:spPr bwMode="auto">
          <a:xfrm rot="16171351">
            <a:off x="7411868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80" name="Rectangle 21"/>
          <p:cNvSpPr>
            <a:spLocks noChangeArrowheads="1"/>
          </p:cNvSpPr>
          <p:nvPr/>
        </p:nvSpPr>
        <p:spPr bwMode="auto">
          <a:xfrm>
            <a:off x="7202056" y="41781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1" name="AutoShape 82"/>
          <p:cNvSpPr>
            <a:spLocks noChangeArrowheads="1"/>
          </p:cNvSpPr>
          <p:nvPr/>
        </p:nvSpPr>
        <p:spPr bwMode="auto">
          <a:xfrm rot="16171351">
            <a:off x="9117803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2" name="AutoShape 82"/>
          <p:cNvSpPr>
            <a:spLocks noChangeArrowheads="1"/>
          </p:cNvSpPr>
          <p:nvPr/>
        </p:nvSpPr>
        <p:spPr bwMode="auto">
          <a:xfrm rot="16171351">
            <a:off x="8564658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3" name="Rectangle 21"/>
          <p:cNvSpPr>
            <a:spLocks noChangeArrowheads="1"/>
          </p:cNvSpPr>
          <p:nvPr/>
        </p:nvSpPr>
        <p:spPr bwMode="auto">
          <a:xfrm>
            <a:off x="8902337" y="41768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7" name="AutoShape 80"/>
          <p:cNvSpPr>
            <a:spLocks noChangeArrowheads="1"/>
          </p:cNvSpPr>
          <p:nvPr/>
        </p:nvSpPr>
        <p:spPr bwMode="auto">
          <a:xfrm rot="16171351">
            <a:off x="8217794" y="417761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21" name="AutoShape 80"/>
          <p:cNvSpPr>
            <a:spLocks noChangeArrowheads="1"/>
          </p:cNvSpPr>
          <p:nvPr/>
        </p:nvSpPr>
        <p:spPr bwMode="auto">
          <a:xfrm rot="16171351">
            <a:off x="6858943" y="4182624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19" name="AutoShape 80"/>
          <p:cNvSpPr>
            <a:spLocks noChangeArrowheads="1"/>
          </p:cNvSpPr>
          <p:nvPr/>
        </p:nvSpPr>
        <p:spPr bwMode="auto">
          <a:xfrm rot="16171351">
            <a:off x="8217592" y="41751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11" name="Freeform 210"/>
          <p:cNvSpPr/>
          <p:nvPr/>
        </p:nvSpPr>
        <p:spPr>
          <a:xfrm>
            <a:off x="8458200" y="2667001"/>
            <a:ext cx="875538" cy="1356359"/>
          </a:xfrm>
          <a:custGeom>
            <a:avLst/>
            <a:gdLst>
              <a:gd name="connsiteX0" fmla="*/ 868680 w 888492"/>
              <a:gd name="connsiteY0" fmla="*/ 1124712 h 1124712"/>
              <a:gd name="connsiteX1" fmla="*/ 813816 w 888492"/>
              <a:gd name="connsiteY1" fmla="*/ 630936 h 1124712"/>
              <a:gd name="connsiteX2" fmla="*/ 420624 w 888492"/>
              <a:gd name="connsiteY2" fmla="*/ 320040 h 1124712"/>
              <a:gd name="connsiteX3" fmla="*/ 91440 w 888492"/>
              <a:gd name="connsiteY3" fmla="*/ 164592 h 1124712"/>
              <a:gd name="connsiteX4" fmla="*/ 0 w 888492"/>
              <a:gd name="connsiteY4" fmla="*/ 0 h 1124712"/>
              <a:gd name="connsiteX0" fmla="*/ 879348 w 889254"/>
              <a:gd name="connsiteY0" fmla="*/ 1124712 h 1124712"/>
              <a:gd name="connsiteX1" fmla="*/ 824484 w 889254"/>
              <a:gd name="connsiteY1" fmla="*/ 630936 h 1124712"/>
              <a:gd name="connsiteX2" fmla="*/ 623316 w 889254"/>
              <a:gd name="connsiteY2" fmla="*/ 377952 h 1124712"/>
              <a:gd name="connsiteX3" fmla="*/ 102108 w 889254"/>
              <a:gd name="connsiteY3" fmla="*/ 164592 h 1124712"/>
              <a:gd name="connsiteX4" fmla="*/ 10668 w 889254"/>
              <a:gd name="connsiteY4" fmla="*/ 0 h 1124712"/>
              <a:gd name="connsiteX0" fmla="*/ 868680 w 878586"/>
              <a:gd name="connsiteY0" fmla="*/ 1124712 h 1124712"/>
              <a:gd name="connsiteX1" fmla="*/ 813816 w 878586"/>
              <a:gd name="connsiteY1" fmla="*/ 630936 h 1124712"/>
              <a:gd name="connsiteX2" fmla="*/ 612648 w 878586"/>
              <a:gd name="connsiteY2" fmla="*/ 377952 h 1124712"/>
              <a:gd name="connsiteX3" fmla="*/ 155448 w 878586"/>
              <a:gd name="connsiteY3" fmla="*/ 225552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813816 w 878586"/>
              <a:gd name="connsiteY1" fmla="*/ 630936 h 1124712"/>
              <a:gd name="connsiteX2" fmla="*/ 612648 w 878586"/>
              <a:gd name="connsiteY2" fmla="*/ 377952 h 1124712"/>
              <a:gd name="connsiteX3" fmla="*/ 107626 w 878586"/>
              <a:gd name="connsiteY3" fmla="*/ 565498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813816 w 878586"/>
              <a:gd name="connsiteY1" fmla="*/ 630936 h 1124712"/>
              <a:gd name="connsiteX2" fmla="*/ 538129 w 878586"/>
              <a:gd name="connsiteY2" fmla="*/ 628331 h 1124712"/>
              <a:gd name="connsiteX3" fmla="*/ 107626 w 878586"/>
              <a:gd name="connsiteY3" fmla="*/ 565498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789257 w 878586"/>
              <a:gd name="connsiteY1" fmla="*/ 816830 h 1124712"/>
              <a:gd name="connsiteX2" fmla="*/ 538129 w 878586"/>
              <a:gd name="connsiteY2" fmla="*/ 628331 h 1124712"/>
              <a:gd name="connsiteX3" fmla="*/ 107626 w 878586"/>
              <a:gd name="connsiteY3" fmla="*/ 565498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789257 w 878586"/>
              <a:gd name="connsiteY1" fmla="*/ 816830 h 1124712"/>
              <a:gd name="connsiteX2" fmla="*/ 538129 w 878586"/>
              <a:gd name="connsiteY2" fmla="*/ 628331 h 1124712"/>
              <a:gd name="connsiteX3" fmla="*/ 251127 w 878586"/>
              <a:gd name="connsiteY3" fmla="*/ 502665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789257 w 878586"/>
              <a:gd name="connsiteY1" fmla="*/ 816830 h 1124712"/>
              <a:gd name="connsiteX2" fmla="*/ 574005 w 878586"/>
              <a:gd name="connsiteY2" fmla="*/ 659747 h 1124712"/>
              <a:gd name="connsiteX3" fmla="*/ 251127 w 878586"/>
              <a:gd name="connsiteY3" fmla="*/ 502665 h 1124712"/>
              <a:gd name="connsiteX4" fmla="*/ 0 w 878586"/>
              <a:gd name="connsiteY4" fmla="*/ 0 h 1124712"/>
              <a:gd name="connsiteX0" fmla="*/ 832805 w 842711"/>
              <a:gd name="connsiteY0" fmla="*/ 1156129 h 1156129"/>
              <a:gd name="connsiteX1" fmla="*/ 753382 w 842711"/>
              <a:gd name="connsiteY1" fmla="*/ 848247 h 1156129"/>
              <a:gd name="connsiteX2" fmla="*/ 538130 w 842711"/>
              <a:gd name="connsiteY2" fmla="*/ 691164 h 1156129"/>
              <a:gd name="connsiteX3" fmla="*/ 215252 w 842711"/>
              <a:gd name="connsiteY3" fmla="*/ 534082 h 1156129"/>
              <a:gd name="connsiteX4" fmla="*/ 0 w 842711"/>
              <a:gd name="connsiteY4" fmla="*/ 0 h 1156129"/>
              <a:gd name="connsiteX0" fmla="*/ 832805 w 842711"/>
              <a:gd name="connsiteY0" fmla="*/ 1156129 h 1156129"/>
              <a:gd name="connsiteX1" fmla="*/ 753382 w 842711"/>
              <a:gd name="connsiteY1" fmla="*/ 848247 h 1156129"/>
              <a:gd name="connsiteX2" fmla="*/ 538130 w 842711"/>
              <a:gd name="connsiteY2" fmla="*/ 691164 h 1156129"/>
              <a:gd name="connsiteX3" fmla="*/ 215252 w 842711"/>
              <a:gd name="connsiteY3" fmla="*/ 534082 h 1156129"/>
              <a:gd name="connsiteX4" fmla="*/ 0 w 842711"/>
              <a:gd name="connsiteY4" fmla="*/ 0 h 115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11" h="1156129">
                <a:moveTo>
                  <a:pt x="832805" y="1156129"/>
                </a:moveTo>
                <a:cubicBezTo>
                  <a:pt x="842711" y="976297"/>
                  <a:pt x="802495" y="925741"/>
                  <a:pt x="753382" y="848247"/>
                </a:cubicBezTo>
                <a:cubicBezTo>
                  <a:pt x="704270" y="770753"/>
                  <a:pt x="627818" y="743525"/>
                  <a:pt x="538130" y="691164"/>
                </a:cubicBezTo>
                <a:cubicBezTo>
                  <a:pt x="448442" y="638803"/>
                  <a:pt x="304940" y="649276"/>
                  <a:pt x="215252" y="534082"/>
                </a:cubicBezTo>
                <a:cubicBezTo>
                  <a:pt x="125564" y="418888"/>
                  <a:pt x="10668" y="55626"/>
                  <a:pt x="0" y="0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&quot;No&quot; Symbol 225"/>
          <p:cNvSpPr/>
          <p:nvPr/>
        </p:nvSpPr>
        <p:spPr>
          <a:xfrm>
            <a:off x="8647176" y="3166872"/>
            <a:ext cx="347472" cy="344424"/>
          </a:xfrm>
          <a:prstGeom prst="noSmoking">
            <a:avLst>
              <a:gd name="adj" fmla="val 19762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Title 1"/>
          <p:cNvSpPr txBox="1">
            <a:spLocks/>
          </p:cNvSpPr>
          <p:nvPr/>
        </p:nvSpPr>
        <p:spPr>
          <a:xfrm>
            <a:off x="493060" y="150830"/>
            <a:ext cx="9906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Conventional DC Network Problems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088062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00" grpId="0" animBg="1"/>
      <p:bldP spid="200" grpId="1" animBg="1"/>
      <p:bldP spid="201" grpId="0" build="p"/>
      <p:bldP spid="204" grpId="0"/>
      <p:bldP spid="219" grpId="0" animBg="1"/>
      <p:bldP spid="219" grpId="1" animBg="1"/>
      <p:bldP spid="211" grpId="0" animBg="1"/>
      <p:bldP spid="211" grpId="1" animBg="1"/>
      <p:bldP spid="226" grpId="0" animBg="1"/>
      <p:bldP spid="22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7"/>
          <p:cNvSpPr/>
          <p:nvPr/>
        </p:nvSpPr>
        <p:spPr bwMode="auto">
          <a:xfrm>
            <a:off x="6426303" y="2543175"/>
            <a:ext cx="3281916" cy="24984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528688" y="2538700"/>
            <a:ext cx="3262512" cy="2490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 dirty="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224" name="Freeform 223"/>
          <p:cNvSpPr/>
          <p:nvPr/>
        </p:nvSpPr>
        <p:spPr>
          <a:xfrm>
            <a:off x="2520372" y="2197662"/>
            <a:ext cx="6250208" cy="2831538"/>
          </a:xfrm>
          <a:custGeom>
            <a:avLst/>
            <a:gdLst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479575 h 3778980"/>
              <a:gd name="connsiteX5" fmla="*/ 6222776 w 6247052"/>
              <a:gd name="connsiteY5" fmla="*/ 3487667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487667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243595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85367 w 6247052"/>
              <a:gd name="connsiteY2" fmla="*/ 1844984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607781 w 6247052"/>
              <a:gd name="connsiteY3" fmla="*/ 1844984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589493 w 6247052"/>
              <a:gd name="connsiteY3" fmla="*/ 1332432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607781 w 6247052"/>
              <a:gd name="connsiteY3" fmla="*/ 138124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94511 w 6247052"/>
              <a:gd name="connsiteY2" fmla="*/ 1356839 h 3778980"/>
              <a:gd name="connsiteX3" fmla="*/ 5607781 w 6247052"/>
              <a:gd name="connsiteY3" fmla="*/ 134463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57935 w 6247052"/>
              <a:gd name="connsiteY2" fmla="*/ 1369043 h 3778980"/>
              <a:gd name="connsiteX3" fmla="*/ 5607781 w 6247052"/>
              <a:gd name="connsiteY3" fmla="*/ 134463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47052"/>
              <a:gd name="connsiteY0" fmla="*/ 3762796 h 3778980"/>
              <a:gd name="connsiteX1" fmla="*/ 3285367 w 6247052"/>
              <a:gd name="connsiteY1" fmla="*/ 3778980 h 3778980"/>
              <a:gd name="connsiteX2" fmla="*/ 3267079 w 6247052"/>
              <a:gd name="connsiteY2" fmla="*/ 1356839 h 3778980"/>
              <a:gd name="connsiteX3" fmla="*/ 5607781 w 6247052"/>
              <a:gd name="connsiteY3" fmla="*/ 1344636 h 3778980"/>
              <a:gd name="connsiteX4" fmla="*/ 5615873 w 6247052"/>
              <a:gd name="connsiteY4" fmla="*/ 3235503 h 3778980"/>
              <a:gd name="connsiteX5" fmla="*/ 6222776 w 6247052"/>
              <a:gd name="connsiteY5" fmla="*/ 3255798 h 3778980"/>
              <a:gd name="connsiteX6" fmla="*/ 6247052 w 6247052"/>
              <a:gd name="connsiteY6" fmla="*/ 0 h 3778980"/>
              <a:gd name="connsiteX7" fmla="*/ 0 w 6247052"/>
              <a:gd name="connsiteY7" fmla="*/ 0 h 3778980"/>
              <a:gd name="connsiteX8" fmla="*/ 0 w 6247052"/>
              <a:gd name="connsiteY8" fmla="*/ 3762796 h 3778980"/>
              <a:gd name="connsiteX0" fmla="*/ 0 w 6250208"/>
              <a:gd name="connsiteY0" fmla="*/ 3762796 h 3778980"/>
              <a:gd name="connsiteX1" fmla="*/ 3285367 w 6250208"/>
              <a:gd name="connsiteY1" fmla="*/ 3778980 h 3778980"/>
              <a:gd name="connsiteX2" fmla="*/ 3267079 w 6250208"/>
              <a:gd name="connsiteY2" fmla="*/ 1356839 h 3778980"/>
              <a:gd name="connsiteX3" fmla="*/ 5607781 w 6250208"/>
              <a:gd name="connsiteY3" fmla="*/ 1344636 h 3778980"/>
              <a:gd name="connsiteX4" fmla="*/ 5615873 w 6250208"/>
              <a:gd name="connsiteY4" fmla="*/ 3235503 h 3778980"/>
              <a:gd name="connsiteX5" fmla="*/ 6250208 w 6250208"/>
              <a:gd name="connsiteY5" fmla="*/ 3231391 h 3778980"/>
              <a:gd name="connsiteX6" fmla="*/ 6247052 w 6250208"/>
              <a:gd name="connsiteY6" fmla="*/ 0 h 3778980"/>
              <a:gd name="connsiteX7" fmla="*/ 0 w 6250208"/>
              <a:gd name="connsiteY7" fmla="*/ 0 h 3778980"/>
              <a:gd name="connsiteX8" fmla="*/ 0 w 6250208"/>
              <a:gd name="connsiteY8" fmla="*/ 3762796 h 3778980"/>
              <a:gd name="connsiteX0" fmla="*/ 0 w 6250208"/>
              <a:gd name="connsiteY0" fmla="*/ 3762796 h 3778980"/>
              <a:gd name="connsiteX1" fmla="*/ 3285367 w 6250208"/>
              <a:gd name="connsiteY1" fmla="*/ 3778980 h 3778980"/>
              <a:gd name="connsiteX2" fmla="*/ 3288415 w 6250208"/>
              <a:gd name="connsiteY2" fmla="*/ 1356839 h 3778980"/>
              <a:gd name="connsiteX3" fmla="*/ 5607781 w 6250208"/>
              <a:gd name="connsiteY3" fmla="*/ 1344636 h 3778980"/>
              <a:gd name="connsiteX4" fmla="*/ 5615873 w 6250208"/>
              <a:gd name="connsiteY4" fmla="*/ 3235503 h 3778980"/>
              <a:gd name="connsiteX5" fmla="*/ 6250208 w 6250208"/>
              <a:gd name="connsiteY5" fmla="*/ 3231391 h 3778980"/>
              <a:gd name="connsiteX6" fmla="*/ 6247052 w 6250208"/>
              <a:gd name="connsiteY6" fmla="*/ 0 h 3778980"/>
              <a:gd name="connsiteX7" fmla="*/ 0 w 6250208"/>
              <a:gd name="connsiteY7" fmla="*/ 0 h 3778980"/>
              <a:gd name="connsiteX8" fmla="*/ 0 w 6250208"/>
              <a:gd name="connsiteY8" fmla="*/ 3762796 h 377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0208" h="3778980">
                <a:moveTo>
                  <a:pt x="0" y="3762796"/>
                </a:moveTo>
                <a:lnTo>
                  <a:pt x="3285367" y="3778980"/>
                </a:lnTo>
                <a:lnTo>
                  <a:pt x="3288415" y="1356839"/>
                </a:lnTo>
                <a:lnTo>
                  <a:pt x="5607781" y="1344636"/>
                </a:lnTo>
                <a:cubicBezTo>
                  <a:pt x="5610478" y="1889500"/>
                  <a:pt x="5613176" y="2690639"/>
                  <a:pt x="5615873" y="3235503"/>
                </a:cubicBezTo>
                <a:lnTo>
                  <a:pt x="6250208" y="3231391"/>
                </a:lnTo>
                <a:lnTo>
                  <a:pt x="6247052" y="0"/>
                </a:lnTo>
                <a:lnTo>
                  <a:pt x="0" y="0"/>
                </a:lnTo>
                <a:cubicBezTo>
                  <a:pt x="5395" y="1251568"/>
                  <a:pt x="10789" y="2503136"/>
                  <a:pt x="0" y="3762796"/>
                </a:cubicBezTo>
                <a:close/>
              </a:path>
            </a:pathLst>
          </a:custGeom>
          <a:ln>
            <a:noFill/>
            <a:headEnd type="none" w="med" len="med"/>
            <a:tailEnd type="none" w="med" len="med"/>
          </a:ln>
          <a:effectLst>
            <a:outerShdw blurRad="40000" dist="20000" dir="7200000" rotWithShape="0">
              <a:srgbClr val="000000">
                <a:alpha val="4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rtlCol="0" anchor="t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chemeClr val="tx1">
                  <a:alpha val="100000"/>
                </a:schemeClr>
              </a:solidFill>
              <a:cs typeface="Times New Roman"/>
            </a:endParaRP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4488167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7209451" y="1403990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CR</a:t>
            </a:r>
            <a:endParaRPr lang="en-US" sz="2000" b="1" dirty="0"/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3512956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/>
              <a:t>AR</a:t>
            </a:r>
          </a:p>
        </p:txBody>
      </p:sp>
      <p:sp>
        <p:nvSpPr>
          <p:cNvPr id="93" name="Oval 10"/>
          <p:cNvSpPr>
            <a:spLocks noChangeArrowheads="1"/>
          </p:cNvSpPr>
          <p:nvPr/>
        </p:nvSpPr>
        <p:spPr bwMode="auto">
          <a:xfrm>
            <a:off x="4411968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4" name="Oval 11"/>
          <p:cNvSpPr>
            <a:spLocks noChangeArrowheads="1"/>
          </p:cNvSpPr>
          <p:nvPr/>
        </p:nvSpPr>
        <p:spPr bwMode="auto">
          <a:xfrm>
            <a:off x="7414290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sp>
        <p:nvSpPr>
          <p:cNvPr id="95" name="Oval 12"/>
          <p:cNvSpPr>
            <a:spLocks noChangeArrowheads="1"/>
          </p:cNvSpPr>
          <p:nvPr/>
        </p:nvSpPr>
        <p:spPr bwMode="auto">
          <a:xfrm>
            <a:off x="8305945" y="2089653"/>
            <a:ext cx="376040" cy="26359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600" b="1" dirty="0"/>
              <a:t>AR</a:t>
            </a:r>
          </a:p>
        </p:txBody>
      </p:sp>
      <p:cxnSp>
        <p:nvCxnSpPr>
          <p:cNvPr id="96" name="AutoShape 13"/>
          <p:cNvCxnSpPr>
            <a:cxnSpLocks noChangeShapeType="1"/>
            <a:stCxn id="86" idx="4"/>
            <a:endCxn id="92" idx="0"/>
          </p:cNvCxnSpPr>
          <p:nvPr/>
        </p:nvCxnSpPr>
        <p:spPr bwMode="auto">
          <a:xfrm rot="5400000">
            <a:off x="3977547" y="1391012"/>
            <a:ext cx="422073" cy="9752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7" name="AutoShape 14"/>
          <p:cNvCxnSpPr>
            <a:cxnSpLocks noChangeShapeType="1"/>
            <a:stCxn id="92" idx="0"/>
            <a:endCxn id="91" idx="4"/>
          </p:cNvCxnSpPr>
          <p:nvPr/>
        </p:nvCxnSpPr>
        <p:spPr bwMode="auto">
          <a:xfrm rot="5400000" flipH="1" flipV="1">
            <a:off x="5338188" y="30371"/>
            <a:ext cx="422073" cy="36964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8" name="AutoShape 15"/>
          <p:cNvCxnSpPr>
            <a:cxnSpLocks noChangeShapeType="1"/>
            <a:stCxn id="91" idx="4"/>
            <a:endCxn id="93" idx="0"/>
          </p:cNvCxnSpPr>
          <p:nvPr/>
        </p:nvCxnSpPr>
        <p:spPr bwMode="auto">
          <a:xfrm rot="5400000">
            <a:off x="5787695" y="479876"/>
            <a:ext cx="422073" cy="279748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99" name="AutoShape 16"/>
          <p:cNvCxnSpPr>
            <a:cxnSpLocks noChangeShapeType="1"/>
            <a:stCxn id="91" idx="4"/>
            <a:endCxn id="94" idx="0"/>
          </p:cNvCxnSpPr>
          <p:nvPr/>
        </p:nvCxnSpPr>
        <p:spPr bwMode="auto">
          <a:xfrm rot="16200000" flipH="1">
            <a:off x="7288855" y="1776197"/>
            <a:ext cx="422073" cy="20483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0" name="AutoShape 17"/>
          <p:cNvCxnSpPr>
            <a:cxnSpLocks noChangeShapeType="1"/>
            <a:stCxn id="91" idx="4"/>
            <a:endCxn id="95" idx="0"/>
          </p:cNvCxnSpPr>
          <p:nvPr/>
        </p:nvCxnSpPr>
        <p:spPr bwMode="auto">
          <a:xfrm rot="16200000" flipH="1">
            <a:off x="7734683" y="1330369"/>
            <a:ext cx="422073" cy="10964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1" name="AutoShape 18"/>
          <p:cNvCxnSpPr>
            <a:cxnSpLocks noChangeShapeType="1"/>
            <a:stCxn id="86" idx="4"/>
            <a:endCxn id="95" idx="0"/>
          </p:cNvCxnSpPr>
          <p:nvPr/>
        </p:nvCxnSpPr>
        <p:spPr bwMode="auto">
          <a:xfrm rot="16200000" flipH="1">
            <a:off x="6374041" y="-30273"/>
            <a:ext cx="422073" cy="381777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2" name="AutoShape 19"/>
          <p:cNvCxnSpPr>
            <a:cxnSpLocks noChangeShapeType="1"/>
            <a:stCxn id="86" idx="4"/>
            <a:endCxn id="93" idx="0"/>
          </p:cNvCxnSpPr>
          <p:nvPr/>
        </p:nvCxnSpPr>
        <p:spPr bwMode="auto">
          <a:xfrm rot="5400000">
            <a:off x="4427053" y="1840518"/>
            <a:ext cx="422073" cy="76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3" name="AutoShape 20"/>
          <p:cNvCxnSpPr>
            <a:cxnSpLocks noChangeShapeType="1"/>
            <a:stCxn id="86" idx="4"/>
            <a:endCxn id="94" idx="0"/>
          </p:cNvCxnSpPr>
          <p:nvPr/>
        </p:nvCxnSpPr>
        <p:spPr bwMode="auto">
          <a:xfrm rot="16200000" flipH="1">
            <a:off x="5928213" y="415555"/>
            <a:ext cx="422073" cy="292612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442333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3524320" y="27267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106" name="AutoShape 59"/>
          <p:cNvCxnSpPr>
            <a:cxnSpLocks noChangeShapeType="1"/>
            <a:stCxn id="105" idx="0"/>
            <a:endCxn id="92" idx="4"/>
          </p:cNvCxnSpPr>
          <p:nvPr/>
        </p:nvCxnSpPr>
        <p:spPr bwMode="auto">
          <a:xfrm rot="5400000" flipH="1" flipV="1">
            <a:off x="3514060" y="2539845"/>
            <a:ext cx="373519" cy="31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7" name="AutoShape 60"/>
          <p:cNvCxnSpPr>
            <a:cxnSpLocks noChangeShapeType="1"/>
            <a:stCxn id="104" idx="0"/>
            <a:endCxn id="92" idx="4"/>
          </p:cNvCxnSpPr>
          <p:nvPr/>
        </p:nvCxnSpPr>
        <p:spPr bwMode="auto">
          <a:xfrm rot="16200000" flipV="1">
            <a:off x="3963565" y="2090656"/>
            <a:ext cx="373519" cy="89869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8" name="AutoShape 61"/>
          <p:cNvCxnSpPr>
            <a:cxnSpLocks noChangeShapeType="1"/>
            <a:stCxn id="104" idx="0"/>
            <a:endCxn id="93" idx="4"/>
          </p:cNvCxnSpPr>
          <p:nvPr/>
        </p:nvCxnSpPr>
        <p:spPr bwMode="auto">
          <a:xfrm rot="5400000" flipH="1" flipV="1">
            <a:off x="4413071" y="2539844"/>
            <a:ext cx="373519" cy="31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09" name="AutoShape 62"/>
          <p:cNvCxnSpPr>
            <a:cxnSpLocks noChangeShapeType="1"/>
            <a:stCxn id="105" idx="0"/>
            <a:endCxn id="93" idx="4"/>
          </p:cNvCxnSpPr>
          <p:nvPr/>
        </p:nvCxnSpPr>
        <p:spPr bwMode="auto">
          <a:xfrm rot="5400000" flipH="1" flipV="1">
            <a:off x="3963566" y="2090339"/>
            <a:ext cx="373519" cy="8993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0" name="AutoShape 63"/>
          <p:cNvCxnSpPr>
            <a:cxnSpLocks noChangeShapeType="1"/>
            <a:stCxn id="105" idx="3"/>
            <a:endCxn id="104" idx="1"/>
          </p:cNvCxnSpPr>
          <p:nvPr/>
        </p:nvCxnSpPr>
        <p:spPr bwMode="auto">
          <a:xfrm>
            <a:off x="3876999" y="28481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1" name="AutoShape 64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3480591" y="23358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2" name="AutoShape 65"/>
          <p:cNvCxnSpPr>
            <a:cxnSpLocks noChangeShapeType="1"/>
            <a:endCxn id="105" idx="2"/>
          </p:cNvCxnSpPr>
          <p:nvPr/>
        </p:nvCxnSpPr>
        <p:spPr bwMode="auto">
          <a:xfrm rot="5400000" flipH="1" flipV="1">
            <a:off x="3031085" y="2785319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3" name="AutoShape 66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3480589" y="3189561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4" name="AutoShape 67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3930094" y="27853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16" name="Rectangle 38"/>
          <p:cNvSpPr>
            <a:spLocks noChangeArrowheads="1"/>
          </p:cNvSpPr>
          <p:nvPr/>
        </p:nvSpPr>
        <p:spPr bwMode="auto">
          <a:xfrm>
            <a:off x="3569583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sp>
        <p:nvSpPr>
          <p:cNvPr id="117" name="Rectangle 39"/>
          <p:cNvSpPr>
            <a:spLocks noChangeArrowheads="1"/>
          </p:cNvSpPr>
          <p:nvPr/>
        </p:nvSpPr>
        <p:spPr bwMode="auto">
          <a:xfrm>
            <a:off x="2670573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118" name="AutoShape 69"/>
          <p:cNvCxnSpPr>
            <a:cxnSpLocks noChangeShapeType="1"/>
            <a:stCxn id="122" idx="3"/>
            <a:endCxn id="116" idx="2"/>
          </p:cNvCxnSpPr>
          <p:nvPr/>
        </p:nvCxnSpPr>
        <p:spPr bwMode="auto">
          <a:xfrm rot="5400000" flipH="1" flipV="1">
            <a:off x="3086709" y="3460536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19" name="AutoShape 70"/>
          <p:cNvCxnSpPr>
            <a:cxnSpLocks noChangeShapeType="1"/>
            <a:stCxn id="122" idx="3"/>
            <a:endCxn id="117" idx="2"/>
          </p:cNvCxnSpPr>
          <p:nvPr/>
        </p:nvCxnSpPr>
        <p:spPr bwMode="auto">
          <a:xfrm rot="16200000" flipV="1">
            <a:off x="2637205" y="39073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0" name="AutoShape 71"/>
          <p:cNvCxnSpPr>
            <a:cxnSpLocks noChangeShapeType="1"/>
            <a:stCxn id="123" idx="3"/>
            <a:endCxn id="117" idx="2"/>
          </p:cNvCxnSpPr>
          <p:nvPr/>
        </p:nvCxnSpPr>
        <p:spPr bwMode="auto">
          <a:xfrm rot="16200000" flipV="1">
            <a:off x="3078618" y="3465916"/>
            <a:ext cx="430221" cy="89362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1" name="AutoShape 72"/>
          <p:cNvCxnSpPr>
            <a:cxnSpLocks noChangeShapeType="1"/>
            <a:stCxn id="123" idx="3"/>
            <a:endCxn id="116" idx="2"/>
          </p:cNvCxnSpPr>
          <p:nvPr/>
        </p:nvCxnSpPr>
        <p:spPr bwMode="auto">
          <a:xfrm rot="5400000" flipH="1" flipV="1">
            <a:off x="3528123" y="3910039"/>
            <a:ext cx="430221" cy="538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6" name="AutoShape 69"/>
          <p:cNvCxnSpPr>
            <a:cxnSpLocks noChangeShapeType="1"/>
            <a:stCxn id="124" idx="3"/>
            <a:endCxn id="116" idx="2"/>
          </p:cNvCxnSpPr>
          <p:nvPr/>
        </p:nvCxnSpPr>
        <p:spPr bwMode="auto">
          <a:xfrm rot="5400000" flipH="1" flipV="1">
            <a:off x="3259641" y="3633468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7" name="AutoShape 69"/>
          <p:cNvCxnSpPr>
            <a:cxnSpLocks noChangeShapeType="1"/>
            <a:stCxn id="124" idx="3"/>
            <a:endCxn id="117" idx="2"/>
          </p:cNvCxnSpPr>
          <p:nvPr/>
        </p:nvCxnSpPr>
        <p:spPr bwMode="auto">
          <a:xfrm rot="16200000" flipV="1">
            <a:off x="2810137" y="3734397"/>
            <a:ext cx="422129" cy="348574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5275519" y="34548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4376509" y="34548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cxnSp>
        <p:nvCxnSpPr>
          <p:cNvPr id="133" name="AutoShape 69"/>
          <p:cNvCxnSpPr>
            <a:cxnSpLocks noChangeShapeType="1"/>
            <a:stCxn id="138" idx="3"/>
            <a:endCxn id="130" idx="2"/>
          </p:cNvCxnSpPr>
          <p:nvPr/>
        </p:nvCxnSpPr>
        <p:spPr bwMode="auto">
          <a:xfrm rot="5400000" flipH="1" flipV="1">
            <a:off x="4793259" y="3459919"/>
            <a:ext cx="420898" cy="896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4" name="AutoShape 70"/>
          <p:cNvCxnSpPr>
            <a:cxnSpLocks noChangeShapeType="1"/>
            <a:stCxn id="138" idx="3"/>
            <a:endCxn id="132" idx="2"/>
          </p:cNvCxnSpPr>
          <p:nvPr/>
        </p:nvCxnSpPr>
        <p:spPr bwMode="auto">
          <a:xfrm rot="16200000" flipV="1">
            <a:off x="4343755" y="3906714"/>
            <a:ext cx="420898" cy="270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6" name="AutoShape 71"/>
          <p:cNvCxnSpPr>
            <a:cxnSpLocks noChangeShapeType="1"/>
            <a:stCxn id="139" idx="3"/>
            <a:endCxn id="132" idx="2"/>
          </p:cNvCxnSpPr>
          <p:nvPr/>
        </p:nvCxnSpPr>
        <p:spPr bwMode="auto">
          <a:xfrm rot="16200000" flipV="1">
            <a:off x="4793260" y="3457209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7" name="AutoShape 72"/>
          <p:cNvCxnSpPr>
            <a:cxnSpLocks noChangeShapeType="1"/>
            <a:stCxn id="139" idx="3"/>
            <a:endCxn id="130" idx="2"/>
          </p:cNvCxnSpPr>
          <p:nvPr/>
        </p:nvCxnSpPr>
        <p:spPr bwMode="auto">
          <a:xfrm rot="16200000" flipV="1">
            <a:off x="5242764" y="39067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5" name="AutoShape 69"/>
          <p:cNvCxnSpPr>
            <a:cxnSpLocks noChangeShapeType="1"/>
            <a:stCxn id="143" idx="3"/>
            <a:endCxn id="130" idx="2"/>
          </p:cNvCxnSpPr>
          <p:nvPr/>
        </p:nvCxnSpPr>
        <p:spPr bwMode="auto">
          <a:xfrm rot="5400000" flipH="1" flipV="1">
            <a:off x="4966191" y="36328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6" name="AutoShape 69"/>
          <p:cNvCxnSpPr>
            <a:cxnSpLocks noChangeShapeType="1"/>
            <a:stCxn id="143" idx="3"/>
            <a:endCxn id="132" idx="2"/>
          </p:cNvCxnSpPr>
          <p:nvPr/>
        </p:nvCxnSpPr>
        <p:spPr bwMode="auto">
          <a:xfrm rot="16200000" flipV="1">
            <a:off x="4516687" y="3733782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7" name="AutoShape 64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4333557" y="2336593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8" name="AutoShape 65"/>
          <p:cNvCxnSpPr>
            <a:cxnSpLocks noChangeShapeType="1"/>
            <a:endCxn id="105" idx="2"/>
          </p:cNvCxnSpPr>
          <p:nvPr/>
        </p:nvCxnSpPr>
        <p:spPr bwMode="auto">
          <a:xfrm rot="16200000" flipV="1">
            <a:off x="3884054" y="2786097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9" name="AutoShape 66"/>
          <p:cNvCxnSpPr>
            <a:cxnSpLocks noChangeShapeType="1"/>
            <a:endCxn id="104" idx="2"/>
          </p:cNvCxnSpPr>
          <p:nvPr/>
        </p:nvCxnSpPr>
        <p:spPr bwMode="auto">
          <a:xfrm rot="5400000" flipH="1" flipV="1">
            <a:off x="4333558" y="3188782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0" name="AutoShape 67"/>
          <p:cNvCxnSpPr>
            <a:cxnSpLocks noChangeShapeType="1"/>
            <a:endCxn id="104" idx="2"/>
          </p:cNvCxnSpPr>
          <p:nvPr/>
        </p:nvCxnSpPr>
        <p:spPr bwMode="auto">
          <a:xfrm rot="16200000" flipV="1">
            <a:off x="4783062" y="27860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2" name="AutoShape 17"/>
          <p:cNvCxnSpPr>
            <a:cxnSpLocks noChangeShapeType="1"/>
          </p:cNvCxnSpPr>
          <p:nvPr/>
        </p:nvCxnSpPr>
        <p:spPr bwMode="auto">
          <a:xfrm rot="5400000" flipH="1" flipV="1">
            <a:off x="7322361" y="1166012"/>
            <a:ext cx="313090" cy="16286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3" name="AutoShape 17"/>
          <p:cNvCxnSpPr>
            <a:cxnSpLocks noChangeShapeType="1"/>
          </p:cNvCxnSpPr>
          <p:nvPr/>
        </p:nvCxnSpPr>
        <p:spPr bwMode="auto">
          <a:xfrm rot="16200000" flipV="1">
            <a:off x="7169963" y="1176480"/>
            <a:ext cx="313089" cy="141932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4" name="AutoShape 17"/>
          <p:cNvCxnSpPr>
            <a:cxnSpLocks noChangeShapeType="1"/>
          </p:cNvCxnSpPr>
          <p:nvPr/>
        </p:nvCxnSpPr>
        <p:spPr bwMode="auto">
          <a:xfrm rot="5400000">
            <a:off x="7236637" y="1242213"/>
            <a:ext cx="322615" cy="94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5" name="AutoShape 17"/>
          <p:cNvCxnSpPr>
            <a:cxnSpLocks noChangeShapeType="1"/>
          </p:cNvCxnSpPr>
          <p:nvPr/>
        </p:nvCxnSpPr>
        <p:spPr bwMode="auto">
          <a:xfrm rot="5400000" flipH="1" flipV="1">
            <a:off x="4589512" y="1159763"/>
            <a:ext cx="330905" cy="1575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6" name="AutoShape 17"/>
          <p:cNvCxnSpPr>
            <a:cxnSpLocks noChangeShapeType="1"/>
          </p:cNvCxnSpPr>
          <p:nvPr/>
        </p:nvCxnSpPr>
        <p:spPr bwMode="auto">
          <a:xfrm rot="16200000" flipV="1">
            <a:off x="4437112" y="1164914"/>
            <a:ext cx="330904" cy="1472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7" name="AutoShape 17"/>
          <p:cNvCxnSpPr>
            <a:cxnSpLocks noChangeShapeType="1"/>
          </p:cNvCxnSpPr>
          <p:nvPr/>
        </p:nvCxnSpPr>
        <p:spPr bwMode="auto">
          <a:xfrm rot="5400000">
            <a:off x="4507909" y="1235081"/>
            <a:ext cx="337190" cy="63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832094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60" name="Rectangle 26"/>
          <p:cNvSpPr>
            <a:spLocks noChangeArrowheads="1"/>
          </p:cNvSpPr>
          <p:nvPr/>
        </p:nvSpPr>
        <p:spPr bwMode="auto">
          <a:xfrm>
            <a:off x="7421935" y="2702662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161" name="AutoShape 59"/>
          <p:cNvCxnSpPr>
            <a:cxnSpLocks noChangeShapeType="1"/>
            <a:stCxn id="160" idx="0"/>
            <a:endCxn id="94" idx="4"/>
          </p:cNvCxnSpPr>
          <p:nvPr/>
        </p:nvCxnSpPr>
        <p:spPr bwMode="auto">
          <a:xfrm rot="5400000" flipH="1" flipV="1">
            <a:off x="7425584" y="2525937"/>
            <a:ext cx="349419" cy="40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2" name="AutoShape 60"/>
          <p:cNvCxnSpPr>
            <a:cxnSpLocks noChangeShapeType="1"/>
            <a:stCxn id="159" idx="0"/>
            <a:endCxn id="94" idx="4"/>
          </p:cNvCxnSpPr>
          <p:nvPr/>
        </p:nvCxnSpPr>
        <p:spPr bwMode="auto">
          <a:xfrm rot="16200000" flipV="1">
            <a:off x="7875090" y="2080466"/>
            <a:ext cx="349419" cy="894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3" name="AutoShape 61"/>
          <p:cNvCxnSpPr>
            <a:cxnSpLocks noChangeShapeType="1"/>
            <a:stCxn id="159" idx="0"/>
            <a:endCxn id="95" idx="4"/>
          </p:cNvCxnSpPr>
          <p:nvPr/>
        </p:nvCxnSpPr>
        <p:spPr bwMode="auto">
          <a:xfrm rot="16200000" flipV="1">
            <a:off x="8320917" y="2526293"/>
            <a:ext cx="349419" cy="33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4" name="AutoShape 62"/>
          <p:cNvCxnSpPr>
            <a:cxnSpLocks noChangeShapeType="1"/>
            <a:stCxn id="160" idx="0"/>
            <a:endCxn id="95" idx="4"/>
          </p:cNvCxnSpPr>
          <p:nvPr/>
        </p:nvCxnSpPr>
        <p:spPr bwMode="auto">
          <a:xfrm rot="5400000" flipH="1" flipV="1">
            <a:off x="7871412" y="2080108"/>
            <a:ext cx="349419" cy="89569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5" name="AutoShape 63"/>
          <p:cNvCxnSpPr>
            <a:cxnSpLocks noChangeShapeType="1"/>
            <a:stCxn id="160" idx="3"/>
            <a:endCxn id="159" idx="1"/>
          </p:cNvCxnSpPr>
          <p:nvPr/>
        </p:nvCxnSpPr>
        <p:spPr bwMode="auto">
          <a:xfrm>
            <a:off x="7774614" y="2824025"/>
            <a:ext cx="546330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6" name="AutoShape 64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7378206" y="2311713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7" name="AutoShape 65"/>
          <p:cNvCxnSpPr>
            <a:cxnSpLocks noChangeShapeType="1"/>
            <a:endCxn id="160" idx="2"/>
          </p:cNvCxnSpPr>
          <p:nvPr/>
        </p:nvCxnSpPr>
        <p:spPr bwMode="auto">
          <a:xfrm rot="5400000" flipH="1" flipV="1">
            <a:off x="6928700" y="2761219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8" name="AutoShape 66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7378204" y="3165461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9" name="AutoShape 67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7827709" y="2761219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7467198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72" name="Rectangle 39"/>
          <p:cNvSpPr>
            <a:spLocks noChangeArrowheads="1"/>
          </p:cNvSpPr>
          <p:nvPr/>
        </p:nvSpPr>
        <p:spPr bwMode="auto">
          <a:xfrm>
            <a:off x="6568188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/>
              <a:t>S</a:t>
            </a:r>
          </a:p>
        </p:txBody>
      </p:sp>
      <p:cxnSp>
        <p:nvCxnSpPr>
          <p:cNvPr id="173" name="AutoShape 69"/>
          <p:cNvCxnSpPr>
            <a:cxnSpLocks noChangeShapeType="1"/>
            <a:stCxn id="177" idx="3"/>
            <a:endCxn id="171" idx="2"/>
          </p:cNvCxnSpPr>
          <p:nvPr/>
        </p:nvCxnSpPr>
        <p:spPr bwMode="auto">
          <a:xfrm rot="5400000" flipH="1" flipV="1">
            <a:off x="6984324" y="3436436"/>
            <a:ext cx="422129" cy="8962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4" name="AutoShape 70"/>
          <p:cNvCxnSpPr>
            <a:cxnSpLocks noChangeShapeType="1"/>
            <a:stCxn id="177" idx="3"/>
            <a:endCxn id="172" idx="2"/>
          </p:cNvCxnSpPr>
          <p:nvPr/>
        </p:nvCxnSpPr>
        <p:spPr bwMode="auto">
          <a:xfrm rot="16200000" flipV="1">
            <a:off x="6534820" y="3883229"/>
            <a:ext cx="422129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5" name="AutoShape 71"/>
          <p:cNvCxnSpPr>
            <a:cxnSpLocks noChangeShapeType="1"/>
            <a:stCxn id="178" idx="3"/>
            <a:endCxn id="172" idx="2"/>
          </p:cNvCxnSpPr>
          <p:nvPr/>
        </p:nvCxnSpPr>
        <p:spPr bwMode="auto">
          <a:xfrm rot="16200000" flipV="1">
            <a:off x="6984325" y="3433724"/>
            <a:ext cx="422129" cy="90172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6" name="AutoShape 72"/>
          <p:cNvCxnSpPr>
            <a:cxnSpLocks noChangeShapeType="1"/>
            <a:stCxn id="178" idx="3"/>
            <a:endCxn id="171" idx="2"/>
          </p:cNvCxnSpPr>
          <p:nvPr/>
        </p:nvCxnSpPr>
        <p:spPr bwMode="auto">
          <a:xfrm rot="16200000" flipV="1">
            <a:off x="7433830" y="3883229"/>
            <a:ext cx="422129" cy="271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1" name="AutoShape 69"/>
          <p:cNvCxnSpPr>
            <a:cxnSpLocks noChangeShapeType="1"/>
            <a:endCxn id="171" idx="2"/>
          </p:cNvCxnSpPr>
          <p:nvPr/>
        </p:nvCxnSpPr>
        <p:spPr bwMode="auto">
          <a:xfrm rot="5400000" flipH="1" flipV="1">
            <a:off x="7157256" y="3609368"/>
            <a:ext cx="422129" cy="55043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2" name="AutoShape 69"/>
          <p:cNvCxnSpPr>
            <a:cxnSpLocks noChangeShapeType="1"/>
            <a:stCxn id="221" idx="3"/>
            <a:endCxn id="172" idx="2"/>
          </p:cNvCxnSpPr>
          <p:nvPr/>
        </p:nvCxnSpPr>
        <p:spPr bwMode="auto">
          <a:xfrm rot="16200000" flipV="1">
            <a:off x="6707627" y="3710421"/>
            <a:ext cx="422598" cy="34879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84" name="Rectangle 38"/>
          <p:cNvSpPr>
            <a:spLocks noChangeArrowheads="1"/>
          </p:cNvSpPr>
          <p:nvPr/>
        </p:nvSpPr>
        <p:spPr bwMode="auto">
          <a:xfrm>
            <a:off x="9173134" y="3430795"/>
            <a:ext cx="352680" cy="242724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185" name="Rectangle 39"/>
          <p:cNvSpPr>
            <a:spLocks noChangeArrowheads="1"/>
          </p:cNvSpPr>
          <p:nvPr/>
        </p:nvSpPr>
        <p:spPr bwMode="auto">
          <a:xfrm>
            <a:off x="8274124" y="3430793"/>
            <a:ext cx="352680" cy="242726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/>
              <a:t>S</a:t>
            </a:r>
          </a:p>
        </p:txBody>
      </p:sp>
      <p:cxnSp>
        <p:nvCxnSpPr>
          <p:cNvPr id="186" name="AutoShape 69"/>
          <p:cNvCxnSpPr>
            <a:cxnSpLocks noChangeShapeType="1"/>
            <a:stCxn id="217" idx="3"/>
            <a:endCxn id="184" idx="2"/>
          </p:cNvCxnSpPr>
          <p:nvPr/>
        </p:nvCxnSpPr>
        <p:spPr bwMode="auto">
          <a:xfrm rot="5400000" flipH="1" flipV="1">
            <a:off x="8692030" y="3433665"/>
            <a:ext cx="417591" cy="8973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7" name="AutoShape 70"/>
          <p:cNvCxnSpPr>
            <a:cxnSpLocks noChangeShapeType="1"/>
            <a:stCxn id="217" idx="3"/>
            <a:endCxn id="185" idx="2"/>
          </p:cNvCxnSpPr>
          <p:nvPr/>
        </p:nvCxnSpPr>
        <p:spPr bwMode="auto">
          <a:xfrm rot="16200000" flipV="1">
            <a:off x="8242525" y="3881460"/>
            <a:ext cx="417591" cy="1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8" name="AutoShape 71"/>
          <p:cNvCxnSpPr>
            <a:cxnSpLocks noChangeShapeType="1"/>
            <a:stCxn id="191" idx="3"/>
            <a:endCxn id="185" idx="2"/>
          </p:cNvCxnSpPr>
          <p:nvPr/>
        </p:nvCxnSpPr>
        <p:spPr bwMode="auto">
          <a:xfrm rot="16200000" flipV="1">
            <a:off x="8690875" y="3433109"/>
            <a:ext cx="420898" cy="90171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89" name="AutoShape 72"/>
          <p:cNvCxnSpPr>
            <a:cxnSpLocks noChangeShapeType="1"/>
            <a:stCxn id="191" idx="3"/>
            <a:endCxn id="184" idx="2"/>
          </p:cNvCxnSpPr>
          <p:nvPr/>
        </p:nvCxnSpPr>
        <p:spPr bwMode="auto">
          <a:xfrm rot="16200000" flipV="1">
            <a:off x="9140379" y="3882614"/>
            <a:ext cx="420898" cy="271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4" name="AutoShape 69"/>
          <p:cNvCxnSpPr>
            <a:cxnSpLocks noChangeShapeType="1"/>
            <a:stCxn id="192" idx="3"/>
            <a:endCxn id="184" idx="2"/>
          </p:cNvCxnSpPr>
          <p:nvPr/>
        </p:nvCxnSpPr>
        <p:spPr bwMode="auto">
          <a:xfrm rot="5400000" flipH="1" flipV="1">
            <a:off x="8863806" y="3608750"/>
            <a:ext cx="420898" cy="55043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5" name="AutoShape 69"/>
          <p:cNvCxnSpPr>
            <a:cxnSpLocks noChangeShapeType="1"/>
            <a:stCxn id="192" idx="3"/>
            <a:endCxn id="185" idx="2"/>
          </p:cNvCxnSpPr>
          <p:nvPr/>
        </p:nvCxnSpPr>
        <p:spPr bwMode="auto">
          <a:xfrm rot="16200000" flipV="1">
            <a:off x="8414302" y="3709682"/>
            <a:ext cx="420898" cy="34857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6" name="AutoShape 64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8231172" y="2312493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7" name="AutoShape 65"/>
          <p:cNvCxnSpPr>
            <a:cxnSpLocks noChangeShapeType="1"/>
            <a:endCxn id="160" idx="2"/>
          </p:cNvCxnSpPr>
          <p:nvPr/>
        </p:nvCxnSpPr>
        <p:spPr bwMode="auto">
          <a:xfrm rot="16200000" flipV="1">
            <a:off x="7781669" y="2761997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8" name="AutoShape 66"/>
          <p:cNvCxnSpPr>
            <a:cxnSpLocks noChangeShapeType="1"/>
            <a:endCxn id="159" idx="2"/>
          </p:cNvCxnSpPr>
          <p:nvPr/>
        </p:nvCxnSpPr>
        <p:spPr bwMode="auto">
          <a:xfrm rot="5400000" flipH="1" flipV="1">
            <a:off x="8231173" y="3164682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99" name="AutoShape 67"/>
          <p:cNvCxnSpPr>
            <a:cxnSpLocks noChangeShapeType="1"/>
            <a:endCxn id="159" idx="2"/>
          </p:cNvCxnSpPr>
          <p:nvPr/>
        </p:nvCxnSpPr>
        <p:spPr bwMode="auto">
          <a:xfrm rot="16200000" flipV="1">
            <a:off x="8680677" y="2761998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3" name="TextBox 202"/>
          <p:cNvSpPr txBox="1"/>
          <p:nvPr/>
        </p:nvSpPr>
        <p:spPr>
          <a:xfrm>
            <a:off x="2949390" y="4659868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itchFamily="2" charset="0"/>
              </a:rPr>
              <a:t>IP subnet (VLAN) #1</a:t>
            </a:r>
          </a:p>
        </p:txBody>
      </p:sp>
      <p:cxnSp>
        <p:nvCxnSpPr>
          <p:cNvPr id="128" name="AutoShape 64"/>
          <p:cNvCxnSpPr>
            <a:cxnSpLocks noChangeShapeType="1"/>
          </p:cNvCxnSpPr>
          <p:nvPr/>
        </p:nvCxnSpPr>
        <p:spPr bwMode="auto">
          <a:xfrm rot="5400000" flipH="1" flipV="1">
            <a:off x="3480591" y="2335865"/>
            <a:ext cx="485405" cy="1752756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29" name="AutoShape 65"/>
          <p:cNvCxnSpPr>
            <a:cxnSpLocks noChangeShapeType="1"/>
          </p:cNvCxnSpPr>
          <p:nvPr/>
        </p:nvCxnSpPr>
        <p:spPr bwMode="auto">
          <a:xfrm rot="5400000" flipH="1" flipV="1">
            <a:off x="3031085" y="2785371"/>
            <a:ext cx="485405" cy="85374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1" name="AutoShape 66"/>
          <p:cNvCxnSpPr>
            <a:cxnSpLocks noChangeShapeType="1"/>
          </p:cNvCxnSpPr>
          <p:nvPr/>
        </p:nvCxnSpPr>
        <p:spPr bwMode="auto">
          <a:xfrm rot="16200000" flipV="1">
            <a:off x="3480589" y="3189613"/>
            <a:ext cx="485407" cy="452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35" name="AutoShape 67"/>
          <p:cNvCxnSpPr>
            <a:cxnSpLocks noChangeShapeType="1"/>
          </p:cNvCxnSpPr>
          <p:nvPr/>
        </p:nvCxnSpPr>
        <p:spPr bwMode="auto">
          <a:xfrm rot="5400000" flipH="1" flipV="1">
            <a:off x="3930094" y="2785371"/>
            <a:ext cx="485407" cy="85374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0" name="AutoShape 64"/>
          <p:cNvCxnSpPr>
            <a:cxnSpLocks noChangeShapeType="1"/>
          </p:cNvCxnSpPr>
          <p:nvPr/>
        </p:nvCxnSpPr>
        <p:spPr bwMode="auto">
          <a:xfrm rot="16200000" flipV="1">
            <a:off x="4333557" y="2336645"/>
            <a:ext cx="485407" cy="175119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1" name="AutoShape 65"/>
          <p:cNvCxnSpPr>
            <a:cxnSpLocks noChangeShapeType="1"/>
          </p:cNvCxnSpPr>
          <p:nvPr/>
        </p:nvCxnSpPr>
        <p:spPr bwMode="auto">
          <a:xfrm rot="16200000" flipV="1">
            <a:off x="3884054" y="2786149"/>
            <a:ext cx="485405" cy="85218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42" name="AutoShape 66"/>
          <p:cNvCxnSpPr>
            <a:cxnSpLocks noChangeShapeType="1"/>
          </p:cNvCxnSpPr>
          <p:nvPr/>
        </p:nvCxnSpPr>
        <p:spPr bwMode="auto">
          <a:xfrm rot="5400000" flipH="1" flipV="1">
            <a:off x="4333558" y="3188834"/>
            <a:ext cx="485405" cy="46821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8" name="AutoShape 67"/>
          <p:cNvCxnSpPr>
            <a:cxnSpLocks noChangeShapeType="1"/>
          </p:cNvCxnSpPr>
          <p:nvPr/>
        </p:nvCxnSpPr>
        <p:spPr bwMode="auto">
          <a:xfrm rot="16200000" flipV="1">
            <a:off x="4783062" y="2786150"/>
            <a:ext cx="485407" cy="8521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00" name="U-Turn Arrow 199"/>
          <p:cNvSpPr/>
          <p:nvPr/>
        </p:nvSpPr>
        <p:spPr>
          <a:xfrm>
            <a:off x="3810000" y="1828853"/>
            <a:ext cx="4648200" cy="2236695"/>
          </a:xfrm>
          <a:prstGeom prst="uturnArrow">
            <a:avLst>
              <a:gd name="adj1" fmla="val 1668"/>
              <a:gd name="adj2" fmla="val 3566"/>
              <a:gd name="adj3" fmla="val 9573"/>
              <a:gd name="adj4" fmla="val 43750"/>
              <a:gd name="adj5" fmla="val 100000"/>
            </a:avLst>
          </a:prstGeom>
          <a:gradFill>
            <a:gsLst>
              <a:gs pos="0">
                <a:srgbClr val="660033"/>
              </a:gs>
              <a:gs pos="80000">
                <a:srgbClr val="FF0000"/>
              </a:gs>
              <a:gs pos="100000">
                <a:srgbClr val="FF000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~ 200:1</a:t>
            </a:r>
          </a:p>
        </p:txBody>
      </p:sp>
      <p:sp>
        <p:nvSpPr>
          <p:cNvPr id="212" name="TextBox 211"/>
          <p:cNvSpPr txBox="1"/>
          <p:nvPr/>
        </p:nvSpPr>
        <p:spPr>
          <a:xfrm rot="10800000" flipV="1">
            <a:off x="4575891" y="2139521"/>
            <a:ext cx="301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Complicated manual </a:t>
            </a:r>
            <a:br>
              <a:rPr lang="en-US" sz="2000" b="1" dirty="0">
                <a:latin typeface="Helvetica" pitchFamily="2" charset="0"/>
              </a:rPr>
            </a:br>
            <a:r>
              <a:rPr lang="en-US" sz="2000" b="1" dirty="0">
                <a:latin typeface="Helvetica" pitchFamily="2" charset="0"/>
              </a:rPr>
              <a:t>L2/L3 re-configuration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936650" y="4657344"/>
            <a:ext cx="24359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C3300"/>
                </a:solidFill>
                <a:latin typeface="Helvetica" pitchFamily="2" charset="0"/>
              </a:rPr>
              <a:t>IP subnet (VLAN) #2</a:t>
            </a:r>
          </a:p>
        </p:txBody>
      </p:sp>
      <p:sp>
        <p:nvSpPr>
          <p:cNvPr id="122" name="AutoShape 80"/>
          <p:cNvSpPr>
            <a:spLocks noChangeArrowheads="1"/>
          </p:cNvSpPr>
          <p:nvPr/>
        </p:nvSpPr>
        <p:spPr bwMode="auto">
          <a:xfrm rot="16171351">
            <a:off x="2615243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3" name="AutoShape 82"/>
          <p:cNvSpPr>
            <a:spLocks noChangeArrowheads="1"/>
          </p:cNvSpPr>
          <p:nvPr/>
        </p:nvSpPr>
        <p:spPr bwMode="auto">
          <a:xfrm rot="16171351">
            <a:off x="3506161" y="4214347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4" name="AutoShape 82"/>
          <p:cNvSpPr>
            <a:spLocks noChangeArrowheads="1"/>
          </p:cNvSpPr>
          <p:nvPr/>
        </p:nvSpPr>
        <p:spPr bwMode="auto">
          <a:xfrm rot="16171351">
            <a:off x="2961108" y="4206255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3304441" y="42022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8" name="AutoShape 80"/>
          <p:cNvSpPr>
            <a:spLocks noChangeArrowheads="1"/>
          </p:cNvSpPr>
          <p:nvPr/>
        </p:nvSpPr>
        <p:spPr bwMode="auto">
          <a:xfrm rot="16171351">
            <a:off x="4321179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9" name="AutoShape 82"/>
          <p:cNvSpPr>
            <a:spLocks noChangeArrowheads="1"/>
          </p:cNvSpPr>
          <p:nvPr/>
        </p:nvSpPr>
        <p:spPr bwMode="auto">
          <a:xfrm rot="16171351">
            <a:off x="5220188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3" name="AutoShape 82"/>
          <p:cNvSpPr>
            <a:spLocks noChangeArrowheads="1"/>
          </p:cNvSpPr>
          <p:nvPr/>
        </p:nvSpPr>
        <p:spPr bwMode="auto">
          <a:xfrm rot="16171351">
            <a:off x="4667043" y="42050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5004722" y="42009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7" name="AutoShape 80"/>
          <p:cNvSpPr>
            <a:spLocks noChangeArrowheads="1"/>
          </p:cNvSpPr>
          <p:nvPr/>
        </p:nvSpPr>
        <p:spPr bwMode="auto">
          <a:xfrm rot="16171351">
            <a:off x="6512858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78" name="AutoShape 82"/>
          <p:cNvSpPr>
            <a:spLocks noChangeArrowheads="1"/>
          </p:cNvSpPr>
          <p:nvPr/>
        </p:nvSpPr>
        <p:spPr bwMode="auto">
          <a:xfrm rot="16171351">
            <a:off x="7411868" y="4182155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80" name="Rectangle 21"/>
          <p:cNvSpPr>
            <a:spLocks noChangeArrowheads="1"/>
          </p:cNvSpPr>
          <p:nvPr/>
        </p:nvSpPr>
        <p:spPr bwMode="auto">
          <a:xfrm>
            <a:off x="7202056" y="4178116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1" name="AutoShape 82"/>
          <p:cNvSpPr>
            <a:spLocks noChangeArrowheads="1"/>
          </p:cNvSpPr>
          <p:nvPr/>
        </p:nvSpPr>
        <p:spPr bwMode="auto">
          <a:xfrm rot="16171351">
            <a:off x="9117803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2" name="AutoShape 82"/>
          <p:cNvSpPr>
            <a:spLocks noChangeArrowheads="1"/>
          </p:cNvSpPr>
          <p:nvPr/>
        </p:nvSpPr>
        <p:spPr bwMode="auto">
          <a:xfrm rot="16171351">
            <a:off x="8564658" y="4180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93" name="Rectangle 21"/>
          <p:cNvSpPr>
            <a:spLocks noChangeArrowheads="1"/>
          </p:cNvSpPr>
          <p:nvPr/>
        </p:nvSpPr>
        <p:spPr bwMode="auto">
          <a:xfrm>
            <a:off x="8902337" y="4176885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7" name="AutoShape 80"/>
          <p:cNvSpPr>
            <a:spLocks noChangeArrowheads="1"/>
          </p:cNvSpPr>
          <p:nvPr/>
        </p:nvSpPr>
        <p:spPr bwMode="auto">
          <a:xfrm rot="16171351">
            <a:off x="8217794" y="4177617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21" name="AutoShape 80"/>
          <p:cNvSpPr>
            <a:spLocks noChangeArrowheads="1"/>
          </p:cNvSpPr>
          <p:nvPr/>
        </p:nvSpPr>
        <p:spPr bwMode="auto">
          <a:xfrm rot="16171351">
            <a:off x="6858943" y="4182624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64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19" name="AutoShape 80"/>
          <p:cNvSpPr>
            <a:spLocks noChangeArrowheads="1"/>
          </p:cNvSpPr>
          <p:nvPr/>
        </p:nvSpPr>
        <p:spPr bwMode="auto">
          <a:xfrm rot="16171351">
            <a:off x="8217592" y="41751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11" name="Freeform 210"/>
          <p:cNvSpPr/>
          <p:nvPr/>
        </p:nvSpPr>
        <p:spPr>
          <a:xfrm>
            <a:off x="8458200" y="2667001"/>
            <a:ext cx="875538" cy="1356359"/>
          </a:xfrm>
          <a:custGeom>
            <a:avLst/>
            <a:gdLst>
              <a:gd name="connsiteX0" fmla="*/ 868680 w 888492"/>
              <a:gd name="connsiteY0" fmla="*/ 1124712 h 1124712"/>
              <a:gd name="connsiteX1" fmla="*/ 813816 w 888492"/>
              <a:gd name="connsiteY1" fmla="*/ 630936 h 1124712"/>
              <a:gd name="connsiteX2" fmla="*/ 420624 w 888492"/>
              <a:gd name="connsiteY2" fmla="*/ 320040 h 1124712"/>
              <a:gd name="connsiteX3" fmla="*/ 91440 w 888492"/>
              <a:gd name="connsiteY3" fmla="*/ 164592 h 1124712"/>
              <a:gd name="connsiteX4" fmla="*/ 0 w 888492"/>
              <a:gd name="connsiteY4" fmla="*/ 0 h 1124712"/>
              <a:gd name="connsiteX0" fmla="*/ 879348 w 889254"/>
              <a:gd name="connsiteY0" fmla="*/ 1124712 h 1124712"/>
              <a:gd name="connsiteX1" fmla="*/ 824484 w 889254"/>
              <a:gd name="connsiteY1" fmla="*/ 630936 h 1124712"/>
              <a:gd name="connsiteX2" fmla="*/ 623316 w 889254"/>
              <a:gd name="connsiteY2" fmla="*/ 377952 h 1124712"/>
              <a:gd name="connsiteX3" fmla="*/ 102108 w 889254"/>
              <a:gd name="connsiteY3" fmla="*/ 164592 h 1124712"/>
              <a:gd name="connsiteX4" fmla="*/ 10668 w 889254"/>
              <a:gd name="connsiteY4" fmla="*/ 0 h 1124712"/>
              <a:gd name="connsiteX0" fmla="*/ 868680 w 878586"/>
              <a:gd name="connsiteY0" fmla="*/ 1124712 h 1124712"/>
              <a:gd name="connsiteX1" fmla="*/ 813816 w 878586"/>
              <a:gd name="connsiteY1" fmla="*/ 630936 h 1124712"/>
              <a:gd name="connsiteX2" fmla="*/ 612648 w 878586"/>
              <a:gd name="connsiteY2" fmla="*/ 377952 h 1124712"/>
              <a:gd name="connsiteX3" fmla="*/ 155448 w 878586"/>
              <a:gd name="connsiteY3" fmla="*/ 225552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813816 w 878586"/>
              <a:gd name="connsiteY1" fmla="*/ 630936 h 1124712"/>
              <a:gd name="connsiteX2" fmla="*/ 612648 w 878586"/>
              <a:gd name="connsiteY2" fmla="*/ 377952 h 1124712"/>
              <a:gd name="connsiteX3" fmla="*/ 107626 w 878586"/>
              <a:gd name="connsiteY3" fmla="*/ 565498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813816 w 878586"/>
              <a:gd name="connsiteY1" fmla="*/ 630936 h 1124712"/>
              <a:gd name="connsiteX2" fmla="*/ 538129 w 878586"/>
              <a:gd name="connsiteY2" fmla="*/ 628331 h 1124712"/>
              <a:gd name="connsiteX3" fmla="*/ 107626 w 878586"/>
              <a:gd name="connsiteY3" fmla="*/ 565498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789257 w 878586"/>
              <a:gd name="connsiteY1" fmla="*/ 816830 h 1124712"/>
              <a:gd name="connsiteX2" fmla="*/ 538129 w 878586"/>
              <a:gd name="connsiteY2" fmla="*/ 628331 h 1124712"/>
              <a:gd name="connsiteX3" fmla="*/ 107626 w 878586"/>
              <a:gd name="connsiteY3" fmla="*/ 565498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789257 w 878586"/>
              <a:gd name="connsiteY1" fmla="*/ 816830 h 1124712"/>
              <a:gd name="connsiteX2" fmla="*/ 538129 w 878586"/>
              <a:gd name="connsiteY2" fmla="*/ 628331 h 1124712"/>
              <a:gd name="connsiteX3" fmla="*/ 251127 w 878586"/>
              <a:gd name="connsiteY3" fmla="*/ 502665 h 1124712"/>
              <a:gd name="connsiteX4" fmla="*/ 0 w 878586"/>
              <a:gd name="connsiteY4" fmla="*/ 0 h 1124712"/>
              <a:gd name="connsiteX0" fmla="*/ 868680 w 878586"/>
              <a:gd name="connsiteY0" fmla="*/ 1124712 h 1124712"/>
              <a:gd name="connsiteX1" fmla="*/ 789257 w 878586"/>
              <a:gd name="connsiteY1" fmla="*/ 816830 h 1124712"/>
              <a:gd name="connsiteX2" fmla="*/ 574005 w 878586"/>
              <a:gd name="connsiteY2" fmla="*/ 659747 h 1124712"/>
              <a:gd name="connsiteX3" fmla="*/ 251127 w 878586"/>
              <a:gd name="connsiteY3" fmla="*/ 502665 h 1124712"/>
              <a:gd name="connsiteX4" fmla="*/ 0 w 878586"/>
              <a:gd name="connsiteY4" fmla="*/ 0 h 1124712"/>
              <a:gd name="connsiteX0" fmla="*/ 832805 w 842711"/>
              <a:gd name="connsiteY0" fmla="*/ 1156129 h 1156129"/>
              <a:gd name="connsiteX1" fmla="*/ 753382 w 842711"/>
              <a:gd name="connsiteY1" fmla="*/ 848247 h 1156129"/>
              <a:gd name="connsiteX2" fmla="*/ 538130 w 842711"/>
              <a:gd name="connsiteY2" fmla="*/ 691164 h 1156129"/>
              <a:gd name="connsiteX3" fmla="*/ 215252 w 842711"/>
              <a:gd name="connsiteY3" fmla="*/ 534082 h 1156129"/>
              <a:gd name="connsiteX4" fmla="*/ 0 w 842711"/>
              <a:gd name="connsiteY4" fmla="*/ 0 h 1156129"/>
              <a:gd name="connsiteX0" fmla="*/ 832805 w 842711"/>
              <a:gd name="connsiteY0" fmla="*/ 1156129 h 1156129"/>
              <a:gd name="connsiteX1" fmla="*/ 753382 w 842711"/>
              <a:gd name="connsiteY1" fmla="*/ 848247 h 1156129"/>
              <a:gd name="connsiteX2" fmla="*/ 538130 w 842711"/>
              <a:gd name="connsiteY2" fmla="*/ 691164 h 1156129"/>
              <a:gd name="connsiteX3" fmla="*/ 215252 w 842711"/>
              <a:gd name="connsiteY3" fmla="*/ 534082 h 1156129"/>
              <a:gd name="connsiteX4" fmla="*/ 0 w 842711"/>
              <a:gd name="connsiteY4" fmla="*/ 0 h 115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11" h="1156129">
                <a:moveTo>
                  <a:pt x="832805" y="1156129"/>
                </a:moveTo>
                <a:cubicBezTo>
                  <a:pt x="842711" y="976297"/>
                  <a:pt x="802495" y="925741"/>
                  <a:pt x="753382" y="848247"/>
                </a:cubicBezTo>
                <a:cubicBezTo>
                  <a:pt x="704270" y="770753"/>
                  <a:pt x="627818" y="743525"/>
                  <a:pt x="538130" y="691164"/>
                </a:cubicBezTo>
                <a:cubicBezTo>
                  <a:pt x="448442" y="638803"/>
                  <a:pt x="304940" y="649276"/>
                  <a:pt x="215252" y="534082"/>
                </a:cubicBezTo>
                <a:cubicBezTo>
                  <a:pt x="125564" y="418888"/>
                  <a:pt x="10668" y="55626"/>
                  <a:pt x="0" y="0"/>
                </a:cubicBezTo>
              </a:path>
            </a:pathLst>
          </a:cu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&quot;No&quot; Symbol 225"/>
          <p:cNvSpPr/>
          <p:nvPr/>
        </p:nvSpPr>
        <p:spPr>
          <a:xfrm>
            <a:off x="8647176" y="3166872"/>
            <a:ext cx="347472" cy="344424"/>
          </a:xfrm>
          <a:prstGeom prst="noSmoking">
            <a:avLst>
              <a:gd name="adj" fmla="val 19762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15</a:t>
            </a:fld>
            <a:endParaRPr lang="en-US"/>
          </a:p>
        </p:txBody>
      </p:sp>
      <p:sp>
        <p:nvSpPr>
          <p:cNvPr id="151" name="Title 1"/>
          <p:cNvSpPr txBox="1">
            <a:spLocks/>
          </p:cNvSpPr>
          <p:nvPr/>
        </p:nvSpPr>
        <p:spPr>
          <a:xfrm>
            <a:off x="493060" y="150830"/>
            <a:ext cx="9906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Conventional DC Network Problems</a:t>
            </a:r>
            <a:endParaRPr lang="en-US" dirty="0"/>
          </a:p>
        </p:txBody>
      </p:sp>
      <p:sp>
        <p:nvSpPr>
          <p:cNvPr id="170" name="Content Placeholder 54"/>
          <p:cNvSpPr txBox="1">
            <a:spLocks/>
          </p:cNvSpPr>
          <p:nvPr/>
        </p:nvSpPr>
        <p:spPr>
          <a:xfrm>
            <a:off x="493060" y="5257800"/>
            <a:ext cx="9690308" cy="12192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Resource fragmentation, significantly lowering cloud utilization (and cost-efficiency)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323424"/>
      </p:ext>
    </p:extLst>
  </p:cSld>
  <p:clrMapOvr>
    <a:masterClrMapping/>
  </p:clrMapOvr>
  <p:transition advTm="1047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4" grpId="1" animBg="1"/>
      <p:bldP spid="203" grpId="0"/>
      <p:bldP spid="200" grpId="0" animBg="1"/>
      <p:bldP spid="200" grpId="1" animBg="1"/>
      <p:bldP spid="212" grpId="0"/>
      <p:bldP spid="212" grpId="1"/>
      <p:bldP spid="204" grpId="0"/>
      <p:bldP spid="219" grpId="0" animBg="1"/>
      <p:bldP spid="219" grpId="1" animBg="1"/>
      <p:bldP spid="211" grpId="0" animBg="1"/>
      <p:bldP spid="211" grpId="1" animBg="1"/>
      <p:bldP spid="226" grpId="0" animBg="1"/>
      <p:bldP spid="22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D5ED-D66A-3D4E-B772-0AE0E12E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DCN Challenges &amp; Approaches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9BBF1-4C7C-D44A-A355-DA460C98D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952" y="1503123"/>
            <a:ext cx="10854848" cy="42133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0F1CF-6B7B-C943-A1F2-19F2D478570D}"/>
              </a:ext>
            </a:extLst>
          </p:cNvPr>
          <p:cNvSpPr txBox="1"/>
          <p:nvPr/>
        </p:nvSpPr>
        <p:spPr>
          <a:xfrm>
            <a:off x="796446" y="5874707"/>
            <a:ext cx="1025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Source: Jupiter rising: a decade of Clos topologies and centralized control in Google’s data center network. SIGCOMM’15</a:t>
            </a:r>
          </a:p>
        </p:txBody>
      </p:sp>
    </p:spTree>
    <p:extLst>
      <p:ext uri="{BB962C8B-B14F-4D97-AF65-F5344CB8AC3E}">
        <p14:creationId xmlns:p14="http://schemas.microsoft.com/office/powerpoint/2010/main" val="229971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C677C-2979-F240-959F-7C997B8225D0}"/>
              </a:ext>
            </a:extLst>
          </p:cNvPr>
          <p:cNvSpPr txBox="1"/>
          <p:nvPr/>
        </p:nvSpPr>
        <p:spPr>
          <a:xfrm>
            <a:off x="910224" y="2267211"/>
            <a:ext cx="10371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Building a high-speed </a:t>
            </a:r>
          </a:p>
          <a:p>
            <a:pPr algn="ctr"/>
            <a:r>
              <a:rPr lang="en-US" sz="6000" dirty="0">
                <a:latin typeface="Helvetica" pitchFamily="2" charset="0"/>
              </a:rPr>
              <a:t>switching fabric</a:t>
            </a:r>
          </a:p>
        </p:txBody>
      </p:sp>
    </p:spTree>
    <p:extLst>
      <p:ext uri="{BB962C8B-B14F-4D97-AF65-F5344CB8AC3E}">
        <p14:creationId xmlns:p14="http://schemas.microsoft.com/office/powerpoint/2010/main" val="397633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AF2F-69A7-6540-85FF-3455B519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(n X m)-port switching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FF26-9823-0740-9D8B-3201E6A3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designs of switching fabric possible</a:t>
            </a:r>
          </a:p>
          <a:p>
            <a:r>
              <a:rPr lang="en-US" dirty="0"/>
              <a:t>Assume n ingress ports and m egress ports, </a:t>
            </a:r>
            <a:r>
              <a:rPr lang="en-US" dirty="0">
                <a:solidFill>
                  <a:srgbClr val="C00000"/>
                </a:solidFill>
              </a:rPr>
              <a:t>half duplex </a:t>
            </a:r>
            <a:r>
              <a:rPr lang="en-US" dirty="0"/>
              <a:t>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36CC7-172E-3842-8240-F0474778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4" y="3295414"/>
            <a:ext cx="5294915" cy="3388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BBDF6-8CED-6349-867A-D4BD8165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43" y="3523714"/>
            <a:ext cx="3666878" cy="31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AF2F-69A7-6540-85FF-3455B519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(n X m)-port switching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FF26-9823-0740-9D8B-3201E6A3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2052" cy="4875800"/>
          </a:xfrm>
        </p:spPr>
        <p:txBody>
          <a:bodyPr>
            <a:normAutofit/>
          </a:bodyPr>
          <a:lstStyle/>
          <a:p>
            <a:r>
              <a:rPr lang="en-US" dirty="0"/>
              <a:t>We are OK with any design such that:</a:t>
            </a:r>
          </a:p>
          <a:p>
            <a:endParaRPr lang="en-US" dirty="0"/>
          </a:p>
          <a:p>
            <a:r>
              <a:rPr lang="en-US" dirty="0"/>
              <a:t>Any port can connect to any other directly if all other ports free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Nonblocking:</a:t>
            </a:r>
            <a:r>
              <a:rPr lang="en-US" dirty="0"/>
              <a:t> if input port x and output port y are both free, they should be able to connect</a:t>
            </a:r>
          </a:p>
          <a:p>
            <a:pPr lvl="1"/>
            <a:r>
              <a:rPr lang="en-US" dirty="0"/>
              <a:t>Regardless of other ports being connected.</a:t>
            </a:r>
          </a:p>
          <a:p>
            <a:pPr lvl="1"/>
            <a:r>
              <a:rPr lang="en-US" dirty="0"/>
              <a:t>If not satisfied, switch is </a:t>
            </a:r>
            <a:r>
              <a:rPr lang="en-US" i="1" dirty="0"/>
              <a:t>blocking.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DE327-73DD-1C4E-B6EE-A44E1510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76" y="2531559"/>
            <a:ext cx="4806266" cy="40314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FA2EF2-4060-3A4B-AEB5-899282579D11}"/>
              </a:ext>
            </a:extLst>
          </p:cNvPr>
          <p:cNvCxnSpPr/>
          <p:nvPr/>
        </p:nvCxnSpPr>
        <p:spPr>
          <a:xfrm>
            <a:off x="10549288" y="2117558"/>
            <a:ext cx="462013" cy="6641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DD7ADD-F7C2-C848-B987-52FA3E97435F}"/>
              </a:ext>
            </a:extLst>
          </p:cNvPr>
          <p:cNvSpPr txBox="1"/>
          <p:nvPr/>
        </p:nvSpPr>
        <p:spPr>
          <a:xfrm>
            <a:off x="8393228" y="1347595"/>
            <a:ext cx="3234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Electrical/mechanical/electronic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24082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centers?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facilities with 10s of thousands of networked servers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latin typeface="Arial" charset="0"/>
                <a:ea typeface="Heiti SC Light" charset="0"/>
                <a:cs typeface="Heiti SC Light" charset="0"/>
              </a:rPr>
              <a:t>Compute, storage, and networking working in concert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latin typeface="Arial" charset="0"/>
                <a:ea typeface="Heiti SC Light" charset="0"/>
                <a:cs typeface="Heiti SC Light" charset="0"/>
              </a:rPr>
              <a:t>“Warehouse-Scale Computers”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60644"/>
            <a:ext cx="9144000" cy="35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8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41DB-090A-D347-AF4B-5E610452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port density + nonblocking ==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6624-CC71-D348-B036-101CF193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426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Low-cost nonblocking crossbars are feasible for small # ports</a:t>
            </a:r>
          </a:p>
          <a:p>
            <a:endParaRPr lang="en-US" dirty="0"/>
          </a:p>
          <a:p>
            <a:r>
              <a:rPr lang="en-US" dirty="0"/>
              <a:t>However, it is </a:t>
            </a:r>
            <a:r>
              <a:rPr lang="en-US" dirty="0">
                <a:solidFill>
                  <a:srgbClr val="C00000"/>
                </a:solidFill>
              </a:rPr>
              <a:t>costly</a:t>
            </a:r>
            <a:r>
              <a:rPr lang="en-US" dirty="0"/>
              <a:t> to be nonblocking with a large number of ports</a:t>
            </a:r>
          </a:p>
          <a:p>
            <a:endParaRPr lang="en-US" dirty="0"/>
          </a:p>
          <a:p>
            <a:r>
              <a:rPr lang="en-US" dirty="0"/>
              <a:t>If each crossover is as fast as each input port, </a:t>
            </a:r>
          </a:p>
          <a:p>
            <a:pPr lvl="1"/>
            <a:r>
              <a:rPr lang="en-US" dirty="0"/>
              <a:t>Number of crossover points == n * m</a:t>
            </a:r>
          </a:p>
          <a:p>
            <a:pPr lvl="1"/>
            <a:r>
              <a:rPr lang="en-US" dirty="0"/>
              <a:t>Cost grows quadratically on the number of input ports</a:t>
            </a:r>
          </a:p>
          <a:p>
            <a:pPr lvl="1"/>
            <a:endParaRPr lang="en-US" dirty="0"/>
          </a:p>
          <a:p>
            <a:r>
              <a:rPr lang="en-US" dirty="0"/>
              <a:t>Else, crossover must transition </a:t>
            </a:r>
            <a:r>
              <a:rPr lang="en-US" dirty="0">
                <a:solidFill>
                  <a:srgbClr val="C00000"/>
                </a:solidFill>
              </a:rPr>
              <a:t>faster </a:t>
            </a:r>
            <a:r>
              <a:rPr lang="en-US" dirty="0"/>
              <a:t>than the port</a:t>
            </a:r>
          </a:p>
          <a:p>
            <a:pPr lvl="1"/>
            <a:r>
              <a:rPr lang="en-US" dirty="0"/>
              <a:t>… so that you can keep the number of crossovers small</a:t>
            </a:r>
          </a:p>
          <a:p>
            <a:endParaRPr lang="en-US" dirty="0"/>
          </a:p>
          <a:p>
            <a:r>
              <a:rPr lang="en-US" dirty="0"/>
              <a:t>Q: How is this relevant to the data center network fabric?</a:t>
            </a:r>
          </a:p>
        </p:txBody>
      </p:sp>
    </p:spTree>
    <p:extLst>
      <p:ext uri="{BB962C8B-B14F-4D97-AF65-F5344CB8AC3E}">
        <p14:creationId xmlns:p14="http://schemas.microsoft.com/office/powerpoint/2010/main" val="338143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Cloud Computing: The View from Apps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/>
              <a:t>On-demand</a:t>
            </a:r>
          </a:p>
          <a:p>
            <a:pPr lvl="1">
              <a:defRPr/>
            </a:pPr>
            <a:r>
              <a:rPr lang="en-US" sz="2200" dirty="0"/>
              <a:t>Use resources when you need it; pay-as-you-go</a:t>
            </a:r>
          </a:p>
          <a:p>
            <a:pPr>
              <a:defRPr/>
            </a:pPr>
            <a:r>
              <a:rPr lang="en-US" sz="2400" dirty="0"/>
              <a:t>Elastic</a:t>
            </a:r>
          </a:p>
          <a:p>
            <a:pPr lvl="1" eaLnBrk="1" hangingPunct="1">
              <a:defRPr/>
            </a:pPr>
            <a:r>
              <a:rPr lang="en-US" sz="2000" dirty="0"/>
              <a:t>Scale up &amp; down based on demand</a:t>
            </a:r>
          </a:p>
          <a:p>
            <a:pPr eaLnBrk="1" hangingPunct="1">
              <a:defRPr/>
            </a:pPr>
            <a:r>
              <a:rPr lang="en-US" sz="2400" dirty="0"/>
              <a:t>Multi-tenancy</a:t>
            </a:r>
          </a:p>
          <a:p>
            <a:pPr lvl="1" eaLnBrk="1" hangingPunct="1">
              <a:defRPr/>
            </a:pPr>
            <a:r>
              <a:rPr lang="en-US" sz="2000" dirty="0"/>
              <a:t>Multiple independent users share infrastructure</a:t>
            </a:r>
          </a:p>
          <a:p>
            <a:pPr lvl="1" eaLnBrk="1" hangingPunct="1">
              <a:defRPr/>
            </a:pPr>
            <a:r>
              <a:rPr lang="en-US" sz="2000" dirty="0"/>
              <a:t>Security and resource isolation</a:t>
            </a:r>
          </a:p>
          <a:p>
            <a:pPr lvl="1" eaLnBrk="1" hangingPunct="1">
              <a:defRPr/>
            </a:pPr>
            <a:r>
              <a:rPr lang="en-US" sz="2000" dirty="0"/>
              <a:t>SLAs on performance &amp; reliability</a:t>
            </a:r>
          </a:p>
          <a:p>
            <a:pPr eaLnBrk="1" hangingPunct="1">
              <a:defRPr/>
            </a:pPr>
            <a:r>
              <a:rPr lang="en-US" sz="2400" dirty="0"/>
              <a:t>Dynamic Management</a:t>
            </a:r>
          </a:p>
          <a:p>
            <a:pPr lvl="1" eaLnBrk="1" hangingPunct="1">
              <a:defRPr/>
            </a:pPr>
            <a:r>
              <a:rPr lang="en-US" sz="2000" dirty="0"/>
              <a:t>Resiliency: isolate failure of servers and storage</a:t>
            </a:r>
          </a:p>
          <a:p>
            <a:pPr lvl="1" eaLnBrk="1" hangingPunct="1">
              <a:defRPr/>
            </a:pPr>
            <a:r>
              <a:rPr lang="en-US" sz="2000" dirty="0"/>
              <a:t>Workload movement: move work to other locations</a:t>
            </a:r>
          </a:p>
        </p:txBody>
      </p:sp>
    </p:spTree>
    <p:extLst>
      <p:ext uri="{BB962C8B-B14F-4D97-AF65-F5344CB8AC3E}">
        <p14:creationId xmlns:p14="http://schemas.microsoft.com/office/powerpoint/2010/main" val="258386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 about DCNs?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2" y="1771979"/>
            <a:ext cx="10898448" cy="508602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Single administrative domain</a:t>
            </a:r>
          </a:p>
          <a:p>
            <a:pPr lvl="1"/>
            <a:r>
              <a:rPr lang="en-US" dirty="0"/>
              <a:t>Change all endpoints and switches if you want</a:t>
            </a:r>
          </a:p>
          <a:p>
            <a:pPr lvl="1"/>
            <a:r>
              <a:rPr lang="en-US" dirty="0"/>
              <a:t>No need to be compatible with outside world</a:t>
            </a:r>
          </a:p>
          <a:p>
            <a:r>
              <a:rPr lang="en-US" dirty="0">
                <a:solidFill>
                  <a:srgbClr val="C00000"/>
                </a:solidFill>
              </a:rPr>
              <a:t>Unique network properties</a:t>
            </a:r>
          </a:p>
          <a:p>
            <a:pPr lvl="1"/>
            <a:r>
              <a:rPr lang="en-US" dirty="0"/>
              <a:t>Tiny round trip times (microseconds)</a:t>
            </a:r>
          </a:p>
          <a:p>
            <a:pPr lvl="1"/>
            <a:r>
              <a:rPr lang="en-US" dirty="0"/>
              <a:t>Massive multipath topologies</a:t>
            </a:r>
          </a:p>
          <a:p>
            <a:pPr lvl="1"/>
            <a:r>
              <a:rPr lang="en-US" dirty="0"/>
              <a:t>Shallow-buffered switches</a:t>
            </a:r>
          </a:p>
          <a:p>
            <a:r>
              <a:rPr lang="en-US" dirty="0">
                <a:solidFill>
                  <a:srgbClr val="C00000"/>
                </a:solidFill>
              </a:rPr>
              <a:t>Latency and tail-latency critical</a:t>
            </a:r>
          </a:p>
          <a:p>
            <a:pPr lvl="1"/>
            <a:r>
              <a:rPr lang="en-US" dirty="0"/>
              <a:t>Network is a backplane for large-scale parallel computation</a:t>
            </a:r>
          </a:p>
          <a:p>
            <a:r>
              <a:rPr lang="en-US" dirty="0"/>
              <a:t>Together, serious implications for the transport, network, link layer designs you can (and should)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58BB8-07E4-A44F-AB04-3B2E9E4FA2A8}"/>
              </a:ext>
            </a:extLst>
          </p:cNvPr>
          <p:cNvSpPr txBox="1"/>
          <p:nvPr/>
        </p:nvSpPr>
        <p:spPr>
          <a:xfrm>
            <a:off x="1029902" y="2887580"/>
            <a:ext cx="10472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Challenges in DCNs</a:t>
            </a:r>
            <a:endParaRPr lang="en-US" sz="4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3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center costs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4084386"/>
              </p:ext>
            </p:extLst>
          </p:nvPr>
        </p:nvGraphicFramePr>
        <p:xfrm>
          <a:off x="1113817" y="1317311"/>
          <a:ext cx="9097784" cy="377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8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Amortized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Cost*</a:t>
                      </a:r>
                      <a:endParaRPr lang="en-US" sz="24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Sub-Components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~45%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CPU, memory,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disk</a:t>
                      </a:r>
                      <a:endParaRPr lang="en-US" sz="24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~25%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Power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i</a:t>
                      </a:r>
                      <a:r>
                        <a:rPr lang="en-US" sz="2400" dirty="0">
                          <a:latin typeface="Helvetica" pitchFamily="2" charset="0"/>
                        </a:rPr>
                        <a:t>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UPS, cooling, power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distribution</a:t>
                      </a:r>
                      <a:endParaRPr lang="en-US" sz="24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8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~15%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Power 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Electrical utility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8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~15%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Helvetica" pitchFamily="2" charset="0"/>
                        </a:rPr>
                        <a:t>Switches, l</a:t>
                      </a:r>
                      <a:r>
                        <a:rPr lang="en-US" sz="2400" dirty="0">
                          <a:latin typeface="Helvetica" pitchFamily="2" charset="0"/>
                        </a:rPr>
                        <a:t>inks,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transit</a:t>
                      </a:r>
                      <a:endParaRPr lang="en-US" sz="24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2941" y="6071890"/>
            <a:ext cx="792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latin typeface="Helvetica" pitchFamily="2" charset="0"/>
              </a:rPr>
              <a:t>*3 yr amortization for servers, 15 yr for infrastructure</a:t>
            </a:r>
            <a:r>
              <a:rPr lang="en-US" sz="1050" dirty="0">
                <a:latin typeface="Helvetica" pitchFamily="2" charset="0"/>
              </a:rPr>
              <a:t>; </a:t>
            </a:r>
            <a:r>
              <a:rPr lang="en-US" dirty="0">
                <a:latin typeface="Helvetica" pitchFamily="2" charset="0"/>
              </a:rPr>
              <a:t>5% cost of money</a:t>
            </a:r>
            <a:endParaRPr lang="en-US" sz="1600" dirty="0">
              <a:latin typeface="Helvetica" pitchFamily="2" charset="0"/>
            </a:endParaRPr>
          </a:p>
          <a:p>
            <a:pPr marL="0" lvl="1"/>
            <a:endParaRPr lang="en-US" dirty="0">
              <a:latin typeface="Helvetica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2941" y="5259570"/>
            <a:ext cx="773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accent6"/>
                </a:solidFill>
                <a:latin typeface="Helvetica" pitchFamily="2" charset="0"/>
              </a:rPr>
              <a:t>The Cost of a Cloud: Research Problems in Data Center Networks.  </a:t>
            </a:r>
            <a:r>
              <a:rPr lang="en-US" dirty="0">
                <a:solidFill>
                  <a:schemeClr val="accent6"/>
                </a:solidFill>
                <a:latin typeface="Helvetica" pitchFamily="2" charset="0"/>
              </a:rPr>
              <a:t>Sigcomm</a:t>
            </a:r>
            <a:r>
              <a:rPr lang="en-US" b="1" dirty="0">
                <a:solidFill>
                  <a:schemeClr val="accent6"/>
                </a:solidFill>
                <a:latin typeface="Helvetica" pitchFamily="2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Helvetica" pitchFamily="2" charset="0"/>
              </a:rPr>
              <a:t>CCR 2009.  Greenberg, Hamilton, Maltz, Patel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3817" y="2101399"/>
            <a:ext cx="9097784" cy="673652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 w="1016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583"/>
            <a:ext cx="9999846" cy="52008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/>
              <a:t>30% server utilization considered “good” in data centers</a:t>
            </a:r>
          </a:p>
          <a:p>
            <a:r>
              <a:rPr lang="en-US" sz="2200" dirty="0"/>
              <a:t>Application demands uneven across the resources</a:t>
            </a:r>
          </a:p>
          <a:p>
            <a:pPr lvl="1"/>
            <a:r>
              <a:rPr lang="en-US" sz="2200" dirty="0"/>
              <a:t>Each server has CPU, memory, disk: most applications exhaust one resource, stranding the others</a:t>
            </a:r>
          </a:p>
          <a:p>
            <a:r>
              <a:rPr lang="en-US" sz="2200" dirty="0"/>
              <a:t>Long provisioning timescales</a:t>
            </a:r>
          </a:p>
          <a:p>
            <a:pPr lvl="1"/>
            <a:r>
              <a:rPr lang="en-US" sz="2200" dirty="0"/>
              <a:t>New servers purchased quarterly at best</a:t>
            </a:r>
          </a:p>
          <a:p>
            <a:r>
              <a:rPr lang="en-US" sz="2200" dirty="0"/>
              <a:t>Uncertainty in demand</a:t>
            </a:r>
          </a:p>
          <a:p>
            <a:pPr lvl="1"/>
            <a:r>
              <a:rPr lang="en-US" sz="2200" dirty="0"/>
              <a:t>Demand for a new service can spike quickly</a:t>
            </a:r>
          </a:p>
          <a:p>
            <a:r>
              <a:rPr lang="en-US" sz="2200" dirty="0"/>
              <a:t>Risk management</a:t>
            </a:r>
          </a:p>
          <a:p>
            <a:pPr lvl="1"/>
            <a:r>
              <a:rPr lang="en-US" sz="2200" dirty="0"/>
              <a:t>Not having spare servers to meet demand brings failure just when success is at hand</a:t>
            </a:r>
          </a:p>
          <a:p>
            <a:r>
              <a:rPr lang="en-US" sz="2200" dirty="0"/>
              <a:t>Session state and storage constraints</a:t>
            </a:r>
          </a:p>
          <a:p>
            <a:pPr lvl="1"/>
            <a:r>
              <a:rPr lang="en-US" sz="2200" dirty="0"/>
              <a:t>If the world were stateless servers, life would be good</a:t>
            </a:r>
          </a:p>
        </p:txBody>
      </p:sp>
    </p:spTree>
    <p:extLst>
      <p:ext uri="{BB962C8B-B14F-4D97-AF65-F5344CB8AC3E}">
        <p14:creationId xmlns:p14="http://schemas.microsoft.com/office/powerpoint/2010/main" val="145067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  <a:r>
              <a:rPr lang="en-US" i="1" dirty="0"/>
              <a:t>Agility</a:t>
            </a:r>
            <a:r>
              <a:rPr lang="en-US" dirty="0"/>
              <a:t> -- any service, any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8688" cy="4863274"/>
          </a:xfrm>
        </p:spPr>
        <p:txBody>
          <a:bodyPr>
            <a:normAutofit/>
          </a:bodyPr>
          <a:lstStyle/>
          <a:p>
            <a:r>
              <a:rPr lang="en-US" dirty="0"/>
              <a:t>Turn the servers into a </a:t>
            </a:r>
            <a:r>
              <a:rPr lang="en-US" dirty="0">
                <a:solidFill>
                  <a:srgbClr val="C00000"/>
                </a:solidFill>
              </a:rPr>
              <a:t>single large fungible pool</a:t>
            </a:r>
          </a:p>
          <a:p>
            <a:r>
              <a:rPr lang="en-US" dirty="0"/>
              <a:t>Dynamically expand and contract service footprint as needed</a:t>
            </a:r>
          </a:p>
          <a:p>
            <a:r>
              <a:rPr lang="en-US" dirty="0"/>
              <a:t>Place workloads where server resources are available</a:t>
            </a:r>
          </a:p>
          <a:p>
            <a:r>
              <a:rPr lang="en-US" dirty="0"/>
              <a:t>Easier to maintain </a:t>
            </a:r>
            <a:r>
              <a:rPr lang="en-US" i="1" dirty="0"/>
              <a:t>availability</a:t>
            </a:r>
          </a:p>
          <a:p>
            <a:pPr lvl="1"/>
            <a:r>
              <a:rPr lang="en-US" dirty="0"/>
              <a:t>If one rack goes down, machines from another still available</a:t>
            </a:r>
          </a:p>
          <a:p>
            <a:pPr lvl="1"/>
            <a:endParaRPr lang="en-US" dirty="0"/>
          </a:p>
          <a:p>
            <a:r>
              <a:rPr lang="en-US" dirty="0"/>
              <a:t>Want to view DCN as a pool of compute connected by one big high-speed fabric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achieving Agility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4875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Workload (compute) management</a:t>
            </a:r>
          </a:p>
          <a:p>
            <a:pPr lvl="1"/>
            <a:r>
              <a:rPr lang="en-US" dirty="0"/>
              <a:t>Means for rapidly installing a service’s code on a server</a:t>
            </a:r>
          </a:p>
          <a:p>
            <a:pPr lvl="1"/>
            <a:r>
              <a:rPr lang="en-US" i="1" dirty="0"/>
              <a:t>Virtual machines, disk images, containers</a:t>
            </a:r>
          </a:p>
          <a:p>
            <a:pPr lvl="1"/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Storage management</a:t>
            </a:r>
          </a:p>
          <a:p>
            <a:pPr lvl="1"/>
            <a:r>
              <a:rPr lang="en-US" dirty="0"/>
              <a:t>Means for a server to access persistent data</a:t>
            </a:r>
          </a:p>
          <a:p>
            <a:pPr lvl="1"/>
            <a:r>
              <a:rPr lang="en-US" i="1" dirty="0"/>
              <a:t>Distributed filesystems  (e.g., HDFS, blob stores)</a:t>
            </a:r>
            <a:r>
              <a:rPr lang="en-US" dirty="0">
                <a:sym typeface="Wingdings"/>
              </a:rPr>
              <a:t> </a:t>
            </a:r>
          </a:p>
          <a:p>
            <a:pPr lvl="1"/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Network and Routing management</a:t>
            </a:r>
          </a:p>
          <a:p>
            <a:pPr lvl="1"/>
            <a:r>
              <a:rPr lang="en-US" dirty="0"/>
              <a:t>Means for communicating with other servers, regardless of where they are in the data center</a:t>
            </a:r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A9992323-D0A8-EC43-AA09-6A8E1B43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166" y="2530258"/>
            <a:ext cx="632875" cy="724596"/>
          </a:xfrm>
          <a:prstGeom prst="rect">
            <a:avLst/>
          </a:prstGeom>
        </p:spPr>
      </p:pic>
      <p:pic>
        <p:nvPicPr>
          <p:cNvPr id="6" name="Picture 5" descr="A picture containing plant&#10;&#10;Description automatically generated">
            <a:extLst>
              <a:ext uri="{FF2B5EF4-FFF2-40B4-BE49-F238E27FC236}">
                <a16:creationId xmlns:a16="http://schemas.microsoft.com/office/drawing/2014/main" id="{7BC463B0-A6AB-0449-B1BC-32A98793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336" y="4183061"/>
            <a:ext cx="632875" cy="724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56E3C-80B4-EB4A-8A12-F6EFEFEEDE26}"/>
              </a:ext>
            </a:extLst>
          </p:cNvPr>
          <p:cNvSpPr txBox="1"/>
          <p:nvPr/>
        </p:nvSpPr>
        <p:spPr>
          <a:xfrm>
            <a:off x="5498926" y="6090660"/>
            <a:ext cx="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2105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5.9|2.7|0.7|1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7|3.7|8|7.2|12.6|1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7|3.7|8|7.2|12.6|1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1244</Words>
  <Application>Microsoft Macintosh PowerPoint</Application>
  <PresentationFormat>Widescreen</PresentationFormat>
  <Paragraphs>306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</vt:lpstr>
      <vt:lpstr>Lucida Grande</vt:lpstr>
      <vt:lpstr>Wingdings</vt:lpstr>
      <vt:lpstr>Office Theme</vt:lpstr>
      <vt:lpstr>PowerPoint Presentation</vt:lpstr>
      <vt:lpstr>What are data centers?</vt:lpstr>
      <vt:lpstr>Cloud Computing: The View from Apps</vt:lpstr>
      <vt:lpstr>What’s different about DCNs?</vt:lpstr>
      <vt:lpstr>PowerPoint Presentation</vt:lpstr>
      <vt:lpstr>Data center costs</vt:lpstr>
      <vt:lpstr>Server costs</vt:lpstr>
      <vt:lpstr>Goal: Agility -- any service, any server</vt:lpstr>
      <vt:lpstr>Steps to achieving Agility</vt:lpstr>
      <vt:lpstr>Agility means that the DCN needs…</vt:lpstr>
      <vt:lpstr>Conventional DC network</vt:lpstr>
      <vt:lpstr>Layer 2 vs. Layer 3</vt:lpstr>
      <vt:lpstr>Conventional DC Network Problems</vt:lpstr>
      <vt:lpstr>PowerPoint Presentation</vt:lpstr>
      <vt:lpstr>PowerPoint Presentation</vt:lpstr>
      <vt:lpstr>Google’s DCN Challenges &amp; Approaches</vt:lpstr>
      <vt:lpstr>PowerPoint Presentation</vt:lpstr>
      <vt:lpstr>A single (n X m)-port switching fabric</vt:lpstr>
      <vt:lpstr>A single (n X m)-port switching fabric</vt:lpstr>
      <vt:lpstr>High port density + nonblocking == hard!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298</cp:revision>
  <dcterms:created xsi:type="dcterms:W3CDTF">2019-09-25T10:37:02Z</dcterms:created>
  <dcterms:modified xsi:type="dcterms:W3CDTF">2019-10-03T11:45:47Z</dcterms:modified>
</cp:coreProperties>
</file>