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384" r:id="rId2"/>
    <p:sldId id="355" r:id="rId3"/>
    <p:sldId id="364" r:id="rId4"/>
    <p:sldId id="423" r:id="rId5"/>
    <p:sldId id="425" r:id="rId6"/>
    <p:sldId id="424" r:id="rId7"/>
    <p:sldId id="373" r:id="rId8"/>
    <p:sldId id="375" r:id="rId9"/>
    <p:sldId id="376" r:id="rId10"/>
    <p:sldId id="377" r:id="rId11"/>
    <p:sldId id="378" r:id="rId12"/>
    <p:sldId id="379" r:id="rId13"/>
    <p:sldId id="421" r:id="rId14"/>
    <p:sldId id="416" r:id="rId15"/>
    <p:sldId id="426" r:id="rId16"/>
    <p:sldId id="427" r:id="rId17"/>
    <p:sldId id="428" r:id="rId18"/>
    <p:sldId id="435" r:id="rId19"/>
    <p:sldId id="429" r:id="rId20"/>
    <p:sldId id="430" r:id="rId21"/>
    <p:sldId id="431" r:id="rId22"/>
    <p:sldId id="432" r:id="rId23"/>
    <p:sldId id="433" r:id="rId24"/>
    <p:sldId id="43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7"/>
    <p:restoredTop sz="94012"/>
  </p:normalViewPr>
  <p:slideViewPr>
    <p:cSldViewPr snapToGrid="0" snapToObjects="1">
      <p:cViewPr varScale="1">
        <p:scale>
          <a:sx n="105" d="100"/>
          <a:sy n="105" d="100"/>
        </p:scale>
        <p:origin x="224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10,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Software Switches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micro-flows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6451"/>
          </a:xfrm>
        </p:spPr>
        <p:txBody>
          <a:bodyPr>
            <a:normAutofit/>
          </a:bodyPr>
          <a:lstStyle/>
          <a:p>
            <a:r>
              <a:rPr lang="en-US" dirty="0"/>
              <a:t>Too many micro-flows: e.g., each TCP port</a:t>
            </a:r>
          </a:p>
          <a:p>
            <a:r>
              <a:rPr lang="is-IS" dirty="0"/>
              <a:t>Many micro-flows may be short lived!</a:t>
            </a:r>
          </a:p>
          <a:p>
            <a:pPr lvl="1"/>
            <a:r>
              <a:rPr lang="is-IS" dirty="0"/>
              <a:t>Poor cache-hit rate</a:t>
            </a:r>
          </a:p>
          <a:p>
            <a:endParaRPr lang="is-IS" dirty="0"/>
          </a:p>
          <a:p>
            <a:r>
              <a:rPr lang="is-IS" dirty="0"/>
              <a:t>Can we cache the outcome of rule lookup directly?</a:t>
            </a:r>
          </a:p>
          <a:p>
            <a:endParaRPr lang="is-IS" dirty="0"/>
          </a:p>
          <a:p>
            <a:r>
              <a:rPr lang="en-US" dirty="0"/>
              <a:t>N</a:t>
            </a:r>
            <a:r>
              <a:rPr lang="is-IS" dirty="0"/>
              <a:t>aive approach: Cross-product explosion!</a:t>
            </a:r>
          </a:p>
          <a:p>
            <a:pPr lvl="1"/>
            <a:r>
              <a:rPr lang="is-IS" dirty="0"/>
              <a:t>Example: Table 1 on source IP, table 2 on destination IP</a:t>
            </a:r>
          </a:p>
          <a:p>
            <a:pPr lvl="1"/>
            <a:endParaRPr lang="is-IS" dirty="0"/>
          </a:p>
          <a:p>
            <a:r>
              <a:rPr lang="is-IS" dirty="0"/>
              <a:t>Recurring theme in this paper: </a:t>
            </a:r>
            <a:r>
              <a:rPr lang="is-IS" dirty="0">
                <a:solidFill>
                  <a:srgbClr val="C00000"/>
                </a:solidFill>
              </a:rPr>
              <a:t>avoid up-front (proactive) costs 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930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2: Mega-flow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67533" cy="4351338"/>
          </a:xfrm>
        </p:spPr>
        <p:txBody>
          <a:bodyPr/>
          <a:lstStyle/>
          <a:p>
            <a:r>
              <a:rPr lang="en-US" dirty="0"/>
              <a:t>Build the cache of rules </a:t>
            </a:r>
            <a:r>
              <a:rPr lang="en-US" dirty="0">
                <a:solidFill>
                  <a:srgbClr val="C00000"/>
                </a:solidFill>
              </a:rPr>
              <a:t>lazily</a:t>
            </a:r>
            <a:r>
              <a:rPr lang="en-US" dirty="0"/>
              <a:t> using just the </a:t>
            </a:r>
            <a:r>
              <a:rPr lang="en-US" dirty="0">
                <a:solidFill>
                  <a:srgbClr val="C00000"/>
                </a:solidFill>
              </a:rPr>
              <a:t>fields accessed</a:t>
            </a:r>
            <a:endParaRPr lang="en-US" dirty="0"/>
          </a:p>
          <a:p>
            <a:pPr lvl="1"/>
            <a:r>
              <a:rPr lang="en-US" dirty="0"/>
              <a:t>Ex: contain just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IP combinations that appeared in packets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Megaflow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13034" y="2912533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91441" y="4351993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Helvetica" charset="0"/>
                <a:ea typeface="Helvetica" charset="0"/>
                <a:cs typeface="Helvetica" charset="0"/>
              </a:rPr>
              <a:t>Miss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352799" y="3179762"/>
            <a:ext cx="4792134" cy="3559704"/>
            <a:chOff x="3352799" y="3179762"/>
            <a:chExt cx="4792134" cy="3559704"/>
          </a:xfrm>
        </p:grpSpPr>
        <p:sp>
          <p:nvSpPr>
            <p:cNvPr id="7" name="Freeform 6"/>
            <p:cNvSpPr/>
            <p:nvPr/>
          </p:nvSpPr>
          <p:spPr>
            <a:xfrm>
              <a:off x="4521200" y="3437466"/>
              <a:ext cx="2624667" cy="848023"/>
            </a:xfrm>
            <a:custGeom>
              <a:avLst/>
              <a:gdLst>
                <a:gd name="connsiteX0" fmla="*/ 0 w 2624667"/>
                <a:gd name="connsiteY0" fmla="*/ 0 h 848023"/>
                <a:gd name="connsiteX1" fmla="*/ 829733 w 2624667"/>
                <a:gd name="connsiteY1" fmla="*/ 728134 h 848023"/>
                <a:gd name="connsiteX2" fmla="*/ 1659467 w 2624667"/>
                <a:gd name="connsiteY2" fmla="*/ 795867 h 848023"/>
                <a:gd name="connsiteX3" fmla="*/ 2624667 w 2624667"/>
                <a:gd name="connsiteY3" fmla="*/ 203200 h 84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24667" h="848023">
                  <a:moveTo>
                    <a:pt x="0" y="0"/>
                  </a:moveTo>
                  <a:cubicBezTo>
                    <a:pt x="276577" y="297745"/>
                    <a:pt x="553155" y="595490"/>
                    <a:pt x="829733" y="728134"/>
                  </a:cubicBezTo>
                  <a:cubicBezTo>
                    <a:pt x="1106311" y="860778"/>
                    <a:pt x="1360311" y="883356"/>
                    <a:pt x="1659467" y="795867"/>
                  </a:cubicBezTo>
                  <a:cubicBezTo>
                    <a:pt x="1958623" y="708378"/>
                    <a:pt x="2624667" y="203200"/>
                    <a:pt x="2624667" y="2032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4504267" y="4064000"/>
              <a:ext cx="3115733" cy="2153301"/>
            </a:xfrm>
            <a:custGeom>
              <a:avLst/>
              <a:gdLst>
                <a:gd name="connsiteX0" fmla="*/ 0 w 3115733"/>
                <a:gd name="connsiteY0" fmla="*/ 0 h 2153301"/>
                <a:gd name="connsiteX1" fmla="*/ 677333 w 3115733"/>
                <a:gd name="connsiteY1" fmla="*/ 1557866 h 2153301"/>
                <a:gd name="connsiteX2" fmla="*/ 1303866 w 3115733"/>
                <a:gd name="connsiteY2" fmla="*/ 2150533 h 2153301"/>
                <a:gd name="connsiteX3" fmla="*/ 2032000 w 3115733"/>
                <a:gd name="connsiteY3" fmla="*/ 1710266 h 2153301"/>
                <a:gd name="connsiteX4" fmla="*/ 3115733 w 3115733"/>
                <a:gd name="connsiteY4" fmla="*/ 254000 h 2153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5733" h="2153301">
                  <a:moveTo>
                    <a:pt x="0" y="0"/>
                  </a:moveTo>
                  <a:cubicBezTo>
                    <a:pt x="230011" y="599722"/>
                    <a:pt x="460022" y="1199444"/>
                    <a:pt x="677333" y="1557866"/>
                  </a:cubicBezTo>
                  <a:cubicBezTo>
                    <a:pt x="894644" y="1916288"/>
                    <a:pt x="1078088" y="2125133"/>
                    <a:pt x="1303866" y="2150533"/>
                  </a:cubicBezTo>
                  <a:cubicBezTo>
                    <a:pt x="1529644" y="2175933"/>
                    <a:pt x="1730022" y="2026355"/>
                    <a:pt x="2032000" y="1710266"/>
                  </a:cubicBezTo>
                  <a:cubicBezTo>
                    <a:pt x="2333978" y="1394177"/>
                    <a:pt x="3115733" y="254000"/>
                    <a:pt x="3115733" y="254000"/>
                  </a:cubicBezTo>
                </a:path>
              </a:pathLst>
            </a:custGeom>
            <a:noFill/>
            <a:ln w="508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/>
            <p:cNvSpPr/>
            <p:nvPr/>
          </p:nvSpPr>
          <p:spPr>
            <a:xfrm>
              <a:off x="3352799" y="3179762"/>
              <a:ext cx="4792134" cy="3559704"/>
            </a:xfrm>
            <a:prstGeom prst="triangle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38198" y="3586946"/>
            <a:ext cx="25146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tuple space search</a:t>
            </a:r>
          </a:p>
        </p:txBody>
      </p:sp>
    </p:spTree>
    <p:extLst>
      <p:ext uri="{BB962C8B-B14F-4D97-AF65-F5344CB8AC3E}">
        <p14:creationId xmlns:p14="http://schemas.microsoft.com/office/powerpoint/2010/main" val="381479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to mega-flow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r>
              <a:rPr lang="en-US" dirty="0"/>
              <a:t>You have an OF table. What happens if you populate the mega-flow blindly by concatenating the fields accessed on lookup?</a:t>
            </a:r>
          </a:p>
          <a:p>
            <a:pPr lvl="1"/>
            <a:r>
              <a:rPr lang="en-US" dirty="0"/>
              <a:t>Hint 1: consider flow tables that match on highly variable fields</a:t>
            </a:r>
          </a:p>
          <a:p>
            <a:pPr lvl="1"/>
            <a:r>
              <a:rPr lang="en-US" dirty="0"/>
              <a:t>Hint 2: consider priorities of rules with </a:t>
            </a:r>
            <a:r>
              <a:rPr lang="en-US"/>
              <a:t>overlapping matches</a:t>
            </a:r>
            <a:endParaRPr lang="en-US" dirty="0"/>
          </a:p>
          <a:p>
            <a:pPr lvl="1"/>
            <a:r>
              <a:rPr lang="en-US" dirty="0"/>
              <a:t>Hint 3: consider the number of lookups vs. </a:t>
            </a:r>
            <a:r>
              <a:rPr lang="en-US" dirty="0" err="1"/>
              <a:t>microflow</a:t>
            </a:r>
            <a:r>
              <a:rPr lang="en-US" dirty="0"/>
              <a:t> cache</a:t>
            </a:r>
          </a:p>
          <a:p>
            <a:pPr lvl="1"/>
            <a:endParaRPr lang="en-US" dirty="0"/>
          </a:p>
          <a:p>
            <a:r>
              <a:rPr lang="en-US" dirty="0"/>
              <a:t>OVS introduced a series of </a:t>
            </a:r>
            <a:r>
              <a:rPr lang="en-US" i="1" dirty="0"/>
              <a:t>algorithmic </a:t>
            </a:r>
            <a:r>
              <a:rPr lang="en-US" dirty="0"/>
              <a:t>improvements</a:t>
            </a:r>
          </a:p>
          <a:p>
            <a:pPr lvl="1"/>
            <a:r>
              <a:rPr lang="en-US" dirty="0"/>
              <a:t>Priority sorting of mega-flow tables</a:t>
            </a:r>
          </a:p>
          <a:p>
            <a:pPr lvl="1"/>
            <a:r>
              <a:rPr lang="en-US" dirty="0"/>
              <a:t>Staged lookups starting with more static sets of fields</a:t>
            </a:r>
          </a:p>
          <a:p>
            <a:pPr lvl="1"/>
            <a:r>
              <a:rPr lang="en-US" dirty="0"/>
              <a:t>Prefix </a:t>
            </a:r>
            <a:r>
              <a:rPr lang="en-US" dirty="0" err="1"/>
              <a:t>trie</a:t>
            </a:r>
            <a:r>
              <a:rPr lang="en-US" dirty="0"/>
              <a:t> to detect non-overlapping longest-prefix matches</a:t>
            </a:r>
          </a:p>
          <a:p>
            <a:pPr lvl="1"/>
            <a:r>
              <a:rPr lang="en-US" dirty="0"/>
              <a:t>Combine with micro-flow cache!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E7B68-A2EB-1647-86C7-543EA3F820FA}"/>
              </a:ext>
            </a:extLst>
          </p:cNvPr>
          <p:cNvSpPr txBox="1"/>
          <p:nvPr/>
        </p:nvSpPr>
        <p:spPr>
          <a:xfrm>
            <a:off x="2191871" y="2668831"/>
            <a:ext cx="805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Discussion of OVS</a:t>
            </a:r>
          </a:p>
        </p:txBody>
      </p:sp>
    </p:spTree>
    <p:extLst>
      <p:ext uri="{BB962C8B-B14F-4D97-AF65-F5344CB8AC3E}">
        <p14:creationId xmlns:p14="http://schemas.microsoft.com/office/powerpoint/2010/main" val="106168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E7B68-A2EB-1647-86C7-543EA3F820FA}"/>
              </a:ext>
            </a:extLst>
          </p:cNvPr>
          <p:cNvSpPr txBox="1"/>
          <p:nvPr/>
        </p:nvSpPr>
        <p:spPr>
          <a:xfrm>
            <a:off x="2191871" y="2668832"/>
            <a:ext cx="8054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elvetica" pitchFamily="2" charset="0"/>
              </a:rPr>
              <a:t>What you said</a:t>
            </a:r>
          </a:p>
        </p:txBody>
      </p:sp>
    </p:spTree>
    <p:extLst>
      <p:ext uri="{BB962C8B-B14F-4D97-AF65-F5344CB8AC3E}">
        <p14:creationId xmlns:p14="http://schemas.microsoft.com/office/powerpoint/2010/main" val="4226666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1034143" y="2586426"/>
            <a:ext cx="10123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#1 How do </a:t>
            </a:r>
            <a:r>
              <a:rPr lang="en-US" sz="2800" dirty="0" err="1">
                <a:latin typeface="Helvetica" pitchFamily="2" charset="0"/>
              </a:rPr>
              <a:t>megaflows</a:t>
            </a:r>
            <a:r>
              <a:rPr lang="en-US" sz="2800" dirty="0">
                <a:latin typeface="Helvetica" pitchFamily="2" charset="0"/>
              </a:rPr>
              <a:t> handle wildcards in OpenFlow rules?</a:t>
            </a:r>
          </a:p>
        </p:txBody>
      </p:sp>
    </p:spTree>
    <p:extLst>
      <p:ext uri="{BB962C8B-B14F-4D97-AF65-F5344CB8AC3E}">
        <p14:creationId xmlns:p14="http://schemas.microsoft.com/office/powerpoint/2010/main" val="958846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1034143" y="2586426"/>
            <a:ext cx="10123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#2.1 What are the actual sizes of the microflow and </a:t>
            </a:r>
            <a:r>
              <a:rPr lang="en-US" sz="2800" dirty="0" err="1">
                <a:latin typeface="Helvetica" pitchFamily="2" charset="0"/>
              </a:rPr>
              <a:t>megaflow</a:t>
            </a:r>
            <a:r>
              <a:rPr lang="en-US" sz="2800" dirty="0">
                <a:latin typeface="Helvetica" pitchFamily="2" charset="0"/>
              </a:rPr>
              <a:t> caches?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#2.2 Do the caches overlap with the L1, L2, … caches of the machine?</a:t>
            </a:r>
          </a:p>
        </p:txBody>
      </p:sp>
    </p:spTree>
    <p:extLst>
      <p:ext uri="{BB962C8B-B14F-4D97-AF65-F5344CB8AC3E}">
        <p14:creationId xmlns:p14="http://schemas.microsoft.com/office/powerpoint/2010/main" val="452024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1034143" y="2586426"/>
            <a:ext cx="101237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#3.1 What exactly is the overhead of passing a packet between the kernel and the user space process?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#3.2 (How) Do the benefits of OVS caching carry over to user space networking?</a:t>
            </a:r>
          </a:p>
        </p:txBody>
      </p:sp>
    </p:spTree>
    <p:extLst>
      <p:ext uri="{BB962C8B-B14F-4D97-AF65-F5344CB8AC3E}">
        <p14:creationId xmlns:p14="http://schemas.microsoft.com/office/powerpoint/2010/main" val="4248939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1034143" y="2586426"/>
            <a:ext cx="101237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#4.1 With OVS, are we limited to </a:t>
            </a:r>
            <a:r>
              <a:rPr lang="en-US" sz="2800" dirty="0" err="1">
                <a:latin typeface="Helvetica" pitchFamily="2" charset="0"/>
              </a:rPr>
              <a:t>Openflow</a:t>
            </a:r>
            <a:r>
              <a:rPr lang="en-US" sz="2800" dirty="0">
                <a:latin typeface="Helvetica" pitchFamily="2" charset="0"/>
              </a:rPr>
              <a:t>? Can we use more flexible protocols?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#4.2 How flexible </a:t>
            </a:r>
            <a:r>
              <a:rPr lang="en-US" sz="2800">
                <a:latin typeface="Helvetica" pitchFamily="2" charset="0"/>
              </a:rPr>
              <a:t>and perf-critical is </a:t>
            </a:r>
            <a:r>
              <a:rPr lang="en-US" sz="2800" dirty="0">
                <a:latin typeface="Helvetica" pitchFamily="2" charset="0"/>
              </a:rPr>
              <a:t>OVSDB?</a:t>
            </a:r>
          </a:p>
        </p:txBody>
      </p:sp>
    </p:spTree>
    <p:extLst>
      <p:ext uri="{BB962C8B-B14F-4D97-AF65-F5344CB8AC3E}">
        <p14:creationId xmlns:p14="http://schemas.microsoft.com/office/powerpoint/2010/main" val="2529783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details in perf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726233" y="2381153"/>
            <a:ext cx="1012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if the paper gave more information on how often in their benchmark</a:t>
            </a:r>
          </a:p>
          <a:p>
            <a:r>
              <a:rPr lang="en-US" sz="2400" dirty="0">
                <a:latin typeface="Helvetica" pitchFamily="2" charset="0"/>
              </a:rPr>
              <a:t>system the real locations of virtual switches or their hypervisors were</a:t>
            </a:r>
          </a:p>
          <a:p>
            <a:r>
              <a:rPr lang="en-US" sz="2400" dirty="0">
                <a:latin typeface="Helvetica" pitchFamily="2" charset="0"/>
              </a:rPr>
              <a:t>moved. This is because moving very often would inevitably incur overheads due to memory copying and cache misses.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Michael Wu</a:t>
            </a:r>
          </a:p>
        </p:txBody>
      </p:sp>
    </p:spTree>
    <p:extLst>
      <p:ext uri="{BB962C8B-B14F-4D97-AF65-F5344CB8AC3E}">
        <p14:creationId xmlns:p14="http://schemas.microsoft.com/office/powerpoint/2010/main" val="223633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0438" cy="1325563"/>
          </a:xfrm>
        </p:spPr>
        <p:txBody>
          <a:bodyPr/>
          <a:lstStyle/>
          <a:p>
            <a:r>
              <a:rPr lang="en-US" dirty="0"/>
              <a:t>Software-Defined Network (SDN)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657" y="4882425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695" y="5792197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176" y="4028782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20" y="4639672"/>
            <a:ext cx="1471856" cy="875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>
            <a:endCxn id="5" idx="1"/>
          </p:cNvCxnSpPr>
          <p:nvPr/>
        </p:nvCxnSpPr>
        <p:spPr>
          <a:xfrm flipV="1">
            <a:off x="2771775" y="4466690"/>
            <a:ext cx="3780401" cy="76905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endCxn id="4" idx="1"/>
          </p:cNvCxnSpPr>
          <p:nvPr/>
        </p:nvCxnSpPr>
        <p:spPr>
          <a:xfrm>
            <a:off x="2771775" y="5320332"/>
            <a:ext cx="1680920" cy="9097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838294" y="4525560"/>
            <a:ext cx="1576926" cy="356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744547" y="5120444"/>
            <a:ext cx="3670673" cy="11525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044"/>
          <p:cNvSpPr>
            <a:spLocks noChangeArrowheads="1"/>
          </p:cNvSpPr>
          <p:nvPr/>
        </p:nvSpPr>
        <p:spPr bwMode="auto">
          <a:xfrm>
            <a:off x="918625" y="4110091"/>
            <a:ext cx="2392388" cy="5342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1" name="Text Box 1048"/>
          <p:cNvSpPr txBox="1">
            <a:spLocks noChangeArrowheads="1"/>
          </p:cNvSpPr>
          <p:nvPr/>
        </p:nvSpPr>
        <p:spPr bwMode="auto">
          <a:xfrm>
            <a:off x="1408732" y="4176868"/>
            <a:ext cx="1503549" cy="400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dirty="0"/>
              <a:t>Data plane</a:t>
            </a:r>
          </a:p>
        </p:txBody>
      </p:sp>
      <p:grpSp>
        <p:nvGrpSpPr>
          <p:cNvPr id="22" name="Group 1043"/>
          <p:cNvGrpSpPr>
            <a:grpSpLocks/>
          </p:cNvGrpSpPr>
          <p:nvPr/>
        </p:nvGrpSpPr>
        <p:grpSpPr bwMode="auto">
          <a:xfrm>
            <a:off x="6091910" y="3408079"/>
            <a:ext cx="2392388" cy="534212"/>
            <a:chOff x="1776" y="2592"/>
            <a:chExt cx="576" cy="240"/>
          </a:xfrm>
        </p:grpSpPr>
        <p:sp>
          <p:nvSpPr>
            <p:cNvPr id="23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/>
                <a:t>Data plane</a:t>
              </a:r>
            </a:p>
          </p:txBody>
        </p:sp>
      </p:grpSp>
      <p:grpSp>
        <p:nvGrpSpPr>
          <p:cNvPr id="27" name="Group 1043"/>
          <p:cNvGrpSpPr>
            <a:grpSpLocks/>
          </p:cNvGrpSpPr>
          <p:nvPr/>
        </p:nvGrpSpPr>
        <p:grpSpPr bwMode="auto">
          <a:xfrm>
            <a:off x="9151266" y="3999254"/>
            <a:ext cx="2392388" cy="534212"/>
            <a:chOff x="1776" y="2592"/>
            <a:chExt cx="576" cy="240"/>
          </a:xfrm>
        </p:grpSpPr>
        <p:sp>
          <p:nvSpPr>
            <p:cNvPr id="28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1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/>
                <a:t>Data plane</a:t>
              </a:r>
            </a:p>
          </p:txBody>
        </p:sp>
      </p:grpSp>
      <p:sp>
        <p:nvSpPr>
          <p:cNvPr id="32" name="Rectangle 1045"/>
          <p:cNvSpPr>
            <a:spLocks noChangeArrowheads="1"/>
          </p:cNvSpPr>
          <p:nvPr/>
        </p:nvSpPr>
        <p:spPr bwMode="auto">
          <a:xfrm>
            <a:off x="918625" y="1482537"/>
            <a:ext cx="10625029" cy="534212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" name="Text Box 1047"/>
          <p:cNvSpPr txBox="1">
            <a:spLocks noChangeArrowheads="1"/>
          </p:cNvSpPr>
          <p:nvPr/>
        </p:nvSpPr>
        <p:spPr bwMode="auto">
          <a:xfrm>
            <a:off x="1491092" y="1517790"/>
            <a:ext cx="965383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x-none" sz="2600" dirty="0"/>
              <a:t>Centralized control plane</a:t>
            </a:r>
          </a:p>
        </p:txBody>
      </p:sp>
      <p:pic>
        <p:nvPicPr>
          <p:cNvPr id="34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5190" y="1782683"/>
            <a:ext cx="1014181" cy="1343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H="1">
            <a:off x="2085979" y="2016749"/>
            <a:ext cx="0" cy="2093342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098540" y="2038331"/>
            <a:ext cx="2098" cy="3071025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0308313" y="2038330"/>
            <a:ext cx="0" cy="196092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endCxn id="23" idx="0"/>
          </p:cNvCxnSpPr>
          <p:nvPr/>
        </p:nvCxnSpPr>
        <p:spPr>
          <a:xfrm>
            <a:off x="7276077" y="2031235"/>
            <a:ext cx="0" cy="1376844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316" y="5604645"/>
            <a:ext cx="2115602" cy="86793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9156" y="5857931"/>
            <a:ext cx="774700" cy="609600"/>
          </a:xfrm>
          <a:prstGeom prst="rect">
            <a:avLst/>
          </a:prstGeom>
        </p:spPr>
      </p:pic>
      <p:grpSp>
        <p:nvGrpSpPr>
          <p:cNvPr id="36" name="Group 1043"/>
          <p:cNvGrpSpPr>
            <a:grpSpLocks/>
          </p:cNvGrpSpPr>
          <p:nvPr/>
        </p:nvGrpSpPr>
        <p:grpSpPr bwMode="auto">
          <a:xfrm>
            <a:off x="4159788" y="5109356"/>
            <a:ext cx="2392388" cy="534212"/>
            <a:chOff x="1776" y="2592"/>
            <a:chExt cx="576" cy="240"/>
          </a:xfrm>
        </p:grpSpPr>
        <p:sp>
          <p:nvSpPr>
            <p:cNvPr id="37" name="Rectangle 1044"/>
            <p:cNvSpPr>
              <a:spLocks noChangeArrowheads="1"/>
            </p:cNvSpPr>
            <p:nvPr/>
          </p:nvSpPr>
          <p:spPr bwMode="auto">
            <a:xfrm>
              <a:off x="1776" y="2592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8" name="Text Box 1048"/>
            <p:cNvSpPr txBox="1">
              <a:spLocks noChangeArrowheads="1"/>
            </p:cNvSpPr>
            <p:nvPr/>
          </p:nvSpPr>
          <p:spPr bwMode="auto">
            <a:xfrm>
              <a:off x="1894" y="2622"/>
              <a:ext cx="362" cy="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x-none" dirty="0"/>
                <a:t>Data plane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6530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details in perf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726233" y="2381153"/>
            <a:ext cx="101237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The author just experimented the effect for each optimization only</a:t>
            </a:r>
          </a:p>
          <a:p>
            <a:r>
              <a:rPr lang="en-US" sz="2400" dirty="0">
                <a:latin typeface="Helvetica" pitchFamily="2" charset="0"/>
              </a:rPr>
              <a:t>and the whole combination. They did not take the combination effect of two optimization or three optimization into consideration. I think some combination of two optimizations may achieve better performance and throughput.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 err="1">
                <a:latin typeface="Helvetica" pitchFamily="2" charset="0"/>
              </a:rPr>
              <a:t>Weizhi</a:t>
            </a:r>
            <a:r>
              <a:rPr lang="en-US" sz="2400" dirty="0">
                <a:latin typeface="Helvetica" pitchFamily="2" charset="0"/>
              </a:rPr>
              <a:t> Wang</a:t>
            </a:r>
          </a:p>
        </p:txBody>
      </p:sp>
    </p:spTree>
    <p:extLst>
      <p:ext uri="{BB962C8B-B14F-4D97-AF65-F5344CB8AC3E}">
        <p14:creationId xmlns:p14="http://schemas.microsoft.com/office/powerpoint/2010/main" val="3929915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details in perf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726233" y="2381153"/>
            <a:ext cx="10123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Is there any downside on moving the IP tunneled packets</a:t>
            </a:r>
          </a:p>
          <a:p>
            <a:r>
              <a:rPr lang="en-US" sz="2400" dirty="0">
                <a:latin typeface="Helvetica" pitchFamily="2" charset="0"/>
              </a:rPr>
              <a:t>transportation virtual? Namely, will the possibility of losing packets increase? [...] Wouldn't connecting to virtual datacenters cost more time, or can it be overlooked?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 err="1">
                <a:latin typeface="Helvetica" pitchFamily="2" charset="0"/>
              </a:rPr>
              <a:t>Xiaochang</a:t>
            </a:r>
            <a:r>
              <a:rPr lang="en-US" sz="2400" dirty="0">
                <a:latin typeface="Helvetica" pitchFamily="2" charset="0"/>
              </a:rPr>
              <a:t> Chen</a:t>
            </a:r>
          </a:p>
        </p:txBody>
      </p:sp>
    </p:spTree>
    <p:extLst>
      <p:ext uri="{BB962C8B-B14F-4D97-AF65-F5344CB8AC3E}">
        <p14:creationId xmlns:p14="http://schemas.microsoft.com/office/powerpoint/2010/main" val="3929621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1E53-79A2-1F49-9F86-2BA067C08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Deeper design issues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225E5-A0A9-9240-8D3B-0D94EBD90B24}"/>
              </a:ext>
            </a:extLst>
          </p:cNvPr>
          <p:cNvSpPr txBox="1"/>
          <p:nvPr/>
        </p:nvSpPr>
        <p:spPr>
          <a:xfrm>
            <a:off x="1034143" y="1905506"/>
            <a:ext cx="101237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I feel it possible for one VM to use some techniques of reverse engineering like measuring the time of connection setup to sniff the connections of other </a:t>
            </a:r>
            <a:r>
              <a:rPr lang="en-US" sz="2400" dirty="0" err="1">
                <a:latin typeface="Helvetica" pitchFamily="2" charset="0"/>
              </a:rPr>
              <a:t>vms</a:t>
            </a:r>
            <a:r>
              <a:rPr lang="en-US" sz="2400" dirty="0">
                <a:latin typeface="Helvetica" pitchFamily="2" charset="0"/>
              </a:rPr>
              <a:t>, similar to Phantom and Sphere's hack to CPU caching. Though I am not quite sure, since Open </a:t>
            </a:r>
            <a:r>
              <a:rPr lang="en-US" sz="2400" dirty="0" err="1">
                <a:latin typeface="Helvetica" pitchFamily="2" charset="0"/>
              </a:rPr>
              <a:t>Vswitch</a:t>
            </a:r>
            <a:r>
              <a:rPr lang="en-US" sz="2400" dirty="0">
                <a:latin typeface="Helvetica" pitchFamily="2" charset="0"/>
              </a:rPr>
              <a:t> is fully open-sourced, its hash function, seeds are open to all people, it's totally possible to monitor the activities of other VMs in one VM.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 err="1">
                <a:latin typeface="Helvetica" pitchFamily="2" charset="0"/>
              </a:rPr>
              <a:t>Siwei</a:t>
            </a:r>
            <a:r>
              <a:rPr lang="en-US" sz="2400" dirty="0">
                <a:latin typeface="Helvetica" pitchFamily="2" charset="0"/>
              </a:rPr>
              <a:t> Feng</a:t>
            </a:r>
          </a:p>
        </p:txBody>
      </p:sp>
    </p:spTree>
    <p:extLst>
      <p:ext uri="{BB962C8B-B14F-4D97-AF65-F5344CB8AC3E}">
        <p14:creationId xmlns:p14="http://schemas.microsoft.com/office/powerpoint/2010/main" val="110254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154F-DEB6-1D45-BD1E-FF2FA35D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E02A1-9EA6-7A4A-934C-A18D2360598B}"/>
              </a:ext>
            </a:extLst>
          </p:cNvPr>
          <p:cNvSpPr txBox="1"/>
          <p:nvPr/>
        </p:nvSpPr>
        <p:spPr>
          <a:xfrm>
            <a:off x="1034143" y="1905506"/>
            <a:ext cx="101237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Another improvement that could be made would be specifying</a:t>
            </a:r>
          </a:p>
          <a:p>
            <a:r>
              <a:rPr lang="en-US" sz="2400" dirty="0">
                <a:latin typeface="Helvetica" pitchFamily="2" charset="0"/>
              </a:rPr>
              <a:t>this idea for specific data centers and hardware. While OVS is made to serve data centers in general, research should be done to see how caches should be implemented on a hardware level to best serve the processes outlined in this paper.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Richard Fernandes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>
                <a:latin typeface="Helvetica" pitchFamily="2" charset="0"/>
              </a:rPr>
              <a:t>Is it possible to offload the flow table search and flow computation</a:t>
            </a:r>
          </a:p>
          <a:p>
            <a:r>
              <a:rPr lang="en-US" sz="2400" dirty="0">
                <a:latin typeface="Helvetica" pitchFamily="2" charset="0"/>
              </a:rPr>
              <a:t>to some special hardware, e.g., FPGA?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 err="1">
                <a:latin typeface="Helvetica" pitchFamily="2" charset="0"/>
              </a:rPr>
              <a:t>Qiongwen</a:t>
            </a:r>
            <a:r>
              <a:rPr lang="en-US" sz="2400" dirty="0">
                <a:latin typeface="Helvetica" pitchFamily="2" charset="0"/>
              </a:rPr>
              <a:t> Xu</a:t>
            </a:r>
          </a:p>
        </p:txBody>
      </p:sp>
    </p:spTree>
    <p:extLst>
      <p:ext uri="{BB962C8B-B14F-4D97-AF65-F5344CB8AC3E}">
        <p14:creationId xmlns:p14="http://schemas.microsoft.com/office/powerpoint/2010/main" val="7874758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A154F-DEB6-1D45-BD1E-FF2FA35D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E02A1-9EA6-7A4A-934C-A18D2360598B}"/>
              </a:ext>
            </a:extLst>
          </p:cNvPr>
          <p:cNvSpPr txBox="1"/>
          <p:nvPr/>
        </p:nvSpPr>
        <p:spPr>
          <a:xfrm>
            <a:off x="1034143" y="1905506"/>
            <a:ext cx="10123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staged lookup [...] statically divides field into four groups. A</a:t>
            </a:r>
          </a:p>
          <a:p>
            <a:r>
              <a:rPr lang="en-US" sz="2400" dirty="0">
                <a:latin typeface="Helvetica" pitchFamily="2" charset="0"/>
              </a:rPr>
              <a:t>better choice is to refer to importance of different headers in different scenes adaptively.</a:t>
            </a:r>
          </a:p>
          <a:p>
            <a:endParaRPr lang="en-US" sz="2400" dirty="0">
              <a:latin typeface="Helvetica" pitchFamily="2" charset="0"/>
            </a:endParaRPr>
          </a:p>
          <a:p>
            <a:r>
              <a:rPr lang="en-US" sz="2400" dirty="0" err="1">
                <a:latin typeface="Helvetica" pitchFamily="2" charset="0"/>
              </a:rPr>
              <a:t>Huixiong</a:t>
            </a:r>
            <a:r>
              <a:rPr lang="en-US" sz="2400" dirty="0">
                <a:latin typeface="Helvetica" pitchFamily="2" charset="0"/>
              </a:rPr>
              <a:t> Qin</a:t>
            </a:r>
          </a:p>
        </p:txBody>
      </p:sp>
    </p:spTree>
    <p:extLst>
      <p:ext uri="{BB962C8B-B14F-4D97-AF65-F5344CB8AC3E}">
        <p14:creationId xmlns:p14="http://schemas.microsoft.com/office/powerpoint/2010/main" val="39643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software switches?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27575"/>
          </a:xfrm>
        </p:spPr>
        <p:txBody>
          <a:bodyPr>
            <a:normAutofit/>
          </a:bodyPr>
          <a:lstStyle/>
          <a:p>
            <a:r>
              <a:rPr lang="en-US" dirty="0"/>
              <a:t>Early roots in networking: first switches were fully in software</a:t>
            </a:r>
          </a:p>
          <a:p>
            <a:pPr lvl="1"/>
            <a:r>
              <a:rPr lang="is-IS" dirty="0"/>
              <a:t>Until high link speeds forced everyone to make ASICs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a tool for experimentation with new protocols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 err="1"/>
              <a:t>Openflow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Advent of virtualization</a:t>
            </a:r>
          </a:p>
          <a:p>
            <a:pPr lvl="1"/>
            <a:r>
              <a:rPr lang="en-US" dirty="0"/>
              <a:t>Need flexible </a:t>
            </a:r>
            <a:r>
              <a:rPr lang="en-US" dirty="0">
                <a:solidFill>
                  <a:srgbClr val="C00000"/>
                </a:solidFill>
              </a:rPr>
              <a:t>policies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: flow rules) inside endpoints!</a:t>
            </a:r>
          </a:p>
          <a:p>
            <a:pPr marL="685800" lvl="2">
              <a:spcBef>
                <a:spcPts val="1000"/>
              </a:spcBef>
            </a:pPr>
            <a:r>
              <a:rPr lang="en-US" sz="2600" dirty="0"/>
              <a:t>What policies?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7053C-0F18-D64A-BB60-376CE1EF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virtualized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559D-EEA0-D049-95AE-EA3C9DE3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Tenant policies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Network virtualization: </a:t>
            </a:r>
            <a:r>
              <a:rPr lang="en-US" dirty="0"/>
              <a:t>I want the physical network to look like my own, and nobody else is on it</a:t>
            </a:r>
          </a:p>
          <a:p>
            <a:endParaRPr lang="en-US" dirty="0"/>
          </a:p>
          <a:p>
            <a:r>
              <a:rPr lang="en-US" dirty="0"/>
              <a:t>Provider policies</a:t>
            </a:r>
          </a:p>
          <a:p>
            <a:pPr lvl="1"/>
            <a:r>
              <a:rPr lang="en-US" dirty="0"/>
              <a:t>Traffic must follow the </a:t>
            </a:r>
            <a:r>
              <a:rPr lang="en-US" dirty="0">
                <a:solidFill>
                  <a:srgbClr val="C00000"/>
                </a:solidFill>
              </a:rPr>
              <a:t>ACLs</a:t>
            </a:r>
            <a:r>
              <a:rPr lang="en-US" dirty="0"/>
              <a:t> and paths set by the provider</a:t>
            </a:r>
          </a:p>
          <a:p>
            <a:pPr lvl="1"/>
            <a:endParaRPr lang="en-US" dirty="0"/>
          </a:p>
          <a:p>
            <a:r>
              <a:rPr lang="en-US" dirty="0"/>
              <a:t>Topology “traversal”</a:t>
            </a:r>
          </a:p>
          <a:p>
            <a:pPr lvl="1"/>
            <a:r>
              <a:rPr lang="en-US" dirty="0"/>
              <a:t>Use the core of the DCN as a </a:t>
            </a:r>
            <a:r>
              <a:rPr lang="en-US" dirty="0">
                <a:solidFill>
                  <a:srgbClr val="C00000"/>
                </a:solidFill>
              </a:rPr>
              <a:t>mesh of point to point tunnels</a:t>
            </a:r>
          </a:p>
        </p:txBody>
      </p:sp>
    </p:spTree>
    <p:extLst>
      <p:ext uri="{BB962C8B-B14F-4D97-AF65-F5344CB8AC3E}">
        <p14:creationId xmlns:p14="http://schemas.microsoft.com/office/powerpoint/2010/main" val="71845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B9024-3B97-924C-85EF-ACAE46C0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01865" cy="1325563"/>
          </a:xfrm>
        </p:spPr>
        <p:txBody>
          <a:bodyPr/>
          <a:lstStyle/>
          <a:p>
            <a:r>
              <a:rPr lang="en-US" dirty="0"/>
              <a:t>Where should policies be implemented?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B856EE-38AB-4145-AEB5-601FD6095405}"/>
              </a:ext>
            </a:extLst>
          </p:cNvPr>
          <p:cNvSpPr/>
          <p:nvPr/>
        </p:nvSpPr>
        <p:spPr>
          <a:xfrm>
            <a:off x="1203489" y="5163696"/>
            <a:ext cx="9785022" cy="13291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Hypervisor (OR)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E1C5-2F14-2445-8AEB-85B635DF3C07}"/>
              </a:ext>
            </a:extLst>
          </p:cNvPr>
          <p:cNvSpPr/>
          <p:nvPr/>
        </p:nvSpPr>
        <p:spPr>
          <a:xfrm>
            <a:off x="1203489" y="3218813"/>
            <a:ext cx="3733015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Virtual machine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72C51D-102F-FA4D-876A-37D0798D3484}"/>
              </a:ext>
            </a:extLst>
          </p:cNvPr>
          <p:cNvSpPr/>
          <p:nvPr/>
        </p:nvSpPr>
        <p:spPr>
          <a:xfrm>
            <a:off x="5075272" y="3218813"/>
            <a:ext cx="2882479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E0FB36-DC69-5E43-8D83-FCC03786C600}"/>
              </a:ext>
            </a:extLst>
          </p:cNvPr>
          <p:cNvSpPr/>
          <p:nvPr/>
        </p:nvSpPr>
        <p:spPr>
          <a:xfrm>
            <a:off x="8106032" y="3218813"/>
            <a:ext cx="2882479" cy="1809946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Lambda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CE0097-99C2-184B-8A80-1C8D900BD70D}"/>
              </a:ext>
            </a:extLst>
          </p:cNvPr>
          <p:cNvSpPr/>
          <p:nvPr/>
        </p:nvSpPr>
        <p:spPr>
          <a:xfrm>
            <a:off x="1108755" y="1915296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0DE56-3861-434E-ADBF-361459A726F4}"/>
              </a:ext>
            </a:extLst>
          </p:cNvPr>
          <p:cNvSpPr/>
          <p:nvPr/>
        </p:nvSpPr>
        <p:spPr>
          <a:xfrm>
            <a:off x="8810369" y="1919414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1210EC-B17F-E043-986C-F16D5EECD570}"/>
              </a:ext>
            </a:extLst>
          </p:cNvPr>
          <p:cNvSpPr/>
          <p:nvPr/>
        </p:nvSpPr>
        <p:spPr>
          <a:xfrm>
            <a:off x="6227423" y="1915296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0BCA07-73BE-5642-BFE0-93D850EF0F0F}"/>
              </a:ext>
            </a:extLst>
          </p:cNvPr>
          <p:cNvSpPr/>
          <p:nvPr/>
        </p:nvSpPr>
        <p:spPr>
          <a:xfrm>
            <a:off x="3672591" y="1915295"/>
            <a:ext cx="2178142" cy="1168579"/>
          </a:xfrm>
          <a:prstGeom prst="rect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" pitchFamily="2" charset="0"/>
              </a:rPr>
              <a:t>App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E3AE7DD-F223-984F-87C7-10A63ADAE0BA}"/>
              </a:ext>
            </a:extLst>
          </p:cNvPr>
          <p:cNvSpPr/>
          <p:nvPr/>
        </p:nvSpPr>
        <p:spPr>
          <a:xfrm>
            <a:off x="2788126" y="5159579"/>
            <a:ext cx="6759145" cy="1329180"/>
          </a:xfrm>
          <a:prstGeom prst="ellipse">
            <a:avLst/>
          </a:prstGeom>
          <a:noFill/>
          <a:ln w="63500">
            <a:solidFill>
              <a:srgbClr val="C00000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8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26664-6E86-3A42-BE6D-AE347090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OpenVSwitch</a:t>
            </a:r>
            <a:r>
              <a:rPr lang="en-US" dirty="0"/>
              <a:t>: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CCF18-82FE-074C-9915-E9F4ED0B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US" dirty="0"/>
              <a:t>Support large and complex policies</a:t>
            </a:r>
          </a:p>
          <a:p>
            <a:endParaRPr lang="en-US" dirty="0"/>
          </a:p>
          <a:p>
            <a:r>
              <a:rPr lang="en-US" dirty="0"/>
              <a:t>Support </a:t>
            </a:r>
            <a:r>
              <a:rPr lang="en-US" dirty="0">
                <a:solidFill>
                  <a:srgbClr val="C00000"/>
                </a:solidFill>
              </a:rPr>
              <a:t>updates </a:t>
            </a:r>
            <a:r>
              <a:rPr lang="en-US" dirty="0"/>
              <a:t>in such policies</a:t>
            </a:r>
          </a:p>
          <a:p>
            <a:pPr lvl="1"/>
            <a:r>
              <a:rPr lang="en-US" dirty="0"/>
              <a:t>Q: why?</a:t>
            </a:r>
          </a:p>
          <a:p>
            <a:pPr lvl="1"/>
            <a:endParaRPr lang="en-US" dirty="0"/>
          </a:p>
          <a:p>
            <a:r>
              <a:rPr lang="en-US" dirty="0"/>
              <a:t>Allow the hypervisor/orchestrator to support user workloads</a:t>
            </a:r>
          </a:p>
          <a:p>
            <a:pPr lvl="1"/>
            <a:r>
              <a:rPr lang="en-US" dirty="0"/>
              <a:t>Don’t take up too much resources</a:t>
            </a:r>
          </a:p>
          <a:p>
            <a:pPr lvl="1"/>
            <a:endParaRPr lang="en-US" dirty="0"/>
          </a:p>
          <a:p>
            <a:r>
              <a:rPr lang="en-US" dirty="0"/>
              <a:t>Process packets with high performance</a:t>
            </a:r>
          </a:p>
          <a:p>
            <a:pPr lvl="1"/>
            <a:r>
              <a:rPr lang="en-US" dirty="0"/>
              <a:t>Provide high throughput and low delay</a:t>
            </a:r>
          </a:p>
        </p:txBody>
      </p:sp>
    </p:spTree>
    <p:extLst>
      <p:ext uri="{BB962C8B-B14F-4D97-AF65-F5344CB8AC3E}">
        <p14:creationId xmlns:p14="http://schemas.microsoft.com/office/powerpoint/2010/main" val="160030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OVS design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072541" cy="4351338"/>
          </a:xfrm>
        </p:spPr>
      </p:pic>
    </p:spTree>
    <p:extLst>
      <p:ext uri="{BB962C8B-B14F-4D97-AF65-F5344CB8AC3E}">
        <p14:creationId xmlns:p14="http://schemas.microsoft.com/office/powerpoint/2010/main" val="152995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design: put OF tables in the kernel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1" y="1406479"/>
            <a:ext cx="10058400" cy="401108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1663" y="5417560"/>
            <a:ext cx="1136867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Large policies: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Low performance with 100+ lookups per packet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Merging policies is problematic: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cross-product explosion</a:t>
            </a:r>
          </a:p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Complex logic in kernel: rules with </a:t>
            </a:r>
            <a:r>
              <a:rPr lang="en-US" sz="28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wildcards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require complex </a:t>
            </a:r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algos</a:t>
            </a:r>
            <a:endParaRPr lang="en-US" sz="2800" dirty="0">
              <a:latin typeface="Helvetica" charset="0"/>
              <a:ea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1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</a:t>
            </a:r>
            <a:r>
              <a:rPr lang="en-US" dirty="0" err="1"/>
              <a:t>Microflow</a:t>
            </a:r>
            <a:r>
              <a:rPr lang="en-US" dirty="0"/>
              <a:t> 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2628"/>
            <a:ext cx="10515600" cy="4351338"/>
          </a:xfrm>
        </p:spPr>
        <p:txBody>
          <a:bodyPr/>
          <a:lstStyle/>
          <a:p>
            <a:r>
              <a:rPr lang="en-US" dirty="0"/>
              <a:t>Microflow: complete set of OF packet headers and metadata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srcIP</a:t>
            </a:r>
            <a:r>
              <a:rPr lang="en-US" dirty="0"/>
              <a:t>, </a:t>
            </a:r>
            <a:r>
              <a:rPr lang="en-US" dirty="0" err="1"/>
              <a:t>dstIP</a:t>
            </a:r>
            <a:r>
              <a:rPr lang="en-US" dirty="0"/>
              <a:t>, IP TTL, </a:t>
            </a:r>
            <a:r>
              <a:rPr lang="en-US" dirty="0" err="1"/>
              <a:t>srcMAC</a:t>
            </a:r>
            <a:r>
              <a:rPr lang="en-US" dirty="0"/>
              <a:t>, </a:t>
            </a:r>
            <a:r>
              <a:rPr lang="en-US" dirty="0" err="1"/>
              <a:t>dstMAC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tuple space search </a:t>
            </a:r>
            <a:r>
              <a:rPr lang="en-US" dirty="0"/>
              <a:t>to do </a:t>
            </a:r>
            <a:r>
              <a:rPr lang="en-US" dirty="0">
                <a:solidFill>
                  <a:srgbClr val="C00000"/>
                </a:solidFill>
              </a:rPr>
              <a:t>one lookup per packet</a:t>
            </a:r>
          </a:p>
        </p:txBody>
      </p:sp>
      <p:sp>
        <p:nvSpPr>
          <p:cNvPr id="4" name="Triangle 3"/>
          <p:cNvSpPr/>
          <p:nvPr/>
        </p:nvSpPr>
        <p:spPr>
          <a:xfrm>
            <a:off x="3352799" y="3179762"/>
            <a:ext cx="4792134" cy="3559704"/>
          </a:xfrm>
          <a:prstGeom prst="triangl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838200" y="4875213"/>
            <a:ext cx="10964333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93666" y="3419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Microflow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cache in the kernel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93666" y="5451719"/>
            <a:ext cx="27601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Helvetica" charset="0"/>
                <a:ea typeface="Helvetica" charset="0"/>
                <a:cs typeface="Helvetica" charset="0"/>
              </a:rPr>
              <a:t>Openflow</a:t>
            </a:r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 table in user space</a:t>
            </a:r>
          </a:p>
        </p:txBody>
      </p:sp>
      <p:sp>
        <p:nvSpPr>
          <p:cNvPr id="11" name="Freeform 10"/>
          <p:cNvSpPr/>
          <p:nvPr/>
        </p:nvSpPr>
        <p:spPr>
          <a:xfrm>
            <a:off x="4521200" y="3437466"/>
            <a:ext cx="2624667" cy="848023"/>
          </a:xfrm>
          <a:custGeom>
            <a:avLst/>
            <a:gdLst>
              <a:gd name="connsiteX0" fmla="*/ 0 w 2624667"/>
              <a:gd name="connsiteY0" fmla="*/ 0 h 848023"/>
              <a:gd name="connsiteX1" fmla="*/ 829733 w 2624667"/>
              <a:gd name="connsiteY1" fmla="*/ 728134 h 848023"/>
              <a:gd name="connsiteX2" fmla="*/ 1659467 w 2624667"/>
              <a:gd name="connsiteY2" fmla="*/ 795867 h 848023"/>
              <a:gd name="connsiteX3" fmla="*/ 2624667 w 2624667"/>
              <a:gd name="connsiteY3" fmla="*/ 203200 h 848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667" h="848023">
                <a:moveTo>
                  <a:pt x="0" y="0"/>
                </a:moveTo>
                <a:cubicBezTo>
                  <a:pt x="276577" y="297745"/>
                  <a:pt x="553155" y="595490"/>
                  <a:pt x="829733" y="728134"/>
                </a:cubicBezTo>
                <a:cubicBezTo>
                  <a:pt x="1106311" y="860778"/>
                  <a:pt x="1360311" y="883356"/>
                  <a:pt x="1659467" y="795867"/>
                </a:cubicBezTo>
                <a:cubicBezTo>
                  <a:pt x="1958623" y="708378"/>
                  <a:pt x="2624667" y="203200"/>
                  <a:pt x="2624667" y="2032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504267" y="4064000"/>
            <a:ext cx="3115733" cy="2153301"/>
          </a:xfrm>
          <a:custGeom>
            <a:avLst/>
            <a:gdLst>
              <a:gd name="connsiteX0" fmla="*/ 0 w 3115733"/>
              <a:gd name="connsiteY0" fmla="*/ 0 h 2153301"/>
              <a:gd name="connsiteX1" fmla="*/ 677333 w 3115733"/>
              <a:gd name="connsiteY1" fmla="*/ 1557866 h 2153301"/>
              <a:gd name="connsiteX2" fmla="*/ 1303866 w 3115733"/>
              <a:gd name="connsiteY2" fmla="*/ 2150533 h 2153301"/>
              <a:gd name="connsiteX3" fmla="*/ 2032000 w 3115733"/>
              <a:gd name="connsiteY3" fmla="*/ 1710266 h 2153301"/>
              <a:gd name="connsiteX4" fmla="*/ 3115733 w 3115733"/>
              <a:gd name="connsiteY4" fmla="*/ 254000 h 215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15733" h="2153301">
                <a:moveTo>
                  <a:pt x="0" y="0"/>
                </a:moveTo>
                <a:cubicBezTo>
                  <a:pt x="230011" y="599722"/>
                  <a:pt x="460022" y="1199444"/>
                  <a:pt x="677333" y="1557866"/>
                </a:cubicBezTo>
                <a:cubicBezTo>
                  <a:pt x="894644" y="1916288"/>
                  <a:pt x="1078088" y="2125133"/>
                  <a:pt x="1303866" y="2150533"/>
                </a:cubicBezTo>
                <a:cubicBezTo>
                  <a:pt x="1529644" y="2175933"/>
                  <a:pt x="1730022" y="2026355"/>
                  <a:pt x="2032000" y="1710266"/>
                </a:cubicBezTo>
                <a:cubicBezTo>
                  <a:pt x="2333978" y="1394177"/>
                  <a:pt x="3115733" y="254000"/>
                  <a:pt x="3115733" y="254000"/>
                </a:cubicBezTo>
              </a:path>
            </a:pathLst>
          </a:custGeom>
          <a:noFill/>
          <a:ln w="508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45867" y="3373552"/>
            <a:ext cx="70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Hit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6349" y="5641850"/>
            <a:ext cx="112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Miss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93798" y="3659496"/>
            <a:ext cx="21590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charset="0"/>
                <a:ea typeface="Helvetica" charset="0"/>
                <a:cs typeface="Helvetica" charset="0"/>
              </a:rPr>
              <a:t>Use a large hash table</a:t>
            </a:r>
          </a:p>
        </p:txBody>
      </p:sp>
    </p:spTree>
    <p:extLst>
      <p:ext uri="{BB962C8B-B14F-4D97-AF65-F5344CB8AC3E}">
        <p14:creationId xmlns:p14="http://schemas.microsoft.com/office/powerpoint/2010/main" val="81780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1370</TotalTime>
  <Words>978</Words>
  <Application>Microsoft Macintosh PowerPoint</Application>
  <PresentationFormat>Widescreen</PresentationFormat>
  <Paragraphs>145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Helvetica</vt:lpstr>
      <vt:lpstr>Office Theme</vt:lpstr>
      <vt:lpstr>PowerPoint Presentation</vt:lpstr>
      <vt:lpstr>Software-Defined Network (SDN)</vt:lpstr>
      <vt:lpstr>Why software switches?</vt:lpstr>
      <vt:lpstr>Policies in virtualized switches</vt:lpstr>
      <vt:lpstr>Where should policies be implemented?</vt:lpstr>
      <vt:lpstr>OpenVSwitch: Requirements</vt:lpstr>
      <vt:lpstr>OVS design</vt:lpstr>
      <vt:lpstr>First design: put OF tables in the kernel</vt:lpstr>
      <vt:lpstr>Idea 1: Microflow cache</vt:lpstr>
      <vt:lpstr>Problems with micro-flows</vt:lpstr>
      <vt:lpstr>Idea 2: Mega-flow cache</vt:lpstr>
      <vt:lpstr>Improvements to mega-flow caching</vt:lpstr>
      <vt:lpstr>PowerPoint Presentation</vt:lpstr>
      <vt:lpstr>PowerPoint Presentation</vt:lpstr>
      <vt:lpstr>FAQs</vt:lpstr>
      <vt:lpstr>FAQs</vt:lpstr>
      <vt:lpstr>FAQs</vt:lpstr>
      <vt:lpstr>FAQs</vt:lpstr>
      <vt:lpstr>Missing details in perf evaluation</vt:lpstr>
      <vt:lpstr>Missing details in perf evaluation</vt:lpstr>
      <vt:lpstr>Missing details in perf evaluation</vt:lpstr>
      <vt:lpstr>Deeper design issues</vt:lpstr>
      <vt:lpstr>Improving performance</vt:lpstr>
      <vt:lpstr>Improving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413</cp:revision>
  <cp:lastPrinted>2019-10-03T17:55:02Z</cp:lastPrinted>
  <dcterms:created xsi:type="dcterms:W3CDTF">2019-09-25T10:37:02Z</dcterms:created>
  <dcterms:modified xsi:type="dcterms:W3CDTF">2019-10-07T12:21:49Z</dcterms:modified>
</cp:coreProperties>
</file>