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384" r:id="rId2"/>
    <p:sldId id="292" r:id="rId3"/>
    <p:sldId id="294" r:id="rId4"/>
    <p:sldId id="295" r:id="rId5"/>
    <p:sldId id="296" r:id="rId6"/>
    <p:sldId id="298" r:id="rId7"/>
    <p:sldId id="297" r:id="rId8"/>
    <p:sldId id="299" r:id="rId9"/>
    <p:sldId id="301" r:id="rId10"/>
    <p:sldId id="387" r:id="rId11"/>
    <p:sldId id="300" r:id="rId12"/>
    <p:sldId id="302" r:id="rId13"/>
    <p:sldId id="388" r:id="rId14"/>
    <p:sldId id="303" r:id="rId15"/>
    <p:sldId id="389" r:id="rId16"/>
    <p:sldId id="304" r:id="rId17"/>
    <p:sldId id="305" r:id="rId18"/>
    <p:sldId id="306" r:id="rId19"/>
    <p:sldId id="390" r:id="rId20"/>
    <p:sldId id="307" r:id="rId21"/>
    <p:sldId id="308" r:id="rId22"/>
    <p:sldId id="309" r:id="rId23"/>
    <p:sldId id="310" r:id="rId24"/>
    <p:sldId id="385" r:id="rId25"/>
    <p:sldId id="38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73"/>
    <p:restoredTop sz="81161"/>
  </p:normalViewPr>
  <p:slideViewPr>
    <p:cSldViewPr snapToGrid="0" snapToObjects="1">
      <p:cViewPr varScale="1">
        <p:scale>
          <a:sx n="122" d="100"/>
          <a:sy n="122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42666-03D5-5341-A833-B4D3FAA577B7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CFC95-A4B1-B94A-8100-0CEEF7FB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0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material heavily adapted courtesy of Albert Greenberg, </a:t>
            </a:r>
            <a:r>
              <a:rPr lang="en-US" dirty="0" err="1"/>
              <a:t>Changhoon</a:t>
            </a:r>
            <a:r>
              <a:rPr lang="en-US" dirty="0"/>
              <a:t> Kim, Mohammad Alizadeh.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4CFC95-A4B1-B94A-8100-0CEEF7FB33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82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ED907A4-5740-4943-89C9-282777375AE5}" type="slidenum">
              <a:rPr lang="en-US" altLang="x-none" sz="1300" b="0">
                <a:latin typeface="Times New Roman" charset="0"/>
              </a:rPr>
              <a:pPr eaLnBrk="1" hangingPunct="1"/>
              <a:t>2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9263" y="708025"/>
            <a:ext cx="6418262" cy="3611563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fr-FR" altLang="x-none"/>
          </a:p>
        </p:txBody>
      </p:sp>
    </p:spTree>
    <p:extLst>
      <p:ext uri="{BB962C8B-B14F-4D97-AF65-F5344CB8AC3E}">
        <p14:creationId xmlns:p14="http://schemas.microsoft.com/office/powerpoint/2010/main" val="3422111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4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5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7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4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7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7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5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6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B3B3-0381-6043-97A3-E72CD5022D9A}" type="datetimeFigureOut">
              <a:rPr lang="en-US" smtClean="0"/>
              <a:t>10/28/19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1524000" y="356871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Lecture 15, Computer Networks (198:552)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Fall 2019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79141" y="1895706"/>
            <a:ext cx="11285035" cy="1580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algn="ctr"/>
            <a:r>
              <a:rPr lang="en-US" dirty="0"/>
              <a:t>Router Design: An Overview</a:t>
            </a:r>
          </a:p>
        </p:txBody>
      </p:sp>
    </p:spTree>
    <p:extLst>
      <p:ext uri="{BB962C8B-B14F-4D97-AF65-F5344CB8AC3E}">
        <p14:creationId xmlns:p14="http://schemas.microsoft.com/office/powerpoint/2010/main" val="436939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B65F-A206-E146-9579-70F48D695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that routers are expected to do…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8DEE4-4ECB-4347-B6A7-CE4ACACC0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RFC 1812: Forward pkts using route lookup, but also …</a:t>
            </a:r>
          </a:p>
          <a:p>
            <a:r>
              <a:rPr lang="en-US" dirty="0"/>
              <a:t>Update TTL: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ttl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-= 1</a:t>
            </a:r>
            <a:endParaRPr lang="en-US" dirty="0"/>
          </a:p>
          <a:p>
            <a:r>
              <a:rPr lang="en-US" dirty="0"/>
              <a:t>Update IP checksum (Q: why?)</a:t>
            </a:r>
          </a:p>
          <a:p>
            <a:r>
              <a:rPr lang="en-US" dirty="0"/>
              <a:t>IP to link layer mappings across networks (why?)</a:t>
            </a:r>
          </a:p>
          <a:p>
            <a:r>
              <a:rPr lang="en-US" dirty="0"/>
              <a:t>Rewrite link layer source address</a:t>
            </a:r>
          </a:p>
          <a:p>
            <a:r>
              <a:rPr lang="en-US" dirty="0"/>
              <a:t>Special processing (IP options): source route, record route, …</a:t>
            </a:r>
          </a:p>
          <a:p>
            <a:r>
              <a:rPr lang="en-US" dirty="0"/>
              <a:t>Fragmentation of packets</a:t>
            </a:r>
          </a:p>
          <a:p>
            <a:r>
              <a:rPr lang="en-US" dirty="0"/>
              <a:t>Multicast</a:t>
            </a:r>
          </a:p>
          <a:p>
            <a:r>
              <a:rPr lang="en-US" dirty="0"/>
              <a:t>Handle QoS assurances, if any</a:t>
            </a:r>
          </a:p>
        </p:txBody>
      </p:sp>
    </p:spTree>
    <p:extLst>
      <p:ext uri="{BB962C8B-B14F-4D97-AF65-F5344CB8AC3E}">
        <p14:creationId xmlns:p14="http://schemas.microsoft.com/office/powerpoint/2010/main" val="3029097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(3) Packet lookup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26492" cy="5032376"/>
          </a:xfrm>
        </p:spPr>
        <p:txBody>
          <a:bodyPr>
            <a:normAutofit/>
          </a:bodyPr>
          <a:lstStyle/>
          <a:p>
            <a:r>
              <a:rPr lang="en-US" dirty="0"/>
              <a:t>Typical structure: Sequence of tables (Ex: L2, L3, ACL tables)</a:t>
            </a:r>
          </a:p>
          <a:p>
            <a:pPr lvl="1"/>
            <a:r>
              <a:rPr lang="en-US" dirty="0"/>
              <a:t>Exact match lookup</a:t>
            </a:r>
          </a:p>
          <a:p>
            <a:pPr lvl="1"/>
            <a:r>
              <a:rPr lang="en-US" dirty="0"/>
              <a:t>Longest prefix match</a:t>
            </a:r>
          </a:p>
          <a:p>
            <a:pPr lvl="1"/>
            <a:r>
              <a:rPr lang="en-US" dirty="0"/>
              <a:t>Wildcard lookups</a:t>
            </a:r>
          </a:p>
          <a:p>
            <a:r>
              <a:rPr lang="en-US" dirty="0"/>
              <a:t>Outcome: a (set of) output ports, possible header rewrites</a:t>
            </a:r>
          </a:p>
          <a:p>
            <a:r>
              <a:rPr lang="en-US" dirty="0"/>
              <a:t>Wide range of table sizes (# entries) and widths (headers)</a:t>
            </a:r>
          </a:p>
          <a:p>
            <a:r>
              <a:rPr lang="en-US" dirty="0"/>
              <a:t>Header modifications possible (we saw examples earlier)</a:t>
            </a:r>
          </a:p>
          <a:p>
            <a:pPr lvl="1"/>
            <a:r>
              <a:rPr lang="en-US" dirty="0"/>
              <a:t>TTL decrements, IP checksum re-computation</a:t>
            </a:r>
          </a:p>
          <a:p>
            <a:pPr lvl="1"/>
            <a:r>
              <a:rPr lang="en-US" dirty="0"/>
              <a:t>Encapsulate/</a:t>
            </a:r>
            <a:r>
              <a:rPr lang="en-US" dirty="0" err="1"/>
              <a:t>decapsulate</a:t>
            </a:r>
            <a:r>
              <a:rPr lang="en-US" dirty="0"/>
              <a:t> tunneling headers (MPLS, NV-GRE, </a:t>
            </a:r>
            <a:r>
              <a:rPr lang="is-IS" dirty="0"/>
              <a:t>…)</a:t>
            </a:r>
          </a:p>
          <a:p>
            <a:pPr lvl="1"/>
            <a:r>
              <a:rPr lang="is-IS" dirty="0"/>
              <a:t>MAC source address rewrite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66015" y="2652071"/>
            <a:ext cx="5873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Helvetica" charset="0"/>
                <a:ea typeface="Helvetica" charset="0"/>
                <a:cs typeface="Helvetica" charset="0"/>
              </a:rPr>
              <a:t>Interesting algorithmic problems!</a:t>
            </a: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4835471" y="2309247"/>
            <a:ext cx="759417" cy="1208868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69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(3) Packet lookup in RMT: </a:t>
            </a:r>
            <a:r>
              <a:rPr lang="en-US" i="1" dirty="0"/>
              <a:t>Pipelined 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functionalities (ex: L2, L3) in different table stages</a:t>
            </a:r>
          </a:p>
          <a:p>
            <a:r>
              <a:rPr lang="en-US" dirty="0"/>
              <a:t>Highly parallel over packets (1 packet/stage): high throughput</a:t>
            </a:r>
          </a:p>
          <a:p>
            <a:r>
              <a:rPr lang="en-US" dirty="0"/>
              <a:t>Pipeline circuitry </a:t>
            </a:r>
            <a:r>
              <a:rPr lang="en-US" i="1" dirty="0"/>
              <a:t>clocked </a:t>
            </a:r>
            <a:r>
              <a:rPr lang="en-US" dirty="0"/>
              <a:t>at a high rate: ex: RMT@1 GHz</a:t>
            </a:r>
          </a:p>
          <a:p>
            <a:r>
              <a:rPr lang="en-US" dirty="0"/>
              <a:t>MGR: software with memory access non-determinism</a:t>
            </a:r>
          </a:p>
          <a:p>
            <a:r>
              <a:rPr lang="en-US" dirty="0"/>
              <a:t>RMT: deterministic hardware pipeline stages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81" y="4526452"/>
            <a:ext cx="11933694" cy="214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978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900B5-FEBD-6448-AD55-F359F83EA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(3) Packet lookup in MGR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267A2-49C5-E74E-84DA-261210AA6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8954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C00000"/>
                </a:solidFill>
              </a:rPr>
              <a:t>forwarding engine card </a:t>
            </a:r>
            <a:r>
              <a:rPr lang="en-US" dirty="0"/>
              <a:t>separate from line cards</a:t>
            </a:r>
          </a:p>
          <a:p>
            <a:pPr lvl="1"/>
            <a:r>
              <a:rPr lang="en-US" dirty="0"/>
              <a:t>Scale forwarding and interface capacity separately</a:t>
            </a:r>
          </a:p>
          <a:p>
            <a:r>
              <a:rPr lang="en-US" dirty="0"/>
              <a:t>Use Alpha 21164 (a 415MHz generic processor)</a:t>
            </a:r>
          </a:p>
          <a:p>
            <a:r>
              <a:rPr lang="en-US" dirty="0"/>
              <a:t>Programmed in assembly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954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3502" cy="1325563"/>
          </a:xfrm>
        </p:spPr>
        <p:txBody>
          <a:bodyPr/>
          <a:lstStyle/>
          <a:p>
            <a:r>
              <a:rPr lang="en-US" dirty="0"/>
              <a:t>(3) MGR: Memory layout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to fit all code into local instruction cache</a:t>
            </a:r>
          </a:p>
          <a:p>
            <a:r>
              <a:rPr lang="en-US" dirty="0">
                <a:solidFill>
                  <a:srgbClr val="C00000"/>
                </a:solidFill>
              </a:rPr>
              <a:t>Local cache</a:t>
            </a:r>
            <a:r>
              <a:rPr lang="en-US" dirty="0"/>
              <a:t> of routes for fast route lookup</a:t>
            </a:r>
          </a:p>
          <a:p>
            <a:pPr lvl="1"/>
            <a:r>
              <a:rPr lang="en-US" dirty="0"/>
              <a:t>Why might route caches work in the Internet?</a:t>
            </a:r>
          </a:p>
          <a:p>
            <a:r>
              <a:rPr lang="en-US" dirty="0"/>
              <a:t>Far-away external memory stores full forwarding table</a:t>
            </a:r>
          </a:p>
          <a:p>
            <a:pPr lvl="1"/>
            <a:r>
              <a:rPr lang="en-US" dirty="0"/>
              <a:t>Accessed through a dedicated bus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6" y="4137928"/>
            <a:ext cx="7492634" cy="24642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988" y="4345122"/>
            <a:ext cx="3213100" cy="18288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5921115" y="4387202"/>
            <a:ext cx="2219585" cy="363512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951095" y="6104084"/>
            <a:ext cx="2379739" cy="139675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118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900B5-FEBD-6448-AD55-F359F83EA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(3) Packet lookup in MGR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267A2-49C5-E74E-84DA-261210AA6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8954"/>
          </a:xfrm>
        </p:spPr>
        <p:txBody>
          <a:bodyPr>
            <a:normAutofit/>
          </a:bodyPr>
          <a:lstStyle/>
          <a:p>
            <a:r>
              <a:rPr lang="en-US" dirty="0"/>
              <a:t>Many micro-optimizations to improve performance</a:t>
            </a:r>
          </a:p>
          <a:p>
            <a:r>
              <a:rPr lang="en-US" dirty="0">
                <a:solidFill>
                  <a:srgbClr val="C00000"/>
                </a:solidFill>
              </a:rPr>
              <a:t>Separate fast path from slow path </a:t>
            </a:r>
            <a:r>
              <a:rPr lang="en-US" dirty="0"/>
              <a:t>(optimize the common case)</a:t>
            </a:r>
          </a:p>
          <a:p>
            <a:pPr lvl="1"/>
            <a:r>
              <a:rPr lang="en-US" dirty="0"/>
              <a:t>ARP lookup</a:t>
            </a:r>
          </a:p>
          <a:p>
            <a:pPr lvl="1"/>
            <a:r>
              <a:rPr lang="en-US" dirty="0"/>
              <a:t>Fragmentation</a:t>
            </a:r>
          </a:p>
          <a:p>
            <a:pPr lvl="1"/>
            <a:r>
              <a:rPr lang="en-US" dirty="0"/>
              <a:t>Error handling</a:t>
            </a:r>
          </a:p>
          <a:p>
            <a:r>
              <a:rPr lang="en-US" dirty="0"/>
              <a:t>Separate packet classification from QoS</a:t>
            </a:r>
          </a:p>
          <a:p>
            <a:r>
              <a:rPr lang="en-US" dirty="0"/>
              <a:t>Reduce data flowing through the processor memory bus</a:t>
            </a:r>
          </a:p>
          <a:p>
            <a:pPr lvl="1"/>
            <a:r>
              <a:rPr lang="en-US" dirty="0"/>
              <a:t>Packet headers separated from payload</a:t>
            </a:r>
          </a:p>
          <a:p>
            <a:pPr lvl="1"/>
            <a:r>
              <a:rPr lang="en-US" dirty="0"/>
              <a:t>Packet IDs not normally read from/written to in the normal case</a:t>
            </a:r>
          </a:p>
          <a:p>
            <a:r>
              <a:rPr lang="en-US" dirty="0"/>
              <a:t>Two copies of table in </a:t>
            </a:r>
            <a:r>
              <a:rPr lang="en-US" dirty="0" err="1"/>
              <a:t>ext</a:t>
            </a:r>
            <a:r>
              <a:rPr lang="en-US" dirty="0"/>
              <a:t> memory to support seamless updates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856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26492" cy="1325563"/>
          </a:xfrm>
        </p:spPr>
        <p:txBody>
          <a:bodyPr/>
          <a:lstStyle/>
          <a:p>
            <a:r>
              <a:rPr lang="en-US" dirty="0"/>
              <a:t>(3) RMT: Memory layout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RMT: flexible partitioning of memory across SRAM and TCAM</a:t>
            </a:r>
          </a:p>
          <a:p>
            <a:r>
              <a:rPr lang="en-US" dirty="0"/>
              <a:t>Numerous fixed size memory </a:t>
            </a:r>
            <a:r>
              <a:rPr lang="en-US" i="1" dirty="0"/>
              <a:t>blocks</a:t>
            </a:r>
          </a:p>
          <a:p>
            <a:r>
              <a:rPr lang="en-US" dirty="0"/>
              <a:t>Circuitry for independent block-level access </a:t>
            </a:r>
          </a:p>
          <a:p>
            <a:r>
              <a:rPr lang="en-US" dirty="0"/>
              <a:t>Deterministic access times</a:t>
            </a:r>
          </a:p>
          <a:p>
            <a:pPr lvl="1"/>
            <a:r>
              <a:rPr lang="en-US" dirty="0"/>
              <a:t>All of it is SRAM or TCAM</a:t>
            </a:r>
          </a:p>
          <a:p>
            <a:r>
              <a:rPr lang="en-US" dirty="0"/>
              <a:t>Interesting compiler issues</a:t>
            </a:r>
          </a:p>
          <a:p>
            <a:pPr lvl="1"/>
            <a:r>
              <a:rPr lang="en-US" dirty="0"/>
              <a:t>“Packing” tables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905" y="2470703"/>
            <a:ext cx="2333787" cy="40235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361" y="3440624"/>
            <a:ext cx="4158544" cy="317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730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(4) Interconnect/Switching Fabric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 headers and packet from one interface to another</a:t>
            </a:r>
          </a:p>
          <a:p>
            <a:r>
              <a:rPr lang="en-US" dirty="0"/>
              <a:t>Kinds of fabrics: memory, bus, crossbar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849" y="3078085"/>
            <a:ext cx="4237707" cy="17998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907" y="4990768"/>
            <a:ext cx="3037590" cy="17173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204" y="3078085"/>
            <a:ext cx="4362971" cy="347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26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(4) Crossbars: The scheduling problem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397" y="2001706"/>
            <a:ext cx="4040890" cy="3960072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64620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Demands from port </a:t>
            </a:r>
            <a:r>
              <a:rPr lang="en-US" dirty="0" err="1"/>
              <a:t>i</a:t>
            </a:r>
            <a:r>
              <a:rPr lang="en-US" dirty="0"/>
              <a:t> to port j</a:t>
            </a:r>
          </a:p>
          <a:p>
            <a:endParaRPr lang="en-US" dirty="0"/>
          </a:p>
          <a:p>
            <a:r>
              <a:rPr lang="en-US" dirty="0"/>
              <a:t>Can one utilize fabric capacity regardless of demand pattern?</a:t>
            </a:r>
          </a:p>
          <a:p>
            <a:pPr lvl="1"/>
            <a:r>
              <a:rPr lang="en-US" dirty="0"/>
              <a:t>Blocking vs. nonblocking</a:t>
            </a:r>
          </a:p>
          <a:p>
            <a:pPr lvl="1"/>
            <a:endParaRPr lang="en-US" dirty="0"/>
          </a:p>
          <a:p>
            <a:r>
              <a:rPr lang="en-US" dirty="0"/>
              <a:t>MGR considers strategies:</a:t>
            </a:r>
          </a:p>
          <a:p>
            <a:pPr lvl="1"/>
            <a:r>
              <a:rPr lang="en-US" dirty="0"/>
              <a:t>Greedy, </a:t>
            </a:r>
            <a:r>
              <a:rPr lang="en-US" dirty="0" err="1"/>
              <a:t>wavefront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block </a:t>
            </a:r>
            <a:r>
              <a:rPr lang="en-US" dirty="0" err="1">
                <a:solidFill>
                  <a:srgbClr val="C00000"/>
                </a:solidFill>
              </a:rPr>
              <a:t>wavefront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Need to address </a:t>
            </a:r>
            <a:r>
              <a:rPr lang="en-US" dirty="0">
                <a:solidFill>
                  <a:srgbClr val="C00000"/>
                </a:solidFill>
              </a:rPr>
              <a:t>fairness </a:t>
            </a:r>
            <a:r>
              <a:rPr lang="en-US" dirty="0"/>
              <a:t>issues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916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A4799-7275-A148-9613-62F804ED5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(4) RMT switching fabric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3D7EC-7968-E249-A860-C4B4D641D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RMT uses shared memory as the fabric to hold packet headers and payloads between any two interfaces</a:t>
            </a:r>
          </a:p>
          <a:p>
            <a:endParaRPr lang="en-US" dirty="0"/>
          </a:p>
          <a:p>
            <a:r>
              <a:rPr lang="en-US" dirty="0"/>
              <a:t>Tradeoff</a:t>
            </a:r>
          </a:p>
          <a:p>
            <a:pPr lvl="1"/>
            <a:r>
              <a:rPr lang="en-US" dirty="0"/>
              <a:t>More wires and power</a:t>
            </a:r>
          </a:p>
          <a:p>
            <a:pPr lvl="1"/>
            <a:r>
              <a:rPr lang="en-US" dirty="0"/>
              <a:t>But implement traffic and buffer management in one place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287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The router data plane</a:t>
            </a:r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2365802" y="3512790"/>
            <a:ext cx="2085975" cy="1973317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altLang="x-none" sz="2400" dirty="0">
                <a:solidFill>
                  <a:schemeClr val="bg1"/>
                </a:solidFill>
                <a:latin typeface="Times New Roman" charset="0"/>
              </a:rPr>
              <a:t>Switching</a:t>
            </a:r>
          </a:p>
          <a:p>
            <a:pPr algn="ctr"/>
            <a:r>
              <a:rPr lang="en-US" altLang="x-none" sz="2400" dirty="0">
                <a:solidFill>
                  <a:schemeClr val="bg1"/>
                </a:solidFill>
                <a:latin typeface="Times New Roman" charset="0"/>
              </a:rPr>
              <a:t>fabric</a:t>
            </a: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2392790" y="1870511"/>
            <a:ext cx="2085975" cy="1300162"/>
          </a:xfrm>
          <a:prstGeom prst="rect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altLang="x-none" sz="2400" dirty="0">
                <a:solidFill>
                  <a:schemeClr val="bg1"/>
                </a:solidFill>
                <a:latin typeface="Times New Roman" charset="0"/>
              </a:rPr>
              <a:t>Processor</a:t>
            </a: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3271471" y="3170282"/>
            <a:ext cx="328612" cy="3429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9467" name="Rectangle 10"/>
          <p:cNvSpPr>
            <a:spLocks noChangeArrowheads="1"/>
          </p:cNvSpPr>
          <p:nvPr/>
        </p:nvSpPr>
        <p:spPr bwMode="auto">
          <a:xfrm>
            <a:off x="920563" y="3766847"/>
            <a:ext cx="1071132" cy="5429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9468" name="Rectangle 11"/>
          <p:cNvSpPr>
            <a:spLocks noChangeArrowheads="1"/>
          </p:cNvSpPr>
          <p:nvPr/>
        </p:nvSpPr>
        <p:spPr bwMode="auto">
          <a:xfrm>
            <a:off x="2003851" y="3924008"/>
            <a:ext cx="357188" cy="2286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9469" name="Text Box 12"/>
          <p:cNvSpPr txBox="1">
            <a:spLocks noChangeArrowheads="1"/>
          </p:cNvSpPr>
          <p:nvPr/>
        </p:nvSpPr>
        <p:spPr bwMode="auto">
          <a:xfrm>
            <a:off x="1031976" y="3866858"/>
            <a:ext cx="8531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1600" dirty="0">
                <a:latin typeface="Times New Roman" charset="0"/>
              </a:rPr>
              <a:t>Net </a:t>
            </a:r>
            <a:r>
              <a:rPr lang="en-US" altLang="x-none" sz="1600" dirty="0" err="1">
                <a:latin typeface="Times New Roman" charset="0"/>
              </a:rPr>
              <a:t>intf</a:t>
            </a:r>
            <a:endParaRPr lang="en-US" altLang="x-none" sz="1600" dirty="0">
              <a:latin typeface="Times New Roman" charset="0"/>
            </a:endParaRPr>
          </a:p>
        </p:txBody>
      </p:sp>
      <p:sp>
        <p:nvSpPr>
          <p:cNvPr id="19470" name="Line 13"/>
          <p:cNvSpPr>
            <a:spLocks noChangeShapeType="1"/>
          </p:cNvSpPr>
          <p:nvPr/>
        </p:nvSpPr>
        <p:spPr bwMode="auto">
          <a:xfrm flipH="1">
            <a:off x="275014" y="4038308"/>
            <a:ext cx="64008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1" name="Rectangle 14"/>
          <p:cNvSpPr>
            <a:spLocks noChangeArrowheads="1"/>
          </p:cNvSpPr>
          <p:nvPr/>
        </p:nvSpPr>
        <p:spPr bwMode="auto">
          <a:xfrm>
            <a:off x="930088" y="4762209"/>
            <a:ext cx="1071132" cy="5429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9472" name="Rectangle 15"/>
          <p:cNvSpPr>
            <a:spLocks noChangeArrowheads="1"/>
          </p:cNvSpPr>
          <p:nvPr/>
        </p:nvSpPr>
        <p:spPr bwMode="auto">
          <a:xfrm>
            <a:off x="2013376" y="4919371"/>
            <a:ext cx="357188" cy="2286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9473" name="Text Box 16"/>
          <p:cNvSpPr txBox="1">
            <a:spLocks noChangeArrowheads="1"/>
          </p:cNvSpPr>
          <p:nvPr/>
        </p:nvSpPr>
        <p:spPr bwMode="auto">
          <a:xfrm>
            <a:off x="1041501" y="4862221"/>
            <a:ext cx="8531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1600" dirty="0">
                <a:latin typeface="Times New Roman" charset="0"/>
              </a:rPr>
              <a:t>Net </a:t>
            </a:r>
            <a:r>
              <a:rPr lang="en-US" altLang="x-none" sz="1600" dirty="0" err="1">
                <a:latin typeface="Times New Roman" charset="0"/>
              </a:rPr>
              <a:t>intf</a:t>
            </a:r>
            <a:endParaRPr lang="en-US" altLang="x-none" sz="1600" dirty="0">
              <a:latin typeface="Times New Roman" charset="0"/>
            </a:endParaRPr>
          </a:p>
        </p:txBody>
      </p:sp>
      <p:sp>
        <p:nvSpPr>
          <p:cNvPr id="19474" name="Line 17"/>
          <p:cNvSpPr>
            <a:spLocks noChangeShapeType="1"/>
          </p:cNvSpPr>
          <p:nvPr/>
        </p:nvSpPr>
        <p:spPr bwMode="auto">
          <a:xfrm flipH="1">
            <a:off x="284539" y="5033671"/>
            <a:ext cx="64008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9" name="Rectangle 22"/>
          <p:cNvSpPr>
            <a:spLocks noChangeArrowheads="1"/>
          </p:cNvSpPr>
          <p:nvPr/>
        </p:nvSpPr>
        <p:spPr bwMode="auto">
          <a:xfrm flipH="1">
            <a:off x="4813726" y="3776372"/>
            <a:ext cx="1071133" cy="5429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9480" name="Rectangle 23"/>
          <p:cNvSpPr>
            <a:spLocks noChangeArrowheads="1"/>
          </p:cNvSpPr>
          <p:nvPr/>
        </p:nvSpPr>
        <p:spPr bwMode="auto">
          <a:xfrm flipH="1">
            <a:off x="4456540" y="3933533"/>
            <a:ext cx="357187" cy="2286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9481" name="Text Box 24"/>
          <p:cNvSpPr txBox="1">
            <a:spLocks noChangeArrowheads="1"/>
          </p:cNvSpPr>
          <p:nvPr/>
        </p:nvSpPr>
        <p:spPr bwMode="auto">
          <a:xfrm flipH="1">
            <a:off x="4930590" y="3876383"/>
            <a:ext cx="8531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1600" dirty="0">
                <a:latin typeface="Times New Roman" charset="0"/>
              </a:rPr>
              <a:t>Net </a:t>
            </a:r>
            <a:r>
              <a:rPr lang="en-US" altLang="x-none" sz="1600" dirty="0" err="1">
                <a:latin typeface="Times New Roman" charset="0"/>
              </a:rPr>
              <a:t>intf</a:t>
            </a:r>
            <a:endParaRPr lang="en-US" altLang="x-none" sz="1600" dirty="0">
              <a:latin typeface="Times New Roman" charset="0"/>
            </a:endParaRPr>
          </a:p>
        </p:txBody>
      </p:sp>
      <p:sp>
        <p:nvSpPr>
          <p:cNvPr id="19482" name="Line 25"/>
          <p:cNvSpPr>
            <a:spLocks noChangeShapeType="1"/>
          </p:cNvSpPr>
          <p:nvPr/>
        </p:nvSpPr>
        <p:spPr bwMode="auto">
          <a:xfrm>
            <a:off x="5906173" y="4047833"/>
            <a:ext cx="64008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3" name="Rectangle 26"/>
          <p:cNvSpPr>
            <a:spLocks noChangeArrowheads="1"/>
          </p:cNvSpPr>
          <p:nvPr/>
        </p:nvSpPr>
        <p:spPr bwMode="auto">
          <a:xfrm flipH="1">
            <a:off x="4804201" y="4771734"/>
            <a:ext cx="1071133" cy="5429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9484" name="Rectangle 27"/>
          <p:cNvSpPr>
            <a:spLocks noChangeArrowheads="1"/>
          </p:cNvSpPr>
          <p:nvPr/>
        </p:nvSpPr>
        <p:spPr bwMode="auto">
          <a:xfrm flipH="1">
            <a:off x="4447015" y="4928896"/>
            <a:ext cx="357187" cy="2286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9485" name="Text Box 28"/>
          <p:cNvSpPr txBox="1">
            <a:spLocks noChangeArrowheads="1"/>
          </p:cNvSpPr>
          <p:nvPr/>
        </p:nvSpPr>
        <p:spPr bwMode="auto">
          <a:xfrm flipH="1">
            <a:off x="4907208" y="4871746"/>
            <a:ext cx="8531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1600" dirty="0">
                <a:latin typeface="Times New Roman" charset="0"/>
              </a:rPr>
              <a:t>Net </a:t>
            </a:r>
            <a:r>
              <a:rPr lang="en-US" altLang="x-none" sz="1600" dirty="0" err="1">
                <a:latin typeface="Times New Roman" charset="0"/>
              </a:rPr>
              <a:t>intf</a:t>
            </a:r>
            <a:endParaRPr lang="en-US" altLang="x-none" sz="1600" dirty="0">
              <a:latin typeface="Times New Roman" charset="0"/>
            </a:endParaRPr>
          </a:p>
        </p:txBody>
      </p:sp>
      <p:sp>
        <p:nvSpPr>
          <p:cNvPr id="19486" name="Line 29"/>
          <p:cNvSpPr>
            <a:spLocks noChangeShapeType="1"/>
          </p:cNvSpPr>
          <p:nvPr/>
        </p:nvSpPr>
        <p:spPr bwMode="auto">
          <a:xfrm>
            <a:off x="5896648" y="5043196"/>
            <a:ext cx="64008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9" name="Text Box 32"/>
          <p:cNvSpPr txBox="1">
            <a:spLocks noChangeArrowheads="1"/>
          </p:cNvSpPr>
          <p:nvPr/>
        </p:nvSpPr>
        <p:spPr bwMode="auto">
          <a:xfrm>
            <a:off x="854036" y="2531772"/>
            <a:ext cx="14526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dirty="0">
                <a:solidFill>
                  <a:srgbClr val="0000FF"/>
                </a:solidFill>
              </a:rPr>
              <a:t>data plane</a:t>
            </a:r>
          </a:p>
        </p:txBody>
      </p:sp>
      <p:sp>
        <p:nvSpPr>
          <p:cNvPr id="19490" name="Freeform 33"/>
          <p:cNvSpPr>
            <a:spLocks/>
          </p:cNvSpPr>
          <p:nvPr/>
        </p:nvSpPr>
        <p:spPr bwMode="auto">
          <a:xfrm>
            <a:off x="4547932" y="2702227"/>
            <a:ext cx="652463" cy="319088"/>
          </a:xfrm>
          <a:custGeom>
            <a:avLst/>
            <a:gdLst>
              <a:gd name="T0" fmla="*/ 652463 w 411"/>
              <a:gd name="T1" fmla="*/ 0 h 201"/>
              <a:gd name="T2" fmla="*/ 384175 w 411"/>
              <a:gd name="T3" fmla="*/ 268288 h 201"/>
              <a:gd name="T4" fmla="*/ 0 w 411"/>
              <a:gd name="T5" fmla="*/ 306388 h 201"/>
              <a:gd name="T6" fmla="*/ 0 60000 65536"/>
              <a:gd name="T7" fmla="*/ 0 60000 65536"/>
              <a:gd name="T8" fmla="*/ 0 60000 65536"/>
              <a:gd name="T9" fmla="*/ 0 w 411"/>
              <a:gd name="T10" fmla="*/ 0 h 201"/>
              <a:gd name="T11" fmla="*/ 411 w 411"/>
              <a:gd name="T12" fmla="*/ 201 h 20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1" h="201">
                <a:moveTo>
                  <a:pt x="411" y="0"/>
                </a:moveTo>
                <a:cubicBezTo>
                  <a:pt x="360" y="68"/>
                  <a:pt x="310" y="137"/>
                  <a:pt x="242" y="169"/>
                </a:cubicBezTo>
                <a:cubicBezTo>
                  <a:pt x="174" y="201"/>
                  <a:pt x="87" y="197"/>
                  <a:pt x="0" y="193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9491" name="Text Box 34"/>
          <p:cNvSpPr txBox="1">
            <a:spLocks noChangeArrowheads="1"/>
          </p:cNvSpPr>
          <p:nvPr/>
        </p:nvSpPr>
        <p:spPr bwMode="auto">
          <a:xfrm>
            <a:off x="4624497" y="1670816"/>
            <a:ext cx="115127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dirty="0">
                <a:solidFill>
                  <a:srgbClr val="0432FF"/>
                </a:solidFill>
              </a:rPr>
              <a:t>(part of)</a:t>
            </a:r>
          </a:p>
          <a:p>
            <a:pPr eaLnBrk="1" hangingPunct="1"/>
            <a:r>
              <a:rPr lang="en-US" altLang="x-none" dirty="0">
                <a:solidFill>
                  <a:srgbClr val="0432FF"/>
                </a:solidFill>
              </a:rPr>
              <a:t>control </a:t>
            </a:r>
          </a:p>
          <a:p>
            <a:pPr eaLnBrk="1" hangingPunct="1"/>
            <a:r>
              <a:rPr lang="en-US" altLang="x-none" dirty="0">
                <a:solidFill>
                  <a:srgbClr val="0432FF"/>
                </a:solidFill>
              </a:rPr>
              <a:t>plane</a:t>
            </a:r>
          </a:p>
        </p:txBody>
      </p:sp>
      <p:pic>
        <p:nvPicPr>
          <p:cNvPr id="41" name="Picture 11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132" y="42471"/>
            <a:ext cx="1143000" cy="124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518235" y="230886"/>
            <a:ext cx="2895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Management plane</a:t>
            </a:r>
          </a:p>
        </p:txBody>
      </p:sp>
      <p:sp>
        <p:nvSpPr>
          <p:cNvPr id="3" name="Rectangular Callout 2"/>
          <p:cNvSpPr/>
          <p:nvPr/>
        </p:nvSpPr>
        <p:spPr>
          <a:xfrm>
            <a:off x="679938" y="1673727"/>
            <a:ext cx="5411813" cy="3951218"/>
          </a:xfrm>
          <a:prstGeom prst="wedgeRectCallout">
            <a:avLst>
              <a:gd name="adj1" fmla="val 19509"/>
              <a:gd name="adj2" fmla="val 4999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ontent Placeholder 2"/>
          <p:cNvSpPr txBox="1">
            <a:spLocks/>
          </p:cNvSpPr>
          <p:nvPr/>
        </p:nvSpPr>
        <p:spPr>
          <a:xfrm>
            <a:off x="6661119" y="1586864"/>
            <a:ext cx="5262049" cy="516241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plane implements per-packet decisions</a:t>
            </a:r>
          </a:p>
          <a:p>
            <a:pPr lvl="1"/>
            <a:r>
              <a:rPr lang="en-US" dirty="0"/>
              <a:t>On behalf of control &amp; management planes</a:t>
            </a:r>
          </a:p>
          <a:p>
            <a:endParaRPr lang="en-US" dirty="0"/>
          </a:p>
          <a:p>
            <a:r>
              <a:rPr lang="en-US" dirty="0"/>
              <a:t>Forward packets at high speed</a:t>
            </a:r>
          </a:p>
          <a:p>
            <a:pPr lvl="1"/>
            <a:endParaRPr lang="en-US" dirty="0"/>
          </a:p>
          <a:p>
            <a:r>
              <a:rPr lang="en-US" dirty="0"/>
              <a:t>Manage contention for switch/link resources</a:t>
            </a:r>
          </a:p>
          <a:p>
            <a:pPr lvl="1"/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249306" y="2976161"/>
            <a:ext cx="152400" cy="652403"/>
          </a:xfrm>
          <a:prstGeom prst="straightConnector1">
            <a:avLst/>
          </a:prstGeom>
          <a:ln w="38100">
            <a:solidFill>
              <a:srgbClr val="0432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844762" y="2974754"/>
            <a:ext cx="852721" cy="552874"/>
          </a:xfrm>
          <a:prstGeom prst="straightConnector1">
            <a:avLst/>
          </a:prstGeom>
          <a:ln w="38100">
            <a:solidFill>
              <a:srgbClr val="0432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eform 33"/>
          <p:cNvSpPr>
            <a:spLocks/>
          </p:cNvSpPr>
          <p:nvPr/>
        </p:nvSpPr>
        <p:spPr bwMode="auto">
          <a:xfrm flipH="1" flipV="1">
            <a:off x="6330334" y="598057"/>
            <a:ext cx="1166671" cy="757736"/>
          </a:xfrm>
          <a:custGeom>
            <a:avLst/>
            <a:gdLst>
              <a:gd name="T0" fmla="*/ 652463 w 411"/>
              <a:gd name="T1" fmla="*/ 0 h 201"/>
              <a:gd name="T2" fmla="*/ 384175 w 411"/>
              <a:gd name="T3" fmla="*/ 268288 h 201"/>
              <a:gd name="T4" fmla="*/ 0 w 411"/>
              <a:gd name="T5" fmla="*/ 306388 h 201"/>
              <a:gd name="T6" fmla="*/ 0 60000 65536"/>
              <a:gd name="T7" fmla="*/ 0 60000 65536"/>
              <a:gd name="T8" fmla="*/ 0 60000 65536"/>
              <a:gd name="T9" fmla="*/ 0 w 411"/>
              <a:gd name="T10" fmla="*/ 0 h 201"/>
              <a:gd name="T11" fmla="*/ 411 w 411"/>
              <a:gd name="T12" fmla="*/ 201 h 20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1" h="201">
                <a:moveTo>
                  <a:pt x="411" y="0"/>
                </a:moveTo>
                <a:cubicBezTo>
                  <a:pt x="360" y="68"/>
                  <a:pt x="310" y="137"/>
                  <a:pt x="242" y="169"/>
                </a:cubicBezTo>
                <a:cubicBezTo>
                  <a:pt x="174" y="201"/>
                  <a:pt x="87" y="197"/>
                  <a:pt x="0" y="193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" name="Freeform 33"/>
          <p:cNvSpPr>
            <a:spLocks/>
          </p:cNvSpPr>
          <p:nvPr/>
        </p:nvSpPr>
        <p:spPr bwMode="auto">
          <a:xfrm rot="20681253">
            <a:off x="6719049" y="924906"/>
            <a:ext cx="886885" cy="550537"/>
          </a:xfrm>
          <a:custGeom>
            <a:avLst/>
            <a:gdLst>
              <a:gd name="T0" fmla="*/ 652463 w 411"/>
              <a:gd name="T1" fmla="*/ 0 h 201"/>
              <a:gd name="T2" fmla="*/ 384175 w 411"/>
              <a:gd name="T3" fmla="*/ 268288 h 201"/>
              <a:gd name="T4" fmla="*/ 0 w 411"/>
              <a:gd name="T5" fmla="*/ 306388 h 201"/>
              <a:gd name="T6" fmla="*/ 0 60000 65536"/>
              <a:gd name="T7" fmla="*/ 0 60000 65536"/>
              <a:gd name="T8" fmla="*/ 0 60000 65536"/>
              <a:gd name="T9" fmla="*/ 0 w 411"/>
              <a:gd name="T10" fmla="*/ 0 h 201"/>
              <a:gd name="T11" fmla="*/ 411 w 411"/>
              <a:gd name="T12" fmla="*/ 201 h 20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1" h="201">
                <a:moveTo>
                  <a:pt x="411" y="0"/>
                </a:moveTo>
                <a:cubicBezTo>
                  <a:pt x="360" y="68"/>
                  <a:pt x="310" y="137"/>
                  <a:pt x="242" y="169"/>
                </a:cubicBezTo>
                <a:cubicBezTo>
                  <a:pt x="174" y="201"/>
                  <a:pt x="87" y="197"/>
                  <a:pt x="0" y="193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315056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(5) Queueing: Traffic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should the packets not currently serviced wait?</a:t>
            </a:r>
          </a:p>
          <a:p>
            <a:r>
              <a:rPr lang="en-US" dirty="0"/>
              <a:t>Input-queued vs. output-queued</a:t>
            </a:r>
          </a:p>
          <a:p>
            <a:r>
              <a:rPr lang="en-US" dirty="0"/>
              <a:t>HOL blocking? Suppose port 1 wants to send to both 2 and 3</a:t>
            </a:r>
          </a:p>
          <a:p>
            <a:pPr lvl="1"/>
            <a:r>
              <a:rPr lang="en-US" dirty="0"/>
              <a:t>But port 2 is clogged</a:t>
            </a:r>
          </a:p>
          <a:p>
            <a:pPr lvl="1"/>
            <a:r>
              <a:rPr lang="en-US" dirty="0"/>
              <a:t>Port 1’s packets towards port 3 should not be delayed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81" y="4526452"/>
            <a:ext cx="11933694" cy="214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822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574" y="3589450"/>
            <a:ext cx="5073130" cy="29583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(5) Queueing: Traffic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Better to have queues represent output port contention</a:t>
            </a:r>
          </a:p>
          <a:p>
            <a:endParaRPr lang="en-US" dirty="0"/>
          </a:p>
          <a:p>
            <a:r>
              <a:rPr lang="en-US" dirty="0"/>
              <a:t>Scheduling policies:</a:t>
            </a:r>
          </a:p>
          <a:p>
            <a:pPr lvl="1"/>
            <a:r>
              <a:rPr lang="en-US" dirty="0"/>
              <a:t>Fair queueing across ports</a:t>
            </a:r>
          </a:p>
          <a:p>
            <a:pPr lvl="1"/>
            <a:r>
              <a:rPr lang="en-US" dirty="0"/>
              <a:t>Strict prioritization of some ports over others</a:t>
            </a:r>
          </a:p>
          <a:p>
            <a:pPr lvl="1"/>
            <a:r>
              <a:rPr lang="en-US" dirty="0"/>
              <a:t>Rate limiting per port!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313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(5) Queueing: Buffer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49000" cy="48000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Typical buffer management: Tail-drop</a:t>
            </a:r>
          </a:p>
          <a:p>
            <a:endParaRPr lang="en-US" dirty="0"/>
          </a:p>
          <a:p>
            <a:r>
              <a:rPr lang="en-US" dirty="0"/>
              <a:t>How should buffer memory be partitioned across ports?</a:t>
            </a:r>
          </a:p>
          <a:p>
            <a:pPr lvl="1"/>
            <a:r>
              <a:rPr lang="en-US" dirty="0"/>
              <a:t>Static partitioning: if port 1 has no packets, don’t drop port 2</a:t>
            </a:r>
          </a:p>
          <a:p>
            <a:pPr lvl="1"/>
            <a:r>
              <a:rPr lang="en-US" dirty="0"/>
              <a:t>Shared memory with dynamic partitioning</a:t>
            </a:r>
          </a:p>
          <a:p>
            <a:endParaRPr lang="en-US" dirty="0"/>
          </a:p>
          <a:p>
            <a:r>
              <a:rPr lang="en-US" dirty="0"/>
              <a:t>However, need to share fairly:</a:t>
            </a:r>
          </a:p>
          <a:p>
            <a:pPr lvl="1"/>
            <a:r>
              <a:rPr lang="en-US" dirty="0"/>
              <a:t>If output port 1 is congested, why should port 2 traffic suffer?</a:t>
            </a:r>
          </a:p>
          <a:p>
            <a:endParaRPr lang="en-US" dirty="0"/>
          </a:p>
          <a:p>
            <a:r>
              <a:rPr lang="en-US" dirty="0"/>
              <a:t>Algorithmic problems in dynamic memory sizing across ports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144" y="1690688"/>
            <a:ext cx="28956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1333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(6) Egress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headers with payload for transmission</a:t>
            </a:r>
          </a:p>
          <a:p>
            <a:pPr lvl="1"/>
            <a:r>
              <a:rPr lang="en-US" dirty="0"/>
              <a:t>Need to incorporate header modifications</a:t>
            </a:r>
          </a:p>
          <a:p>
            <a:pPr lvl="1"/>
            <a:r>
              <a:rPr lang="is-IS" dirty="0"/>
              <a:t>… also called “deparsing”</a:t>
            </a:r>
          </a:p>
          <a:p>
            <a:endParaRPr lang="is-IS" dirty="0"/>
          </a:p>
          <a:p>
            <a:r>
              <a:rPr lang="is-IS" dirty="0"/>
              <a:t>Multicast: egress-specific packet processing</a:t>
            </a:r>
          </a:p>
          <a:p>
            <a:pPr lvl="1"/>
            <a:r>
              <a:rPr lang="en-US" dirty="0"/>
              <a:t>E</a:t>
            </a:r>
            <a:r>
              <a:rPr lang="is-IS" dirty="0"/>
              <a:t>x: source MAC address</a:t>
            </a:r>
          </a:p>
          <a:p>
            <a:endParaRPr lang="en-US" dirty="0"/>
          </a:p>
          <a:p>
            <a:r>
              <a:rPr lang="en-US" dirty="0"/>
              <a:t>Multicast makes almost everything inside the switch (interconnect, queueing, lookups) more complex</a:t>
            </a:r>
          </a:p>
        </p:txBody>
      </p:sp>
    </p:spTree>
    <p:extLst>
      <p:ext uri="{BB962C8B-B14F-4D97-AF65-F5344CB8AC3E}">
        <p14:creationId xmlns:p14="http://schemas.microsoft.com/office/powerpoint/2010/main" val="41725880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F2CC5-ED92-B643-82DA-4966E5BE3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function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BB664-9281-614D-82A9-39E92E23F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141362A-F7E1-614C-8B2B-67E29CA7B79D}"/>
              </a:ext>
            </a:extLst>
          </p:cNvPr>
          <p:cNvGrpSpPr/>
          <p:nvPr/>
        </p:nvGrpSpPr>
        <p:grpSpPr>
          <a:xfrm>
            <a:off x="2252453" y="2895159"/>
            <a:ext cx="1499123" cy="2169168"/>
            <a:chOff x="1485649" y="3204985"/>
            <a:chExt cx="1124341" cy="216916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AC2F424-5969-F34B-B6BB-7BC65942C765}"/>
                </a:ext>
              </a:extLst>
            </p:cNvPr>
            <p:cNvSpPr/>
            <p:nvPr/>
          </p:nvSpPr>
          <p:spPr>
            <a:xfrm>
              <a:off x="1492629" y="3216474"/>
              <a:ext cx="1117361" cy="21576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2" tIns="54427" rIns="108852" bIns="54427" rtlCol="0" anchor="ctr"/>
            <a:lstStyle/>
            <a:p>
              <a:pPr algn="ctr"/>
              <a:endParaRPr lang="en-US" sz="3333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E3C4AE6-9E73-C140-923B-509A245B7BE9}"/>
                </a:ext>
              </a:extLst>
            </p:cNvPr>
            <p:cNvSpPr/>
            <p:nvPr/>
          </p:nvSpPr>
          <p:spPr>
            <a:xfrm>
              <a:off x="1485649" y="3204985"/>
              <a:ext cx="1124341" cy="2157680"/>
            </a:xfrm>
            <a:prstGeom prst="rect">
              <a:avLst/>
            </a:prstGeom>
            <a:solidFill>
              <a:schemeClr val="lt1">
                <a:alpha val="7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63FBC5C-876D-3C45-A232-1F16920B1F9D}"/>
              </a:ext>
            </a:extLst>
          </p:cNvPr>
          <p:cNvGrpSpPr/>
          <p:nvPr/>
        </p:nvGrpSpPr>
        <p:grpSpPr>
          <a:xfrm>
            <a:off x="4186800" y="2902200"/>
            <a:ext cx="1499123" cy="2169168"/>
            <a:chOff x="1485649" y="3204985"/>
            <a:chExt cx="1124341" cy="216916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96FA30-20C6-2443-A64B-A87E5E9CE239}"/>
                </a:ext>
              </a:extLst>
            </p:cNvPr>
            <p:cNvSpPr/>
            <p:nvPr/>
          </p:nvSpPr>
          <p:spPr>
            <a:xfrm>
              <a:off x="1492629" y="3216474"/>
              <a:ext cx="1117361" cy="21576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2" tIns="54427" rIns="108852" bIns="54427" rtlCol="0" anchor="ctr"/>
            <a:lstStyle/>
            <a:p>
              <a:pPr algn="ctr"/>
              <a:endParaRPr lang="en-US" sz="3333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BC774CC-049E-BB40-A2C5-24164A53A949}"/>
                </a:ext>
              </a:extLst>
            </p:cNvPr>
            <p:cNvSpPr/>
            <p:nvPr/>
          </p:nvSpPr>
          <p:spPr>
            <a:xfrm>
              <a:off x="1485649" y="3204985"/>
              <a:ext cx="1124341" cy="2157680"/>
            </a:xfrm>
            <a:prstGeom prst="rect">
              <a:avLst/>
            </a:prstGeom>
            <a:solidFill>
              <a:schemeClr val="lt1">
                <a:alpha val="7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34BD6E-71DB-D846-9C40-5717C7AEDDCD}"/>
              </a:ext>
            </a:extLst>
          </p:cNvPr>
          <p:cNvGrpSpPr/>
          <p:nvPr/>
        </p:nvGrpSpPr>
        <p:grpSpPr>
          <a:xfrm>
            <a:off x="6120877" y="2910465"/>
            <a:ext cx="1499123" cy="2169168"/>
            <a:chOff x="1485649" y="3204985"/>
            <a:chExt cx="1124341" cy="216916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BC0A3BC-92FE-DC40-8DB7-0FB22E74FDD6}"/>
                </a:ext>
              </a:extLst>
            </p:cNvPr>
            <p:cNvSpPr/>
            <p:nvPr/>
          </p:nvSpPr>
          <p:spPr>
            <a:xfrm>
              <a:off x="1492629" y="3216474"/>
              <a:ext cx="1117361" cy="21576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2" tIns="54427" rIns="108852" bIns="54427" rtlCol="0" anchor="ctr"/>
            <a:lstStyle/>
            <a:p>
              <a:pPr algn="ctr"/>
              <a:endParaRPr lang="en-US" sz="3333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836C7BE-D575-CD4D-9E40-81DA7DE18E0B}"/>
                </a:ext>
              </a:extLst>
            </p:cNvPr>
            <p:cNvSpPr/>
            <p:nvPr/>
          </p:nvSpPr>
          <p:spPr>
            <a:xfrm>
              <a:off x="1485649" y="3204985"/>
              <a:ext cx="1124341" cy="2157680"/>
            </a:xfrm>
            <a:prstGeom prst="rect">
              <a:avLst/>
            </a:prstGeom>
            <a:solidFill>
              <a:schemeClr val="lt1">
                <a:alpha val="7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55679E-0524-7846-8F5D-8116F6BBB4A7}"/>
              </a:ext>
            </a:extLst>
          </p:cNvPr>
          <p:cNvGrpSpPr/>
          <p:nvPr/>
        </p:nvGrpSpPr>
        <p:grpSpPr>
          <a:xfrm>
            <a:off x="8026400" y="2922412"/>
            <a:ext cx="1499123" cy="2169168"/>
            <a:chOff x="1485649" y="3204985"/>
            <a:chExt cx="1124341" cy="216916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742E855-35B8-6047-B533-6808B9E00C20}"/>
                </a:ext>
              </a:extLst>
            </p:cNvPr>
            <p:cNvSpPr/>
            <p:nvPr/>
          </p:nvSpPr>
          <p:spPr>
            <a:xfrm>
              <a:off x="1492629" y="3216474"/>
              <a:ext cx="1117361" cy="21576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2" tIns="54427" rIns="108852" bIns="54427" rtlCol="0" anchor="ctr"/>
            <a:lstStyle/>
            <a:p>
              <a:pPr algn="ctr"/>
              <a:endParaRPr lang="en-US" sz="3333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23367E9-8EF5-3C4D-AA7E-83AF82460D8C}"/>
                </a:ext>
              </a:extLst>
            </p:cNvPr>
            <p:cNvSpPr/>
            <p:nvPr/>
          </p:nvSpPr>
          <p:spPr>
            <a:xfrm>
              <a:off x="1485649" y="3204985"/>
              <a:ext cx="1124341" cy="2157680"/>
            </a:xfrm>
            <a:prstGeom prst="rect">
              <a:avLst/>
            </a:prstGeom>
            <a:solidFill>
              <a:schemeClr val="lt1">
                <a:alpha val="7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7917F5-B5BC-1140-9AFE-F2EB38490706}"/>
              </a:ext>
            </a:extLst>
          </p:cNvPr>
          <p:cNvGrpSpPr/>
          <p:nvPr/>
        </p:nvGrpSpPr>
        <p:grpSpPr>
          <a:xfrm>
            <a:off x="11086945" y="3229731"/>
            <a:ext cx="519184" cy="1589295"/>
            <a:chOff x="2488822" y="2403406"/>
            <a:chExt cx="529093" cy="1589294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D432C90-4481-E64A-BA9E-F8F910EFE0F6}"/>
                </a:ext>
              </a:extLst>
            </p:cNvPr>
            <p:cNvCxnSpPr/>
            <p:nvPr/>
          </p:nvCxnSpPr>
          <p:spPr>
            <a:xfrm flipV="1">
              <a:off x="2493656" y="2403406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4151176-5926-A64B-8F59-1A2778CBCB7C}"/>
                </a:ext>
              </a:extLst>
            </p:cNvPr>
            <p:cNvCxnSpPr/>
            <p:nvPr/>
          </p:nvCxnSpPr>
          <p:spPr>
            <a:xfrm flipV="1">
              <a:off x="2490064" y="2555806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D31E10B-5746-0F4E-9704-39BB6BCC7965}"/>
                </a:ext>
              </a:extLst>
            </p:cNvPr>
            <p:cNvCxnSpPr/>
            <p:nvPr/>
          </p:nvCxnSpPr>
          <p:spPr>
            <a:xfrm flipV="1">
              <a:off x="2493656" y="2717444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68C5EA3-A957-8C49-8C4A-6FA3E480232A}"/>
                </a:ext>
              </a:extLst>
            </p:cNvPr>
            <p:cNvCxnSpPr/>
            <p:nvPr/>
          </p:nvCxnSpPr>
          <p:spPr>
            <a:xfrm flipV="1">
              <a:off x="2493656" y="2871548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7AA73AA-E6D6-4140-915B-7134BB878200}"/>
                </a:ext>
              </a:extLst>
            </p:cNvPr>
            <p:cNvCxnSpPr/>
            <p:nvPr/>
          </p:nvCxnSpPr>
          <p:spPr>
            <a:xfrm flipV="1">
              <a:off x="2493656" y="3031695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3699A64-1A11-8A46-BA99-6E96F2FC1A73}"/>
                </a:ext>
              </a:extLst>
            </p:cNvPr>
            <p:cNvCxnSpPr/>
            <p:nvPr/>
          </p:nvCxnSpPr>
          <p:spPr>
            <a:xfrm flipV="1">
              <a:off x="2494729" y="3190805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65225B5-F856-6444-9BDD-BF4DE669D82A}"/>
                </a:ext>
              </a:extLst>
            </p:cNvPr>
            <p:cNvCxnSpPr/>
            <p:nvPr/>
          </p:nvCxnSpPr>
          <p:spPr>
            <a:xfrm flipV="1">
              <a:off x="2493656" y="3352442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02950CD-16A2-9746-8873-FBCB157FDBEB}"/>
                </a:ext>
              </a:extLst>
            </p:cNvPr>
            <p:cNvCxnSpPr/>
            <p:nvPr/>
          </p:nvCxnSpPr>
          <p:spPr>
            <a:xfrm flipV="1">
              <a:off x="2494729" y="3512589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C094218-7062-394A-B698-188C20564C09}"/>
                </a:ext>
              </a:extLst>
            </p:cNvPr>
            <p:cNvCxnSpPr/>
            <p:nvPr/>
          </p:nvCxnSpPr>
          <p:spPr>
            <a:xfrm flipV="1">
              <a:off x="2495802" y="3671699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6D14191-3534-024A-828F-0CA668614811}"/>
                </a:ext>
              </a:extLst>
            </p:cNvPr>
            <p:cNvCxnSpPr/>
            <p:nvPr/>
          </p:nvCxnSpPr>
          <p:spPr>
            <a:xfrm flipV="1">
              <a:off x="2493656" y="3833590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17032DC-5373-CF46-80D4-83F57C28A239}"/>
                </a:ext>
              </a:extLst>
            </p:cNvPr>
            <p:cNvCxnSpPr/>
            <p:nvPr/>
          </p:nvCxnSpPr>
          <p:spPr>
            <a:xfrm flipV="1">
              <a:off x="2488822" y="3992700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7E837DF-A084-1149-8391-068FCEDBD801}"/>
              </a:ext>
            </a:extLst>
          </p:cNvPr>
          <p:cNvGrpSpPr/>
          <p:nvPr/>
        </p:nvGrpSpPr>
        <p:grpSpPr>
          <a:xfrm>
            <a:off x="304800" y="3164151"/>
            <a:ext cx="508144" cy="1589295"/>
            <a:chOff x="2488822" y="2403406"/>
            <a:chExt cx="529093" cy="1589294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87339F7-3103-3A43-9FDA-5AF63A39EE6B}"/>
                </a:ext>
              </a:extLst>
            </p:cNvPr>
            <p:cNvCxnSpPr/>
            <p:nvPr/>
          </p:nvCxnSpPr>
          <p:spPr>
            <a:xfrm flipV="1">
              <a:off x="2493656" y="2403406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C081285-41A3-3947-BF85-D84CE0869DA5}"/>
                </a:ext>
              </a:extLst>
            </p:cNvPr>
            <p:cNvCxnSpPr/>
            <p:nvPr/>
          </p:nvCxnSpPr>
          <p:spPr>
            <a:xfrm flipV="1">
              <a:off x="2490064" y="2555806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AD97F40-009C-F340-A024-704848E63B50}"/>
                </a:ext>
              </a:extLst>
            </p:cNvPr>
            <p:cNvCxnSpPr/>
            <p:nvPr/>
          </p:nvCxnSpPr>
          <p:spPr>
            <a:xfrm flipV="1">
              <a:off x="2493656" y="2717444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71A516D-B4F8-784D-851F-98394A0D4A5F}"/>
                </a:ext>
              </a:extLst>
            </p:cNvPr>
            <p:cNvCxnSpPr/>
            <p:nvPr/>
          </p:nvCxnSpPr>
          <p:spPr>
            <a:xfrm flipV="1">
              <a:off x="2493656" y="2871548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48CE3F5-4256-0042-BAA4-959D5A194B56}"/>
                </a:ext>
              </a:extLst>
            </p:cNvPr>
            <p:cNvCxnSpPr/>
            <p:nvPr/>
          </p:nvCxnSpPr>
          <p:spPr>
            <a:xfrm flipV="1">
              <a:off x="2493656" y="3031695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56C8270-CB76-844F-9A20-C43E6968B7E8}"/>
                </a:ext>
              </a:extLst>
            </p:cNvPr>
            <p:cNvCxnSpPr/>
            <p:nvPr/>
          </p:nvCxnSpPr>
          <p:spPr>
            <a:xfrm flipV="1">
              <a:off x="2494729" y="3190805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AAAB405-9FBA-7242-AFD2-0726E7993584}"/>
                </a:ext>
              </a:extLst>
            </p:cNvPr>
            <p:cNvCxnSpPr/>
            <p:nvPr/>
          </p:nvCxnSpPr>
          <p:spPr>
            <a:xfrm flipV="1">
              <a:off x="2493656" y="3352442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6EB3994-08CB-3847-A6B3-75F127B8896E}"/>
                </a:ext>
              </a:extLst>
            </p:cNvPr>
            <p:cNvCxnSpPr/>
            <p:nvPr/>
          </p:nvCxnSpPr>
          <p:spPr>
            <a:xfrm flipV="1">
              <a:off x="2494729" y="3512589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CD7DB78-798C-F44E-B06D-38E4AB4D1312}"/>
                </a:ext>
              </a:extLst>
            </p:cNvPr>
            <p:cNvCxnSpPr/>
            <p:nvPr/>
          </p:nvCxnSpPr>
          <p:spPr>
            <a:xfrm flipV="1">
              <a:off x="2495802" y="3671699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9E653CC-4073-F84A-8205-E2919BA05DC2}"/>
                </a:ext>
              </a:extLst>
            </p:cNvPr>
            <p:cNvCxnSpPr/>
            <p:nvPr/>
          </p:nvCxnSpPr>
          <p:spPr>
            <a:xfrm flipV="1">
              <a:off x="2493656" y="3833590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89432F5-6BD3-1B4E-877B-61729F2A45A3}"/>
                </a:ext>
              </a:extLst>
            </p:cNvPr>
            <p:cNvCxnSpPr/>
            <p:nvPr/>
          </p:nvCxnSpPr>
          <p:spPr>
            <a:xfrm flipV="1">
              <a:off x="2488822" y="3992700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9B06AD73-8F8D-7942-ABA4-46E0F1B2550A}"/>
              </a:ext>
            </a:extLst>
          </p:cNvPr>
          <p:cNvSpPr/>
          <p:nvPr/>
        </p:nvSpPr>
        <p:spPr>
          <a:xfrm>
            <a:off x="9971562" y="2922276"/>
            <a:ext cx="1123753" cy="2184475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55495" tIns="0" rIns="155495" bIns="77748" rtlCol="0" anchor="ctr"/>
          <a:lstStyle/>
          <a:p>
            <a:pPr algn="ctr">
              <a:lnSpc>
                <a:spcPts val="1900"/>
              </a:lnSpc>
            </a:pPr>
            <a:r>
              <a:rPr lang="en-US" sz="2000" dirty="0">
                <a:solidFill>
                  <a:srgbClr val="000000"/>
                </a:solidFill>
              </a:rPr>
              <a:t> 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76D3ECE-AF4C-6847-B9FD-7D211E5902C5}"/>
              </a:ext>
            </a:extLst>
          </p:cNvPr>
          <p:cNvGrpSpPr/>
          <p:nvPr/>
        </p:nvGrpSpPr>
        <p:grpSpPr>
          <a:xfrm>
            <a:off x="10146842" y="3220643"/>
            <a:ext cx="736445" cy="692189"/>
            <a:chOff x="8131589" y="4009362"/>
            <a:chExt cx="552334" cy="692189"/>
          </a:xfrm>
          <a:noFill/>
        </p:grpSpPr>
        <p:grpSp>
          <p:nvGrpSpPr>
            <p:cNvPr id="42" name="Group 65">
              <a:extLst>
                <a:ext uri="{FF2B5EF4-FFF2-40B4-BE49-F238E27FC236}">
                  <a16:creationId xmlns:a16="http://schemas.microsoft.com/office/drawing/2014/main" id="{C24BD2D2-326C-3A45-88C4-6687BD6211AE}"/>
                </a:ext>
              </a:extLst>
            </p:cNvPr>
            <p:cNvGrpSpPr/>
            <p:nvPr/>
          </p:nvGrpSpPr>
          <p:grpSpPr>
            <a:xfrm>
              <a:off x="8131589" y="4009362"/>
              <a:ext cx="551591" cy="228624"/>
              <a:chOff x="7660968" y="1751777"/>
              <a:chExt cx="1040580" cy="450645"/>
            </a:xfrm>
            <a:grpFill/>
          </p:grpSpPr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26E2E770-6F85-BA4D-9F1C-6766DDDCA96B}"/>
                  </a:ext>
                </a:extLst>
              </p:cNvPr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grpFill/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8C44CC1-4EB0-D24B-939B-8450BBAE9221}"/>
                  </a:ext>
                </a:extLst>
              </p:cNvPr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grpFill/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0791BDCE-16EB-4048-B0BE-43C11EFEA5F2}"/>
                  </a:ext>
                </a:extLst>
              </p:cNvPr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grpFill/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70">
              <a:extLst>
                <a:ext uri="{FF2B5EF4-FFF2-40B4-BE49-F238E27FC236}">
                  <a16:creationId xmlns:a16="http://schemas.microsoft.com/office/drawing/2014/main" id="{5D08FBDF-E8C2-CC45-9384-ABA94481662E}"/>
                </a:ext>
              </a:extLst>
            </p:cNvPr>
            <p:cNvGrpSpPr/>
            <p:nvPr/>
          </p:nvGrpSpPr>
          <p:grpSpPr>
            <a:xfrm>
              <a:off x="8132332" y="4472927"/>
              <a:ext cx="551591" cy="228624"/>
              <a:chOff x="7660968" y="1751777"/>
              <a:chExt cx="1040580" cy="450645"/>
            </a:xfrm>
            <a:grpFill/>
          </p:grpSpPr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FA9F1E29-7CCF-8048-868A-585AFF48FA1A}"/>
                  </a:ext>
                </a:extLst>
              </p:cNvPr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grpFill/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A8AF0173-BA76-BC41-B650-A047D3E42B66}"/>
                  </a:ext>
                </a:extLst>
              </p:cNvPr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grpFill/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7C0583CA-7147-DE4A-9EC6-C958C20D9027}"/>
                  </a:ext>
                </a:extLst>
              </p:cNvPr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grpFill/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AC263D4-AB4D-F446-89D8-4B563F293299}"/>
              </a:ext>
            </a:extLst>
          </p:cNvPr>
          <p:cNvGrpSpPr/>
          <p:nvPr/>
        </p:nvGrpSpPr>
        <p:grpSpPr>
          <a:xfrm>
            <a:off x="10147833" y="4148075"/>
            <a:ext cx="736445" cy="692189"/>
            <a:chOff x="8131589" y="4009362"/>
            <a:chExt cx="552334" cy="692189"/>
          </a:xfrm>
          <a:noFill/>
        </p:grpSpPr>
        <p:grpSp>
          <p:nvGrpSpPr>
            <p:cNvPr id="51" name="Group 65">
              <a:extLst>
                <a:ext uri="{FF2B5EF4-FFF2-40B4-BE49-F238E27FC236}">
                  <a16:creationId xmlns:a16="http://schemas.microsoft.com/office/drawing/2014/main" id="{B3FA3431-8259-204F-B213-5406EE38F649}"/>
                </a:ext>
              </a:extLst>
            </p:cNvPr>
            <p:cNvGrpSpPr/>
            <p:nvPr/>
          </p:nvGrpSpPr>
          <p:grpSpPr>
            <a:xfrm>
              <a:off x="8131589" y="4009362"/>
              <a:ext cx="551591" cy="228624"/>
              <a:chOff x="7660968" y="1751777"/>
              <a:chExt cx="1040580" cy="450645"/>
            </a:xfrm>
            <a:grpFill/>
          </p:grpSpPr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90A6D721-3902-8343-8B5F-4D46918BB81E}"/>
                  </a:ext>
                </a:extLst>
              </p:cNvPr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grpFill/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E64ADDE1-1846-DE4B-B2AE-BB9D6A2A20A1}"/>
                  </a:ext>
                </a:extLst>
              </p:cNvPr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grpFill/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931DCE4B-6731-0547-8C84-811A6B7027B2}"/>
                  </a:ext>
                </a:extLst>
              </p:cNvPr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grpFill/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70">
              <a:extLst>
                <a:ext uri="{FF2B5EF4-FFF2-40B4-BE49-F238E27FC236}">
                  <a16:creationId xmlns:a16="http://schemas.microsoft.com/office/drawing/2014/main" id="{A32B57FE-BF8C-1442-95BA-E50265C57C72}"/>
                </a:ext>
              </a:extLst>
            </p:cNvPr>
            <p:cNvGrpSpPr/>
            <p:nvPr/>
          </p:nvGrpSpPr>
          <p:grpSpPr>
            <a:xfrm>
              <a:off x="8132332" y="4472927"/>
              <a:ext cx="551591" cy="228624"/>
              <a:chOff x="7660968" y="1751777"/>
              <a:chExt cx="1040580" cy="450645"/>
            </a:xfrm>
            <a:grpFill/>
          </p:grpSpPr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13C1FCF8-B609-8B40-8329-A465F9FE3613}"/>
                  </a:ext>
                </a:extLst>
              </p:cNvPr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grpFill/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11D2761A-B140-C24B-9D1B-43E33E087F1E}"/>
                  </a:ext>
                </a:extLst>
              </p:cNvPr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grpFill/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14C1F3C8-01E4-D34A-9FD9-A52AD8312E01}"/>
                  </a:ext>
                </a:extLst>
              </p:cNvPr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grpFill/>
              <a:ln w="952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B4C1045-1805-0B47-86B3-E689FFF6B42C}"/>
              </a:ext>
            </a:extLst>
          </p:cNvPr>
          <p:cNvCxnSpPr>
            <a:stCxn id="66" idx="3"/>
            <a:endCxn id="6" idx="1"/>
          </p:cNvCxnSpPr>
          <p:nvPr/>
        </p:nvCxnSpPr>
        <p:spPr>
          <a:xfrm flipV="1">
            <a:off x="1770880" y="3973999"/>
            <a:ext cx="481573" cy="12443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6AA20F4-96DE-F147-AC57-6C2EB501026A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5685923" y="3981041"/>
            <a:ext cx="434955" cy="8265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D1C7AEB-F1A3-1646-A0C7-685942A529E5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>
            <a:off x="7620000" y="4000796"/>
            <a:ext cx="406400" cy="457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C163713-087F-714D-AD29-91872389AED6}"/>
              </a:ext>
            </a:extLst>
          </p:cNvPr>
          <p:cNvCxnSpPr>
            <a:stCxn id="15" idx="3"/>
            <a:endCxn id="40" idx="1"/>
          </p:cNvCxnSpPr>
          <p:nvPr/>
        </p:nvCxnSpPr>
        <p:spPr>
          <a:xfrm>
            <a:off x="9525523" y="4001252"/>
            <a:ext cx="446039" cy="1326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D379109-D20D-FC4D-A9F7-D1398F67DF81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3751576" y="3981040"/>
            <a:ext cx="435224" cy="4448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2989342-2F11-354D-B3B9-3721466B5DB6}"/>
              </a:ext>
            </a:extLst>
          </p:cNvPr>
          <p:cNvSpPr txBox="1"/>
          <p:nvPr/>
        </p:nvSpPr>
        <p:spPr>
          <a:xfrm>
            <a:off x="453901" y="5138372"/>
            <a:ext cx="16863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Fixed Parser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E67988E-A026-8543-A96C-E373971F0E38}"/>
              </a:ext>
            </a:extLst>
          </p:cNvPr>
          <p:cNvGrpSpPr/>
          <p:nvPr/>
        </p:nvGrpSpPr>
        <p:grpSpPr>
          <a:xfrm>
            <a:off x="807432" y="2908556"/>
            <a:ext cx="963448" cy="2155771"/>
            <a:chOff x="605574" y="1959131"/>
            <a:chExt cx="722586" cy="1616828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E91BB26-F0D8-D04F-A38B-6E5005C86BA5}"/>
                </a:ext>
              </a:extLst>
            </p:cNvPr>
            <p:cNvSpPr/>
            <p:nvPr/>
          </p:nvSpPr>
          <p:spPr>
            <a:xfrm>
              <a:off x="605574" y="1959131"/>
              <a:ext cx="722586" cy="16168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55495" tIns="0" rIns="155495" bIns="77748" rtlCol="0" anchor="ctr"/>
            <a:lstStyle/>
            <a:p>
              <a:pPr algn="ctr">
                <a:lnSpc>
                  <a:spcPts val="1900"/>
                </a:lnSpc>
              </a:pPr>
              <a:r>
                <a:rPr lang="en-US" sz="2000" dirty="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41AE0CA-EBE5-504B-B29E-DA55DDDD556B}"/>
                </a:ext>
              </a:extLst>
            </p:cNvPr>
            <p:cNvSpPr/>
            <p:nvPr/>
          </p:nvSpPr>
          <p:spPr>
            <a:xfrm>
              <a:off x="675714" y="2116356"/>
              <a:ext cx="228600" cy="235529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AA5B4E9-C0CC-D34A-BC7F-E7464E693C79}"/>
                </a:ext>
              </a:extLst>
            </p:cNvPr>
            <p:cNvSpPr/>
            <p:nvPr/>
          </p:nvSpPr>
          <p:spPr>
            <a:xfrm>
              <a:off x="696269" y="2592154"/>
              <a:ext cx="228600" cy="235529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4C11786E-7921-3F4E-92B2-74CDCDAC446F}"/>
                </a:ext>
              </a:extLst>
            </p:cNvPr>
            <p:cNvSpPr/>
            <p:nvPr/>
          </p:nvSpPr>
          <p:spPr>
            <a:xfrm>
              <a:off x="981553" y="2400219"/>
              <a:ext cx="228600" cy="235529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B782FFF6-4468-1341-8E88-93A9557A9587}"/>
                </a:ext>
              </a:extLst>
            </p:cNvPr>
            <p:cNvSpPr/>
            <p:nvPr/>
          </p:nvSpPr>
          <p:spPr>
            <a:xfrm>
              <a:off x="679074" y="2977974"/>
              <a:ext cx="228600" cy="235529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B7AB18C-B193-C34D-86D6-1C1194D860DE}"/>
                </a:ext>
              </a:extLst>
            </p:cNvPr>
            <p:cNvSpPr/>
            <p:nvPr/>
          </p:nvSpPr>
          <p:spPr>
            <a:xfrm>
              <a:off x="1007641" y="3198590"/>
              <a:ext cx="228600" cy="235529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72" name="Curved Connector 71">
              <a:extLst>
                <a:ext uri="{FF2B5EF4-FFF2-40B4-BE49-F238E27FC236}">
                  <a16:creationId xmlns:a16="http://schemas.microsoft.com/office/drawing/2014/main" id="{05F88D5A-5701-0548-BA55-D2DE0891FB8C}"/>
                </a:ext>
              </a:extLst>
            </p:cNvPr>
            <p:cNvCxnSpPr>
              <a:stCxn id="67" idx="0"/>
              <a:endCxn id="69" idx="0"/>
            </p:cNvCxnSpPr>
            <p:nvPr/>
          </p:nvCxnSpPr>
          <p:spPr>
            <a:xfrm rot="16200000" flipH="1">
              <a:off x="801001" y="2105368"/>
              <a:ext cx="283863" cy="305839"/>
            </a:xfrm>
            <a:prstGeom prst="curvedConnector3">
              <a:avLst>
                <a:gd name="adj1" fmla="val -19368"/>
              </a:avLst>
            </a:prstGeom>
            <a:ln w="12700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urved Connector 72">
              <a:extLst>
                <a:ext uri="{FF2B5EF4-FFF2-40B4-BE49-F238E27FC236}">
                  <a16:creationId xmlns:a16="http://schemas.microsoft.com/office/drawing/2014/main" id="{6421C887-2723-FA43-8C3B-8AE303CD4D77}"/>
                </a:ext>
              </a:extLst>
            </p:cNvPr>
            <p:cNvCxnSpPr>
              <a:stCxn id="67" idx="4"/>
              <a:endCxn id="68" idx="0"/>
            </p:cNvCxnSpPr>
            <p:nvPr/>
          </p:nvCxnSpPr>
          <p:spPr>
            <a:xfrm rot="16200000" flipH="1">
              <a:off x="680157" y="2461741"/>
              <a:ext cx="240269" cy="20555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urved Connector 73">
              <a:extLst>
                <a:ext uri="{FF2B5EF4-FFF2-40B4-BE49-F238E27FC236}">
                  <a16:creationId xmlns:a16="http://schemas.microsoft.com/office/drawing/2014/main" id="{ECC04C51-D645-944A-8D73-309CEAC7F4C5}"/>
                </a:ext>
              </a:extLst>
            </p:cNvPr>
            <p:cNvCxnSpPr>
              <a:stCxn id="69" idx="4"/>
              <a:endCxn id="69" idx="6"/>
            </p:cNvCxnSpPr>
            <p:nvPr/>
          </p:nvCxnSpPr>
          <p:spPr>
            <a:xfrm rot="5400000" flipH="1" flipV="1">
              <a:off x="1094121" y="2519716"/>
              <a:ext cx="117764" cy="114300"/>
            </a:xfrm>
            <a:prstGeom prst="curvedConnector4">
              <a:avLst>
                <a:gd name="adj1" fmla="val -95831"/>
                <a:gd name="adj2" fmla="val 163291"/>
              </a:avLst>
            </a:prstGeom>
            <a:ln w="12700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urved Connector 74">
              <a:extLst>
                <a:ext uri="{FF2B5EF4-FFF2-40B4-BE49-F238E27FC236}">
                  <a16:creationId xmlns:a16="http://schemas.microsoft.com/office/drawing/2014/main" id="{4BA0A845-0096-E444-9A39-AF7AF86A40CB}"/>
                </a:ext>
              </a:extLst>
            </p:cNvPr>
            <p:cNvCxnSpPr>
              <a:stCxn id="69" idx="3"/>
              <a:endCxn id="70" idx="6"/>
            </p:cNvCxnSpPr>
            <p:nvPr/>
          </p:nvCxnSpPr>
          <p:spPr>
            <a:xfrm rot="5400000">
              <a:off x="714112" y="2794819"/>
              <a:ext cx="494483" cy="107357"/>
            </a:xfrm>
            <a:prstGeom prst="curvedConnector2">
              <a:avLst/>
            </a:prstGeom>
            <a:ln w="12700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urved Connector 75">
              <a:extLst>
                <a:ext uri="{FF2B5EF4-FFF2-40B4-BE49-F238E27FC236}">
                  <a16:creationId xmlns:a16="http://schemas.microsoft.com/office/drawing/2014/main" id="{72C1969C-640D-3746-BE03-C0E6C3FE1AA4}"/>
                </a:ext>
              </a:extLst>
            </p:cNvPr>
            <p:cNvCxnSpPr>
              <a:stCxn id="68" idx="6"/>
              <a:endCxn id="71" idx="0"/>
            </p:cNvCxnSpPr>
            <p:nvPr/>
          </p:nvCxnSpPr>
          <p:spPr>
            <a:xfrm>
              <a:off x="924869" y="2709919"/>
              <a:ext cx="197072" cy="488671"/>
            </a:xfrm>
            <a:prstGeom prst="curvedConnector2">
              <a:avLst/>
            </a:prstGeom>
            <a:ln w="12700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urved Connector 76">
              <a:extLst>
                <a:ext uri="{FF2B5EF4-FFF2-40B4-BE49-F238E27FC236}">
                  <a16:creationId xmlns:a16="http://schemas.microsoft.com/office/drawing/2014/main" id="{E2269F59-9CAA-5F46-A773-D0893FC6F380}"/>
                </a:ext>
              </a:extLst>
            </p:cNvPr>
            <p:cNvCxnSpPr>
              <a:stCxn id="71" idx="4"/>
              <a:endCxn id="70" idx="4"/>
            </p:cNvCxnSpPr>
            <p:nvPr/>
          </p:nvCxnSpPr>
          <p:spPr>
            <a:xfrm rot="5400000" flipH="1">
              <a:off x="847350" y="3159528"/>
              <a:ext cx="220616" cy="328567"/>
            </a:xfrm>
            <a:prstGeom prst="curvedConnector3">
              <a:avLst>
                <a:gd name="adj1" fmla="val -40662"/>
              </a:avLst>
            </a:prstGeom>
            <a:ln w="12700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Left Brace 77">
            <a:extLst>
              <a:ext uri="{FF2B5EF4-FFF2-40B4-BE49-F238E27FC236}">
                <a16:creationId xmlns:a16="http://schemas.microsoft.com/office/drawing/2014/main" id="{DE1E5D0E-9804-C543-95D1-EF266CAF0705}"/>
              </a:ext>
            </a:extLst>
          </p:cNvPr>
          <p:cNvSpPr/>
          <p:nvPr/>
        </p:nvSpPr>
        <p:spPr>
          <a:xfrm rot="5400000" flipH="1">
            <a:off x="5741460" y="1639283"/>
            <a:ext cx="296357" cy="7290325"/>
          </a:xfrm>
          <a:prstGeom prst="leftBrace">
            <a:avLst>
              <a:gd name="adj1" fmla="val 43551"/>
              <a:gd name="adj2" fmla="val 49888"/>
            </a:avLst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446D491-E8E8-C542-AC93-C86830FDF070}"/>
              </a:ext>
            </a:extLst>
          </p:cNvPr>
          <p:cNvSpPr txBox="1"/>
          <p:nvPr/>
        </p:nvSpPr>
        <p:spPr>
          <a:xfrm>
            <a:off x="3392982" y="5385312"/>
            <a:ext cx="47803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Fixed Header Processing Pipeline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10CA46E-386F-A241-A9EF-B4799B3E007A}"/>
              </a:ext>
            </a:extLst>
          </p:cNvPr>
          <p:cNvSpPr/>
          <p:nvPr/>
        </p:nvSpPr>
        <p:spPr>
          <a:xfrm rot="16200000">
            <a:off x="2091540" y="3760016"/>
            <a:ext cx="1432364" cy="52719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L2 Table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01EBD7D-54B4-D04A-9639-F5B51581EA08}"/>
              </a:ext>
            </a:extLst>
          </p:cNvPr>
          <p:cNvSpPr/>
          <p:nvPr/>
        </p:nvSpPr>
        <p:spPr>
          <a:xfrm rot="16200000">
            <a:off x="4127917" y="3717443"/>
            <a:ext cx="1421655" cy="52719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IPv4 Table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E54E65E-F4A8-1748-98D4-C8B9C38C52A7}"/>
              </a:ext>
            </a:extLst>
          </p:cNvPr>
          <p:cNvSpPr/>
          <p:nvPr/>
        </p:nvSpPr>
        <p:spPr>
          <a:xfrm rot="16200000">
            <a:off x="5961020" y="3716740"/>
            <a:ext cx="1420254" cy="52719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IPv6 Table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B1ED021-7314-9A4F-BCB7-696BBF03817A}"/>
              </a:ext>
            </a:extLst>
          </p:cNvPr>
          <p:cNvSpPr/>
          <p:nvPr/>
        </p:nvSpPr>
        <p:spPr>
          <a:xfrm rot="16200000">
            <a:off x="7891724" y="3710402"/>
            <a:ext cx="1417216" cy="52719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ACL Table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B5A9A14-045C-AC4D-B76E-CC89932DD8EE}"/>
              </a:ext>
            </a:extLst>
          </p:cNvPr>
          <p:cNvGrpSpPr/>
          <p:nvPr/>
        </p:nvGrpSpPr>
        <p:grpSpPr>
          <a:xfrm>
            <a:off x="3212613" y="3285861"/>
            <a:ext cx="334170" cy="1457303"/>
            <a:chOff x="2521451" y="3258013"/>
            <a:chExt cx="334170" cy="1712316"/>
          </a:xfrm>
        </p:grpSpPr>
        <p:sp>
          <p:nvSpPr>
            <p:cNvPr id="85" name="Trapezoid 84">
              <a:extLst>
                <a:ext uri="{FF2B5EF4-FFF2-40B4-BE49-F238E27FC236}">
                  <a16:creationId xmlns:a16="http://schemas.microsoft.com/office/drawing/2014/main" id="{DA126BA2-FB20-6445-AD20-803C9A7155B0}"/>
                </a:ext>
              </a:extLst>
            </p:cNvPr>
            <p:cNvSpPr/>
            <p:nvPr/>
          </p:nvSpPr>
          <p:spPr>
            <a:xfrm rot="5400000" flipH="1">
              <a:off x="1831929" y="3947535"/>
              <a:ext cx="1712316" cy="333271"/>
            </a:xfrm>
            <a:prstGeom prst="trapezoid">
              <a:avLst>
                <a:gd name="adj" fmla="val 30807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9E8A092-49CC-4144-861F-912F4AAA4FBD}"/>
                </a:ext>
              </a:extLst>
            </p:cNvPr>
            <p:cNvSpPr txBox="1"/>
            <p:nvPr/>
          </p:nvSpPr>
          <p:spPr>
            <a:xfrm rot="16200000">
              <a:off x="1948140" y="3953932"/>
              <a:ext cx="15071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prstClr val="black"/>
                  </a:solidFill>
                </a:rPr>
                <a:t>L2 </a:t>
              </a:r>
              <a:r>
                <a:rPr lang="en-US" sz="1400" dirty="0" err="1">
                  <a:solidFill>
                    <a:prstClr val="black"/>
                  </a:solidFill>
                </a:rPr>
                <a:t>Hdr</a:t>
              </a:r>
              <a:r>
                <a:rPr lang="en-US" sz="1400" dirty="0">
                  <a:solidFill>
                    <a:prstClr val="black"/>
                  </a:solidFill>
                </a:rPr>
                <a:t>  Actions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E61EEC8-8D2D-C64D-AB3B-044BC5A608AD}"/>
              </a:ext>
            </a:extLst>
          </p:cNvPr>
          <p:cNvGrpSpPr/>
          <p:nvPr/>
        </p:nvGrpSpPr>
        <p:grpSpPr>
          <a:xfrm>
            <a:off x="5213070" y="3247676"/>
            <a:ext cx="333271" cy="1457303"/>
            <a:chOff x="2521451" y="3258013"/>
            <a:chExt cx="333271" cy="1712316"/>
          </a:xfrm>
        </p:grpSpPr>
        <p:sp>
          <p:nvSpPr>
            <p:cNvPr id="88" name="Trapezoid 87">
              <a:extLst>
                <a:ext uri="{FF2B5EF4-FFF2-40B4-BE49-F238E27FC236}">
                  <a16:creationId xmlns:a16="http://schemas.microsoft.com/office/drawing/2014/main" id="{366D4D84-7620-BB4E-919F-3C5D4D9F9367}"/>
                </a:ext>
              </a:extLst>
            </p:cNvPr>
            <p:cNvSpPr/>
            <p:nvPr/>
          </p:nvSpPr>
          <p:spPr>
            <a:xfrm rot="5400000" flipH="1">
              <a:off x="1831929" y="3947535"/>
              <a:ext cx="1712316" cy="333271"/>
            </a:xfrm>
            <a:prstGeom prst="trapezoid">
              <a:avLst>
                <a:gd name="adj" fmla="val 30807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F2E38CC-EF97-8A49-BB82-0DB5C8A9BEAC}"/>
                </a:ext>
              </a:extLst>
            </p:cNvPr>
            <p:cNvSpPr txBox="1"/>
            <p:nvPr/>
          </p:nvSpPr>
          <p:spPr>
            <a:xfrm rot="16200000">
              <a:off x="1954210" y="3948588"/>
              <a:ext cx="1467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prstClr val="black"/>
                  </a:solidFill>
                </a:rPr>
                <a:t>v4 </a:t>
              </a:r>
              <a:r>
                <a:rPr lang="en-US" sz="1400" dirty="0" err="1">
                  <a:solidFill>
                    <a:prstClr val="black"/>
                  </a:solidFill>
                </a:rPr>
                <a:t>Hdr</a:t>
              </a:r>
              <a:r>
                <a:rPr lang="en-US" sz="1400" dirty="0">
                  <a:solidFill>
                    <a:prstClr val="black"/>
                  </a:solidFill>
                </a:rPr>
                <a:t> Actions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7E3541E-E82E-A045-B20A-50AB7004755F}"/>
              </a:ext>
            </a:extLst>
          </p:cNvPr>
          <p:cNvGrpSpPr/>
          <p:nvPr/>
        </p:nvGrpSpPr>
        <p:grpSpPr>
          <a:xfrm>
            <a:off x="7040837" y="3262193"/>
            <a:ext cx="334922" cy="1428272"/>
            <a:chOff x="2521451" y="3258013"/>
            <a:chExt cx="334918" cy="1712316"/>
          </a:xfrm>
        </p:grpSpPr>
        <p:sp>
          <p:nvSpPr>
            <p:cNvPr id="91" name="Trapezoid 90">
              <a:extLst>
                <a:ext uri="{FF2B5EF4-FFF2-40B4-BE49-F238E27FC236}">
                  <a16:creationId xmlns:a16="http://schemas.microsoft.com/office/drawing/2014/main" id="{0B51D85F-EEAE-4E49-81ED-9A9269554FC2}"/>
                </a:ext>
              </a:extLst>
            </p:cNvPr>
            <p:cNvSpPr/>
            <p:nvPr/>
          </p:nvSpPr>
          <p:spPr>
            <a:xfrm rot="5400000" flipH="1">
              <a:off x="1831929" y="3947535"/>
              <a:ext cx="1712316" cy="333271"/>
            </a:xfrm>
            <a:prstGeom prst="trapezoid">
              <a:avLst>
                <a:gd name="adj" fmla="val 30807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57E0B46-8EF0-3946-A9AD-CE2A49C8BAEC}"/>
                </a:ext>
              </a:extLst>
            </p:cNvPr>
            <p:cNvSpPr txBox="1"/>
            <p:nvPr/>
          </p:nvSpPr>
          <p:spPr>
            <a:xfrm rot="16200000">
              <a:off x="1929729" y="3950795"/>
              <a:ext cx="1545508" cy="3077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prstClr val="black"/>
                  </a:solidFill>
                </a:rPr>
                <a:t>v6 </a:t>
              </a:r>
              <a:r>
                <a:rPr lang="en-US" sz="1400" dirty="0" err="1">
                  <a:solidFill>
                    <a:prstClr val="black"/>
                  </a:solidFill>
                </a:rPr>
                <a:t>Hdr</a:t>
              </a:r>
              <a:r>
                <a:rPr lang="en-US" sz="1400" dirty="0">
                  <a:solidFill>
                    <a:prstClr val="black"/>
                  </a:solidFill>
                </a:rPr>
                <a:t> Actions 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0624912-6E19-A34A-9FF0-F9E3E00A56FD}"/>
              </a:ext>
            </a:extLst>
          </p:cNvPr>
          <p:cNvGrpSpPr/>
          <p:nvPr/>
        </p:nvGrpSpPr>
        <p:grpSpPr>
          <a:xfrm>
            <a:off x="8964270" y="3262431"/>
            <a:ext cx="333271" cy="1457303"/>
            <a:chOff x="2521451" y="3258013"/>
            <a:chExt cx="333271" cy="1712316"/>
          </a:xfrm>
        </p:grpSpPr>
        <p:sp>
          <p:nvSpPr>
            <p:cNvPr id="94" name="Trapezoid 93">
              <a:extLst>
                <a:ext uri="{FF2B5EF4-FFF2-40B4-BE49-F238E27FC236}">
                  <a16:creationId xmlns:a16="http://schemas.microsoft.com/office/drawing/2014/main" id="{D0E12735-A2E3-2948-A0E7-97C8386C1D66}"/>
                </a:ext>
              </a:extLst>
            </p:cNvPr>
            <p:cNvSpPr/>
            <p:nvPr/>
          </p:nvSpPr>
          <p:spPr>
            <a:xfrm rot="5400000" flipH="1">
              <a:off x="1831929" y="3947535"/>
              <a:ext cx="1712316" cy="333271"/>
            </a:xfrm>
            <a:prstGeom prst="trapezoid">
              <a:avLst>
                <a:gd name="adj" fmla="val 30807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3E35AD1-D407-0C44-BF0B-620746AC8F37}"/>
                </a:ext>
              </a:extLst>
            </p:cNvPr>
            <p:cNvSpPr txBox="1"/>
            <p:nvPr/>
          </p:nvSpPr>
          <p:spPr>
            <a:xfrm rot="16200000">
              <a:off x="2081794" y="3934303"/>
              <a:ext cx="12230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prstClr val="black"/>
                  </a:solidFill>
                </a:rPr>
                <a:t>ACL Actions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52733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32581-27A6-9E4E-8E39-1490A25EA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28586" cy="1325563"/>
          </a:xfrm>
        </p:spPr>
        <p:txBody>
          <a:bodyPr/>
          <a:lstStyle/>
          <a:p>
            <a:r>
              <a:rPr lang="en-US" dirty="0"/>
              <a:t>Protocol Independent Switch Arch. (PISA)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5C1C4-7D12-984A-B281-36E142803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0CEA6FC-FB94-914D-8FDC-C00926B8AC8A}"/>
              </a:ext>
            </a:extLst>
          </p:cNvPr>
          <p:cNvGrpSpPr/>
          <p:nvPr/>
        </p:nvGrpSpPr>
        <p:grpSpPr>
          <a:xfrm>
            <a:off x="10956315" y="3247519"/>
            <a:ext cx="683647" cy="1589295"/>
            <a:chOff x="2488822" y="2403406"/>
            <a:chExt cx="529093" cy="1589294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FBF15DC7-F542-1441-8F06-8373A45A774D}"/>
                </a:ext>
              </a:extLst>
            </p:cNvPr>
            <p:cNvCxnSpPr/>
            <p:nvPr/>
          </p:nvCxnSpPr>
          <p:spPr>
            <a:xfrm flipV="1">
              <a:off x="2493656" y="2403406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BD5A9EC-4E6E-7A49-9684-878AA8670B0F}"/>
                </a:ext>
              </a:extLst>
            </p:cNvPr>
            <p:cNvCxnSpPr/>
            <p:nvPr/>
          </p:nvCxnSpPr>
          <p:spPr>
            <a:xfrm flipV="1">
              <a:off x="2490064" y="2555806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F4520D6-787E-C540-A444-0888EAB4EF56}"/>
                </a:ext>
              </a:extLst>
            </p:cNvPr>
            <p:cNvCxnSpPr/>
            <p:nvPr/>
          </p:nvCxnSpPr>
          <p:spPr>
            <a:xfrm flipV="1">
              <a:off x="2493656" y="2717444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A78B4C0-DD1E-DF41-A462-B96D29871D9F}"/>
                </a:ext>
              </a:extLst>
            </p:cNvPr>
            <p:cNvCxnSpPr/>
            <p:nvPr/>
          </p:nvCxnSpPr>
          <p:spPr>
            <a:xfrm flipV="1">
              <a:off x="2493656" y="2871548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59DB7D7-FA48-424C-A8EF-1C6B3D8C81F7}"/>
                </a:ext>
              </a:extLst>
            </p:cNvPr>
            <p:cNvCxnSpPr/>
            <p:nvPr/>
          </p:nvCxnSpPr>
          <p:spPr>
            <a:xfrm flipV="1">
              <a:off x="2493656" y="3031695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CB0CA34-838C-2343-9150-566CF39D8CC8}"/>
                </a:ext>
              </a:extLst>
            </p:cNvPr>
            <p:cNvCxnSpPr/>
            <p:nvPr/>
          </p:nvCxnSpPr>
          <p:spPr>
            <a:xfrm flipV="1">
              <a:off x="2494729" y="3190805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F11EEAF-2F7C-F540-B053-2D31EDC0E6AC}"/>
                </a:ext>
              </a:extLst>
            </p:cNvPr>
            <p:cNvCxnSpPr/>
            <p:nvPr/>
          </p:nvCxnSpPr>
          <p:spPr>
            <a:xfrm flipV="1">
              <a:off x="2493656" y="3352442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5CA8F4B-26A4-D449-80B2-B642637E110D}"/>
                </a:ext>
              </a:extLst>
            </p:cNvPr>
            <p:cNvCxnSpPr/>
            <p:nvPr/>
          </p:nvCxnSpPr>
          <p:spPr>
            <a:xfrm flipV="1">
              <a:off x="2494729" y="3512589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6331C16-1821-9449-8BFC-B0CA19B72638}"/>
                </a:ext>
              </a:extLst>
            </p:cNvPr>
            <p:cNvCxnSpPr/>
            <p:nvPr/>
          </p:nvCxnSpPr>
          <p:spPr>
            <a:xfrm flipV="1">
              <a:off x="2495802" y="3671699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CC16878-575B-2E45-9EC1-477416704E7E}"/>
                </a:ext>
              </a:extLst>
            </p:cNvPr>
            <p:cNvCxnSpPr/>
            <p:nvPr/>
          </p:nvCxnSpPr>
          <p:spPr>
            <a:xfrm flipV="1">
              <a:off x="2493656" y="3833590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9FF85A8-87A6-8344-918A-D86BC1233802}"/>
                </a:ext>
              </a:extLst>
            </p:cNvPr>
            <p:cNvCxnSpPr/>
            <p:nvPr/>
          </p:nvCxnSpPr>
          <p:spPr>
            <a:xfrm flipV="1">
              <a:off x="2488822" y="3992700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1BDC6E4-DE7C-0641-8DD1-E870E687E386}"/>
              </a:ext>
            </a:extLst>
          </p:cNvPr>
          <p:cNvSpPr/>
          <p:nvPr/>
        </p:nvSpPr>
        <p:spPr>
          <a:xfrm>
            <a:off x="9971562" y="2922276"/>
            <a:ext cx="1123753" cy="218447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55495" tIns="0" rIns="155495" bIns="77748" rtlCol="0" anchor="ctr"/>
          <a:lstStyle/>
          <a:p>
            <a:pPr algn="ctr">
              <a:lnSpc>
                <a:spcPts val="1900"/>
              </a:lnSpc>
            </a:pPr>
            <a:r>
              <a:rPr lang="en-US" sz="2000" dirty="0">
                <a:solidFill>
                  <a:srgbClr val="000000"/>
                </a:solidFill>
              </a:rPr>
              <a:t>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7F4714-5DEC-B94A-AB59-392C18DBE5C3}"/>
              </a:ext>
            </a:extLst>
          </p:cNvPr>
          <p:cNvGrpSpPr/>
          <p:nvPr/>
        </p:nvGrpSpPr>
        <p:grpSpPr>
          <a:xfrm>
            <a:off x="10129907" y="4165863"/>
            <a:ext cx="736445" cy="692189"/>
            <a:chOff x="8131589" y="4009362"/>
            <a:chExt cx="552334" cy="692189"/>
          </a:xfrm>
        </p:grpSpPr>
        <p:grpSp>
          <p:nvGrpSpPr>
            <p:cNvPr id="18" name="Group 65">
              <a:extLst>
                <a:ext uri="{FF2B5EF4-FFF2-40B4-BE49-F238E27FC236}">
                  <a16:creationId xmlns:a16="http://schemas.microsoft.com/office/drawing/2014/main" id="{4DE4796F-873A-8041-BAC2-3AC6BD603210}"/>
                </a:ext>
              </a:extLst>
            </p:cNvPr>
            <p:cNvGrpSpPr/>
            <p:nvPr/>
          </p:nvGrpSpPr>
          <p:grpSpPr>
            <a:xfrm>
              <a:off x="8131589" y="4009362"/>
              <a:ext cx="551591" cy="228624"/>
              <a:chOff x="7660968" y="1751777"/>
              <a:chExt cx="1040580" cy="450645"/>
            </a:xfrm>
          </p:grpSpPr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1C179DFC-774D-304A-9E09-42A4EF5E33D7}"/>
                  </a:ext>
                </a:extLst>
              </p:cNvPr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254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282745FD-A8B7-E444-8998-4642D73F8194}"/>
                  </a:ext>
                </a:extLst>
              </p:cNvPr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77AE7ECE-41A5-DA4C-BDA5-AF5AE1BFCD92}"/>
                  </a:ext>
                </a:extLst>
              </p:cNvPr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70">
              <a:extLst>
                <a:ext uri="{FF2B5EF4-FFF2-40B4-BE49-F238E27FC236}">
                  <a16:creationId xmlns:a16="http://schemas.microsoft.com/office/drawing/2014/main" id="{FC99D29B-9BF1-F948-8BB0-0B63F70CA475}"/>
                </a:ext>
              </a:extLst>
            </p:cNvPr>
            <p:cNvGrpSpPr/>
            <p:nvPr/>
          </p:nvGrpSpPr>
          <p:grpSpPr>
            <a:xfrm>
              <a:off x="8132332" y="4472927"/>
              <a:ext cx="551591" cy="228624"/>
              <a:chOff x="7660968" y="1751777"/>
              <a:chExt cx="1040580" cy="450645"/>
            </a:xfrm>
          </p:grpSpPr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A1E0D96F-05F1-E24C-B4B0-AEE0795F7900}"/>
                  </a:ext>
                </a:extLst>
              </p:cNvPr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254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2A8C48D-5E26-3842-BE64-6EC2665EEB1D}"/>
                  </a:ext>
                </a:extLst>
              </p:cNvPr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8AB140F7-7E30-ED4D-BA9F-392AFA99A720}"/>
                  </a:ext>
                </a:extLst>
              </p:cNvPr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1DC99EC-8EC0-4D4F-A746-297198C7F3AE}"/>
              </a:ext>
            </a:extLst>
          </p:cNvPr>
          <p:cNvGrpSpPr/>
          <p:nvPr/>
        </p:nvGrpSpPr>
        <p:grpSpPr>
          <a:xfrm>
            <a:off x="2283490" y="2911900"/>
            <a:ext cx="1499123" cy="2169168"/>
            <a:chOff x="1485649" y="3204985"/>
            <a:chExt cx="1124341" cy="216916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4828180-DCDA-EE42-B1CD-166C5AA40CD1}"/>
                </a:ext>
              </a:extLst>
            </p:cNvPr>
            <p:cNvSpPr/>
            <p:nvPr/>
          </p:nvSpPr>
          <p:spPr>
            <a:xfrm>
              <a:off x="1492629" y="3216474"/>
              <a:ext cx="1117361" cy="21576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2" tIns="54427" rIns="108852" bIns="54427" rtlCol="0" anchor="ctr"/>
            <a:lstStyle/>
            <a:p>
              <a:pPr algn="ctr"/>
              <a:endParaRPr lang="en-US" sz="3333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10CFA0C-8AC0-1142-B93B-FD4FA6399C95}"/>
                </a:ext>
              </a:extLst>
            </p:cNvPr>
            <p:cNvSpPr/>
            <p:nvPr/>
          </p:nvSpPr>
          <p:spPr>
            <a:xfrm>
              <a:off x="1485649" y="3204985"/>
              <a:ext cx="1124341" cy="2157680"/>
            </a:xfrm>
            <a:prstGeom prst="rect">
              <a:avLst/>
            </a:prstGeom>
            <a:solidFill>
              <a:schemeClr val="lt1">
                <a:alpha val="7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32AB349-12FF-D543-BB0D-F04CC10B7298}"/>
              </a:ext>
            </a:extLst>
          </p:cNvPr>
          <p:cNvGrpSpPr/>
          <p:nvPr/>
        </p:nvGrpSpPr>
        <p:grpSpPr>
          <a:xfrm>
            <a:off x="4188877" y="2928575"/>
            <a:ext cx="1499123" cy="2169168"/>
            <a:chOff x="1485649" y="3204985"/>
            <a:chExt cx="1124341" cy="2169168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5E57B61-ED94-3740-9FC8-B6C9870D4BF2}"/>
                </a:ext>
              </a:extLst>
            </p:cNvPr>
            <p:cNvSpPr/>
            <p:nvPr/>
          </p:nvSpPr>
          <p:spPr>
            <a:xfrm>
              <a:off x="1492629" y="3216474"/>
              <a:ext cx="1117361" cy="21576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2" tIns="54427" rIns="108852" bIns="54427" rtlCol="0" anchor="ctr"/>
            <a:lstStyle/>
            <a:p>
              <a:pPr algn="ctr"/>
              <a:endParaRPr lang="en-US" sz="3333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6B2782E-FEAE-484A-8987-5ABBE722086E}"/>
                </a:ext>
              </a:extLst>
            </p:cNvPr>
            <p:cNvSpPr/>
            <p:nvPr/>
          </p:nvSpPr>
          <p:spPr>
            <a:xfrm>
              <a:off x="1485649" y="3204985"/>
              <a:ext cx="1124341" cy="2157680"/>
            </a:xfrm>
            <a:prstGeom prst="rect">
              <a:avLst/>
            </a:prstGeom>
            <a:solidFill>
              <a:schemeClr val="lt1">
                <a:alpha val="7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7A879FD-9B25-5C48-8EA7-DF15A8BA9E00}"/>
              </a:ext>
            </a:extLst>
          </p:cNvPr>
          <p:cNvGrpSpPr/>
          <p:nvPr/>
        </p:nvGrpSpPr>
        <p:grpSpPr>
          <a:xfrm>
            <a:off x="6089986" y="2936840"/>
            <a:ext cx="1499123" cy="2169168"/>
            <a:chOff x="1485649" y="3204985"/>
            <a:chExt cx="1124341" cy="216916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7D1E791-2CAA-F644-9DA5-96B071178A86}"/>
                </a:ext>
              </a:extLst>
            </p:cNvPr>
            <p:cNvSpPr/>
            <p:nvPr/>
          </p:nvSpPr>
          <p:spPr>
            <a:xfrm>
              <a:off x="1492629" y="3216474"/>
              <a:ext cx="1117361" cy="21576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2" tIns="54427" rIns="108852" bIns="54427" rtlCol="0" anchor="ctr"/>
            <a:lstStyle/>
            <a:p>
              <a:pPr algn="ctr"/>
              <a:endParaRPr lang="en-US" sz="3333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229C32E-D41E-A540-BB08-C7C890FB720F}"/>
                </a:ext>
              </a:extLst>
            </p:cNvPr>
            <p:cNvSpPr/>
            <p:nvPr/>
          </p:nvSpPr>
          <p:spPr>
            <a:xfrm>
              <a:off x="1485649" y="3204985"/>
              <a:ext cx="1124341" cy="2157680"/>
            </a:xfrm>
            <a:prstGeom prst="rect">
              <a:avLst/>
            </a:prstGeom>
            <a:solidFill>
              <a:schemeClr val="lt1">
                <a:alpha val="7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4C97754-D04B-7E4E-A22A-06A234FDF745}"/>
              </a:ext>
            </a:extLst>
          </p:cNvPr>
          <p:cNvGrpSpPr/>
          <p:nvPr/>
        </p:nvGrpSpPr>
        <p:grpSpPr>
          <a:xfrm>
            <a:off x="7963293" y="2948787"/>
            <a:ext cx="1499123" cy="2169168"/>
            <a:chOff x="1485649" y="3204985"/>
            <a:chExt cx="1124341" cy="216916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835CFA3-6777-3342-87F8-36CC5ADBB4C9}"/>
                </a:ext>
              </a:extLst>
            </p:cNvPr>
            <p:cNvSpPr/>
            <p:nvPr/>
          </p:nvSpPr>
          <p:spPr>
            <a:xfrm>
              <a:off x="1492629" y="3216474"/>
              <a:ext cx="1117361" cy="21576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2" tIns="54427" rIns="108852" bIns="54427" rtlCol="0" anchor="ctr"/>
            <a:lstStyle/>
            <a:p>
              <a:pPr algn="ctr"/>
              <a:endParaRPr lang="en-US" sz="3333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02EF298-0BE6-304F-BC09-56A85D2DF6B4}"/>
                </a:ext>
              </a:extLst>
            </p:cNvPr>
            <p:cNvSpPr/>
            <p:nvPr/>
          </p:nvSpPr>
          <p:spPr>
            <a:xfrm>
              <a:off x="1485649" y="3204985"/>
              <a:ext cx="1124341" cy="2157680"/>
            </a:xfrm>
            <a:prstGeom prst="rect">
              <a:avLst/>
            </a:prstGeom>
            <a:solidFill>
              <a:schemeClr val="lt1">
                <a:alpha val="7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E4F0C57-5E6F-2F4E-9DE4-670E40B9C2A9}"/>
              </a:ext>
            </a:extLst>
          </p:cNvPr>
          <p:cNvGrpSpPr/>
          <p:nvPr/>
        </p:nvGrpSpPr>
        <p:grpSpPr>
          <a:xfrm>
            <a:off x="10128916" y="3238431"/>
            <a:ext cx="736445" cy="692189"/>
            <a:chOff x="8131589" y="4009362"/>
            <a:chExt cx="552334" cy="692189"/>
          </a:xfrm>
        </p:grpSpPr>
        <p:grpSp>
          <p:nvGrpSpPr>
            <p:cNvPr id="39" name="Group 65">
              <a:extLst>
                <a:ext uri="{FF2B5EF4-FFF2-40B4-BE49-F238E27FC236}">
                  <a16:creationId xmlns:a16="http://schemas.microsoft.com/office/drawing/2014/main" id="{CCCF1978-C3BC-694E-9C76-EDC54F7F8410}"/>
                </a:ext>
              </a:extLst>
            </p:cNvPr>
            <p:cNvGrpSpPr/>
            <p:nvPr/>
          </p:nvGrpSpPr>
          <p:grpSpPr>
            <a:xfrm>
              <a:off x="8131589" y="4009362"/>
              <a:ext cx="551591" cy="228624"/>
              <a:chOff x="7660968" y="1751777"/>
              <a:chExt cx="1040580" cy="450645"/>
            </a:xfrm>
          </p:grpSpPr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0F7DF2B2-E5F8-C844-AE41-E4C02B21B6E3}"/>
                  </a:ext>
                </a:extLst>
              </p:cNvPr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254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2F7D838-6BF0-D446-8021-C330EFBBF063}"/>
                  </a:ext>
                </a:extLst>
              </p:cNvPr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B72D76EA-6957-5048-A7E0-B574AD223B9B}"/>
                  </a:ext>
                </a:extLst>
              </p:cNvPr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70">
              <a:extLst>
                <a:ext uri="{FF2B5EF4-FFF2-40B4-BE49-F238E27FC236}">
                  <a16:creationId xmlns:a16="http://schemas.microsoft.com/office/drawing/2014/main" id="{7F77C6EB-2192-654D-8AB9-0195C6F20646}"/>
                </a:ext>
              </a:extLst>
            </p:cNvPr>
            <p:cNvGrpSpPr/>
            <p:nvPr/>
          </p:nvGrpSpPr>
          <p:grpSpPr>
            <a:xfrm>
              <a:off x="8132332" y="4472927"/>
              <a:ext cx="551591" cy="228624"/>
              <a:chOff x="7660968" y="1751777"/>
              <a:chExt cx="1040580" cy="450645"/>
            </a:xfrm>
          </p:grpSpPr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A6CD7E57-C2DE-B64A-8032-B992EAB1F78A}"/>
                  </a:ext>
                </a:extLst>
              </p:cNvPr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254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6B6377BB-5F31-0B4F-BD10-2AF46742A575}"/>
                  </a:ext>
                </a:extLst>
              </p:cNvPr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1B011E1-7941-C448-8C4D-EFC18521581E}"/>
                  </a:ext>
                </a:extLst>
              </p:cNvPr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254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3665AA5-092A-5941-8BDD-38F24602D684}"/>
              </a:ext>
            </a:extLst>
          </p:cNvPr>
          <p:cNvGrpSpPr/>
          <p:nvPr/>
        </p:nvGrpSpPr>
        <p:grpSpPr>
          <a:xfrm>
            <a:off x="304800" y="3173273"/>
            <a:ext cx="508144" cy="1589295"/>
            <a:chOff x="2488822" y="2403406"/>
            <a:chExt cx="529093" cy="1589294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1753B6D-01C3-5F44-832C-754EAE03DD21}"/>
                </a:ext>
              </a:extLst>
            </p:cNvPr>
            <p:cNvCxnSpPr/>
            <p:nvPr/>
          </p:nvCxnSpPr>
          <p:spPr>
            <a:xfrm flipV="1">
              <a:off x="2493656" y="2403406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B84884C-2191-0444-B53F-B2F8562BC293}"/>
                </a:ext>
              </a:extLst>
            </p:cNvPr>
            <p:cNvCxnSpPr/>
            <p:nvPr/>
          </p:nvCxnSpPr>
          <p:spPr>
            <a:xfrm flipV="1">
              <a:off x="2490064" y="2555806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4DA099A-E53A-2E45-933B-E4A1E5113D20}"/>
                </a:ext>
              </a:extLst>
            </p:cNvPr>
            <p:cNvCxnSpPr/>
            <p:nvPr/>
          </p:nvCxnSpPr>
          <p:spPr>
            <a:xfrm flipV="1">
              <a:off x="2493656" y="2717444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69C5D813-0B36-AA4C-A3C0-D98D248D3192}"/>
                </a:ext>
              </a:extLst>
            </p:cNvPr>
            <p:cNvCxnSpPr/>
            <p:nvPr/>
          </p:nvCxnSpPr>
          <p:spPr>
            <a:xfrm flipV="1">
              <a:off x="2493656" y="2871548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0CE1DCB-34ED-1341-8A93-4AEDAF05509F}"/>
                </a:ext>
              </a:extLst>
            </p:cNvPr>
            <p:cNvCxnSpPr/>
            <p:nvPr/>
          </p:nvCxnSpPr>
          <p:spPr>
            <a:xfrm flipV="1">
              <a:off x="2493656" y="3031695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7AAEC72-50C6-4F4F-A943-17EE66D1DB09}"/>
                </a:ext>
              </a:extLst>
            </p:cNvPr>
            <p:cNvCxnSpPr/>
            <p:nvPr/>
          </p:nvCxnSpPr>
          <p:spPr>
            <a:xfrm flipV="1">
              <a:off x="2494729" y="3190805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A6182AE-4A35-FC44-8627-5A94421AB52C}"/>
                </a:ext>
              </a:extLst>
            </p:cNvPr>
            <p:cNvCxnSpPr/>
            <p:nvPr/>
          </p:nvCxnSpPr>
          <p:spPr>
            <a:xfrm flipV="1">
              <a:off x="2493656" y="3352442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417EBF6-AC3B-2548-94BD-5C83082D4FB3}"/>
                </a:ext>
              </a:extLst>
            </p:cNvPr>
            <p:cNvCxnSpPr/>
            <p:nvPr/>
          </p:nvCxnSpPr>
          <p:spPr>
            <a:xfrm flipV="1">
              <a:off x="2494729" y="3512589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A14EE236-452B-DB45-A6D3-6AF42623304A}"/>
                </a:ext>
              </a:extLst>
            </p:cNvPr>
            <p:cNvCxnSpPr/>
            <p:nvPr/>
          </p:nvCxnSpPr>
          <p:spPr>
            <a:xfrm flipV="1">
              <a:off x="2495802" y="3671699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516B6E96-F133-B044-993A-E33E2DD5D9C1}"/>
                </a:ext>
              </a:extLst>
            </p:cNvPr>
            <p:cNvCxnSpPr/>
            <p:nvPr/>
          </p:nvCxnSpPr>
          <p:spPr>
            <a:xfrm flipV="1">
              <a:off x="2493656" y="3833590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A67C352-74FA-6F40-8737-81057E6773DD}"/>
                </a:ext>
              </a:extLst>
            </p:cNvPr>
            <p:cNvCxnSpPr/>
            <p:nvPr/>
          </p:nvCxnSpPr>
          <p:spPr>
            <a:xfrm flipV="1">
              <a:off x="2488822" y="3992700"/>
              <a:ext cx="52211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86E9245-C112-EE47-A2F3-8C01A676BA41}"/>
              </a:ext>
            </a:extLst>
          </p:cNvPr>
          <p:cNvGrpSpPr/>
          <p:nvPr/>
        </p:nvGrpSpPr>
        <p:grpSpPr>
          <a:xfrm>
            <a:off x="2430626" y="3006314"/>
            <a:ext cx="1212484" cy="1973109"/>
            <a:chOff x="2449931" y="225721"/>
            <a:chExt cx="909363" cy="1973109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3F0E1B5-64B8-C344-A615-B3161A1164C8}"/>
                </a:ext>
              </a:extLst>
            </p:cNvPr>
            <p:cNvSpPr/>
            <p:nvPr/>
          </p:nvSpPr>
          <p:spPr>
            <a:xfrm>
              <a:off x="2449931" y="225721"/>
              <a:ext cx="527194" cy="279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4EF68F9-3EFD-4F4A-93D7-ACD6462B6872}"/>
                </a:ext>
              </a:extLst>
            </p:cNvPr>
            <p:cNvSpPr/>
            <p:nvPr/>
          </p:nvSpPr>
          <p:spPr>
            <a:xfrm>
              <a:off x="2449931" y="563134"/>
              <a:ext cx="527194" cy="279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3176182-89D7-1640-82E9-0A60F5858BF6}"/>
                </a:ext>
              </a:extLst>
            </p:cNvPr>
            <p:cNvSpPr/>
            <p:nvPr/>
          </p:nvSpPr>
          <p:spPr>
            <a:xfrm>
              <a:off x="2449931" y="902860"/>
              <a:ext cx="527194" cy="279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163542C-A805-3C40-A643-A8E322B5940E}"/>
                </a:ext>
              </a:extLst>
            </p:cNvPr>
            <p:cNvSpPr/>
            <p:nvPr/>
          </p:nvSpPr>
          <p:spPr>
            <a:xfrm>
              <a:off x="2449931" y="1244322"/>
              <a:ext cx="527194" cy="279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DB3F4E3-1A45-074F-8FCF-ADAA4AF74ACF}"/>
                </a:ext>
              </a:extLst>
            </p:cNvPr>
            <p:cNvSpPr/>
            <p:nvPr/>
          </p:nvSpPr>
          <p:spPr>
            <a:xfrm>
              <a:off x="2449931" y="1919144"/>
              <a:ext cx="527194" cy="279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A0998EE-51FC-7C4C-9258-7264DE447881}"/>
                </a:ext>
              </a:extLst>
            </p:cNvPr>
            <p:cNvSpPr/>
            <p:nvPr/>
          </p:nvSpPr>
          <p:spPr>
            <a:xfrm>
              <a:off x="2449931" y="1581733"/>
              <a:ext cx="527194" cy="279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66" name="Trapezoid 65">
              <a:extLst>
                <a:ext uri="{FF2B5EF4-FFF2-40B4-BE49-F238E27FC236}">
                  <a16:creationId xmlns:a16="http://schemas.microsoft.com/office/drawing/2014/main" id="{B012D91B-A3E7-FB4D-8B43-1349B97FD77F}"/>
                </a:ext>
              </a:extLst>
            </p:cNvPr>
            <p:cNvSpPr/>
            <p:nvPr/>
          </p:nvSpPr>
          <p:spPr>
            <a:xfrm rot="5400000">
              <a:off x="3080394" y="231171"/>
              <a:ext cx="279686" cy="268786"/>
            </a:xfrm>
            <a:prstGeom prst="trapezoid">
              <a:avLst>
                <a:gd name="adj" fmla="val 3080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/>
            </a:p>
          </p:txBody>
        </p:sp>
        <p:sp>
          <p:nvSpPr>
            <p:cNvPr id="67" name="Trapezoid 66">
              <a:extLst>
                <a:ext uri="{FF2B5EF4-FFF2-40B4-BE49-F238E27FC236}">
                  <a16:creationId xmlns:a16="http://schemas.microsoft.com/office/drawing/2014/main" id="{37B1CE5E-D8A4-D34A-9DB2-D8E3AE419658}"/>
                </a:ext>
              </a:extLst>
            </p:cNvPr>
            <p:cNvSpPr/>
            <p:nvPr/>
          </p:nvSpPr>
          <p:spPr>
            <a:xfrm rot="5400000">
              <a:off x="3085058" y="568584"/>
              <a:ext cx="279686" cy="268786"/>
            </a:xfrm>
            <a:prstGeom prst="trapezoid">
              <a:avLst>
                <a:gd name="adj" fmla="val 3080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68" name="Trapezoid 67">
              <a:extLst>
                <a:ext uri="{FF2B5EF4-FFF2-40B4-BE49-F238E27FC236}">
                  <a16:creationId xmlns:a16="http://schemas.microsoft.com/office/drawing/2014/main" id="{004B0A31-B989-6C4D-A8B5-0EF9E3861802}"/>
                </a:ext>
              </a:extLst>
            </p:cNvPr>
            <p:cNvSpPr/>
            <p:nvPr/>
          </p:nvSpPr>
          <p:spPr>
            <a:xfrm rot="5400000">
              <a:off x="3085058" y="908310"/>
              <a:ext cx="279686" cy="268786"/>
            </a:xfrm>
            <a:prstGeom prst="trapezoid">
              <a:avLst>
                <a:gd name="adj" fmla="val 3080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69" name="Trapezoid 68">
              <a:extLst>
                <a:ext uri="{FF2B5EF4-FFF2-40B4-BE49-F238E27FC236}">
                  <a16:creationId xmlns:a16="http://schemas.microsoft.com/office/drawing/2014/main" id="{ADA3BA29-BB95-0049-AF2D-902967A59FC6}"/>
                </a:ext>
              </a:extLst>
            </p:cNvPr>
            <p:cNvSpPr/>
            <p:nvPr/>
          </p:nvSpPr>
          <p:spPr>
            <a:xfrm rot="5400000">
              <a:off x="3080394" y="1258723"/>
              <a:ext cx="279686" cy="268786"/>
            </a:xfrm>
            <a:prstGeom prst="trapezoid">
              <a:avLst>
                <a:gd name="adj" fmla="val 3080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70" name="Trapezoid 69">
              <a:extLst>
                <a:ext uri="{FF2B5EF4-FFF2-40B4-BE49-F238E27FC236}">
                  <a16:creationId xmlns:a16="http://schemas.microsoft.com/office/drawing/2014/main" id="{F591A417-FE22-224F-8297-2CB2A7E2B368}"/>
                </a:ext>
              </a:extLst>
            </p:cNvPr>
            <p:cNvSpPr/>
            <p:nvPr/>
          </p:nvSpPr>
          <p:spPr>
            <a:xfrm rot="5400000">
              <a:off x="3080394" y="1587183"/>
              <a:ext cx="279686" cy="268786"/>
            </a:xfrm>
            <a:prstGeom prst="trapezoid">
              <a:avLst>
                <a:gd name="adj" fmla="val 3080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71" name="Trapezoid 70">
              <a:extLst>
                <a:ext uri="{FF2B5EF4-FFF2-40B4-BE49-F238E27FC236}">
                  <a16:creationId xmlns:a16="http://schemas.microsoft.com/office/drawing/2014/main" id="{33AEC631-5E85-B74C-81AC-A9DE19AD2FAC}"/>
                </a:ext>
              </a:extLst>
            </p:cNvPr>
            <p:cNvSpPr/>
            <p:nvPr/>
          </p:nvSpPr>
          <p:spPr>
            <a:xfrm rot="5400000">
              <a:off x="3080394" y="1924594"/>
              <a:ext cx="279686" cy="268786"/>
            </a:xfrm>
            <a:prstGeom prst="trapezoid">
              <a:avLst>
                <a:gd name="adj" fmla="val 3080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6B3F034-0334-624A-9ADD-A33DB32B6CCD}"/>
              </a:ext>
            </a:extLst>
          </p:cNvPr>
          <p:cNvGrpSpPr/>
          <p:nvPr/>
        </p:nvGrpSpPr>
        <p:grpSpPr>
          <a:xfrm>
            <a:off x="4313747" y="3045792"/>
            <a:ext cx="1212484" cy="1973109"/>
            <a:chOff x="2449931" y="225721"/>
            <a:chExt cx="909363" cy="1973109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E0C71EA-8F2F-FC42-B8C0-8B7E4ACC6478}"/>
                </a:ext>
              </a:extLst>
            </p:cNvPr>
            <p:cNvSpPr/>
            <p:nvPr/>
          </p:nvSpPr>
          <p:spPr>
            <a:xfrm>
              <a:off x="2449931" y="225721"/>
              <a:ext cx="527194" cy="279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B2E9437-5A91-6B45-BF3A-F1165E8CE9D0}"/>
                </a:ext>
              </a:extLst>
            </p:cNvPr>
            <p:cNvSpPr/>
            <p:nvPr/>
          </p:nvSpPr>
          <p:spPr>
            <a:xfrm>
              <a:off x="2449931" y="563134"/>
              <a:ext cx="527194" cy="279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716AFE3-EECE-594F-B64A-31D6E9EB1F4F}"/>
                </a:ext>
              </a:extLst>
            </p:cNvPr>
            <p:cNvSpPr/>
            <p:nvPr/>
          </p:nvSpPr>
          <p:spPr>
            <a:xfrm>
              <a:off x="2449931" y="902860"/>
              <a:ext cx="527194" cy="279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36F402F-1B2F-FA4B-B68B-E2ECD70F58E5}"/>
                </a:ext>
              </a:extLst>
            </p:cNvPr>
            <p:cNvSpPr/>
            <p:nvPr/>
          </p:nvSpPr>
          <p:spPr>
            <a:xfrm>
              <a:off x="2449931" y="1244322"/>
              <a:ext cx="527194" cy="279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93A9FA2-27CA-1A43-A9B6-B9DBB904D769}"/>
                </a:ext>
              </a:extLst>
            </p:cNvPr>
            <p:cNvSpPr/>
            <p:nvPr/>
          </p:nvSpPr>
          <p:spPr>
            <a:xfrm>
              <a:off x="2449931" y="1919144"/>
              <a:ext cx="527194" cy="279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AC8BECA-36F9-3144-9DDA-A519EE9D6063}"/>
                </a:ext>
              </a:extLst>
            </p:cNvPr>
            <p:cNvSpPr/>
            <p:nvPr/>
          </p:nvSpPr>
          <p:spPr>
            <a:xfrm>
              <a:off x="2449931" y="1581733"/>
              <a:ext cx="527194" cy="279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79" name="Trapezoid 78">
              <a:extLst>
                <a:ext uri="{FF2B5EF4-FFF2-40B4-BE49-F238E27FC236}">
                  <a16:creationId xmlns:a16="http://schemas.microsoft.com/office/drawing/2014/main" id="{8E8A45AA-FF07-A84F-85EC-5A80E38978B5}"/>
                </a:ext>
              </a:extLst>
            </p:cNvPr>
            <p:cNvSpPr/>
            <p:nvPr/>
          </p:nvSpPr>
          <p:spPr>
            <a:xfrm rot="5400000">
              <a:off x="3080394" y="231171"/>
              <a:ext cx="279686" cy="268786"/>
            </a:xfrm>
            <a:prstGeom prst="trapezoid">
              <a:avLst>
                <a:gd name="adj" fmla="val 3080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80" name="Trapezoid 79">
              <a:extLst>
                <a:ext uri="{FF2B5EF4-FFF2-40B4-BE49-F238E27FC236}">
                  <a16:creationId xmlns:a16="http://schemas.microsoft.com/office/drawing/2014/main" id="{B89E0C99-AA32-A54A-B405-A4902D1051D0}"/>
                </a:ext>
              </a:extLst>
            </p:cNvPr>
            <p:cNvSpPr/>
            <p:nvPr/>
          </p:nvSpPr>
          <p:spPr>
            <a:xfrm rot="5400000">
              <a:off x="3085058" y="568584"/>
              <a:ext cx="279686" cy="268786"/>
            </a:xfrm>
            <a:prstGeom prst="trapezoid">
              <a:avLst>
                <a:gd name="adj" fmla="val 3080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81" name="Trapezoid 80">
              <a:extLst>
                <a:ext uri="{FF2B5EF4-FFF2-40B4-BE49-F238E27FC236}">
                  <a16:creationId xmlns:a16="http://schemas.microsoft.com/office/drawing/2014/main" id="{294A04EB-1EFC-2241-B715-DFD6C4D06A23}"/>
                </a:ext>
              </a:extLst>
            </p:cNvPr>
            <p:cNvSpPr/>
            <p:nvPr/>
          </p:nvSpPr>
          <p:spPr>
            <a:xfrm rot="5400000">
              <a:off x="3085058" y="908310"/>
              <a:ext cx="279686" cy="268786"/>
            </a:xfrm>
            <a:prstGeom prst="trapezoid">
              <a:avLst>
                <a:gd name="adj" fmla="val 3080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82" name="Trapezoid 81">
              <a:extLst>
                <a:ext uri="{FF2B5EF4-FFF2-40B4-BE49-F238E27FC236}">
                  <a16:creationId xmlns:a16="http://schemas.microsoft.com/office/drawing/2014/main" id="{7676E352-CBC8-6A42-BCDD-8CF725842FFA}"/>
                </a:ext>
              </a:extLst>
            </p:cNvPr>
            <p:cNvSpPr/>
            <p:nvPr/>
          </p:nvSpPr>
          <p:spPr>
            <a:xfrm rot="5400000">
              <a:off x="3080394" y="1258723"/>
              <a:ext cx="279686" cy="268786"/>
            </a:xfrm>
            <a:prstGeom prst="trapezoid">
              <a:avLst>
                <a:gd name="adj" fmla="val 3080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83" name="Trapezoid 82">
              <a:extLst>
                <a:ext uri="{FF2B5EF4-FFF2-40B4-BE49-F238E27FC236}">
                  <a16:creationId xmlns:a16="http://schemas.microsoft.com/office/drawing/2014/main" id="{EE5B194D-2837-694B-95D7-4E76A7AD356A}"/>
                </a:ext>
              </a:extLst>
            </p:cNvPr>
            <p:cNvSpPr/>
            <p:nvPr/>
          </p:nvSpPr>
          <p:spPr>
            <a:xfrm rot="5400000">
              <a:off x="3080394" y="1587183"/>
              <a:ext cx="279686" cy="268786"/>
            </a:xfrm>
            <a:prstGeom prst="trapezoid">
              <a:avLst>
                <a:gd name="adj" fmla="val 3080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84" name="Trapezoid 83">
              <a:extLst>
                <a:ext uri="{FF2B5EF4-FFF2-40B4-BE49-F238E27FC236}">
                  <a16:creationId xmlns:a16="http://schemas.microsoft.com/office/drawing/2014/main" id="{39234B16-F56E-6F4D-9773-C81601CF102B}"/>
                </a:ext>
              </a:extLst>
            </p:cNvPr>
            <p:cNvSpPr/>
            <p:nvPr/>
          </p:nvSpPr>
          <p:spPr>
            <a:xfrm rot="5400000">
              <a:off x="3080394" y="1924594"/>
              <a:ext cx="279686" cy="268786"/>
            </a:xfrm>
            <a:prstGeom prst="trapezoid">
              <a:avLst>
                <a:gd name="adj" fmla="val 3080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D6EE659-287F-4C43-A5DE-9F16E42F6964}"/>
              </a:ext>
            </a:extLst>
          </p:cNvPr>
          <p:cNvGrpSpPr/>
          <p:nvPr/>
        </p:nvGrpSpPr>
        <p:grpSpPr>
          <a:xfrm>
            <a:off x="6234332" y="3048803"/>
            <a:ext cx="1212484" cy="1973109"/>
            <a:chOff x="2449931" y="225721"/>
            <a:chExt cx="909363" cy="1973109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F5ADEA5-35F7-7641-B51D-986E30F945C0}"/>
                </a:ext>
              </a:extLst>
            </p:cNvPr>
            <p:cNvSpPr/>
            <p:nvPr/>
          </p:nvSpPr>
          <p:spPr>
            <a:xfrm>
              <a:off x="2449931" y="225721"/>
              <a:ext cx="527194" cy="279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EB004E8-5041-174C-8D57-F384B206C325}"/>
                </a:ext>
              </a:extLst>
            </p:cNvPr>
            <p:cNvSpPr/>
            <p:nvPr/>
          </p:nvSpPr>
          <p:spPr>
            <a:xfrm>
              <a:off x="2449931" y="563134"/>
              <a:ext cx="527194" cy="279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068416D-D0B0-F645-A82C-59C376478DC3}"/>
                </a:ext>
              </a:extLst>
            </p:cNvPr>
            <p:cNvSpPr/>
            <p:nvPr/>
          </p:nvSpPr>
          <p:spPr>
            <a:xfrm>
              <a:off x="2449931" y="902860"/>
              <a:ext cx="527194" cy="279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FF2FF9BF-C768-3343-A17A-E1209B85558B}"/>
                </a:ext>
              </a:extLst>
            </p:cNvPr>
            <p:cNvSpPr/>
            <p:nvPr/>
          </p:nvSpPr>
          <p:spPr>
            <a:xfrm>
              <a:off x="2449931" y="1244322"/>
              <a:ext cx="527194" cy="279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C092FD3-1E08-C647-A031-F3C1463E963E}"/>
                </a:ext>
              </a:extLst>
            </p:cNvPr>
            <p:cNvSpPr/>
            <p:nvPr/>
          </p:nvSpPr>
          <p:spPr>
            <a:xfrm>
              <a:off x="2449931" y="1919144"/>
              <a:ext cx="527194" cy="279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10F9629-AB0A-134B-91BC-AB307784D29F}"/>
                </a:ext>
              </a:extLst>
            </p:cNvPr>
            <p:cNvSpPr/>
            <p:nvPr/>
          </p:nvSpPr>
          <p:spPr>
            <a:xfrm>
              <a:off x="2449931" y="1581733"/>
              <a:ext cx="527194" cy="279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92" name="Trapezoid 91">
              <a:extLst>
                <a:ext uri="{FF2B5EF4-FFF2-40B4-BE49-F238E27FC236}">
                  <a16:creationId xmlns:a16="http://schemas.microsoft.com/office/drawing/2014/main" id="{5B1AE429-7014-934F-8402-0F7232C29E39}"/>
                </a:ext>
              </a:extLst>
            </p:cNvPr>
            <p:cNvSpPr/>
            <p:nvPr/>
          </p:nvSpPr>
          <p:spPr>
            <a:xfrm rot="5400000">
              <a:off x="3080394" y="231171"/>
              <a:ext cx="279686" cy="268786"/>
            </a:xfrm>
            <a:prstGeom prst="trapezoid">
              <a:avLst>
                <a:gd name="adj" fmla="val 3080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93" name="Trapezoid 92">
              <a:extLst>
                <a:ext uri="{FF2B5EF4-FFF2-40B4-BE49-F238E27FC236}">
                  <a16:creationId xmlns:a16="http://schemas.microsoft.com/office/drawing/2014/main" id="{F070A6DB-26CB-6149-AB2C-5D2BBE210ABE}"/>
                </a:ext>
              </a:extLst>
            </p:cNvPr>
            <p:cNvSpPr/>
            <p:nvPr/>
          </p:nvSpPr>
          <p:spPr>
            <a:xfrm rot="5400000">
              <a:off x="3085058" y="568584"/>
              <a:ext cx="279686" cy="268786"/>
            </a:xfrm>
            <a:prstGeom prst="trapezoid">
              <a:avLst>
                <a:gd name="adj" fmla="val 3080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94" name="Trapezoid 93">
              <a:extLst>
                <a:ext uri="{FF2B5EF4-FFF2-40B4-BE49-F238E27FC236}">
                  <a16:creationId xmlns:a16="http://schemas.microsoft.com/office/drawing/2014/main" id="{6B8E28A2-3B9A-BE48-B8C7-83A640119394}"/>
                </a:ext>
              </a:extLst>
            </p:cNvPr>
            <p:cNvSpPr/>
            <p:nvPr/>
          </p:nvSpPr>
          <p:spPr>
            <a:xfrm rot="5400000">
              <a:off x="3085058" y="908310"/>
              <a:ext cx="279686" cy="268786"/>
            </a:xfrm>
            <a:prstGeom prst="trapezoid">
              <a:avLst>
                <a:gd name="adj" fmla="val 3080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95" name="Trapezoid 94">
              <a:extLst>
                <a:ext uri="{FF2B5EF4-FFF2-40B4-BE49-F238E27FC236}">
                  <a16:creationId xmlns:a16="http://schemas.microsoft.com/office/drawing/2014/main" id="{086ED366-F3B5-EA4D-A64C-EAE2330CAA92}"/>
                </a:ext>
              </a:extLst>
            </p:cNvPr>
            <p:cNvSpPr/>
            <p:nvPr/>
          </p:nvSpPr>
          <p:spPr>
            <a:xfrm rot="5400000">
              <a:off x="3080394" y="1258723"/>
              <a:ext cx="279686" cy="268786"/>
            </a:xfrm>
            <a:prstGeom prst="trapezoid">
              <a:avLst>
                <a:gd name="adj" fmla="val 3080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96" name="Trapezoid 95">
              <a:extLst>
                <a:ext uri="{FF2B5EF4-FFF2-40B4-BE49-F238E27FC236}">
                  <a16:creationId xmlns:a16="http://schemas.microsoft.com/office/drawing/2014/main" id="{E6E01973-9797-714B-BF8A-55E009A8F3F8}"/>
                </a:ext>
              </a:extLst>
            </p:cNvPr>
            <p:cNvSpPr/>
            <p:nvPr/>
          </p:nvSpPr>
          <p:spPr>
            <a:xfrm rot="5400000">
              <a:off x="3080394" y="1587183"/>
              <a:ext cx="279686" cy="268786"/>
            </a:xfrm>
            <a:prstGeom prst="trapezoid">
              <a:avLst>
                <a:gd name="adj" fmla="val 3080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97" name="Trapezoid 96">
              <a:extLst>
                <a:ext uri="{FF2B5EF4-FFF2-40B4-BE49-F238E27FC236}">
                  <a16:creationId xmlns:a16="http://schemas.microsoft.com/office/drawing/2014/main" id="{EA988849-E1D7-7847-8EA1-E8617C3C55FF}"/>
                </a:ext>
              </a:extLst>
            </p:cNvPr>
            <p:cNvSpPr/>
            <p:nvPr/>
          </p:nvSpPr>
          <p:spPr>
            <a:xfrm rot="5400000">
              <a:off x="3080394" y="1924594"/>
              <a:ext cx="279686" cy="268786"/>
            </a:xfrm>
            <a:prstGeom prst="trapezoid">
              <a:avLst>
                <a:gd name="adj" fmla="val 3080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B51825D-3BC5-0041-BA49-1E2C11F54546}"/>
              </a:ext>
            </a:extLst>
          </p:cNvPr>
          <p:cNvGrpSpPr/>
          <p:nvPr/>
        </p:nvGrpSpPr>
        <p:grpSpPr>
          <a:xfrm>
            <a:off x="8110272" y="3077156"/>
            <a:ext cx="1212484" cy="1973109"/>
            <a:chOff x="2449931" y="225721"/>
            <a:chExt cx="909363" cy="1973109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7E503A1-C24A-B04F-98DC-EC0EEBAF9C24}"/>
                </a:ext>
              </a:extLst>
            </p:cNvPr>
            <p:cNvSpPr/>
            <p:nvPr/>
          </p:nvSpPr>
          <p:spPr>
            <a:xfrm>
              <a:off x="2449931" y="225721"/>
              <a:ext cx="527194" cy="279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9FF16219-D342-E34B-BD3B-0E82CE56DDF3}"/>
                </a:ext>
              </a:extLst>
            </p:cNvPr>
            <p:cNvSpPr/>
            <p:nvPr/>
          </p:nvSpPr>
          <p:spPr>
            <a:xfrm>
              <a:off x="2449931" y="563134"/>
              <a:ext cx="527194" cy="279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B8EFD50A-0D4A-C04B-BB2F-D966B9E5FECF}"/>
                </a:ext>
              </a:extLst>
            </p:cNvPr>
            <p:cNvSpPr/>
            <p:nvPr/>
          </p:nvSpPr>
          <p:spPr>
            <a:xfrm>
              <a:off x="2449931" y="902860"/>
              <a:ext cx="527194" cy="279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03A0E03-1831-064B-9284-442BCF629933}"/>
                </a:ext>
              </a:extLst>
            </p:cNvPr>
            <p:cNvSpPr/>
            <p:nvPr/>
          </p:nvSpPr>
          <p:spPr>
            <a:xfrm>
              <a:off x="2449931" y="1244322"/>
              <a:ext cx="527194" cy="279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73E34B61-A8E1-D74E-AD1C-8A34758BBA3D}"/>
                </a:ext>
              </a:extLst>
            </p:cNvPr>
            <p:cNvSpPr/>
            <p:nvPr/>
          </p:nvSpPr>
          <p:spPr>
            <a:xfrm>
              <a:off x="2449931" y="1919144"/>
              <a:ext cx="527194" cy="279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E806D66-3E76-0E4A-851D-4F933F645CA0}"/>
                </a:ext>
              </a:extLst>
            </p:cNvPr>
            <p:cNvSpPr/>
            <p:nvPr/>
          </p:nvSpPr>
          <p:spPr>
            <a:xfrm>
              <a:off x="2449931" y="1581733"/>
              <a:ext cx="527194" cy="279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105" name="Trapezoid 104">
              <a:extLst>
                <a:ext uri="{FF2B5EF4-FFF2-40B4-BE49-F238E27FC236}">
                  <a16:creationId xmlns:a16="http://schemas.microsoft.com/office/drawing/2014/main" id="{C40AF4F3-3D5E-0F4A-88F6-80F4159B6F06}"/>
                </a:ext>
              </a:extLst>
            </p:cNvPr>
            <p:cNvSpPr/>
            <p:nvPr/>
          </p:nvSpPr>
          <p:spPr>
            <a:xfrm rot="5400000">
              <a:off x="3080394" y="231171"/>
              <a:ext cx="279686" cy="268786"/>
            </a:xfrm>
            <a:prstGeom prst="trapezoid">
              <a:avLst>
                <a:gd name="adj" fmla="val 3080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106" name="Trapezoid 105">
              <a:extLst>
                <a:ext uri="{FF2B5EF4-FFF2-40B4-BE49-F238E27FC236}">
                  <a16:creationId xmlns:a16="http://schemas.microsoft.com/office/drawing/2014/main" id="{419EFC95-FBEF-7149-82C6-4096021C1897}"/>
                </a:ext>
              </a:extLst>
            </p:cNvPr>
            <p:cNvSpPr/>
            <p:nvPr/>
          </p:nvSpPr>
          <p:spPr>
            <a:xfrm rot="5400000">
              <a:off x="3085058" y="568584"/>
              <a:ext cx="279686" cy="268786"/>
            </a:xfrm>
            <a:prstGeom prst="trapezoid">
              <a:avLst>
                <a:gd name="adj" fmla="val 3080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107" name="Trapezoid 106">
              <a:extLst>
                <a:ext uri="{FF2B5EF4-FFF2-40B4-BE49-F238E27FC236}">
                  <a16:creationId xmlns:a16="http://schemas.microsoft.com/office/drawing/2014/main" id="{E86EA55B-F6F7-5546-BEFE-96030AAF42BD}"/>
                </a:ext>
              </a:extLst>
            </p:cNvPr>
            <p:cNvSpPr/>
            <p:nvPr/>
          </p:nvSpPr>
          <p:spPr>
            <a:xfrm rot="5400000">
              <a:off x="3085058" y="908310"/>
              <a:ext cx="279686" cy="268786"/>
            </a:xfrm>
            <a:prstGeom prst="trapezoid">
              <a:avLst>
                <a:gd name="adj" fmla="val 3080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108" name="Trapezoid 107">
              <a:extLst>
                <a:ext uri="{FF2B5EF4-FFF2-40B4-BE49-F238E27FC236}">
                  <a16:creationId xmlns:a16="http://schemas.microsoft.com/office/drawing/2014/main" id="{3E1BC252-EF72-8C4F-954A-84F323DE5AFA}"/>
                </a:ext>
              </a:extLst>
            </p:cNvPr>
            <p:cNvSpPr/>
            <p:nvPr/>
          </p:nvSpPr>
          <p:spPr>
            <a:xfrm rot="5400000">
              <a:off x="3080394" y="1258723"/>
              <a:ext cx="279686" cy="268786"/>
            </a:xfrm>
            <a:prstGeom prst="trapezoid">
              <a:avLst>
                <a:gd name="adj" fmla="val 3080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109" name="Trapezoid 108">
              <a:extLst>
                <a:ext uri="{FF2B5EF4-FFF2-40B4-BE49-F238E27FC236}">
                  <a16:creationId xmlns:a16="http://schemas.microsoft.com/office/drawing/2014/main" id="{5D33D6AD-A0F5-7F47-9783-DD32D3F60C0D}"/>
                </a:ext>
              </a:extLst>
            </p:cNvPr>
            <p:cNvSpPr/>
            <p:nvPr/>
          </p:nvSpPr>
          <p:spPr>
            <a:xfrm rot="5400000">
              <a:off x="3080394" y="1587183"/>
              <a:ext cx="279686" cy="268786"/>
            </a:xfrm>
            <a:prstGeom prst="trapezoid">
              <a:avLst>
                <a:gd name="adj" fmla="val 3080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110" name="Trapezoid 109">
              <a:extLst>
                <a:ext uri="{FF2B5EF4-FFF2-40B4-BE49-F238E27FC236}">
                  <a16:creationId xmlns:a16="http://schemas.microsoft.com/office/drawing/2014/main" id="{050FABF0-FC94-2940-B05C-6FAB5B579C4D}"/>
                </a:ext>
              </a:extLst>
            </p:cNvPr>
            <p:cNvSpPr/>
            <p:nvPr/>
          </p:nvSpPr>
          <p:spPr>
            <a:xfrm rot="5400000">
              <a:off x="3080394" y="1924594"/>
              <a:ext cx="279686" cy="268786"/>
            </a:xfrm>
            <a:prstGeom prst="trapezoid">
              <a:avLst>
                <a:gd name="adj" fmla="val 30807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</p:grp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BF51DAD-BFD9-3046-AC47-E797E9C65AB2}"/>
              </a:ext>
            </a:extLst>
          </p:cNvPr>
          <p:cNvCxnSpPr/>
          <p:nvPr/>
        </p:nvCxnSpPr>
        <p:spPr>
          <a:xfrm>
            <a:off x="1757917" y="3994720"/>
            <a:ext cx="542827" cy="5653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9A632EE-F0DC-C447-8536-9BD20162CD5D}"/>
              </a:ext>
            </a:extLst>
          </p:cNvPr>
          <p:cNvCxnSpPr/>
          <p:nvPr/>
        </p:nvCxnSpPr>
        <p:spPr>
          <a:xfrm flipV="1">
            <a:off x="5687999" y="4015680"/>
            <a:ext cx="367483" cy="3224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4EA0DE1-DF88-6A4E-9D86-7B465C8401D3}"/>
              </a:ext>
            </a:extLst>
          </p:cNvPr>
          <p:cNvCxnSpPr/>
          <p:nvPr/>
        </p:nvCxnSpPr>
        <p:spPr>
          <a:xfrm>
            <a:off x="7589110" y="4027169"/>
            <a:ext cx="374185" cy="459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BB96D58-1779-834F-9CA8-682D5924043D}"/>
              </a:ext>
            </a:extLst>
          </p:cNvPr>
          <p:cNvCxnSpPr/>
          <p:nvPr/>
        </p:nvCxnSpPr>
        <p:spPr>
          <a:xfrm>
            <a:off x="9427910" y="4027629"/>
            <a:ext cx="545729" cy="6353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7E4C19A-CB6F-4547-880C-15BEC1C67390}"/>
              </a:ext>
            </a:extLst>
          </p:cNvPr>
          <p:cNvCxnSpPr/>
          <p:nvPr/>
        </p:nvCxnSpPr>
        <p:spPr>
          <a:xfrm>
            <a:off x="3799866" y="3987619"/>
            <a:ext cx="389013" cy="7043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B4793F6C-E75F-AE44-BEA8-A53800339FD8}"/>
              </a:ext>
            </a:extLst>
          </p:cNvPr>
          <p:cNvGrpSpPr/>
          <p:nvPr/>
        </p:nvGrpSpPr>
        <p:grpSpPr>
          <a:xfrm>
            <a:off x="807432" y="2908556"/>
            <a:ext cx="963448" cy="2155771"/>
            <a:chOff x="605574" y="1959131"/>
            <a:chExt cx="722586" cy="1616828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DED3D4D-8DF8-624C-B394-1C6277D7A58C}"/>
                </a:ext>
              </a:extLst>
            </p:cNvPr>
            <p:cNvSpPr/>
            <p:nvPr/>
          </p:nvSpPr>
          <p:spPr>
            <a:xfrm>
              <a:off x="605574" y="1959131"/>
              <a:ext cx="722586" cy="16168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155495" tIns="0" rIns="155495" bIns="77748" rtlCol="0" anchor="ctr"/>
            <a:lstStyle/>
            <a:p>
              <a:pPr algn="ctr">
                <a:lnSpc>
                  <a:spcPts val="1900"/>
                </a:lnSpc>
              </a:pPr>
              <a:r>
                <a:rPr lang="en-US" sz="2000" dirty="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50CF4E6D-4A33-934F-B28F-4248E4C97C8F}"/>
                </a:ext>
              </a:extLst>
            </p:cNvPr>
            <p:cNvSpPr/>
            <p:nvPr/>
          </p:nvSpPr>
          <p:spPr>
            <a:xfrm>
              <a:off x="675714" y="2116356"/>
              <a:ext cx="228600" cy="235529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F3DAD036-08E6-954A-B78F-18A74505CFAF}"/>
                </a:ext>
              </a:extLst>
            </p:cNvPr>
            <p:cNvSpPr/>
            <p:nvPr/>
          </p:nvSpPr>
          <p:spPr>
            <a:xfrm>
              <a:off x="696269" y="2592154"/>
              <a:ext cx="228600" cy="235529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24C504DD-3004-7943-A051-AA262C3911AB}"/>
                </a:ext>
              </a:extLst>
            </p:cNvPr>
            <p:cNvSpPr/>
            <p:nvPr/>
          </p:nvSpPr>
          <p:spPr>
            <a:xfrm>
              <a:off x="981553" y="2400219"/>
              <a:ext cx="228600" cy="235529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987FC412-B688-BD4A-A46F-0CB4FD45AF52}"/>
                </a:ext>
              </a:extLst>
            </p:cNvPr>
            <p:cNvSpPr/>
            <p:nvPr/>
          </p:nvSpPr>
          <p:spPr>
            <a:xfrm>
              <a:off x="679074" y="2977974"/>
              <a:ext cx="228600" cy="235529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F92B2F48-965E-4C4D-ADEC-E15C75B3B798}"/>
                </a:ext>
              </a:extLst>
            </p:cNvPr>
            <p:cNvSpPr/>
            <p:nvPr/>
          </p:nvSpPr>
          <p:spPr>
            <a:xfrm>
              <a:off x="1007641" y="3198590"/>
              <a:ext cx="228600" cy="235529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23" name="Curved Connector 122">
              <a:extLst>
                <a:ext uri="{FF2B5EF4-FFF2-40B4-BE49-F238E27FC236}">
                  <a16:creationId xmlns:a16="http://schemas.microsoft.com/office/drawing/2014/main" id="{7B0223E4-EF40-4C4E-AE2F-4D5E455D0821}"/>
                </a:ext>
              </a:extLst>
            </p:cNvPr>
            <p:cNvCxnSpPr>
              <a:stCxn id="117" idx="0"/>
            </p:cNvCxnSpPr>
            <p:nvPr/>
          </p:nvCxnSpPr>
          <p:spPr>
            <a:xfrm rot="16200000" flipH="1">
              <a:off x="801001" y="2105368"/>
              <a:ext cx="283863" cy="305839"/>
            </a:xfrm>
            <a:prstGeom prst="curvedConnector3">
              <a:avLst>
                <a:gd name="adj1" fmla="val -19368"/>
              </a:avLst>
            </a:prstGeom>
            <a:ln w="12700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urved Connector 123">
              <a:extLst>
                <a:ext uri="{FF2B5EF4-FFF2-40B4-BE49-F238E27FC236}">
                  <a16:creationId xmlns:a16="http://schemas.microsoft.com/office/drawing/2014/main" id="{568F20ED-CD75-924C-AA23-767AE391DB63}"/>
                </a:ext>
              </a:extLst>
            </p:cNvPr>
            <p:cNvCxnSpPr>
              <a:stCxn id="117" idx="4"/>
            </p:cNvCxnSpPr>
            <p:nvPr/>
          </p:nvCxnSpPr>
          <p:spPr>
            <a:xfrm rot="16200000" flipH="1">
              <a:off x="680157" y="2461741"/>
              <a:ext cx="240269" cy="20555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urved Connector 124">
              <a:extLst>
                <a:ext uri="{FF2B5EF4-FFF2-40B4-BE49-F238E27FC236}">
                  <a16:creationId xmlns:a16="http://schemas.microsoft.com/office/drawing/2014/main" id="{354AEB85-46CB-C24B-90DD-5DE46E256FD9}"/>
                </a:ext>
              </a:extLst>
            </p:cNvPr>
            <p:cNvCxnSpPr/>
            <p:nvPr/>
          </p:nvCxnSpPr>
          <p:spPr>
            <a:xfrm rot="5400000" flipH="1" flipV="1">
              <a:off x="1094121" y="2519716"/>
              <a:ext cx="117764" cy="114300"/>
            </a:xfrm>
            <a:prstGeom prst="curvedConnector4">
              <a:avLst>
                <a:gd name="adj1" fmla="val -95831"/>
                <a:gd name="adj2" fmla="val 163291"/>
              </a:avLst>
            </a:prstGeom>
            <a:ln w="12700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urved Connector 125">
              <a:extLst>
                <a:ext uri="{FF2B5EF4-FFF2-40B4-BE49-F238E27FC236}">
                  <a16:creationId xmlns:a16="http://schemas.microsoft.com/office/drawing/2014/main" id="{EBFACB8F-8BCA-6B45-9296-00CF6849995A}"/>
                </a:ext>
              </a:extLst>
            </p:cNvPr>
            <p:cNvCxnSpPr/>
            <p:nvPr/>
          </p:nvCxnSpPr>
          <p:spPr>
            <a:xfrm rot="5400000">
              <a:off x="714112" y="2794819"/>
              <a:ext cx="494483" cy="107357"/>
            </a:xfrm>
            <a:prstGeom prst="curvedConnector2">
              <a:avLst/>
            </a:prstGeom>
            <a:ln w="12700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urved Connector 126">
              <a:extLst>
                <a:ext uri="{FF2B5EF4-FFF2-40B4-BE49-F238E27FC236}">
                  <a16:creationId xmlns:a16="http://schemas.microsoft.com/office/drawing/2014/main" id="{97A8CED9-5829-6E42-83EC-8D508E4DD4D2}"/>
                </a:ext>
              </a:extLst>
            </p:cNvPr>
            <p:cNvCxnSpPr/>
            <p:nvPr/>
          </p:nvCxnSpPr>
          <p:spPr>
            <a:xfrm>
              <a:off x="924869" y="2709919"/>
              <a:ext cx="197072" cy="488671"/>
            </a:xfrm>
            <a:prstGeom prst="curvedConnector2">
              <a:avLst/>
            </a:prstGeom>
            <a:ln w="12700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urved Connector 127">
              <a:extLst>
                <a:ext uri="{FF2B5EF4-FFF2-40B4-BE49-F238E27FC236}">
                  <a16:creationId xmlns:a16="http://schemas.microsoft.com/office/drawing/2014/main" id="{6DFED1A9-12F5-9C4F-8F19-3D996400BA4A}"/>
                </a:ext>
              </a:extLst>
            </p:cNvPr>
            <p:cNvCxnSpPr/>
            <p:nvPr/>
          </p:nvCxnSpPr>
          <p:spPr>
            <a:xfrm rot="5400000" flipH="1">
              <a:off x="847350" y="3159528"/>
              <a:ext cx="220616" cy="328567"/>
            </a:xfrm>
            <a:prstGeom prst="curvedConnector3">
              <a:avLst>
                <a:gd name="adj1" fmla="val -40662"/>
              </a:avLst>
            </a:prstGeom>
            <a:ln w="12700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C4295196-3709-7D48-BB2A-298B92888DC0}"/>
              </a:ext>
            </a:extLst>
          </p:cNvPr>
          <p:cNvSpPr txBox="1"/>
          <p:nvPr/>
        </p:nvSpPr>
        <p:spPr>
          <a:xfrm>
            <a:off x="2270150" y="2331544"/>
            <a:ext cx="1538765" cy="602360"/>
          </a:xfrm>
          <a:prstGeom prst="rect">
            <a:avLst/>
          </a:prstGeom>
          <a:noFill/>
        </p:spPr>
        <p:txBody>
          <a:bodyPr wrap="square" lIns="108852" tIns="54427" rIns="108852" bIns="54427" rtlCol="0">
            <a:spAutoFit/>
          </a:bodyPr>
          <a:lstStyle/>
          <a:p>
            <a:pPr algn="ctr"/>
            <a:r>
              <a:rPr lang="en-US" sz="1600" dirty="0" err="1"/>
              <a:t>Match+Action</a:t>
            </a:r>
            <a:br>
              <a:rPr lang="en-US" sz="1600" dirty="0"/>
            </a:br>
            <a:r>
              <a:rPr lang="en-US" sz="1600" dirty="0"/>
              <a:t>Stage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20FCF88-A742-A04E-9C83-AF55E373693E}"/>
              </a:ext>
            </a:extLst>
          </p:cNvPr>
          <p:cNvSpPr txBox="1"/>
          <p:nvPr/>
        </p:nvSpPr>
        <p:spPr>
          <a:xfrm>
            <a:off x="2436221" y="3022427"/>
            <a:ext cx="72059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Memory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26E2E6E-2F33-1749-9D17-BC0C2C1A8FC1}"/>
              </a:ext>
            </a:extLst>
          </p:cNvPr>
          <p:cNvSpPr txBox="1"/>
          <p:nvPr/>
        </p:nvSpPr>
        <p:spPr>
          <a:xfrm>
            <a:off x="3307099" y="3040693"/>
            <a:ext cx="276935" cy="2051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33" dirty="0"/>
              <a:t>ALU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F629527-2F18-394F-B665-24E5B874FF37}"/>
              </a:ext>
            </a:extLst>
          </p:cNvPr>
          <p:cNvSpPr txBox="1"/>
          <p:nvPr/>
        </p:nvSpPr>
        <p:spPr>
          <a:xfrm>
            <a:off x="406400" y="5150247"/>
            <a:ext cx="1686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Programmable</a:t>
            </a:r>
            <a:br>
              <a:rPr lang="en-US" sz="1600" dirty="0"/>
            </a:br>
            <a:r>
              <a:rPr lang="en-US" sz="1600" dirty="0"/>
              <a:t>Parser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52EA79C-CD18-EF41-BA0D-6B98245A723D}"/>
              </a:ext>
            </a:extLst>
          </p:cNvPr>
          <p:cNvGrpSpPr/>
          <p:nvPr/>
        </p:nvGrpSpPr>
        <p:grpSpPr>
          <a:xfrm>
            <a:off x="2244476" y="5136267"/>
            <a:ext cx="7290325" cy="587599"/>
            <a:chOff x="2244476" y="5136267"/>
            <a:chExt cx="7290325" cy="587599"/>
          </a:xfrm>
        </p:grpSpPr>
        <p:sp>
          <p:nvSpPr>
            <p:cNvPr id="134" name="Left Brace 133">
              <a:extLst>
                <a:ext uri="{FF2B5EF4-FFF2-40B4-BE49-F238E27FC236}">
                  <a16:creationId xmlns:a16="http://schemas.microsoft.com/office/drawing/2014/main" id="{6358D2E8-2F5A-2C4C-8D45-15B24959ADDC}"/>
                </a:ext>
              </a:extLst>
            </p:cNvPr>
            <p:cNvSpPr/>
            <p:nvPr/>
          </p:nvSpPr>
          <p:spPr>
            <a:xfrm rot="5400000" flipH="1">
              <a:off x="5741460" y="1639283"/>
              <a:ext cx="296357" cy="7290325"/>
            </a:xfrm>
            <a:prstGeom prst="leftBrace">
              <a:avLst>
                <a:gd name="adj1" fmla="val 43551"/>
                <a:gd name="adj2" fmla="val 49888"/>
              </a:avLst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AD3634EB-8960-CD43-B3CA-20EEC0C3ABE2}"/>
                </a:ext>
              </a:extLst>
            </p:cNvPr>
            <p:cNvSpPr txBox="1"/>
            <p:nvPr/>
          </p:nvSpPr>
          <p:spPr>
            <a:xfrm>
              <a:off x="3392982" y="5385312"/>
              <a:ext cx="47803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Programmable </a:t>
              </a:r>
              <a:r>
                <a:rPr lang="en-US" sz="1600"/>
                <a:t>Match-Action Pipeline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1162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  <p:bldP spid="130" grpId="0"/>
      <p:bldP spid="131" grpId="0"/>
      <p:bldP spid="1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on router data planes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Speed!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261" y="2047945"/>
            <a:ext cx="6583680" cy="46085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72041" y="2789695"/>
            <a:ext cx="28826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Inherently</a:t>
            </a:r>
          </a:p>
          <a:p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parallel workload </a:t>
            </a:r>
          </a:p>
          <a:p>
            <a:endParaRPr lang="en-US" sz="2800" dirty="0">
              <a:latin typeface="Helvetica" charset="0"/>
              <a:ea typeface="Helvetica" charset="0"/>
              <a:cs typeface="Helvetica" charset="0"/>
              <a:sym typeface="Wingdings"/>
            </a:endParaRPr>
          </a:p>
          <a:p>
            <a:r>
              <a:rPr lang="en-US" sz="2800" dirty="0">
                <a:latin typeface="Helvetica" charset="0"/>
                <a:ea typeface="Helvetica" charset="0"/>
                <a:cs typeface="Helvetica" charset="0"/>
                <a:sym typeface="Wingdings"/>
              </a:rPr>
              <a:t> Leverage hardware parallelism!</a:t>
            </a: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9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for router data planes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Speed</a:t>
            </a:r>
          </a:p>
          <a:p>
            <a:endParaRPr lang="en-US" dirty="0"/>
          </a:p>
          <a:p>
            <a:r>
              <a:rPr lang="en-US" dirty="0"/>
              <a:t>Chip area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dirty="0"/>
              <a:t>size</a:t>
            </a:r>
          </a:p>
          <a:p>
            <a:endParaRPr lang="en-US" dirty="0"/>
          </a:p>
          <a:p>
            <a:r>
              <a:rPr lang="en-US" dirty="0"/>
              <a:t>Power</a:t>
            </a:r>
          </a:p>
          <a:p>
            <a:endParaRPr lang="en-US" dirty="0"/>
          </a:p>
          <a:p>
            <a:r>
              <a:rPr lang="en-US" dirty="0"/>
              <a:t>Port density</a:t>
            </a:r>
          </a:p>
          <a:p>
            <a:endParaRPr lang="en-US" dirty="0"/>
          </a:p>
          <a:p>
            <a:r>
              <a:rPr lang="en-US" dirty="0"/>
              <a:t>Programmability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010" y="1949193"/>
            <a:ext cx="7253208" cy="280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476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router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613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Historically evolving, multiple concurrent router designs</a:t>
            </a:r>
          </a:p>
          <a:p>
            <a:pPr lvl="1"/>
            <a:r>
              <a:rPr lang="en-US" dirty="0"/>
              <a:t>Many commonalities</a:t>
            </a:r>
          </a:p>
          <a:p>
            <a:pPr lvl="1"/>
            <a:r>
              <a:rPr lang="en-US" dirty="0"/>
              <a:t>Today: broad look at two router designs</a:t>
            </a:r>
          </a:p>
          <a:p>
            <a:pPr lvl="1"/>
            <a:r>
              <a:rPr lang="en-US" dirty="0"/>
              <a:t>MGR: router from the late 1990s</a:t>
            </a:r>
          </a:p>
          <a:p>
            <a:pPr lvl="1"/>
            <a:r>
              <a:rPr lang="en-US" dirty="0"/>
              <a:t>RMT: router from the late 2010s</a:t>
            </a:r>
          </a:p>
          <a:p>
            <a:r>
              <a:rPr lang="en-US" dirty="0"/>
              <a:t>Mechanisms implemented:</a:t>
            </a:r>
          </a:p>
          <a:p>
            <a:pPr lvl="1"/>
            <a:r>
              <a:rPr lang="en-US" dirty="0"/>
              <a:t>Packet receive/transmit from/to physical interfaces</a:t>
            </a:r>
          </a:p>
          <a:p>
            <a:pPr lvl="1"/>
            <a:r>
              <a:rPr lang="en-US" dirty="0"/>
              <a:t>Packet and header parsing</a:t>
            </a:r>
          </a:p>
          <a:p>
            <a:pPr lvl="1"/>
            <a:r>
              <a:rPr lang="en-US" dirty="0"/>
              <a:t>Packet lookup and modification: ingress &amp; egress processing</a:t>
            </a:r>
          </a:p>
          <a:p>
            <a:pPr lvl="1"/>
            <a:r>
              <a:rPr lang="en-US" dirty="0"/>
              <a:t>High-speed switching fabric to connect different interfaces</a:t>
            </a:r>
          </a:p>
          <a:p>
            <a:pPr lvl="1"/>
            <a:r>
              <a:rPr lang="en-US" dirty="0"/>
              <a:t>Traffic management: fair sharing, rate limiting, </a:t>
            </a:r>
            <a:r>
              <a:rPr lang="is-IS" dirty="0"/>
              <a:t>prioritization</a:t>
            </a:r>
          </a:p>
          <a:p>
            <a:pPr lvl="1"/>
            <a:r>
              <a:rPr lang="is-IS" dirty="0"/>
              <a:t>Buffer management: admission into switch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172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99587"/>
            <a:ext cx="10515600" cy="1147762"/>
          </a:xfrm>
        </p:spPr>
        <p:txBody>
          <a:bodyPr/>
          <a:lstStyle/>
          <a:p>
            <a:r>
              <a:rPr lang="en-US" dirty="0"/>
              <a:t>Life of a packet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09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(1) Receive data at line 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26492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Circuitry to interface with physical medium: </a:t>
            </a:r>
            <a:r>
              <a:rPr lang="en-US" dirty="0" err="1"/>
              <a:t>CoAx</a:t>
            </a:r>
            <a:r>
              <a:rPr lang="en-US" dirty="0"/>
              <a:t>, optical</a:t>
            </a:r>
          </a:p>
          <a:p>
            <a:pPr lvl="1"/>
            <a:r>
              <a:rPr lang="en-US" dirty="0" err="1"/>
              <a:t>SerDes</a:t>
            </a:r>
            <a:r>
              <a:rPr lang="en-US" dirty="0"/>
              <a:t>/IO modules: serialize/</a:t>
            </a:r>
            <a:r>
              <a:rPr lang="en-US" dirty="0" err="1"/>
              <a:t>deserialize</a:t>
            </a:r>
            <a:r>
              <a:rPr lang="en-US" dirty="0"/>
              <a:t> data from the wire</a:t>
            </a:r>
          </a:p>
          <a:p>
            <a:pPr lvl="1"/>
            <a:r>
              <a:rPr lang="en-US" dirty="0"/>
              <a:t>Network interfaces keep getting faster: more parallelism</a:t>
            </a:r>
          </a:p>
          <a:p>
            <a:pPr lvl="1"/>
            <a:r>
              <a:rPr lang="en-US" dirty="0"/>
              <a:t>but stay the same size (Moore’s law is alive here, for now)</a:t>
            </a:r>
          </a:p>
          <a:p>
            <a:endParaRPr lang="en-US" dirty="0"/>
          </a:p>
          <a:p>
            <a:r>
              <a:rPr lang="en-US" dirty="0"/>
              <a:t>Multiple network interfaces on a single line card</a:t>
            </a:r>
          </a:p>
          <a:p>
            <a:pPr lvl="1"/>
            <a:r>
              <a:rPr lang="en-US" dirty="0"/>
              <a:t>Component detachable from the rest of the switch</a:t>
            </a:r>
          </a:p>
          <a:p>
            <a:pPr lvl="1"/>
            <a:r>
              <a:rPr lang="en-US" dirty="0"/>
              <a:t>Ex: upgrade multiple 10 </a:t>
            </a:r>
            <a:r>
              <a:rPr lang="en-US" dirty="0" err="1"/>
              <a:t>Gbit</a:t>
            </a:r>
            <a:r>
              <a:rPr lang="en-US" dirty="0"/>
              <a:t>/s interfaces to 40 </a:t>
            </a:r>
            <a:r>
              <a:rPr lang="en-US" dirty="0" err="1"/>
              <a:t>Gbit</a:t>
            </a:r>
            <a:r>
              <a:rPr lang="en-US" dirty="0"/>
              <a:t>/s in one shot</a:t>
            </a:r>
          </a:p>
          <a:p>
            <a:endParaRPr lang="en-US" dirty="0"/>
          </a:p>
          <a:p>
            <a:r>
              <a:rPr lang="en-US" dirty="0"/>
              <a:t>Preliminary header processing possible</a:t>
            </a:r>
          </a:p>
          <a:p>
            <a:pPr lvl="1"/>
            <a:r>
              <a:rPr lang="en-US" dirty="0"/>
              <a:t>MGR: convert link-layer headers to standard format</a:t>
            </a:r>
          </a:p>
        </p:txBody>
      </p:sp>
    </p:spTree>
    <p:extLst>
      <p:ext uri="{BB962C8B-B14F-4D97-AF65-F5344CB8AC3E}">
        <p14:creationId xmlns:p14="http://schemas.microsoft.com/office/powerpoint/2010/main" val="3935772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526" y="4260445"/>
            <a:ext cx="2691539" cy="22320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(2) Packet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09515" cy="4869643"/>
          </a:xfrm>
        </p:spPr>
        <p:txBody>
          <a:bodyPr/>
          <a:lstStyle/>
          <a:p>
            <a:r>
              <a:rPr lang="en-US" dirty="0"/>
              <a:t>Extract header fields: branching, looped processing</a:t>
            </a:r>
          </a:p>
          <a:p>
            <a:pPr lvl="1"/>
            <a:r>
              <a:rPr lang="en-US" dirty="0"/>
              <a:t>Ex: Determine transport-level protocol based on IP protocol type</a:t>
            </a:r>
          </a:p>
          <a:p>
            <a:pPr lvl="1"/>
            <a:r>
              <a:rPr lang="en-US" dirty="0"/>
              <a:t>Ex: Multiple encapsulations of VLAN or MPLS headers</a:t>
            </a:r>
          </a:p>
          <a:p>
            <a:r>
              <a:rPr lang="en-US" dirty="0"/>
              <a:t>Outcome: parse graph and data in the parsed regions</a:t>
            </a:r>
          </a:p>
          <a:p>
            <a:r>
              <a:rPr lang="en-US" dirty="0"/>
              <a:t>MGR: done in software using bit slicing of header memory</a:t>
            </a:r>
          </a:p>
          <a:p>
            <a:r>
              <a:rPr lang="en-US" dirty="0"/>
              <a:t>RMT: programmable packet parsing </a:t>
            </a:r>
            <a:r>
              <a:rPr lang="en-US" i="1" dirty="0"/>
              <a:t>in hardware</a:t>
            </a:r>
          </a:p>
          <a:p>
            <a:endParaRPr lang="en-US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330" y="4664318"/>
            <a:ext cx="5658281" cy="216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140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(2) Packet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principle: Separate the packet header and payload</a:t>
            </a:r>
          </a:p>
          <a:p>
            <a:pPr lvl="1"/>
            <a:r>
              <a:rPr lang="en-US" dirty="0"/>
              <a:t>Conserve bandwidth for data read/written inside switch!</a:t>
            </a:r>
          </a:p>
          <a:p>
            <a:endParaRPr lang="en-US" dirty="0"/>
          </a:p>
          <a:p>
            <a:r>
              <a:rPr lang="en-US" dirty="0"/>
              <a:t>Header continues on to packet lookup/modification</a:t>
            </a:r>
          </a:p>
          <a:p>
            <a:r>
              <a:rPr lang="en-US" dirty="0"/>
              <a:t>Payload sits on a buffer until router knows what to do with the packet</a:t>
            </a:r>
          </a:p>
          <a:p>
            <a:pPr lvl="1"/>
            <a:r>
              <a:rPr lang="en-US" dirty="0"/>
              <a:t>Buffer could be on the ingress line card (MGR)</a:t>
            </a:r>
          </a:p>
          <a:p>
            <a:pPr lvl="1"/>
            <a:r>
              <a:rPr lang="en-US" dirty="0"/>
              <a:t>But more commonly a buffer shared between line cards (RMT)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076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63500">
          <a:solidFill>
            <a:schemeClr val="tx1"/>
          </a:solidFill>
          <a:prstDash val="solid"/>
          <a:tailEnd type="triangle" w="lg" len="lg"/>
        </a:ln>
      </a:spPr>
      <a:bodyPr rtlCol="0" anchor="ctr"/>
      <a:lstStyle>
        <a:defPPr algn="ctr">
          <a:defRPr sz="2800" dirty="0" smtClean="0">
            <a:solidFill>
              <a:schemeClr val="tx1"/>
            </a:solidFill>
            <a:latin typeface="Helvetica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400"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5190</TotalTime>
  <Words>1203</Words>
  <Application>Microsoft Macintosh PowerPoint</Application>
  <PresentationFormat>Widescreen</PresentationFormat>
  <Paragraphs>213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Helvetica</vt:lpstr>
      <vt:lpstr>Times New Roman</vt:lpstr>
      <vt:lpstr>Office Theme</vt:lpstr>
      <vt:lpstr>PowerPoint Presentation</vt:lpstr>
      <vt:lpstr>The router data plane</vt:lpstr>
      <vt:lpstr>Requirements on router data planes</vt:lpstr>
      <vt:lpstr>Requirements for router data planes</vt:lpstr>
      <vt:lpstr>Overview of router functionality</vt:lpstr>
      <vt:lpstr>Life of a packet</vt:lpstr>
      <vt:lpstr>(1) Receive data at line cards</vt:lpstr>
      <vt:lpstr>(2) Packet parsing</vt:lpstr>
      <vt:lpstr>(2) Packet parsing</vt:lpstr>
      <vt:lpstr>Things that routers are expected to do…</vt:lpstr>
      <vt:lpstr>(3) Packet lookup</vt:lpstr>
      <vt:lpstr>(3) Packet lookup in RMT: Pipelined parallelism</vt:lpstr>
      <vt:lpstr>(3) Packet lookup in MGR</vt:lpstr>
      <vt:lpstr>(3) MGR: Memory layout matters</vt:lpstr>
      <vt:lpstr>(3) Packet lookup in MGR</vt:lpstr>
      <vt:lpstr>(3) RMT: Memory layout matters</vt:lpstr>
      <vt:lpstr>(4) Interconnect/Switching Fabric</vt:lpstr>
      <vt:lpstr>(4) Crossbars: The scheduling problem</vt:lpstr>
      <vt:lpstr>(4) RMT switching fabric</vt:lpstr>
      <vt:lpstr>(5) Queueing: Traffic management</vt:lpstr>
      <vt:lpstr>(5) Queueing: Traffic Management</vt:lpstr>
      <vt:lpstr>(5) Queueing: Buffer Management</vt:lpstr>
      <vt:lpstr>(6) Egress processing</vt:lpstr>
      <vt:lpstr>Fixed function pipeline</vt:lpstr>
      <vt:lpstr>Protocol Independent Switch Arch. (PISA)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1585</cp:revision>
  <cp:lastPrinted>2019-10-03T17:55:02Z</cp:lastPrinted>
  <dcterms:created xsi:type="dcterms:W3CDTF">2019-09-25T10:37:02Z</dcterms:created>
  <dcterms:modified xsi:type="dcterms:W3CDTF">2019-10-28T12:20:27Z</dcterms:modified>
</cp:coreProperties>
</file>