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384" r:id="rId2"/>
    <p:sldId id="385" r:id="rId3"/>
    <p:sldId id="394" r:id="rId4"/>
    <p:sldId id="290" r:id="rId5"/>
    <p:sldId id="291" r:id="rId6"/>
    <p:sldId id="317" r:id="rId7"/>
    <p:sldId id="294" r:id="rId8"/>
    <p:sldId id="395" r:id="rId9"/>
    <p:sldId id="295" r:id="rId10"/>
    <p:sldId id="387" r:id="rId11"/>
    <p:sldId id="396" r:id="rId12"/>
    <p:sldId id="389" r:id="rId13"/>
    <p:sldId id="299" r:id="rId14"/>
    <p:sldId id="322" r:id="rId15"/>
    <p:sldId id="303" r:id="rId16"/>
    <p:sldId id="304" r:id="rId17"/>
    <p:sldId id="397" r:id="rId18"/>
    <p:sldId id="305" r:id="rId19"/>
    <p:sldId id="323" r:id="rId20"/>
    <p:sldId id="307" r:id="rId21"/>
    <p:sldId id="308" r:id="rId22"/>
    <p:sldId id="310" r:id="rId23"/>
    <p:sldId id="309" r:id="rId24"/>
    <p:sldId id="392" r:id="rId25"/>
    <p:sldId id="391" r:id="rId26"/>
    <p:sldId id="39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051"/>
    <p:restoredTop sz="81156"/>
  </p:normalViewPr>
  <p:slideViewPr>
    <p:cSldViewPr snapToGrid="0" snapToObjects="1">
      <p:cViewPr varScale="1">
        <p:scale>
          <a:sx n="93" d="100"/>
          <a:sy n="93" d="100"/>
        </p:scale>
        <p:origin x="248" y="40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542666-03D5-5341-A833-B4D3FAA577B7}" type="datetimeFigureOut">
              <a:rPr lang="en-US" smtClean="0"/>
              <a:t>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4CFC95-A4B1-B94A-8100-0CEEF7FB338C}" type="slidenum">
              <a:rPr lang="en-US" smtClean="0"/>
              <a:t>‹#›</a:t>
            </a:fld>
            <a:endParaRPr lang="en-US"/>
          </a:p>
        </p:txBody>
      </p:sp>
    </p:spTree>
    <p:extLst>
      <p:ext uri="{BB962C8B-B14F-4D97-AF65-F5344CB8AC3E}">
        <p14:creationId xmlns:p14="http://schemas.microsoft.com/office/powerpoint/2010/main" val="565900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4CFC95-A4B1-B94A-8100-0CEEF7FB338C}" type="slidenum">
              <a:rPr lang="en-US" smtClean="0"/>
              <a:t>1</a:t>
            </a:fld>
            <a:endParaRPr lang="en-US"/>
          </a:p>
        </p:txBody>
      </p:sp>
    </p:spTree>
    <p:extLst>
      <p:ext uri="{BB962C8B-B14F-4D97-AF65-F5344CB8AC3E}">
        <p14:creationId xmlns:p14="http://schemas.microsoft.com/office/powerpoint/2010/main" val="3615282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Specifically, while some</a:t>
            </a:r>
            <a:r>
              <a:rPr lang="en-US" baseline="0" dirty="0"/>
              <a:t> of the traffic in data center networks is sent across the Internet, the </a:t>
            </a:r>
            <a:r>
              <a:rPr lang="en-US" b="1" baseline="0" dirty="0"/>
              <a:t>majority </a:t>
            </a:r>
            <a:r>
              <a:rPr lang="en-US" b="0" baseline="0" dirty="0"/>
              <a:t>of data center traffic is between the servers within the data center and never leaves the data center.</a:t>
            </a:r>
          </a:p>
        </p:txBody>
      </p:sp>
      <p:sp>
        <p:nvSpPr>
          <p:cNvPr id="4" name="Slide Number Placeholder 3"/>
          <p:cNvSpPr>
            <a:spLocks noGrp="1"/>
          </p:cNvSpPr>
          <p:nvPr>
            <p:ph type="sldNum" sz="quarter" idx="10"/>
          </p:nvPr>
        </p:nvSpPr>
        <p:spPr/>
        <p:txBody>
          <a:bodyPr/>
          <a:lstStyle/>
          <a:p>
            <a:fld id="{9EFFA87D-4A36-4D96-80E2-F587745F739C}" type="slidenum">
              <a:rPr lang="en-US" smtClean="0">
                <a:solidFill>
                  <a:prstClr val="black"/>
                </a:solidFill>
                <a:latin typeface="Calibri"/>
              </a:rPr>
              <a:pPr/>
              <a:t>5</a:t>
            </a:fld>
            <a:endParaRPr lang="en-US">
              <a:solidFill>
                <a:prstClr val="black"/>
              </a:solidFill>
              <a:latin typeface="Calibri"/>
            </a:endParaRPr>
          </a:p>
        </p:txBody>
      </p:sp>
    </p:spTree>
    <p:extLst>
      <p:ext uri="{BB962C8B-B14F-4D97-AF65-F5344CB8AC3E}">
        <p14:creationId xmlns:p14="http://schemas.microsoft.com/office/powerpoint/2010/main" val="3796620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EFFA87D-4A36-4D96-80E2-F587745F739C}" type="slidenum">
              <a:rPr lang="en-US" smtClean="0">
                <a:solidFill>
                  <a:prstClr val="black"/>
                </a:solidFill>
                <a:latin typeface="Calibri"/>
              </a:rPr>
              <a:pPr/>
              <a:t>7</a:t>
            </a:fld>
            <a:endParaRPr lang="en-US">
              <a:solidFill>
                <a:prstClr val="black"/>
              </a:solidFill>
              <a:latin typeface="Calibri"/>
            </a:endParaRPr>
          </a:p>
        </p:txBody>
      </p:sp>
    </p:spTree>
    <p:extLst>
      <p:ext uri="{BB962C8B-B14F-4D97-AF65-F5344CB8AC3E}">
        <p14:creationId xmlns:p14="http://schemas.microsoft.com/office/powerpoint/2010/main" val="441667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1. Incast really happens –</a:t>
            </a:r>
            <a:r>
              <a:rPr lang="en-US" baseline="0" dirty="0"/>
              <a:t> see this actual screenshot from production tool</a:t>
            </a:r>
          </a:p>
          <a:p>
            <a:r>
              <a:rPr lang="en-US" dirty="0"/>
              <a:t>2. People care,</a:t>
            </a:r>
            <a:r>
              <a:rPr lang="en-US" baseline="0" dirty="0"/>
              <a:t> they’ve solved it at application by jittering.</a:t>
            </a:r>
          </a:p>
          <a:p>
            <a:r>
              <a:rPr lang="en-US" baseline="0" dirty="0"/>
              <a:t>3. They care about the 99.9</a:t>
            </a:r>
            <a:r>
              <a:rPr lang="en-US" baseline="30000" dirty="0"/>
              <a:t>th</a:t>
            </a:r>
            <a:r>
              <a:rPr lang="en-US" baseline="0" dirty="0"/>
              <a:t> percentile, 1-1000 customers</a:t>
            </a:r>
            <a:endParaRPr lang="en-US" dirty="0"/>
          </a:p>
        </p:txBody>
      </p:sp>
      <p:sp>
        <p:nvSpPr>
          <p:cNvPr id="4" name="Slide Number Placeholder 3"/>
          <p:cNvSpPr>
            <a:spLocks noGrp="1"/>
          </p:cNvSpPr>
          <p:nvPr>
            <p:ph type="sldNum" sz="quarter" idx="10"/>
          </p:nvPr>
        </p:nvSpPr>
        <p:spPr/>
        <p:txBody>
          <a:bodyPr/>
          <a:lstStyle/>
          <a:p>
            <a:fld id="{A770630E-C6A9-444B-A16B-2B64151D1DEE}" type="slidenum">
              <a:rPr lang="en-US" smtClean="0"/>
              <a:pPr/>
              <a:t>9</a:t>
            </a:fld>
            <a:endParaRPr lang="en-US"/>
          </a:p>
        </p:txBody>
      </p:sp>
    </p:spTree>
    <p:extLst>
      <p:ext uri="{BB962C8B-B14F-4D97-AF65-F5344CB8AC3E}">
        <p14:creationId xmlns:p14="http://schemas.microsoft.com/office/powerpoint/2010/main" val="4218503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DCTCP is based on the existing Explicit Congestion Notification framework in TCP.</a:t>
            </a:r>
          </a:p>
          <a:p>
            <a:r>
              <a:rPr lang="en-US" dirty="0"/>
              <a:t>----- Meeting Notes (3/7/12 12:24) -----</a:t>
            </a:r>
          </a:p>
          <a:p>
            <a:r>
              <a:rPr lang="en-US" dirty="0"/>
              <a:t>Remember to mention "SAWTOOTH"</a:t>
            </a:r>
          </a:p>
        </p:txBody>
      </p:sp>
      <p:sp>
        <p:nvSpPr>
          <p:cNvPr id="4" name="Slide Number Placeholder 3"/>
          <p:cNvSpPr>
            <a:spLocks noGrp="1"/>
          </p:cNvSpPr>
          <p:nvPr>
            <p:ph type="sldNum" sz="quarter" idx="10"/>
          </p:nvPr>
        </p:nvSpPr>
        <p:spPr/>
        <p:txBody>
          <a:bodyPr/>
          <a:lstStyle/>
          <a:p>
            <a:fld id="{9026EA2B-EFC1-4DB2-A297-B21C4C7A67B1}" type="slidenum">
              <a:rPr lang="en-US" smtClean="0">
                <a:solidFill>
                  <a:prstClr val="black"/>
                </a:solidFill>
                <a:latin typeface="Calibri"/>
              </a:rPr>
              <a:pPr/>
              <a:t>13</a:t>
            </a:fld>
            <a:endParaRPr lang="en-US">
              <a:solidFill>
                <a:prstClr val="black"/>
              </a:solidFill>
              <a:latin typeface="Calibri"/>
            </a:endParaRPr>
          </a:p>
        </p:txBody>
      </p:sp>
    </p:spTree>
    <p:extLst>
      <p:ext uri="{BB962C8B-B14F-4D97-AF65-F5344CB8AC3E}">
        <p14:creationId xmlns:p14="http://schemas.microsoft.com/office/powerpoint/2010/main" val="820897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Start with: “</a:t>
            </a:r>
            <a:r>
              <a:rPr lang="en-US" sz="1200" dirty="0"/>
              <a:t>How can we extract multi-bit information from single-bit stream of ECN marks?”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 Standard deviation</a:t>
            </a:r>
            <a:r>
              <a:rPr lang="en-US" sz="1200" baseline="0" dirty="0"/>
              <a:t>: TCP (33.6KB), DCTCP (11.5KB)</a:t>
            </a:r>
            <a:endParaRPr lang="en-US" sz="1200" dirty="0"/>
          </a:p>
        </p:txBody>
      </p:sp>
      <p:sp>
        <p:nvSpPr>
          <p:cNvPr id="4" name="Slide Number Placeholder 3"/>
          <p:cNvSpPr>
            <a:spLocks noGrp="1"/>
          </p:cNvSpPr>
          <p:nvPr>
            <p:ph type="sldNum" sz="quarter" idx="10"/>
          </p:nvPr>
        </p:nvSpPr>
        <p:spPr/>
        <p:txBody>
          <a:bodyPr/>
          <a:lstStyle/>
          <a:p>
            <a:fld id="{A770630E-C6A9-444B-A16B-2B64151D1DEE}" type="slidenum">
              <a:rPr lang="en-US" smtClean="0">
                <a:solidFill>
                  <a:prstClr val="black"/>
                </a:solidFill>
                <a:latin typeface="Calibri"/>
              </a:rPr>
              <a:pPr/>
              <a:t>15</a:t>
            </a:fld>
            <a:endParaRPr lang="en-US">
              <a:solidFill>
                <a:prstClr val="black"/>
              </a:solidFill>
              <a:latin typeface="Calibri"/>
            </a:endParaRPr>
          </a:p>
        </p:txBody>
      </p:sp>
    </p:spTree>
    <p:extLst>
      <p:ext uri="{BB962C8B-B14F-4D97-AF65-F5344CB8AC3E}">
        <p14:creationId xmlns:p14="http://schemas.microsoft.com/office/powerpoint/2010/main" val="1812306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a:lstStyle/>
          <a:p>
            <a:pPr eaLnBrk="1" hangingPunct="1">
              <a:spcBef>
                <a:spcPct val="0"/>
              </a:spcBef>
            </a:pPr>
            <a:r>
              <a:rPr lang="en-US" dirty="0">
                <a:ea typeface="ＭＳ Ｐゴシック" charset="-128"/>
                <a:cs typeface="ＭＳ Ｐゴシック" charset="-128"/>
              </a:rPr>
              <a:t>very simple marking mechanism</a:t>
            </a:r>
          </a:p>
          <a:p>
            <a:pPr eaLnBrk="1" hangingPunct="1">
              <a:spcBef>
                <a:spcPct val="0"/>
              </a:spcBef>
            </a:pPr>
            <a:r>
              <a:rPr lang="en-US" dirty="0">
                <a:ea typeface="ＭＳ Ｐゴシック" charset="-128"/>
                <a:cs typeface="ＭＳ Ｐゴシック" charset="-128"/>
              </a:rPr>
              <a:t>not all the tunings other </a:t>
            </a:r>
            <a:r>
              <a:rPr lang="en-US" dirty="0" err="1">
                <a:ea typeface="ＭＳ Ｐゴシック" charset="-128"/>
                <a:cs typeface="ＭＳ Ｐゴシック" charset="-128"/>
              </a:rPr>
              <a:t>aqms</a:t>
            </a:r>
            <a:r>
              <a:rPr lang="en-US" dirty="0">
                <a:ea typeface="ＭＳ Ｐゴシック" charset="-128"/>
                <a:cs typeface="ＭＳ Ｐゴシック" charset="-128"/>
              </a:rPr>
              <a:t> have</a:t>
            </a:r>
          </a:p>
          <a:p>
            <a:pPr eaLnBrk="1" hangingPunct="1">
              <a:spcBef>
                <a:spcPct val="0"/>
              </a:spcBef>
            </a:pPr>
            <a:r>
              <a:rPr lang="en-US" dirty="0">
                <a:ea typeface="ＭＳ Ｐゴシック" charset="-128"/>
                <a:cs typeface="ＭＳ Ｐゴシック" charset="-128"/>
              </a:rPr>
              <a:t>on the source side, the source is </a:t>
            </a:r>
            <a:r>
              <a:rPr lang="en-US" dirty="0" err="1">
                <a:ea typeface="ＭＳ Ｐゴシック" charset="-128"/>
                <a:cs typeface="ＭＳ Ｐゴシック" charset="-128"/>
              </a:rPr>
              <a:t>tryign</a:t>
            </a:r>
            <a:r>
              <a:rPr lang="en-US" dirty="0">
                <a:ea typeface="ＭＳ Ｐゴシック" charset="-128"/>
                <a:cs typeface="ＭＳ Ｐゴシック" charset="-128"/>
              </a:rPr>
              <a:t> to estimate the fraction of packets getting marked</a:t>
            </a:r>
          </a:p>
          <a:p>
            <a:pPr eaLnBrk="1" hangingPunct="1">
              <a:spcBef>
                <a:spcPct val="0"/>
              </a:spcBef>
            </a:pPr>
            <a:r>
              <a:rPr lang="en-US" dirty="0">
                <a:ea typeface="ＭＳ Ｐゴシック" charset="-128"/>
                <a:cs typeface="ＭＳ Ｐゴシック" charset="-128"/>
              </a:rPr>
              <a:t>using the </a:t>
            </a:r>
            <a:r>
              <a:rPr lang="en-US" dirty="0" err="1">
                <a:ea typeface="ＭＳ Ｐゴシック" charset="-128"/>
                <a:cs typeface="ＭＳ Ｐゴシック" charset="-128"/>
              </a:rPr>
              <a:t>obs</a:t>
            </a:r>
            <a:r>
              <a:rPr lang="en-US" dirty="0">
                <a:ea typeface="ＭＳ Ｐゴシック" charset="-128"/>
                <a:cs typeface="ＭＳ Ｐゴシック" charset="-128"/>
              </a:rPr>
              <a:t> that there is a stream of </a:t>
            </a:r>
            <a:r>
              <a:rPr lang="en-US" dirty="0" err="1">
                <a:ea typeface="ＭＳ Ｐゴシック" charset="-128"/>
                <a:cs typeface="ＭＳ Ｐゴシック" charset="-128"/>
              </a:rPr>
              <a:t>ecn</a:t>
            </a:r>
            <a:r>
              <a:rPr lang="en-US" dirty="0">
                <a:ea typeface="ＭＳ Ｐゴシック" charset="-128"/>
                <a:cs typeface="ＭＳ Ｐゴシック" charset="-128"/>
              </a:rPr>
              <a:t> marks coming back – more info in the stream than in any single bit</a:t>
            </a:r>
          </a:p>
          <a:p>
            <a:pPr eaLnBrk="1" hangingPunct="1">
              <a:spcBef>
                <a:spcPct val="0"/>
              </a:spcBef>
            </a:pPr>
            <a:endParaRPr lang="en-US" dirty="0">
              <a:ea typeface="ＭＳ Ｐゴシック" charset="-128"/>
              <a:cs typeface="ＭＳ Ｐゴシック" charset="-128"/>
            </a:endParaRPr>
          </a:p>
          <a:p>
            <a:pPr eaLnBrk="1" hangingPunct="1">
              <a:spcBef>
                <a:spcPct val="0"/>
              </a:spcBef>
            </a:pPr>
            <a:r>
              <a:rPr lang="en-US" dirty="0">
                <a:ea typeface="ＭＳ Ｐゴシック" charset="-128"/>
                <a:cs typeface="ＭＳ Ｐゴシック" charset="-128"/>
              </a:rPr>
              <a:t>trying to maintain smooth rate variations to operate well even when using shallow buffers, and only a few flows (no stat </a:t>
            </a:r>
            <a:r>
              <a:rPr lang="en-US" dirty="0" err="1">
                <a:ea typeface="ＭＳ Ｐゴシック" charset="-128"/>
                <a:cs typeface="ＭＳ Ｐゴシック" charset="-128"/>
              </a:rPr>
              <a:t>mux</a:t>
            </a:r>
            <a:r>
              <a:rPr lang="en-US" dirty="0">
                <a:ea typeface="ＭＳ Ｐゴシック" charset="-128"/>
                <a:cs typeface="ＭＳ Ｐゴシック" charset="-128"/>
              </a:rPr>
              <a:t>)</a:t>
            </a:r>
          </a:p>
          <a:p>
            <a:pPr eaLnBrk="1" hangingPunct="1">
              <a:spcBef>
                <a:spcPct val="0"/>
              </a:spcBef>
            </a:pPr>
            <a:endParaRPr lang="en-US" dirty="0">
              <a:ea typeface="ＭＳ Ｐゴシック" charset="-128"/>
              <a:cs typeface="ＭＳ Ｐゴシック" charset="-128"/>
            </a:endParaRPr>
          </a:p>
          <a:p>
            <a:pPr eaLnBrk="1" hangingPunct="1">
              <a:spcBef>
                <a:spcPct val="0"/>
              </a:spcBef>
            </a:pPr>
            <a:r>
              <a:rPr lang="en-US" dirty="0">
                <a:ea typeface="ＭＳ Ｐゴシック" charset="-128"/>
                <a:cs typeface="ＭＳ Ｐゴシック" charset="-128"/>
              </a:rPr>
              <a:t>F over the last RTT.  In TCP there is always a way to get the next RTT from the window size.  Comes from the self-clocking of TCP.</a:t>
            </a:r>
          </a:p>
          <a:p>
            <a:pPr eaLnBrk="1" hangingPunct="1">
              <a:spcBef>
                <a:spcPct val="0"/>
              </a:spcBef>
            </a:pPr>
            <a:endParaRPr lang="en-US" dirty="0">
              <a:ea typeface="ＭＳ Ｐゴシック" charset="-128"/>
              <a:cs typeface="ＭＳ Ｐゴシック" charset="-128"/>
            </a:endParaRPr>
          </a:p>
          <a:p>
            <a:pPr eaLnBrk="1" hangingPunct="1">
              <a:spcBef>
                <a:spcPct val="0"/>
              </a:spcBef>
            </a:pPr>
            <a:r>
              <a:rPr lang="en-US" dirty="0">
                <a:ea typeface="ＭＳ Ｐゴシック" charset="-128"/>
                <a:cs typeface="ＭＳ Ｐゴシック" charset="-128"/>
              </a:rPr>
              <a:t>Only changing the decrease.  Simplest version – makes a lot of sense.  So generic could apply it to any algorithm – CTCP, CUBIC – how to cut its window leaving increase part to what it already does.   Have to be careful here.  </a:t>
            </a:r>
          </a:p>
        </p:txBody>
      </p:sp>
      <p:sp>
        <p:nvSpPr>
          <p:cNvPr id="32772" name="Slide Number Placeholder 3"/>
          <p:cNvSpPr>
            <a:spLocks noGrp="1"/>
          </p:cNvSpPr>
          <p:nvPr>
            <p:ph type="sldNum" sz="quarter" idx="5"/>
          </p:nvPr>
        </p:nvSpPr>
        <p:spPr bwMode="auto">
          <a:noFill/>
          <a:ln>
            <a:miter lim="800000"/>
            <a:headEnd/>
            <a:tailEnd/>
          </a:ln>
        </p:spPr>
        <p:txBody>
          <a:bodyPr/>
          <a:lstStyle/>
          <a:p>
            <a:fld id="{6E4A6DD6-72AA-A648-96C7-19F688F76A4D}" type="slidenum">
              <a:rPr lang="en-US">
                <a:solidFill>
                  <a:prstClr val="black"/>
                </a:solidFill>
                <a:latin typeface="Calibri" charset="0"/>
                <a:ea typeface="Arial" charset="0"/>
                <a:cs typeface="Arial" charset="0"/>
              </a:rPr>
              <a:pPr/>
              <a:t>16</a:t>
            </a:fld>
            <a:endParaRPr lang="en-US">
              <a:solidFill>
                <a:prstClr val="black"/>
              </a:solidFill>
              <a:latin typeface="Calibri" charset="0"/>
              <a:ea typeface="Arial" charset="0"/>
              <a:cs typeface="Arial" charset="0"/>
            </a:endParaRPr>
          </a:p>
        </p:txBody>
      </p:sp>
    </p:spTree>
    <p:extLst>
      <p:ext uri="{BB962C8B-B14F-4D97-AF65-F5344CB8AC3E}">
        <p14:creationId xmlns:p14="http://schemas.microsoft.com/office/powerpoint/2010/main" val="249760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transition</a:t>
            </a:r>
            <a:r>
              <a:rPr lang="en-US" baseline="0" dirty="0"/>
              <a:t> to scaled traffic: people always want to get more out of their network.</a:t>
            </a:r>
            <a:endParaRPr lang="en-US" dirty="0"/>
          </a:p>
        </p:txBody>
      </p:sp>
      <p:sp>
        <p:nvSpPr>
          <p:cNvPr id="4" name="Slide Number Placeholder 3"/>
          <p:cNvSpPr>
            <a:spLocks noGrp="1"/>
          </p:cNvSpPr>
          <p:nvPr>
            <p:ph type="sldNum" sz="quarter" idx="10"/>
          </p:nvPr>
        </p:nvSpPr>
        <p:spPr/>
        <p:txBody>
          <a:bodyPr/>
          <a:lstStyle/>
          <a:p>
            <a:fld id="{9026EA2B-EFC1-4DB2-A297-B21C4C7A67B1}" type="slidenum">
              <a:rPr lang="en-US" smtClean="0"/>
              <a:pPr/>
              <a:t>22</a:t>
            </a:fld>
            <a:endParaRPr lang="en-US"/>
          </a:p>
        </p:txBody>
      </p:sp>
    </p:spTree>
    <p:extLst>
      <p:ext uri="{BB962C8B-B14F-4D97-AF65-F5344CB8AC3E}">
        <p14:creationId xmlns:p14="http://schemas.microsoft.com/office/powerpoint/2010/main" val="1699311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baseline="0" dirty="0"/>
              <a:t>In the first part of the talk, we established that what we need from DCTCP is to maintain small queues, without loss of throughput</a:t>
            </a:r>
          </a:p>
          <a:p>
            <a:pPr>
              <a:buFontTx/>
              <a:buChar char="-"/>
            </a:pPr>
            <a:endParaRPr lang="en-US" baseline="0" dirty="0"/>
          </a:p>
          <a:p>
            <a:pPr>
              <a:buFontTx/>
              <a:buChar char="-"/>
            </a:pPr>
            <a:r>
              <a:rPr lang="en-US" baseline="0" dirty="0"/>
              <a:t>Now in the case of TCP, the question of how much buffering is needed for high throughput has been studied and is known in the literature as the buffer sizing problem.</a:t>
            </a:r>
          </a:p>
          <a:p>
            <a:pPr>
              <a:buFontTx/>
              <a:buNone/>
            </a:pPr>
            <a:r>
              <a:rPr lang="en-US" baseline="0" dirty="0"/>
              <a:t> </a:t>
            </a:r>
            <a:endParaRPr lang="en-US" dirty="0"/>
          </a:p>
          <a:p>
            <a:pPr>
              <a:buFontTx/>
              <a:buChar char="-"/>
            </a:pPr>
            <a:r>
              <a:rPr lang="en-US" dirty="0"/>
              <a:t>… and</a:t>
            </a:r>
            <a:r>
              <a:rPr lang="en-US" baseline="0" dirty="0"/>
              <a:t> I’ll show you how to get low </a:t>
            </a:r>
            <a:r>
              <a:rPr lang="en-US" baseline="0" dirty="0" err="1"/>
              <a:t>var</a:t>
            </a:r>
            <a:r>
              <a:rPr lang="en-US" baseline="0" dirty="0"/>
              <a:t>…</a:t>
            </a:r>
            <a:endParaRPr lang="en-US" dirty="0"/>
          </a:p>
        </p:txBody>
      </p:sp>
      <p:sp>
        <p:nvSpPr>
          <p:cNvPr id="4" name="Slide Number Placeholder 3"/>
          <p:cNvSpPr>
            <a:spLocks noGrp="1"/>
          </p:cNvSpPr>
          <p:nvPr>
            <p:ph type="sldNum" sz="quarter" idx="10"/>
          </p:nvPr>
        </p:nvSpPr>
        <p:spPr/>
        <p:txBody>
          <a:bodyPr/>
          <a:lstStyle/>
          <a:p>
            <a:fld id="{9026EA2B-EFC1-4DB2-A297-B21C4C7A67B1}" type="slidenum">
              <a:rPr lang="en-US" smtClean="0"/>
              <a:pPr/>
              <a:t>23</a:t>
            </a:fld>
            <a:endParaRPr lang="en-US"/>
          </a:p>
        </p:txBody>
      </p:sp>
    </p:spTree>
    <p:extLst>
      <p:ext uri="{BB962C8B-B14F-4D97-AF65-F5344CB8AC3E}">
        <p14:creationId xmlns:p14="http://schemas.microsoft.com/office/powerpoint/2010/main" val="3740171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CCCB3B3-0381-6043-97A3-E72CD5022D9A}" type="datetimeFigureOut">
              <a:rPr lang="en-US" smtClean="0"/>
              <a:t>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F8E25-1A81-D24D-87C2-F143DAD6C40A}" type="slidenum">
              <a:rPr lang="en-US" smtClean="0"/>
              <a:t>‹#›</a:t>
            </a:fld>
            <a:endParaRPr lang="en-US"/>
          </a:p>
        </p:txBody>
      </p:sp>
    </p:spTree>
    <p:extLst>
      <p:ext uri="{BB962C8B-B14F-4D97-AF65-F5344CB8AC3E}">
        <p14:creationId xmlns:p14="http://schemas.microsoft.com/office/powerpoint/2010/main" val="968941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CCB3B3-0381-6043-97A3-E72CD5022D9A}" type="datetimeFigureOut">
              <a:rPr lang="en-US" smtClean="0"/>
              <a:t>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F8E25-1A81-D24D-87C2-F143DAD6C40A}" type="slidenum">
              <a:rPr lang="en-US" smtClean="0"/>
              <a:t>‹#›</a:t>
            </a:fld>
            <a:endParaRPr lang="en-US"/>
          </a:p>
        </p:txBody>
      </p:sp>
    </p:spTree>
    <p:extLst>
      <p:ext uri="{BB962C8B-B14F-4D97-AF65-F5344CB8AC3E}">
        <p14:creationId xmlns:p14="http://schemas.microsoft.com/office/powerpoint/2010/main" val="689751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CCB3B3-0381-6043-97A3-E72CD5022D9A}" type="datetimeFigureOut">
              <a:rPr lang="en-US" smtClean="0"/>
              <a:t>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F8E25-1A81-D24D-87C2-F143DAD6C40A}" type="slidenum">
              <a:rPr lang="en-US" smtClean="0"/>
              <a:t>‹#›</a:t>
            </a:fld>
            <a:endParaRPr lang="en-US"/>
          </a:p>
        </p:txBody>
      </p:sp>
    </p:spTree>
    <p:extLst>
      <p:ext uri="{BB962C8B-B14F-4D97-AF65-F5344CB8AC3E}">
        <p14:creationId xmlns:p14="http://schemas.microsoft.com/office/powerpoint/2010/main" val="543372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CCB3B3-0381-6043-97A3-E72CD5022D9A}" type="datetimeFigureOut">
              <a:rPr lang="en-US" smtClean="0"/>
              <a:t>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F8E25-1A81-D24D-87C2-F143DAD6C40A}" type="slidenum">
              <a:rPr lang="en-US" smtClean="0"/>
              <a:t>‹#›</a:t>
            </a:fld>
            <a:endParaRPr lang="en-US"/>
          </a:p>
        </p:txBody>
      </p:sp>
    </p:spTree>
    <p:extLst>
      <p:ext uri="{BB962C8B-B14F-4D97-AF65-F5344CB8AC3E}">
        <p14:creationId xmlns:p14="http://schemas.microsoft.com/office/powerpoint/2010/main" val="6249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CCB3B3-0381-6043-97A3-E72CD5022D9A}" type="datetimeFigureOut">
              <a:rPr lang="en-US" smtClean="0"/>
              <a:t>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F8E25-1A81-D24D-87C2-F143DAD6C40A}" type="slidenum">
              <a:rPr lang="en-US" smtClean="0"/>
              <a:t>‹#›</a:t>
            </a:fld>
            <a:endParaRPr lang="en-US"/>
          </a:p>
        </p:txBody>
      </p:sp>
    </p:spTree>
    <p:extLst>
      <p:ext uri="{BB962C8B-B14F-4D97-AF65-F5344CB8AC3E}">
        <p14:creationId xmlns:p14="http://schemas.microsoft.com/office/powerpoint/2010/main" val="344403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CCB3B3-0381-6043-97A3-E72CD5022D9A}" type="datetimeFigureOut">
              <a:rPr lang="en-US" smtClean="0"/>
              <a:t>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4F8E25-1A81-D24D-87C2-F143DAD6C40A}" type="slidenum">
              <a:rPr lang="en-US" smtClean="0"/>
              <a:t>‹#›</a:t>
            </a:fld>
            <a:endParaRPr lang="en-US"/>
          </a:p>
        </p:txBody>
      </p:sp>
    </p:spTree>
    <p:extLst>
      <p:ext uri="{BB962C8B-B14F-4D97-AF65-F5344CB8AC3E}">
        <p14:creationId xmlns:p14="http://schemas.microsoft.com/office/powerpoint/2010/main" val="928641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CCB3B3-0381-6043-97A3-E72CD5022D9A}" type="datetimeFigureOut">
              <a:rPr lang="en-US" smtClean="0"/>
              <a:t>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4F8E25-1A81-D24D-87C2-F143DAD6C40A}" type="slidenum">
              <a:rPr lang="en-US" smtClean="0"/>
              <a:t>‹#›</a:t>
            </a:fld>
            <a:endParaRPr lang="en-US"/>
          </a:p>
        </p:txBody>
      </p:sp>
    </p:spTree>
    <p:extLst>
      <p:ext uri="{BB962C8B-B14F-4D97-AF65-F5344CB8AC3E}">
        <p14:creationId xmlns:p14="http://schemas.microsoft.com/office/powerpoint/2010/main" val="1911271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CCB3B3-0381-6043-97A3-E72CD5022D9A}" type="datetimeFigureOut">
              <a:rPr lang="en-US" smtClean="0"/>
              <a:t>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4F8E25-1A81-D24D-87C2-F143DAD6C40A}" type="slidenum">
              <a:rPr lang="en-US" smtClean="0"/>
              <a:t>‹#›</a:t>
            </a:fld>
            <a:endParaRPr lang="en-US"/>
          </a:p>
        </p:txBody>
      </p:sp>
    </p:spTree>
    <p:extLst>
      <p:ext uri="{BB962C8B-B14F-4D97-AF65-F5344CB8AC3E}">
        <p14:creationId xmlns:p14="http://schemas.microsoft.com/office/powerpoint/2010/main" val="678078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CCB3B3-0381-6043-97A3-E72CD5022D9A}" type="datetimeFigureOut">
              <a:rPr lang="en-US" smtClean="0"/>
              <a:t>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4F8E25-1A81-D24D-87C2-F143DAD6C40A}" type="slidenum">
              <a:rPr lang="en-US" smtClean="0"/>
              <a:t>‹#›</a:t>
            </a:fld>
            <a:endParaRPr lang="en-US"/>
          </a:p>
        </p:txBody>
      </p:sp>
    </p:spTree>
    <p:extLst>
      <p:ext uri="{BB962C8B-B14F-4D97-AF65-F5344CB8AC3E}">
        <p14:creationId xmlns:p14="http://schemas.microsoft.com/office/powerpoint/2010/main" val="1915353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CCB3B3-0381-6043-97A3-E72CD5022D9A}" type="datetimeFigureOut">
              <a:rPr lang="en-US" smtClean="0"/>
              <a:t>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4F8E25-1A81-D24D-87C2-F143DAD6C40A}" type="slidenum">
              <a:rPr lang="en-US" smtClean="0"/>
              <a:t>‹#›</a:t>
            </a:fld>
            <a:endParaRPr lang="en-US"/>
          </a:p>
        </p:txBody>
      </p:sp>
    </p:spTree>
    <p:extLst>
      <p:ext uri="{BB962C8B-B14F-4D97-AF65-F5344CB8AC3E}">
        <p14:creationId xmlns:p14="http://schemas.microsoft.com/office/powerpoint/2010/main" val="571162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CCB3B3-0381-6043-97A3-E72CD5022D9A}" type="datetimeFigureOut">
              <a:rPr lang="en-US" smtClean="0"/>
              <a:t>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4F8E25-1A81-D24D-87C2-F143DAD6C40A}" type="slidenum">
              <a:rPr lang="en-US" smtClean="0"/>
              <a:t>‹#›</a:t>
            </a:fld>
            <a:endParaRPr lang="en-US"/>
          </a:p>
        </p:txBody>
      </p:sp>
    </p:spTree>
    <p:extLst>
      <p:ext uri="{BB962C8B-B14F-4D97-AF65-F5344CB8AC3E}">
        <p14:creationId xmlns:p14="http://schemas.microsoft.com/office/powerpoint/2010/main" val="273731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CCB3B3-0381-6043-97A3-E72CD5022D9A}" type="datetimeFigureOut">
              <a:rPr lang="en-US" smtClean="0"/>
              <a:t>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4F8E25-1A81-D24D-87C2-F143DAD6C40A}" type="slidenum">
              <a:rPr lang="en-US" smtClean="0"/>
              <a:t>‹#›</a:t>
            </a:fld>
            <a:endParaRPr lang="en-US"/>
          </a:p>
        </p:txBody>
      </p:sp>
    </p:spTree>
    <p:extLst>
      <p:ext uri="{BB962C8B-B14F-4D97-AF65-F5344CB8AC3E}">
        <p14:creationId xmlns:p14="http://schemas.microsoft.com/office/powerpoint/2010/main" val="243848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Helvetica" charset="0"/>
          <a:ea typeface="Helvetica" charset="0"/>
          <a:cs typeface="Helvetic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Helvetica" charset="0"/>
          <a:ea typeface="Helvetica" charset="0"/>
          <a:cs typeface="Helvetica" charset="0"/>
        </a:defRPr>
      </a:lvl1pPr>
      <a:lvl2pPr marL="685800" indent="-228600" algn="l" defTabSz="914400" rtl="0" eaLnBrk="1" latinLnBrk="0" hangingPunct="1">
        <a:lnSpc>
          <a:spcPct val="90000"/>
        </a:lnSpc>
        <a:spcBef>
          <a:spcPts val="500"/>
        </a:spcBef>
        <a:buFont typeface="Arial"/>
        <a:buChar char="•"/>
        <a:defRPr sz="2600" kern="1200">
          <a:solidFill>
            <a:schemeClr val="tx1"/>
          </a:solidFill>
          <a:latin typeface="Helvetica" charset="0"/>
          <a:ea typeface="Helvetica" charset="0"/>
          <a:cs typeface="Helvetica" charset="0"/>
        </a:defRPr>
      </a:lvl2pPr>
      <a:lvl3pPr marL="1143000" indent="-228600" algn="l" defTabSz="914400" rtl="0" eaLnBrk="1" latinLnBrk="0" hangingPunct="1">
        <a:lnSpc>
          <a:spcPct val="90000"/>
        </a:lnSpc>
        <a:spcBef>
          <a:spcPts val="500"/>
        </a:spcBef>
        <a:buFont typeface="Arial"/>
        <a:buChar char="•"/>
        <a:defRPr sz="2400" kern="1200">
          <a:solidFill>
            <a:schemeClr val="tx1"/>
          </a:solidFill>
          <a:latin typeface="Helvetica" charset="0"/>
          <a:ea typeface="Helvetica" charset="0"/>
          <a:cs typeface="Helvetica" charset="0"/>
        </a:defRPr>
      </a:lvl3pPr>
      <a:lvl4pPr marL="1600200" indent="-228600" algn="l" defTabSz="914400" rtl="0" eaLnBrk="1" latinLnBrk="0" hangingPunct="1">
        <a:lnSpc>
          <a:spcPct val="90000"/>
        </a:lnSpc>
        <a:spcBef>
          <a:spcPts val="500"/>
        </a:spcBef>
        <a:buFont typeface="Arial"/>
        <a:buChar char="•"/>
        <a:defRPr sz="2000" kern="1200">
          <a:solidFill>
            <a:schemeClr val="tx1"/>
          </a:solidFill>
          <a:latin typeface="Helvetica" charset="0"/>
          <a:ea typeface="Helvetica" charset="0"/>
          <a:cs typeface="Helvetic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Helvetica" charset="0"/>
          <a:ea typeface="Helvetica" charset="0"/>
          <a:cs typeface="Helvetic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11.jpe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slideLayout" Target="../slideLayouts/slideLayout2.xml"/><Relationship Id="rId7" Type="http://schemas.openxmlformats.org/officeDocument/2006/relationships/oleObject" Target="../embeddings/oleObject2.bin"/><Relationship Id="rId2" Type="http://schemas.openxmlformats.org/officeDocument/2006/relationships/tags" Target="../tags/tag7.xml"/><Relationship Id="rId1" Type="http://schemas.openxmlformats.org/officeDocument/2006/relationships/vmlDrawing" Target="../drawings/vmlDrawing1.vml"/><Relationship Id="rId6" Type="http://schemas.openxmlformats.org/officeDocument/2006/relationships/image" Target="../media/image21.wmf"/><Relationship Id="rId5" Type="http://schemas.openxmlformats.org/officeDocument/2006/relationships/oleObject" Target="../embeddings/oleObject1.bin"/><Relationship Id="rId4"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26.emf"/><Relationship Id="rId4" Type="http://schemas.openxmlformats.org/officeDocument/2006/relationships/image" Target="../media/image25.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7.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30.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7"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2.xml"/><Relationship Id="rId7"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gif"/></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gif"/><Relationship Id="rId3" Type="http://schemas.openxmlformats.org/officeDocument/2006/relationships/notesSlide" Target="../notesSlides/notesSlide3.xml"/><Relationship Id="rId7" Type="http://schemas.openxmlformats.org/officeDocument/2006/relationships/image" Target="../media/image12.gif"/><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5426" y="5773629"/>
            <a:ext cx="2853305" cy="910950"/>
          </a:xfrm>
          <a:prstGeom prst="rect">
            <a:avLst/>
          </a:prstGeom>
        </p:spPr>
      </p:pic>
      <p:sp>
        <p:nvSpPr>
          <p:cNvPr id="4" name="Subtitle 2"/>
          <p:cNvSpPr txBox="1">
            <a:spLocks/>
          </p:cNvSpPr>
          <p:nvPr/>
        </p:nvSpPr>
        <p:spPr>
          <a:xfrm>
            <a:off x="1524000" y="3568713"/>
            <a:ext cx="9144000" cy="16557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a:buNone/>
              <a:defRPr sz="2400" kern="1200">
                <a:solidFill>
                  <a:schemeClr val="tx1">
                    <a:tint val="75000"/>
                  </a:schemeClr>
                </a:solidFill>
                <a:latin typeface="Helvetica" charset="0"/>
                <a:ea typeface="Helvetica" charset="0"/>
                <a:cs typeface="Helvetica" charset="0"/>
              </a:defRPr>
            </a:lvl1pPr>
            <a:lvl2pPr marL="457200" indent="0" algn="l" defTabSz="914400" rtl="0" eaLnBrk="1" latinLnBrk="0" hangingPunct="1">
              <a:lnSpc>
                <a:spcPct val="90000"/>
              </a:lnSpc>
              <a:spcBef>
                <a:spcPts val="500"/>
              </a:spcBef>
              <a:buFont typeface="Arial"/>
              <a:buNone/>
              <a:defRPr sz="2000" kern="1200">
                <a:solidFill>
                  <a:schemeClr val="tx1">
                    <a:tint val="75000"/>
                  </a:schemeClr>
                </a:solidFill>
                <a:latin typeface="Helvetica" charset="0"/>
                <a:ea typeface="Helvetica" charset="0"/>
                <a:cs typeface="Helvetica" charset="0"/>
              </a:defRPr>
            </a:lvl2pPr>
            <a:lvl3pPr marL="914400" indent="0" algn="l" defTabSz="914400" rtl="0" eaLnBrk="1" latinLnBrk="0" hangingPunct="1">
              <a:lnSpc>
                <a:spcPct val="90000"/>
              </a:lnSpc>
              <a:spcBef>
                <a:spcPts val="500"/>
              </a:spcBef>
              <a:buFont typeface="Arial"/>
              <a:buNone/>
              <a:defRPr sz="1800" kern="1200">
                <a:solidFill>
                  <a:schemeClr val="tx1">
                    <a:tint val="75000"/>
                  </a:schemeClr>
                </a:solidFill>
                <a:latin typeface="Helvetica" charset="0"/>
                <a:ea typeface="Helvetica" charset="0"/>
                <a:cs typeface="Helvetica" charset="0"/>
              </a:defRPr>
            </a:lvl3pPr>
            <a:lvl4pPr marL="1371600" indent="0" algn="l" defTabSz="914400" rtl="0" eaLnBrk="1" latinLnBrk="0" hangingPunct="1">
              <a:lnSpc>
                <a:spcPct val="90000"/>
              </a:lnSpc>
              <a:spcBef>
                <a:spcPts val="500"/>
              </a:spcBef>
              <a:buFont typeface="Arial"/>
              <a:buNone/>
              <a:defRPr sz="1600" kern="1200">
                <a:solidFill>
                  <a:schemeClr val="tx1">
                    <a:tint val="75000"/>
                  </a:schemeClr>
                </a:solidFill>
                <a:latin typeface="Helvetica" charset="0"/>
                <a:ea typeface="Helvetica" charset="0"/>
                <a:cs typeface="Helvetica" charset="0"/>
              </a:defRPr>
            </a:lvl4pPr>
            <a:lvl5pPr marL="1828800" indent="0" algn="l" defTabSz="914400" rtl="0" eaLnBrk="1" latinLnBrk="0" hangingPunct="1">
              <a:lnSpc>
                <a:spcPct val="90000"/>
              </a:lnSpc>
              <a:spcBef>
                <a:spcPts val="500"/>
              </a:spcBef>
              <a:buFont typeface="Arial"/>
              <a:buNone/>
              <a:defRPr sz="1600" kern="1200">
                <a:solidFill>
                  <a:schemeClr val="tx1">
                    <a:tint val="75000"/>
                  </a:schemeClr>
                </a:solidFill>
                <a:latin typeface="Helvetica" charset="0"/>
                <a:ea typeface="Helvetica" charset="0"/>
                <a:cs typeface="Helvetica" charset="0"/>
              </a:defRPr>
            </a:lvl5pPr>
            <a:lvl6pPr marL="22860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ctr"/>
            <a:endParaRPr lang="en-US" dirty="0">
              <a:solidFill>
                <a:schemeClr val="tx1"/>
              </a:solidFill>
            </a:endParaRPr>
          </a:p>
          <a:p>
            <a:pPr algn="ctr"/>
            <a:r>
              <a:rPr lang="en-US" dirty="0">
                <a:solidFill>
                  <a:schemeClr val="tx1"/>
                </a:solidFill>
              </a:rPr>
              <a:t>Lecture 21, Computer Networks (198:552)</a:t>
            </a:r>
          </a:p>
          <a:p>
            <a:pPr algn="ctr"/>
            <a:r>
              <a:rPr lang="en-US" dirty="0">
                <a:solidFill>
                  <a:schemeClr val="tx1"/>
                </a:solidFill>
              </a:rPr>
              <a:t>Fall 2019</a:t>
            </a:r>
          </a:p>
        </p:txBody>
      </p:sp>
      <p:sp>
        <p:nvSpPr>
          <p:cNvPr id="7" name="Title 1"/>
          <p:cNvSpPr txBox="1">
            <a:spLocks/>
          </p:cNvSpPr>
          <p:nvPr/>
        </p:nvSpPr>
        <p:spPr>
          <a:xfrm>
            <a:off x="379141" y="1540702"/>
            <a:ext cx="11285035" cy="193593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Helvetica" charset="0"/>
                <a:ea typeface="Helvetica" charset="0"/>
                <a:cs typeface="Helvetica" charset="0"/>
              </a:defRPr>
            </a:lvl1pPr>
          </a:lstStyle>
          <a:p>
            <a:pPr algn="ctr"/>
            <a:r>
              <a:rPr lang="en-US" dirty="0"/>
              <a:t>Congestion Control for</a:t>
            </a:r>
          </a:p>
          <a:p>
            <a:pPr algn="ctr"/>
            <a:r>
              <a:rPr lang="en-US" dirty="0"/>
              <a:t> Data Centers</a:t>
            </a:r>
          </a:p>
        </p:txBody>
      </p:sp>
      <p:sp>
        <p:nvSpPr>
          <p:cNvPr id="2" name="TextBox 1">
            <a:extLst>
              <a:ext uri="{FF2B5EF4-FFF2-40B4-BE49-F238E27FC236}">
                <a16:creationId xmlns:a16="http://schemas.microsoft.com/office/drawing/2014/main" id="{3909E647-ECA7-7644-BCE1-B3C7272DEEF1}"/>
              </a:ext>
            </a:extLst>
          </p:cNvPr>
          <p:cNvSpPr txBox="1"/>
          <p:nvPr/>
        </p:nvSpPr>
        <p:spPr>
          <a:xfrm>
            <a:off x="3816927" y="5875161"/>
            <a:ext cx="4835236" cy="707886"/>
          </a:xfrm>
          <a:prstGeom prst="rect">
            <a:avLst/>
          </a:prstGeom>
          <a:noFill/>
        </p:spPr>
        <p:txBody>
          <a:bodyPr wrap="square" rtlCol="0">
            <a:spAutoFit/>
          </a:bodyPr>
          <a:lstStyle/>
          <a:p>
            <a:pPr algn="ctr"/>
            <a:r>
              <a:rPr lang="en-US" sz="2000" dirty="0">
                <a:latin typeface="Helvetica" pitchFamily="2" charset="0"/>
              </a:rPr>
              <a:t>Material adapted from slides by Mohammad Alizadeh</a:t>
            </a:r>
          </a:p>
        </p:txBody>
      </p:sp>
    </p:spTree>
    <p:extLst>
      <p:ext uri="{BB962C8B-B14F-4D97-AF65-F5344CB8AC3E}">
        <p14:creationId xmlns:p14="http://schemas.microsoft.com/office/powerpoint/2010/main" val="436939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7EB9C0-5671-E14C-B425-545D926C8228}"/>
              </a:ext>
            </a:extLst>
          </p:cNvPr>
          <p:cNvPicPr>
            <a:picLocks noChangeAspect="1"/>
          </p:cNvPicPr>
          <p:nvPr/>
        </p:nvPicPr>
        <p:blipFill>
          <a:blip r:embed="rId2"/>
          <a:stretch>
            <a:fillRect/>
          </a:stretch>
        </p:blipFill>
        <p:spPr>
          <a:xfrm>
            <a:off x="569236" y="1072114"/>
            <a:ext cx="11053527" cy="4667250"/>
          </a:xfrm>
          <a:prstGeom prst="rect">
            <a:avLst/>
          </a:prstGeom>
        </p:spPr>
      </p:pic>
      <p:sp>
        <p:nvSpPr>
          <p:cNvPr id="2" name="Title 1">
            <a:extLst>
              <a:ext uri="{FF2B5EF4-FFF2-40B4-BE49-F238E27FC236}">
                <a16:creationId xmlns:a16="http://schemas.microsoft.com/office/drawing/2014/main" id="{5608BBD9-7240-DA44-A5C5-F17EA7F79BF8}"/>
              </a:ext>
            </a:extLst>
          </p:cNvPr>
          <p:cNvSpPr>
            <a:spLocks noGrp="1"/>
          </p:cNvSpPr>
          <p:nvPr>
            <p:ph type="title"/>
          </p:nvPr>
        </p:nvSpPr>
        <p:spPr/>
        <p:txBody>
          <a:bodyPr/>
          <a:lstStyle/>
          <a:p>
            <a:r>
              <a:rPr lang="en-US" dirty="0"/>
              <a:t>HOL Blocking and Buffer Pressure</a:t>
            </a:r>
          </a:p>
        </p:txBody>
      </p:sp>
      <p:sp>
        <p:nvSpPr>
          <p:cNvPr id="5" name="TextBox 4">
            <a:extLst>
              <a:ext uri="{FF2B5EF4-FFF2-40B4-BE49-F238E27FC236}">
                <a16:creationId xmlns:a16="http://schemas.microsoft.com/office/drawing/2014/main" id="{0E1E9941-4486-1A41-8D73-D71F32D1F336}"/>
              </a:ext>
            </a:extLst>
          </p:cNvPr>
          <p:cNvSpPr txBox="1"/>
          <p:nvPr/>
        </p:nvSpPr>
        <p:spPr>
          <a:xfrm>
            <a:off x="1423791" y="5631585"/>
            <a:ext cx="9344415" cy="1077218"/>
          </a:xfrm>
          <a:prstGeom prst="rect">
            <a:avLst/>
          </a:prstGeom>
          <a:noFill/>
        </p:spPr>
        <p:txBody>
          <a:bodyPr wrap="square" rtlCol="0">
            <a:spAutoFit/>
          </a:bodyPr>
          <a:lstStyle/>
          <a:p>
            <a:pPr algn="ctr"/>
            <a:r>
              <a:rPr lang="en-US" sz="3200" dirty="0">
                <a:solidFill>
                  <a:srgbClr val="C00000"/>
                </a:solidFill>
                <a:latin typeface="Helvetica" pitchFamily="2" charset="0"/>
              </a:rPr>
              <a:t>Queue buildup increases latency for everyone</a:t>
            </a:r>
          </a:p>
          <a:p>
            <a:pPr algn="ctr"/>
            <a:r>
              <a:rPr lang="en-US" sz="3200" dirty="0">
                <a:solidFill>
                  <a:srgbClr val="C00000"/>
                </a:solidFill>
                <a:latin typeface="Helvetica" pitchFamily="2" charset="0"/>
              </a:rPr>
              <a:t>(Reducing RTO doesn’t help latency)</a:t>
            </a:r>
          </a:p>
        </p:txBody>
      </p:sp>
    </p:spTree>
    <p:extLst>
      <p:ext uri="{BB962C8B-B14F-4D97-AF65-F5344CB8AC3E}">
        <p14:creationId xmlns:p14="http://schemas.microsoft.com/office/powerpoint/2010/main" val="1454775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EAA6-F82B-8647-A28E-3CC715A8CC44}"/>
              </a:ext>
            </a:extLst>
          </p:cNvPr>
          <p:cNvSpPr>
            <a:spLocks noGrp="1"/>
          </p:cNvSpPr>
          <p:nvPr>
            <p:ph type="title"/>
          </p:nvPr>
        </p:nvSpPr>
        <p:spPr/>
        <p:txBody>
          <a:bodyPr/>
          <a:lstStyle/>
          <a:p>
            <a:r>
              <a:rPr lang="en-US" dirty="0"/>
              <a:t>Another possibility: Delay-based CC</a:t>
            </a:r>
          </a:p>
        </p:txBody>
      </p:sp>
      <p:sp>
        <p:nvSpPr>
          <p:cNvPr id="3" name="Content Placeholder 2">
            <a:extLst>
              <a:ext uri="{FF2B5EF4-FFF2-40B4-BE49-F238E27FC236}">
                <a16:creationId xmlns:a16="http://schemas.microsoft.com/office/drawing/2014/main" id="{8238C176-93EB-B748-95F2-9FB20A551409}"/>
              </a:ext>
            </a:extLst>
          </p:cNvPr>
          <p:cNvSpPr>
            <a:spLocks noGrp="1"/>
          </p:cNvSpPr>
          <p:nvPr>
            <p:ph idx="1"/>
          </p:nvPr>
        </p:nvSpPr>
        <p:spPr>
          <a:xfrm>
            <a:off x="838200" y="1825625"/>
            <a:ext cx="10515600" cy="4667250"/>
          </a:xfrm>
        </p:spPr>
        <p:txBody>
          <a:bodyPr>
            <a:normAutofit/>
          </a:bodyPr>
          <a:lstStyle/>
          <a:p>
            <a:r>
              <a:rPr lang="en-US" dirty="0"/>
              <a:t>Keep just a few packets in queues by observing </a:t>
            </a:r>
            <a:r>
              <a:rPr lang="en-US" dirty="0">
                <a:solidFill>
                  <a:srgbClr val="C00000"/>
                </a:solidFill>
              </a:rPr>
              <a:t>delays</a:t>
            </a:r>
          </a:p>
          <a:p>
            <a:endParaRPr lang="en-US" dirty="0">
              <a:solidFill>
                <a:srgbClr val="C00000"/>
              </a:solidFill>
            </a:endParaRPr>
          </a:p>
          <a:p>
            <a:endParaRPr lang="en-US" dirty="0">
              <a:solidFill>
                <a:srgbClr val="C00000"/>
              </a:solidFill>
            </a:endParaRPr>
          </a:p>
          <a:p>
            <a:endParaRPr lang="en-US" dirty="0">
              <a:solidFill>
                <a:srgbClr val="C00000"/>
              </a:solidFill>
            </a:endParaRPr>
          </a:p>
          <a:p>
            <a:r>
              <a:rPr lang="en-US" dirty="0"/>
              <a:t>Adjust window such that only a few packets are in queue</a:t>
            </a:r>
          </a:p>
          <a:p>
            <a:endParaRPr lang="en-US" dirty="0"/>
          </a:p>
          <a:p>
            <a:endParaRPr lang="en-US" dirty="0"/>
          </a:p>
          <a:p>
            <a:r>
              <a:rPr lang="en-US" dirty="0">
                <a:solidFill>
                  <a:srgbClr val="C00000"/>
                </a:solidFill>
              </a:rPr>
              <a:t>RTT estimates need to be very accurate and precise</a:t>
            </a:r>
          </a:p>
          <a:p>
            <a:pPr lvl="1"/>
            <a:r>
              <a:rPr lang="en-US" dirty="0"/>
              <a:t>Can be challenging in low-RTT data centers</a:t>
            </a:r>
          </a:p>
          <a:p>
            <a:endParaRPr lang="en-US" dirty="0"/>
          </a:p>
          <a:p>
            <a:pPr marL="0" indent="0">
              <a:buNone/>
            </a:pPr>
            <a:endParaRPr lang="en-US" dirty="0"/>
          </a:p>
        </p:txBody>
      </p:sp>
      <p:pic>
        <p:nvPicPr>
          <p:cNvPr id="4" name="Picture 3">
            <a:extLst>
              <a:ext uri="{FF2B5EF4-FFF2-40B4-BE49-F238E27FC236}">
                <a16:creationId xmlns:a16="http://schemas.microsoft.com/office/drawing/2014/main" id="{1412556F-E592-DA4B-9203-7DF4B5A29BB2}"/>
              </a:ext>
            </a:extLst>
          </p:cNvPr>
          <p:cNvPicPr>
            <a:picLocks noChangeAspect="1"/>
          </p:cNvPicPr>
          <p:nvPr/>
        </p:nvPicPr>
        <p:blipFill>
          <a:blip r:embed="rId2"/>
          <a:stretch>
            <a:fillRect/>
          </a:stretch>
        </p:blipFill>
        <p:spPr>
          <a:xfrm>
            <a:off x="595746" y="2861575"/>
            <a:ext cx="11374582" cy="715191"/>
          </a:xfrm>
          <a:prstGeom prst="rect">
            <a:avLst/>
          </a:prstGeom>
        </p:spPr>
      </p:pic>
      <p:pic>
        <p:nvPicPr>
          <p:cNvPr id="5" name="Picture 4">
            <a:extLst>
              <a:ext uri="{FF2B5EF4-FFF2-40B4-BE49-F238E27FC236}">
                <a16:creationId xmlns:a16="http://schemas.microsoft.com/office/drawing/2014/main" id="{0C8F660F-9913-1441-ACC0-EDFD43AAA48D}"/>
              </a:ext>
            </a:extLst>
          </p:cNvPr>
          <p:cNvPicPr>
            <a:picLocks noChangeAspect="1"/>
          </p:cNvPicPr>
          <p:nvPr/>
        </p:nvPicPr>
        <p:blipFill>
          <a:blip r:embed="rId3"/>
          <a:stretch>
            <a:fillRect/>
          </a:stretch>
        </p:blipFill>
        <p:spPr>
          <a:xfrm>
            <a:off x="3990108" y="4612716"/>
            <a:ext cx="3417455" cy="591483"/>
          </a:xfrm>
          <a:prstGeom prst="rect">
            <a:avLst/>
          </a:prstGeom>
        </p:spPr>
      </p:pic>
    </p:spTree>
    <p:extLst>
      <p:ext uri="{BB962C8B-B14F-4D97-AF65-F5344CB8AC3E}">
        <p14:creationId xmlns:p14="http://schemas.microsoft.com/office/powerpoint/2010/main" val="2472474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798A6-D96F-E247-8B3B-9F4951AFBEA5}"/>
              </a:ext>
            </a:extLst>
          </p:cNvPr>
          <p:cNvSpPr>
            <a:spLocks noGrp="1"/>
          </p:cNvSpPr>
          <p:nvPr>
            <p:ph type="title"/>
          </p:nvPr>
        </p:nvSpPr>
        <p:spPr/>
        <p:txBody>
          <a:bodyPr/>
          <a:lstStyle/>
          <a:p>
            <a:r>
              <a:rPr lang="en-US" dirty="0"/>
              <a:t>Data Center TCP (DCTCP)</a:t>
            </a:r>
          </a:p>
        </p:txBody>
      </p:sp>
      <p:sp>
        <p:nvSpPr>
          <p:cNvPr id="3" name="Text Placeholder 2">
            <a:extLst>
              <a:ext uri="{FF2B5EF4-FFF2-40B4-BE49-F238E27FC236}">
                <a16:creationId xmlns:a16="http://schemas.microsoft.com/office/drawing/2014/main" id="{904FCEDE-FF42-9449-8308-6ED1EB6B0EBB}"/>
              </a:ext>
            </a:extLst>
          </p:cNvPr>
          <p:cNvSpPr>
            <a:spLocks noGrp="1"/>
          </p:cNvSpPr>
          <p:nvPr>
            <p:ph type="body" idx="1"/>
          </p:nvPr>
        </p:nvSpPr>
        <p:spPr/>
        <p:txBody>
          <a:bodyPr/>
          <a:lstStyle/>
          <a:p>
            <a:r>
              <a:rPr lang="en-US" dirty="0"/>
              <a:t>Design of the congestion control algorithm</a:t>
            </a:r>
          </a:p>
          <a:p>
            <a:endParaRPr lang="en-US" dirty="0"/>
          </a:p>
        </p:txBody>
      </p:sp>
    </p:spTree>
    <p:extLst>
      <p:ext uri="{BB962C8B-B14F-4D97-AF65-F5344CB8AC3E}">
        <p14:creationId xmlns:p14="http://schemas.microsoft.com/office/powerpoint/2010/main" val="3642712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81"/>
          <p:cNvGrpSpPr/>
          <p:nvPr/>
        </p:nvGrpSpPr>
        <p:grpSpPr>
          <a:xfrm>
            <a:off x="8305800" y="3581400"/>
            <a:ext cx="274320" cy="274320"/>
            <a:chOff x="6934200" y="2667000"/>
            <a:chExt cx="274320" cy="274320"/>
          </a:xfrm>
          <a:effectLst/>
        </p:grpSpPr>
        <p:sp>
          <p:nvSpPr>
            <p:cNvPr id="80" name="Rectangle 163"/>
            <p:cNvSpPr>
              <a:spLocks noChangeArrowheads="1"/>
            </p:cNvSpPr>
            <p:nvPr/>
          </p:nvSpPr>
          <p:spPr bwMode="auto">
            <a:xfrm>
              <a:off x="6934200" y="2667000"/>
              <a:ext cx="274320" cy="27432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Helvetica" pitchFamily="2" charset="0"/>
              </a:endParaRPr>
            </a:p>
          </p:txBody>
        </p:sp>
        <p:sp>
          <p:nvSpPr>
            <p:cNvPr id="81" name="Oval 80"/>
            <p:cNvSpPr/>
            <p:nvPr/>
          </p:nvSpPr>
          <p:spPr>
            <a:xfrm>
              <a:off x="7005638" y="2733675"/>
              <a:ext cx="133350" cy="1447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Helvetica" pitchFamily="2" charset="0"/>
              </a:endParaRPr>
            </a:p>
          </p:txBody>
        </p:sp>
      </p:grpSp>
      <p:sp>
        <p:nvSpPr>
          <p:cNvPr id="60" name="Rectangle 163"/>
          <p:cNvSpPr>
            <a:spLocks noChangeArrowheads="1"/>
          </p:cNvSpPr>
          <p:nvPr/>
        </p:nvSpPr>
        <p:spPr bwMode="auto">
          <a:xfrm>
            <a:off x="8305800" y="3584448"/>
            <a:ext cx="274320" cy="27432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Helvetica" pitchFamily="2" charset="0"/>
            </a:endParaRPr>
          </a:p>
        </p:txBody>
      </p:sp>
      <p:sp>
        <p:nvSpPr>
          <p:cNvPr id="59" name="Rectangle 163"/>
          <p:cNvSpPr>
            <a:spLocks noChangeArrowheads="1"/>
          </p:cNvSpPr>
          <p:nvPr/>
        </p:nvSpPr>
        <p:spPr bwMode="auto">
          <a:xfrm>
            <a:off x="8305800" y="3581400"/>
            <a:ext cx="274320" cy="27432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Helvetica" pitchFamily="2" charset="0"/>
            </a:endParaRPr>
          </a:p>
        </p:txBody>
      </p:sp>
      <p:sp>
        <p:nvSpPr>
          <p:cNvPr id="90" name="TextBox 89"/>
          <p:cNvSpPr txBox="1"/>
          <p:nvPr/>
        </p:nvSpPr>
        <p:spPr>
          <a:xfrm>
            <a:off x="8229600" y="3516868"/>
            <a:ext cx="358140" cy="369332"/>
          </a:xfrm>
          <a:prstGeom prst="rect">
            <a:avLst/>
          </a:prstGeom>
          <a:solidFill>
            <a:schemeClr val="bg1"/>
          </a:solidFill>
          <a:ln>
            <a:noFill/>
          </a:ln>
          <a:effectLst/>
        </p:spPr>
        <p:txBody>
          <a:bodyPr wrap="square" rtlCol="0">
            <a:spAutoFit/>
          </a:bodyPr>
          <a:lstStyle/>
          <a:p>
            <a:endParaRPr lang="en-US" dirty="0">
              <a:solidFill>
                <a:prstClr val="black"/>
              </a:solidFill>
              <a:latin typeface="Helvetica" pitchFamily="2" charset="0"/>
            </a:endParaRPr>
          </a:p>
        </p:txBody>
      </p:sp>
      <p:pic>
        <p:nvPicPr>
          <p:cNvPr id="86" name="Picture 85" descr="server-gray.png"/>
          <p:cNvPicPr>
            <a:picLocks noChangeAspect="1"/>
          </p:cNvPicPr>
          <p:nvPr/>
        </p:nvPicPr>
        <p:blipFill>
          <a:blip r:embed="rId4" cstate="print"/>
          <a:stretch>
            <a:fillRect/>
          </a:stretch>
        </p:blipFill>
        <p:spPr>
          <a:xfrm>
            <a:off x="3122444" y="5807472"/>
            <a:ext cx="915278" cy="974328"/>
          </a:xfrm>
          <a:prstGeom prst="rect">
            <a:avLst/>
          </a:prstGeom>
        </p:spPr>
      </p:pic>
      <p:pic>
        <p:nvPicPr>
          <p:cNvPr id="89" name="Picture 88" descr="server-gray.png"/>
          <p:cNvPicPr>
            <a:picLocks noChangeAspect="1"/>
          </p:cNvPicPr>
          <p:nvPr/>
        </p:nvPicPr>
        <p:blipFill>
          <a:blip r:embed="rId4" cstate="print"/>
          <a:stretch>
            <a:fillRect/>
          </a:stretch>
        </p:blipFill>
        <p:spPr>
          <a:xfrm>
            <a:off x="3123322" y="2013744"/>
            <a:ext cx="915278" cy="974328"/>
          </a:xfrm>
          <a:prstGeom prst="rect">
            <a:avLst/>
          </a:prstGeom>
        </p:spPr>
      </p:pic>
      <p:cxnSp>
        <p:nvCxnSpPr>
          <p:cNvPr id="12" name="Straight Connector 11"/>
          <p:cNvCxnSpPr/>
          <p:nvPr/>
        </p:nvCxnSpPr>
        <p:spPr>
          <a:xfrm flipV="1">
            <a:off x="7070703" y="4374057"/>
            <a:ext cx="1610299"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981309" y="2500908"/>
            <a:ext cx="1675522" cy="176629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3980431" y="4495800"/>
            <a:ext cx="1676400" cy="1798836"/>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 name="Group 151"/>
          <p:cNvGrpSpPr>
            <a:grpSpLocks/>
          </p:cNvGrpSpPr>
          <p:nvPr/>
        </p:nvGrpSpPr>
        <p:grpSpPr bwMode="auto">
          <a:xfrm>
            <a:off x="5791200" y="4071144"/>
            <a:ext cx="1295400" cy="609600"/>
            <a:chOff x="4032" y="480"/>
            <a:chExt cx="768" cy="576"/>
          </a:xfrm>
          <a:gradFill>
            <a:gsLst>
              <a:gs pos="0">
                <a:schemeClr val="bg1"/>
              </a:gs>
              <a:gs pos="100000">
                <a:schemeClr val="hlink"/>
              </a:gs>
            </a:gsLst>
            <a:lin ang="0" scaled="1"/>
          </a:gradFill>
        </p:grpSpPr>
        <p:sp>
          <p:nvSpPr>
            <p:cNvPr id="55"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a:solidFill>
                  <a:srgbClr val="333399"/>
                </a:solidFill>
                <a:latin typeface="Helvetica" pitchFamily="2" charset="0"/>
              </a:endParaRPr>
            </a:p>
          </p:txBody>
        </p:sp>
        <p:sp>
          <p:nvSpPr>
            <p:cNvPr id="56"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a:solidFill>
                  <a:prstClr val="black"/>
                </a:solidFill>
                <a:latin typeface="Helvetica" pitchFamily="2" charset="0"/>
              </a:endParaRPr>
            </a:p>
          </p:txBody>
        </p:sp>
      </p:grpSp>
      <p:sp>
        <p:nvSpPr>
          <p:cNvPr id="41" name="TextBox 40"/>
          <p:cNvSpPr txBox="1"/>
          <p:nvPr/>
        </p:nvSpPr>
        <p:spPr>
          <a:xfrm>
            <a:off x="2646249" y="1571029"/>
            <a:ext cx="1295400" cy="369332"/>
          </a:xfrm>
          <a:prstGeom prst="rect">
            <a:avLst/>
          </a:prstGeom>
          <a:noFill/>
        </p:spPr>
        <p:txBody>
          <a:bodyPr wrap="square" rtlCol="0">
            <a:spAutoFit/>
          </a:bodyPr>
          <a:lstStyle/>
          <a:p>
            <a:r>
              <a:rPr lang="en-US" dirty="0">
                <a:solidFill>
                  <a:prstClr val="black"/>
                </a:solidFill>
                <a:latin typeface="Helvetica" pitchFamily="2" charset="0"/>
                <a:ea typeface="Helvetica" charset="0"/>
                <a:cs typeface="Helvetica" charset="0"/>
              </a:rPr>
              <a:t>Sender 1</a:t>
            </a:r>
          </a:p>
        </p:txBody>
      </p:sp>
      <p:sp>
        <p:nvSpPr>
          <p:cNvPr id="45" name="TextBox 44"/>
          <p:cNvSpPr txBox="1"/>
          <p:nvPr/>
        </p:nvSpPr>
        <p:spPr>
          <a:xfrm>
            <a:off x="2627254" y="5366544"/>
            <a:ext cx="1333390" cy="369332"/>
          </a:xfrm>
          <a:prstGeom prst="rect">
            <a:avLst/>
          </a:prstGeom>
          <a:noFill/>
        </p:spPr>
        <p:txBody>
          <a:bodyPr wrap="square" rtlCol="0">
            <a:spAutoFit/>
          </a:bodyPr>
          <a:lstStyle/>
          <a:p>
            <a:r>
              <a:rPr lang="en-US" dirty="0">
                <a:solidFill>
                  <a:prstClr val="black"/>
                </a:solidFill>
                <a:latin typeface="Helvetica" pitchFamily="2" charset="0"/>
                <a:ea typeface="Helvetica" charset="0"/>
                <a:cs typeface="Helvetica" charset="0"/>
              </a:rPr>
              <a:t>Sender 2</a:t>
            </a:r>
          </a:p>
        </p:txBody>
      </p:sp>
      <p:sp>
        <p:nvSpPr>
          <p:cNvPr id="46" name="TextBox 45"/>
          <p:cNvSpPr txBox="1"/>
          <p:nvPr/>
        </p:nvSpPr>
        <p:spPr>
          <a:xfrm>
            <a:off x="8608844" y="3320812"/>
            <a:ext cx="1144756" cy="369332"/>
          </a:xfrm>
          <a:prstGeom prst="rect">
            <a:avLst/>
          </a:prstGeom>
          <a:noFill/>
        </p:spPr>
        <p:txBody>
          <a:bodyPr wrap="square" rtlCol="0">
            <a:spAutoFit/>
          </a:bodyPr>
          <a:lstStyle/>
          <a:p>
            <a:r>
              <a:rPr lang="en-US" dirty="0">
                <a:solidFill>
                  <a:prstClr val="black"/>
                </a:solidFill>
                <a:latin typeface="Helvetica" pitchFamily="2" charset="0"/>
                <a:ea typeface="Helvetica" charset="0"/>
                <a:cs typeface="Helvetica" charset="0"/>
              </a:rPr>
              <a:t>Receiver</a:t>
            </a:r>
          </a:p>
        </p:txBody>
      </p:sp>
      <p:sp>
        <p:nvSpPr>
          <p:cNvPr id="62" name="Rectangle 163"/>
          <p:cNvSpPr>
            <a:spLocks noChangeArrowheads="1"/>
          </p:cNvSpPr>
          <p:nvPr/>
        </p:nvSpPr>
        <p:spPr bwMode="auto">
          <a:xfrm>
            <a:off x="3770376" y="6054090"/>
            <a:ext cx="192024" cy="594360"/>
          </a:xfrm>
          <a:prstGeom prst="rect">
            <a:avLst/>
          </a:prstGeom>
          <a:gradFill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w="9525">
            <a:noFill/>
            <a:miter lim="800000"/>
            <a:headEnd/>
            <a:tailEnd/>
          </a:ln>
          <a:effectLst/>
        </p:spPr>
        <p:txBody>
          <a:bodyPr wrap="none" anchor="ctr"/>
          <a:lstStyle/>
          <a:p>
            <a:pPr>
              <a:defRPr/>
            </a:pPr>
            <a:endParaRPr lang="en-US">
              <a:solidFill>
                <a:srgbClr val="333399"/>
              </a:solidFill>
              <a:latin typeface="Helvetica" pitchFamily="2" charset="0"/>
            </a:endParaRPr>
          </a:p>
        </p:txBody>
      </p:sp>
      <p:sp>
        <p:nvSpPr>
          <p:cNvPr id="58" name="Rectangle 163"/>
          <p:cNvSpPr>
            <a:spLocks noChangeArrowheads="1"/>
          </p:cNvSpPr>
          <p:nvPr/>
        </p:nvSpPr>
        <p:spPr bwMode="auto">
          <a:xfrm>
            <a:off x="3770376" y="2221992"/>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Helvetica" pitchFamily="2" charset="0"/>
            </a:endParaRPr>
          </a:p>
        </p:txBody>
      </p:sp>
      <p:pic>
        <p:nvPicPr>
          <p:cNvPr id="5" name="Picture 4" descr="server2.jpg"/>
          <p:cNvPicPr>
            <a:picLocks noChangeAspect="1"/>
          </p:cNvPicPr>
          <p:nvPr/>
        </p:nvPicPr>
        <p:blipFill>
          <a:blip r:embed="rId5" cstate="print"/>
          <a:stretch>
            <a:fillRect/>
          </a:stretch>
        </p:blipFill>
        <p:spPr>
          <a:xfrm>
            <a:off x="8604802" y="3839139"/>
            <a:ext cx="1148799" cy="1102845"/>
          </a:xfrm>
          <a:prstGeom prst="rect">
            <a:avLst/>
          </a:prstGeom>
        </p:spPr>
      </p:pic>
      <p:sp>
        <p:nvSpPr>
          <p:cNvPr id="82" name="TextBox 81"/>
          <p:cNvSpPr txBox="1"/>
          <p:nvPr/>
        </p:nvSpPr>
        <p:spPr>
          <a:xfrm>
            <a:off x="4724400" y="5877580"/>
            <a:ext cx="5943600" cy="461665"/>
          </a:xfrm>
          <a:prstGeom prst="rect">
            <a:avLst/>
          </a:prstGeom>
          <a:noFill/>
        </p:spPr>
        <p:txBody>
          <a:bodyPr wrap="square" rtlCol="0">
            <a:spAutoFit/>
          </a:bodyPr>
          <a:lstStyle/>
          <a:p>
            <a:r>
              <a:rPr lang="en-US" sz="2400" dirty="0">
                <a:solidFill>
                  <a:prstClr val="black"/>
                </a:solidFill>
                <a:latin typeface="Helvetica" pitchFamily="2" charset="0"/>
                <a:ea typeface="Helvetica" charset="0"/>
                <a:cs typeface="Helvetica" charset="0"/>
              </a:rPr>
              <a:t>ECN = Explicit Congestion Notification</a:t>
            </a:r>
          </a:p>
        </p:txBody>
      </p:sp>
      <p:grpSp>
        <p:nvGrpSpPr>
          <p:cNvPr id="10" name="Group 9"/>
          <p:cNvGrpSpPr/>
          <p:nvPr/>
        </p:nvGrpSpPr>
        <p:grpSpPr>
          <a:xfrm>
            <a:off x="1644844" y="3124200"/>
            <a:ext cx="2850956" cy="2209800"/>
            <a:chOff x="76200" y="2819400"/>
            <a:chExt cx="2850956" cy="2209800"/>
          </a:xfrm>
        </p:grpSpPr>
        <p:sp>
          <p:nvSpPr>
            <p:cNvPr id="109" name="Rounded Rectangle 108"/>
            <p:cNvSpPr/>
            <p:nvPr/>
          </p:nvSpPr>
          <p:spPr>
            <a:xfrm>
              <a:off x="76200" y="2819400"/>
              <a:ext cx="2850956" cy="2209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latin typeface="Helvetica" pitchFamily="2" charset="0"/>
                <a:ea typeface="Helvetica" charset="0"/>
                <a:cs typeface="Helvetica" charset="0"/>
              </a:endParaRPr>
            </a:p>
          </p:txBody>
        </p:sp>
        <p:grpSp>
          <p:nvGrpSpPr>
            <p:cNvPr id="83" name="Group 82"/>
            <p:cNvGrpSpPr/>
            <p:nvPr/>
          </p:nvGrpSpPr>
          <p:grpSpPr>
            <a:xfrm>
              <a:off x="116465" y="2828999"/>
              <a:ext cx="2616080" cy="2158154"/>
              <a:chOff x="88531" y="3983506"/>
              <a:chExt cx="3139559" cy="2590003"/>
            </a:xfrm>
          </p:grpSpPr>
          <p:sp>
            <p:nvSpPr>
              <p:cNvPr id="88" name="Line 4"/>
              <p:cNvSpPr>
                <a:spLocks noChangeShapeType="1"/>
              </p:cNvSpPr>
              <p:nvPr/>
            </p:nvSpPr>
            <p:spPr bwMode="auto">
              <a:xfrm>
                <a:off x="381000" y="6165850"/>
                <a:ext cx="2837870" cy="0"/>
              </a:xfrm>
              <a:prstGeom prst="line">
                <a:avLst/>
              </a:prstGeom>
              <a:noFill/>
              <a:ln w="19080">
                <a:solidFill>
                  <a:srgbClr val="000000"/>
                </a:solidFill>
                <a:miter lim="800000"/>
                <a:headEnd/>
                <a:tailEnd/>
              </a:ln>
            </p:spPr>
            <p:txBody>
              <a:bodyPr>
                <a:prstTxWarp prst="textNoShape">
                  <a:avLst/>
                </a:prstTxWarp>
              </a:bodyPr>
              <a:lstStyle/>
              <a:p>
                <a:endParaRPr lang="en-US">
                  <a:solidFill>
                    <a:prstClr val="black"/>
                  </a:solidFill>
                  <a:latin typeface="Helvetica" pitchFamily="2" charset="0"/>
                  <a:ea typeface="Helvetica" charset="0"/>
                  <a:cs typeface="Helvetica" charset="0"/>
                </a:endParaRPr>
              </a:p>
            </p:txBody>
          </p:sp>
          <p:sp>
            <p:nvSpPr>
              <p:cNvPr id="92" name="Line 5"/>
              <p:cNvSpPr>
                <a:spLocks noChangeShapeType="1"/>
              </p:cNvSpPr>
              <p:nvPr/>
            </p:nvSpPr>
            <p:spPr bwMode="auto">
              <a:xfrm>
                <a:off x="561976" y="4429220"/>
                <a:ext cx="0" cy="1916017"/>
              </a:xfrm>
              <a:prstGeom prst="line">
                <a:avLst/>
              </a:prstGeom>
              <a:noFill/>
              <a:ln w="19080">
                <a:solidFill>
                  <a:srgbClr val="000000"/>
                </a:solidFill>
                <a:miter lim="800000"/>
                <a:headEnd/>
                <a:tailEnd/>
              </a:ln>
            </p:spPr>
            <p:txBody>
              <a:bodyPr>
                <a:prstTxWarp prst="textNoShape">
                  <a:avLst/>
                </a:prstTxWarp>
              </a:bodyPr>
              <a:lstStyle/>
              <a:p>
                <a:endParaRPr lang="en-US">
                  <a:solidFill>
                    <a:prstClr val="black"/>
                  </a:solidFill>
                  <a:latin typeface="Helvetica" pitchFamily="2" charset="0"/>
                  <a:ea typeface="Helvetica" charset="0"/>
                  <a:cs typeface="Helvetica" charset="0"/>
                </a:endParaRPr>
              </a:p>
            </p:txBody>
          </p:sp>
          <p:cxnSp>
            <p:nvCxnSpPr>
              <p:cNvPr id="94" name="Straight Connector 93"/>
              <p:cNvCxnSpPr/>
              <p:nvPr/>
            </p:nvCxnSpPr>
            <p:spPr>
              <a:xfrm flipV="1">
                <a:off x="561976" y="4657819"/>
                <a:ext cx="657224" cy="773018"/>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219200" y="4657819"/>
                <a:ext cx="0" cy="773018"/>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1219200" y="4657819"/>
                <a:ext cx="657224" cy="773018"/>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876424" y="4657819"/>
                <a:ext cx="0" cy="773018"/>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1876424" y="4657819"/>
                <a:ext cx="657224" cy="773018"/>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2533648" y="4657819"/>
                <a:ext cx="657224" cy="773018"/>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Text Box 6"/>
              <p:cNvSpPr txBox="1">
                <a:spLocks noChangeArrowheads="1"/>
              </p:cNvSpPr>
              <p:nvPr/>
            </p:nvSpPr>
            <p:spPr bwMode="auto">
              <a:xfrm>
                <a:off x="2472616" y="6164593"/>
                <a:ext cx="755474" cy="408916"/>
              </a:xfrm>
              <a:prstGeom prst="rect">
                <a:avLst/>
              </a:prstGeom>
              <a:noFill/>
              <a:ln w="9525">
                <a:noFill/>
                <a:round/>
                <a:headEnd/>
                <a:tailEnd/>
              </a:ln>
            </p:spPr>
            <p:txBody>
              <a:bodyPr wrap="none" lIns="90000" tIns="46800" rIns="90000" bIns="46800" anchor="ctr">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dirty="0">
                    <a:solidFill>
                      <a:srgbClr val="000000"/>
                    </a:solidFill>
                    <a:latin typeface="Helvetica" pitchFamily="2" charset="0"/>
                    <a:ea typeface="Helvetica" charset="0"/>
                    <a:cs typeface="Helvetica" charset="0"/>
                  </a:rPr>
                  <a:t>Time</a:t>
                </a:r>
              </a:p>
            </p:txBody>
          </p:sp>
          <p:sp>
            <p:nvSpPr>
              <p:cNvPr id="105" name="Text Box 7"/>
              <p:cNvSpPr txBox="1">
                <a:spLocks noChangeArrowheads="1"/>
              </p:cNvSpPr>
              <p:nvPr/>
            </p:nvSpPr>
            <p:spPr bwMode="auto">
              <a:xfrm rot="16200000">
                <a:off x="-903003" y="4975040"/>
                <a:ext cx="2391983" cy="408916"/>
              </a:xfrm>
              <a:prstGeom prst="rect">
                <a:avLst/>
              </a:prstGeom>
              <a:noFill/>
              <a:ln w="9525">
                <a:noFill/>
                <a:round/>
                <a:headEnd/>
                <a:tailEnd/>
              </a:ln>
            </p:spPr>
            <p:txBody>
              <a:bodyPr wrap="none" lIns="90000" tIns="46800" rIns="90000" bIns="46800" anchor="ctr">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dirty="0">
                    <a:solidFill>
                      <a:srgbClr val="000000"/>
                    </a:solidFill>
                    <a:latin typeface="Helvetica" pitchFamily="2" charset="0"/>
                    <a:ea typeface="Helvetica" charset="0"/>
                    <a:cs typeface="Helvetica" charset="0"/>
                  </a:rPr>
                  <a:t>Window Size (Rate)</a:t>
                </a:r>
              </a:p>
            </p:txBody>
          </p:sp>
          <p:cxnSp>
            <p:nvCxnSpPr>
              <p:cNvPr id="102" name="Straight Connector 101"/>
              <p:cNvCxnSpPr/>
              <p:nvPr/>
            </p:nvCxnSpPr>
            <p:spPr>
              <a:xfrm>
                <a:off x="2533648" y="4657819"/>
                <a:ext cx="0" cy="773018"/>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9" name="Group 8"/>
          <p:cNvGrpSpPr/>
          <p:nvPr/>
        </p:nvGrpSpPr>
        <p:grpSpPr>
          <a:xfrm>
            <a:off x="5684232" y="1371600"/>
            <a:ext cx="4577938" cy="1516726"/>
            <a:chOff x="3855432" y="5036474"/>
            <a:chExt cx="4145568" cy="1516726"/>
          </a:xfrm>
        </p:grpSpPr>
        <p:sp>
          <p:nvSpPr>
            <p:cNvPr id="4" name="Rounded Rectangle 3"/>
            <p:cNvSpPr/>
            <p:nvPr/>
          </p:nvSpPr>
          <p:spPr>
            <a:xfrm>
              <a:off x="3855432" y="5036474"/>
              <a:ext cx="4145568" cy="151672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latin typeface="Helvetica" pitchFamily="2" charset="0"/>
              </a:endParaRPr>
            </a:p>
          </p:txBody>
        </p:sp>
        <p:sp>
          <p:nvSpPr>
            <p:cNvPr id="107" name="TextBox 106"/>
            <p:cNvSpPr txBox="1"/>
            <p:nvPr/>
          </p:nvSpPr>
          <p:spPr>
            <a:xfrm>
              <a:off x="4038600" y="5105399"/>
              <a:ext cx="3950108" cy="1323439"/>
            </a:xfrm>
            <a:prstGeom prst="rect">
              <a:avLst/>
            </a:prstGeom>
            <a:noFill/>
          </p:spPr>
          <p:txBody>
            <a:bodyPr wrap="none" rtlCol="0">
              <a:spAutoFit/>
            </a:bodyPr>
            <a:lstStyle/>
            <a:p>
              <a:r>
                <a:rPr lang="en-US" sz="2000" dirty="0">
                  <a:solidFill>
                    <a:srgbClr val="C00000"/>
                  </a:solidFill>
                  <a:latin typeface="Helvetica" pitchFamily="2" charset="0"/>
                  <a:ea typeface="Helvetica" charset="0"/>
                  <a:cs typeface="Helvetica" charset="0"/>
                </a:rPr>
                <a:t>Additive Increase:	</a:t>
              </a:r>
            </a:p>
            <a:p>
              <a:r>
                <a:rPr lang="en-US" sz="2000" dirty="0">
                  <a:solidFill>
                    <a:prstClr val="black"/>
                  </a:solidFill>
                  <a:latin typeface="Helvetica" pitchFamily="2" charset="0"/>
                  <a:ea typeface="Helvetica" charset="0"/>
                  <a:cs typeface="Helvetica" charset="0"/>
                </a:rPr>
                <a:t>     W </a:t>
              </a:r>
              <a:r>
                <a:rPr lang="en-US" sz="2000" dirty="0">
                  <a:solidFill>
                    <a:prstClr val="black"/>
                  </a:solidFill>
                  <a:latin typeface="Helvetica" pitchFamily="2" charset="0"/>
                  <a:ea typeface="Helvetica" charset="0"/>
                  <a:cs typeface="Helvetica" charset="0"/>
                  <a:sym typeface="Wingdings" pitchFamily="2" charset="2"/>
                </a:rPr>
                <a:t> W+1 per round-trip time</a:t>
              </a:r>
              <a:endParaRPr lang="en-US" sz="2000" dirty="0">
                <a:solidFill>
                  <a:prstClr val="black"/>
                </a:solidFill>
                <a:latin typeface="Helvetica" pitchFamily="2" charset="0"/>
                <a:ea typeface="Helvetica" charset="0"/>
                <a:cs typeface="Helvetica" charset="0"/>
              </a:endParaRPr>
            </a:p>
            <a:p>
              <a:r>
                <a:rPr lang="en-US" sz="2000" dirty="0">
                  <a:solidFill>
                    <a:srgbClr val="C00000"/>
                  </a:solidFill>
                  <a:latin typeface="Helvetica" pitchFamily="2" charset="0"/>
                  <a:ea typeface="Helvetica" charset="0"/>
                  <a:cs typeface="Helvetica" charset="0"/>
                </a:rPr>
                <a:t>Multiplicative Decrease:	</a:t>
              </a:r>
            </a:p>
            <a:p>
              <a:r>
                <a:rPr lang="en-US" sz="2000" dirty="0">
                  <a:solidFill>
                    <a:prstClr val="black"/>
                  </a:solidFill>
                  <a:latin typeface="Helvetica" pitchFamily="2" charset="0"/>
                  <a:ea typeface="Helvetica" charset="0"/>
                  <a:cs typeface="Helvetica" charset="0"/>
                </a:rPr>
                <a:t>     W </a:t>
              </a:r>
              <a:r>
                <a:rPr lang="en-US" sz="2000" dirty="0">
                  <a:solidFill>
                    <a:prstClr val="black"/>
                  </a:solidFill>
                  <a:latin typeface="Helvetica" pitchFamily="2" charset="0"/>
                  <a:ea typeface="Helvetica" charset="0"/>
                  <a:cs typeface="Helvetica" charset="0"/>
                  <a:sym typeface="Wingdings" pitchFamily="2" charset="2"/>
                </a:rPr>
                <a:t> W/2 per drop or ECN mark</a:t>
              </a:r>
              <a:endParaRPr lang="en-US" sz="2000" dirty="0">
                <a:solidFill>
                  <a:prstClr val="black"/>
                </a:solidFill>
                <a:latin typeface="Helvetica" pitchFamily="2" charset="0"/>
                <a:ea typeface="Helvetica" charset="0"/>
                <a:cs typeface="Helvetica" charset="0"/>
              </a:endParaRPr>
            </a:p>
          </p:txBody>
        </p:sp>
      </p:grpSp>
      <p:sp>
        <p:nvSpPr>
          <p:cNvPr id="57" name="Rectangle 163"/>
          <p:cNvSpPr>
            <a:spLocks noChangeArrowheads="1"/>
          </p:cNvSpPr>
          <p:nvPr/>
        </p:nvSpPr>
        <p:spPr bwMode="auto">
          <a:xfrm>
            <a:off x="6871062" y="4073604"/>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Helvetica" pitchFamily="2" charset="0"/>
            </a:endParaRPr>
          </a:p>
        </p:txBody>
      </p:sp>
      <p:sp>
        <p:nvSpPr>
          <p:cNvPr id="61" name="Rectangle 163"/>
          <p:cNvSpPr>
            <a:spLocks noChangeArrowheads="1"/>
          </p:cNvSpPr>
          <p:nvPr/>
        </p:nvSpPr>
        <p:spPr bwMode="auto">
          <a:xfrm>
            <a:off x="6642462" y="4086304"/>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Helvetica" pitchFamily="2" charset="0"/>
            </a:endParaRPr>
          </a:p>
        </p:txBody>
      </p:sp>
      <p:sp>
        <p:nvSpPr>
          <p:cNvPr id="65" name="Rectangle 163"/>
          <p:cNvSpPr>
            <a:spLocks noChangeArrowheads="1"/>
          </p:cNvSpPr>
          <p:nvPr/>
        </p:nvSpPr>
        <p:spPr bwMode="auto">
          <a:xfrm>
            <a:off x="6432550" y="4083050"/>
            <a:ext cx="192024" cy="594360"/>
          </a:xfrm>
          <a:prstGeom prst="rect">
            <a:avLst/>
          </a:prstGeom>
          <a:gradFill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w="9525">
            <a:noFill/>
            <a:miter lim="800000"/>
            <a:headEnd/>
            <a:tailEnd/>
          </a:ln>
          <a:effectLst/>
        </p:spPr>
        <p:txBody>
          <a:bodyPr wrap="none" anchor="ctr"/>
          <a:lstStyle/>
          <a:p>
            <a:pPr>
              <a:defRPr/>
            </a:pPr>
            <a:endParaRPr lang="en-US">
              <a:solidFill>
                <a:srgbClr val="333399"/>
              </a:solidFill>
              <a:latin typeface="Helvetica" pitchFamily="2" charset="0"/>
            </a:endParaRPr>
          </a:p>
        </p:txBody>
      </p:sp>
      <p:sp>
        <p:nvSpPr>
          <p:cNvPr id="66" name="Rectangle 163"/>
          <p:cNvSpPr>
            <a:spLocks noChangeArrowheads="1"/>
          </p:cNvSpPr>
          <p:nvPr/>
        </p:nvSpPr>
        <p:spPr bwMode="auto">
          <a:xfrm>
            <a:off x="6236062" y="4079954"/>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Helvetica" pitchFamily="2" charset="0"/>
            </a:endParaRPr>
          </a:p>
        </p:txBody>
      </p:sp>
      <p:sp>
        <p:nvSpPr>
          <p:cNvPr id="67" name="Rectangle 163"/>
          <p:cNvSpPr>
            <a:spLocks noChangeArrowheads="1"/>
          </p:cNvSpPr>
          <p:nvPr/>
        </p:nvSpPr>
        <p:spPr bwMode="auto">
          <a:xfrm>
            <a:off x="6032500" y="4076700"/>
            <a:ext cx="192024" cy="594360"/>
          </a:xfrm>
          <a:prstGeom prst="rect">
            <a:avLst/>
          </a:prstGeom>
          <a:gradFill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w="9525">
            <a:noFill/>
            <a:miter lim="800000"/>
            <a:headEnd/>
            <a:tailEnd/>
          </a:ln>
          <a:effectLst/>
        </p:spPr>
        <p:txBody>
          <a:bodyPr wrap="none" anchor="ctr"/>
          <a:lstStyle/>
          <a:p>
            <a:pPr>
              <a:defRPr/>
            </a:pPr>
            <a:endParaRPr lang="en-US">
              <a:solidFill>
                <a:srgbClr val="333399"/>
              </a:solidFill>
              <a:latin typeface="Helvetica" pitchFamily="2" charset="0"/>
            </a:endParaRPr>
          </a:p>
        </p:txBody>
      </p:sp>
      <p:sp>
        <p:nvSpPr>
          <p:cNvPr id="14" name="Freeform 13"/>
          <p:cNvSpPr/>
          <p:nvPr/>
        </p:nvSpPr>
        <p:spPr>
          <a:xfrm>
            <a:off x="4032131" y="2364469"/>
            <a:ext cx="4589343" cy="1911952"/>
          </a:xfrm>
          <a:custGeom>
            <a:avLst/>
            <a:gdLst>
              <a:gd name="connsiteX0" fmla="*/ 0 w 4589343"/>
              <a:gd name="connsiteY0" fmla="*/ 0 h 2079171"/>
              <a:gd name="connsiteX1" fmla="*/ 1430167 w 4589343"/>
              <a:gd name="connsiteY1" fmla="*/ 1504731 h 2079171"/>
              <a:gd name="connsiteX2" fmla="*/ 2380054 w 4589343"/>
              <a:gd name="connsiteY2" fmla="*/ 2016980 h 2079171"/>
              <a:gd name="connsiteX3" fmla="*/ 4589343 w 4589343"/>
              <a:gd name="connsiteY3" fmla="*/ 2070339 h 2079171"/>
              <a:gd name="connsiteX0" fmla="*/ 0 w 4589343"/>
              <a:gd name="connsiteY0" fmla="*/ 0 h 2073194"/>
              <a:gd name="connsiteX1" fmla="*/ 1419494 w 4589343"/>
              <a:gd name="connsiteY1" fmla="*/ 1621346 h 2073194"/>
              <a:gd name="connsiteX2" fmla="*/ 2380054 w 4589343"/>
              <a:gd name="connsiteY2" fmla="*/ 2016980 h 2073194"/>
              <a:gd name="connsiteX3" fmla="*/ 4589343 w 4589343"/>
              <a:gd name="connsiteY3" fmla="*/ 2070339 h 2073194"/>
              <a:gd name="connsiteX0" fmla="*/ 0 w 4589343"/>
              <a:gd name="connsiteY0" fmla="*/ 0 h 2098718"/>
              <a:gd name="connsiteX1" fmla="*/ 1419494 w 4589343"/>
              <a:gd name="connsiteY1" fmla="*/ 1621346 h 2098718"/>
              <a:gd name="connsiteX2" fmla="*/ 2123904 w 4589343"/>
              <a:gd name="connsiteY2" fmla="*/ 2063626 h 2098718"/>
              <a:gd name="connsiteX3" fmla="*/ 4589343 w 4589343"/>
              <a:gd name="connsiteY3" fmla="*/ 2070339 h 2098718"/>
              <a:gd name="connsiteX0" fmla="*/ 0 w 4589343"/>
              <a:gd name="connsiteY0" fmla="*/ 0 h 2126317"/>
              <a:gd name="connsiteX1" fmla="*/ 1045943 w 4589343"/>
              <a:gd name="connsiteY1" fmla="*/ 1248179 h 2126317"/>
              <a:gd name="connsiteX2" fmla="*/ 2123904 w 4589343"/>
              <a:gd name="connsiteY2" fmla="*/ 2063626 h 2126317"/>
              <a:gd name="connsiteX3" fmla="*/ 4589343 w 4589343"/>
              <a:gd name="connsiteY3" fmla="*/ 2070339 h 2126317"/>
              <a:gd name="connsiteX0" fmla="*/ 0 w 4589343"/>
              <a:gd name="connsiteY0" fmla="*/ 0 h 2089246"/>
              <a:gd name="connsiteX1" fmla="*/ 1045943 w 4589343"/>
              <a:gd name="connsiteY1" fmla="*/ 1248179 h 2089246"/>
              <a:gd name="connsiteX2" fmla="*/ 2123904 w 4589343"/>
              <a:gd name="connsiteY2" fmla="*/ 2005319 h 2089246"/>
              <a:gd name="connsiteX3" fmla="*/ 4589343 w 4589343"/>
              <a:gd name="connsiteY3" fmla="*/ 2070339 h 2089246"/>
            </a:gdLst>
            <a:ahLst/>
            <a:cxnLst>
              <a:cxn ang="0">
                <a:pos x="connsiteX0" y="connsiteY0"/>
              </a:cxn>
              <a:cxn ang="0">
                <a:pos x="connsiteX1" y="connsiteY1"/>
              </a:cxn>
              <a:cxn ang="0">
                <a:pos x="connsiteX2" y="connsiteY2"/>
              </a:cxn>
              <a:cxn ang="0">
                <a:pos x="connsiteX3" y="connsiteY3"/>
              </a:cxn>
            </a:cxnLst>
            <a:rect l="l" t="t" r="r" b="b"/>
            <a:pathLst>
              <a:path w="4589343" h="2089246">
                <a:moveTo>
                  <a:pt x="0" y="0"/>
                </a:moveTo>
                <a:cubicBezTo>
                  <a:pt x="516745" y="584284"/>
                  <a:pt x="691959" y="913959"/>
                  <a:pt x="1045943" y="1248179"/>
                </a:cubicBezTo>
                <a:cubicBezTo>
                  <a:pt x="1399927" y="1582399"/>
                  <a:pt x="1533337" y="1868292"/>
                  <a:pt x="2123904" y="2005319"/>
                </a:cubicBezTo>
                <a:cubicBezTo>
                  <a:pt x="2714471" y="2142346"/>
                  <a:pt x="4589343" y="2070339"/>
                  <a:pt x="4589343" y="2070339"/>
                </a:cubicBezTo>
              </a:path>
            </a:pathLst>
          </a:custGeom>
          <a:ln w="38100">
            <a:solidFill>
              <a:srgbClr val="FF6600"/>
            </a:solidFill>
            <a:prstDash val="dash"/>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latin typeface="Helvetica" pitchFamily="2" charset="0"/>
            </a:endParaRPr>
          </a:p>
        </p:txBody>
      </p:sp>
      <p:sp>
        <p:nvSpPr>
          <p:cNvPr id="68" name="Freeform 67"/>
          <p:cNvSpPr/>
          <p:nvPr/>
        </p:nvSpPr>
        <p:spPr>
          <a:xfrm flipV="1">
            <a:off x="4035111" y="4469819"/>
            <a:ext cx="4589343" cy="1911952"/>
          </a:xfrm>
          <a:custGeom>
            <a:avLst/>
            <a:gdLst>
              <a:gd name="connsiteX0" fmla="*/ 0 w 4589343"/>
              <a:gd name="connsiteY0" fmla="*/ 0 h 2079171"/>
              <a:gd name="connsiteX1" fmla="*/ 1430167 w 4589343"/>
              <a:gd name="connsiteY1" fmla="*/ 1504731 h 2079171"/>
              <a:gd name="connsiteX2" fmla="*/ 2380054 w 4589343"/>
              <a:gd name="connsiteY2" fmla="*/ 2016980 h 2079171"/>
              <a:gd name="connsiteX3" fmla="*/ 4589343 w 4589343"/>
              <a:gd name="connsiteY3" fmla="*/ 2070339 h 2079171"/>
              <a:gd name="connsiteX0" fmla="*/ 0 w 4589343"/>
              <a:gd name="connsiteY0" fmla="*/ 0 h 2073194"/>
              <a:gd name="connsiteX1" fmla="*/ 1419494 w 4589343"/>
              <a:gd name="connsiteY1" fmla="*/ 1621346 h 2073194"/>
              <a:gd name="connsiteX2" fmla="*/ 2380054 w 4589343"/>
              <a:gd name="connsiteY2" fmla="*/ 2016980 h 2073194"/>
              <a:gd name="connsiteX3" fmla="*/ 4589343 w 4589343"/>
              <a:gd name="connsiteY3" fmla="*/ 2070339 h 2073194"/>
              <a:gd name="connsiteX0" fmla="*/ 0 w 4589343"/>
              <a:gd name="connsiteY0" fmla="*/ 0 h 2098718"/>
              <a:gd name="connsiteX1" fmla="*/ 1419494 w 4589343"/>
              <a:gd name="connsiteY1" fmla="*/ 1621346 h 2098718"/>
              <a:gd name="connsiteX2" fmla="*/ 2123904 w 4589343"/>
              <a:gd name="connsiteY2" fmla="*/ 2063626 h 2098718"/>
              <a:gd name="connsiteX3" fmla="*/ 4589343 w 4589343"/>
              <a:gd name="connsiteY3" fmla="*/ 2070339 h 2098718"/>
              <a:gd name="connsiteX0" fmla="*/ 0 w 4589343"/>
              <a:gd name="connsiteY0" fmla="*/ 0 h 2126317"/>
              <a:gd name="connsiteX1" fmla="*/ 1045943 w 4589343"/>
              <a:gd name="connsiteY1" fmla="*/ 1248179 h 2126317"/>
              <a:gd name="connsiteX2" fmla="*/ 2123904 w 4589343"/>
              <a:gd name="connsiteY2" fmla="*/ 2063626 h 2126317"/>
              <a:gd name="connsiteX3" fmla="*/ 4589343 w 4589343"/>
              <a:gd name="connsiteY3" fmla="*/ 2070339 h 2126317"/>
              <a:gd name="connsiteX0" fmla="*/ 0 w 4589343"/>
              <a:gd name="connsiteY0" fmla="*/ 0 h 2089246"/>
              <a:gd name="connsiteX1" fmla="*/ 1045943 w 4589343"/>
              <a:gd name="connsiteY1" fmla="*/ 1248179 h 2089246"/>
              <a:gd name="connsiteX2" fmla="*/ 2123904 w 4589343"/>
              <a:gd name="connsiteY2" fmla="*/ 2005319 h 2089246"/>
              <a:gd name="connsiteX3" fmla="*/ 4589343 w 4589343"/>
              <a:gd name="connsiteY3" fmla="*/ 2070339 h 2089246"/>
            </a:gdLst>
            <a:ahLst/>
            <a:cxnLst>
              <a:cxn ang="0">
                <a:pos x="connsiteX0" y="connsiteY0"/>
              </a:cxn>
              <a:cxn ang="0">
                <a:pos x="connsiteX1" y="connsiteY1"/>
              </a:cxn>
              <a:cxn ang="0">
                <a:pos x="connsiteX2" y="connsiteY2"/>
              </a:cxn>
              <a:cxn ang="0">
                <a:pos x="connsiteX3" y="connsiteY3"/>
              </a:cxn>
            </a:cxnLst>
            <a:rect l="l" t="t" r="r" b="b"/>
            <a:pathLst>
              <a:path w="4589343" h="2089246">
                <a:moveTo>
                  <a:pt x="0" y="0"/>
                </a:moveTo>
                <a:cubicBezTo>
                  <a:pt x="516745" y="584284"/>
                  <a:pt x="691959" y="913959"/>
                  <a:pt x="1045943" y="1248179"/>
                </a:cubicBezTo>
                <a:cubicBezTo>
                  <a:pt x="1399927" y="1582399"/>
                  <a:pt x="1533337" y="1868292"/>
                  <a:pt x="2123904" y="2005319"/>
                </a:cubicBezTo>
                <a:cubicBezTo>
                  <a:pt x="2714471" y="2142346"/>
                  <a:pt x="4589343" y="2070339"/>
                  <a:pt x="4589343" y="2070339"/>
                </a:cubicBezTo>
              </a:path>
            </a:pathLst>
          </a:custGeom>
          <a:ln w="38100">
            <a:solidFill>
              <a:srgbClr val="0000FF"/>
            </a:solidFill>
            <a:prstDash val="dash"/>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latin typeface="Helvetica" pitchFamily="2" charset="0"/>
            </a:endParaRPr>
          </a:p>
        </p:txBody>
      </p:sp>
      <p:grpSp>
        <p:nvGrpSpPr>
          <p:cNvPr id="13" name="Group 12"/>
          <p:cNvGrpSpPr/>
          <p:nvPr/>
        </p:nvGrpSpPr>
        <p:grpSpPr>
          <a:xfrm>
            <a:off x="5333999" y="3124200"/>
            <a:ext cx="2703109" cy="1313180"/>
            <a:chOff x="3810000" y="2819400"/>
            <a:chExt cx="2133600" cy="1313180"/>
          </a:xfrm>
        </p:grpSpPr>
        <p:grpSp>
          <p:nvGrpSpPr>
            <p:cNvPr id="8" name="Group 108"/>
            <p:cNvGrpSpPr/>
            <p:nvPr/>
          </p:nvGrpSpPr>
          <p:grpSpPr>
            <a:xfrm>
              <a:off x="3810000" y="2819400"/>
              <a:ext cx="2133600" cy="1143794"/>
              <a:chOff x="3962400" y="2667000"/>
              <a:chExt cx="2133600" cy="1143794"/>
            </a:xfrm>
          </p:grpSpPr>
          <p:cxnSp>
            <p:nvCxnSpPr>
              <p:cNvPr id="97" name="Straight Arrow Connector 96"/>
              <p:cNvCxnSpPr/>
              <p:nvPr/>
            </p:nvCxnSpPr>
            <p:spPr>
              <a:xfrm rot="16200000" flipH="1">
                <a:off x="4501515" y="3358515"/>
                <a:ext cx="792480" cy="11049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rot="5400000">
                <a:off x="4403330" y="3370661"/>
                <a:ext cx="796129" cy="8413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3962400" y="2667000"/>
                <a:ext cx="2133600" cy="400110"/>
              </a:xfrm>
              <a:prstGeom prst="rect">
                <a:avLst/>
              </a:prstGeom>
              <a:noFill/>
            </p:spPr>
            <p:txBody>
              <a:bodyPr wrap="square" rtlCol="0">
                <a:spAutoFit/>
              </a:bodyPr>
              <a:lstStyle/>
              <a:p>
                <a:r>
                  <a:rPr lang="en-US" sz="2000" dirty="0">
                    <a:solidFill>
                      <a:prstClr val="black"/>
                    </a:solidFill>
                    <a:latin typeface="Helvetica" pitchFamily="2" charset="0"/>
                    <a:ea typeface="Helvetica" charset="0"/>
                    <a:cs typeface="Helvetica" charset="0"/>
                  </a:rPr>
                  <a:t>ECN Mark (1 bit)</a:t>
                </a:r>
                <a:endParaRPr lang="en-US" dirty="0">
                  <a:solidFill>
                    <a:prstClr val="black"/>
                  </a:solidFill>
                  <a:latin typeface="Helvetica" pitchFamily="2" charset="0"/>
                  <a:ea typeface="Helvetica" charset="0"/>
                  <a:cs typeface="Helvetica" charset="0"/>
                </a:endParaRPr>
              </a:p>
            </p:txBody>
          </p:sp>
        </p:grpSp>
        <p:sp>
          <p:nvSpPr>
            <p:cNvPr id="93" name="Oval 92"/>
            <p:cNvSpPr/>
            <p:nvPr/>
          </p:nvSpPr>
          <p:spPr>
            <a:xfrm>
              <a:off x="4743450" y="3987800"/>
              <a:ext cx="133350" cy="1447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Helvetica" pitchFamily="2" charset="0"/>
                <a:ea typeface="Helvetica" charset="0"/>
                <a:cs typeface="Helvetica" charset="0"/>
              </a:endParaRPr>
            </a:p>
          </p:txBody>
        </p:sp>
        <p:sp>
          <p:nvSpPr>
            <p:cNvPr id="95" name="Oval 94"/>
            <p:cNvSpPr/>
            <p:nvPr/>
          </p:nvSpPr>
          <p:spPr>
            <a:xfrm>
              <a:off x="4536472" y="3987800"/>
              <a:ext cx="133350" cy="1447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Helvetica" pitchFamily="2" charset="0"/>
                <a:ea typeface="Helvetica" charset="0"/>
                <a:cs typeface="Helvetica" charset="0"/>
              </a:endParaRPr>
            </a:p>
          </p:txBody>
        </p:sp>
      </p:grpSp>
      <p:sp>
        <p:nvSpPr>
          <p:cNvPr id="3" name="Title 2"/>
          <p:cNvSpPr>
            <a:spLocks noGrp="1"/>
          </p:cNvSpPr>
          <p:nvPr>
            <p:ph type="title"/>
          </p:nvPr>
        </p:nvSpPr>
        <p:spPr/>
        <p:txBody>
          <a:bodyPr/>
          <a:lstStyle/>
          <a:p>
            <a:r>
              <a:rPr lang="en-US" dirty="0">
                <a:latin typeface="Helvetica" pitchFamily="2" charset="0"/>
              </a:rPr>
              <a:t>Review: TCP algorithm</a:t>
            </a:r>
          </a:p>
        </p:txBody>
      </p:sp>
    </p:spTree>
    <p:custDataLst>
      <p:tags r:id="rId1"/>
    </p:custDataLst>
    <p:extLst>
      <p:ext uri="{BB962C8B-B14F-4D97-AF65-F5344CB8AC3E}">
        <p14:creationId xmlns:p14="http://schemas.microsoft.com/office/powerpoint/2010/main" val="1392794032"/>
      </p:ext>
    </p:extLst>
  </p:cSld>
  <p:clrMapOvr>
    <a:masterClrMapping/>
  </p:clrMapOvr>
  <p:transition spd="slow" advTm="6622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DCTCP: Main idea</a:t>
            </a:r>
          </a:p>
        </p:txBody>
      </p:sp>
      <p:sp>
        <p:nvSpPr>
          <p:cNvPr id="3" name="Content Placeholder 2"/>
          <p:cNvSpPr>
            <a:spLocks noGrp="1"/>
          </p:cNvSpPr>
          <p:nvPr>
            <p:ph idx="1"/>
          </p:nvPr>
        </p:nvSpPr>
        <p:spPr/>
        <p:txBody>
          <a:bodyPr/>
          <a:lstStyle/>
          <a:p>
            <a:r>
              <a:rPr lang="en-US" dirty="0"/>
              <a:t>Extract multi-bit feedback from single-bit stream of ECN marks</a:t>
            </a:r>
          </a:p>
          <a:p>
            <a:pPr lvl="1"/>
            <a:r>
              <a:rPr lang="en-US" dirty="0"/>
              <a:t>Reduce window size based on </a:t>
            </a:r>
            <a:r>
              <a:rPr lang="en-US" b="1" dirty="0">
                <a:solidFill>
                  <a:srgbClr val="C00000"/>
                </a:solidFill>
              </a:rPr>
              <a:t>fraction</a:t>
            </a:r>
            <a:r>
              <a:rPr lang="en-US" b="1" dirty="0"/>
              <a:t> </a:t>
            </a:r>
            <a:r>
              <a:rPr lang="en-US" dirty="0"/>
              <a:t>of marked packets</a:t>
            </a:r>
          </a:p>
        </p:txBody>
      </p:sp>
    </p:spTree>
    <p:extLst>
      <p:ext uri="{BB962C8B-B14F-4D97-AF65-F5344CB8AC3E}">
        <p14:creationId xmlns:p14="http://schemas.microsoft.com/office/powerpoint/2010/main" val="1212787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2133601" y="2227248"/>
          <a:ext cx="7932821" cy="1699192"/>
        </p:xfrm>
        <a:graphic>
          <a:graphicData uri="http://schemas.openxmlformats.org/drawingml/2006/table">
            <a:tbl>
              <a:tblPr/>
              <a:tblGrid>
                <a:gridCol w="2419434">
                  <a:extLst>
                    <a:ext uri="{9D8B030D-6E8A-4147-A177-3AD203B41FA5}">
                      <a16:colId xmlns:a16="http://schemas.microsoft.com/office/drawing/2014/main" val="20000"/>
                    </a:ext>
                  </a:extLst>
                </a:gridCol>
                <a:gridCol w="2690395">
                  <a:extLst>
                    <a:ext uri="{9D8B030D-6E8A-4147-A177-3AD203B41FA5}">
                      <a16:colId xmlns:a16="http://schemas.microsoft.com/office/drawing/2014/main" val="20001"/>
                    </a:ext>
                  </a:extLst>
                </a:gridCol>
                <a:gridCol w="2822992">
                  <a:extLst>
                    <a:ext uri="{9D8B030D-6E8A-4147-A177-3AD203B41FA5}">
                      <a16:colId xmlns:a16="http://schemas.microsoft.com/office/drawing/2014/main" val="20002"/>
                    </a:ext>
                  </a:extLst>
                </a:gridCol>
              </a:tblGrid>
              <a:tr h="16409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n-lt"/>
                          <a:ea typeface="Arial" charset="0"/>
                          <a:cs typeface="Arial" charset="0"/>
                        </a:rPr>
                        <a:t>ECN Marks</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n-lt"/>
                          <a:ea typeface="Arial" charset="0"/>
                          <a:cs typeface="Arial" charset="0"/>
                        </a:rPr>
                        <a:t>TCP </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mn-lt"/>
                          <a:ea typeface="Arial" charset="0"/>
                          <a:cs typeface="Arial" charset="0"/>
                        </a:rPr>
                        <a:t>DCTCP</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418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mn-lt"/>
                          <a:ea typeface="Arial" charset="0"/>
                          <a:cs typeface="Arial" charset="0"/>
                        </a:rPr>
                        <a:t>1 0 1 1 1 1 0 1 1 1</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E0C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mn-lt"/>
                          <a:ea typeface="Arial" charset="0"/>
                          <a:cs typeface="Arial" charset="0"/>
                        </a:rPr>
                        <a:t>Cut window by </a:t>
                      </a:r>
                      <a:r>
                        <a:rPr kumimoji="0" lang="en-US" sz="2000" b="1" i="0" u="none" strike="noStrike" cap="none" normalizeH="0" baseline="0" dirty="0">
                          <a:ln>
                            <a:noFill/>
                          </a:ln>
                          <a:solidFill>
                            <a:srgbClr val="AD332F"/>
                          </a:solidFill>
                          <a:effectLst/>
                          <a:latin typeface="+mn-lt"/>
                          <a:ea typeface="Arial" charset="0"/>
                          <a:cs typeface="Arial" charset="0"/>
                        </a:rPr>
                        <a:t>50</a:t>
                      </a:r>
                      <a:r>
                        <a:rPr kumimoji="0" lang="en-US" sz="2000" b="1" i="0" u="none" strike="noStrike" cap="none" normalizeH="0" baseline="0" dirty="0">
                          <a:ln>
                            <a:noFill/>
                          </a:ln>
                          <a:solidFill>
                            <a:srgbClr val="BD0811"/>
                          </a:solidFill>
                          <a:effectLst/>
                          <a:latin typeface="+mn-lt"/>
                          <a:ea typeface="Arial" charset="0"/>
                          <a:cs typeface="Arial" charset="0"/>
                        </a:rPr>
                        <a:t>%</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E0C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mn-lt"/>
                          <a:ea typeface="Arial" charset="0"/>
                          <a:cs typeface="Arial" charset="0"/>
                        </a:rPr>
                        <a:t>Cut window by </a:t>
                      </a:r>
                      <a:r>
                        <a:rPr kumimoji="0" lang="en-US" sz="2000" b="1" i="0" u="none" strike="noStrike" cap="none" normalizeH="0" baseline="0" dirty="0">
                          <a:ln>
                            <a:noFill/>
                          </a:ln>
                          <a:solidFill>
                            <a:srgbClr val="BD0811"/>
                          </a:solidFill>
                          <a:effectLst/>
                          <a:latin typeface="+mn-lt"/>
                          <a:ea typeface="Arial" charset="0"/>
                          <a:cs typeface="Arial" charset="0"/>
                        </a:rPr>
                        <a:t>40%</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E0CD"/>
                    </a:solidFill>
                  </a:tcPr>
                </a:tc>
                <a:extLst>
                  <a:ext uri="{0D108BD9-81ED-4DB2-BD59-A6C34878D82A}">
                    <a16:rowId xmlns:a16="http://schemas.microsoft.com/office/drawing/2014/main" val="10001"/>
                  </a:ext>
                </a:extLst>
              </a:tr>
              <a:tr h="6418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mn-lt"/>
                          <a:ea typeface="Arial" charset="0"/>
                          <a:cs typeface="Arial" charset="0"/>
                        </a:rPr>
                        <a:t>0 0 0 0 0 0 0 0 0 1</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mn-lt"/>
                          <a:ea typeface="Arial" charset="0"/>
                          <a:cs typeface="Arial" charset="0"/>
                        </a:rPr>
                        <a:t>Cut window </a:t>
                      </a:r>
                      <a:r>
                        <a:rPr kumimoji="0" lang="en-US" sz="2000" b="1" i="0" u="none" strike="noStrike" cap="none" normalizeH="0" baseline="0" dirty="0">
                          <a:ln>
                            <a:noFill/>
                          </a:ln>
                          <a:solidFill>
                            <a:schemeClr val="tx1"/>
                          </a:solidFill>
                          <a:effectLst/>
                          <a:latin typeface="+mn-lt"/>
                          <a:ea typeface="Arial" charset="0"/>
                          <a:cs typeface="Arial" charset="0"/>
                        </a:rPr>
                        <a:t>by</a:t>
                      </a:r>
                      <a:r>
                        <a:rPr kumimoji="0" lang="en-US" sz="2000" b="1" i="0" u="none" strike="noStrike" cap="none" normalizeH="0" baseline="0" dirty="0">
                          <a:ln>
                            <a:noFill/>
                          </a:ln>
                          <a:solidFill>
                            <a:srgbClr val="FF0000"/>
                          </a:solidFill>
                          <a:effectLst/>
                          <a:latin typeface="+mn-lt"/>
                          <a:ea typeface="Arial" charset="0"/>
                          <a:cs typeface="Arial" charset="0"/>
                        </a:rPr>
                        <a:t> </a:t>
                      </a:r>
                      <a:r>
                        <a:rPr kumimoji="0" lang="en-US" sz="2000" b="1" i="0" u="none" strike="noStrike" cap="none" normalizeH="0" baseline="0" dirty="0">
                          <a:ln>
                            <a:noFill/>
                          </a:ln>
                          <a:solidFill>
                            <a:srgbClr val="BD0811"/>
                          </a:solidFill>
                          <a:effectLst/>
                          <a:latin typeface="+mn-lt"/>
                          <a:ea typeface="Arial" charset="0"/>
                          <a:cs typeface="Arial" charset="0"/>
                        </a:rPr>
                        <a:t>50%</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mn-lt"/>
                          <a:ea typeface="Arial" charset="0"/>
                          <a:cs typeface="Arial" charset="0"/>
                        </a:rPr>
                        <a:t>Cut window by  </a:t>
                      </a:r>
                      <a:r>
                        <a:rPr kumimoji="0" lang="en-US" sz="2000" b="1" i="0" u="none" strike="noStrike" cap="none" normalizeH="0" baseline="0" dirty="0">
                          <a:ln>
                            <a:noFill/>
                          </a:ln>
                          <a:solidFill>
                            <a:srgbClr val="BD0811"/>
                          </a:solidFill>
                          <a:effectLst/>
                          <a:latin typeface="+mn-lt"/>
                          <a:ea typeface="Arial" charset="0"/>
                          <a:cs typeface="Arial" charset="0"/>
                        </a:rPr>
                        <a:t>5%</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3">
                        <a:lumMod val="20000"/>
                        <a:lumOff val="80000"/>
                      </a:schemeClr>
                    </a:solidFill>
                  </a:tcPr>
                </a:tc>
                <a:extLst>
                  <a:ext uri="{0D108BD9-81ED-4DB2-BD59-A6C34878D82A}">
                    <a16:rowId xmlns:a16="http://schemas.microsoft.com/office/drawing/2014/main" val="10002"/>
                  </a:ext>
                </a:extLst>
              </a:tr>
            </a:tbl>
          </a:graphicData>
        </a:graphic>
      </p:graphicFrame>
      <p:sp>
        <p:nvSpPr>
          <p:cNvPr id="11" name="TextBox 10"/>
          <p:cNvSpPr txBox="1"/>
          <p:nvPr/>
        </p:nvSpPr>
        <p:spPr>
          <a:xfrm>
            <a:off x="-1380487" y="6088330"/>
            <a:ext cx="184666" cy="369332"/>
          </a:xfrm>
          <a:prstGeom prst="rect">
            <a:avLst/>
          </a:prstGeom>
          <a:noFill/>
        </p:spPr>
        <p:txBody>
          <a:bodyPr wrap="none" rtlCol="0">
            <a:spAutoFit/>
          </a:bodyPr>
          <a:lstStyle/>
          <a:p>
            <a:endParaRPr lang="en-US" dirty="0">
              <a:solidFill>
                <a:prstClr val="black"/>
              </a:solidFill>
              <a:latin typeface="Helvetica" pitchFamily="2" charset="0"/>
            </a:endParaRPr>
          </a:p>
        </p:txBody>
      </p:sp>
      <p:grpSp>
        <p:nvGrpSpPr>
          <p:cNvPr id="9" name="Group 8"/>
          <p:cNvGrpSpPr/>
          <p:nvPr/>
        </p:nvGrpSpPr>
        <p:grpSpPr>
          <a:xfrm>
            <a:off x="1675855" y="4117883"/>
            <a:ext cx="8380371" cy="2618369"/>
            <a:chOff x="151854" y="4117882"/>
            <a:chExt cx="8380371" cy="2618369"/>
          </a:xfrm>
        </p:grpSpPr>
        <p:grpSp>
          <p:nvGrpSpPr>
            <p:cNvPr id="2" name="Group 1"/>
            <p:cNvGrpSpPr/>
            <p:nvPr/>
          </p:nvGrpSpPr>
          <p:grpSpPr>
            <a:xfrm>
              <a:off x="283589" y="4117882"/>
              <a:ext cx="8248636" cy="2618369"/>
              <a:chOff x="283589" y="4117882"/>
              <a:chExt cx="8248636" cy="2618369"/>
            </a:xfrm>
          </p:grpSpPr>
          <p:pic>
            <p:nvPicPr>
              <p:cNvPr id="6" name="Picture 5" descr="Picture1.png"/>
              <p:cNvPicPr>
                <a:picLocks noChangeAspect="1"/>
              </p:cNvPicPr>
              <p:nvPr/>
            </p:nvPicPr>
            <p:blipFill>
              <a:blip r:embed="rId4" cstate="print"/>
              <a:stretch>
                <a:fillRect/>
              </a:stretch>
            </p:blipFill>
            <p:spPr>
              <a:xfrm>
                <a:off x="283589" y="4130211"/>
                <a:ext cx="4097330" cy="2606040"/>
              </a:xfrm>
              <a:prstGeom prst="rect">
                <a:avLst/>
              </a:prstGeom>
            </p:spPr>
          </p:pic>
          <p:pic>
            <p:nvPicPr>
              <p:cNvPr id="8" name="Picture 7" descr="Picture2.png"/>
              <p:cNvPicPr>
                <a:picLocks noChangeAspect="1"/>
              </p:cNvPicPr>
              <p:nvPr/>
            </p:nvPicPr>
            <p:blipFill>
              <a:blip r:embed="rId5" cstate="print"/>
              <a:stretch>
                <a:fillRect/>
              </a:stretch>
            </p:blipFill>
            <p:spPr>
              <a:xfrm>
                <a:off x="4442670" y="4117882"/>
                <a:ext cx="4089555" cy="2606040"/>
              </a:xfrm>
              <a:prstGeom prst="rect">
                <a:avLst/>
              </a:prstGeom>
            </p:spPr>
          </p:pic>
        </p:grpSp>
        <p:sp>
          <p:nvSpPr>
            <p:cNvPr id="10" name="TextBox 9"/>
            <p:cNvSpPr txBox="1"/>
            <p:nvPr/>
          </p:nvSpPr>
          <p:spPr>
            <a:xfrm>
              <a:off x="151854" y="4914842"/>
              <a:ext cx="184666" cy="369332"/>
            </a:xfrm>
            <a:prstGeom prst="rect">
              <a:avLst/>
            </a:prstGeom>
            <a:noFill/>
          </p:spPr>
          <p:txBody>
            <a:bodyPr wrap="none" rtlCol="0">
              <a:spAutoFit/>
            </a:bodyPr>
            <a:lstStyle/>
            <a:p>
              <a:endParaRPr lang="en-US" dirty="0">
                <a:solidFill>
                  <a:prstClr val="black"/>
                </a:solidFill>
                <a:latin typeface="Helvetica" pitchFamily="2" charset="0"/>
              </a:endParaRPr>
            </a:p>
          </p:txBody>
        </p:sp>
        <p:sp>
          <p:nvSpPr>
            <p:cNvPr id="4" name="TextBox 3"/>
            <p:cNvSpPr txBox="1"/>
            <p:nvPr/>
          </p:nvSpPr>
          <p:spPr>
            <a:xfrm rot="16200000">
              <a:off x="-458092" y="5084078"/>
              <a:ext cx="1769626" cy="523220"/>
            </a:xfrm>
            <a:prstGeom prst="rect">
              <a:avLst/>
            </a:prstGeom>
            <a:solidFill>
              <a:schemeClr val="bg1"/>
            </a:solidFill>
          </p:spPr>
          <p:txBody>
            <a:bodyPr wrap="square" rtlCol="0">
              <a:spAutoFit/>
            </a:bodyPr>
            <a:lstStyle/>
            <a:p>
              <a:pPr algn="ctr"/>
              <a:r>
                <a:rPr lang="en-US" sz="1400" dirty="0">
                  <a:solidFill>
                    <a:prstClr val="black"/>
                  </a:solidFill>
                  <a:latin typeface="Helvetica" pitchFamily="2" charset="0"/>
                </a:rPr>
                <a:t>Window Size (Bytes) </a:t>
              </a:r>
            </a:p>
          </p:txBody>
        </p:sp>
        <p:sp>
          <p:nvSpPr>
            <p:cNvPr id="12" name="TextBox 11"/>
            <p:cNvSpPr txBox="1"/>
            <p:nvPr/>
          </p:nvSpPr>
          <p:spPr>
            <a:xfrm rot="16200000">
              <a:off x="3702371" y="5080904"/>
              <a:ext cx="1769626" cy="523220"/>
            </a:xfrm>
            <a:prstGeom prst="rect">
              <a:avLst/>
            </a:prstGeom>
            <a:solidFill>
              <a:schemeClr val="bg1"/>
            </a:solidFill>
          </p:spPr>
          <p:txBody>
            <a:bodyPr wrap="square" rtlCol="0">
              <a:spAutoFit/>
            </a:bodyPr>
            <a:lstStyle/>
            <a:p>
              <a:pPr algn="ctr"/>
              <a:r>
                <a:rPr lang="en-US" sz="1400" dirty="0">
                  <a:solidFill>
                    <a:prstClr val="black"/>
                  </a:solidFill>
                  <a:latin typeface="Helvetica" pitchFamily="2" charset="0"/>
                </a:rPr>
                <a:t>Window Size (Bytes) </a:t>
              </a:r>
            </a:p>
          </p:txBody>
        </p:sp>
        <p:sp>
          <p:nvSpPr>
            <p:cNvPr id="13" name="TextBox 12"/>
            <p:cNvSpPr txBox="1"/>
            <p:nvPr/>
          </p:nvSpPr>
          <p:spPr>
            <a:xfrm>
              <a:off x="999067" y="6402532"/>
              <a:ext cx="3217333" cy="307777"/>
            </a:xfrm>
            <a:prstGeom prst="rect">
              <a:avLst/>
            </a:prstGeom>
            <a:solidFill>
              <a:schemeClr val="bg1"/>
            </a:solidFill>
          </p:spPr>
          <p:txBody>
            <a:bodyPr wrap="square" rtlCol="0">
              <a:spAutoFit/>
            </a:bodyPr>
            <a:lstStyle/>
            <a:p>
              <a:pPr algn="ctr"/>
              <a:r>
                <a:rPr lang="en-US" sz="1400" dirty="0">
                  <a:solidFill>
                    <a:prstClr val="black"/>
                  </a:solidFill>
                  <a:latin typeface="Helvetica" pitchFamily="2" charset="0"/>
                </a:rPr>
                <a:t>Time (sec)</a:t>
              </a:r>
            </a:p>
          </p:txBody>
        </p:sp>
        <p:sp>
          <p:nvSpPr>
            <p:cNvPr id="14" name="TextBox 13"/>
            <p:cNvSpPr txBox="1"/>
            <p:nvPr/>
          </p:nvSpPr>
          <p:spPr>
            <a:xfrm>
              <a:off x="5181647" y="6402532"/>
              <a:ext cx="3217333" cy="307777"/>
            </a:xfrm>
            <a:prstGeom prst="rect">
              <a:avLst/>
            </a:prstGeom>
            <a:solidFill>
              <a:schemeClr val="bg1"/>
            </a:solidFill>
          </p:spPr>
          <p:txBody>
            <a:bodyPr wrap="square" rtlCol="0">
              <a:spAutoFit/>
            </a:bodyPr>
            <a:lstStyle/>
            <a:p>
              <a:pPr algn="ctr"/>
              <a:r>
                <a:rPr lang="en-US" sz="1400" dirty="0">
                  <a:solidFill>
                    <a:prstClr val="black"/>
                  </a:solidFill>
                  <a:latin typeface="Helvetica" pitchFamily="2" charset="0"/>
                </a:rPr>
                <a:t>Time (sec)</a:t>
              </a:r>
            </a:p>
          </p:txBody>
        </p:sp>
        <p:sp>
          <p:nvSpPr>
            <p:cNvPr id="15" name="TextBox 14"/>
            <p:cNvSpPr txBox="1"/>
            <p:nvPr/>
          </p:nvSpPr>
          <p:spPr>
            <a:xfrm>
              <a:off x="1016000" y="4150400"/>
              <a:ext cx="3217333" cy="369332"/>
            </a:xfrm>
            <a:prstGeom prst="rect">
              <a:avLst/>
            </a:prstGeom>
            <a:solidFill>
              <a:schemeClr val="bg1"/>
            </a:solidFill>
          </p:spPr>
          <p:txBody>
            <a:bodyPr wrap="square" rtlCol="0">
              <a:spAutoFit/>
            </a:bodyPr>
            <a:lstStyle/>
            <a:p>
              <a:pPr algn="ctr"/>
              <a:r>
                <a:rPr lang="en-US" b="1" dirty="0">
                  <a:solidFill>
                    <a:prstClr val="black"/>
                  </a:solidFill>
                  <a:latin typeface="Helvetica" pitchFamily="2" charset="0"/>
                </a:rPr>
                <a:t>TCP</a:t>
              </a:r>
            </a:p>
          </p:txBody>
        </p:sp>
        <p:sp>
          <p:nvSpPr>
            <p:cNvPr id="16" name="TextBox 15"/>
            <p:cNvSpPr txBox="1"/>
            <p:nvPr/>
          </p:nvSpPr>
          <p:spPr>
            <a:xfrm>
              <a:off x="5181692" y="4158866"/>
              <a:ext cx="3217333" cy="369332"/>
            </a:xfrm>
            <a:prstGeom prst="rect">
              <a:avLst/>
            </a:prstGeom>
            <a:solidFill>
              <a:schemeClr val="bg1"/>
            </a:solidFill>
          </p:spPr>
          <p:txBody>
            <a:bodyPr wrap="square" rtlCol="0">
              <a:spAutoFit/>
            </a:bodyPr>
            <a:lstStyle/>
            <a:p>
              <a:pPr algn="ctr"/>
              <a:r>
                <a:rPr lang="en-US" b="1" dirty="0">
                  <a:solidFill>
                    <a:prstClr val="black"/>
                  </a:solidFill>
                  <a:latin typeface="Helvetica" pitchFamily="2" charset="0"/>
                </a:rPr>
                <a:t>DCTCP</a:t>
              </a:r>
            </a:p>
          </p:txBody>
        </p:sp>
      </p:grpSp>
      <p:sp>
        <p:nvSpPr>
          <p:cNvPr id="17" name="Title 16"/>
          <p:cNvSpPr>
            <a:spLocks noGrp="1"/>
          </p:cNvSpPr>
          <p:nvPr>
            <p:ph type="title"/>
          </p:nvPr>
        </p:nvSpPr>
        <p:spPr/>
        <p:txBody>
          <a:bodyPr/>
          <a:lstStyle/>
          <a:p>
            <a:r>
              <a:rPr lang="en-US" dirty="0">
                <a:latin typeface="Helvetica" pitchFamily="2" charset="0"/>
              </a:rPr>
              <a:t>DCTCP: Main idea</a:t>
            </a:r>
          </a:p>
        </p:txBody>
      </p:sp>
    </p:spTree>
    <p:custDataLst>
      <p:tags r:id="rId1"/>
    </p:custDataLst>
    <p:extLst>
      <p:ext uri="{BB962C8B-B14F-4D97-AF65-F5344CB8AC3E}">
        <p14:creationId xmlns:p14="http://schemas.microsoft.com/office/powerpoint/2010/main" val="3282156164"/>
      </p:ext>
    </p:extLst>
  </p:cSld>
  <p:clrMapOvr>
    <a:masterClrMapping/>
  </p:clrMapOvr>
  <p:transition spd="slow" advTm="7896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val 30"/>
          <p:cNvSpPr/>
          <p:nvPr/>
        </p:nvSpPr>
        <p:spPr>
          <a:xfrm>
            <a:off x="8991600" y="1066800"/>
            <a:ext cx="609600" cy="609600"/>
          </a:xfrm>
          <a:prstGeom prst="ellipse">
            <a:avLst/>
          </a:prstGeom>
          <a:solidFill>
            <a:schemeClr val="accent3">
              <a:lumMod val="20000"/>
              <a:lumOff val="80000"/>
            </a:schemeClr>
          </a:solidFill>
          <a:ln>
            <a:solidFill>
              <a:srgbClr val="FF0000"/>
            </a:solidFill>
          </a:ln>
          <a:effectLst>
            <a:innerShdw blurRad="114300">
              <a:prstClr val="black"/>
            </a:innerShdw>
          </a:effectLst>
          <a:scene3d>
            <a:camera prst="orthographicFront"/>
            <a:lightRig rig="threePt" dir="t"/>
          </a:scene3d>
          <a:sp3d prstMaterial="plastic"/>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Helvetica" pitchFamily="2" charset="0"/>
            </a:endParaRPr>
          </a:p>
        </p:txBody>
      </p:sp>
      <p:sp>
        <p:nvSpPr>
          <p:cNvPr id="29" name="Oval 28"/>
          <p:cNvSpPr/>
          <p:nvPr/>
        </p:nvSpPr>
        <p:spPr>
          <a:xfrm>
            <a:off x="9296400" y="4343400"/>
            <a:ext cx="457200" cy="457200"/>
          </a:xfrm>
          <a:prstGeom prst="ellipse">
            <a:avLst/>
          </a:prstGeom>
          <a:solidFill>
            <a:schemeClr val="accent3">
              <a:lumMod val="20000"/>
              <a:lumOff val="80000"/>
            </a:schemeClr>
          </a:solidFill>
          <a:ln>
            <a:solidFill>
              <a:srgbClr val="FF0000"/>
            </a:solidFill>
          </a:ln>
          <a:effectLst>
            <a:innerShdw blurRad="114300">
              <a:prstClr val="black"/>
            </a:innerShdw>
          </a:effectLst>
          <a:scene3d>
            <a:camera prst="orthographicFront"/>
            <a:lightRig rig="threePt" dir="t"/>
          </a:scene3d>
          <a:sp3d prstMaterial="plastic"/>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Helvetica" pitchFamily="2" charset="0"/>
            </a:endParaRPr>
          </a:p>
        </p:txBody>
      </p:sp>
      <p:sp>
        <p:nvSpPr>
          <p:cNvPr id="31749" name="Content Placeholder 2"/>
          <p:cNvSpPr>
            <a:spLocks noGrp="1"/>
          </p:cNvSpPr>
          <p:nvPr>
            <p:ph idx="1"/>
          </p:nvPr>
        </p:nvSpPr>
        <p:spPr>
          <a:xfrm>
            <a:off x="735551" y="1638754"/>
            <a:ext cx="7353300" cy="1054100"/>
          </a:xfrm>
        </p:spPr>
        <p:txBody>
          <a:bodyPr/>
          <a:lstStyle/>
          <a:p>
            <a:pPr eaLnBrk="1" hangingPunct="1">
              <a:buFont typeface="Arial" charset="0"/>
              <a:buNone/>
            </a:pPr>
            <a:r>
              <a:rPr lang="en-US" dirty="0">
                <a:solidFill>
                  <a:srgbClr val="C00000"/>
                </a:solidFill>
                <a:latin typeface="Helvetica" pitchFamily="2" charset="0"/>
                <a:ea typeface="ＭＳ Ｐゴシック" charset="-128"/>
                <a:cs typeface="ＭＳ Ｐゴシック" charset="-128"/>
              </a:rPr>
              <a:t>Switch side:</a:t>
            </a:r>
          </a:p>
          <a:p>
            <a:pPr lvl="1" eaLnBrk="1" hangingPunct="1"/>
            <a:r>
              <a:rPr lang="en-US" sz="2400" dirty="0">
                <a:latin typeface="Helvetica" pitchFamily="2" charset="0"/>
              </a:rPr>
              <a:t> Mark packets when Queue Length &gt; K.</a:t>
            </a:r>
          </a:p>
        </p:txBody>
      </p:sp>
      <p:sp>
        <p:nvSpPr>
          <p:cNvPr id="31757" name="Rectangle 18"/>
          <p:cNvSpPr>
            <a:spLocks noChangeArrowheads="1"/>
          </p:cNvSpPr>
          <p:nvPr/>
        </p:nvSpPr>
        <p:spPr bwMode="auto">
          <a:xfrm>
            <a:off x="723900" y="2895601"/>
            <a:ext cx="10680700" cy="3588675"/>
          </a:xfrm>
          <a:prstGeom prst="rect">
            <a:avLst/>
          </a:prstGeom>
          <a:noFill/>
          <a:ln w="9525">
            <a:noFill/>
            <a:miter lim="800000"/>
            <a:headEnd/>
            <a:tailEnd/>
          </a:ln>
        </p:spPr>
        <p:txBody>
          <a:bodyPr wrap="square">
            <a:prstTxWarp prst="textNoShape">
              <a:avLst/>
            </a:prstTxWarp>
            <a:spAutoFit/>
          </a:bodyPr>
          <a:lstStyle/>
          <a:p>
            <a:pPr marL="342900" lvl="1" indent="-342900" eaLnBrk="0" hangingPunct="0">
              <a:spcBef>
                <a:spcPct val="20000"/>
              </a:spcBef>
            </a:pPr>
            <a:r>
              <a:rPr lang="en-US" sz="2800" dirty="0">
                <a:solidFill>
                  <a:srgbClr val="C00000"/>
                </a:solidFill>
                <a:latin typeface="Helvetica" pitchFamily="2" charset="0"/>
                <a:ea typeface="Helvetica" charset="0"/>
                <a:cs typeface="Helvetica" charset="0"/>
              </a:rPr>
              <a:t>Sender side:</a:t>
            </a:r>
            <a:endParaRPr lang="en-US" sz="3200" dirty="0">
              <a:solidFill>
                <a:srgbClr val="C00000"/>
              </a:solidFill>
              <a:latin typeface="Helvetica" pitchFamily="2" charset="0"/>
              <a:ea typeface="Helvetica" charset="0"/>
              <a:cs typeface="Helvetica" charset="0"/>
            </a:endParaRPr>
          </a:p>
          <a:p>
            <a:pPr marL="800100" lvl="1" indent="-342900" eaLnBrk="0" hangingPunct="0">
              <a:spcBef>
                <a:spcPct val="20000"/>
              </a:spcBef>
              <a:buFont typeface="Arial" charset="0"/>
              <a:buChar char="•"/>
            </a:pPr>
            <a:r>
              <a:rPr lang="en-US" sz="2400" dirty="0">
                <a:solidFill>
                  <a:srgbClr val="000000"/>
                </a:solidFill>
                <a:latin typeface="Helvetica" pitchFamily="2" charset="0"/>
                <a:ea typeface="Helvetica" charset="0"/>
                <a:cs typeface="Helvetica" charset="0"/>
              </a:rPr>
              <a:t>Maintain running average of </a:t>
            </a:r>
            <a:r>
              <a:rPr lang="en-US" sz="2400" i="1" dirty="0">
                <a:solidFill>
                  <a:srgbClr val="000000"/>
                </a:solidFill>
                <a:latin typeface="Helvetica" pitchFamily="2" charset="0"/>
                <a:ea typeface="Helvetica" charset="0"/>
                <a:cs typeface="Helvetica" charset="0"/>
              </a:rPr>
              <a:t>fraction </a:t>
            </a:r>
            <a:r>
              <a:rPr lang="en-US" sz="2400" dirty="0">
                <a:solidFill>
                  <a:srgbClr val="000000"/>
                </a:solidFill>
                <a:latin typeface="Helvetica" pitchFamily="2" charset="0"/>
                <a:ea typeface="Helvetica" charset="0"/>
                <a:cs typeface="Helvetica" charset="0"/>
              </a:rPr>
              <a:t>of packets </a:t>
            </a:r>
            <a:r>
              <a:rPr lang="en-US" sz="2400" dirty="0">
                <a:solidFill>
                  <a:prstClr val="black"/>
                </a:solidFill>
                <a:latin typeface="Helvetica" pitchFamily="2" charset="0"/>
                <a:ea typeface="Helvetica" charset="0"/>
                <a:cs typeface="Helvetica" charset="0"/>
              </a:rPr>
              <a:t>marked (</a:t>
            </a:r>
            <a:r>
              <a:rPr lang="el-GR" sz="2400" i="1" dirty="0">
                <a:solidFill>
                  <a:prstClr val="black"/>
                </a:solidFill>
                <a:latin typeface="Helvetica" pitchFamily="2" charset="0"/>
                <a:ea typeface="Helvetica" charset="0"/>
                <a:cs typeface="Helvetica" charset="0"/>
              </a:rPr>
              <a:t>α</a:t>
            </a:r>
            <a:r>
              <a:rPr lang="en-US" sz="2400" dirty="0">
                <a:solidFill>
                  <a:prstClr val="black"/>
                </a:solidFill>
                <a:latin typeface="Helvetica" pitchFamily="2" charset="0"/>
                <a:ea typeface="Helvetica" charset="0"/>
                <a:cs typeface="Helvetica" charset="0"/>
              </a:rPr>
              <a:t>)</a:t>
            </a:r>
            <a:r>
              <a:rPr lang="en-US" sz="2400" dirty="0">
                <a:solidFill>
                  <a:srgbClr val="0000CC"/>
                </a:solidFill>
                <a:latin typeface="Helvetica" pitchFamily="2" charset="0"/>
                <a:ea typeface="Helvetica" charset="0"/>
                <a:cs typeface="Helvetica" charset="0"/>
              </a:rPr>
              <a:t>.</a:t>
            </a:r>
            <a:endParaRPr lang="en-US" sz="2400" dirty="0">
              <a:solidFill>
                <a:prstClr val="black"/>
              </a:solidFill>
              <a:latin typeface="Helvetica" pitchFamily="2" charset="0"/>
              <a:ea typeface="Helvetica" charset="0"/>
              <a:cs typeface="Helvetica" charset="0"/>
            </a:endParaRPr>
          </a:p>
          <a:p>
            <a:pPr marL="742950" lvl="1" indent="-285750" eaLnBrk="0" hangingPunct="0">
              <a:spcBef>
                <a:spcPct val="20000"/>
              </a:spcBef>
            </a:pPr>
            <a:endParaRPr lang="en-US" dirty="0">
              <a:solidFill>
                <a:srgbClr val="000000"/>
              </a:solidFill>
              <a:latin typeface="Helvetica" pitchFamily="2" charset="0"/>
              <a:ea typeface="Helvetica" charset="0"/>
              <a:cs typeface="Helvetica" charset="0"/>
            </a:endParaRPr>
          </a:p>
          <a:p>
            <a:pPr marL="742950" lvl="1" indent="-285750" eaLnBrk="0" hangingPunct="0">
              <a:spcBef>
                <a:spcPct val="20000"/>
              </a:spcBef>
            </a:pPr>
            <a:r>
              <a:rPr lang="en-US" dirty="0">
                <a:solidFill>
                  <a:srgbClr val="000000"/>
                </a:solidFill>
                <a:latin typeface="Helvetica" pitchFamily="2" charset="0"/>
                <a:ea typeface="Helvetica" charset="0"/>
                <a:cs typeface="Helvetica" charset="0"/>
              </a:rPr>
              <a:t>                                                          </a:t>
            </a:r>
          </a:p>
          <a:p>
            <a:pPr marL="742950" lvl="1" indent="-285750" eaLnBrk="0" hangingPunct="0">
              <a:spcBef>
                <a:spcPct val="20000"/>
              </a:spcBef>
            </a:pPr>
            <a:endParaRPr lang="en-US" sz="1100" dirty="0">
              <a:solidFill>
                <a:srgbClr val="BD0811"/>
              </a:solidFill>
              <a:latin typeface="Helvetica" pitchFamily="2" charset="0"/>
              <a:ea typeface="Helvetica" charset="0"/>
              <a:cs typeface="Helvetica" charset="0"/>
            </a:endParaRPr>
          </a:p>
          <a:p>
            <a:pPr marL="742950" lvl="1" indent="-285750" eaLnBrk="0" hangingPunct="0">
              <a:spcBef>
                <a:spcPct val="20000"/>
              </a:spcBef>
            </a:pPr>
            <a:r>
              <a:rPr lang="en-US" sz="1100" dirty="0">
                <a:solidFill>
                  <a:srgbClr val="BD0811"/>
                </a:solidFill>
                <a:latin typeface="Helvetica" pitchFamily="2" charset="0"/>
                <a:ea typeface="Helvetica" charset="0"/>
                <a:cs typeface="Helvetica" charset="0"/>
              </a:rPr>
              <a:t>                                                                                        </a:t>
            </a:r>
            <a:r>
              <a:rPr lang="en-US" dirty="0">
                <a:solidFill>
                  <a:srgbClr val="BD0811"/>
                </a:solidFill>
                <a:latin typeface="Helvetica" pitchFamily="2" charset="0"/>
                <a:ea typeface="Helvetica" charset="0"/>
                <a:cs typeface="Helvetica" charset="0"/>
              </a:rPr>
              <a:t> </a:t>
            </a:r>
            <a:endParaRPr lang="en-US" sz="700" dirty="0">
              <a:solidFill>
                <a:srgbClr val="BD0811"/>
              </a:solidFill>
              <a:latin typeface="Helvetica" pitchFamily="2" charset="0"/>
              <a:ea typeface="Helvetica" charset="0"/>
              <a:cs typeface="Helvetica" charset="0"/>
            </a:endParaRPr>
          </a:p>
          <a:p>
            <a:pPr marL="742950" lvl="1" indent="-285750" eaLnBrk="0" hangingPunct="0">
              <a:spcBef>
                <a:spcPct val="20000"/>
              </a:spcBef>
              <a:buFont typeface="Arial" charset="0"/>
              <a:buChar char="–"/>
            </a:pPr>
            <a:endParaRPr lang="en-US" sz="700" dirty="0">
              <a:solidFill>
                <a:srgbClr val="BD0811"/>
              </a:solidFill>
              <a:latin typeface="Helvetica" pitchFamily="2" charset="0"/>
              <a:ea typeface="Helvetica" charset="0"/>
              <a:cs typeface="Helvetica" charset="0"/>
            </a:endParaRPr>
          </a:p>
          <a:p>
            <a:pPr marL="742950" lvl="1" indent="-285750" eaLnBrk="0" hangingPunct="0">
              <a:spcBef>
                <a:spcPct val="20000"/>
              </a:spcBef>
              <a:buFont typeface="Arial" charset="0"/>
              <a:buChar char="–"/>
            </a:pPr>
            <a:endParaRPr lang="en-US" sz="700" dirty="0">
              <a:solidFill>
                <a:srgbClr val="BD0811"/>
              </a:solidFill>
              <a:latin typeface="Helvetica" pitchFamily="2" charset="0"/>
              <a:ea typeface="Helvetica" charset="0"/>
              <a:cs typeface="Helvetica" charset="0"/>
            </a:endParaRPr>
          </a:p>
          <a:p>
            <a:pPr marL="742950" lvl="1" indent="-285750" eaLnBrk="0" hangingPunct="0">
              <a:spcBef>
                <a:spcPct val="20000"/>
              </a:spcBef>
              <a:buFont typeface="Arial" charset="0"/>
              <a:buChar char="–"/>
            </a:pPr>
            <a:endParaRPr lang="en-US" sz="700" dirty="0">
              <a:solidFill>
                <a:srgbClr val="BD0811"/>
              </a:solidFill>
              <a:latin typeface="Helvetica" pitchFamily="2" charset="0"/>
              <a:ea typeface="Helvetica" charset="0"/>
              <a:cs typeface="Helvetica" charset="0"/>
            </a:endParaRPr>
          </a:p>
          <a:p>
            <a:pPr marL="800100" lvl="1" indent="-342900" eaLnBrk="0" hangingPunct="0">
              <a:spcBef>
                <a:spcPct val="20000"/>
              </a:spcBef>
              <a:buFont typeface="Arial" charset="0"/>
              <a:buChar char="•"/>
            </a:pPr>
            <a:r>
              <a:rPr lang="en-US" sz="2400" dirty="0">
                <a:solidFill>
                  <a:srgbClr val="BD0811"/>
                </a:solidFill>
                <a:latin typeface="Helvetica" pitchFamily="2" charset="0"/>
                <a:ea typeface="Helvetica" charset="0"/>
                <a:cs typeface="Helvetica" charset="0"/>
              </a:rPr>
              <a:t>Adaptive window decreases:</a:t>
            </a:r>
          </a:p>
          <a:p>
            <a:pPr marL="800100" lvl="1" indent="-342900" eaLnBrk="0" hangingPunct="0">
              <a:spcBef>
                <a:spcPct val="20000"/>
              </a:spcBef>
              <a:buFont typeface="Arial" charset="0"/>
              <a:buChar char="•"/>
            </a:pPr>
            <a:endParaRPr lang="en-US" sz="800" dirty="0">
              <a:solidFill>
                <a:srgbClr val="BD0811"/>
              </a:solidFill>
              <a:latin typeface="Helvetica" pitchFamily="2" charset="0"/>
              <a:ea typeface="Helvetica" charset="0"/>
              <a:cs typeface="Helvetica" charset="0"/>
            </a:endParaRPr>
          </a:p>
          <a:p>
            <a:pPr marL="1257300" lvl="2" indent="-342900" eaLnBrk="0" hangingPunct="0">
              <a:spcBef>
                <a:spcPct val="20000"/>
              </a:spcBef>
              <a:buFont typeface="Arial" charset="0"/>
              <a:buChar char="•"/>
            </a:pPr>
            <a:r>
              <a:rPr lang="en-US" sz="2400" dirty="0">
                <a:solidFill>
                  <a:srgbClr val="000000"/>
                </a:solidFill>
                <a:latin typeface="Helvetica" pitchFamily="2" charset="0"/>
                <a:ea typeface="Helvetica" charset="0"/>
                <a:cs typeface="Helvetica" charset="0"/>
              </a:rPr>
              <a:t>Note: decrease factor between 1 and 2.</a:t>
            </a:r>
          </a:p>
        </p:txBody>
      </p:sp>
      <p:grpSp>
        <p:nvGrpSpPr>
          <p:cNvPr id="3" name="Group 2"/>
          <p:cNvGrpSpPr/>
          <p:nvPr/>
        </p:nvGrpSpPr>
        <p:grpSpPr>
          <a:xfrm>
            <a:off x="7772400" y="1138536"/>
            <a:ext cx="2514600" cy="1837729"/>
            <a:chOff x="6248400" y="1138535"/>
            <a:chExt cx="2514600" cy="1837729"/>
          </a:xfrm>
        </p:grpSpPr>
        <p:sp>
          <p:nvSpPr>
            <p:cNvPr id="31752" name="TextBox 7"/>
            <p:cNvSpPr txBox="1">
              <a:spLocks noChangeArrowheads="1"/>
            </p:cNvSpPr>
            <p:nvPr/>
          </p:nvSpPr>
          <p:spPr bwMode="auto">
            <a:xfrm>
              <a:off x="6248400" y="1143000"/>
              <a:ext cx="368968" cy="461665"/>
            </a:xfrm>
            <a:prstGeom prst="rect">
              <a:avLst/>
            </a:prstGeom>
            <a:noFill/>
            <a:ln w="9525">
              <a:noFill/>
              <a:miter lim="800000"/>
              <a:headEnd/>
              <a:tailEnd/>
            </a:ln>
          </p:spPr>
          <p:txBody>
            <a:bodyPr>
              <a:prstTxWarp prst="textNoShape">
                <a:avLst/>
              </a:prstTxWarp>
              <a:spAutoFit/>
            </a:bodyPr>
            <a:lstStyle/>
            <a:p>
              <a:r>
                <a:rPr lang="en-US" sz="2400" dirty="0">
                  <a:solidFill>
                    <a:prstClr val="black"/>
                  </a:solidFill>
                  <a:latin typeface="Helvetica" pitchFamily="2" charset="0"/>
                </a:rPr>
                <a:t>B</a:t>
              </a:r>
            </a:p>
          </p:txBody>
        </p:sp>
        <p:sp>
          <p:nvSpPr>
            <p:cNvPr id="31755" name="TextBox 15"/>
            <p:cNvSpPr txBox="1">
              <a:spLocks noChangeArrowheads="1"/>
            </p:cNvSpPr>
            <p:nvPr/>
          </p:nvSpPr>
          <p:spPr bwMode="auto">
            <a:xfrm>
              <a:off x="7615989" y="1138535"/>
              <a:ext cx="368968" cy="461665"/>
            </a:xfrm>
            <a:prstGeom prst="rect">
              <a:avLst/>
            </a:prstGeom>
            <a:noFill/>
            <a:ln w="9525">
              <a:noFill/>
              <a:miter lim="800000"/>
              <a:headEnd/>
              <a:tailEnd/>
            </a:ln>
          </p:spPr>
          <p:txBody>
            <a:bodyPr>
              <a:prstTxWarp prst="textNoShape">
                <a:avLst/>
              </a:prstTxWarp>
              <a:spAutoFit/>
            </a:bodyPr>
            <a:lstStyle/>
            <a:p>
              <a:r>
                <a:rPr lang="en-US" sz="2400" dirty="0">
                  <a:solidFill>
                    <a:prstClr val="black"/>
                  </a:solidFill>
                  <a:latin typeface="Helvetica" pitchFamily="2" charset="0"/>
                </a:rPr>
                <a:t>K</a:t>
              </a:r>
            </a:p>
          </p:txBody>
        </p:sp>
        <p:sp>
          <p:nvSpPr>
            <p:cNvPr id="31756" name="TextBox 16"/>
            <p:cNvSpPr txBox="1">
              <a:spLocks noChangeArrowheads="1"/>
            </p:cNvSpPr>
            <p:nvPr/>
          </p:nvSpPr>
          <p:spPr bwMode="auto">
            <a:xfrm>
              <a:off x="6785810" y="1276290"/>
              <a:ext cx="1475873" cy="400110"/>
            </a:xfrm>
            <a:prstGeom prst="rect">
              <a:avLst/>
            </a:prstGeom>
            <a:noFill/>
            <a:ln w="9525">
              <a:noFill/>
              <a:miter lim="800000"/>
              <a:headEnd/>
              <a:tailEnd/>
            </a:ln>
          </p:spPr>
          <p:txBody>
            <a:bodyPr>
              <a:prstTxWarp prst="textNoShape">
                <a:avLst/>
              </a:prstTxWarp>
              <a:spAutoFit/>
            </a:bodyPr>
            <a:lstStyle/>
            <a:p>
              <a:r>
                <a:rPr lang="en-US" sz="2000" dirty="0">
                  <a:solidFill>
                    <a:prstClr val="black"/>
                  </a:solidFill>
                  <a:latin typeface="Helvetica" pitchFamily="2" charset="0"/>
                </a:rPr>
                <a:t>Mark</a:t>
              </a:r>
              <a:endParaRPr lang="en-US" sz="2800" dirty="0">
                <a:solidFill>
                  <a:prstClr val="black"/>
                </a:solidFill>
                <a:latin typeface="Helvetica" pitchFamily="2" charset="0"/>
              </a:endParaRPr>
            </a:p>
          </p:txBody>
        </p:sp>
        <p:sp>
          <p:nvSpPr>
            <p:cNvPr id="31759" name="TextBox 14"/>
            <p:cNvSpPr txBox="1">
              <a:spLocks noChangeArrowheads="1"/>
            </p:cNvSpPr>
            <p:nvPr/>
          </p:nvSpPr>
          <p:spPr bwMode="auto">
            <a:xfrm>
              <a:off x="7972927" y="1197114"/>
              <a:ext cx="790073" cy="707886"/>
            </a:xfrm>
            <a:prstGeom prst="rect">
              <a:avLst/>
            </a:prstGeom>
            <a:noFill/>
            <a:ln w="9525">
              <a:noFill/>
              <a:miter lim="800000"/>
              <a:headEnd/>
              <a:tailEnd/>
            </a:ln>
          </p:spPr>
          <p:txBody>
            <a:bodyPr wrap="square">
              <a:prstTxWarp prst="textNoShape">
                <a:avLst/>
              </a:prstTxWarp>
              <a:spAutoFit/>
            </a:bodyPr>
            <a:lstStyle/>
            <a:p>
              <a:r>
                <a:rPr lang="en-US" sz="2000" dirty="0">
                  <a:solidFill>
                    <a:prstClr val="black"/>
                  </a:solidFill>
                  <a:latin typeface="Helvetica" pitchFamily="2" charset="0"/>
                </a:rPr>
                <a:t>Don’t </a:t>
              </a:r>
            </a:p>
            <a:p>
              <a:r>
                <a:rPr lang="en-US" sz="2000" dirty="0">
                  <a:solidFill>
                    <a:prstClr val="black"/>
                  </a:solidFill>
                  <a:latin typeface="Helvetica" pitchFamily="2" charset="0"/>
                </a:rPr>
                <a:t>Mark</a:t>
              </a:r>
            </a:p>
          </p:txBody>
        </p:sp>
        <p:grpSp>
          <p:nvGrpSpPr>
            <p:cNvPr id="8" name="Group 151"/>
            <p:cNvGrpSpPr>
              <a:grpSpLocks/>
            </p:cNvGrpSpPr>
            <p:nvPr/>
          </p:nvGrpSpPr>
          <p:grpSpPr bwMode="auto">
            <a:xfrm>
              <a:off x="6324601" y="1985665"/>
              <a:ext cx="2209800" cy="609600"/>
              <a:chOff x="4032" y="480"/>
              <a:chExt cx="768" cy="576"/>
            </a:xfrm>
            <a:gradFill>
              <a:gsLst>
                <a:gs pos="0">
                  <a:schemeClr val="bg1"/>
                </a:gs>
                <a:gs pos="100000">
                  <a:schemeClr val="hlink"/>
                </a:gs>
              </a:gsLst>
              <a:lin ang="0" scaled="1"/>
            </a:gradFill>
          </p:grpSpPr>
          <p:sp>
            <p:nvSpPr>
              <p:cNvPr id="18"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a:solidFill>
                    <a:srgbClr val="333399"/>
                  </a:solidFill>
                  <a:latin typeface="Helvetica" pitchFamily="2" charset="0"/>
                </a:endParaRPr>
              </a:p>
            </p:txBody>
          </p:sp>
          <p:sp>
            <p:nvSpPr>
              <p:cNvPr id="19" name="Line 153"/>
              <p:cNvSpPr>
                <a:spLocks noChangeShapeType="1"/>
              </p:cNvSpPr>
              <p:nvPr/>
            </p:nvSpPr>
            <p:spPr bwMode="auto">
              <a:xfrm>
                <a:off x="4721" y="653"/>
                <a:ext cx="0" cy="288"/>
              </a:xfrm>
              <a:prstGeom prst="line">
                <a:avLst/>
              </a:prstGeom>
              <a:grpFill/>
              <a:ln w="28575">
                <a:solidFill>
                  <a:schemeClr val="tx1"/>
                </a:solidFill>
                <a:round/>
                <a:headEnd/>
                <a:tailEnd/>
              </a:ln>
            </p:spPr>
            <p:txBody>
              <a:bodyPr/>
              <a:lstStyle/>
              <a:p>
                <a:endParaRPr lang="en-US">
                  <a:solidFill>
                    <a:prstClr val="black"/>
                  </a:solidFill>
                  <a:latin typeface="Helvetica" pitchFamily="2" charset="0"/>
                </a:endParaRPr>
              </a:p>
            </p:txBody>
          </p:sp>
        </p:grpSp>
        <p:cxnSp>
          <p:nvCxnSpPr>
            <p:cNvPr id="5" name="Straight Connector 4"/>
            <p:cNvCxnSpPr/>
            <p:nvPr/>
          </p:nvCxnSpPr>
          <p:spPr>
            <a:xfrm rot="5400000">
              <a:off x="7108658" y="2284449"/>
              <a:ext cx="1383631"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1029" name="Rectangle 5"/>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Helvetica" pitchFamily="2" charset="0"/>
            </a:endParaRPr>
          </a:p>
        </p:txBody>
      </p:sp>
      <p:sp>
        <p:nvSpPr>
          <p:cNvPr id="1030" name="Rectangle 6"/>
          <p:cNvSpPr>
            <a:spLocks noChangeArrowheads="1"/>
          </p:cNvSpPr>
          <p:nvPr/>
        </p:nvSpPr>
        <p:spPr bwMode="auto">
          <a:xfrm>
            <a:off x="1524000" y="1529834"/>
            <a:ext cx="22098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endParaRPr lang="en-US">
              <a:solidFill>
                <a:prstClr val="black"/>
              </a:solidFill>
              <a:latin typeface="Helvetica" pitchFamily="2" charset="0"/>
              <a:cs typeface="Arial" pitchFamily="34" charset="0"/>
            </a:endParaRPr>
          </a:p>
        </p:txBody>
      </p:sp>
      <p:sp>
        <p:nvSpPr>
          <p:cNvPr id="1032" name="Rectangle 8"/>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Helvetica" pitchFamily="2" charset="0"/>
            </a:endParaRPr>
          </a:p>
        </p:txBody>
      </p:sp>
      <p:sp>
        <p:nvSpPr>
          <p:cNvPr id="1035" name="Rectangle 11"/>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Helvetica" pitchFamily="2" charset="0"/>
            </a:endParaRPr>
          </a:p>
        </p:txBody>
      </p:sp>
      <p:sp>
        <p:nvSpPr>
          <p:cNvPr id="1036" name="Rectangle 12"/>
          <p:cNvSpPr>
            <a:spLocks noChangeArrowheads="1"/>
          </p:cNvSpPr>
          <p:nvPr/>
        </p:nvSpPr>
        <p:spPr bwMode="auto">
          <a:xfrm>
            <a:off x="1524001" y="17203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solidFill>
                <a:prstClr val="black"/>
              </a:solidFill>
              <a:latin typeface="Helvetica" pitchFamily="2" charset="0"/>
              <a:cs typeface="Arial" pitchFamily="34" charset="0"/>
            </a:endParaRPr>
          </a:p>
        </p:txBody>
      </p:sp>
      <p:sp>
        <p:nvSpPr>
          <p:cNvPr id="1038" name="Rectangle 14"/>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Helvetica" pitchFamily="2" charset="0"/>
            </a:endParaRPr>
          </a:p>
        </p:txBody>
      </p:sp>
      <p:sp>
        <p:nvSpPr>
          <p:cNvPr id="1041" name="Rectangle 17"/>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Helvetica" pitchFamily="2" charset="0"/>
            </a:endParaRPr>
          </a:p>
        </p:txBody>
      </p:sp>
      <p:sp>
        <p:nvSpPr>
          <p:cNvPr id="2" name="Rectangle 5"/>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Helvetica" pitchFamily="2" charset="0"/>
            </a:endParaRPr>
          </a:p>
        </p:txBody>
      </p:sp>
      <p:sp>
        <p:nvSpPr>
          <p:cNvPr id="4" name="Rectangle 8"/>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Helvetica" pitchFamily="2" charset="0"/>
            </a:endParaRPr>
          </a:p>
        </p:txBody>
      </p:sp>
      <p:sp>
        <p:nvSpPr>
          <p:cNvPr id="6" name="Rectangle 9"/>
          <p:cNvSpPr>
            <a:spLocks noChangeArrowheads="1"/>
          </p:cNvSpPr>
          <p:nvPr/>
        </p:nvSpPr>
        <p:spPr bwMode="auto">
          <a:xfrm>
            <a:off x="1524001" y="17203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solidFill>
                <a:prstClr val="black"/>
              </a:solidFill>
              <a:latin typeface="Helvetica" pitchFamily="2" charset="0"/>
              <a:cs typeface="Arial" pitchFamily="34" charset="0"/>
            </a:endParaRPr>
          </a:p>
        </p:txBody>
      </p:sp>
      <p:sp>
        <p:nvSpPr>
          <p:cNvPr id="7" name="Rectangle 11"/>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Helvetica" pitchFamily="2" charset="0"/>
            </a:endParaRPr>
          </a:p>
        </p:txBody>
      </p:sp>
      <p:graphicFrame>
        <p:nvGraphicFramePr>
          <p:cNvPr id="34" name="Object 33"/>
          <p:cNvGraphicFramePr>
            <a:graphicFrameLocks noChangeAspect="1"/>
          </p:cNvGraphicFramePr>
          <p:nvPr/>
        </p:nvGraphicFramePr>
        <p:xfrm>
          <a:off x="2751960" y="4173864"/>
          <a:ext cx="7077841" cy="702936"/>
        </p:xfrm>
        <a:graphic>
          <a:graphicData uri="http://schemas.openxmlformats.org/presentationml/2006/ole">
            <mc:AlternateContent xmlns:mc="http://schemas.openxmlformats.org/markup-compatibility/2006">
              <mc:Choice xmlns:v="urn:schemas-microsoft-com:vml" Requires="v">
                <p:oleObj spid="_x0000_s1161" name="Equation" r:id="rId5" imgW="3708400" imgH="368300" progId="Equation.3">
                  <p:embed/>
                </p:oleObj>
              </mc:Choice>
              <mc:Fallback>
                <p:oleObj name="Equation" r:id="rId5" imgW="3708400" imgH="368300" progId="Equation.3">
                  <p:embed/>
                  <p:pic>
                    <p:nvPicPr>
                      <p:cNvPr id="34" name="Object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960" y="4173864"/>
                        <a:ext cx="7077841" cy="702936"/>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71683" name="Object 3"/>
          <p:cNvGraphicFramePr>
            <a:graphicFrameLocks noChangeAspect="1"/>
          </p:cNvGraphicFramePr>
          <p:nvPr/>
        </p:nvGraphicFramePr>
        <p:xfrm>
          <a:off x="6064250" y="5282295"/>
          <a:ext cx="1912937" cy="739089"/>
        </p:xfrm>
        <a:graphic>
          <a:graphicData uri="http://schemas.openxmlformats.org/presentationml/2006/ole">
            <mc:AlternateContent xmlns:mc="http://schemas.openxmlformats.org/markup-compatibility/2006">
              <mc:Choice xmlns:v="urn:schemas-microsoft-com:vml" Requires="v">
                <p:oleObj spid="_x0000_s1162" name="Equation" r:id="rId7" imgW="952500" imgH="368300" progId="Equation.3">
                  <p:embed/>
                </p:oleObj>
              </mc:Choice>
              <mc:Fallback>
                <p:oleObj name="Equation" r:id="rId7" imgW="952500" imgH="368300" progId="Equation.3">
                  <p:embed/>
                  <p:pic>
                    <p:nvPicPr>
                      <p:cNvPr id="71683"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64250" y="5282295"/>
                        <a:ext cx="1912937" cy="739089"/>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9" name="Title 8"/>
          <p:cNvSpPr>
            <a:spLocks noGrp="1"/>
          </p:cNvSpPr>
          <p:nvPr>
            <p:ph type="title"/>
          </p:nvPr>
        </p:nvSpPr>
        <p:spPr/>
        <p:txBody>
          <a:bodyPr/>
          <a:lstStyle/>
          <a:p>
            <a:r>
              <a:rPr lang="en-US" dirty="0">
                <a:latin typeface="Helvetica" pitchFamily="2" charset="0"/>
                <a:ea typeface="ＭＳ Ｐゴシック" charset="-128"/>
                <a:cs typeface="ＭＳ Ｐゴシック" charset="-128"/>
              </a:rPr>
              <a:t>DCTCP algorithm</a:t>
            </a:r>
            <a:endParaRPr lang="en-US" dirty="0">
              <a:latin typeface="Helvetica" pitchFamily="2" charset="0"/>
            </a:endParaRPr>
          </a:p>
        </p:txBody>
      </p:sp>
    </p:spTree>
    <p:custDataLst>
      <p:tags r:id="rId2"/>
    </p:custDataLst>
    <p:extLst>
      <p:ext uri="{BB962C8B-B14F-4D97-AF65-F5344CB8AC3E}">
        <p14:creationId xmlns:p14="http://schemas.microsoft.com/office/powerpoint/2010/main" val="2911518840"/>
      </p:ext>
    </p:extLst>
  </p:cSld>
  <p:clrMapOvr>
    <a:masterClrMapping/>
  </p:clrMapOvr>
  <p:transition advTm="9729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5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5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757">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757">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F182D-34B7-AC4A-BFB1-B6573EAC344C}"/>
              </a:ext>
            </a:extLst>
          </p:cNvPr>
          <p:cNvSpPr>
            <a:spLocks noGrp="1"/>
          </p:cNvSpPr>
          <p:nvPr>
            <p:ph type="title"/>
          </p:nvPr>
        </p:nvSpPr>
        <p:spPr/>
        <p:txBody>
          <a:bodyPr/>
          <a:lstStyle/>
          <a:p>
            <a:r>
              <a:rPr lang="en-US" dirty="0"/>
              <a:t>Efficient and “lossless” ACK generation</a:t>
            </a:r>
          </a:p>
        </p:txBody>
      </p:sp>
      <p:pic>
        <p:nvPicPr>
          <p:cNvPr id="4" name="Picture 3">
            <a:extLst>
              <a:ext uri="{FF2B5EF4-FFF2-40B4-BE49-F238E27FC236}">
                <a16:creationId xmlns:a16="http://schemas.microsoft.com/office/drawing/2014/main" id="{5C68600C-1514-F645-9B1E-CD8F6BCDFADE}"/>
              </a:ext>
            </a:extLst>
          </p:cNvPr>
          <p:cNvPicPr>
            <a:picLocks noChangeAspect="1"/>
          </p:cNvPicPr>
          <p:nvPr/>
        </p:nvPicPr>
        <p:blipFill>
          <a:blip r:embed="rId2"/>
          <a:stretch>
            <a:fillRect/>
          </a:stretch>
        </p:blipFill>
        <p:spPr>
          <a:xfrm>
            <a:off x="1041373" y="1898073"/>
            <a:ext cx="10109254" cy="4209565"/>
          </a:xfrm>
          <a:prstGeom prst="rect">
            <a:avLst/>
          </a:prstGeom>
        </p:spPr>
      </p:pic>
    </p:spTree>
    <p:extLst>
      <p:ext uri="{BB962C8B-B14F-4D97-AF65-F5344CB8AC3E}">
        <p14:creationId xmlns:p14="http://schemas.microsoft.com/office/powerpoint/2010/main" val="2707732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114340" y="1479289"/>
            <a:ext cx="8703166" cy="4968950"/>
            <a:chOff x="716280" y="1584249"/>
            <a:chExt cx="8703166" cy="4968950"/>
          </a:xfrm>
        </p:grpSpPr>
        <p:grpSp>
          <p:nvGrpSpPr>
            <p:cNvPr id="50" name="Group 49"/>
            <p:cNvGrpSpPr/>
            <p:nvPr/>
          </p:nvGrpSpPr>
          <p:grpSpPr>
            <a:xfrm>
              <a:off x="716280" y="1820329"/>
              <a:ext cx="7437120" cy="4732870"/>
              <a:chOff x="716280" y="1820329"/>
              <a:chExt cx="7437120" cy="4732870"/>
            </a:xfrm>
          </p:grpSpPr>
          <p:grpSp>
            <p:nvGrpSpPr>
              <p:cNvPr id="42" name="Group 41"/>
              <p:cNvGrpSpPr/>
              <p:nvPr/>
            </p:nvGrpSpPr>
            <p:grpSpPr>
              <a:xfrm>
                <a:off x="716280" y="1905000"/>
                <a:ext cx="7437120" cy="4648199"/>
                <a:chOff x="716280" y="1905000"/>
                <a:chExt cx="7437120" cy="4648199"/>
              </a:xfrm>
            </p:grpSpPr>
            <p:grpSp>
              <p:nvGrpSpPr>
                <p:cNvPr id="7" name="Group 6"/>
                <p:cNvGrpSpPr/>
                <p:nvPr/>
              </p:nvGrpSpPr>
              <p:grpSpPr>
                <a:xfrm>
                  <a:off x="716280" y="1905000"/>
                  <a:ext cx="7437120" cy="4648199"/>
                  <a:chOff x="304800" y="1219200"/>
                  <a:chExt cx="7924800" cy="4953000"/>
                </a:xfrm>
              </p:grpSpPr>
              <p:pic>
                <p:nvPicPr>
                  <p:cNvPr id="5" name="Picture 4" descr="queue-timeseries.eps"/>
                  <p:cNvPicPr>
                    <a:picLocks noChangeAspect="1"/>
                  </p:cNvPicPr>
                  <p:nvPr/>
                </p:nvPicPr>
                <p:blipFill rotWithShape="1">
                  <a:blip r:embed="rId3">
                    <a:extLst>
                      <a:ext uri="{28A0092B-C50C-407E-A947-70E740481C1C}">
                        <a14:useLocalDpi xmlns:a14="http://schemas.microsoft.com/office/drawing/2010/main" val="0"/>
                      </a:ext>
                    </a:extLst>
                  </a:blip>
                  <a:srcRect b="8963"/>
                  <a:stretch/>
                </p:blipFill>
                <p:spPr>
                  <a:xfrm>
                    <a:off x="304800" y="1219200"/>
                    <a:ext cx="7772400" cy="4953000"/>
                  </a:xfrm>
                  <a:prstGeom prst="rect">
                    <a:avLst/>
                  </a:prstGeom>
                </p:spPr>
              </p:pic>
              <p:pic>
                <p:nvPicPr>
                  <p:cNvPr id="6" name="Picture 5" descr="queue-timeseries.eps"/>
                  <p:cNvPicPr>
                    <a:picLocks noChangeAspect="1"/>
                  </p:cNvPicPr>
                  <p:nvPr/>
                </p:nvPicPr>
                <p:blipFill rotWithShape="1">
                  <a:blip r:embed="rId4">
                    <a:extLst>
                      <a:ext uri="{28A0092B-C50C-407E-A947-70E740481C1C}">
                        <a14:useLocalDpi xmlns:a14="http://schemas.microsoft.com/office/drawing/2010/main" val="0"/>
                      </a:ext>
                    </a:extLst>
                  </a:blip>
                  <a:srcRect t="91970"/>
                  <a:stretch/>
                </p:blipFill>
                <p:spPr>
                  <a:xfrm>
                    <a:off x="457200" y="5735320"/>
                    <a:ext cx="7772400" cy="436880"/>
                  </a:xfrm>
                  <a:prstGeom prst="rect">
                    <a:avLst/>
                  </a:prstGeom>
                </p:spPr>
              </p:pic>
            </p:grpSp>
            <p:sp>
              <p:nvSpPr>
                <p:cNvPr id="40" name="Rectangle 39"/>
                <p:cNvSpPr/>
                <p:nvPr/>
              </p:nvSpPr>
              <p:spPr>
                <a:xfrm>
                  <a:off x="2514600" y="4648200"/>
                  <a:ext cx="3276600" cy="838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Helvetica" pitchFamily="2" charset="0"/>
                    <a:ea typeface="Helvetica" charset="0"/>
                    <a:cs typeface="Helvetica" charset="0"/>
                  </a:endParaRPr>
                </a:p>
              </p:txBody>
            </p:sp>
            <p:pic>
              <p:nvPicPr>
                <p:cNvPr id="36" name="Picture 35" descr="queue-timeseries.eps"/>
                <p:cNvPicPr>
                  <a:picLocks noChangeAspect="1"/>
                </p:cNvPicPr>
                <p:nvPr/>
              </p:nvPicPr>
              <p:blipFill rotWithShape="1">
                <a:blip r:embed="rId5">
                  <a:extLst>
                    <a:ext uri="{28A0092B-C50C-407E-A947-70E740481C1C}">
                      <a14:useLocalDpi xmlns:a14="http://schemas.microsoft.com/office/drawing/2010/main" val="0"/>
                    </a:ext>
                  </a:extLst>
                </a:blip>
                <a:srcRect l="38351" t="55828" r="22103" b="30176"/>
                <a:stretch/>
              </p:blipFill>
              <p:spPr>
                <a:xfrm>
                  <a:off x="2607733" y="4572000"/>
                  <a:ext cx="2802467" cy="694266"/>
                </a:xfrm>
                <a:prstGeom prst="rect">
                  <a:avLst/>
                </a:prstGeom>
                <a:noFill/>
              </p:spPr>
            </p:pic>
          </p:grpSp>
          <p:sp>
            <p:nvSpPr>
              <p:cNvPr id="49" name="TextBox 48"/>
              <p:cNvSpPr txBox="1"/>
              <p:nvPr/>
            </p:nvSpPr>
            <p:spPr>
              <a:xfrm rot="16200000">
                <a:off x="-47423" y="2587421"/>
                <a:ext cx="2057403" cy="523220"/>
              </a:xfrm>
              <a:prstGeom prst="rect">
                <a:avLst/>
              </a:prstGeom>
              <a:solidFill>
                <a:schemeClr val="bg1"/>
              </a:solidFill>
            </p:spPr>
            <p:txBody>
              <a:bodyPr wrap="square" rtlCol="0">
                <a:spAutoFit/>
              </a:bodyPr>
              <a:lstStyle/>
              <a:p>
                <a:r>
                  <a:rPr lang="en-US" sz="2800" dirty="0">
                    <a:solidFill>
                      <a:prstClr val="black"/>
                    </a:solidFill>
                    <a:latin typeface="Helvetica" pitchFamily="2" charset="0"/>
                    <a:ea typeface="Helvetica" charset="0"/>
                    <a:cs typeface="Helvetica" charset="0"/>
                  </a:rPr>
                  <a:t>(</a:t>
                </a:r>
                <a:r>
                  <a:rPr lang="en-US" sz="2800" dirty="0" err="1">
                    <a:solidFill>
                      <a:prstClr val="black"/>
                    </a:solidFill>
                    <a:latin typeface="Helvetica" pitchFamily="2" charset="0"/>
                    <a:ea typeface="Helvetica" charset="0"/>
                    <a:cs typeface="Helvetica" charset="0"/>
                  </a:rPr>
                  <a:t>KBytes</a:t>
                </a:r>
                <a:r>
                  <a:rPr lang="en-US" sz="2800" dirty="0">
                    <a:solidFill>
                      <a:prstClr val="black"/>
                    </a:solidFill>
                    <a:latin typeface="Helvetica" pitchFamily="2" charset="0"/>
                    <a:ea typeface="Helvetica" charset="0"/>
                    <a:cs typeface="Helvetica" charset="0"/>
                  </a:rPr>
                  <a:t>)</a:t>
                </a:r>
              </a:p>
            </p:txBody>
          </p:sp>
        </p:grpSp>
        <p:sp>
          <p:nvSpPr>
            <p:cNvPr id="35" name="TextBox 34"/>
            <p:cNvSpPr txBox="1"/>
            <p:nvPr/>
          </p:nvSpPr>
          <p:spPr>
            <a:xfrm>
              <a:off x="981278" y="1584249"/>
              <a:ext cx="8438168" cy="461665"/>
            </a:xfrm>
            <a:prstGeom prst="rect">
              <a:avLst/>
            </a:prstGeom>
            <a:noFill/>
          </p:spPr>
          <p:txBody>
            <a:bodyPr wrap="square" rtlCol="0">
              <a:spAutoFit/>
            </a:bodyPr>
            <a:lstStyle/>
            <a:p>
              <a:r>
                <a:rPr lang="en-US" sz="2400" dirty="0">
                  <a:solidFill>
                    <a:srgbClr val="2621C2"/>
                  </a:solidFill>
                  <a:latin typeface="Helvetica" pitchFamily="2" charset="0"/>
                  <a:ea typeface="Helvetica" charset="0"/>
                  <a:cs typeface="Helvetica" charset="0"/>
                </a:rPr>
                <a:t>Experiment:</a:t>
              </a:r>
              <a:r>
                <a:rPr lang="en-US" sz="2400" dirty="0">
                  <a:solidFill>
                    <a:srgbClr val="BD0A12"/>
                  </a:solidFill>
                  <a:latin typeface="Helvetica" pitchFamily="2" charset="0"/>
                  <a:ea typeface="Helvetica" charset="0"/>
                  <a:cs typeface="Helvetica" charset="0"/>
                </a:rPr>
                <a:t> </a:t>
              </a:r>
              <a:r>
                <a:rPr lang="en-US" sz="2400" dirty="0">
                  <a:solidFill>
                    <a:srgbClr val="000000"/>
                  </a:solidFill>
                  <a:latin typeface="Helvetica" pitchFamily="2" charset="0"/>
                  <a:ea typeface="Helvetica" charset="0"/>
                  <a:cs typeface="Helvetica" charset="0"/>
                </a:rPr>
                <a:t>2 flows (Win 7 stack), Broadcom 1Gbps Switch</a:t>
              </a:r>
            </a:p>
          </p:txBody>
        </p:sp>
      </p:grpSp>
      <p:grpSp>
        <p:nvGrpSpPr>
          <p:cNvPr id="48" name="Group 47"/>
          <p:cNvGrpSpPr/>
          <p:nvPr/>
        </p:nvGrpSpPr>
        <p:grpSpPr>
          <a:xfrm>
            <a:off x="7057411" y="4767375"/>
            <a:ext cx="4148085" cy="1071265"/>
            <a:chOff x="6213130" y="4925917"/>
            <a:chExt cx="3407895" cy="999847"/>
          </a:xfrm>
        </p:grpSpPr>
        <p:cxnSp>
          <p:nvCxnSpPr>
            <p:cNvPr id="43" name="Straight Connector 42"/>
            <p:cNvCxnSpPr/>
            <p:nvPr/>
          </p:nvCxnSpPr>
          <p:spPr>
            <a:xfrm flipH="1">
              <a:off x="6259072" y="5916664"/>
              <a:ext cx="2029948" cy="9100"/>
            </a:xfrm>
            <a:prstGeom prst="line">
              <a:avLst/>
            </a:prstGeom>
            <a:ln w="63500">
              <a:solidFill>
                <a:srgbClr val="00000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7543731" y="5305508"/>
              <a:ext cx="69" cy="504802"/>
            </a:xfrm>
            <a:prstGeom prst="straightConnector1">
              <a:avLst/>
            </a:prstGeom>
            <a:ln w="50800">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6213130" y="4925917"/>
              <a:ext cx="3407895" cy="402161"/>
            </a:xfrm>
            <a:prstGeom prst="rect">
              <a:avLst/>
            </a:prstGeom>
            <a:noFill/>
          </p:spPr>
          <p:txBody>
            <a:bodyPr wrap="square" rtlCol="0">
              <a:spAutoFit/>
            </a:bodyPr>
            <a:lstStyle/>
            <a:p>
              <a:r>
                <a:rPr lang="en-US" sz="2200" dirty="0">
                  <a:solidFill>
                    <a:srgbClr val="000000"/>
                  </a:solidFill>
                  <a:latin typeface="Helvetica" pitchFamily="2" charset="0"/>
                </a:rPr>
                <a:t>ECN Marking Thresh = 30KB</a:t>
              </a:r>
            </a:p>
          </p:txBody>
        </p:sp>
      </p:grpSp>
      <p:grpSp>
        <p:nvGrpSpPr>
          <p:cNvPr id="37" name="Group 36"/>
          <p:cNvGrpSpPr/>
          <p:nvPr/>
        </p:nvGrpSpPr>
        <p:grpSpPr>
          <a:xfrm>
            <a:off x="263312" y="1739103"/>
            <a:ext cx="1946488" cy="838200"/>
            <a:chOff x="110912" y="914400"/>
            <a:chExt cx="1946488" cy="838200"/>
          </a:xfrm>
        </p:grpSpPr>
        <p:grpSp>
          <p:nvGrpSpPr>
            <p:cNvPr id="38" name="Group 37"/>
            <p:cNvGrpSpPr/>
            <p:nvPr/>
          </p:nvGrpSpPr>
          <p:grpSpPr>
            <a:xfrm>
              <a:off x="110912" y="914400"/>
              <a:ext cx="1946488" cy="838200"/>
              <a:chOff x="0" y="0"/>
              <a:chExt cx="1946488" cy="838200"/>
            </a:xfrm>
          </p:grpSpPr>
          <p:sp>
            <p:nvSpPr>
              <p:cNvPr id="53" name="Rectangle 52"/>
              <p:cNvSpPr/>
              <p:nvPr/>
            </p:nvSpPr>
            <p:spPr>
              <a:xfrm>
                <a:off x="0" y="0"/>
                <a:ext cx="1946488" cy="838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latin typeface="Helvetica" pitchFamily="2" charset="0"/>
                </a:endParaRPr>
              </a:p>
            </p:txBody>
          </p:sp>
          <p:grpSp>
            <p:nvGrpSpPr>
              <p:cNvPr id="55" name="Group 54"/>
              <p:cNvGrpSpPr/>
              <p:nvPr/>
            </p:nvGrpSpPr>
            <p:grpSpPr>
              <a:xfrm>
                <a:off x="228600" y="76200"/>
                <a:ext cx="1524000" cy="640080"/>
                <a:chOff x="2362200" y="2362200"/>
                <a:chExt cx="3810000" cy="1600200"/>
              </a:xfrm>
            </p:grpSpPr>
            <p:sp>
              <p:nvSpPr>
                <p:cNvPr id="56" name="Oval 55"/>
                <p:cNvSpPr/>
                <p:nvPr/>
              </p:nvSpPr>
              <p:spPr>
                <a:xfrm>
                  <a:off x="5638800" y="2971800"/>
                  <a:ext cx="533400" cy="457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latin typeface="Helvetica" pitchFamily="2" charset="0"/>
                  </a:endParaRPr>
                </a:p>
              </p:txBody>
            </p:sp>
            <p:sp>
              <p:nvSpPr>
                <p:cNvPr id="57" name="Oval 56"/>
                <p:cNvSpPr/>
                <p:nvPr/>
              </p:nvSpPr>
              <p:spPr>
                <a:xfrm>
                  <a:off x="2362200" y="2362200"/>
                  <a:ext cx="533400" cy="457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latin typeface="Helvetica" pitchFamily="2" charset="0"/>
                  </a:endParaRPr>
                </a:p>
              </p:txBody>
            </p:sp>
            <p:sp>
              <p:nvSpPr>
                <p:cNvPr id="58" name="Oval 57"/>
                <p:cNvSpPr/>
                <p:nvPr/>
              </p:nvSpPr>
              <p:spPr>
                <a:xfrm>
                  <a:off x="2362200" y="3505200"/>
                  <a:ext cx="533400" cy="457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latin typeface="Helvetica" pitchFamily="2" charset="0"/>
                  </a:endParaRPr>
                </a:p>
              </p:txBody>
            </p:sp>
            <p:sp>
              <p:nvSpPr>
                <p:cNvPr id="59" name="Freeform 58"/>
                <p:cNvSpPr/>
                <p:nvPr/>
              </p:nvSpPr>
              <p:spPr>
                <a:xfrm>
                  <a:off x="2902857" y="2554514"/>
                  <a:ext cx="2743200" cy="621696"/>
                </a:xfrm>
                <a:custGeom>
                  <a:avLst/>
                  <a:gdLst>
                    <a:gd name="connsiteX0" fmla="*/ 0 w 2743200"/>
                    <a:gd name="connsiteY0" fmla="*/ 0 h 621696"/>
                    <a:gd name="connsiteX1" fmla="*/ 943429 w 2743200"/>
                    <a:gd name="connsiteY1" fmla="*/ 522515 h 621696"/>
                    <a:gd name="connsiteX2" fmla="*/ 2743200 w 2743200"/>
                    <a:gd name="connsiteY2" fmla="*/ 595086 h 621696"/>
                  </a:gdLst>
                  <a:ahLst/>
                  <a:cxnLst>
                    <a:cxn ang="0">
                      <a:pos x="connsiteX0" y="connsiteY0"/>
                    </a:cxn>
                    <a:cxn ang="0">
                      <a:pos x="connsiteX1" y="connsiteY1"/>
                    </a:cxn>
                    <a:cxn ang="0">
                      <a:pos x="connsiteX2" y="connsiteY2"/>
                    </a:cxn>
                  </a:cxnLst>
                  <a:rect l="l" t="t" r="r" b="b"/>
                  <a:pathLst>
                    <a:path w="2743200" h="621696">
                      <a:moveTo>
                        <a:pt x="0" y="0"/>
                      </a:moveTo>
                      <a:cubicBezTo>
                        <a:pt x="243114" y="211667"/>
                        <a:pt x="486229" y="423334"/>
                        <a:pt x="943429" y="522515"/>
                      </a:cubicBezTo>
                      <a:cubicBezTo>
                        <a:pt x="1400629" y="621696"/>
                        <a:pt x="2071914" y="608391"/>
                        <a:pt x="2743200" y="595086"/>
                      </a:cubicBezTo>
                    </a:path>
                  </a:pathLst>
                </a:custGeom>
                <a:ln w="508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latin typeface="Helvetica" pitchFamily="2" charset="0"/>
                  </a:endParaRPr>
                </a:p>
              </p:txBody>
            </p:sp>
            <p:sp>
              <p:nvSpPr>
                <p:cNvPr id="60" name="Freeform 59"/>
                <p:cNvSpPr/>
                <p:nvPr/>
              </p:nvSpPr>
              <p:spPr>
                <a:xfrm flipV="1">
                  <a:off x="2895600" y="3112104"/>
                  <a:ext cx="2743200" cy="621696"/>
                </a:xfrm>
                <a:custGeom>
                  <a:avLst/>
                  <a:gdLst>
                    <a:gd name="connsiteX0" fmla="*/ 0 w 2743200"/>
                    <a:gd name="connsiteY0" fmla="*/ 0 h 621696"/>
                    <a:gd name="connsiteX1" fmla="*/ 943429 w 2743200"/>
                    <a:gd name="connsiteY1" fmla="*/ 522515 h 621696"/>
                    <a:gd name="connsiteX2" fmla="*/ 2743200 w 2743200"/>
                    <a:gd name="connsiteY2" fmla="*/ 595086 h 621696"/>
                  </a:gdLst>
                  <a:ahLst/>
                  <a:cxnLst>
                    <a:cxn ang="0">
                      <a:pos x="connsiteX0" y="connsiteY0"/>
                    </a:cxn>
                    <a:cxn ang="0">
                      <a:pos x="connsiteX1" y="connsiteY1"/>
                    </a:cxn>
                    <a:cxn ang="0">
                      <a:pos x="connsiteX2" y="connsiteY2"/>
                    </a:cxn>
                  </a:cxnLst>
                  <a:rect l="l" t="t" r="r" b="b"/>
                  <a:pathLst>
                    <a:path w="2743200" h="621696">
                      <a:moveTo>
                        <a:pt x="0" y="0"/>
                      </a:moveTo>
                      <a:cubicBezTo>
                        <a:pt x="243114" y="211667"/>
                        <a:pt x="486229" y="423334"/>
                        <a:pt x="943429" y="522515"/>
                      </a:cubicBezTo>
                      <a:cubicBezTo>
                        <a:pt x="1400629" y="621696"/>
                        <a:pt x="2071914" y="608391"/>
                        <a:pt x="2743200" y="595086"/>
                      </a:cubicBezTo>
                    </a:path>
                  </a:pathLst>
                </a:custGeom>
                <a:ln w="508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latin typeface="Helvetica" pitchFamily="2" charset="0"/>
                  </a:endParaRPr>
                </a:p>
              </p:txBody>
            </p:sp>
          </p:grpSp>
        </p:grpSp>
        <p:sp>
          <p:nvSpPr>
            <p:cNvPr id="39" name="Rectangle 38"/>
            <p:cNvSpPr/>
            <p:nvPr/>
          </p:nvSpPr>
          <p:spPr>
            <a:xfrm>
              <a:off x="838200" y="1188007"/>
              <a:ext cx="304800" cy="2438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latin typeface="Helvetica" pitchFamily="2" charset="0"/>
              </a:endParaRPr>
            </a:p>
          </p:txBody>
        </p:sp>
        <p:grpSp>
          <p:nvGrpSpPr>
            <p:cNvPr id="41" name="Group 32"/>
            <p:cNvGrpSpPr/>
            <p:nvPr/>
          </p:nvGrpSpPr>
          <p:grpSpPr>
            <a:xfrm flipV="1">
              <a:off x="860820" y="1238085"/>
              <a:ext cx="246605" cy="145827"/>
              <a:chOff x="1040728" y="3511051"/>
              <a:chExt cx="2777155" cy="1642242"/>
            </a:xfrm>
          </p:grpSpPr>
          <p:sp>
            <p:nvSpPr>
              <p:cNvPr id="46" name="Freeform 45"/>
              <p:cNvSpPr/>
              <p:nvPr/>
            </p:nvSpPr>
            <p:spPr>
              <a:xfrm>
                <a:off x="1040728" y="3511051"/>
                <a:ext cx="1384147" cy="81837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38100">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latin typeface="Helvetica" pitchFamily="2" charset="0"/>
                </a:endParaRPr>
              </a:p>
            </p:txBody>
          </p:sp>
          <p:sp>
            <p:nvSpPr>
              <p:cNvPr id="47" name="Freeform 46"/>
              <p:cNvSpPr/>
              <p:nvPr/>
            </p:nvSpPr>
            <p:spPr>
              <a:xfrm flipH="1" flipV="1">
                <a:off x="2411547" y="4311599"/>
                <a:ext cx="1384147" cy="81837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38100">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latin typeface="Helvetica" pitchFamily="2" charset="0"/>
                </a:endParaRPr>
              </a:p>
            </p:txBody>
          </p:sp>
          <p:sp>
            <p:nvSpPr>
              <p:cNvPr id="51" name="Freeform 50"/>
              <p:cNvSpPr/>
              <p:nvPr/>
            </p:nvSpPr>
            <p:spPr>
              <a:xfrm flipH="1">
                <a:off x="2433736" y="3534367"/>
                <a:ext cx="1384147" cy="81837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38100">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latin typeface="Helvetica" pitchFamily="2" charset="0"/>
                </a:endParaRPr>
              </a:p>
            </p:txBody>
          </p:sp>
          <p:sp>
            <p:nvSpPr>
              <p:cNvPr id="52" name="Freeform 51"/>
              <p:cNvSpPr/>
              <p:nvPr/>
            </p:nvSpPr>
            <p:spPr>
              <a:xfrm flipV="1">
                <a:off x="1062916" y="4334915"/>
                <a:ext cx="1384147" cy="81837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38100">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latin typeface="Helvetica" pitchFamily="2" charset="0"/>
                </a:endParaRPr>
              </a:p>
            </p:txBody>
          </p:sp>
        </p:grpSp>
      </p:grpSp>
      <p:grpSp>
        <p:nvGrpSpPr>
          <p:cNvPr id="18" name="Group 17"/>
          <p:cNvGrpSpPr/>
          <p:nvPr/>
        </p:nvGrpSpPr>
        <p:grpSpPr>
          <a:xfrm>
            <a:off x="6214074" y="2561091"/>
            <a:ext cx="284683" cy="3275507"/>
            <a:chOff x="4742548" y="2582082"/>
            <a:chExt cx="284683" cy="3275507"/>
          </a:xfrm>
          <a:effectLst/>
        </p:grpSpPr>
        <p:cxnSp>
          <p:nvCxnSpPr>
            <p:cNvPr id="10" name="Straight Connector 9"/>
            <p:cNvCxnSpPr/>
            <p:nvPr/>
          </p:nvCxnSpPr>
          <p:spPr>
            <a:xfrm>
              <a:off x="4890794" y="2582082"/>
              <a:ext cx="0" cy="3264340"/>
            </a:xfrm>
            <a:prstGeom prst="line">
              <a:avLst/>
            </a:prstGeom>
            <a:ln w="50800">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V="1">
              <a:off x="4742548" y="2592578"/>
              <a:ext cx="284683" cy="5716"/>
            </a:xfrm>
            <a:prstGeom prst="line">
              <a:avLst/>
            </a:prstGeom>
            <a:ln w="50800">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V="1">
              <a:off x="4758509" y="5856918"/>
              <a:ext cx="268722" cy="671"/>
            </a:xfrm>
            <a:prstGeom prst="line">
              <a:avLst/>
            </a:prstGeom>
            <a:ln w="50800">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grpSp>
      <p:sp>
        <p:nvSpPr>
          <p:cNvPr id="73" name="TextBox 72"/>
          <p:cNvSpPr txBox="1"/>
          <p:nvPr/>
        </p:nvSpPr>
        <p:spPr>
          <a:xfrm>
            <a:off x="6559102" y="2022803"/>
            <a:ext cx="3539528" cy="461665"/>
          </a:xfrm>
          <a:prstGeom prst="rect">
            <a:avLst/>
          </a:prstGeom>
          <a:noFill/>
        </p:spPr>
        <p:txBody>
          <a:bodyPr wrap="square" rtlCol="0">
            <a:spAutoFit/>
          </a:bodyPr>
          <a:lstStyle/>
          <a:p>
            <a:r>
              <a:rPr lang="en-US" sz="2400" dirty="0">
                <a:solidFill>
                  <a:srgbClr val="000000"/>
                </a:solidFill>
                <a:latin typeface="Helvetica" pitchFamily="2" charset="0"/>
                <a:ea typeface="Helvetica" charset="0"/>
                <a:cs typeface="Helvetica" charset="0"/>
              </a:rPr>
              <a:t>Buffer is mostly empty</a:t>
            </a:r>
          </a:p>
        </p:txBody>
      </p:sp>
      <p:sp>
        <p:nvSpPr>
          <p:cNvPr id="54" name="Rounded Rectangle 53"/>
          <p:cNvSpPr/>
          <p:nvPr/>
        </p:nvSpPr>
        <p:spPr>
          <a:xfrm>
            <a:off x="2209800" y="4267201"/>
            <a:ext cx="8112840" cy="11440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solidFill>
                  <a:prstClr val="white"/>
                </a:solidFill>
                <a:latin typeface="Helvetica" pitchFamily="2" charset="0"/>
                <a:ea typeface="Helvetica" charset="0"/>
                <a:cs typeface="Helvetica" charset="0"/>
              </a:rPr>
              <a:t>DCTCP mitigates Incast by creating a </a:t>
            </a:r>
          </a:p>
          <a:p>
            <a:pPr algn="ctr"/>
            <a:r>
              <a:rPr lang="en-US" sz="2800" dirty="0">
                <a:solidFill>
                  <a:prstClr val="white"/>
                </a:solidFill>
                <a:latin typeface="Helvetica" pitchFamily="2" charset="0"/>
                <a:ea typeface="Helvetica" charset="0"/>
                <a:cs typeface="Helvetica" charset="0"/>
              </a:rPr>
              <a:t>large buffer headroom </a:t>
            </a:r>
          </a:p>
        </p:txBody>
      </p:sp>
      <p:sp>
        <p:nvSpPr>
          <p:cNvPr id="2" name="Title 1"/>
          <p:cNvSpPr>
            <a:spLocks noGrp="1"/>
          </p:cNvSpPr>
          <p:nvPr>
            <p:ph type="title"/>
          </p:nvPr>
        </p:nvSpPr>
        <p:spPr/>
        <p:txBody>
          <a:bodyPr/>
          <a:lstStyle/>
          <a:p>
            <a:r>
              <a:rPr lang="en-US" dirty="0">
                <a:latin typeface="Helvetica" pitchFamily="2" charset="0"/>
              </a:rPr>
              <a:t>DCTCP vs TCP</a:t>
            </a:r>
          </a:p>
        </p:txBody>
      </p:sp>
    </p:spTree>
    <p:custDataLst>
      <p:tags r:id="rId1"/>
    </p:custDataLst>
    <p:extLst>
      <p:ext uri="{BB962C8B-B14F-4D97-AF65-F5344CB8AC3E}">
        <p14:creationId xmlns:p14="http://schemas.microsoft.com/office/powerpoint/2010/main" val="2485777737"/>
      </p:ext>
    </p:extLst>
  </p:cSld>
  <p:clrMapOvr>
    <a:masterClrMapping/>
  </p:clrMapOvr>
  <mc:AlternateContent xmlns:mc="http://schemas.openxmlformats.org/markup-compatibility/2006" xmlns:p14="http://schemas.microsoft.com/office/powerpoint/2010/main">
    <mc:Choice Requires="p14">
      <p:transition spd="slow" p14:dur="2000" advTm="83663"/>
    </mc:Choice>
    <mc:Fallback xmlns="">
      <p:transition xmlns:p14="http://schemas.microsoft.com/office/powerpoint/2010/main" spd="slow" advTm="836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down)">
                                      <p:cBhvr>
                                        <p:cTn id="11" dur="500"/>
                                        <p:tgtEl>
                                          <p:spTgt spid="18"/>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fade">
                                      <p:cBhvr>
                                        <p:cTn id="1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5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it works</a:t>
            </a:r>
          </a:p>
        </p:txBody>
      </p:sp>
      <p:sp>
        <p:nvSpPr>
          <p:cNvPr id="3" name="Content Placeholder 2"/>
          <p:cNvSpPr>
            <a:spLocks noGrp="1"/>
          </p:cNvSpPr>
          <p:nvPr>
            <p:ph idx="1"/>
          </p:nvPr>
        </p:nvSpPr>
        <p:spPr/>
        <p:txBody>
          <a:bodyPr/>
          <a:lstStyle/>
          <a:p>
            <a:pPr marL="342900" indent="-342900" eaLnBrk="0" hangingPunct="0">
              <a:spcBef>
                <a:spcPct val="20000"/>
              </a:spcBef>
              <a:buFont typeface="+mj-lt"/>
              <a:buAutoNum type="arabicPeriod"/>
              <a:defRPr/>
            </a:pPr>
            <a:r>
              <a:rPr lang="en-US" kern="0" dirty="0">
                <a:solidFill>
                  <a:srgbClr val="0000CC"/>
                </a:solidFill>
                <a:cs typeface="Times New Roman"/>
              </a:rPr>
              <a:t> Low Latency</a:t>
            </a:r>
          </a:p>
          <a:p>
            <a:pPr marL="800100" lvl="1" indent="-342900">
              <a:buFont typeface="Wingdings" pitchFamily="2" charset="2"/>
              <a:buChar char="ü"/>
              <a:defRPr/>
            </a:pPr>
            <a:r>
              <a:rPr lang="en-US" sz="2400" dirty="0">
                <a:solidFill>
                  <a:srgbClr val="BB0D18"/>
                </a:solidFill>
              </a:rPr>
              <a:t>Small buffer occupancies </a:t>
            </a:r>
            <a:r>
              <a:rPr lang="en-US" sz="2400" dirty="0"/>
              <a:t>→</a:t>
            </a:r>
            <a:r>
              <a:rPr lang="en-US" sz="2400" dirty="0">
                <a:solidFill>
                  <a:srgbClr val="AD332F"/>
                </a:solidFill>
              </a:rPr>
              <a:t> </a:t>
            </a:r>
            <a:r>
              <a:rPr lang="en-US" sz="2400" dirty="0">
                <a:solidFill>
                  <a:prstClr val="black"/>
                </a:solidFill>
              </a:rPr>
              <a:t>low queuing delay</a:t>
            </a:r>
            <a:endParaRPr lang="en-US" sz="2000" kern="0" dirty="0">
              <a:solidFill>
                <a:srgbClr val="000000"/>
              </a:solidFill>
              <a:cs typeface="Times New Roman"/>
            </a:endParaRPr>
          </a:p>
          <a:p>
            <a:pPr indent="-285750">
              <a:spcBef>
                <a:spcPct val="25000"/>
              </a:spcBef>
              <a:buClr>
                <a:srgbClr val="000000"/>
              </a:buClr>
              <a:buNone/>
              <a:defRPr/>
            </a:pPr>
            <a:endParaRPr lang="en-US" sz="1800" kern="0" dirty="0">
              <a:solidFill>
                <a:srgbClr val="000000"/>
              </a:solidFill>
              <a:ea typeface="ＭＳ Ｐゴシック" charset="-128"/>
              <a:cs typeface="Times New Roman"/>
            </a:endParaRPr>
          </a:p>
          <a:p>
            <a:pPr>
              <a:buNone/>
              <a:defRPr/>
            </a:pPr>
            <a:r>
              <a:rPr lang="en-US" kern="0" dirty="0">
                <a:solidFill>
                  <a:srgbClr val="0000CC"/>
                </a:solidFill>
                <a:cs typeface="Times New Roman"/>
              </a:rPr>
              <a:t>2. High Throughput </a:t>
            </a:r>
          </a:p>
          <a:p>
            <a:pPr marL="800100" lvl="1" indent="-342900">
              <a:buFont typeface="Wingdings" pitchFamily="2" charset="2"/>
              <a:buChar char="ü"/>
              <a:defRPr/>
            </a:pPr>
            <a:r>
              <a:rPr lang="en-US" sz="2400" dirty="0">
                <a:solidFill>
                  <a:srgbClr val="BB0D18"/>
                </a:solidFill>
              </a:rPr>
              <a:t>ECN averaging </a:t>
            </a:r>
            <a:r>
              <a:rPr lang="en-US" sz="2400" dirty="0"/>
              <a:t>→</a:t>
            </a:r>
            <a:r>
              <a:rPr lang="en-US" sz="2400" dirty="0">
                <a:solidFill>
                  <a:prstClr val="black"/>
                </a:solidFill>
              </a:rPr>
              <a:t> </a:t>
            </a:r>
            <a:r>
              <a:rPr lang="en-US" sz="2400" kern="0" dirty="0">
                <a:solidFill>
                  <a:srgbClr val="000000"/>
                </a:solidFill>
                <a:cs typeface="Times New Roman"/>
              </a:rPr>
              <a:t>smooth rate adjustments, low variance</a:t>
            </a:r>
          </a:p>
          <a:p>
            <a:pPr lvl="1">
              <a:spcBef>
                <a:spcPct val="25000"/>
              </a:spcBef>
              <a:buClr>
                <a:srgbClr val="000000"/>
              </a:buClr>
              <a:buNone/>
              <a:defRPr/>
            </a:pPr>
            <a:endParaRPr lang="en-US" sz="2000" kern="0" dirty="0">
              <a:solidFill>
                <a:srgbClr val="000000"/>
              </a:solidFill>
              <a:cs typeface="Times New Roman"/>
            </a:endParaRPr>
          </a:p>
          <a:p>
            <a:pPr marL="0" indent="0" eaLnBrk="0" hangingPunct="0">
              <a:buNone/>
              <a:defRPr/>
            </a:pPr>
            <a:r>
              <a:rPr lang="en-US" kern="0" dirty="0">
                <a:solidFill>
                  <a:srgbClr val="0000CC"/>
                </a:solidFill>
                <a:cs typeface="Times New Roman"/>
              </a:rPr>
              <a:t>3. High Burst Tolerance</a:t>
            </a:r>
            <a:endParaRPr lang="en-US" sz="2400" kern="0" dirty="0">
              <a:solidFill>
                <a:srgbClr val="000000"/>
              </a:solidFill>
              <a:cs typeface="Times New Roman"/>
            </a:endParaRPr>
          </a:p>
          <a:p>
            <a:pPr marL="800100" lvl="1" indent="-342900">
              <a:buFont typeface="Wingdings" pitchFamily="2" charset="2"/>
              <a:buChar char="ü"/>
              <a:defRPr/>
            </a:pPr>
            <a:r>
              <a:rPr lang="en-US" sz="2400" dirty="0">
                <a:solidFill>
                  <a:srgbClr val="BB0D18"/>
                </a:solidFill>
              </a:rPr>
              <a:t>Large buffer headroom </a:t>
            </a:r>
            <a:r>
              <a:rPr lang="en-US" sz="2400" dirty="0"/>
              <a:t>→</a:t>
            </a:r>
            <a:r>
              <a:rPr lang="en-US" sz="2400" dirty="0">
                <a:solidFill>
                  <a:prstClr val="black"/>
                </a:solidFill>
              </a:rPr>
              <a:t> bursts fit</a:t>
            </a:r>
          </a:p>
          <a:p>
            <a:pPr marL="800100" lvl="1" indent="-342900">
              <a:buFont typeface="Wingdings" pitchFamily="2" charset="2"/>
              <a:buChar char="ü"/>
              <a:defRPr/>
            </a:pPr>
            <a:r>
              <a:rPr lang="en-US" sz="2400" kern="0" dirty="0">
                <a:solidFill>
                  <a:srgbClr val="BB0D18"/>
                </a:solidFill>
                <a:cs typeface="Times New Roman"/>
              </a:rPr>
              <a:t>Aggressive marking </a:t>
            </a:r>
            <a:r>
              <a:rPr lang="en-US" sz="2400" kern="0" dirty="0">
                <a:cs typeface="Calibri"/>
              </a:rPr>
              <a:t>→</a:t>
            </a:r>
            <a:r>
              <a:rPr lang="en-US" sz="2400" kern="0" dirty="0">
                <a:solidFill>
                  <a:srgbClr val="000000"/>
                </a:solidFill>
                <a:cs typeface="Calibri"/>
              </a:rPr>
              <a:t> </a:t>
            </a:r>
            <a:r>
              <a:rPr lang="en-US" sz="2400" kern="0" dirty="0">
                <a:solidFill>
                  <a:srgbClr val="000000"/>
                </a:solidFill>
                <a:cs typeface="Times New Roman"/>
              </a:rPr>
              <a:t>sources react before packets are dropped</a:t>
            </a:r>
            <a:endParaRPr lang="en-US" sz="2400" kern="0" dirty="0">
              <a:solidFill>
                <a:srgbClr val="FF0000"/>
              </a:solidFill>
              <a:cs typeface="Times New Roman"/>
            </a:endParaRPr>
          </a:p>
          <a:p>
            <a:pPr lvl="1">
              <a:spcBef>
                <a:spcPct val="25000"/>
              </a:spcBef>
              <a:buClr>
                <a:srgbClr val="000000"/>
              </a:buClr>
              <a:buNone/>
              <a:defRPr/>
            </a:pPr>
            <a:endParaRPr lang="en-US" sz="2000" kern="0" dirty="0">
              <a:solidFill>
                <a:srgbClr val="000000"/>
              </a:solidFill>
              <a:cs typeface="Times New Roman"/>
            </a:endParaRPr>
          </a:p>
          <a:p>
            <a:endParaRPr lang="en-US" dirty="0"/>
          </a:p>
        </p:txBody>
      </p:sp>
    </p:spTree>
    <p:extLst>
      <p:ext uri="{BB962C8B-B14F-4D97-AF65-F5344CB8AC3E}">
        <p14:creationId xmlns:p14="http://schemas.microsoft.com/office/powerpoint/2010/main" val="1849796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B48F4-702F-A341-86DB-611C7B258177}"/>
              </a:ext>
            </a:extLst>
          </p:cNvPr>
          <p:cNvSpPr>
            <a:spLocks noGrp="1"/>
          </p:cNvSpPr>
          <p:nvPr>
            <p:ph type="title"/>
          </p:nvPr>
        </p:nvSpPr>
        <p:spPr/>
        <p:txBody>
          <a:bodyPr/>
          <a:lstStyle/>
          <a:p>
            <a:r>
              <a:rPr lang="en-US" dirty="0"/>
              <a:t>Review: TCP congestion control</a:t>
            </a:r>
          </a:p>
        </p:txBody>
      </p:sp>
      <p:sp>
        <p:nvSpPr>
          <p:cNvPr id="3" name="Content Placeholder 2">
            <a:extLst>
              <a:ext uri="{FF2B5EF4-FFF2-40B4-BE49-F238E27FC236}">
                <a16:creationId xmlns:a16="http://schemas.microsoft.com/office/drawing/2014/main" id="{A8585458-E21F-304A-A2BB-A226763DBAE7}"/>
              </a:ext>
            </a:extLst>
          </p:cNvPr>
          <p:cNvSpPr>
            <a:spLocks noGrp="1"/>
          </p:cNvSpPr>
          <p:nvPr>
            <p:ph idx="1"/>
          </p:nvPr>
        </p:nvSpPr>
        <p:spPr/>
        <p:txBody>
          <a:bodyPr>
            <a:normAutofit/>
          </a:bodyPr>
          <a:lstStyle/>
          <a:p>
            <a:r>
              <a:rPr lang="en-US" dirty="0"/>
              <a:t>Keep some </a:t>
            </a:r>
            <a:r>
              <a:rPr lang="en-US" dirty="0">
                <a:solidFill>
                  <a:srgbClr val="C00000"/>
                </a:solidFill>
              </a:rPr>
              <a:t>in-flight</a:t>
            </a:r>
            <a:r>
              <a:rPr lang="en-US" dirty="0"/>
              <a:t> (un-</a:t>
            </a:r>
            <a:r>
              <a:rPr lang="en-US" dirty="0" err="1"/>
              <a:t>ACK’ed</a:t>
            </a:r>
            <a:r>
              <a:rPr lang="en-US" dirty="0"/>
              <a:t>) packets: </a:t>
            </a:r>
            <a:r>
              <a:rPr lang="en-US" dirty="0">
                <a:solidFill>
                  <a:srgbClr val="C00000"/>
                </a:solidFill>
              </a:rPr>
              <a:t>congestion window</a:t>
            </a:r>
          </a:p>
          <a:p>
            <a:endParaRPr lang="en-US" dirty="0"/>
          </a:p>
          <a:p>
            <a:r>
              <a:rPr lang="en-US" dirty="0"/>
              <a:t>Adjust window based on several algorithms:</a:t>
            </a:r>
          </a:p>
          <a:p>
            <a:pPr lvl="1"/>
            <a:r>
              <a:rPr lang="en-US" dirty="0"/>
              <a:t>Startup: slow start</a:t>
            </a:r>
          </a:p>
          <a:p>
            <a:pPr lvl="1"/>
            <a:r>
              <a:rPr lang="en-US" dirty="0"/>
              <a:t>Steady state: AIMD</a:t>
            </a:r>
          </a:p>
          <a:p>
            <a:pPr lvl="1"/>
            <a:r>
              <a:rPr lang="en-US" dirty="0"/>
              <a:t>Loss: fast retransmission, fast recovery</a:t>
            </a:r>
          </a:p>
          <a:p>
            <a:pPr lvl="1"/>
            <a:endParaRPr lang="en-US" dirty="0"/>
          </a:p>
          <a:p>
            <a:r>
              <a:rPr lang="en-US" dirty="0"/>
              <a:t>Main question for this lecture:</a:t>
            </a:r>
          </a:p>
          <a:p>
            <a:pPr lvl="1"/>
            <a:r>
              <a:rPr lang="en-US" dirty="0">
                <a:solidFill>
                  <a:srgbClr val="C00000"/>
                </a:solidFill>
              </a:rPr>
              <a:t>(How) should this design change for data centers?</a:t>
            </a:r>
          </a:p>
          <a:p>
            <a:endParaRPr lang="en-US" dirty="0"/>
          </a:p>
        </p:txBody>
      </p:sp>
    </p:spTree>
    <p:extLst>
      <p:ext uri="{BB962C8B-B14F-4D97-AF65-F5344CB8AC3E}">
        <p14:creationId xmlns:p14="http://schemas.microsoft.com/office/powerpoint/2010/main" val="1027223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4727600" y="3144605"/>
            <a:ext cx="3136055" cy="646331"/>
          </a:xfrm>
          <a:prstGeom prst="rect">
            <a:avLst/>
          </a:prstGeom>
          <a:noFill/>
        </p:spPr>
        <p:txBody>
          <a:bodyPr wrap="square" rtlCol="0">
            <a:spAutoFit/>
          </a:bodyPr>
          <a:lstStyle/>
          <a:p>
            <a:pPr algn="ctr"/>
            <a:r>
              <a:rPr lang="en-US" dirty="0">
                <a:solidFill>
                  <a:srgbClr val="C00000"/>
                </a:solidFill>
                <a:latin typeface="Helvetica" pitchFamily="2" charset="0"/>
                <a:ea typeface="Helvetica" charset="0"/>
                <a:cs typeface="Helvetica" charset="0"/>
              </a:rPr>
              <a:t>Packets sent in this </a:t>
            </a:r>
          </a:p>
          <a:p>
            <a:pPr algn="ctr"/>
            <a:r>
              <a:rPr lang="en-US" dirty="0">
                <a:solidFill>
                  <a:srgbClr val="C00000"/>
                </a:solidFill>
                <a:latin typeface="Helvetica" pitchFamily="2" charset="0"/>
                <a:ea typeface="Helvetica" charset="0"/>
                <a:cs typeface="Helvetica" charset="0"/>
              </a:rPr>
              <a:t>RTT are marked</a:t>
            </a:r>
          </a:p>
        </p:txBody>
      </p:sp>
      <p:grpSp>
        <p:nvGrpSpPr>
          <p:cNvPr id="39" name="Group 38"/>
          <p:cNvGrpSpPr/>
          <p:nvPr/>
        </p:nvGrpSpPr>
        <p:grpSpPr>
          <a:xfrm>
            <a:off x="5695434" y="3771728"/>
            <a:ext cx="1253961" cy="811531"/>
            <a:chOff x="9798700" y="4583259"/>
            <a:chExt cx="1253961" cy="811531"/>
          </a:xfrm>
        </p:grpSpPr>
        <p:sp>
          <p:nvSpPr>
            <p:cNvPr id="24" name="Oval 23"/>
            <p:cNvSpPr/>
            <p:nvPr/>
          </p:nvSpPr>
          <p:spPr>
            <a:xfrm>
              <a:off x="9798700" y="4583259"/>
              <a:ext cx="1253961" cy="811531"/>
            </a:xfrm>
            <a:prstGeom prst="ellipse">
              <a:avLst/>
            </a:prstGeom>
            <a:solidFill>
              <a:schemeClr val="accent3">
                <a:lumMod val="20000"/>
                <a:lumOff val="80000"/>
              </a:schemeClr>
            </a:solidFill>
            <a:ln>
              <a:solidFill>
                <a:srgbClr val="0000CC"/>
              </a:solidFill>
            </a:ln>
            <a:effectLst>
              <a:innerShdw blurRad="114300">
                <a:prstClr val="black"/>
              </a:innerShdw>
            </a:effectLst>
            <a:scene3d>
              <a:camera prst="orthographicFront"/>
              <a:lightRig rig="threePt" dir="t"/>
            </a:scene3d>
            <a:sp3d prstMaterial="plastic"/>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pitchFamily="2" charset="0"/>
                <a:ea typeface="Helvetica" charset="0"/>
                <a:cs typeface="Helvetica" charset="0"/>
              </a:endParaRPr>
            </a:p>
          </p:txBody>
        </p:sp>
        <p:cxnSp>
          <p:nvCxnSpPr>
            <p:cNvPr id="28" name="Straight Connector 27"/>
            <p:cNvCxnSpPr/>
            <p:nvPr/>
          </p:nvCxnSpPr>
          <p:spPr>
            <a:xfrm rot="5400000" flipH="1" flipV="1">
              <a:off x="10111871" y="5021609"/>
              <a:ext cx="152400" cy="0"/>
            </a:xfrm>
            <a:prstGeom prst="line">
              <a:avLst/>
            </a:prstGeom>
            <a:ln w="254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flipH="1" flipV="1">
              <a:off x="10584268" y="5021609"/>
              <a:ext cx="152400" cy="0"/>
            </a:xfrm>
            <a:prstGeom prst="line">
              <a:avLst/>
            </a:prstGeom>
            <a:ln w="254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0188071" y="5032794"/>
              <a:ext cx="473696" cy="0"/>
            </a:xfrm>
            <a:prstGeom prst="line">
              <a:avLst/>
            </a:prstGeom>
            <a:ln w="25400">
              <a:solidFill>
                <a:srgbClr val="0000CC"/>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3" name="Content Placeholder 2"/>
          <p:cNvSpPr>
            <a:spLocks noGrp="1"/>
          </p:cNvSpPr>
          <p:nvPr>
            <p:ph idx="1"/>
          </p:nvPr>
        </p:nvSpPr>
        <p:spPr>
          <a:xfrm>
            <a:off x="801903" y="1573881"/>
            <a:ext cx="6697201" cy="1676401"/>
          </a:xfrm>
        </p:spPr>
        <p:txBody>
          <a:bodyPr>
            <a:normAutofit/>
          </a:bodyPr>
          <a:lstStyle/>
          <a:p>
            <a:r>
              <a:rPr lang="en-US" dirty="0">
                <a:latin typeface="Helvetica" pitchFamily="2" charset="0"/>
              </a:rPr>
              <a:t>How much buffering does DCTCP need for 100% throughput? </a:t>
            </a:r>
          </a:p>
          <a:p>
            <a:pPr>
              <a:buNone/>
            </a:pPr>
            <a:endParaRPr lang="en-US" dirty="0">
              <a:latin typeface="Helvetica" pitchFamily="2" charset="0"/>
            </a:endParaRPr>
          </a:p>
        </p:txBody>
      </p:sp>
      <p:sp>
        <p:nvSpPr>
          <p:cNvPr id="5" name="TextBox 4"/>
          <p:cNvSpPr txBox="1"/>
          <p:nvPr/>
        </p:nvSpPr>
        <p:spPr>
          <a:xfrm>
            <a:off x="978366" y="2540907"/>
            <a:ext cx="7703843"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Helvetica" pitchFamily="2" charset="0"/>
                <a:ea typeface="Helvetica" charset="0"/>
                <a:cs typeface="Helvetica" charset="0"/>
              </a:rPr>
              <a:t> Need to quantify queue size </a:t>
            </a:r>
            <a:r>
              <a:rPr lang="en-US" sz="2400" dirty="0">
                <a:solidFill>
                  <a:srgbClr val="BB0D18"/>
                </a:solidFill>
                <a:latin typeface="Helvetica" pitchFamily="2" charset="0"/>
                <a:ea typeface="Helvetica" charset="0"/>
                <a:cs typeface="Helvetica" charset="0"/>
              </a:rPr>
              <a:t>oscillations </a:t>
            </a:r>
            <a:r>
              <a:rPr lang="en-US" sz="2400" dirty="0">
                <a:latin typeface="Helvetica" pitchFamily="2" charset="0"/>
                <a:ea typeface="Helvetica" charset="0"/>
                <a:cs typeface="Helvetica" charset="0"/>
              </a:rPr>
              <a:t>(stability). </a:t>
            </a:r>
          </a:p>
        </p:txBody>
      </p:sp>
      <p:grpSp>
        <p:nvGrpSpPr>
          <p:cNvPr id="50" name="Group 49"/>
          <p:cNvGrpSpPr/>
          <p:nvPr/>
        </p:nvGrpSpPr>
        <p:grpSpPr>
          <a:xfrm>
            <a:off x="2438401" y="3307021"/>
            <a:ext cx="6886539" cy="3238620"/>
            <a:chOff x="1190661" y="3105090"/>
            <a:chExt cx="6886539" cy="3238620"/>
          </a:xfrm>
        </p:grpSpPr>
        <p:sp>
          <p:nvSpPr>
            <p:cNvPr id="7" name="TextBox 6"/>
            <p:cNvSpPr txBox="1"/>
            <p:nvPr/>
          </p:nvSpPr>
          <p:spPr>
            <a:xfrm>
              <a:off x="6584545" y="5943600"/>
              <a:ext cx="1492655" cy="400110"/>
            </a:xfrm>
            <a:prstGeom prst="rect">
              <a:avLst/>
            </a:prstGeom>
            <a:noFill/>
          </p:spPr>
          <p:txBody>
            <a:bodyPr wrap="square" rtlCol="0">
              <a:spAutoFit/>
            </a:bodyPr>
            <a:lstStyle/>
            <a:p>
              <a:r>
                <a:rPr lang="en-US" sz="2000" dirty="0">
                  <a:latin typeface="Helvetica" pitchFamily="2" charset="0"/>
                  <a:ea typeface="Helvetica" charset="0"/>
                  <a:cs typeface="Helvetica" charset="0"/>
                </a:rPr>
                <a:t>Time</a:t>
              </a:r>
            </a:p>
          </p:txBody>
        </p:sp>
        <p:cxnSp>
          <p:nvCxnSpPr>
            <p:cNvPr id="8" name="Straight Arrow Connector 7"/>
            <p:cNvCxnSpPr/>
            <p:nvPr/>
          </p:nvCxnSpPr>
          <p:spPr>
            <a:xfrm rot="16200000" flipV="1">
              <a:off x="1592671" y="4713483"/>
              <a:ext cx="2299961" cy="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2742651" y="5861496"/>
              <a:ext cx="4343949"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3806190" y="3895725"/>
              <a:ext cx="1489710" cy="100774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0800000">
              <a:off x="2742652" y="4162356"/>
              <a:ext cx="4267748" cy="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1190661" y="4659868"/>
              <a:ext cx="1704939" cy="369332"/>
            </a:xfrm>
            <a:prstGeom prst="rect">
              <a:avLst/>
            </a:prstGeom>
            <a:noFill/>
          </p:spPr>
          <p:txBody>
            <a:bodyPr wrap="square" rtlCol="0">
              <a:spAutoFit/>
            </a:bodyPr>
            <a:lstStyle/>
            <a:p>
              <a:r>
                <a:rPr lang="en-US" dirty="0">
                  <a:latin typeface="Helvetica" pitchFamily="2" charset="0"/>
                  <a:ea typeface="Helvetica" charset="0"/>
                  <a:cs typeface="Helvetica" charset="0"/>
                </a:rPr>
                <a:t>(W*+1)(1-α/2)</a:t>
              </a:r>
            </a:p>
          </p:txBody>
        </p:sp>
        <p:sp>
          <p:nvSpPr>
            <p:cNvPr id="14" name="TextBox 13"/>
            <p:cNvSpPr txBox="1"/>
            <p:nvPr/>
          </p:nvSpPr>
          <p:spPr>
            <a:xfrm>
              <a:off x="2226028" y="3962400"/>
              <a:ext cx="745772" cy="369332"/>
            </a:xfrm>
            <a:prstGeom prst="rect">
              <a:avLst/>
            </a:prstGeom>
            <a:noFill/>
          </p:spPr>
          <p:txBody>
            <a:bodyPr wrap="square" rtlCol="0">
              <a:spAutoFit/>
            </a:bodyPr>
            <a:lstStyle/>
            <a:p>
              <a:r>
                <a:rPr lang="en-US" dirty="0">
                  <a:latin typeface="Helvetica" pitchFamily="2" charset="0"/>
                  <a:ea typeface="Helvetica" charset="0"/>
                  <a:cs typeface="Helvetica" charset="0"/>
                </a:rPr>
                <a:t>W*</a:t>
              </a:r>
            </a:p>
          </p:txBody>
        </p:sp>
        <p:sp>
          <p:nvSpPr>
            <p:cNvPr id="15" name="TextBox 14"/>
            <p:cNvSpPr txBox="1"/>
            <p:nvPr/>
          </p:nvSpPr>
          <p:spPr>
            <a:xfrm>
              <a:off x="1905000" y="3105090"/>
              <a:ext cx="1843632" cy="400110"/>
            </a:xfrm>
            <a:prstGeom prst="rect">
              <a:avLst/>
            </a:prstGeom>
            <a:noFill/>
          </p:spPr>
          <p:txBody>
            <a:bodyPr wrap="square" rtlCol="0">
              <a:spAutoFit/>
            </a:bodyPr>
            <a:lstStyle/>
            <a:p>
              <a:r>
                <a:rPr lang="en-US" sz="2000" dirty="0">
                  <a:latin typeface="Helvetica" pitchFamily="2" charset="0"/>
                  <a:ea typeface="Helvetica" charset="0"/>
                  <a:cs typeface="Helvetica" charset="0"/>
                </a:rPr>
                <a:t>Window Size</a:t>
              </a:r>
            </a:p>
          </p:txBody>
        </p:sp>
        <p:cxnSp>
          <p:nvCxnSpPr>
            <p:cNvPr id="16" name="Straight Connector 15"/>
            <p:cNvCxnSpPr/>
            <p:nvPr/>
          </p:nvCxnSpPr>
          <p:spPr>
            <a:xfrm rot="5400000" flipH="1" flipV="1">
              <a:off x="3311100" y="4385839"/>
              <a:ext cx="1000388" cy="111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flipV="1">
              <a:off x="4789627" y="4380773"/>
              <a:ext cx="1000388" cy="111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5303276" y="3881134"/>
              <a:ext cx="1478524" cy="100137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1981200" y="3669268"/>
              <a:ext cx="1704939" cy="369332"/>
            </a:xfrm>
            <a:prstGeom prst="rect">
              <a:avLst/>
            </a:prstGeom>
            <a:noFill/>
          </p:spPr>
          <p:txBody>
            <a:bodyPr wrap="square" rtlCol="0">
              <a:spAutoFit/>
            </a:bodyPr>
            <a:lstStyle/>
            <a:p>
              <a:r>
                <a:rPr lang="en-US" dirty="0">
                  <a:latin typeface="Helvetica" pitchFamily="2" charset="0"/>
                  <a:ea typeface="Helvetica" charset="0"/>
                  <a:cs typeface="Helvetica" charset="0"/>
                </a:rPr>
                <a:t>W*+1</a:t>
              </a:r>
            </a:p>
          </p:txBody>
        </p:sp>
        <p:cxnSp>
          <p:nvCxnSpPr>
            <p:cNvPr id="20" name="Straight Connector 19"/>
            <p:cNvCxnSpPr/>
            <p:nvPr/>
          </p:nvCxnSpPr>
          <p:spPr>
            <a:xfrm rot="10800000">
              <a:off x="2744876" y="3883100"/>
              <a:ext cx="4265525" cy="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2743200" y="3875430"/>
              <a:ext cx="1066800" cy="72251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rot="10800000">
              <a:off x="2731222" y="4899660"/>
              <a:ext cx="4267748" cy="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grpSp>
      <p:sp>
        <p:nvSpPr>
          <p:cNvPr id="31" name="TextBox 7"/>
          <p:cNvSpPr txBox="1">
            <a:spLocks noChangeArrowheads="1"/>
          </p:cNvSpPr>
          <p:nvPr/>
        </p:nvSpPr>
        <p:spPr bwMode="auto">
          <a:xfrm>
            <a:off x="7840579" y="1257129"/>
            <a:ext cx="368968" cy="461665"/>
          </a:xfrm>
          <a:prstGeom prst="rect">
            <a:avLst/>
          </a:prstGeom>
          <a:noFill/>
          <a:ln w="9525">
            <a:noFill/>
            <a:miter lim="800000"/>
            <a:headEnd/>
            <a:tailEnd/>
          </a:ln>
        </p:spPr>
        <p:txBody>
          <a:bodyPr>
            <a:prstTxWarp prst="textNoShape">
              <a:avLst/>
            </a:prstTxWarp>
            <a:spAutoFit/>
          </a:bodyPr>
          <a:lstStyle/>
          <a:p>
            <a:r>
              <a:rPr lang="en-US" sz="2400" dirty="0">
                <a:latin typeface="Helvetica" pitchFamily="2" charset="0"/>
              </a:rPr>
              <a:t>B</a:t>
            </a:r>
          </a:p>
        </p:txBody>
      </p:sp>
      <p:sp>
        <p:nvSpPr>
          <p:cNvPr id="32" name="TextBox 31"/>
          <p:cNvSpPr txBox="1">
            <a:spLocks noChangeArrowheads="1"/>
          </p:cNvSpPr>
          <p:nvPr/>
        </p:nvSpPr>
        <p:spPr bwMode="auto">
          <a:xfrm>
            <a:off x="9071811" y="1252664"/>
            <a:ext cx="368968" cy="461665"/>
          </a:xfrm>
          <a:prstGeom prst="rect">
            <a:avLst/>
          </a:prstGeom>
          <a:noFill/>
          <a:ln w="9525">
            <a:noFill/>
            <a:miter lim="800000"/>
            <a:headEnd/>
            <a:tailEnd/>
          </a:ln>
        </p:spPr>
        <p:txBody>
          <a:bodyPr>
            <a:prstTxWarp prst="textNoShape">
              <a:avLst/>
            </a:prstTxWarp>
            <a:spAutoFit/>
          </a:bodyPr>
          <a:lstStyle/>
          <a:p>
            <a:r>
              <a:rPr lang="en-US" sz="2400" dirty="0">
                <a:latin typeface="Helvetica" pitchFamily="2" charset="0"/>
              </a:rPr>
              <a:t>K</a:t>
            </a:r>
          </a:p>
        </p:txBody>
      </p:sp>
      <p:grpSp>
        <p:nvGrpSpPr>
          <p:cNvPr id="33" name="Group 151"/>
          <p:cNvGrpSpPr>
            <a:grpSpLocks/>
          </p:cNvGrpSpPr>
          <p:nvPr/>
        </p:nvGrpSpPr>
        <p:grpSpPr bwMode="auto">
          <a:xfrm>
            <a:off x="7916780" y="1947393"/>
            <a:ext cx="2209800" cy="609600"/>
            <a:chOff x="4032" y="480"/>
            <a:chExt cx="768" cy="576"/>
          </a:xfrm>
          <a:gradFill>
            <a:gsLst>
              <a:gs pos="0">
                <a:schemeClr val="bg1"/>
              </a:gs>
              <a:gs pos="100000">
                <a:schemeClr val="hlink"/>
              </a:gs>
            </a:gsLst>
            <a:lin ang="0" scaled="1"/>
          </a:gradFill>
        </p:grpSpPr>
        <p:sp>
          <p:nvSpPr>
            <p:cNvPr id="35"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a:solidFill>
                  <a:srgbClr val="333399"/>
                </a:solidFill>
                <a:latin typeface="Helvetica" pitchFamily="2" charset="0"/>
              </a:endParaRPr>
            </a:p>
          </p:txBody>
        </p:sp>
        <p:sp>
          <p:nvSpPr>
            <p:cNvPr id="36" name="Line 153"/>
            <p:cNvSpPr>
              <a:spLocks noChangeShapeType="1"/>
            </p:cNvSpPr>
            <p:nvPr/>
          </p:nvSpPr>
          <p:spPr bwMode="auto">
            <a:xfrm>
              <a:off x="4721" y="653"/>
              <a:ext cx="0" cy="288"/>
            </a:xfrm>
            <a:prstGeom prst="line">
              <a:avLst/>
            </a:prstGeom>
            <a:grpFill/>
            <a:ln w="28575">
              <a:solidFill>
                <a:schemeClr val="tx1"/>
              </a:solidFill>
              <a:round/>
              <a:headEnd/>
              <a:tailEnd/>
            </a:ln>
          </p:spPr>
          <p:txBody>
            <a:bodyPr/>
            <a:lstStyle/>
            <a:p>
              <a:endParaRPr lang="en-US">
                <a:latin typeface="Helvetica" pitchFamily="2" charset="0"/>
              </a:endParaRPr>
            </a:p>
          </p:txBody>
        </p:sp>
      </p:grpSp>
      <p:cxnSp>
        <p:nvCxnSpPr>
          <p:cNvPr id="37" name="Straight Connector 36"/>
          <p:cNvCxnSpPr/>
          <p:nvPr/>
        </p:nvCxnSpPr>
        <p:spPr>
          <a:xfrm rot="5400000">
            <a:off x="8700838" y="2246177"/>
            <a:ext cx="1383631"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2971800" y="5562600"/>
            <a:ext cx="4495800" cy="914400"/>
            <a:chOff x="2438400" y="5105400"/>
            <a:chExt cx="4495800" cy="914400"/>
          </a:xfrm>
        </p:grpSpPr>
        <p:sp>
          <p:nvSpPr>
            <p:cNvPr id="22" name="Rectangle 21"/>
            <p:cNvSpPr/>
            <p:nvPr/>
          </p:nvSpPr>
          <p:spPr>
            <a:xfrm>
              <a:off x="2438400" y="5105400"/>
              <a:ext cx="4495800" cy="914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latin typeface="Helvetica" pitchFamily="2" charset="0"/>
                <a:ea typeface="Helvetica" charset="0"/>
                <a:cs typeface="Helvetica" charset="0"/>
              </a:endParaRPr>
            </a:p>
          </p:txBody>
        </p:sp>
        <p:graphicFrame>
          <p:nvGraphicFramePr>
            <p:cNvPr id="21" name="Object 20"/>
            <p:cNvGraphicFramePr>
              <a:graphicFrameLocks noChangeAspect="1"/>
            </p:cNvGraphicFramePr>
            <p:nvPr/>
          </p:nvGraphicFramePr>
          <p:xfrm>
            <a:off x="2590800" y="5174041"/>
            <a:ext cx="4220473" cy="839158"/>
          </p:xfrm>
          <a:graphic>
            <a:graphicData uri="http://schemas.openxmlformats.org/presentationml/2006/ole">
              <mc:AlternateContent xmlns:mc="http://schemas.openxmlformats.org/markup-compatibility/2006">
                <mc:Choice xmlns:v="urn:schemas-microsoft-com:vml" Requires="v">
                  <p:oleObj spid="_x0000_s2103" name="Equation" r:id="rId3" imgW="2171700" imgH="431800" progId="Equation.3">
                    <p:embed/>
                  </p:oleObj>
                </mc:Choice>
                <mc:Fallback>
                  <p:oleObj name="Equation" r:id="rId3" imgW="2171700" imgH="431800" progId="Equation.3">
                    <p:embed/>
                    <p:pic>
                      <p:nvPicPr>
                        <p:cNvPr id="21" name="Object 20"/>
                        <p:cNvPicPr/>
                        <p:nvPr/>
                      </p:nvPicPr>
                      <p:blipFill>
                        <a:blip r:embed="rId4"/>
                        <a:stretch>
                          <a:fillRect/>
                        </a:stretch>
                      </p:blipFill>
                      <p:spPr>
                        <a:xfrm>
                          <a:off x="2590800" y="5174041"/>
                          <a:ext cx="4220473" cy="839158"/>
                        </a:xfrm>
                        <a:prstGeom prst="rect">
                          <a:avLst/>
                        </a:prstGeom>
                      </p:spPr>
                    </p:pic>
                  </p:oleObj>
                </mc:Fallback>
              </mc:AlternateContent>
            </a:graphicData>
          </a:graphic>
        </p:graphicFrame>
      </p:grpSp>
      <p:sp>
        <p:nvSpPr>
          <p:cNvPr id="2" name="Title 1"/>
          <p:cNvSpPr>
            <a:spLocks noGrp="1"/>
          </p:cNvSpPr>
          <p:nvPr>
            <p:ph type="title"/>
          </p:nvPr>
        </p:nvSpPr>
        <p:spPr/>
        <p:txBody>
          <a:bodyPr/>
          <a:lstStyle/>
          <a:p>
            <a:r>
              <a:rPr lang="en-US" dirty="0">
                <a:latin typeface="Helvetica" pitchFamily="2" charset="0"/>
              </a:rPr>
              <a:t>Setting parameters: A bit of analysis</a:t>
            </a:r>
          </a:p>
        </p:txBody>
      </p:sp>
    </p:spTree>
    <p:extLst>
      <p:ext uri="{BB962C8B-B14F-4D97-AF65-F5344CB8AC3E}">
        <p14:creationId xmlns:p14="http://schemas.microsoft.com/office/powerpoint/2010/main" val="1558379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US" dirty="0">
                <a:latin typeface="Helvetica" pitchFamily="2" charset="0"/>
              </a:rPr>
              <a:t>22</a:t>
            </a:r>
          </a:p>
        </p:txBody>
      </p:sp>
      <p:sp>
        <p:nvSpPr>
          <p:cNvPr id="40" name="Rounded Rectangle 39"/>
          <p:cNvSpPr/>
          <p:nvPr/>
        </p:nvSpPr>
        <p:spPr>
          <a:xfrm>
            <a:off x="2362200" y="4114801"/>
            <a:ext cx="3581400" cy="81681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latin typeface="Helvetica" pitchFamily="2" charset="0"/>
                <a:ea typeface="Helvetica" charset="0"/>
                <a:cs typeface="Helvetica" charset="0"/>
              </a:rPr>
              <a:t>K &gt; (1/7) C x RTT</a:t>
            </a:r>
          </a:p>
        </p:txBody>
      </p:sp>
      <p:sp>
        <p:nvSpPr>
          <p:cNvPr id="43" name="Rounded Rectangle 42"/>
          <p:cNvSpPr/>
          <p:nvPr/>
        </p:nvSpPr>
        <p:spPr>
          <a:xfrm>
            <a:off x="6858000" y="3810000"/>
            <a:ext cx="2895600" cy="14478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latin typeface="Helvetica" pitchFamily="2" charset="0"/>
                <a:ea typeface="Helvetica" charset="0"/>
                <a:cs typeface="Helvetica" charset="0"/>
              </a:rPr>
              <a:t>for TCP:</a:t>
            </a:r>
          </a:p>
          <a:p>
            <a:pPr algn="ctr"/>
            <a:r>
              <a:rPr lang="en-US" sz="2800" dirty="0">
                <a:latin typeface="Helvetica" pitchFamily="2" charset="0"/>
                <a:ea typeface="Helvetica" charset="0"/>
                <a:cs typeface="Helvetica" charset="0"/>
              </a:rPr>
              <a:t>K &gt; C x RTT</a:t>
            </a:r>
          </a:p>
        </p:txBody>
      </p:sp>
      <p:sp>
        <p:nvSpPr>
          <p:cNvPr id="46" name="Left-Right Arrow 45"/>
          <p:cNvSpPr/>
          <p:nvPr/>
        </p:nvSpPr>
        <p:spPr>
          <a:xfrm>
            <a:off x="6019800" y="4343400"/>
            <a:ext cx="762000" cy="304800"/>
          </a:xfrm>
          <a:prstGeom prst="lef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Helvetica" pitchFamily="2" charset="0"/>
              <a:ea typeface="Helvetica" charset="0"/>
              <a:cs typeface="Helvetica" charset="0"/>
            </a:endParaRPr>
          </a:p>
        </p:txBody>
      </p:sp>
      <p:sp>
        <p:nvSpPr>
          <p:cNvPr id="2" name="Title 1"/>
          <p:cNvSpPr>
            <a:spLocks noGrp="1"/>
          </p:cNvSpPr>
          <p:nvPr>
            <p:ph type="title"/>
          </p:nvPr>
        </p:nvSpPr>
        <p:spPr/>
        <p:txBody>
          <a:bodyPr/>
          <a:lstStyle/>
          <a:p>
            <a:r>
              <a:rPr lang="en-US" dirty="0">
                <a:latin typeface="Helvetica" pitchFamily="2" charset="0"/>
              </a:rPr>
              <a:t>Setting parameters: A bit of analysis</a:t>
            </a:r>
          </a:p>
        </p:txBody>
      </p:sp>
      <p:sp>
        <p:nvSpPr>
          <p:cNvPr id="17" name="TextBox 7"/>
          <p:cNvSpPr txBox="1">
            <a:spLocks noChangeArrowheads="1"/>
          </p:cNvSpPr>
          <p:nvPr/>
        </p:nvSpPr>
        <p:spPr bwMode="auto">
          <a:xfrm>
            <a:off x="7840579" y="1257129"/>
            <a:ext cx="368968" cy="461665"/>
          </a:xfrm>
          <a:prstGeom prst="rect">
            <a:avLst/>
          </a:prstGeom>
          <a:noFill/>
          <a:ln w="9525">
            <a:noFill/>
            <a:miter lim="800000"/>
            <a:headEnd/>
            <a:tailEnd/>
          </a:ln>
        </p:spPr>
        <p:txBody>
          <a:bodyPr>
            <a:prstTxWarp prst="textNoShape">
              <a:avLst/>
            </a:prstTxWarp>
            <a:spAutoFit/>
          </a:bodyPr>
          <a:lstStyle/>
          <a:p>
            <a:r>
              <a:rPr lang="en-US" sz="2400" dirty="0">
                <a:latin typeface="Helvetica" pitchFamily="2" charset="0"/>
              </a:rPr>
              <a:t>B</a:t>
            </a:r>
          </a:p>
        </p:txBody>
      </p:sp>
      <p:sp>
        <p:nvSpPr>
          <p:cNvPr id="18" name="TextBox 17"/>
          <p:cNvSpPr txBox="1">
            <a:spLocks noChangeArrowheads="1"/>
          </p:cNvSpPr>
          <p:nvPr/>
        </p:nvSpPr>
        <p:spPr bwMode="auto">
          <a:xfrm>
            <a:off x="9071811" y="1252664"/>
            <a:ext cx="368968" cy="461665"/>
          </a:xfrm>
          <a:prstGeom prst="rect">
            <a:avLst/>
          </a:prstGeom>
          <a:noFill/>
          <a:ln w="9525">
            <a:noFill/>
            <a:miter lim="800000"/>
            <a:headEnd/>
            <a:tailEnd/>
          </a:ln>
        </p:spPr>
        <p:txBody>
          <a:bodyPr>
            <a:prstTxWarp prst="textNoShape">
              <a:avLst/>
            </a:prstTxWarp>
            <a:spAutoFit/>
          </a:bodyPr>
          <a:lstStyle/>
          <a:p>
            <a:r>
              <a:rPr lang="en-US" sz="2400" dirty="0">
                <a:latin typeface="Helvetica" pitchFamily="2" charset="0"/>
              </a:rPr>
              <a:t>K</a:t>
            </a:r>
          </a:p>
        </p:txBody>
      </p:sp>
      <p:grpSp>
        <p:nvGrpSpPr>
          <p:cNvPr id="19" name="Group 151"/>
          <p:cNvGrpSpPr>
            <a:grpSpLocks/>
          </p:cNvGrpSpPr>
          <p:nvPr/>
        </p:nvGrpSpPr>
        <p:grpSpPr bwMode="auto">
          <a:xfrm>
            <a:off x="7916780" y="1947393"/>
            <a:ext cx="2209800" cy="609600"/>
            <a:chOff x="4032" y="480"/>
            <a:chExt cx="768" cy="576"/>
          </a:xfrm>
          <a:gradFill>
            <a:gsLst>
              <a:gs pos="0">
                <a:schemeClr val="bg1"/>
              </a:gs>
              <a:gs pos="100000">
                <a:schemeClr val="hlink"/>
              </a:gs>
            </a:gsLst>
            <a:lin ang="0" scaled="1"/>
          </a:gradFill>
        </p:grpSpPr>
        <p:sp>
          <p:nvSpPr>
            <p:cNvPr id="20"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a:solidFill>
                  <a:srgbClr val="333399"/>
                </a:solidFill>
                <a:latin typeface="Helvetica" pitchFamily="2" charset="0"/>
              </a:endParaRPr>
            </a:p>
          </p:txBody>
        </p:sp>
        <p:sp>
          <p:nvSpPr>
            <p:cNvPr id="21" name="Line 153"/>
            <p:cNvSpPr>
              <a:spLocks noChangeShapeType="1"/>
            </p:cNvSpPr>
            <p:nvPr/>
          </p:nvSpPr>
          <p:spPr bwMode="auto">
            <a:xfrm>
              <a:off x="4721" y="653"/>
              <a:ext cx="0" cy="288"/>
            </a:xfrm>
            <a:prstGeom prst="line">
              <a:avLst/>
            </a:prstGeom>
            <a:grpFill/>
            <a:ln w="28575">
              <a:solidFill>
                <a:schemeClr val="tx1"/>
              </a:solidFill>
              <a:round/>
              <a:headEnd/>
              <a:tailEnd/>
            </a:ln>
          </p:spPr>
          <p:txBody>
            <a:bodyPr/>
            <a:lstStyle/>
            <a:p>
              <a:endParaRPr lang="en-US">
                <a:latin typeface="Helvetica" pitchFamily="2" charset="0"/>
              </a:endParaRPr>
            </a:p>
          </p:txBody>
        </p:sp>
      </p:grpSp>
      <p:cxnSp>
        <p:nvCxnSpPr>
          <p:cNvPr id="22" name="Straight Connector 21"/>
          <p:cNvCxnSpPr/>
          <p:nvPr/>
        </p:nvCxnSpPr>
        <p:spPr>
          <a:xfrm rot="5400000">
            <a:off x="8700838" y="2246177"/>
            <a:ext cx="1383631"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 name="Content Placeholder 2"/>
          <p:cNvSpPr txBox="1">
            <a:spLocks/>
          </p:cNvSpPr>
          <p:nvPr/>
        </p:nvSpPr>
        <p:spPr>
          <a:xfrm>
            <a:off x="803821" y="1592091"/>
            <a:ext cx="6697201" cy="16764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Helvetica" charset="0"/>
                <a:ea typeface="Helvetica" charset="0"/>
                <a:cs typeface="Helvetica" charset="0"/>
              </a:defRPr>
            </a:lvl1pPr>
            <a:lvl2pPr marL="685800" indent="-228600" algn="l" defTabSz="914400" rtl="0" eaLnBrk="1" latinLnBrk="0" hangingPunct="1">
              <a:lnSpc>
                <a:spcPct val="90000"/>
              </a:lnSpc>
              <a:spcBef>
                <a:spcPts val="500"/>
              </a:spcBef>
              <a:buFont typeface="Arial"/>
              <a:buChar char="•"/>
              <a:defRPr sz="2600" kern="1200">
                <a:solidFill>
                  <a:schemeClr val="tx1"/>
                </a:solidFill>
                <a:latin typeface="Helvetica" charset="0"/>
                <a:ea typeface="Helvetica" charset="0"/>
                <a:cs typeface="Helvetica" charset="0"/>
              </a:defRPr>
            </a:lvl2pPr>
            <a:lvl3pPr marL="1143000" indent="-228600" algn="l" defTabSz="914400" rtl="0" eaLnBrk="1" latinLnBrk="0" hangingPunct="1">
              <a:lnSpc>
                <a:spcPct val="90000"/>
              </a:lnSpc>
              <a:spcBef>
                <a:spcPts val="500"/>
              </a:spcBef>
              <a:buFont typeface="Arial"/>
              <a:buChar char="•"/>
              <a:defRPr sz="2400" kern="1200">
                <a:solidFill>
                  <a:schemeClr val="tx1"/>
                </a:solidFill>
                <a:latin typeface="Helvetica" charset="0"/>
                <a:ea typeface="Helvetica" charset="0"/>
                <a:cs typeface="Helvetica" charset="0"/>
              </a:defRPr>
            </a:lvl3pPr>
            <a:lvl4pPr marL="1600200" indent="-228600" algn="l" defTabSz="914400" rtl="0" eaLnBrk="1" latinLnBrk="0" hangingPunct="1">
              <a:lnSpc>
                <a:spcPct val="90000"/>
              </a:lnSpc>
              <a:spcBef>
                <a:spcPts val="500"/>
              </a:spcBef>
              <a:buFont typeface="Arial"/>
              <a:buChar char="•"/>
              <a:defRPr sz="2000" kern="1200">
                <a:solidFill>
                  <a:schemeClr val="tx1"/>
                </a:solidFill>
                <a:latin typeface="Helvetica" charset="0"/>
                <a:ea typeface="Helvetica" charset="0"/>
                <a:cs typeface="Helvetic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Helvetica" charset="0"/>
                <a:ea typeface="Helvetica" charset="0"/>
                <a:cs typeface="Helvetic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latin typeface="Helvetica" pitchFamily="2" charset="0"/>
              </a:rPr>
              <a:t>How small can queues be without loss of throughput?</a:t>
            </a:r>
          </a:p>
          <a:p>
            <a:pPr>
              <a:buFont typeface="Arial"/>
              <a:buNone/>
            </a:pPr>
            <a:endParaRPr lang="en-US" dirty="0">
              <a:latin typeface="Helvetica" pitchFamily="2" charset="0"/>
            </a:endParaRPr>
          </a:p>
        </p:txBody>
      </p:sp>
      <p:sp>
        <p:nvSpPr>
          <p:cNvPr id="25" name="TextBox 24"/>
          <p:cNvSpPr txBox="1"/>
          <p:nvPr/>
        </p:nvSpPr>
        <p:spPr>
          <a:xfrm>
            <a:off x="980284" y="2559117"/>
            <a:ext cx="7703843" cy="461665"/>
          </a:xfrm>
          <a:prstGeom prst="rect">
            <a:avLst/>
          </a:prstGeom>
          <a:noFill/>
        </p:spPr>
        <p:txBody>
          <a:bodyPr wrap="square" rtlCol="0">
            <a:spAutoFit/>
          </a:bodyPr>
          <a:lstStyle/>
          <a:p>
            <a:pPr>
              <a:buFont typeface="Wingdings" pitchFamily="2" charset="2"/>
              <a:buChar char="Ø"/>
            </a:pPr>
            <a:r>
              <a:rPr lang="en-US" sz="2400" dirty="0">
                <a:solidFill>
                  <a:srgbClr val="BB0D18"/>
                </a:solidFill>
                <a:latin typeface="Helvetica" pitchFamily="2" charset="0"/>
                <a:ea typeface="Helvetica" charset="0"/>
                <a:cs typeface="Helvetica" charset="0"/>
              </a:rPr>
              <a:t> Need to quantify queue size oscillations (Stability). </a:t>
            </a:r>
          </a:p>
        </p:txBody>
      </p:sp>
    </p:spTree>
    <p:extLst>
      <p:ext uri="{BB962C8B-B14F-4D97-AF65-F5344CB8AC3E}">
        <p14:creationId xmlns:p14="http://schemas.microsoft.com/office/powerpoint/2010/main" val="2604644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3" name="Picture 5"/>
          <p:cNvPicPr>
            <a:picLocks noChangeAspect="1" noChangeArrowheads="1"/>
          </p:cNvPicPr>
          <p:nvPr/>
        </p:nvPicPr>
        <p:blipFill>
          <a:blip r:embed="rId4" cstate="print"/>
          <a:srcRect/>
          <a:stretch>
            <a:fillRect/>
          </a:stretch>
        </p:blipFill>
        <p:spPr bwMode="auto">
          <a:xfrm>
            <a:off x="5912608" y="2801560"/>
            <a:ext cx="4387092" cy="3291840"/>
          </a:xfrm>
          <a:prstGeom prst="rect">
            <a:avLst/>
          </a:prstGeom>
          <a:noFill/>
          <a:ln w="9525">
            <a:noFill/>
            <a:miter lim="800000"/>
            <a:headEnd/>
            <a:tailEnd/>
          </a:ln>
          <a:effectLst/>
        </p:spPr>
      </p:pic>
      <p:pic>
        <p:nvPicPr>
          <p:cNvPr id="94214" name="Picture 6"/>
          <p:cNvPicPr>
            <a:picLocks noChangeAspect="1" noChangeArrowheads="1"/>
          </p:cNvPicPr>
          <p:nvPr/>
        </p:nvPicPr>
        <p:blipFill>
          <a:blip r:embed="rId5" cstate="print"/>
          <a:srcRect/>
          <a:stretch>
            <a:fillRect/>
          </a:stretch>
        </p:blipFill>
        <p:spPr bwMode="auto">
          <a:xfrm>
            <a:off x="1569208" y="3064510"/>
            <a:ext cx="4387093" cy="3291840"/>
          </a:xfrm>
          <a:prstGeom prst="rect">
            <a:avLst/>
          </a:prstGeom>
          <a:noFill/>
          <a:ln w="9525">
            <a:noFill/>
            <a:miter lim="800000"/>
            <a:headEnd/>
            <a:tailEnd/>
          </a:ln>
          <a:effectLst/>
        </p:spPr>
      </p:pic>
      <p:sp>
        <p:nvSpPr>
          <p:cNvPr id="18" name="TextBox 17"/>
          <p:cNvSpPr txBox="1"/>
          <p:nvPr/>
        </p:nvSpPr>
        <p:spPr>
          <a:xfrm>
            <a:off x="3136900" y="2207200"/>
            <a:ext cx="4572000" cy="400110"/>
          </a:xfrm>
          <a:prstGeom prst="rect">
            <a:avLst/>
          </a:prstGeom>
          <a:noFill/>
        </p:spPr>
        <p:txBody>
          <a:bodyPr wrap="square" rtlCol="0">
            <a:spAutoFit/>
          </a:bodyPr>
          <a:lstStyle/>
          <a:p>
            <a:r>
              <a:rPr lang="en-US" sz="2000" b="1" dirty="0">
                <a:latin typeface="Helvetica" charset="0"/>
                <a:ea typeface="Helvetica" charset="0"/>
                <a:cs typeface="Helvetica" charset="0"/>
              </a:rPr>
              <a:t>Background Flows</a:t>
            </a:r>
          </a:p>
        </p:txBody>
      </p:sp>
      <p:sp>
        <p:nvSpPr>
          <p:cNvPr id="19" name="TextBox 18"/>
          <p:cNvSpPr txBox="1"/>
          <p:nvPr/>
        </p:nvSpPr>
        <p:spPr>
          <a:xfrm>
            <a:off x="7708900" y="2207200"/>
            <a:ext cx="2743200" cy="400110"/>
          </a:xfrm>
          <a:prstGeom prst="rect">
            <a:avLst/>
          </a:prstGeom>
          <a:noFill/>
        </p:spPr>
        <p:txBody>
          <a:bodyPr wrap="square" rtlCol="0">
            <a:spAutoFit/>
          </a:bodyPr>
          <a:lstStyle/>
          <a:p>
            <a:r>
              <a:rPr lang="en-US" sz="2000" b="1" dirty="0">
                <a:latin typeface="Helvetica" charset="0"/>
                <a:ea typeface="Helvetica" charset="0"/>
                <a:cs typeface="Helvetica" charset="0"/>
              </a:rPr>
              <a:t>Query Flows</a:t>
            </a:r>
          </a:p>
        </p:txBody>
      </p:sp>
      <p:sp>
        <p:nvSpPr>
          <p:cNvPr id="2" name="Title 1"/>
          <p:cNvSpPr>
            <a:spLocks noGrp="1"/>
          </p:cNvSpPr>
          <p:nvPr>
            <p:ph type="title"/>
          </p:nvPr>
        </p:nvSpPr>
        <p:spPr/>
        <p:txBody>
          <a:bodyPr/>
          <a:lstStyle/>
          <a:p>
            <a:r>
              <a:rPr lang="en-US" dirty="0"/>
              <a:t>Bing benchmark (baseline)</a:t>
            </a:r>
          </a:p>
        </p:txBody>
      </p:sp>
    </p:spTree>
    <p:custDataLst>
      <p:tags r:id="rId1"/>
    </p:custDataLst>
    <p:extLst>
      <p:ext uri="{BB962C8B-B14F-4D97-AF65-F5344CB8AC3E}">
        <p14:creationId xmlns:p14="http://schemas.microsoft.com/office/powerpoint/2010/main" val="3391688796"/>
      </p:ext>
    </p:extLst>
  </p:cSld>
  <p:clrMapOvr>
    <a:masterClrMapping/>
  </p:clrMapOvr>
  <mc:AlternateContent xmlns:mc="http://schemas.openxmlformats.org/markup-compatibility/2006" xmlns:p14="http://schemas.microsoft.com/office/powerpoint/2010/main">
    <mc:Choice Requires="p14">
      <p:transition spd="slow" p14:dur="2000" advTm="58117"/>
    </mc:Choice>
    <mc:Fallback xmlns:mv="urn:schemas-microsoft-com:mac:vml" xmlns="">
      <mp:transition xmlns:mp="http://schemas.microsoft.com/office/mac/powerpoint/2008/main" spd="slow" advTm="58117"/>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latin typeface="Helvetica" pitchFamily="2" charset="0"/>
            </a:endParaRPr>
          </a:p>
        </p:txBody>
      </p:sp>
      <p:sp>
        <p:nvSpPr>
          <p:cNvPr id="98307" name="Rectangle 3"/>
          <p:cNvSpPr>
            <a:spLocks noChangeArrowheads="1"/>
          </p:cNvSpPr>
          <p:nvPr/>
        </p:nvSpPr>
        <p:spPr bwMode="auto">
          <a:xfrm>
            <a:off x="1524001" y="112025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atin typeface="Helvetica" pitchFamily="2" charset="0"/>
              <a:cs typeface="Arial" pitchFamily="34" charset="0"/>
            </a:endParaRPr>
          </a:p>
        </p:txBody>
      </p:sp>
      <p:sp>
        <p:nvSpPr>
          <p:cNvPr id="98309" name="Rectangle 5"/>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latin typeface="Helvetica" pitchFamily="2" charset="0"/>
            </a:endParaRPr>
          </a:p>
        </p:txBody>
      </p:sp>
      <p:sp>
        <p:nvSpPr>
          <p:cNvPr id="98310" name="Rectangle 6"/>
          <p:cNvSpPr>
            <a:spLocks noChangeArrowheads="1"/>
          </p:cNvSpPr>
          <p:nvPr/>
        </p:nvSpPr>
        <p:spPr bwMode="auto">
          <a:xfrm>
            <a:off x="1524001" y="1186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atin typeface="Helvetica" pitchFamily="2" charset="0"/>
              <a:cs typeface="Arial" pitchFamily="34" charset="0"/>
            </a:endParaRPr>
          </a:p>
        </p:txBody>
      </p:sp>
      <p:sp>
        <p:nvSpPr>
          <p:cNvPr id="13" name="Content Placeholder 12"/>
          <p:cNvSpPr>
            <a:spLocks noGrp="1"/>
          </p:cNvSpPr>
          <p:nvPr>
            <p:ph idx="1"/>
          </p:nvPr>
        </p:nvSpPr>
        <p:spPr>
          <a:xfrm>
            <a:off x="838200" y="1556266"/>
            <a:ext cx="10515600" cy="5022334"/>
          </a:xfrm>
        </p:spPr>
        <p:txBody>
          <a:bodyPr>
            <a:normAutofit/>
          </a:bodyPr>
          <a:lstStyle/>
          <a:p>
            <a:r>
              <a:rPr lang="en-US" dirty="0">
                <a:latin typeface="Helvetica" pitchFamily="2" charset="0"/>
              </a:rPr>
              <a:t>DCTCP takes at most ~40% more </a:t>
            </a:r>
            <a:r>
              <a:rPr lang="en-US" dirty="0">
                <a:solidFill>
                  <a:srgbClr val="BB0D18"/>
                </a:solidFill>
                <a:latin typeface="Helvetica" pitchFamily="2" charset="0"/>
              </a:rPr>
              <a:t>RTTs</a:t>
            </a:r>
            <a:r>
              <a:rPr lang="en-US" dirty="0">
                <a:solidFill>
                  <a:srgbClr val="FF0000"/>
                </a:solidFill>
                <a:latin typeface="Helvetica" pitchFamily="2" charset="0"/>
              </a:rPr>
              <a:t> </a:t>
            </a:r>
            <a:r>
              <a:rPr lang="en-US" dirty="0">
                <a:solidFill>
                  <a:srgbClr val="000000"/>
                </a:solidFill>
                <a:latin typeface="Helvetica" pitchFamily="2" charset="0"/>
              </a:rPr>
              <a:t>than TCP</a:t>
            </a:r>
          </a:p>
          <a:p>
            <a:pPr lvl="1"/>
            <a:r>
              <a:rPr lang="en-US" dirty="0">
                <a:solidFill>
                  <a:srgbClr val="000000"/>
                </a:solidFill>
                <a:latin typeface="Helvetica" pitchFamily="2" charset="0"/>
              </a:rPr>
              <a:t>“Analysis of DCTCP”, SIGMETRICS 2011 </a:t>
            </a:r>
          </a:p>
          <a:p>
            <a:r>
              <a:rPr lang="en-US" dirty="0">
                <a:solidFill>
                  <a:srgbClr val="1429F8"/>
                </a:solidFill>
                <a:latin typeface="Helvetica" pitchFamily="2" charset="0"/>
              </a:rPr>
              <a:t>Intuition: </a:t>
            </a:r>
            <a:r>
              <a:rPr lang="en-US" dirty="0">
                <a:latin typeface="Helvetica" pitchFamily="2" charset="0"/>
              </a:rPr>
              <a:t>DCTCP makes smaller adjustments than TCP, but makes them much more frequently</a:t>
            </a:r>
          </a:p>
        </p:txBody>
      </p:sp>
      <p:sp>
        <p:nvSpPr>
          <p:cNvPr id="98312" name="Rectangle 8"/>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latin typeface="Helvetica" pitchFamily="2" charset="0"/>
            </a:endParaRPr>
          </a:p>
        </p:txBody>
      </p:sp>
      <p:sp>
        <p:nvSpPr>
          <p:cNvPr id="98313" name="Rectangle 9"/>
          <p:cNvSpPr>
            <a:spLocks noChangeArrowheads="1"/>
          </p:cNvSpPr>
          <p:nvPr/>
        </p:nvSpPr>
        <p:spPr bwMode="auto">
          <a:xfrm>
            <a:off x="1524001" y="112025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atin typeface="Helvetica" pitchFamily="2" charset="0"/>
              <a:cs typeface="Arial" pitchFamily="34" charset="0"/>
            </a:endParaRPr>
          </a:p>
        </p:txBody>
      </p:sp>
      <p:sp>
        <p:nvSpPr>
          <p:cNvPr id="98315" name="Rectangle 11"/>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latin typeface="Helvetica" pitchFamily="2" charset="0"/>
            </a:endParaRPr>
          </a:p>
        </p:txBody>
      </p:sp>
      <p:sp>
        <p:nvSpPr>
          <p:cNvPr id="98316" name="Rectangle 12"/>
          <p:cNvSpPr>
            <a:spLocks noChangeArrowheads="1"/>
          </p:cNvSpPr>
          <p:nvPr/>
        </p:nvSpPr>
        <p:spPr bwMode="auto">
          <a:xfrm>
            <a:off x="1524001" y="1186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atin typeface="Helvetica" pitchFamily="2" charset="0"/>
              <a:cs typeface="Arial" pitchFamily="34" charset="0"/>
            </a:endParaRPr>
          </a:p>
        </p:txBody>
      </p:sp>
      <p:sp>
        <p:nvSpPr>
          <p:cNvPr id="103426"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latin typeface="Helvetica" pitchFamily="2" charset="0"/>
            </a:endParaRPr>
          </a:p>
        </p:txBody>
      </p:sp>
      <p:sp>
        <p:nvSpPr>
          <p:cNvPr id="103429" name="Rectangle 5"/>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latin typeface="Helvetica" pitchFamily="2" charset="0"/>
            </a:endParaRPr>
          </a:p>
        </p:txBody>
      </p:sp>
      <p:sp>
        <p:nvSpPr>
          <p:cNvPr id="103430" name="Rectangle 6"/>
          <p:cNvSpPr>
            <a:spLocks noChangeArrowheads="1"/>
          </p:cNvSpPr>
          <p:nvPr/>
        </p:nvSpPr>
        <p:spPr bwMode="auto">
          <a:xfrm>
            <a:off x="1524001" y="1186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atin typeface="Helvetica" pitchFamily="2" charset="0"/>
              <a:cs typeface="Arial" pitchFamily="34" charset="0"/>
            </a:endParaRPr>
          </a:p>
        </p:txBody>
      </p:sp>
      <p:grpSp>
        <p:nvGrpSpPr>
          <p:cNvPr id="5" name="Group 4"/>
          <p:cNvGrpSpPr/>
          <p:nvPr/>
        </p:nvGrpSpPr>
        <p:grpSpPr>
          <a:xfrm>
            <a:off x="2438401" y="3780136"/>
            <a:ext cx="3392295" cy="2976265"/>
            <a:chOff x="914400" y="3881735"/>
            <a:chExt cx="3392295" cy="2976265"/>
          </a:xfrm>
        </p:grpSpPr>
        <p:pic>
          <p:nvPicPr>
            <p:cNvPr id="20" name="Picture 19" descr="convergence_sims.eps"/>
            <p:cNvPicPr>
              <a:picLocks noChangeAspect="1"/>
            </p:cNvPicPr>
            <p:nvPr/>
          </p:nvPicPr>
          <p:blipFill rotWithShape="1">
            <a:blip r:embed="rId4">
              <a:extLst>
                <a:ext uri="{28A0092B-C50C-407E-A947-70E740481C1C}">
                  <a14:useLocalDpi xmlns:a14="http://schemas.microsoft.com/office/drawing/2010/main" val="0"/>
                </a:ext>
              </a:extLst>
            </a:blip>
            <a:srcRect t="30598" r="75314" b="21140"/>
            <a:stretch/>
          </p:blipFill>
          <p:spPr>
            <a:xfrm>
              <a:off x="914400" y="4124152"/>
              <a:ext cx="3392295" cy="2733848"/>
            </a:xfrm>
            <a:prstGeom prst="rect">
              <a:avLst/>
            </a:prstGeom>
          </p:spPr>
        </p:pic>
        <p:sp>
          <p:nvSpPr>
            <p:cNvPr id="4" name="TextBox 3"/>
            <p:cNvSpPr txBox="1"/>
            <p:nvPr/>
          </p:nvSpPr>
          <p:spPr>
            <a:xfrm>
              <a:off x="2362200" y="3881735"/>
              <a:ext cx="1371600" cy="461665"/>
            </a:xfrm>
            <a:prstGeom prst="rect">
              <a:avLst/>
            </a:prstGeom>
            <a:noFill/>
          </p:spPr>
          <p:txBody>
            <a:bodyPr wrap="square" rtlCol="0">
              <a:spAutoFit/>
            </a:bodyPr>
            <a:lstStyle/>
            <a:p>
              <a:r>
                <a:rPr lang="en-US" sz="2400" dirty="0">
                  <a:latin typeface="Helvetica" pitchFamily="2" charset="0"/>
                  <a:ea typeface="Helvetica" charset="0"/>
                  <a:cs typeface="Helvetica" charset="0"/>
                </a:rPr>
                <a:t>TCP</a:t>
              </a:r>
            </a:p>
          </p:txBody>
        </p:sp>
      </p:grpSp>
      <p:grpSp>
        <p:nvGrpSpPr>
          <p:cNvPr id="6" name="Group 5"/>
          <p:cNvGrpSpPr/>
          <p:nvPr/>
        </p:nvGrpSpPr>
        <p:grpSpPr>
          <a:xfrm>
            <a:off x="6553200" y="3708400"/>
            <a:ext cx="3429000" cy="2971800"/>
            <a:chOff x="5029200" y="3810000"/>
            <a:chExt cx="3429000" cy="2971800"/>
          </a:xfrm>
        </p:grpSpPr>
        <p:pic>
          <p:nvPicPr>
            <p:cNvPr id="2" name="Picture 1" descr="convergence_sims.eps"/>
            <p:cNvPicPr>
              <a:picLocks noChangeAspect="1"/>
            </p:cNvPicPr>
            <p:nvPr/>
          </p:nvPicPr>
          <p:blipFill rotWithShape="1">
            <a:blip r:embed="rId4">
              <a:extLst>
                <a:ext uri="{28A0092B-C50C-407E-A947-70E740481C1C}">
                  <a14:useLocalDpi xmlns:a14="http://schemas.microsoft.com/office/drawing/2010/main" val="0"/>
                </a:ext>
              </a:extLst>
            </a:blip>
            <a:srcRect l="24709" t="11112" r="50816" b="43646"/>
            <a:stretch/>
          </p:blipFill>
          <p:spPr>
            <a:xfrm>
              <a:off x="5029200" y="4168915"/>
              <a:ext cx="3429000" cy="2612885"/>
            </a:xfrm>
            <a:prstGeom prst="rect">
              <a:avLst/>
            </a:prstGeom>
          </p:spPr>
        </p:pic>
        <p:sp>
          <p:nvSpPr>
            <p:cNvPr id="22" name="TextBox 21"/>
            <p:cNvSpPr txBox="1"/>
            <p:nvPr/>
          </p:nvSpPr>
          <p:spPr>
            <a:xfrm>
              <a:off x="6477000" y="3810000"/>
              <a:ext cx="1371600" cy="461665"/>
            </a:xfrm>
            <a:prstGeom prst="rect">
              <a:avLst/>
            </a:prstGeom>
            <a:noFill/>
          </p:spPr>
          <p:txBody>
            <a:bodyPr wrap="square" rtlCol="0">
              <a:spAutoFit/>
            </a:bodyPr>
            <a:lstStyle/>
            <a:p>
              <a:r>
                <a:rPr lang="en-US" sz="2400" dirty="0">
                  <a:latin typeface="Helvetica" pitchFamily="2" charset="0"/>
                  <a:ea typeface="Helvetica" charset="0"/>
                  <a:cs typeface="Helvetica" charset="0"/>
                </a:rPr>
                <a:t>DCTCP</a:t>
              </a:r>
            </a:p>
          </p:txBody>
        </p:sp>
      </p:grpSp>
      <p:sp>
        <p:nvSpPr>
          <p:cNvPr id="7" name="Title 6"/>
          <p:cNvSpPr>
            <a:spLocks noGrp="1"/>
          </p:cNvSpPr>
          <p:nvPr>
            <p:ph type="title"/>
          </p:nvPr>
        </p:nvSpPr>
        <p:spPr/>
        <p:txBody>
          <a:bodyPr/>
          <a:lstStyle/>
          <a:p>
            <a:r>
              <a:rPr lang="en-US" dirty="0">
                <a:latin typeface="Helvetica" pitchFamily="2" charset="0"/>
              </a:rPr>
              <a:t>Convergence time</a:t>
            </a:r>
          </a:p>
        </p:txBody>
      </p:sp>
    </p:spTree>
    <p:custDataLst>
      <p:tags r:id="rId1"/>
    </p:custDataLst>
    <p:extLst>
      <p:ext uri="{BB962C8B-B14F-4D97-AF65-F5344CB8AC3E}">
        <p14:creationId xmlns:p14="http://schemas.microsoft.com/office/powerpoint/2010/main" val="1351606990"/>
      </p:ext>
    </p:extLst>
  </p:cSld>
  <p:clrMapOvr>
    <a:masterClrMapping/>
  </p:clrMapOvr>
  <p:transition spd="slow" advTm="9579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4125D-F81F-934D-BAB1-F8ACEA94D71B}"/>
              </a:ext>
            </a:extLst>
          </p:cNvPr>
          <p:cNvSpPr>
            <a:spLocks noGrp="1"/>
          </p:cNvSpPr>
          <p:nvPr>
            <p:ph type="title"/>
          </p:nvPr>
        </p:nvSpPr>
        <p:spPr/>
        <p:txBody>
          <a:bodyPr/>
          <a:lstStyle/>
          <a:p>
            <a:r>
              <a:rPr lang="en-US" dirty="0"/>
              <a:t>CC evaluation: several aspects!</a:t>
            </a:r>
          </a:p>
        </p:txBody>
      </p:sp>
      <p:sp>
        <p:nvSpPr>
          <p:cNvPr id="3" name="Content Placeholder 2">
            <a:extLst>
              <a:ext uri="{FF2B5EF4-FFF2-40B4-BE49-F238E27FC236}">
                <a16:creationId xmlns:a16="http://schemas.microsoft.com/office/drawing/2014/main" id="{6BD5470A-1647-C04D-B628-30AA0B60B5F1}"/>
              </a:ext>
            </a:extLst>
          </p:cNvPr>
          <p:cNvSpPr>
            <a:spLocks noGrp="1"/>
          </p:cNvSpPr>
          <p:nvPr>
            <p:ph idx="1"/>
          </p:nvPr>
        </p:nvSpPr>
        <p:spPr/>
        <p:txBody>
          <a:bodyPr/>
          <a:lstStyle/>
          <a:p>
            <a:r>
              <a:rPr lang="en-US" dirty="0"/>
              <a:t>Throughput, delays, flow completion times</a:t>
            </a:r>
          </a:p>
          <a:p>
            <a:r>
              <a:rPr lang="en-US" dirty="0"/>
              <a:t>Fairness, convergence times</a:t>
            </a:r>
          </a:p>
          <a:p>
            <a:r>
              <a:rPr lang="en-US" dirty="0"/>
              <a:t>Specific impairments: </a:t>
            </a:r>
          </a:p>
          <a:p>
            <a:pPr lvl="1"/>
            <a:r>
              <a:rPr lang="en-US" dirty="0"/>
              <a:t>incast (many to one, all to all)</a:t>
            </a:r>
          </a:p>
          <a:p>
            <a:pPr lvl="1"/>
            <a:r>
              <a:rPr lang="en-US" dirty="0"/>
              <a:t>collateral damage from incast</a:t>
            </a:r>
          </a:p>
          <a:p>
            <a:pPr lvl="1"/>
            <a:r>
              <a:rPr lang="en-US" dirty="0"/>
              <a:t>buffer pressure</a:t>
            </a:r>
          </a:p>
          <a:p>
            <a:r>
              <a:rPr lang="en-US" dirty="0"/>
              <a:t>Impact on background traffic</a:t>
            </a:r>
          </a:p>
          <a:p>
            <a:r>
              <a:rPr lang="en-US" dirty="0"/>
              <a:t>Multi-hop versus single-hop bottlenecks</a:t>
            </a:r>
          </a:p>
        </p:txBody>
      </p:sp>
    </p:spTree>
    <p:extLst>
      <p:ext uri="{BB962C8B-B14F-4D97-AF65-F5344CB8AC3E}">
        <p14:creationId xmlns:p14="http://schemas.microsoft.com/office/powerpoint/2010/main" val="524087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798A6-D96F-E247-8B3B-9F4951AFBEA5}"/>
              </a:ext>
            </a:extLst>
          </p:cNvPr>
          <p:cNvSpPr>
            <a:spLocks noGrp="1"/>
          </p:cNvSpPr>
          <p:nvPr>
            <p:ph type="title"/>
          </p:nvPr>
        </p:nvSpPr>
        <p:spPr/>
        <p:txBody>
          <a:bodyPr/>
          <a:lstStyle/>
          <a:p>
            <a:r>
              <a:rPr lang="en-US" dirty="0"/>
              <a:t>CC Deployment Concerns</a:t>
            </a:r>
          </a:p>
        </p:txBody>
      </p:sp>
      <p:sp>
        <p:nvSpPr>
          <p:cNvPr id="3" name="Text Placeholder 2">
            <a:extLst>
              <a:ext uri="{FF2B5EF4-FFF2-40B4-BE49-F238E27FC236}">
                <a16:creationId xmlns:a16="http://schemas.microsoft.com/office/drawing/2014/main" id="{904FCEDE-FF42-9449-8308-6ED1EB6B0EBB}"/>
              </a:ext>
            </a:extLst>
          </p:cNvPr>
          <p:cNvSpPr>
            <a:spLocks noGrp="1"/>
          </p:cNvSpPr>
          <p:nvPr>
            <p:ph type="body" idx="1"/>
          </p:nvPr>
        </p:nvSpPr>
        <p:spPr/>
        <p:txBody>
          <a:bodyPr/>
          <a:lstStyle/>
          <a:p>
            <a:r>
              <a:rPr lang="en-US" dirty="0"/>
              <a:t>Life </a:t>
            </a:r>
            <a:r>
              <a:rPr lang="en-US" dirty="0" err="1"/>
              <a:t>ain’t</a:t>
            </a:r>
            <a:r>
              <a:rPr lang="en-US"/>
              <a:t> easy in </a:t>
            </a:r>
            <a:r>
              <a:rPr lang="en-US" dirty="0"/>
              <a:t>the fast lane</a:t>
            </a:r>
          </a:p>
        </p:txBody>
      </p:sp>
    </p:spTree>
    <p:extLst>
      <p:ext uri="{BB962C8B-B14F-4D97-AF65-F5344CB8AC3E}">
        <p14:creationId xmlns:p14="http://schemas.microsoft.com/office/powerpoint/2010/main" val="2095633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1104D-EA9A-9A4F-A21F-39678D91299D}"/>
              </a:ext>
            </a:extLst>
          </p:cNvPr>
          <p:cNvSpPr>
            <a:spLocks noGrp="1"/>
          </p:cNvSpPr>
          <p:nvPr>
            <p:ph type="title"/>
          </p:nvPr>
        </p:nvSpPr>
        <p:spPr/>
        <p:txBody>
          <a:bodyPr/>
          <a:lstStyle/>
          <a:p>
            <a:r>
              <a:rPr lang="en-US" dirty="0"/>
              <a:t>Practical deployment concerns in DCs</a:t>
            </a:r>
          </a:p>
        </p:txBody>
      </p:sp>
      <p:sp>
        <p:nvSpPr>
          <p:cNvPr id="3" name="Content Placeholder 2">
            <a:extLst>
              <a:ext uri="{FF2B5EF4-FFF2-40B4-BE49-F238E27FC236}">
                <a16:creationId xmlns:a16="http://schemas.microsoft.com/office/drawing/2014/main" id="{72D06782-314F-3644-B2F6-534D67493A6C}"/>
              </a:ext>
            </a:extLst>
          </p:cNvPr>
          <p:cNvSpPr>
            <a:spLocks noGrp="1"/>
          </p:cNvSpPr>
          <p:nvPr>
            <p:ph idx="1"/>
          </p:nvPr>
        </p:nvSpPr>
        <p:spPr/>
        <p:txBody>
          <a:bodyPr>
            <a:normAutofit/>
          </a:bodyPr>
          <a:lstStyle/>
          <a:p>
            <a:r>
              <a:rPr lang="en-US" dirty="0"/>
              <a:t>Coexistence with legacy protocols like TCP Cubic</a:t>
            </a:r>
          </a:p>
          <a:p>
            <a:pPr lvl="1"/>
            <a:r>
              <a:rPr lang="en-US" dirty="0"/>
              <a:t>Application code can’t be upgraded in one shot</a:t>
            </a:r>
          </a:p>
          <a:p>
            <a:r>
              <a:rPr lang="en-US" dirty="0"/>
              <a:t>Minimum window size matters during heavy incast events</a:t>
            </a:r>
          </a:p>
          <a:p>
            <a:pPr lvl="1"/>
            <a:r>
              <a:rPr lang="en-US" dirty="0"/>
              <a:t>e.g., 2 packets versus 1 packet!</a:t>
            </a:r>
          </a:p>
          <a:p>
            <a:r>
              <a:rPr lang="en-US" dirty="0"/>
              <a:t>Setting pkt flags appropriately at senders, receivers, and routers</a:t>
            </a:r>
          </a:p>
          <a:p>
            <a:pPr lvl="1"/>
            <a:r>
              <a:rPr lang="en-US" dirty="0"/>
              <a:t>Non “ECN-capable” flagged packets will be dropped when Q &gt; K</a:t>
            </a:r>
          </a:p>
          <a:p>
            <a:pPr lvl="1"/>
            <a:r>
              <a:rPr lang="en-US" dirty="0"/>
              <a:t>… including the SYN packets of any connection</a:t>
            </a:r>
          </a:p>
          <a:p>
            <a:r>
              <a:rPr lang="en-US" dirty="0"/>
              <a:t>Receive-buffer tuning</a:t>
            </a:r>
          </a:p>
          <a:p>
            <a:pPr lvl="1"/>
            <a:r>
              <a:rPr lang="en-US" dirty="0"/>
              <a:t>Receive buffer must be at least BDP, but what is the BDP?</a:t>
            </a:r>
          </a:p>
          <a:p>
            <a:endParaRPr lang="en-US" dirty="0"/>
          </a:p>
        </p:txBody>
      </p:sp>
    </p:spTree>
    <p:extLst>
      <p:ext uri="{BB962C8B-B14F-4D97-AF65-F5344CB8AC3E}">
        <p14:creationId xmlns:p14="http://schemas.microsoft.com/office/powerpoint/2010/main" val="3591330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798A6-D96F-E247-8B3B-9F4951AFBEA5}"/>
              </a:ext>
            </a:extLst>
          </p:cNvPr>
          <p:cNvSpPr>
            <a:spLocks noGrp="1"/>
          </p:cNvSpPr>
          <p:nvPr>
            <p:ph type="title"/>
          </p:nvPr>
        </p:nvSpPr>
        <p:spPr/>
        <p:txBody>
          <a:bodyPr/>
          <a:lstStyle/>
          <a:p>
            <a:r>
              <a:rPr lang="en-US" dirty="0"/>
              <a:t>DC Transport Requirements</a:t>
            </a:r>
          </a:p>
        </p:txBody>
      </p:sp>
      <p:sp>
        <p:nvSpPr>
          <p:cNvPr id="3" name="Text Placeholder 2">
            <a:extLst>
              <a:ext uri="{FF2B5EF4-FFF2-40B4-BE49-F238E27FC236}">
                <a16:creationId xmlns:a16="http://schemas.microsoft.com/office/drawing/2014/main" id="{904FCEDE-FF42-9449-8308-6ED1EB6B0EBB}"/>
              </a:ext>
            </a:extLst>
          </p:cNvPr>
          <p:cNvSpPr>
            <a:spLocks noGrp="1"/>
          </p:cNvSpPr>
          <p:nvPr>
            <p:ph type="body" idx="1"/>
          </p:nvPr>
        </p:nvSpPr>
        <p:spPr/>
        <p:txBody>
          <a:bodyPr/>
          <a:lstStyle/>
          <a:p>
            <a:r>
              <a:rPr lang="en-US" dirty="0"/>
              <a:t>High throughput, low latency, burst tolerance</a:t>
            </a:r>
          </a:p>
          <a:p>
            <a:endParaRPr lang="en-US" dirty="0"/>
          </a:p>
        </p:txBody>
      </p:sp>
    </p:spTree>
    <p:extLst>
      <p:ext uri="{BB962C8B-B14F-4D97-AF65-F5344CB8AC3E}">
        <p14:creationId xmlns:p14="http://schemas.microsoft.com/office/powerpoint/2010/main" val="4108966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748274" y="241994"/>
            <a:ext cx="7395727" cy="1891606"/>
            <a:chOff x="224273" y="241994"/>
            <a:chExt cx="7395727" cy="1891606"/>
          </a:xfrm>
        </p:grpSpPr>
        <p:sp>
          <p:nvSpPr>
            <p:cNvPr id="4" name="Cloud 3"/>
            <p:cNvSpPr/>
            <p:nvPr/>
          </p:nvSpPr>
          <p:spPr>
            <a:xfrm>
              <a:off x="1524000" y="1080345"/>
              <a:ext cx="6096000" cy="1053255"/>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1" dirty="0">
                  <a:solidFill>
                    <a:prstClr val="black"/>
                  </a:solidFill>
                  <a:latin typeface="Helvetica" pitchFamily="2" charset="0"/>
                </a:rPr>
                <a:t>      </a:t>
              </a:r>
              <a:r>
                <a:rPr lang="en-US" sz="2400" b="1" dirty="0">
                  <a:solidFill>
                    <a:prstClr val="black"/>
                  </a:solidFill>
                  <a:latin typeface="Helvetica" pitchFamily="2" charset="0"/>
                </a:rPr>
                <a:t>INTERNET</a:t>
              </a:r>
              <a:endParaRPr lang="en-US" sz="2000" b="1" dirty="0">
                <a:solidFill>
                  <a:prstClr val="black"/>
                </a:solidFill>
                <a:latin typeface="Helvetica" pitchFamily="2" charset="0"/>
              </a:endParaRPr>
            </a:p>
          </p:txBody>
        </p:sp>
        <p:grpSp>
          <p:nvGrpSpPr>
            <p:cNvPr id="640" name="Group 121"/>
            <p:cNvGrpSpPr/>
            <p:nvPr/>
          </p:nvGrpSpPr>
          <p:grpSpPr>
            <a:xfrm>
              <a:off x="224273" y="241994"/>
              <a:ext cx="1258474" cy="1111379"/>
              <a:chOff x="138952" y="609600"/>
              <a:chExt cx="2070848" cy="1828800"/>
            </a:xfrm>
          </p:grpSpPr>
          <p:pic>
            <p:nvPicPr>
              <p:cNvPr id="641" name="Picture 640" descr="Computergirl.gif"/>
              <p:cNvPicPr>
                <a:picLocks noChangeAspect="1"/>
              </p:cNvPicPr>
              <p:nvPr/>
            </p:nvPicPr>
            <p:blipFill>
              <a:blip r:embed="rId3" cstate="print"/>
              <a:stretch>
                <a:fillRect/>
              </a:stretch>
            </p:blipFill>
            <p:spPr>
              <a:xfrm>
                <a:off x="138952" y="609600"/>
                <a:ext cx="2070848" cy="1828800"/>
              </a:xfrm>
              <a:prstGeom prst="rect">
                <a:avLst/>
              </a:prstGeom>
            </p:spPr>
          </p:pic>
          <p:sp>
            <p:nvSpPr>
              <p:cNvPr id="642" name="Rounded Rectangle 641"/>
              <p:cNvSpPr/>
              <p:nvPr/>
            </p:nvSpPr>
            <p:spPr>
              <a:xfrm>
                <a:off x="1295400" y="838200"/>
                <a:ext cx="280012" cy="340605"/>
              </a:xfrm>
              <a:prstGeom prst="roundRect">
                <a:avLst/>
              </a:prstGeom>
              <a:solidFill>
                <a:srgbClr val="B5D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Helvetica" pitchFamily="2" charset="0"/>
                </a:endParaRPr>
              </a:p>
            </p:txBody>
          </p:sp>
        </p:grpSp>
        <p:cxnSp>
          <p:nvCxnSpPr>
            <p:cNvPr id="543" name="Elbow Connector 542"/>
            <p:cNvCxnSpPr>
              <a:stCxn id="641" idx="3"/>
              <a:endCxn id="4" idx="3"/>
            </p:cNvCxnSpPr>
            <p:nvPr/>
          </p:nvCxnSpPr>
          <p:spPr>
            <a:xfrm>
              <a:off x="1482747" y="797684"/>
              <a:ext cx="3089253" cy="342882"/>
            </a:xfrm>
            <a:prstGeom prst="bentConnector2">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54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0" y="2662068"/>
            <a:ext cx="9144000" cy="41959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7" name="Group 6"/>
          <p:cNvGrpSpPr/>
          <p:nvPr/>
        </p:nvGrpSpPr>
        <p:grpSpPr>
          <a:xfrm>
            <a:off x="1752600" y="1801492"/>
            <a:ext cx="8686800" cy="4599309"/>
            <a:chOff x="228600" y="1801491"/>
            <a:chExt cx="8686800" cy="4599309"/>
          </a:xfrm>
        </p:grpSpPr>
        <p:grpSp>
          <p:nvGrpSpPr>
            <p:cNvPr id="183" name="Group 182"/>
            <p:cNvGrpSpPr/>
            <p:nvPr/>
          </p:nvGrpSpPr>
          <p:grpSpPr>
            <a:xfrm>
              <a:off x="228600" y="2116456"/>
              <a:ext cx="8686800" cy="4284344"/>
              <a:chOff x="228600" y="2116456"/>
              <a:chExt cx="8686800" cy="4284344"/>
            </a:xfrm>
          </p:grpSpPr>
          <p:sp>
            <p:nvSpPr>
              <p:cNvPr id="536" name="Rounded Rectangle 535"/>
              <p:cNvSpPr/>
              <p:nvPr/>
            </p:nvSpPr>
            <p:spPr>
              <a:xfrm>
                <a:off x="228600" y="5486400"/>
                <a:ext cx="86868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100" dirty="0">
                  <a:solidFill>
                    <a:prstClr val="black"/>
                  </a:solidFill>
                  <a:latin typeface="Helvetica" pitchFamily="2" charset="0"/>
                </a:endParaRPr>
              </a:p>
              <a:p>
                <a:pPr algn="ctr"/>
                <a:endParaRPr lang="en-US" sz="1200" dirty="0">
                  <a:solidFill>
                    <a:prstClr val="black"/>
                  </a:solidFill>
                  <a:latin typeface="Helvetica" pitchFamily="2" charset="0"/>
                </a:endParaRPr>
              </a:p>
              <a:p>
                <a:pPr algn="ctr"/>
                <a:endParaRPr lang="en-US" sz="1200" dirty="0">
                  <a:solidFill>
                    <a:prstClr val="black"/>
                  </a:solidFill>
                  <a:latin typeface="Helvetica" pitchFamily="2" charset="0"/>
                </a:endParaRPr>
              </a:p>
              <a:p>
                <a:pPr algn="ctr"/>
                <a:endParaRPr lang="en-US" sz="600" dirty="0">
                  <a:solidFill>
                    <a:prstClr val="black"/>
                  </a:solidFill>
                  <a:latin typeface="Helvetica" pitchFamily="2" charset="0"/>
                </a:endParaRPr>
              </a:p>
              <a:p>
                <a:r>
                  <a:rPr lang="en-US" sz="2000" b="1" dirty="0">
                    <a:solidFill>
                      <a:prstClr val="black"/>
                    </a:solidFill>
                    <a:latin typeface="Helvetica" pitchFamily="2" charset="0"/>
                  </a:rPr>
                  <a:t>Servers</a:t>
                </a:r>
              </a:p>
            </p:txBody>
          </p:sp>
          <p:sp>
            <p:nvSpPr>
              <p:cNvPr id="535" name="Rounded Rectangle 534"/>
              <p:cNvSpPr/>
              <p:nvPr/>
            </p:nvSpPr>
            <p:spPr>
              <a:xfrm>
                <a:off x="228600" y="2514600"/>
                <a:ext cx="8686800" cy="2832503"/>
              </a:xfrm>
              <a:prstGeom prst="roundRect">
                <a:avLst>
                  <a:gd name="adj" fmla="val 9902"/>
                </a:avLst>
              </a:prstGeom>
            </p:spPr>
            <p:style>
              <a:lnRef idx="1">
                <a:schemeClr val="dk1"/>
              </a:lnRef>
              <a:fillRef idx="2">
                <a:schemeClr val="dk1"/>
              </a:fillRef>
              <a:effectRef idx="1">
                <a:schemeClr val="dk1"/>
              </a:effectRef>
              <a:fontRef idx="minor">
                <a:schemeClr val="dk1"/>
              </a:fontRef>
            </p:style>
            <p:txBody>
              <a:bodyPr rtlCol="0" anchor="ctr"/>
              <a:lstStyle/>
              <a:p>
                <a:r>
                  <a:rPr lang="en-US" sz="2000" b="1" dirty="0">
                    <a:solidFill>
                      <a:prstClr val="black"/>
                    </a:solidFill>
                    <a:latin typeface="Helvetica" pitchFamily="2" charset="0"/>
                  </a:rPr>
                  <a:t>Fabric</a:t>
                </a:r>
                <a:endParaRPr lang="en-US" sz="1600" b="1" dirty="0">
                  <a:solidFill>
                    <a:prstClr val="black"/>
                  </a:solidFill>
                  <a:latin typeface="Helvetica" pitchFamily="2" charset="0"/>
                </a:endParaRPr>
              </a:p>
              <a:p>
                <a:endParaRPr lang="en-US" sz="1200" dirty="0">
                  <a:solidFill>
                    <a:prstClr val="black"/>
                  </a:solidFill>
                  <a:latin typeface="Helvetica" pitchFamily="2" charset="0"/>
                </a:endParaRPr>
              </a:p>
              <a:p>
                <a:endParaRPr lang="en-US" sz="1200" dirty="0">
                  <a:solidFill>
                    <a:prstClr val="black"/>
                  </a:solidFill>
                  <a:latin typeface="Helvetica" pitchFamily="2" charset="0"/>
                </a:endParaRPr>
              </a:p>
              <a:p>
                <a:endParaRPr lang="en-US" sz="1200" dirty="0">
                  <a:solidFill>
                    <a:prstClr val="black"/>
                  </a:solidFill>
                  <a:latin typeface="Helvetica" pitchFamily="2" charset="0"/>
                </a:endParaRPr>
              </a:p>
              <a:p>
                <a:endParaRPr lang="en-US" sz="1200" dirty="0">
                  <a:solidFill>
                    <a:prstClr val="black"/>
                  </a:solidFill>
                  <a:latin typeface="Helvetica" pitchFamily="2" charset="0"/>
                </a:endParaRPr>
              </a:p>
              <a:p>
                <a:endParaRPr lang="en-US" sz="1200" dirty="0">
                  <a:solidFill>
                    <a:prstClr val="black"/>
                  </a:solidFill>
                  <a:latin typeface="Helvetica" pitchFamily="2" charset="0"/>
                </a:endParaRPr>
              </a:p>
              <a:p>
                <a:endParaRPr lang="en-US" sz="1200" dirty="0">
                  <a:solidFill>
                    <a:prstClr val="black"/>
                  </a:solidFill>
                  <a:latin typeface="Helvetica" pitchFamily="2" charset="0"/>
                </a:endParaRPr>
              </a:p>
              <a:p>
                <a:endParaRPr lang="en-US" sz="1200" dirty="0">
                  <a:solidFill>
                    <a:prstClr val="black"/>
                  </a:solidFill>
                  <a:latin typeface="Helvetica" pitchFamily="2" charset="0"/>
                </a:endParaRPr>
              </a:p>
              <a:p>
                <a:endParaRPr lang="en-US" sz="1200" dirty="0">
                  <a:solidFill>
                    <a:prstClr val="black"/>
                  </a:solidFill>
                  <a:latin typeface="Helvetica" pitchFamily="2" charset="0"/>
                </a:endParaRPr>
              </a:p>
              <a:p>
                <a:endParaRPr lang="en-US" sz="1200" dirty="0">
                  <a:solidFill>
                    <a:prstClr val="black"/>
                  </a:solidFill>
                  <a:latin typeface="Helvetica" pitchFamily="2" charset="0"/>
                </a:endParaRPr>
              </a:p>
              <a:p>
                <a:endParaRPr lang="en-US" sz="1200" dirty="0">
                  <a:solidFill>
                    <a:prstClr val="black"/>
                  </a:solidFill>
                  <a:latin typeface="Helvetica" pitchFamily="2" charset="0"/>
                </a:endParaRPr>
              </a:p>
              <a:p>
                <a:endParaRPr lang="en-US" sz="1200" dirty="0">
                  <a:solidFill>
                    <a:prstClr val="black"/>
                  </a:solidFill>
                  <a:latin typeface="Helvetica" pitchFamily="2" charset="0"/>
                </a:endParaRPr>
              </a:p>
              <a:p>
                <a:endParaRPr lang="en-US" sz="1200" dirty="0">
                  <a:solidFill>
                    <a:prstClr val="black"/>
                  </a:solidFill>
                  <a:latin typeface="Helvetica" pitchFamily="2" charset="0"/>
                </a:endParaRPr>
              </a:p>
              <a:p>
                <a:endParaRPr lang="en-US" sz="1200" dirty="0">
                  <a:solidFill>
                    <a:prstClr val="black"/>
                  </a:solidFill>
                  <a:latin typeface="Helvetica" pitchFamily="2" charset="0"/>
                </a:endParaRPr>
              </a:p>
            </p:txBody>
          </p:sp>
          <p:cxnSp>
            <p:nvCxnSpPr>
              <p:cNvPr id="18" name="Straight Connector 17"/>
              <p:cNvCxnSpPr/>
              <p:nvPr/>
            </p:nvCxnSpPr>
            <p:spPr>
              <a:xfrm flipH="1" flipV="1">
                <a:off x="3659648" y="2157420"/>
                <a:ext cx="235020" cy="62247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3741581" y="2171074"/>
                <a:ext cx="1338421" cy="69066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a:stCxn id="483" idx="0"/>
              </p:cNvCxnSpPr>
              <p:nvPr/>
            </p:nvCxnSpPr>
            <p:spPr>
              <a:xfrm flipH="1" flipV="1">
                <a:off x="2438400" y="3048000"/>
                <a:ext cx="584024" cy="92366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a:stCxn id="484" idx="1"/>
              </p:cNvCxnSpPr>
              <p:nvPr/>
            </p:nvCxnSpPr>
            <p:spPr>
              <a:xfrm flipV="1">
                <a:off x="4030808" y="3076222"/>
                <a:ext cx="2192192" cy="90660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a:stCxn id="483" idx="7"/>
              </p:cNvCxnSpPr>
              <p:nvPr/>
            </p:nvCxnSpPr>
            <p:spPr>
              <a:xfrm flipV="1">
                <a:off x="3049365" y="3022600"/>
                <a:ext cx="650568" cy="9602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a:stCxn id="484" idx="0"/>
              </p:cNvCxnSpPr>
              <p:nvPr/>
            </p:nvCxnSpPr>
            <p:spPr>
              <a:xfrm flipV="1">
                <a:off x="4057749" y="3062111"/>
                <a:ext cx="824695" cy="90955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a:stCxn id="502" idx="0"/>
              </p:cNvCxnSpPr>
              <p:nvPr/>
            </p:nvCxnSpPr>
            <p:spPr>
              <a:xfrm flipH="1" flipV="1">
                <a:off x="2497667" y="3014133"/>
                <a:ext cx="2591682" cy="95753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a:stCxn id="503" idx="1"/>
              </p:cNvCxnSpPr>
              <p:nvPr/>
            </p:nvCxnSpPr>
            <p:spPr>
              <a:xfrm flipH="1" flipV="1">
                <a:off x="5029200" y="3048000"/>
                <a:ext cx="1064805" cy="9348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a:stCxn id="502" idx="7"/>
              </p:cNvCxnSpPr>
              <p:nvPr/>
            </p:nvCxnSpPr>
            <p:spPr>
              <a:xfrm flipH="1" flipV="1">
                <a:off x="3793067" y="2988733"/>
                <a:ext cx="1323223" cy="99409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a:stCxn id="503" idx="0"/>
              </p:cNvCxnSpPr>
              <p:nvPr/>
            </p:nvCxnSpPr>
            <p:spPr>
              <a:xfrm flipV="1">
                <a:off x="6120946" y="2963333"/>
                <a:ext cx="313721" cy="100833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a:stCxn id="485" idx="0"/>
                <a:endCxn id="483" idx="4"/>
              </p:cNvCxnSpPr>
              <p:nvPr/>
            </p:nvCxnSpPr>
            <p:spPr>
              <a:xfrm flipV="1">
                <a:off x="3022424" y="4047868"/>
                <a:ext cx="0" cy="83717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a:stCxn id="486" idx="0"/>
                <a:endCxn id="484" idx="4"/>
              </p:cNvCxnSpPr>
              <p:nvPr/>
            </p:nvCxnSpPr>
            <p:spPr>
              <a:xfrm flipV="1">
                <a:off x="4057749" y="4047868"/>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a:stCxn id="504" idx="0"/>
                <a:endCxn id="502" idx="4"/>
              </p:cNvCxnSpPr>
              <p:nvPr/>
            </p:nvCxnSpPr>
            <p:spPr>
              <a:xfrm flipV="1">
                <a:off x="5089349" y="4047868"/>
                <a:ext cx="0" cy="83864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a:stCxn id="505" idx="0"/>
                <a:endCxn id="503" idx="4"/>
              </p:cNvCxnSpPr>
              <p:nvPr/>
            </p:nvCxnSpPr>
            <p:spPr>
              <a:xfrm flipV="1">
                <a:off x="6120946" y="4047868"/>
                <a:ext cx="0" cy="83768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a:stCxn id="529" idx="0"/>
                <a:endCxn id="527" idx="4"/>
              </p:cNvCxnSpPr>
              <p:nvPr/>
            </p:nvCxnSpPr>
            <p:spPr>
              <a:xfrm flipV="1">
                <a:off x="7154245" y="4047868"/>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a:stCxn id="530" idx="0"/>
                <a:endCxn id="528" idx="4"/>
              </p:cNvCxnSpPr>
              <p:nvPr/>
            </p:nvCxnSpPr>
            <p:spPr>
              <a:xfrm flipV="1">
                <a:off x="8199534" y="4047868"/>
                <a:ext cx="722" cy="83717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a:stCxn id="485" idx="7"/>
              </p:cNvCxnSpPr>
              <p:nvPr/>
            </p:nvCxnSpPr>
            <p:spPr>
              <a:xfrm flipV="1">
                <a:off x="3049365" y="4046841"/>
                <a:ext cx="981443" cy="84935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a:stCxn id="486" idx="1"/>
                <a:endCxn id="483" idx="5"/>
              </p:cNvCxnSpPr>
              <p:nvPr/>
            </p:nvCxnSpPr>
            <p:spPr>
              <a:xfrm flipH="1" flipV="1">
                <a:off x="3049365" y="4036709"/>
                <a:ext cx="981443"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a:stCxn id="502" idx="5"/>
                <a:endCxn id="505" idx="1"/>
              </p:cNvCxnSpPr>
              <p:nvPr/>
            </p:nvCxnSpPr>
            <p:spPr>
              <a:xfrm>
                <a:off x="5116290" y="4036709"/>
                <a:ext cx="977715" cy="86000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a:stCxn id="504" idx="7"/>
                <a:endCxn id="503" idx="3"/>
              </p:cNvCxnSpPr>
              <p:nvPr/>
            </p:nvCxnSpPr>
            <p:spPr>
              <a:xfrm flipV="1">
                <a:off x="5116290" y="4036709"/>
                <a:ext cx="977715" cy="860959"/>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a:stCxn id="527" idx="5"/>
                <a:endCxn id="530" idx="1"/>
              </p:cNvCxnSpPr>
              <p:nvPr/>
            </p:nvCxnSpPr>
            <p:spPr>
              <a:xfrm>
                <a:off x="7181186" y="4036709"/>
                <a:ext cx="991407" cy="85949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a:stCxn id="529" idx="7"/>
                <a:endCxn id="528" idx="3"/>
              </p:cNvCxnSpPr>
              <p:nvPr/>
            </p:nvCxnSpPr>
            <p:spPr>
              <a:xfrm flipV="1">
                <a:off x="7181186" y="4036709"/>
                <a:ext cx="992129"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a:stCxn id="464" idx="3"/>
                <a:endCxn id="342" idx="0"/>
              </p:cNvCxnSpPr>
              <p:nvPr/>
            </p:nvCxnSpPr>
            <p:spPr>
              <a:xfrm flipH="1">
                <a:off x="555826" y="4951109"/>
                <a:ext cx="331633"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a:stCxn id="464" idx="5"/>
              </p:cNvCxnSpPr>
              <p:nvPr/>
            </p:nvCxnSpPr>
            <p:spPr>
              <a:xfrm>
                <a:off x="941341" y="4951109"/>
                <a:ext cx="151911"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a:stCxn id="466" idx="3"/>
                <a:endCxn id="344" idx="0"/>
              </p:cNvCxnSpPr>
              <p:nvPr/>
            </p:nvCxnSpPr>
            <p:spPr>
              <a:xfrm flipH="1">
                <a:off x="1620540" y="4950081"/>
                <a:ext cx="302244"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a:stCxn id="466" idx="5"/>
              </p:cNvCxnSpPr>
              <p:nvPr/>
            </p:nvCxnSpPr>
            <p:spPr>
              <a:xfrm>
                <a:off x="1976666" y="4950081"/>
                <a:ext cx="165229"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a:stCxn id="485" idx="3"/>
                <a:endCxn id="346" idx="0"/>
              </p:cNvCxnSpPr>
              <p:nvPr/>
            </p:nvCxnSpPr>
            <p:spPr>
              <a:xfrm flipH="1">
                <a:off x="2679306" y="4950081"/>
                <a:ext cx="316177"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a:stCxn id="485" idx="5"/>
                <a:endCxn id="347" idx="0"/>
              </p:cNvCxnSpPr>
              <p:nvPr/>
            </p:nvCxnSpPr>
            <p:spPr>
              <a:xfrm>
                <a:off x="3049365" y="4950081"/>
                <a:ext cx="172130"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a:stCxn id="486" idx="3"/>
                <a:endCxn id="348" idx="0"/>
              </p:cNvCxnSpPr>
              <p:nvPr/>
            </p:nvCxnSpPr>
            <p:spPr>
              <a:xfrm flipH="1">
                <a:off x="3744020" y="4951109"/>
                <a:ext cx="286788"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a:stCxn id="486" idx="5"/>
                <a:endCxn id="349" idx="0"/>
              </p:cNvCxnSpPr>
              <p:nvPr/>
            </p:nvCxnSpPr>
            <p:spPr>
              <a:xfrm>
                <a:off x="4084690" y="4951109"/>
                <a:ext cx="186584"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a:stCxn id="504" idx="3"/>
                <a:endCxn id="350" idx="0"/>
              </p:cNvCxnSpPr>
              <p:nvPr/>
            </p:nvCxnSpPr>
            <p:spPr>
              <a:xfrm flipH="1">
                <a:off x="4814045" y="4951550"/>
                <a:ext cx="248363" cy="79257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a:stCxn id="504" idx="5"/>
                <a:endCxn id="351" idx="0"/>
              </p:cNvCxnSpPr>
              <p:nvPr/>
            </p:nvCxnSpPr>
            <p:spPr>
              <a:xfrm>
                <a:off x="5116290" y="4951550"/>
                <a:ext cx="239944" cy="79257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p:cNvCxnSpPr>
                <a:stCxn id="505" idx="3"/>
                <a:endCxn id="352" idx="0"/>
              </p:cNvCxnSpPr>
              <p:nvPr/>
            </p:nvCxnSpPr>
            <p:spPr>
              <a:xfrm flipH="1">
                <a:off x="5878759" y="4950595"/>
                <a:ext cx="215246" cy="79353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p:cNvCxnSpPr>
                <a:stCxn id="505" idx="5"/>
                <a:endCxn id="353" idx="0"/>
              </p:cNvCxnSpPr>
              <p:nvPr/>
            </p:nvCxnSpPr>
            <p:spPr>
              <a:xfrm>
                <a:off x="6147887" y="4950595"/>
                <a:ext cx="258126" cy="79353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p:cNvCxnSpPr>
                <a:stCxn id="529" idx="3"/>
                <a:endCxn id="354" idx="0"/>
              </p:cNvCxnSpPr>
              <p:nvPr/>
            </p:nvCxnSpPr>
            <p:spPr>
              <a:xfrm flipH="1">
                <a:off x="6946578" y="4951109"/>
                <a:ext cx="180726"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p:cNvCxnSpPr>
                <a:stCxn id="529" idx="5"/>
                <a:endCxn id="355" idx="0"/>
              </p:cNvCxnSpPr>
              <p:nvPr/>
            </p:nvCxnSpPr>
            <p:spPr>
              <a:xfrm>
                <a:off x="7181186" y="4951109"/>
                <a:ext cx="307581"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p:cNvCxnSpPr>
                <a:stCxn id="530" idx="3"/>
                <a:endCxn id="356" idx="0"/>
              </p:cNvCxnSpPr>
              <p:nvPr/>
            </p:nvCxnSpPr>
            <p:spPr>
              <a:xfrm flipH="1">
                <a:off x="8011292" y="4950081"/>
                <a:ext cx="161301"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p:cNvCxnSpPr>
                <a:stCxn id="530" idx="5"/>
                <a:endCxn id="357" idx="0"/>
              </p:cNvCxnSpPr>
              <p:nvPr/>
            </p:nvCxnSpPr>
            <p:spPr>
              <a:xfrm>
                <a:off x="8226475" y="4950081"/>
                <a:ext cx="312071"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6" name="Straight Connector 455"/>
              <p:cNvCxnSpPr>
                <a:stCxn id="464" idx="0"/>
                <a:endCxn id="413" idx="4"/>
              </p:cNvCxnSpPr>
              <p:nvPr/>
            </p:nvCxnSpPr>
            <p:spPr>
              <a:xfrm flipV="1">
                <a:off x="914400" y="4046840"/>
                <a:ext cx="0" cy="83922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7" name="Straight Connector 456"/>
              <p:cNvCxnSpPr>
                <a:stCxn id="466" idx="0"/>
                <a:endCxn id="465" idx="4"/>
              </p:cNvCxnSpPr>
              <p:nvPr/>
            </p:nvCxnSpPr>
            <p:spPr>
              <a:xfrm flipV="1">
                <a:off x="1949725" y="4046840"/>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p:cNvCxnSpPr>
                <a:stCxn id="464" idx="7"/>
                <a:endCxn id="465" idx="3"/>
              </p:cNvCxnSpPr>
              <p:nvPr/>
            </p:nvCxnSpPr>
            <p:spPr>
              <a:xfrm flipV="1">
                <a:off x="941341" y="4035681"/>
                <a:ext cx="981443" cy="86154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p:cNvCxnSpPr>
                <a:stCxn id="466" idx="1"/>
                <a:endCxn id="413" idx="5"/>
              </p:cNvCxnSpPr>
              <p:nvPr/>
            </p:nvCxnSpPr>
            <p:spPr>
              <a:xfrm flipH="1" flipV="1">
                <a:off x="941341" y="4035681"/>
                <a:ext cx="981443"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413" name="Oval 412"/>
              <p:cNvSpPr/>
              <p:nvPr/>
            </p:nvSpPr>
            <p:spPr>
              <a:xfrm>
                <a:off x="876300" y="39706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Helvetica" pitchFamily="2" charset="0"/>
                </a:endParaRPr>
              </a:p>
            </p:txBody>
          </p:sp>
          <p:sp>
            <p:nvSpPr>
              <p:cNvPr id="464" name="Oval 463"/>
              <p:cNvSpPr/>
              <p:nvPr/>
            </p:nvSpPr>
            <p:spPr>
              <a:xfrm>
                <a:off x="876300" y="48860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Helvetica" pitchFamily="2" charset="0"/>
                </a:endParaRPr>
              </a:p>
            </p:txBody>
          </p:sp>
          <p:sp>
            <p:nvSpPr>
              <p:cNvPr id="465" name="Oval 464"/>
              <p:cNvSpPr/>
              <p:nvPr/>
            </p:nvSpPr>
            <p:spPr>
              <a:xfrm>
                <a:off x="1911625" y="39706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Helvetica" pitchFamily="2" charset="0"/>
                </a:endParaRPr>
              </a:p>
            </p:txBody>
          </p:sp>
          <p:sp>
            <p:nvSpPr>
              <p:cNvPr id="466" name="Oval 465"/>
              <p:cNvSpPr/>
              <p:nvPr/>
            </p:nvSpPr>
            <p:spPr>
              <a:xfrm>
                <a:off x="1911625" y="48850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Helvetica" pitchFamily="2" charset="0"/>
                </a:endParaRPr>
              </a:p>
            </p:txBody>
          </p:sp>
          <p:sp>
            <p:nvSpPr>
              <p:cNvPr id="483" name="Oval 482"/>
              <p:cNvSpPr/>
              <p:nvPr/>
            </p:nvSpPr>
            <p:spPr>
              <a:xfrm>
                <a:off x="2984324"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Helvetica" pitchFamily="2" charset="0"/>
                </a:endParaRPr>
              </a:p>
            </p:txBody>
          </p:sp>
          <p:sp>
            <p:nvSpPr>
              <p:cNvPr id="484" name="Oval 483"/>
              <p:cNvSpPr/>
              <p:nvPr/>
            </p:nvSpPr>
            <p:spPr>
              <a:xfrm>
                <a:off x="4019649"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Helvetica" pitchFamily="2" charset="0"/>
                </a:endParaRPr>
              </a:p>
            </p:txBody>
          </p:sp>
          <p:sp>
            <p:nvSpPr>
              <p:cNvPr id="485" name="Oval 484"/>
              <p:cNvSpPr/>
              <p:nvPr/>
            </p:nvSpPr>
            <p:spPr>
              <a:xfrm>
                <a:off x="2984324" y="48850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Helvetica" pitchFamily="2" charset="0"/>
                </a:endParaRPr>
              </a:p>
            </p:txBody>
          </p:sp>
          <p:sp>
            <p:nvSpPr>
              <p:cNvPr id="486" name="Oval 485"/>
              <p:cNvSpPr/>
              <p:nvPr/>
            </p:nvSpPr>
            <p:spPr>
              <a:xfrm>
                <a:off x="4019649" y="48860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Helvetica" pitchFamily="2" charset="0"/>
                </a:endParaRPr>
              </a:p>
            </p:txBody>
          </p:sp>
          <p:sp>
            <p:nvSpPr>
              <p:cNvPr id="502" name="Oval 501"/>
              <p:cNvSpPr/>
              <p:nvPr/>
            </p:nvSpPr>
            <p:spPr>
              <a:xfrm>
                <a:off x="5051249"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Helvetica" pitchFamily="2" charset="0"/>
                </a:endParaRPr>
              </a:p>
            </p:txBody>
          </p:sp>
          <p:sp>
            <p:nvSpPr>
              <p:cNvPr id="503" name="Oval 502"/>
              <p:cNvSpPr/>
              <p:nvPr/>
            </p:nvSpPr>
            <p:spPr>
              <a:xfrm>
                <a:off x="6082846"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Helvetica" pitchFamily="2" charset="0"/>
                </a:endParaRPr>
              </a:p>
            </p:txBody>
          </p:sp>
          <p:sp>
            <p:nvSpPr>
              <p:cNvPr id="504" name="Oval 503"/>
              <p:cNvSpPr/>
              <p:nvPr/>
            </p:nvSpPr>
            <p:spPr>
              <a:xfrm>
                <a:off x="5051249" y="4886509"/>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Helvetica" pitchFamily="2" charset="0"/>
                </a:endParaRPr>
              </a:p>
            </p:txBody>
          </p:sp>
          <p:sp>
            <p:nvSpPr>
              <p:cNvPr id="505" name="Oval 504"/>
              <p:cNvSpPr/>
              <p:nvPr/>
            </p:nvSpPr>
            <p:spPr>
              <a:xfrm>
                <a:off x="6082846" y="4885554"/>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Helvetica" pitchFamily="2" charset="0"/>
                </a:endParaRPr>
              </a:p>
            </p:txBody>
          </p:sp>
          <p:sp>
            <p:nvSpPr>
              <p:cNvPr id="527" name="Oval 526"/>
              <p:cNvSpPr/>
              <p:nvPr/>
            </p:nvSpPr>
            <p:spPr>
              <a:xfrm>
                <a:off x="7116145"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Helvetica" pitchFamily="2" charset="0"/>
                </a:endParaRPr>
              </a:p>
            </p:txBody>
          </p:sp>
          <p:sp>
            <p:nvSpPr>
              <p:cNvPr id="528" name="Oval 527"/>
              <p:cNvSpPr/>
              <p:nvPr/>
            </p:nvSpPr>
            <p:spPr>
              <a:xfrm>
                <a:off x="8162156"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Helvetica" pitchFamily="2" charset="0"/>
                </a:endParaRPr>
              </a:p>
            </p:txBody>
          </p:sp>
          <p:sp>
            <p:nvSpPr>
              <p:cNvPr id="529" name="Oval 528"/>
              <p:cNvSpPr/>
              <p:nvPr/>
            </p:nvSpPr>
            <p:spPr>
              <a:xfrm>
                <a:off x="7116145" y="48860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Helvetica" pitchFamily="2" charset="0"/>
                </a:endParaRPr>
              </a:p>
            </p:txBody>
          </p:sp>
          <p:sp>
            <p:nvSpPr>
              <p:cNvPr id="530" name="Oval 529"/>
              <p:cNvSpPr/>
              <p:nvPr/>
            </p:nvSpPr>
            <p:spPr>
              <a:xfrm>
                <a:off x="8161434" y="48850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Helvetica" pitchFamily="2" charset="0"/>
                </a:endParaRPr>
              </a:p>
            </p:txBody>
          </p:sp>
          <p:pic>
            <p:nvPicPr>
              <p:cNvPr id="342" name="Picture 341" descr="server-gray.png"/>
              <p:cNvPicPr>
                <a:picLocks noChangeAspect="1"/>
              </p:cNvPicPr>
              <p:nvPr/>
            </p:nvPicPr>
            <p:blipFill>
              <a:blip r:embed="rId5" cstate="print"/>
              <a:stretch>
                <a:fillRect/>
              </a:stretch>
            </p:blipFill>
            <p:spPr>
              <a:xfrm>
                <a:off x="367583" y="5744126"/>
                <a:ext cx="376485" cy="400774"/>
              </a:xfrm>
              <a:prstGeom prst="rect">
                <a:avLst/>
              </a:prstGeom>
            </p:spPr>
          </p:pic>
          <p:pic>
            <p:nvPicPr>
              <p:cNvPr id="343" name="Picture 342" descr="server-gray.png"/>
              <p:cNvPicPr>
                <a:picLocks noChangeAspect="1"/>
              </p:cNvPicPr>
              <p:nvPr/>
            </p:nvPicPr>
            <p:blipFill>
              <a:blip r:embed="rId5" cstate="print"/>
              <a:stretch>
                <a:fillRect/>
              </a:stretch>
            </p:blipFill>
            <p:spPr>
              <a:xfrm>
                <a:off x="909772" y="5744126"/>
                <a:ext cx="376485" cy="400774"/>
              </a:xfrm>
              <a:prstGeom prst="rect">
                <a:avLst/>
              </a:prstGeom>
            </p:spPr>
          </p:pic>
          <p:pic>
            <p:nvPicPr>
              <p:cNvPr id="344" name="Picture 343" descr="server-gray.png"/>
              <p:cNvPicPr>
                <a:picLocks noChangeAspect="1"/>
              </p:cNvPicPr>
              <p:nvPr/>
            </p:nvPicPr>
            <p:blipFill>
              <a:blip r:embed="rId5" cstate="print"/>
              <a:stretch>
                <a:fillRect/>
              </a:stretch>
            </p:blipFill>
            <p:spPr>
              <a:xfrm>
                <a:off x="1432297" y="5744126"/>
                <a:ext cx="376485" cy="400774"/>
              </a:xfrm>
              <a:prstGeom prst="rect">
                <a:avLst/>
              </a:prstGeom>
            </p:spPr>
          </p:pic>
          <p:pic>
            <p:nvPicPr>
              <p:cNvPr id="345" name="Picture 344" descr="server-gray.png"/>
              <p:cNvPicPr>
                <a:picLocks noChangeAspect="1"/>
              </p:cNvPicPr>
              <p:nvPr/>
            </p:nvPicPr>
            <p:blipFill>
              <a:blip r:embed="rId5" cstate="print"/>
              <a:stretch>
                <a:fillRect/>
              </a:stretch>
            </p:blipFill>
            <p:spPr>
              <a:xfrm>
                <a:off x="1959551" y="5744126"/>
                <a:ext cx="376485" cy="400774"/>
              </a:xfrm>
              <a:prstGeom prst="rect">
                <a:avLst/>
              </a:prstGeom>
            </p:spPr>
          </p:pic>
          <p:pic>
            <p:nvPicPr>
              <p:cNvPr id="346" name="Picture 345" descr="server-gray.png"/>
              <p:cNvPicPr>
                <a:picLocks noChangeAspect="1"/>
              </p:cNvPicPr>
              <p:nvPr/>
            </p:nvPicPr>
            <p:blipFill>
              <a:blip r:embed="rId5" cstate="print"/>
              <a:stretch>
                <a:fillRect/>
              </a:stretch>
            </p:blipFill>
            <p:spPr>
              <a:xfrm>
                <a:off x="2491063" y="5744126"/>
                <a:ext cx="376485" cy="400774"/>
              </a:xfrm>
              <a:prstGeom prst="rect">
                <a:avLst/>
              </a:prstGeom>
            </p:spPr>
          </p:pic>
          <p:pic>
            <p:nvPicPr>
              <p:cNvPr id="347" name="Picture 346" descr="server-gray.png"/>
              <p:cNvPicPr>
                <a:picLocks noChangeAspect="1"/>
              </p:cNvPicPr>
              <p:nvPr/>
            </p:nvPicPr>
            <p:blipFill>
              <a:blip r:embed="rId5" cstate="print"/>
              <a:stretch>
                <a:fillRect/>
              </a:stretch>
            </p:blipFill>
            <p:spPr>
              <a:xfrm>
                <a:off x="3033252" y="5744126"/>
                <a:ext cx="376485" cy="400774"/>
              </a:xfrm>
              <a:prstGeom prst="rect">
                <a:avLst/>
              </a:prstGeom>
            </p:spPr>
          </p:pic>
          <p:pic>
            <p:nvPicPr>
              <p:cNvPr id="348" name="Picture 347" descr="server-gray.png"/>
              <p:cNvPicPr>
                <a:picLocks noChangeAspect="1"/>
              </p:cNvPicPr>
              <p:nvPr/>
            </p:nvPicPr>
            <p:blipFill>
              <a:blip r:embed="rId5" cstate="print"/>
              <a:stretch>
                <a:fillRect/>
              </a:stretch>
            </p:blipFill>
            <p:spPr>
              <a:xfrm>
                <a:off x="3555777" y="5744126"/>
                <a:ext cx="376485" cy="400774"/>
              </a:xfrm>
              <a:prstGeom prst="rect">
                <a:avLst/>
              </a:prstGeom>
            </p:spPr>
          </p:pic>
          <p:pic>
            <p:nvPicPr>
              <p:cNvPr id="349" name="Picture 348" descr="server-gray.png"/>
              <p:cNvPicPr>
                <a:picLocks noChangeAspect="1"/>
              </p:cNvPicPr>
              <p:nvPr/>
            </p:nvPicPr>
            <p:blipFill>
              <a:blip r:embed="rId5" cstate="print"/>
              <a:stretch>
                <a:fillRect/>
              </a:stretch>
            </p:blipFill>
            <p:spPr>
              <a:xfrm>
                <a:off x="4083031" y="5744126"/>
                <a:ext cx="376485" cy="400774"/>
              </a:xfrm>
              <a:prstGeom prst="rect">
                <a:avLst/>
              </a:prstGeom>
            </p:spPr>
          </p:pic>
          <p:pic>
            <p:nvPicPr>
              <p:cNvPr id="350" name="Picture 349" descr="server-gray.png"/>
              <p:cNvPicPr>
                <a:picLocks noChangeAspect="1"/>
              </p:cNvPicPr>
              <p:nvPr/>
            </p:nvPicPr>
            <p:blipFill>
              <a:blip r:embed="rId5" cstate="print"/>
              <a:stretch>
                <a:fillRect/>
              </a:stretch>
            </p:blipFill>
            <p:spPr>
              <a:xfrm>
                <a:off x="4625802" y="5744126"/>
                <a:ext cx="376485" cy="400774"/>
              </a:xfrm>
              <a:prstGeom prst="rect">
                <a:avLst/>
              </a:prstGeom>
            </p:spPr>
          </p:pic>
          <p:pic>
            <p:nvPicPr>
              <p:cNvPr id="351" name="Picture 350" descr="server-gray.png"/>
              <p:cNvPicPr>
                <a:picLocks noChangeAspect="1"/>
              </p:cNvPicPr>
              <p:nvPr/>
            </p:nvPicPr>
            <p:blipFill>
              <a:blip r:embed="rId5" cstate="print"/>
              <a:stretch>
                <a:fillRect/>
              </a:stretch>
            </p:blipFill>
            <p:spPr>
              <a:xfrm>
                <a:off x="5167991" y="5744126"/>
                <a:ext cx="376485" cy="400774"/>
              </a:xfrm>
              <a:prstGeom prst="rect">
                <a:avLst/>
              </a:prstGeom>
            </p:spPr>
          </p:pic>
          <p:pic>
            <p:nvPicPr>
              <p:cNvPr id="352" name="Picture 351" descr="server-gray.png"/>
              <p:cNvPicPr>
                <a:picLocks noChangeAspect="1"/>
              </p:cNvPicPr>
              <p:nvPr/>
            </p:nvPicPr>
            <p:blipFill>
              <a:blip r:embed="rId5" cstate="print"/>
              <a:stretch>
                <a:fillRect/>
              </a:stretch>
            </p:blipFill>
            <p:spPr>
              <a:xfrm>
                <a:off x="5690516" y="5744126"/>
                <a:ext cx="376485" cy="400774"/>
              </a:xfrm>
              <a:prstGeom prst="rect">
                <a:avLst/>
              </a:prstGeom>
            </p:spPr>
          </p:pic>
          <p:pic>
            <p:nvPicPr>
              <p:cNvPr id="353" name="Picture 352" descr="server-gray.png"/>
              <p:cNvPicPr>
                <a:picLocks noChangeAspect="1"/>
              </p:cNvPicPr>
              <p:nvPr/>
            </p:nvPicPr>
            <p:blipFill>
              <a:blip r:embed="rId5" cstate="print"/>
              <a:stretch>
                <a:fillRect/>
              </a:stretch>
            </p:blipFill>
            <p:spPr>
              <a:xfrm>
                <a:off x="6217770" y="5744126"/>
                <a:ext cx="376485" cy="400774"/>
              </a:xfrm>
              <a:prstGeom prst="rect">
                <a:avLst/>
              </a:prstGeom>
            </p:spPr>
          </p:pic>
          <p:pic>
            <p:nvPicPr>
              <p:cNvPr id="354" name="Picture 353" descr="server-gray.png"/>
              <p:cNvPicPr>
                <a:picLocks noChangeAspect="1"/>
              </p:cNvPicPr>
              <p:nvPr/>
            </p:nvPicPr>
            <p:blipFill>
              <a:blip r:embed="rId5" cstate="print"/>
              <a:stretch>
                <a:fillRect/>
              </a:stretch>
            </p:blipFill>
            <p:spPr>
              <a:xfrm>
                <a:off x="6758335" y="5744126"/>
                <a:ext cx="376485" cy="400774"/>
              </a:xfrm>
              <a:prstGeom prst="rect">
                <a:avLst/>
              </a:prstGeom>
            </p:spPr>
          </p:pic>
          <p:pic>
            <p:nvPicPr>
              <p:cNvPr id="355" name="Picture 354" descr="server-gray.png"/>
              <p:cNvPicPr>
                <a:picLocks noChangeAspect="1"/>
              </p:cNvPicPr>
              <p:nvPr/>
            </p:nvPicPr>
            <p:blipFill>
              <a:blip r:embed="rId5" cstate="print"/>
              <a:stretch>
                <a:fillRect/>
              </a:stretch>
            </p:blipFill>
            <p:spPr>
              <a:xfrm>
                <a:off x="7300524" y="5744126"/>
                <a:ext cx="376485" cy="400774"/>
              </a:xfrm>
              <a:prstGeom prst="rect">
                <a:avLst/>
              </a:prstGeom>
            </p:spPr>
          </p:pic>
          <p:pic>
            <p:nvPicPr>
              <p:cNvPr id="356" name="Picture 355" descr="server-gray.png"/>
              <p:cNvPicPr>
                <a:picLocks noChangeAspect="1"/>
              </p:cNvPicPr>
              <p:nvPr/>
            </p:nvPicPr>
            <p:blipFill>
              <a:blip r:embed="rId5" cstate="print"/>
              <a:stretch>
                <a:fillRect/>
              </a:stretch>
            </p:blipFill>
            <p:spPr>
              <a:xfrm>
                <a:off x="7823049" y="5744126"/>
                <a:ext cx="376485" cy="400774"/>
              </a:xfrm>
              <a:prstGeom prst="rect">
                <a:avLst/>
              </a:prstGeom>
            </p:spPr>
          </p:pic>
          <p:pic>
            <p:nvPicPr>
              <p:cNvPr id="357" name="Picture 356" descr="server-gray.png"/>
              <p:cNvPicPr>
                <a:picLocks noChangeAspect="1"/>
              </p:cNvPicPr>
              <p:nvPr/>
            </p:nvPicPr>
            <p:blipFill>
              <a:blip r:embed="rId5" cstate="print"/>
              <a:stretch>
                <a:fillRect/>
              </a:stretch>
            </p:blipFill>
            <p:spPr>
              <a:xfrm>
                <a:off x="8350303" y="5744126"/>
                <a:ext cx="376485" cy="400774"/>
              </a:xfrm>
              <a:prstGeom prst="rect">
                <a:avLst/>
              </a:prstGeom>
            </p:spPr>
          </p:pic>
          <p:pic>
            <p:nvPicPr>
              <p:cNvPr id="620" name="Picture 6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8163" y="4743524"/>
                <a:ext cx="752474" cy="361288"/>
              </a:xfrm>
              <a:prstGeom prst="rect">
                <a:avLst/>
              </a:prstGeom>
            </p:spPr>
          </p:pic>
          <p:pic>
            <p:nvPicPr>
              <p:cNvPr id="621" name="Picture 6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73488" y="4743965"/>
                <a:ext cx="752474" cy="361288"/>
              </a:xfrm>
              <a:prstGeom prst="rect">
                <a:avLst/>
              </a:prstGeom>
            </p:spPr>
          </p:pic>
          <p:pic>
            <p:nvPicPr>
              <p:cNvPr id="624" name="Picture 6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46187" y="4742496"/>
                <a:ext cx="752474" cy="361288"/>
              </a:xfrm>
              <a:prstGeom prst="rect">
                <a:avLst/>
              </a:prstGeom>
            </p:spPr>
          </p:pic>
          <p:pic>
            <p:nvPicPr>
              <p:cNvPr id="625" name="Picture 6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81512" y="4743524"/>
                <a:ext cx="752474" cy="361288"/>
              </a:xfrm>
              <a:prstGeom prst="rect">
                <a:avLst/>
              </a:prstGeom>
            </p:spPr>
          </p:pic>
          <p:pic>
            <p:nvPicPr>
              <p:cNvPr id="627" name="Picture 6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13112" y="4743524"/>
                <a:ext cx="752474" cy="361288"/>
              </a:xfrm>
              <a:prstGeom prst="rect">
                <a:avLst/>
              </a:prstGeom>
            </p:spPr>
          </p:pic>
          <p:pic>
            <p:nvPicPr>
              <p:cNvPr id="629" name="Picture 6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44709" y="4743524"/>
                <a:ext cx="752474" cy="361288"/>
              </a:xfrm>
              <a:prstGeom prst="rect">
                <a:avLst/>
              </a:prstGeom>
            </p:spPr>
          </p:pic>
          <p:pic>
            <p:nvPicPr>
              <p:cNvPr id="632" name="Picture 6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78008" y="4743965"/>
                <a:ext cx="752474" cy="361288"/>
              </a:xfrm>
              <a:prstGeom prst="rect">
                <a:avLst/>
              </a:prstGeom>
            </p:spPr>
          </p:pic>
          <p:pic>
            <p:nvPicPr>
              <p:cNvPr id="633" name="Picture 6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23049" y="4743965"/>
                <a:ext cx="752474" cy="361288"/>
              </a:xfrm>
              <a:prstGeom prst="rect">
                <a:avLst/>
              </a:prstGeom>
            </p:spPr>
          </p:pic>
          <p:cxnSp>
            <p:nvCxnSpPr>
              <p:cNvPr id="143" name="Straight Connector 142"/>
              <p:cNvCxnSpPr/>
              <p:nvPr/>
            </p:nvCxnSpPr>
            <p:spPr>
              <a:xfrm flipV="1">
                <a:off x="2565400" y="2171074"/>
                <a:ext cx="1094248" cy="69147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a:endCxn id="413" idx="0"/>
              </p:cNvCxnSpPr>
              <p:nvPr/>
            </p:nvCxnSpPr>
            <p:spPr>
              <a:xfrm flipH="1">
                <a:off x="914400" y="2954867"/>
                <a:ext cx="1481667" cy="1015773"/>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endCxn id="465" idx="1"/>
              </p:cNvCxnSpPr>
              <p:nvPr/>
            </p:nvCxnSpPr>
            <p:spPr>
              <a:xfrm flipH="1">
                <a:off x="1922784" y="2991556"/>
                <a:ext cx="4342549" cy="990243"/>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a:endCxn id="465" idx="0"/>
              </p:cNvCxnSpPr>
              <p:nvPr/>
            </p:nvCxnSpPr>
            <p:spPr>
              <a:xfrm flipH="1">
                <a:off x="1949725" y="2971800"/>
                <a:ext cx="2927075" cy="99884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a:stCxn id="413" idx="7"/>
              </p:cNvCxnSpPr>
              <p:nvPr/>
            </p:nvCxnSpPr>
            <p:spPr>
              <a:xfrm flipV="1">
                <a:off x="941341" y="2980267"/>
                <a:ext cx="2690859" cy="100153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H="1" flipV="1">
                <a:off x="3891790" y="2116456"/>
                <a:ext cx="2509010" cy="779144"/>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a:stCxn id="527" idx="0"/>
              </p:cNvCxnSpPr>
              <p:nvPr/>
            </p:nvCxnSpPr>
            <p:spPr>
              <a:xfrm flipH="1" flipV="1">
                <a:off x="2633133" y="2971800"/>
                <a:ext cx="4521112" cy="99986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a:stCxn id="528" idx="0"/>
              </p:cNvCxnSpPr>
              <p:nvPr/>
            </p:nvCxnSpPr>
            <p:spPr>
              <a:xfrm flipH="1" flipV="1">
                <a:off x="6491111" y="3005667"/>
                <a:ext cx="1709145" cy="96600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a:stCxn id="528" idx="1"/>
              </p:cNvCxnSpPr>
              <p:nvPr/>
            </p:nvCxnSpPr>
            <p:spPr>
              <a:xfrm flipH="1" flipV="1">
                <a:off x="5105400" y="2963333"/>
                <a:ext cx="3067915" cy="101949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527" idx="7"/>
              </p:cNvCxnSpPr>
              <p:nvPr/>
            </p:nvCxnSpPr>
            <p:spPr>
              <a:xfrm flipH="1" flipV="1">
                <a:off x="3886200" y="2971800"/>
                <a:ext cx="3294986" cy="10110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pic>
            <p:nvPicPr>
              <p:cNvPr id="193" name="Picture 19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8163" y="3829124"/>
                <a:ext cx="752474" cy="361288"/>
              </a:xfrm>
              <a:prstGeom prst="rect">
                <a:avLst/>
              </a:prstGeom>
            </p:spPr>
          </p:pic>
          <p:pic>
            <p:nvPicPr>
              <p:cNvPr id="194" name="Picture 19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73488" y="3829124"/>
                <a:ext cx="752474" cy="361288"/>
              </a:xfrm>
              <a:prstGeom prst="rect">
                <a:avLst/>
              </a:prstGeom>
            </p:spPr>
          </p:pic>
          <p:pic>
            <p:nvPicPr>
              <p:cNvPr id="195" name="Picture 19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46187" y="3829124"/>
                <a:ext cx="752474" cy="361288"/>
              </a:xfrm>
              <a:prstGeom prst="rect">
                <a:avLst/>
              </a:prstGeom>
            </p:spPr>
          </p:pic>
          <p:pic>
            <p:nvPicPr>
              <p:cNvPr id="196" name="Picture 19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81512" y="3829124"/>
                <a:ext cx="752474" cy="361288"/>
              </a:xfrm>
              <a:prstGeom prst="rect">
                <a:avLst/>
              </a:prstGeom>
            </p:spPr>
          </p:pic>
          <p:pic>
            <p:nvPicPr>
              <p:cNvPr id="197" name="Picture 19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13112" y="3829124"/>
                <a:ext cx="752474" cy="361288"/>
              </a:xfrm>
              <a:prstGeom prst="rect">
                <a:avLst/>
              </a:prstGeom>
            </p:spPr>
          </p:pic>
          <p:pic>
            <p:nvPicPr>
              <p:cNvPr id="198" name="Picture 19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44709" y="3828096"/>
                <a:ext cx="752474" cy="361288"/>
              </a:xfrm>
              <a:prstGeom prst="rect">
                <a:avLst/>
              </a:prstGeom>
            </p:spPr>
          </p:pic>
          <p:pic>
            <p:nvPicPr>
              <p:cNvPr id="199" name="Picture 19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78008" y="3829124"/>
                <a:ext cx="752474" cy="361288"/>
              </a:xfrm>
              <a:prstGeom prst="rect">
                <a:avLst/>
              </a:prstGeom>
            </p:spPr>
          </p:pic>
          <p:pic>
            <p:nvPicPr>
              <p:cNvPr id="200" name="Picture 19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24019" y="3829124"/>
                <a:ext cx="752474" cy="361288"/>
              </a:xfrm>
              <a:prstGeom prst="rect">
                <a:avLst/>
              </a:prstGeom>
            </p:spPr>
          </p:pic>
        </p:grpSp>
        <p:pic>
          <p:nvPicPr>
            <p:cNvPr id="22" name="Picture 21"/>
            <p:cNvPicPr>
              <a:picLocks noChangeAspect="1"/>
            </p:cNvPicPr>
            <p:nvPr/>
          </p:nvPicPr>
          <p:blipFill>
            <a:blip r:embed="rId7"/>
            <a:stretch>
              <a:fillRect/>
            </a:stretch>
          </p:blipFill>
          <p:spPr>
            <a:xfrm>
              <a:off x="3274308" y="1801491"/>
              <a:ext cx="916692" cy="609600"/>
            </a:xfrm>
            <a:prstGeom prst="rect">
              <a:avLst/>
            </a:prstGeom>
          </p:spPr>
        </p:pic>
        <p:grpSp>
          <p:nvGrpSpPr>
            <p:cNvPr id="31" name="Group 30"/>
            <p:cNvGrpSpPr/>
            <p:nvPr/>
          </p:nvGrpSpPr>
          <p:grpSpPr>
            <a:xfrm>
              <a:off x="2667000" y="2133600"/>
              <a:ext cx="3810000" cy="762000"/>
              <a:chOff x="2667000" y="2133600"/>
              <a:chExt cx="3810000" cy="762000"/>
            </a:xfrm>
          </p:grpSpPr>
          <p:cxnSp>
            <p:nvCxnSpPr>
              <p:cNvPr id="133" name="Straight Connector 132"/>
              <p:cNvCxnSpPr/>
              <p:nvPr/>
            </p:nvCxnSpPr>
            <p:spPr>
              <a:xfrm flipV="1">
                <a:off x="2667000" y="2133600"/>
                <a:ext cx="2362200" cy="76200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V="1">
                <a:off x="3962400" y="2133600"/>
                <a:ext cx="1295400" cy="68580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V="1">
                <a:off x="5105400" y="2133600"/>
                <a:ext cx="228600" cy="68580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H="1" flipV="1">
                <a:off x="5410200" y="2133600"/>
                <a:ext cx="1066800" cy="76200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30" name="Picture 129"/>
            <p:cNvPicPr>
              <a:picLocks noChangeAspect="1"/>
            </p:cNvPicPr>
            <p:nvPr/>
          </p:nvPicPr>
          <p:blipFill>
            <a:blip r:embed="rId7"/>
            <a:stretch>
              <a:fillRect/>
            </a:stretch>
          </p:blipFill>
          <p:spPr>
            <a:xfrm>
              <a:off x="4798308" y="1809750"/>
              <a:ext cx="916692" cy="609600"/>
            </a:xfrm>
            <a:prstGeom prst="rect">
              <a:avLst/>
            </a:prstGeom>
          </p:spPr>
        </p:pic>
        <p:pic>
          <p:nvPicPr>
            <p:cNvPr id="124" name="Picture 1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57726" y="2743200"/>
              <a:ext cx="752474" cy="361288"/>
            </a:xfrm>
            <a:prstGeom prst="rect">
              <a:avLst/>
            </a:prstGeom>
          </p:spPr>
        </p:pic>
        <p:pic>
          <p:nvPicPr>
            <p:cNvPr id="131" name="Picture 1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38526" y="2743200"/>
              <a:ext cx="752474" cy="361288"/>
            </a:xfrm>
            <a:prstGeom prst="rect">
              <a:avLst/>
            </a:prstGeom>
          </p:spPr>
        </p:pic>
        <p:pic>
          <p:nvPicPr>
            <p:cNvPr id="123" name="Picture 1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29326" y="2743200"/>
              <a:ext cx="752474" cy="361288"/>
            </a:xfrm>
            <a:prstGeom prst="rect">
              <a:avLst/>
            </a:prstGeom>
          </p:spPr>
        </p:pic>
        <p:pic>
          <p:nvPicPr>
            <p:cNvPr id="132" name="Picture 1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3126" y="2743200"/>
              <a:ext cx="752474" cy="361288"/>
            </a:xfrm>
            <a:prstGeom prst="rect">
              <a:avLst/>
            </a:prstGeom>
          </p:spPr>
        </p:pic>
      </p:grpSp>
      <p:cxnSp>
        <p:nvCxnSpPr>
          <p:cNvPr id="3" name="Straight Connector 2"/>
          <p:cNvCxnSpPr>
            <a:stCxn id="4" idx="1"/>
            <a:endCxn id="547" idx="0"/>
          </p:cNvCxnSpPr>
          <p:nvPr/>
        </p:nvCxnSpPr>
        <p:spPr>
          <a:xfrm>
            <a:off x="6096000" y="2132478"/>
            <a:ext cx="0" cy="52959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4495800" y="304801"/>
            <a:ext cx="3429000" cy="130805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400" dirty="0">
                <a:solidFill>
                  <a:prstClr val="white"/>
                </a:solidFill>
                <a:latin typeface="Helvetica" pitchFamily="2" charset="0"/>
                <a:cs typeface="Verdana"/>
              </a:rPr>
              <a:t>100Kbps–100Mbps links</a:t>
            </a:r>
          </a:p>
          <a:p>
            <a:pPr algn="ctr"/>
            <a:endParaRPr lang="en-US" sz="700" dirty="0">
              <a:solidFill>
                <a:prstClr val="white"/>
              </a:solidFill>
              <a:latin typeface="Helvetica" pitchFamily="2" charset="0"/>
              <a:cs typeface="Verdana"/>
            </a:endParaRPr>
          </a:p>
          <a:p>
            <a:pPr algn="ctr"/>
            <a:r>
              <a:rPr lang="en-US" sz="2400" dirty="0">
                <a:solidFill>
                  <a:prstClr val="white"/>
                </a:solidFill>
                <a:latin typeface="Helvetica" pitchFamily="2" charset="0"/>
                <a:cs typeface="Verdana"/>
              </a:rPr>
              <a:t>~100ms latency</a:t>
            </a:r>
          </a:p>
        </p:txBody>
      </p:sp>
      <p:sp>
        <p:nvSpPr>
          <p:cNvPr id="135" name="TextBox 134"/>
          <p:cNvSpPr txBox="1"/>
          <p:nvPr/>
        </p:nvSpPr>
        <p:spPr>
          <a:xfrm>
            <a:off x="4495800" y="3328482"/>
            <a:ext cx="3429000" cy="93871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400" dirty="0">
                <a:solidFill>
                  <a:prstClr val="white"/>
                </a:solidFill>
                <a:latin typeface="Helvetica" pitchFamily="2" charset="0"/>
                <a:cs typeface="Verdana"/>
              </a:rPr>
              <a:t>10–40Gbps links</a:t>
            </a:r>
          </a:p>
          <a:p>
            <a:pPr algn="ctr"/>
            <a:endParaRPr lang="en-US" sz="700" dirty="0">
              <a:solidFill>
                <a:prstClr val="white"/>
              </a:solidFill>
              <a:latin typeface="Helvetica" pitchFamily="2" charset="0"/>
              <a:cs typeface="Verdana"/>
            </a:endParaRPr>
          </a:p>
          <a:p>
            <a:pPr algn="ctr"/>
            <a:r>
              <a:rPr lang="en-US" sz="2400" dirty="0">
                <a:solidFill>
                  <a:prstClr val="white"/>
                </a:solidFill>
                <a:latin typeface="Helvetica" pitchFamily="2" charset="0"/>
                <a:cs typeface="Verdana"/>
              </a:rPr>
              <a:t>~10–100μs latency</a:t>
            </a:r>
          </a:p>
        </p:txBody>
      </p:sp>
      <p:sp>
        <p:nvSpPr>
          <p:cNvPr id="127" name="Title 3"/>
          <p:cNvSpPr txBox="1">
            <a:spLocks/>
          </p:cNvSpPr>
          <p:nvPr/>
        </p:nvSpPr>
        <p:spPr>
          <a:xfrm>
            <a:off x="7848600" y="76201"/>
            <a:ext cx="2895600" cy="136207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a:solidFill>
                  <a:prstClr val="black"/>
                </a:solidFill>
                <a:latin typeface="Helvetica" pitchFamily="2" charset="0"/>
              </a:rPr>
              <a:t>Transport </a:t>
            </a:r>
            <a:br>
              <a:rPr lang="en-US" sz="3200" dirty="0">
                <a:solidFill>
                  <a:prstClr val="black"/>
                </a:solidFill>
                <a:latin typeface="Helvetica" pitchFamily="2" charset="0"/>
              </a:rPr>
            </a:br>
            <a:r>
              <a:rPr lang="en-US" sz="3200" dirty="0">
                <a:solidFill>
                  <a:srgbClr val="BD0811"/>
                </a:solidFill>
                <a:latin typeface="Helvetica" pitchFamily="2" charset="0"/>
              </a:rPr>
              <a:t>inside </a:t>
            </a:r>
            <a:r>
              <a:rPr lang="en-US" sz="3200" dirty="0">
                <a:solidFill>
                  <a:prstClr val="black"/>
                </a:solidFill>
                <a:latin typeface="Helvetica" pitchFamily="2" charset="0"/>
              </a:rPr>
              <a:t>the DC</a:t>
            </a:r>
            <a:br>
              <a:rPr lang="en-US" sz="3200" dirty="0">
                <a:solidFill>
                  <a:prstClr val="black"/>
                </a:solidFill>
                <a:latin typeface="Helvetica" pitchFamily="2" charset="0"/>
              </a:rPr>
            </a:br>
            <a:br>
              <a:rPr lang="en-US" sz="3200" dirty="0">
                <a:solidFill>
                  <a:prstClr val="black"/>
                </a:solidFill>
                <a:latin typeface="Helvetica" pitchFamily="2" charset="0"/>
              </a:rPr>
            </a:br>
            <a:endParaRPr lang="en-US" sz="1400" dirty="0">
              <a:solidFill>
                <a:prstClr val="black"/>
              </a:solidFill>
              <a:latin typeface="Helvetica" pitchFamily="2" charset="0"/>
            </a:endParaRPr>
          </a:p>
        </p:txBody>
      </p:sp>
    </p:spTree>
    <p:custDataLst>
      <p:tags r:id="rId1"/>
    </p:custDataLst>
    <p:extLst>
      <p:ext uri="{BB962C8B-B14F-4D97-AF65-F5344CB8AC3E}">
        <p14:creationId xmlns:p14="http://schemas.microsoft.com/office/powerpoint/2010/main" val="3648298418"/>
      </p:ext>
    </p:extLst>
  </p:cSld>
  <p:clrMapOvr>
    <a:masterClrMapping/>
  </p:clrMapOvr>
  <mc:AlternateContent xmlns:mc="http://schemas.openxmlformats.org/markup-compatibility/2006" xmlns:p14="http://schemas.microsoft.com/office/powerpoint/2010/main">
    <mc:Choice Requires="p14">
      <p:transition spd="slow" p14:dur="2000" advTm="73830"/>
    </mc:Choice>
    <mc:Fallback xmlns="">
      <p:transition xmlns:p14="http://schemas.microsoft.com/office/powerpoint/2010/main" spd="slow" advTm="7383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547"/>
                                        </p:tgtEl>
                                      </p:cBhvr>
                                    </p:animEffect>
                                    <p:set>
                                      <p:cBhvr>
                                        <p:cTn id="13" dur="1" fill="hold">
                                          <p:stCondLst>
                                            <p:cond delay="499"/>
                                          </p:stCondLst>
                                        </p:cTn>
                                        <p:tgtEl>
                                          <p:spTgt spid="547"/>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3"/>
                                        </p:tgtEl>
                                      </p:cBhvr>
                                    </p:animEffect>
                                    <p:set>
                                      <p:cBhvr>
                                        <p:cTn id="16" dur="1" fill="hold">
                                          <p:stCondLst>
                                            <p:cond delay="499"/>
                                          </p:stCondLst>
                                        </p:cTn>
                                        <p:tgtEl>
                                          <p:spTgt spid="3"/>
                                        </p:tgtEl>
                                        <p:attrNameLst>
                                          <p:attrName>style.visibility</p:attrName>
                                        </p:attrNameLst>
                                      </p:cBhvr>
                                      <p:to>
                                        <p:strVal val="hidden"/>
                                      </p:to>
                                    </p:se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10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9"/>
                                        </p:tgtEl>
                                        <p:attrNameLst>
                                          <p:attrName>style.visibility</p:attrName>
                                        </p:attrNameLst>
                                      </p:cBhvr>
                                      <p:to>
                                        <p:strVal val="visible"/>
                                      </p:to>
                                    </p:set>
                                    <p:animEffect transition="in" filter="fade">
                                      <p:cBhvr>
                                        <p:cTn id="29" dur="500"/>
                                        <p:tgtEl>
                                          <p:spTgt spid="12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35"/>
                                        </p:tgtEl>
                                        <p:attrNameLst>
                                          <p:attrName>style.visibility</p:attrName>
                                        </p:attrNameLst>
                                      </p:cBhvr>
                                      <p:to>
                                        <p:strVal val="visible"/>
                                      </p:to>
                                    </p:set>
                                    <p:animEffect transition="in" filter="fade">
                                      <p:cBhvr>
                                        <p:cTn id="34"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35" grpId="0" animBg="1"/>
      <p:bldP spid="1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748274" y="241994"/>
            <a:ext cx="7395727" cy="1891606"/>
            <a:chOff x="224273" y="241994"/>
            <a:chExt cx="7395727" cy="1891606"/>
          </a:xfrm>
        </p:grpSpPr>
        <p:sp>
          <p:nvSpPr>
            <p:cNvPr id="4" name="Cloud 3"/>
            <p:cNvSpPr/>
            <p:nvPr/>
          </p:nvSpPr>
          <p:spPr>
            <a:xfrm>
              <a:off x="1524000" y="1080345"/>
              <a:ext cx="6096000" cy="1053255"/>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1" dirty="0">
                  <a:solidFill>
                    <a:prstClr val="black"/>
                  </a:solidFill>
                  <a:latin typeface="Helvetica" pitchFamily="2" charset="0"/>
                </a:rPr>
                <a:t>      </a:t>
              </a:r>
              <a:r>
                <a:rPr lang="en-US" sz="2400" b="1" dirty="0">
                  <a:solidFill>
                    <a:prstClr val="black"/>
                  </a:solidFill>
                  <a:latin typeface="Helvetica" pitchFamily="2" charset="0"/>
                </a:rPr>
                <a:t>INTERNET</a:t>
              </a:r>
              <a:endParaRPr lang="en-US" sz="2000" b="1" dirty="0">
                <a:solidFill>
                  <a:prstClr val="black"/>
                </a:solidFill>
                <a:latin typeface="Helvetica" pitchFamily="2" charset="0"/>
              </a:endParaRPr>
            </a:p>
          </p:txBody>
        </p:sp>
        <p:grpSp>
          <p:nvGrpSpPr>
            <p:cNvPr id="640" name="Group 121"/>
            <p:cNvGrpSpPr/>
            <p:nvPr/>
          </p:nvGrpSpPr>
          <p:grpSpPr>
            <a:xfrm>
              <a:off x="224273" y="241994"/>
              <a:ext cx="1258474" cy="1111379"/>
              <a:chOff x="138952" y="609600"/>
              <a:chExt cx="2070848" cy="1828800"/>
            </a:xfrm>
          </p:grpSpPr>
          <p:pic>
            <p:nvPicPr>
              <p:cNvPr id="641" name="Picture 640" descr="Computergirl.gif"/>
              <p:cNvPicPr>
                <a:picLocks noChangeAspect="1"/>
              </p:cNvPicPr>
              <p:nvPr/>
            </p:nvPicPr>
            <p:blipFill>
              <a:blip r:embed="rId4" cstate="print"/>
              <a:stretch>
                <a:fillRect/>
              </a:stretch>
            </p:blipFill>
            <p:spPr>
              <a:xfrm>
                <a:off x="138952" y="609600"/>
                <a:ext cx="2070848" cy="1828800"/>
              </a:xfrm>
              <a:prstGeom prst="rect">
                <a:avLst/>
              </a:prstGeom>
            </p:spPr>
          </p:pic>
          <p:sp>
            <p:nvSpPr>
              <p:cNvPr id="642" name="Rounded Rectangle 641"/>
              <p:cNvSpPr/>
              <p:nvPr/>
            </p:nvSpPr>
            <p:spPr>
              <a:xfrm>
                <a:off x="1295400" y="838200"/>
                <a:ext cx="280012" cy="340605"/>
              </a:xfrm>
              <a:prstGeom prst="roundRect">
                <a:avLst/>
              </a:prstGeom>
              <a:solidFill>
                <a:srgbClr val="B5D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Helvetica" pitchFamily="2" charset="0"/>
                </a:endParaRPr>
              </a:p>
            </p:txBody>
          </p:sp>
        </p:grpSp>
        <p:cxnSp>
          <p:nvCxnSpPr>
            <p:cNvPr id="543" name="Elbow Connector 542"/>
            <p:cNvCxnSpPr>
              <a:stCxn id="641" idx="3"/>
              <a:endCxn id="4" idx="3"/>
            </p:cNvCxnSpPr>
            <p:nvPr/>
          </p:nvCxnSpPr>
          <p:spPr>
            <a:xfrm>
              <a:off x="1482747" y="797684"/>
              <a:ext cx="3089253" cy="342882"/>
            </a:xfrm>
            <a:prstGeom prst="bentConnector2">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36" name="Rounded Rectangle 535"/>
          <p:cNvSpPr/>
          <p:nvPr/>
        </p:nvSpPr>
        <p:spPr>
          <a:xfrm>
            <a:off x="1752600" y="5486400"/>
            <a:ext cx="86868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100" dirty="0">
              <a:solidFill>
                <a:prstClr val="black"/>
              </a:solidFill>
              <a:latin typeface="Helvetica" pitchFamily="2" charset="0"/>
            </a:endParaRPr>
          </a:p>
          <a:p>
            <a:pPr algn="ctr"/>
            <a:endParaRPr lang="en-US" sz="1200" dirty="0">
              <a:solidFill>
                <a:prstClr val="black"/>
              </a:solidFill>
              <a:latin typeface="Helvetica" pitchFamily="2" charset="0"/>
            </a:endParaRPr>
          </a:p>
          <a:p>
            <a:pPr algn="ctr"/>
            <a:endParaRPr lang="en-US" sz="1200" dirty="0">
              <a:solidFill>
                <a:prstClr val="black"/>
              </a:solidFill>
              <a:latin typeface="Helvetica" pitchFamily="2" charset="0"/>
            </a:endParaRPr>
          </a:p>
          <a:p>
            <a:pPr algn="ctr"/>
            <a:endParaRPr lang="en-US" sz="600" dirty="0">
              <a:solidFill>
                <a:prstClr val="black"/>
              </a:solidFill>
              <a:latin typeface="Helvetica" pitchFamily="2" charset="0"/>
            </a:endParaRPr>
          </a:p>
          <a:p>
            <a:r>
              <a:rPr lang="en-US" sz="2000" b="1" dirty="0">
                <a:solidFill>
                  <a:prstClr val="black"/>
                </a:solidFill>
                <a:latin typeface="Helvetica" pitchFamily="2" charset="0"/>
              </a:rPr>
              <a:t>Servers</a:t>
            </a:r>
          </a:p>
        </p:txBody>
      </p:sp>
      <p:sp>
        <p:nvSpPr>
          <p:cNvPr id="535" name="Rounded Rectangle 534"/>
          <p:cNvSpPr/>
          <p:nvPr/>
        </p:nvSpPr>
        <p:spPr>
          <a:xfrm>
            <a:off x="1752600" y="2514601"/>
            <a:ext cx="8686800" cy="2832503"/>
          </a:xfrm>
          <a:prstGeom prst="roundRect">
            <a:avLst>
              <a:gd name="adj" fmla="val 9902"/>
            </a:avLst>
          </a:prstGeom>
        </p:spPr>
        <p:style>
          <a:lnRef idx="1">
            <a:schemeClr val="dk1"/>
          </a:lnRef>
          <a:fillRef idx="2">
            <a:schemeClr val="dk1"/>
          </a:fillRef>
          <a:effectRef idx="1">
            <a:schemeClr val="dk1"/>
          </a:effectRef>
          <a:fontRef idx="minor">
            <a:schemeClr val="dk1"/>
          </a:fontRef>
        </p:style>
        <p:txBody>
          <a:bodyPr rtlCol="0" anchor="ctr"/>
          <a:lstStyle/>
          <a:p>
            <a:r>
              <a:rPr lang="en-US" sz="2000" b="1" dirty="0">
                <a:solidFill>
                  <a:prstClr val="black"/>
                </a:solidFill>
                <a:latin typeface="Helvetica" pitchFamily="2" charset="0"/>
              </a:rPr>
              <a:t>Fabric</a:t>
            </a:r>
            <a:endParaRPr lang="en-US" sz="1600" b="1" dirty="0">
              <a:solidFill>
                <a:prstClr val="black"/>
              </a:solidFill>
              <a:latin typeface="Helvetica" pitchFamily="2" charset="0"/>
            </a:endParaRPr>
          </a:p>
          <a:p>
            <a:endParaRPr lang="en-US" sz="1200" dirty="0">
              <a:solidFill>
                <a:prstClr val="black"/>
              </a:solidFill>
              <a:latin typeface="Helvetica" pitchFamily="2" charset="0"/>
            </a:endParaRPr>
          </a:p>
          <a:p>
            <a:endParaRPr lang="en-US" sz="1200" dirty="0">
              <a:solidFill>
                <a:prstClr val="black"/>
              </a:solidFill>
              <a:latin typeface="Helvetica" pitchFamily="2" charset="0"/>
            </a:endParaRPr>
          </a:p>
          <a:p>
            <a:endParaRPr lang="en-US" sz="1200" dirty="0">
              <a:solidFill>
                <a:prstClr val="black"/>
              </a:solidFill>
              <a:latin typeface="Helvetica" pitchFamily="2" charset="0"/>
            </a:endParaRPr>
          </a:p>
          <a:p>
            <a:endParaRPr lang="en-US" sz="1200" dirty="0">
              <a:solidFill>
                <a:prstClr val="black"/>
              </a:solidFill>
              <a:latin typeface="Helvetica" pitchFamily="2" charset="0"/>
            </a:endParaRPr>
          </a:p>
          <a:p>
            <a:endParaRPr lang="en-US" sz="1200" dirty="0">
              <a:solidFill>
                <a:prstClr val="black"/>
              </a:solidFill>
              <a:latin typeface="Helvetica" pitchFamily="2" charset="0"/>
            </a:endParaRPr>
          </a:p>
          <a:p>
            <a:endParaRPr lang="en-US" sz="1200" dirty="0">
              <a:solidFill>
                <a:prstClr val="black"/>
              </a:solidFill>
              <a:latin typeface="Helvetica" pitchFamily="2" charset="0"/>
            </a:endParaRPr>
          </a:p>
          <a:p>
            <a:endParaRPr lang="en-US" sz="1200" dirty="0">
              <a:solidFill>
                <a:prstClr val="black"/>
              </a:solidFill>
              <a:latin typeface="Helvetica" pitchFamily="2" charset="0"/>
            </a:endParaRPr>
          </a:p>
          <a:p>
            <a:endParaRPr lang="en-US" sz="1200" dirty="0">
              <a:solidFill>
                <a:prstClr val="black"/>
              </a:solidFill>
              <a:latin typeface="Helvetica" pitchFamily="2" charset="0"/>
            </a:endParaRPr>
          </a:p>
          <a:p>
            <a:endParaRPr lang="en-US" sz="1200" dirty="0">
              <a:solidFill>
                <a:prstClr val="black"/>
              </a:solidFill>
              <a:latin typeface="Helvetica" pitchFamily="2" charset="0"/>
            </a:endParaRPr>
          </a:p>
          <a:p>
            <a:endParaRPr lang="en-US" sz="1200" dirty="0">
              <a:solidFill>
                <a:prstClr val="black"/>
              </a:solidFill>
              <a:latin typeface="Helvetica" pitchFamily="2" charset="0"/>
            </a:endParaRPr>
          </a:p>
          <a:p>
            <a:endParaRPr lang="en-US" sz="1200" dirty="0">
              <a:solidFill>
                <a:prstClr val="black"/>
              </a:solidFill>
              <a:latin typeface="Helvetica" pitchFamily="2" charset="0"/>
            </a:endParaRPr>
          </a:p>
          <a:p>
            <a:endParaRPr lang="en-US" sz="1200" dirty="0">
              <a:solidFill>
                <a:prstClr val="black"/>
              </a:solidFill>
              <a:latin typeface="Helvetica" pitchFamily="2" charset="0"/>
            </a:endParaRPr>
          </a:p>
          <a:p>
            <a:endParaRPr lang="en-US" sz="1200" dirty="0">
              <a:solidFill>
                <a:prstClr val="black"/>
              </a:solidFill>
              <a:latin typeface="Helvetica" pitchFamily="2" charset="0"/>
            </a:endParaRPr>
          </a:p>
        </p:txBody>
      </p:sp>
      <p:cxnSp>
        <p:nvCxnSpPr>
          <p:cNvPr id="18" name="Straight Connector 17"/>
          <p:cNvCxnSpPr/>
          <p:nvPr/>
        </p:nvCxnSpPr>
        <p:spPr>
          <a:xfrm flipH="1" flipV="1">
            <a:off x="5183648" y="2157420"/>
            <a:ext cx="235020" cy="62247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5265582" y="2171074"/>
            <a:ext cx="1338421" cy="69066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a:stCxn id="483" idx="0"/>
          </p:cNvCxnSpPr>
          <p:nvPr/>
        </p:nvCxnSpPr>
        <p:spPr>
          <a:xfrm flipH="1" flipV="1">
            <a:off x="3962400" y="3048000"/>
            <a:ext cx="584024" cy="92366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a:stCxn id="484" idx="1"/>
          </p:cNvCxnSpPr>
          <p:nvPr/>
        </p:nvCxnSpPr>
        <p:spPr>
          <a:xfrm flipV="1">
            <a:off x="5554808" y="3076223"/>
            <a:ext cx="2192192" cy="90660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a:stCxn id="483" idx="7"/>
          </p:cNvCxnSpPr>
          <p:nvPr/>
        </p:nvCxnSpPr>
        <p:spPr>
          <a:xfrm flipV="1">
            <a:off x="4573365" y="3022601"/>
            <a:ext cx="650568" cy="9602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a:stCxn id="484" idx="0"/>
          </p:cNvCxnSpPr>
          <p:nvPr/>
        </p:nvCxnSpPr>
        <p:spPr>
          <a:xfrm flipV="1">
            <a:off x="5581750" y="3062112"/>
            <a:ext cx="824695" cy="90955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a:stCxn id="502" idx="0"/>
          </p:cNvCxnSpPr>
          <p:nvPr/>
        </p:nvCxnSpPr>
        <p:spPr>
          <a:xfrm flipH="1" flipV="1">
            <a:off x="4021667" y="3014134"/>
            <a:ext cx="2591682" cy="95753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a:stCxn id="503" idx="1"/>
          </p:cNvCxnSpPr>
          <p:nvPr/>
        </p:nvCxnSpPr>
        <p:spPr>
          <a:xfrm flipH="1" flipV="1">
            <a:off x="6553201" y="3048001"/>
            <a:ext cx="1064805" cy="9348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a:stCxn id="502" idx="7"/>
          </p:cNvCxnSpPr>
          <p:nvPr/>
        </p:nvCxnSpPr>
        <p:spPr>
          <a:xfrm flipH="1" flipV="1">
            <a:off x="5317068" y="2988733"/>
            <a:ext cx="1323223" cy="99409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a:stCxn id="503" idx="0"/>
          </p:cNvCxnSpPr>
          <p:nvPr/>
        </p:nvCxnSpPr>
        <p:spPr>
          <a:xfrm flipV="1">
            <a:off x="7644947" y="2963334"/>
            <a:ext cx="313721" cy="100833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a:stCxn id="485" idx="0"/>
            <a:endCxn id="483" idx="4"/>
          </p:cNvCxnSpPr>
          <p:nvPr/>
        </p:nvCxnSpPr>
        <p:spPr>
          <a:xfrm flipV="1">
            <a:off x="4546424" y="4047868"/>
            <a:ext cx="0" cy="83717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a:stCxn id="486" idx="0"/>
            <a:endCxn id="484" idx="4"/>
          </p:cNvCxnSpPr>
          <p:nvPr/>
        </p:nvCxnSpPr>
        <p:spPr>
          <a:xfrm flipV="1">
            <a:off x="5581749" y="4047868"/>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a:stCxn id="504" idx="0"/>
            <a:endCxn id="502" idx="4"/>
          </p:cNvCxnSpPr>
          <p:nvPr/>
        </p:nvCxnSpPr>
        <p:spPr>
          <a:xfrm flipV="1">
            <a:off x="6613349" y="4047869"/>
            <a:ext cx="0" cy="83864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a:stCxn id="505" idx="0"/>
            <a:endCxn id="503" idx="4"/>
          </p:cNvCxnSpPr>
          <p:nvPr/>
        </p:nvCxnSpPr>
        <p:spPr>
          <a:xfrm flipV="1">
            <a:off x="7644946" y="4047868"/>
            <a:ext cx="0" cy="83768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a:stCxn id="529" idx="0"/>
            <a:endCxn id="527" idx="4"/>
          </p:cNvCxnSpPr>
          <p:nvPr/>
        </p:nvCxnSpPr>
        <p:spPr>
          <a:xfrm flipV="1">
            <a:off x="8678245" y="4047868"/>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a:stCxn id="530" idx="0"/>
            <a:endCxn id="528" idx="4"/>
          </p:cNvCxnSpPr>
          <p:nvPr/>
        </p:nvCxnSpPr>
        <p:spPr>
          <a:xfrm flipV="1">
            <a:off x="9723534" y="4047868"/>
            <a:ext cx="722" cy="83717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a:stCxn id="485" idx="7"/>
          </p:cNvCxnSpPr>
          <p:nvPr/>
        </p:nvCxnSpPr>
        <p:spPr>
          <a:xfrm flipV="1">
            <a:off x="4573366" y="4046841"/>
            <a:ext cx="981443" cy="84935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a:stCxn id="486" idx="1"/>
            <a:endCxn id="483" idx="5"/>
          </p:cNvCxnSpPr>
          <p:nvPr/>
        </p:nvCxnSpPr>
        <p:spPr>
          <a:xfrm flipH="1" flipV="1">
            <a:off x="4573366" y="4036709"/>
            <a:ext cx="981443"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a:stCxn id="502" idx="5"/>
            <a:endCxn id="505" idx="1"/>
          </p:cNvCxnSpPr>
          <p:nvPr/>
        </p:nvCxnSpPr>
        <p:spPr>
          <a:xfrm>
            <a:off x="6640291" y="4036709"/>
            <a:ext cx="977715" cy="86000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a:stCxn id="504" idx="7"/>
            <a:endCxn id="503" idx="3"/>
          </p:cNvCxnSpPr>
          <p:nvPr/>
        </p:nvCxnSpPr>
        <p:spPr>
          <a:xfrm flipV="1">
            <a:off x="6640291" y="4036710"/>
            <a:ext cx="977715" cy="860959"/>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a:stCxn id="527" idx="5"/>
            <a:endCxn id="530" idx="1"/>
          </p:cNvCxnSpPr>
          <p:nvPr/>
        </p:nvCxnSpPr>
        <p:spPr>
          <a:xfrm>
            <a:off x="8705187" y="4036709"/>
            <a:ext cx="991407" cy="85949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a:stCxn id="529" idx="7"/>
            <a:endCxn id="528" idx="3"/>
          </p:cNvCxnSpPr>
          <p:nvPr/>
        </p:nvCxnSpPr>
        <p:spPr>
          <a:xfrm flipV="1">
            <a:off x="8705187" y="4036709"/>
            <a:ext cx="992129"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a:stCxn id="464" idx="3"/>
            <a:endCxn id="342" idx="0"/>
          </p:cNvCxnSpPr>
          <p:nvPr/>
        </p:nvCxnSpPr>
        <p:spPr>
          <a:xfrm flipH="1">
            <a:off x="2079827" y="4951110"/>
            <a:ext cx="331633"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a:stCxn id="464" idx="5"/>
          </p:cNvCxnSpPr>
          <p:nvPr/>
        </p:nvCxnSpPr>
        <p:spPr>
          <a:xfrm>
            <a:off x="2465342" y="4951110"/>
            <a:ext cx="151911"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a:stCxn id="466" idx="3"/>
            <a:endCxn id="344" idx="0"/>
          </p:cNvCxnSpPr>
          <p:nvPr/>
        </p:nvCxnSpPr>
        <p:spPr>
          <a:xfrm flipH="1">
            <a:off x="3144540" y="4950082"/>
            <a:ext cx="302244"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a:stCxn id="466" idx="5"/>
          </p:cNvCxnSpPr>
          <p:nvPr/>
        </p:nvCxnSpPr>
        <p:spPr>
          <a:xfrm>
            <a:off x="3500667" y="4950082"/>
            <a:ext cx="165229"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a:stCxn id="485" idx="3"/>
            <a:endCxn id="346" idx="0"/>
          </p:cNvCxnSpPr>
          <p:nvPr/>
        </p:nvCxnSpPr>
        <p:spPr>
          <a:xfrm flipH="1">
            <a:off x="4203307" y="4950082"/>
            <a:ext cx="316177"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a:stCxn id="485" idx="5"/>
            <a:endCxn id="347" idx="0"/>
          </p:cNvCxnSpPr>
          <p:nvPr/>
        </p:nvCxnSpPr>
        <p:spPr>
          <a:xfrm>
            <a:off x="4573365" y="4950082"/>
            <a:ext cx="172130"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a:stCxn id="486" idx="3"/>
            <a:endCxn id="348" idx="0"/>
          </p:cNvCxnSpPr>
          <p:nvPr/>
        </p:nvCxnSpPr>
        <p:spPr>
          <a:xfrm flipH="1">
            <a:off x="5268020" y="4951110"/>
            <a:ext cx="286788"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a:stCxn id="486" idx="5"/>
            <a:endCxn id="349" idx="0"/>
          </p:cNvCxnSpPr>
          <p:nvPr/>
        </p:nvCxnSpPr>
        <p:spPr>
          <a:xfrm>
            <a:off x="5608690" y="4951110"/>
            <a:ext cx="186584"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a:stCxn id="504" idx="3"/>
            <a:endCxn id="350" idx="0"/>
          </p:cNvCxnSpPr>
          <p:nvPr/>
        </p:nvCxnSpPr>
        <p:spPr>
          <a:xfrm flipH="1">
            <a:off x="6338046" y="4951550"/>
            <a:ext cx="248363" cy="79257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a:stCxn id="504" idx="5"/>
            <a:endCxn id="351" idx="0"/>
          </p:cNvCxnSpPr>
          <p:nvPr/>
        </p:nvCxnSpPr>
        <p:spPr>
          <a:xfrm>
            <a:off x="6640290" y="4951550"/>
            <a:ext cx="239944" cy="79257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p:cNvCxnSpPr>
            <a:stCxn id="505" idx="3"/>
            <a:endCxn id="352" idx="0"/>
          </p:cNvCxnSpPr>
          <p:nvPr/>
        </p:nvCxnSpPr>
        <p:spPr>
          <a:xfrm flipH="1">
            <a:off x="7402759" y="4950596"/>
            <a:ext cx="215246" cy="79353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p:cNvCxnSpPr>
            <a:stCxn id="505" idx="5"/>
            <a:endCxn id="353" idx="0"/>
          </p:cNvCxnSpPr>
          <p:nvPr/>
        </p:nvCxnSpPr>
        <p:spPr>
          <a:xfrm>
            <a:off x="7671887" y="4950596"/>
            <a:ext cx="258126" cy="79353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p:cNvCxnSpPr>
            <a:stCxn id="529" idx="3"/>
            <a:endCxn id="354" idx="0"/>
          </p:cNvCxnSpPr>
          <p:nvPr/>
        </p:nvCxnSpPr>
        <p:spPr>
          <a:xfrm flipH="1">
            <a:off x="8470578" y="4951110"/>
            <a:ext cx="180726"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p:cNvCxnSpPr>
            <a:stCxn id="529" idx="5"/>
            <a:endCxn id="355" idx="0"/>
          </p:cNvCxnSpPr>
          <p:nvPr/>
        </p:nvCxnSpPr>
        <p:spPr>
          <a:xfrm>
            <a:off x="8705187" y="4951110"/>
            <a:ext cx="307581"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p:cNvCxnSpPr>
            <a:stCxn id="530" idx="3"/>
            <a:endCxn id="356" idx="0"/>
          </p:cNvCxnSpPr>
          <p:nvPr/>
        </p:nvCxnSpPr>
        <p:spPr>
          <a:xfrm flipH="1">
            <a:off x="9535293" y="4950082"/>
            <a:ext cx="161301"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p:cNvCxnSpPr>
            <a:stCxn id="530" idx="5"/>
            <a:endCxn id="357" idx="0"/>
          </p:cNvCxnSpPr>
          <p:nvPr/>
        </p:nvCxnSpPr>
        <p:spPr>
          <a:xfrm>
            <a:off x="9750476" y="4950082"/>
            <a:ext cx="312071"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6" name="Straight Connector 455"/>
          <p:cNvCxnSpPr>
            <a:stCxn id="464" idx="0"/>
            <a:endCxn id="413" idx="4"/>
          </p:cNvCxnSpPr>
          <p:nvPr/>
        </p:nvCxnSpPr>
        <p:spPr>
          <a:xfrm flipV="1">
            <a:off x="2438400" y="4046840"/>
            <a:ext cx="0" cy="83922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7" name="Straight Connector 456"/>
          <p:cNvCxnSpPr>
            <a:stCxn id="466" idx="0"/>
            <a:endCxn id="465" idx="4"/>
          </p:cNvCxnSpPr>
          <p:nvPr/>
        </p:nvCxnSpPr>
        <p:spPr>
          <a:xfrm flipV="1">
            <a:off x="3473725" y="4046840"/>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p:cNvCxnSpPr>
            <a:stCxn id="464" idx="7"/>
            <a:endCxn id="465" idx="3"/>
          </p:cNvCxnSpPr>
          <p:nvPr/>
        </p:nvCxnSpPr>
        <p:spPr>
          <a:xfrm flipV="1">
            <a:off x="2465342" y="4035681"/>
            <a:ext cx="981443" cy="86154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p:cNvCxnSpPr>
            <a:stCxn id="466" idx="1"/>
            <a:endCxn id="413" idx="5"/>
          </p:cNvCxnSpPr>
          <p:nvPr/>
        </p:nvCxnSpPr>
        <p:spPr>
          <a:xfrm flipH="1" flipV="1">
            <a:off x="2465342" y="4035681"/>
            <a:ext cx="981443"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413" name="Oval 412"/>
          <p:cNvSpPr/>
          <p:nvPr/>
        </p:nvSpPr>
        <p:spPr>
          <a:xfrm>
            <a:off x="2400300" y="39706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Helvetica" pitchFamily="2" charset="0"/>
            </a:endParaRPr>
          </a:p>
        </p:txBody>
      </p:sp>
      <p:sp>
        <p:nvSpPr>
          <p:cNvPr id="464" name="Oval 463"/>
          <p:cNvSpPr/>
          <p:nvPr/>
        </p:nvSpPr>
        <p:spPr>
          <a:xfrm>
            <a:off x="2400300" y="48860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Helvetica" pitchFamily="2" charset="0"/>
            </a:endParaRPr>
          </a:p>
        </p:txBody>
      </p:sp>
      <p:sp>
        <p:nvSpPr>
          <p:cNvPr id="465" name="Oval 464"/>
          <p:cNvSpPr/>
          <p:nvPr/>
        </p:nvSpPr>
        <p:spPr>
          <a:xfrm>
            <a:off x="3435625" y="39706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Helvetica" pitchFamily="2" charset="0"/>
            </a:endParaRPr>
          </a:p>
        </p:txBody>
      </p:sp>
      <p:sp>
        <p:nvSpPr>
          <p:cNvPr id="466" name="Oval 465"/>
          <p:cNvSpPr/>
          <p:nvPr/>
        </p:nvSpPr>
        <p:spPr>
          <a:xfrm>
            <a:off x="3435625" y="48850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Helvetica" pitchFamily="2" charset="0"/>
            </a:endParaRPr>
          </a:p>
        </p:txBody>
      </p:sp>
      <p:sp>
        <p:nvSpPr>
          <p:cNvPr id="483" name="Oval 482"/>
          <p:cNvSpPr/>
          <p:nvPr/>
        </p:nvSpPr>
        <p:spPr>
          <a:xfrm>
            <a:off x="4508324"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Helvetica" pitchFamily="2" charset="0"/>
            </a:endParaRPr>
          </a:p>
        </p:txBody>
      </p:sp>
      <p:sp>
        <p:nvSpPr>
          <p:cNvPr id="484" name="Oval 483"/>
          <p:cNvSpPr/>
          <p:nvPr/>
        </p:nvSpPr>
        <p:spPr>
          <a:xfrm>
            <a:off x="5543649"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Helvetica" pitchFamily="2" charset="0"/>
            </a:endParaRPr>
          </a:p>
        </p:txBody>
      </p:sp>
      <p:sp>
        <p:nvSpPr>
          <p:cNvPr id="485" name="Oval 484"/>
          <p:cNvSpPr/>
          <p:nvPr/>
        </p:nvSpPr>
        <p:spPr>
          <a:xfrm>
            <a:off x="4508324" y="48850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Helvetica" pitchFamily="2" charset="0"/>
            </a:endParaRPr>
          </a:p>
        </p:txBody>
      </p:sp>
      <p:sp>
        <p:nvSpPr>
          <p:cNvPr id="486" name="Oval 485"/>
          <p:cNvSpPr/>
          <p:nvPr/>
        </p:nvSpPr>
        <p:spPr>
          <a:xfrm>
            <a:off x="5543649" y="48860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Helvetica" pitchFamily="2" charset="0"/>
            </a:endParaRPr>
          </a:p>
        </p:txBody>
      </p:sp>
      <p:sp>
        <p:nvSpPr>
          <p:cNvPr id="502" name="Oval 501"/>
          <p:cNvSpPr/>
          <p:nvPr/>
        </p:nvSpPr>
        <p:spPr>
          <a:xfrm>
            <a:off x="6575249"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Helvetica" pitchFamily="2" charset="0"/>
            </a:endParaRPr>
          </a:p>
        </p:txBody>
      </p:sp>
      <p:sp>
        <p:nvSpPr>
          <p:cNvPr id="503" name="Oval 502"/>
          <p:cNvSpPr/>
          <p:nvPr/>
        </p:nvSpPr>
        <p:spPr>
          <a:xfrm>
            <a:off x="7606846"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Helvetica" pitchFamily="2" charset="0"/>
            </a:endParaRPr>
          </a:p>
        </p:txBody>
      </p:sp>
      <p:sp>
        <p:nvSpPr>
          <p:cNvPr id="504" name="Oval 503"/>
          <p:cNvSpPr/>
          <p:nvPr/>
        </p:nvSpPr>
        <p:spPr>
          <a:xfrm>
            <a:off x="6575249" y="4886509"/>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Helvetica" pitchFamily="2" charset="0"/>
            </a:endParaRPr>
          </a:p>
        </p:txBody>
      </p:sp>
      <p:sp>
        <p:nvSpPr>
          <p:cNvPr id="505" name="Oval 504"/>
          <p:cNvSpPr/>
          <p:nvPr/>
        </p:nvSpPr>
        <p:spPr>
          <a:xfrm>
            <a:off x="7606846" y="4885554"/>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Helvetica" pitchFamily="2" charset="0"/>
            </a:endParaRPr>
          </a:p>
        </p:txBody>
      </p:sp>
      <p:sp>
        <p:nvSpPr>
          <p:cNvPr id="527" name="Oval 526"/>
          <p:cNvSpPr/>
          <p:nvPr/>
        </p:nvSpPr>
        <p:spPr>
          <a:xfrm>
            <a:off x="8640145"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Helvetica" pitchFamily="2" charset="0"/>
            </a:endParaRPr>
          </a:p>
        </p:txBody>
      </p:sp>
      <p:sp>
        <p:nvSpPr>
          <p:cNvPr id="528" name="Oval 527"/>
          <p:cNvSpPr/>
          <p:nvPr/>
        </p:nvSpPr>
        <p:spPr>
          <a:xfrm>
            <a:off x="9686156"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Helvetica" pitchFamily="2" charset="0"/>
            </a:endParaRPr>
          </a:p>
        </p:txBody>
      </p:sp>
      <p:sp>
        <p:nvSpPr>
          <p:cNvPr id="529" name="Oval 528"/>
          <p:cNvSpPr/>
          <p:nvPr/>
        </p:nvSpPr>
        <p:spPr>
          <a:xfrm>
            <a:off x="8640145" y="48860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Helvetica" pitchFamily="2" charset="0"/>
            </a:endParaRPr>
          </a:p>
        </p:txBody>
      </p:sp>
      <p:sp>
        <p:nvSpPr>
          <p:cNvPr id="530" name="Oval 529"/>
          <p:cNvSpPr/>
          <p:nvPr/>
        </p:nvSpPr>
        <p:spPr>
          <a:xfrm>
            <a:off x="9685434" y="48850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Helvetica" pitchFamily="2" charset="0"/>
            </a:endParaRPr>
          </a:p>
        </p:txBody>
      </p:sp>
      <p:pic>
        <p:nvPicPr>
          <p:cNvPr id="342" name="Picture 341" descr="server-gray.png"/>
          <p:cNvPicPr>
            <a:picLocks noChangeAspect="1"/>
          </p:cNvPicPr>
          <p:nvPr/>
        </p:nvPicPr>
        <p:blipFill>
          <a:blip r:embed="rId5" cstate="print"/>
          <a:stretch>
            <a:fillRect/>
          </a:stretch>
        </p:blipFill>
        <p:spPr>
          <a:xfrm>
            <a:off x="1891584" y="5744126"/>
            <a:ext cx="376485" cy="400774"/>
          </a:xfrm>
          <a:prstGeom prst="rect">
            <a:avLst/>
          </a:prstGeom>
        </p:spPr>
      </p:pic>
      <p:pic>
        <p:nvPicPr>
          <p:cNvPr id="343" name="Picture 342" descr="server-gray.png"/>
          <p:cNvPicPr>
            <a:picLocks noChangeAspect="1"/>
          </p:cNvPicPr>
          <p:nvPr/>
        </p:nvPicPr>
        <p:blipFill>
          <a:blip r:embed="rId5" cstate="print"/>
          <a:stretch>
            <a:fillRect/>
          </a:stretch>
        </p:blipFill>
        <p:spPr>
          <a:xfrm>
            <a:off x="2433773" y="5744126"/>
            <a:ext cx="376485" cy="400774"/>
          </a:xfrm>
          <a:prstGeom prst="rect">
            <a:avLst/>
          </a:prstGeom>
        </p:spPr>
      </p:pic>
      <p:pic>
        <p:nvPicPr>
          <p:cNvPr id="344" name="Picture 343" descr="server-gray.png"/>
          <p:cNvPicPr>
            <a:picLocks noChangeAspect="1"/>
          </p:cNvPicPr>
          <p:nvPr/>
        </p:nvPicPr>
        <p:blipFill>
          <a:blip r:embed="rId5" cstate="print"/>
          <a:stretch>
            <a:fillRect/>
          </a:stretch>
        </p:blipFill>
        <p:spPr>
          <a:xfrm>
            <a:off x="2956298" y="5744126"/>
            <a:ext cx="376485" cy="400774"/>
          </a:xfrm>
          <a:prstGeom prst="rect">
            <a:avLst/>
          </a:prstGeom>
        </p:spPr>
      </p:pic>
      <p:pic>
        <p:nvPicPr>
          <p:cNvPr id="345" name="Picture 344" descr="server-gray.png"/>
          <p:cNvPicPr>
            <a:picLocks noChangeAspect="1"/>
          </p:cNvPicPr>
          <p:nvPr/>
        </p:nvPicPr>
        <p:blipFill>
          <a:blip r:embed="rId5" cstate="print"/>
          <a:stretch>
            <a:fillRect/>
          </a:stretch>
        </p:blipFill>
        <p:spPr>
          <a:xfrm>
            <a:off x="3483552" y="5744126"/>
            <a:ext cx="376485" cy="400774"/>
          </a:xfrm>
          <a:prstGeom prst="rect">
            <a:avLst/>
          </a:prstGeom>
        </p:spPr>
      </p:pic>
      <p:pic>
        <p:nvPicPr>
          <p:cNvPr id="346" name="Picture 345" descr="server-gray.png"/>
          <p:cNvPicPr>
            <a:picLocks noChangeAspect="1"/>
          </p:cNvPicPr>
          <p:nvPr/>
        </p:nvPicPr>
        <p:blipFill>
          <a:blip r:embed="rId5" cstate="print"/>
          <a:stretch>
            <a:fillRect/>
          </a:stretch>
        </p:blipFill>
        <p:spPr>
          <a:xfrm>
            <a:off x="4015064" y="5744126"/>
            <a:ext cx="376485" cy="400774"/>
          </a:xfrm>
          <a:prstGeom prst="rect">
            <a:avLst/>
          </a:prstGeom>
        </p:spPr>
      </p:pic>
      <p:pic>
        <p:nvPicPr>
          <p:cNvPr id="347" name="Picture 346" descr="server-gray.png"/>
          <p:cNvPicPr>
            <a:picLocks noChangeAspect="1"/>
          </p:cNvPicPr>
          <p:nvPr/>
        </p:nvPicPr>
        <p:blipFill>
          <a:blip r:embed="rId5" cstate="print"/>
          <a:stretch>
            <a:fillRect/>
          </a:stretch>
        </p:blipFill>
        <p:spPr>
          <a:xfrm>
            <a:off x="4557253" y="5744126"/>
            <a:ext cx="376485" cy="400774"/>
          </a:xfrm>
          <a:prstGeom prst="rect">
            <a:avLst/>
          </a:prstGeom>
        </p:spPr>
      </p:pic>
      <p:pic>
        <p:nvPicPr>
          <p:cNvPr id="348" name="Picture 347" descr="server-gray.png"/>
          <p:cNvPicPr>
            <a:picLocks noChangeAspect="1"/>
          </p:cNvPicPr>
          <p:nvPr/>
        </p:nvPicPr>
        <p:blipFill>
          <a:blip r:embed="rId5" cstate="print"/>
          <a:stretch>
            <a:fillRect/>
          </a:stretch>
        </p:blipFill>
        <p:spPr>
          <a:xfrm>
            <a:off x="5079778" y="5744126"/>
            <a:ext cx="376485" cy="400774"/>
          </a:xfrm>
          <a:prstGeom prst="rect">
            <a:avLst/>
          </a:prstGeom>
        </p:spPr>
      </p:pic>
      <p:pic>
        <p:nvPicPr>
          <p:cNvPr id="349" name="Picture 348" descr="server-gray.png"/>
          <p:cNvPicPr>
            <a:picLocks noChangeAspect="1"/>
          </p:cNvPicPr>
          <p:nvPr/>
        </p:nvPicPr>
        <p:blipFill>
          <a:blip r:embed="rId5" cstate="print"/>
          <a:stretch>
            <a:fillRect/>
          </a:stretch>
        </p:blipFill>
        <p:spPr>
          <a:xfrm>
            <a:off x="5607032" y="5744126"/>
            <a:ext cx="376485" cy="400774"/>
          </a:xfrm>
          <a:prstGeom prst="rect">
            <a:avLst/>
          </a:prstGeom>
        </p:spPr>
      </p:pic>
      <p:pic>
        <p:nvPicPr>
          <p:cNvPr id="350" name="Picture 349" descr="server-gray.png"/>
          <p:cNvPicPr>
            <a:picLocks noChangeAspect="1"/>
          </p:cNvPicPr>
          <p:nvPr/>
        </p:nvPicPr>
        <p:blipFill>
          <a:blip r:embed="rId5" cstate="print"/>
          <a:stretch>
            <a:fillRect/>
          </a:stretch>
        </p:blipFill>
        <p:spPr>
          <a:xfrm>
            <a:off x="6149803" y="5744126"/>
            <a:ext cx="376485" cy="400774"/>
          </a:xfrm>
          <a:prstGeom prst="rect">
            <a:avLst/>
          </a:prstGeom>
        </p:spPr>
      </p:pic>
      <p:pic>
        <p:nvPicPr>
          <p:cNvPr id="351" name="Picture 350" descr="server-gray.png"/>
          <p:cNvPicPr>
            <a:picLocks noChangeAspect="1"/>
          </p:cNvPicPr>
          <p:nvPr/>
        </p:nvPicPr>
        <p:blipFill>
          <a:blip r:embed="rId5" cstate="print"/>
          <a:stretch>
            <a:fillRect/>
          </a:stretch>
        </p:blipFill>
        <p:spPr>
          <a:xfrm>
            <a:off x="6691992" y="5744126"/>
            <a:ext cx="376485" cy="400774"/>
          </a:xfrm>
          <a:prstGeom prst="rect">
            <a:avLst/>
          </a:prstGeom>
        </p:spPr>
      </p:pic>
      <p:pic>
        <p:nvPicPr>
          <p:cNvPr id="352" name="Picture 351" descr="server-gray.png"/>
          <p:cNvPicPr>
            <a:picLocks noChangeAspect="1"/>
          </p:cNvPicPr>
          <p:nvPr/>
        </p:nvPicPr>
        <p:blipFill>
          <a:blip r:embed="rId5" cstate="print"/>
          <a:stretch>
            <a:fillRect/>
          </a:stretch>
        </p:blipFill>
        <p:spPr>
          <a:xfrm>
            <a:off x="7214517" y="5744126"/>
            <a:ext cx="376485" cy="400774"/>
          </a:xfrm>
          <a:prstGeom prst="rect">
            <a:avLst/>
          </a:prstGeom>
        </p:spPr>
      </p:pic>
      <p:pic>
        <p:nvPicPr>
          <p:cNvPr id="353" name="Picture 352" descr="server-gray.png"/>
          <p:cNvPicPr>
            <a:picLocks noChangeAspect="1"/>
          </p:cNvPicPr>
          <p:nvPr/>
        </p:nvPicPr>
        <p:blipFill>
          <a:blip r:embed="rId5" cstate="print"/>
          <a:stretch>
            <a:fillRect/>
          </a:stretch>
        </p:blipFill>
        <p:spPr>
          <a:xfrm>
            <a:off x="7741771" y="5744126"/>
            <a:ext cx="376485" cy="400774"/>
          </a:xfrm>
          <a:prstGeom prst="rect">
            <a:avLst/>
          </a:prstGeom>
        </p:spPr>
      </p:pic>
      <p:pic>
        <p:nvPicPr>
          <p:cNvPr id="354" name="Picture 353" descr="server-gray.png"/>
          <p:cNvPicPr>
            <a:picLocks noChangeAspect="1"/>
          </p:cNvPicPr>
          <p:nvPr/>
        </p:nvPicPr>
        <p:blipFill>
          <a:blip r:embed="rId5" cstate="print"/>
          <a:stretch>
            <a:fillRect/>
          </a:stretch>
        </p:blipFill>
        <p:spPr>
          <a:xfrm>
            <a:off x="8282336" y="5744126"/>
            <a:ext cx="376485" cy="400774"/>
          </a:xfrm>
          <a:prstGeom prst="rect">
            <a:avLst/>
          </a:prstGeom>
        </p:spPr>
      </p:pic>
      <p:pic>
        <p:nvPicPr>
          <p:cNvPr id="355" name="Picture 354" descr="server-gray.png"/>
          <p:cNvPicPr>
            <a:picLocks noChangeAspect="1"/>
          </p:cNvPicPr>
          <p:nvPr/>
        </p:nvPicPr>
        <p:blipFill>
          <a:blip r:embed="rId5" cstate="print"/>
          <a:stretch>
            <a:fillRect/>
          </a:stretch>
        </p:blipFill>
        <p:spPr>
          <a:xfrm>
            <a:off x="8824525" y="5744126"/>
            <a:ext cx="376485" cy="400774"/>
          </a:xfrm>
          <a:prstGeom prst="rect">
            <a:avLst/>
          </a:prstGeom>
        </p:spPr>
      </p:pic>
      <p:pic>
        <p:nvPicPr>
          <p:cNvPr id="356" name="Picture 355" descr="server-gray.png"/>
          <p:cNvPicPr>
            <a:picLocks noChangeAspect="1"/>
          </p:cNvPicPr>
          <p:nvPr/>
        </p:nvPicPr>
        <p:blipFill>
          <a:blip r:embed="rId5" cstate="print"/>
          <a:stretch>
            <a:fillRect/>
          </a:stretch>
        </p:blipFill>
        <p:spPr>
          <a:xfrm>
            <a:off x="9347050" y="5744126"/>
            <a:ext cx="376485" cy="400774"/>
          </a:xfrm>
          <a:prstGeom prst="rect">
            <a:avLst/>
          </a:prstGeom>
        </p:spPr>
      </p:pic>
      <p:pic>
        <p:nvPicPr>
          <p:cNvPr id="357" name="Picture 356" descr="server-gray.png"/>
          <p:cNvPicPr>
            <a:picLocks noChangeAspect="1"/>
          </p:cNvPicPr>
          <p:nvPr/>
        </p:nvPicPr>
        <p:blipFill>
          <a:blip r:embed="rId5" cstate="print"/>
          <a:stretch>
            <a:fillRect/>
          </a:stretch>
        </p:blipFill>
        <p:spPr>
          <a:xfrm>
            <a:off x="9874304" y="5744126"/>
            <a:ext cx="376485" cy="400774"/>
          </a:xfrm>
          <a:prstGeom prst="rect">
            <a:avLst/>
          </a:prstGeom>
        </p:spPr>
      </p:pic>
      <p:pic>
        <p:nvPicPr>
          <p:cNvPr id="620" name="Picture 6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2163" y="4743524"/>
            <a:ext cx="752474" cy="361288"/>
          </a:xfrm>
          <a:prstGeom prst="rect">
            <a:avLst/>
          </a:prstGeom>
        </p:spPr>
      </p:pic>
      <p:pic>
        <p:nvPicPr>
          <p:cNvPr id="621" name="Picture 6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97488" y="4743965"/>
            <a:ext cx="752474" cy="361288"/>
          </a:xfrm>
          <a:prstGeom prst="rect">
            <a:avLst/>
          </a:prstGeom>
        </p:spPr>
      </p:pic>
      <p:pic>
        <p:nvPicPr>
          <p:cNvPr id="624" name="Picture 6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70187" y="4742496"/>
            <a:ext cx="752474" cy="361288"/>
          </a:xfrm>
          <a:prstGeom prst="rect">
            <a:avLst/>
          </a:prstGeom>
        </p:spPr>
      </p:pic>
      <p:pic>
        <p:nvPicPr>
          <p:cNvPr id="625" name="Picture 6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05512" y="4743524"/>
            <a:ext cx="752474" cy="361288"/>
          </a:xfrm>
          <a:prstGeom prst="rect">
            <a:avLst/>
          </a:prstGeom>
        </p:spPr>
      </p:pic>
      <p:pic>
        <p:nvPicPr>
          <p:cNvPr id="627" name="Picture 6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37112" y="4743524"/>
            <a:ext cx="752474" cy="361288"/>
          </a:xfrm>
          <a:prstGeom prst="rect">
            <a:avLst/>
          </a:prstGeom>
        </p:spPr>
      </p:pic>
      <p:pic>
        <p:nvPicPr>
          <p:cNvPr id="629" name="Picture 6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68709" y="4743524"/>
            <a:ext cx="752474" cy="361288"/>
          </a:xfrm>
          <a:prstGeom prst="rect">
            <a:avLst/>
          </a:prstGeom>
        </p:spPr>
      </p:pic>
      <p:pic>
        <p:nvPicPr>
          <p:cNvPr id="632" name="Picture 6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02008" y="4743965"/>
            <a:ext cx="752474" cy="361288"/>
          </a:xfrm>
          <a:prstGeom prst="rect">
            <a:avLst/>
          </a:prstGeom>
        </p:spPr>
      </p:pic>
      <p:pic>
        <p:nvPicPr>
          <p:cNvPr id="633" name="Picture 6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47049" y="4743965"/>
            <a:ext cx="752474" cy="361288"/>
          </a:xfrm>
          <a:prstGeom prst="rect">
            <a:avLst/>
          </a:prstGeom>
        </p:spPr>
      </p:pic>
      <p:cxnSp>
        <p:nvCxnSpPr>
          <p:cNvPr id="143" name="Straight Connector 142"/>
          <p:cNvCxnSpPr/>
          <p:nvPr/>
        </p:nvCxnSpPr>
        <p:spPr>
          <a:xfrm flipV="1">
            <a:off x="4089400" y="2171074"/>
            <a:ext cx="1094248" cy="69147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a:endCxn id="413" idx="0"/>
          </p:cNvCxnSpPr>
          <p:nvPr/>
        </p:nvCxnSpPr>
        <p:spPr>
          <a:xfrm flipH="1">
            <a:off x="2438401" y="2954868"/>
            <a:ext cx="1481667" cy="1015773"/>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endCxn id="465" idx="1"/>
          </p:cNvCxnSpPr>
          <p:nvPr/>
        </p:nvCxnSpPr>
        <p:spPr>
          <a:xfrm flipH="1">
            <a:off x="3446785" y="2991557"/>
            <a:ext cx="4342549" cy="990243"/>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a:endCxn id="465" idx="0"/>
          </p:cNvCxnSpPr>
          <p:nvPr/>
        </p:nvCxnSpPr>
        <p:spPr>
          <a:xfrm flipH="1">
            <a:off x="3473726" y="2971800"/>
            <a:ext cx="2927075" cy="99884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a:stCxn id="413" idx="7"/>
          </p:cNvCxnSpPr>
          <p:nvPr/>
        </p:nvCxnSpPr>
        <p:spPr>
          <a:xfrm flipV="1">
            <a:off x="2465342" y="2980267"/>
            <a:ext cx="2690859" cy="100153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H="1" flipV="1">
            <a:off x="5415790" y="2116456"/>
            <a:ext cx="2509010" cy="779144"/>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a:stCxn id="527" idx="0"/>
          </p:cNvCxnSpPr>
          <p:nvPr/>
        </p:nvCxnSpPr>
        <p:spPr>
          <a:xfrm flipH="1" flipV="1">
            <a:off x="4157133" y="2971800"/>
            <a:ext cx="4521112" cy="99986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a:stCxn id="528" idx="0"/>
          </p:cNvCxnSpPr>
          <p:nvPr/>
        </p:nvCxnSpPr>
        <p:spPr>
          <a:xfrm flipH="1" flipV="1">
            <a:off x="8015112" y="3005668"/>
            <a:ext cx="1709145" cy="96600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a:stCxn id="528" idx="1"/>
          </p:cNvCxnSpPr>
          <p:nvPr/>
        </p:nvCxnSpPr>
        <p:spPr>
          <a:xfrm flipH="1" flipV="1">
            <a:off x="6629401" y="2963333"/>
            <a:ext cx="3067915" cy="101949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527" idx="7"/>
          </p:cNvCxnSpPr>
          <p:nvPr/>
        </p:nvCxnSpPr>
        <p:spPr>
          <a:xfrm flipH="1" flipV="1">
            <a:off x="5410200" y="2971801"/>
            <a:ext cx="3294986" cy="10110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pic>
        <p:nvPicPr>
          <p:cNvPr id="193" name="Picture 19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2163" y="3829124"/>
            <a:ext cx="752474" cy="361288"/>
          </a:xfrm>
          <a:prstGeom prst="rect">
            <a:avLst/>
          </a:prstGeom>
        </p:spPr>
      </p:pic>
      <p:pic>
        <p:nvPicPr>
          <p:cNvPr id="194" name="Picture 19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97488" y="3829124"/>
            <a:ext cx="752474" cy="361288"/>
          </a:xfrm>
          <a:prstGeom prst="rect">
            <a:avLst/>
          </a:prstGeom>
        </p:spPr>
      </p:pic>
      <p:pic>
        <p:nvPicPr>
          <p:cNvPr id="195" name="Picture 19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70187" y="3829124"/>
            <a:ext cx="752474" cy="361288"/>
          </a:xfrm>
          <a:prstGeom prst="rect">
            <a:avLst/>
          </a:prstGeom>
        </p:spPr>
      </p:pic>
      <p:pic>
        <p:nvPicPr>
          <p:cNvPr id="196" name="Picture 19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05512" y="3829124"/>
            <a:ext cx="752474" cy="361288"/>
          </a:xfrm>
          <a:prstGeom prst="rect">
            <a:avLst/>
          </a:prstGeom>
        </p:spPr>
      </p:pic>
      <p:pic>
        <p:nvPicPr>
          <p:cNvPr id="197" name="Picture 19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37112" y="3829124"/>
            <a:ext cx="752474" cy="361288"/>
          </a:xfrm>
          <a:prstGeom prst="rect">
            <a:avLst/>
          </a:prstGeom>
        </p:spPr>
      </p:pic>
      <p:pic>
        <p:nvPicPr>
          <p:cNvPr id="198" name="Picture 19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68709" y="3828096"/>
            <a:ext cx="752474" cy="361288"/>
          </a:xfrm>
          <a:prstGeom prst="rect">
            <a:avLst/>
          </a:prstGeom>
        </p:spPr>
      </p:pic>
      <p:pic>
        <p:nvPicPr>
          <p:cNvPr id="199" name="Picture 19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02008" y="3829124"/>
            <a:ext cx="752474" cy="361288"/>
          </a:xfrm>
          <a:prstGeom prst="rect">
            <a:avLst/>
          </a:prstGeom>
        </p:spPr>
      </p:pic>
      <p:pic>
        <p:nvPicPr>
          <p:cNvPr id="200" name="Picture 19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48019" y="3829124"/>
            <a:ext cx="752474" cy="361288"/>
          </a:xfrm>
          <a:prstGeom prst="rect">
            <a:avLst/>
          </a:prstGeom>
        </p:spPr>
      </p:pic>
      <p:pic>
        <p:nvPicPr>
          <p:cNvPr id="22" name="Picture 21"/>
          <p:cNvPicPr>
            <a:picLocks noChangeAspect="1"/>
          </p:cNvPicPr>
          <p:nvPr/>
        </p:nvPicPr>
        <p:blipFill>
          <a:blip r:embed="rId7"/>
          <a:stretch>
            <a:fillRect/>
          </a:stretch>
        </p:blipFill>
        <p:spPr>
          <a:xfrm>
            <a:off x="4798308" y="1801491"/>
            <a:ext cx="916692" cy="609600"/>
          </a:xfrm>
          <a:prstGeom prst="rect">
            <a:avLst/>
          </a:prstGeom>
        </p:spPr>
      </p:pic>
      <p:grpSp>
        <p:nvGrpSpPr>
          <p:cNvPr id="31" name="Group 30"/>
          <p:cNvGrpSpPr/>
          <p:nvPr/>
        </p:nvGrpSpPr>
        <p:grpSpPr>
          <a:xfrm>
            <a:off x="4191000" y="2133600"/>
            <a:ext cx="3810000" cy="762000"/>
            <a:chOff x="2667000" y="2133600"/>
            <a:chExt cx="3810000" cy="762000"/>
          </a:xfrm>
        </p:grpSpPr>
        <p:cxnSp>
          <p:nvCxnSpPr>
            <p:cNvPr id="133" name="Straight Connector 132"/>
            <p:cNvCxnSpPr/>
            <p:nvPr/>
          </p:nvCxnSpPr>
          <p:spPr>
            <a:xfrm flipV="1">
              <a:off x="2667000" y="2133600"/>
              <a:ext cx="2362200" cy="76200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V="1">
              <a:off x="3962400" y="2133600"/>
              <a:ext cx="1295400" cy="68580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V="1">
              <a:off x="5105400" y="2133600"/>
              <a:ext cx="228600" cy="68580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H="1" flipV="1">
              <a:off x="5410200" y="2133600"/>
              <a:ext cx="1066800" cy="76200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30" name="Picture 129"/>
          <p:cNvPicPr>
            <a:picLocks noChangeAspect="1"/>
          </p:cNvPicPr>
          <p:nvPr/>
        </p:nvPicPr>
        <p:blipFill>
          <a:blip r:embed="rId7"/>
          <a:stretch>
            <a:fillRect/>
          </a:stretch>
        </p:blipFill>
        <p:spPr>
          <a:xfrm>
            <a:off x="6322308" y="1809750"/>
            <a:ext cx="916692" cy="609600"/>
          </a:xfrm>
          <a:prstGeom prst="rect">
            <a:avLst/>
          </a:prstGeom>
        </p:spPr>
      </p:pic>
      <p:pic>
        <p:nvPicPr>
          <p:cNvPr id="124" name="Picture 1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81726" y="2743200"/>
            <a:ext cx="752474" cy="361288"/>
          </a:xfrm>
          <a:prstGeom prst="rect">
            <a:avLst/>
          </a:prstGeom>
        </p:spPr>
      </p:pic>
      <p:pic>
        <p:nvPicPr>
          <p:cNvPr id="131" name="Picture 1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62526" y="2743200"/>
            <a:ext cx="752474" cy="361288"/>
          </a:xfrm>
          <a:prstGeom prst="rect">
            <a:avLst/>
          </a:prstGeom>
        </p:spPr>
      </p:pic>
      <p:pic>
        <p:nvPicPr>
          <p:cNvPr id="123" name="Picture 1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53326" y="2743200"/>
            <a:ext cx="752474" cy="361288"/>
          </a:xfrm>
          <a:prstGeom prst="rect">
            <a:avLst/>
          </a:prstGeom>
        </p:spPr>
      </p:pic>
      <p:pic>
        <p:nvPicPr>
          <p:cNvPr id="132" name="Picture 1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67126" y="2743200"/>
            <a:ext cx="752474" cy="361288"/>
          </a:xfrm>
          <a:prstGeom prst="rect">
            <a:avLst/>
          </a:prstGeom>
        </p:spPr>
      </p:pic>
      <p:sp>
        <p:nvSpPr>
          <p:cNvPr id="146" name="Rounded Rectangle 145"/>
          <p:cNvSpPr/>
          <p:nvPr/>
        </p:nvSpPr>
        <p:spPr>
          <a:xfrm>
            <a:off x="1752600" y="2514601"/>
            <a:ext cx="8686800" cy="2832503"/>
          </a:xfrm>
          <a:prstGeom prst="roundRect">
            <a:avLst>
              <a:gd name="adj" fmla="val 9902"/>
            </a:avLst>
          </a:prstGeom>
          <a:solidFill>
            <a:schemeClr val="bg1">
              <a:alpha val="50000"/>
            </a:schemeClr>
          </a:solidFill>
          <a:ln>
            <a:noFill/>
          </a:ln>
        </p:spPr>
        <p:style>
          <a:lnRef idx="1">
            <a:schemeClr val="dk1"/>
          </a:lnRef>
          <a:fillRef idx="2">
            <a:schemeClr val="dk1"/>
          </a:fillRef>
          <a:effectRef idx="1">
            <a:schemeClr val="dk1"/>
          </a:effectRef>
          <a:fontRef idx="minor">
            <a:schemeClr val="dk1"/>
          </a:fontRef>
        </p:style>
        <p:txBody>
          <a:bodyPr rtlCol="0" anchor="ctr"/>
          <a:lstStyle/>
          <a:p>
            <a:endParaRPr lang="en-US" sz="1200" dirty="0">
              <a:solidFill>
                <a:prstClr val="black"/>
              </a:solidFill>
              <a:latin typeface="Helvetica" pitchFamily="2" charset="0"/>
            </a:endParaRPr>
          </a:p>
          <a:p>
            <a:endParaRPr lang="en-US" sz="1200" dirty="0">
              <a:solidFill>
                <a:prstClr val="black"/>
              </a:solidFill>
              <a:latin typeface="Helvetica" pitchFamily="2" charset="0"/>
            </a:endParaRPr>
          </a:p>
          <a:p>
            <a:endParaRPr lang="en-US" sz="1200" dirty="0">
              <a:solidFill>
                <a:prstClr val="black"/>
              </a:solidFill>
              <a:latin typeface="Helvetica" pitchFamily="2" charset="0"/>
            </a:endParaRPr>
          </a:p>
          <a:p>
            <a:endParaRPr lang="en-US" sz="1200" dirty="0">
              <a:solidFill>
                <a:prstClr val="black"/>
              </a:solidFill>
              <a:latin typeface="Helvetica" pitchFamily="2" charset="0"/>
            </a:endParaRPr>
          </a:p>
          <a:p>
            <a:endParaRPr lang="en-US" sz="1200" dirty="0">
              <a:solidFill>
                <a:prstClr val="black"/>
              </a:solidFill>
              <a:latin typeface="Helvetica" pitchFamily="2" charset="0"/>
            </a:endParaRPr>
          </a:p>
          <a:p>
            <a:endParaRPr lang="en-US" sz="1200" dirty="0">
              <a:solidFill>
                <a:prstClr val="black"/>
              </a:solidFill>
              <a:latin typeface="Helvetica" pitchFamily="2" charset="0"/>
            </a:endParaRPr>
          </a:p>
          <a:p>
            <a:endParaRPr lang="en-US" sz="1200" dirty="0">
              <a:solidFill>
                <a:prstClr val="black"/>
              </a:solidFill>
              <a:latin typeface="Helvetica" pitchFamily="2" charset="0"/>
            </a:endParaRPr>
          </a:p>
          <a:p>
            <a:endParaRPr lang="en-US" sz="1200" dirty="0">
              <a:solidFill>
                <a:prstClr val="black"/>
              </a:solidFill>
              <a:latin typeface="Helvetica" pitchFamily="2" charset="0"/>
            </a:endParaRPr>
          </a:p>
          <a:p>
            <a:endParaRPr lang="en-US" sz="1200" dirty="0">
              <a:solidFill>
                <a:prstClr val="black"/>
              </a:solidFill>
              <a:latin typeface="Helvetica" pitchFamily="2" charset="0"/>
            </a:endParaRPr>
          </a:p>
          <a:p>
            <a:endParaRPr lang="en-US" sz="1200" dirty="0">
              <a:solidFill>
                <a:prstClr val="black"/>
              </a:solidFill>
              <a:latin typeface="Helvetica" pitchFamily="2" charset="0"/>
            </a:endParaRPr>
          </a:p>
          <a:p>
            <a:endParaRPr lang="en-US" sz="1200" dirty="0">
              <a:solidFill>
                <a:prstClr val="black"/>
              </a:solidFill>
              <a:latin typeface="Helvetica" pitchFamily="2" charset="0"/>
            </a:endParaRPr>
          </a:p>
          <a:p>
            <a:endParaRPr lang="en-US" sz="1200" dirty="0">
              <a:solidFill>
                <a:prstClr val="black"/>
              </a:solidFill>
              <a:latin typeface="Helvetica" pitchFamily="2" charset="0"/>
            </a:endParaRPr>
          </a:p>
          <a:p>
            <a:endParaRPr lang="en-US" sz="1200" dirty="0">
              <a:solidFill>
                <a:prstClr val="black"/>
              </a:solidFill>
              <a:latin typeface="Helvetica" pitchFamily="2" charset="0"/>
            </a:endParaRPr>
          </a:p>
        </p:txBody>
      </p:sp>
      <p:sp>
        <p:nvSpPr>
          <p:cNvPr id="147" name="Freeform 146"/>
          <p:cNvSpPr/>
          <p:nvPr/>
        </p:nvSpPr>
        <p:spPr>
          <a:xfrm>
            <a:off x="5242762" y="2993089"/>
            <a:ext cx="2669117" cy="2791779"/>
          </a:xfrm>
          <a:custGeom>
            <a:avLst/>
            <a:gdLst>
              <a:gd name="connsiteX0" fmla="*/ 0 w 1695450"/>
              <a:gd name="connsiteY0" fmla="*/ 1781177 h 1914527"/>
              <a:gd name="connsiteX1" fmla="*/ 428625 w 1695450"/>
              <a:gd name="connsiteY1" fmla="*/ 962027 h 1914527"/>
              <a:gd name="connsiteX2" fmla="*/ 409575 w 1695450"/>
              <a:gd name="connsiteY2" fmla="*/ 2 h 1914527"/>
              <a:gd name="connsiteX3" fmla="*/ 1457325 w 1695450"/>
              <a:gd name="connsiteY3" fmla="*/ 952502 h 1914527"/>
              <a:gd name="connsiteX4" fmla="*/ 1695450 w 1695450"/>
              <a:gd name="connsiteY4" fmla="*/ 1914527 h 1914527"/>
              <a:gd name="connsiteX0" fmla="*/ 0 w 1695450"/>
              <a:gd name="connsiteY0" fmla="*/ 1781201 h 1914551"/>
              <a:gd name="connsiteX1" fmla="*/ 390525 w 1695450"/>
              <a:gd name="connsiteY1" fmla="*/ 923951 h 1914551"/>
              <a:gd name="connsiteX2" fmla="*/ 409575 w 1695450"/>
              <a:gd name="connsiteY2" fmla="*/ 26 h 1914551"/>
              <a:gd name="connsiteX3" fmla="*/ 1457325 w 1695450"/>
              <a:gd name="connsiteY3" fmla="*/ 952526 h 1914551"/>
              <a:gd name="connsiteX4" fmla="*/ 1695450 w 1695450"/>
              <a:gd name="connsiteY4" fmla="*/ 1914551 h 1914551"/>
              <a:gd name="connsiteX0" fmla="*/ 0 w 1695450"/>
              <a:gd name="connsiteY0" fmla="*/ 1762153 h 1895503"/>
              <a:gd name="connsiteX1" fmla="*/ 390525 w 1695450"/>
              <a:gd name="connsiteY1" fmla="*/ 904903 h 1895503"/>
              <a:gd name="connsiteX2" fmla="*/ 447675 w 1695450"/>
              <a:gd name="connsiteY2" fmla="*/ 28 h 1895503"/>
              <a:gd name="connsiteX3" fmla="*/ 1457325 w 1695450"/>
              <a:gd name="connsiteY3" fmla="*/ 933478 h 1895503"/>
              <a:gd name="connsiteX4" fmla="*/ 1695450 w 1695450"/>
              <a:gd name="connsiteY4" fmla="*/ 1895503 h 1895503"/>
              <a:gd name="connsiteX0" fmla="*/ 0 w 1695450"/>
              <a:gd name="connsiteY0" fmla="*/ 1775017 h 1908367"/>
              <a:gd name="connsiteX1" fmla="*/ 390525 w 1695450"/>
              <a:gd name="connsiteY1" fmla="*/ 917767 h 1908367"/>
              <a:gd name="connsiteX2" fmla="*/ 447675 w 1695450"/>
              <a:gd name="connsiteY2" fmla="*/ 12892 h 1908367"/>
              <a:gd name="connsiteX3" fmla="*/ 1457325 w 1695450"/>
              <a:gd name="connsiteY3" fmla="*/ 946342 h 1908367"/>
              <a:gd name="connsiteX4" fmla="*/ 1695450 w 1695450"/>
              <a:gd name="connsiteY4" fmla="*/ 1908367 h 1908367"/>
              <a:gd name="connsiteX0" fmla="*/ 0 w 1695450"/>
              <a:gd name="connsiteY0" fmla="*/ 1787347 h 1920697"/>
              <a:gd name="connsiteX1" fmla="*/ 390525 w 1695450"/>
              <a:gd name="connsiteY1" fmla="*/ 930097 h 1920697"/>
              <a:gd name="connsiteX2" fmla="*/ 447675 w 1695450"/>
              <a:gd name="connsiteY2" fmla="*/ 25222 h 1920697"/>
              <a:gd name="connsiteX3" fmla="*/ 1457325 w 1695450"/>
              <a:gd name="connsiteY3" fmla="*/ 958672 h 1920697"/>
              <a:gd name="connsiteX4" fmla="*/ 1695450 w 1695450"/>
              <a:gd name="connsiteY4" fmla="*/ 1920697 h 1920697"/>
              <a:gd name="connsiteX0" fmla="*/ 0 w 1695450"/>
              <a:gd name="connsiteY0" fmla="*/ 1780829 h 1914179"/>
              <a:gd name="connsiteX1" fmla="*/ 390525 w 1695450"/>
              <a:gd name="connsiteY1" fmla="*/ 923579 h 1914179"/>
              <a:gd name="connsiteX2" fmla="*/ 447675 w 1695450"/>
              <a:gd name="connsiteY2" fmla="*/ 18704 h 1914179"/>
              <a:gd name="connsiteX3" fmla="*/ 1457325 w 1695450"/>
              <a:gd name="connsiteY3" fmla="*/ 952154 h 1914179"/>
              <a:gd name="connsiteX4" fmla="*/ 1695450 w 1695450"/>
              <a:gd name="connsiteY4" fmla="*/ 1914179 h 1914179"/>
              <a:gd name="connsiteX0" fmla="*/ 0 w 1695450"/>
              <a:gd name="connsiteY0" fmla="*/ 1780829 h 1914179"/>
              <a:gd name="connsiteX1" fmla="*/ 390525 w 1695450"/>
              <a:gd name="connsiteY1" fmla="*/ 923579 h 1914179"/>
              <a:gd name="connsiteX2" fmla="*/ 447675 w 1695450"/>
              <a:gd name="connsiteY2" fmla="*/ 18704 h 1914179"/>
              <a:gd name="connsiteX3" fmla="*/ 1457325 w 1695450"/>
              <a:gd name="connsiteY3" fmla="*/ 952154 h 1914179"/>
              <a:gd name="connsiteX4" fmla="*/ 1695450 w 1695450"/>
              <a:gd name="connsiteY4" fmla="*/ 1914179 h 1914179"/>
              <a:gd name="connsiteX0" fmla="*/ 0 w 1695450"/>
              <a:gd name="connsiteY0" fmla="*/ 1780829 h 1914179"/>
              <a:gd name="connsiteX1" fmla="*/ 390525 w 1695450"/>
              <a:gd name="connsiteY1" fmla="*/ 923579 h 1914179"/>
              <a:gd name="connsiteX2" fmla="*/ 447675 w 1695450"/>
              <a:gd name="connsiteY2" fmla="*/ 18704 h 1914179"/>
              <a:gd name="connsiteX3" fmla="*/ 1457325 w 1695450"/>
              <a:gd name="connsiteY3" fmla="*/ 952154 h 1914179"/>
              <a:gd name="connsiteX4" fmla="*/ 1695450 w 1695450"/>
              <a:gd name="connsiteY4" fmla="*/ 1914179 h 1914179"/>
              <a:gd name="connsiteX0" fmla="*/ 0 w 1695450"/>
              <a:gd name="connsiteY0" fmla="*/ 1764115 h 1897465"/>
              <a:gd name="connsiteX1" fmla="*/ 390525 w 1695450"/>
              <a:gd name="connsiteY1" fmla="*/ 906865 h 1897465"/>
              <a:gd name="connsiteX2" fmla="*/ 447675 w 1695450"/>
              <a:gd name="connsiteY2" fmla="*/ 1990 h 1897465"/>
              <a:gd name="connsiteX3" fmla="*/ 1457325 w 1695450"/>
              <a:gd name="connsiteY3" fmla="*/ 935440 h 1897465"/>
              <a:gd name="connsiteX4" fmla="*/ 1695450 w 1695450"/>
              <a:gd name="connsiteY4" fmla="*/ 1897465 h 189746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334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334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334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715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715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28750 w 1695450"/>
              <a:gd name="connsiteY3" fmla="*/ 102870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19225 w 1695450"/>
              <a:gd name="connsiteY3" fmla="*/ 971550 h 1895475"/>
              <a:gd name="connsiteX4" fmla="*/ 1695450 w 1695450"/>
              <a:gd name="connsiteY4" fmla="*/ 1895475 h 1895475"/>
              <a:gd name="connsiteX0" fmla="*/ 0 w 1695450"/>
              <a:gd name="connsiteY0" fmla="*/ 1815247 h 1948597"/>
              <a:gd name="connsiteX1" fmla="*/ 390525 w 1695450"/>
              <a:gd name="connsiteY1" fmla="*/ 957997 h 1948597"/>
              <a:gd name="connsiteX2" fmla="*/ 447675 w 1695450"/>
              <a:gd name="connsiteY2" fmla="*/ 53122 h 1948597"/>
              <a:gd name="connsiteX3" fmla="*/ 1457325 w 1695450"/>
              <a:gd name="connsiteY3" fmla="*/ 119797 h 1948597"/>
              <a:gd name="connsiteX4" fmla="*/ 1695450 w 1695450"/>
              <a:gd name="connsiteY4" fmla="*/ 1948597 h 1948597"/>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66675 h 1895475"/>
              <a:gd name="connsiteX4" fmla="*/ 1457325 w 1695450"/>
              <a:gd name="connsiteY4" fmla="*/ 904875 h 1895475"/>
              <a:gd name="connsiteX5" fmla="*/ 1695450 w 1695450"/>
              <a:gd name="connsiteY5" fmla="*/ 1895475 h 1895475"/>
              <a:gd name="connsiteX0" fmla="*/ 0 w 1695450"/>
              <a:gd name="connsiteY0" fmla="*/ 1787222 h 1920572"/>
              <a:gd name="connsiteX1" fmla="*/ 390525 w 1695450"/>
              <a:gd name="connsiteY1" fmla="*/ 929972 h 1920572"/>
              <a:gd name="connsiteX2" fmla="*/ 447675 w 1695450"/>
              <a:gd name="connsiteY2" fmla="*/ 25097 h 1920572"/>
              <a:gd name="connsiteX3" fmla="*/ 1457325 w 1695450"/>
              <a:gd name="connsiteY3" fmla="*/ 91772 h 1920572"/>
              <a:gd name="connsiteX4" fmla="*/ 1457325 w 1695450"/>
              <a:gd name="connsiteY4" fmla="*/ 929972 h 1920572"/>
              <a:gd name="connsiteX5" fmla="*/ 1695450 w 1695450"/>
              <a:gd name="connsiteY5" fmla="*/ 1920572 h 1920572"/>
              <a:gd name="connsiteX0" fmla="*/ 0 w 1695450"/>
              <a:gd name="connsiteY0" fmla="*/ 1787222 h 1920572"/>
              <a:gd name="connsiteX1" fmla="*/ 390525 w 1695450"/>
              <a:gd name="connsiteY1" fmla="*/ 929972 h 1920572"/>
              <a:gd name="connsiteX2" fmla="*/ 447675 w 1695450"/>
              <a:gd name="connsiteY2" fmla="*/ 25097 h 1920572"/>
              <a:gd name="connsiteX3" fmla="*/ 1457325 w 1695450"/>
              <a:gd name="connsiteY3" fmla="*/ 91772 h 1920572"/>
              <a:gd name="connsiteX4" fmla="*/ 1457325 w 1695450"/>
              <a:gd name="connsiteY4" fmla="*/ 929972 h 1920572"/>
              <a:gd name="connsiteX5" fmla="*/ 1695450 w 1695450"/>
              <a:gd name="connsiteY5" fmla="*/ 1920572 h 1920572"/>
              <a:gd name="connsiteX0" fmla="*/ 0 w 1695450"/>
              <a:gd name="connsiteY0" fmla="*/ 1787222 h 1920572"/>
              <a:gd name="connsiteX1" fmla="*/ 390525 w 1695450"/>
              <a:gd name="connsiteY1" fmla="*/ 929972 h 1920572"/>
              <a:gd name="connsiteX2" fmla="*/ 447675 w 1695450"/>
              <a:gd name="connsiteY2" fmla="*/ 25097 h 1920572"/>
              <a:gd name="connsiteX3" fmla="*/ 1457325 w 1695450"/>
              <a:gd name="connsiteY3" fmla="*/ 91772 h 1920572"/>
              <a:gd name="connsiteX4" fmla="*/ 1457325 w 1695450"/>
              <a:gd name="connsiteY4" fmla="*/ 929972 h 1920572"/>
              <a:gd name="connsiteX5" fmla="*/ 1695450 w 1695450"/>
              <a:gd name="connsiteY5" fmla="*/ 1920572 h 1920572"/>
              <a:gd name="connsiteX0" fmla="*/ 0 w 1695450"/>
              <a:gd name="connsiteY0" fmla="*/ 1767837 h 1901187"/>
              <a:gd name="connsiteX1" fmla="*/ 390525 w 1695450"/>
              <a:gd name="connsiteY1" fmla="*/ 910587 h 1901187"/>
              <a:gd name="connsiteX2" fmla="*/ 447675 w 1695450"/>
              <a:gd name="connsiteY2" fmla="*/ 5712 h 1901187"/>
              <a:gd name="connsiteX3" fmla="*/ 1457325 w 1695450"/>
              <a:gd name="connsiteY3" fmla="*/ 72387 h 1901187"/>
              <a:gd name="connsiteX4" fmla="*/ 1457325 w 1695450"/>
              <a:gd name="connsiteY4" fmla="*/ 910587 h 1901187"/>
              <a:gd name="connsiteX5" fmla="*/ 1695450 w 1695450"/>
              <a:gd name="connsiteY5" fmla="*/ 1901187 h 1901187"/>
              <a:gd name="connsiteX0" fmla="*/ 0 w 1695450"/>
              <a:gd name="connsiteY0" fmla="*/ 1767837 h 1901187"/>
              <a:gd name="connsiteX1" fmla="*/ 390525 w 1695450"/>
              <a:gd name="connsiteY1" fmla="*/ 910587 h 1901187"/>
              <a:gd name="connsiteX2" fmla="*/ 447675 w 1695450"/>
              <a:gd name="connsiteY2" fmla="*/ 5712 h 1901187"/>
              <a:gd name="connsiteX3" fmla="*/ 1457325 w 1695450"/>
              <a:gd name="connsiteY3" fmla="*/ 72387 h 1901187"/>
              <a:gd name="connsiteX4" fmla="*/ 1457325 w 1695450"/>
              <a:gd name="connsiteY4" fmla="*/ 910587 h 1901187"/>
              <a:gd name="connsiteX5" fmla="*/ 1695450 w 1695450"/>
              <a:gd name="connsiteY5" fmla="*/ 1901187 h 1901187"/>
              <a:gd name="connsiteX0" fmla="*/ 0 w 1695450"/>
              <a:gd name="connsiteY0" fmla="*/ 1804831 h 1938181"/>
              <a:gd name="connsiteX1" fmla="*/ 390525 w 1695450"/>
              <a:gd name="connsiteY1" fmla="*/ 947581 h 1938181"/>
              <a:gd name="connsiteX2" fmla="*/ 447675 w 1695450"/>
              <a:gd name="connsiteY2" fmla="*/ 42706 h 1938181"/>
              <a:gd name="connsiteX3" fmla="*/ 1466850 w 1695450"/>
              <a:gd name="connsiteY3" fmla="*/ 42706 h 1938181"/>
              <a:gd name="connsiteX4" fmla="*/ 1457325 w 1695450"/>
              <a:gd name="connsiteY4" fmla="*/ 947581 h 1938181"/>
              <a:gd name="connsiteX5" fmla="*/ 1695450 w 1695450"/>
              <a:gd name="connsiteY5" fmla="*/ 1938181 h 1938181"/>
              <a:gd name="connsiteX0" fmla="*/ 0 w 1695450"/>
              <a:gd name="connsiteY0" fmla="*/ 1780133 h 1913483"/>
              <a:gd name="connsiteX1" fmla="*/ 390525 w 1695450"/>
              <a:gd name="connsiteY1" fmla="*/ 922883 h 1913483"/>
              <a:gd name="connsiteX2" fmla="*/ 447675 w 1695450"/>
              <a:gd name="connsiteY2" fmla="*/ 18008 h 1913483"/>
              <a:gd name="connsiteX3" fmla="*/ 1466850 w 1695450"/>
              <a:gd name="connsiteY3" fmla="*/ 56108 h 1913483"/>
              <a:gd name="connsiteX4" fmla="*/ 1457325 w 1695450"/>
              <a:gd name="connsiteY4" fmla="*/ 922883 h 1913483"/>
              <a:gd name="connsiteX5" fmla="*/ 1695450 w 1695450"/>
              <a:gd name="connsiteY5" fmla="*/ 1913483 h 1913483"/>
              <a:gd name="connsiteX0" fmla="*/ 0 w 1695450"/>
              <a:gd name="connsiteY0" fmla="*/ 2735809 h 2869159"/>
              <a:gd name="connsiteX1" fmla="*/ 390525 w 1695450"/>
              <a:gd name="connsiteY1" fmla="*/ 1878559 h 2869159"/>
              <a:gd name="connsiteX2" fmla="*/ 52563 w 1695450"/>
              <a:gd name="connsiteY2" fmla="*/ 18 h 2869159"/>
              <a:gd name="connsiteX3" fmla="*/ 1466850 w 1695450"/>
              <a:gd name="connsiteY3" fmla="*/ 1011784 h 2869159"/>
              <a:gd name="connsiteX4" fmla="*/ 1457325 w 1695450"/>
              <a:gd name="connsiteY4" fmla="*/ 1878559 h 2869159"/>
              <a:gd name="connsiteX5" fmla="*/ 1695450 w 1695450"/>
              <a:gd name="connsiteY5" fmla="*/ 2869159 h 2869159"/>
              <a:gd name="connsiteX0" fmla="*/ 653764 w 2349214"/>
              <a:gd name="connsiteY0" fmla="*/ 2735809 h 2869159"/>
              <a:gd name="connsiteX1" fmla="*/ 67 w 2349214"/>
              <a:gd name="connsiteY1" fmla="*/ 1088337 h 2869159"/>
              <a:gd name="connsiteX2" fmla="*/ 706327 w 2349214"/>
              <a:gd name="connsiteY2" fmla="*/ 18 h 2869159"/>
              <a:gd name="connsiteX3" fmla="*/ 2120614 w 2349214"/>
              <a:gd name="connsiteY3" fmla="*/ 1011784 h 2869159"/>
              <a:gd name="connsiteX4" fmla="*/ 2111089 w 2349214"/>
              <a:gd name="connsiteY4" fmla="*/ 1878559 h 2869159"/>
              <a:gd name="connsiteX5" fmla="*/ 2349214 w 2349214"/>
              <a:gd name="connsiteY5" fmla="*/ 2869159 h 2869159"/>
              <a:gd name="connsiteX0" fmla="*/ 0 w 2697339"/>
              <a:gd name="connsiteY0" fmla="*/ 2679365 h 2869159"/>
              <a:gd name="connsiteX1" fmla="*/ 348192 w 2697339"/>
              <a:gd name="connsiteY1" fmla="*/ 1088337 h 2869159"/>
              <a:gd name="connsiteX2" fmla="*/ 1054452 w 2697339"/>
              <a:gd name="connsiteY2" fmla="*/ 18 h 2869159"/>
              <a:gd name="connsiteX3" fmla="*/ 2468739 w 2697339"/>
              <a:gd name="connsiteY3" fmla="*/ 1011784 h 2869159"/>
              <a:gd name="connsiteX4" fmla="*/ 2459214 w 2697339"/>
              <a:gd name="connsiteY4" fmla="*/ 1878559 h 2869159"/>
              <a:gd name="connsiteX5" fmla="*/ 2697339 w 2697339"/>
              <a:gd name="connsiteY5" fmla="*/ 2869159 h 2869159"/>
              <a:gd name="connsiteX0" fmla="*/ 0 w 2697339"/>
              <a:gd name="connsiteY0" fmla="*/ 2679365 h 2869159"/>
              <a:gd name="connsiteX1" fmla="*/ 332318 w 2697339"/>
              <a:gd name="connsiteY1" fmla="*/ 1946276 h 2869159"/>
              <a:gd name="connsiteX2" fmla="*/ 348192 w 2697339"/>
              <a:gd name="connsiteY2" fmla="*/ 1088337 h 2869159"/>
              <a:gd name="connsiteX3" fmla="*/ 1054452 w 2697339"/>
              <a:gd name="connsiteY3" fmla="*/ 18 h 2869159"/>
              <a:gd name="connsiteX4" fmla="*/ 2468739 w 2697339"/>
              <a:gd name="connsiteY4" fmla="*/ 1011784 h 2869159"/>
              <a:gd name="connsiteX5" fmla="*/ 2459214 w 2697339"/>
              <a:gd name="connsiteY5" fmla="*/ 1878559 h 2869159"/>
              <a:gd name="connsiteX6" fmla="*/ 2697339 w 2697339"/>
              <a:gd name="connsiteY6" fmla="*/ 2869159 h 2869159"/>
              <a:gd name="connsiteX0" fmla="*/ 0 w 2697339"/>
              <a:gd name="connsiteY0" fmla="*/ 2679365 h 2869159"/>
              <a:gd name="connsiteX1" fmla="*/ 332318 w 2697339"/>
              <a:gd name="connsiteY1" fmla="*/ 1946276 h 2869159"/>
              <a:gd name="connsiteX2" fmla="*/ 348192 w 2697339"/>
              <a:gd name="connsiteY2" fmla="*/ 1088337 h 2869159"/>
              <a:gd name="connsiteX3" fmla="*/ 1054452 w 2697339"/>
              <a:gd name="connsiteY3" fmla="*/ 18 h 2869159"/>
              <a:gd name="connsiteX4" fmla="*/ 2468739 w 2697339"/>
              <a:gd name="connsiteY4" fmla="*/ 1011784 h 2869159"/>
              <a:gd name="connsiteX5" fmla="*/ 2459214 w 2697339"/>
              <a:gd name="connsiteY5" fmla="*/ 1878559 h 2869159"/>
              <a:gd name="connsiteX6" fmla="*/ 2697339 w 2697339"/>
              <a:gd name="connsiteY6" fmla="*/ 2869159 h 2869159"/>
              <a:gd name="connsiteX0" fmla="*/ 0 w 2697339"/>
              <a:gd name="connsiteY0" fmla="*/ 2679365 h 2869159"/>
              <a:gd name="connsiteX1" fmla="*/ 332318 w 2697339"/>
              <a:gd name="connsiteY1" fmla="*/ 1946276 h 2869159"/>
              <a:gd name="connsiteX2" fmla="*/ 348192 w 2697339"/>
              <a:gd name="connsiteY2" fmla="*/ 1088337 h 2869159"/>
              <a:gd name="connsiteX3" fmla="*/ 1054452 w 2697339"/>
              <a:gd name="connsiteY3" fmla="*/ 18 h 2869159"/>
              <a:gd name="connsiteX4" fmla="*/ 2468739 w 2697339"/>
              <a:gd name="connsiteY4" fmla="*/ 1011784 h 2869159"/>
              <a:gd name="connsiteX5" fmla="*/ 2459214 w 2697339"/>
              <a:gd name="connsiteY5" fmla="*/ 1878559 h 2869159"/>
              <a:gd name="connsiteX6" fmla="*/ 2697339 w 2697339"/>
              <a:gd name="connsiteY6" fmla="*/ 2869159 h 2869159"/>
              <a:gd name="connsiteX0" fmla="*/ 0 w 2697339"/>
              <a:gd name="connsiteY0" fmla="*/ 2679365 h 2869159"/>
              <a:gd name="connsiteX1" fmla="*/ 332318 w 2697339"/>
              <a:gd name="connsiteY1" fmla="*/ 1946276 h 2869159"/>
              <a:gd name="connsiteX2" fmla="*/ 348192 w 2697339"/>
              <a:gd name="connsiteY2" fmla="*/ 1088337 h 2869159"/>
              <a:gd name="connsiteX3" fmla="*/ 1110896 w 2697339"/>
              <a:gd name="connsiteY3" fmla="*/ 18 h 2869159"/>
              <a:gd name="connsiteX4" fmla="*/ 2468739 w 2697339"/>
              <a:gd name="connsiteY4" fmla="*/ 1011784 h 2869159"/>
              <a:gd name="connsiteX5" fmla="*/ 2459214 w 2697339"/>
              <a:gd name="connsiteY5" fmla="*/ 1878559 h 2869159"/>
              <a:gd name="connsiteX6" fmla="*/ 2697339 w 2697339"/>
              <a:gd name="connsiteY6" fmla="*/ 2869159 h 2869159"/>
              <a:gd name="connsiteX0" fmla="*/ 0 w 2697339"/>
              <a:gd name="connsiteY0" fmla="*/ 2679365 h 2869159"/>
              <a:gd name="connsiteX1" fmla="*/ 332318 w 2697339"/>
              <a:gd name="connsiteY1" fmla="*/ 1946276 h 2869159"/>
              <a:gd name="connsiteX2" fmla="*/ 249414 w 2697339"/>
              <a:gd name="connsiteY2" fmla="*/ 1017781 h 2869159"/>
              <a:gd name="connsiteX3" fmla="*/ 1110896 w 2697339"/>
              <a:gd name="connsiteY3" fmla="*/ 18 h 2869159"/>
              <a:gd name="connsiteX4" fmla="*/ 2468739 w 2697339"/>
              <a:gd name="connsiteY4" fmla="*/ 1011784 h 2869159"/>
              <a:gd name="connsiteX5" fmla="*/ 2459214 w 2697339"/>
              <a:gd name="connsiteY5" fmla="*/ 1878559 h 2869159"/>
              <a:gd name="connsiteX6" fmla="*/ 2697339 w 2697339"/>
              <a:gd name="connsiteY6" fmla="*/ 2869159 h 2869159"/>
              <a:gd name="connsiteX0" fmla="*/ 0 w 2697339"/>
              <a:gd name="connsiteY0" fmla="*/ 2679365 h 2869159"/>
              <a:gd name="connsiteX1" fmla="*/ 332318 w 2697339"/>
              <a:gd name="connsiteY1" fmla="*/ 1946276 h 2869159"/>
              <a:gd name="connsiteX2" fmla="*/ 249414 w 2697339"/>
              <a:gd name="connsiteY2" fmla="*/ 1017781 h 2869159"/>
              <a:gd name="connsiteX3" fmla="*/ 1096785 w 2697339"/>
              <a:gd name="connsiteY3" fmla="*/ 18 h 2869159"/>
              <a:gd name="connsiteX4" fmla="*/ 2468739 w 2697339"/>
              <a:gd name="connsiteY4" fmla="*/ 1011784 h 2869159"/>
              <a:gd name="connsiteX5" fmla="*/ 2459214 w 2697339"/>
              <a:gd name="connsiteY5" fmla="*/ 1878559 h 2869159"/>
              <a:gd name="connsiteX6" fmla="*/ 2697339 w 2697339"/>
              <a:gd name="connsiteY6" fmla="*/ 2869159 h 2869159"/>
              <a:gd name="connsiteX0" fmla="*/ 0 w 2697339"/>
              <a:gd name="connsiteY0" fmla="*/ 2679347 h 2869141"/>
              <a:gd name="connsiteX1" fmla="*/ 332318 w 2697339"/>
              <a:gd name="connsiteY1" fmla="*/ 1946258 h 2869141"/>
              <a:gd name="connsiteX2" fmla="*/ 249414 w 2697339"/>
              <a:gd name="connsiteY2" fmla="*/ 1017763 h 2869141"/>
              <a:gd name="connsiteX3" fmla="*/ 1096785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679347 h 2869141"/>
              <a:gd name="connsiteX1" fmla="*/ 332318 w 2697339"/>
              <a:gd name="connsiteY1" fmla="*/ 1946258 h 2869141"/>
              <a:gd name="connsiteX2" fmla="*/ 249414 w 2697339"/>
              <a:gd name="connsiteY2" fmla="*/ 1017763 h 2869141"/>
              <a:gd name="connsiteX3" fmla="*/ 1096785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679347 h 2869141"/>
              <a:gd name="connsiteX1" fmla="*/ 332318 w 2697339"/>
              <a:gd name="connsiteY1" fmla="*/ 1946258 h 2869141"/>
              <a:gd name="connsiteX2" fmla="*/ 249414 w 2697339"/>
              <a:gd name="connsiteY2" fmla="*/ 1017763 h 2869141"/>
              <a:gd name="connsiteX3" fmla="*/ 1096785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679347 h 2869141"/>
              <a:gd name="connsiteX1" fmla="*/ 332318 w 2697339"/>
              <a:gd name="connsiteY1" fmla="*/ 1946258 h 2869141"/>
              <a:gd name="connsiteX2" fmla="*/ 249414 w 2697339"/>
              <a:gd name="connsiteY2" fmla="*/ 1017763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679347 h 2869141"/>
              <a:gd name="connsiteX1" fmla="*/ 332318 w 2697339"/>
              <a:gd name="connsiteY1" fmla="*/ 1946258 h 2869141"/>
              <a:gd name="connsiteX2" fmla="*/ 249414 w 2697339"/>
              <a:gd name="connsiteY2" fmla="*/ 1017763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679347 h 2869141"/>
              <a:gd name="connsiteX1" fmla="*/ 332318 w 2697339"/>
              <a:gd name="connsiteY1" fmla="*/ 1946258 h 2869141"/>
              <a:gd name="connsiteX2" fmla="*/ 249414 w 2697339"/>
              <a:gd name="connsiteY2" fmla="*/ 1017763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778125 h 2869141"/>
              <a:gd name="connsiteX1" fmla="*/ 332318 w 2697339"/>
              <a:gd name="connsiteY1" fmla="*/ 1946258 h 2869141"/>
              <a:gd name="connsiteX2" fmla="*/ 249414 w 2697339"/>
              <a:gd name="connsiteY2" fmla="*/ 1017763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778125 h 2869141"/>
              <a:gd name="connsiteX1" fmla="*/ 332318 w 2697339"/>
              <a:gd name="connsiteY1" fmla="*/ 1946258 h 2869141"/>
              <a:gd name="connsiteX2" fmla="*/ 291747 w 2697339"/>
              <a:gd name="connsiteY2" fmla="*/ 1031874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778125 h 2869141"/>
              <a:gd name="connsiteX1" fmla="*/ 332318 w 2697339"/>
              <a:gd name="connsiteY1" fmla="*/ 1946258 h 2869141"/>
              <a:gd name="connsiteX2" fmla="*/ 291747 w 2697339"/>
              <a:gd name="connsiteY2" fmla="*/ 1031874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778125 h 2869141"/>
              <a:gd name="connsiteX1" fmla="*/ 332318 w 2697339"/>
              <a:gd name="connsiteY1" fmla="*/ 1946258 h 2869141"/>
              <a:gd name="connsiteX2" fmla="*/ 291747 w 2697339"/>
              <a:gd name="connsiteY2" fmla="*/ 1158874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778125 h 2869141"/>
              <a:gd name="connsiteX1" fmla="*/ 332318 w 2697339"/>
              <a:gd name="connsiteY1" fmla="*/ 1946258 h 2869141"/>
              <a:gd name="connsiteX2" fmla="*/ 291747 w 2697339"/>
              <a:gd name="connsiteY2" fmla="*/ 1158874 h 2869141"/>
              <a:gd name="connsiteX3" fmla="*/ 1139118 w 2697339"/>
              <a:gd name="connsiteY3" fmla="*/ 0 h 2869141"/>
              <a:gd name="connsiteX4" fmla="*/ 2440516 w 2697339"/>
              <a:gd name="connsiteY4" fmla="*/ 997655 h 2869141"/>
              <a:gd name="connsiteX5" fmla="*/ 2459214 w 2697339"/>
              <a:gd name="connsiteY5" fmla="*/ 1878541 h 2869141"/>
              <a:gd name="connsiteX6" fmla="*/ 2697339 w 2697339"/>
              <a:gd name="connsiteY6" fmla="*/ 2869141 h 2869141"/>
              <a:gd name="connsiteX0" fmla="*/ 0 w 2669117"/>
              <a:gd name="connsiteY0" fmla="*/ 2778125 h 2778125"/>
              <a:gd name="connsiteX1" fmla="*/ 332318 w 2669117"/>
              <a:gd name="connsiteY1" fmla="*/ 1946258 h 2778125"/>
              <a:gd name="connsiteX2" fmla="*/ 291747 w 2669117"/>
              <a:gd name="connsiteY2" fmla="*/ 1158874 h 2778125"/>
              <a:gd name="connsiteX3" fmla="*/ 1139118 w 2669117"/>
              <a:gd name="connsiteY3" fmla="*/ 0 h 2778125"/>
              <a:gd name="connsiteX4" fmla="*/ 2440516 w 2669117"/>
              <a:gd name="connsiteY4" fmla="*/ 997655 h 2778125"/>
              <a:gd name="connsiteX5" fmla="*/ 2459214 w 2669117"/>
              <a:gd name="connsiteY5" fmla="*/ 1878541 h 2778125"/>
              <a:gd name="connsiteX6" fmla="*/ 2669117 w 2669117"/>
              <a:gd name="connsiteY6" fmla="*/ 2770363 h 2778125"/>
              <a:gd name="connsiteX0" fmla="*/ 0 w 2669117"/>
              <a:gd name="connsiteY0" fmla="*/ 2778125 h 2778125"/>
              <a:gd name="connsiteX1" fmla="*/ 332318 w 2669117"/>
              <a:gd name="connsiteY1" fmla="*/ 1946258 h 2778125"/>
              <a:gd name="connsiteX2" fmla="*/ 291747 w 2669117"/>
              <a:gd name="connsiteY2" fmla="*/ 1158874 h 2778125"/>
              <a:gd name="connsiteX3" fmla="*/ 1139118 w 2669117"/>
              <a:gd name="connsiteY3" fmla="*/ 0 h 2778125"/>
              <a:gd name="connsiteX4" fmla="*/ 2440516 w 2669117"/>
              <a:gd name="connsiteY4" fmla="*/ 1054099 h 2778125"/>
              <a:gd name="connsiteX5" fmla="*/ 2459214 w 2669117"/>
              <a:gd name="connsiteY5" fmla="*/ 1878541 h 2778125"/>
              <a:gd name="connsiteX6" fmla="*/ 2669117 w 2669117"/>
              <a:gd name="connsiteY6" fmla="*/ 2770363 h 2778125"/>
              <a:gd name="connsiteX0" fmla="*/ 0 w 2669117"/>
              <a:gd name="connsiteY0" fmla="*/ 2778125 h 2778125"/>
              <a:gd name="connsiteX1" fmla="*/ 332318 w 2669117"/>
              <a:gd name="connsiteY1" fmla="*/ 1946258 h 2778125"/>
              <a:gd name="connsiteX2" fmla="*/ 291747 w 2669117"/>
              <a:gd name="connsiteY2" fmla="*/ 1158874 h 2778125"/>
              <a:gd name="connsiteX3" fmla="*/ 1139118 w 2669117"/>
              <a:gd name="connsiteY3" fmla="*/ 0 h 2778125"/>
              <a:gd name="connsiteX4" fmla="*/ 2440516 w 2669117"/>
              <a:gd name="connsiteY4" fmla="*/ 1054099 h 2778125"/>
              <a:gd name="connsiteX5" fmla="*/ 2459214 w 2669117"/>
              <a:gd name="connsiteY5" fmla="*/ 1878541 h 2778125"/>
              <a:gd name="connsiteX6" fmla="*/ 2669117 w 2669117"/>
              <a:gd name="connsiteY6" fmla="*/ 2770363 h 2778125"/>
              <a:gd name="connsiteX0" fmla="*/ 0 w 2669117"/>
              <a:gd name="connsiteY0" fmla="*/ 2778125 h 2778125"/>
              <a:gd name="connsiteX1" fmla="*/ 332318 w 2669117"/>
              <a:gd name="connsiteY1" fmla="*/ 1946258 h 2778125"/>
              <a:gd name="connsiteX2" fmla="*/ 291747 w 2669117"/>
              <a:gd name="connsiteY2" fmla="*/ 1158874 h 2778125"/>
              <a:gd name="connsiteX3" fmla="*/ 1139118 w 2669117"/>
              <a:gd name="connsiteY3" fmla="*/ 0 h 2778125"/>
              <a:gd name="connsiteX4" fmla="*/ 2440516 w 2669117"/>
              <a:gd name="connsiteY4" fmla="*/ 1110543 h 2778125"/>
              <a:gd name="connsiteX5" fmla="*/ 2459214 w 2669117"/>
              <a:gd name="connsiteY5" fmla="*/ 1878541 h 2778125"/>
              <a:gd name="connsiteX6" fmla="*/ 2669117 w 2669117"/>
              <a:gd name="connsiteY6" fmla="*/ 2770363 h 2778125"/>
              <a:gd name="connsiteX0" fmla="*/ 0 w 2669117"/>
              <a:gd name="connsiteY0" fmla="*/ 2791779 h 2791779"/>
              <a:gd name="connsiteX1" fmla="*/ 332318 w 2669117"/>
              <a:gd name="connsiteY1" fmla="*/ 1959912 h 2791779"/>
              <a:gd name="connsiteX2" fmla="*/ 291747 w 2669117"/>
              <a:gd name="connsiteY2" fmla="*/ 1172528 h 2791779"/>
              <a:gd name="connsiteX3" fmla="*/ 1262016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332318 w 2669117"/>
              <a:gd name="connsiteY1" fmla="*/ 1959912 h 2791779"/>
              <a:gd name="connsiteX2" fmla="*/ 291747 w 2669117"/>
              <a:gd name="connsiteY2" fmla="*/ 1172528 h 2791779"/>
              <a:gd name="connsiteX3" fmla="*/ 1316637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332318 w 2669117"/>
              <a:gd name="connsiteY1" fmla="*/ 1959912 h 2791779"/>
              <a:gd name="connsiteX2" fmla="*/ 291747 w 2669117"/>
              <a:gd name="connsiteY2" fmla="*/ 1172528 h 2791779"/>
              <a:gd name="connsiteX3" fmla="*/ 1234704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291351 w 2669117"/>
              <a:gd name="connsiteY1" fmla="*/ 1987221 h 2791779"/>
              <a:gd name="connsiteX2" fmla="*/ 291747 w 2669117"/>
              <a:gd name="connsiteY2" fmla="*/ 1172528 h 2791779"/>
              <a:gd name="connsiteX3" fmla="*/ 1234704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291351 w 2669117"/>
              <a:gd name="connsiteY1" fmla="*/ 1987221 h 2791779"/>
              <a:gd name="connsiteX2" fmla="*/ 291747 w 2669117"/>
              <a:gd name="connsiteY2" fmla="*/ 1172528 h 2791779"/>
              <a:gd name="connsiteX3" fmla="*/ 1234704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291351 w 2669117"/>
              <a:gd name="connsiteY1" fmla="*/ 1987221 h 2791779"/>
              <a:gd name="connsiteX2" fmla="*/ 441956 w 2669117"/>
              <a:gd name="connsiteY2" fmla="*/ 899437 h 2791779"/>
              <a:gd name="connsiteX3" fmla="*/ 1234704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291351 w 2669117"/>
              <a:gd name="connsiteY1" fmla="*/ 1987221 h 2791779"/>
              <a:gd name="connsiteX2" fmla="*/ 441956 w 2669117"/>
              <a:gd name="connsiteY2" fmla="*/ 899437 h 2791779"/>
              <a:gd name="connsiteX3" fmla="*/ 1234704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291351 w 2669117"/>
              <a:gd name="connsiteY1" fmla="*/ 1987221 h 2791779"/>
              <a:gd name="connsiteX2" fmla="*/ 441956 w 2669117"/>
              <a:gd name="connsiteY2" fmla="*/ 899437 h 2791779"/>
              <a:gd name="connsiteX3" fmla="*/ 1234704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9117" h="2791779">
                <a:moveTo>
                  <a:pt x="0" y="2791779"/>
                </a:moveTo>
                <a:cubicBezTo>
                  <a:pt x="27164" y="2653135"/>
                  <a:pt x="233319" y="2252392"/>
                  <a:pt x="291351" y="1987221"/>
                </a:cubicBezTo>
                <a:cubicBezTo>
                  <a:pt x="361671" y="1354248"/>
                  <a:pt x="271077" y="1189677"/>
                  <a:pt x="441956" y="899437"/>
                </a:cubicBezTo>
                <a:cubicBezTo>
                  <a:pt x="612835" y="609197"/>
                  <a:pt x="1006458" y="261937"/>
                  <a:pt x="1234704" y="0"/>
                </a:cubicBezTo>
                <a:cubicBezTo>
                  <a:pt x="1598065" y="164570"/>
                  <a:pt x="2347030" y="988201"/>
                  <a:pt x="2440516" y="1124197"/>
                </a:cubicBezTo>
                <a:cubicBezTo>
                  <a:pt x="2465916" y="1389310"/>
                  <a:pt x="2419527" y="1587395"/>
                  <a:pt x="2459214" y="1892195"/>
                </a:cubicBezTo>
                <a:cubicBezTo>
                  <a:pt x="2498901" y="2196995"/>
                  <a:pt x="2654830" y="2620505"/>
                  <a:pt x="2669117" y="2784017"/>
                </a:cubicBezTo>
              </a:path>
            </a:pathLst>
          </a:custGeom>
          <a:ln w="63500">
            <a:solidFill>
              <a:srgbClr val="FF0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latin typeface="Helvetica" pitchFamily="2" charset="0"/>
            </a:endParaRPr>
          </a:p>
        </p:txBody>
      </p:sp>
      <p:sp>
        <p:nvSpPr>
          <p:cNvPr id="148" name="Freeform 147"/>
          <p:cNvSpPr/>
          <p:nvPr/>
        </p:nvSpPr>
        <p:spPr>
          <a:xfrm>
            <a:off x="2023049" y="4048127"/>
            <a:ext cx="1695450" cy="1857375"/>
          </a:xfrm>
          <a:custGeom>
            <a:avLst/>
            <a:gdLst>
              <a:gd name="connsiteX0" fmla="*/ 0 w 1695450"/>
              <a:gd name="connsiteY0" fmla="*/ 1781177 h 1914527"/>
              <a:gd name="connsiteX1" fmla="*/ 428625 w 1695450"/>
              <a:gd name="connsiteY1" fmla="*/ 962027 h 1914527"/>
              <a:gd name="connsiteX2" fmla="*/ 409575 w 1695450"/>
              <a:gd name="connsiteY2" fmla="*/ 2 h 1914527"/>
              <a:gd name="connsiteX3" fmla="*/ 1457325 w 1695450"/>
              <a:gd name="connsiteY3" fmla="*/ 952502 h 1914527"/>
              <a:gd name="connsiteX4" fmla="*/ 1695450 w 1695450"/>
              <a:gd name="connsiteY4" fmla="*/ 1914527 h 1914527"/>
              <a:gd name="connsiteX0" fmla="*/ 0 w 1695450"/>
              <a:gd name="connsiteY0" fmla="*/ 1781201 h 1914551"/>
              <a:gd name="connsiteX1" fmla="*/ 390525 w 1695450"/>
              <a:gd name="connsiteY1" fmla="*/ 923951 h 1914551"/>
              <a:gd name="connsiteX2" fmla="*/ 409575 w 1695450"/>
              <a:gd name="connsiteY2" fmla="*/ 26 h 1914551"/>
              <a:gd name="connsiteX3" fmla="*/ 1457325 w 1695450"/>
              <a:gd name="connsiteY3" fmla="*/ 952526 h 1914551"/>
              <a:gd name="connsiteX4" fmla="*/ 1695450 w 1695450"/>
              <a:gd name="connsiteY4" fmla="*/ 1914551 h 1914551"/>
              <a:gd name="connsiteX0" fmla="*/ 0 w 1695450"/>
              <a:gd name="connsiteY0" fmla="*/ 1762153 h 1895503"/>
              <a:gd name="connsiteX1" fmla="*/ 390525 w 1695450"/>
              <a:gd name="connsiteY1" fmla="*/ 904903 h 1895503"/>
              <a:gd name="connsiteX2" fmla="*/ 447675 w 1695450"/>
              <a:gd name="connsiteY2" fmla="*/ 28 h 1895503"/>
              <a:gd name="connsiteX3" fmla="*/ 1457325 w 1695450"/>
              <a:gd name="connsiteY3" fmla="*/ 933478 h 1895503"/>
              <a:gd name="connsiteX4" fmla="*/ 1695450 w 1695450"/>
              <a:gd name="connsiteY4" fmla="*/ 1895503 h 1895503"/>
              <a:gd name="connsiteX0" fmla="*/ 0 w 1695450"/>
              <a:gd name="connsiteY0" fmla="*/ 1775017 h 1908367"/>
              <a:gd name="connsiteX1" fmla="*/ 390525 w 1695450"/>
              <a:gd name="connsiteY1" fmla="*/ 917767 h 1908367"/>
              <a:gd name="connsiteX2" fmla="*/ 447675 w 1695450"/>
              <a:gd name="connsiteY2" fmla="*/ 12892 h 1908367"/>
              <a:gd name="connsiteX3" fmla="*/ 1457325 w 1695450"/>
              <a:gd name="connsiteY3" fmla="*/ 946342 h 1908367"/>
              <a:gd name="connsiteX4" fmla="*/ 1695450 w 1695450"/>
              <a:gd name="connsiteY4" fmla="*/ 1908367 h 1908367"/>
              <a:gd name="connsiteX0" fmla="*/ 0 w 1695450"/>
              <a:gd name="connsiteY0" fmla="*/ 1787347 h 1920697"/>
              <a:gd name="connsiteX1" fmla="*/ 390525 w 1695450"/>
              <a:gd name="connsiteY1" fmla="*/ 930097 h 1920697"/>
              <a:gd name="connsiteX2" fmla="*/ 447675 w 1695450"/>
              <a:gd name="connsiteY2" fmla="*/ 25222 h 1920697"/>
              <a:gd name="connsiteX3" fmla="*/ 1457325 w 1695450"/>
              <a:gd name="connsiteY3" fmla="*/ 958672 h 1920697"/>
              <a:gd name="connsiteX4" fmla="*/ 1695450 w 1695450"/>
              <a:gd name="connsiteY4" fmla="*/ 1920697 h 1920697"/>
              <a:gd name="connsiteX0" fmla="*/ 0 w 1695450"/>
              <a:gd name="connsiteY0" fmla="*/ 1780829 h 1914179"/>
              <a:gd name="connsiteX1" fmla="*/ 390525 w 1695450"/>
              <a:gd name="connsiteY1" fmla="*/ 923579 h 1914179"/>
              <a:gd name="connsiteX2" fmla="*/ 447675 w 1695450"/>
              <a:gd name="connsiteY2" fmla="*/ 18704 h 1914179"/>
              <a:gd name="connsiteX3" fmla="*/ 1457325 w 1695450"/>
              <a:gd name="connsiteY3" fmla="*/ 952154 h 1914179"/>
              <a:gd name="connsiteX4" fmla="*/ 1695450 w 1695450"/>
              <a:gd name="connsiteY4" fmla="*/ 1914179 h 1914179"/>
              <a:gd name="connsiteX0" fmla="*/ 0 w 1695450"/>
              <a:gd name="connsiteY0" fmla="*/ 1780829 h 1914179"/>
              <a:gd name="connsiteX1" fmla="*/ 390525 w 1695450"/>
              <a:gd name="connsiteY1" fmla="*/ 923579 h 1914179"/>
              <a:gd name="connsiteX2" fmla="*/ 447675 w 1695450"/>
              <a:gd name="connsiteY2" fmla="*/ 18704 h 1914179"/>
              <a:gd name="connsiteX3" fmla="*/ 1457325 w 1695450"/>
              <a:gd name="connsiteY3" fmla="*/ 952154 h 1914179"/>
              <a:gd name="connsiteX4" fmla="*/ 1695450 w 1695450"/>
              <a:gd name="connsiteY4" fmla="*/ 1914179 h 1914179"/>
              <a:gd name="connsiteX0" fmla="*/ 0 w 1695450"/>
              <a:gd name="connsiteY0" fmla="*/ 1780829 h 1914179"/>
              <a:gd name="connsiteX1" fmla="*/ 390525 w 1695450"/>
              <a:gd name="connsiteY1" fmla="*/ 923579 h 1914179"/>
              <a:gd name="connsiteX2" fmla="*/ 447675 w 1695450"/>
              <a:gd name="connsiteY2" fmla="*/ 18704 h 1914179"/>
              <a:gd name="connsiteX3" fmla="*/ 1457325 w 1695450"/>
              <a:gd name="connsiteY3" fmla="*/ 952154 h 1914179"/>
              <a:gd name="connsiteX4" fmla="*/ 1695450 w 1695450"/>
              <a:gd name="connsiteY4" fmla="*/ 1914179 h 1914179"/>
              <a:gd name="connsiteX0" fmla="*/ 0 w 1695450"/>
              <a:gd name="connsiteY0" fmla="*/ 1764115 h 1897465"/>
              <a:gd name="connsiteX1" fmla="*/ 390525 w 1695450"/>
              <a:gd name="connsiteY1" fmla="*/ 906865 h 1897465"/>
              <a:gd name="connsiteX2" fmla="*/ 447675 w 1695450"/>
              <a:gd name="connsiteY2" fmla="*/ 1990 h 1897465"/>
              <a:gd name="connsiteX3" fmla="*/ 1457325 w 1695450"/>
              <a:gd name="connsiteY3" fmla="*/ 935440 h 1897465"/>
              <a:gd name="connsiteX4" fmla="*/ 1695450 w 1695450"/>
              <a:gd name="connsiteY4" fmla="*/ 1897465 h 189746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334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334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334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715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715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28750 w 1695450"/>
              <a:gd name="connsiteY3" fmla="*/ 102870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19225 w 1695450"/>
              <a:gd name="connsiteY3" fmla="*/ 971550 h 1895475"/>
              <a:gd name="connsiteX4" fmla="*/ 1695450 w 1695450"/>
              <a:gd name="connsiteY4" fmla="*/ 1895475 h 1895475"/>
              <a:gd name="connsiteX0" fmla="*/ 0 w 1695450"/>
              <a:gd name="connsiteY0" fmla="*/ 1815247 h 1948597"/>
              <a:gd name="connsiteX1" fmla="*/ 390525 w 1695450"/>
              <a:gd name="connsiteY1" fmla="*/ 957997 h 1948597"/>
              <a:gd name="connsiteX2" fmla="*/ 447675 w 1695450"/>
              <a:gd name="connsiteY2" fmla="*/ 53122 h 1948597"/>
              <a:gd name="connsiteX3" fmla="*/ 1457325 w 1695450"/>
              <a:gd name="connsiteY3" fmla="*/ 119797 h 1948597"/>
              <a:gd name="connsiteX4" fmla="*/ 1695450 w 1695450"/>
              <a:gd name="connsiteY4" fmla="*/ 1948597 h 1948597"/>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66675 h 1895475"/>
              <a:gd name="connsiteX4" fmla="*/ 1457325 w 1695450"/>
              <a:gd name="connsiteY4" fmla="*/ 904875 h 1895475"/>
              <a:gd name="connsiteX5" fmla="*/ 1695450 w 1695450"/>
              <a:gd name="connsiteY5" fmla="*/ 1895475 h 1895475"/>
              <a:gd name="connsiteX0" fmla="*/ 0 w 1695450"/>
              <a:gd name="connsiteY0" fmla="*/ 1787222 h 1920572"/>
              <a:gd name="connsiteX1" fmla="*/ 390525 w 1695450"/>
              <a:gd name="connsiteY1" fmla="*/ 929972 h 1920572"/>
              <a:gd name="connsiteX2" fmla="*/ 447675 w 1695450"/>
              <a:gd name="connsiteY2" fmla="*/ 25097 h 1920572"/>
              <a:gd name="connsiteX3" fmla="*/ 1457325 w 1695450"/>
              <a:gd name="connsiteY3" fmla="*/ 91772 h 1920572"/>
              <a:gd name="connsiteX4" fmla="*/ 1457325 w 1695450"/>
              <a:gd name="connsiteY4" fmla="*/ 929972 h 1920572"/>
              <a:gd name="connsiteX5" fmla="*/ 1695450 w 1695450"/>
              <a:gd name="connsiteY5" fmla="*/ 1920572 h 1920572"/>
              <a:gd name="connsiteX0" fmla="*/ 0 w 1695450"/>
              <a:gd name="connsiteY0" fmla="*/ 1787222 h 1920572"/>
              <a:gd name="connsiteX1" fmla="*/ 390525 w 1695450"/>
              <a:gd name="connsiteY1" fmla="*/ 929972 h 1920572"/>
              <a:gd name="connsiteX2" fmla="*/ 447675 w 1695450"/>
              <a:gd name="connsiteY2" fmla="*/ 25097 h 1920572"/>
              <a:gd name="connsiteX3" fmla="*/ 1457325 w 1695450"/>
              <a:gd name="connsiteY3" fmla="*/ 91772 h 1920572"/>
              <a:gd name="connsiteX4" fmla="*/ 1457325 w 1695450"/>
              <a:gd name="connsiteY4" fmla="*/ 929972 h 1920572"/>
              <a:gd name="connsiteX5" fmla="*/ 1695450 w 1695450"/>
              <a:gd name="connsiteY5" fmla="*/ 1920572 h 1920572"/>
              <a:gd name="connsiteX0" fmla="*/ 0 w 1695450"/>
              <a:gd name="connsiteY0" fmla="*/ 1787222 h 1920572"/>
              <a:gd name="connsiteX1" fmla="*/ 390525 w 1695450"/>
              <a:gd name="connsiteY1" fmla="*/ 929972 h 1920572"/>
              <a:gd name="connsiteX2" fmla="*/ 447675 w 1695450"/>
              <a:gd name="connsiteY2" fmla="*/ 25097 h 1920572"/>
              <a:gd name="connsiteX3" fmla="*/ 1457325 w 1695450"/>
              <a:gd name="connsiteY3" fmla="*/ 91772 h 1920572"/>
              <a:gd name="connsiteX4" fmla="*/ 1457325 w 1695450"/>
              <a:gd name="connsiteY4" fmla="*/ 929972 h 1920572"/>
              <a:gd name="connsiteX5" fmla="*/ 1695450 w 1695450"/>
              <a:gd name="connsiteY5" fmla="*/ 1920572 h 1920572"/>
              <a:gd name="connsiteX0" fmla="*/ 0 w 1695450"/>
              <a:gd name="connsiteY0" fmla="*/ 1767837 h 1901187"/>
              <a:gd name="connsiteX1" fmla="*/ 390525 w 1695450"/>
              <a:gd name="connsiteY1" fmla="*/ 910587 h 1901187"/>
              <a:gd name="connsiteX2" fmla="*/ 447675 w 1695450"/>
              <a:gd name="connsiteY2" fmla="*/ 5712 h 1901187"/>
              <a:gd name="connsiteX3" fmla="*/ 1457325 w 1695450"/>
              <a:gd name="connsiteY3" fmla="*/ 72387 h 1901187"/>
              <a:gd name="connsiteX4" fmla="*/ 1457325 w 1695450"/>
              <a:gd name="connsiteY4" fmla="*/ 910587 h 1901187"/>
              <a:gd name="connsiteX5" fmla="*/ 1695450 w 1695450"/>
              <a:gd name="connsiteY5" fmla="*/ 1901187 h 1901187"/>
              <a:gd name="connsiteX0" fmla="*/ 0 w 1695450"/>
              <a:gd name="connsiteY0" fmla="*/ 1767837 h 1901187"/>
              <a:gd name="connsiteX1" fmla="*/ 390525 w 1695450"/>
              <a:gd name="connsiteY1" fmla="*/ 910587 h 1901187"/>
              <a:gd name="connsiteX2" fmla="*/ 447675 w 1695450"/>
              <a:gd name="connsiteY2" fmla="*/ 5712 h 1901187"/>
              <a:gd name="connsiteX3" fmla="*/ 1457325 w 1695450"/>
              <a:gd name="connsiteY3" fmla="*/ 72387 h 1901187"/>
              <a:gd name="connsiteX4" fmla="*/ 1457325 w 1695450"/>
              <a:gd name="connsiteY4" fmla="*/ 910587 h 1901187"/>
              <a:gd name="connsiteX5" fmla="*/ 1695450 w 1695450"/>
              <a:gd name="connsiteY5" fmla="*/ 1901187 h 1901187"/>
              <a:gd name="connsiteX0" fmla="*/ 0 w 1695450"/>
              <a:gd name="connsiteY0" fmla="*/ 1804831 h 1938181"/>
              <a:gd name="connsiteX1" fmla="*/ 390525 w 1695450"/>
              <a:gd name="connsiteY1" fmla="*/ 947581 h 1938181"/>
              <a:gd name="connsiteX2" fmla="*/ 447675 w 1695450"/>
              <a:gd name="connsiteY2" fmla="*/ 42706 h 1938181"/>
              <a:gd name="connsiteX3" fmla="*/ 1466850 w 1695450"/>
              <a:gd name="connsiteY3" fmla="*/ 42706 h 1938181"/>
              <a:gd name="connsiteX4" fmla="*/ 1457325 w 1695450"/>
              <a:gd name="connsiteY4" fmla="*/ 947581 h 1938181"/>
              <a:gd name="connsiteX5" fmla="*/ 1695450 w 1695450"/>
              <a:gd name="connsiteY5" fmla="*/ 1938181 h 1938181"/>
              <a:gd name="connsiteX0" fmla="*/ 0 w 1695450"/>
              <a:gd name="connsiteY0" fmla="*/ 1780133 h 1913483"/>
              <a:gd name="connsiteX1" fmla="*/ 390525 w 1695450"/>
              <a:gd name="connsiteY1" fmla="*/ 922883 h 1913483"/>
              <a:gd name="connsiteX2" fmla="*/ 447675 w 1695450"/>
              <a:gd name="connsiteY2" fmla="*/ 18008 h 1913483"/>
              <a:gd name="connsiteX3" fmla="*/ 1466850 w 1695450"/>
              <a:gd name="connsiteY3" fmla="*/ 56108 h 1913483"/>
              <a:gd name="connsiteX4" fmla="*/ 1457325 w 1695450"/>
              <a:gd name="connsiteY4" fmla="*/ 922883 h 1913483"/>
              <a:gd name="connsiteX5" fmla="*/ 1695450 w 1695450"/>
              <a:gd name="connsiteY5" fmla="*/ 1913483 h 1913483"/>
              <a:gd name="connsiteX0" fmla="*/ 0 w 1695450"/>
              <a:gd name="connsiteY0" fmla="*/ 1735960 h 1869310"/>
              <a:gd name="connsiteX1" fmla="*/ 390525 w 1695450"/>
              <a:gd name="connsiteY1" fmla="*/ 878710 h 1869310"/>
              <a:gd name="connsiteX2" fmla="*/ 842786 w 1695450"/>
              <a:gd name="connsiteY2" fmla="*/ 411280 h 1869310"/>
              <a:gd name="connsiteX3" fmla="*/ 1466850 w 1695450"/>
              <a:gd name="connsiteY3" fmla="*/ 11935 h 1869310"/>
              <a:gd name="connsiteX4" fmla="*/ 1457325 w 1695450"/>
              <a:gd name="connsiteY4" fmla="*/ 878710 h 1869310"/>
              <a:gd name="connsiteX5" fmla="*/ 1695450 w 1695450"/>
              <a:gd name="connsiteY5" fmla="*/ 1869310 h 1869310"/>
              <a:gd name="connsiteX0" fmla="*/ 0 w 1695450"/>
              <a:gd name="connsiteY0" fmla="*/ 1724025 h 1857375"/>
              <a:gd name="connsiteX1" fmla="*/ 390525 w 1695450"/>
              <a:gd name="connsiteY1" fmla="*/ 866775 h 1857375"/>
              <a:gd name="connsiteX2" fmla="*/ 1466850 w 1695450"/>
              <a:gd name="connsiteY2" fmla="*/ 0 h 1857375"/>
              <a:gd name="connsiteX3" fmla="*/ 1457325 w 1695450"/>
              <a:gd name="connsiteY3" fmla="*/ 866775 h 1857375"/>
              <a:gd name="connsiteX4" fmla="*/ 1695450 w 1695450"/>
              <a:gd name="connsiteY4" fmla="*/ 1857375 h 1857375"/>
              <a:gd name="connsiteX0" fmla="*/ 0 w 1695450"/>
              <a:gd name="connsiteY0" fmla="*/ 1724025 h 1857375"/>
              <a:gd name="connsiteX1" fmla="*/ 404636 w 1695450"/>
              <a:gd name="connsiteY1" fmla="*/ 909108 h 1857375"/>
              <a:gd name="connsiteX2" fmla="*/ 1466850 w 1695450"/>
              <a:gd name="connsiteY2" fmla="*/ 0 h 1857375"/>
              <a:gd name="connsiteX3" fmla="*/ 1457325 w 1695450"/>
              <a:gd name="connsiteY3" fmla="*/ 866775 h 1857375"/>
              <a:gd name="connsiteX4" fmla="*/ 1695450 w 1695450"/>
              <a:gd name="connsiteY4" fmla="*/ 1857375 h 1857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5450" h="1857375">
                <a:moveTo>
                  <a:pt x="0" y="1724025"/>
                </a:moveTo>
                <a:cubicBezTo>
                  <a:pt x="180181" y="1462881"/>
                  <a:pt x="160161" y="1196445"/>
                  <a:pt x="404636" y="909108"/>
                </a:cubicBezTo>
                <a:cubicBezTo>
                  <a:pt x="649111" y="621771"/>
                  <a:pt x="1289050" y="0"/>
                  <a:pt x="1466850" y="0"/>
                </a:cubicBezTo>
                <a:cubicBezTo>
                  <a:pt x="1492250" y="265113"/>
                  <a:pt x="1417638" y="561975"/>
                  <a:pt x="1457325" y="866775"/>
                </a:cubicBezTo>
                <a:cubicBezTo>
                  <a:pt x="1497012" y="1171575"/>
                  <a:pt x="1681163" y="1693863"/>
                  <a:pt x="1695450" y="1857375"/>
                </a:cubicBezTo>
              </a:path>
            </a:pathLst>
          </a:custGeom>
          <a:ln w="63500">
            <a:solidFill>
              <a:srgbClr val="FF0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latin typeface="Helvetica" pitchFamily="2" charset="0"/>
            </a:endParaRPr>
          </a:p>
        </p:txBody>
      </p:sp>
      <p:sp>
        <p:nvSpPr>
          <p:cNvPr id="154" name="Rounded Rectangle 153"/>
          <p:cNvSpPr/>
          <p:nvPr/>
        </p:nvSpPr>
        <p:spPr>
          <a:xfrm>
            <a:off x="1825752" y="5943600"/>
            <a:ext cx="914400" cy="533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prstClr val="black"/>
                </a:solidFill>
                <a:latin typeface="Helvetica" pitchFamily="2" charset="0"/>
              </a:rPr>
              <a:t>web</a:t>
            </a:r>
          </a:p>
        </p:txBody>
      </p:sp>
      <p:sp>
        <p:nvSpPr>
          <p:cNvPr id="155" name="Rounded Rectangle 154"/>
          <p:cNvSpPr/>
          <p:nvPr/>
        </p:nvSpPr>
        <p:spPr>
          <a:xfrm>
            <a:off x="3048000" y="5943600"/>
            <a:ext cx="914400" cy="533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prstClr val="black"/>
                </a:solidFill>
                <a:latin typeface="Helvetica" pitchFamily="2" charset="0"/>
              </a:rPr>
              <a:t>app</a:t>
            </a:r>
          </a:p>
        </p:txBody>
      </p:sp>
      <p:sp>
        <p:nvSpPr>
          <p:cNvPr id="156" name="Rounded Rectangle 155"/>
          <p:cNvSpPr/>
          <p:nvPr/>
        </p:nvSpPr>
        <p:spPr>
          <a:xfrm>
            <a:off x="5410200" y="5943600"/>
            <a:ext cx="914400" cy="533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prstClr val="black"/>
                </a:solidFill>
                <a:latin typeface="Helvetica" pitchFamily="2" charset="0"/>
              </a:rPr>
              <a:t>data-base</a:t>
            </a:r>
          </a:p>
        </p:txBody>
      </p:sp>
      <p:sp>
        <p:nvSpPr>
          <p:cNvPr id="157" name="Rounded Rectangle 156"/>
          <p:cNvSpPr/>
          <p:nvPr/>
        </p:nvSpPr>
        <p:spPr>
          <a:xfrm>
            <a:off x="6629400" y="5943600"/>
            <a:ext cx="914400" cy="533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prstClr val="black"/>
                </a:solidFill>
                <a:latin typeface="Helvetica" pitchFamily="2" charset="0"/>
              </a:rPr>
              <a:t>map-reduce</a:t>
            </a:r>
          </a:p>
        </p:txBody>
      </p:sp>
      <p:sp>
        <p:nvSpPr>
          <p:cNvPr id="158" name="Rounded Rectangle 157"/>
          <p:cNvSpPr/>
          <p:nvPr/>
        </p:nvSpPr>
        <p:spPr>
          <a:xfrm>
            <a:off x="7848600" y="5943600"/>
            <a:ext cx="914400" cy="533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prstClr val="black"/>
                </a:solidFill>
                <a:latin typeface="Helvetica" pitchFamily="2" charset="0"/>
              </a:rPr>
              <a:t>HPC</a:t>
            </a:r>
          </a:p>
        </p:txBody>
      </p:sp>
      <p:sp>
        <p:nvSpPr>
          <p:cNvPr id="159" name="Rounded Rectangle 158"/>
          <p:cNvSpPr/>
          <p:nvPr/>
        </p:nvSpPr>
        <p:spPr>
          <a:xfrm>
            <a:off x="8991600" y="5943600"/>
            <a:ext cx="1295400" cy="533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prstClr val="black"/>
                </a:solidFill>
                <a:latin typeface="Helvetica" pitchFamily="2" charset="0"/>
              </a:rPr>
              <a:t>monitoring</a:t>
            </a:r>
          </a:p>
        </p:txBody>
      </p:sp>
      <p:sp>
        <p:nvSpPr>
          <p:cNvPr id="160" name="Rounded Rectangle 159"/>
          <p:cNvSpPr/>
          <p:nvPr/>
        </p:nvSpPr>
        <p:spPr>
          <a:xfrm>
            <a:off x="4211000" y="5943600"/>
            <a:ext cx="914400" cy="533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solidFill>
                  <a:prstClr val="black"/>
                </a:solidFill>
                <a:latin typeface="Helvetica" pitchFamily="2" charset="0"/>
              </a:rPr>
              <a:t>cache</a:t>
            </a:r>
          </a:p>
        </p:txBody>
      </p:sp>
      <p:sp>
        <p:nvSpPr>
          <p:cNvPr id="162" name="Freeform 161"/>
          <p:cNvSpPr/>
          <p:nvPr/>
        </p:nvSpPr>
        <p:spPr>
          <a:xfrm>
            <a:off x="3000023" y="793046"/>
            <a:ext cx="6762968" cy="4917062"/>
          </a:xfrm>
          <a:custGeom>
            <a:avLst/>
            <a:gdLst>
              <a:gd name="connsiteX0" fmla="*/ 0 w 3941965"/>
              <a:gd name="connsiteY0" fmla="*/ 0 h 1647825"/>
              <a:gd name="connsiteX1" fmla="*/ 3686175 w 3941965"/>
              <a:gd name="connsiteY1" fmla="*/ 400050 h 1647825"/>
              <a:gd name="connsiteX2" fmla="*/ 3648075 w 3941965"/>
              <a:gd name="connsiteY2" fmla="*/ 1647825 h 1647825"/>
              <a:gd name="connsiteX0" fmla="*/ 0 w 3721096"/>
              <a:gd name="connsiteY0" fmla="*/ 21738 h 1669563"/>
              <a:gd name="connsiteX1" fmla="*/ 3019425 w 3721096"/>
              <a:gd name="connsiteY1" fmla="*/ 23970 h 1669563"/>
              <a:gd name="connsiteX2" fmla="*/ 3686175 w 3721096"/>
              <a:gd name="connsiteY2" fmla="*/ 421788 h 1669563"/>
              <a:gd name="connsiteX3" fmla="*/ 3648075 w 3721096"/>
              <a:gd name="connsiteY3" fmla="*/ 1669563 h 1669563"/>
              <a:gd name="connsiteX0" fmla="*/ 0 w 3721096"/>
              <a:gd name="connsiteY0" fmla="*/ 2530 h 1650355"/>
              <a:gd name="connsiteX1" fmla="*/ 3019425 w 3721096"/>
              <a:gd name="connsiteY1" fmla="*/ 4762 h 1650355"/>
              <a:gd name="connsiteX2" fmla="*/ 3686175 w 3721096"/>
              <a:gd name="connsiteY2" fmla="*/ 402580 h 1650355"/>
              <a:gd name="connsiteX3" fmla="*/ 3648075 w 3721096"/>
              <a:gd name="connsiteY3" fmla="*/ 1650355 h 1650355"/>
              <a:gd name="connsiteX0" fmla="*/ 0 w 3648075"/>
              <a:gd name="connsiteY0" fmla="*/ 2530 h 1650355"/>
              <a:gd name="connsiteX1" fmla="*/ 3019425 w 3648075"/>
              <a:gd name="connsiteY1" fmla="*/ 4762 h 1650355"/>
              <a:gd name="connsiteX2" fmla="*/ 3019425 w 3648075"/>
              <a:gd name="connsiteY2" fmla="*/ 654845 h 1650355"/>
              <a:gd name="connsiteX3" fmla="*/ 3648075 w 3648075"/>
              <a:gd name="connsiteY3" fmla="*/ 1650355 h 1650355"/>
              <a:gd name="connsiteX0" fmla="*/ 0 w 3648075"/>
              <a:gd name="connsiteY0" fmla="*/ 19044 h 1666869"/>
              <a:gd name="connsiteX1" fmla="*/ 2701925 w 3648075"/>
              <a:gd name="connsiteY1" fmla="*/ 3676 h 1666869"/>
              <a:gd name="connsiteX2" fmla="*/ 3019425 w 3648075"/>
              <a:gd name="connsiteY2" fmla="*/ 671359 h 1666869"/>
              <a:gd name="connsiteX3" fmla="*/ 3648075 w 3648075"/>
              <a:gd name="connsiteY3" fmla="*/ 1666869 h 1666869"/>
              <a:gd name="connsiteX0" fmla="*/ 0 w 3648075"/>
              <a:gd name="connsiteY0" fmla="*/ 19044 h 1666869"/>
              <a:gd name="connsiteX1" fmla="*/ 2701925 w 3648075"/>
              <a:gd name="connsiteY1" fmla="*/ 3676 h 1666869"/>
              <a:gd name="connsiteX2" fmla="*/ 3057525 w 3648075"/>
              <a:gd name="connsiteY2" fmla="*/ 917757 h 1666869"/>
              <a:gd name="connsiteX3" fmla="*/ 3648075 w 3648075"/>
              <a:gd name="connsiteY3" fmla="*/ 1666869 h 1666869"/>
              <a:gd name="connsiteX0" fmla="*/ 0 w 3311525"/>
              <a:gd name="connsiteY0" fmla="*/ 19044 h 1743135"/>
              <a:gd name="connsiteX1" fmla="*/ 2701925 w 3311525"/>
              <a:gd name="connsiteY1" fmla="*/ 3676 h 1743135"/>
              <a:gd name="connsiteX2" fmla="*/ 3057525 w 3311525"/>
              <a:gd name="connsiteY2" fmla="*/ 917757 h 1743135"/>
              <a:gd name="connsiteX3" fmla="*/ 3311525 w 3311525"/>
              <a:gd name="connsiteY3" fmla="*/ 1743135 h 1743135"/>
              <a:gd name="connsiteX0" fmla="*/ 0 w 3311525"/>
              <a:gd name="connsiteY0" fmla="*/ 19044 h 1743135"/>
              <a:gd name="connsiteX1" fmla="*/ 2701925 w 3311525"/>
              <a:gd name="connsiteY1" fmla="*/ 3676 h 1743135"/>
              <a:gd name="connsiteX2" fmla="*/ 3057525 w 3311525"/>
              <a:gd name="connsiteY2" fmla="*/ 917757 h 1743135"/>
              <a:gd name="connsiteX3" fmla="*/ 3025776 w 3311525"/>
              <a:gd name="connsiteY3" fmla="*/ 1329537 h 1743135"/>
              <a:gd name="connsiteX4" fmla="*/ 3311525 w 3311525"/>
              <a:gd name="connsiteY4" fmla="*/ 1743135 h 1743135"/>
              <a:gd name="connsiteX0" fmla="*/ 0 w 3311525"/>
              <a:gd name="connsiteY0" fmla="*/ 19044 h 1743135"/>
              <a:gd name="connsiteX1" fmla="*/ 2701925 w 3311525"/>
              <a:gd name="connsiteY1" fmla="*/ 3676 h 1743135"/>
              <a:gd name="connsiteX2" fmla="*/ 3025776 w 3311525"/>
              <a:gd name="connsiteY2" fmla="*/ 1329537 h 1743135"/>
              <a:gd name="connsiteX3" fmla="*/ 3311525 w 3311525"/>
              <a:gd name="connsiteY3" fmla="*/ 1743135 h 1743135"/>
              <a:gd name="connsiteX0" fmla="*/ 0 w 3311525"/>
              <a:gd name="connsiteY0" fmla="*/ 2530 h 1726621"/>
              <a:gd name="connsiteX1" fmla="*/ 2784475 w 3311525"/>
              <a:gd name="connsiteY1" fmla="*/ 4762 h 1726621"/>
              <a:gd name="connsiteX2" fmla="*/ 3025776 w 3311525"/>
              <a:gd name="connsiteY2" fmla="*/ 1313023 h 1726621"/>
              <a:gd name="connsiteX3" fmla="*/ 3311525 w 3311525"/>
              <a:gd name="connsiteY3" fmla="*/ 1726621 h 1726621"/>
              <a:gd name="connsiteX0" fmla="*/ 0 w 3311525"/>
              <a:gd name="connsiteY0" fmla="*/ 2530 h 1726621"/>
              <a:gd name="connsiteX1" fmla="*/ 2784475 w 3311525"/>
              <a:gd name="connsiteY1" fmla="*/ 4762 h 1726621"/>
              <a:gd name="connsiteX2" fmla="*/ 3025776 w 3311525"/>
              <a:gd name="connsiteY2" fmla="*/ 1313023 h 1726621"/>
              <a:gd name="connsiteX3" fmla="*/ 3311525 w 3311525"/>
              <a:gd name="connsiteY3" fmla="*/ 1726621 h 1726621"/>
              <a:gd name="connsiteX0" fmla="*/ 0 w 3311525"/>
              <a:gd name="connsiteY0" fmla="*/ 2530 h 1726621"/>
              <a:gd name="connsiteX1" fmla="*/ 2784475 w 3311525"/>
              <a:gd name="connsiteY1" fmla="*/ 4762 h 1726621"/>
              <a:gd name="connsiteX2" fmla="*/ 3025776 w 3311525"/>
              <a:gd name="connsiteY2" fmla="*/ 1313023 h 1726621"/>
              <a:gd name="connsiteX3" fmla="*/ 3311525 w 3311525"/>
              <a:gd name="connsiteY3" fmla="*/ 1726621 h 1726621"/>
              <a:gd name="connsiteX0" fmla="*/ 0 w 3311525"/>
              <a:gd name="connsiteY0" fmla="*/ 2530 h 1726621"/>
              <a:gd name="connsiteX1" fmla="*/ 2784475 w 3311525"/>
              <a:gd name="connsiteY1" fmla="*/ 4762 h 1726621"/>
              <a:gd name="connsiteX2" fmla="*/ 3025776 w 3311525"/>
              <a:gd name="connsiteY2" fmla="*/ 345027 h 1726621"/>
              <a:gd name="connsiteX3" fmla="*/ 3025776 w 3311525"/>
              <a:gd name="connsiteY3" fmla="*/ 1313023 h 1726621"/>
              <a:gd name="connsiteX4" fmla="*/ 3311525 w 3311525"/>
              <a:gd name="connsiteY4" fmla="*/ 1726621 h 1726621"/>
              <a:gd name="connsiteX0" fmla="*/ 0 w 3311525"/>
              <a:gd name="connsiteY0" fmla="*/ 2530 h 1726621"/>
              <a:gd name="connsiteX1" fmla="*/ 2784475 w 3311525"/>
              <a:gd name="connsiteY1" fmla="*/ 4762 h 1726621"/>
              <a:gd name="connsiteX2" fmla="*/ 3025776 w 3311525"/>
              <a:gd name="connsiteY2" fmla="*/ 345027 h 1726621"/>
              <a:gd name="connsiteX3" fmla="*/ 3025776 w 3311525"/>
              <a:gd name="connsiteY3" fmla="*/ 1313023 h 1726621"/>
              <a:gd name="connsiteX4" fmla="*/ 3311525 w 3311525"/>
              <a:gd name="connsiteY4" fmla="*/ 1726621 h 1726621"/>
              <a:gd name="connsiteX0" fmla="*/ 0 w 3311525"/>
              <a:gd name="connsiteY0" fmla="*/ 2530 h 1726621"/>
              <a:gd name="connsiteX1" fmla="*/ 2784475 w 3311525"/>
              <a:gd name="connsiteY1" fmla="*/ 4762 h 1726621"/>
              <a:gd name="connsiteX2" fmla="*/ 3025776 w 3311525"/>
              <a:gd name="connsiteY2" fmla="*/ 345027 h 1726621"/>
              <a:gd name="connsiteX3" fmla="*/ 3025776 w 3311525"/>
              <a:gd name="connsiteY3" fmla="*/ 1313023 h 1726621"/>
              <a:gd name="connsiteX4" fmla="*/ 3311525 w 3311525"/>
              <a:gd name="connsiteY4" fmla="*/ 1726621 h 1726621"/>
              <a:gd name="connsiteX0" fmla="*/ 0 w 3311525"/>
              <a:gd name="connsiteY0" fmla="*/ 2530 h 1726621"/>
              <a:gd name="connsiteX1" fmla="*/ 2784475 w 3311525"/>
              <a:gd name="connsiteY1" fmla="*/ 4762 h 1726621"/>
              <a:gd name="connsiteX2" fmla="*/ 3025776 w 3311525"/>
              <a:gd name="connsiteY2" fmla="*/ 1313023 h 1726621"/>
              <a:gd name="connsiteX3" fmla="*/ 3311525 w 3311525"/>
              <a:gd name="connsiteY3" fmla="*/ 1726621 h 1726621"/>
              <a:gd name="connsiteX0" fmla="*/ 0 w 3311525"/>
              <a:gd name="connsiteY0" fmla="*/ 2530 h 1726621"/>
              <a:gd name="connsiteX1" fmla="*/ 2784475 w 3311525"/>
              <a:gd name="connsiteY1" fmla="*/ 4762 h 1726621"/>
              <a:gd name="connsiteX2" fmla="*/ 3124553 w 3311525"/>
              <a:gd name="connsiteY2" fmla="*/ 1404281 h 1726621"/>
              <a:gd name="connsiteX3" fmla="*/ 3311525 w 3311525"/>
              <a:gd name="connsiteY3" fmla="*/ 1726621 h 1726621"/>
              <a:gd name="connsiteX0" fmla="*/ 0 w 3524353"/>
              <a:gd name="connsiteY0" fmla="*/ 2530 h 1818710"/>
              <a:gd name="connsiteX1" fmla="*/ 2784475 w 3524353"/>
              <a:gd name="connsiteY1" fmla="*/ 4762 h 1818710"/>
              <a:gd name="connsiteX2" fmla="*/ 3124553 w 3524353"/>
              <a:gd name="connsiteY2" fmla="*/ 1404281 h 1818710"/>
              <a:gd name="connsiteX3" fmla="*/ 3311525 w 3524353"/>
              <a:gd name="connsiteY3" fmla="*/ 1726621 h 1818710"/>
              <a:gd name="connsiteX0" fmla="*/ 0 w 4485629"/>
              <a:gd name="connsiteY0" fmla="*/ 2530 h 2019741"/>
              <a:gd name="connsiteX1" fmla="*/ 2784475 w 4485629"/>
              <a:gd name="connsiteY1" fmla="*/ 4762 h 2019741"/>
              <a:gd name="connsiteX2" fmla="*/ 3124553 w 4485629"/>
              <a:gd name="connsiteY2" fmla="*/ 1404281 h 2019741"/>
              <a:gd name="connsiteX3" fmla="*/ 3311525 w 4485629"/>
              <a:gd name="connsiteY3" fmla="*/ 1726621 h 2019741"/>
              <a:gd name="connsiteX0" fmla="*/ 0 w 6599414"/>
              <a:gd name="connsiteY0" fmla="*/ 2530 h 2978172"/>
              <a:gd name="connsiteX1" fmla="*/ 2784475 w 6599414"/>
              <a:gd name="connsiteY1" fmla="*/ 4762 h 2978172"/>
              <a:gd name="connsiteX2" fmla="*/ 3124553 w 6599414"/>
              <a:gd name="connsiteY2" fmla="*/ 1404281 h 2978172"/>
              <a:gd name="connsiteX3" fmla="*/ 6599414 w 6599414"/>
              <a:gd name="connsiteY3" fmla="*/ 2978172 h 2978172"/>
              <a:gd name="connsiteX0" fmla="*/ 0 w 6599414"/>
              <a:gd name="connsiteY0" fmla="*/ 2530 h 2978172"/>
              <a:gd name="connsiteX1" fmla="*/ 2784475 w 6599414"/>
              <a:gd name="connsiteY1" fmla="*/ 4762 h 2978172"/>
              <a:gd name="connsiteX2" fmla="*/ 3124553 w 6599414"/>
              <a:gd name="connsiteY2" fmla="*/ 1404281 h 2978172"/>
              <a:gd name="connsiteX3" fmla="*/ 4380088 w 6599414"/>
              <a:gd name="connsiteY3" fmla="*/ 2383160 h 2978172"/>
              <a:gd name="connsiteX4" fmla="*/ 6599414 w 6599414"/>
              <a:gd name="connsiteY4" fmla="*/ 2978172 h 2978172"/>
              <a:gd name="connsiteX0" fmla="*/ 0 w 6599414"/>
              <a:gd name="connsiteY0" fmla="*/ 2530 h 2978172"/>
              <a:gd name="connsiteX1" fmla="*/ 2784475 w 6599414"/>
              <a:gd name="connsiteY1" fmla="*/ 4762 h 2978172"/>
              <a:gd name="connsiteX2" fmla="*/ 3124553 w 6599414"/>
              <a:gd name="connsiteY2" fmla="*/ 1404281 h 2978172"/>
              <a:gd name="connsiteX3" fmla="*/ 4380088 w 6599414"/>
              <a:gd name="connsiteY3" fmla="*/ 2383160 h 2978172"/>
              <a:gd name="connsiteX4" fmla="*/ 6599414 w 6599414"/>
              <a:gd name="connsiteY4" fmla="*/ 2978172 h 2978172"/>
              <a:gd name="connsiteX0" fmla="*/ 0 w 6599414"/>
              <a:gd name="connsiteY0" fmla="*/ 2530 h 2978172"/>
              <a:gd name="connsiteX1" fmla="*/ 2784475 w 6599414"/>
              <a:gd name="connsiteY1" fmla="*/ 4762 h 2978172"/>
              <a:gd name="connsiteX2" fmla="*/ 3124553 w 6599414"/>
              <a:gd name="connsiteY2" fmla="*/ 1404281 h 2978172"/>
              <a:gd name="connsiteX3" fmla="*/ 4422421 w 6599414"/>
              <a:gd name="connsiteY3" fmla="*/ 2291902 h 2978172"/>
              <a:gd name="connsiteX4" fmla="*/ 6599414 w 6599414"/>
              <a:gd name="connsiteY4" fmla="*/ 2978172 h 2978172"/>
              <a:gd name="connsiteX0" fmla="*/ 0 w 6599414"/>
              <a:gd name="connsiteY0" fmla="*/ 2530 h 2978172"/>
              <a:gd name="connsiteX1" fmla="*/ 2784475 w 6599414"/>
              <a:gd name="connsiteY1" fmla="*/ 4762 h 2978172"/>
              <a:gd name="connsiteX2" fmla="*/ 3124553 w 6599414"/>
              <a:gd name="connsiteY2" fmla="*/ 1404281 h 2978172"/>
              <a:gd name="connsiteX3" fmla="*/ 4422421 w 6599414"/>
              <a:gd name="connsiteY3" fmla="*/ 2291902 h 2978172"/>
              <a:gd name="connsiteX4" fmla="*/ 6599414 w 6599414"/>
              <a:gd name="connsiteY4" fmla="*/ 2978172 h 2978172"/>
              <a:gd name="connsiteX0" fmla="*/ 0 w 6599414"/>
              <a:gd name="connsiteY0" fmla="*/ 2530 h 2978172"/>
              <a:gd name="connsiteX1" fmla="*/ 2784475 w 6599414"/>
              <a:gd name="connsiteY1" fmla="*/ 4762 h 2978172"/>
              <a:gd name="connsiteX2" fmla="*/ 3124553 w 6599414"/>
              <a:gd name="connsiteY2" fmla="*/ 1404281 h 2978172"/>
              <a:gd name="connsiteX3" fmla="*/ 4422421 w 6599414"/>
              <a:gd name="connsiteY3" fmla="*/ 2291902 h 2978172"/>
              <a:gd name="connsiteX4" fmla="*/ 6599414 w 6599414"/>
              <a:gd name="connsiteY4" fmla="*/ 2978172 h 2978172"/>
              <a:gd name="connsiteX0" fmla="*/ 0 w 6599414"/>
              <a:gd name="connsiteY0" fmla="*/ 2530 h 2978172"/>
              <a:gd name="connsiteX1" fmla="*/ 2784475 w 6599414"/>
              <a:gd name="connsiteY1" fmla="*/ 4762 h 2978172"/>
              <a:gd name="connsiteX2" fmla="*/ 3197544 w 6599414"/>
              <a:gd name="connsiteY2" fmla="*/ 1363817 h 2978172"/>
              <a:gd name="connsiteX3" fmla="*/ 4422421 w 6599414"/>
              <a:gd name="connsiteY3" fmla="*/ 2291902 h 2978172"/>
              <a:gd name="connsiteX4" fmla="*/ 6599414 w 6599414"/>
              <a:gd name="connsiteY4" fmla="*/ 2978172 h 2978172"/>
              <a:gd name="connsiteX0" fmla="*/ 0 w 6745396"/>
              <a:gd name="connsiteY0" fmla="*/ 2530 h 3679547"/>
              <a:gd name="connsiteX1" fmla="*/ 2784475 w 6745396"/>
              <a:gd name="connsiteY1" fmla="*/ 4762 h 3679547"/>
              <a:gd name="connsiteX2" fmla="*/ 3197544 w 6745396"/>
              <a:gd name="connsiteY2" fmla="*/ 1363817 h 3679547"/>
              <a:gd name="connsiteX3" fmla="*/ 4422421 w 6745396"/>
              <a:gd name="connsiteY3" fmla="*/ 2291902 h 3679547"/>
              <a:gd name="connsiteX4" fmla="*/ 6745396 w 6745396"/>
              <a:gd name="connsiteY4" fmla="*/ 3679547 h 3679547"/>
              <a:gd name="connsiteX0" fmla="*/ 0 w 6745396"/>
              <a:gd name="connsiteY0" fmla="*/ 2530 h 3679547"/>
              <a:gd name="connsiteX1" fmla="*/ 2784475 w 6745396"/>
              <a:gd name="connsiteY1" fmla="*/ 4762 h 3679547"/>
              <a:gd name="connsiteX2" fmla="*/ 3197544 w 6745396"/>
              <a:gd name="connsiteY2" fmla="*/ 1363817 h 3679547"/>
              <a:gd name="connsiteX3" fmla="*/ 4422421 w 6745396"/>
              <a:gd name="connsiteY3" fmla="*/ 2291902 h 3679547"/>
              <a:gd name="connsiteX4" fmla="*/ 6509238 w 6745396"/>
              <a:gd name="connsiteY4" fmla="*/ 2963024 h 3679547"/>
              <a:gd name="connsiteX5" fmla="*/ 6745396 w 6745396"/>
              <a:gd name="connsiteY5" fmla="*/ 3679547 h 3679547"/>
              <a:gd name="connsiteX0" fmla="*/ 0 w 6745396"/>
              <a:gd name="connsiteY0" fmla="*/ 2530 h 3679547"/>
              <a:gd name="connsiteX1" fmla="*/ 2784475 w 6745396"/>
              <a:gd name="connsiteY1" fmla="*/ 4762 h 3679547"/>
              <a:gd name="connsiteX2" fmla="*/ 3197544 w 6745396"/>
              <a:gd name="connsiteY2" fmla="*/ 1363817 h 3679547"/>
              <a:gd name="connsiteX3" fmla="*/ 4422421 w 6745396"/>
              <a:gd name="connsiteY3" fmla="*/ 2291902 h 3679547"/>
              <a:gd name="connsiteX4" fmla="*/ 6509238 w 6745396"/>
              <a:gd name="connsiteY4" fmla="*/ 2963024 h 3679547"/>
              <a:gd name="connsiteX5" fmla="*/ 6745396 w 6745396"/>
              <a:gd name="connsiteY5" fmla="*/ 3679547 h 3679547"/>
              <a:gd name="connsiteX0" fmla="*/ 0 w 6745396"/>
              <a:gd name="connsiteY0" fmla="*/ 2530 h 3679547"/>
              <a:gd name="connsiteX1" fmla="*/ 2784475 w 6745396"/>
              <a:gd name="connsiteY1" fmla="*/ 4762 h 3679547"/>
              <a:gd name="connsiteX2" fmla="*/ 3197544 w 6745396"/>
              <a:gd name="connsiteY2" fmla="*/ 1363817 h 3679547"/>
              <a:gd name="connsiteX3" fmla="*/ 4422421 w 6745396"/>
              <a:gd name="connsiteY3" fmla="*/ 2291902 h 3679547"/>
              <a:gd name="connsiteX4" fmla="*/ 6494639 w 6745396"/>
              <a:gd name="connsiteY4" fmla="*/ 2936049 h 3679547"/>
              <a:gd name="connsiteX5" fmla="*/ 6745396 w 6745396"/>
              <a:gd name="connsiteY5" fmla="*/ 3679547 h 3679547"/>
              <a:gd name="connsiteX0" fmla="*/ 0 w 6745396"/>
              <a:gd name="connsiteY0" fmla="*/ 2530 h 3679547"/>
              <a:gd name="connsiteX1" fmla="*/ 2784475 w 6745396"/>
              <a:gd name="connsiteY1" fmla="*/ 4762 h 3679547"/>
              <a:gd name="connsiteX2" fmla="*/ 3197544 w 6745396"/>
              <a:gd name="connsiteY2" fmla="*/ 1363817 h 3679547"/>
              <a:gd name="connsiteX3" fmla="*/ 4203447 w 6745396"/>
              <a:gd name="connsiteY3" fmla="*/ 2210974 h 3679547"/>
              <a:gd name="connsiteX4" fmla="*/ 6494639 w 6745396"/>
              <a:gd name="connsiteY4" fmla="*/ 2936049 h 3679547"/>
              <a:gd name="connsiteX5" fmla="*/ 6745396 w 6745396"/>
              <a:gd name="connsiteY5" fmla="*/ 3679547 h 3679547"/>
              <a:gd name="connsiteX0" fmla="*/ 0 w 6745396"/>
              <a:gd name="connsiteY0" fmla="*/ 2530 h 3679547"/>
              <a:gd name="connsiteX1" fmla="*/ 2784475 w 6745396"/>
              <a:gd name="connsiteY1" fmla="*/ 4762 h 3679547"/>
              <a:gd name="connsiteX2" fmla="*/ 3197544 w 6745396"/>
              <a:gd name="connsiteY2" fmla="*/ 1363817 h 3679547"/>
              <a:gd name="connsiteX3" fmla="*/ 4203447 w 6745396"/>
              <a:gd name="connsiteY3" fmla="*/ 2210974 h 3679547"/>
              <a:gd name="connsiteX4" fmla="*/ 6494639 w 6745396"/>
              <a:gd name="connsiteY4" fmla="*/ 2936049 h 3679547"/>
              <a:gd name="connsiteX5" fmla="*/ 6745396 w 6745396"/>
              <a:gd name="connsiteY5" fmla="*/ 3679547 h 3679547"/>
              <a:gd name="connsiteX0" fmla="*/ 0 w 6745396"/>
              <a:gd name="connsiteY0" fmla="*/ 2530 h 3679547"/>
              <a:gd name="connsiteX1" fmla="*/ 2784475 w 6745396"/>
              <a:gd name="connsiteY1" fmla="*/ 4762 h 3679547"/>
              <a:gd name="connsiteX2" fmla="*/ 3197544 w 6745396"/>
              <a:gd name="connsiteY2" fmla="*/ 1363817 h 3679547"/>
              <a:gd name="connsiteX3" fmla="*/ 4203447 w 6745396"/>
              <a:gd name="connsiteY3" fmla="*/ 2210974 h 3679547"/>
              <a:gd name="connsiteX4" fmla="*/ 6494639 w 6745396"/>
              <a:gd name="connsiteY4" fmla="*/ 2936049 h 3679547"/>
              <a:gd name="connsiteX5" fmla="*/ 6745396 w 6745396"/>
              <a:gd name="connsiteY5" fmla="*/ 3679547 h 3679547"/>
              <a:gd name="connsiteX0" fmla="*/ 0 w 6622120"/>
              <a:gd name="connsiteY0" fmla="*/ 2530 h 4610217"/>
              <a:gd name="connsiteX1" fmla="*/ 2784475 w 6622120"/>
              <a:gd name="connsiteY1" fmla="*/ 4762 h 4610217"/>
              <a:gd name="connsiteX2" fmla="*/ 3197544 w 6622120"/>
              <a:gd name="connsiteY2" fmla="*/ 1363817 h 4610217"/>
              <a:gd name="connsiteX3" fmla="*/ 4203447 w 6622120"/>
              <a:gd name="connsiteY3" fmla="*/ 2210974 h 4610217"/>
              <a:gd name="connsiteX4" fmla="*/ 6494639 w 6622120"/>
              <a:gd name="connsiteY4" fmla="*/ 2936049 h 4610217"/>
              <a:gd name="connsiteX5" fmla="*/ 6526422 w 6622120"/>
              <a:gd name="connsiteY5" fmla="*/ 4610217 h 4610217"/>
              <a:gd name="connsiteX0" fmla="*/ 0 w 6743967"/>
              <a:gd name="connsiteY0" fmla="*/ 2530 h 4610217"/>
              <a:gd name="connsiteX1" fmla="*/ 2784475 w 6743967"/>
              <a:gd name="connsiteY1" fmla="*/ 4762 h 4610217"/>
              <a:gd name="connsiteX2" fmla="*/ 3197544 w 6743967"/>
              <a:gd name="connsiteY2" fmla="*/ 1363817 h 4610217"/>
              <a:gd name="connsiteX3" fmla="*/ 4203447 w 6743967"/>
              <a:gd name="connsiteY3" fmla="*/ 2210974 h 4610217"/>
              <a:gd name="connsiteX4" fmla="*/ 6640621 w 6743967"/>
              <a:gd name="connsiteY4" fmla="*/ 2976514 h 4610217"/>
              <a:gd name="connsiteX5" fmla="*/ 6526422 w 6743967"/>
              <a:gd name="connsiteY5" fmla="*/ 4610217 h 4610217"/>
              <a:gd name="connsiteX0" fmla="*/ 0 w 6743967"/>
              <a:gd name="connsiteY0" fmla="*/ 2530 h 4610217"/>
              <a:gd name="connsiteX1" fmla="*/ 2784475 w 6743967"/>
              <a:gd name="connsiteY1" fmla="*/ 4762 h 4610217"/>
              <a:gd name="connsiteX2" fmla="*/ 3197544 w 6743967"/>
              <a:gd name="connsiteY2" fmla="*/ 1363817 h 4610217"/>
              <a:gd name="connsiteX3" fmla="*/ 4188849 w 6743967"/>
              <a:gd name="connsiteY3" fmla="*/ 2197487 h 4610217"/>
              <a:gd name="connsiteX4" fmla="*/ 6640621 w 6743967"/>
              <a:gd name="connsiteY4" fmla="*/ 2976514 h 4610217"/>
              <a:gd name="connsiteX5" fmla="*/ 6526422 w 6743967"/>
              <a:gd name="connsiteY5" fmla="*/ 4610217 h 4610217"/>
              <a:gd name="connsiteX0" fmla="*/ 0 w 6736731"/>
              <a:gd name="connsiteY0" fmla="*/ 2530 h 4610217"/>
              <a:gd name="connsiteX1" fmla="*/ 2784475 w 6736731"/>
              <a:gd name="connsiteY1" fmla="*/ 4762 h 4610217"/>
              <a:gd name="connsiteX2" fmla="*/ 3197544 w 6736731"/>
              <a:gd name="connsiteY2" fmla="*/ 1363817 h 4610217"/>
              <a:gd name="connsiteX3" fmla="*/ 4188849 w 6736731"/>
              <a:gd name="connsiteY3" fmla="*/ 2197487 h 4610217"/>
              <a:gd name="connsiteX4" fmla="*/ 6640621 w 6736731"/>
              <a:gd name="connsiteY4" fmla="*/ 2976514 h 4610217"/>
              <a:gd name="connsiteX5" fmla="*/ 6468029 w 6736731"/>
              <a:gd name="connsiteY5" fmla="*/ 4610217 h 4610217"/>
              <a:gd name="connsiteX0" fmla="*/ 0 w 6754741"/>
              <a:gd name="connsiteY0" fmla="*/ 2530 h 4529290"/>
              <a:gd name="connsiteX1" fmla="*/ 2784475 w 6754741"/>
              <a:gd name="connsiteY1" fmla="*/ 4762 h 4529290"/>
              <a:gd name="connsiteX2" fmla="*/ 3197544 w 6754741"/>
              <a:gd name="connsiteY2" fmla="*/ 1363817 h 4529290"/>
              <a:gd name="connsiteX3" fmla="*/ 4188849 w 6754741"/>
              <a:gd name="connsiteY3" fmla="*/ 2197487 h 4529290"/>
              <a:gd name="connsiteX4" fmla="*/ 6640621 w 6754741"/>
              <a:gd name="connsiteY4" fmla="*/ 2976514 h 4529290"/>
              <a:gd name="connsiteX5" fmla="*/ 6599414 w 6754741"/>
              <a:gd name="connsiteY5" fmla="*/ 4529290 h 4529290"/>
              <a:gd name="connsiteX0" fmla="*/ 0 w 6771589"/>
              <a:gd name="connsiteY0" fmla="*/ 2530 h 4529290"/>
              <a:gd name="connsiteX1" fmla="*/ 2784475 w 6771589"/>
              <a:gd name="connsiteY1" fmla="*/ 4762 h 4529290"/>
              <a:gd name="connsiteX2" fmla="*/ 3197544 w 6771589"/>
              <a:gd name="connsiteY2" fmla="*/ 1363817 h 4529290"/>
              <a:gd name="connsiteX3" fmla="*/ 4188849 w 6771589"/>
              <a:gd name="connsiteY3" fmla="*/ 2197487 h 4529290"/>
              <a:gd name="connsiteX4" fmla="*/ 6640621 w 6771589"/>
              <a:gd name="connsiteY4" fmla="*/ 2976514 h 4529290"/>
              <a:gd name="connsiteX5" fmla="*/ 6599414 w 6771589"/>
              <a:gd name="connsiteY5" fmla="*/ 4529290 h 4529290"/>
              <a:gd name="connsiteX0" fmla="*/ 0 w 6762968"/>
              <a:gd name="connsiteY0" fmla="*/ 2530 h 4542778"/>
              <a:gd name="connsiteX1" fmla="*/ 2784475 w 6762968"/>
              <a:gd name="connsiteY1" fmla="*/ 4762 h 4542778"/>
              <a:gd name="connsiteX2" fmla="*/ 3197544 w 6762968"/>
              <a:gd name="connsiteY2" fmla="*/ 1363817 h 4542778"/>
              <a:gd name="connsiteX3" fmla="*/ 4188849 w 6762968"/>
              <a:gd name="connsiteY3" fmla="*/ 2197487 h 4542778"/>
              <a:gd name="connsiteX4" fmla="*/ 6640621 w 6762968"/>
              <a:gd name="connsiteY4" fmla="*/ 2976514 h 4542778"/>
              <a:gd name="connsiteX5" fmla="*/ 6555619 w 6762968"/>
              <a:gd name="connsiteY5" fmla="*/ 4542778 h 4542778"/>
              <a:gd name="connsiteX0" fmla="*/ 0 w 6762968"/>
              <a:gd name="connsiteY0" fmla="*/ 2530 h 4542778"/>
              <a:gd name="connsiteX1" fmla="*/ 2784475 w 6762968"/>
              <a:gd name="connsiteY1" fmla="*/ 4762 h 4542778"/>
              <a:gd name="connsiteX2" fmla="*/ 3841717 w 6762968"/>
              <a:gd name="connsiteY2" fmla="*/ 1210739 h 4542778"/>
              <a:gd name="connsiteX3" fmla="*/ 3197544 w 6762968"/>
              <a:gd name="connsiteY3" fmla="*/ 1363817 h 4542778"/>
              <a:gd name="connsiteX4" fmla="*/ 4188849 w 6762968"/>
              <a:gd name="connsiteY4" fmla="*/ 2197487 h 4542778"/>
              <a:gd name="connsiteX5" fmla="*/ 6640621 w 6762968"/>
              <a:gd name="connsiteY5" fmla="*/ 2976514 h 4542778"/>
              <a:gd name="connsiteX6" fmla="*/ 6555619 w 6762968"/>
              <a:gd name="connsiteY6" fmla="*/ 4542778 h 4542778"/>
              <a:gd name="connsiteX0" fmla="*/ 0 w 6762968"/>
              <a:gd name="connsiteY0" fmla="*/ 2530 h 4542778"/>
              <a:gd name="connsiteX1" fmla="*/ 2784475 w 6762968"/>
              <a:gd name="connsiteY1" fmla="*/ 4762 h 4542778"/>
              <a:gd name="connsiteX2" fmla="*/ 3841717 w 6762968"/>
              <a:gd name="connsiteY2" fmla="*/ 1210739 h 4542778"/>
              <a:gd name="connsiteX3" fmla="*/ 3686988 w 6762968"/>
              <a:gd name="connsiteY3" fmla="*/ 1999400 h 4542778"/>
              <a:gd name="connsiteX4" fmla="*/ 4188849 w 6762968"/>
              <a:gd name="connsiteY4" fmla="*/ 2197487 h 4542778"/>
              <a:gd name="connsiteX5" fmla="*/ 6640621 w 6762968"/>
              <a:gd name="connsiteY5" fmla="*/ 2976514 h 4542778"/>
              <a:gd name="connsiteX6" fmla="*/ 6555619 w 6762968"/>
              <a:gd name="connsiteY6" fmla="*/ 4542778 h 4542778"/>
              <a:gd name="connsiteX0" fmla="*/ 0 w 6762968"/>
              <a:gd name="connsiteY0" fmla="*/ 2530 h 4542778"/>
              <a:gd name="connsiteX1" fmla="*/ 2784475 w 6762968"/>
              <a:gd name="connsiteY1" fmla="*/ 4762 h 4542778"/>
              <a:gd name="connsiteX2" fmla="*/ 3841717 w 6762968"/>
              <a:gd name="connsiteY2" fmla="*/ 1210739 h 4542778"/>
              <a:gd name="connsiteX3" fmla="*/ 3713445 w 6762968"/>
              <a:gd name="connsiteY3" fmla="*/ 1926064 h 4542778"/>
              <a:gd name="connsiteX4" fmla="*/ 4188849 w 6762968"/>
              <a:gd name="connsiteY4" fmla="*/ 2197487 h 4542778"/>
              <a:gd name="connsiteX5" fmla="*/ 6640621 w 6762968"/>
              <a:gd name="connsiteY5" fmla="*/ 2976514 h 4542778"/>
              <a:gd name="connsiteX6" fmla="*/ 6555619 w 6762968"/>
              <a:gd name="connsiteY6" fmla="*/ 4542778 h 4542778"/>
              <a:gd name="connsiteX0" fmla="*/ 0 w 6762968"/>
              <a:gd name="connsiteY0" fmla="*/ 2530 h 4542778"/>
              <a:gd name="connsiteX1" fmla="*/ 2784475 w 6762968"/>
              <a:gd name="connsiteY1" fmla="*/ 4762 h 4542778"/>
              <a:gd name="connsiteX2" fmla="*/ 3841717 w 6762968"/>
              <a:gd name="connsiteY2" fmla="*/ 1210739 h 4542778"/>
              <a:gd name="connsiteX3" fmla="*/ 3713445 w 6762968"/>
              <a:gd name="connsiteY3" fmla="*/ 1926064 h 4542778"/>
              <a:gd name="connsiteX4" fmla="*/ 4188849 w 6762968"/>
              <a:gd name="connsiteY4" fmla="*/ 2197487 h 4542778"/>
              <a:gd name="connsiteX5" fmla="*/ 6640621 w 6762968"/>
              <a:gd name="connsiteY5" fmla="*/ 2976514 h 4542778"/>
              <a:gd name="connsiteX6" fmla="*/ 6555619 w 6762968"/>
              <a:gd name="connsiteY6" fmla="*/ 4542778 h 4542778"/>
              <a:gd name="connsiteX0" fmla="*/ 0 w 6762968"/>
              <a:gd name="connsiteY0" fmla="*/ 2530 h 4542778"/>
              <a:gd name="connsiteX1" fmla="*/ 2784475 w 6762968"/>
              <a:gd name="connsiteY1" fmla="*/ 4762 h 4542778"/>
              <a:gd name="connsiteX2" fmla="*/ 3841717 w 6762968"/>
              <a:gd name="connsiteY2" fmla="*/ 1210739 h 4542778"/>
              <a:gd name="connsiteX3" fmla="*/ 3713445 w 6762968"/>
              <a:gd name="connsiteY3" fmla="*/ 1926064 h 4542778"/>
              <a:gd name="connsiteX4" fmla="*/ 4188849 w 6762968"/>
              <a:gd name="connsiteY4" fmla="*/ 2197487 h 4542778"/>
              <a:gd name="connsiteX5" fmla="*/ 6640621 w 6762968"/>
              <a:gd name="connsiteY5" fmla="*/ 2976514 h 4542778"/>
              <a:gd name="connsiteX6" fmla="*/ 6555619 w 6762968"/>
              <a:gd name="connsiteY6" fmla="*/ 4542778 h 4542778"/>
              <a:gd name="connsiteX0" fmla="*/ 0 w 6762968"/>
              <a:gd name="connsiteY0" fmla="*/ 2530 h 4542778"/>
              <a:gd name="connsiteX1" fmla="*/ 2784475 w 6762968"/>
              <a:gd name="connsiteY1" fmla="*/ 4762 h 4542778"/>
              <a:gd name="connsiteX2" fmla="*/ 3841717 w 6762968"/>
              <a:gd name="connsiteY2" fmla="*/ 1210739 h 4542778"/>
              <a:gd name="connsiteX3" fmla="*/ 3713445 w 6762968"/>
              <a:gd name="connsiteY3" fmla="*/ 1926064 h 4542778"/>
              <a:gd name="connsiteX4" fmla="*/ 6640621 w 6762968"/>
              <a:gd name="connsiteY4" fmla="*/ 2976514 h 4542778"/>
              <a:gd name="connsiteX5" fmla="*/ 6555619 w 6762968"/>
              <a:gd name="connsiteY5" fmla="*/ 4542778 h 4542778"/>
              <a:gd name="connsiteX0" fmla="*/ 0 w 6762968"/>
              <a:gd name="connsiteY0" fmla="*/ 2530 h 4542778"/>
              <a:gd name="connsiteX1" fmla="*/ 2784475 w 6762968"/>
              <a:gd name="connsiteY1" fmla="*/ 4762 h 4542778"/>
              <a:gd name="connsiteX2" fmla="*/ 3841717 w 6762968"/>
              <a:gd name="connsiteY2" fmla="*/ 1210739 h 4542778"/>
              <a:gd name="connsiteX3" fmla="*/ 3620847 w 6762968"/>
              <a:gd name="connsiteY3" fmla="*/ 1987177 h 4542778"/>
              <a:gd name="connsiteX4" fmla="*/ 6640621 w 6762968"/>
              <a:gd name="connsiteY4" fmla="*/ 2976514 h 4542778"/>
              <a:gd name="connsiteX5" fmla="*/ 6555619 w 6762968"/>
              <a:gd name="connsiteY5" fmla="*/ 4542778 h 454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968" h="4542778">
                <a:moveTo>
                  <a:pt x="0" y="2530"/>
                </a:moveTo>
                <a:cubicBezTo>
                  <a:pt x="492654" y="35168"/>
                  <a:pt x="2170113" y="-14980"/>
                  <a:pt x="2784475" y="4762"/>
                </a:cubicBezTo>
                <a:cubicBezTo>
                  <a:pt x="3314526" y="222427"/>
                  <a:pt x="3772872" y="984230"/>
                  <a:pt x="3841717" y="1210739"/>
                </a:cubicBezTo>
                <a:cubicBezTo>
                  <a:pt x="3910562" y="1437248"/>
                  <a:pt x="3452757" y="1839016"/>
                  <a:pt x="3620847" y="1987177"/>
                </a:cubicBezTo>
                <a:cubicBezTo>
                  <a:pt x="4087331" y="2281473"/>
                  <a:pt x="6166925" y="2540395"/>
                  <a:pt x="6640621" y="2976514"/>
                </a:cubicBezTo>
                <a:cubicBezTo>
                  <a:pt x="6969391" y="3275229"/>
                  <a:pt x="6528425" y="4322198"/>
                  <a:pt x="6555619" y="4542778"/>
                </a:cubicBezTo>
              </a:path>
            </a:pathLst>
          </a:custGeom>
          <a:ln w="63500">
            <a:solidFill>
              <a:srgbClr val="3700C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latin typeface="Helvetica" pitchFamily="2" charset="0"/>
            </a:endParaRPr>
          </a:p>
        </p:txBody>
      </p:sp>
      <p:sp>
        <p:nvSpPr>
          <p:cNvPr id="153" name="Rounded Rectangle 152"/>
          <p:cNvSpPr/>
          <p:nvPr/>
        </p:nvSpPr>
        <p:spPr>
          <a:xfrm>
            <a:off x="1921819" y="3448481"/>
            <a:ext cx="8304589" cy="9906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solidFill>
                  <a:prstClr val="white"/>
                </a:solidFill>
                <a:latin typeface="Helvetica" pitchFamily="2" charset="0"/>
              </a:rPr>
              <a:t>Interconnect for distributed compute workloads</a:t>
            </a:r>
            <a:endParaRPr lang="en-US" sz="3200" i="1" dirty="0">
              <a:solidFill>
                <a:prstClr val="white"/>
              </a:solidFill>
              <a:latin typeface="Helvetica" pitchFamily="2" charset="0"/>
            </a:endParaRPr>
          </a:p>
        </p:txBody>
      </p:sp>
      <p:sp>
        <p:nvSpPr>
          <p:cNvPr id="135" name="Title 3"/>
          <p:cNvSpPr txBox="1">
            <a:spLocks/>
          </p:cNvSpPr>
          <p:nvPr/>
        </p:nvSpPr>
        <p:spPr>
          <a:xfrm>
            <a:off x="7848600" y="76201"/>
            <a:ext cx="2895600" cy="136207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a:solidFill>
                  <a:prstClr val="black"/>
                </a:solidFill>
                <a:latin typeface="Helvetica" pitchFamily="2" charset="0"/>
              </a:rPr>
              <a:t>Transport </a:t>
            </a:r>
            <a:br>
              <a:rPr lang="en-US" sz="3200" dirty="0">
                <a:solidFill>
                  <a:prstClr val="black"/>
                </a:solidFill>
                <a:latin typeface="Helvetica" pitchFamily="2" charset="0"/>
              </a:rPr>
            </a:br>
            <a:r>
              <a:rPr lang="en-US" sz="3200" dirty="0">
                <a:solidFill>
                  <a:srgbClr val="BD0811"/>
                </a:solidFill>
                <a:latin typeface="Helvetica" pitchFamily="2" charset="0"/>
              </a:rPr>
              <a:t>inside </a:t>
            </a:r>
            <a:r>
              <a:rPr lang="en-US" sz="3200" dirty="0">
                <a:solidFill>
                  <a:prstClr val="black"/>
                </a:solidFill>
                <a:latin typeface="Helvetica" pitchFamily="2" charset="0"/>
              </a:rPr>
              <a:t>the DC</a:t>
            </a:r>
            <a:br>
              <a:rPr lang="en-US" sz="3200" dirty="0">
                <a:solidFill>
                  <a:prstClr val="black"/>
                </a:solidFill>
                <a:latin typeface="Helvetica" pitchFamily="2" charset="0"/>
              </a:rPr>
            </a:br>
            <a:br>
              <a:rPr lang="en-US" sz="3200" dirty="0">
                <a:solidFill>
                  <a:prstClr val="black"/>
                </a:solidFill>
                <a:latin typeface="Helvetica" pitchFamily="2" charset="0"/>
              </a:rPr>
            </a:br>
            <a:endParaRPr lang="en-US" sz="1400" dirty="0">
              <a:solidFill>
                <a:prstClr val="black"/>
              </a:solidFill>
              <a:latin typeface="Helvetica" pitchFamily="2" charset="0"/>
            </a:endParaRPr>
          </a:p>
        </p:txBody>
      </p:sp>
      <p:pic>
        <p:nvPicPr>
          <p:cNvPr id="2" name="Picture 1">
            <a:extLst>
              <a:ext uri="{FF2B5EF4-FFF2-40B4-BE49-F238E27FC236}">
                <a16:creationId xmlns:a16="http://schemas.microsoft.com/office/drawing/2014/main" id="{37DF7E88-D0B1-4545-B9CD-9BA0110D0E54}"/>
              </a:ext>
            </a:extLst>
          </p:cNvPr>
          <p:cNvPicPr>
            <a:picLocks noChangeAspect="1"/>
          </p:cNvPicPr>
          <p:nvPr/>
        </p:nvPicPr>
        <p:blipFill>
          <a:blip r:embed="rId8"/>
          <a:stretch>
            <a:fillRect/>
          </a:stretch>
        </p:blipFill>
        <p:spPr>
          <a:xfrm>
            <a:off x="5187466" y="4524393"/>
            <a:ext cx="6328167" cy="2235607"/>
          </a:xfrm>
          <a:prstGeom prst="rect">
            <a:avLst/>
          </a:prstGeom>
        </p:spPr>
      </p:pic>
    </p:spTree>
    <p:custDataLst>
      <p:tags r:id="rId1"/>
    </p:custDataLst>
    <p:extLst>
      <p:ext uri="{BB962C8B-B14F-4D97-AF65-F5344CB8AC3E}">
        <p14:creationId xmlns:p14="http://schemas.microsoft.com/office/powerpoint/2010/main" val="1842443021"/>
      </p:ext>
    </p:extLst>
  </p:cSld>
  <p:clrMapOvr>
    <a:masterClrMapping/>
  </p:clrMapOvr>
  <mc:AlternateContent xmlns:mc="http://schemas.openxmlformats.org/markup-compatibility/2006" xmlns:p14="http://schemas.microsoft.com/office/powerpoint/2010/main">
    <mc:Choice Requires="p14">
      <p:transition spd="slow" p14:dur="2000" advTm="43138"/>
    </mc:Choice>
    <mc:Fallback xmlns="">
      <p:transition xmlns:p14="http://schemas.microsoft.com/office/powerpoint/2010/main" spd="slow" advTm="431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36"/>
                                        </p:tgtEl>
                                      </p:cBhvr>
                                    </p:animEffect>
                                    <p:set>
                                      <p:cBhvr>
                                        <p:cTn id="7" dur="1" fill="hold">
                                          <p:stCondLst>
                                            <p:cond delay="499"/>
                                          </p:stCondLst>
                                        </p:cTn>
                                        <p:tgtEl>
                                          <p:spTgt spid="536"/>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6"/>
                                        </p:tgtEl>
                                        <p:attrNameLst>
                                          <p:attrName>style.visibility</p:attrName>
                                        </p:attrNameLst>
                                      </p:cBhvr>
                                      <p:to>
                                        <p:strVal val="visible"/>
                                      </p:to>
                                    </p:set>
                                    <p:animEffect transition="in" filter="fade">
                                      <p:cBhvr>
                                        <p:cTn id="11" dur="500"/>
                                        <p:tgtEl>
                                          <p:spTgt spid="14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62"/>
                                        </p:tgtEl>
                                        <p:attrNameLst>
                                          <p:attrName>style.visibility</p:attrName>
                                        </p:attrNameLst>
                                      </p:cBhvr>
                                      <p:to>
                                        <p:strVal val="visible"/>
                                      </p:to>
                                    </p:set>
                                    <p:animEffect transition="in" filter="fade">
                                      <p:cBhvr>
                                        <p:cTn id="15" dur="500"/>
                                        <p:tgtEl>
                                          <p:spTgt spid="16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54"/>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250"/>
                                  </p:stCondLst>
                                  <p:childTnLst>
                                    <p:set>
                                      <p:cBhvr>
                                        <p:cTn id="22" dur="1" fill="hold">
                                          <p:stCondLst>
                                            <p:cond delay="0"/>
                                          </p:stCondLst>
                                        </p:cTn>
                                        <p:tgtEl>
                                          <p:spTgt spid="155"/>
                                        </p:tgtEl>
                                        <p:attrNameLst>
                                          <p:attrName>style.visibility</p:attrName>
                                        </p:attrNameLst>
                                      </p:cBhvr>
                                      <p:to>
                                        <p:strVal val="visible"/>
                                      </p:to>
                                    </p:set>
                                  </p:childTnLst>
                                </p:cTn>
                              </p:par>
                            </p:childTnLst>
                          </p:cTn>
                        </p:par>
                        <p:par>
                          <p:cTn id="23" fill="hold">
                            <p:stCondLst>
                              <p:cond delay="250"/>
                            </p:stCondLst>
                            <p:childTnLst>
                              <p:par>
                                <p:cTn id="24" presetID="1" presetClass="entr" presetSubtype="0" fill="hold" grpId="0" nodeType="afterEffect">
                                  <p:stCondLst>
                                    <p:cond delay="250"/>
                                  </p:stCondLst>
                                  <p:childTnLst>
                                    <p:set>
                                      <p:cBhvr>
                                        <p:cTn id="25" dur="1" fill="hold">
                                          <p:stCondLst>
                                            <p:cond delay="0"/>
                                          </p:stCondLst>
                                        </p:cTn>
                                        <p:tgtEl>
                                          <p:spTgt spid="160"/>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250"/>
                                  </p:stCondLst>
                                  <p:childTnLst>
                                    <p:set>
                                      <p:cBhvr>
                                        <p:cTn id="28" dur="1" fill="hold">
                                          <p:stCondLst>
                                            <p:cond delay="0"/>
                                          </p:stCondLst>
                                        </p:cTn>
                                        <p:tgtEl>
                                          <p:spTgt spid="156"/>
                                        </p:tgtEl>
                                        <p:attrNameLst>
                                          <p:attrName>style.visibility</p:attrName>
                                        </p:attrNameLst>
                                      </p:cBhvr>
                                      <p:to>
                                        <p:strVal val="visible"/>
                                      </p:to>
                                    </p:set>
                                  </p:childTnLst>
                                </p:cTn>
                              </p:par>
                            </p:childTnLst>
                          </p:cTn>
                        </p:par>
                        <p:par>
                          <p:cTn id="29" fill="hold">
                            <p:stCondLst>
                              <p:cond delay="750"/>
                            </p:stCondLst>
                            <p:childTnLst>
                              <p:par>
                                <p:cTn id="30" presetID="1" presetClass="entr" presetSubtype="0" fill="hold" grpId="0" nodeType="afterEffect">
                                  <p:stCondLst>
                                    <p:cond delay="250"/>
                                  </p:stCondLst>
                                  <p:childTnLst>
                                    <p:set>
                                      <p:cBhvr>
                                        <p:cTn id="31" dur="1" fill="hold">
                                          <p:stCondLst>
                                            <p:cond delay="0"/>
                                          </p:stCondLst>
                                        </p:cTn>
                                        <p:tgtEl>
                                          <p:spTgt spid="157"/>
                                        </p:tgtEl>
                                        <p:attrNameLst>
                                          <p:attrName>style.visibility</p:attrName>
                                        </p:attrNameLst>
                                      </p:cBhvr>
                                      <p:to>
                                        <p:strVal val="visible"/>
                                      </p:to>
                                    </p:set>
                                  </p:childTnLst>
                                </p:cTn>
                              </p:par>
                            </p:childTnLst>
                          </p:cTn>
                        </p:par>
                        <p:par>
                          <p:cTn id="32" fill="hold">
                            <p:stCondLst>
                              <p:cond delay="1000"/>
                            </p:stCondLst>
                            <p:childTnLst>
                              <p:par>
                                <p:cTn id="33" presetID="1" presetClass="entr" presetSubtype="0" fill="hold" grpId="0" nodeType="afterEffect">
                                  <p:stCondLst>
                                    <p:cond delay="250"/>
                                  </p:stCondLst>
                                  <p:childTnLst>
                                    <p:set>
                                      <p:cBhvr>
                                        <p:cTn id="34" dur="1" fill="hold">
                                          <p:stCondLst>
                                            <p:cond delay="0"/>
                                          </p:stCondLst>
                                        </p:cTn>
                                        <p:tgtEl>
                                          <p:spTgt spid="158"/>
                                        </p:tgtEl>
                                        <p:attrNameLst>
                                          <p:attrName>style.visibility</p:attrName>
                                        </p:attrNameLst>
                                      </p:cBhvr>
                                      <p:to>
                                        <p:strVal val="visible"/>
                                      </p:to>
                                    </p:set>
                                  </p:childTnLst>
                                </p:cTn>
                              </p:par>
                            </p:childTnLst>
                          </p:cTn>
                        </p:par>
                        <p:par>
                          <p:cTn id="35" fill="hold">
                            <p:stCondLst>
                              <p:cond delay="1250"/>
                            </p:stCondLst>
                            <p:childTnLst>
                              <p:par>
                                <p:cTn id="36" presetID="1" presetClass="entr" presetSubtype="0" fill="hold" grpId="0" nodeType="afterEffect">
                                  <p:stCondLst>
                                    <p:cond delay="250"/>
                                  </p:stCondLst>
                                  <p:childTnLst>
                                    <p:set>
                                      <p:cBhvr>
                                        <p:cTn id="37" dur="1" fill="hold">
                                          <p:stCondLst>
                                            <p:cond delay="0"/>
                                          </p:stCondLst>
                                        </p:cTn>
                                        <p:tgtEl>
                                          <p:spTgt spid="15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8"/>
                                        </p:tgtEl>
                                        <p:attrNameLst>
                                          <p:attrName>style.visibility</p:attrName>
                                        </p:attrNameLst>
                                      </p:cBhvr>
                                      <p:to>
                                        <p:strVal val="visible"/>
                                      </p:to>
                                    </p:set>
                                    <p:animEffect transition="in" filter="fade">
                                      <p:cBhvr>
                                        <p:cTn id="42" dur="500"/>
                                        <p:tgtEl>
                                          <p:spTgt spid="14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47"/>
                                        </p:tgtEl>
                                        <p:attrNameLst>
                                          <p:attrName>style.visibility</p:attrName>
                                        </p:attrNameLst>
                                      </p:cBhvr>
                                      <p:to>
                                        <p:strVal val="visible"/>
                                      </p:to>
                                    </p:set>
                                    <p:animEffect transition="in" filter="fade">
                                      <p:cBhvr>
                                        <p:cTn id="45" dur="500"/>
                                        <p:tgtEl>
                                          <p:spTgt spid="14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53"/>
                                        </p:tgtEl>
                                        <p:attrNameLst>
                                          <p:attrName>style.visibility</p:attrName>
                                        </p:attrNameLst>
                                      </p:cBhvr>
                                      <p:to>
                                        <p:strVal val="visible"/>
                                      </p:to>
                                    </p:set>
                                    <p:animEffect transition="in" filter="fade">
                                      <p:cBhvr>
                                        <p:cTn id="50" dur="500"/>
                                        <p:tgtEl>
                                          <p:spTgt spid="153"/>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 grpId="0" animBg="1"/>
      <p:bldP spid="146" grpId="0" animBg="1"/>
      <p:bldP spid="147" grpId="0" animBg="1"/>
      <p:bldP spid="148" grpId="0" animBg="1"/>
      <p:bldP spid="154" grpId="0" animBg="1"/>
      <p:bldP spid="155" grpId="0" animBg="1"/>
      <p:bldP spid="156" grpId="0" animBg="1"/>
      <p:bldP spid="157" grpId="0" animBg="1"/>
      <p:bldP spid="158" grpId="0" animBg="1"/>
      <p:bldP spid="159" grpId="0" animBg="1"/>
      <p:bldP spid="160" grpId="0" animBg="1"/>
      <p:bldP spid="162" grpId="0" animBg="1"/>
      <p:bldP spid="15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center workloads</a:t>
            </a:r>
          </a:p>
        </p:txBody>
      </p:sp>
      <p:sp>
        <p:nvSpPr>
          <p:cNvPr id="3" name="Content Placeholder 2"/>
          <p:cNvSpPr>
            <a:spLocks noGrp="1"/>
          </p:cNvSpPr>
          <p:nvPr>
            <p:ph idx="1"/>
          </p:nvPr>
        </p:nvSpPr>
        <p:spPr/>
        <p:txBody>
          <a:bodyPr/>
          <a:lstStyle/>
          <a:p>
            <a:r>
              <a:rPr lang="en-US" dirty="0"/>
              <a:t>Mice and Elephants</a:t>
            </a:r>
          </a:p>
          <a:p>
            <a:endParaRPr lang="en-US" dirty="0"/>
          </a:p>
          <a:p>
            <a:pPr>
              <a:spcBef>
                <a:spcPct val="25000"/>
              </a:spcBef>
              <a:buClr>
                <a:srgbClr val="000000"/>
              </a:buClr>
            </a:pPr>
            <a:r>
              <a:rPr lang="en-US" dirty="0">
                <a:solidFill>
                  <a:srgbClr val="000000"/>
                </a:solidFill>
                <a:ea typeface="ＭＳ Ｐゴシック" charset="-128"/>
                <a:cs typeface="ＭＳ Ｐゴシック" charset="-128"/>
              </a:rPr>
              <a:t>Short messages</a:t>
            </a:r>
          </a:p>
          <a:p>
            <a:pPr>
              <a:spcBef>
                <a:spcPct val="25000"/>
              </a:spcBef>
              <a:buClr>
                <a:srgbClr val="000000"/>
              </a:buClr>
              <a:buNone/>
            </a:pPr>
            <a:r>
              <a:rPr lang="en-US" sz="2400" b="1" dirty="0">
                <a:solidFill>
                  <a:srgbClr val="000000"/>
                </a:solidFill>
                <a:ea typeface="ＭＳ Ｐゴシック" charset="-128"/>
                <a:cs typeface="ＭＳ Ｐゴシック" charset="-128"/>
              </a:rPr>
              <a:t>     </a:t>
            </a:r>
            <a:r>
              <a:rPr lang="en-US" sz="2400" dirty="0">
                <a:ea typeface="ＭＳ Ｐゴシック" charset="-128"/>
                <a:cs typeface="ＭＳ Ｐゴシック" charset="-128"/>
              </a:rPr>
              <a:t>(e.g., </a:t>
            </a:r>
            <a:r>
              <a:rPr lang="en-US" sz="2400" dirty="0"/>
              <a:t>query</a:t>
            </a:r>
            <a:r>
              <a:rPr lang="en-US" sz="2400" dirty="0">
                <a:ea typeface="ＭＳ Ｐゴシック" charset="-128"/>
                <a:cs typeface="ＭＳ Ｐゴシック" charset="-128"/>
              </a:rPr>
              <a:t>, coordination)</a:t>
            </a:r>
          </a:p>
          <a:p>
            <a:pPr lvl="1">
              <a:spcBef>
                <a:spcPct val="25000"/>
              </a:spcBef>
              <a:buClr>
                <a:srgbClr val="000000"/>
              </a:buClr>
              <a:buNone/>
            </a:pPr>
            <a:endParaRPr lang="en-US" sz="1600" dirty="0">
              <a:ea typeface="ＭＳ Ｐゴシック" charset="-128"/>
              <a:cs typeface="ＭＳ Ｐゴシック" charset="-128"/>
            </a:endParaRPr>
          </a:p>
          <a:p>
            <a:pPr>
              <a:spcBef>
                <a:spcPct val="25000"/>
              </a:spcBef>
              <a:buClr>
                <a:srgbClr val="000000"/>
              </a:buClr>
            </a:pPr>
            <a:r>
              <a:rPr lang="en-US" dirty="0">
                <a:ea typeface="ＭＳ Ｐゴシック" charset="-128"/>
                <a:cs typeface="ＭＳ Ｐゴシック" charset="-128"/>
              </a:rPr>
              <a:t>Large flows</a:t>
            </a:r>
          </a:p>
          <a:p>
            <a:pPr>
              <a:spcBef>
                <a:spcPct val="25000"/>
              </a:spcBef>
              <a:buClr>
                <a:srgbClr val="000000"/>
              </a:buClr>
              <a:buNone/>
            </a:pPr>
            <a:r>
              <a:rPr lang="en-US" sz="2400" dirty="0">
                <a:ea typeface="ＭＳ Ｐゴシック" charset="-128"/>
                <a:cs typeface="ＭＳ Ｐゴシック" charset="-128"/>
              </a:rPr>
              <a:t>     (</a:t>
            </a:r>
            <a:r>
              <a:rPr lang="en-US" sz="2400" dirty="0"/>
              <a:t>e.g., d</a:t>
            </a:r>
            <a:r>
              <a:rPr lang="en-US" sz="2400" dirty="0">
                <a:ea typeface="ＭＳ Ｐゴシック" charset="-128"/>
                <a:cs typeface="ＭＳ Ｐゴシック" charset="-128"/>
              </a:rPr>
              <a:t>ata update, backup)</a:t>
            </a:r>
            <a:r>
              <a:rPr lang="en-US" sz="2400" b="1" dirty="0">
                <a:solidFill>
                  <a:srgbClr val="000000"/>
                </a:solidFill>
                <a:ea typeface="ＭＳ Ｐゴシック" charset="-128"/>
                <a:cs typeface="ＭＳ Ｐゴシック" charset="-128"/>
              </a:rPr>
              <a:t> </a:t>
            </a:r>
          </a:p>
          <a:p>
            <a:pPr lvl="1">
              <a:spcBef>
                <a:spcPct val="25000"/>
              </a:spcBef>
              <a:buClr>
                <a:srgbClr val="000000"/>
              </a:buClr>
              <a:buNone/>
            </a:pPr>
            <a:endParaRPr lang="en-US" sz="2400" dirty="0">
              <a:solidFill>
                <a:srgbClr val="FF0000"/>
              </a:solidFill>
              <a:ea typeface="ＭＳ Ｐゴシック" charset="-128"/>
              <a:cs typeface="ＭＳ Ｐゴシック" charset="-128"/>
            </a:endParaRPr>
          </a:p>
          <a:p>
            <a:endParaRPr lang="en-US" dirty="0"/>
          </a:p>
          <a:p>
            <a:endParaRPr lang="en-US" dirty="0"/>
          </a:p>
        </p:txBody>
      </p:sp>
      <p:grpSp>
        <p:nvGrpSpPr>
          <p:cNvPr id="4" name="Group 3"/>
          <p:cNvGrpSpPr/>
          <p:nvPr/>
        </p:nvGrpSpPr>
        <p:grpSpPr>
          <a:xfrm>
            <a:off x="8231835" y="2112192"/>
            <a:ext cx="1170176" cy="2916936"/>
            <a:chOff x="6526024" y="2389632"/>
            <a:chExt cx="1170176" cy="2916936"/>
          </a:xfrm>
        </p:grpSpPr>
        <p:pic>
          <p:nvPicPr>
            <p:cNvPr id="5" name="Picture 4" descr="gif_mouse.gif"/>
            <p:cNvPicPr>
              <a:picLocks noChangeAspect="1"/>
            </p:cNvPicPr>
            <p:nvPr/>
          </p:nvPicPr>
          <p:blipFill>
            <a:blip r:embed="rId2" cstate="print"/>
            <a:stretch>
              <a:fillRect/>
            </a:stretch>
          </p:blipFill>
          <p:spPr>
            <a:xfrm>
              <a:off x="6548124" y="2766284"/>
              <a:ext cx="961810" cy="1119916"/>
            </a:xfrm>
            <a:prstGeom prst="rect">
              <a:avLst/>
            </a:prstGeom>
          </p:spPr>
        </p:pic>
        <p:pic>
          <p:nvPicPr>
            <p:cNvPr id="6" name="Picture 5"/>
            <p:cNvPicPr>
              <a:picLocks noChangeAspect="1"/>
            </p:cNvPicPr>
            <p:nvPr/>
          </p:nvPicPr>
          <p:blipFill>
            <a:blip r:embed="rId3" cstate="print"/>
            <a:stretch>
              <a:fillRect/>
            </a:stretch>
          </p:blipFill>
          <p:spPr>
            <a:xfrm>
              <a:off x="6526024" y="4191000"/>
              <a:ext cx="1170176" cy="1115568"/>
            </a:xfrm>
            <a:prstGeom prst="rect">
              <a:avLst/>
            </a:prstGeom>
          </p:spPr>
        </p:pic>
        <p:sp>
          <p:nvSpPr>
            <p:cNvPr id="7" name="TextBox 6"/>
            <p:cNvSpPr txBox="1"/>
            <p:nvPr/>
          </p:nvSpPr>
          <p:spPr>
            <a:xfrm>
              <a:off x="6671734" y="2389632"/>
              <a:ext cx="423334" cy="369332"/>
            </a:xfrm>
            <a:prstGeom prst="rect">
              <a:avLst/>
            </a:prstGeom>
            <a:solidFill>
              <a:schemeClr val="bg1"/>
            </a:solidFill>
          </p:spPr>
          <p:txBody>
            <a:bodyPr wrap="square" rtlCol="0">
              <a:spAutoFit/>
            </a:bodyPr>
            <a:lstStyle/>
            <a:p>
              <a:endParaRPr lang="en-US" dirty="0">
                <a:solidFill>
                  <a:prstClr val="black"/>
                </a:solidFill>
                <a:latin typeface="Calibri"/>
              </a:endParaRPr>
            </a:p>
          </p:txBody>
        </p:sp>
      </p:grpSp>
      <p:grpSp>
        <p:nvGrpSpPr>
          <p:cNvPr id="8" name="Group 7"/>
          <p:cNvGrpSpPr/>
          <p:nvPr/>
        </p:nvGrpSpPr>
        <p:grpSpPr>
          <a:xfrm>
            <a:off x="6763546" y="2819329"/>
            <a:ext cx="3565479" cy="1814155"/>
            <a:chOff x="5222658" y="3124200"/>
            <a:chExt cx="3565479" cy="1814155"/>
          </a:xfrm>
        </p:grpSpPr>
        <p:grpSp>
          <p:nvGrpSpPr>
            <p:cNvPr id="9" name="Group 8"/>
            <p:cNvGrpSpPr/>
            <p:nvPr/>
          </p:nvGrpSpPr>
          <p:grpSpPr>
            <a:xfrm>
              <a:off x="5230624" y="3124200"/>
              <a:ext cx="2890991" cy="523220"/>
              <a:chOff x="5230624" y="3119735"/>
              <a:chExt cx="2890991" cy="523220"/>
            </a:xfrm>
          </p:grpSpPr>
          <p:cxnSp>
            <p:nvCxnSpPr>
              <p:cNvPr id="13" name="Straight Arrow Connector 12"/>
              <p:cNvCxnSpPr/>
              <p:nvPr/>
            </p:nvCxnSpPr>
            <p:spPr>
              <a:xfrm>
                <a:off x="5230624" y="3424535"/>
                <a:ext cx="685800" cy="1588"/>
              </a:xfrm>
              <a:prstGeom prst="straightConnector1">
                <a:avLst/>
              </a:prstGeom>
              <a:ln w="63500">
                <a:solidFill>
                  <a:srgbClr val="BD0811"/>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096000" y="3119735"/>
                <a:ext cx="2025615" cy="523220"/>
              </a:xfrm>
              <a:prstGeom prst="rect">
                <a:avLst/>
              </a:prstGeom>
              <a:noFill/>
            </p:spPr>
            <p:txBody>
              <a:bodyPr wrap="none" rtlCol="0">
                <a:spAutoFit/>
              </a:bodyPr>
              <a:lstStyle/>
              <a:p>
                <a:r>
                  <a:rPr lang="en-US" sz="2800" dirty="0">
                    <a:solidFill>
                      <a:srgbClr val="BD0811"/>
                    </a:solidFill>
                    <a:latin typeface="Calibri"/>
                    <a:ea typeface="ＭＳ Ｐゴシック" charset="-128"/>
                    <a:cs typeface="ＭＳ Ｐゴシック" charset="-128"/>
                  </a:rPr>
                  <a:t>Low Latency</a:t>
                </a:r>
                <a:endParaRPr lang="en-US" sz="2800" dirty="0">
                  <a:solidFill>
                    <a:srgbClr val="BD0811"/>
                  </a:solidFill>
                  <a:latin typeface="Calibri"/>
                </a:endParaRPr>
              </a:p>
            </p:txBody>
          </p:sp>
        </p:grpSp>
        <p:grpSp>
          <p:nvGrpSpPr>
            <p:cNvPr id="10" name="Group 9"/>
            <p:cNvGrpSpPr/>
            <p:nvPr/>
          </p:nvGrpSpPr>
          <p:grpSpPr>
            <a:xfrm>
              <a:off x="5222658" y="4415135"/>
              <a:ext cx="3565479" cy="523220"/>
              <a:chOff x="5222658" y="4034135"/>
              <a:chExt cx="3565479" cy="523220"/>
            </a:xfrm>
          </p:grpSpPr>
          <p:cxnSp>
            <p:nvCxnSpPr>
              <p:cNvPr id="11" name="Straight Arrow Connector 10"/>
              <p:cNvCxnSpPr/>
              <p:nvPr/>
            </p:nvCxnSpPr>
            <p:spPr>
              <a:xfrm>
                <a:off x="5222658" y="4267200"/>
                <a:ext cx="685800" cy="1588"/>
              </a:xfrm>
              <a:prstGeom prst="straightConnector1">
                <a:avLst/>
              </a:prstGeom>
              <a:ln w="63500">
                <a:solidFill>
                  <a:srgbClr val="BD0811"/>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088034" y="4034135"/>
                <a:ext cx="2700103" cy="523220"/>
              </a:xfrm>
              <a:prstGeom prst="rect">
                <a:avLst/>
              </a:prstGeom>
              <a:noFill/>
            </p:spPr>
            <p:txBody>
              <a:bodyPr wrap="none" rtlCol="0">
                <a:spAutoFit/>
              </a:bodyPr>
              <a:lstStyle/>
              <a:p>
                <a:r>
                  <a:rPr lang="en-US" sz="2800" dirty="0">
                    <a:solidFill>
                      <a:srgbClr val="BD0811"/>
                    </a:solidFill>
                    <a:latin typeface="Calibri"/>
                    <a:ea typeface="ＭＳ Ｐゴシック" charset="-128"/>
                    <a:cs typeface="ＭＳ Ｐゴシック" charset="-128"/>
                  </a:rPr>
                  <a:t>High Throughput</a:t>
                </a:r>
                <a:endParaRPr lang="en-US" sz="2800" dirty="0">
                  <a:solidFill>
                    <a:srgbClr val="BD0811"/>
                  </a:solidFill>
                  <a:latin typeface="Calibri"/>
                </a:endParaRPr>
              </a:p>
            </p:txBody>
          </p:sp>
        </p:grpSp>
      </p:grpSp>
    </p:spTree>
    <p:extLst>
      <p:ext uri="{BB962C8B-B14F-4D97-AF65-F5344CB8AC3E}">
        <p14:creationId xmlns:p14="http://schemas.microsoft.com/office/powerpoint/2010/main" val="1711834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8" fill="hold" nodeType="clickEffect">
                                  <p:stCondLst>
                                    <p:cond delay="0"/>
                                  </p:stCondLst>
                                  <p:childTnLst>
                                    <p:animEffect transition="out" filter="wipe(left)">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par>
                                <p:cTn id="12" presetID="22" presetClass="entr" presetSubtype="8"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Picture 85" descr="server-gray.png"/>
          <p:cNvPicPr>
            <a:picLocks noChangeAspect="1"/>
          </p:cNvPicPr>
          <p:nvPr/>
        </p:nvPicPr>
        <p:blipFill>
          <a:blip r:embed="rId4" cstate="print"/>
          <a:stretch>
            <a:fillRect/>
          </a:stretch>
        </p:blipFill>
        <p:spPr>
          <a:xfrm>
            <a:off x="3276600" y="5012928"/>
            <a:ext cx="915278" cy="974328"/>
          </a:xfrm>
          <a:prstGeom prst="rect">
            <a:avLst/>
          </a:prstGeom>
        </p:spPr>
      </p:pic>
      <p:pic>
        <p:nvPicPr>
          <p:cNvPr id="87" name="Picture 86" descr="server-gray.png"/>
          <p:cNvPicPr>
            <a:picLocks noChangeAspect="1"/>
          </p:cNvPicPr>
          <p:nvPr/>
        </p:nvPicPr>
        <p:blipFill>
          <a:blip r:embed="rId4" cstate="print"/>
          <a:stretch>
            <a:fillRect/>
          </a:stretch>
        </p:blipFill>
        <p:spPr>
          <a:xfrm>
            <a:off x="3277478" y="3793728"/>
            <a:ext cx="915278" cy="974328"/>
          </a:xfrm>
          <a:prstGeom prst="rect">
            <a:avLst/>
          </a:prstGeom>
        </p:spPr>
      </p:pic>
      <p:pic>
        <p:nvPicPr>
          <p:cNvPr id="88" name="Picture 87" descr="server-gray.png"/>
          <p:cNvPicPr>
            <a:picLocks noChangeAspect="1"/>
          </p:cNvPicPr>
          <p:nvPr/>
        </p:nvPicPr>
        <p:blipFill>
          <a:blip r:embed="rId4" cstate="print"/>
          <a:stretch>
            <a:fillRect/>
          </a:stretch>
        </p:blipFill>
        <p:spPr>
          <a:xfrm>
            <a:off x="3277478" y="2514600"/>
            <a:ext cx="915278" cy="974328"/>
          </a:xfrm>
          <a:prstGeom prst="rect">
            <a:avLst/>
          </a:prstGeom>
        </p:spPr>
      </p:pic>
      <p:pic>
        <p:nvPicPr>
          <p:cNvPr id="89" name="Picture 88" descr="server-gray.png"/>
          <p:cNvPicPr>
            <a:picLocks noChangeAspect="1"/>
          </p:cNvPicPr>
          <p:nvPr/>
        </p:nvPicPr>
        <p:blipFill>
          <a:blip r:embed="rId4" cstate="print"/>
          <a:stretch>
            <a:fillRect/>
          </a:stretch>
        </p:blipFill>
        <p:spPr>
          <a:xfrm>
            <a:off x="3277478" y="1219200"/>
            <a:ext cx="915278" cy="974328"/>
          </a:xfrm>
          <a:prstGeom prst="rect">
            <a:avLst/>
          </a:prstGeom>
        </p:spPr>
      </p:pic>
      <p:pic>
        <p:nvPicPr>
          <p:cNvPr id="10" name="Content Placeholder 9" descr="switch.png"/>
          <p:cNvPicPr>
            <a:picLocks noGrp="1" noChangeAspect="1"/>
          </p:cNvPicPr>
          <p:nvPr>
            <p:ph idx="1"/>
          </p:nvPr>
        </p:nvPicPr>
        <p:blipFill>
          <a:blip r:embed="rId5" cstate="print"/>
          <a:stretch>
            <a:fillRect/>
          </a:stretch>
        </p:blipFill>
        <p:spPr>
          <a:xfrm flipH="1">
            <a:off x="5810110" y="3233040"/>
            <a:ext cx="1643349" cy="692945"/>
          </a:xfrm>
        </p:spPr>
      </p:pic>
      <p:pic>
        <p:nvPicPr>
          <p:cNvPr id="5" name="Picture 4" descr="server2.jpg"/>
          <p:cNvPicPr>
            <a:picLocks noChangeAspect="1"/>
          </p:cNvPicPr>
          <p:nvPr/>
        </p:nvPicPr>
        <p:blipFill>
          <a:blip r:embed="rId6" cstate="print"/>
          <a:stretch>
            <a:fillRect/>
          </a:stretch>
        </p:blipFill>
        <p:spPr>
          <a:xfrm>
            <a:off x="8758958" y="3044595"/>
            <a:ext cx="1148799" cy="1102845"/>
          </a:xfrm>
          <a:prstGeom prst="rect">
            <a:avLst/>
          </a:prstGeom>
        </p:spPr>
      </p:pic>
      <p:cxnSp>
        <p:nvCxnSpPr>
          <p:cNvPr id="12" name="Straight Connector 11"/>
          <p:cNvCxnSpPr/>
          <p:nvPr/>
        </p:nvCxnSpPr>
        <p:spPr>
          <a:xfrm flipV="1">
            <a:off x="7224859" y="3579513"/>
            <a:ext cx="1610299"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135465" y="1706364"/>
            <a:ext cx="1675522" cy="176629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135465" y="3001764"/>
            <a:ext cx="1675522" cy="54709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4135465" y="3625056"/>
            <a:ext cx="1675522" cy="655836"/>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4134587" y="3701256"/>
            <a:ext cx="1676400" cy="1798836"/>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4" name="Group 151"/>
          <p:cNvGrpSpPr>
            <a:grpSpLocks/>
          </p:cNvGrpSpPr>
          <p:nvPr/>
        </p:nvGrpSpPr>
        <p:grpSpPr bwMode="auto">
          <a:xfrm>
            <a:off x="5945356" y="3276600"/>
            <a:ext cx="1295400" cy="609600"/>
            <a:chOff x="4032" y="480"/>
            <a:chExt cx="768" cy="576"/>
          </a:xfrm>
          <a:gradFill>
            <a:gsLst>
              <a:gs pos="0">
                <a:schemeClr val="bg1"/>
              </a:gs>
              <a:gs pos="100000">
                <a:schemeClr val="hlink"/>
              </a:gs>
            </a:gsLst>
            <a:lin ang="0" scaled="1"/>
          </a:gradFill>
        </p:grpSpPr>
        <p:sp>
          <p:nvSpPr>
            <p:cNvPr id="55"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a:solidFill>
                  <a:srgbClr val="333399"/>
                </a:solidFill>
                <a:latin typeface="Helvetica" pitchFamily="2" charset="0"/>
              </a:endParaRPr>
            </a:p>
          </p:txBody>
        </p:sp>
        <p:sp>
          <p:nvSpPr>
            <p:cNvPr id="56"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a:solidFill>
                  <a:prstClr val="black"/>
                </a:solidFill>
                <a:latin typeface="Helvetica" pitchFamily="2" charset="0"/>
              </a:endParaRPr>
            </a:p>
          </p:txBody>
        </p:sp>
      </p:grpSp>
      <p:sp>
        <p:nvSpPr>
          <p:cNvPr id="74" name="Rectangle 163"/>
          <p:cNvSpPr>
            <a:spLocks noChangeArrowheads="1"/>
          </p:cNvSpPr>
          <p:nvPr/>
        </p:nvSpPr>
        <p:spPr bwMode="auto">
          <a:xfrm>
            <a:off x="8688556" y="3276600"/>
            <a:ext cx="192024" cy="594360"/>
          </a:xfrm>
          <a:prstGeom prst="rect">
            <a:avLst/>
          </a:prstGeom>
          <a:solidFill>
            <a:srgbClr val="0C921C"/>
          </a:solidFill>
          <a:ln w="9525">
            <a:noFill/>
            <a:miter lim="800000"/>
            <a:headEnd/>
            <a:tailEnd/>
          </a:ln>
          <a:effectLst/>
        </p:spPr>
        <p:txBody>
          <a:bodyPr wrap="none" anchor="ctr"/>
          <a:lstStyle/>
          <a:p>
            <a:pPr>
              <a:defRPr/>
            </a:pPr>
            <a:endParaRPr lang="en-US">
              <a:solidFill>
                <a:srgbClr val="333399"/>
              </a:solidFill>
              <a:latin typeface="Helvetica" pitchFamily="2" charset="0"/>
            </a:endParaRPr>
          </a:p>
        </p:txBody>
      </p:sp>
      <p:sp>
        <p:nvSpPr>
          <p:cNvPr id="75" name="Rectangle 163"/>
          <p:cNvSpPr>
            <a:spLocks noChangeArrowheads="1"/>
          </p:cNvSpPr>
          <p:nvPr/>
        </p:nvSpPr>
        <p:spPr bwMode="auto">
          <a:xfrm>
            <a:off x="8688556" y="3276600"/>
            <a:ext cx="192024" cy="594360"/>
          </a:xfrm>
          <a:prstGeom prst="rect">
            <a:avLst/>
          </a:prstGeom>
          <a:solidFill>
            <a:srgbClr val="0C921C"/>
          </a:solidFill>
          <a:ln w="9525">
            <a:noFill/>
            <a:miter lim="800000"/>
            <a:headEnd/>
            <a:tailEnd/>
          </a:ln>
          <a:effectLst/>
        </p:spPr>
        <p:txBody>
          <a:bodyPr wrap="none" anchor="ctr"/>
          <a:lstStyle/>
          <a:p>
            <a:pPr>
              <a:defRPr/>
            </a:pPr>
            <a:endParaRPr lang="en-US">
              <a:solidFill>
                <a:srgbClr val="333399"/>
              </a:solidFill>
              <a:latin typeface="Helvetica" pitchFamily="2" charset="0"/>
            </a:endParaRPr>
          </a:p>
        </p:txBody>
      </p:sp>
      <p:sp>
        <p:nvSpPr>
          <p:cNvPr id="76" name="Rectangle 163"/>
          <p:cNvSpPr>
            <a:spLocks noChangeArrowheads="1"/>
          </p:cNvSpPr>
          <p:nvPr/>
        </p:nvSpPr>
        <p:spPr bwMode="auto">
          <a:xfrm>
            <a:off x="8688556" y="3276600"/>
            <a:ext cx="192024" cy="594360"/>
          </a:xfrm>
          <a:prstGeom prst="rect">
            <a:avLst/>
          </a:prstGeom>
          <a:solidFill>
            <a:srgbClr val="0C921C"/>
          </a:solidFill>
          <a:ln w="9525">
            <a:noFill/>
            <a:miter lim="800000"/>
            <a:headEnd/>
            <a:tailEnd/>
          </a:ln>
          <a:effectLst/>
        </p:spPr>
        <p:txBody>
          <a:bodyPr wrap="none" anchor="ctr"/>
          <a:lstStyle/>
          <a:p>
            <a:pPr>
              <a:defRPr/>
            </a:pPr>
            <a:endParaRPr lang="en-US">
              <a:solidFill>
                <a:srgbClr val="333399"/>
              </a:solidFill>
              <a:latin typeface="Helvetica" pitchFamily="2" charset="0"/>
            </a:endParaRPr>
          </a:p>
        </p:txBody>
      </p:sp>
      <p:sp>
        <p:nvSpPr>
          <p:cNvPr id="77" name="Rectangle 163"/>
          <p:cNvSpPr>
            <a:spLocks noChangeArrowheads="1"/>
          </p:cNvSpPr>
          <p:nvPr/>
        </p:nvSpPr>
        <p:spPr bwMode="auto">
          <a:xfrm>
            <a:off x="8688556" y="3276600"/>
            <a:ext cx="192024" cy="594360"/>
          </a:xfrm>
          <a:prstGeom prst="rect">
            <a:avLst/>
          </a:prstGeom>
          <a:solidFill>
            <a:srgbClr val="0C921C"/>
          </a:solidFill>
          <a:ln w="9525">
            <a:noFill/>
            <a:miter lim="800000"/>
            <a:headEnd/>
            <a:tailEnd/>
          </a:ln>
          <a:effectLst/>
        </p:spPr>
        <p:txBody>
          <a:bodyPr wrap="none" anchor="ctr"/>
          <a:lstStyle/>
          <a:p>
            <a:pPr>
              <a:defRPr/>
            </a:pPr>
            <a:endParaRPr lang="en-US">
              <a:solidFill>
                <a:srgbClr val="333399"/>
              </a:solidFill>
              <a:latin typeface="Helvetica" pitchFamily="2" charset="0"/>
            </a:endParaRPr>
          </a:p>
        </p:txBody>
      </p:sp>
      <p:sp>
        <p:nvSpPr>
          <p:cNvPr id="78" name="Rectangle 163"/>
          <p:cNvSpPr>
            <a:spLocks noChangeArrowheads="1"/>
          </p:cNvSpPr>
          <p:nvPr/>
        </p:nvSpPr>
        <p:spPr bwMode="auto">
          <a:xfrm>
            <a:off x="3924532" y="1447800"/>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Helvetica" pitchFamily="2" charset="0"/>
            </a:endParaRPr>
          </a:p>
        </p:txBody>
      </p:sp>
      <p:sp>
        <p:nvSpPr>
          <p:cNvPr id="79" name="Rectangle 163"/>
          <p:cNvSpPr>
            <a:spLocks noChangeArrowheads="1"/>
          </p:cNvSpPr>
          <p:nvPr/>
        </p:nvSpPr>
        <p:spPr bwMode="auto">
          <a:xfrm>
            <a:off x="3695932" y="1463040"/>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Helvetica" pitchFamily="2" charset="0"/>
            </a:endParaRPr>
          </a:p>
        </p:txBody>
      </p:sp>
      <p:sp>
        <p:nvSpPr>
          <p:cNvPr id="80" name="Rectangle 163"/>
          <p:cNvSpPr>
            <a:spLocks noChangeArrowheads="1"/>
          </p:cNvSpPr>
          <p:nvPr/>
        </p:nvSpPr>
        <p:spPr bwMode="auto">
          <a:xfrm>
            <a:off x="3924532" y="2714372"/>
            <a:ext cx="192024" cy="594360"/>
          </a:xfrm>
          <a:prstGeom prst="rect">
            <a:avLst/>
          </a:prstGeom>
          <a:gradFill rotWithShape="1">
            <a:gsLst>
              <a:gs pos="0">
                <a:srgbClr val="000082"/>
              </a:gs>
              <a:gs pos="30000">
                <a:srgbClr val="66008F"/>
              </a:gs>
              <a:gs pos="64999">
                <a:srgbClr val="BA0066"/>
              </a:gs>
              <a:gs pos="89999">
                <a:srgbClr val="FF0000"/>
              </a:gs>
              <a:gs pos="100000">
                <a:srgbClr val="FF8200"/>
              </a:gs>
            </a:gsLst>
            <a:lin ang="5400000" scaled="0"/>
          </a:gradFill>
          <a:ln w="9525">
            <a:noFill/>
            <a:miter lim="800000"/>
            <a:headEnd/>
            <a:tailEnd/>
          </a:ln>
          <a:effectLst/>
        </p:spPr>
        <p:txBody>
          <a:bodyPr wrap="none" anchor="ctr"/>
          <a:lstStyle/>
          <a:p>
            <a:pPr>
              <a:defRPr/>
            </a:pPr>
            <a:endParaRPr lang="en-US">
              <a:solidFill>
                <a:srgbClr val="333399"/>
              </a:solidFill>
              <a:latin typeface="Helvetica" pitchFamily="2" charset="0"/>
            </a:endParaRPr>
          </a:p>
        </p:txBody>
      </p:sp>
      <p:sp>
        <p:nvSpPr>
          <p:cNvPr id="81" name="Rectangle 163"/>
          <p:cNvSpPr>
            <a:spLocks noChangeArrowheads="1"/>
          </p:cNvSpPr>
          <p:nvPr/>
        </p:nvSpPr>
        <p:spPr bwMode="auto">
          <a:xfrm>
            <a:off x="3695932" y="2714372"/>
            <a:ext cx="192024" cy="594360"/>
          </a:xfrm>
          <a:prstGeom prst="rect">
            <a:avLst/>
          </a:prstGeom>
          <a:gradFill rotWithShape="1">
            <a:gsLst>
              <a:gs pos="0">
                <a:srgbClr val="000082"/>
              </a:gs>
              <a:gs pos="30000">
                <a:srgbClr val="66008F"/>
              </a:gs>
              <a:gs pos="64999">
                <a:srgbClr val="BA0066"/>
              </a:gs>
              <a:gs pos="89999">
                <a:srgbClr val="FF0000"/>
              </a:gs>
              <a:gs pos="100000">
                <a:srgbClr val="FF8200"/>
              </a:gs>
            </a:gsLst>
            <a:lin ang="5400000" scaled="0"/>
          </a:gradFill>
          <a:ln w="9525">
            <a:noFill/>
            <a:miter lim="800000"/>
            <a:headEnd/>
            <a:tailEnd/>
          </a:ln>
          <a:effectLst/>
        </p:spPr>
        <p:txBody>
          <a:bodyPr wrap="none" anchor="ctr"/>
          <a:lstStyle/>
          <a:p>
            <a:pPr>
              <a:defRPr/>
            </a:pPr>
            <a:endParaRPr lang="en-US">
              <a:solidFill>
                <a:srgbClr val="333399"/>
              </a:solidFill>
              <a:latin typeface="Helvetica" pitchFamily="2" charset="0"/>
            </a:endParaRPr>
          </a:p>
        </p:txBody>
      </p:sp>
      <p:sp>
        <p:nvSpPr>
          <p:cNvPr id="82" name="Rectangle 163"/>
          <p:cNvSpPr>
            <a:spLocks noChangeArrowheads="1"/>
          </p:cNvSpPr>
          <p:nvPr/>
        </p:nvSpPr>
        <p:spPr bwMode="auto">
          <a:xfrm>
            <a:off x="3924532" y="3962400"/>
            <a:ext cx="192024" cy="594360"/>
          </a:xfrm>
          <a:prstGeom prst="rect">
            <a:avLst/>
          </a:prstGeom>
          <a:gradFill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w="9525">
            <a:noFill/>
            <a:miter lim="800000"/>
            <a:headEnd/>
            <a:tailEnd/>
          </a:ln>
          <a:effectLst/>
        </p:spPr>
        <p:txBody>
          <a:bodyPr wrap="none" anchor="ctr"/>
          <a:lstStyle/>
          <a:p>
            <a:pPr>
              <a:defRPr/>
            </a:pPr>
            <a:endParaRPr lang="en-US">
              <a:solidFill>
                <a:srgbClr val="333399"/>
              </a:solidFill>
              <a:latin typeface="Helvetica" pitchFamily="2" charset="0"/>
            </a:endParaRPr>
          </a:p>
        </p:txBody>
      </p:sp>
      <p:sp>
        <p:nvSpPr>
          <p:cNvPr id="83" name="Rectangle 163"/>
          <p:cNvSpPr>
            <a:spLocks noChangeArrowheads="1"/>
          </p:cNvSpPr>
          <p:nvPr/>
        </p:nvSpPr>
        <p:spPr bwMode="auto">
          <a:xfrm>
            <a:off x="3695932" y="3962400"/>
            <a:ext cx="192024" cy="594360"/>
          </a:xfrm>
          <a:prstGeom prst="rect">
            <a:avLst/>
          </a:prstGeom>
          <a:gradFill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w="9525">
            <a:noFill/>
            <a:miter lim="800000"/>
            <a:headEnd/>
            <a:tailEnd/>
          </a:ln>
          <a:effectLst/>
        </p:spPr>
        <p:txBody>
          <a:bodyPr wrap="none" anchor="ctr"/>
          <a:lstStyle/>
          <a:p>
            <a:pPr>
              <a:defRPr/>
            </a:pPr>
            <a:endParaRPr lang="en-US">
              <a:solidFill>
                <a:srgbClr val="333399"/>
              </a:solidFill>
              <a:latin typeface="Helvetica" pitchFamily="2" charset="0"/>
            </a:endParaRPr>
          </a:p>
        </p:txBody>
      </p:sp>
      <p:sp>
        <p:nvSpPr>
          <p:cNvPr id="84" name="Rectangle 163"/>
          <p:cNvSpPr>
            <a:spLocks noChangeArrowheads="1"/>
          </p:cNvSpPr>
          <p:nvPr/>
        </p:nvSpPr>
        <p:spPr bwMode="auto">
          <a:xfrm>
            <a:off x="3924532" y="5257800"/>
            <a:ext cx="192024" cy="594360"/>
          </a:xfrm>
          <a:prstGeom prst="rect">
            <a:avLst/>
          </a:prstGeom>
          <a:gradFill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w="9525">
            <a:noFill/>
            <a:miter lim="800000"/>
            <a:headEnd/>
            <a:tailEnd/>
          </a:ln>
          <a:effectLst/>
        </p:spPr>
        <p:txBody>
          <a:bodyPr wrap="none" anchor="ctr"/>
          <a:lstStyle/>
          <a:p>
            <a:pPr>
              <a:defRPr/>
            </a:pPr>
            <a:endParaRPr lang="en-US">
              <a:solidFill>
                <a:srgbClr val="333399"/>
              </a:solidFill>
              <a:latin typeface="Helvetica" pitchFamily="2" charset="0"/>
            </a:endParaRPr>
          </a:p>
        </p:txBody>
      </p:sp>
      <p:sp>
        <p:nvSpPr>
          <p:cNvPr id="85" name="Rectangle 163"/>
          <p:cNvSpPr>
            <a:spLocks noChangeArrowheads="1"/>
          </p:cNvSpPr>
          <p:nvPr/>
        </p:nvSpPr>
        <p:spPr bwMode="auto">
          <a:xfrm>
            <a:off x="3695932" y="5257800"/>
            <a:ext cx="192024" cy="594360"/>
          </a:xfrm>
          <a:prstGeom prst="rect">
            <a:avLst/>
          </a:prstGeom>
          <a:gradFill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w="9525">
            <a:noFill/>
            <a:miter lim="800000"/>
            <a:headEnd/>
            <a:tailEnd/>
          </a:ln>
          <a:effectLst/>
        </p:spPr>
        <p:txBody>
          <a:bodyPr wrap="none" anchor="ctr"/>
          <a:lstStyle/>
          <a:p>
            <a:pPr>
              <a:defRPr/>
            </a:pPr>
            <a:endParaRPr lang="en-US">
              <a:solidFill>
                <a:srgbClr val="333399"/>
              </a:solidFill>
              <a:latin typeface="Helvetica" pitchFamily="2" charset="0"/>
            </a:endParaRPr>
          </a:p>
        </p:txBody>
      </p:sp>
      <p:pic>
        <p:nvPicPr>
          <p:cNvPr id="99" name="Picture 98" descr="bang.gif"/>
          <p:cNvPicPr>
            <a:picLocks noChangeAspect="1"/>
          </p:cNvPicPr>
          <p:nvPr/>
        </p:nvPicPr>
        <p:blipFill>
          <a:blip r:embed="rId7" cstate="print"/>
          <a:stretch>
            <a:fillRect/>
          </a:stretch>
        </p:blipFill>
        <p:spPr>
          <a:xfrm>
            <a:off x="5030956" y="2819400"/>
            <a:ext cx="1524000" cy="1524000"/>
          </a:xfrm>
          <a:prstGeom prst="rect">
            <a:avLst/>
          </a:prstGeom>
        </p:spPr>
      </p:pic>
      <p:grpSp>
        <p:nvGrpSpPr>
          <p:cNvPr id="103" name="Group 102"/>
          <p:cNvGrpSpPr/>
          <p:nvPr/>
        </p:nvGrpSpPr>
        <p:grpSpPr>
          <a:xfrm>
            <a:off x="4572000" y="5257801"/>
            <a:ext cx="2743200" cy="461665"/>
            <a:chOff x="2743200" y="5418892"/>
            <a:chExt cx="2743200" cy="461665"/>
          </a:xfrm>
        </p:grpSpPr>
        <p:sp>
          <p:nvSpPr>
            <p:cNvPr id="101" name="TextBox 100"/>
            <p:cNvSpPr txBox="1"/>
            <p:nvPr/>
          </p:nvSpPr>
          <p:spPr>
            <a:xfrm>
              <a:off x="3581400" y="5418892"/>
              <a:ext cx="1905000" cy="461665"/>
            </a:xfrm>
            <a:prstGeom prst="rect">
              <a:avLst/>
            </a:prstGeom>
            <a:noFill/>
          </p:spPr>
          <p:txBody>
            <a:bodyPr wrap="square" rtlCol="0">
              <a:spAutoFit/>
            </a:bodyPr>
            <a:lstStyle/>
            <a:p>
              <a:r>
                <a:rPr lang="en-US" sz="2400" dirty="0">
                  <a:solidFill>
                    <a:srgbClr val="BD0811"/>
                  </a:solidFill>
                  <a:latin typeface="Helvetica" pitchFamily="2" charset="0"/>
                  <a:ea typeface="Helvetica" charset="0"/>
                  <a:cs typeface="Helvetica" charset="0"/>
                </a:rPr>
                <a:t>TCP timeout</a:t>
              </a:r>
              <a:endParaRPr lang="en-US" sz="2000" dirty="0">
                <a:solidFill>
                  <a:srgbClr val="BD0811"/>
                </a:solidFill>
                <a:latin typeface="Helvetica" pitchFamily="2" charset="0"/>
                <a:ea typeface="Helvetica" charset="0"/>
                <a:cs typeface="Helvetica" charset="0"/>
              </a:endParaRPr>
            </a:p>
          </p:txBody>
        </p:sp>
        <p:sp>
          <p:nvSpPr>
            <p:cNvPr id="102" name="Left Arrow 101"/>
            <p:cNvSpPr/>
            <p:nvPr/>
          </p:nvSpPr>
          <p:spPr>
            <a:xfrm>
              <a:off x="2743200" y="5562600"/>
              <a:ext cx="762000" cy="240972"/>
            </a:xfrm>
            <a:prstGeom prst="leftArrow">
              <a:avLst/>
            </a:prstGeom>
            <a:solidFill>
              <a:srgbClr val="BD08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BD0811"/>
                </a:solidFill>
                <a:latin typeface="Helvetica" pitchFamily="2" charset="0"/>
                <a:ea typeface="Helvetica" charset="0"/>
                <a:cs typeface="Helvetica" charset="0"/>
              </a:endParaRPr>
            </a:p>
          </p:txBody>
        </p:sp>
      </p:grpSp>
      <p:sp>
        <p:nvSpPr>
          <p:cNvPr id="41" name="TextBox 40"/>
          <p:cNvSpPr txBox="1"/>
          <p:nvPr/>
        </p:nvSpPr>
        <p:spPr>
          <a:xfrm>
            <a:off x="1905000" y="1383268"/>
            <a:ext cx="1295400" cy="400110"/>
          </a:xfrm>
          <a:prstGeom prst="rect">
            <a:avLst/>
          </a:prstGeom>
          <a:noFill/>
        </p:spPr>
        <p:txBody>
          <a:bodyPr wrap="square" rtlCol="0">
            <a:spAutoFit/>
          </a:bodyPr>
          <a:lstStyle/>
          <a:p>
            <a:r>
              <a:rPr lang="en-US" sz="2000" dirty="0">
                <a:solidFill>
                  <a:prstClr val="black"/>
                </a:solidFill>
                <a:latin typeface="Helvetica" pitchFamily="2" charset="0"/>
                <a:ea typeface="Helvetica" charset="0"/>
                <a:cs typeface="Helvetica" charset="0"/>
              </a:rPr>
              <a:t>Worker 1</a:t>
            </a:r>
          </a:p>
        </p:txBody>
      </p:sp>
      <p:sp>
        <p:nvSpPr>
          <p:cNvPr id="43" name="TextBox 42"/>
          <p:cNvSpPr txBox="1"/>
          <p:nvPr/>
        </p:nvSpPr>
        <p:spPr>
          <a:xfrm>
            <a:off x="1905000" y="2667000"/>
            <a:ext cx="1295400" cy="400110"/>
          </a:xfrm>
          <a:prstGeom prst="rect">
            <a:avLst/>
          </a:prstGeom>
          <a:noFill/>
        </p:spPr>
        <p:txBody>
          <a:bodyPr wrap="square" rtlCol="0">
            <a:spAutoFit/>
          </a:bodyPr>
          <a:lstStyle/>
          <a:p>
            <a:r>
              <a:rPr lang="en-US" sz="2000" dirty="0">
                <a:solidFill>
                  <a:prstClr val="black"/>
                </a:solidFill>
                <a:latin typeface="Helvetica" pitchFamily="2" charset="0"/>
                <a:ea typeface="Helvetica" charset="0"/>
                <a:cs typeface="Helvetica" charset="0"/>
              </a:rPr>
              <a:t>Worker 2</a:t>
            </a:r>
          </a:p>
        </p:txBody>
      </p:sp>
      <p:sp>
        <p:nvSpPr>
          <p:cNvPr id="44" name="TextBox 43"/>
          <p:cNvSpPr txBox="1"/>
          <p:nvPr/>
        </p:nvSpPr>
        <p:spPr>
          <a:xfrm>
            <a:off x="1905000" y="3962400"/>
            <a:ext cx="1371600" cy="400110"/>
          </a:xfrm>
          <a:prstGeom prst="rect">
            <a:avLst/>
          </a:prstGeom>
          <a:noFill/>
        </p:spPr>
        <p:txBody>
          <a:bodyPr wrap="square" rtlCol="0">
            <a:spAutoFit/>
          </a:bodyPr>
          <a:lstStyle/>
          <a:p>
            <a:r>
              <a:rPr lang="en-US" sz="2000" dirty="0">
                <a:solidFill>
                  <a:prstClr val="black"/>
                </a:solidFill>
                <a:latin typeface="Helvetica" pitchFamily="2" charset="0"/>
                <a:ea typeface="Helvetica" charset="0"/>
                <a:cs typeface="Helvetica" charset="0"/>
              </a:rPr>
              <a:t>Worker 3</a:t>
            </a:r>
          </a:p>
        </p:txBody>
      </p:sp>
      <p:sp>
        <p:nvSpPr>
          <p:cNvPr id="45" name="TextBox 44"/>
          <p:cNvSpPr txBox="1"/>
          <p:nvPr/>
        </p:nvSpPr>
        <p:spPr>
          <a:xfrm>
            <a:off x="1904999" y="5181600"/>
            <a:ext cx="1353569" cy="400110"/>
          </a:xfrm>
          <a:prstGeom prst="rect">
            <a:avLst/>
          </a:prstGeom>
          <a:noFill/>
        </p:spPr>
        <p:txBody>
          <a:bodyPr wrap="square" rtlCol="0">
            <a:spAutoFit/>
          </a:bodyPr>
          <a:lstStyle/>
          <a:p>
            <a:r>
              <a:rPr lang="en-US" sz="2000" dirty="0">
                <a:solidFill>
                  <a:prstClr val="black"/>
                </a:solidFill>
                <a:latin typeface="Helvetica" pitchFamily="2" charset="0"/>
                <a:ea typeface="Helvetica" charset="0"/>
                <a:cs typeface="Helvetica" charset="0"/>
              </a:rPr>
              <a:t>Worker 4</a:t>
            </a:r>
          </a:p>
        </p:txBody>
      </p:sp>
      <p:sp>
        <p:nvSpPr>
          <p:cNvPr id="46" name="TextBox 45"/>
          <p:cNvSpPr txBox="1"/>
          <p:nvPr/>
        </p:nvSpPr>
        <p:spPr>
          <a:xfrm>
            <a:off x="8534400" y="2514600"/>
            <a:ext cx="1689100" cy="400110"/>
          </a:xfrm>
          <a:prstGeom prst="rect">
            <a:avLst/>
          </a:prstGeom>
          <a:noFill/>
        </p:spPr>
        <p:txBody>
          <a:bodyPr wrap="square" rtlCol="0">
            <a:spAutoFit/>
          </a:bodyPr>
          <a:lstStyle/>
          <a:p>
            <a:r>
              <a:rPr lang="en-US" sz="2000" dirty="0">
                <a:solidFill>
                  <a:prstClr val="black"/>
                </a:solidFill>
                <a:latin typeface="Helvetica" pitchFamily="2" charset="0"/>
                <a:ea typeface="Helvetica" charset="0"/>
                <a:cs typeface="Helvetica" charset="0"/>
              </a:rPr>
              <a:t>Aggregator</a:t>
            </a:r>
          </a:p>
        </p:txBody>
      </p:sp>
      <p:grpSp>
        <p:nvGrpSpPr>
          <p:cNvPr id="48" name="Group 47"/>
          <p:cNvGrpSpPr/>
          <p:nvPr/>
        </p:nvGrpSpPr>
        <p:grpSpPr>
          <a:xfrm>
            <a:off x="7086600" y="4532294"/>
            <a:ext cx="2590800" cy="1849457"/>
            <a:chOff x="5410200" y="4837093"/>
            <a:chExt cx="2590800" cy="1849457"/>
          </a:xfrm>
        </p:grpSpPr>
        <p:sp>
          <p:nvSpPr>
            <p:cNvPr id="35" name="TextBox 34"/>
            <p:cNvSpPr txBox="1"/>
            <p:nvPr/>
          </p:nvSpPr>
          <p:spPr>
            <a:xfrm>
              <a:off x="5410200" y="4837093"/>
              <a:ext cx="2590800" cy="954107"/>
            </a:xfrm>
            <a:prstGeom prst="rect">
              <a:avLst/>
            </a:prstGeom>
            <a:noFill/>
          </p:spPr>
          <p:txBody>
            <a:bodyPr wrap="square" rtlCol="0">
              <a:spAutoFit/>
            </a:bodyPr>
            <a:lstStyle/>
            <a:p>
              <a:r>
                <a:rPr lang="en-US" sz="2000" dirty="0" err="1">
                  <a:solidFill>
                    <a:srgbClr val="C00000"/>
                  </a:solidFill>
                  <a:latin typeface="Helvetica" pitchFamily="2" charset="0"/>
                  <a:ea typeface="Helvetica" charset="0"/>
                  <a:cs typeface="Helvetica" charset="0"/>
                </a:rPr>
                <a:t>RTO</a:t>
              </a:r>
              <a:r>
                <a:rPr lang="en-US" sz="2000" baseline="-25000" dirty="0" err="1">
                  <a:solidFill>
                    <a:srgbClr val="C00000"/>
                  </a:solidFill>
                  <a:latin typeface="Helvetica" pitchFamily="2" charset="0"/>
                  <a:ea typeface="Helvetica" charset="0"/>
                  <a:cs typeface="Helvetica" charset="0"/>
                </a:rPr>
                <a:t>min</a:t>
              </a:r>
              <a:r>
                <a:rPr lang="en-US" sz="2000" baseline="-25000" dirty="0">
                  <a:solidFill>
                    <a:srgbClr val="C00000"/>
                  </a:solidFill>
                  <a:latin typeface="Helvetica" pitchFamily="2" charset="0"/>
                  <a:ea typeface="Helvetica" charset="0"/>
                  <a:cs typeface="Helvetica" charset="0"/>
                </a:rPr>
                <a:t> </a:t>
              </a:r>
              <a:r>
                <a:rPr lang="en-US" sz="2000" dirty="0">
                  <a:solidFill>
                    <a:srgbClr val="C00000"/>
                  </a:solidFill>
                  <a:latin typeface="Helvetica" pitchFamily="2" charset="0"/>
                  <a:ea typeface="Helvetica" charset="0"/>
                  <a:cs typeface="Helvetica" charset="0"/>
                </a:rPr>
                <a:t>= 300 ms</a:t>
              </a:r>
            </a:p>
            <a:p>
              <a:endParaRPr lang="en-US" dirty="0">
                <a:solidFill>
                  <a:srgbClr val="C00000"/>
                </a:solidFill>
                <a:latin typeface="Helvetica" pitchFamily="2" charset="0"/>
                <a:ea typeface="Helvetica" charset="0"/>
                <a:cs typeface="Helvetica" charset="0"/>
              </a:endParaRPr>
            </a:p>
            <a:p>
              <a:endParaRPr lang="en-US" dirty="0">
                <a:solidFill>
                  <a:srgbClr val="C00000"/>
                </a:solidFill>
                <a:latin typeface="Helvetica" pitchFamily="2" charset="0"/>
                <a:ea typeface="Helvetica" charset="0"/>
                <a:cs typeface="Helvetica" charset="0"/>
              </a:endParaRPr>
            </a:p>
          </p:txBody>
        </p:sp>
        <p:pic>
          <p:nvPicPr>
            <p:cNvPr id="47" name="Picture 46" descr="hourglass_3.gif"/>
            <p:cNvPicPr>
              <a:picLocks noChangeAspect="1"/>
            </p:cNvPicPr>
            <p:nvPr/>
          </p:nvPicPr>
          <p:blipFill>
            <a:blip r:embed="rId8" cstate="print"/>
            <a:stretch>
              <a:fillRect/>
            </a:stretch>
          </p:blipFill>
          <p:spPr>
            <a:xfrm>
              <a:off x="5779180" y="5334000"/>
              <a:ext cx="1078820" cy="1352550"/>
            </a:xfrm>
            <a:prstGeom prst="rect">
              <a:avLst/>
            </a:prstGeom>
          </p:spPr>
        </p:pic>
      </p:grpSp>
      <p:sp>
        <p:nvSpPr>
          <p:cNvPr id="49" name="TextBox 48"/>
          <p:cNvSpPr txBox="1"/>
          <p:nvPr/>
        </p:nvSpPr>
        <p:spPr>
          <a:xfrm>
            <a:off x="5334000" y="1219201"/>
            <a:ext cx="5613400" cy="830997"/>
          </a:xfrm>
          <a:prstGeom prst="rect">
            <a:avLst/>
          </a:prstGeom>
          <a:noFill/>
        </p:spPr>
        <p:txBody>
          <a:bodyPr wrap="square" rtlCol="0">
            <a:spAutoFit/>
          </a:bodyPr>
          <a:lstStyle/>
          <a:p>
            <a:pPr>
              <a:buFont typeface="Arial" pitchFamily="34" charset="0"/>
              <a:buChar char="•"/>
            </a:pPr>
            <a:r>
              <a:rPr lang="en-US" sz="2800" dirty="0">
                <a:solidFill>
                  <a:prstClr val="black"/>
                </a:solidFill>
                <a:latin typeface="Helvetica" pitchFamily="2" charset="0"/>
                <a:ea typeface="Helvetica" charset="0"/>
                <a:cs typeface="Helvetica" charset="0"/>
              </a:rPr>
              <a:t> Synchronized fan-in congestion</a:t>
            </a:r>
            <a:r>
              <a:rPr lang="en-US" sz="2400" b="1" dirty="0">
                <a:solidFill>
                  <a:srgbClr val="FF0000"/>
                </a:solidFill>
                <a:latin typeface="Helvetica" pitchFamily="2" charset="0"/>
                <a:ea typeface="Helvetica" charset="0"/>
                <a:cs typeface="Helvetica" charset="0"/>
              </a:rPr>
              <a:t> </a:t>
            </a:r>
          </a:p>
          <a:p>
            <a:pPr lvl="1"/>
            <a:endParaRPr lang="en-US" sz="2000" b="1" dirty="0">
              <a:solidFill>
                <a:srgbClr val="FF0000"/>
              </a:solidFill>
              <a:latin typeface="Helvetica" pitchFamily="2" charset="0"/>
              <a:ea typeface="Helvetica" charset="0"/>
              <a:cs typeface="Helvetica" charset="0"/>
            </a:endParaRPr>
          </a:p>
        </p:txBody>
      </p:sp>
      <p:sp>
        <p:nvSpPr>
          <p:cNvPr id="6" name="TextBox 5"/>
          <p:cNvSpPr txBox="1"/>
          <p:nvPr/>
        </p:nvSpPr>
        <p:spPr>
          <a:xfrm>
            <a:off x="1790700" y="6352549"/>
            <a:ext cx="4876800" cy="400110"/>
          </a:xfrm>
          <a:prstGeom prst="rect">
            <a:avLst/>
          </a:prstGeom>
          <a:noFill/>
        </p:spPr>
        <p:txBody>
          <a:bodyPr wrap="square" rtlCol="0">
            <a:spAutoFit/>
          </a:bodyPr>
          <a:lstStyle/>
          <a:p>
            <a:r>
              <a:rPr lang="en-US" sz="2000" dirty="0" err="1">
                <a:solidFill>
                  <a:prstClr val="black"/>
                </a:solidFill>
                <a:latin typeface="Helvetica" pitchFamily="2" charset="0"/>
                <a:ea typeface="Helvetica" charset="0"/>
                <a:cs typeface="Helvetica" charset="0"/>
              </a:rPr>
              <a:t>Vasudevan</a:t>
            </a:r>
            <a:r>
              <a:rPr lang="en-US" sz="2000" dirty="0">
                <a:solidFill>
                  <a:prstClr val="black"/>
                </a:solidFill>
                <a:latin typeface="Helvetica" pitchFamily="2" charset="0"/>
                <a:ea typeface="Helvetica" charset="0"/>
                <a:cs typeface="Helvetica" charset="0"/>
              </a:rPr>
              <a:t> et al. (SIGCOMM’09) </a:t>
            </a:r>
          </a:p>
        </p:txBody>
      </p:sp>
      <p:sp>
        <p:nvSpPr>
          <p:cNvPr id="2" name="Title 1"/>
          <p:cNvSpPr>
            <a:spLocks noGrp="1"/>
          </p:cNvSpPr>
          <p:nvPr>
            <p:ph type="title"/>
          </p:nvPr>
        </p:nvSpPr>
        <p:spPr/>
        <p:txBody>
          <a:bodyPr/>
          <a:lstStyle/>
          <a:p>
            <a:r>
              <a:rPr lang="en-US" dirty="0">
                <a:latin typeface="Helvetica" pitchFamily="2" charset="0"/>
              </a:rPr>
              <a:t>Incast</a:t>
            </a:r>
          </a:p>
        </p:txBody>
      </p:sp>
    </p:spTree>
    <p:custDataLst>
      <p:tags r:id="rId1"/>
    </p:custDataLst>
    <p:extLst>
      <p:ext uri="{BB962C8B-B14F-4D97-AF65-F5344CB8AC3E}">
        <p14:creationId xmlns:p14="http://schemas.microsoft.com/office/powerpoint/2010/main" val="1307346270"/>
      </p:ext>
    </p:extLst>
  </p:cSld>
  <p:clrMapOvr>
    <a:masterClrMapping/>
  </p:clrMapOvr>
  <p:transition spd="slow" advTm="7870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75"/>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77"/>
                                        </p:tgtEl>
                                        <p:attrNameLst>
                                          <p:attrName>style.visibility</p:attrName>
                                        </p:attrNameLst>
                                      </p:cBhvr>
                                      <p:to>
                                        <p:strVal val="visible"/>
                                      </p:to>
                                    </p:set>
                                  </p:childTnLst>
                                </p:cTn>
                              </p:par>
                              <p:par>
                                <p:cTn id="13" presetID="0" presetClass="path" presetSubtype="0" accel="50000" decel="50000" fill="hold" grpId="0" nodeType="withEffect">
                                  <p:stCondLst>
                                    <p:cond delay="0"/>
                                  </p:stCondLst>
                                  <p:childTnLst>
                                    <p:animMotion origin="layout" path="M -0.01059 -0.00023 C -0.11909 0.00093 -0.22257 0.00671 -0.27795 -0.00023 C -0.33333 -0.00717 -0.32743 -0.02845 -0.34305 -0.04187 C -0.35868 -0.05528 -0.34583 -0.04418 -0.37205 -0.0805 C -0.39826 -0.11681 -0.47395 -0.22276 -0.50086 -0.26023 " pathEditMode="relative" rAng="0" ptsTypes="aaaaa">
                                      <p:cBhvr>
                                        <p:cTn id="14" dur="2000" fill="hold"/>
                                        <p:tgtEl>
                                          <p:spTgt spid="74"/>
                                        </p:tgtEl>
                                        <p:attrNameLst>
                                          <p:attrName>ppt_x</p:attrName>
                                          <p:attrName>ppt_y</p:attrName>
                                        </p:attrNameLst>
                                      </p:cBhvr>
                                      <p:rCtr x="-245" y="-127"/>
                                    </p:animMotion>
                                  </p:childTnLst>
                                </p:cTn>
                              </p:par>
                              <p:par>
                                <p:cTn id="15" presetID="0" presetClass="path" presetSubtype="0" accel="50000" decel="50000" fill="hold" grpId="0" nodeType="withEffect">
                                  <p:stCondLst>
                                    <p:cond delay="0"/>
                                  </p:stCondLst>
                                  <p:childTnLst>
                                    <p:animMotion origin="layout" path="M -0.01059 -0.00023 C -0.11909 0.00093 -0.22482 0.00116 -0.27795 -0.00023 C -0.33107 -0.00162 -0.30816 -0.00138 -0.32986 -0.00809 C -0.35156 -0.0148 -0.37934 -0.02822 -0.40816 -0.04025 C -0.43698 -0.05228 -0.4835 -0.07217 -0.5033 -0.0805 " pathEditMode="relative" rAng="0" ptsTypes="aaaaa">
                                      <p:cBhvr>
                                        <p:cTn id="16" dur="2000" fill="hold"/>
                                        <p:tgtEl>
                                          <p:spTgt spid="75"/>
                                        </p:tgtEl>
                                        <p:attrNameLst>
                                          <p:attrName>ppt_x</p:attrName>
                                          <p:attrName>ppt_y</p:attrName>
                                        </p:attrNameLst>
                                      </p:cBhvr>
                                      <p:rCtr x="-246" y="-40"/>
                                    </p:animMotion>
                                  </p:childTnLst>
                                </p:cTn>
                              </p:par>
                              <p:par>
                                <p:cTn id="17" presetID="0" presetClass="path" presetSubtype="0" accel="50000" decel="50000" fill="hold" grpId="0" nodeType="withEffect">
                                  <p:stCondLst>
                                    <p:cond delay="0"/>
                                  </p:stCondLst>
                                  <p:childTnLst>
                                    <p:animMotion origin="layout" path="M -0.01059 -0.00023 C -0.11909 0.00093 -0.22378 -0.00254 -0.27795 -0.00023 C -0.33211 0.00209 -0.31441 0.00602 -0.33576 0.01435 C -0.35711 0.02267 -0.37847 0.03586 -0.40573 0.04951 C -0.43298 0.06315 -0.48003 0.08652 -0.49965 0.09623 " pathEditMode="relative" rAng="0" ptsTypes="aaaaa">
                                      <p:cBhvr>
                                        <p:cTn id="18" dur="2000" fill="hold"/>
                                        <p:tgtEl>
                                          <p:spTgt spid="76"/>
                                        </p:tgtEl>
                                        <p:attrNameLst>
                                          <p:attrName>ppt_x</p:attrName>
                                          <p:attrName>ppt_y</p:attrName>
                                        </p:attrNameLst>
                                      </p:cBhvr>
                                      <p:rCtr x="-245" y="47"/>
                                    </p:animMotion>
                                  </p:childTnLst>
                                </p:cTn>
                              </p:par>
                              <p:par>
                                <p:cTn id="19" presetID="0" presetClass="path" presetSubtype="0" accel="50000" decel="50000" fill="hold" grpId="0" nodeType="withEffect">
                                  <p:stCondLst>
                                    <p:cond delay="0"/>
                                  </p:stCondLst>
                                  <p:childTnLst>
                                    <p:animMotion origin="layout" path="M -0.01059 -0.00023 C -0.0552 -0.00023 -0.22274 -0.00763 -0.27795 -0.00023 C -0.33316 0.00717 -0.32257 0.02499 -0.34184 0.04488 C -0.36111 0.06477 -0.36718 0.08143 -0.39357 0.11867 C -0.41996 0.15591 -0.4776 0.23688 -0.49965 0.26787 " pathEditMode="relative" rAng="0" ptsTypes="aaaaa">
                                      <p:cBhvr>
                                        <p:cTn id="20" dur="2000" fill="hold"/>
                                        <p:tgtEl>
                                          <p:spTgt spid="77"/>
                                        </p:tgtEl>
                                        <p:attrNameLst>
                                          <p:attrName>ppt_x</p:attrName>
                                          <p:attrName>ppt_y</p:attrName>
                                        </p:attrNameLst>
                                      </p:cBhvr>
                                      <p:rCtr x="-245" y="130"/>
                                    </p:animMotion>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1000"/>
                                        <p:tgtEl>
                                          <p:spTgt spid="10"/>
                                        </p:tgtEl>
                                      </p:cBhvr>
                                    </p:animEffect>
                                    <p:set>
                                      <p:cBhvr>
                                        <p:cTn id="25" dur="1" fill="hold">
                                          <p:stCondLst>
                                            <p:cond delay="999"/>
                                          </p:stCondLst>
                                        </p:cTn>
                                        <p:tgtEl>
                                          <p:spTgt spid="10"/>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fade">
                                      <p:cBhvr>
                                        <p:cTn id="28" dur="500"/>
                                        <p:tgtEl>
                                          <p:spTgt spid="54"/>
                                        </p:tgtEl>
                                      </p:cBhvr>
                                    </p:animEffect>
                                  </p:childTnLst>
                                </p:cTn>
                              </p:par>
                              <p:par>
                                <p:cTn id="29" presetID="10" presetClass="exit" presetSubtype="0" fill="hold" grpId="2" nodeType="withEffect">
                                  <p:stCondLst>
                                    <p:cond delay="0"/>
                                  </p:stCondLst>
                                  <p:childTnLst>
                                    <p:animEffect transition="out" filter="fade">
                                      <p:cBhvr>
                                        <p:cTn id="30" dur="1000"/>
                                        <p:tgtEl>
                                          <p:spTgt spid="74"/>
                                        </p:tgtEl>
                                      </p:cBhvr>
                                    </p:animEffect>
                                    <p:set>
                                      <p:cBhvr>
                                        <p:cTn id="31" dur="1" fill="hold">
                                          <p:stCondLst>
                                            <p:cond delay="999"/>
                                          </p:stCondLst>
                                        </p:cTn>
                                        <p:tgtEl>
                                          <p:spTgt spid="74"/>
                                        </p:tgtEl>
                                        <p:attrNameLst>
                                          <p:attrName>style.visibility</p:attrName>
                                        </p:attrNameLst>
                                      </p:cBhvr>
                                      <p:to>
                                        <p:strVal val="hidden"/>
                                      </p:to>
                                    </p:set>
                                  </p:childTnLst>
                                </p:cTn>
                              </p:par>
                              <p:par>
                                <p:cTn id="32" presetID="10" presetClass="exit" presetSubtype="0" fill="hold" grpId="2" nodeType="withEffect">
                                  <p:stCondLst>
                                    <p:cond delay="0"/>
                                  </p:stCondLst>
                                  <p:childTnLst>
                                    <p:animEffect transition="out" filter="fade">
                                      <p:cBhvr>
                                        <p:cTn id="33" dur="1000"/>
                                        <p:tgtEl>
                                          <p:spTgt spid="75"/>
                                        </p:tgtEl>
                                      </p:cBhvr>
                                    </p:animEffect>
                                    <p:set>
                                      <p:cBhvr>
                                        <p:cTn id="34" dur="1" fill="hold">
                                          <p:stCondLst>
                                            <p:cond delay="999"/>
                                          </p:stCondLst>
                                        </p:cTn>
                                        <p:tgtEl>
                                          <p:spTgt spid="75"/>
                                        </p:tgtEl>
                                        <p:attrNameLst>
                                          <p:attrName>style.visibility</p:attrName>
                                        </p:attrNameLst>
                                      </p:cBhvr>
                                      <p:to>
                                        <p:strVal val="hidden"/>
                                      </p:to>
                                    </p:set>
                                  </p:childTnLst>
                                </p:cTn>
                              </p:par>
                              <p:par>
                                <p:cTn id="35" presetID="10" presetClass="exit" presetSubtype="0" fill="hold" grpId="2" nodeType="withEffect">
                                  <p:stCondLst>
                                    <p:cond delay="0"/>
                                  </p:stCondLst>
                                  <p:childTnLst>
                                    <p:animEffect transition="out" filter="fade">
                                      <p:cBhvr>
                                        <p:cTn id="36" dur="1000"/>
                                        <p:tgtEl>
                                          <p:spTgt spid="76"/>
                                        </p:tgtEl>
                                      </p:cBhvr>
                                    </p:animEffect>
                                    <p:set>
                                      <p:cBhvr>
                                        <p:cTn id="37" dur="1" fill="hold">
                                          <p:stCondLst>
                                            <p:cond delay="999"/>
                                          </p:stCondLst>
                                        </p:cTn>
                                        <p:tgtEl>
                                          <p:spTgt spid="76"/>
                                        </p:tgtEl>
                                        <p:attrNameLst>
                                          <p:attrName>style.visibility</p:attrName>
                                        </p:attrNameLst>
                                      </p:cBhvr>
                                      <p:to>
                                        <p:strVal val="hidden"/>
                                      </p:to>
                                    </p:set>
                                  </p:childTnLst>
                                </p:cTn>
                              </p:par>
                              <p:par>
                                <p:cTn id="38" presetID="10" presetClass="exit" presetSubtype="0" fill="hold" grpId="2" nodeType="withEffect">
                                  <p:stCondLst>
                                    <p:cond delay="0"/>
                                  </p:stCondLst>
                                  <p:childTnLst>
                                    <p:animEffect transition="out" filter="fade">
                                      <p:cBhvr>
                                        <p:cTn id="39" dur="1000"/>
                                        <p:tgtEl>
                                          <p:spTgt spid="77"/>
                                        </p:tgtEl>
                                      </p:cBhvr>
                                    </p:animEffect>
                                    <p:set>
                                      <p:cBhvr>
                                        <p:cTn id="40" dur="1" fill="hold">
                                          <p:stCondLst>
                                            <p:cond delay="999"/>
                                          </p:stCondLst>
                                        </p:cTn>
                                        <p:tgtEl>
                                          <p:spTgt spid="77"/>
                                        </p:tgtEl>
                                        <p:attrNameLst>
                                          <p:attrName>style.visibility</p:attrName>
                                        </p:attrNameLst>
                                      </p:cBhvr>
                                      <p:to>
                                        <p:strVal val="hidden"/>
                                      </p:to>
                                    </p:set>
                                  </p:childTnLst>
                                </p:cTn>
                              </p:par>
                            </p:childTnLst>
                          </p:cTn>
                        </p:par>
                        <p:par>
                          <p:cTn id="41" fill="hold">
                            <p:stCondLst>
                              <p:cond delay="1000"/>
                            </p:stCondLst>
                            <p:childTnLst>
                              <p:par>
                                <p:cTn id="42" presetID="1" presetClass="entr" presetSubtype="0" fill="hold" grpId="0" nodeType="afterEffect">
                                  <p:stCondLst>
                                    <p:cond delay="0"/>
                                  </p:stCondLst>
                                  <p:childTnLst>
                                    <p:set>
                                      <p:cBhvr>
                                        <p:cTn id="43" dur="1" fill="hold">
                                          <p:stCondLst>
                                            <p:cond delay="0"/>
                                          </p:stCondLst>
                                        </p:cTn>
                                        <p:tgtEl>
                                          <p:spTgt spid="78"/>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79"/>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80"/>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8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82"/>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83"/>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84"/>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8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0" presetClass="path" presetSubtype="0" accel="50000" decel="50000" fill="hold" grpId="1" nodeType="clickEffect">
                                  <p:stCondLst>
                                    <p:cond delay="0"/>
                                  </p:stCondLst>
                                  <p:childTnLst>
                                    <p:animMotion origin="layout" path="M 0.01267 -0.0037 C 0.0342 0.0266 0.10746 0.13371 0.14166 0.17789 C 0.17586 0.22207 0.18455 0.24636 0.2177 0.26139 C 0.25086 0.27643 0.3151 0.26648 0.34062 0.26787 " pathEditMode="relative" rAng="0" ptsTypes="aaaa">
                                      <p:cBhvr>
                                        <p:cTn id="61" dur="1000" fill="hold"/>
                                        <p:tgtEl>
                                          <p:spTgt spid="78"/>
                                        </p:tgtEl>
                                        <p:attrNameLst>
                                          <p:attrName>ppt_x</p:attrName>
                                          <p:attrName>ppt_y</p:attrName>
                                        </p:attrNameLst>
                                      </p:cBhvr>
                                      <p:rCtr x="164" y="140"/>
                                    </p:animMotion>
                                  </p:childTnLst>
                                </p:cTn>
                              </p:par>
                              <p:par>
                                <p:cTn id="62" presetID="0" presetClass="path" presetSubtype="0" accel="50000" decel="50000" fill="hold" grpId="1" nodeType="withEffect">
                                  <p:stCondLst>
                                    <p:cond delay="0"/>
                                  </p:stCondLst>
                                  <p:childTnLst>
                                    <p:animMotion origin="layout" path="M 0.00902 -0.00463 C 0.01458 -0.00324 0.02708 -0.01203 0.0427 0.00323 C 0.05833 0.0185 0.07777 0.05135 0.10295 0.08651 C 0.12812 0.12167 0.16823 0.18528 0.1934 0.21489 C 0.21857 0.2445 0.22916 0.2556 0.25364 0.26393 C 0.27812 0.27226 0.32222 0.26532 0.34027 0.26555 " pathEditMode="relative" rAng="0" ptsTypes="aaaaaa">
                                      <p:cBhvr>
                                        <p:cTn id="63" dur="1000" fill="hold"/>
                                        <p:tgtEl>
                                          <p:spTgt spid="79"/>
                                        </p:tgtEl>
                                        <p:attrNameLst>
                                          <p:attrName>ppt_x</p:attrName>
                                          <p:attrName>ppt_y</p:attrName>
                                        </p:attrNameLst>
                                      </p:cBhvr>
                                      <p:rCtr x="166" y="135"/>
                                    </p:animMotion>
                                  </p:childTnLst>
                                </p:cTn>
                              </p:par>
                              <p:par>
                                <p:cTn id="64" presetID="0" presetClass="path" presetSubtype="0" accel="50000" decel="50000" fill="hold" grpId="1" nodeType="withEffect">
                                  <p:stCondLst>
                                    <p:cond delay="200"/>
                                  </p:stCondLst>
                                  <p:childTnLst>
                                    <p:animMotion origin="layout" path="M 3.61111E-6 4.16146E-6 C 0.06458 0.02914 0.12934 0.05829 0.1651 0.0724 C 0.20086 0.08651 0.19357 0.08327 0.21458 0.08512 C 0.23559 0.08697 0.27517 0.08373 0.29114 0.08327 " pathEditMode="relative" rAng="0" ptsTypes="aaaa">
                                      <p:cBhvr>
                                        <p:cTn id="65" dur="1000" fill="hold"/>
                                        <p:tgtEl>
                                          <p:spTgt spid="80"/>
                                        </p:tgtEl>
                                        <p:attrNameLst>
                                          <p:attrName>ppt_x</p:attrName>
                                          <p:attrName>ppt_y</p:attrName>
                                        </p:attrNameLst>
                                      </p:cBhvr>
                                      <p:rCtr x="145" y="43"/>
                                    </p:animMotion>
                                  </p:childTnLst>
                                </p:cTn>
                              </p:par>
                              <p:par>
                                <p:cTn id="66" presetID="0" presetClass="path" presetSubtype="0" accel="50000" decel="50000" fill="hold" grpId="1" nodeType="withEffect">
                                  <p:stCondLst>
                                    <p:cond delay="200"/>
                                  </p:stCondLst>
                                  <p:childTnLst>
                                    <p:animMotion origin="layout" path="M 3.61111E-6 -0.00694 C -0.00295 -0.01203 -0.00643 -0.01758 0.02882 -0.00371 C 0.06406 0.01017 0.16753 0.06222 0.21145 0.07679 C 0.25538 0.09137 0.27534 0.08188 0.29218 0.08327 " pathEditMode="relative" rAng="0" ptsTypes="aaaa">
                                      <p:cBhvr>
                                        <p:cTn id="67" dur="1000" fill="hold"/>
                                        <p:tgtEl>
                                          <p:spTgt spid="81"/>
                                        </p:tgtEl>
                                        <p:attrNameLst>
                                          <p:attrName>ppt_x</p:attrName>
                                          <p:attrName>ppt_y</p:attrName>
                                        </p:attrNameLst>
                                      </p:cBhvr>
                                      <p:rCtr x="143" y="44"/>
                                    </p:animMotion>
                                  </p:childTnLst>
                                </p:cTn>
                              </p:par>
                              <p:par>
                                <p:cTn id="68" presetID="0" presetClass="path" presetSubtype="0" accel="50000" decel="50000" fill="hold" grpId="1" nodeType="withEffect">
                                  <p:stCondLst>
                                    <p:cond delay="400"/>
                                  </p:stCondLst>
                                  <p:childTnLst>
                                    <p:animMotion origin="layout" path="M 0.00208 0.00417 C 0.01666 -0.003 0.06336 -0.02752 0.08993 -0.04071 C 0.11649 -0.05389 0.14062 -0.06523 0.16111 -0.07448 C 0.18159 -0.08373 0.19913 -0.09299 0.21284 -0.09692 C 0.22656 -0.10085 0.2368 -0.09831 0.24305 -0.09854 " pathEditMode="relative" rAng="0" ptsTypes="aaaaa">
                                      <p:cBhvr>
                                        <p:cTn id="69" dur="1000" fill="hold"/>
                                        <p:tgtEl>
                                          <p:spTgt spid="82"/>
                                        </p:tgtEl>
                                        <p:attrNameLst>
                                          <p:attrName>ppt_x</p:attrName>
                                          <p:attrName>ppt_y</p:attrName>
                                        </p:attrNameLst>
                                      </p:cBhvr>
                                      <p:rCtr x="120" y="-53"/>
                                    </p:animMotion>
                                  </p:childTnLst>
                                </p:cTn>
                              </p:par>
                              <p:par>
                                <p:cTn id="70" presetID="0" presetClass="path" presetSubtype="0" accel="50000" decel="50000" fill="hold" grpId="1" nodeType="withEffect">
                                  <p:stCondLst>
                                    <p:cond delay="400"/>
                                  </p:stCondLst>
                                  <p:childTnLst>
                                    <p:animMotion origin="layout" path="M 3.61111E-6 -4.02036E-6 C 0.00625 0.00209 0.01267 0.00417 0.02048 0.00324 C 0.0283 0.00232 0.02743 0.00255 0.04687 -0.00624 C 0.06632 -0.01503 0.10902 -0.03423 0.13663 -0.0488 C 0.16423 -0.06338 0.19461 -0.08558 0.21267 -0.09368 C 0.23073 -0.10178 0.23836 -0.09623 0.24514 -0.09692 " pathEditMode="relative" rAng="0" ptsTypes="aaaaaa">
                                      <p:cBhvr>
                                        <p:cTn id="71" dur="1000" fill="hold"/>
                                        <p:tgtEl>
                                          <p:spTgt spid="83"/>
                                        </p:tgtEl>
                                        <p:attrNameLst>
                                          <p:attrName>ppt_x</p:attrName>
                                          <p:attrName>ppt_y</p:attrName>
                                        </p:attrNameLst>
                                      </p:cBhvr>
                                      <p:rCtr x="123" y="-49"/>
                                    </p:animMotion>
                                  </p:childTnLst>
                                </p:cTn>
                              </p:par>
                              <p:par>
                                <p:cTn id="72" presetID="0" presetClass="path" presetSubtype="0" accel="50000" decel="50000" fill="hold" grpId="1" nodeType="withEffect">
                                  <p:stCondLst>
                                    <p:cond delay="600"/>
                                  </p:stCondLst>
                                  <p:childTnLst>
                                    <p:animMotion origin="layout" path="M 0.02136 -0.02082 L 0.20695 -0.28614 " pathEditMode="relative" rAng="0" ptsTypes="AA">
                                      <p:cBhvr>
                                        <p:cTn id="73" dur="1000" fill="hold"/>
                                        <p:tgtEl>
                                          <p:spTgt spid="84"/>
                                        </p:tgtEl>
                                        <p:attrNameLst>
                                          <p:attrName>ppt_x</p:attrName>
                                          <p:attrName>ppt_y</p:attrName>
                                        </p:attrNameLst>
                                      </p:cBhvr>
                                      <p:rCtr x="93" y="-133"/>
                                    </p:animMotion>
                                  </p:childTnLst>
                                </p:cTn>
                              </p:par>
                              <p:par>
                                <p:cTn id="74" presetID="0" presetClass="path" presetSubtype="0" accel="50000" decel="50000" fill="hold" grpId="1" nodeType="withEffect">
                                  <p:stCondLst>
                                    <p:cond delay="600"/>
                                  </p:stCondLst>
                                  <p:childTnLst>
                                    <p:animMotion origin="layout" path="M 0.00937 0.00278 C 0.01823 0.0037 0.02708 0.00463 0.03333 0.00116 C 0.03958 -0.00231 0.0158 0.02637 0.0467 -0.01804 C 0.0776 -0.06245 0.14826 -0.164 0.21892 -0.26532 " pathEditMode="relative" rAng="0" ptsTypes="aaaA">
                                      <p:cBhvr>
                                        <p:cTn id="75" dur="1000" fill="hold"/>
                                        <p:tgtEl>
                                          <p:spTgt spid="85"/>
                                        </p:tgtEl>
                                        <p:attrNameLst>
                                          <p:attrName>ppt_x</p:attrName>
                                          <p:attrName>ppt_y</p:attrName>
                                        </p:attrNameLst>
                                      </p:cBhvr>
                                      <p:rCtr x="105" y="-122"/>
                                    </p:animMotion>
                                  </p:childTnLst>
                                </p:cTn>
                              </p:par>
                              <p:par>
                                <p:cTn id="76" presetID="1" presetClass="entr" presetSubtype="0" fill="hold" nodeType="withEffect">
                                  <p:stCondLst>
                                    <p:cond delay="1500"/>
                                  </p:stCondLst>
                                  <p:childTnLst>
                                    <p:set>
                                      <p:cBhvr>
                                        <p:cTn id="77" dur="1" fill="hold">
                                          <p:stCondLst>
                                            <p:cond delay="0"/>
                                          </p:stCondLst>
                                        </p:cTn>
                                        <p:tgtEl>
                                          <p:spTgt spid="99"/>
                                        </p:tgtEl>
                                        <p:attrNameLst>
                                          <p:attrName>style.visibility</p:attrName>
                                        </p:attrNameLst>
                                      </p:cBhvr>
                                      <p:to>
                                        <p:strVal val="visible"/>
                                      </p:to>
                                    </p:set>
                                  </p:childTnLst>
                                </p:cTn>
                              </p:par>
                              <p:par>
                                <p:cTn id="78" presetID="42" presetClass="path" presetSubtype="0" accel="50000" decel="50000" fill="hold" grpId="2" nodeType="withEffect">
                                  <p:stCondLst>
                                    <p:cond delay="2000"/>
                                  </p:stCondLst>
                                  <p:childTnLst>
                                    <p:animMotion origin="layout" path="M 0.21059 -0.2873 L 0.21059 0.24543 " pathEditMode="relative" rAng="0" ptsTypes="AA">
                                      <p:cBhvr>
                                        <p:cTn id="79" dur="1000" fill="hold"/>
                                        <p:tgtEl>
                                          <p:spTgt spid="84"/>
                                        </p:tgtEl>
                                        <p:attrNameLst>
                                          <p:attrName>ppt_x</p:attrName>
                                          <p:attrName>ppt_y</p:attrName>
                                        </p:attrNameLst>
                                      </p:cBhvr>
                                      <p:rCtr x="0" y="266"/>
                                    </p:animMotion>
                                  </p:childTnLst>
                                </p:cTn>
                              </p:par>
                              <p:par>
                                <p:cTn id="80" presetID="8" presetClass="emph" presetSubtype="0" fill="hold" grpId="3" nodeType="withEffect">
                                  <p:stCondLst>
                                    <p:cond delay="2000"/>
                                  </p:stCondLst>
                                  <p:childTnLst>
                                    <p:animRot by="-86400000">
                                      <p:cBhvr>
                                        <p:cTn id="81" dur="1000" fill="hold"/>
                                        <p:tgtEl>
                                          <p:spTgt spid="84"/>
                                        </p:tgtEl>
                                        <p:attrNameLst>
                                          <p:attrName>r</p:attrName>
                                        </p:attrNameLst>
                                      </p:cBhvr>
                                    </p:animRot>
                                  </p:childTnLst>
                                </p:cTn>
                              </p:par>
                              <p:par>
                                <p:cTn id="82" presetID="42" presetClass="path" presetSubtype="0" accel="50000" decel="50000" fill="hold" grpId="2" nodeType="withEffect">
                                  <p:stCondLst>
                                    <p:cond delay="2000"/>
                                  </p:stCondLst>
                                  <p:childTnLst>
                                    <p:animMotion origin="layout" path="M 0.21892 -0.26532 L 0.21892 0.24543 " pathEditMode="relative" rAng="0" ptsTypes="AA">
                                      <p:cBhvr>
                                        <p:cTn id="83" dur="1000" fill="hold"/>
                                        <p:tgtEl>
                                          <p:spTgt spid="85"/>
                                        </p:tgtEl>
                                        <p:attrNameLst>
                                          <p:attrName>ppt_x</p:attrName>
                                          <p:attrName>ppt_y</p:attrName>
                                        </p:attrNameLst>
                                      </p:cBhvr>
                                      <p:rCtr x="0" y="255"/>
                                    </p:animMotion>
                                  </p:childTnLst>
                                </p:cTn>
                              </p:par>
                              <p:par>
                                <p:cTn id="84" presetID="8" presetClass="emph" presetSubtype="0" fill="hold" grpId="3" nodeType="withEffect">
                                  <p:stCondLst>
                                    <p:cond delay="2000"/>
                                  </p:stCondLst>
                                  <p:childTnLst>
                                    <p:animRot by="-86400000">
                                      <p:cBhvr>
                                        <p:cTn id="85" dur="1000" fill="hold"/>
                                        <p:tgtEl>
                                          <p:spTgt spid="85"/>
                                        </p:tgtEl>
                                        <p:attrNameLst>
                                          <p:attrName>r</p:attrName>
                                        </p:attrNameLst>
                                      </p:cBhvr>
                                    </p:animRot>
                                  </p:childTnLst>
                                </p:cTn>
                              </p:par>
                            </p:childTnLst>
                          </p:cTn>
                        </p:par>
                        <p:par>
                          <p:cTn id="86" fill="hold">
                            <p:stCondLst>
                              <p:cond delay="3000"/>
                            </p:stCondLst>
                            <p:childTnLst>
                              <p:par>
                                <p:cTn id="87" presetID="63" presetClass="path" presetSubtype="0" accel="50000" decel="50000" fill="hold" grpId="2" nodeType="afterEffect">
                                  <p:stCondLst>
                                    <p:cond delay="0"/>
                                  </p:stCondLst>
                                  <p:childTnLst>
                                    <p:animMotion origin="layout" path="M 0.33541 0.26764 L 0.51041 0.26764 " pathEditMode="relative" rAng="0" ptsTypes="AA">
                                      <p:cBhvr>
                                        <p:cTn id="88" dur="1000" fill="hold"/>
                                        <p:tgtEl>
                                          <p:spTgt spid="78"/>
                                        </p:tgtEl>
                                        <p:attrNameLst>
                                          <p:attrName>ppt_x</p:attrName>
                                          <p:attrName>ppt_y</p:attrName>
                                        </p:attrNameLst>
                                      </p:cBhvr>
                                      <p:rCtr x="87" y="0"/>
                                    </p:animMotion>
                                  </p:childTnLst>
                                </p:cTn>
                              </p:par>
                              <p:par>
                                <p:cTn id="89" presetID="10" presetClass="exit" presetSubtype="0" fill="hold" grpId="3" nodeType="withEffect">
                                  <p:stCondLst>
                                    <p:cond delay="500"/>
                                  </p:stCondLst>
                                  <p:childTnLst>
                                    <p:animEffect transition="out" filter="fade">
                                      <p:cBhvr>
                                        <p:cTn id="90" dur="1000"/>
                                        <p:tgtEl>
                                          <p:spTgt spid="78"/>
                                        </p:tgtEl>
                                      </p:cBhvr>
                                    </p:animEffect>
                                    <p:set>
                                      <p:cBhvr>
                                        <p:cTn id="91" dur="1" fill="hold">
                                          <p:stCondLst>
                                            <p:cond delay="999"/>
                                          </p:stCondLst>
                                        </p:cTn>
                                        <p:tgtEl>
                                          <p:spTgt spid="78"/>
                                        </p:tgtEl>
                                        <p:attrNameLst>
                                          <p:attrName>style.visibility</p:attrName>
                                        </p:attrNameLst>
                                      </p:cBhvr>
                                      <p:to>
                                        <p:strVal val="hidden"/>
                                      </p:to>
                                    </p:set>
                                  </p:childTnLst>
                                </p:cTn>
                              </p:par>
                              <p:par>
                                <p:cTn id="92" presetID="63" presetClass="path" presetSubtype="0" accel="50000" decel="50000" fill="hold" grpId="2" nodeType="withEffect">
                                  <p:stCondLst>
                                    <p:cond delay="500"/>
                                  </p:stCondLst>
                                  <p:childTnLst>
                                    <p:animMotion origin="layout" path="M 0.33611 0.26463 L 0.53541 0.26532 " pathEditMode="relative" rAng="0" ptsTypes="AA">
                                      <p:cBhvr>
                                        <p:cTn id="93" dur="1000" fill="hold"/>
                                        <p:tgtEl>
                                          <p:spTgt spid="79"/>
                                        </p:tgtEl>
                                        <p:attrNameLst>
                                          <p:attrName>ppt_x</p:attrName>
                                          <p:attrName>ppt_y</p:attrName>
                                        </p:attrNameLst>
                                      </p:cBhvr>
                                      <p:rCtr x="100" y="0"/>
                                    </p:animMotion>
                                  </p:childTnLst>
                                </p:cTn>
                              </p:par>
                              <p:par>
                                <p:cTn id="94" presetID="10" presetClass="exit" presetSubtype="0" fill="hold" grpId="3" nodeType="withEffect">
                                  <p:stCondLst>
                                    <p:cond delay="1000"/>
                                  </p:stCondLst>
                                  <p:childTnLst>
                                    <p:animEffect transition="out" filter="fade">
                                      <p:cBhvr>
                                        <p:cTn id="95" dur="1000"/>
                                        <p:tgtEl>
                                          <p:spTgt spid="79"/>
                                        </p:tgtEl>
                                      </p:cBhvr>
                                    </p:animEffect>
                                    <p:set>
                                      <p:cBhvr>
                                        <p:cTn id="96" dur="1" fill="hold">
                                          <p:stCondLst>
                                            <p:cond delay="999"/>
                                          </p:stCondLst>
                                        </p:cTn>
                                        <p:tgtEl>
                                          <p:spTgt spid="79"/>
                                        </p:tgtEl>
                                        <p:attrNameLst>
                                          <p:attrName>style.visibility</p:attrName>
                                        </p:attrNameLst>
                                      </p:cBhvr>
                                      <p:to>
                                        <p:strVal val="hidden"/>
                                      </p:to>
                                    </p:set>
                                  </p:childTnLst>
                                </p:cTn>
                              </p:par>
                              <p:par>
                                <p:cTn id="97" presetID="1" presetClass="exit" presetSubtype="0" fill="hold" nodeType="withEffect">
                                  <p:stCondLst>
                                    <p:cond delay="1500"/>
                                  </p:stCondLst>
                                  <p:childTnLst>
                                    <p:set>
                                      <p:cBhvr>
                                        <p:cTn id="98" dur="1" fill="hold">
                                          <p:stCondLst>
                                            <p:cond delay="0"/>
                                          </p:stCondLst>
                                        </p:cTn>
                                        <p:tgtEl>
                                          <p:spTgt spid="99"/>
                                        </p:tgtEl>
                                        <p:attrNameLst>
                                          <p:attrName>style.visibility</p:attrName>
                                        </p:attrNameLst>
                                      </p:cBhvr>
                                      <p:to>
                                        <p:strVal val="hidden"/>
                                      </p:to>
                                    </p:set>
                                  </p:childTnLst>
                                </p:cTn>
                              </p:par>
                              <p:par>
                                <p:cTn id="99" presetID="63" presetClass="path" presetSubtype="0" accel="50000" decel="50000" fill="hold" grpId="2" nodeType="withEffect">
                                  <p:stCondLst>
                                    <p:cond delay="1000"/>
                                  </p:stCondLst>
                                  <p:childTnLst>
                                    <p:animMotion origin="layout" path="M 0.27864 0.08142 L 0.51041 0.08304 " pathEditMode="relative" rAng="0" ptsTypes="AA">
                                      <p:cBhvr>
                                        <p:cTn id="100" dur="1000" fill="hold"/>
                                        <p:tgtEl>
                                          <p:spTgt spid="80"/>
                                        </p:tgtEl>
                                        <p:attrNameLst>
                                          <p:attrName>ppt_x</p:attrName>
                                          <p:attrName>ppt_y</p:attrName>
                                        </p:attrNameLst>
                                      </p:cBhvr>
                                      <p:rCtr x="116" y="1"/>
                                    </p:animMotion>
                                  </p:childTnLst>
                                </p:cTn>
                              </p:par>
                              <p:par>
                                <p:cTn id="101" presetID="10" presetClass="exit" presetSubtype="0" fill="hold" grpId="3" nodeType="withEffect">
                                  <p:stCondLst>
                                    <p:cond delay="1500"/>
                                  </p:stCondLst>
                                  <p:childTnLst>
                                    <p:animEffect transition="out" filter="fade">
                                      <p:cBhvr>
                                        <p:cTn id="102" dur="1000"/>
                                        <p:tgtEl>
                                          <p:spTgt spid="80"/>
                                        </p:tgtEl>
                                      </p:cBhvr>
                                    </p:animEffect>
                                    <p:set>
                                      <p:cBhvr>
                                        <p:cTn id="103" dur="1" fill="hold">
                                          <p:stCondLst>
                                            <p:cond delay="999"/>
                                          </p:stCondLst>
                                        </p:cTn>
                                        <p:tgtEl>
                                          <p:spTgt spid="80"/>
                                        </p:tgtEl>
                                        <p:attrNameLst>
                                          <p:attrName>style.visibility</p:attrName>
                                        </p:attrNameLst>
                                      </p:cBhvr>
                                      <p:to>
                                        <p:strVal val="hidden"/>
                                      </p:to>
                                    </p:set>
                                  </p:childTnLst>
                                </p:cTn>
                              </p:par>
                              <p:par>
                                <p:cTn id="104" presetID="63" presetClass="path" presetSubtype="0" accel="50000" decel="50000" fill="hold" grpId="2" nodeType="withEffect">
                                  <p:stCondLst>
                                    <p:cond delay="1500"/>
                                  </p:stCondLst>
                                  <p:childTnLst>
                                    <p:animMotion origin="layout" path="M 0.28437 0.08304 L 0.53541 0.08258 " pathEditMode="relative" rAng="0" ptsTypes="AA">
                                      <p:cBhvr>
                                        <p:cTn id="105" dur="1000" fill="hold"/>
                                        <p:tgtEl>
                                          <p:spTgt spid="81"/>
                                        </p:tgtEl>
                                        <p:attrNameLst>
                                          <p:attrName>ppt_x</p:attrName>
                                          <p:attrName>ppt_y</p:attrName>
                                        </p:attrNameLst>
                                      </p:cBhvr>
                                      <p:rCtr x="126" y="0"/>
                                    </p:animMotion>
                                  </p:childTnLst>
                                </p:cTn>
                              </p:par>
                              <p:par>
                                <p:cTn id="106" presetID="10" presetClass="exit" presetSubtype="0" fill="hold" grpId="3" nodeType="withEffect">
                                  <p:stCondLst>
                                    <p:cond delay="1900"/>
                                  </p:stCondLst>
                                  <p:childTnLst>
                                    <p:animEffect transition="out" filter="fade">
                                      <p:cBhvr>
                                        <p:cTn id="107" dur="1000"/>
                                        <p:tgtEl>
                                          <p:spTgt spid="81"/>
                                        </p:tgtEl>
                                      </p:cBhvr>
                                    </p:animEffect>
                                    <p:set>
                                      <p:cBhvr>
                                        <p:cTn id="108" dur="1" fill="hold">
                                          <p:stCondLst>
                                            <p:cond delay="999"/>
                                          </p:stCondLst>
                                        </p:cTn>
                                        <p:tgtEl>
                                          <p:spTgt spid="81"/>
                                        </p:tgtEl>
                                        <p:attrNameLst>
                                          <p:attrName>style.visibility</p:attrName>
                                        </p:attrNameLst>
                                      </p:cBhvr>
                                      <p:to>
                                        <p:strVal val="hidden"/>
                                      </p:to>
                                    </p:set>
                                  </p:childTnLst>
                                </p:cTn>
                              </p:par>
                              <p:par>
                                <p:cTn id="109" presetID="63" presetClass="path" presetSubtype="0" accel="50000" decel="50000" fill="hold" grpId="2" nodeType="withEffect">
                                  <p:stCondLst>
                                    <p:cond delay="2000"/>
                                  </p:stCondLst>
                                  <p:childTnLst>
                                    <p:animMotion origin="layout" path="M 0.24253 -0.09877 L 0.51041 -0.09877 " pathEditMode="relative" rAng="0" ptsTypes="AA">
                                      <p:cBhvr>
                                        <p:cTn id="110" dur="1000" fill="hold"/>
                                        <p:tgtEl>
                                          <p:spTgt spid="82"/>
                                        </p:tgtEl>
                                        <p:attrNameLst>
                                          <p:attrName>ppt_x</p:attrName>
                                          <p:attrName>ppt_y</p:attrName>
                                        </p:attrNameLst>
                                      </p:cBhvr>
                                      <p:rCtr x="134" y="0"/>
                                    </p:animMotion>
                                  </p:childTnLst>
                                </p:cTn>
                              </p:par>
                              <p:par>
                                <p:cTn id="111" presetID="10" presetClass="exit" presetSubtype="0" fill="hold" grpId="3" nodeType="withEffect">
                                  <p:stCondLst>
                                    <p:cond delay="2500"/>
                                  </p:stCondLst>
                                  <p:childTnLst>
                                    <p:animEffect transition="out" filter="fade">
                                      <p:cBhvr>
                                        <p:cTn id="112" dur="1000"/>
                                        <p:tgtEl>
                                          <p:spTgt spid="82"/>
                                        </p:tgtEl>
                                      </p:cBhvr>
                                    </p:animEffect>
                                    <p:set>
                                      <p:cBhvr>
                                        <p:cTn id="113" dur="1" fill="hold">
                                          <p:stCondLst>
                                            <p:cond delay="999"/>
                                          </p:stCondLst>
                                        </p:cTn>
                                        <p:tgtEl>
                                          <p:spTgt spid="82"/>
                                        </p:tgtEl>
                                        <p:attrNameLst>
                                          <p:attrName>style.visibility</p:attrName>
                                        </p:attrNameLst>
                                      </p:cBhvr>
                                      <p:to>
                                        <p:strVal val="hidden"/>
                                      </p:to>
                                    </p:set>
                                  </p:childTnLst>
                                </p:cTn>
                              </p:par>
                              <p:par>
                                <p:cTn id="114" presetID="63" presetClass="path" presetSubtype="0" accel="50000" decel="50000" fill="hold" grpId="2" nodeType="withEffect">
                                  <p:stCondLst>
                                    <p:cond delay="2500"/>
                                  </p:stCondLst>
                                  <p:childTnLst>
                                    <p:animMotion origin="layout" path="M 0.25277 -0.09877 L 0.53541 -0.09877 " pathEditMode="relative" rAng="0" ptsTypes="AA">
                                      <p:cBhvr>
                                        <p:cTn id="115" dur="1000" fill="hold"/>
                                        <p:tgtEl>
                                          <p:spTgt spid="83"/>
                                        </p:tgtEl>
                                        <p:attrNameLst>
                                          <p:attrName>ppt_x</p:attrName>
                                          <p:attrName>ppt_y</p:attrName>
                                        </p:attrNameLst>
                                      </p:cBhvr>
                                      <p:rCtr x="141" y="0"/>
                                    </p:animMotion>
                                  </p:childTnLst>
                                </p:cTn>
                              </p:par>
                              <p:par>
                                <p:cTn id="116" presetID="10" presetClass="exit" presetSubtype="0" fill="hold" grpId="3" nodeType="withEffect">
                                  <p:stCondLst>
                                    <p:cond delay="3000"/>
                                  </p:stCondLst>
                                  <p:childTnLst>
                                    <p:animEffect transition="out" filter="fade">
                                      <p:cBhvr>
                                        <p:cTn id="117" dur="1000"/>
                                        <p:tgtEl>
                                          <p:spTgt spid="83"/>
                                        </p:tgtEl>
                                      </p:cBhvr>
                                    </p:animEffect>
                                    <p:set>
                                      <p:cBhvr>
                                        <p:cTn id="118" dur="1" fill="hold">
                                          <p:stCondLst>
                                            <p:cond delay="999"/>
                                          </p:stCondLst>
                                        </p:cTn>
                                        <p:tgtEl>
                                          <p:spTgt spid="83"/>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4" presetClass="entr" presetSubtype="16" fill="hold" nodeType="clickEffect">
                                  <p:stCondLst>
                                    <p:cond delay="0"/>
                                  </p:stCondLst>
                                  <p:childTnLst>
                                    <p:set>
                                      <p:cBhvr>
                                        <p:cTn id="122" dur="1" fill="hold">
                                          <p:stCondLst>
                                            <p:cond delay="0"/>
                                          </p:stCondLst>
                                        </p:cTn>
                                        <p:tgtEl>
                                          <p:spTgt spid="48"/>
                                        </p:tgtEl>
                                        <p:attrNameLst>
                                          <p:attrName>style.visibility</p:attrName>
                                        </p:attrNameLst>
                                      </p:cBhvr>
                                      <p:to>
                                        <p:strVal val="visible"/>
                                      </p:to>
                                    </p:set>
                                    <p:animEffect transition="in" filter="box(in)">
                                      <p:cBhvr>
                                        <p:cTn id="123" dur="500"/>
                                        <p:tgtEl>
                                          <p:spTgt spid="48"/>
                                        </p:tgtEl>
                                      </p:cBhvr>
                                    </p:animEffect>
                                  </p:childTnLst>
                                </p:cTn>
                              </p:par>
                              <p:par>
                                <p:cTn id="124" presetID="3" presetClass="entr" presetSubtype="10" fill="hold" nodeType="withEffect">
                                  <p:stCondLst>
                                    <p:cond delay="0"/>
                                  </p:stCondLst>
                                  <p:childTnLst>
                                    <p:set>
                                      <p:cBhvr>
                                        <p:cTn id="125" dur="1" fill="hold">
                                          <p:stCondLst>
                                            <p:cond delay="0"/>
                                          </p:stCondLst>
                                        </p:cTn>
                                        <p:tgtEl>
                                          <p:spTgt spid="103"/>
                                        </p:tgtEl>
                                        <p:attrNameLst>
                                          <p:attrName>style.visibility</p:attrName>
                                        </p:attrNameLst>
                                      </p:cBhvr>
                                      <p:to>
                                        <p:strVal val="visible"/>
                                      </p:to>
                                    </p:set>
                                    <p:animEffect transition="in" filter="blinds(horizontal)">
                                      <p:cBhvr>
                                        <p:cTn id="126" dur="500"/>
                                        <p:tgtEl>
                                          <p:spTgt spid="103"/>
                                        </p:tgtEl>
                                      </p:cBhvr>
                                    </p:animEffect>
                                  </p:childTnLst>
                                </p:cTn>
                              </p:par>
                              <p:par>
                                <p:cTn id="127" presetID="0" presetClass="path" presetSubtype="0" accel="50000" decel="50000" fill="hold" grpId="4" nodeType="withEffect">
                                  <p:stCondLst>
                                    <p:cond delay="0"/>
                                  </p:stCondLst>
                                  <p:childTnLst>
                                    <p:animMotion origin="layout" path="M 0.00659 0.00116 C 0.02951 -0.03192 0.11319 -0.15174 0.14427 -0.19778 C 0.17534 -0.24381 0.18316 -0.26 0.19357 -0.27481 C 0.20399 -0.28961 0.20052 -0.28429 0.20694 -0.28614 C 0.21336 -0.28799 0.18142 -0.28614 0.23194 -0.28614 C 0.28246 -0.28614 0.45243 -0.28614 0.51041 -0.28614 " pathEditMode="relative" rAng="0" ptsTypes="aaaaaa">
                                      <p:cBhvr>
                                        <p:cTn id="128" dur="1500" fill="hold"/>
                                        <p:tgtEl>
                                          <p:spTgt spid="84"/>
                                        </p:tgtEl>
                                        <p:attrNameLst>
                                          <p:attrName>ppt_x</p:attrName>
                                          <p:attrName>ppt_y</p:attrName>
                                        </p:attrNameLst>
                                      </p:cBhvr>
                                      <p:rCtr x="252" y="-146"/>
                                    </p:animMotion>
                                  </p:childTnLst>
                                </p:cTn>
                              </p:par>
                              <p:par>
                                <p:cTn id="129" presetID="10" presetClass="exit" presetSubtype="0" fill="hold" grpId="5" nodeType="withEffect">
                                  <p:stCondLst>
                                    <p:cond delay="1000"/>
                                  </p:stCondLst>
                                  <p:childTnLst>
                                    <p:animEffect transition="out" filter="fade">
                                      <p:cBhvr>
                                        <p:cTn id="130" dur="1000"/>
                                        <p:tgtEl>
                                          <p:spTgt spid="84"/>
                                        </p:tgtEl>
                                      </p:cBhvr>
                                    </p:animEffect>
                                    <p:set>
                                      <p:cBhvr>
                                        <p:cTn id="131" dur="1" fill="hold">
                                          <p:stCondLst>
                                            <p:cond delay="999"/>
                                          </p:stCondLst>
                                        </p:cTn>
                                        <p:tgtEl>
                                          <p:spTgt spid="84"/>
                                        </p:tgtEl>
                                        <p:attrNameLst>
                                          <p:attrName>style.visibility</p:attrName>
                                        </p:attrNameLst>
                                      </p:cBhvr>
                                      <p:to>
                                        <p:strVal val="hidden"/>
                                      </p:to>
                                    </p:set>
                                  </p:childTnLst>
                                </p:cTn>
                              </p:par>
                              <p:par>
                                <p:cTn id="132" presetID="0" presetClass="path" presetSubtype="0" accel="50000" decel="50000" fill="hold" grpId="4" nodeType="withEffect">
                                  <p:stCondLst>
                                    <p:cond delay="500"/>
                                  </p:stCondLst>
                                  <p:childTnLst>
                                    <p:animMotion origin="layout" path="M 3.33333E-6 0.00625 C 0.01093 0.00717 0.02048 0.00787 0.02777 0.00463 C 0.03507 0.00139 0.02534 0.01226 0.0434 -0.01295 C 0.06146 -0.03817 0.10625 -0.10432 0.13611 -0.14619 C 0.16597 -0.18806 0.19896 -0.24219 0.22291 -0.26486 C 0.24687 -0.28753 0.22795 -0.2799 0.27951 -0.28267 C 0.33107 -0.28545 0.47986 -0.28221 0.53246 -0.28221 " pathEditMode="relative" rAng="0" ptsTypes="aaaaaaa">
                                      <p:cBhvr>
                                        <p:cTn id="133" dur="1500" fill="hold"/>
                                        <p:tgtEl>
                                          <p:spTgt spid="85"/>
                                        </p:tgtEl>
                                        <p:attrNameLst>
                                          <p:attrName>ppt_x</p:attrName>
                                          <p:attrName>ppt_y</p:attrName>
                                        </p:attrNameLst>
                                      </p:cBhvr>
                                      <p:rCtr x="266" y="-144"/>
                                    </p:animMotion>
                                  </p:childTnLst>
                                </p:cTn>
                              </p:par>
                              <p:par>
                                <p:cTn id="134" presetID="10" presetClass="exit" presetSubtype="0" fill="hold" grpId="5" nodeType="withEffect">
                                  <p:stCondLst>
                                    <p:cond delay="1500"/>
                                  </p:stCondLst>
                                  <p:childTnLst>
                                    <p:animEffect transition="out" filter="fade">
                                      <p:cBhvr>
                                        <p:cTn id="135" dur="1000"/>
                                        <p:tgtEl>
                                          <p:spTgt spid="85"/>
                                        </p:tgtEl>
                                      </p:cBhvr>
                                    </p:animEffect>
                                    <p:set>
                                      <p:cBhvr>
                                        <p:cTn id="136" dur="1" fill="hold">
                                          <p:stCondLst>
                                            <p:cond delay="999"/>
                                          </p:stCondLst>
                                        </p:cTn>
                                        <p:tgtEl>
                                          <p:spTgt spid="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4" grpId="1" animBg="1"/>
      <p:bldP spid="74" grpId="2" animBg="1"/>
      <p:bldP spid="75" grpId="0" animBg="1"/>
      <p:bldP spid="75" grpId="1" animBg="1"/>
      <p:bldP spid="75" grpId="2" animBg="1"/>
      <p:bldP spid="76" grpId="0" animBg="1"/>
      <p:bldP spid="76" grpId="1" animBg="1"/>
      <p:bldP spid="76" grpId="2" animBg="1"/>
      <p:bldP spid="77" grpId="0" animBg="1"/>
      <p:bldP spid="77" grpId="1" animBg="1"/>
      <p:bldP spid="77" grpId="2" animBg="1"/>
      <p:bldP spid="78" grpId="0" animBg="1"/>
      <p:bldP spid="78" grpId="1" animBg="1"/>
      <p:bldP spid="78" grpId="2" animBg="1"/>
      <p:bldP spid="78" grpId="3" animBg="1"/>
      <p:bldP spid="79" grpId="0" animBg="1"/>
      <p:bldP spid="79" grpId="1" animBg="1"/>
      <p:bldP spid="79" grpId="2" animBg="1"/>
      <p:bldP spid="79" grpId="3" animBg="1"/>
      <p:bldP spid="80" grpId="0" animBg="1"/>
      <p:bldP spid="80" grpId="1" animBg="1"/>
      <p:bldP spid="80" grpId="2" animBg="1"/>
      <p:bldP spid="80" grpId="3" animBg="1"/>
      <p:bldP spid="81" grpId="0" animBg="1"/>
      <p:bldP spid="81" grpId="1" animBg="1"/>
      <p:bldP spid="81" grpId="2" animBg="1"/>
      <p:bldP spid="81" grpId="3" animBg="1"/>
      <p:bldP spid="82" grpId="0" animBg="1"/>
      <p:bldP spid="82" grpId="1" animBg="1"/>
      <p:bldP spid="82" grpId="2" animBg="1"/>
      <p:bldP spid="82" grpId="3" animBg="1"/>
      <p:bldP spid="83" grpId="0" animBg="1"/>
      <p:bldP spid="83" grpId="1" animBg="1"/>
      <p:bldP spid="83" grpId="2" animBg="1"/>
      <p:bldP spid="83" grpId="3" animBg="1"/>
      <p:bldP spid="84" grpId="0" animBg="1"/>
      <p:bldP spid="84" grpId="1" animBg="1"/>
      <p:bldP spid="84" grpId="2" animBg="1"/>
      <p:bldP spid="84" grpId="3" animBg="1"/>
      <p:bldP spid="84" grpId="4" animBg="1"/>
      <p:bldP spid="84" grpId="5" animBg="1"/>
      <p:bldP spid="85" grpId="0" animBg="1"/>
      <p:bldP spid="85" grpId="1" animBg="1"/>
      <p:bldP spid="85" grpId="2" animBg="1"/>
      <p:bldP spid="85" grpId="3" animBg="1"/>
      <p:bldP spid="85" grpId="4" animBg="1"/>
      <p:bldP spid="85" grpId="5"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6887-20E4-1349-A56F-8B8F725D1DDF}"/>
              </a:ext>
            </a:extLst>
          </p:cNvPr>
          <p:cNvSpPr>
            <a:spLocks noGrp="1"/>
          </p:cNvSpPr>
          <p:nvPr>
            <p:ph type="title"/>
          </p:nvPr>
        </p:nvSpPr>
        <p:spPr/>
        <p:txBody>
          <a:bodyPr/>
          <a:lstStyle/>
          <a:p>
            <a:r>
              <a:rPr lang="en-US" dirty="0"/>
              <a:t>Trace of a real incast event</a:t>
            </a:r>
          </a:p>
        </p:txBody>
      </p:sp>
      <p:sp>
        <p:nvSpPr>
          <p:cNvPr id="3" name="Content Placeholder 2">
            <a:extLst>
              <a:ext uri="{FF2B5EF4-FFF2-40B4-BE49-F238E27FC236}">
                <a16:creationId xmlns:a16="http://schemas.microsoft.com/office/drawing/2014/main" id="{F7201F12-438B-4C4E-B63C-D15CDF9B3A9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F1B207A-A4D5-FA43-A393-F50B33184774}"/>
              </a:ext>
            </a:extLst>
          </p:cNvPr>
          <p:cNvPicPr>
            <a:picLocks noChangeAspect="1"/>
          </p:cNvPicPr>
          <p:nvPr/>
        </p:nvPicPr>
        <p:blipFill>
          <a:blip r:embed="rId2"/>
          <a:stretch>
            <a:fillRect/>
          </a:stretch>
        </p:blipFill>
        <p:spPr>
          <a:xfrm>
            <a:off x="562291" y="1827117"/>
            <a:ext cx="10200033" cy="4665758"/>
          </a:xfrm>
          <a:prstGeom prst="rect">
            <a:avLst/>
          </a:prstGeom>
        </p:spPr>
      </p:pic>
      <p:sp>
        <p:nvSpPr>
          <p:cNvPr id="5" name="TextBox 4">
            <a:extLst>
              <a:ext uri="{FF2B5EF4-FFF2-40B4-BE49-F238E27FC236}">
                <a16:creationId xmlns:a16="http://schemas.microsoft.com/office/drawing/2014/main" id="{A2521F3D-16E5-B148-A6E5-FD989D8C0236}"/>
              </a:ext>
            </a:extLst>
          </p:cNvPr>
          <p:cNvSpPr txBox="1"/>
          <p:nvPr/>
        </p:nvSpPr>
        <p:spPr>
          <a:xfrm>
            <a:off x="6538585" y="6176963"/>
            <a:ext cx="5091124" cy="461665"/>
          </a:xfrm>
          <a:prstGeom prst="rect">
            <a:avLst/>
          </a:prstGeom>
          <a:noFill/>
        </p:spPr>
        <p:txBody>
          <a:bodyPr wrap="square" rtlCol="0">
            <a:spAutoFit/>
          </a:bodyPr>
          <a:lstStyle/>
          <a:p>
            <a:pPr algn="l"/>
            <a:r>
              <a:rPr lang="en-US" sz="2400" dirty="0">
                <a:solidFill>
                  <a:srgbClr val="C00000"/>
                </a:solidFill>
                <a:latin typeface="Helvetica" pitchFamily="2" charset="0"/>
              </a:rPr>
              <a:t>Maybe, reduce RTO to mitigate this</a:t>
            </a:r>
          </a:p>
        </p:txBody>
      </p:sp>
    </p:spTree>
    <p:extLst>
      <p:ext uri="{BB962C8B-B14F-4D97-AF65-F5344CB8AC3E}">
        <p14:creationId xmlns:p14="http://schemas.microsoft.com/office/powerpoint/2010/main" val="184510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p:cNvSpPr>
            <a:spLocks noGrp="1"/>
          </p:cNvSpPr>
          <p:nvPr>
            <p:ph idx="1"/>
          </p:nvPr>
        </p:nvSpPr>
        <p:spPr>
          <a:xfrm>
            <a:off x="2057400" y="5410200"/>
            <a:ext cx="8686800" cy="1066800"/>
          </a:xfrm>
          <a:noFill/>
        </p:spPr>
        <p:txBody>
          <a:bodyPr/>
          <a:lstStyle/>
          <a:p>
            <a:r>
              <a:rPr lang="en-US" dirty="0">
                <a:latin typeface="Helvetica" pitchFamily="2" charset="0"/>
              </a:rPr>
              <a:t>Requests are jittered over 10ms window.</a:t>
            </a:r>
          </a:p>
          <a:p>
            <a:r>
              <a:rPr lang="en-US" dirty="0">
                <a:latin typeface="Helvetica" pitchFamily="2" charset="0"/>
              </a:rPr>
              <a:t>Jittering switched off around 8:30 am.</a:t>
            </a:r>
          </a:p>
          <a:p>
            <a:pPr lvl="1"/>
            <a:endParaRPr lang="en-US" sz="2400" dirty="0">
              <a:latin typeface="Helvetica" pitchFamily="2" charset="0"/>
            </a:endParaRPr>
          </a:p>
          <a:p>
            <a:pPr lvl="1"/>
            <a:endParaRPr lang="en-US" sz="2400" dirty="0">
              <a:latin typeface="Helvetica" pitchFamily="2" charset="0"/>
            </a:endParaRPr>
          </a:p>
          <a:p>
            <a:pPr lvl="1"/>
            <a:endParaRPr lang="en-US" sz="2400" dirty="0">
              <a:latin typeface="Helvetica" pitchFamily="2" charset="0"/>
            </a:endParaRPr>
          </a:p>
          <a:p>
            <a:pPr lvl="1"/>
            <a:endParaRPr lang="en-US" sz="2400" dirty="0">
              <a:latin typeface="Helvetica" pitchFamily="2" charset="0"/>
            </a:endParaRPr>
          </a:p>
          <a:p>
            <a:pPr lvl="1"/>
            <a:endParaRPr lang="en-US" sz="2400" dirty="0">
              <a:latin typeface="Helvetica" pitchFamily="2" charset="0"/>
            </a:endParaRPr>
          </a:p>
          <a:p>
            <a:pPr lvl="1"/>
            <a:endParaRPr lang="en-US" sz="2400" dirty="0">
              <a:latin typeface="Helvetica" pitchFamily="2" charset="0"/>
            </a:endParaRPr>
          </a:p>
          <a:p>
            <a:pPr lvl="1"/>
            <a:endParaRPr lang="en-US" sz="2400" dirty="0">
              <a:latin typeface="Helvetica" pitchFamily="2" charset="0"/>
            </a:endParaRPr>
          </a:p>
          <a:p>
            <a:pPr lvl="1"/>
            <a:endParaRPr lang="en-US" sz="2400" dirty="0">
              <a:latin typeface="Helvetica" pitchFamily="2" charset="0"/>
            </a:endParaRPr>
          </a:p>
          <a:p>
            <a:pPr lvl="1"/>
            <a:endParaRPr lang="en-US" sz="2400" dirty="0">
              <a:latin typeface="Helvetica" pitchFamily="2" charset="0"/>
            </a:endParaRPr>
          </a:p>
          <a:p>
            <a:pPr lvl="1"/>
            <a:endParaRPr lang="en-US" sz="2400" dirty="0">
              <a:latin typeface="Helvetica" pitchFamily="2" charset="0"/>
            </a:endParaRPr>
          </a:p>
          <a:p>
            <a:pPr lvl="1">
              <a:buNone/>
            </a:pPr>
            <a:endParaRPr dirty="0">
              <a:latin typeface="Helvetica" pitchFamily="2" charset="0"/>
            </a:endParaRPr>
          </a:p>
        </p:txBody>
      </p:sp>
      <p:pic>
        <p:nvPicPr>
          <p:cNvPr id="10" name="Picture 292" descr="indexserve-jitter-labeled.pdf"/>
          <p:cNvPicPr>
            <a:picLocks noChangeAspect="1"/>
          </p:cNvPicPr>
          <p:nvPr/>
        </p:nvPicPr>
        <p:blipFill>
          <a:blip r:embed="rId4" cstate="print"/>
          <a:srcRect/>
          <a:stretch>
            <a:fillRect/>
          </a:stretch>
        </p:blipFill>
        <p:spPr bwMode="auto">
          <a:xfrm>
            <a:off x="2329218" y="1587500"/>
            <a:ext cx="7424383" cy="3810000"/>
          </a:xfrm>
          <a:prstGeom prst="rect">
            <a:avLst/>
          </a:prstGeom>
          <a:noFill/>
          <a:ln w="9525">
            <a:noFill/>
            <a:miter lim="800000"/>
            <a:headEnd/>
            <a:tailEnd/>
          </a:ln>
        </p:spPr>
      </p:pic>
      <p:sp>
        <p:nvSpPr>
          <p:cNvPr id="9" name="TextBox 8"/>
          <p:cNvSpPr txBox="1"/>
          <p:nvPr/>
        </p:nvSpPr>
        <p:spPr>
          <a:xfrm rot="16200000">
            <a:off x="-82033" y="2732157"/>
            <a:ext cx="4191000" cy="707886"/>
          </a:xfrm>
          <a:prstGeom prst="rect">
            <a:avLst/>
          </a:prstGeom>
          <a:noFill/>
        </p:spPr>
        <p:txBody>
          <a:bodyPr wrap="square" rtlCol="0">
            <a:spAutoFit/>
          </a:bodyPr>
          <a:lstStyle/>
          <a:p>
            <a:r>
              <a:rPr lang="en-US" sz="2000" b="1" dirty="0">
                <a:latin typeface="Helvetica" pitchFamily="2" charset="0"/>
              </a:rPr>
              <a:t>MLA Query Completion Time (ms)</a:t>
            </a:r>
          </a:p>
        </p:txBody>
      </p:sp>
      <p:sp>
        <p:nvSpPr>
          <p:cNvPr id="17" name="Oval 16"/>
          <p:cNvSpPr/>
          <p:nvPr/>
        </p:nvSpPr>
        <p:spPr>
          <a:xfrm>
            <a:off x="6934200" y="3810000"/>
            <a:ext cx="1676400" cy="1219200"/>
          </a:xfrm>
          <a:prstGeom prst="ellipse">
            <a:avLst/>
          </a:prstGeom>
          <a:solidFill>
            <a:schemeClr val="accent3">
              <a:lumMod val="20000"/>
              <a:lumOff val="80000"/>
              <a:alpha val="0"/>
            </a:schemeClr>
          </a:solidFill>
          <a:ln w="38100">
            <a:solidFill>
              <a:srgbClr val="0000CC"/>
            </a:solidFill>
          </a:ln>
          <a:effectLst>
            <a:innerShdw blurRad="114300">
              <a:prstClr val="black"/>
            </a:innerShdw>
          </a:effectLst>
          <a:scene3d>
            <a:camera prst="orthographicFront"/>
            <a:lightRig rig="threePt" dir="t"/>
          </a:scene3d>
          <a:sp3d prstMaterial="plastic"/>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pitchFamily="2" charset="0"/>
            </a:endParaRPr>
          </a:p>
        </p:txBody>
      </p:sp>
      <p:sp>
        <p:nvSpPr>
          <p:cNvPr id="11" name="Rounded Rectangle 10"/>
          <p:cNvSpPr/>
          <p:nvPr/>
        </p:nvSpPr>
        <p:spPr>
          <a:xfrm>
            <a:off x="1964976" y="5499101"/>
            <a:ext cx="8686800" cy="9906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solidFill>
                  <a:prstClr val="white"/>
                </a:solidFill>
                <a:latin typeface="Helvetica" pitchFamily="2" charset="0"/>
              </a:rPr>
              <a:t>Jittering trades of median for high percentiles</a:t>
            </a:r>
            <a:endParaRPr lang="en-US" sz="3200" i="1" dirty="0">
              <a:solidFill>
                <a:prstClr val="white"/>
              </a:solidFill>
              <a:latin typeface="Helvetica" pitchFamily="2" charset="0"/>
            </a:endParaRPr>
          </a:p>
        </p:txBody>
      </p:sp>
      <p:sp>
        <p:nvSpPr>
          <p:cNvPr id="12" name="Title 1"/>
          <p:cNvSpPr>
            <a:spLocks noGrp="1"/>
          </p:cNvSpPr>
          <p:nvPr>
            <p:ph type="title"/>
          </p:nvPr>
        </p:nvSpPr>
        <p:spPr>
          <a:xfrm>
            <a:off x="838200" y="365125"/>
            <a:ext cx="10515600" cy="1325563"/>
          </a:xfrm>
        </p:spPr>
        <p:txBody>
          <a:bodyPr/>
          <a:lstStyle/>
          <a:p>
            <a:r>
              <a:rPr lang="en-US" dirty="0">
                <a:latin typeface="Helvetica" pitchFamily="2" charset="0"/>
              </a:rPr>
              <a:t>Jittering to mitigate incast</a:t>
            </a:r>
          </a:p>
        </p:txBody>
      </p:sp>
    </p:spTree>
    <p:custDataLst>
      <p:tags r:id="rId1"/>
    </p:custDataLst>
    <p:extLst>
      <p:ext uri="{BB962C8B-B14F-4D97-AF65-F5344CB8AC3E}">
        <p14:creationId xmlns:p14="http://schemas.microsoft.com/office/powerpoint/2010/main" val="4150398196"/>
      </p:ext>
    </p:extLst>
  </p:cSld>
  <p:clrMapOvr>
    <a:masterClrMapping/>
  </p:clrMapOvr>
  <p:transition spd="slow" advTm="40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7">
                                            <p:txEl>
                                              <p:pRg st="12" end="12"/>
                                            </p:txEl>
                                          </p:spTgt>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7" grpId="0" animBg="1"/>
      <p:bldP spid="1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0.1|10.1|15.5|16"/>
</p:tagLst>
</file>

<file path=ppt/tags/tag10.xml><?xml version="1.0" encoding="utf-8"?>
<p:tagLst xmlns:a="http://schemas.openxmlformats.org/drawingml/2006/main" xmlns:r="http://schemas.openxmlformats.org/officeDocument/2006/relationships" xmlns:p="http://schemas.openxmlformats.org/presentationml/2006/main">
  <p:tag name="TIMING" val="|37.8|33.5"/>
</p:tagLst>
</file>

<file path=ppt/tags/tag2.xml><?xml version="1.0" encoding="utf-8"?>
<p:tagLst xmlns:a="http://schemas.openxmlformats.org/drawingml/2006/main" xmlns:r="http://schemas.openxmlformats.org/officeDocument/2006/relationships" xmlns:p="http://schemas.openxmlformats.org/presentationml/2006/main">
  <p:tag name="TIMING" val="|2.8|5.8|5.3|22.3"/>
</p:tagLst>
</file>

<file path=ppt/tags/tag3.xml><?xml version="1.0" encoding="utf-8"?>
<p:tagLst xmlns:a="http://schemas.openxmlformats.org/drawingml/2006/main" xmlns:r="http://schemas.openxmlformats.org/officeDocument/2006/relationships" xmlns:p="http://schemas.openxmlformats.org/presentationml/2006/main">
  <p:tag name="TIMING" val="|18.3|2.1|4.7|9.7|21.8"/>
</p:tagLst>
</file>

<file path=ppt/tags/tag4.xml><?xml version="1.0" encoding="utf-8"?>
<p:tagLst xmlns:a="http://schemas.openxmlformats.org/drawingml/2006/main" xmlns:r="http://schemas.openxmlformats.org/officeDocument/2006/relationships" xmlns:p="http://schemas.openxmlformats.org/presentationml/2006/main">
  <p:tag name="TIMING" val="|0|0|0.1"/>
</p:tagLst>
</file>

<file path=ppt/tags/tag5.xml><?xml version="1.0" encoding="utf-8"?>
<p:tagLst xmlns:a="http://schemas.openxmlformats.org/drawingml/2006/main" xmlns:r="http://schemas.openxmlformats.org/officeDocument/2006/relationships" xmlns:p="http://schemas.openxmlformats.org/presentationml/2006/main">
  <p:tag name="TIMING" val="|45.7"/>
</p:tagLst>
</file>

<file path=ppt/tags/tag6.xml><?xml version="1.0" encoding="utf-8"?>
<p:tagLst xmlns:a="http://schemas.openxmlformats.org/drawingml/2006/main" xmlns:r="http://schemas.openxmlformats.org/officeDocument/2006/relationships" xmlns:p="http://schemas.openxmlformats.org/presentationml/2006/main">
  <p:tag name="TIMING" val="|61.6"/>
</p:tagLst>
</file>

<file path=ppt/tags/tag7.xml><?xml version="1.0" encoding="utf-8"?>
<p:tagLst xmlns:a="http://schemas.openxmlformats.org/drawingml/2006/main" xmlns:r="http://schemas.openxmlformats.org/officeDocument/2006/relationships" xmlns:p="http://schemas.openxmlformats.org/presentationml/2006/main">
  <p:tag name="TIMING" val="|29.7|25.6|20.7"/>
</p:tagLst>
</file>

<file path=ppt/tags/tag8.xml><?xml version="1.0" encoding="utf-8"?>
<p:tagLst xmlns:a="http://schemas.openxmlformats.org/drawingml/2006/main" xmlns:r="http://schemas.openxmlformats.org/officeDocument/2006/relationships" xmlns:p="http://schemas.openxmlformats.org/presentationml/2006/main">
  <p:tag name="TIMING" val="|37.1|21.5"/>
</p:tagLst>
</file>

<file path=ppt/tags/tag9.xml><?xml version="1.0" encoding="utf-8"?>
<p:tagLst xmlns:a="http://schemas.openxmlformats.org/drawingml/2006/main" xmlns:r="http://schemas.openxmlformats.org/officeDocument/2006/relationships" xmlns:p="http://schemas.openxmlformats.org/presentationml/2006/main">
  <p:tag name="TIMING" val="|11|9.7|9.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63500">
          <a:solidFill>
            <a:schemeClr val="tx1"/>
          </a:solidFill>
          <a:prstDash val="solid"/>
          <a:tailEnd type="triangle" w="lg" len="lg"/>
        </a:ln>
      </a:spPr>
      <a:bodyPr rtlCol="0" anchor="ctr"/>
      <a:lstStyle>
        <a:defPPr algn="ctr">
          <a:defRPr sz="2800" dirty="0" smtClean="0">
            <a:solidFill>
              <a:schemeClr val="tx1"/>
            </a:solidFill>
            <a:latin typeface="Helvetica"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508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400" dirty="0" smtClean="0">
            <a:latin typeface="Helvetica"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6688</TotalTime>
  <Words>1262</Words>
  <Application>Microsoft Macintosh PowerPoint</Application>
  <PresentationFormat>Widescreen</PresentationFormat>
  <Paragraphs>287</Paragraphs>
  <Slides>26</Slides>
  <Notes>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2" baseType="lpstr">
      <vt:lpstr>Arial</vt:lpstr>
      <vt:lpstr>Calibri</vt:lpstr>
      <vt:lpstr>Helvetica</vt:lpstr>
      <vt:lpstr>Wingdings</vt:lpstr>
      <vt:lpstr>Office Theme</vt:lpstr>
      <vt:lpstr>Equation</vt:lpstr>
      <vt:lpstr>PowerPoint Presentation</vt:lpstr>
      <vt:lpstr>Review: TCP congestion control</vt:lpstr>
      <vt:lpstr>DC Transport Requirements</vt:lpstr>
      <vt:lpstr>PowerPoint Presentation</vt:lpstr>
      <vt:lpstr>PowerPoint Presentation</vt:lpstr>
      <vt:lpstr>Data center workloads</vt:lpstr>
      <vt:lpstr>Incast</vt:lpstr>
      <vt:lpstr>Trace of a real incast event</vt:lpstr>
      <vt:lpstr>Jittering to mitigate incast</vt:lpstr>
      <vt:lpstr>HOL Blocking and Buffer Pressure</vt:lpstr>
      <vt:lpstr>Another possibility: Delay-based CC</vt:lpstr>
      <vt:lpstr>Data Center TCP (DCTCP)</vt:lpstr>
      <vt:lpstr>Review: TCP algorithm</vt:lpstr>
      <vt:lpstr>DCTCP: Main idea</vt:lpstr>
      <vt:lpstr>DCTCP: Main idea</vt:lpstr>
      <vt:lpstr>DCTCP algorithm</vt:lpstr>
      <vt:lpstr>Efficient and “lossless” ACK generation</vt:lpstr>
      <vt:lpstr>DCTCP vs TCP</vt:lpstr>
      <vt:lpstr>Why it works</vt:lpstr>
      <vt:lpstr>Setting parameters: A bit of analysis</vt:lpstr>
      <vt:lpstr>Setting parameters: A bit of analysis</vt:lpstr>
      <vt:lpstr>Bing benchmark (baseline)</vt:lpstr>
      <vt:lpstr>Convergence time</vt:lpstr>
      <vt:lpstr>CC evaluation: several aspects!</vt:lpstr>
      <vt:lpstr>CC Deployment Concerns</vt:lpstr>
      <vt:lpstr>Practical deployment concerns in DCs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 Narayana Ganapathy</dc:creator>
  <cp:lastModifiedBy>Srinivas Narayana Ganapathy</cp:lastModifiedBy>
  <cp:revision>3044</cp:revision>
  <cp:lastPrinted>2019-10-03T17:55:02Z</cp:lastPrinted>
  <dcterms:created xsi:type="dcterms:W3CDTF">2019-09-25T10:37:02Z</dcterms:created>
  <dcterms:modified xsi:type="dcterms:W3CDTF">2019-11-21T13:01:34Z</dcterms:modified>
</cp:coreProperties>
</file>