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659" r:id="rId2"/>
    <p:sldId id="614" r:id="rId3"/>
    <p:sldId id="781" r:id="rId4"/>
    <p:sldId id="782" r:id="rId5"/>
    <p:sldId id="1236" r:id="rId6"/>
    <p:sldId id="1237" r:id="rId7"/>
    <p:sldId id="1233" r:id="rId8"/>
    <p:sldId id="1198" r:id="rId9"/>
    <p:sldId id="1199" r:id="rId10"/>
    <p:sldId id="1200" r:id="rId11"/>
    <p:sldId id="1234" r:id="rId12"/>
    <p:sldId id="1239" r:id="rId13"/>
    <p:sldId id="1241" r:id="rId14"/>
    <p:sldId id="1132" r:id="rId15"/>
    <p:sldId id="1244" r:id="rId16"/>
    <p:sldId id="1243" r:id="rId17"/>
    <p:sldId id="1245" r:id="rId18"/>
    <p:sldId id="1253" r:id="rId19"/>
    <p:sldId id="1254" r:id="rId20"/>
    <p:sldId id="1235" r:id="rId21"/>
    <p:sldId id="797" r:id="rId22"/>
    <p:sldId id="1258" r:id="rId23"/>
    <p:sldId id="798" r:id="rId24"/>
    <p:sldId id="1238" r:id="rId25"/>
    <p:sldId id="1136" r:id="rId26"/>
    <p:sldId id="1137" r:id="rId27"/>
    <p:sldId id="1168" r:id="rId28"/>
    <p:sldId id="1169" r:id="rId29"/>
    <p:sldId id="1170" r:id="rId30"/>
    <p:sldId id="1257" r:id="rId31"/>
    <p:sldId id="1242" r:id="rId32"/>
    <p:sldId id="1246" r:id="rId33"/>
    <p:sldId id="1248" r:id="rId34"/>
    <p:sldId id="1222" r:id="rId35"/>
    <p:sldId id="1223" r:id="rId36"/>
    <p:sldId id="1250" r:id="rId37"/>
    <p:sldId id="1249" r:id="rId38"/>
    <p:sldId id="1224" r:id="rId39"/>
    <p:sldId id="1225" r:id="rId40"/>
    <p:sldId id="1226" r:id="rId41"/>
    <p:sldId id="1227" r:id="rId42"/>
    <p:sldId id="1252" r:id="rId43"/>
    <p:sldId id="1231" r:id="rId44"/>
    <p:sldId id="92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09"/>
    <p:restoredTop sz="94664"/>
  </p:normalViewPr>
  <p:slideViewPr>
    <p:cSldViewPr snapToGrid="0" snapToObjects="1">
      <p:cViewPr varScale="1">
        <p:scale>
          <a:sx n="98" d="100"/>
          <a:sy n="98" d="100"/>
        </p:scale>
        <p:origin x="232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7F61FD0-FAF2-4545-8D3A-10FB997685FF}" type="slidenum">
              <a:rPr lang="en-US" i="0" smtClean="0">
                <a:latin typeface="Times New Roman" charset="0"/>
              </a:rPr>
              <a:pPr>
                <a:defRPr/>
              </a:pPr>
              <a:t>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4601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09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9827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6074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651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209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590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680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956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148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004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F620C57-5F31-6443-8544-E81A27D767F3}" type="slidenum">
              <a:rPr lang="en-US" i="0" smtClean="0">
                <a:latin typeface="Times New Roman" charset="0"/>
              </a:rPr>
              <a:pPr>
                <a:defRPr/>
              </a:pPr>
              <a:t>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02942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2160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1796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6570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6727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0575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1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0686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0222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0518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853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693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857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16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doc/html/latest/staging/crc32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Link Layer: Introduction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22.1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3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ea typeface="ＭＳ Ｐゴシック" charset="0"/>
              </a:rPr>
              <a:t>MAC addresses</a:t>
            </a:r>
            <a:endParaRPr lang="en-US" sz="4400" b="0" dirty="0"/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B986A0BA-C01E-D148-B175-80505AC80C09}"/>
              </a:ext>
            </a:extLst>
          </p:cNvPr>
          <p:cNvSpPr txBox="1">
            <a:spLocks noChangeArrowheads="1"/>
          </p:cNvSpPr>
          <p:nvPr/>
        </p:nvSpPr>
        <p:spPr>
          <a:xfrm>
            <a:off x="1010477" y="1441173"/>
            <a:ext cx="10765512" cy="5012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Helvetica" pitchFamily="2" charset="0"/>
              </a:rPr>
              <a:t>MAC address allocation administered by IEEE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Helvetica" pitchFamily="2" charset="0"/>
              </a:rPr>
              <a:t>manufacturer buys portion of MAC address space (to assure uniqueness)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Helvetica" pitchFamily="2" charset="0"/>
              </a:rPr>
              <a:t>Analogy:</a:t>
            </a:r>
          </a:p>
          <a:p>
            <a:pPr lvl="1">
              <a:buClr>
                <a:schemeClr val="tx1"/>
              </a:buClr>
              <a:defRPr/>
            </a:pPr>
            <a:r>
              <a:rPr lang="en-US" sz="2800" dirty="0">
                <a:latin typeface="Helvetica" pitchFamily="2" charset="0"/>
              </a:rPr>
              <a:t>MAC address: like Social Security Number</a:t>
            </a:r>
          </a:p>
          <a:p>
            <a:pPr lvl="1">
              <a:buClr>
                <a:schemeClr val="tx1"/>
              </a:buClr>
              <a:defRPr/>
            </a:pPr>
            <a:r>
              <a:rPr lang="en-US" sz="2800" dirty="0">
                <a:latin typeface="Helvetica" pitchFamily="2" charset="0"/>
              </a:rPr>
              <a:t>IP address: like postal address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Helvetica" pitchFamily="2" charset="0"/>
              </a:rPr>
              <a:t>MAC is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flat address</a:t>
            </a:r>
            <a:r>
              <a:rPr lang="en-US" sz="3200" dirty="0">
                <a:latin typeface="Helvetica" pitchFamily="2" charset="0"/>
              </a:rPr>
              <a:t>: portability </a:t>
            </a:r>
          </a:p>
          <a:p>
            <a:pPr lvl="1">
              <a:buClr>
                <a:schemeClr val="tx1"/>
              </a:buClr>
              <a:defRPr/>
            </a:pPr>
            <a:r>
              <a:rPr lang="en-US" sz="2800" dirty="0">
                <a:latin typeface="Helvetica" pitchFamily="2" charset="0"/>
              </a:rPr>
              <a:t>e.g., can move interface from one Ethernet LAN to another</a:t>
            </a:r>
          </a:p>
          <a:p>
            <a:pPr lvl="1">
              <a:buClr>
                <a:schemeClr val="tx1"/>
              </a:buClr>
              <a:defRPr/>
            </a:pPr>
            <a:r>
              <a:rPr lang="en-US" sz="2800" dirty="0">
                <a:latin typeface="Helvetica" pitchFamily="2" charset="0"/>
              </a:rPr>
              <a:t>Recall: IP address is not portable: depends on IP network to which node is attached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sz="3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92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D54BC-5A9D-DF4E-A924-9D4ABD8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D9779-342E-BD40-A97B-60EE9911B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23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layer: services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ECB38E-687E-C946-9EB7-A4D36B2DC890}"/>
              </a:ext>
            </a:extLst>
          </p:cNvPr>
          <p:cNvSpPr txBox="1">
            <a:spLocks noChangeArrowheads="1"/>
          </p:cNvSpPr>
          <p:nvPr/>
        </p:nvSpPr>
        <p:spPr>
          <a:xfrm>
            <a:off x="744686" y="1326286"/>
            <a:ext cx="11105444" cy="5432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900" indent="-457200">
              <a:lnSpc>
                <a:spcPct val="7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Line termination (serialize/deserialize)</a:t>
            </a:r>
          </a:p>
          <a:p>
            <a:pPr marL="812800" lvl="1" indent="-457200">
              <a:lnSpc>
                <a:spcPct val="75000"/>
              </a:lnSpc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Physical signaling (into the wire) &amp; extracting digital signal (out of the wire)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 Encapsulate datagram into frame (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framing</a:t>
            </a:r>
            <a:r>
              <a:rPr lang="en-US" dirty="0">
                <a:latin typeface="Helvetica" pitchFamily="2" charset="0"/>
              </a:rPr>
              <a:t>). Add header, trailer</a:t>
            </a:r>
          </a:p>
          <a:p>
            <a:pPr marL="525463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Error detection: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errors caused by signal attenuation, noise.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receiver detects errors, signals retransmission, or drops frame 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Error correction: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receiver identifies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and corrects </a:t>
            </a:r>
            <a:r>
              <a:rPr lang="en-US" dirty="0">
                <a:latin typeface="Helvetica" pitchFamily="2" charset="0"/>
              </a:rPr>
              <a:t>bit error(s) without retransmission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Medium access control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channel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medium access </a:t>
            </a:r>
            <a:r>
              <a:rPr lang="en-US" dirty="0">
                <a:latin typeface="Helvetica" pitchFamily="2" charset="0"/>
              </a:rPr>
              <a:t>in a shared medium: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“Who should talk?”</a:t>
            </a:r>
          </a:p>
        </p:txBody>
      </p:sp>
    </p:spTree>
    <p:extLst>
      <p:ext uri="{BB962C8B-B14F-4D97-AF65-F5344CB8AC3E}">
        <p14:creationId xmlns:p14="http://schemas.microsoft.com/office/powerpoint/2010/main" val="206905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layer: services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ECB38E-687E-C946-9EB7-A4D36B2DC890}"/>
              </a:ext>
            </a:extLst>
          </p:cNvPr>
          <p:cNvSpPr txBox="1">
            <a:spLocks noChangeArrowheads="1"/>
          </p:cNvSpPr>
          <p:nvPr/>
        </p:nvSpPr>
        <p:spPr>
          <a:xfrm>
            <a:off x="744686" y="1326286"/>
            <a:ext cx="11105444" cy="5432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900" indent="-457200">
              <a:lnSpc>
                <a:spcPct val="7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Line termination (serialize/deserialize)</a:t>
            </a:r>
          </a:p>
          <a:p>
            <a:pPr marL="812800" lvl="1" indent="-457200">
              <a:lnSpc>
                <a:spcPct val="75000"/>
              </a:lnSpc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Physical signaling (into the wire) &amp; extracting digital signal (out of the wire)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 Encapsulate datagram into frame (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framing</a:t>
            </a:r>
            <a:r>
              <a:rPr lang="en-US" dirty="0">
                <a:latin typeface="Helvetica" pitchFamily="2" charset="0"/>
              </a:rPr>
              <a:t>). Add header, trailer</a:t>
            </a:r>
          </a:p>
          <a:p>
            <a:pPr marL="525463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Error detection: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errors caused by signal attenuation, noise.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receiver detects errors, signals retransmission, or drops frame 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Error correction: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receiver identifies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and corrects </a:t>
            </a:r>
            <a:r>
              <a:rPr lang="en-US" dirty="0">
                <a:latin typeface="Helvetica" pitchFamily="2" charset="0"/>
              </a:rPr>
              <a:t>bit error(s) without retransmission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Medium access control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channel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medium access </a:t>
            </a:r>
            <a:r>
              <a:rPr lang="en-US" dirty="0">
                <a:latin typeface="Helvetica" pitchFamily="2" charset="0"/>
              </a:rPr>
              <a:t>in a shared medium: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“Who should talk?”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6E1B1-DF83-5542-96B4-2777BA31764F}"/>
              </a:ext>
            </a:extLst>
          </p:cNvPr>
          <p:cNvSpPr/>
          <p:nvPr/>
        </p:nvSpPr>
        <p:spPr>
          <a:xfrm>
            <a:off x="580768" y="1257300"/>
            <a:ext cx="11269362" cy="3438268"/>
          </a:xfrm>
          <a:prstGeom prst="rect">
            <a:avLst/>
          </a:prstGeom>
          <a:solidFill>
            <a:schemeClr val="bg1">
              <a:alpha val="91000"/>
            </a:schemeClr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Helvetica" pitchFamily="2" charset="0"/>
              </a:rPr>
              <a:t>This lecture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BCC6EA-AA0A-9540-A8E1-D632323DC809}"/>
              </a:ext>
            </a:extLst>
          </p:cNvPr>
          <p:cNvSpPr/>
          <p:nvPr/>
        </p:nvSpPr>
        <p:spPr>
          <a:xfrm>
            <a:off x="580767" y="4764554"/>
            <a:ext cx="11269361" cy="1413824"/>
          </a:xfrm>
          <a:prstGeom prst="rect">
            <a:avLst/>
          </a:prstGeom>
          <a:solidFill>
            <a:schemeClr val="bg1">
              <a:alpha val="91000"/>
            </a:schemeClr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Helvetica" pitchFamily="2" charset="0"/>
              </a:rPr>
              <a:t>Next 2 lectures</a:t>
            </a:r>
          </a:p>
        </p:txBody>
      </p:sp>
    </p:spTree>
    <p:extLst>
      <p:ext uri="{BB962C8B-B14F-4D97-AF65-F5344CB8AC3E}">
        <p14:creationId xmlns:p14="http://schemas.microsoft.com/office/powerpoint/2010/main" val="326473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layer: services: there’s more!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ECB38E-687E-C946-9EB7-A4D36B2DC890}"/>
              </a:ext>
            </a:extLst>
          </p:cNvPr>
          <p:cNvSpPr txBox="1">
            <a:spLocks noChangeArrowheads="1"/>
          </p:cNvSpPr>
          <p:nvPr/>
        </p:nvSpPr>
        <p:spPr>
          <a:xfrm>
            <a:off x="636858" y="1491872"/>
            <a:ext cx="11151487" cy="5178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5462" indent="-457200">
              <a:lnSpc>
                <a:spcPct val="7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Reliable delivery between adjacent nodes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Seldom used on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low bit-error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links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Not strictly needed for functionality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An optimization that significantly improves performance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over pure end-to-end reliable delivery over high-error-rate links (e.g., wireless)</a:t>
            </a:r>
          </a:p>
          <a:p>
            <a:pPr lvl="1">
              <a:buClr>
                <a:schemeClr val="tx1"/>
              </a:buClr>
              <a:defRPr/>
            </a:pP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Flow control: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pacing between adjacent sending and receiving nodes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Used in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lossless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link layer technologies (e.g.,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Infiniband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, lossless Ethernet)</a:t>
            </a:r>
          </a:p>
          <a:p>
            <a:pPr lvl="1">
              <a:buClr>
                <a:schemeClr val="tx1"/>
              </a:buClr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  <a:p>
            <a:pPr marL="130175" indent="0" algn="ctr">
              <a:buClr>
                <a:schemeClr val="tx1"/>
              </a:buClr>
              <a:buNone/>
              <a:defRPr/>
            </a:pPr>
            <a:r>
              <a:rPr lang="en-US" dirty="0">
                <a:latin typeface="Helvetica" pitchFamily="2" charset="0"/>
              </a:rPr>
              <a:t>Not covered in this course</a:t>
            </a: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C0000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42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layer: services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ECB38E-687E-C946-9EB7-A4D36B2DC890}"/>
              </a:ext>
            </a:extLst>
          </p:cNvPr>
          <p:cNvSpPr txBox="1">
            <a:spLocks noChangeArrowheads="1"/>
          </p:cNvSpPr>
          <p:nvPr/>
        </p:nvSpPr>
        <p:spPr>
          <a:xfrm>
            <a:off x="744686" y="1326286"/>
            <a:ext cx="11105444" cy="5432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900" indent="-457200">
              <a:lnSpc>
                <a:spcPct val="7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Line termination (serialize/deserialize)</a:t>
            </a:r>
          </a:p>
          <a:p>
            <a:pPr marL="812800" lvl="1" indent="-457200">
              <a:lnSpc>
                <a:spcPct val="75000"/>
              </a:lnSpc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Physical signaling (into the wire) &amp; extracting digital signal (out of the wire)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 Encapsulate datagram into frame (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framing</a:t>
            </a:r>
            <a:r>
              <a:rPr lang="en-US" dirty="0">
                <a:latin typeface="Helvetica" pitchFamily="2" charset="0"/>
              </a:rPr>
              <a:t>). Add header, trailer</a:t>
            </a:r>
          </a:p>
          <a:p>
            <a:pPr marL="525463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Error detection: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errors caused by signal attenuation, noise.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receiver detects errors, signals retransmission, or drops frame 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Error correction: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receiver identifies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and corrects </a:t>
            </a:r>
            <a:r>
              <a:rPr lang="en-US" dirty="0">
                <a:latin typeface="Helvetica" pitchFamily="2" charset="0"/>
              </a:rPr>
              <a:t>bit error(s) without retransmission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Medium access control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channel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medium access </a:t>
            </a:r>
            <a:r>
              <a:rPr lang="en-US" dirty="0">
                <a:latin typeface="Helvetica" pitchFamily="2" charset="0"/>
              </a:rPr>
              <a:t>in a shared medium: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“Who should talk?”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6E1B1-DF83-5542-96B4-2777BA31764F}"/>
              </a:ext>
            </a:extLst>
          </p:cNvPr>
          <p:cNvSpPr/>
          <p:nvPr/>
        </p:nvSpPr>
        <p:spPr>
          <a:xfrm>
            <a:off x="580768" y="1257300"/>
            <a:ext cx="11269362" cy="3438268"/>
          </a:xfrm>
          <a:prstGeom prst="rect">
            <a:avLst/>
          </a:prstGeom>
          <a:solidFill>
            <a:schemeClr val="bg1">
              <a:alpha val="91000"/>
            </a:schemeClr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Helvetica" pitchFamily="2" charset="0"/>
              </a:rPr>
              <a:t>Next module: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  <a:latin typeface="Helvetica" pitchFamily="2" charset="0"/>
              </a:rPr>
              <a:t>Encoding, error detection, and error correction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BCC6EA-AA0A-9540-A8E1-D632323DC809}"/>
              </a:ext>
            </a:extLst>
          </p:cNvPr>
          <p:cNvSpPr/>
          <p:nvPr/>
        </p:nvSpPr>
        <p:spPr>
          <a:xfrm>
            <a:off x="580767" y="4764554"/>
            <a:ext cx="11269361" cy="1413824"/>
          </a:xfrm>
          <a:prstGeom prst="rect">
            <a:avLst/>
          </a:prstGeom>
          <a:solidFill>
            <a:schemeClr val="bg1">
              <a:alpha val="91000"/>
            </a:schemeClr>
          </a:solidFill>
          <a:ln w="254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72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F4C0-665E-1040-ABCA-EEB976EB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E9EA6-FE9D-394B-A112-2480AC34F8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B1ACE-AE57-6249-98B0-3A51A62696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2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0044" y="1813812"/>
            <a:ext cx="1191191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Encoding, Error Detection, </a:t>
            </a:r>
            <a:br>
              <a:rPr lang="en-US" dirty="0">
                <a:solidFill>
                  <a:srgbClr val="C00000"/>
                </a:solidFill>
                <a:ea typeface="ＭＳ Ｐゴシック" charset="0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and Correction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22.2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87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Recall: Link layer services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ECB38E-687E-C946-9EB7-A4D36B2DC890}"/>
              </a:ext>
            </a:extLst>
          </p:cNvPr>
          <p:cNvSpPr txBox="1">
            <a:spLocks noChangeArrowheads="1"/>
          </p:cNvSpPr>
          <p:nvPr/>
        </p:nvSpPr>
        <p:spPr>
          <a:xfrm>
            <a:off x="744686" y="1326286"/>
            <a:ext cx="11105444" cy="5432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900" indent="-457200">
              <a:lnSpc>
                <a:spcPct val="7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Line termination (serialize/deserialize)</a:t>
            </a:r>
          </a:p>
          <a:p>
            <a:pPr marL="812800" lvl="1" indent="-457200">
              <a:lnSpc>
                <a:spcPct val="75000"/>
              </a:lnSpc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Physical signaling (into the wire) &amp; extracting digital signal (out of the wire)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 Encapsulate datagram into frame (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framing</a:t>
            </a:r>
            <a:r>
              <a:rPr lang="en-US" dirty="0">
                <a:latin typeface="Helvetica" pitchFamily="2" charset="0"/>
              </a:rPr>
              <a:t>). Add header, trailer</a:t>
            </a:r>
          </a:p>
          <a:p>
            <a:pPr marL="525463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Error detection: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errors caused by signal attenuation, noise.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receiver detects errors, signals retransmission, or drops frame 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Error correction: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receiver identifies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and corrects </a:t>
            </a:r>
            <a:r>
              <a:rPr lang="en-US" dirty="0">
                <a:latin typeface="Helvetica" pitchFamily="2" charset="0"/>
              </a:rPr>
              <a:t>bit error(s) without retransmission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Medium access control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channel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medium access </a:t>
            </a:r>
            <a:r>
              <a:rPr lang="en-US" dirty="0">
                <a:latin typeface="Helvetica" pitchFamily="2" charset="0"/>
              </a:rPr>
              <a:t>in a shared medium: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“Who should talk?”</a:t>
            </a:r>
          </a:p>
        </p:txBody>
      </p:sp>
    </p:spTree>
    <p:extLst>
      <p:ext uri="{BB962C8B-B14F-4D97-AF65-F5344CB8AC3E}">
        <p14:creationId xmlns:p14="http://schemas.microsoft.com/office/powerpoint/2010/main" val="62967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layer: services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ECB38E-687E-C946-9EB7-A4D36B2DC890}"/>
              </a:ext>
            </a:extLst>
          </p:cNvPr>
          <p:cNvSpPr txBox="1">
            <a:spLocks noChangeArrowheads="1"/>
          </p:cNvSpPr>
          <p:nvPr/>
        </p:nvSpPr>
        <p:spPr>
          <a:xfrm>
            <a:off x="744686" y="1326286"/>
            <a:ext cx="11105444" cy="5432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900" indent="-457200">
              <a:lnSpc>
                <a:spcPct val="7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Line termination (serialize/deserialize)</a:t>
            </a:r>
          </a:p>
          <a:p>
            <a:pPr marL="812800" lvl="1" indent="-457200">
              <a:lnSpc>
                <a:spcPct val="75000"/>
              </a:lnSpc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Physical signaling (into the wire) &amp; extracting digital signal (out of the wire)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 Encapsulate datagram into frame (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framing</a:t>
            </a:r>
            <a:r>
              <a:rPr lang="en-US" dirty="0">
                <a:latin typeface="Helvetica" pitchFamily="2" charset="0"/>
              </a:rPr>
              <a:t>). Add header, trailer</a:t>
            </a:r>
          </a:p>
          <a:p>
            <a:pPr marL="525463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Error detection: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errors caused by signal attenuation, noise.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receiver detects errors, signals retransmission, or drops frame 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Error correction: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receiver identifies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and corrects </a:t>
            </a:r>
            <a:r>
              <a:rPr lang="en-US" dirty="0">
                <a:latin typeface="Helvetica" pitchFamily="2" charset="0"/>
              </a:rPr>
              <a:t>bit error(s) without retransmission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Medium access control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channel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medium access </a:t>
            </a:r>
            <a:r>
              <a:rPr lang="en-US" dirty="0">
                <a:latin typeface="Helvetica" pitchFamily="2" charset="0"/>
              </a:rPr>
              <a:t>in a shared medium: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“Who should talk?”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B6E799-B4DD-CA4E-ADDA-497FD22A7F5F}"/>
              </a:ext>
            </a:extLst>
          </p:cNvPr>
          <p:cNvSpPr/>
          <p:nvPr/>
        </p:nvSpPr>
        <p:spPr>
          <a:xfrm>
            <a:off x="580768" y="1257300"/>
            <a:ext cx="11269362" cy="3438268"/>
          </a:xfrm>
          <a:prstGeom prst="rect">
            <a:avLst/>
          </a:prstGeom>
          <a:solidFill>
            <a:schemeClr val="bg1">
              <a:alpha val="91000"/>
            </a:schemeClr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Helvetica" pitchFamily="2" charset="0"/>
              </a:rPr>
              <a:t>This module: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  <a:latin typeface="Helvetica" pitchFamily="2" charset="0"/>
              </a:rPr>
              <a:t>Encoding, error detection, and error correction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193817-AB79-7F4C-9294-DF04698E54FF}"/>
              </a:ext>
            </a:extLst>
          </p:cNvPr>
          <p:cNvSpPr/>
          <p:nvPr/>
        </p:nvSpPr>
        <p:spPr>
          <a:xfrm>
            <a:off x="580767" y="4764554"/>
            <a:ext cx="11269361" cy="1413824"/>
          </a:xfrm>
          <a:prstGeom prst="rect">
            <a:avLst/>
          </a:prstGeom>
          <a:solidFill>
            <a:schemeClr val="bg1">
              <a:alpha val="91000"/>
            </a:schemeClr>
          </a:solidFill>
          <a:ln w="254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304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Link layer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193625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237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5365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3493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621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Link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1815406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TCP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UDP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IP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802.11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2766"/>
              <a:ext cx="3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802.3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1815406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1842013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210694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2378104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513722"/>
            <a:ext cx="1764011" cy="12771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C7CDAE-9EBB-2647-B7DE-0D0732AB2B91}"/>
              </a:ext>
            </a:extLst>
          </p:cNvPr>
          <p:cNvSpPr txBox="1"/>
          <p:nvPr/>
        </p:nvSpPr>
        <p:spPr>
          <a:xfrm>
            <a:off x="845579" y="5582545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The main function of the link layer is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link-local delivery</a:t>
            </a:r>
            <a:r>
              <a:rPr lang="en-US" sz="2800" dirty="0">
                <a:latin typeface="Helvetica" pitchFamily="2" charset="0"/>
              </a:rPr>
              <a:t>: </a:t>
            </a:r>
          </a:p>
          <a:p>
            <a:pPr algn="ctr"/>
            <a:r>
              <a:rPr lang="en-US" sz="2800" dirty="0">
                <a:latin typeface="Helvetica" pitchFamily="2" charset="0"/>
              </a:rPr>
              <a:t>getting packets from one side of the link to the other.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205637-0650-C24E-964A-CA79CED6F01B}"/>
              </a:ext>
            </a:extLst>
          </p:cNvPr>
          <p:cNvSpPr txBox="1"/>
          <p:nvPr/>
        </p:nvSpPr>
        <p:spPr>
          <a:xfrm>
            <a:off x="4731307" y="4992937"/>
            <a:ext cx="1508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Ethernet</a:t>
            </a:r>
            <a:endParaRPr lang="en-US" dirty="0">
              <a:latin typeface="Helvetica" pitchFamily="2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861B9D9-3EA7-DD43-8956-74DDC88FBF23}"/>
              </a:ext>
            </a:extLst>
          </p:cNvPr>
          <p:cNvCxnSpPr>
            <a:cxnSpLocks/>
          </p:cNvCxnSpPr>
          <p:nvPr/>
        </p:nvCxnSpPr>
        <p:spPr>
          <a:xfrm flipH="1" flipV="1">
            <a:off x="5031347" y="4651192"/>
            <a:ext cx="179386" cy="242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A523557-2114-8243-AAC5-3D606F321D4B}"/>
              </a:ext>
            </a:extLst>
          </p:cNvPr>
          <p:cNvCxnSpPr>
            <a:cxnSpLocks/>
          </p:cNvCxnSpPr>
          <p:nvPr/>
        </p:nvCxnSpPr>
        <p:spPr>
          <a:xfrm flipV="1">
            <a:off x="5794933" y="4668704"/>
            <a:ext cx="282013" cy="224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80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9275-CF02-8D4F-B990-D08FF35B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digital and physical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FFA68-0B66-4C48-9BAC-FD4D2788A1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30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37321"/>
            <a:ext cx="10515600" cy="1325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C00000"/>
                </a:solidFill>
              </a:rPr>
              <a:t>Encoding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Decoding</a:t>
            </a:r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2471" y="1883161"/>
            <a:ext cx="10060523" cy="4114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Signals propagate over a physical medium</a:t>
            </a:r>
          </a:p>
          <a:p>
            <a:pPr lvl="1">
              <a:defRPr/>
            </a:pPr>
            <a:r>
              <a:rPr lang="en-US" sz="2800" dirty="0"/>
              <a:t>modulate electromagnetic waves</a:t>
            </a:r>
          </a:p>
          <a:p>
            <a:pPr lvl="1">
              <a:defRPr/>
            </a:pPr>
            <a:r>
              <a:rPr lang="en-US" sz="2800" dirty="0"/>
              <a:t>e.g., vary voltage</a:t>
            </a:r>
          </a:p>
          <a:p>
            <a:pPr eaLnBrk="1" hangingPunct="1">
              <a:defRPr/>
            </a:pPr>
            <a:r>
              <a:rPr lang="en-US" dirty="0"/>
              <a:t>Encode binary data onto signals</a:t>
            </a:r>
          </a:p>
          <a:p>
            <a:pPr lvl="1">
              <a:defRPr/>
            </a:pPr>
            <a:r>
              <a:rPr lang="en-US" sz="2800" dirty="0"/>
              <a:t>e.g., 0 as low signal and 1 as high signal</a:t>
            </a:r>
          </a:p>
          <a:p>
            <a:pPr lvl="1">
              <a:defRPr/>
            </a:pPr>
            <a:r>
              <a:rPr lang="en-US" sz="2800" dirty="0"/>
              <a:t>known as </a:t>
            </a:r>
            <a:r>
              <a:rPr lang="en-US" sz="2800" dirty="0">
                <a:solidFill>
                  <a:srgbClr val="C00000"/>
                </a:solidFill>
              </a:rPr>
              <a:t>Non-Return to zero</a:t>
            </a:r>
            <a:r>
              <a:rPr lang="en-US" sz="2800" dirty="0"/>
              <a:t> (NRZ)</a:t>
            </a:r>
          </a:p>
        </p:txBody>
      </p:sp>
      <p:grpSp>
        <p:nvGrpSpPr>
          <p:cNvPr id="6149" name="Group 4"/>
          <p:cNvGrpSpPr>
            <a:grpSpLocks/>
          </p:cNvGrpSpPr>
          <p:nvPr/>
        </p:nvGrpSpPr>
        <p:grpSpPr bwMode="auto">
          <a:xfrm>
            <a:off x="2629930" y="5372100"/>
            <a:ext cx="6362700" cy="1120775"/>
            <a:chOff x="912" y="3024"/>
            <a:chExt cx="4008" cy="706"/>
          </a:xfrm>
        </p:grpSpPr>
        <p:sp>
          <p:nvSpPr>
            <p:cNvPr id="6150" name="Rectangle 5"/>
            <p:cNvSpPr>
              <a:spLocks noChangeArrowheads="1"/>
            </p:cNvSpPr>
            <p:nvPr/>
          </p:nvSpPr>
          <p:spPr bwMode="auto">
            <a:xfrm>
              <a:off x="1009" y="3024"/>
              <a:ext cx="2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Helvetica" pitchFamily="2" charset="0"/>
                </a:rPr>
                <a:t>Bits</a:t>
              </a:r>
              <a:endParaRPr lang="en-US" altLang="en-US" sz="2400" dirty="0">
                <a:latin typeface="Helvetica" pitchFamily="2" charset="0"/>
              </a:endParaRPr>
            </a:p>
          </p:txBody>
        </p:sp>
        <p:sp>
          <p:nvSpPr>
            <p:cNvPr id="6151" name="Rectangle 6"/>
            <p:cNvSpPr>
              <a:spLocks noChangeArrowheads="1"/>
            </p:cNvSpPr>
            <p:nvPr/>
          </p:nvSpPr>
          <p:spPr bwMode="auto">
            <a:xfrm>
              <a:off x="912" y="3557"/>
              <a:ext cx="2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Helvetica" pitchFamily="2" charset="0"/>
                </a:rPr>
                <a:t>NRZ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52" name="Rectangle 7"/>
            <p:cNvSpPr>
              <a:spLocks noChangeArrowheads="1"/>
            </p:cNvSpPr>
            <p:nvPr/>
          </p:nvSpPr>
          <p:spPr bwMode="auto">
            <a:xfrm>
              <a:off x="1428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en-US" altLang="en-US" sz="2400" dirty="0">
                <a:latin typeface="Helvetica" pitchFamily="2" charset="0"/>
              </a:endParaRPr>
            </a:p>
          </p:txBody>
        </p:sp>
        <p:sp>
          <p:nvSpPr>
            <p:cNvPr id="6153" name="Rectangle 8"/>
            <p:cNvSpPr>
              <a:spLocks noChangeArrowheads="1"/>
            </p:cNvSpPr>
            <p:nvPr/>
          </p:nvSpPr>
          <p:spPr bwMode="auto">
            <a:xfrm>
              <a:off x="1649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54" name="Rectangle 9"/>
            <p:cNvSpPr>
              <a:spLocks noChangeArrowheads="1"/>
            </p:cNvSpPr>
            <p:nvPr/>
          </p:nvSpPr>
          <p:spPr bwMode="auto">
            <a:xfrm>
              <a:off x="1869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Helvetica" pitchFamily="2" charset="0"/>
                </a:rPr>
                <a:t>1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55" name="Rectangle 10"/>
            <p:cNvSpPr>
              <a:spLocks noChangeArrowheads="1"/>
            </p:cNvSpPr>
            <p:nvPr/>
          </p:nvSpPr>
          <p:spPr bwMode="auto">
            <a:xfrm>
              <a:off x="2089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56" name="Rectangle 11"/>
            <p:cNvSpPr>
              <a:spLocks noChangeArrowheads="1"/>
            </p:cNvSpPr>
            <p:nvPr/>
          </p:nvSpPr>
          <p:spPr bwMode="auto">
            <a:xfrm>
              <a:off x="2310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Helvetica" pitchFamily="2" charset="0"/>
                </a:rPr>
                <a:t>1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57" name="Rectangle 12"/>
            <p:cNvSpPr>
              <a:spLocks noChangeArrowheads="1"/>
            </p:cNvSpPr>
            <p:nvPr/>
          </p:nvSpPr>
          <p:spPr bwMode="auto">
            <a:xfrm>
              <a:off x="2530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Helvetica" pitchFamily="2" charset="0"/>
                </a:rPr>
                <a:t>1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58" name="Rectangle 13"/>
            <p:cNvSpPr>
              <a:spLocks noChangeArrowheads="1"/>
            </p:cNvSpPr>
            <p:nvPr/>
          </p:nvSpPr>
          <p:spPr bwMode="auto">
            <a:xfrm>
              <a:off x="2746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Helvetica" pitchFamily="2" charset="0"/>
                </a:rPr>
                <a:t>1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59" name="Rectangle 14"/>
            <p:cNvSpPr>
              <a:spLocks noChangeArrowheads="1"/>
            </p:cNvSpPr>
            <p:nvPr/>
          </p:nvSpPr>
          <p:spPr bwMode="auto">
            <a:xfrm>
              <a:off x="2967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Helvetica" pitchFamily="2" charset="0"/>
                </a:rPr>
                <a:t>1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60" name="Rectangle 15"/>
            <p:cNvSpPr>
              <a:spLocks noChangeArrowheads="1"/>
            </p:cNvSpPr>
            <p:nvPr/>
          </p:nvSpPr>
          <p:spPr bwMode="auto">
            <a:xfrm>
              <a:off x="3187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61" name="Rectangle 16"/>
            <p:cNvSpPr>
              <a:spLocks noChangeArrowheads="1"/>
            </p:cNvSpPr>
            <p:nvPr/>
          </p:nvSpPr>
          <p:spPr bwMode="auto">
            <a:xfrm>
              <a:off x="3408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Helvetica" pitchFamily="2" charset="0"/>
                </a:rPr>
                <a:t>1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62" name="Rectangle 17"/>
            <p:cNvSpPr>
              <a:spLocks noChangeArrowheads="1"/>
            </p:cNvSpPr>
            <p:nvPr/>
          </p:nvSpPr>
          <p:spPr bwMode="auto">
            <a:xfrm>
              <a:off x="3628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63" name="Rectangle 18"/>
            <p:cNvSpPr>
              <a:spLocks noChangeArrowheads="1"/>
            </p:cNvSpPr>
            <p:nvPr/>
          </p:nvSpPr>
          <p:spPr bwMode="auto">
            <a:xfrm>
              <a:off x="3848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64" name="Rectangle 19"/>
            <p:cNvSpPr>
              <a:spLocks noChangeArrowheads="1"/>
            </p:cNvSpPr>
            <p:nvPr/>
          </p:nvSpPr>
          <p:spPr bwMode="auto">
            <a:xfrm>
              <a:off x="4069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65" name="Rectangle 20"/>
            <p:cNvSpPr>
              <a:spLocks noChangeArrowheads="1"/>
            </p:cNvSpPr>
            <p:nvPr/>
          </p:nvSpPr>
          <p:spPr bwMode="auto">
            <a:xfrm>
              <a:off x="4289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66" name="Rectangle 21"/>
            <p:cNvSpPr>
              <a:spLocks noChangeArrowheads="1"/>
            </p:cNvSpPr>
            <p:nvPr/>
          </p:nvSpPr>
          <p:spPr bwMode="auto">
            <a:xfrm>
              <a:off x="4510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Helvetica" pitchFamily="2" charset="0"/>
                </a:rPr>
                <a:t>1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67" name="Rectangle 22"/>
            <p:cNvSpPr>
              <a:spLocks noChangeArrowheads="1"/>
            </p:cNvSpPr>
            <p:nvPr/>
          </p:nvSpPr>
          <p:spPr bwMode="auto">
            <a:xfrm>
              <a:off x="4730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en-US" altLang="en-US" sz="2400" dirty="0">
                <a:latin typeface="Helvetica" pitchFamily="2" charset="0"/>
              </a:endParaRPr>
            </a:p>
          </p:txBody>
        </p:sp>
        <p:sp>
          <p:nvSpPr>
            <p:cNvPr id="6168" name="Line 23"/>
            <p:cNvSpPr>
              <a:spLocks noChangeShapeType="1"/>
            </p:cNvSpPr>
            <p:nvPr/>
          </p:nvSpPr>
          <p:spPr bwMode="auto">
            <a:xfrm>
              <a:off x="1358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69" name="Line 24"/>
            <p:cNvSpPr>
              <a:spLocks noChangeShapeType="1"/>
            </p:cNvSpPr>
            <p:nvPr/>
          </p:nvSpPr>
          <p:spPr bwMode="auto">
            <a:xfrm>
              <a:off x="1583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70" name="Line 25"/>
            <p:cNvSpPr>
              <a:spLocks noChangeShapeType="1"/>
            </p:cNvSpPr>
            <p:nvPr/>
          </p:nvSpPr>
          <p:spPr bwMode="auto">
            <a:xfrm>
              <a:off x="1803" y="3214"/>
              <a:ext cx="4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71" name="Line 26"/>
            <p:cNvSpPr>
              <a:spLocks noChangeShapeType="1"/>
            </p:cNvSpPr>
            <p:nvPr/>
          </p:nvSpPr>
          <p:spPr bwMode="auto">
            <a:xfrm>
              <a:off x="2019" y="3214"/>
              <a:ext cx="4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72" name="Line 27"/>
            <p:cNvSpPr>
              <a:spLocks noChangeShapeType="1"/>
            </p:cNvSpPr>
            <p:nvPr/>
          </p:nvSpPr>
          <p:spPr bwMode="auto">
            <a:xfrm>
              <a:off x="2244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73" name="Line 28"/>
            <p:cNvSpPr>
              <a:spLocks noChangeShapeType="1"/>
            </p:cNvSpPr>
            <p:nvPr/>
          </p:nvSpPr>
          <p:spPr bwMode="auto">
            <a:xfrm>
              <a:off x="2460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74" name="Line 29"/>
            <p:cNvSpPr>
              <a:spLocks noChangeShapeType="1"/>
            </p:cNvSpPr>
            <p:nvPr/>
          </p:nvSpPr>
          <p:spPr bwMode="auto">
            <a:xfrm>
              <a:off x="2685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75" name="Line 30"/>
            <p:cNvSpPr>
              <a:spLocks noChangeShapeType="1"/>
            </p:cNvSpPr>
            <p:nvPr/>
          </p:nvSpPr>
          <p:spPr bwMode="auto">
            <a:xfrm>
              <a:off x="2905" y="3214"/>
              <a:ext cx="4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76" name="Line 31"/>
            <p:cNvSpPr>
              <a:spLocks noChangeShapeType="1"/>
            </p:cNvSpPr>
            <p:nvPr/>
          </p:nvSpPr>
          <p:spPr bwMode="auto">
            <a:xfrm>
              <a:off x="3121" y="3214"/>
              <a:ext cx="4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77" name="Line 32"/>
            <p:cNvSpPr>
              <a:spLocks noChangeShapeType="1"/>
            </p:cNvSpPr>
            <p:nvPr/>
          </p:nvSpPr>
          <p:spPr bwMode="auto">
            <a:xfrm>
              <a:off x="3342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78" name="Line 33"/>
            <p:cNvSpPr>
              <a:spLocks noChangeShapeType="1"/>
            </p:cNvSpPr>
            <p:nvPr/>
          </p:nvSpPr>
          <p:spPr bwMode="auto">
            <a:xfrm>
              <a:off x="3562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79" name="Line 34"/>
            <p:cNvSpPr>
              <a:spLocks noChangeShapeType="1"/>
            </p:cNvSpPr>
            <p:nvPr/>
          </p:nvSpPr>
          <p:spPr bwMode="auto">
            <a:xfrm>
              <a:off x="3788" y="3212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80" name="Line 35"/>
            <p:cNvSpPr>
              <a:spLocks noChangeShapeType="1"/>
            </p:cNvSpPr>
            <p:nvPr/>
          </p:nvSpPr>
          <p:spPr bwMode="auto">
            <a:xfrm>
              <a:off x="4028" y="3212"/>
              <a:ext cx="5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81" name="Line 36"/>
            <p:cNvSpPr>
              <a:spLocks noChangeShapeType="1"/>
            </p:cNvSpPr>
            <p:nvPr/>
          </p:nvSpPr>
          <p:spPr bwMode="auto">
            <a:xfrm>
              <a:off x="4223" y="3214"/>
              <a:ext cx="5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82" name="Line 37"/>
            <p:cNvSpPr>
              <a:spLocks noChangeShapeType="1"/>
            </p:cNvSpPr>
            <p:nvPr/>
          </p:nvSpPr>
          <p:spPr bwMode="auto">
            <a:xfrm>
              <a:off x="4448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83" name="Line 38"/>
            <p:cNvSpPr>
              <a:spLocks noChangeShapeType="1"/>
            </p:cNvSpPr>
            <p:nvPr/>
          </p:nvSpPr>
          <p:spPr bwMode="auto">
            <a:xfrm>
              <a:off x="4664" y="3214"/>
              <a:ext cx="4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84" name="Line 39"/>
            <p:cNvSpPr>
              <a:spLocks noChangeShapeType="1"/>
            </p:cNvSpPr>
            <p:nvPr/>
          </p:nvSpPr>
          <p:spPr bwMode="auto">
            <a:xfrm>
              <a:off x="4880" y="3214"/>
              <a:ext cx="5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85" name="Freeform 40"/>
            <p:cNvSpPr>
              <a:spLocks/>
            </p:cNvSpPr>
            <p:nvPr/>
          </p:nvSpPr>
          <p:spPr bwMode="auto">
            <a:xfrm>
              <a:off x="1322" y="3438"/>
              <a:ext cx="3598" cy="221"/>
            </a:xfrm>
            <a:custGeom>
              <a:avLst/>
              <a:gdLst>
                <a:gd name="T0" fmla="*/ 3598 w 3598"/>
                <a:gd name="T1" fmla="*/ 221 h 221"/>
                <a:gd name="T2" fmla="*/ 3346 w 3598"/>
                <a:gd name="T3" fmla="*/ 221 h 221"/>
                <a:gd name="T4" fmla="*/ 3346 w 3598"/>
                <a:gd name="T5" fmla="*/ 0 h 221"/>
                <a:gd name="T6" fmla="*/ 3126 w 3598"/>
                <a:gd name="T7" fmla="*/ 0 h 221"/>
                <a:gd name="T8" fmla="*/ 3126 w 3598"/>
                <a:gd name="T9" fmla="*/ 221 h 221"/>
                <a:gd name="T10" fmla="*/ 2240 w 3598"/>
                <a:gd name="T11" fmla="*/ 221 h 221"/>
                <a:gd name="T12" fmla="*/ 2240 w 3598"/>
                <a:gd name="T13" fmla="*/ 221 h 221"/>
                <a:gd name="T14" fmla="*/ 2240 w 3598"/>
                <a:gd name="T15" fmla="*/ 0 h 221"/>
                <a:gd name="T16" fmla="*/ 2020 w 3598"/>
                <a:gd name="T17" fmla="*/ 0 h 221"/>
                <a:gd name="T18" fmla="*/ 2020 w 3598"/>
                <a:gd name="T19" fmla="*/ 221 h 221"/>
                <a:gd name="T20" fmla="*/ 1803 w 3598"/>
                <a:gd name="T21" fmla="*/ 221 h 221"/>
                <a:gd name="T22" fmla="*/ 1803 w 3598"/>
                <a:gd name="T23" fmla="*/ 221 h 221"/>
                <a:gd name="T24" fmla="*/ 1803 w 3598"/>
                <a:gd name="T25" fmla="*/ 0 h 221"/>
                <a:gd name="T26" fmla="*/ 922 w 3598"/>
                <a:gd name="T27" fmla="*/ 0 h 221"/>
                <a:gd name="T28" fmla="*/ 922 w 3598"/>
                <a:gd name="T29" fmla="*/ 221 h 221"/>
                <a:gd name="T30" fmla="*/ 701 w 3598"/>
                <a:gd name="T31" fmla="*/ 221 h 221"/>
                <a:gd name="T32" fmla="*/ 701 w 3598"/>
                <a:gd name="T33" fmla="*/ 221 h 221"/>
                <a:gd name="T34" fmla="*/ 701 w 3598"/>
                <a:gd name="T35" fmla="*/ 0 h 221"/>
                <a:gd name="T36" fmla="*/ 485 w 3598"/>
                <a:gd name="T37" fmla="*/ 0 h 221"/>
                <a:gd name="T38" fmla="*/ 485 w 3598"/>
                <a:gd name="T39" fmla="*/ 221 h 221"/>
                <a:gd name="T40" fmla="*/ 0 w 3598"/>
                <a:gd name="T41" fmla="*/ 221 h 22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598"/>
                <a:gd name="T64" fmla="*/ 0 h 221"/>
                <a:gd name="T65" fmla="*/ 3598 w 3598"/>
                <a:gd name="T66" fmla="*/ 221 h 22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598" h="221">
                  <a:moveTo>
                    <a:pt x="3598" y="221"/>
                  </a:moveTo>
                  <a:lnTo>
                    <a:pt x="3346" y="221"/>
                  </a:lnTo>
                  <a:lnTo>
                    <a:pt x="3346" y="0"/>
                  </a:lnTo>
                  <a:lnTo>
                    <a:pt x="3126" y="0"/>
                  </a:lnTo>
                  <a:lnTo>
                    <a:pt x="3126" y="221"/>
                  </a:lnTo>
                  <a:lnTo>
                    <a:pt x="2240" y="221"/>
                  </a:lnTo>
                  <a:lnTo>
                    <a:pt x="2240" y="0"/>
                  </a:lnTo>
                  <a:lnTo>
                    <a:pt x="2020" y="0"/>
                  </a:lnTo>
                  <a:lnTo>
                    <a:pt x="2020" y="221"/>
                  </a:lnTo>
                  <a:lnTo>
                    <a:pt x="1803" y="221"/>
                  </a:lnTo>
                  <a:lnTo>
                    <a:pt x="1803" y="0"/>
                  </a:lnTo>
                  <a:lnTo>
                    <a:pt x="922" y="0"/>
                  </a:lnTo>
                  <a:lnTo>
                    <a:pt x="922" y="221"/>
                  </a:lnTo>
                  <a:lnTo>
                    <a:pt x="701" y="221"/>
                  </a:lnTo>
                  <a:lnTo>
                    <a:pt x="701" y="0"/>
                  </a:lnTo>
                  <a:lnTo>
                    <a:pt x="485" y="0"/>
                  </a:lnTo>
                  <a:lnTo>
                    <a:pt x="485" y="221"/>
                  </a:lnTo>
                  <a:lnTo>
                    <a:pt x="0" y="221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004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8D55-5396-6542-ABDC-4A2A5D02F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sync and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1665A-A82D-9B42-82D7-D09A3896F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554"/>
            <a:ext cx="10515600" cy="4351338"/>
          </a:xfrm>
        </p:spPr>
        <p:txBody>
          <a:bodyPr/>
          <a:lstStyle/>
          <a:p>
            <a:r>
              <a:rPr lang="en-US" dirty="0"/>
              <a:t>Receiver needs to know when a symbol begins and ends</a:t>
            </a:r>
          </a:p>
          <a:p>
            <a:r>
              <a:rPr lang="en-US" dirty="0"/>
              <a:t>One approach: send a clock signal together with data signal</a:t>
            </a:r>
          </a:p>
          <a:p>
            <a:pPr lvl="1"/>
            <a:r>
              <a:rPr lang="en-US" dirty="0"/>
              <a:t>Lowers data rate by 2x!</a:t>
            </a:r>
          </a:p>
          <a:p>
            <a:r>
              <a:rPr lang="en-US" dirty="0"/>
              <a:t>Another approach: look for </a:t>
            </a:r>
            <a:r>
              <a:rPr lang="en-US" dirty="0">
                <a:solidFill>
                  <a:srgbClr val="C00000"/>
                </a:solidFill>
              </a:rPr>
              <a:t>transitions</a:t>
            </a:r>
            <a:r>
              <a:rPr lang="en-US" dirty="0"/>
              <a:t> in the data signal to re-synchronize the clock</a:t>
            </a:r>
          </a:p>
          <a:p>
            <a:r>
              <a:rPr lang="en-US" dirty="0">
                <a:solidFill>
                  <a:srgbClr val="C00000"/>
                </a:solidFill>
              </a:rPr>
              <a:t>Long strings of 0s and 1s </a:t>
            </a:r>
            <a:r>
              <a:rPr lang="en-US" dirty="0"/>
              <a:t>make synchronization challenging</a:t>
            </a:r>
          </a:p>
          <a:p>
            <a:r>
              <a:rPr lang="en-US" dirty="0"/>
              <a:t>It’s like trying to dance in sync without a beat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3BB361-FBF1-E54B-8514-CE9A5141F2A2}"/>
              </a:ext>
            </a:extLst>
          </p:cNvPr>
          <p:cNvSpPr txBox="1"/>
          <p:nvPr/>
        </p:nvSpPr>
        <p:spPr>
          <a:xfrm>
            <a:off x="2264528" y="4971738"/>
            <a:ext cx="2233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7C54109-19F2-EA49-BF97-F5702D781DC4}"/>
              </a:ext>
            </a:extLst>
          </p:cNvPr>
          <p:cNvGrpSpPr/>
          <p:nvPr/>
        </p:nvGrpSpPr>
        <p:grpSpPr>
          <a:xfrm>
            <a:off x="2175361" y="5825764"/>
            <a:ext cx="2462213" cy="706438"/>
            <a:chOff x="2175361" y="5695134"/>
            <a:chExt cx="2462213" cy="706438"/>
          </a:xfrm>
        </p:grpSpPr>
        <p:sp>
          <p:nvSpPr>
            <p:cNvPr id="78" name="Line 23">
              <a:extLst>
                <a:ext uri="{FF2B5EF4-FFF2-40B4-BE49-F238E27FC236}">
                  <a16:creationId xmlns:a16="http://schemas.microsoft.com/office/drawing/2014/main" id="{C05BAD72-2F57-6449-A18A-CD9E09B576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5361" y="5695134"/>
              <a:ext cx="1588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24">
              <a:extLst>
                <a:ext uri="{FF2B5EF4-FFF2-40B4-BE49-F238E27FC236}">
                  <a16:creationId xmlns:a16="http://schemas.microsoft.com/office/drawing/2014/main" id="{1BC4C6AB-0705-BB49-BE50-D84F02C81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2549" y="5695134"/>
              <a:ext cx="1588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25">
              <a:extLst>
                <a:ext uri="{FF2B5EF4-FFF2-40B4-BE49-F238E27FC236}">
                  <a16:creationId xmlns:a16="http://schemas.microsoft.com/office/drawing/2014/main" id="{9B8276DC-A478-6744-93D6-CB098F0D3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1799" y="5695134"/>
              <a:ext cx="6350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26">
              <a:extLst>
                <a:ext uri="{FF2B5EF4-FFF2-40B4-BE49-F238E27FC236}">
                  <a16:creationId xmlns:a16="http://schemas.microsoft.com/office/drawing/2014/main" id="{1683A491-4D45-AE47-81C1-EF1C2CF0E4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4699" y="5695134"/>
              <a:ext cx="6350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27">
              <a:extLst>
                <a:ext uri="{FF2B5EF4-FFF2-40B4-BE49-F238E27FC236}">
                  <a16:creationId xmlns:a16="http://schemas.microsoft.com/office/drawing/2014/main" id="{B5D9852C-B6F5-FA4A-8753-33CD5E494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886" y="5695134"/>
              <a:ext cx="1588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28">
              <a:extLst>
                <a:ext uri="{FF2B5EF4-FFF2-40B4-BE49-F238E27FC236}">
                  <a16:creationId xmlns:a16="http://schemas.microsoft.com/office/drawing/2014/main" id="{E8ABC291-64A3-4948-87CE-A34266AF93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4786" y="5695134"/>
              <a:ext cx="1588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29">
              <a:extLst>
                <a:ext uri="{FF2B5EF4-FFF2-40B4-BE49-F238E27FC236}">
                  <a16:creationId xmlns:a16="http://schemas.microsoft.com/office/drawing/2014/main" id="{4BE3D74C-19E3-2D4C-B671-DB5129C16A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974" y="5695134"/>
              <a:ext cx="1588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30">
              <a:extLst>
                <a:ext uri="{FF2B5EF4-FFF2-40B4-BE49-F238E27FC236}">
                  <a16:creationId xmlns:a16="http://schemas.microsoft.com/office/drawing/2014/main" id="{026DCB48-F719-FC4B-AF2A-E9218215F4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1224" y="5695134"/>
              <a:ext cx="6350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1B5B97B-C048-174F-8C37-606FB989EE23}"/>
              </a:ext>
            </a:extLst>
          </p:cNvPr>
          <p:cNvCxnSpPr>
            <a:cxnSpLocks/>
          </p:cNvCxnSpPr>
          <p:nvPr/>
        </p:nvCxnSpPr>
        <p:spPr>
          <a:xfrm>
            <a:off x="2175361" y="6532202"/>
            <a:ext cx="35718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F9DB926-DE92-1546-B80A-2970EA3CF171}"/>
              </a:ext>
            </a:extLst>
          </p:cNvPr>
          <p:cNvCxnSpPr>
            <a:cxnSpLocks/>
          </p:cNvCxnSpPr>
          <p:nvPr/>
        </p:nvCxnSpPr>
        <p:spPr>
          <a:xfrm>
            <a:off x="2532549" y="6168256"/>
            <a:ext cx="0" cy="3770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D27B70B-C558-8E4C-818B-EA1064CE39A6}"/>
              </a:ext>
            </a:extLst>
          </p:cNvPr>
          <p:cNvCxnSpPr>
            <a:cxnSpLocks/>
          </p:cNvCxnSpPr>
          <p:nvPr/>
        </p:nvCxnSpPr>
        <p:spPr>
          <a:xfrm>
            <a:off x="2524611" y="6181319"/>
            <a:ext cx="35718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C611197-C546-A741-9FC4-A1A5AA5441AD}"/>
              </a:ext>
            </a:extLst>
          </p:cNvPr>
          <p:cNvCxnSpPr>
            <a:cxnSpLocks/>
          </p:cNvCxnSpPr>
          <p:nvPr/>
        </p:nvCxnSpPr>
        <p:spPr>
          <a:xfrm>
            <a:off x="4291609" y="6155193"/>
            <a:ext cx="0" cy="3770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6010891-AE0B-924F-8A56-EAE426E4DC05}"/>
              </a:ext>
            </a:extLst>
          </p:cNvPr>
          <p:cNvCxnSpPr>
            <a:cxnSpLocks/>
          </p:cNvCxnSpPr>
          <p:nvPr/>
        </p:nvCxnSpPr>
        <p:spPr>
          <a:xfrm>
            <a:off x="2888149" y="6181319"/>
            <a:ext cx="35718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EFD2E20-D730-8045-B412-2F2CD7FBF5DC}"/>
              </a:ext>
            </a:extLst>
          </p:cNvPr>
          <p:cNvCxnSpPr>
            <a:cxnSpLocks/>
          </p:cNvCxnSpPr>
          <p:nvPr/>
        </p:nvCxnSpPr>
        <p:spPr>
          <a:xfrm>
            <a:off x="3245337" y="6181319"/>
            <a:ext cx="35718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AAC25CA-1315-6945-8EC0-44CC45D9971E}"/>
              </a:ext>
            </a:extLst>
          </p:cNvPr>
          <p:cNvCxnSpPr>
            <a:cxnSpLocks/>
          </p:cNvCxnSpPr>
          <p:nvPr/>
        </p:nvCxnSpPr>
        <p:spPr>
          <a:xfrm>
            <a:off x="3602525" y="6179551"/>
            <a:ext cx="35718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45C8D7F-2528-3C4A-996C-CA161FA1F8A6}"/>
              </a:ext>
            </a:extLst>
          </p:cNvPr>
          <p:cNvCxnSpPr>
            <a:cxnSpLocks/>
          </p:cNvCxnSpPr>
          <p:nvPr/>
        </p:nvCxnSpPr>
        <p:spPr>
          <a:xfrm>
            <a:off x="3934421" y="6179551"/>
            <a:ext cx="35718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8D60E49-A7BD-2C4E-9EE6-8B684D862AA2}"/>
              </a:ext>
            </a:extLst>
          </p:cNvPr>
          <p:cNvCxnSpPr>
            <a:cxnSpLocks/>
          </p:cNvCxnSpPr>
          <p:nvPr/>
        </p:nvCxnSpPr>
        <p:spPr>
          <a:xfrm>
            <a:off x="4274036" y="6532202"/>
            <a:ext cx="35718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7">
            <a:extLst>
              <a:ext uri="{FF2B5EF4-FFF2-40B4-BE49-F238E27FC236}">
                <a16:creationId xmlns:a16="http://schemas.microsoft.com/office/drawing/2014/main" id="{E64DE958-2770-DD4A-BB44-2467438EF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7712" y="5450773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0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F72D57B2-C3F3-8247-B923-0C0679101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550" y="5450773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1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103" name="Rectangle 9">
            <a:extLst>
              <a:ext uri="{FF2B5EF4-FFF2-40B4-BE49-F238E27FC236}">
                <a16:creationId xmlns:a16="http://schemas.microsoft.com/office/drawing/2014/main" id="{B515AE3D-571D-BA46-A00B-3B4CFDE3F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7800" y="5450773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Helvetica" pitchFamily="2" charset="0"/>
              </a:rPr>
              <a:t>1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104" name="Rectangle 10">
            <a:extLst>
              <a:ext uri="{FF2B5EF4-FFF2-40B4-BE49-F238E27FC236}">
                <a16:creationId xmlns:a16="http://schemas.microsoft.com/office/drawing/2014/main" id="{19F3197A-42F6-1A4E-AFD1-A35E1B3C4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050" y="545077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1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105" name="Rectangle 11">
            <a:extLst>
              <a:ext uri="{FF2B5EF4-FFF2-40B4-BE49-F238E27FC236}">
                <a16:creationId xmlns:a16="http://schemas.microsoft.com/office/drawing/2014/main" id="{BB01C7BB-4FB3-084A-93A4-7E6F83B6E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7887" y="5450773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Helvetica" pitchFamily="2" charset="0"/>
              </a:rPr>
              <a:t>1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106" name="Rectangle 12">
            <a:extLst>
              <a:ext uri="{FF2B5EF4-FFF2-40B4-BE49-F238E27FC236}">
                <a16:creationId xmlns:a16="http://schemas.microsoft.com/office/drawing/2014/main" id="{5695E146-7740-9E46-8EC7-A1433C778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7137" y="5450773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Helvetica" pitchFamily="2" charset="0"/>
              </a:rPr>
              <a:t>1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107" name="Rectangle 13">
            <a:extLst>
              <a:ext uri="{FF2B5EF4-FFF2-40B4-BE49-F238E27FC236}">
                <a16:creationId xmlns:a16="http://schemas.microsoft.com/office/drawing/2014/main" id="{010E6166-F200-204B-9A4F-4A1014305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037" y="545077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0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108" name="Rectangle 5">
            <a:extLst>
              <a:ext uri="{FF2B5EF4-FFF2-40B4-BE49-F238E27FC236}">
                <a16:creationId xmlns:a16="http://schemas.microsoft.com/office/drawing/2014/main" id="{B30A6D9A-E797-6D4F-B094-F6660E0AE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356" y="5450773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Bits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109" name="Rectangle 6">
            <a:extLst>
              <a:ext uri="{FF2B5EF4-FFF2-40B4-BE49-F238E27FC236}">
                <a16:creationId xmlns:a16="http://schemas.microsoft.com/office/drawing/2014/main" id="{E45A0560-8EDD-AD41-8BDE-D9E15339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906" y="6245136"/>
            <a:ext cx="469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NRZ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EF94DB7-A174-254A-8D92-8A0A6D336634}"/>
              </a:ext>
            </a:extLst>
          </p:cNvPr>
          <p:cNvSpPr txBox="1"/>
          <p:nvPr/>
        </p:nvSpPr>
        <p:spPr>
          <a:xfrm>
            <a:off x="6895925" y="4959310"/>
            <a:ext cx="2233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88D08F3-E199-4D46-8599-3B9A51FC7A46}"/>
              </a:ext>
            </a:extLst>
          </p:cNvPr>
          <p:cNvGrpSpPr/>
          <p:nvPr/>
        </p:nvGrpSpPr>
        <p:grpSpPr>
          <a:xfrm>
            <a:off x="6806758" y="5813336"/>
            <a:ext cx="2462213" cy="706438"/>
            <a:chOff x="2175361" y="5695134"/>
            <a:chExt cx="2462213" cy="706438"/>
          </a:xfrm>
        </p:grpSpPr>
        <p:sp>
          <p:nvSpPr>
            <p:cNvPr id="112" name="Line 23">
              <a:extLst>
                <a:ext uri="{FF2B5EF4-FFF2-40B4-BE49-F238E27FC236}">
                  <a16:creationId xmlns:a16="http://schemas.microsoft.com/office/drawing/2014/main" id="{23A899D2-DE0D-784C-85C9-8B708D2B6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5361" y="5695134"/>
              <a:ext cx="1588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24">
              <a:extLst>
                <a:ext uri="{FF2B5EF4-FFF2-40B4-BE49-F238E27FC236}">
                  <a16:creationId xmlns:a16="http://schemas.microsoft.com/office/drawing/2014/main" id="{AC4904C1-DC26-214C-9214-D14CBD2BB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2549" y="5695134"/>
              <a:ext cx="1588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25">
              <a:extLst>
                <a:ext uri="{FF2B5EF4-FFF2-40B4-BE49-F238E27FC236}">
                  <a16:creationId xmlns:a16="http://schemas.microsoft.com/office/drawing/2014/main" id="{4F50C019-54EE-444D-8900-9066C74C6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1799" y="5695134"/>
              <a:ext cx="6350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29">
              <a:extLst>
                <a:ext uri="{FF2B5EF4-FFF2-40B4-BE49-F238E27FC236}">
                  <a16:creationId xmlns:a16="http://schemas.microsoft.com/office/drawing/2014/main" id="{A60B810D-0901-6244-8F56-625EE4373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974" y="5695134"/>
              <a:ext cx="1588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30">
              <a:extLst>
                <a:ext uri="{FF2B5EF4-FFF2-40B4-BE49-F238E27FC236}">
                  <a16:creationId xmlns:a16="http://schemas.microsoft.com/office/drawing/2014/main" id="{5F4FC11F-887B-C145-BDE4-CC5C1FF9C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1224" y="5695134"/>
              <a:ext cx="6350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AE2138A-0FA0-FC42-A75E-529C692A78B4}"/>
              </a:ext>
            </a:extLst>
          </p:cNvPr>
          <p:cNvCxnSpPr>
            <a:cxnSpLocks/>
          </p:cNvCxnSpPr>
          <p:nvPr/>
        </p:nvCxnSpPr>
        <p:spPr>
          <a:xfrm>
            <a:off x="6806758" y="6519774"/>
            <a:ext cx="35718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183A124-9DD7-D744-A41A-F994521E87DD}"/>
              </a:ext>
            </a:extLst>
          </p:cNvPr>
          <p:cNvCxnSpPr>
            <a:cxnSpLocks/>
          </p:cNvCxnSpPr>
          <p:nvPr/>
        </p:nvCxnSpPr>
        <p:spPr>
          <a:xfrm>
            <a:off x="7163946" y="6155828"/>
            <a:ext cx="0" cy="3770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C63FF21-5E12-9A43-9EAA-3A87FDE29B13}"/>
              </a:ext>
            </a:extLst>
          </p:cNvPr>
          <p:cNvCxnSpPr>
            <a:cxnSpLocks/>
          </p:cNvCxnSpPr>
          <p:nvPr/>
        </p:nvCxnSpPr>
        <p:spPr>
          <a:xfrm>
            <a:off x="7156008" y="6168891"/>
            <a:ext cx="35718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33A02D8-7A95-4F4A-865A-42EEB834EAAB}"/>
              </a:ext>
            </a:extLst>
          </p:cNvPr>
          <p:cNvCxnSpPr>
            <a:cxnSpLocks/>
          </p:cNvCxnSpPr>
          <p:nvPr/>
        </p:nvCxnSpPr>
        <p:spPr>
          <a:xfrm>
            <a:off x="8923006" y="6142765"/>
            <a:ext cx="0" cy="3770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FEDADE1-B7CD-7B4D-B710-4280DA993F54}"/>
              </a:ext>
            </a:extLst>
          </p:cNvPr>
          <p:cNvCxnSpPr>
            <a:cxnSpLocks/>
          </p:cNvCxnSpPr>
          <p:nvPr/>
        </p:nvCxnSpPr>
        <p:spPr>
          <a:xfrm>
            <a:off x="7519546" y="6168891"/>
            <a:ext cx="35718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FE5BAF7-F999-4D49-9A15-B95F0B3FEBE1}"/>
              </a:ext>
            </a:extLst>
          </p:cNvPr>
          <p:cNvCxnSpPr>
            <a:cxnSpLocks/>
          </p:cNvCxnSpPr>
          <p:nvPr/>
        </p:nvCxnSpPr>
        <p:spPr>
          <a:xfrm>
            <a:off x="7876734" y="6168891"/>
            <a:ext cx="35718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C5D6954-5D1F-8848-99D5-FD887A8C0B82}"/>
              </a:ext>
            </a:extLst>
          </p:cNvPr>
          <p:cNvCxnSpPr>
            <a:cxnSpLocks/>
          </p:cNvCxnSpPr>
          <p:nvPr/>
        </p:nvCxnSpPr>
        <p:spPr>
          <a:xfrm>
            <a:off x="8233922" y="6167123"/>
            <a:ext cx="35718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FB278E5-3B44-144D-B98E-9F5D70AEC1E1}"/>
              </a:ext>
            </a:extLst>
          </p:cNvPr>
          <p:cNvCxnSpPr>
            <a:cxnSpLocks/>
          </p:cNvCxnSpPr>
          <p:nvPr/>
        </p:nvCxnSpPr>
        <p:spPr>
          <a:xfrm>
            <a:off x="8565818" y="6167123"/>
            <a:ext cx="35718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DE43DCF-ED3C-D442-95E4-58E0B4E00006}"/>
              </a:ext>
            </a:extLst>
          </p:cNvPr>
          <p:cNvCxnSpPr>
            <a:cxnSpLocks/>
          </p:cNvCxnSpPr>
          <p:nvPr/>
        </p:nvCxnSpPr>
        <p:spPr>
          <a:xfrm>
            <a:off x="8905433" y="6519774"/>
            <a:ext cx="35718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7">
            <a:extLst>
              <a:ext uri="{FF2B5EF4-FFF2-40B4-BE49-F238E27FC236}">
                <a16:creationId xmlns:a16="http://schemas.microsoft.com/office/drawing/2014/main" id="{2E64BD37-9C84-CF45-9D3F-C22CDD13D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9109" y="543834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0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130" name="Rectangle 8">
            <a:extLst>
              <a:ext uri="{FF2B5EF4-FFF2-40B4-BE49-F238E27FC236}">
                <a16:creationId xmlns:a16="http://schemas.microsoft.com/office/drawing/2014/main" id="{5F2A18A2-592B-344D-B310-F0B4C5E83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9947" y="543834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1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131" name="Rectangle 9">
            <a:extLst>
              <a:ext uri="{FF2B5EF4-FFF2-40B4-BE49-F238E27FC236}">
                <a16:creationId xmlns:a16="http://schemas.microsoft.com/office/drawing/2014/main" id="{FC596291-EE03-EE4A-9C16-944D9BFB0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9197" y="543834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Helvetica" pitchFamily="2" charset="0"/>
              </a:rPr>
              <a:t>1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132" name="Rectangle 10">
            <a:extLst>
              <a:ext uri="{FF2B5EF4-FFF2-40B4-BE49-F238E27FC236}">
                <a16:creationId xmlns:a16="http://schemas.microsoft.com/office/drawing/2014/main" id="{6977458B-61E8-1843-A232-768909861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035" y="5438345"/>
            <a:ext cx="192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...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133" name="Rectangle 11">
            <a:extLst>
              <a:ext uri="{FF2B5EF4-FFF2-40B4-BE49-F238E27FC236}">
                <a16:creationId xmlns:a16="http://schemas.microsoft.com/office/drawing/2014/main" id="{D279731E-787D-5A45-840F-8C5267317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663" y="5438345"/>
            <a:ext cx="192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...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135" name="Rectangle 13">
            <a:extLst>
              <a:ext uri="{FF2B5EF4-FFF2-40B4-BE49-F238E27FC236}">
                <a16:creationId xmlns:a16="http://schemas.microsoft.com/office/drawing/2014/main" id="{E10312DD-B7E1-D547-89C4-09C0378C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434" y="5438345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0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136" name="Rectangle 5">
            <a:extLst>
              <a:ext uri="{FF2B5EF4-FFF2-40B4-BE49-F238E27FC236}">
                <a16:creationId xmlns:a16="http://schemas.microsoft.com/office/drawing/2014/main" id="{EFDF23B8-96BA-EA4D-A093-C8688EC77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753" y="5438345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Bits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137" name="Rectangle 6">
            <a:extLst>
              <a:ext uri="{FF2B5EF4-FFF2-40B4-BE49-F238E27FC236}">
                <a16:creationId xmlns:a16="http://schemas.microsoft.com/office/drawing/2014/main" id="{4BD791D2-E11D-8246-8F06-7D5070A15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3303" y="6232708"/>
            <a:ext cx="469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NRZ</a:t>
            </a:r>
            <a:endParaRPr lang="en-US" altLang="en-US" sz="2400" dirty="0">
              <a:latin typeface="Helvetica" pitchFamily="2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B504C417-B4F2-8243-A46F-2522C922F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451" y="4899222"/>
            <a:ext cx="1078246" cy="1078246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FAD9608E-0B76-FF4F-8BA4-22F486C6D9CB}"/>
              </a:ext>
            </a:extLst>
          </p:cNvPr>
          <p:cNvSpPr txBox="1"/>
          <p:nvPr/>
        </p:nvSpPr>
        <p:spPr>
          <a:xfrm>
            <a:off x="9523457" y="6122927"/>
            <a:ext cx="199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How many 1s?</a:t>
            </a:r>
          </a:p>
        </p:txBody>
      </p:sp>
    </p:spTree>
    <p:extLst>
      <p:ext uri="{BB962C8B-B14F-4D97-AF65-F5344CB8AC3E}">
        <p14:creationId xmlns:p14="http://schemas.microsoft.com/office/powerpoint/2010/main" val="25899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29" grpId="0"/>
      <p:bldP spid="130" grpId="0"/>
      <p:bldP spid="131" grpId="0"/>
      <p:bldP spid="132" grpId="0"/>
      <p:bldP spid="133" grpId="0"/>
      <p:bldP spid="135" grpId="0"/>
      <p:bldP spid="136" grpId="0"/>
      <p:bldP spid="137" grpId="0"/>
      <p:bldP spid="1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C00000"/>
                </a:solidFill>
                <a:ea typeface="+mj-ea"/>
                <a:cs typeface="+mj-cs"/>
              </a:rPr>
              <a:t>Self-clocking</a:t>
            </a:r>
            <a:r>
              <a:rPr lang="en-US" dirty="0">
                <a:ea typeface="+mj-ea"/>
                <a:cs typeface="+mj-cs"/>
              </a:rPr>
              <a:t> encoding</a:t>
            </a:r>
          </a:p>
        </p:txBody>
      </p:sp>
      <p:sp>
        <p:nvSpPr>
          <p:cNvPr id="7175" name="Rectangle 4"/>
          <p:cNvSpPr>
            <a:spLocks noChangeArrowheads="1"/>
          </p:cNvSpPr>
          <p:nvPr/>
        </p:nvSpPr>
        <p:spPr bwMode="auto">
          <a:xfrm>
            <a:off x="3136903" y="1757222"/>
            <a:ext cx="40481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Bits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76" name="Rectangle 5"/>
          <p:cNvSpPr>
            <a:spLocks noChangeArrowheads="1"/>
          </p:cNvSpPr>
          <p:nvPr/>
        </p:nvSpPr>
        <p:spPr bwMode="auto">
          <a:xfrm>
            <a:off x="2976565" y="2577960"/>
            <a:ext cx="5016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NRZ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77" name="Rectangle 6"/>
          <p:cNvSpPr>
            <a:spLocks noChangeArrowheads="1"/>
          </p:cNvSpPr>
          <p:nvPr/>
        </p:nvSpPr>
        <p:spPr bwMode="auto">
          <a:xfrm>
            <a:off x="2911478" y="3305035"/>
            <a:ext cx="6111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Clock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78" name="Rectangle 7"/>
          <p:cNvSpPr>
            <a:spLocks noChangeArrowheads="1"/>
          </p:cNvSpPr>
          <p:nvPr/>
        </p:nvSpPr>
        <p:spPr bwMode="auto">
          <a:xfrm>
            <a:off x="2300290" y="3973372"/>
            <a:ext cx="12779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dirty="0">
                <a:solidFill>
                  <a:srgbClr val="000000"/>
                </a:solidFill>
              </a:rPr>
              <a:t>Manchester</a:t>
            </a: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7179" name="Rectangle 8"/>
          <p:cNvSpPr>
            <a:spLocks noChangeArrowheads="1"/>
          </p:cNvSpPr>
          <p:nvPr/>
        </p:nvSpPr>
        <p:spPr bwMode="auto">
          <a:xfrm>
            <a:off x="2897190" y="4678222"/>
            <a:ext cx="5683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NRZI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80" name="Freeform 9"/>
          <p:cNvSpPr>
            <a:spLocks/>
          </p:cNvSpPr>
          <p:nvPr/>
        </p:nvSpPr>
        <p:spPr bwMode="auto">
          <a:xfrm>
            <a:off x="3689353" y="3843197"/>
            <a:ext cx="369888" cy="355600"/>
          </a:xfrm>
          <a:custGeom>
            <a:avLst/>
            <a:gdLst>
              <a:gd name="T0" fmla="*/ 0 w 233"/>
              <a:gd name="T1" fmla="*/ 224 h 224"/>
              <a:gd name="T2" fmla="*/ 119 w 233"/>
              <a:gd name="T3" fmla="*/ 224 h 224"/>
              <a:gd name="T4" fmla="*/ 119 w 233"/>
              <a:gd name="T5" fmla="*/ 0 h 224"/>
              <a:gd name="T6" fmla="*/ 233 w 233"/>
              <a:gd name="T7" fmla="*/ 0 h 224"/>
              <a:gd name="T8" fmla="*/ 233 w 233"/>
              <a:gd name="T9" fmla="*/ 224 h 2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3"/>
              <a:gd name="T16" fmla="*/ 0 h 224"/>
              <a:gd name="T17" fmla="*/ 233 w 233"/>
              <a:gd name="T18" fmla="*/ 224 h 2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3" h="224">
                <a:moveTo>
                  <a:pt x="0" y="224"/>
                </a:moveTo>
                <a:lnTo>
                  <a:pt x="119" y="224"/>
                </a:lnTo>
                <a:lnTo>
                  <a:pt x="119" y="0"/>
                </a:lnTo>
                <a:lnTo>
                  <a:pt x="233" y="0"/>
                </a:lnTo>
                <a:lnTo>
                  <a:pt x="233" y="224"/>
                </a:lnTo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Freeform 10"/>
          <p:cNvSpPr>
            <a:spLocks/>
          </p:cNvSpPr>
          <p:nvPr/>
        </p:nvSpPr>
        <p:spPr bwMode="auto">
          <a:xfrm>
            <a:off x="4059240" y="3843197"/>
            <a:ext cx="1285875" cy="355600"/>
          </a:xfrm>
          <a:custGeom>
            <a:avLst/>
            <a:gdLst>
              <a:gd name="T0" fmla="*/ 806 w 810"/>
              <a:gd name="T1" fmla="*/ 224 h 224"/>
              <a:gd name="T2" fmla="*/ 810 w 810"/>
              <a:gd name="T3" fmla="*/ 0 h 224"/>
              <a:gd name="T4" fmla="*/ 572 w 810"/>
              <a:gd name="T5" fmla="*/ 0 h 224"/>
              <a:gd name="T6" fmla="*/ 572 w 810"/>
              <a:gd name="T7" fmla="*/ 224 h 224"/>
              <a:gd name="T8" fmla="*/ 343 w 810"/>
              <a:gd name="T9" fmla="*/ 224 h 224"/>
              <a:gd name="T10" fmla="*/ 343 w 810"/>
              <a:gd name="T11" fmla="*/ 224 h 224"/>
              <a:gd name="T12" fmla="*/ 343 w 810"/>
              <a:gd name="T13" fmla="*/ 0 h 224"/>
              <a:gd name="T14" fmla="*/ 115 w 810"/>
              <a:gd name="T15" fmla="*/ 0 h 224"/>
              <a:gd name="T16" fmla="*/ 115 w 810"/>
              <a:gd name="T17" fmla="*/ 224 h 224"/>
              <a:gd name="T18" fmla="*/ 0 w 810"/>
              <a:gd name="T19" fmla="*/ 224 h 2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10"/>
              <a:gd name="T31" fmla="*/ 0 h 224"/>
              <a:gd name="T32" fmla="*/ 810 w 810"/>
              <a:gd name="T33" fmla="*/ 224 h 22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10" h="224">
                <a:moveTo>
                  <a:pt x="806" y="224"/>
                </a:moveTo>
                <a:lnTo>
                  <a:pt x="810" y="0"/>
                </a:lnTo>
                <a:lnTo>
                  <a:pt x="572" y="0"/>
                </a:lnTo>
                <a:lnTo>
                  <a:pt x="572" y="224"/>
                </a:lnTo>
                <a:lnTo>
                  <a:pt x="343" y="224"/>
                </a:lnTo>
                <a:lnTo>
                  <a:pt x="343" y="0"/>
                </a:lnTo>
                <a:lnTo>
                  <a:pt x="115" y="0"/>
                </a:lnTo>
                <a:lnTo>
                  <a:pt x="115" y="224"/>
                </a:lnTo>
                <a:lnTo>
                  <a:pt x="0" y="224"/>
                </a:lnTo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Freeform 11"/>
          <p:cNvSpPr>
            <a:spLocks/>
          </p:cNvSpPr>
          <p:nvPr/>
        </p:nvSpPr>
        <p:spPr bwMode="auto">
          <a:xfrm>
            <a:off x="5338765" y="3843197"/>
            <a:ext cx="538163" cy="355600"/>
          </a:xfrm>
          <a:custGeom>
            <a:avLst/>
            <a:gdLst>
              <a:gd name="T0" fmla="*/ 0 w 339"/>
              <a:gd name="T1" fmla="*/ 224 h 224"/>
              <a:gd name="T2" fmla="*/ 110 w 339"/>
              <a:gd name="T3" fmla="*/ 224 h 224"/>
              <a:gd name="T4" fmla="*/ 110 w 339"/>
              <a:gd name="T5" fmla="*/ 0 h 224"/>
              <a:gd name="T6" fmla="*/ 224 w 339"/>
              <a:gd name="T7" fmla="*/ 0 h 224"/>
              <a:gd name="T8" fmla="*/ 224 w 339"/>
              <a:gd name="T9" fmla="*/ 224 h 224"/>
              <a:gd name="T10" fmla="*/ 339 w 339"/>
              <a:gd name="T11" fmla="*/ 224 h 2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9"/>
              <a:gd name="T19" fmla="*/ 0 h 224"/>
              <a:gd name="T20" fmla="*/ 339 w 339"/>
              <a:gd name="T21" fmla="*/ 224 h 2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9" h="224">
                <a:moveTo>
                  <a:pt x="0" y="224"/>
                </a:moveTo>
                <a:lnTo>
                  <a:pt x="110" y="224"/>
                </a:lnTo>
                <a:lnTo>
                  <a:pt x="110" y="0"/>
                </a:lnTo>
                <a:lnTo>
                  <a:pt x="224" y="0"/>
                </a:lnTo>
                <a:lnTo>
                  <a:pt x="224" y="224"/>
                </a:lnTo>
                <a:lnTo>
                  <a:pt x="339" y="224"/>
                </a:lnTo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Freeform 12"/>
          <p:cNvSpPr>
            <a:spLocks/>
          </p:cNvSpPr>
          <p:nvPr/>
        </p:nvSpPr>
        <p:spPr bwMode="auto">
          <a:xfrm>
            <a:off x="5876928" y="3843197"/>
            <a:ext cx="1263650" cy="355600"/>
          </a:xfrm>
          <a:custGeom>
            <a:avLst/>
            <a:gdLst>
              <a:gd name="T0" fmla="*/ 796 w 796"/>
              <a:gd name="T1" fmla="*/ 224 h 224"/>
              <a:gd name="T2" fmla="*/ 796 w 796"/>
              <a:gd name="T3" fmla="*/ 0 h 224"/>
              <a:gd name="T4" fmla="*/ 572 w 796"/>
              <a:gd name="T5" fmla="*/ 0 h 224"/>
              <a:gd name="T6" fmla="*/ 572 w 796"/>
              <a:gd name="T7" fmla="*/ 224 h 224"/>
              <a:gd name="T8" fmla="*/ 348 w 796"/>
              <a:gd name="T9" fmla="*/ 224 h 224"/>
              <a:gd name="T10" fmla="*/ 343 w 796"/>
              <a:gd name="T11" fmla="*/ 224 h 224"/>
              <a:gd name="T12" fmla="*/ 343 w 796"/>
              <a:gd name="T13" fmla="*/ 0 h 224"/>
              <a:gd name="T14" fmla="*/ 233 w 796"/>
              <a:gd name="T15" fmla="*/ 0 h 224"/>
              <a:gd name="T16" fmla="*/ 233 w 796"/>
              <a:gd name="T17" fmla="*/ 224 h 224"/>
              <a:gd name="T18" fmla="*/ 233 w 796"/>
              <a:gd name="T19" fmla="*/ 224 h 224"/>
              <a:gd name="T20" fmla="*/ 119 w 796"/>
              <a:gd name="T21" fmla="*/ 224 h 224"/>
              <a:gd name="T22" fmla="*/ 119 w 796"/>
              <a:gd name="T23" fmla="*/ 0 h 224"/>
              <a:gd name="T24" fmla="*/ 0 w 796"/>
              <a:gd name="T25" fmla="*/ 0 h 224"/>
              <a:gd name="T26" fmla="*/ 0 w 796"/>
              <a:gd name="T27" fmla="*/ 224 h 224"/>
              <a:gd name="T28" fmla="*/ 0 w 796"/>
              <a:gd name="T29" fmla="*/ 224 h 22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796"/>
              <a:gd name="T46" fmla="*/ 0 h 224"/>
              <a:gd name="T47" fmla="*/ 796 w 796"/>
              <a:gd name="T48" fmla="*/ 224 h 22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796" h="224">
                <a:moveTo>
                  <a:pt x="796" y="224"/>
                </a:moveTo>
                <a:lnTo>
                  <a:pt x="796" y="0"/>
                </a:lnTo>
                <a:lnTo>
                  <a:pt x="572" y="0"/>
                </a:lnTo>
                <a:lnTo>
                  <a:pt x="572" y="224"/>
                </a:lnTo>
                <a:lnTo>
                  <a:pt x="348" y="224"/>
                </a:lnTo>
                <a:lnTo>
                  <a:pt x="343" y="224"/>
                </a:lnTo>
                <a:lnTo>
                  <a:pt x="343" y="0"/>
                </a:lnTo>
                <a:lnTo>
                  <a:pt x="233" y="0"/>
                </a:lnTo>
                <a:lnTo>
                  <a:pt x="233" y="224"/>
                </a:lnTo>
                <a:lnTo>
                  <a:pt x="119" y="224"/>
                </a:lnTo>
                <a:lnTo>
                  <a:pt x="119" y="0"/>
                </a:lnTo>
                <a:lnTo>
                  <a:pt x="0" y="0"/>
                </a:lnTo>
                <a:lnTo>
                  <a:pt x="0" y="224"/>
                </a:lnTo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Freeform 13"/>
          <p:cNvSpPr>
            <a:spLocks/>
          </p:cNvSpPr>
          <p:nvPr/>
        </p:nvSpPr>
        <p:spPr bwMode="auto">
          <a:xfrm>
            <a:off x="7140578" y="3843197"/>
            <a:ext cx="741363" cy="355600"/>
          </a:xfrm>
          <a:custGeom>
            <a:avLst/>
            <a:gdLst>
              <a:gd name="T0" fmla="*/ 0 w 467"/>
              <a:gd name="T1" fmla="*/ 224 h 224"/>
              <a:gd name="T2" fmla="*/ 234 w 467"/>
              <a:gd name="T3" fmla="*/ 224 h 224"/>
              <a:gd name="T4" fmla="*/ 234 w 467"/>
              <a:gd name="T5" fmla="*/ 0 h 224"/>
              <a:gd name="T6" fmla="*/ 348 w 467"/>
              <a:gd name="T7" fmla="*/ 0 h 224"/>
              <a:gd name="T8" fmla="*/ 348 w 467"/>
              <a:gd name="T9" fmla="*/ 224 h 224"/>
              <a:gd name="T10" fmla="*/ 467 w 467"/>
              <a:gd name="T11" fmla="*/ 224 h 2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67"/>
              <a:gd name="T19" fmla="*/ 0 h 224"/>
              <a:gd name="T20" fmla="*/ 467 w 467"/>
              <a:gd name="T21" fmla="*/ 224 h 2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67" h="224">
                <a:moveTo>
                  <a:pt x="0" y="224"/>
                </a:moveTo>
                <a:lnTo>
                  <a:pt x="234" y="224"/>
                </a:lnTo>
                <a:lnTo>
                  <a:pt x="234" y="0"/>
                </a:lnTo>
                <a:lnTo>
                  <a:pt x="348" y="0"/>
                </a:lnTo>
                <a:lnTo>
                  <a:pt x="348" y="224"/>
                </a:lnTo>
                <a:lnTo>
                  <a:pt x="467" y="224"/>
                </a:lnTo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5" name="Freeform 14"/>
          <p:cNvSpPr>
            <a:spLocks/>
          </p:cNvSpPr>
          <p:nvPr/>
        </p:nvSpPr>
        <p:spPr bwMode="auto">
          <a:xfrm>
            <a:off x="7881940" y="3843197"/>
            <a:ext cx="1620838" cy="361950"/>
          </a:xfrm>
          <a:custGeom>
            <a:avLst/>
            <a:gdLst>
              <a:gd name="T0" fmla="*/ 1021 w 1021"/>
              <a:gd name="T1" fmla="*/ 228 h 228"/>
              <a:gd name="T2" fmla="*/ 1021 w 1021"/>
              <a:gd name="T3" fmla="*/ 0 h 228"/>
              <a:gd name="T4" fmla="*/ 911 w 1021"/>
              <a:gd name="T5" fmla="*/ 0 h 228"/>
              <a:gd name="T6" fmla="*/ 911 w 1021"/>
              <a:gd name="T7" fmla="*/ 224 h 228"/>
              <a:gd name="T8" fmla="*/ 797 w 1021"/>
              <a:gd name="T9" fmla="*/ 224 h 228"/>
              <a:gd name="T10" fmla="*/ 682 w 1021"/>
              <a:gd name="T11" fmla="*/ 224 h 228"/>
              <a:gd name="T12" fmla="*/ 682 w 1021"/>
              <a:gd name="T13" fmla="*/ 0 h 228"/>
              <a:gd name="T14" fmla="*/ 454 w 1021"/>
              <a:gd name="T15" fmla="*/ 0 h 228"/>
              <a:gd name="T16" fmla="*/ 454 w 1021"/>
              <a:gd name="T17" fmla="*/ 224 h 228"/>
              <a:gd name="T18" fmla="*/ 339 w 1021"/>
              <a:gd name="T19" fmla="*/ 224 h 228"/>
              <a:gd name="T20" fmla="*/ 339 w 1021"/>
              <a:gd name="T21" fmla="*/ 0 h 228"/>
              <a:gd name="T22" fmla="*/ 229 w 1021"/>
              <a:gd name="T23" fmla="*/ 0 h 228"/>
              <a:gd name="T24" fmla="*/ 229 w 1021"/>
              <a:gd name="T25" fmla="*/ 224 h 228"/>
              <a:gd name="T26" fmla="*/ 229 w 1021"/>
              <a:gd name="T27" fmla="*/ 224 h 228"/>
              <a:gd name="T28" fmla="*/ 115 w 1021"/>
              <a:gd name="T29" fmla="*/ 224 h 228"/>
              <a:gd name="T30" fmla="*/ 115 w 1021"/>
              <a:gd name="T31" fmla="*/ 0 h 228"/>
              <a:gd name="T32" fmla="*/ 0 w 1021"/>
              <a:gd name="T33" fmla="*/ 0 h 228"/>
              <a:gd name="T34" fmla="*/ 0 w 1021"/>
              <a:gd name="T35" fmla="*/ 224 h 22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21"/>
              <a:gd name="T55" fmla="*/ 0 h 228"/>
              <a:gd name="T56" fmla="*/ 1021 w 1021"/>
              <a:gd name="T57" fmla="*/ 228 h 22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21" h="228">
                <a:moveTo>
                  <a:pt x="1021" y="228"/>
                </a:moveTo>
                <a:lnTo>
                  <a:pt x="1021" y="0"/>
                </a:lnTo>
                <a:lnTo>
                  <a:pt x="911" y="0"/>
                </a:lnTo>
                <a:lnTo>
                  <a:pt x="911" y="224"/>
                </a:lnTo>
                <a:lnTo>
                  <a:pt x="797" y="224"/>
                </a:lnTo>
                <a:lnTo>
                  <a:pt x="682" y="224"/>
                </a:lnTo>
                <a:lnTo>
                  <a:pt x="682" y="0"/>
                </a:lnTo>
                <a:lnTo>
                  <a:pt x="454" y="0"/>
                </a:lnTo>
                <a:lnTo>
                  <a:pt x="454" y="224"/>
                </a:lnTo>
                <a:lnTo>
                  <a:pt x="339" y="224"/>
                </a:lnTo>
                <a:lnTo>
                  <a:pt x="339" y="0"/>
                </a:lnTo>
                <a:lnTo>
                  <a:pt x="229" y="0"/>
                </a:lnTo>
                <a:lnTo>
                  <a:pt x="229" y="224"/>
                </a:lnTo>
                <a:lnTo>
                  <a:pt x="115" y="224"/>
                </a:lnTo>
                <a:lnTo>
                  <a:pt x="115" y="0"/>
                </a:lnTo>
                <a:lnTo>
                  <a:pt x="0" y="0"/>
                </a:lnTo>
                <a:lnTo>
                  <a:pt x="0" y="224"/>
                </a:lnTo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Rectangle 15"/>
          <p:cNvSpPr>
            <a:spLocks noChangeArrowheads="1"/>
          </p:cNvSpPr>
          <p:nvPr/>
        </p:nvSpPr>
        <p:spPr bwMode="auto">
          <a:xfrm>
            <a:off x="3805240" y="1757222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87" name="Rectangle 16"/>
          <p:cNvSpPr>
            <a:spLocks noChangeArrowheads="1"/>
          </p:cNvSpPr>
          <p:nvPr/>
        </p:nvSpPr>
        <p:spPr bwMode="auto">
          <a:xfrm>
            <a:off x="4168778" y="1757222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88" name="Rectangle 17"/>
          <p:cNvSpPr>
            <a:spLocks noChangeArrowheads="1"/>
          </p:cNvSpPr>
          <p:nvPr/>
        </p:nvSpPr>
        <p:spPr bwMode="auto">
          <a:xfrm>
            <a:off x="4532315" y="1757222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89" name="Rectangle 18"/>
          <p:cNvSpPr>
            <a:spLocks noChangeArrowheads="1"/>
          </p:cNvSpPr>
          <p:nvPr/>
        </p:nvSpPr>
        <p:spPr bwMode="auto">
          <a:xfrm>
            <a:off x="4895853" y="1757222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90" name="Rectangle 19"/>
          <p:cNvSpPr>
            <a:spLocks noChangeArrowheads="1"/>
          </p:cNvSpPr>
          <p:nvPr/>
        </p:nvSpPr>
        <p:spPr bwMode="auto">
          <a:xfrm>
            <a:off x="5259390" y="1757222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91" name="Rectangle 20"/>
          <p:cNvSpPr>
            <a:spLocks noChangeArrowheads="1"/>
          </p:cNvSpPr>
          <p:nvPr/>
        </p:nvSpPr>
        <p:spPr bwMode="auto">
          <a:xfrm>
            <a:off x="5621340" y="1757222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92" name="Rectangle 21"/>
          <p:cNvSpPr>
            <a:spLocks noChangeArrowheads="1"/>
          </p:cNvSpPr>
          <p:nvPr/>
        </p:nvSpPr>
        <p:spPr bwMode="auto">
          <a:xfrm>
            <a:off x="5984878" y="1757222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93" name="Rectangle 22"/>
          <p:cNvSpPr>
            <a:spLocks noChangeArrowheads="1"/>
          </p:cNvSpPr>
          <p:nvPr/>
        </p:nvSpPr>
        <p:spPr bwMode="auto">
          <a:xfrm>
            <a:off x="6348415" y="1757222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94" name="Rectangle 23"/>
          <p:cNvSpPr>
            <a:spLocks noChangeArrowheads="1"/>
          </p:cNvSpPr>
          <p:nvPr/>
        </p:nvSpPr>
        <p:spPr bwMode="auto">
          <a:xfrm>
            <a:off x="6711953" y="1757222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95" name="Rectangle 24"/>
          <p:cNvSpPr>
            <a:spLocks noChangeArrowheads="1"/>
          </p:cNvSpPr>
          <p:nvPr/>
        </p:nvSpPr>
        <p:spPr bwMode="auto">
          <a:xfrm>
            <a:off x="7075490" y="1757222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96" name="Rectangle 25"/>
          <p:cNvSpPr>
            <a:spLocks noChangeArrowheads="1"/>
          </p:cNvSpPr>
          <p:nvPr/>
        </p:nvSpPr>
        <p:spPr bwMode="auto">
          <a:xfrm>
            <a:off x="7439028" y="1757222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97" name="Rectangle 26"/>
          <p:cNvSpPr>
            <a:spLocks noChangeArrowheads="1"/>
          </p:cNvSpPr>
          <p:nvPr/>
        </p:nvSpPr>
        <p:spPr bwMode="auto">
          <a:xfrm>
            <a:off x="7802565" y="1757222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98" name="Rectangle 27"/>
          <p:cNvSpPr>
            <a:spLocks noChangeArrowheads="1"/>
          </p:cNvSpPr>
          <p:nvPr/>
        </p:nvSpPr>
        <p:spPr bwMode="auto">
          <a:xfrm>
            <a:off x="8166103" y="1757222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99" name="Rectangle 28"/>
          <p:cNvSpPr>
            <a:spLocks noChangeArrowheads="1"/>
          </p:cNvSpPr>
          <p:nvPr/>
        </p:nvSpPr>
        <p:spPr bwMode="auto">
          <a:xfrm>
            <a:off x="8529640" y="1757222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200" name="Rectangle 29"/>
          <p:cNvSpPr>
            <a:spLocks noChangeArrowheads="1"/>
          </p:cNvSpPr>
          <p:nvPr/>
        </p:nvSpPr>
        <p:spPr bwMode="auto">
          <a:xfrm>
            <a:off x="8893178" y="1757222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201" name="Rectangle 30"/>
          <p:cNvSpPr>
            <a:spLocks noChangeArrowheads="1"/>
          </p:cNvSpPr>
          <p:nvPr/>
        </p:nvSpPr>
        <p:spPr bwMode="auto">
          <a:xfrm>
            <a:off x="9256715" y="1757222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202" name="Freeform 31"/>
          <p:cNvSpPr>
            <a:spLocks/>
          </p:cNvSpPr>
          <p:nvPr/>
        </p:nvSpPr>
        <p:spPr bwMode="auto">
          <a:xfrm>
            <a:off x="3695703" y="2425560"/>
            <a:ext cx="5807075" cy="357188"/>
          </a:xfrm>
          <a:custGeom>
            <a:avLst/>
            <a:gdLst>
              <a:gd name="T0" fmla="*/ 3658 w 3658"/>
              <a:gd name="T1" fmla="*/ 225 h 225"/>
              <a:gd name="T2" fmla="*/ 3434 w 3658"/>
              <a:gd name="T3" fmla="*/ 225 h 225"/>
              <a:gd name="T4" fmla="*/ 3434 w 3658"/>
              <a:gd name="T5" fmla="*/ 0 h 225"/>
              <a:gd name="T6" fmla="*/ 3210 w 3658"/>
              <a:gd name="T7" fmla="*/ 0 h 225"/>
              <a:gd name="T8" fmla="*/ 3210 w 3658"/>
              <a:gd name="T9" fmla="*/ 225 h 225"/>
              <a:gd name="T10" fmla="*/ 2289 w 3658"/>
              <a:gd name="T11" fmla="*/ 225 h 225"/>
              <a:gd name="T12" fmla="*/ 2289 w 3658"/>
              <a:gd name="T13" fmla="*/ 0 h 225"/>
              <a:gd name="T14" fmla="*/ 2056 w 3658"/>
              <a:gd name="T15" fmla="*/ 0 h 225"/>
              <a:gd name="T16" fmla="*/ 2056 w 3658"/>
              <a:gd name="T17" fmla="*/ 225 h 225"/>
              <a:gd name="T18" fmla="*/ 1832 w 3658"/>
              <a:gd name="T19" fmla="*/ 225 h 225"/>
              <a:gd name="T20" fmla="*/ 1832 w 3658"/>
              <a:gd name="T21" fmla="*/ 225 h 225"/>
              <a:gd name="T22" fmla="*/ 1832 w 3658"/>
              <a:gd name="T23" fmla="*/ 0 h 225"/>
              <a:gd name="T24" fmla="*/ 920 w 3658"/>
              <a:gd name="T25" fmla="*/ 0 h 225"/>
              <a:gd name="T26" fmla="*/ 920 w 3658"/>
              <a:gd name="T27" fmla="*/ 225 h 225"/>
              <a:gd name="T28" fmla="*/ 687 w 3658"/>
              <a:gd name="T29" fmla="*/ 225 h 225"/>
              <a:gd name="T30" fmla="*/ 687 w 3658"/>
              <a:gd name="T31" fmla="*/ 225 h 225"/>
              <a:gd name="T32" fmla="*/ 687 w 3658"/>
              <a:gd name="T33" fmla="*/ 0 h 225"/>
              <a:gd name="T34" fmla="*/ 463 w 3658"/>
              <a:gd name="T35" fmla="*/ 0 h 225"/>
              <a:gd name="T36" fmla="*/ 463 w 3658"/>
              <a:gd name="T37" fmla="*/ 225 h 225"/>
              <a:gd name="T38" fmla="*/ 0 w 3658"/>
              <a:gd name="T39" fmla="*/ 225 h 22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658"/>
              <a:gd name="T61" fmla="*/ 0 h 225"/>
              <a:gd name="T62" fmla="*/ 3658 w 3658"/>
              <a:gd name="T63" fmla="*/ 225 h 22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658" h="225">
                <a:moveTo>
                  <a:pt x="3658" y="225"/>
                </a:moveTo>
                <a:lnTo>
                  <a:pt x="3434" y="225"/>
                </a:lnTo>
                <a:lnTo>
                  <a:pt x="3434" y="0"/>
                </a:lnTo>
                <a:lnTo>
                  <a:pt x="3210" y="0"/>
                </a:lnTo>
                <a:lnTo>
                  <a:pt x="3210" y="225"/>
                </a:lnTo>
                <a:lnTo>
                  <a:pt x="2289" y="225"/>
                </a:lnTo>
                <a:lnTo>
                  <a:pt x="2289" y="0"/>
                </a:lnTo>
                <a:lnTo>
                  <a:pt x="2056" y="0"/>
                </a:lnTo>
                <a:lnTo>
                  <a:pt x="2056" y="225"/>
                </a:lnTo>
                <a:lnTo>
                  <a:pt x="1832" y="225"/>
                </a:lnTo>
                <a:lnTo>
                  <a:pt x="1832" y="0"/>
                </a:lnTo>
                <a:lnTo>
                  <a:pt x="920" y="0"/>
                </a:lnTo>
                <a:lnTo>
                  <a:pt x="920" y="225"/>
                </a:lnTo>
                <a:lnTo>
                  <a:pt x="687" y="225"/>
                </a:lnTo>
                <a:lnTo>
                  <a:pt x="687" y="0"/>
                </a:lnTo>
                <a:lnTo>
                  <a:pt x="463" y="0"/>
                </a:lnTo>
                <a:lnTo>
                  <a:pt x="463" y="225"/>
                </a:lnTo>
                <a:lnTo>
                  <a:pt x="0" y="225"/>
                </a:lnTo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3" name="Freeform 32"/>
          <p:cNvSpPr>
            <a:spLocks/>
          </p:cNvSpPr>
          <p:nvPr/>
        </p:nvSpPr>
        <p:spPr bwMode="auto">
          <a:xfrm>
            <a:off x="3689353" y="4525822"/>
            <a:ext cx="5813425" cy="363538"/>
          </a:xfrm>
          <a:custGeom>
            <a:avLst/>
            <a:gdLst>
              <a:gd name="T0" fmla="*/ 3662 w 3662"/>
              <a:gd name="T1" fmla="*/ 0 h 229"/>
              <a:gd name="T2" fmla="*/ 3328 w 3662"/>
              <a:gd name="T3" fmla="*/ 0 h 229"/>
              <a:gd name="T4" fmla="*/ 3328 w 3662"/>
              <a:gd name="T5" fmla="*/ 229 h 229"/>
              <a:gd name="T6" fmla="*/ 2179 w 3662"/>
              <a:gd name="T7" fmla="*/ 229 h 229"/>
              <a:gd name="T8" fmla="*/ 2179 w 3662"/>
              <a:gd name="T9" fmla="*/ 0 h 229"/>
              <a:gd name="T10" fmla="*/ 1726 w 3662"/>
              <a:gd name="T11" fmla="*/ 0 h 229"/>
              <a:gd name="T12" fmla="*/ 1726 w 3662"/>
              <a:gd name="T13" fmla="*/ 229 h 229"/>
              <a:gd name="T14" fmla="*/ 1497 w 3662"/>
              <a:gd name="T15" fmla="*/ 229 h 229"/>
              <a:gd name="T16" fmla="*/ 1497 w 3662"/>
              <a:gd name="T17" fmla="*/ 0 h 229"/>
              <a:gd name="T18" fmla="*/ 1263 w 3662"/>
              <a:gd name="T19" fmla="*/ 0 h 229"/>
              <a:gd name="T20" fmla="*/ 1263 w 3662"/>
              <a:gd name="T21" fmla="*/ 229 h 229"/>
              <a:gd name="T22" fmla="*/ 1039 w 3662"/>
              <a:gd name="T23" fmla="*/ 229 h 229"/>
              <a:gd name="T24" fmla="*/ 1039 w 3662"/>
              <a:gd name="T25" fmla="*/ 0 h 229"/>
              <a:gd name="T26" fmla="*/ 586 w 3662"/>
              <a:gd name="T27" fmla="*/ 0 h 229"/>
              <a:gd name="T28" fmla="*/ 586 w 3662"/>
              <a:gd name="T29" fmla="*/ 229 h 229"/>
              <a:gd name="T30" fmla="*/ 467 w 3662"/>
              <a:gd name="T31" fmla="*/ 229 h 229"/>
              <a:gd name="T32" fmla="*/ 0 w 3662"/>
              <a:gd name="T33" fmla="*/ 229 h 22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662"/>
              <a:gd name="T52" fmla="*/ 0 h 229"/>
              <a:gd name="T53" fmla="*/ 3662 w 3662"/>
              <a:gd name="T54" fmla="*/ 229 h 22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662" h="229">
                <a:moveTo>
                  <a:pt x="3662" y="0"/>
                </a:moveTo>
                <a:lnTo>
                  <a:pt x="3328" y="0"/>
                </a:lnTo>
                <a:lnTo>
                  <a:pt x="3328" y="229"/>
                </a:lnTo>
                <a:lnTo>
                  <a:pt x="2179" y="229"/>
                </a:lnTo>
                <a:lnTo>
                  <a:pt x="2179" y="0"/>
                </a:lnTo>
                <a:lnTo>
                  <a:pt x="1726" y="0"/>
                </a:lnTo>
                <a:lnTo>
                  <a:pt x="1726" y="229"/>
                </a:lnTo>
                <a:lnTo>
                  <a:pt x="1497" y="229"/>
                </a:lnTo>
                <a:lnTo>
                  <a:pt x="1497" y="0"/>
                </a:lnTo>
                <a:lnTo>
                  <a:pt x="1263" y="0"/>
                </a:lnTo>
                <a:lnTo>
                  <a:pt x="1263" y="229"/>
                </a:lnTo>
                <a:lnTo>
                  <a:pt x="1039" y="229"/>
                </a:lnTo>
                <a:lnTo>
                  <a:pt x="1039" y="0"/>
                </a:lnTo>
                <a:lnTo>
                  <a:pt x="586" y="0"/>
                </a:lnTo>
                <a:lnTo>
                  <a:pt x="586" y="229"/>
                </a:lnTo>
                <a:lnTo>
                  <a:pt x="467" y="229"/>
                </a:lnTo>
                <a:lnTo>
                  <a:pt x="0" y="229"/>
                </a:lnTo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4" name="Freeform 33"/>
          <p:cNvSpPr>
            <a:spLocks/>
          </p:cNvSpPr>
          <p:nvPr/>
        </p:nvSpPr>
        <p:spPr bwMode="auto">
          <a:xfrm>
            <a:off x="3689353" y="3174860"/>
            <a:ext cx="369888" cy="361950"/>
          </a:xfrm>
          <a:custGeom>
            <a:avLst/>
            <a:gdLst>
              <a:gd name="T0" fmla="*/ 0 w 233"/>
              <a:gd name="T1" fmla="*/ 224 h 228"/>
              <a:gd name="T2" fmla="*/ 119 w 233"/>
              <a:gd name="T3" fmla="*/ 228 h 228"/>
              <a:gd name="T4" fmla="*/ 119 w 233"/>
              <a:gd name="T5" fmla="*/ 0 h 228"/>
              <a:gd name="T6" fmla="*/ 233 w 233"/>
              <a:gd name="T7" fmla="*/ 0 h 228"/>
              <a:gd name="T8" fmla="*/ 233 w 233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3"/>
              <a:gd name="T16" fmla="*/ 0 h 228"/>
              <a:gd name="T17" fmla="*/ 233 w 233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3" h="228">
                <a:moveTo>
                  <a:pt x="0" y="224"/>
                </a:moveTo>
                <a:lnTo>
                  <a:pt x="119" y="228"/>
                </a:lnTo>
                <a:lnTo>
                  <a:pt x="119" y="0"/>
                </a:lnTo>
                <a:lnTo>
                  <a:pt x="233" y="0"/>
                </a:lnTo>
                <a:lnTo>
                  <a:pt x="233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05" name="Freeform 34"/>
          <p:cNvSpPr>
            <a:spLocks/>
          </p:cNvSpPr>
          <p:nvPr/>
        </p:nvSpPr>
        <p:spPr bwMode="auto">
          <a:xfrm>
            <a:off x="4059240" y="3174860"/>
            <a:ext cx="371475" cy="361950"/>
          </a:xfrm>
          <a:custGeom>
            <a:avLst/>
            <a:gdLst>
              <a:gd name="T0" fmla="*/ 0 w 234"/>
              <a:gd name="T1" fmla="*/ 224 h 228"/>
              <a:gd name="T2" fmla="*/ 110 w 234"/>
              <a:gd name="T3" fmla="*/ 228 h 228"/>
              <a:gd name="T4" fmla="*/ 110 w 234"/>
              <a:gd name="T5" fmla="*/ 0 h 228"/>
              <a:gd name="T6" fmla="*/ 234 w 234"/>
              <a:gd name="T7" fmla="*/ 0 h 228"/>
              <a:gd name="T8" fmla="*/ 234 w 234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4"/>
              <a:gd name="T16" fmla="*/ 0 h 228"/>
              <a:gd name="T17" fmla="*/ 234 w 234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4" h="228">
                <a:moveTo>
                  <a:pt x="0" y="224"/>
                </a:moveTo>
                <a:lnTo>
                  <a:pt x="110" y="228"/>
                </a:lnTo>
                <a:lnTo>
                  <a:pt x="110" y="0"/>
                </a:lnTo>
                <a:lnTo>
                  <a:pt x="234" y="0"/>
                </a:lnTo>
                <a:lnTo>
                  <a:pt x="234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06" name="Freeform 35"/>
          <p:cNvSpPr>
            <a:spLocks/>
          </p:cNvSpPr>
          <p:nvPr/>
        </p:nvSpPr>
        <p:spPr bwMode="auto">
          <a:xfrm>
            <a:off x="4422778" y="3174860"/>
            <a:ext cx="363538" cy="361950"/>
          </a:xfrm>
          <a:custGeom>
            <a:avLst/>
            <a:gdLst>
              <a:gd name="T0" fmla="*/ 0 w 229"/>
              <a:gd name="T1" fmla="*/ 224 h 228"/>
              <a:gd name="T2" fmla="*/ 114 w 229"/>
              <a:gd name="T3" fmla="*/ 228 h 228"/>
              <a:gd name="T4" fmla="*/ 114 w 229"/>
              <a:gd name="T5" fmla="*/ 0 h 228"/>
              <a:gd name="T6" fmla="*/ 229 w 229"/>
              <a:gd name="T7" fmla="*/ 0 h 228"/>
              <a:gd name="T8" fmla="*/ 229 w 229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9"/>
              <a:gd name="T16" fmla="*/ 0 h 228"/>
              <a:gd name="T17" fmla="*/ 229 w 229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9" h="228">
                <a:moveTo>
                  <a:pt x="0" y="224"/>
                </a:moveTo>
                <a:lnTo>
                  <a:pt x="114" y="228"/>
                </a:lnTo>
                <a:lnTo>
                  <a:pt x="114" y="0"/>
                </a:lnTo>
                <a:lnTo>
                  <a:pt x="229" y="0"/>
                </a:lnTo>
                <a:lnTo>
                  <a:pt x="229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07" name="Freeform 36"/>
          <p:cNvSpPr>
            <a:spLocks/>
          </p:cNvSpPr>
          <p:nvPr/>
        </p:nvSpPr>
        <p:spPr bwMode="auto">
          <a:xfrm>
            <a:off x="4786315" y="3174860"/>
            <a:ext cx="363538" cy="361950"/>
          </a:xfrm>
          <a:custGeom>
            <a:avLst/>
            <a:gdLst>
              <a:gd name="T0" fmla="*/ 0 w 229"/>
              <a:gd name="T1" fmla="*/ 224 h 228"/>
              <a:gd name="T2" fmla="*/ 114 w 229"/>
              <a:gd name="T3" fmla="*/ 228 h 228"/>
              <a:gd name="T4" fmla="*/ 114 w 229"/>
              <a:gd name="T5" fmla="*/ 0 h 228"/>
              <a:gd name="T6" fmla="*/ 229 w 229"/>
              <a:gd name="T7" fmla="*/ 0 h 228"/>
              <a:gd name="T8" fmla="*/ 229 w 229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9"/>
              <a:gd name="T16" fmla="*/ 0 h 228"/>
              <a:gd name="T17" fmla="*/ 229 w 229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9" h="228">
                <a:moveTo>
                  <a:pt x="0" y="224"/>
                </a:moveTo>
                <a:lnTo>
                  <a:pt x="114" y="228"/>
                </a:lnTo>
                <a:lnTo>
                  <a:pt x="114" y="0"/>
                </a:lnTo>
                <a:lnTo>
                  <a:pt x="229" y="0"/>
                </a:lnTo>
                <a:lnTo>
                  <a:pt x="229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08" name="Freeform 37"/>
          <p:cNvSpPr>
            <a:spLocks/>
          </p:cNvSpPr>
          <p:nvPr/>
        </p:nvSpPr>
        <p:spPr bwMode="auto">
          <a:xfrm>
            <a:off x="5149853" y="3174860"/>
            <a:ext cx="363538" cy="361950"/>
          </a:xfrm>
          <a:custGeom>
            <a:avLst/>
            <a:gdLst>
              <a:gd name="T0" fmla="*/ 0 w 229"/>
              <a:gd name="T1" fmla="*/ 224 h 228"/>
              <a:gd name="T2" fmla="*/ 110 w 229"/>
              <a:gd name="T3" fmla="*/ 228 h 228"/>
              <a:gd name="T4" fmla="*/ 110 w 229"/>
              <a:gd name="T5" fmla="*/ 0 h 228"/>
              <a:gd name="T6" fmla="*/ 229 w 229"/>
              <a:gd name="T7" fmla="*/ 0 h 228"/>
              <a:gd name="T8" fmla="*/ 229 w 229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9"/>
              <a:gd name="T16" fmla="*/ 0 h 228"/>
              <a:gd name="T17" fmla="*/ 229 w 229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9" h="228">
                <a:moveTo>
                  <a:pt x="0" y="224"/>
                </a:moveTo>
                <a:lnTo>
                  <a:pt x="110" y="228"/>
                </a:lnTo>
                <a:lnTo>
                  <a:pt x="110" y="0"/>
                </a:lnTo>
                <a:lnTo>
                  <a:pt x="229" y="0"/>
                </a:lnTo>
                <a:lnTo>
                  <a:pt x="229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09" name="Freeform 38"/>
          <p:cNvSpPr>
            <a:spLocks/>
          </p:cNvSpPr>
          <p:nvPr/>
        </p:nvSpPr>
        <p:spPr bwMode="auto">
          <a:xfrm>
            <a:off x="5505453" y="3174860"/>
            <a:ext cx="371475" cy="361950"/>
          </a:xfrm>
          <a:custGeom>
            <a:avLst/>
            <a:gdLst>
              <a:gd name="T0" fmla="*/ 0 w 234"/>
              <a:gd name="T1" fmla="*/ 224 h 228"/>
              <a:gd name="T2" fmla="*/ 119 w 234"/>
              <a:gd name="T3" fmla="*/ 228 h 228"/>
              <a:gd name="T4" fmla="*/ 119 w 234"/>
              <a:gd name="T5" fmla="*/ 0 h 228"/>
              <a:gd name="T6" fmla="*/ 234 w 234"/>
              <a:gd name="T7" fmla="*/ 0 h 228"/>
              <a:gd name="T8" fmla="*/ 234 w 234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4"/>
              <a:gd name="T16" fmla="*/ 0 h 228"/>
              <a:gd name="T17" fmla="*/ 234 w 234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4" h="228">
                <a:moveTo>
                  <a:pt x="0" y="224"/>
                </a:moveTo>
                <a:lnTo>
                  <a:pt x="119" y="228"/>
                </a:lnTo>
                <a:lnTo>
                  <a:pt x="119" y="0"/>
                </a:lnTo>
                <a:lnTo>
                  <a:pt x="234" y="0"/>
                </a:lnTo>
                <a:lnTo>
                  <a:pt x="234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10" name="Freeform 39"/>
          <p:cNvSpPr>
            <a:spLocks/>
          </p:cNvSpPr>
          <p:nvPr/>
        </p:nvSpPr>
        <p:spPr bwMode="auto">
          <a:xfrm>
            <a:off x="5876928" y="3174860"/>
            <a:ext cx="369888" cy="361950"/>
          </a:xfrm>
          <a:custGeom>
            <a:avLst/>
            <a:gdLst>
              <a:gd name="T0" fmla="*/ 0 w 233"/>
              <a:gd name="T1" fmla="*/ 224 h 228"/>
              <a:gd name="T2" fmla="*/ 114 w 233"/>
              <a:gd name="T3" fmla="*/ 228 h 228"/>
              <a:gd name="T4" fmla="*/ 114 w 233"/>
              <a:gd name="T5" fmla="*/ 0 h 228"/>
              <a:gd name="T6" fmla="*/ 233 w 233"/>
              <a:gd name="T7" fmla="*/ 0 h 228"/>
              <a:gd name="T8" fmla="*/ 233 w 233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3"/>
              <a:gd name="T16" fmla="*/ 0 h 228"/>
              <a:gd name="T17" fmla="*/ 233 w 233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3" h="228">
                <a:moveTo>
                  <a:pt x="0" y="224"/>
                </a:moveTo>
                <a:lnTo>
                  <a:pt x="114" y="228"/>
                </a:lnTo>
                <a:lnTo>
                  <a:pt x="114" y="0"/>
                </a:lnTo>
                <a:lnTo>
                  <a:pt x="233" y="0"/>
                </a:lnTo>
                <a:lnTo>
                  <a:pt x="233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11" name="Freeform 40"/>
          <p:cNvSpPr>
            <a:spLocks/>
          </p:cNvSpPr>
          <p:nvPr/>
        </p:nvSpPr>
        <p:spPr bwMode="auto">
          <a:xfrm>
            <a:off x="6240465" y="3174860"/>
            <a:ext cx="363538" cy="361950"/>
          </a:xfrm>
          <a:custGeom>
            <a:avLst/>
            <a:gdLst>
              <a:gd name="T0" fmla="*/ 0 w 229"/>
              <a:gd name="T1" fmla="*/ 224 h 228"/>
              <a:gd name="T2" fmla="*/ 114 w 229"/>
              <a:gd name="T3" fmla="*/ 228 h 228"/>
              <a:gd name="T4" fmla="*/ 114 w 229"/>
              <a:gd name="T5" fmla="*/ 0 h 228"/>
              <a:gd name="T6" fmla="*/ 229 w 229"/>
              <a:gd name="T7" fmla="*/ 0 h 228"/>
              <a:gd name="T8" fmla="*/ 229 w 229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9"/>
              <a:gd name="T16" fmla="*/ 0 h 228"/>
              <a:gd name="T17" fmla="*/ 229 w 229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9" h="228">
                <a:moveTo>
                  <a:pt x="0" y="224"/>
                </a:moveTo>
                <a:lnTo>
                  <a:pt x="114" y="228"/>
                </a:lnTo>
                <a:lnTo>
                  <a:pt x="114" y="0"/>
                </a:lnTo>
                <a:lnTo>
                  <a:pt x="229" y="0"/>
                </a:lnTo>
                <a:lnTo>
                  <a:pt x="229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12" name="Freeform 41"/>
          <p:cNvSpPr>
            <a:spLocks/>
          </p:cNvSpPr>
          <p:nvPr/>
        </p:nvSpPr>
        <p:spPr bwMode="auto">
          <a:xfrm>
            <a:off x="6604003" y="3174860"/>
            <a:ext cx="355600" cy="361950"/>
          </a:xfrm>
          <a:custGeom>
            <a:avLst/>
            <a:gdLst>
              <a:gd name="T0" fmla="*/ 0 w 224"/>
              <a:gd name="T1" fmla="*/ 224 h 228"/>
              <a:gd name="T2" fmla="*/ 114 w 224"/>
              <a:gd name="T3" fmla="*/ 228 h 228"/>
              <a:gd name="T4" fmla="*/ 114 w 224"/>
              <a:gd name="T5" fmla="*/ 0 h 228"/>
              <a:gd name="T6" fmla="*/ 224 w 224"/>
              <a:gd name="T7" fmla="*/ 0 h 228"/>
              <a:gd name="T8" fmla="*/ 224 w 224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4"/>
              <a:gd name="T16" fmla="*/ 0 h 228"/>
              <a:gd name="T17" fmla="*/ 224 w 224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4" h="228">
                <a:moveTo>
                  <a:pt x="0" y="224"/>
                </a:moveTo>
                <a:lnTo>
                  <a:pt x="114" y="228"/>
                </a:lnTo>
                <a:lnTo>
                  <a:pt x="114" y="0"/>
                </a:lnTo>
                <a:lnTo>
                  <a:pt x="224" y="0"/>
                </a:lnTo>
                <a:lnTo>
                  <a:pt x="224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13" name="Freeform 42"/>
          <p:cNvSpPr>
            <a:spLocks/>
          </p:cNvSpPr>
          <p:nvPr/>
        </p:nvSpPr>
        <p:spPr bwMode="auto">
          <a:xfrm>
            <a:off x="6959603" y="3174860"/>
            <a:ext cx="369888" cy="361950"/>
          </a:xfrm>
          <a:custGeom>
            <a:avLst/>
            <a:gdLst>
              <a:gd name="T0" fmla="*/ 0 w 233"/>
              <a:gd name="T1" fmla="*/ 224 h 228"/>
              <a:gd name="T2" fmla="*/ 114 w 233"/>
              <a:gd name="T3" fmla="*/ 228 h 228"/>
              <a:gd name="T4" fmla="*/ 114 w 233"/>
              <a:gd name="T5" fmla="*/ 0 h 228"/>
              <a:gd name="T6" fmla="*/ 233 w 233"/>
              <a:gd name="T7" fmla="*/ 0 h 228"/>
              <a:gd name="T8" fmla="*/ 233 w 233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3"/>
              <a:gd name="T16" fmla="*/ 0 h 228"/>
              <a:gd name="T17" fmla="*/ 233 w 233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3" h="228">
                <a:moveTo>
                  <a:pt x="0" y="224"/>
                </a:moveTo>
                <a:lnTo>
                  <a:pt x="114" y="228"/>
                </a:lnTo>
                <a:lnTo>
                  <a:pt x="114" y="0"/>
                </a:lnTo>
                <a:lnTo>
                  <a:pt x="233" y="0"/>
                </a:lnTo>
                <a:lnTo>
                  <a:pt x="233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14" name="Freeform 43"/>
          <p:cNvSpPr>
            <a:spLocks/>
          </p:cNvSpPr>
          <p:nvPr/>
        </p:nvSpPr>
        <p:spPr bwMode="auto">
          <a:xfrm>
            <a:off x="7323140" y="3174860"/>
            <a:ext cx="369888" cy="361950"/>
          </a:xfrm>
          <a:custGeom>
            <a:avLst/>
            <a:gdLst>
              <a:gd name="T0" fmla="*/ 0 w 233"/>
              <a:gd name="T1" fmla="*/ 224 h 228"/>
              <a:gd name="T2" fmla="*/ 114 w 233"/>
              <a:gd name="T3" fmla="*/ 228 h 228"/>
              <a:gd name="T4" fmla="*/ 114 w 233"/>
              <a:gd name="T5" fmla="*/ 0 h 228"/>
              <a:gd name="T6" fmla="*/ 233 w 233"/>
              <a:gd name="T7" fmla="*/ 0 h 228"/>
              <a:gd name="T8" fmla="*/ 233 w 233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3"/>
              <a:gd name="T16" fmla="*/ 0 h 228"/>
              <a:gd name="T17" fmla="*/ 233 w 233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3" h="228">
                <a:moveTo>
                  <a:pt x="0" y="224"/>
                </a:moveTo>
                <a:lnTo>
                  <a:pt x="114" y="228"/>
                </a:lnTo>
                <a:lnTo>
                  <a:pt x="114" y="0"/>
                </a:lnTo>
                <a:lnTo>
                  <a:pt x="233" y="0"/>
                </a:lnTo>
                <a:lnTo>
                  <a:pt x="233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15" name="Freeform 44"/>
          <p:cNvSpPr>
            <a:spLocks/>
          </p:cNvSpPr>
          <p:nvPr/>
        </p:nvSpPr>
        <p:spPr bwMode="auto">
          <a:xfrm>
            <a:off x="7686678" y="3174860"/>
            <a:ext cx="377825" cy="361950"/>
          </a:xfrm>
          <a:custGeom>
            <a:avLst/>
            <a:gdLst>
              <a:gd name="T0" fmla="*/ 0 w 238"/>
              <a:gd name="T1" fmla="*/ 224 h 228"/>
              <a:gd name="T2" fmla="*/ 114 w 238"/>
              <a:gd name="T3" fmla="*/ 228 h 228"/>
              <a:gd name="T4" fmla="*/ 114 w 238"/>
              <a:gd name="T5" fmla="*/ 0 h 228"/>
              <a:gd name="T6" fmla="*/ 238 w 238"/>
              <a:gd name="T7" fmla="*/ 0 h 228"/>
              <a:gd name="T8" fmla="*/ 238 w 238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8"/>
              <a:gd name="T16" fmla="*/ 0 h 228"/>
              <a:gd name="T17" fmla="*/ 238 w 238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8" h="228">
                <a:moveTo>
                  <a:pt x="0" y="224"/>
                </a:moveTo>
                <a:lnTo>
                  <a:pt x="114" y="228"/>
                </a:lnTo>
                <a:lnTo>
                  <a:pt x="114" y="0"/>
                </a:lnTo>
                <a:lnTo>
                  <a:pt x="238" y="0"/>
                </a:lnTo>
                <a:lnTo>
                  <a:pt x="238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16" name="Freeform 45"/>
          <p:cNvSpPr>
            <a:spLocks/>
          </p:cNvSpPr>
          <p:nvPr/>
        </p:nvSpPr>
        <p:spPr bwMode="auto">
          <a:xfrm>
            <a:off x="8064503" y="3174860"/>
            <a:ext cx="355600" cy="361950"/>
          </a:xfrm>
          <a:custGeom>
            <a:avLst/>
            <a:gdLst>
              <a:gd name="T0" fmla="*/ 0 w 224"/>
              <a:gd name="T1" fmla="*/ 224 h 228"/>
              <a:gd name="T2" fmla="*/ 110 w 224"/>
              <a:gd name="T3" fmla="*/ 228 h 228"/>
              <a:gd name="T4" fmla="*/ 110 w 224"/>
              <a:gd name="T5" fmla="*/ 0 h 228"/>
              <a:gd name="T6" fmla="*/ 224 w 224"/>
              <a:gd name="T7" fmla="*/ 0 h 228"/>
              <a:gd name="T8" fmla="*/ 224 w 224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4"/>
              <a:gd name="T16" fmla="*/ 0 h 228"/>
              <a:gd name="T17" fmla="*/ 224 w 224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4" h="228">
                <a:moveTo>
                  <a:pt x="0" y="224"/>
                </a:moveTo>
                <a:lnTo>
                  <a:pt x="110" y="228"/>
                </a:lnTo>
                <a:lnTo>
                  <a:pt x="110" y="0"/>
                </a:lnTo>
                <a:lnTo>
                  <a:pt x="224" y="0"/>
                </a:lnTo>
                <a:lnTo>
                  <a:pt x="224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17" name="Freeform 46"/>
          <p:cNvSpPr>
            <a:spLocks/>
          </p:cNvSpPr>
          <p:nvPr/>
        </p:nvSpPr>
        <p:spPr bwMode="auto">
          <a:xfrm>
            <a:off x="8420103" y="3174860"/>
            <a:ext cx="371475" cy="361950"/>
          </a:xfrm>
          <a:custGeom>
            <a:avLst/>
            <a:gdLst>
              <a:gd name="T0" fmla="*/ 0 w 234"/>
              <a:gd name="T1" fmla="*/ 224 h 228"/>
              <a:gd name="T2" fmla="*/ 115 w 234"/>
              <a:gd name="T3" fmla="*/ 228 h 228"/>
              <a:gd name="T4" fmla="*/ 115 w 234"/>
              <a:gd name="T5" fmla="*/ 0 h 228"/>
              <a:gd name="T6" fmla="*/ 234 w 234"/>
              <a:gd name="T7" fmla="*/ 0 h 228"/>
              <a:gd name="T8" fmla="*/ 234 w 234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4"/>
              <a:gd name="T16" fmla="*/ 0 h 228"/>
              <a:gd name="T17" fmla="*/ 234 w 234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4" h="228">
                <a:moveTo>
                  <a:pt x="0" y="224"/>
                </a:moveTo>
                <a:lnTo>
                  <a:pt x="115" y="228"/>
                </a:lnTo>
                <a:lnTo>
                  <a:pt x="115" y="0"/>
                </a:lnTo>
                <a:lnTo>
                  <a:pt x="234" y="0"/>
                </a:lnTo>
                <a:lnTo>
                  <a:pt x="234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18" name="Freeform 47"/>
          <p:cNvSpPr>
            <a:spLocks/>
          </p:cNvSpPr>
          <p:nvPr/>
        </p:nvSpPr>
        <p:spPr bwMode="auto">
          <a:xfrm>
            <a:off x="8783640" y="3174860"/>
            <a:ext cx="363538" cy="361950"/>
          </a:xfrm>
          <a:custGeom>
            <a:avLst/>
            <a:gdLst>
              <a:gd name="T0" fmla="*/ 0 w 229"/>
              <a:gd name="T1" fmla="*/ 224 h 228"/>
              <a:gd name="T2" fmla="*/ 114 w 229"/>
              <a:gd name="T3" fmla="*/ 228 h 228"/>
              <a:gd name="T4" fmla="*/ 114 w 229"/>
              <a:gd name="T5" fmla="*/ 0 h 228"/>
              <a:gd name="T6" fmla="*/ 229 w 229"/>
              <a:gd name="T7" fmla="*/ 0 h 228"/>
              <a:gd name="T8" fmla="*/ 229 w 229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9"/>
              <a:gd name="T16" fmla="*/ 0 h 228"/>
              <a:gd name="T17" fmla="*/ 229 w 229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9" h="228">
                <a:moveTo>
                  <a:pt x="0" y="224"/>
                </a:moveTo>
                <a:lnTo>
                  <a:pt x="114" y="228"/>
                </a:lnTo>
                <a:lnTo>
                  <a:pt x="114" y="0"/>
                </a:lnTo>
                <a:lnTo>
                  <a:pt x="229" y="0"/>
                </a:lnTo>
                <a:lnTo>
                  <a:pt x="229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19" name="Freeform 48"/>
          <p:cNvSpPr>
            <a:spLocks/>
          </p:cNvSpPr>
          <p:nvPr/>
        </p:nvSpPr>
        <p:spPr bwMode="auto">
          <a:xfrm>
            <a:off x="9139240" y="3174860"/>
            <a:ext cx="363538" cy="361950"/>
          </a:xfrm>
          <a:custGeom>
            <a:avLst/>
            <a:gdLst>
              <a:gd name="T0" fmla="*/ 0 w 229"/>
              <a:gd name="T1" fmla="*/ 224 h 228"/>
              <a:gd name="T2" fmla="*/ 119 w 229"/>
              <a:gd name="T3" fmla="*/ 228 h 228"/>
              <a:gd name="T4" fmla="*/ 119 w 229"/>
              <a:gd name="T5" fmla="*/ 0 h 228"/>
              <a:gd name="T6" fmla="*/ 229 w 229"/>
              <a:gd name="T7" fmla="*/ 0 h 228"/>
              <a:gd name="T8" fmla="*/ 229 w 229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9"/>
              <a:gd name="T16" fmla="*/ 0 h 228"/>
              <a:gd name="T17" fmla="*/ 229 w 229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9" h="228">
                <a:moveTo>
                  <a:pt x="0" y="224"/>
                </a:moveTo>
                <a:lnTo>
                  <a:pt x="119" y="228"/>
                </a:lnTo>
                <a:lnTo>
                  <a:pt x="119" y="0"/>
                </a:lnTo>
                <a:lnTo>
                  <a:pt x="229" y="0"/>
                </a:lnTo>
                <a:lnTo>
                  <a:pt x="229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20" name="Line 49"/>
          <p:cNvSpPr>
            <a:spLocks noChangeShapeType="1"/>
          </p:cNvSpPr>
          <p:nvPr/>
        </p:nvSpPr>
        <p:spPr bwMode="auto">
          <a:xfrm>
            <a:off x="3689353" y="2069960"/>
            <a:ext cx="6350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1" name="Line 50"/>
          <p:cNvSpPr>
            <a:spLocks noChangeShapeType="1"/>
          </p:cNvSpPr>
          <p:nvPr/>
        </p:nvSpPr>
        <p:spPr bwMode="auto">
          <a:xfrm>
            <a:off x="4059240" y="2069960"/>
            <a:ext cx="158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2" name="Line 51"/>
          <p:cNvSpPr>
            <a:spLocks noChangeShapeType="1"/>
          </p:cNvSpPr>
          <p:nvPr/>
        </p:nvSpPr>
        <p:spPr bwMode="auto">
          <a:xfrm>
            <a:off x="5505453" y="2069960"/>
            <a:ext cx="793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3" name="Line 52"/>
          <p:cNvSpPr>
            <a:spLocks noChangeShapeType="1"/>
          </p:cNvSpPr>
          <p:nvPr/>
        </p:nvSpPr>
        <p:spPr bwMode="auto">
          <a:xfrm>
            <a:off x="5876928" y="2069960"/>
            <a:ext cx="158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4" name="Line 53"/>
          <p:cNvSpPr>
            <a:spLocks noChangeShapeType="1"/>
          </p:cNvSpPr>
          <p:nvPr/>
        </p:nvSpPr>
        <p:spPr bwMode="auto">
          <a:xfrm>
            <a:off x="6240465" y="2069960"/>
            <a:ext cx="6350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5" name="Line 54"/>
          <p:cNvSpPr>
            <a:spLocks noChangeShapeType="1"/>
          </p:cNvSpPr>
          <p:nvPr/>
        </p:nvSpPr>
        <p:spPr bwMode="auto">
          <a:xfrm>
            <a:off x="6604003" y="2069960"/>
            <a:ext cx="158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6" name="Line 55"/>
          <p:cNvSpPr>
            <a:spLocks noChangeShapeType="1"/>
          </p:cNvSpPr>
          <p:nvPr/>
        </p:nvSpPr>
        <p:spPr bwMode="auto">
          <a:xfrm>
            <a:off x="6959603" y="2069960"/>
            <a:ext cx="158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7" name="Line 56"/>
          <p:cNvSpPr>
            <a:spLocks noChangeShapeType="1"/>
          </p:cNvSpPr>
          <p:nvPr/>
        </p:nvSpPr>
        <p:spPr bwMode="auto">
          <a:xfrm>
            <a:off x="7323140" y="2069960"/>
            <a:ext cx="6350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8" name="Line 57"/>
          <p:cNvSpPr>
            <a:spLocks noChangeShapeType="1"/>
          </p:cNvSpPr>
          <p:nvPr/>
        </p:nvSpPr>
        <p:spPr bwMode="auto">
          <a:xfrm>
            <a:off x="7693028" y="2069960"/>
            <a:ext cx="158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9" name="Line 58"/>
          <p:cNvSpPr>
            <a:spLocks noChangeShapeType="1"/>
          </p:cNvSpPr>
          <p:nvPr/>
        </p:nvSpPr>
        <p:spPr bwMode="auto">
          <a:xfrm>
            <a:off x="8056565" y="2069960"/>
            <a:ext cx="793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0" name="Line 59"/>
          <p:cNvSpPr>
            <a:spLocks noChangeShapeType="1"/>
          </p:cNvSpPr>
          <p:nvPr/>
        </p:nvSpPr>
        <p:spPr bwMode="auto">
          <a:xfrm>
            <a:off x="8420103" y="2069960"/>
            <a:ext cx="158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1" name="Line 60"/>
          <p:cNvSpPr>
            <a:spLocks noChangeShapeType="1"/>
          </p:cNvSpPr>
          <p:nvPr/>
        </p:nvSpPr>
        <p:spPr bwMode="auto">
          <a:xfrm>
            <a:off x="8783640" y="2069960"/>
            <a:ext cx="793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2" name="Line 61"/>
          <p:cNvSpPr>
            <a:spLocks noChangeShapeType="1"/>
          </p:cNvSpPr>
          <p:nvPr/>
        </p:nvSpPr>
        <p:spPr bwMode="auto">
          <a:xfrm>
            <a:off x="9139240" y="2069960"/>
            <a:ext cx="793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3" name="Line 62"/>
          <p:cNvSpPr>
            <a:spLocks noChangeShapeType="1"/>
          </p:cNvSpPr>
          <p:nvPr/>
        </p:nvSpPr>
        <p:spPr bwMode="auto">
          <a:xfrm>
            <a:off x="9502778" y="2069960"/>
            <a:ext cx="1588" cy="2876550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4" name="Line 63"/>
          <p:cNvSpPr>
            <a:spLocks noChangeShapeType="1"/>
          </p:cNvSpPr>
          <p:nvPr/>
        </p:nvSpPr>
        <p:spPr bwMode="auto">
          <a:xfrm>
            <a:off x="4422778" y="2069960"/>
            <a:ext cx="793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5" name="Line 64"/>
          <p:cNvSpPr>
            <a:spLocks noChangeShapeType="1"/>
          </p:cNvSpPr>
          <p:nvPr/>
        </p:nvSpPr>
        <p:spPr bwMode="auto">
          <a:xfrm>
            <a:off x="4786315" y="2069960"/>
            <a:ext cx="158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6" name="Line 65"/>
          <p:cNvSpPr>
            <a:spLocks noChangeShapeType="1"/>
          </p:cNvSpPr>
          <p:nvPr/>
        </p:nvSpPr>
        <p:spPr bwMode="auto">
          <a:xfrm>
            <a:off x="5149853" y="2069960"/>
            <a:ext cx="158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" name="Rectangle 66"/>
          <p:cNvSpPr>
            <a:spLocks noChangeArrowheads="1"/>
          </p:cNvSpPr>
          <p:nvPr/>
        </p:nvSpPr>
        <p:spPr bwMode="auto">
          <a:xfrm>
            <a:off x="2881499" y="4380818"/>
            <a:ext cx="73914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imes" pitchFamily="18" charset="0"/>
            </a:endParaRPr>
          </a:p>
        </p:txBody>
      </p:sp>
      <p:sp>
        <p:nvSpPr>
          <p:cNvPr id="7174" name="Text Box 67"/>
          <p:cNvSpPr txBox="1">
            <a:spLocks noChangeArrowheads="1"/>
          </p:cNvSpPr>
          <p:nvPr/>
        </p:nvSpPr>
        <p:spPr bwMode="auto">
          <a:xfrm>
            <a:off x="838200" y="4641709"/>
            <a:ext cx="10938479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C00000"/>
                </a:solidFill>
                <a:latin typeface="Helvetica" pitchFamily="2" charset="0"/>
              </a:rPr>
              <a:t>Manchester encoding</a:t>
            </a:r>
          </a:p>
          <a:p>
            <a:pPr marL="285750" indent="-28575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Helvetica" pitchFamily="2" charset="0"/>
              </a:rPr>
              <a:t>0 encoded by a positive transition, 1 by a negative transition</a:t>
            </a:r>
            <a:endParaRPr lang="en-US" altLang="en-US" sz="2800" dirty="0">
              <a:latin typeface="Helvetica" pitchFamily="2" charset="0"/>
              <a:sym typeface="Wingdings" pitchFamily="2" charset="2"/>
            </a:endParaRPr>
          </a:p>
          <a:p>
            <a:pPr marL="285750" indent="-28575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Helvetica" pitchFamily="2" charset="0"/>
                <a:sym typeface="Wingdings" pitchFamily="2" charset="2"/>
              </a:rPr>
              <a:t>Construct using XOR(</a:t>
            </a:r>
            <a:r>
              <a:rPr lang="en-US" altLang="en-US" sz="2800" dirty="0" err="1">
                <a:latin typeface="Helvetica" pitchFamily="2" charset="0"/>
                <a:sym typeface="Wingdings" pitchFamily="2" charset="2"/>
              </a:rPr>
              <a:t>bit,clock</a:t>
            </a:r>
            <a:r>
              <a:rPr lang="en-US" altLang="en-US" sz="2800" dirty="0">
                <a:latin typeface="Helvetica" pitchFamily="2" charset="0"/>
                <a:sym typeface="Wingdings" pitchFamily="2" charset="2"/>
              </a:rPr>
              <a:t>)</a:t>
            </a:r>
          </a:p>
          <a:p>
            <a:pPr marL="285750" indent="-28575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Helvetica" pitchFamily="2" charset="0"/>
                <a:sym typeface="Wingdings" pitchFamily="2" charset="2"/>
              </a:rPr>
              <a:t>Used in early Ethernet standards (up to 10 Mbit/s)</a:t>
            </a:r>
            <a:endParaRPr lang="en-US" altLang="en-US" sz="2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10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/>
      <p:bldP spid="7178" grpId="0"/>
      <p:bldP spid="7180" grpId="0" animBg="1"/>
      <p:bldP spid="7181" grpId="0" animBg="1"/>
      <p:bldP spid="7182" grpId="0" animBg="1"/>
      <p:bldP spid="7183" grpId="0" animBg="1"/>
      <p:bldP spid="7184" grpId="0" animBg="1"/>
      <p:bldP spid="7185" grpId="0" animBg="1"/>
      <p:bldP spid="7204" grpId="0" animBg="1"/>
      <p:bldP spid="7205" grpId="0" animBg="1"/>
      <p:bldP spid="7206" grpId="0" animBg="1"/>
      <p:bldP spid="7207" grpId="0" animBg="1"/>
      <p:bldP spid="7208" grpId="0" animBg="1"/>
      <p:bldP spid="7209" grpId="0" animBg="1"/>
      <p:bldP spid="7210" grpId="0" animBg="1"/>
      <p:bldP spid="7211" grpId="0" animBg="1"/>
      <p:bldP spid="7212" grpId="0" animBg="1"/>
      <p:bldP spid="7213" grpId="0" animBg="1"/>
      <p:bldP spid="7214" grpId="0" animBg="1"/>
      <p:bldP spid="7215" grpId="0" animBg="1"/>
      <p:bldP spid="7216" grpId="0" animBg="1"/>
      <p:bldP spid="7217" grpId="0" animBg="1"/>
      <p:bldP spid="7218" grpId="0" animBg="1"/>
      <p:bldP spid="72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3D78-6158-784C-842C-6B711795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Detection &amp; Correction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51B36-653D-7244-A8D6-0EA68179A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10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reeform 111">
            <a:extLst>
              <a:ext uri="{FF2B5EF4-FFF2-40B4-BE49-F238E27FC236}">
                <a16:creationId xmlns:a16="http://schemas.microsoft.com/office/drawing/2014/main" id="{7F51B7E6-A68F-BE4A-979C-15563FEEBA73}"/>
              </a:ext>
            </a:extLst>
          </p:cNvPr>
          <p:cNvSpPr/>
          <p:nvPr/>
        </p:nvSpPr>
        <p:spPr>
          <a:xfrm>
            <a:off x="2093843" y="2862471"/>
            <a:ext cx="596348" cy="2902226"/>
          </a:xfrm>
          <a:custGeom>
            <a:avLst/>
            <a:gdLst>
              <a:gd name="connsiteX0" fmla="*/ 0 w 596348"/>
              <a:gd name="connsiteY0" fmla="*/ 0 h 2796209"/>
              <a:gd name="connsiteX1" fmla="*/ 0 w 596348"/>
              <a:gd name="connsiteY1" fmla="*/ 2796209 h 2796209"/>
              <a:gd name="connsiteX2" fmla="*/ 596348 w 596348"/>
              <a:gd name="connsiteY2" fmla="*/ 2796209 h 279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348" h="2796209">
                <a:moveTo>
                  <a:pt x="0" y="0"/>
                </a:moveTo>
                <a:lnTo>
                  <a:pt x="0" y="2796209"/>
                </a:lnTo>
                <a:lnTo>
                  <a:pt x="596348" y="2796209"/>
                </a:lnTo>
              </a:path>
            </a:pathLst>
          </a:custGeom>
          <a:noFill/>
          <a:ln w="3175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D6B27-2D57-4249-8EF3-5AC82165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Error detection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317981B-FC40-9845-ACEA-8C6C14F5C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990" y="1538149"/>
            <a:ext cx="986955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latin typeface="Helvetica" pitchFamily="2" charset="0"/>
              </a:rPr>
              <a:t>EDC: error detection and correction bits (e.g., redundancy)</a:t>
            </a:r>
          </a:p>
          <a:p>
            <a:pPr>
              <a:defRPr/>
            </a:pPr>
            <a:r>
              <a:rPr lang="en-US" sz="2800" i="0" dirty="0">
                <a:latin typeface="Helvetica" pitchFamily="2" charset="0"/>
              </a:rPr>
              <a:t>D:  data protected by error checking, may include header fields 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81B18EEE-2CFF-5B46-9EEA-5C1698303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513" y="3028121"/>
            <a:ext cx="344887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i="0" dirty="0">
                <a:latin typeface="Helvetica" pitchFamily="2" charset="0"/>
              </a:rPr>
              <a:t>Error detection not 100% reliable!</a:t>
            </a:r>
          </a:p>
          <a:p>
            <a:pPr marL="404813" lvl="1" indent="-287338">
              <a:buClr>
                <a:srgbClr val="0000A8"/>
              </a:buClr>
              <a:buFont typeface="Wingdings" pitchFamily="2" charset="2"/>
              <a:buChar char="§"/>
              <a:defRPr/>
            </a:pPr>
            <a:r>
              <a:rPr lang="en-US" sz="2400" i="0" dirty="0">
                <a:latin typeface="Helvetica" pitchFamily="2" charset="0"/>
              </a:rPr>
              <a:t>protocol may miss some errors, but rarely</a:t>
            </a:r>
          </a:p>
          <a:p>
            <a:pPr marL="404813" lvl="1" indent="-287338">
              <a:buClr>
                <a:srgbClr val="0000A8"/>
              </a:buClr>
              <a:buFont typeface="Wingdings" pitchFamily="2" charset="2"/>
              <a:buChar char="§"/>
              <a:defRPr/>
            </a:pPr>
            <a:r>
              <a:rPr lang="en-US" sz="2400" i="0" dirty="0">
                <a:latin typeface="Helvetica" pitchFamily="2" charset="0"/>
              </a:rPr>
              <a:t>larger EDC field yields better detection and correction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7F3614-B8B3-7B47-811B-B113DE71CD9C}"/>
              </a:ext>
            </a:extLst>
          </p:cNvPr>
          <p:cNvGrpSpPr/>
          <p:nvPr/>
        </p:nvGrpSpPr>
        <p:grpSpPr>
          <a:xfrm>
            <a:off x="1550505" y="3048001"/>
            <a:ext cx="1656522" cy="400110"/>
            <a:chOff x="437322" y="2637183"/>
            <a:chExt cx="1656522" cy="40011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25B757-9F36-8547-AD5E-F5695EE4E0A3}"/>
                </a:ext>
              </a:extLst>
            </p:cNvPr>
            <p:cNvSpPr/>
            <p:nvPr/>
          </p:nvSpPr>
          <p:spPr>
            <a:xfrm>
              <a:off x="437322" y="2690191"/>
              <a:ext cx="1656522" cy="2915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86D0A8-FCC7-6B4C-9159-12132B3971BD}"/>
                </a:ext>
              </a:extLst>
            </p:cNvPr>
            <p:cNvSpPr txBox="1"/>
            <p:nvPr/>
          </p:nvSpPr>
          <p:spPr>
            <a:xfrm>
              <a:off x="675860" y="2637183"/>
              <a:ext cx="12666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pitchFamily="2" charset="0"/>
                </a:rPr>
                <a:t>datagram</a:t>
              </a: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2561F8A-1D0B-DE40-8B84-1CA6B5491E56}"/>
              </a:ext>
            </a:extLst>
          </p:cNvPr>
          <p:cNvGrpSpPr/>
          <p:nvPr/>
        </p:nvGrpSpPr>
        <p:grpSpPr>
          <a:xfrm>
            <a:off x="1567043" y="4446000"/>
            <a:ext cx="2373534" cy="862266"/>
            <a:chOff x="1567043" y="4446000"/>
            <a:chExt cx="2373534" cy="86226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D1423F0-A1BA-FF4F-A8D3-75659E8A0BA4}"/>
                </a:ext>
              </a:extLst>
            </p:cNvPr>
            <p:cNvGrpSpPr/>
            <p:nvPr/>
          </p:nvGrpSpPr>
          <p:grpSpPr>
            <a:xfrm>
              <a:off x="1567043" y="4905756"/>
              <a:ext cx="2373534" cy="402510"/>
              <a:chOff x="1904400" y="5169547"/>
              <a:chExt cx="2373534" cy="40251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204CD8F-DCEE-174F-9DDC-16378D58D91B}"/>
                  </a:ext>
                </a:extLst>
              </p:cNvPr>
              <p:cNvSpPr/>
              <p:nvPr/>
            </p:nvSpPr>
            <p:spPr>
              <a:xfrm>
                <a:off x="1904400" y="5221355"/>
                <a:ext cx="2325599" cy="291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02CF49-30A4-064E-AFB1-FC182192C60C}"/>
                  </a:ext>
                </a:extLst>
              </p:cNvPr>
              <p:cNvSpPr txBox="1"/>
              <p:nvPr/>
            </p:nvSpPr>
            <p:spPr>
              <a:xfrm>
                <a:off x="2617147" y="5171947"/>
                <a:ext cx="370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</a:t>
                </a: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E71317C-4216-4C43-B388-15C367B65BB8}"/>
                  </a:ext>
                </a:extLst>
              </p:cNvPr>
              <p:cNvSpPr txBox="1"/>
              <p:nvPr/>
            </p:nvSpPr>
            <p:spPr>
              <a:xfrm>
                <a:off x="3549850" y="5169547"/>
                <a:ext cx="7280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EDC</a:t>
                </a:r>
                <a:endParaRPr lang="en-US" dirty="0">
                  <a:latin typeface="Helvetica" pitchFamily="2" charset="0"/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ABCC57A-846B-9445-8EC5-198834858081}"/>
                  </a:ext>
                </a:extLst>
              </p:cNvPr>
              <p:cNvCxnSpPr/>
              <p:nvPr/>
            </p:nvCxnSpPr>
            <p:spPr>
              <a:xfrm>
                <a:off x="3531600" y="5223600"/>
                <a:ext cx="0" cy="2880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373B4EB-E4C9-6D47-8A33-AAF8C5FB5BC5}"/>
                </a:ext>
              </a:extLst>
            </p:cNvPr>
            <p:cNvGrpSpPr/>
            <p:nvPr/>
          </p:nvGrpSpPr>
          <p:grpSpPr>
            <a:xfrm>
              <a:off x="1571947" y="4446000"/>
              <a:ext cx="1645200" cy="400110"/>
              <a:chOff x="1897200" y="4446000"/>
              <a:chExt cx="1645200" cy="400110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30EFBDBE-EA98-A040-A650-F657EBD89B49}"/>
                  </a:ext>
                </a:extLst>
              </p:cNvPr>
              <p:cNvCxnSpPr/>
              <p:nvPr/>
            </p:nvCxnSpPr>
            <p:spPr>
              <a:xfrm>
                <a:off x="1897200" y="4665600"/>
                <a:ext cx="163800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5EEAD09-901F-734E-87E5-21A3AC7FEB6F}"/>
                  </a:ext>
                </a:extLst>
              </p:cNvPr>
              <p:cNvSpPr/>
              <p:nvPr/>
            </p:nvSpPr>
            <p:spPr>
              <a:xfrm>
                <a:off x="2098800" y="4636800"/>
                <a:ext cx="1245600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39C20D-EAD3-2B47-9B8D-073C1688C2E3}"/>
                  </a:ext>
                </a:extLst>
              </p:cNvPr>
              <p:cNvSpPr txBox="1"/>
              <p:nvPr/>
            </p:nvSpPr>
            <p:spPr>
              <a:xfrm>
                <a:off x="2088000" y="4446000"/>
                <a:ext cx="136608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 data bits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A25F4C-C4F2-1145-882F-8365320D7B57}"/>
                  </a:ext>
                </a:extLst>
              </p:cNvPr>
              <p:cNvCxnSpPr/>
              <p:nvPr/>
            </p:nvCxnSpPr>
            <p:spPr>
              <a:xfrm>
                <a:off x="3542400" y="4572000"/>
                <a:ext cx="0" cy="18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53742D6-A287-9242-A316-ACB86B5DE59A}"/>
                  </a:ext>
                </a:extLst>
              </p:cNvPr>
              <p:cNvCxnSpPr/>
              <p:nvPr/>
            </p:nvCxnSpPr>
            <p:spPr>
              <a:xfrm>
                <a:off x="1902000" y="4569600"/>
                <a:ext cx="0" cy="18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EAA84A3-6E3A-7849-BCAA-4977D967CF20}"/>
              </a:ext>
            </a:extLst>
          </p:cNvPr>
          <p:cNvGrpSpPr/>
          <p:nvPr/>
        </p:nvGrpSpPr>
        <p:grpSpPr>
          <a:xfrm>
            <a:off x="2714378" y="5528580"/>
            <a:ext cx="2679258" cy="434898"/>
            <a:chOff x="3244465" y="6071919"/>
            <a:chExt cx="2679258" cy="434898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9E3893F-ACB5-AD40-A8E9-EAFB99935222}"/>
                </a:ext>
              </a:extLst>
            </p:cNvPr>
            <p:cNvGrpSpPr/>
            <p:nvPr/>
          </p:nvGrpSpPr>
          <p:grpSpPr>
            <a:xfrm>
              <a:off x="3244465" y="6071919"/>
              <a:ext cx="2679258" cy="434898"/>
              <a:chOff x="3244464" y="6071919"/>
              <a:chExt cx="2864787" cy="434898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08EC3E2-ECED-4F4A-AA94-8EC7D14E1C96}"/>
                  </a:ext>
                </a:extLst>
              </p:cNvPr>
              <p:cNvSpPr/>
              <p:nvPr/>
            </p:nvSpPr>
            <p:spPr>
              <a:xfrm>
                <a:off x="3320909" y="6071919"/>
                <a:ext cx="2711898" cy="434898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  <a:gs pos="52000">
                    <a:srgbClr val="7ACCF4"/>
                  </a:gs>
                </a:gsLst>
                <a:lin ang="16200000" scaled="0"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8D0958D5-2A1C-BB4F-9037-EF68A07E340F}"/>
                  </a:ext>
                </a:extLst>
              </p:cNvPr>
              <p:cNvSpPr/>
              <p:nvPr/>
            </p:nvSpPr>
            <p:spPr>
              <a:xfrm>
                <a:off x="3244464" y="6071919"/>
                <a:ext cx="152890" cy="434896"/>
              </a:xfrm>
              <a:prstGeom prst="ellipse">
                <a:avLst/>
              </a:prstGeom>
              <a:solidFill>
                <a:srgbClr val="7ACCF4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8D02393-68D8-2B41-B21C-E454A7B124E0}"/>
                  </a:ext>
                </a:extLst>
              </p:cNvPr>
              <p:cNvSpPr/>
              <p:nvPr/>
            </p:nvSpPr>
            <p:spPr>
              <a:xfrm>
                <a:off x="5956361" y="6071919"/>
                <a:ext cx="152890" cy="43489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  <a:gs pos="50000">
                    <a:srgbClr val="7ACCF4"/>
                  </a:gs>
                </a:gsLst>
                <a:lin ang="16200000" scaled="0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7898BB2-AD26-6D40-9691-3F368167B652}"/>
                  </a:ext>
                </a:extLst>
              </p:cNvPr>
              <p:cNvSpPr/>
              <p:nvPr/>
            </p:nvSpPr>
            <p:spPr>
              <a:xfrm>
                <a:off x="5752507" y="6071919"/>
                <a:ext cx="280299" cy="434896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  <a:gs pos="52000">
                    <a:srgbClr val="7ACCF4"/>
                  </a:gs>
                </a:gsLst>
                <a:lin ang="16200000" scaled="0"/>
              </a:gradFill>
              <a:ln w="63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503C8C1-772E-0A43-A380-E4B70DBD5FAE}"/>
                </a:ext>
              </a:extLst>
            </p:cNvPr>
            <p:cNvSpPr txBox="1"/>
            <p:nvPr/>
          </p:nvSpPr>
          <p:spPr>
            <a:xfrm>
              <a:off x="3568996" y="6078283"/>
              <a:ext cx="22637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i="1" dirty="0">
                  <a:solidFill>
                    <a:schemeClr val="bg1"/>
                  </a:solidFill>
                  <a:latin typeface="Helvetica" pitchFamily="2" charset="0"/>
                </a:rPr>
                <a:t>b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 pitchFamily="2" charset="0"/>
                </a:rPr>
                <a:t>it-error prone link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6C5B5BB-AE5C-774A-A52D-9FA9A80A5C3B}"/>
              </a:ext>
            </a:extLst>
          </p:cNvPr>
          <p:cNvGrpSpPr/>
          <p:nvPr/>
        </p:nvGrpSpPr>
        <p:grpSpPr>
          <a:xfrm>
            <a:off x="4661425" y="4717774"/>
            <a:ext cx="2431243" cy="1033670"/>
            <a:chOff x="4661425" y="4717774"/>
            <a:chExt cx="2431243" cy="1033670"/>
          </a:xfrm>
        </p:grpSpPr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F835B0D2-C006-D94E-8669-286F102B1A07}"/>
                </a:ext>
              </a:extLst>
            </p:cNvPr>
            <p:cNvSpPr/>
            <p:nvPr/>
          </p:nvSpPr>
          <p:spPr>
            <a:xfrm>
              <a:off x="5486400" y="4717774"/>
              <a:ext cx="238539" cy="1033670"/>
            </a:xfrm>
            <a:custGeom>
              <a:avLst/>
              <a:gdLst>
                <a:gd name="connsiteX0" fmla="*/ 0 w 238539"/>
                <a:gd name="connsiteY0" fmla="*/ 1033670 h 1033670"/>
                <a:gd name="connsiteX1" fmla="*/ 238539 w 238539"/>
                <a:gd name="connsiteY1" fmla="*/ 1033670 h 1033670"/>
                <a:gd name="connsiteX2" fmla="*/ 238539 w 238539"/>
                <a:gd name="connsiteY2" fmla="*/ 0 h 103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539" h="1033670">
                  <a:moveTo>
                    <a:pt x="0" y="1033670"/>
                  </a:moveTo>
                  <a:lnTo>
                    <a:pt x="238539" y="1033670"/>
                  </a:lnTo>
                  <a:lnTo>
                    <a:pt x="238539" y="0"/>
                  </a:lnTo>
                </a:path>
              </a:pathLst>
            </a:custGeom>
            <a:noFill/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6E86C6F-6BC6-244B-8ECE-6E6E56AD43C2}"/>
                </a:ext>
              </a:extLst>
            </p:cNvPr>
            <p:cNvGrpSpPr/>
            <p:nvPr/>
          </p:nvGrpSpPr>
          <p:grpSpPr>
            <a:xfrm>
              <a:off x="4661425" y="4890052"/>
              <a:ext cx="2431243" cy="402510"/>
              <a:chOff x="1904400" y="5169547"/>
              <a:chExt cx="2431243" cy="402510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E4A7AA7B-0175-DB46-B3C6-ACC0A348568C}"/>
                  </a:ext>
                </a:extLst>
              </p:cNvPr>
              <p:cNvSpPr/>
              <p:nvPr/>
            </p:nvSpPr>
            <p:spPr>
              <a:xfrm>
                <a:off x="1904400" y="5221355"/>
                <a:ext cx="2325599" cy="291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3B62150-9929-094D-8252-E74930AA6ADF}"/>
                  </a:ext>
                </a:extLst>
              </p:cNvPr>
              <p:cNvSpPr txBox="1"/>
              <p:nvPr/>
            </p:nvSpPr>
            <p:spPr>
              <a:xfrm>
                <a:off x="2617147" y="5171947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D’</a:t>
                </a: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04AB006-6F9E-2C4F-8C02-58009DF0B39D}"/>
                  </a:ext>
                </a:extLst>
              </p:cNvPr>
              <p:cNvSpPr txBox="1"/>
              <p:nvPr/>
            </p:nvSpPr>
            <p:spPr>
              <a:xfrm>
                <a:off x="3549850" y="5169547"/>
                <a:ext cx="7857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EDC’</a:t>
                </a:r>
                <a:endParaRPr lang="en-US" dirty="0">
                  <a:latin typeface="Helvetica" pitchFamily="2" charset="0"/>
                </a:endParaRPr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9B0DF45A-EDEF-A04A-AC62-14DB9CE04992}"/>
                  </a:ext>
                </a:extLst>
              </p:cNvPr>
              <p:cNvCxnSpPr/>
              <p:nvPr/>
            </p:nvCxnSpPr>
            <p:spPr>
              <a:xfrm>
                <a:off x="3531600" y="5223600"/>
                <a:ext cx="0" cy="2880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7477719-8F6B-0B49-9CE6-E154E3E98AC3}"/>
              </a:ext>
            </a:extLst>
          </p:cNvPr>
          <p:cNvGrpSpPr/>
          <p:nvPr/>
        </p:nvGrpSpPr>
        <p:grpSpPr>
          <a:xfrm>
            <a:off x="4996068" y="3670851"/>
            <a:ext cx="2518497" cy="1040074"/>
            <a:chOff x="4996068" y="3670851"/>
            <a:chExt cx="2518497" cy="1040074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ECD2F859-5B67-AD47-A017-0D9D677086AC}"/>
                </a:ext>
              </a:extLst>
            </p:cNvPr>
            <p:cNvGrpSpPr/>
            <p:nvPr/>
          </p:nvGrpSpPr>
          <p:grpSpPr>
            <a:xfrm>
              <a:off x="4996068" y="3670851"/>
              <a:ext cx="1431235" cy="1040074"/>
              <a:chOff x="6718851" y="5632173"/>
              <a:chExt cx="1431235" cy="1040074"/>
            </a:xfrm>
          </p:grpSpPr>
          <p:sp>
            <p:nvSpPr>
              <p:cNvPr id="122" name="Diamond 121">
                <a:extLst>
                  <a:ext uri="{FF2B5EF4-FFF2-40B4-BE49-F238E27FC236}">
                    <a16:creationId xmlns:a16="http://schemas.microsoft.com/office/drawing/2014/main" id="{77C3078E-D70D-1947-AB61-5F3F5BA57ECC}"/>
                  </a:ext>
                </a:extLst>
              </p:cNvPr>
              <p:cNvSpPr/>
              <p:nvPr/>
            </p:nvSpPr>
            <p:spPr>
              <a:xfrm>
                <a:off x="6718851" y="5632173"/>
                <a:ext cx="1431235" cy="993913"/>
              </a:xfrm>
              <a:prstGeom prst="diamond">
                <a:avLst/>
              </a:prstGeom>
              <a:solidFill>
                <a:schemeClr val="bg1"/>
              </a:solidFill>
              <a:ln w="317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9534033-F306-E14B-A719-79E2267ED6B6}"/>
                  </a:ext>
                </a:extLst>
              </p:cNvPr>
              <p:cNvSpPr txBox="1"/>
              <p:nvPr/>
            </p:nvSpPr>
            <p:spPr>
              <a:xfrm>
                <a:off x="6901392" y="5737183"/>
                <a:ext cx="1069524" cy="93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75000"/>
                  </a:lnSpc>
                </a:pPr>
                <a:r>
                  <a:rPr lang="en-US" dirty="0">
                    <a:latin typeface="Helvetica" pitchFamily="2" charset="0"/>
                  </a:rPr>
                  <a:t>all</a:t>
                </a:r>
              </a:p>
              <a:p>
                <a:pPr algn="ctr">
                  <a:lnSpc>
                    <a:spcPct val="75000"/>
                  </a:lnSpc>
                </a:pPr>
                <a:r>
                  <a:rPr lang="en-US" dirty="0">
                    <a:latin typeface="Helvetica" pitchFamily="2" charset="0"/>
                  </a:rPr>
                  <a:t>bits in D’</a:t>
                </a:r>
              </a:p>
              <a:p>
                <a:pPr algn="ctr">
                  <a:lnSpc>
                    <a:spcPct val="75000"/>
                  </a:lnSpc>
                </a:pPr>
                <a:r>
                  <a:rPr lang="en-US" dirty="0">
                    <a:latin typeface="Helvetica" pitchFamily="2" charset="0"/>
                  </a:rPr>
                  <a:t>OK</a:t>
                </a:r>
              </a:p>
              <a:p>
                <a:pPr algn="ctr">
                  <a:lnSpc>
                    <a:spcPct val="75000"/>
                  </a:lnSpc>
                </a:pPr>
                <a:r>
                  <a:rPr lang="en-US" dirty="0">
                    <a:latin typeface="Helvetica" pitchFamily="2" charset="0"/>
                  </a:rPr>
                  <a:t>?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021AD68-3E2D-D64B-A328-B57D61FCD5C4}"/>
                </a:ext>
              </a:extLst>
            </p:cNvPr>
            <p:cNvSpPr txBox="1"/>
            <p:nvPr/>
          </p:nvSpPr>
          <p:spPr>
            <a:xfrm>
              <a:off x="6440556" y="3843131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pitchFamily="2" charset="0"/>
                </a:rPr>
                <a:t>N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B0E09AF-3DA9-004F-B45F-5B25A613D13D}"/>
                </a:ext>
              </a:extLst>
            </p:cNvPr>
            <p:cNvSpPr txBox="1"/>
            <p:nvPr/>
          </p:nvSpPr>
          <p:spPr>
            <a:xfrm>
              <a:off x="6380921" y="4207566"/>
              <a:ext cx="1133644" cy="495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dirty="0">
                  <a:latin typeface="Helvetica" pitchFamily="2" charset="0"/>
                </a:rPr>
                <a:t>detected </a:t>
              </a:r>
            </a:p>
            <a:p>
              <a:pPr>
                <a:lnSpc>
                  <a:spcPct val="70000"/>
                </a:lnSpc>
              </a:pPr>
              <a:r>
                <a:rPr lang="en-US" dirty="0">
                  <a:latin typeface="Helvetica" pitchFamily="2" charset="0"/>
                </a:rPr>
                <a:t>error</a:t>
              </a:r>
              <a:endParaRPr lang="en-US" sz="1600" dirty="0">
                <a:latin typeface="Helvetica" pitchFamily="2" charset="0"/>
              </a:endParaRP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F01D339A-38B5-234B-AAEE-DB7358965F0D}"/>
                </a:ext>
              </a:extLst>
            </p:cNvPr>
            <p:cNvCxnSpPr/>
            <p:nvPr/>
          </p:nvCxnSpPr>
          <p:spPr>
            <a:xfrm>
              <a:off x="6440557" y="4161183"/>
              <a:ext cx="715618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7A71D88-0E4D-8640-B2F7-F9EA635D4AEB}"/>
              </a:ext>
            </a:extLst>
          </p:cNvPr>
          <p:cNvGrpSpPr/>
          <p:nvPr/>
        </p:nvGrpSpPr>
        <p:grpSpPr>
          <a:xfrm>
            <a:off x="4684642" y="2888974"/>
            <a:ext cx="1656522" cy="847998"/>
            <a:chOff x="4658138" y="2928730"/>
            <a:chExt cx="1656522" cy="847998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E464D525-07D1-0C4E-9322-3E346C68F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808" y="3492294"/>
              <a:ext cx="176213" cy="193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AE07FFAD-256D-DD4C-A8F2-98E5BA8111F5}"/>
                </a:ext>
              </a:extLst>
            </p:cNvPr>
            <p:cNvCxnSpPr/>
            <p:nvPr/>
          </p:nvCxnSpPr>
          <p:spPr>
            <a:xfrm flipV="1">
              <a:off x="5685182" y="2928730"/>
              <a:ext cx="0" cy="72887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7ACBF32-D0BC-034B-96C6-CAF273BAE74C}"/>
                </a:ext>
              </a:extLst>
            </p:cNvPr>
            <p:cNvSpPr txBox="1"/>
            <p:nvPr/>
          </p:nvSpPr>
          <p:spPr>
            <a:xfrm>
              <a:off x="4696239" y="3498575"/>
              <a:ext cx="1061509" cy="278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Helvetica" pitchFamily="2" charset="0"/>
                </a:rPr>
                <a:t>otherwise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8FC1D4C-50F1-EC40-9F28-B36E987206D4}"/>
                </a:ext>
              </a:extLst>
            </p:cNvPr>
            <p:cNvGrpSpPr/>
            <p:nvPr/>
          </p:nvGrpSpPr>
          <p:grpSpPr>
            <a:xfrm>
              <a:off x="4658138" y="3028123"/>
              <a:ext cx="1656522" cy="400110"/>
              <a:chOff x="437322" y="2637183"/>
              <a:chExt cx="1656522" cy="40011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FD95C2-2A13-AB48-A445-E8C6B69B2D0C}"/>
                  </a:ext>
                </a:extLst>
              </p:cNvPr>
              <p:cNvSpPr/>
              <p:nvPr/>
            </p:nvSpPr>
            <p:spPr>
              <a:xfrm>
                <a:off x="437322" y="2690191"/>
                <a:ext cx="1656522" cy="29154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D69FDB-BEE6-4247-8A0A-7662AB11262C}"/>
                  </a:ext>
                </a:extLst>
              </p:cNvPr>
              <p:cNvSpPr txBox="1"/>
              <p:nvPr/>
            </p:nvSpPr>
            <p:spPr>
              <a:xfrm>
                <a:off x="675860" y="2637183"/>
                <a:ext cx="12666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datagram</a:t>
                </a:r>
                <a:endParaRPr lang="en-US" dirty="0">
                  <a:latin typeface="Helvetica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342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6B27-2D57-4249-8EF3-5AC82165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Parity checking</a:t>
            </a:r>
          </a:p>
        </p:txBody>
      </p:sp>
      <p:sp>
        <p:nvSpPr>
          <p:cNvPr id="51" name="Text Box 4">
            <a:extLst>
              <a:ext uri="{FF2B5EF4-FFF2-40B4-BE49-F238E27FC236}">
                <a16:creationId xmlns:a16="http://schemas.microsoft.com/office/drawing/2014/main" id="{9E977DCF-A5D5-D941-A85F-41D595E74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030" y="1654589"/>
            <a:ext cx="3366673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3363" indent="-233363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solidFill>
                  <a:srgbClr val="C00000"/>
                </a:solidFill>
                <a:latin typeface="Helvetica" pitchFamily="2" charset="0"/>
              </a:rPr>
              <a:t>single bit parity</a:t>
            </a:r>
            <a:r>
              <a:rPr lang="en-US" sz="2800" i="0" dirty="0">
                <a:solidFill>
                  <a:srgbClr val="CC0000"/>
                </a:solidFill>
                <a:latin typeface="Helvetica" pitchFamily="2" charset="0"/>
              </a:rPr>
              <a:t>:</a:t>
            </a:r>
            <a:r>
              <a:rPr lang="en-US" sz="2800" b="1" i="0" dirty="0">
                <a:solidFill>
                  <a:srgbClr val="CC0000"/>
                </a:solidFill>
                <a:latin typeface="Helvetica" pitchFamily="2" charset="0"/>
              </a:rPr>
              <a:t> </a:t>
            </a:r>
          </a:p>
          <a:p>
            <a:pPr marL="342900" indent="-225425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Helvetica" pitchFamily="2" charset="0"/>
              </a:rPr>
              <a:t>detect single bit errors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A8807-E53F-544F-951E-4EEC55AED5AF}"/>
              </a:ext>
            </a:extLst>
          </p:cNvPr>
          <p:cNvSpPr/>
          <p:nvPr/>
        </p:nvSpPr>
        <p:spPr>
          <a:xfrm>
            <a:off x="1022592" y="3096321"/>
            <a:ext cx="2407444" cy="3821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43EB88-53EC-9343-A0EB-51B17E90A4BE}"/>
              </a:ext>
            </a:extLst>
          </p:cNvPr>
          <p:cNvSpPr txBox="1"/>
          <p:nvPr/>
        </p:nvSpPr>
        <p:spPr>
          <a:xfrm>
            <a:off x="1061882" y="3103465"/>
            <a:ext cx="216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0111000110101011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6C8C67-D55F-4949-8CB8-AA48957614DA}"/>
              </a:ext>
            </a:extLst>
          </p:cNvPr>
          <p:cNvCxnSpPr>
            <a:cxnSpLocks/>
          </p:cNvCxnSpPr>
          <p:nvPr/>
        </p:nvCxnSpPr>
        <p:spPr>
          <a:xfrm>
            <a:off x="1002103" y="3715297"/>
            <a:ext cx="2077615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1496D49-E042-0042-963F-F4D7F6508310}"/>
              </a:ext>
            </a:extLst>
          </p:cNvPr>
          <p:cNvCxnSpPr/>
          <p:nvPr/>
        </p:nvCxnSpPr>
        <p:spPr>
          <a:xfrm>
            <a:off x="3089495" y="3621697"/>
            <a:ext cx="0" cy="18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4B9B26C-C48D-D541-B0C4-CE8674EAC315}"/>
              </a:ext>
            </a:extLst>
          </p:cNvPr>
          <p:cNvCxnSpPr/>
          <p:nvPr/>
        </p:nvCxnSpPr>
        <p:spPr>
          <a:xfrm>
            <a:off x="1008149" y="3619297"/>
            <a:ext cx="0" cy="18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6E17DF6-8FA0-3248-ACFA-3B0441E6E0F7}"/>
              </a:ext>
            </a:extLst>
          </p:cNvPr>
          <p:cNvGrpSpPr/>
          <p:nvPr/>
        </p:nvGrpSpPr>
        <p:grpSpPr>
          <a:xfrm>
            <a:off x="2978479" y="3102274"/>
            <a:ext cx="1354981" cy="1448181"/>
            <a:chOff x="2978479" y="2669786"/>
            <a:chExt cx="1354981" cy="144818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77D1C61-D575-204F-B00C-8AF81CED2FA8}"/>
                </a:ext>
              </a:extLst>
            </p:cNvPr>
            <p:cNvSpPr txBox="1"/>
            <p:nvPr/>
          </p:nvSpPr>
          <p:spPr>
            <a:xfrm>
              <a:off x="3093089" y="266978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63440E5-B865-5441-BB06-030B90DDD147}"/>
                </a:ext>
              </a:extLst>
            </p:cNvPr>
            <p:cNvSpPr txBox="1"/>
            <p:nvPr/>
          </p:nvSpPr>
          <p:spPr>
            <a:xfrm>
              <a:off x="2978479" y="3527036"/>
              <a:ext cx="1354981" cy="5909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dirty="0">
                  <a:latin typeface="Helvetica" pitchFamily="2" charset="0"/>
                </a:rPr>
                <a:t>parity</a:t>
              </a:r>
            </a:p>
            <a:p>
              <a:pPr>
                <a:lnSpc>
                  <a:spcPct val="80000"/>
                </a:lnSpc>
              </a:pPr>
              <a:r>
                <a:rPr lang="en-US" sz="2000" dirty="0">
                  <a:latin typeface="Helvetica" pitchFamily="2" charset="0"/>
                </a:rPr>
                <a:t>bit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88AC37A-7C69-2A4B-A29F-A98AFD09B784}"/>
                </a:ext>
              </a:extLst>
            </p:cNvPr>
            <p:cNvCxnSpPr/>
            <p:nvPr/>
          </p:nvCxnSpPr>
          <p:spPr>
            <a:xfrm>
              <a:off x="3244610" y="3167702"/>
              <a:ext cx="0" cy="4247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971D3D2-CCCB-5845-A95B-3738A1C04862}"/>
              </a:ext>
            </a:extLst>
          </p:cNvPr>
          <p:cNvCxnSpPr>
            <a:cxnSpLocks/>
          </p:cNvCxnSpPr>
          <p:nvPr/>
        </p:nvCxnSpPr>
        <p:spPr>
          <a:xfrm>
            <a:off x="3153995" y="3098019"/>
            <a:ext cx="0" cy="387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842BAE3-D3AC-CD49-9147-12EDA7BFAFE5}"/>
              </a:ext>
            </a:extLst>
          </p:cNvPr>
          <p:cNvSpPr txBox="1"/>
          <p:nvPr/>
        </p:nvSpPr>
        <p:spPr>
          <a:xfrm>
            <a:off x="1434601" y="3555333"/>
            <a:ext cx="1354981" cy="3447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Helvetica" pitchFamily="2" charset="0"/>
              </a:rPr>
              <a:t>d data bits</a:t>
            </a:r>
          </a:p>
        </p:txBody>
      </p:sp>
      <p:sp>
        <p:nvSpPr>
          <p:cNvPr id="77" name="Text Box 6">
            <a:extLst>
              <a:ext uri="{FF2B5EF4-FFF2-40B4-BE49-F238E27FC236}">
                <a16:creationId xmlns:a16="http://schemas.microsoft.com/office/drawing/2014/main" id="{51CC5DA7-C934-BA4D-AD2C-59DF1BDF9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4123" y="1651081"/>
            <a:ext cx="521521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solidFill>
                  <a:srgbClr val="C00000"/>
                </a:solidFill>
                <a:latin typeface="Helvetica" pitchFamily="2" charset="0"/>
              </a:rPr>
              <a:t>two-dimensional bit parity:</a:t>
            </a:r>
          </a:p>
          <a:p>
            <a:pPr marL="287338" indent="-169863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Helvetica" pitchFamily="2" charset="0"/>
              </a:rPr>
              <a:t> detect </a:t>
            </a:r>
            <a:r>
              <a:rPr lang="en-US" sz="2400" i="0" dirty="0">
                <a:solidFill>
                  <a:srgbClr val="C00000"/>
                </a:solidFill>
                <a:latin typeface="Helvetica" pitchFamily="2" charset="0"/>
              </a:rPr>
              <a:t>and correct </a:t>
            </a:r>
            <a:r>
              <a:rPr lang="en-US" sz="2400" i="0" dirty="0">
                <a:latin typeface="Helvetica" pitchFamily="2" charset="0"/>
              </a:rPr>
              <a:t>single bit errors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C8C37ED-BA12-F647-B652-095F6C8D89DE}"/>
              </a:ext>
            </a:extLst>
          </p:cNvPr>
          <p:cNvGrpSpPr/>
          <p:nvPr/>
        </p:nvGrpSpPr>
        <p:grpSpPr>
          <a:xfrm>
            <a:off x="5444595" y="2521227"/>
            <a:ext cx="3725178" cy="2259590"/>
            <a:chOff x="7386039" y="2584175"/>
            <a:chExt cx="3725178" cy="225959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DE48D5F-A407-C04B-A9C2-E5D98B0C44D3}"/>
                </a:ext>
              </a:extLst>
            </p:cNvPr>
            <p:cNvGrpSpPr/>
            <p:nvPr/>
          </p:nvGrpSpPr>
          <p:grpSpPr>
            <a:xfrm>
              <a:off x="8263305" y="2908577"/>
              <a:ext cx="697811" cy="1261499"/>
              <a:chOff x="6586330" y="2915478"/>
              <a:chExt cx="697811" cy="126149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944698D-E6CC-C449-A789-8924D0498FBB}"/>
                  </a:ext>
                </a:extLst>
              </p:cNvPr>
              <p:cNvSpPr txBox="1"/>
              <p:nvPr/>
            </p:nvSpPr>
            <p:spPr>
              <a:xfrm>
                <a:off x="6586330" y="2915478"/>
                <a:ext cx="5645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</a:t>
                </a:r>
                <a:r>
                  <a:rPr lang="en-US" sz="2000" baseline="-25000" dirty="0">
                    <a:latin typeface="Helvetica" pitchFamily="2" charset="0"/>
                  </a:rPr>
                  <a:t>1,1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D039C23-D73F-5448-A103-2F2CF92B8164}"/>
                  </a:ext>
                </a:extLst>
              </p:cNvPr>
              <p:cNvSpPr txBox="1"/>
              <p:nvPr/>
            </p:nvSpPr>
            <p:spPr>
              <a:xfrm>
                <a:off x="6588401" y="3213650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</a:t>
                </a:r>
                <a:r>
                  <a:rPr lang="en-US" sz="2000" baseline="-25000" dirty="0">
                    <a:latin typeface="Helvetica" pitchFamily="2" charset="0"/>
                  </a:rPr>
                  <a:t>2,1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A2BF1DC-83F3-C249-9145-C7CA5434E98C}"/>
                  </a:ext>
                </a:extLst>
              </p:cNvPr>
              <p:cNvSpPr txBox="1"/>
              <p:nvPr/>
            </p:nvSpPr>
            <p:spPr>
              <a:xfrm>
                <a:off x="6588401" y="3776867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</a:t>
                </a:r>
                <a:r>
                  <a:rPr lang="en-US" sz="2000" baseline="-25000" dirty="0">
                    <a:latin typeface="Helvetica" pitchFamily="2" charset="0"/>
                  </a:rPr>
                  <a:t>i,1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6D22450-166D-9C48-8C6B-D1175FAF9404}"/>
                  </a:ext>
                </a:extLst>
              </p:cNvPr>
              <p:cNvSpPr txBox="1"/>
              <p:nvPr/>
            </p:nvSpPr>
            <p:spPr>
              <a:xfrm>
                <a:off x="6625087" y="3488522"/>
                <a:ext cx="628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. . .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CBE1618-E8B9-6748-BC30-FB0ED8C27B44}"/>
                </a:ext>
              </a:extLst>
            </p:cNvPr>
            <p:cNvGrpSpPr/>
            <p:nvPr/>
          </p:nvGrpSpPr>
          <p:grpSpPr>
            <a:xfrm>
              <a:off x="10324987" y="2929914"/>
              <a:ext cx="702436" cy="1261499"/>
              <a:chOff x="6586330" y="2915478"/>
              <a:chExt cx="702436" cy="1261499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40664BB-FF10-8E40-9786-2DB15D82D03E}"/>
                  </a:ext>
                </a:extLst>
              </p:cNvPr>
              <p:cNvSpPr txBox="1"/>
              <p:nvPr/>
            </p:nvSpPr>
            <p:spPr>
              <a:xfrm>
                <a:off x="6586330" y="2915478"/>
                <a:ext cx="7024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</a:t>
                </a:r>
                <a:r>
                  <a:rPr lang="en-US" sz="2000" baseline="-25000" dirty="0">
                    <a:latin typeface="Helvetica" pitchFamily="2" charset="0"/>
                  </a:rPr>
                  <a:t>1,j+1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757CDDD-B6F5-CB41-9A45-7536B85F31BC}"/>
                  </a:ext>
                </a:extLst>
              </p:cNvPr>
              <p:cNvSpPr txBox="1"/>
              <p:nvPr/>
            </p:nvSpPr>
            <p:spPr>
              <a:xfrm>
                <a:off x="6588401" y="3213650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</a:t>
                </a:r>
                <a:r>
                  <a:rPr lang="en-US" sz="2000" baseline="-25000" dirty="0">
                    <a:latin typeface="Helvetica" pitchFamily="2" charset="0"/>
                  </a:rPr>
                  <a:t>2,j+1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A09D6BC-B9C0-F343-90A3-B758C9CDE995}"/>
                  </a:ext>
                </a:extLst>
              </p:cNvPr>
              <p:cNvSpPr txBox="1"/>
              <p:nvPr/>
            </p:nvSpPr>
            <p:spPr>
              <a:xfrm>
                <a:off x="6588401" y="3776867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</a:t>
                </a:r>
                <a:r>
                  <a:rPr lang="en-US" sz="2000" baseline="-25000" dirty="0">
                    <a:latin typeface="Helvetica" pitchFamily="2" charset="0"/>
                  </a:rPr>
                  <a:t>i,j+1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439B942-1521-4148-92A1-4DF98667A5C4}"/>
                  </a:ext>
                </a:extLst>
              </p:cNvPr>
              <p:cNvSpPr txBox="1"/>
              <p:nvPr/>
            </p:nvSpPr>
            <p:spPr>
              <a:xfrm>
                <a:off x="6625087" y="3488522"/>
                <a:ext cx="628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. . .</a:t>
                </a: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237B252-F326-3D41-A273-920CA835FE83}"/>
                </a:ext>
              </a:extLst>
            </p:cNvPr>
            <p:cNvSpPr txBox="1"/>
            <p:nvPr/>
          </p:nvSpPr>
          <p:spPr>
            <a:xfrm>
              <a:off x="9118145" y="4177312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. . .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871CB392-B504-9D4B-B190-2D8CE6EC381B}"/>
                </a:ext>
              </a:extLst>
            </p:cNvPr>
            <p:cNvGrpSpPr/>
            <p:nvPr/>
          </p:nvGrpSpPr>
          <p:grpSpPr>
            <a:xfrm>
              <a:off x="9722377" y="2910339"/>
              <a:ext cx="697811" cy="1261499"/>
              <a:chOff x="6586330" y="2915478"/>
              <a:chExt cx="697811" cy="1261499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13C2A54-86CC-EE45-930A-2F1B5F76F1C6}"/>
                  </a:ext>
                </a:extLst>
              </p:cNvPr>
              <p:cNvSpPr txBox="1"/>
              <p:nvPr/>
            </p:nvSpPr>
            <p:spPr>
              <a:xfrm>
                <a:off x="6586330" y="2915478"/>
                <a:ext cx="5084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</a:t>
                </a:r>
                <a:r>
                  <a:rPr lang="en-US" sz="2000" baseline="-25000" dirty="0">
                    <a:latin typeface="Helvetica" pitchFamily="2" charset="0"/>
                  </a:rPr>
                  <a:t>1,j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D2317C2-620E-B441-B816-82ABFCA865CE}"/>
                  </a:ext>
                </a:extLst>
              </p:cNvPr>
              <p:cNvSpPr txBox="1"/>
              <p:nvPr/>
            </p:nvSpPr>
            <p:spPr>
              <a:xfrm>
                <a:off x="6588401" y="3213650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</a:t>
                </a:r>
                <a:r>
                  <a:rPr lang="en-US" sz="2000" baseline="-25000" dirty="0">
                    <a:latin typeface="Helvetica" pitchFamily="2" charset="0"/>
                  </a:rPr>
                  <a:t>2,j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E4A7B0-DEC7-9840-9098-E16CFD3E48DB}"/>
                  </a:ext>
                </a:extLst>
              </p:cNvPr>
              <p:cNvSpPr txBox="1"/>
              <p:nvPr/>
            </p:nvSpPr>
            <p:spPr>
              <a:xfrm>
                <a:off x="6588401" y="3776867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latin typeface="Helvetica" pitchFamily="2" charset="0"/>
                  </a:rPr>
                  <a:t>d</a:t>
                </a:r>
                <a:r>
                  <a:rPr lang="en-US" sz="2000" baseline="-25000" dirty="0" err="1">
                    <a:latin typeface="Helvetica" pitchFamily="2" charset="0"/>
                  </a:rPr>
                  <a:t>i,j</a:t>
                </a:r>
                <a:endParaRPr lang="en-US" sz="2000" baseline="-25000" dirty="0">
                  <a:latin typeface="Helvetica" pitchFamily="2" charset="0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AD0FFBC-3E5D-B747-A2D9-8C7CCF8AF033}"/>
                  </a:ext>
                </a:extLst>
              </p:cNvPr>
              <p:cNvSpPr txBox="1"/>
              <p:nvPr/>
            </p:nvSpPr>
            <p:spPr>
              <a:xfrm>
                <a:off x="6625087" y="3488522"/>
                <a:ext cx="628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. . .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8299630-3B5D-FA41-BE50-0635687D6C07}"/>
                </a:ext>
              </a:extLst>
            </p:cNvPr>
            <p:cNvGrpSpPr/>
            <p:nvPr/>
          </p:nvGrpSpPr>
          <p:grpSpPr>
            <a:xfrm>
              <a:off x="8262620" y="4202830"/>
              <a:ext cx="2848597" cy="640935"/>
              <a:chOff x="8262620" y="4431427"/>
              <a:chExt cx="2848597" cy="640935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9FC4B06-FE86-0241-A54D-2E39511522A6}"/>
                  </a:ext>
                </a:extLst>
              </p:cNvPr>
              <p:cNvSpPr txBox="1"/>
              <p:nvPr/>
            </p:nvSpPr>
            <p:spPr>
              <a:xfrm>
                <a:off x="8262620" y="4431427"/>
                <a:ext cx="7024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</a:t>
                </a:r>
                <a:r>
                  <a:rPr lang="en-US" sz="2000" baseline="-25000" dirty="0">
                    <a:latin typeface="Helvetica" pitchFamily="2" charset="0"/>
                  </a:rPr>
                  <a:t>i+1,1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81BBA99-E820-A847-ADAB-D0C1352EF8AF}"/>
                  </a:ext>
                </a:extLst>
              </p:cNvPr>
              <p:cNvSpPr txBox="1"/>
              <p:nvPr/>
            </p:nvSpPr>
            <p:spPr>
              <a:xfrm>
                <a:off x="10329998" y="4467068"/>
                <a:ext cx="781219" cy="60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</a:t>
                </a:r>
                <a:r>
                  <a:rPr lang="en-US" sz="2000" baseline="-25000" dirty="0">
                    <a:latin typeface="Helvetica" pitchFamily="2" charset="0"/>
                  </a:rPr>
                  <a:t>i+1,j+1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3A70BE1-4344-514A-9FD8-EEDB3D90BE1F}"/>
                  </a:ext>
                </a:extLst>
              </p:cNvPr>
              <p:cNvSpPr txBox="1"/>
              <p:nvPr/>
            </p:nvSpPr>
            <p:spPr>
              <a:xfrm>
                <a:off x="9727388" y="4447493"/>
                <a:ext cx="7812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</a:t>
                </a:r>
                <a:r>
                  <a:rPr lang="en-US" sz="2000" baseline="-25000" dirty="0">
                    <a:latin typeface="Helvetica" pitchFamily="2" charset="0"/>
                  </a:rPr>
                  <a:t>i+1,j</a:t>
                </a:r>
              </a:p>
            </p:txBody>
          </p: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A192B66-3D53-C344-8E15-4A113F550BCC}"/>
                </a:ext>
              </a:extLst>
            </p:cNvPr>
            <p:cNvCxnSpPr>
              <a:cxnSpLocks/>
            </p:cNvCxnSpPr>
            <p:nvPr/>
          </p:nvCxnSpPr>
          <p:spPr>
            <a:xfrm>
              <a:off x="8343900" y="4214192"/>
              <a:ext cx="208721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3EDC64F-75DF-3544-940A-FF23612E68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5100" y="3064566"/>
              <a:ext cx="0" cy="128877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4B65393-F205-D44E-859B-6DDFD00A54AB}"/>
                </a:ext>
              </a:extLst>
            </p:cNvPr>
            <p:cNvSpPr txBox="1"/>
            <p:nvPr/>
          </p:nvSpPr>
          <p:spPr>
            <a:xfrm>
              <a:off x="9111519" y="3792998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. . .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F246479-82B6-CC42-AA75-38590A7183FB}"/>
                </a:ext>
              </a:extLst>
            </p:cNvPr>
            <p:cNvSpPr txBox="1"/>
            <p:nvPr/>
          </p:nvSpPr>
          <p:spPr>
            <a:xfrm>
              <a:off x="9104893" y="3478259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. . .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88E25CB-A5E5-7746-A6CE-70F20EABDD13}"/>
                </a:ext>
              </a:extLst>
            </p:cNvPr>
            <p:cNvSpPr txBox="1"/>
            <p:nvPr/>
          </p:nvSpPr>
          <p:spPr>
            <a:xfrm>
              <a:off x="9108206" y="3183395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. . .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1623188-ECD3-CD45-9B38-1810F9AC34B4}"/>
                </a:ext>
              </a:extLst>
            </p:cNvPr>
            <p:cNvSpPr txBox="1"/>
            <p:nvPr/>
          </p:nvSpPr>
          <p:spPr>
            <a:xfrm>
              <a:off x="9111519" y="2878596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. . 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75C454A-9055-274C-8AE9-BC10FD110ACF}"/>
                </a:ext>
              </a:extLst>
            </p:cNvPr>
            <p:cNvSpPr txBox="1"/>
            <p:nvPr/>
          </p:nvSpPr>
          <p:spPr>
            <a:xfrm>
              <a:off x="9670775" y="2584175"/>
              <a:ext cx="10743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Helvetica" pitchFamily="2" charset="0"/>
                </a:rPr>
                <a:t>row parity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6F66526-ADFA-E742-BBA6-59931424B985}"/>
                </a:ext>
              </a:extLst>
            </p:cNvPr>
            <p:cNvSpPr txBox="1"/>
            <p:nvPr/>
          </p:nvSpPr>
          <p:spPr>
            <a:xfrm>
              <a:off x="7386039" y="3998845"/>
              <a:ext cx="845103" cy="493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600" dirty="0">
                  <a:latin typeface="Helvetica" pitchFamily="2" charset="0"/>
                </a:rPr>
                <a:t>column</a:t>
              </a:r>
            </a:p>
            <a:p>
              <a:pPr algn="r">
                <a:lnSpc>
                  <a:spcPct val="80000"/>
                </a:lnSpc>
              </a:pPr>
              <a:r>
                <a:rPr lang="en-US" sz="1600" dirty="0">
                  <a:latin typeface="Helvetica" pitchFamily="2" charset="0"/>
                </a:rPr>
                <a:t> parity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1C8D069-C2ED-A44C-9956-17294561F5BD}"/>
                </a:ext>
              </a:extLst>
            </p:cNvPr>
            <p:cNvCxnSpPr/>
            <p:nvPr/>
          </p:nvCxnSpPr>
          <p:spPr>
            <a:xfrm>
              <a:off x="9760226" y="2922104"/>
              <a:ext cx="854766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40D686DE-0503-804F-B89F-FF5DF77D52F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7795591" y="4137991"/>
              <a:ext cx="854766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F0D65EA-2DEF-EC4A-A451-345D32D5A3CC}"/>
              </a:ext>
            </a:extLst>
          </p:cNvPr>
          <p:cNvGrpSpPr/>
          <p:nvPr/>
        </p:nvGrpSpPr>
        <p:grpSpPr>
          <a:xfrm>
            <a:off x="4150979" y="4938063"/>
            <a:ext cx="2455585" cy="1220735"/>
            <a:chOff x="3800015" y="4868761"/>
            <a:chExt cx="2455585" cy="1220735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DDE17ED-6E8D-F04B-9604-B0A5821E38CF}"/>
                </a:ext>
              </a:extLst>
            </p:cNvPr>
            <p:cNvSpPr txBox="1"/>
            <p:nvPr/>
          </p:nvSpPr>
          <p:spPr>
            <a:xfrm>
              <a:off x="4903522" y="542850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0 1 1 1 0  1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CF0E5F5-1A73-CD45-BE51-8A71F0B1AF92}"/>
                </a:ext>
              </a:extLst>
            </p:cNvPr>
            <p:cNvGrpSpPr/>
            <p:nvPr/>
          </p:nvGrpSpPr>
          <p:grpSpPr>
            <a:xfrm>
              <a:off x="4910146" y="4875335"/>
              <a:ext cx="1345454" cy="1214161"/>
              <a:chOff x="6394173" y="4840358"/>
              <a:chExt cx="1345454" cy="1214161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E00D9F1-D52C-844A-BE08-19ADE51A3710}"/>
                  </a:ext>
                </a:extLst>
              </p:cNvPr>
              <p:cNvSpPr txBox="1"/>
              <p:nvPr/>
            </p:nvSpPr>
            <p:spPr>
              <a:xfrm>
                <a:off x="6400799" y="484035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1 0 1 0 1  1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B4D5B75B-274E-994B-B768-CAAFF3CC0506}"/>
                  </a:ext>
                </a:extLst>
              </p:cNvPr>
              <p:cNvSpPr txBox="1"/>
              <p:nvPr/>
            </p:nvSpPr>
            <p:spPr>
              <a:xfrm>
                <a:off x="6394173" y="512196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1 1 1 1 0  0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EC65261-0C24-C74C-8E9A-2A56766B1C75}"/>
                  </a:ext>
                </a:extLst>
              </p:cNvPr>
              <p:cNvSpPr txBox="1"/>
              <p:nvPr/>
            </p:nvSpPr>
            <p:spPr>
              <a:xfrm>
                <a:off x="6395912" y="5685187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1 0 1 0 1  0</a:t>
                </a: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153A1B6-BE52-3A4D-8CDE-7C98D4727C7E}"/>
                  </a:ext>
                </a:extLst>
              </p:cNvPr>
              <p:cNvCxnSpPr/>
              <p:nvPr/>
            </p:nvCxnSpPr>
            <p:spPr>
              <a:xfrm>
                <a:off x="6480748" y="5751227"/>
                <a:ext cx="101933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4F6AD3BF-7B3D-5B44-8D09-3017B18E808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902163" y="5453922"/>
                <a:ext cx="101933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4EFFD78-C794-F24E-BE55-B812FA8E6373}"/>
                </a:ext>
              </a:extLst>
            </p:cNvPr>
            <p:cNvSpPr txBox="1"/>
            <p:nvPr/>
          </p:nvSpPr>
          <p:spPr>
            <a:xfrm>
              <a:off x="3800015" y="4868761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no errors: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5F11DFB-A088-D946-95D1-3C03DAB781A8}"/>
              </a:ext>
            </a:extLst>
          </p:cNvPr>
          <p:cNvGrpSpPr/>
          <p:nvPr/>
        </p:nvGrpSpPr>
        <p:grpSpPr>
          <a:xfrm>
            <a:off x="7222435" y="4943606"/>
            <a:ext cx="3325124" cy="1623362"/>
            <a:chOff x="7222435" y="4943606"/>
            <a:chExt cx="3325124" cy="1623362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CD17221-4739-6841-AA86-FAC94BED7B08}"/>
                </a:ext>
              </a:extLst>
            </p:cNvPr>
            <p:cNvGrpSpPr/>
            <p:nvPr/>
          </p:nvGrpSpPr>
          <p:grpSpPr>
            <a:xfrm>
              <a:off x="8752840" y="4943606"/>
              <a:ext cx="1794719" cy="1623362"/>
              <a:chOff x="5890374" y="4811085"/>
              <a:chExt cx="1794719" cy="1623362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BD5F2AFD-4DA1-594C-BF85-194456577EE9}"/>
                  </a:ext>
                </a:extLst>
              </p:cNvPr>
              <p:cNvGrpSpPr/>
              <p:nvPr/>
            </p:nvGrpSpPr>
            <p:grpSpPr>
              <a:xfrm>
                <a:off x="5890374" y="4812876"/>
                <a:ext cx="1794719" cy="1621571"/>
                <a:chOff x="4903522" y="4875335"/>
                <a:chExt cx="1794719" cy="1621571"/>
              </a:xfrm>
            </p:grpSpPr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B89F2045-70A1-F94B-8859-95531C4604F9}"/>
                    </a:ext>
                  </a:extLst>
                </p:cNvPr>
                <p:cNvSpPr txBox="1"/>
                <p:nvPr/>
              </p:nvSpPr>
              <p:spPr>
                <a:xfrm>
                  <a:off x="4903522" y="5428507"/>
                  <a:ext cx="13388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Helvetica" pitchFamily="2" charset="0"/>
                    </a:rPr>
                    <a:t>0 1 1 1 0  1</a:t>
                  </a:r>
                </a:p>
              </p:txBody>
            </p: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AC319AFE-17A7-2B4C-8668-7FE48598E0BE}"/>
                    </a:ext>
                  </a:extLst>
                </p:cNvPr>
                <p:cNvGrpSpPr/>
                <p:nvPr/>
              </p:nvGrpSpPr>
              <p:grpSpPr>
                <a:xfrm>
                  <a:off x="4910146" y="4875335"/>
                  <a:ext cx="1345454" cy="1214161"/>
                  <a:chOff x="6394173" y="4840358"/>
                  <a:chExt cx="1345454" cy="1214161"/>
                </a:xfrm>
              </p:grpSpPr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B0E8F038-35AD-0946-9AF8-3B82D62EFAD1}"/>
                      </a:ext>
                    </a:extLst>
                  </p:cNvPr>
                  <p:cNvSpPr txBox="1"/>
                  <p:nvPr/>
                </p:nvSpPr>
                <p:spPr>
                  <a:xfrm>
                    <a:off x="6400799" y="4840358"/>
                    <a:ext cx="133882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Helvetica" pitchFamily="2" charset="0"/>
                      </a:rPr>
                      <a:t>1 0 1 0 1  1</a:t>
                    </a:r>
                  </a:p>
                </p:txBody>
              </p:sp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1B46CC5B-41FC-3046-A483-F2909BFB7D31}"/>
                      </a:ext>
                    </a:extLst>
                  </p:cNvPr>
                  <p:cNvSpPr txBox="1"/>
                  <p:nvPr/>
                </p:nvSpPr>
                <p:spPr>
                  <a:xfrm>
                    <a:off x="6394173" y="5121968"/>
                    <a:ext cx="133882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Helvetica" pitchFamily="2" charset="0"/>
                      </a:rPr>
                      <a:t>1 </a:t>
                    </a:r>
                    <a:r>
                      <a:rPr lang="en-US" dirty="0">
                        <a:solidFill>
                          <a:srgbClr val="FF0000"/>
                        </a:solidFill>
                        <a:latin typeface="Helvetica" pitchFamily="2" charset="0"/>
                      </a:rPr>
                      <a:t>0</a:t>
                    </a:r>
                    <a:r>
                      <a:rPr lang="en-US" dirty="0">
                        <a:latin typeface="Helvetica" pitchFamily="2" charset="0"/>
                      </a:rPr>
                      <a:t> 1 1 0  0</a:t>
                    </a:r>
                  </a:p>
                </p:txBody>
              </p:sp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46418A9F-75BF-B047-85AA-68BAE639890F}"/>
                      </a:ext>
                    </a:extLst>
                  </p:cNvPr>
                  <p:cNvSpPr txBox="1"/>
                  <p:nvPr/>
                </p:nvSpPr>
                <p:spPr>
                  <a:xfrm>
                    <a:off x="6395912" y="5685187"/>
                    <a:ext cx="133882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Helvetica" pitchFamily="2" charset="0"/>
                      </a:rPr>
                      <a:t>1 0 1 0 1  0</a:t>
                    </a:r>
                  </a:p>
                </p:txBody>
              </p: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A7665A79-628F-EF47-A9DA-75CCD8B6F9D1}"/>
                      </a:ext>
                    </a:extLst>
                  </p:cNvPr>
                  <p:cNvCxnSpPr/>
                  <p:nvPr/>
                </p:nvCxnSpPr>
                <p:spPr>
                  <a:xfrm>
                    <a:off x="6480748" y="5751227"/>
                    <a:ext cx="101933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506629B4-5BDA-B443-9A30-1237824981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6926877" y="5453922"/>
                    <a:ext cx="101933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234B127E-41D4-8C49-8FF0-07C5874E8EF9}"/>
                    </a:ext>
                  </a:extLst>
                </p:cNvPr>
                <p:cNvSpPr txBox="1"/>
                <p:nvPr/>
              </p:nvSpPr>
              <p:spPr>
                <a:xfrm>
                  <a:off x="4950334" y="6135973"/>
                  <a:ext cx="559769" cy="3609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1200" dirty="0">
                      <a:solidFill>
                        <a:srgbClr val="C00000"/>
                      </a:solidFill>
                      <a:latin typeface="Helvetica" pitchFamily="2" charset="0"/>
                    </a:rPr>
                    <a:t>parity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1200" dirty="0">
                      <a:solidFill>
                        <a:srgbClr val="C00000"/>
                      </a:solidFill>
                      <a:latin typeface="Helvetica" pitchFamily="2" charset="0"/>
                    </a:rPr>
                    <a:t>error</a:t>
                  </a: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173E8487-5115-ED45-91CD-12473E6CE35C}"/>
                    </a:ext>
                  </a:extLst>
                </p:cNvPr>
                <p:cNvSpPr txBox="1"/>
                <p:nvPr/>
              </p:nvSpPr>
              <p:spPr>
                <a:xfrm>
                  <a:off x="6138472" y="5164111"/>
                  <a:ext cx="559769" cy="3609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70000"/>
                    </a:lnSpc>
                  </a:pPr>
                  <a:r>
                    <a:rPr lang="en-US" sz="1200" dirty="0">
                      <a:solidFill>
                        <a:srgbClr val="C00000"/>
                      </a:solidFill>
                      <a:latin typeface="Helvetica" pitchFamily="2" charset="0"/>
                    </a:rPr>
                    <a:t>parity</a:t>
                  </a:r>
                </a:p>
                <a:p>
                  <a:pPr>
                    <a:lnSpc>
                      <a:spcPct val="70000"/>
                    </a:lnSpc>
                  </a:pPr>
                  <a:r>
                    <a:rPr lang="en-US" sz="1200" dirty="0">
                      <a:solidFill>
                        <a:srgbClr val="C00000"/>
                      </a:solidFill>
                      <a:latin typeface="Helvetica" pitchFamily="2" charset="0"/>
                    </a:rPr>
                    <a:t>error</a:t>
                  </a:r>
                </a:p>
              </p:txBody>
            </p:sp>
          </p:grp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6D1057B9-5603-6B48-B071-08FE0B7172F9}"/>
                  </a:ext>
                </a:extLst>
              </p:cNvPr>
              <p:cNvCxnSpPr>
                <a:stCxn id="145" idx="1"/>
              </p:cNvCxnSpPr>
              <p:nvPr/>
            </p:nvCxnSpPr>
            <p:spPr>
              <a:xfrm flipV="1">
                <a:off x="5896998" y="5271542"/>
                <a:ext cx="1303277" cy="761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CCC6F7F0-B384-914D-A818-618271BAAA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564716" y="5458918"/>
                <a:ext cx="1303277" cy="7611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248BD76-7CB1-F24E-9D14-EBFA827837AC}"/>
                </a:ext>
              </a:extLst>
            </p:cNvPr>
            <p:cNvSpPr txBox="1"/>
            <p:nvPr/>
          </p:nvSpPr>
          <p:spPr>
            <a:xfrm>
              <a:off x="7222435" y="4982817"/>
              <a:ext cx="1411353" cy="1205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detected</a:t>
              </a:r>
            </a:p>
            <a:p>
              <a:pPr algn="r">
                <a:lnSpc>
                  <a:spcPct val="80000"/>
                </a:lnSpc>
              </a:pPr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and</a:t>
              </a:r>
            </a:p>
            <a:p>
              <a:pPr algn="r">
                <a:lnSpc>
                  <a:spcPct val="80000"/>
                </a:lnSpc>
              </a:pPr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correctable</a:t>
              </a:r>
            </a:p>
            <a:p>
              <a:pPr algn="r">
                <a:lnSpc>
                  <a:spcPct val="80000"/>
                </a:lnSpc>
              </a:pPr>
              <a:r>
                <a:rPr lang="en-US" dirty="0">
                  <a:latin typeface="Helvetica" pitchFamily="2" charset="0"/>
                </a:rPr>
                <a:t>single-bit</a:t>
              </a:r>
            </a:p>
            <a:p>
              <a:pPr algn="r">
                <a:lnSpc>
                  <a:spcPct val="80000"/>
                </a:lnSpc>
              </a:pPr>
              <a:r>
                <a:rPr lang="en-US" dirty="0">
                  <a:latin typeface="Helvetica" pitchFamily="2" charset="0"/>
                </a:rPr>
                <a:t>error: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901A173-DAE6-384F-9E84-A6924D058027}"/>
              </a:ext>
            </a:extLst>
          </p:cNvPr>
          <p:cNvSpPr txBox="1"/>
          <p:nvPr/>
        </p:nvSpPr>
        <p:spPr>
          <a:xfrm>
            <a:off x="967409" y="4690758"/>
            <a:ext cx="2729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Even parity: </a:t>
            </a:r>
            <a:r>
              <a:rPr lang="en-US" sz="2000" dirty="0">
                <a:latin typeface="Helvetica" pitchFamily="2" charset="0"/>
              </a:rPr>
              <a:t>set parity bit so there is an even number of 1’s</a:t>
            </a:r>
          </a:p>
        </p:txBody>
      </p:sp>
    </p:spTree>
    <p:extLst>
      <p:ext uri="{BB962C8B-B14F-4D97-AF65-F5344CB8AC3E}">
        <p14:creationId xmlns:p14="http://schemas.microsoft.com/office/powerpoint/2010/main" val="401435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9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Review: Transport (UDP/TCP) checksum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31698387-9861-714A-B5A0-B2C8BE36CD3A}"/>
              </a:ext>
            </a:extLst>
          </p:cNvPr>
          <p:cNvSpPr txBox="1">
            <a:spLocks noChangeArrowheads="1"/>
          </p:cNvSpPr>
          <p:nvPr/>
        </p:nvSpPr>
        <p:spPr>
          <a:xfrm>
            <a:off x="990599" y="2218943"/>
            <a:ext cx="4662055" cy="447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sender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:</a:t>
            </a: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treat contents of transport segment as sequence of 16-bit integers</a:t>
            </a: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checksum: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addition (roughly)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of segment content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checksum value put into UDP checksum field</a:t>
            </a: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  <a:ea typeface="ＭＳ Ｐゴシック" panose="020B0600070205080204" pitchFamily="34" charset="-128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673A6B1C-AEDF-5947-AFDF-9232983233A4}"/>
              </a:ext>
            </a:extLst>
          </p:cNvPr>
          <p:cNvSpPr txBox="1">
            <a:spLocks noChangeArrowheads="1"/>
          </p:cNvSpPr>
          <p:nvPr/>
        </p:nvSpPr>
        <p:spPr>
          <a:xfrm>
            <a:off x="5767820" y="2132890"/>
            <a:ext cx="5728855" cy="4082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receiver</a:t>
            </a:r>
            <a:r>
              <a:rPr kumimoji="0" lang="en-US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compute checksum of received segment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check if computed checksum equals checksum field value:</a:t>
            </a:r>
          </a:p>
          <a:p>
            <a:pPr lvl="1" indent="-222250"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defRPr/>
            </a:pPr>
            <a:r>
              <a:rPr lang="en-US" altLang="en-US" dirty="0">
                <a:solidFill>
                  <a:prstClr val="black"/>
                </a:solidFill>
                <a:latin typeface="Helvetica" pitchFamily="2" charset="0"/>
                <a:ea typeface="ＭＳ Ｐゴシック" panose="020B0600070205080204" pitchFamily="34" charset="-128"/>
              </a:rPr>
              <a:t>Yes: </a:t>
            </a:r>
            <a:r>
              <a:rPr lang="en-US" altLang="en-US" i="1" dirty="0">
                <a:solidFill>
                  <a:prstClr val="black"/>
                </a:solidFill>
                <a:latin typeface="Helvetica" pitchFamily="2" charset="0"/>
                <a:ea typeface="ＭＳ Ｐゴシック" panose="020B0600070205080204" pitchFamily="34" charset="-128"/>
              </a:rPr>
              <a:t>assume</a:t>
            </a:r>
            <a:r>
              <a:rPr lang="en-US" altLang="en-US" dirty="0">
                <a:solidFill>
                  <a:prstClr val="black"/>
                </a:solidFill>
                <a:latin typeface="Helvetica" pitchFamily="2" charset="0"/>
                <a:ea typeface="ＭＳ Ｐゴシック" panose="020B0600070205080204" pitchFamily="34" charset="-128"/>
              </a:rPr>
              <a:t> no error</a:t>
            </a:r>
          </a:p>
          <a:p>
            <a:pPr lvl="1" indent="-222250"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No:</a:t>
            </a:r>
            <a:r>
              <a:rPr kumimoji="0" lang="en-US" altLang="en-US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 declare error</a:t>
            </a: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F6F1E6ED-F1FB-7542-8156-6A1C186D4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371219"/>
            <a:ext cx="11100624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" pitchFamily="2" charset="0"/>
              </a:rPr>
              <a:t>Goal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Helvetica" pitchFamily="2" charset="0"/>
              </a:rPr>
              <a:t>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</a:rPr>
              <a:t> detect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</a:rPr>
              <a:t>errors (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</a:rPr>
              <a:t>i.e.,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</a:rPr>
              <a:t>flipped bits) in transmitted segment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85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Cyclic Redundancy Check (CRC)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ECB38E-687E-C946-9EB7-A4D36B2DC890}"/>
              </a:ext>
            </a:extLst>
          </p:cNvPr>
          <p:cNvSpPr txBox="1">
            <a:spLocks noChangeArrowheads="1"/>
          </p:cNvSpPr>
          <p:nvPr/>
        </p:nvSpPr>
        <p:spPr>
          <a:xfrm>
            <a:off x="830820" y="1239611"/>
            <a:ext cx="10632309" cy="1530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Helvetica" pitchFamily="2" charset="0"/>
              </a:rPr>
              <a:t>more powerful error-detection coding than checksums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Helvetica" pitchFamily="2" charset="0"/>
              </a:rPr>
              <a:t>D: data bits (given, think of these as a binary number)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Helvetica" pitchFamily="2" charset="0"/>
              </a:rPr>
              <a:t>G: bit pattern (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generator</a:t>
            </a:r>
            <a:r>
              <a:rPr lang="en-US" dirty="0">
                <a:latin typeface="Helvetica" pitchFamily="2" charset="0"/>
              </a:rPr>
              <a:t>), of </a:t>
            </a:r>
            <a:r>
              <a:rPr lang="en-US" i="1" dirty="0">
                <a:latin typeface="Helvetica" pitchFamily="2" charset="0"/>
              </a:rPr>
              <a:t>r+1 </a:t>
            </a:r>
            <a:r>
              <a:rPr lang="en-US" dirty="0">
                <a:latin typeface="Helvetica" pitchFamily="2" charset="0"/>
              </a:rPr>
              <a:t>bits </a:t>
            </a:r>
            <a:r>
              <a:rPr lang="en-US" sz="2400" dirty="0">
                <a:latin typeface="Helvetica" pitchFamily="2" charset="0"/>
              </a:rPr>
              <a:t>(</a:t>
            </a:r>
            <a:r>
              <a:rPr lang="en-US" dirty="0">
                <a:latin typeface="Helvetica" pitchFamily="2" charset="0"/>
              </a:rPr>
              <a:t>given</a:t>
            </a:r>
            <a:r>
              <a:rPr lang="en-US" sz="2400" dirty="0">
                <a:latin typeface="Helvetica" pitchFamily="2" charset="0"/>
              </a:rPr>
              <a:t>)</a:t>
            </a:r>
          </a:p>
          <a:p>
            <a:pPr lvl="2">
              <a:defRPr/>
            </a:pPr>
            <a:endParaRPr lang="en-US" sz="2800" dirty="0">
              <a:latin typeface="Helvetica" pitchFamily="2" charset="0"/>
            </a:endParaRPr>
          </a:p>
        </p:txBody>
      </p:sp>
      <p:sp>
        <p:nvSpPr>
          <p:cNvPr id="259" name="Rectangle 3">
            <a:extLst>
              <a:ext uri="{FF2B5EF4-FFF2-40B4-BE49-F238E27FC236}">
                <a16:creationId xmlns:a16="http://schemas.microsoft.com/office/drawing/2014/main" id="{E85D3352-49EB-A34F-8ADF-7171A325499F}"/>
              </a:ext>
            </a:extLst>
          </p:cNvPr>
          <p:cNvSpPr txBox="1">
            <a:spLocks noChangeArrowheads="1"/>
          </p:cNvSpPr>
          <p:nvPr/>
        </p:nvSpPr>
        <p:spPr>
          <a:xfrm>
            <a:off x="568411" y="4665030"/>
            <a:ext cx="11207577" cy="21929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  <a:defRPr/>
            </a:pPr>
            <a:r>
              <a:rPr lang="en-US" dirty="0">
                <a:latin typeface="Helvetica" pitchFamily="2" charset="0"/>
              </a:rPr>
              <a:t>Goal: choose </a:t>
            </a:r>
            <a:r>
              <a:rPr lang="en-US" i="1" dirty="0">
                <a:latin typeface="Helvetica" pitchFamily="2" charset="0"/>
              </a:rPr>
              <a:t>r</a:t>
            </a:r>
            <a:r>
              <a:rPr lang="en-US" dirty="0">
                <a:latin typeface="Helvetica" pitchFamily="2" charset="0"/>
              </a:rPr>
              <a:t> CRC bits, R, such that &lt;D,R&gt; exactly divisible by G</a:t>
            </a:r>
          </a:p>
          <a:p>
            <a:pPr marL="130175" indent="0">
              <a:buNone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	Do all arithmetic mod 2: all additions, subtractions replaced by XOR</a:t>
            </a:r>
            <a:endParaRPr lang="en-US" dirty="0">
              <a:latin typeface="Helvetica" pitchFamily="2" charset="0"/>
            </a:endParaRPr>
          </a:p>
          <a:p>
            <a:pPr lvl="1">
              <a:defRPr/>
            </a:pPr>
            <a:r>
              <a:rPr lang="en-US" dirty="0">
                <a:latin typeface="Helvetica" pitchFamily="2" charset="0"/>
              </a:rPr>
              <a:t>receiver knows G, divides &lt;D,R&gt; by G.  If non-zero remainder: error detected!</a:t>
            </a:r>
          </a:p>
          <a:p>
            <a:pPr lvl="1">
              <a:defRPr/>
            </a:pPr>
            <a:r>
              <a:rPr lang="en-US" dirty="0">
                <a:latin typeface="Helvetica" pitchFamily="2" charset="0"/>
              </a:rPr>
              <a:t>can detect all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burst errors (continuous bit errors) </a:t>
            </a:r>
            <a:r>
              <a:rPr lang="en-US" dirty="0">
                <a:latin typeface="Helvetica" pitchFamily="2" charset="0"/>
              </a:rPr>
              <a:t>less than r+1 bits</a:t>
            </a:r>
          </a:p>
          <a:p>
            <a:pPr lvl="1">
              <a:defRPr/>
            </a:pPr>
            <a:r>
              <a:rPr lang="en-US" dirty="0">
                <a:latin typeface="Helvetica" pitchFamily="2" charset="0"/>
              </a:rPr>
              <a:t>widely used in practice (Ethernet, 802.11 </a:t>
            </a:r>
            <a:r>
              <a:rPr lang="en-US" dirty="0" err="1">
                <a:latin typeface="Helvetica" pitchFamily="2" charset="0"/>
              </a:rPr>
              <a:t>WiFi</a:t>
            </a:r>
            <a:r>
              <a:rPr lang="en-US" dirty="0">
                <a:latin typeface="Helvetica" pitchFamily="2" charset="0"/>
              </a:rPr>
              <a:t>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01D1EF1-B83E-3146-8980-CE18A11B4B5A}"/>
              </a:ext>
            </a:extLst>
          </p:cNvPr>
          <p:cNvGrpSpPr/>
          <p:nvPr/>
        </p:nvGrpSpPr>
        <p:grpSpPr>
          <a:xfrm>
            <a:off x="2570392" y="2845970"/>
            <a:ext cx="7709222" cy="1627838"/>
            <a:chOff x="3954671" y="2770984"/>
            <a:chExt cx="7709222" cy="162783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9E989F3-EA4C-7E47-801E-2273E78A0D67}"/>
                </a:ext>
              </a:extLst>
            </p:cNvPr>
            <p:cNvGrpSpPr/>
            <p:nvPr/>
          </p:nvGrpSpPr>
          <p:grpSpPr>
            <a:xfrm>
              <a:off x="4243982" y="2770984"/>
              <a:ext cx="2879721" cy="1039787"/>
              <a:chOff x="2335669" y="2731227"/>
              <a:chExt cx="2879721" cy="1039787"/>
            </a:xfrm>
          </p:grpSpPr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29C4AA4F-9EB8-1848-8793-F6CDF1CD0D68}"/>
                  </a:ext>
                </a:extLst>
              </p:cNvPr>
              <p:cNvGrpSpPr/>
              <p:nvPr/>
            </p:nvGrpSpPr>
            <p:grpSpPr>
              <a:xfrm>
                <a:off x="3847708" y="2731227"/>
                <a:ext cx="1367682" cy="644795"/>
                <a:chOff x="2714347" y="4114405"/>
                <a:chExt cx="1367682" cy="644795"/>
              </a:xfrm>
            </p:grpSpPr>
            <p:cxnSp>
              <p:nvCxnSpPr>
                <p:cNvPr id="264" name="Straight Arrow Connector 263">
                  <a:extLst>
                    <a:ext uri="{FF2B5EF4-FFF2-40B4-BE49-F238E27FC236}">
                      <a16:creationId xmlns:a16="http://schemas.microsoft.com/office/drawing/2014/main" id="{E3F5CF1B-09D1-CC47-B116-7240726371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3162" y="4665600"/>
                  <a:ext cx="542038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3059E882-1BA5-064B-9CE1-43F225240291}"/>
                    </a:ext>
                  </a:extLst>
                </p:cNvPr>
                <p:cNvSpPr txBox="1"/>
                <p:nvPr/>
              </p:nvSpPr>
              <p:spPr>
                <a:xfrm>
                  <a:off x="2714347" y="4114405"/>
                  <a:ext cx="1367682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i="1" dirty="0">
                      <a:latin typeface="Helvetica" pitchFamily="2" charset="0"/>
                    </a:rPr>
                    <a:t>r</a:t>
                  </a:r>
                  <a:r>
                    <a:rPr lang="en-US" sz="2000" dirty="0">
                      <a:latin typeface="Helvetica" pitchFamily="2" charset="0"/>
                    </a:rPr>
                    <a:t> CRC bits</a:t>
                  </a:r>
                </a:p>
              </p:txBody>
            </p:sp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id="{176F67FC-CEC0-E145-8840-3B220D064D41}"/>
                    </a:ext>
                  </a:extLst>
                </p:cNvPr>
                <p:cNvCxnSpPr/>
                <p:nvPr/>
              </p:nvCxnSpPr>
              <p:spPr>
                <a:xfrm>
                  <a:off x="3542400" y="4572000"/>
                  <a:ext cx="0" cy="187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133DDAB8-AED0-B44C-B8AA-A792E69DA7CC}"/>
                  </a:ext>
                </a:extLst>
              </p:cNvPr>
              <p:cNvGrpSpPr/>
              <p:nvPr/>
            </p:nvGrpSpPr>
            <p:grpSpPr>
              <a:xfrm>
                <a:off x="2491075" y="3061148"/>
                <a:ext cx="1630353" cy="400110"/>
                <a:chOff x="1912047" y="4446000"/>
                <a:chExt cx="1630353" cy="400110"/>
              </a:xfrm>
            </p:grpSpPr>
            <p:cxnSp>
              <p:nvCxnSpPr>
                <p:cNvPr id="290" name="Straight Arrow Connector 289">
                  <a:extLst>
                    <a:ext uri="{FF2B5EF4-FFF2-40B4-BE49-F238E27FC236}">
                      <a16:creationId xmlns:a16="http://schemas.microsoft.com/office/drawing/2014/main" id="{B73F57ED-8511-DE46-AFFF-EB1F2B4DD0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638" y="4665600"/>
                  <a:ext cx="1620562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9CC71E42-351B-7D48-A76A-31DFD4155837}"/>
                    </a:ext>
                  </a:extLst>
                </p:cNvPr>
                <p:cNvSpPr/>
                <p:nvPr/>
              </p:nvSpPr>
              <p:spPr>
                <a:xfrm>
                  <a:off x="2098800" y="4636800"/>
                  <a:ext cx="1245600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292" name="TextBox 291">
                  <a:extLst>
                    <a:ext uri="{FF2B5EF4-FFF2-40B4-BE49-F238E27FC236}">
                      <a16:creationId xmlns:a16="http://schemas.microsoft.com/office/drawing/2014/main" id="{9CB76609-999D-2D49-9C0A-E32FE50AF48D}"/>
                    </a:ext>
                  </a:extLst>
                </p:cNvPr>
                <p:cNvSpPr txBox="1"/>
                <p:nvPr/>
              </p:nvSpPr>
              <p:spPr>
                <a:xfrm>
                  <a:off x="2088000" y="4446000"/>
                  <a:ext cx="1366080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Helvetica" pitchFamily="2" charset="0"/>
                    </a:rPr>
                    <a:t>d data bits</a:t>
                  </a:r>
                </a:p>
              </p:txBody>
            </p: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E22D3181-9FAA-B541-A443-8DF2B83F5119}"/>
                    </a:ext>
                  </a:extLst>
                </p:cNvPr>
                <p:cNvCxnSpPr/>
                <p:nvPr/>
              </p:nvCxnSpPr>
              <p:spPr>
                <a:xfrm>
                  <a:off x="3542400" y="4572000"/>
                  <a:ext cx="0" cy="187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>
                  <a:extLst>
                    <a:ext uri="{FF2B5EF4-FFF2-40B4-BE49-F238E27FC236}">
                      <a16:creationId xmlns:a16="http://schemas.microsoft.com/office/drawing/2014/main" id="{241989A3-AA8F-EB4B-B54B-64685377702A}"/>
                    </a:ext>
                  </a:extLst>
                </p:cNvPr>
                <p:cNvCxnSpPr/>
                <p:nvPr/>
              </p:nvCxnSpPr>
              <p:spPr>
                <a:xfrm>
                  <a:off x="1912047" y="4569600"/>
                  <a:ext cx="0" cy="187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E8DCF7DE-A8C5-3A48-A607-43071E3845EB}"/>
                  </a:ext>
                </a:extLst>
              </p:cNvPr>
              <p:cNvGrpSpPr/>
              <p:nvPr/>
            </p:nvGrpSpPr>
            <p:grpSpPr>
              <a:xfrm>
                <a:off x="2335669" y="3366714"/>
                <a:ext cx="2325599" cy="404300"/>
                <a:chOff x="1904400" y="5167757"/>
                <a:chExt cx="2325599" cy="404300"/>
              </a:xfrm>
            </p:grpSpPr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F9356EE8-B88E-354C-B22C-C3AE0C4CCEC0}"/>
                    </a:ext>
                  </a:extLst>
                </p:cNvPr>
                <p:cNvSpPr/>
                <p:nvPr/>
              </p:nvSpPr>
              <p:spPr>
                <a:xfrm>
                  <a:off x="1904400" y="5221355"/>
                  <a:ext cx="2325599" cy="2915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8C616664-1678-F94A-9D03-7836F153E4E8}"/>
                    </a:ext>
                  </a:extLst>
                </p:cNvPr>
                <p:cNvSpPr txBox="1"/>
                <p:nvPr/>
              </p:nvSpPr>
              <p:spPr>
                <a:xfrm>
                  <a:off x="2617147" y="5171947"/>
                  <a:ext cx="37061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Helvetica" pitchFamily="2" charset="0"/>
                    </a:rPr>
                    <a:t>D</a:t>
                  </a: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8C3ABF98-D5C1-734D-9F57-D1EEEEBAFD1C}"/>
                    </a:ext>
                  </a:extLst>
                </p:cNvPr>
                <p:cNvSpPr txBox="1"/>
                <p:nvPr/>
              </p:nvSpPr>
              <p:spPr>
                <a:xfrm>
                  <a:off x="3770659" y="5167757"/>
                  <a:ext cx="37061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C00000"/>
                      </a:solidFill>
                      <a:latin typeface="Helvetica" pitchFamily="2" charset="0"/>
                    </a:rPr>
                    <a:t>R</a:t>
                  </a:r>
                  <a:endParaRPr lang="en-US" dirty="0">
                    <a:solidFill>
                      <a:srgbClr val="C00000"/>
                    </a:solidFill>
                    <a:latin typeface="Helvetica" pitchFamily="2" charset="0"/>
                  </a:endParaRPr>
                </a:p>
              </p:txBody>
            </p:sp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693A86FD-0E91-F84C-AD1B-5E7BF4B8B76C}"/>
                    </a:ext>
                  </a:extLst>
                </p:cNvPr>
                <p:cNvCxnSpPr/>
                <p:nvPr/>
              </p:nvCxnSpPr>
              <p:spPr>
                <a:xfrm>
                  <a:off x="3704597" y="5223600"/>
                  <a:ext cx="0" cy="28800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D5FE7C0-449C-C24C-94F1-976D8F7F07BD}"/>
                </a:ext>
              </a:extLst>
            </p:cNvPr>
            <p:cNvGrpSpPr/>
            <p:nvPr/>
          </p:nvGrpSpPr>
          <p:grpSpPr>
            <a:xfrm>
              <a:off x="3954671" y="3896138"/>
              <a:ext cx="3541354" cy="502684"/>
              <a:chOff x="8759687" y="3087756"/>
              <a:chExt cx="3541354" cy="50268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2DC7EC-5CAB-E046-AF27-F4F1BE4C8967}"/>
                  </a:ext>
                </a:extLst>
              </p:cNvPr>
              <p:cNvSpPr txBox="1"/>
              <p:nvPr/>
            </p:nvSpPr>
            <p:spPr>
              <a:xfrm>
                <a:off x="8759687" y="3087756"/>
                <a:ext cx="35413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Helvetica" pitchFamily="2" charset="0"/>
                  </a:rPr>
                  <a:t>&lt;D,R&gt; = D  2</a:t>
                </a:r>
                <a:r>
                  <a:rPr lang="en-US" sz="2400" baseline="30000" dirty="0">
                    <a:latin typeface="Helvetica" pitchFamily="2" charset="0"/>
                  </a:rPr>
                  <a:t>r</a:t>
                </a:r>
                <a:r>
                  <a:rPr lang="en-US" sz="2400" dirty="0">
                    <a:latin typeface="Helvetica" pitchFamily="2" charset="0"/>
                  </a:rPr>
                  <a:t>   XOR  R  </a:t>
                </a: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5679D954-E2CF-FE4F-B7E7-75DBBBD56E8B}"/>
                  </a:ext>
                </a:extLst>
              </p:cNvPr>
              <p:cNvSpPr txBox="1"/>
              <p:nvPr/>
            </p:nvSpPr>
            <p:spPr>
              <a:xfrm>
                <a:off x="10233077" y="3190330"/>
                <a:ext cx="2840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*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54CC24E-9903-3249-AB6B-172ECE48D762}"/>
                </a:ext>
              </a:extLst>
            </p:cNvPr>
            <p:cNvGrpSpPr/>
            <p:nvPr/>
          </p:nvGrpSpPr>
          <p:grpSpPr>
            <a:xfrm>
              <a:off x="6822988" y="3405809"/>
              <a:ext cx="4840905" cy="945369"/>
              <a:chOff x="7061526" y="3405809"/>
              <a:chExt cx="4840905" cy="945369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8932362-DCB4-EB40-9B1C-58CF349F31F1}"/>
                  </a:ext>
                </a:extLst>
              </p:cNvPr>
              <p:cNvSpPr txBox="1"/>
              <p:nvPr/>
            </p:nvSpPr>
            <p:spPr>
              <a:xfrm>
                <a:off x="8798911" y="3405809"/>
                <a:ext cx="1553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Helvetica" pitchFamily="2" charset="0"/>
                  </a:rPr>
                  <a:t>bit pattern</a:t>
                </a:r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D334B737-73F4-0C4A-860A-265D4A3D7E47}"/>
                  </a:ext>
                </a:extLst>
              </p:cNvPr>
              <p:cNvSpPr txBox="1"/>
              <p:nvPr/>
            </p:nvSpPr>
            <p:spPr>
              <a:xfrm>
                <a:off x="8792284" y="3889513"/>
                <a:ext cx="31101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Helvetica" pitchFamily="2" charset="0"/>
                  </a:rPr>
                  <a:t>formula for bit pattern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13443DA-FCD3-914F-8EC2-A5BA2DA70B77}"/>
                  </a:ext>
                </a:extLst>
              </p:cNvPr>
              <p:cNvCxnSpPr/>
              <p:nvPr/>
            </p:nvCxnSpPr>
            <p:spPr>
              <a:xfrm>
                <a:off x="7606215" y="4134678"/>
                <a:ext cx="119269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B1D8A448-DD38-3A4F-8E01-5FD4EA57E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526" y="3637722"/>
                <a:ext cx="171750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FD6E8185-57C7-7740-94E5-A560594E8B00}"/>
              </a:ext>
            </a:extLst>
          </p:cNvPr>
          <p:cNvSpPr/>
          <p:nvPr/>
        </p:nvSpPr>
        <p:spPr>
          <a:xfrm>
            <a:off x="4554272" y="3322346"/>
            <a:ext cx="715617" cy="71561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71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B759CC00-BF06-854E-86A2-B83BD2F0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Cyclic Redundancy Check (CRC): example</a:t>
            </a:r>
            <a:endParaRPr lang="en-US" sz="4400" dirty="0"/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E9268402-B537-304A-80D7-4F08E8DE947C}"/>
              </a:ext>
            </a:extLst>
          </p:cNvPr>
          <p:cNvSpPr txBox="1">
            <a:spLocks noChangeArrowheads="1"/>
          </p:cNvSpPr>
          <p:nvPr/>
        </p:nvSpPr>
        <p:spPr>
          <a:xfrm>
            <a:off x="753303" y="1408043"/>
            <a:ext cx="4984888" cy="1044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>
                <a:latin typeface="Helvetica" pitchFamily="2" charset="0"/>
              </a:rPr>
              <a:t>We want:</a:t>
            </a:r>
            <a:endParaRPr lang="en-US" sz="3200" dirty="0">
              <a:latin typeface="Helvetica" pitchFamily="2" charset="0"/>
            </a:endParaRPr>
          </a:p>
          <a:p>
            <a:pPr lvl="1"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800" i="1" dirty="0">
                <a:latin typeface="Helvetica" pitchFamily="2" charset="0"/>
              </a:rPr>
              <a:t>D</a:t>
            </a:r>
            <a:r>
              <a:rPr lang="en-US" sz="2800" i="1" baseline="26000" dirty="0">
                <a:latin typeface="Helvetica" pitchFamily="2" charset="0"/>
              </a:rPr>
              <a:t>.</a:t>
            </a:r>
            <a:r>
              <a:rPr lang="en-US" sz="2800" i="1" dirty="0">
                <a:latin typeface="Helvetica" pitchFamily="2" charset="0"/>
              </a:rPr>
              <a:t>2</a:t>
            </a:r>
            <a:r>
              <a:rPr lang="en-US" sz="2800" i="1" baseline="30000" dirty="0">
                <a:latin typeface="Helvetica" pitchFamily="2" charset="0"/>
              </a:rPr>
              <a:t>r</a:t>
            </a:r>
            <a:r>
              <a:rPr lang="en-US" sz="2800" i="1" dirty="0">
                <a:latin typeface="Helvetica" pitchFamily="2" charset="0"/>
              </a:rPr>
              <a:t>  XOR  R = </a:t>
            </a:r>
            <a:r>
              <a:rPr lang="en-US" sz="2800" i="1" dirty="0" err="1">
                <a:latin typeface="Helvetica" pitchFamily="2" charset="0"/>
              </a:rPr>
              <a:t>nG</a:t>
            </a:r>
            <a:endParaRPr lang="en-US" sz="2800" i="1" dirty="0">
              <a:latin typeface="Helvetica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9F3C04-8A75-924D-8CE9-D51AC0954E3F}"/>
              </a:ext>
            </a:extLst>
          </p:cNvPr>
          <p:cNvGrpSpPr/>
          <p:nvPr/>
        </p:nvGrpSpPr>
        <p:grpSpPr>
          <a:xfrm>
            <a:off x="1569962" y="3881855"/>
            <a:ext cx="2788271" cy="830997"/>
            <a:chOff x="1783729" y="4359275"/>
            <a:chExt cx="2788271" cy="830997"/>
          </a:xfrm>
        </p:grpSpPr>
        <p:sp>
          <p:nvSpPr>
            <p:cNvPr id="37" name="Text Box 6">
              <a:extLst>
                <a:ext uri="{FF2B5EF4-FFF2-40B4-BE49-F238E27FC236}">
                  <a16:creationId xmlns:a16="http://schemas.microsoft.com/office/drawing/2014/main" id="{0D2B5DE6-30BC-384D-967C-0752A15E60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4939" y="4359275"/>
              <a:ext cx="1336675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Helvetica" pitchFamily="2" charset="0"/>
                </a:rPr>
                <a:t>D</a:t>
              </a:r>
              <a:r>
                <a:rPr lang="en-US" sz="2400" baseline="26000" dirty="0">
                  <a:latin typeface="Helvetica" pitchFamily="2" charset="0"/>
                </a:rPr>
                <a:t>.</a:t>
              </a:r>
              <a:r>
                <a:rPr lang="en-US" sz="2400" dirty="0">
                  <a:latin typeface="Helvetica" pitchFamily="2" charset="0"/>
                </a:rPr>
                <a:t>2</a:t>
              </a:r>
              <a:r>
                <a:rPr lang="en-US" sz="2400" baseline="30000" dirty="0">
                  <a:latin typeface="Helvetica" pitchFamily="2" charset="0"/>
                </a:rPr>
                <a:t>r</a:t>
              </a:r>
            </a:p>
            <a:p>
              <a:pPr algn="ctr">
                <a:defRPr/>
              </a:pPr>
              <a:r>
                <a:rPr lang="en-US" sz="2400" dirty="0">
                  <a:latin typeface="Helvetica" pitchFamily="2" charset="0"/>
                </a:rPr>
                <a:t>G</a:t>
              </a:r>
            </a:p>
          </p:txBody>
        </p:sp>
        <p:sp>
          <p:nvSpPr>
            <p:cNvPr id="38" name="Line 7">
              <a:extLst>
                <a:ext uri="{FF2B5EF4-FFF2-40B4-BE49-F238E27FC236}">
                  <a16:creationId xmlns:a16="http://schemas.microsoft.com/office/drawing/2014/main" id="{7EDB71CD-D11F-5D42-AAAF-99C7646A0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7839" y="4775200"/>
              <a:ext cx="631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40" name="Text Box 5">
              <a:extLst>
                <a:ext uri="{FF2B5EF4-FFF2-40B4-BE49-F238E27FC236}">
                  <a16:creationId xmlns:a16="http://schemas.microsoft.com/office/drawing/2014/main" id="{727CD607-1F6A-FE44-BD7A-6D2EAB93B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3729" y="4504911"/>
              <a:ext cx="2788271" cy="471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dirty="0">
                  <a:latin typeface="Helvetica" pitchFamily="2" charset="0"/>
                </a:rPr>
                <a:t>R</a:t>
              </a:r>
              <a:r>
                <a:rPr lang="en-US" dirty="0">
                  <a:latin typeface="Helvetica" pitchFamily="2" charset="0"/>
                </a:rPr>
                <a:t> = remainder </a:t>
              </a:r>
              <a:r>
                <a:rPr lang="en-US" sz="2400" dirty="0">
                  <a:latin typeface="Helvetica" pitchFamily="2" charset="0"/>
                </a:rPr>
                <a:t>[</a:t>
              </a:r>
              <a:r>
                <a:rPr lang="en-US" dirty="0">
                  <a:latin typeface="Helvetica" pitchFamily="2" charset="0"/>
                </a:rPr>
                <a:t>           </a:t>
              </a:r>
              <a:r>
                <a:rPr lang="en-US" sz="2400" dirty="0">
                  <a:latin typeface="Helvetica" pitchFamily="2" charset="0"/>
                </a:rPr>
                <a:t>]</a:t>
              </a:r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102" name="Rectangle 4">
            <a:extLst>
              <a:ext uri="{FF2B5EF4-FFF2-40B4-BE49-F238E27FC236}">
                <a16:creationId xmlns:a16="http://schemas.microsoft.com/office/drawing/2014/main" id="{2D27A16A-ED66-A64E-999A-8DE379B7B5C0}"/>
              </a:ext>
            </a:extLst>
          </p:cNvPr>
          <p:cNvSpPr txBox="1">
            <a:spLocks noChangeArrowheads="1"/>
          </p:cNvSpPr>
          <p:nvPr/>
        </p:nvSpPr>
        <p:spPr>
          <a:xfrm>
            <a:off x="584554" y="2344781"/>
            <a:ext cx="5172510" cy="3640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17475"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>
                <a:latin typeface="Helvetica" pitchFamily="2" charset="0"/>
              </a:rPr>
              <a:t>or equivalently:  </a:t>
            </a:r>
          </a:p>
          <a:p>
            <a:pPr marL="457200" indent="-234950"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>
                <a:latin typeface="Helvetica" pitchFamily="2" charset="0"/>
              </a:rPr>
              <a:t>   if we divide (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mod 2</a:t>
            </a:r>
            <a:r>
              <a:rPr lang="en-US" dirty="0">
                <a:latin typeface="Helvetica" pitchFamily="2" charset="0"/>
              </a:rPr>
              <a:t>) D</a:t>
            </a:r>
            <a:r>
              <a:rPr lang="en-US" baseline="26000" dirty="0">
                <a:latin typeface="Helvetica" pitchFamily="2" charset="0"/>
              </a:rPr>
              <a:t>.</a:t>
            </a:r>
            <a:r>
              <a:rPr lang="en-US" dirty="0">
                <a:latin typeface="Helvetica" pitchFamily="2" charset="0"/>
              </a:rPr>
              <a:t>2</a:t>
            </a:r>
            <a:r>
              <a:rPr lang="en-US" baseline="30000" dirty="0">
                <a:latin typeface="Helvetica" pitchFamily="2" charset="0"/>
              </a:rPr>
              <a:t>r</a:t>
            </a:r>
            <a:r>
              <a:rPr lang="en-US" dirty="0">
                <a:latin typeface="Helvetica" pitchFamily="2" charset="0"/>
              </a:rPr>
              <a:t> by G, want remainder R to satisfy:</a:t>
            </a:r>
          </a:p>
          <a:p>
            <a:pPr marL="457200" indent="-234950">
              <a:lnSpc>
                <a:spcPct val="75000"/>
              </a:lnSpc>
              <a:buFont typeface="Wingdings" charset="0"/>
              <a:buNone/>
              <a:defRPr/>
            </a:pPr>
            <a:endParaRPr lang="en-US" sz="3200" dirty="0">
              <a:latin typeface="Helvetica" pitchFamily="2" charset="0"/>
            </a:endParaRPr>
          </a:p>
          <a:p>
            <a:pPr marL="457200" indent="-234950">
              <a:lnSpc>
                <a:spcPct val="75000"/>
              </a:lnSpc>
              <a:buFont typeface="Wingdings" charset="0"/>
              <a:buNone/>
              <a:defRPr/>
            </a:pPr>
            <a:endParaRPr lang="en-US" sz="3200" dirty="0">
              <a:latin typeface="Helvetica" pitchFamily="2" charset="0"/>
            </a:endParaRPr>
          </a:p>
          <a:p>
            <a:pPr marL="457200" indent="-234950"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>
                <a:latin typeface="Helvetica" pitchFamily="2" charset="0"/>
              </a:rPr>
              <a:t>Perform long division to compute the remainder.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E.g., D = 101110, G = 1001</a:t>
            </a:r>
          </a:p>
          <a:p>
            <a:pPr marL="457200" indent="-234950">
              <a:lnSpc>
                <a:spcPct val="75000"/>
              </a:lnSpc>
              <a:buFont typeface="Wingdings" charset="0"/>
              <a:buNone/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09EF1B-AB47-6D41-949D-2E4338243C54}"/>
              </a:ext>
            </a:extLst>
          </p:cNvPr>
          <p:cNvSpPr txBox="1"/>
          <p:nvPr/>
        </p:nvSpPr>
        <p:spPr>
          <a:xfrm>
            <a:off x="7679634" y="2146851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1  0  0  1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35AA9A8-6F10-FC46-8C63-1F24C136BDC7}"/>
              </a:ext>
            </a:extLst>
          </p:cNvPr>
          <p:cNvSpPr txBox="1"/>
          <p:nvPr/>
        </p:nvSpPr>
        <p:spPr>
          <a:xfrm>
            <a:off x="8373048" y="3041373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1  0  1  0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EA0B225-9161-C044-9CCB-C8A2548A0D0E}"/>
              </a:ext>
            </a:extLst>
          </p:cNvPr>
          <p:cNvSpPr txBox="1"/>
          <p:nvPr/>
        </p:nvSpPr>
        <p:spPr>
          <a:xfrm>
            <a:off x="8373049" y="245165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1  0  1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489F494-99AA-074F-8182-D3D7196530B7}"/>
              </a:ext>
            </a:extLst>
          </p:cNvPr>
          <p:cNvSpPr txBox="1"/>
          <p:nvPr/>
        </p:nvSpPr>
        <p:spPr>
          <a:xfrm>
            <a:off x="8386299" y="2756456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0  0  0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DFD980A-60DC-134A-A8B3-E03AA7433300}"/>
              </a:ext>
            </a:extLst>
          </p:cNvPr>
          <p:cNvSpPr txBox="1"/>
          <p:nvPr/>
        </p:nvSpPr>
        <p:spPr>
          <a:xfrm>
            <a:off x="8379673" y="3339547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1  0  0  1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BFAC571-4E2C-784B-9D01-75A389FD3D84}"/>
              </a:ext>
            </a:extLst>
          </p:cNvPr>
          <p:cNvGrpSpPr/>
          <p:nvPr/>
        </p:nvGrpSpPr>
        <p:grpSpPr>
          <a:xfrm>
            <a:off x="9073085" y="3664228"/>
            <a:ext cx="1714857" cy="2321049"/>
            <a:chOff x="8825948" y="3664228"/>
            <a:chExt cx="1714857" cy="2321049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889B67E-A072-AB41-A01A-7F865D34C541}"/>
                </a:ext>
              </a:extLst>
            </p:cNvPr>
            <p:cNvSpPr txBox="1"/>
            <p:nvPr/>
          </p:nvSpPr>
          <p:spPr>
            <a:xfrm>
              <a:off x="8832573" y="4558747"/>
              <a:ext cx="13805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</a:rPr>
                <a:t>1  0  0  1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771E71D-3FEA-E24D-A9F2-3C6E914C90B6}"/>
                </a:ext>
              </a:extLst>
            </p:cNvPr>
            <p:cNvSpPr txBox="1"/>
            <p:nvPr/>
          </p:nvSpPr>
          <p:spPr>
            <a:xfrm>
              <a:off x="9160297" y="5155096"/>
              <a:ext cx="13805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</a:rPr>
                <a:t>1  0  0  1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DDCBC3-5B80-7048-9A15-D7F72168F895}"/>
                </a:ext>
              </a:extLst>
            </p:cNvPr>
            <p:cNvSpPr txBox="1"/>
            <p:nvPr/>
          </p:nvSpPr>
          <p:spPr>
            <a:xfrm>
              <a:off x="8845821" y="3962406"/>
              <a:ext cx="10390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</a:rPr>
                <a:t>0  0  0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083236F-E8E8-3543-B2CA-BFEC7F79BEE0}"/>
                </a:ext>
              </a:extLst>
            </p:cNvPr>
            <p:cNvSpPr txBox="1"/>
            <p:nvPr/>
          </p:nvSpPr>
          <p:spPr>
            <a:xfrm>
              <a:off x="8825949" y="3664228"/>
              <a:ext cx="10390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</a:rPr>
                <a:t>1  1  0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20BB746-0ABB-D447-AF3A-94FD526E5ED6}"/>
                </a:ext>
              </a:extLst>
            </p:cNvPr>
            <p:cNvSpPr txBox="1"/>
            <p:nvPr/>
          </p:nvSpPr>
          <p:spPr>
            <a:xfrm>
              <a:off x="8825948" y="4253947"/>
              <a:ext cx="13805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</a:rPr>
                <a:t>1  1  0  0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EB22599-A868-F240-9967-17E8EF7F998A}"/>
                </a:ext>
              </a:extLst>
            </p:cNvPr>
            <p:cNvSpPr txBox="1"/>
            <p:nvPr/>
          </p:nvSpPr>
          <p:spPr>
            <a:xfrm>
              <a:off x="9160299" y="4856920"/>
              <a:ext cx="13805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</a:rPr>
                <a:t>1  0  1  0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9F6BC8-86AC-5D4D-BE74-BC8DA0EAD36F}"/>
                </a:ext>
              </a:extLst>
            </p:cNvPr>
            <p:cNvSpPr txBox="1"/>
            <p:nvPr/>
          </p:nvSpPr>
          <p:spPr>
            <a:xfrm>
              <a:off x="9136977" y="5523612"/>
              <a:ext cx="1380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</a:rPr>
                <a:t>    0  1  1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7CE2820A-3665-2B4D-A5CA-35AFC4BC3720}"/>
              </a:ext>
            </a:extLst>
          </p:cNvPr>
          <p:cNvSpPr txBox="1"/>
          <p:nvPr/>
        </p:nvSpPr>
        <p:spPr>
          <a:xfrm>
            <a:off x="9262887" y="1451109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  0  1  1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E3B34AB-8291-AF4C-95AB-CD958EF54DB2}"/>
              </a:ext>
            </a:extLst>
          </p:cNvPr>
          <p:cNvSpPr txBox="1"/>
          <p:nvPr/>
        </p:nvSpPr>
        <p:spPr>
          <a:xfrm>
            <a:off x="9998764" y="2537791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4DA620B-908B-B44C-9BDF-C09E9B5A8569}"/>
              </a:ext>
            </a:extLst>
          </p:cNvPr>
          <p:cNvSpPr txBox="1"/>
          <p:nvPr/>
        </p:nvSpPr>
        <p:spPr>
          <a:xfrm>
            <a:off x="10045626" y="6205335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R</a:t>
            </a:r>
          </a:p>
        </p:txBody>
      </p:sp>
      <p:sp>
        <p:nvSpPr>
          <p:cNvPr id="119" name="Right Brace 118">
            <a:extLst>
              <a:ext uri="{FF2B5EF4-FFF2-40B4-BE49-F238E27FC236}">
                <a16:creationId xmlns:a16="http://schemas.microsoft.com/office/drawing/2014/main" id="{A8D7C83E-1AF7-554B-AEBC-D0B417EC78D6}"/>
              </a:ext>
            </a:extLst>
          </p:cNvPr>
          <p:cNvSpPr/>
          <p:nvPr/>
        </p:nvSpPr>
        <p:spPr>
          <a:xfrm rot="5400000">
            <a:off x="10118665" y="5558534"/>
            <a:ext cx="271076" cy="1067470"/>
          </a:xfrm>
          <a:prstGeom prst="righ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A387E02-0869-A343-8D42-E08DDDF8DF68}"/>
              </a:ext>
            </a:extLst>
          </p:cNvPr>
          <p:cNvGrpSpPr/>
          <p:nvPr/>
        </p:nvGrpSpPr>
        <p:grpSpPr>
          <a:xfrm>
            <a:off x="6367670" y="1219201"/>
            <a:ext cx="1380506" cy="1064637"/>
            <a:chOff x="6367670" y="1219201"/>
            <a:chExt cx="1380506" cy="1064637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F6FA86E-8575-FE41-8A7D-57A1A6D3671A}"/>
                </a:ext>
              </a:extLst>
            </p:cNvPr>
            <p:cNvSpPr txBox="1"/>
            <p:nvPr/>
          </p:nvSpPr>
          <p:spPr>
            <a:xfrm>
              <a:off x="6367670" y="1822173"/>
              <a:ext cx="13805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</a:rPr>
                <a:t>1  0  0  1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1C2439F-EA3A-1744-8F2A-DE51769C22B5}"/>
                </a:ext>
              </a:extLst>
            </p:cNvPr>
            <p:cNvSpPr txBox="1"/>
            <p:nvPr/>
          </p:nvSpPr>
          <p:spPr>
            <a:xfrm>
              <a:off x="6745358" y="1219201"/>
              <a:ext cx="4635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G</a:t>
              </a:r>
            </a:p>
          </p:txBody>
        </p:sp>
        <p:sp>
          <p:nvSpPr>
            <p:cNvPr id="123" name="Right Brace 122">
              <a:extLst>
                <a:ext uri="{FF2B5EF4-FFF2-40B4-BE49-F238E27FC236}">
                  <a16:creationId xmlns:a16="http://schemas.microsoft.com/office/drawing/2014/main" id="{30F89C6E-5B55-814C-A678-DF151635B08C}"/>
                </a:ext>
              </a:extLst>
            </p:cNvPr>
            <p:cNvSpPr/>
            <p:nvPr/>
          </p:nvSpPr>
          <p:spPr>
            <a:xfrm rot="16200000">
              <a:off x="6831499" y="1265579"/>
              <a:ext cx="231910" cy="1000543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07599B5-1DC7-7B44-87F1-7FFE1BEE027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8839200" y="2199861"/>
            <a:ext cx="1159564" cy="59954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6D67B0D-4D6B-8A46-B8C0-A7A1E67CD0AE}"/>
              </a:ext>
            </a:extLst>
          </p:cNvPr>
          <p:cNvGrpSpPr/>
          <p:nvPr/>
        </p:nvGrpSpPr>
        <p:grpSpPr>
          <a:xfrm>
            <a:off x="7550151" y="1873802"/>
            <a:ext cx="2658302" cy="323298"/>
            <a:chOff x="7550151" y="1873802"/>
            <a:chExt cx="2658302" cy="323298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B3616B2-31C8-0340-A40E-1391DD88EC4E}"/>
                </a:ext>
              </a:extLst>
            </p:cNvPr>
            <p:cNvGrpSpPr/>
            <p:nvPr/>
          </p:nvGrpSpPr>
          <p:grpSpPr>
            <a:xfrm>
              <a:off x="7550151" y="1873802"/>
              <a:ext cx="2658302" cy="323298"/>
              <a:chOff x="7572376" y="1842052"/>
              <a:chExt cx="2658302" cy="323298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08901261-BA86-0940-AD87-917B05B4E106}"/>
                  </a:ext>
                </a:extLst>
              </p:cNvPr>
              <p:cNvCxnSpPr/>
              <p:nvPr/>
            </p:nvCxnSpPr>
            <p:spPr>
              <a:xfrm>
                <a:off x="7659757" y="1842052"/>
                <a:ext cx="25709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Pie 128">
                <a:extLst>
                  <a:ext uri="{FF2B5EF4-FFF2-40B4-BE49-F238E27FC236}">
                    <a16:creationId xmlns:a16="http://schemas.microsoft.com/office/drawing/2014/main" id="{00815B2F-6609-A742-801E-A82E23AA6B2C}"/>
                  </a:ext>
                </a:extLst>
              </p:cNvPr>
              <p:cNvSpPr/>
              <p:nvPr/>
            </p:nvSpPr>
            <p:spPr>
              <a:xfrm rot="16200000">
                <a:off x="7488045" y="1927002"/>
                <a:ext cx="322679" cy="154018"/>
              </a:xfrm>
              <a:prstGeom prst="pie">
                <a:avLst>
                  <a:gd name="adj1" fmla="val 0"/>
                  <a:gd name="adj2" fmla="val 1075354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2601E522-EFA7-8343-9D8C-C4CE6F34EE10}"/>
                </a:ext>
              </a:extLst>
            </p:cNvPr>
            <p:cNvSpPr/>
            <p:nvPr/>
          </p:nvSpPr>
          <p:spPr>
            <a:xfrm>
              <a:off x="7585075" y="1882775"/>
              <a:ext cx="85725" cy="307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Helvetica" pitchFamily="2" charset="0"/>
              </a:endParaRP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1FDA5430-A6B0-834B-BE48-437D3487D1C3}"/>
              </a:ext>
            </a:extLst>
          </p:cNvPr>
          <p:cNvSpPr txBox="1"/>
          <p:nvPr/>
        </p:nvSpPr>
        <p:spPr>
          <a:xfrm>
            <a:off x="9690337" y="1822173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0  0  0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AA5CF5C-1769-FD4E-892C-DE8A33C74C01}"/>
              </a:ext>
            </a:extLst>
          </p:cNvPr>
          <p:cNvSpPr txBox="1"/>
          <p:nvPr/>
        </p:nvSpPr>
        <p:spPr>
          <a:xfrm>
            <a:off x="7673008" y="1828798"/>
            <a:ext cx="2063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1  0  1  1  1  0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A5C44807-2247-784F-B540-295D00EBEC83}"/>
              </a:ext>
            </a:extLst>
          </p:cNvPr>
          <p:cNvSpPr/>
          <p:nvPr/>
        </p:nvSpPr>
        <p:spPr>
          <a:xfrm>
            <a:off x="7712765" y="1881809"/>
            <a:ext cx="3128873" cy="33130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583F49F-5180-5D4F-8B8E-E8B400A05296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9720469" y="2219739"/>
            <a:ext cx="278295" cy="57966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1EA7DEF7-E301-BD4B-9C57-DFAFB6204A6F}"/>
              </a:ext>
            </a:extLst>
          </p:cNvPr>
          <p:cNvSpPr txBox="1"/>
          <p:nvPr/>
        </p:nvSpPr>
        <p:spPr>
          <a:xfrm>
            <a:off x="10376447" y="2544418"/>
            <a:ext cx="46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2</a:t>
            </a:r>
            <a:r>
              <a:rPr lang="en-US" sz="2800" baseline="30000" dirty="0">
                <a:solidFill>
                  <a:srgbClr val="C00000"/>
                </a:solidFill>
                <a:latin typeface="Helvetica" pitchFamily="2" charset="0"/>
              </a:rPr>
              <a:t>r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B53CD48-3690-8946-A52D-ED09BA2D0443}"/>
              </a:ext>
            </a:extLst>
          </p:cNvPr>
          <p:cNvSpPr txBox="1"/>
          <p:nvPr/>
        </p:nvSpPr>
        <p:spPr>
          <a:xfrm>
            <a:off x="10264437" y="2637181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*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BC69377-C795-514D-9135-191092B5D840}"/>
              </a:ext>
            </a:extLst>
          </p:cNvPr>
          <p:cNvSpPr txBox="1"/>
          <p:nvPr/>
        </p:nvSpPr>
        <p:spPr>
          <a:xfrm>
            <a:off x="8523844" y="144164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0DE5684-3F65-874B-8116-C643C79124D1}"/>
              </a:ext>
            </a:extLst>
          </p:cNvPr>
          <p:cNvSpPr txBox="1"/>
          <p:nvPr/>
        </p:nvSpPr>
        <p:spPr>
          <a:xfrm>
            <a:off x="8810715" y="145061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886DF09-4CAB-0A49-B8FB-6B0C7333B9BC}"/>
              </a:ext>
            </a:extLst>
          </p:cNvPr>
          <p:cNvSpPr txBox="1"/>
          <p:nvPr/>
        </p:nvSpPr>
        <p:spPr>
          <a:xfrm>
            <a:off x="9097586" y="144164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AC7D889-BAE0-5C4E-896D-53A3B7C8CB95}"/>
              </a:ext>
            </a:extLst>
          </p:cNvPr>
          <p:cNvCxnSpPr/>
          <p:nvPr/>
        </p:nvCxnSpPr>
        <p:spPr>
          <a:xfrm>
            <a:off x="9551234" y="2290463"/>
            <a:ext cx="0" cy="77054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F3CD02-0702-A148-B4AA-44EAF368D3A5}"/>
              </a:ext>
            </a:extLst>
          </p:cNvPr>
          <p:cNvCxnSpPr>
            <a:cxnSpLocks/>
          </p:cNvCxnSpPr>
          <p:nvPr/>
        </p:nvCxnSpPr>
        <p:spPr>
          <a:xfrm>
            <a:off x="9926055" y="2266743"/>
            <a:ext cx="0" cy="1397485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4E70703-0F3D-F643-963C-A348141A4D18}"/>
              </a:ext>
            </a:extLst>
          </p:cNvPr>
          <p:cNvCxnSpPr>
            <a:cxnSpLocks/>
          </p:cNvCxnSpPr>
          <p:nvPr/>
        </p:nvCxnSpPr>
        <p:spPr>
          <a:xfrm>
            <a:off x="10257881" y="2290463"/>
            <a:ext cx="0" cy="196348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2DC2FF1-84F7-9E4B-839B-DE17D063CD49}"/>
              </a:ext>
            </a:extLst>
          </p:cNvPr>
          <p:cNvCxnSpPr>
            <a:cxnSpLocks/>
          </p:cNvCxnSpPr>
          <p:nvPr/>
        </p:nvCxnSpPr>
        <p:spPr>
          <a:xfrm>
            <a:off x="10566738" y="2290463"/>
            <a:ext cx="31179" cy="256645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F296267-5E72-DC46-86F4-B4A497D188C4}"/>
              </a:ext>
            </a:extLst>
          </p:cNvPr>
          <p:cNvCxnSpPr>
            <a:cxnSpLocks/>
          </p:cNvCxnSpPr>
          <p:nvPr/>
        </p:nvCxnSpPr>
        <p:spPr>
          <a:xfrm>
            <a:off x="9207554" y="2308552"/>
            <a:ext cx="0" cy="20101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0EC58B-CA7F-134D-A8E1-71C52C7C7021}"/>
              </a:ext>
            </a:extLst>
          </p:cNvPr>
          <p:cNvCxnSpPr>
            <a:cxnSpLocks/>
            <a:endCxn id="112" idx="1"/>
          </p:cNvCxnSpPr>
          <p:nvPr/>
        </p:nvCxnSpPr>
        <p:spPr>
          <a:xfrm flipV="1">
            <a:off x="8130648" y="3895061"/>
            <a:ext cx="942438" cy="7647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277B7F-C813-8E4D-B8B7-9870881F8A75}"/>
              </a:ext>
            </a:extLst>
          </p:cNvPr>
          <p:cNvSpPr txBox="1"/>
          <p:nvPr/>
        </p:nvSpPr>
        <p:spPr>
          <a:xfrm>
            <a:off x="6662156" y="4733731"/>
            <a:ext cx="2311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Mod 2 arithmetic: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XOR, not subtraction.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8C68FA-EA08-4548-A35A-51B8252BF122}"/>
              </a:ext>
            </a:extLst>
          </p:cNvPr>
          <p:cNvSpPr txBox="1"/>
          <p:nvPr/>
        </p:nvSpPr>
        <p:spPr>
          <a:xfrm>
            <a:off x="228693" y="6128379"/>
            <a:ext cx="9046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How CRC is computed in software: </a:t>
            </a:r>
            <a:r>
              <a:rPr lang="en-US" dirty="0">
                <a:latin typeface="Helvetica" pitchFamily="2" charset="0"/>
                <a:hlinkClick r:id="rId3"/>
              </a:rPr>
              <a:t>https://www.kernel.org/doc/html/latest/staging/crc32.html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95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/>
      <p:bldP spid="105" grpId="0"/>
      <p:bldP spid="106" grpId="0"/>
      <p:bldP spid="107" grpId="0"/>
      <p:bldP spid="116" grpId="0"/>
      <p:bldP spid="117" grpId="0"/>
      <p:bldP spid="118" grpId="0"/>
      <p:bldP spid="119" grpId="0" animBg="1"/>
      <p:bldP spid="130" grpId="0"/>
      <p:bldP spid="131" grpId="0"/>
      <p:bldP spid="132" grpId="0" animBg="1"/>
      <p:bldP spid="132" grpId="1" animBg="1"/>
      <p:bldP spid="134" grpId="0"/>
      <p:bldP spid="135" grpId="0"/>
      <p:bldP spid="136" grpId="0"/>
      <p:bldP spid="137" grpId="0"/>
      <p:bldP spid="13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03900" y="1679576"/>
            <a:ext cx="5384430" cy="364330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Wingdings" charset="0"/>
              <a:buNone/>
              <a:defRPr/>
            </a:pPr>
            <a:r>
              <a:rPr lang="en-US" dirty="0"/>
              <a:t>Terminology:</a:t>
            </a:r>
          </a:p>
          <a:p>
            <a:pPr>
              <a:lnSpc>
                <a:spcPct val="100000"/>
              </a:lnSpc>
              <a:defRPr/>
            </a:pPr>
            <a:r>
              <a:rPr lang="en-US" sz="2400" dirty="0"/>
              <a:t>Endpoints and routers: </a:t>
            </a:r>
            <a:r>
              <a:rPr lang="en-US" sz="2400" dirty="0">
                <a:solidFill>
                  <a:srgbClr val="CC0000"/>
                </a:solidFill>
              </a:rPr>
              <a:t>nodes</a:t>
            </a:r>
          </a:p>
          <a:p>
            <a:pPr>
              <a:lnSpc>
                <a:spcPct val="100000"/>
              </a:lnSpc>
              <a:defRPr/>
            </a:pPr>
            <a:r>
              <a:rPr lang="en-US" sz="2400" dirty="0"/>
              <a:t>communication channels that connect adjacent nodes along communication path: </a:t>
            </a:r>
            <a:r>
              <a:rPr lang="en-US" sz="2400" dirty="0">
                <a:solidFill>
                  <a:srgbClr val="CC0000"/>
                </a:solidFill>
              </a:rPr>
              <a:t>links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wired links, wireless links, local area networks (LANs)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dirty="0"/>
              <a:t>layer-2 packet: </a:t>
            </a:r>
            <a:r>
              <a:rPr lang="en-US" sz="2400" dirty="0">
                <a:solidFill>
                  <a:srgbClr val="CC0000"/>
                </a:solidFill>
              </a:rPr>
              <a:t>frame,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encapsulates (IP) datagram</a:t>
            </a:r>
          </a:p>
          <a:p>
            <a:pPr>
              <a:lnSpc>
                <a:spcPct val="100000"/>
              </a:lnSpc>
              <a:buFont typeface="Wingdings" charset="0"/>
              <a:buNone/>
              <a:defRPr/>
            </a:pPr>
            <a:endParaRPr lang="en-US" sz="2400" dirty="0"/>
          </a:p>
          <a:p>
            <a:pPr>
              <a:lnSpc>
                <a:spcPct val="100000"/>
              </a:lnSpc>
              <a:defRPr/>
            </a:pPr>
            <a:endParaRPr lang="en-US" sz="2400" dirty="0"/>
          </a:p>
        </p:txBody>
      </p:sp>
      <p:sp>
        <p:nvSpPr>
          <p:cNvPr id="4103" name="Text Box 467"/>
          <p:cNvSpPr txBox="1">
            <a:spLocks noChangeArrowheads="1"/>
          </p:cNvSpPr>
          <p:nvPr/>
        </p:nvSpPr>
        <p:spPr bwMode="auto">
          <a:xfrm>
            <a:off x="838200" y="5299076"/>
            <a:ext cx="6456263" cy="12003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i="0" dirty="0">
                <a:solidFill>
                  <a:srgbClr val="CC0000"/>
                </a:solidFill>
                <a:latin typeface="Helvetica" pitchFamily="2" charset="0"/>
              </a:rPr>
              <a:t>Link layer</a:t>
            </a:r>
            <a:r>
              <a:rPr lang="en-US" sz="2400" i="0" dirty="0">
                <a:latin typeface="Helvetica" pitchFamily="2" charset="0"/>
              </a:rPr>
              <a:t> has the responsibility of </a:t>
            </a:r>
          </a:p>
          <a:p>
            <a:pPr>
              <a:defRPr/>
            </a:pPr>
            <a:r>
              <a:rPr lang="en-US" sz="2400" i="0" dirty="0">
                <a:latin typeface="Helvetica" pitchFamily="2" charset="0"/>
              </a:rPr>
              <a:t>transferring datagram from one node </a:t>
            </a:r>
          </a:p>
          <a:p>
            <a:pPr>
              <a:defRPr/>
            </a:pPr>
            <a:r>
              <a:rPr lang="en-US" sz="2400" i="0" dirty="0">
                <a:latin typeface="Helvetica" pitchFamily="2" charset="0"/>
              </a:rPr>
              <a:t>to </a:t>
            </a:r>
            <a:r>
              <a:rPr lang="en-US" sz="2400" i="0" dirty="0">
                <a:solidFill>
                  <a:srgbClr val="CC0000"/>
                </a:solidFill>
                <a:latin typeface="Helvetica" pitchFamily="2" charset="0"/>
              </a:rPr>
              <a:t>physically adjacent</a:t>
            </a:r>
            <a:r>
              <a:rPr lang="en-US" sz="2400" i="0" dirty="0">
                <a:latin typeface="Helvetica" pitchFamily="2" charset="0"/>
              </a:rPr>
              <a:t> node over a link.</a:t>
            </a:r>
            <a:endParaRPr lang="en-US" i="0" dirty="0">
              <a:latin typeface="Helvetica" pitchFamily="2" charset="0"/>
            </a:endParaRPr>
          </a:p>
        </p:txBody>
      </p:sp>
      <p:sp>
        <p:nvSpPr>
          <p:cNvPr id="537" name="Freeform 415"/>
          <p:cNvSpPr>
            <a:spLocks/>
          </p:cNvSpPr>
          <p:nvPr/>
        </p:nvSpPr>
        <p:spPr bwMode="auto">
          <a:xfrm>
            <a:off x="8528050" y="3527425"/>
            <a:ext cx="1314450" cy="674688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8" name="Freeform 416"/>
          <p:cNvSpPr>
            <a:spLocks/>
          </p:cNvSpPr>
          <p:nvPr/>
        </p:nvSpPr>
        <p:spPr bwMode="auto">
          <a:xfrm>
            <a:off x="8547101" y="2017139"/>
            <a:ext cx="1730375" cy="1125538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9" name="Freeform 417"/>
          <p:cNvSpPr>
            <a:spLocks/>
          </p:cNvSpPr>
          <p:nvPr/>
        </p:nvSpPr>
        <p:spPr bwMode="auto">
          <a:xfrm>
            <a:off x="6726239" y="1709739"/>
            <a:ext cx="1736725" cy="1071563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40" name="Group 418"/>
          <p:cNvGrpSpPr>
            <a:grpSpLocks/>
          </p:cNvGrpSpPr>
          <p:nvPr/>
        </p:nvGrpSpPr>
        <p:grpSpPr bwMode="auto">
          <a:xfrm>
            <a:off x="6802438" y="2974975"/>
            <a:ext cx="1458912" cy="933450"/>
            <a:chOff x="2889" y="1631"/>
            <a:chExt cx="980" cy="743"/>
          </a:xfrm>
        </p:grpSpPr>
        <p:sp>
          <p:nvSpPr>
            <p:cNvPr id="889" name="Rectangle 41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90" name="AutoShape 42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solidFill>
                  <a:srgbClr val="00CCFF"/>
                </a:solidFill>
              </a:endParaRPr>
            </a:p>
          </p:txBody>
        </p:sp>
      </p:grpSp>
      <p:sp>
        <p:nvSpPr>
          <p:cNvPr id="541" name="Line 421"/>
          <p:cNvSpPr>
            <a:spLocks noChangeShapeType="1"/>
          </p:cNvSpPr>
          <p:nvPr/>
        </p:nvSpPr>
        <p:spPr bwMode="auto">
          <a:xfrm>
            <a:off x="8920163" y="3813175"/>
            <a:ext cx="163512" cy="1206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2" name="Line 422"/>
          <p:cNvSpPr>
            <a:spLocks noChangeShapeType="1"/>
          </p:cNvSpPr>
          <p:nvPr/>
        </p:nvSpPr>
        <p:spPr bwMode="auto">
          <a:xfrm>
            <a:off x="9017000" y="3733800"/>
            <a:ext cx="2794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3" name="Line 423"/>
          <p:cNvSpPr>
            <a:spLocks noChangeShapeType="1"/>
          </p:cNvSpPr>
          <p:nvPr/>
        </p:nvSpPr>
        <p:spPr bwMode="auto">
          <a:xfrm flipV="1">
            <a:off x="9253539" y="3819526"/>
            <a:ext cx="134937" cy="1047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4" name="Line 424"/>
          <p:cNvSpPr>
            <a:spLocks noChangeShapeType="1"/>
          </p:cNvSpPr>
          <p:nvPr/>
        </p:nvSpPr>
        <p:spPr bwMode="auto">
          <a:xfrm>
            <a:off x="7951788" y="3740150"/>
            <a:ext cx="67945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5" name="Line 425"/>
          <p:cNvSpPr>
            <a:spLocks noChangeShapeType="1"/>
          </p:cNvSpPr>
          <p:nvPr/>
        </p:nvSpPr>
        <p:spPr bwMode="auto">
          <a:xfrm>
            <a:off x="8247064" y="2587626"/>
            <a:ext cx="509587" cy="31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6" name="Freeform 427"/>
          <p:cNvSpPr>
            <a:spLocks/>
          </p:cNvSpPr>
          <p:nvPr/>
        </p:nvSpPr>
        <p:spPr bwMode="auto">
          <a:xfrm>
            <a:off x="7021513" y="4378325"/>
            <a:ext cx="3079750" cy="1665288"/>
          </a:xfrm>
          <a:custGeom>
            <a:avLst/>
            <a:gdLst>
              <a:gd name="T0" fmla="*/ 2147483647 w 1940"/>
              <a:gd name="T1" fmla="*/ 2147483647 h 1049"/>
              <a:gd name="T2" fmla="*/ 2147483647 w 1940"/>
              <a:gd name="T3" fmla="*/ 2147483647 h 1049"/>
              <a:gd name="T4" fmla="*/ 2147483647 w 1940"/>
              <a:gd name="T5" fmla="*/ 2147483647 h 1049"/>
              <a:gd name="T6" fmla="*/ 2147483647 w 1940"/>
              <a:gd name="T7" fmla="*/ 2147483647 h 1049"/>
              <a:gd name="T8" fmla="*/ 2147483647 w 1940"/>
              <a:gd name="T9" fmla="*/ 2147483647 h 1049"/>
              <a:gd name="T10" fmla="*/ 2147483647 w 1940"/>
              <a:gd name="T11" fmla="*/ 2147483647 h 1049"/>
              <a:gd name="T12" fmla="*/ 2147483647 w 1940"/>
              <a:gd name="T13" fmla="*/ 2147483647 h 1049"/>
              <a:gd name="T14" fmla="*/ 2147483647 w 1940"/>
              <a:gd name="T15" fmla="*/ 2147483647 h 1049"/>
              <a:gd name="T16" fmla="*/ 2147483647 w 1940"/>
              <a:gd name="T17" fmla="*/ 2147483647 h 1049"/>
              <a:gd name="T18" fmla="*/ 2147483647 w 1940"/>
              <a:gd name="T19" fmla="*/ 2147483647 h 1049"/>
              <a:gd name="T20" fmla="*/ 2147483647 w 1940"/>
              <a:gd name="T21" fmla="*/ 2147483647 h 1049"/>
              <a:gd name="T22" fmla="*/ 2147483647 w 1940"/>
              <a:gd name="T23" fmla="*/ 2147483647 h 1049"/>
              <a:gd name="T24" fmla="*/ 2147483647 w 1940"/>
              <a:gd name="T25" fmla="*/ 2147483647 h 1049"/>
              <a:gd name="T26" fmla="*/ 2147483647 w 1940"/>
              <a:gd name="T27" fmla="*/ 2147483647 h 1049"/>
              <a:gd name="T28" fmla="*/ 2147483647 w 1940"/>
              <a:gd name="T29" fmla="*/ 2147483647 h 1049"/>
              <a:gd name="T30" fmla="*/ 2147483647 w 1940"/>
              <a:gd name="T31" fmla="*/ 2147483647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7" name="Line 428"/>
          <p:cNvSpPr>
            <a:spLocks noChangeShapeType="1"/>
          </p:cNvSpPr>
          <p:nvPr/>
        </p:nvSpPr>
        <p:spPr bwMode="auto">
          <a:xfrm rot="16200000">
            <a:off x="9369426" y="5159376"/>
            <a:ext cx="523875" cy="1397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8" name="Line 429"/>
          <p:cNvSpPr>
            <a:spLocks noChangeShapeType="1"/>
          </p:cNvSpPr>
          <p:nvPr/>
        </p:nvSpPr>
        <p:spPr bwMode="auto">
          <a:xfrm rot="5400000" flipV="1">
            <a:off x="9515476" y="5440364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9" name="Line 430"/>
          <p:cNvSpPr>
            <a:spLocks noChangeShapeType="1"/>
          </p:cNvSpPr>
          <p:nvPr/>
        </p:nvSpPr>
        <p:spPr bwMode="auto">
          <a:xfrm rot="16200000" flipH="1">
            <a:off x="9731750" y="5085976"/>
            <a:ext cx="8249" cy="18362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0" name="Line 431"/>
          <p:cNvSpPr>
            <a:spLocks noChangeShapeType="1"/>
          </p:cNvSpPr>
          <p:nvPr/>
        </p:nvSpPr>
        <p:spPr bwMode="auto">
          <a:xfrm>
            <a:off x="8882064" y="4697413"/>
            <a:ext cx="390525" cy="1841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1" name="Line 432"/>
          <p:cNvSpPr>
            <a:spLocks noChangeShapeType="1"/>
          </p:cNvSpPr>
          <p:nvPr/>
        </p:nvSpPr>
        <p:spPr bwMode="auto">
          <a:xfrm flipV="1">
            <a:off x="8261351" y="4684714"/>
            <a:ext cx="322263" cy="19843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2" name="Line 433"/>
          <p:cNvSpPr>
            <a:spLocks noChangeShapeType="1"/>
          </p:cNvSpPr>
          <p:nvPr/>
        </p:nvSpPr>
        <p:spPr bwMode="auto">
          <a:xfrm flipV="1">
            <a:off x="8304213" y="4976813"/>
            <a:ext cx="97155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3" name="Line 435"/>
          <p:cNvSpPr>
            <a:spLocks noChangeShapeType="1"/>
          </p:cNvSpPr>
          <p:nvPr/>
        </p:nvSpPr>
        <p:spPr bwMode="auto">
          <a:xfrm>
            <a:off x="7624764" y="4773614"/>
            <a:ext cx="263525" cy="857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4" name="Line 436"/>
          <p:cNvSpPr>
            <a:spLocks noChangeShapeType="1"/>
          </p:cNvSpPr>
          <p:nvPr/>
        </p:nvSpPr>
        <p:spPr bwMode="auto">
          <a:xfrm flipV="1">
            <a:off x="7366000" y="4952399"/>
            <a:ext cx="548981" cy="15776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5" name="Line 439"/>
          <p:cNvSpPr>
            <a:spLocks noChangeShapeType="1"/>
          </p:cNvSpPr>
          <p:nvPr/>
        </p:nvSpPr>
        <p:spPr bwMode="auto">
          <a:xfrm flipH="1">
            <a:off x="7802768" y="5070475"/>
            <a:ext cx="131556" cy="24404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6" name="Line 440"/>
          <p:cNvSpPr>
            <a:spLocks noChangeShapeType="1"/>
          </p:cNvSpPr>
          <p:nvPr/>
        </p:nvSpPr>
        <p:spPr bwMode="auto">
          <a:xfrm flipH="1" flipV="1">
            <a:off x="8119003" y="5008501"/>
            <a:ext cx="67735" cy="261999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7" name="Line 441"/>
          <p:cNvSpPr>
            <a:spLocks noChangeShapeType="1"/>
          </p:cNvSpPr>
          <p:nvPr/>
        </p:nvSpPr>
        <p:spPr bwMode="auto">
          <a:xfrm>
            <a:off x="8215914" y="5003402"/>
            <a:ext cx="555024" cy="31948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8" name="Line 443"/>
          <p:cNvSpPr>
            <a:spLocks noChangeShapeType="1"/>
          </p:cNvSpPr>
          <p:nvPr/>
        </p:nvSpPr>
        <p:spPr bwMode="auto">
          <a:xfrm>
            <a:off x="7805738" y="3522663"/>
            <a:ext cx="0" cy="1317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9" name="Line 444"/>
          <p:cNvSpPr>
            <a:spLocks noChangeShapeType="1"/>
          </p:cNvSpPr>
          <p:nvPr/>
        </p:nvSpPr>
        <p:spPr bwMode="auto">
          <a:xfrm flipV="1">
            <a:off x="9101139" y="2492376"/>
            <a:ext cx="123825" cy="87313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0" name="Line 445"/>
          <p:cNvSpPr>
            <a:spLocks noChangeShapeType="1"/>
          </p:cNvSpPr>
          <p:nvPr/>
        </p:nvSpPr>
        <p:spPr bwMode="auto">
          <a:xfrm>
            <a:off x="8929688" y="2675613"/>
            <a:ext cx="0" cy="825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1" name="Line 446"/>
          <p:cNvSpPr>
            <a:spLocks noChangeShapeType="1"/>
          </p:cNvSpPr>
          <p:nvPr/>
        </p:nvSpPr>
        <p:spPr bwMode="auto">
          <a:xfrm flipV="1">
            <a:off x="9101139" y="2562226"/>
            <a:ext cx="263525" cy="2889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2" name="Line 447"/>
          <p:cNvSpPr>
            <a:spLocks noChangeShapeType="1"/>
          </p:cNvSpPr>
          <p:nvPr/>
        </p:nvSpPr>
        <p:spPr bwMode="auto">
          <a:xfrm>
            <a:off x="9466263" y="2560638"/>
            <a:ext cx="0" cy="1968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3" name="Line 448"/>
          <p:cNvSpPr>
            <a:spLocks noChangeShapeType="1"/>
          </p:cNvSpPr>
          <p:nvPr/>
        </p:nvSpPr>
        <p:spPr bwMode="auto">
          <a:xfrm>
            <a:off x="9120188" y="2867025"/>
            <a:ext cx="188912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4" name="Line 449"/>
          <p:cNvSpPr>
            <a:spLocks noChangeShapeType="1"/>
          </p:cNvSpPr>
          <p:nvPr/>
        </p:nvSpPr>
        <p:spPr bwMode="auto">
          <a:xfrm flipV="1">
            <a:off x="7415214" y="3733801"/>
            <a:ext cx="168275" cy="31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5" name="Line 450"/>
          <p:cNvSpPr>
            <a:spLocks noChangeShapeType="1"/>
          </p:cNvSpPr>
          <p:nvPr/>
        </p:nvSpPr>
        <p:spPr bwMode="auto">
          <a:xfrm>
            <a:off x="9674225" y="2857500"/>
            <a:ext cx="1778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6" name="Line 451"/>
          <p:cNvSpPr>
            <a:spLocks noChangeShapeType="1"/>
          </p:cNvSpPr>
          <p:nvPr/>
        </p:nvSpPr>
        <p:spPr bwMode="auto">
          <a:xfrm flipH="1">
            <a:off x="8820151" y="2933700"/>
            <a:ext cx="98425" cy="7048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7" name="Line 452"/>
          <p:cNvSpPr>
            <a:spLocks noChangeShapeType="1"/>
          </p:cNvSpPr>
          <p:nvPr/>
        </p:nvSpPr>
        <p:spPr bwMode="auto">
          <a:xfrm flipH="1">
            <a:off x="9412289" y="2933701"/>
            <a:ext cx="111125" cy="7270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8" name="Line 541"/>
          <p:cNvSpPr>
            <a:spLocks noChangeShapeType="1"/>
          </p:cNvSpPr>
          <p:nvPr/>
        </p:nvSpPr>
        <p:spPr bwMode="auto">
          <a:xfrm flipV="1">
            <a:off x="8796338" y="4075113"/>
            <a:ext cx="227012" cy="4365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69" name="Group 590"/>
          <p:cNvGrpSpPr>
            <a:grpSpLocks/>
          </p:cNvGrpSpPr>
          <p:nvPr/>
        </p:nvGrpSpPr>
        <p:grpSpPr bwMode="auto">
          <a:xfrm flipH="1">
            <a:off x="7299326" y="4533901"/>
            <a:ext cx="414337" cy="373063"/>
            <a:chOff x="2839" y="3501"/>
            <a:chExt cx="755" cy="803"/>
          </a:xfrm>
        </p:grpSpPr>
        <p:pic>
          <p:nvPicPr>
            <p:cNvPr id="887" name="Picture 59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8" name="Freeform 59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0" name="Group 593"/>
          <p:cNvGrpSpPr>
            <a:grpSpLocks/>
          </p:cNvGrpSpPr>
          <p:nvPr/>
        </p:nvGrpSpPr>
        <p:grpSpPr bwMode="auto">
          <a:xfrm flipH="1">
            <a:off x="6981825" y="4954588"/>
            <a:ext cx="482600" cy="406400"/>
            <a:chOff x="2839" y="3501"/>
            <a:chExt cx="755" cy="803"/>
          </a:xfrm>
        </p:grpSpPr>
        <p:pic>
          <p:nvPicPr>
            <p:cNvPr id="885" name="Picture 594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6" name="Freeform 595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1" name="Group 596"/>
          <p:cNvGrpSpPr>
            <a:grpSpLocks/>
          </p:cNvGrpSpPr>
          <p:nvPr/>
        </p:nvGrpSpPr>
        <p:grpSpPr bwMode="auto">
          <a:xfrm flipH="1">
            <a:off x="7459664" y="5256213"/>
            <a:ext cx="427037" cy="349250"/>
            <a:chOff x="2839" y="3501"/>
            <a:chExt cx="755" cy="803"/>
          </a:xfrm>
        </p:grpSpPr>
        <p:pic>
          <p:nvPicPr>
            <p:cNvPr id="883" name="Picture 597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4" name="Freeform 59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2" name="Group 599"/>
          <p:cNvGrpSpPr>
            <a:grpSpLocks/>
          </p:cNvGrpSpPr>
          <p:nvPr/>
        </p:nvGrpSpPr>
        <p:grpSpPr bwMode="auto">
          <a:xfrm>
            <a:off x="8074026" y="5238750"/>
            <a:ext cx="427037" cy="350838"/>
            <a:chOff x="2839" y="3501"/>
            <a:chExt cx="755" cy="803"/>
          </a:xfrm>
        </p:grpSpPr>
        <p:pic>
          <p:nvPicPr>
            <p:cNvPr id="881" name="Picture 600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2" name="Freeform 60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573" name="Picture 603" descr="car_icon_sma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15" y="1803459"/>
            <a:ext cx="8493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4" name="Group 652"/>
          <p:cNvGrpSpPr>
            <a:grpSpLocks/>
          </p:cNvGrpSpPr>
          <p:nvPr/>
        </p:nvGrpSpPr>
        <p:grpSpPr bwMode="auto">
          <a:xfrm>
            <a:off x="7137401" y="1546226"/>
            <a:ext cx="415925" cy="385763"/>
            <a:chOff x="2751" y="1851"/>
            <a:chExt cx="462" cy="478"/>
          </a:xfrm>
        </p:grpSpPr>
        <p:pic>
          <p:nvPicPr>
            <p:cNvPr id="879" name="Picture 653" descr="iphone_stylized_small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" name="Picture 654" descr="antenna_radiation_stylize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9" name="Line 693"/>
          <p:cNvSpPr>
            <a:spLocks noChangeShapeType="1"/>
          </p:cNvSpPr>
          <p:nvPr/>
        </p:nvSpPr>
        <p:spPr bwMode="auto">
          <a:xfrm>
            <a:off x="9869488" y="2855913"/>
            <a:ext cx="305034" cy="259"/>
          </a:xfrm>
          <a:prstGeom prst="line">
            <a:avLst/>
          </a:prstGeom>
          <a:noFill/>
          <a:ln w="25400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88" name="Group 776"/>
          <p:cNvGrpSpPr>
            <a:grpSpLocks/>
          </p:cNvGrpSpPr>
          <p:nvPr/>
        </p:nvGrpSpPr>
        <p:grpSpPr bwMode="auto">
          <a:xfrm>
            <a:off x="7135813" y="3500439"/>
            <a:ext cx="506412" cy="352425"/>
            <a:chOff x="2967" y="478"/>
            <a:chExt cx="788" cy="625"/>
          </a:xfrm>
        </p:grpSpPr>
        <p:pic>
          <p:nvPicPr>
            <p:cNvPr id="781" name="Picture 777" descr="access_point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2" name="Picture 778" descr="antenna_radiation_stylize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89" name="Group 779"/>
          <p:cNvGrpSpPr>
            <a:grpSpLocks/>
          </p:cNvGrpSpPr>
          <p:nvPr/>
        </p:nvGrpSpPr>
        <p:grpSpPr bwMode="auto">
          <a:xfrm>
            <a:off x="8656638" y="5003800"/>
            <a:ext cx="563562" cy="420688"/>
            <a:chOff x="2967" y="478"/>
            <a:chExt cx="788" cy="625"/>
          </a:xfrm>
        </p:grpSpPr>
        <p:pic>
          <p:nvPicPr>
            <p:cNvPr id="779" name="Picture 780" descr="access_point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0" name="Picture 781" descr="antenna_radiation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0" name="Group 523"/>
          <p:cNvGrpSpPr>
            <a:grpSpLocks/>
          </p:cNvGrpSpPr>
          <p:nvPr/>
        </p:nvGrpSpPr>
        <p:grpSpPr bwMode="auto">
          <a:xfrm>
            <a:off x="7414114" y="1844675"/>
            <a:ext cx="457200" cy="733152"/>
            <a:chOff x="6061075" y="1844675"/>
            <a:chExt cx="457200" cy="733152"/>
          </a:xfrm>
        </p:grpSpPr>
        <p:sp>
          <p:nvSpPr>
            <p:cNvPr id="759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227964" cy="17435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60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761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76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6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3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91" name="Group 950"/>
          <p:cNvGrpSpPr>
            <a:grpSpLocks/>
          </p:cNvGrpSpPr>
          <p:nvPr/>
        </p:nvGrpSpPr>
        <p:grpSpPr bwMode="auto">
          <a:xfrm>
            <a:off x="9764713" y="5002214"/>
            <a:ext cx="227012" cy="481013"/>
            <a:chOff x="4140" y="429"/>
            <a:chExt cx="1425" cy="2396"/>
          </a:xfrm>
        </p:grpSpPr>
        <p:sp>
          <p:nvSpPr>
            <p:cNvPr id="727" name="Freeform 95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9" name="Freeform 95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95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2" name="Group 95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57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8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3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4" name="Group 96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55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6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5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6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7" name="Group 96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53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4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8" name="Freeform 96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39" name="Group 96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51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2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40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1" name="Freeform 97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97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4" name="Freeform 97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6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7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8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9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0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92" name="Group 983"/>
          <p:cNvGrpSpPr>
            <a:grpSpLocks/>
          </p:cNvGrpSpPr>
          <p:nvPr/>
        </p:nvGrpSpPr>
        <p:grpSpPr bwMode="auto">
          <a:xfrm>
            <a:off x="9448800" y="5303839"/>
            <a:ext cx="227012" cy="481013"/>
            <a:chOff x="4140" y="429"/>
            <a:chExt cx="1425" cy="2396"/>
          </a:xfrm>
        </p:grpSpPr>
        <p:sp>
          <p:nvSpPr>
            <p:cNvPr id="695" name="Freeform 98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Rectangle 985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7" name="Freeform 98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98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Rectangle 988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0" name="Group 98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5" name="AutoShape 990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6" name="AutoShape 991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1" name="Rectangle 992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2" name="Group 99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3" name="AutoShape 994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4" name="AutoShape 995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3" name="Rectangle 996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4" name="Rectangle 997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5" name="Group 99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1" name="AutoShape 999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2" name="AutoShape 100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6" name="Freeform 100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07" name="Group 100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19" name="AutoShape 1003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0" name="AutoShape 1004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8" name="Rectangle 1005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9" name="Freeform 100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0" name="Freeform 100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Oval 1008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2" name="Freeform 100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AutoShape 1010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4" name="AutoShape 1011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5" name="Oval 1012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6" name="Oval 1013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7" name="Oval 1014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8" name="Rectangle 1015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pic>
        <p:nvPicPr>
          <p:cNvPr id="593" name="Picture 1017" descr="antenna_styliz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2043113"/>
            <a:ext cx="530702" cy="22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" name="Picture 1018" descr="laptop_keyboar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6851958" y="2291591"/>
            <a:ext cx="437221" cy="15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5" name="Freeform 1019"/>
          <p:cNvSpPr>
            <a:spLocks/>
          </p:cNvSpPr>
          <p:nvPr/>
        </p:nvSpPr>
        <p:spPr bwMode="auto">
          <a:xfrm>
            <a:off x="6996855" y="2136805"/>
            <a:ext cx="351919" cy="208167"/>
          </a:xfrm>
          <a:custGeom>
            <a:avLst/>
            <a:gdLst>
              <a:gd name="T0" fmla="*/ 6573757 w 2982"/>
              <a:gd name="T1" fmla="*/ 0 h 2442"/>
              <a:gd name="T2" fmla="*/ 0 w 2982"/>
              <a:gd name="T3" fmla="*/ 2477886 h 2442"/>
              <a:gd name="T4" fmla="*/ 26294911 w 2982"/>
              <a:gd name="T5" fmla="*/ 3095568 h 2442"/>
              <a:gd name="T6" fmla="*/ 32868668 w 2982"/>
              <a:gd name="T7" fmla="*/ 617681 h 2442"/>
              <a:gd name="T8" fmla="*/ 6573757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596" name="Picture 1020" descr="screen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88" y="2142159"/>
            <a:ext cx="319785" cy="18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7" name="Freeform 1021"/>
          <p:cNvSpPr>
            <a:spLocks/>
          </p:cNvSpPr>
          <p:nvPr/>
        </p:nvSpPr>
        <p:spPr bwMode="auto">
          <a:xfrm>
            <a:off x="7060929" y="2130663"/>
            <a:ext cx="298167" cy="38736"/>
          </a:xfrm>
          <a:custGeom>
            <a:avLst/>
            <a:gdLst>
              <a:gd name="T0" fmla="*/ 1641570 w 2528"/>
              <a:gd name="T1" fmla="*/ 0 h 455"/>
              <a:gd name="T2" fmla="*/ 27891942 w 2528"/>
              <a:gd name="T3" fmla="*/ 616030 h 455"/>
              <a:gd name="T4" fmla="*/ 26250491 w 2528"/>
              <a:gd name="T5" fmla="*/ 616030 h 455"/>
              <a:gd name="T6" fmla="*/ 0 w 2528"/>
              <a:gd name="T7" fmla="*/ 616030 h 455"/>
              <a:gd name="T8" fmla="*/ 1641570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8" name="Freeform 1022"/>
          <p:cNvSpPr>
            <a:spLocks/>
          </p:cNvSpPr>
          <p:nvPr/>
        </p:nvSpPr>
        <p:spPr bwMode="auto">
          <a:xfrm>
            <a:off x="6993738" y="2130349"/>
            <a:ext cx="82770" cy="161243"/>
          </a:xfrm>
          <a:custGeom>
            <a:avLst/>
            <a:gdLst>
              <a:gd name="T0" fmla="*/ 6561704 w 702"/>
              <a:gd name="T1" fmla="*/ 0 h 1893"/>
              <a:gd name="T2" fmla="*/ 0 w 702"/>
              <a:gd name="T3" fmla="*/ 2474096 h 1893"/>
              <a:gd name="T4" fmla="*/ 1640426 w 702"/>
              <a:gd name="T5" fmla="*/ 2474096 h 1893"/>
              <a:gd name="T6" fmla="*/ 8202130 w 702"/>
              <a:gd name="T7" fmla="*/ 616693 h 1893"/>
              <a:gd name="T8" fmla="*/ 6561704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9" name="Freeform 1023"/>
          <p:cNvSpPr>
            <a:spLocks/>
          </p:cNvSpPr>
          <p:nvPr/>
        </p:nvSpPr>
        <p:spPr bwMode="auto">
          <a:xfrm>
            <a:off x="7267756" y="2159164"/>
            <a:ext cx="89197" cy="186122"/>
          </a:xfrm>
          <a:custGeom>
            <a:avLst/>
            <a:gdLst>
              <a:gd name="T0" fmla="*/ 8213085 w 756"/>
              <a:gd name="T1" fmla="*/ 0 h 2184"/>
              <a:gd name="T2" fmla="*/ 1642593 w 756"/>
              <a:gd name="T3" fmla="*/ 3093852 h 2184"/>
              <a:gd name="T4" fmla="*/ 0 w 756"/>
              <a:gd name="T5" fmla="*/ 3093852 h 2184"/>
              <a:gd name="T6" fmla="*/ 6570492 w 756"/>
              <a:gd name="T7" fmla="*/ 617339 h 2184"/>
              <a:gd name="T8" fmla="*/ 8213085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0" name="Freeform 1024"/>
          <p:cNvSpPr>
            <a:spLocks/>
          </p:cNvSpPr>
          <p:nvPr/>
        </p:nvSpPr>
        <p:spPr bwMode="auto">
          <a:xfrm>
            <a:off x="6992765" y="2283402"/>
            <a:ext cx="327185" cy="62828"/>
          </a:xfrm>
          <a:custGeom>
            <a:avLst/>
            <a:gdLst>
              <a:gd name="T0" fmla="*/ 1642768 w 2773"/>
              <a:gd name="T1" fmla="*/ 0 h 738"/>
              <a:gd name="T2" fmla="*/ 0 w 2773"/>
              <a:gd name="T3" fmla="*/ 616021 h 738"/>
              <a:gd name="T4" fmla="*/ 26283822 w 2773"/>
              <a:gd name="T5" fmla="*/ 1232127 h 738"/>
              <a:gd name="T6" fmla="*/ 26283822 w 2773"/>
              <a:gd name="T7" fmla="*/ 616021 h 738"/>
              <a:gd name="T8" fmla="*/ 1642768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1" name="Freeform 1025"/>
          <p:cNvSpPr>
            <a:spLocks/>
          </p:cNvSpPr>
          <p:nvPr/>
        </p:nvSpPr>
        <p:spPr bwMode="auto">
          <a:xfrm>
            <a:off x="7277689" y="2160739"/>
            <a:ext cx="83549" cy="186909"/>
          </a:xfrm>
          <a:custGeom>
            <a:avLst/>
            <a:gdLst>
              <a:gd name="T0" fmla="*/ 27077483 w 637"/>
              <a:gd name="T1" fmla="*/ 0 h 1659"/>
              <a:gd name="T2" fmla="*/ 27077483 w 637"/>
              <a:gd name="T3" fmla="*/ 0 h 1659"/>
              <a:gd name="T4" fmla="*/ 2253593 w 637"/>
              <a:gd name="T5" fmla="*/ 84370993 h 1659"/>
              <a:gd name="T6" fmla="*/ 0 w 637"/>
              <a:gd name="T7" fmla="*/ 81515082 h 1659"/>
              <a:gd name="T8" fmla="*/ 27077483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2" name="Freeform 1026"/>
          <p:cNvSpPr>
            <a:spLocks/>
          </p:cNvSpPr>
          <p:nvPr/>
        </p:nvSpPr>
        <p:spPr bwMode="auto">
          <a:xfrm>
            <a:off x="6993154" y="2291749"/>
            <a:ext cx="290961" cy="62041"/>
          </a:xfrm>
          <a:custGeom>
            <a:avLst/>
            <a:gdLst>
              <a:gd name="T0" fmla="*/ 0 w 2216"/>
              <a:gd name="T1" fmla="*/ 0 h 550"/>
              <a:gd name="T2" fmla="*/ 2258362 w 2216"/>
              <a:gd name="T3" fmla="*/ 2875657 h 550"/>
              <a:gd name="T4" fmla="*/ 95077021 w 2216"/>
              <a:gd name="T5" fmla="*/ 28705919 h 550"/>
              <a:gd name="T6" fmla="*/ 95077021 w 2216"/>
              <a:gd name="T7" fmla="*/ 24405125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03" name="Group 1027"/>
          <p:cNvGrpSpPr>
            <a:grpSpLocks/>
          </p:cNvGrpSpPr>
          <p:nvPr/>
        </p:nvGrpSpPr>
        <p:grpSpPr bwMode="auto">
          <a:xfrm>
            <a:off x="6988285" y="2358040"/>
            <a:ext cx="98740" cy="36846"/>
            <a:chOff x="1740" y="2642"/>
            <a:chExt cx="752" cy="327"/>
          </a:xfrm>
        </p:grpSpPr>
        <p:sp>
          <p:nvSpPr>
            <p:cNvPr id="689" name="Freeform 1028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0" name="Freeform 1029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1" name="Freeform 1030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2" name="Freeform 1031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3" name="Freeform 1032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4" name="Freeform 1033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04" name="Freeform 1034"/>
          <p:cNvSpPr>
            <a:spLocks/>
          </p:cNvSpPr>
          <p:nvPr/>
        </p:nvSpPr>
        <p:spPr bwMode="auto">
          <a:xfrm>
            <a:off x="7157330" y="2363551"/>
            <a:ext cx="119578" cy="80936"/>
          </a:xfrm>
          <a:custGeom>
            <a:avLst/>
            <a:gdLst>
              <a:gd name="T0" fmla="*/ 1765285 w 990"/>
              <a:gd name="T1" fmla="*/ 10672924 h 792"/>
              <a:gd name="T2" fmla="*/ 15858459 w 990"/>
              <a:gd name="T3" fmla="*/ 0 h 792"/>
              <a:gd name="T4" fmla="*/ 15858459 w 990"/>
              <a:gd name="T5" fmla="*/ 1065249 h 792"/>
              <a:gd name="T6" fmla="*/ 0 w 990"/>
              <a:gd name="T7" fmla="*/ 10672924 h 792"/>
              <a:gd name="T8" fmla="*/ 1765285 w 990"/>
              <a:gd name="T9" fmla="*/ 10672924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5" name="Freeform 1035"/>
          <p:cNvSpPr>
            <a:spLocks/>
          </p:cNvSpPr>
          <p:nvPr/>
        </p:nvSpPr>
        <p:spPr bwMode="auto">
          <a:xfrm>
            <a:off x="6852153" y="2370007"/>
            <a:ext cx="305957" cy="73850"/>
          </a:xfrm>
          <a:custGeom>
            <a:avLst/>
            <a:gdLst>
              <a:gd name="T0" fmla="*/ 1766745 w 2532"/>
              <a:gd name="T1" fmla="*/ 0 h 723"/>
              <a:gd name="T2" fmla="*/ 1766745 w 2532"/>
              <a:gd name="T3" fmla="*/ 0 h 723"/>
              <a:gd name="T4" fmla="*/ 38810380 w 2532"/>
              <a:gd name="T5" fmla="*/ 9588243 h 723"/>
              <a:gd name="T6" fmla="*/ 38810380 w 2532"/>
              <a:gd name="T7" fmla="*/ 10652479 h 723"/>
              <a:gd name="T8" fmla="*/ 0 w 2532"/>
              <a:gd name="T9" fmla="*/ 1064237 h 723"/>
              <a:gd name="T10" fmla="*/ 1766745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6" name="Freeform 1036"/>
          <p:cNvSpPr>
            <a:spLocks/>
          </p:cNvSpPr>
          <p:nvPr/>
        </p:nvSpPr>
        <p:spPr bwMode="auto">
          <a:xfrm>
            <a:off x="6852348" y="2356466"/>
            <a:ext cx="3311" cy="14959"/>
          </a:xfrm>
          <a:custGeom>
            <a:avLst/>
            <a:gdLst>
              <a:gd name="T0" fmla="*/ 2059569 w 26"/>
              <a:gd name="T1" fmla="*/ 1056289 h 147"/>
              <a:gd name="T2" fmla="*/ 2059569 w 26"/>
              <a:gd name="T3" fmla="*/ 2112475 h 147"/>
              <a:gd name="T4" fmla="*/ 0 w 26"/>
              <a:gd name="T5" fmla="*/ 2112475 h 147"/>
              <a:gd name="T6" fmla="*/ 2059569 w 26"/>
              <a:gd name="T7" fmla="*/ 0 h 147"/>
              <a:gd name="T8" fmla="*/ 2059569 w 26"/>
              <a:gd name="T9" fmla="*/ 1056289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7" name="Freeform 1037"/>
          <p:cNvSpPr>
            <a:spLocks/>
          </p:cNvSpPr>
          <p:nvPr/>
        </p:nvSpPr>
        <p:spPr bwMode="auto">
          <a:xfrm>
            <a:off x="6852542" y="2295528"/>
            <a:ext cx="142170" cy="61883"/>
          </a:xfrm>
          <a:custGeom>
            <a:avLst/>
            <a:gdLst>
              <a:gd name="T0" fmla="*/ 17669579 w 1176"/>
              <a:gd name="T1" fmla="*/ 0 h 606"/>
              <a:gd name="T2" fmla="*/ 0 w 1176"/>
              <a:gd name="T3" fmla="*/ 8519635 h 606"/>
              <a:gd name="T4" fmla="*/ 1768421 w 1176"/>
              <a:gd name="T5" fmla="*/ 8519635 h 606"/>
              <a:gd name="T6" fmla="*/ 17669579 w 1176"/>
              <a:gd name="T7" fmla="*/ 1063652 h 606"/>
              <a:gd name="T8" fmla="*/ 17669579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8" name="Freeform 1038"/>
          <p:cNvSpPr>
            <a:spLocks/>
          </p:cNvSpPr>
          <p:nvPr/>
        </p:nvSpPr>
        <p:spPr bwMode="auto">
          <a:xfrm>
            <a:off x="6862085" y="2359615"/>
            <a:ext cx="290182" cy="71016"/>
          </a:xfrm>
          <a:custGeom>
            <a:avLst/>
            <a:gdLst>
              <a:gd name="T0" fmla="*/ 1510505 w 2532"/>
              <a:gd name="T1" fmla="*/ 0 h 723"/>
              <a:gd name="T2" fmla="*/ 1510505 w 2532"/>
              <a:gd name="T3" fmla="*/ 0 h 723"/>
              <a:gd name="T4" fmla="*/ 18059933 w 2532"/>
              <a:gd name="T5" fmla="*/ 5682655 h 723"/>
              <a:gd name="T6" fmla="*/ 18059933 w 2532"/>
              <a:gd name="T7" fmla="*/ 5682655 h 723"/>
              <a:gd name="T8" fmla="*/ 0 w 2532"/>
              <a:gd name="T9" fmla="*/ 945505 h 723"/>
              <a:gd name="T10" fmla="*/ 1510505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9" name="Freeform 1039"/>
          <p:cNvSpPr>
            <a:spLocks/>
          </p:cNvSpPr>
          <p:nvPr/>
        </p:nvSpPr>
        <p:spPr bwMode="auto">
          <a:xfrm flipV="1">
            <a:off x="7151877" y="2354577"/>
            <a:ext cx="118410" cy="73535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9465267 h 723"/>
              <a:gd name="T6" fmla="*/ 0 w 2532"/>
              <a:gd name="T7" fmla="*/ 9465267 h 723"/>
              <a:gd name="T8" fmla="*/ 0 w 2532"/>
              <a:gd name="T9" fmla="*/ 1055120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10" name="Group 1064"/>
          <p:cNvGrpSpPr>
            <a:grpSpLocks/>
          </p:cNvGrpSpPr>
          <p:nvPr/>
        </p:nvGrpSpPr>
        <p:grpSpPr bwMode="auto">
          <a:xfrm>
            <a:off x="8396288" y="5486400"/>
            <a:ext cx="474662" cy="407988"/>
            <a:chOff x="877" y="1008"/>
            <a:chExt cx="2747" cy="2591"/>
          </a:xfrm>
        </p:grpSpPr>
        <p:pic>
          <p:nvPicPr>
            <p:cNvPr id="666" name="Picture 1065" descr="antenna_stylize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7" name="Picture 1066" descr="laptop_keyboar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8" name="Freeform 1067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69" name="Picture 1068" descr="screen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0" name="Freeform 1069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1070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1071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1072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1073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1074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76" name="Group 1075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683" name="Freeform 1076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4" name="Freeform 1077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5" name="Freeform 1078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6" name="Freeform 1079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7" name="Freeform 1080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8" name="Freeform 1081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77" name="Freeform 1082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Freeform 1083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1084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Freeform 1085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1" name="Freeform 1086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1087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611" name="Picture 1115" descr="antenna_stylized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022" y="3105641"/>
            <a:ext cx="347997" cy="16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2" name="Picture 1116" descr="laptop_keyboard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7037879" y="3291709"/>
            <a:ext cx="286699" cy="11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3" name="Freeform 1117"/>
          <p:cNvSpPr>
            <a:spLocks/>
          </p:cNvSpPr>
          <p:nvPr/>
        </p:nvSpPr>
        <p:spPr bwMode="auto">
          <a:xfrm>
            <a:off x="7132891" y="3175800"/>
            <a:ext cx="230764" cy="155883"/>
          </a:xfrm>
          <a:custGeom>
            <a:avLst/>
            <a:gdLst>
              <a:gd name="T0" fmla="*/ 1856482 w 2982"/>
              <a:gd name="T1" fmla="*/ 0 h 2442"/>
              <a:gd name="T2" fmla="*/ 0 w 2982"/>
              <a:gd name="T3" fmla="*/ 1039092 h 2442"/>
              <a:gd name="T4" fmla="*/ 7413777 w 2982"/>
              <a:gd name="T5" fmla="*/ 1299855 h 2442"/>
              <a:gd name="T6" fmla="*/ 9270259 w 2982"/>
              <a:gd name="T7" fmla="*/ 260763 h 2442"/>
              <a:gd name="T8" fmla="*/ 1856482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614" name="Picture 1118" descr="screen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257" y="3179809"/>
            <a:ext cx="209692" cy="14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" name="Freeform 1119"/>
          <p:cNvSpPr>
            <a:spLocks/>
          </p:cNvSpPr>
          <p:nvPr/>
        </p:nvSpPr>
        <p:spPr bwMode="auto">
          <a:xfrm>
            <a:off x="7174907" y="3171202"/>
            <a:ext cx="195517" cy="29007"/>
          </a:xfrm>
          <a:custGeom>
            <a:avLst/>
            <a:gdLst>
              <a:gd name="T0" fmla="*/ 460563 w 2528"/>
              <a:gd name="T1" fmla="*/ 0 h 455"/>
              <a:gd name="T2" fmla="*/ 7865770 w 2528"/>
              <a:gd name="T3" fmla="*/ 260107 h 455"/>
              <a:gd name="T4" fmla="*/ 7399174 w 2528"/>
              <a:gd name="T5" fmla="*/ 260107 h 455"/>
              <a:gd name="T6" fmla="*/ 0 w 2528"/>
              <a:gd name="T7" fmla="*/ 260107 h 455"/>
              <a:gd name="T8" fmla="*/ 460563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6" name="Freeform 1120"/>
          <p:cNvSpPr>
            <a:spLocks/>
          </p:cNvSpPr>
          <p:nvPr/>
        </p:nvSpPr>
        <p:spPr bwMode="auto">
          <a:xfrm>
            <a:off x="7130849" y="3170966"/>
            <a:ext cx="54275" cy="120745"/>
          </a:xfrm>
          <a:custGeom>
            <a:avLst/>
            <a:gdLst>
              <a:gd name="T0" fmla="*/ 1847051 w 702"/>
              <a:gd name="T1" fmla="*/ 0 h 1893"/>
              <a:gd name="T2" fmla="*/ 0 w 702"/>
              <a:gd name="T3" fmla="*/ 1037463 h 1893"/>
              <a:gd name="T4" fmla="*/ 460255 w 702"/>
              <a:gd name="T5" fmla="*/ 1037463 h 1893"/>
              <a:gd name="T6" fmla="*/ 2313337 w 702"/>
              <a:gd name="T7" fmla="*/ 260370 h 1893"/>
              <a:gd name="T8" fmla="*/ 1847051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7" name="Freeform 1121"/>
          <p:cNvSpPr>
            <a:spLocks/>
          </p:cNvSpPr>
          <p:nvPr/>
        </p:nvSpPr>
        <p:spPr bwMode="auto">
          <a:xfrm>
            <a:off x="7310530" y="3192544"/>
            <a:ext cx="58489" cy="139375"/>
          </a:xfrm>
          <a:custGeom>
            <a:avLst/>
            <a:gdLst>
              <a:gd name="T0" fmla="*/ 2316427 w 756"/>
              <a:gd name="T1" fmla="*/ 0 h 2184"/>
              <a:gd name="T2" fmla="*/ 460872 w 756"/>
              <a:gd name="T3" fmla="*/ 1299110 h 2184"/>
              <a:gd name="T4" fmla="*/ 0 w 756"/>
              <a:gd name="T5" fmla="*/ 1299110 h 2184"/>
              <a:gd name="T6" fmla="*/ 1849521 w 756"/>
              <a:gd name="T7" fmla="*/ 260626 h 2184"/>
              <a:gd name="T8" fmla="*/ 2316427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8" name="Freeform 1122"/>
          <p:cNvSpPr>
            <a:spLocks/>
          </p:cNvSpPr>
          <p:nvPr/>
        </p:nvSpPr>
        <p:spPr bwMode="auto">
          <a:xfrm>
            <a:off x="7130210" y="3285578"/>
            <a:ext cx="214545" cy="47048"/>
          </a:xfrm>
          <a:custGeom>
            <a:avLst/>
            <a:gdLst>
              <a:gd name="T0" fmla="*/ 460889 w 2773"/>
              <a:gd name="T1" fmla="*/ 0 h 738"/>
              <a:gd name="T2" fmla="*/ 0 w 2773"/>
              <a:gd name="T3" fmla="*/ 260103 h 738"/>
              <a:gd name="T4" fmla="*/ 7410661 w 2773"/>
              <a:gd name="T5" fmla="*/ 520206 h 738"/>
              <a:gd name="T6" fmla="*/ 7410661 w 2773"/>
              <a:gd name="T7" fmla="*/ 260103 h 738"/>
              <a:gd name="T8" fmla="*/ 460889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9" name="Freeform 1123"/>
          <p:cNvSpPr>
            <a:spLocks/>
          </p:cNvSpPr>
          <p:nvPr/>
        </p:nvSpPr>
        <p:spPr bwMode="auto">
          <a:xfrm>
            <a:off x="7317042" y="3193723"/>
            <a:ext cx="54786" cy="139965"/>
          </a:xfrm>
          <a:custGeom>
            <a:avLst/>
            <a:gdLst>
              <a:gd name="T0" fmla="*/ 7633745 w 637"/>
              <a:gd name="T1" fmla="*/ 0 h 1659"/>
              <a:gd name="T2" fmla="*/ 7633745 w 637"/>
              <a:gd name="T3" fmla="*/ 0 h 1659"/>
              <a:gd name="T4" fmla="*/ 636188 w 637"/>
              <a:gd name="T5" fmla="*/ 35432406 h 1659"/>
              <a:gd name="T6" fmla="*/ 0 w 637"/>
              <a:gd name="T7" fmla="*/ 34229500 h 1659"/>
              <a:gd name="T8" fmla="*/ 7633745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0" name="Freeform 1124"/>
          <p:cNvSpPr>
            <a:spLocks/>
          </p:cNvSpPr>
          <p:nvPr/>
        </p:nvSpPr>
        <p:spPr bwMode="auto">
          <a:xfrm>
            <a:off x="7130465" y="3291827"/>
            <a:ext cx="190792" cy="46458"/>
          </a:xfrm>
          <a:custGeom>
            <a:avLst/>
            <a:gdLst>
              <a:gd name="T0" fmla="*/ 0 w 2216"/>
              <a:gd name="T1" fmla="*/ 0 h 550"/>
              <a:gd name="T2" fmla="*/ 637466 w 2216"/>
              <a:gd name="T3" fmla="*/ 1205796 h 550"/>
              <a:gd name="T4" fmla="*/ 26804554 w 2216"/>
              <a:gd name="T5" fmla="*/ 12051036 h 550"/>
              <a:gd name="T6" fmla="*/ 26804554 w 2216"/>
              <a:gd name="T7" fmla="*/ 10245932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21" name="Group 1125"/>
          <p:cNvGrpSpPr>
            <a:grpSpLocks/>
          </p:cNvGrpSpPr>
          <p:nvPr/>
        </p:nvGrpSpPr>
        <p:grpSpPr bwMode="auto">
          <a:xfrm>
            <a:off x="7127273" y="3341469"/>
            <a:ext cx="64747" cy="27592"/>
            <a:chOff x="1740" y="2642"/>
            <a:chExt cx="752" cy="327"/>
          </a:xfrm>
        </p:grpSpPr>
        <p:sp>
          <p:nvSpPr>
            <p:cNvPr id="660" name="Freeform 1126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1" name="Freeform 1127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1128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1129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1130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1131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22" name="Freeform 1132"/>
          <p:cNvSpPr>
            <a:spLocks/>
          </p:cNvSpPr>
          <p:nvPr/>
        </p:nvSpPr>
        <p:spPr bwMode="auto">
          <a:xfrm>
            <a:off x="7238121" y="3345596"/>
            <a:ext cx="78411" cy="60608"/>
          </a:xfrm>
          <a:custGeom>
            <a:avLst/>
            <a:gdLst>
              <a:gd name="T0" fmla="*/ 495573 w 990"/>
              <a:gd name="T1" fmla="*/ 4479941 h 792"/>
              <a:gd name="T2" fmla="*/ 4472754 w 990"/>
              <a:gd name="T3" fmla="*/ 0 h 792"/>
              <a:gd name="T4" fmla="*/ 4472754 w 990"/>
              <a:gd name="T5" fmla="*/ 450887 h 792"/>
              <a:gd name="T6" fmla="*/ 0 w 990"/>
              <a:gd name="T7" fmla="*/ 4479941 h 792"/>
              <a:gd name="T8" fmla="*/ 495573 w 990"/>
              <a:gd name="T9" fmla="*/ 4479941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3" name="Freeform 1133"/>
          <p:cNvSpPr>
            <a:spLocks/>
          </p:cNvSpPr>
          <p:nvPr/>
        </p:nvSpPr>
        <p:spPr bwMode="auto">
          <a:xfrm>
            <a:off x="7038007" y="3350431"/>
            <a:ext cx="200625" cy="55302"/>
          </a:xfrm>
          <a:custGeom>
            <a:avLst/>
            <a:gdLst>
              <a:gd name="T0" fmla="*/ 496016 w 2532"/>
              <a:gd name="T1" fmla="*/ 0 h 723"/>
              <a:gd name="T2" fmla="*/ 496016 w 2532"/>
              <a:gd name="T3" fmla="*/ 0 h 723"/>
              <a:gd name="T4" fmla="*/ 10943095 w 2532"/>
              <a:gd name="T5" fmla="*/ 4025267 h 723"/>
              <a:gd name="T6" fmla="*/ 10943095 w 2532"/>
              <a:gd name="T7" fmla="*/ 4475790 h 723"/>
              <a:gd name="T8" fmla="*/ 0 w 2532"/>
              <a:gd name="T9" fmla="*/ 444634 h 723"/>
              <a:gd name="T10" fmla="*/ 496016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4" name="Freeform 1134"/>
          <p:cNvSpPr>
            <a:spLocks/>
          </p:cNvSpPr>
          <p:nvPr/>
        </p:nvSpPr>
        <p:spPr bwMode="auto">
          <a:xfrm>
            <a:off x="7038135" y="3340290"/>
            <a:ext cx="2171" cy="11202"/>
          </a:xfrm>
          <a:custGeom>
            <a:avLst/>
            <a:gdLst>
              <a:gd name="T0" fmla="*/ 585669 w 26"/>
              <a:gd name="T1" fmla="*/ 441374 h 147"/>
              <a:gd name="T2" fmla="*/ 585669 w 26"/>
              <a:gd name="T3" fmla="*/ 882672 h 147"/>
              <a:gd name="T4" fmla="*/ 0 w 26"/>
              <a:gd name="T5" fmla="*/ 882672 h 147"/>
              <a:gd name="T6" fmla="*/ 585669 w 26"/>
              <a:gd name="T7" fmla="*/ 0 h 147"/>
              <a:gd name="T8" fmla="*/ 585669 w 26"/>
              <a:gd name="T9" fmla="*/ 441374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5" name="Freeform 1135"/>
          <p:cNvSpPr>
            <a:spLocks/>
          </p:cNvSpPr>
          <p:nvPr/>
        </p:nvSpPr>
        <p:spPr bwMode="auto">
          <a:xfrm>
            <a:off x="7038262" y="3294657"/>
            <a:ext cx="93225" cy="46340"/>
          </a:xfrm>
          <a:custGeom>
            <a:avLst/>
            <a:gdLst>
              <a:gd name="T0" fmla="*/ 4983336 w 1176"/>
              <a:gd name="T1" fmla="*/ 0 h 606"/>
              <a:gd name="T2" fmla="*/ 0 w 1176"/>
              <a:gd name="T3" fmla="*/ 3578656 h 606"/>
              <a:gd name="T4" fmla="*/ 496487 w 1176"/>
              <a:gd name="T5" fmla="*/ 3578656 h 606"/>
              <a:gd name="T6" fmla="*/ 4983336 w 1176"/>
              <a:gd name="T7" fmla="*/ 444436 h 606"/>
              <a:gd name="T8" fmla="*/ 4983336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6" name="Freeform 1136"/>
          <p:cNvSpPr>
            <a:spLocks/>
          </p:cNvSpPr>
          <p:nvPr/>
        </p:nvSpPr>
        <p:spPr bwMode="auto">
          <a:xfrm>
            <a:off x="7044520" y="3342649"/>
            <a:ext cx="190281" cy="53180"/>
          </a:xfrm>
          <a:custGeom>
            <a:avLst/>
            <a:gdLst>
              <a:gd name="T0" fmla="*/ 423548 w 2532"/>
              <a:gd name="T1" fmla="*/ 0 h 723"/>
              <a:gd name="T2" fmla="*/ 423548 w 2532"/>
              <a:gd name="T3" fmla="*/ 0 h 723"/>
              <a:gd name="T4" fmla="*/ 5094150 w 2532"/>
              <a:gd name="T5" fmla="*/ 2385965 h 723"/>
              <a:gd name="T6" fmla="*/ 5094150 w 2532"/>
              <a:gd name="T7" fmla="*/ 2385965 h 723"/>
              <a:gd name="T8" fmla="*/ 0 w 2532"/>
              <a:gd name="T9" fmla="*/ 400358 h 723"/>
              <a:gd name="T10" fmla="*/ 423548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7" name="Freeform 1137"/>
          <p:cNvSpPr>
            <a:spLocks/>
          </p:cNvSpPr>
          <p:nvPr/>
        </p:nvSpPr>
        <p:spPr bwMode="auto">
          <a:xfrm flipV="1">
            <a:off x="7234546" y="3338875"/>
            <a:ext cx="77645" cy="55066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3973587 h 723"/>
              <a:gd name="T6" fmla="*/ 0 w 2532"/>
              <a:gd name="T7" fmla="*/ 3973587 h 723"/>
              <a:gd name="T8" fmla="*/ 0 w 2532"/>
              <a:gd name="T9" fmla="*/ 440833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28" name="Group 1139"/>
          <p:cNvGrpSpPr>
            <a:grpSpLocks/>
          </p:cNvGrpSpPr>
          <p:nvPr/>
        </p:nvGrpSpPr>
        <p:grpSpPr bwMode="auto">
          <a:xfrm flipH="1">
            <a:off x="7519500" y="3253644"/>
            <a:ext cx="359261" cy="342045"/>
            <a:chOff x="2839" y="3501"/>
            <a:chExt cx="755" cy="803"/>
          </a:xfrm>
        </p:grpSpPr>
        <p:pic>
          <p:nvPicPr>
            <p:cNvPr id="658" name="Picture 114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9" name="Freeform 114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29" name="Group 1142"/>
          <p:cNvGrpSpPr>
            <a:grpSpLocks/>
          </p:cNvGrpSpPr>
          <p:nvPr/>
        </p:nvGrpSpPr>
        <p:grpSpPr bwMode="auto">
          <a:xfrm>
            <a:off x="8831263" y="5422900"/>
            <a:ext cx="474662" cy="407988"/>
            <a:chOff x="877" y="1008"/>
            <a:chExt cx="2747" cy="2591"/>
          </a:xfrm>
        </p:grpSpPr>
        <p:pic>
          <p:nvPicPr>
            <p:cNvPr id="635" name="Picture 1143" descr="antenna_stylize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6" name="Picture 1144" descr="laptop_keyboar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7" name="Freeform 1145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38" name="Picture 1146" descr="screen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9" name="Freeform 1147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1148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1149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1150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1151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1152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45" name="Group 1153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652" name="Freeform 1154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3" name="Freeform 1155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4" name="Freeform 1156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5" name="Freeform 1157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6" name="Freeform 1158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7" name="Freeform 1159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46" name="Freeform 1160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1161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1162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1163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1164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1165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630" name="Picture 568" descr="light2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18843" y="2078790"/>
            <a:ext cx="92772" cy="40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1" name="Picture 1017" descr="antenna_styliz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957" y="2006227"/>
            <a:ext cx="530702" cy="22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2" name="Picture 1017" descr="antenna_styliz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95" y="1745624"/>
            <a:ext cx="530702" cy="22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" name="Picture 571" descr="fridge2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702" y="3071518"/>
            <a:ext cx="189578" cy="33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" name="Picture 1115" descr="antenna_stylized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39" y="3011925"/>
            <a:ext cx="347997" cy="16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8" name="Group 850"/>
          <p:cNvGrpSpPr>
            <a:grpSpLocks/>
          </p:cNvGrpSpPr>
          <p:nvPr/>
        </p:nvGrpSpPr>
        <p:grpSpPr bwMode="auto">
          <a:xfrm>
            <a:off x="7131472" y="1538038"/>
            <a:ext cx="448245" cy="96676"/>
            <a:chOff x="2199" y="955"/>
            <a:chExt cx="2547" cy="506"/>
          </a:xfrm>
        </p:grpSpPr>
        <p:sp>
          <p:nvSpPr>
            <p:cNvPr id="531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3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4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59" name="Group 850"/>
          <p:cNvGrpSpPr>
            <a:grpSpLocks/>
          </p:cNvGrpSpPr>
          <p:nvPr/>
        </p:nvGrpSpPr>
        <p:grpSpPr bwMode="auto">
          <a:xfrm>
            <a:off x="6800469" y="2033201"/>
            <a:ext cx="448245" cy="96676"/>
            <a:chOff x="2199" y="955"/>
            <a:chExt cx="2547" cy="506"/>
          </a:xfrm>
        </p:grpSpPr>
        <p:sp>
          <p:nvSpPr>
            <p:cNvPr id="525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0" name="Group 850"/>
          <p:cNvGrpSpPr>
            <a:grpSpLocks/>
          </p:cNvGrpSpPr>
          <p:nvPr/>
        </p:nvGrpSpPr>
        <p:grpSpPr bwMode="auto">
          <a:xfrm>
            <a:off x="8019174" y="2008238"/>
            <a:ext cx="427847" cy="76292"/>
            <a:chOff x="2199" y="955"/>
            <a:chExt cx="2547" cy="506"/>
          </a:xfrm>
        </p:grpSpPr>
        <p:sp>
          <p:nvSpPr>
            <p:cNvPr id="519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4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1" name="Group 850"/>
          <p:cNvGrpSpPr>
            <a:grpSpLocks/>
          </p:cNvGrpSpPr>
          <p:nvPr/>
        </p:nvGrpSpPr>
        <p:grpSpPr bwMode="auto">
          <a:xfrm>
            <a:off x="8082107" y="1745978"/>
            <a:ext cx="427847" cy="76292"/>
            <a:chOff x="2199" y="955"/>
            <a:chExt cx="2547" cy="506"/>
          </a:xfrm>
        </p:grpSpPr>
        <p:sp>
          <p:nvSpPr>
            <p:cNvPr id="513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4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5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6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7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8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2" name="Group 850"/>
          <p:cNvGrpSpPr>
            <a:grpSpLocks/>
          </p:cNvGrpSpPr>
          <p:nvPr/>
        </p:nvGrpSpPr>
        <p:grpSpPr bwMode="auto">
          <a:xfrm>
            <a:off x="7280887" y="2979399"/>
            <a:ext cx="375111" cy="76292"/>
            <a:chOff x="2199" y="955"/>
            <a:chExt cx="2547" cy="506"/>
          </a:xfrm>
        </p:grpSpPr>
        <p:sp>
          <p:nvSpPr>
            <p:cNvPr id="507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3" name="Group 850"/>
          <p:cNvGrpSpPr>
            <a:grpSpLocks/>
          </p:cNvGrpSpPr>
          <p:nvPr/>
        </p:nvGrpSpPr>
        <p:grpSpPr bwMode="auto">
          <a:xfrm>
            <a:off x="6982054" y="3093653"/>
            <a:ext cx="373704" cy="70494"/>
            <a:chOff x="2199" y="955"/>
            <a:chExt cx="2547" cy="506"/>
          </a:xfrm>
        </p:grpSpPr>
        <p:sp>
          <p:nvSpPr>
            <p:cNvPr id="501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4" name="Group 850"/>
          <p:cNvGrpSpPr>
            <a:grpSpLocks/>
          </p:cNvGrpSpPr>
          <p:nvPr/>
        </p:nvGrpSpPr>
        <p:grpSpPr bwMode="auto">
          <a:xfrm>
            <a:off x="7140258" y="3506728"/>
            <a:ext cx="496588" cy="96676"/>
            <a:chOff x="2199" y="955"/>
            <a:chExt cx="2547" cy="506"/>
          </a:xfrm>
        </p:grpSpPr>
        <p:sp>
          <p:nvSpPr>
            <p:cNvPr id="495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5" name="Group 850"/>
          <p:cNvGrpSpPr>
            <a:grpSpLocks/>
          </p:cNvGrpSpPr>
          <p:nvPr/>
        </p:nvGrpSpPr>
        <p:grpSpPr bwMode="auto">
          <a:xfrm>
            <a:off x="8678356" y="5005218"/>
            <a:ext cx="536140" cy="131828"/>
            <a:chOff x="2199" y="955"/>
            <a:chExt cx="2547" cy="506"/>
          </a:xfrm>
        </p:grpSpPr>
        <p:sp>
          <p:nvSpPr>
            <p:cNvPr id="489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4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6" name="Group 850"/>
          <p:cNvGrpSpPr>
            <a:grpSpLocks/>
          </p:cNvGrpSpPr>
          <p:nvPr/>
        </p:nvGrpSpPr>
        <p:grpSpPr bwMode="auto">
          <a:xfrm>
            <a:off x="8823377" y="5413894"/>
            <a:ext cx="408699" cy="92283"/>
            <a:chOff x="2199" y="955"/>
            <a:chExt cx="2547" cy="506"/>
          </a:xfrm>
        </p:grpSpPr>
        <p:sp>
          <p:nvSpPr>
            <p:cNvPr id="483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7" name="Group 850"/>
          <p:cNvGrpSpPr>
            <a:grpSpLocks/>
          </p:cNvGrpSpPr>
          <p:nvPr/>
        </p:nvGrpSpPr>
        <p:grpSpPr bwMode="auto">
          <a:xfrm>
            <a:off x="8405892" y="5484201"/>
            <a:ext cx="408699" cy="92283"/>
            <a:chOff x="2199" y="955"/>
            <a:chExt cx="2547" cy="506"/>
          </a:xfrm>
        </p:grpSpPr>
        <p:sp>
          <p:nvSpPr>
            <p:cNvPr id="477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8" name="Group 817"/>
          <p:cNvGrpSpPr>
            <a:grpSpLocks/>
          </p:cNvGrpSpPr>
          <p:nvPr/>
        </p:nvGrpSpPr>
        <p:grpSpPr bwMode="auto">
          <a:xfrm>
            <a:off x="7389010" y="1738313"/>
            <a:ext cx="517525" cy="508000"/>
            <a:chOff x="2920" y="1424"/>
            <a:chExt cx="326" cy="320"/>
          </a:xfrm>
        </p:grpSpPr>
        <p:sp>
          <p:nvSpPr>
            <p:cNvPr id="469" name="Oval 818"/>
            <p:cNvSpPr>
              <a:spLocks noChangeArrowheads="1"/>
            </p:cNvSpPr>
            <p:nvPr/>
          </p:nvSpPr>
          <p:spPr bwMode="auto">
            <a:xfrm>
              <a:off x="2920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470" name="Group 819"/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472" name="Oval 820"/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73" name="Oval 821"/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74" name="Oval 822"/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75" name="Oval 823"/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76" name="Freeform 824"/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71" name="Freeform 825"/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66CCFF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891" name="Group 347"/>
          <p:cNvGrpSpPr>
            <a:grpSpLocks/>
          </p:cNvGrpSpPr>
          <p:nvPr/>
        </p:nvGrpSpPr>
        <p:grpSpPr bwMode="auto">
          <a:xfrm>
            <a:off x="7850174" y="2477053"/>
            <a:ext cx="416744" cy="205711"/>
            <a:chOff x="1871277" y="1576300"/>
            <a:chExt cx="1128371" cy="437861"/>
          </a:xfrm>
        </p:grpSpPr>
        <p:sp>
          <p:nvSpPr>
            <p:cNvPr id="892" name="Oval 89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93" name="Rectangle 89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4" name="Oval 89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95" name="Freeform 89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6" name="Freeform 89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7" name="Freeform 89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8" name="Freeform 89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899" name="Straight Connector 898"/>
            <p:cNvCxnSpPr>
              <a:endCxn id="89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1" name="Group 347"/>
          <p:cNvGrpSpPr>
            <a:grpSpLocks/>
          </p:cNvGrpSpPr>
          <p:nvPr/>
        </p:nvGrpSpPr>
        <p:grpSpPr bwMode="auto">
          <a:xfrm>
            <a:off x="8701349" y="2476442"/>
            <a:ext cx="416744" cy="205711"/>
            <a:chOff x="1871277" y="1576300"/>
            <a:chExt cx="1128371" cy="437861"/>
          </a:xfrm>
        </p:grpSpPr>
        <p:sp>
          <p:nvSpPr>
            <p:cNvPr id="902" name="Oval 9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3" name="Rectangle 90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4" name="Oval 90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5" name="Freeform 90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6" name="Freeform 90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7" name="Freeform 90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8" name="Freeform 90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09" name="Straight Connector 908"/>
            <p:cNvCxnSpPr>
              <a:endCxn id="90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1" name="Group 347"/>
          <p:cNvGrpSpPr>
            <a:grpSpLocks/>
          </p:cNvGrpSpPr>
          <p:nvPr/>
        </p:nvGrpSpPr>
        <p:grpSpPr bwMode="auto">
          <a:xfrm>
            <a:off x="9210788" y="2399328"/>
            <a:ext cx="416744" cy="205711"/>
            <a:chOff x="1871277" y="1576300"/>
            <a:chExt cx="1128371" cy="437861"/>
          </a:xfrm>
        </p:grpSpPr>
        <p:sp>
          <p:nvSpPr>
            <p:cNvPr id="912" name="Oval 91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13" name="Rectangle 91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4" name="Oval 91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15" name="Freeform 91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6" name="Freeform 91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7" name="Freeform 91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8" name="Freeform 91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19" name="Straight Connector 918"/>
            <p:cNvCxnSpPr>
              <a:endCxn id="91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1" name="Group 347"/>
          <p:cNvGrpSpPr>
            <a:grpSpLocks/>
          </p:cNvGrpSpPr>
          <p:nvPr/>
        </p:nvGrpSpPr>
        <p:grpSpPr bwMode="auto">
          <a:xfrm>
            <a:off x="9276480" y="2760840"/>
            <a:ext cx="416744" cy="205711"/>
            <a:chOff x="1871277" y="1576300"/>
            <a:chExt cx="1128371" cy="437861"/>
          </a:xfrm>
        </p:grpSpPr>
        <p:sp>
          <p:nvSpPr>
            <p:cNvPr id="922" name="Oval 92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3" name="Rectangle 92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4" name="Oval 92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5" name="Freeform 92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6" name="Freeform 92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7" name="Freeform 92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8" name="Freeform 92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29" name="Straight Connector 928"/>
            <p:cNvCxnSpPr>
              <a:endCxn id="92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1" name="Group 347"/>
          <p:cNvGrpSpPr>
            <a:grpSpLocks/>
          </p:cNvGrpSpPr>
          <p:nvPr/>
        </p:nvGrpSpPr>
        <p:grpSpPr bwMode="auto">
          <a:xfrm>
            <a:off x="8725005" y="2760230"/>
            <a:ext cx="416744" cy="205711"/>
            <a:chOff x="1871277" y="1576300"/>
            <a:chExt cx="1128371" cy="437861"/>
          </a:xfrm>
        </p:grpSpPr>
        <p:sp>
          <p:nvSpPr>
            <p:cNvPr id="932" name="Oval 93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33" name="Rectangle 93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4" name="Oval 93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35" name="Freeform 93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6" name="Freeform 93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7" name="Freeform 93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8" name="Freeform 93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39" name="Straight Connector 938"/>
            <p:cNvCxnSpPr>
              <a:endCxn id="93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Straight Connector 93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1" name="Group 347"/>
          <p:cNvGrpSpPr>
            <a:grpSpLocks/>
          </p:cNvGrpSpPr>
          <p:nvPr/>
        </p:nvGrpSpPr>
        <p:grpSpPr bwMode="auto">
          <a:xfrm>
            <a:off x="8607692" y="3627283"/>
            <a:ext cx="416744" cy="205711"/>
            <a:chOff x="1871277" y="1576300"/>
            <a:chExt cx="1128371" cy="437861"/>
          </a:xfrm>
        </p:grpSpPr>
        <p:sp>
          <p:nvSpPr>
            <p:cNvPr id="942" name="Oval 94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43" name="Rectangle 94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4" name="Oval 94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45" name="Freeform 94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6" name="Freeform 94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7" name="Freeform 94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8" name="Freeform 94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49" name="Straight Connector 948"/>
            <p:cNvCxnSpPr>
              <a:endCxn id="94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Connector 94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1" name="Group 347"/>
          <p:cNvGrpSpPr>
            <a:grpSpLocks/>
          </p:cNvGrpSpPr>
          <p:nvPr/>
        </p:nvGrpSpPr>
        <p:grpSpPr bwMode="auto">
          <a:xfrm>
            <a:off x="8948812" y="3896991"/>
            <a:ext cx="416744" cy="205711"/>
            <a:chOff x="1871277" y="1576300"/>
            <a:chExt cx="1128371" cy="437861"/>
          </a:xfrm>
        </p:grpSpPr>
        <p:sp>
          <p:nvSpPr>
            <p:cNvPr id="952" name="Oval 95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53" name="Rectangle 95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4" name="Oval 95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55" name="Freeform 95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6" name="Freeform 95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7" name="Freeform 95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8" name="Freeform 95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59" name="Straight Connector 958"/>
            <p:cNvCxnSpPr>
              <a:endCxn id="95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Straight Connector 95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1" name="Group 347"/>
          <p:cNvGrpSpPr>
            <a:grpSpLocks/>
          </p:cNvGrpSpPr>
          <p:nvPr/>
        </p:nvGrpSpPr>
        <p:grpSpPr bwMode="auto">
          <a:xfrm>
            <a:off x="9264429" y="3636267"/>
            <a:ext cx="416744" cy="205711"/>
            <a:chOff x="1871277" y="1576300"/>
            <a:chExt cx="1128371" cy="437861"/>
          </a:xfrm>
        </p:grpSpPr>
        <p:sp>
          <p:nvSpPr>
            <p:cNvPr id="962" name="Oval 96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63" name="Rectangle 96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4" name="Oval 96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65" name="Freeform 96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6" name="Freeform 96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7" name="Freeform 96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8" name="Freeform 96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69" name="Straight Connector 968"/>
            <p:cNvCxnSpPr>
              <a:endCxn id="96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1" name="Group 347"/>
          <p:cNvGrpSpPr>
            <a:grpSpLocks/>
          </p:cNvGrpSpPr>
          <p:nvPr/>
        </p:nvGrpSpPr>
        <p:grpSpPr bwMode="auto">
          <a:xfrm>
            <a:off x="7580634" y="3656920"/>
            <a:ext cx="375153" cy="169148"/>
            <a:chOff x="1871277" y="1576300"/>
            <a:chExt cx="1128371" cy="437861"/>
          </a:xfrm>
        </p:grpSpPr>
        <p:sp>
          <p:nvSpPr>
            <p:cNvPr id="972" name="Oval 97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73" name="Rectangle 97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4" name="Oval 97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75" name="Freeform 97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6" name="Freeform 97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7" name="Freeform 97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8" name="Freeform 97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79" name="Straight Connector 978"/>
            <p:cNvCxnSpPr>
              <a:endCxn id="97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1" name="Group 347"/>
          <p:cNvGrpSpPr>
            <a:grpSpLocks/>
          </p:cNvGrpSpPr>
          <p:nvPr/>
        </p:nvGrpSpPr>
        <p:grpSpPr bwMode="auto">
          <a:xfrm>
            <a:off x="8494247" y="4493118"/>
            <a:ext cx="522452" cy="260369"/>
            <a:chOff x="1871277" y="1576300"/>
            <a:chExt cx="1128371" cy="437861"/>
          </a:xfrm>
        </p:grpSpPr>
        <p:sp>
          <p:nvSpPr>
            <p:cNvPr id="982" name="Oval 98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83" name="Rectangle 98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4" name="Oval 98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85" name="Freeform 98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6" name="Freeform 98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7" name="Freeform 98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8" name="Freeform 98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89" name="Straight Connector 988"/>
            <p:cNvCxnSpPr>
              <a:endCxn id="98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1" name="Group 347"/>
          <p:cNvGrpSpPr>
            <a:grpSpLocks/>
          </p:cNvGrpSpPr>
          <p:nvPr/>
        </p:nvGrpSpPr>
        <p:grpSpPr bwMode="auto">
          <a:xfrm>
            <a:off x="7784655" y="4818928"/>
            <a:ext cx="522452" cy="260369"/>
            <a:chOff x="1871277" y="1576300"/>
            <a:chExt cx="1128371" cy="437861"/>
          </a:xfrm>
        </p:grpSpPr>
        <p:sp>
          <p:nvSpPr>
            <p:cNvPr id="992" name="Oval 99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93" name="Rectangle 99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4" name="Oval 99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95" name="Freeform 99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6" name="Freeform 99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7" name="Freeform 99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8" name="Freeform 99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99" name="Straight Connector 998"/>
            <p:cNvCxnSpPr>
              <a:endCxn id="99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1" name="Group 347"/>
          <p:cNvGrpSpPr>
            <a:grpSpLocks/>
          </p:cNvGrpSpPr>
          <p:nvPr/>
        </p:nvGrpSpPr>
        <p:grpSpPr bwMode="auto">
          <a:xfrm>
            <a:off x="9217291" y="4813218"/>
            <a:ext cx="522452" cy="260369"/>
            <a:chOff x="1871277" y="1576300"/>
            <a:chExt cx="1128371" cy="437861"/>
          </a:xfrm>
        </p:grpSpPr>
        <p:sp>
          <p:nvSpPr>
            <p:cNvPr id="1002" name="Oval 10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03" name="Rectangle 100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4" name="Oval 100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05" name="Freeform 100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6" name="Freeform 100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7" name="Freeform 100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8" name="Freeform 100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09" name="Straight Connector 1008"/>
            <p:cNvCxnSpPr>
              <a:endCxn id="100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80070A7-C345-6F4E-A3A9-84CE682B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layer: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3EE16F-94F2-1F47-92E9-2B8ADDD33CC8}"/>
              </a:ext>
            </a:extLst>
          </p:cNvPr>
          <p:cNvSpPr txBox="1"/>
          <p:nvPr/>
        </p:nvSpPr>
        <p:spPr>
          <a:xfrm>
            <a:off x="6646219" y="6156324"/>
            <a:ext cx="5325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Helvetica" pitchFamily="2" charset="0"/>
              </a:rPr>
              <a:t>Slides in this presentation were heavily adapted from those of Kurose and Ross, who own the copyright on the material.</a:t>
            </a:r>
          </a:p>
        </p:txBody>
      </p:sp>
    </p:spTree>
    <p:extLst>
      <p:ext uri="{BB962C8B-B14F-4D97-AF65-F5344CB8AC3E}">
        <p14:creationId xmlns:p14="http://schemas.microsoft.com/office/powerpoint/2010/main" val="239233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FA283-D2D5-974C-AAB4-9BF191C6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90E7F-FA35-1F48-AFE7-BE2D057A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Self-clocking encoding useful to synchronize sender &amp; receiver</a:t>
            </a:r>
          </a:p>
          <a:p>
            <a:endParaRPr lang="en-US" dirty="0"/>
          </a:p>
          <a:p>
            <a:r>
              <a:rPr lang="en-US" dirty="0"/>
              <a:t>Error detection and correction mechanisms:</a:t>
            </a:r>
          </a:p>
          <a:p>
            <a:pPr lvl="1"/>
            <a:r>
              <a:rPr lang="en-US" dirty="0"/>
              <a:t>Parity bits: single or a few bits of error</a:t>
            </a:r>
          </a:p>
          <a:p>
            <a:pPr lvl="1"/>
            <a:r>
              <a:rPr lang="en-US" dirty="0"/>
              <a:t>CRCs: bursty errors up to a certain size</a:t>
            </a:r>
          </a:p>
          <a:p>
            <a:endParaRPr lang="en-US" dirty="0"/>
          </a:p>
          <a:p>
            <a:r>
              <a:rPr lang="en-US" dirty="0"/>
              <a:t>Error detection and correction codes widely used across many computer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8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44CC-9CA9-574B-92EA-45AB87B4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2F5F8-AB55-3A40-8152-A8E45CC274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68337-5FB0-9D4F-B522-F312D68920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65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0044" y="1813812"/>
            <a:ext cx="1191191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Connecting Multiple Endpoints into a Single Network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22.3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26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/>
              <a:t>A small organizational network today</a:t>
            </a:r>
            <a:endParaRPr lang="en-US" sz="4400" b="0" dirty="0"/>
          </a:p>
        </p:txBody>
      </p:sp>
      <p:sp>
        <p:nvSpPr>
          <p:cNvPr id="338" name="Freeform 81">
            <a:extLst>
              <a:ext uri="{FF2B5EF4-FFF2-40B4-BE49-F238E27FC236}">
                <a16:creationId xmlns:a16="http://schemas.microsoft.com/office/drawing/2014/main" id="{1DD2AEB4-851F-3544-B2F7-195B95897CCD}"/>
              </a:ext>
            </a:extLst>
          </p:cNvPr>
          <p:cNvSpPr>
            <a:spLocks/>
          </p:cNvSpPr>
          <p:nvPr/>
        </p:nvSpPr>
        <p:spPr bwMode="auto">
          <a:xfrm rot="5400000">
            <a:off x="4293252" y="225426"/>
            <a:ext cx="4321175" cy="7473950"/>
          </a:xfrm>
          <a:custGeom>
            <a:avLst/>
            <a:gdLst>
              <a:gd name="T0" fmla="*/ 2147483647 w 10000"/>
              <a:gd name="T1" fmla="*/ 2147483647 h 9831"/>
              <a:gd name="T2" fmla="*/ 2147483647 w 10000"/>
              <a:gd name="T3" fmla="*/ 2147483647 h 9831"/>
              <a:gd name="T4" fmla="*/ 2147483647 w 10000"/>
              <a:gd name="T5" fmla="*/ 2147483647 h 9831"/>
              <a:gd name="T6" fmla="*/ 2147483647 w 10000"/>
              <a:gd name="T7" fmla="*/ 2147483647 h 9831"/>
              <a:gd name="T8" fmla="*/ 2147483647 w 10000"/>
              <a:gd name="T9" fmla="*/ 2147483647 h 9831"/>
              <a:gd name="T10" fmla="*/ 2147483647 w 10000"/>
              <a:gd name="T11" fmla="*/ 2147483647 h 9831"/>
              <a:gd name="T12" fmla="*/ 2147483647 w 10000"/>
              <a:gd name="T13" fmla="*/ 2147483647 h 9831"/>
              <a:gd name="T14" fmla="*/ 2147483647 w 10000"/>
              <a:gd name="T15" fmla="*/ 2147483647 h 9831"/>
              <a:gd name="T16" fmla="*/ 2147483647 w 10000"/>
              <a:gd name="T17" fmla="*/ 2147483647 h 9831"/>
              <a:gd name="T18" fmla="*/ 2147483647 w 10000"/>
              <a:gd name="T19" fmla="*/ 2147483647 h 9831"/>
              <a:gd name="T20" fmla="*/ 2147483647 w 10000"/>
              <a:gd name="T21" fmla="*/ 2147483647 h 9831"/>
              <a:gd name="T22" fmla="*/ 2147483647 w 10000"/>
              <a:gd name="T23" fmla="*/ 2147483647 h 98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00" h="9831">
                <a:moveTo>
                  <a:pt x="3018" y="119"/>
                </a:moveTo>
                <a:cubicBezTo>
                  <a:pt x="2111" y="198"/>
                  <a:pt x="1047" y="-39"/>
                  <a:pt x="545" y="518"/>
                </a:cubicBezTo>
                <a:cubicBezTo>
                  <a:pt x="43" y="1076"/>
                  <a:pt x="40" y="2518"/>
                  <a:pt x="8" y="3464"/>
                </a:cubicBezTo>
                <a:cubicBezTo>
                  <a:pt x="-24" y="4411"/>
                  <a:pt x="32" y="5681"/>
                  <a:pt x="354" y="6198"/>
                </a:cubicBezTo>
                <a:cubicBezTo>
                  <a:pt x="677" y="6715"/>
                  <a:pt x="1127" y="6126"/>
                  <a:pt x="1947" y="6568"/>
                </a:cubicBezTo>
                <a:cubicBezTo>
                  <a:pt x="2769" y="7010"/>
                  <a:pt x="4247" y="8310"/>
                  <a:pt x="5285" y="8849"/>
                </a:cubicBezTo>
                <a:cubicBezTo>
                  <a:pt x="6321" y="9388"/>
                  <a:pt x="7408" y="9963"/>
                  <a:pt x="8172" y="9805"/>
                </a:cubicBezTo>
                <a:cubicBezTo>
                  <a:pt x="8934" y="9645"/>
                  <a:pt x="9588" y="8930"/>
                  <a:pt x="9864" y="7895"/>
                </a:cubicBezTo>
                <a:cubicBezTo>
                  <a:pt x="10140" y="6857"/>
                  <a:pt x="9927" y="4774"/>
                  <a:pt x="9830" y="3590"/>
                </a:cubicBezTo>
                <a:cubicBezTo>
                  <a:pt x="9733" y="2406"/>
                  <a:pt x="10004" y="1276"/>
                  <a:pt x="9282" y="788"/>
                </a:cubicBezTo>
                <a:cubicBezTo>
                  <a:pt x="8561" y="302"/>
                  <a:pt x="7028" y="160"/>
                  <a:pt x="5984" y="49"/>
                </a:cubicBezTo>
                <a:cubicBezTo>
                  <a:pt x="4940" y="-62"/>
                  <a:pt x="3924" y="41"/>
                  <a:pt x="3018" y="11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Helvetica" pitchFamily="2" charset="0"/>
              <a:ea typeface="ＭＳ Ｐゴシック" charset="0"/>
            </a:endParaRPr>
          </a:p>
        </p:txBody>
      </p:sp>
      <p:sp>
        <p:nvSpPr>
          <p:cNvPr id="339" name="Line 33">
            <a:extLst>
              <a:ext uri="{FF2B5EF4-FFF2-40B4-BE49-F238E27FC236}">
                <a16:creationId xmlns:a16="http://schemas.microsoft.com/office/drawing/2014/main" id="{9C1D8CDE-7155-F441-98A2-3C45AB8689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4678" y="3368675"/>
            <a:ext cx="2047875" cy="1416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0" name="Line 34">
            <a:extLst>
              <a:ext uri="{FF2B5EF4-FFF2-40B4-BE49-F238E27FC236}">
                <a16:creationId xmlns:a16="http://schemas.microsoft.com/office/drawing/2014/main" id="{20739350-D08C-5A41-88F0-04FEE1E01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4640" y="3355975"/>
            <a:ext cx="0" cy="1466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1" name="Line 35">
            <a:extLst>
              <a:ext uri="{FF2B5EF4-FFF2-40B4-BE49-F238E27FC236}">
                <a16:creationId xmlns:a16="http://schemas.microsoft.com/office/drawing/2014/main" id="{C23179C1-50B5-DF48-96CD-F4BCBE2B870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98315" y="3290888"/>
            <a:ext cx="1841500" cy="1622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2" name="Line 59">
            <a:extLst>
              <a:ext uri="{FF2B5EF4-FFF2-40B4-BE49-F238E27FC236}">
                <a16:creationId xmlns:a16="http://schemas.microsoft.com/office/drawing/2014/main" id="{FEFC486E-98E8-D243-B2DA-33F74D0F14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01503" y="2673350"/>
            <a:ext cx="1223962" cy="423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3" name="Line 60">
            <a:extLst>
              <a:ext uri="{FF2B5EF4-FFF2-40B4-BE49-F238E27FC236}">
                <a16:creationId xmlns:a16="http://schemas.microsoft.com/office/drawing/2014/main" id="{CCC7534E-E985-2943-898D-A4D514E538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95128" y="2351088"/>
            <a:ext cx="669925" cy="758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4" name="Line 77">
            <a:extLst>
              <a:ext uri="{FF2B5EF4-FFF2-40B4-BE49-F238E27FC236}">
                <a16:creationId xmlns:a16="http://schemas.microsoft.com/office/drawing/2014/main" id="{AB6C4A41-CCC9-F54B-8FBA-C0BD38886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1340" y="2505075"/>
            <a:ext cx="862013" cy="644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5" name="Line 78">
            <a:extLst>
              <a:ext uri="{FF2B5EF4-FFF2-40B4-BE49-F238E27FC236}">
                <a16:creationId xmlns:a16="http://schemas.microsoft.com/office/drawing/2014/main" id="{4A44EE39-C1D8-AE4F-8DD7-B92BE66397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9103" y="2401888"/>
            <a:ext cx="850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6" name="Text Box 79">
            <a:extLst>
              <a:ext uri="{FF2B5EF4-FFF2-40B4-BE49-F238E27FC236}">
                <a16:creationId xmlns:a16="http://schemas.microsoft.com/office/drawing/2014/main" id="{FBFB42CB-34E2-D24C-B58D-B3E379117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8153" y="2022475"/>
            <a:ext cx="12620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latin typeface="Helvetica" pitchFamily="2" charset="0"/>
                <a:cs typeface="Arial" charset="0"/>
              </a:rPr>
              <a:t>to external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latin typeface="Helvetica" pitchFamily="2" charset="0"/>
                <a:cs typeface="Arial" charset="0"/>
              </a:rPr>
              <a:t>networks</a:t>
            </a:r>
          </a:p>
        </p:txBody>
      </p:sp>
      <p:sp>
        <p:nvSpPr>
          <p:cNvPr id="347" name="Text Box 80">
            <a:extLst>
              <a:ext uri="{FF2B5EF4-FFF2-40B4-BE49-F238E27FC236}">
                <a16:creationId xmlns:a16="http://schemas.microsoft.com/office/drawing/2014/main" id="{E6535D94-AEC3-AD4D-8510-1EF310CA2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828" y="2589213"/>
            <a:ext cx="7874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latin typeface="Helvetica" pitchFamily="2" charset="0"/>
                <a:cs typeface="Arial" charset="0"/>
              </a:rPr>
              <a:t>router</a:t>
            </a:r>
          </a:p>
        </p:txBody>
      </p:sp>
      <p:sp>
        <p:nvSpPr>
          <p:cNvPr id="348" name="Text Box 82">
            <a:extLst>
              <a:ext uri="{FF2B5EF4-FFF2-40B4-BE49-F238E27FC236}">
                <a16:creationId xmlns:a16="http://schemas.microsoft.com/office/drawing/2014/main" id="{728FD7CE-1C4E-3742-901C-649915E60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9590" y="3534948"/>
            <a:ext cx="25757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latin typeface="Helvetica" pitchFamily="2" charset="0"/>
                <a:cs typeface="Arial" charset="0"/>
              </a:rPr>
              <a:t>Single IP network</a:t>
            </a:r>
          </a:p>
        </p:txBody>
      </p:sp>
      <p:sp>
        <p:nvSpPr>
          <p:cNvPr id="349" name="Text Box 83">
            <a:extLst>
              <a:ext uri="{FF2B5EF4-FFF2-40B4-BE49-F238E27FC236}">
                <a16:creationId xmlns:a16="http://schemas.microsoft.com/office/drawing/2014/main" id="{E3A2D782-9E47-194D-A995-3E10BA06F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6040" y="1816100"/>
            <a:ext cx="136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latin typeface="Helvetica" pitchFamily="2" charset="0"/>
                <a:cs typeface="Arial" charset="0"/>
              </a:rPr>
              <a:t>mail server</a:t>
            </a:r>
          </a:p>
        </p:txBody>
      </p:sp>
      <p:sp>
        <p:nvSpPr>
          <p:cNvPr id="350" name="Text Box 84">
            <a:extLst>
              <a:ext uri="{FF2B5EF4-FFF2-40B4-BE49-F238E27FC236}">
                <a16:creationId xmlns:a16="http://schemas.microsoft.com/office/drawing/2014/main" id="{BF948EC1-0E64-1446-8EBB-3F705B661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4553" y="2486025"/>
            <a:ext cx="1362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latin typeface="Helvetica" pitchFamily="2" charset="0"/>
                <a:cs typeface="Arial" charset="0"/>
              </a:rPr>
              <a:t>web server</a:t>
            </a:r>
          </a:p>
        </p:txBody>
      </p:sp>
      <p:sp>
        <p:nvSpPr>
          <p:cNvPr id="351" name="Line 20">
            <a:extLst>
              <a:ext uri="{FF2B5EF4-FFF2-40B4-BE49-F238E27FC236}">
                <a16:creationId xmlns:a16="http://schemas.microsoft.com/office/drawing/2014/main" id="{CA36AD85-4F0F-B949-9B2B-9D467D7BC8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8878" y="4735513"/>
            <a:ext cx="555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52" name="Line 21">
            <a:extLst>
              <a:ext uri="{FF2B5EF4-FFF2-40B4-BE49-F238E27FC236}">
                <a16:creationId xmlns:a16="http://schemas.microsoft.com/office/drawing/2014/main" id="{2C2F95BF-E0B6-CF4E-AC71-5428A58F04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6228" y="4783138"/>
            <a:ext cx="271462" cy="31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53" name="Line 22">
            <a:extLst>
              <a:ext uri="{FF2B5EF4-FFF2-40B4-BE49-F238E27FC236}">
                <a16:creationId xmlns:a16="http://schemas.microsoft.com/office/drawing/2014/main" id="{4B6A0F97-8361-514F-ABF1-10DAB95137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5328" y="4811713"/>
            <a:ext cx="7302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grpSp>
        <p:nvGrpSpPr>
          <p:cNvPr id="354" name="Group 44">
            <a:extLst>
              <a:ext uri="{FF2B5EF4-FFF2-40B4-BE49-F238E27FC236}">
                <a16:creationId xmlns:a16="http://schemas.microsoft.com/office/drawing/2014/main" id="{941C3232-2EC1-3E45-861B-43206D07B044}"/>
              </a:ext>
            </a:extLst>
          </p:cNvPr>
          <p:cNvGrpSpPr>
            <a:grpSpLocks/>
          </p:cNvGrpSpPr>
          <p:nvPr/>
        </p:nvGrpSpPr>
        <p:grpSpPr bwMode="auto">
          <a:xfrm>
            <a:off x="3123265" y="4538663"/>
            <a:ext cx="568325" cy="481012"/>
            <a:chOff x="-44" y="1473"/>
            <a:chExt cx="981" cy="1105"/>
          </a:xfrm>
        </p:grpSpPr>
        <p:pic>
          <p:nvPicPr>
            <p:cNvPr id="355" name="Picture 45" descr="desktop_computer_stylized_medium">
              <a:extLst>
                <a:ext uri="{FF2B5EF4-FFF2-40B4-BE49-F238E27FC236}">
                  <a16:creationId xmlns:a16="http://schemas.microsoft.com/office/drawing/2014/main" id="{56C4DE76-422A-3F41-B5E3-7E3F0577EA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6" name="Freeform 46">
              <a:extLst>
                <a:ext uri="{FF2B5EF4-FFF2-40B4-BE49-F238E27FC236}">
                  <a16:creationId xmlns:a16="http://schemas.microsoft.com/office/drawing/2014/main" id="{102BD1D2-8765-F94B-AE22-07E54C03C4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357" name="Group 44">
            <a:extLst>
              <a:ext uri="{FF2B5EF4-FFF2-40B4-BE49-F238E27FC236}">
                <a16:creationId xmlns:a16="http://schemas.microsoft.com/office/drawing/2014/main" id="{04CCA9C4-C7E7-0D49-8ED5-C0A424C22AFF}"/>
              </a:ext>
            </a:extLst>
          </p:cNvPr>
          <p:cNvGrpSpPr>
            <a:grpSpLocks/>
          </p:cNvGrpSpPr>
          <p:nvPr/>
        </p:nvGrpSpPr>
        <p:grpSpPr bwMode="auto">
          <a:xfrm>
            <a:off x="3529665" y="4995863"/>
            <a:ext cx="568325" cy="481012"/>
            <a:chOff x="-44" y="1473"/>
            <a:chExt cx="981" cy="1105"/>
          </a:xfrm>
        </p:grpSpPr>
        <p:pic>
          <p:nvPicPr>
            <p:cNvPr id="358" name="Picture 45" descr="desktop_computer_stylized_medium">
              <a:extLst>
                <a:ext uri="{FF2B5EF4-FFF2-40B4-BE49-F238E27FC236}">
                  <a16:creationId xmlns:a16="http://schemas.microsoft.com/office/drawing/2014/main" id="{A1E987A4-00BB-DE46-B53A-3E267AEDB6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" name="Freeform 46">
              <a:extLst>
                <a:ext uri="{FF2B5EF4-FFF2-40B4-BE49-F238E27FC236}">
                  <a16:creationId xmlns:a16="http://schemas.microsoft.com/office/drawing/2014/main" id="{105A5D6D-DF1C-E04D-AF77-07EB2A6B5B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360" name="Group 44">
            <a:extLst>
              <a:ext uri="{FF2B5EF4-FFF2-40B4-BE49-F238E27FC236}">
                <a16:creationId xmlns:a16="http://schemas.microsoft.com/office/drawing/2014/main" id="{B09E3AAA-200D-6348-AB8E-E9E0B74D373A}"/>
              </a:ext>
            </a:extLst>
          </p:cNvPr>
          <p:cNvGrpSpPr>
            <a:grpSpLocks/>
          </p:cNvGrpSpPr>
          <p:nvPr/>
        </p:nvGrpSpPr>
        <p:grpSpPr bwMode="auto">
          <a:xfrm>
            <a:off x="4058303" y="5027613"/>
            <a:ext cx="568325" cy="481012"/>
            <a:chOff x="-44" y="1473"/>
            <a:chExt cx="981" cy="1105"/>
          </a:xfrm>
        </p:grpSpPr>
        <p:pic>
          <p:nvPicPr>
            <p:cNvPr id="361" name="Picture 45" descr="desktop_computer_stylized_medium">
              <a:extLst>
                <a:ext uri="{FF2B5EF4-FFF2-40B4-BE49-F238E27FC236}">
                  <a16:creationId xmlns:a16="http://schemas.microsoft.com/office/drawing/2014/main" id="{DC09FF8D-C636-6347-BC58-1E42C10B35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46">
              <a:extLst>
                <a:ext uri="{FF2B5EF4-FFF2-40B4-BE49-F238E27FC236}">
                  <a16:creationId xmlns:a16="http://schemas.microsoft.com/office/drawing/2014/main" id="{5CEDCE92-3307-C345-B156-BC62565D2A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sp>
        <p:nvSpPr>
          <p:cNvPr id="363" name="Line 21">
            <a:extLst>
              <a:ext uri="{FF2B5EF4-FFF2-40B4-BE49-F238E27FC236}">
                <a16:creationId xmlns:a16="http://schemas.microsoft.com/office/drawing/2014/main" id="{8707D218-BC2D-E147-BF42-31916D82F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4403" y="4741863"/>
            <a:ext cx="377825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64" name="Line 22">
            <a:extLst>
              <a:ext uri="{FF2B5EF4-FFF2-40B4-BE49-F238E27FC236}">
                <a16:creationId xmlns:a16="http://schemas.microsoft.com/office/drawing/2014/main" id="{8DA81E08-E605-2C4A-B116-07559D95DF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6178" y="5237163"/>
            <a:ext cx="120650" cy="293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65" name="Line 22">
            <a:extLst>
              <a:ext uri="{FF2B5EF4-FFF2-40B4-BE49-F238E27FC236}">
                <a16:creationId xmlns:a16="http://schemas.microsoft.com/office/drawing/2014/main" id="{74B35603-8088-6343-A1DD-EFD3214EDA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0990" y="5248275"/>
            <a:ext cx="7302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66" name="Line 20">
            <a:extLst>
              <a:ext uri="{FF2B5EF4-FFF2-40B4-BE49-F238E27FC236}">
                <a16:creationId xmlns:a16="http://schemas.microsoft.com/office/drawing/2014/main" id="{6DFE18D9-1340-4D4E-BCDA-2F5EB7328C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39390" y="5129213"/>
            <a:ext cx="555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grpSp>
        <p:nvGrpSpPr>
          <p:cNvPr id="367" name="Group 44">
            <a:extLst>
              <a:ext uri="{FF2B5EF4-FFF2-40B4-BE49-F238E27FC236}">
                <a16:creationId xmlns:a16="http://schemas.microsoft.com/office/drawing/2014/main" id="{2BB0F214-8617-AC45-AF28-614088ABC5AF}"/>
              </a:ext>
            </a:extLst>
          </p:cNvPr>
          <p:cNvGrpSpPr>
            <a:grpSpLocks/>
          </p:cNvGrpSpPr>
          <p:nvPr/>
        </p:nvGrpSpPr>
        <p:grpSpPr bwMode="auto">
          <a:xfrm>
            <a:off x="4463115" y="5400675"/>
            <a:ext cx="568325" cy="481013"/>
            <a:chOff x="-44" y="1473"/>
            <a:chExt cx="981" cy="1105"/>
          </a:xfrm>
        </p:grpSpPr>
        <p:pic>
          <p:nvPicPr>
            <p:cNvPr id="368" name="Picture 45" descr="desktop_computer_stylized_medium">
              <a:extLst>
                <a:ext uri="{FF2B5EF4-FFF2-40B4-BE49-F238E27FC236}">
                  <a16:creationId xmlns:a16="http://schemas.microsoft.com/office/drawing/2014/main" id="{D749DC47-C064-0840-8A4D-B6E7E9B42D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" name="Freeform 46">
              <a:extLst>
                <a:ext uri="{FF2B5EF4-FFF2-40B4-BE49-F238E27FC236}">
                  <a16:creationId xmlns:a16="http://schemas.microsoft.com/office/drawing/2014/main" id="{798F3421-D990-3C41-BAEF-6AD50E20B4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370" name="Group 44">
            <a:extLst>
              <a:ext uri="{FF2B5EF4-FFF2-40B4-BE49-F238E27FC236}">
                <a16:creationId xmlns:a16="http://schemas.microsoft.com/office/drawing/2014/main" id="{490EB974-D8DC-2041-A57F-76393D20BB6D}"/>
              </a:ext>
            </a:extLst>
          </p:cNvPr>
          <p:cNvGrpSpPr>
            <a:grpSpLocks/>
          </p:cNvGrpSpPr>
          <p:nvPr/>
        </p:nvGrpSpPr>
        <p:grpSpPr bwMode="auto">
          <a:xfrm>
            <a:off x="4920315" y="5468938"/>
            <a:ext cx="568325" cy="481012"/>
            <a:chOff x="-44" y="1473"/>
            <a:chExt cx="981" cy="1105"/>
          </a:xfrm>
        </p:grpSpPr>
        <p:pic>
          <p:nvPicPr>
            <p:cNvPr id="371" name="Picture 45" descr="desktop_computer_stylized_medium">
              <a:extLst>
                <a:ext uri="{FF2B5EF4-FFF2-40B4-BE49-F238E27FC236}">
                  <a16:creationId xmlns:a16="http://schemas.microsoft.com/office/drawing/2014/main" id="{1957017E-88FD-1641-944A-A44AF61DDA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2" name="Freeform 46">
              <a:extLst>
                <a:ext uri="{FF2B5EF4-FFF2-40B4-BE49-F238E27FC236}">
                  <a16:creationId xmlns:a16="http://schemas.microsoft.com/office/drawing/2014/main" id="{5905493A-8F06-CA4E-98F5-D104CA7308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375" name="Group 44">
            <a:extLst>
              <a:ext uri="{FF2B5EF4-FFF2-40B4-BE49-F238E27FC236}">
                <a16:creationId xmlns:a16="http://schemas.microsoft.com/office/drawing/2014/main" id="{546516DA-D987-804E-B9DE-22A3D14F68D4}"/>
              </a:ext>
            </a:extLst>
          </p:cNvPr>
          <p:cNvGrpSpPr>
            <a:grpSpLocks/>
          </p:cNvGrpSpPr>
          <p:nvPr/>
        </p:nvGrpSpPr>
        <p:grpSpPr bwMode="auto">
          <a:xfrm>
            <a:off x="5345765" y="4927600"/>
            <a:ext cx="568325" cy="481013"/>
            <a:chOff x="-44" y="1473"/>
            <a:chExt cx="981" cy="1105"/>
          </a:xfrm>
        </p:grpSpPr>
        <p:pic>
          <p:nvPicPr>
            <p:cNvPr id="376" name="Picture 45" descr="desktop_computer_stylized_medium">
              <a:extLst>
                <a:ext uri="{FF2B5EF4-FFF2-40B4-BE49-F238E27FC236}">
                  <a16:creationId xmlns:a16="http://schemas.microsoft.com/office/drawing/2014/main" id="{4A582920-8075-9B41-9AD3-3968BFABB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7" name="Freeform 46">
              <a:extLst>
                <a:ext uri="{FF2B5EF4-FFF2-40B4-BE49-F238E27FC236}">
                  <a16:creationId xmlns:a16="http://schemas.microsoft.com/office/drawing/2014/main" id="{5232BF48-896A-2440-A098-B901E4E7D2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sp>
        <p:nvSpPr>
          <p:cNvPr id="378" name="Line 20">
            <a:extLst>
              <a:ext uri="{FF2B5EF4-FFF2-40B4-BE49-F238E27FC236}">
                <a16:creationId xmlns:a16="http://schemas.microsoft.com/office/drawing/2014/main" id="{DBEDF0CB-00D7-0548-824A-81E9C6FA50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98453" y="5003800"/>
            <a:ext cx="555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79" name="Line 21">
            <a:extLst>
              <a:ext uri="{FF2B5EF4-FFF2-40B4-BE49-F238E27FC236}">
                <a16:creationId xmlns:a16="http://schemas.microsoft.com/office/drawing/2014/main" id="{5327C553-0FC2-8C41-80DD-5D1C853FF8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85803" y="5051425"/>
            <a:ext cx="271462" cy="31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80" name="Line 22">
            <a:extLst>
              <a:ext uri="{FF2B5EF4-FFF2-40B4-BE49-F238E27FC236}">
                <a16:creationId xmlns:a16="http://schemas.microsoft.com/office/drawing/2014/main" id="{2522FB8B-3AB1-AB43-8650-28F7ACFDE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4903" y="5080000"/>
            <a:ext cx="7302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grpSp>
        <p:nvGrpSpPr>
          <p:cNvPr id="381" name="Group 44">
            <a:extLst>
              <a:ext uri="{FF2B5EF4-FFF2-40B4-BE49-F238E27FC236}">
                <a16:creationId xmlns:a16="http://schemas.microsoft.com/office/drawing/2014/main" id="{05CBF0A1-4254-5C4B-8A95-3790E40E52D6}"/>
              </a:ext>
            </a:extLst>
          </p:cNvPr>
          <p:cNvGrpSpPr>
            <a:grpSpLocks/>
          </p:cNvGrpSpPr>
          <p:nvPr/>
        </p:nvGrpSpPr>
        <p:grpSpPr bwMode="auto">
          <a:xfrm>
            <a:off x="7490478" y="4818063"/>
            <a:ext cx="568325" cy="481012"/>
            <a:chOff x="-44" y="1473"/>
            <a:chExt cx="981" cy="1105"/>
          </a:xfrm>
        </p:grpSpPr>
        <p:pic>
          <p:nvPicPr>
            <p:cNvPr id="382" name="Picture 45" descr="desktop_computer_stylized_medium">
              <a:extLst>
                <a:ext uri="{FF2B5EF4-FFF2-40B4-BE49-F238E27FC236}">
                  <a16:creationId xmlns:a16="http://schemas.microsoft.com/office/drawing/2014/main" id="{48A3D65B-B90E-114C-B7F8-81813E2AE6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3" name="Freeform 46">
              <a:extLst>
                <a:ext uri="{FF2B5EF4-FFF2-40B4-BE49-F238E27FC236}">
                  <a16:creationId xmlns:a16="http://schemas.microsoft.com/office/drawing/2014/main" id="{8C40008B-9985-4946-A656-DC94A014C4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384" name="Group 44">
            <a:extLst>
              <a:ext uri="{FF2B5EF4-FFF2-40B4-BE49-F238E27FC236}">
                <a16:creationId xmlns:a16="http://schemas.microsoft.com/office/drawing/2014/main" id="{48F1C933-4EBC-5043-9E08-EED2B5CD3B6B}"/>
              </a:ext>
            </a:extLst>
          </p:cNvPr>
          <p:cNvGrpSpPr>
            <a:grpSpLocks/>
          </p:cNvGrpSpPr>
          <p:nvPr/>
        </p:nvGrpSpPr>
        <p:grpSpPr bwMode="auto">
          <a:xfrm>
            <a:off x="7749240" y="5264150"/>
            <a:ext cx="569913" cy="481013"/>
            <a:chOff x="-44" y="1473"/>
            <a:chExt cx="981" cy="1105"/>
          </a:xfrm>
        </p:grpSpPr>
        <p:pic>
          <p:nvPicPr>
            <p:cNvPr id="385" name="Picture 45" descr="desktop_computer_stylized_medium">
              <a:extLst>
                <a:ext uri="{FF2B5EF4-FFF2-40B4-BE49-F238E27FC236}">
                  <a16:creationId xmlns:a16="http://schemas.microsoft.com/office/drawing/2014/main" id="{DD47D611-8FDA-9145-8B8C-7E0DAF88A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6" name="Freeform 46">
              <a:extLst>
                <a:ext uri="{FF2B5EF4-FFF2-40B4-BE49-F238E27FC236}">
                  <a16:creationId xmlns:a16="http://schemas.microsoft.com/office/drawing/2014/main" id="{2005903E-2F47-354D-9158-187170A92CB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387" name="Group 44">
            <a:extLst>
              <a:ext uri="{FF2B5EF4-FFF2-40B4-BE49-F238E27FC236}">
                <a16:creationId xmlns:a16="http://schemas.microsoft.com/office/drawing/2014/main" id="{442B24C8-889C-A148-AD4B-172A25362150}"/>
              </a:ext>
            </a:extLst>
          </p:cNvPr>
          <p:cNvGrpSpPr>
            <a:grpSpLocks/>
          </p:cNvGrpSpPr>
          <p:nvPr/>
        </p:nvGrpSpPr>
        <p:grpSpPr bwMode="auto">
          <a:xfrm>
            <a:off x="8277878" y="5294313"/>
            <a:ext cx="568325" cy="482600"/>
            <a:chOff x="-44" y="1473"/>
            <a:chExt cx="981" cy="1105"/>
          </a:xfrm>
        </p:grpSpPr>
        <p:pic>
          <p:nvPicPr>
            <p:cNvPr id="388" name="Picture 45" descr="desktop_computer_stylized_medium">
              <a:extLst>
                <a:ext uri="{FF2B5EF4-FFF2-40B4-BE49-F238E27FC236}">
                  <a16:creationId xmlns:a16="http://schemas.microsoft.com/office/drawing/2014/main" id="{EE095724-2313-224E-A105-C354F085A1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" name="Freeform 46">
              <a:extLst>
                <a:ext uri="{FF2B5EF4-FFF2-40B4-BE49-F238E27FC236}">
                  <a16:creationId xmlns:a16="http://schemas.microsoft.com/office/drawing/2014/main" id="{E5278B7E-CF34-8644-9800-2590E12D12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sp>
        <p:nvSpPr>
          <p:cNvPr id="390" name="Line 20">
            <a:extLst>
              <a:ext uri="{FF2B5EF4-FFF2-40B4-BE49-F238E27FC236}">
                <a16:creationId xmlns:a16="http://schemas.microsoft.com/office/drawing/2014/main" id="{F31177A2-08FB-D649-8137-218BCBAA95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72928" y="5049838"/>
            <a:ext cx="606425" cy="312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91" name="Line 21">
            <a:extLst>
              <a:ext uri="{FF2B5EF4-FFF2-40B4-BE49-F238E27FC236}">
                <a16:creationId xmlns:a16="http://schemas.microsoft.com/office/drawing/2014/main" id="{86917A5E-DF0C-3645-A831-E70C6AECBF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9378" y="5003800"/>
            <a:ext cx="271462" cy="31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92" name="Line 22">
            <a:extLst>
              <a:ext uri="{FF2B5EF4-FFF2-40B4-BE49-F238E27FC236}">
                <a16:creationId xmlns:a16="http://schemas.microsoft.com/office/drawing/2014/main" id="{59638B79-290F-974B-AA54-66E4644BD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8478" y="5032375"/>
            <a:ext cx="7302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grpSp>
        <p:nvGrpSpPr>
          <p:cNvPr id="393" name="Group 44">
            <a:extLst>
              <a:ext uri="{FF2B5EF4-FFF2-40B4-BE49-F238E27FC236}">
                <a16:creationId xmlns:a16="http://schemas.microsoft.com/office/drawing/2014/main" id="{6DC045E6-78AD-5649-9438-E026B64715BA}"/>
              </a:ext>
            </a:extLst>
          </p:cNvPr>
          <p:cNvGrpSpPr>
            <a:grpSpLocks/>
          </p:cNvGrpSpPr>
          <p:nvPr/>
        </p:nvGrpSpPr>
        <p:grpSpPr bwMode="auto">
          <a:xfrm>
            <a:off x="6917390" y="5211763"/>
            <a:ext cx="569913" cy="481012"/>
            <a:chOff x="-44" y="1473"/>
            <a:chExt cx="981" cy="1105"/>
          </a:xfrm>
        </p:grpSpPr>
        <p:pic>
          <p:nvPicPr>
            <p:cNvPr id="394" name="Picture 45" descr="desktop_computer_stylized_medium">
              <a:extLst>
                <a:ext uri="{FF2B5EF4-FFF2-40B4-BE49-F238E27FC236}">
                  <a16:creationId xmlns:a16="http://schemas.microsoft.com/office/drawing/2014/main" id="{08EEEF9C-176E-0740-8B83-5B2CC85CF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5" name="Freeform 46">
              <a:extLst>
                <a:ext uri="{FF2B5EF4-FFF2-40B4-BE49-F238E27FC236}">
                  <a16:creationId xmlns:a16="http://schemas.microsoft.com/office/drawing/2014/main" id="{CF428064-F6F1-E346-B336-6FAD5386D25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396" name="Group 44">
            <a:extLst>
              <a:ext uri="{FF2B5EF4-FFF2-40B4-BE49-F238E27FC236}">
                <a16:creationId xmlns:a16="http://schemas.microsoft.com/office/drawing/2014/main" id="{F7DC80A6-D9DB-F84F-9225-1A52CA48A6D5}"/>
              </a:ext>
            </a:extLst>
          </p:cNvPr>
          <p:cNvGrpSpPr>
            <a:grpSpLocks/>
          </p:cNvGrpSpPr>
          <p:nvPr/>
        </p:nvGrpSpPr>
        <p:grpSpPr bwMode="auto">
          <a:xfrm>
            <a:off x="5872815" y="5216525"/>
            <a:ext cx="569913" cy="482600"/>
            <a:chOff x="-44" y="1473"/>
            <a:chExt cx="981" cy="1105"/>
          </a:xfrm>
        </p:grpSpPr>
        <p:pic>
          <p:nvPicPr>
            <p:cNvPr id="397" name="Picture 45" descr="desktop_computer_stylized_medium">
              <a:extLst>
                <a:ext uri="{FF2B5EF4-FFF2-40B4-BE49-F238E27FC236}">
                  <a16:creationId xmlns:a16="http://schemas.microsoft.com/office/drawing/2014/main" id="{5B916C64-22C9-964E-A895-2BB4426577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8" name="Freeform 46">
              <a:extLst>
                <a:ext uri="{FF2B5EF4-FFF2-40B4-BE49-F238E27FC236}">
                  <a16:creationId xmlns:a16="http://schemas.microsoft.com/office/drawing/2014/main" id="{8F1A2616-3F9C-1443-8FC2-598CBA0777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399" name="Group 44">
            <a:extLst>
              <a:ext uri="{FF2B5EF4-FFF2-40B4-BE49-F238E27FC236}">
                <a16:creationId xmlns:a16="http://schemas.microsoft.com/office/drawing/2014/main" id="{164A88BF-33ED-D647-BB76-7AD2B2966070}"/>
              </a:ext>
            </a:extLst>
          </p:cNvPr>
          <p:cNvGrpSpPr>
            <a:grpSpLocks/>
          </p:cNvGrpSpPr>
          <p:nvPr/>
        </p:nvGrpSpPr>
        <p:grpSpPr bwMode="auto">
          <a:xfrm>
            <a:off x="6401453" y="5248275"/>
            <a:ext cx="569912" cy="481013"/>
            <a:chOff x="-44" y="1473"/>
            <a:chExt cx="981" cy="1105"/>
          </a:xfrm>
        </p:grpSpPr>
        <p:pic>
          <p:nvPicPr>
            <p:cNvPr id="400" name="Picture 45" descr="desktop_computer_stylized_medium">
              <a:extLst>
                <a:ext uri="{FF2B5EF4-FFF2-40B4-BE49-F238E27FC236}">
                  <a16:creationId xmlns:a16="http://schemas.microsoft.com/office/drawing/2014/main" id="{6D8BE219-D629-4344-9062-A7BB61D92E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1" name="Freeform 46">
              <a:extLst>
                <a:ext uri="{FF2B5EF4-FFF2-40B4-BE49-F238E27FC236}">
                  <a16:creationId xmlns:a16="http://schemas.microsoft.com/office/drawing/2014/main" id="{860563F5-CC50-744F-87D1-5CFECCB56D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sp>
        <p:nvSpPr>
          <p:cNvPr id="403" name="Line 20">
            <a:extLst>
              <a:ext uri="{FF2B5EF4-FFF2-40B4-BE49-F238E27FC236}">
                <a16:creationId xmlns:a16="http://schemas.microsoft.com/office/drawing/2014/main" id="{0E474B3A-FCAF-C343-A649-E9B83258A0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33478" y="5081588"/>
            <a:ext cx="555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grpSp>
        <p:nvGrpSpPr>
          <p:cNvPr id="405" name="Group 44">
            <a:extLst>
              <a:ext uri="{FF2B5EF4-FFF2-40B4-BE49-F238E27FC236}">
                <a16:creationId xmlns:a16="http://schemas.microsoft.com/office/drawing/2014/main" id="{DEE37EF7-2C39-C140-B9D9-3CA9F1B65775}"/>
              </a:ext>
            </a:extLst>
          </p:cNvPr>
          <p:cNvGrpSpPr>
            <a:grpSpLocks/>
          </p:cNvGrpSpPr>
          <p:nvPr/>
        </p:nvGrpSpPr>
        <p:grpSpPr bwMode="auto">
          <a:xfrm>
            <a:off x="8798578" y="4865688"/>
            <a:ext cx="569912" cy="481012"/>
            <a:chOff x="-44" y="1473"/>
            <a:chExt cx="981" cy="1105"/>
          </a:xfrm>
        </p:grpSpPr>
        <p:pic>
          <p:nvPicPr>
            <p:cNvPr id="406" name="Picture 45" descr="desktop_computer_stylized_medium">
              <a:extLst>
                <a:ext uri="{FF2B5EF4-FFF2-40B4-BE49-F238E27FC236}">
                  <a16:creationId xmlns:a16="http://schemas.microsoft.com/office/drawing/2014/main" id="{2D3AB814-7A31-8245-A0F5-F7361A6BDD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7" name="Freeform 46">
              <a:extLst>
                <a:ext uri="{FF2B5EF4-FFF2-40B4-BE49-F238E27FC236}">
                  <a16:creationId xmlns:a16="http://schemas.microsoft.com/office/drawing/2014/main" id="{95F1AA1F-5CA8-1C4B-808E-D7B05ACF05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409" name="Group 906">
            <a:extLst>
              <a:ext uri="{FF2B5EF4-FFF2-40B4-BE49-F238E27FC236}">
                <a16:creationId xmlns:a16="http://schemas.microsoft.com/office/drawing/2014/main" id="{9FA00216-E422-F043-A6BC-D7F2D6292183}"/>
              </a:ext>
            </a:extLst>
          </p:cNvPr>
          <p:cNvGrpSpPr>
            <a:grpSpLocks/>
          </p:cNvGrpSpPr>
          <p:nvPr/>
        </p:nvGrpSpPr>
        <p:grpSpPr bwMode="auto">
          <a:xfrm>
            <a:off x="7253940" y="2092325"/>
            <a:ext cx="366713" cy="579438"/>
            <a:chOff x="4140" y="429"/>
            <a:chExt cx="1425" cy="2396"/>
          </a:xfrm>
        </p:grpSpPr>
        <p:sp>
          <p:nvSpPr>
            <p:cNvPr id="410" name="Freeform 907">
              <a:extLst>
                <a:ext uri="{FF2B5EF4-FFF2-40B4-BE49-F238E27FC236}">
                  <a16:creationId xmlns:a16="http://schemas.microsoft.com/office/drawing/2014/main" id="{A6DCAB35-6772-A346-860B-3DEC4F19C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411" name="Rectangle 908">
              <a:extLst>
                <a:ext uri="{FF2B5EF4-FFF2-40B4-BE49-F238E27FC236}">
                  <a16:creationId xmlns:a16="http://schemas.microsoft.com/office/drawing/2014/main" id="{AEDDB3DD-EAAE-AF4D-8BD3-0D7469DF3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12" name="Freeform 909">
              <a:extLst>
                <a:ext uri="{FF2B5EF4-FFF2-40B4-BE49-F238E27FC236}">
                  <a16:creationId xmlns:a16="http://schemas.microsoft.com/office/drawing/2014/main" id="{222A8086-05CB-6D4D-B2D7-85C20BFFB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413" name="Freeform 910">
              <a:extLst>
                <a:ext uri="{FF2B5EF4-FFF2-40B4-BE49-F238E27FC236}">
                  <a16:creationId xmlns:a16="http://schemas.microsoft.com/office/drawing/2014/main" id="{3CEAD03B-5C15-7242-8F96-B847E73D6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414" name="Rectangle 911">
              <a:extLst>
                <a:ext uri="{FF2B5EF4-FFF2-40B4-BE49-F238E27FC236}">
                  <a16:creationId xmlns:a16="http://schemas.microsoft.com/office/drawing/2014/main" id="{BE2E6454-71F1-DB4F-BE07-4D20497AD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15" name="Group 912">
              <a:extLst>
                <a:ext uri="{FF2B5EF4-FFF2-40B4-BE49-F238E27FC236}">
                  <a16:creationId xmlns:a16="http://schemas.microsoft.com/office/drawing/2014/main" id="{F1AC1EA4-26B9-C24D-B883-A8FE35EF8F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41" name="AutoShape 913">
                <a:extLst>
                  <a:ext uri="{FF2B5EF4-FFF2-40B4-BE49-F238E27FC236}">
                    <a16:creationId xmlns:a16="http://schemas.microsoft.com/office/drawing/2014/main" id="{6B532944-5855-E44E-A4E9-213C05A03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42" name="AutoShape 914">
                <a:extLst>
                  <a:ext uri="{FF2B5EF4-FFF2-40B4-BE49-F238E27FC236}">
                    <a16:creationId xmlns:a16="http://schemas.microsoft.com/office/drawing/2014/main" id="{E8DB8C4C-A541-224F-A24E-230E9ADAC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16" name="Rectangle 915">
              <a:extLst>
                <a:ext uri="{FF2B5EF4-FFF2-40B4-BE49-F238E27FC236}">
                  <a16:creationId xmlns:a16="http://schemas.microsoft.com/office/drawing/2014/main" id="{FB0B862A-AC1F-C244-BE2A-3909E5F85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17" name="Group 916">
              <a:extLst>
                <a:ext uri="{FF2B5EF4-FFF2-40B4-BE49-F238E27FC236}">
                  <a16:creationId xmlns:a16="http://schemas.microsoft.com/office/drawing/2014/main" id="{C81C8D89-3C65-4940-881B-9EE41418B1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38" name="AutoShape 917">
                <a:extLst>
                  <a:ext uri="{FF2B5EF4-FFF2-40B4-BE49-F238E27FC236}">
                    <a16:creationId xmlns:a16="http://schemas.microsoft.com/office/drawing/2014/main" id="{970A92D1-DE3D-A746-82B2-D9CE1A643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40" name="AutoShape 918">
                <a:extLst>
                  <a:ext uri="{FF2B5EF4-FFF2-40B4-BE49-F238E27FC236}">
                    <a16:creationId xmlns:a16="http://schemas.microsoft.com/office/drawing/2014/main" id="{CBF27E18-7854-324C-AA43-69A4BA77A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18" name="Rectangle 919">
              <a:extLst>
                <a:ext uri="{FF2B5EF4-FFF2-40B4-BE49-F238E27FC236}">
                  <a16:creationId xmlns:a16="http://schemas.microsoft.com/office/drawing/2014/main" id="{4C856C7C-9B4D-E34E-BEF8-6FE14DF3F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19" name="Rectangle 920">
              <a:extLst>
                <a:ext uri="{FF2B5EF4-FFF2-40B4-BE49-F238E27FC236}">
                  <a16:creationId xmlns:a16="http://schemas.microsoft.com/office/drawing/2014/main" id="{E75357F7-348C-7C46-AE06-7A7DF580A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20" name="Group 921">
              <a:extLst>
                <a:ext uri="{FF2B5EF4-FFF2-40B4-BE49-F238E27FC236}">
                  <a16:creationId xmlns:a16="http://schemas.microsoft.com/office/drawing/2014/main" id="{FF488E2B-47A2-B440-A599-04535AB72D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36" name="AutoShape 922">
                <a:extLst>
                  <a:ext uri="{FF2B5EF4-FFF2-40B4-BE49-F238E27FC236}">
                    <a16:creationId xmlns:a16="http://schemas.microsoft.com/office/drawing/2014/main" id="{415D750D-E3C1-6E4E-B4EC-3463E7619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7" name="AutoShape 923">
                <a:extLst>
                  <a:ext uri="{FF2B5EF4-FFF2-40B4-BE49-F238E27FC236}">
                    <a16:creationId xmlns:a16="http://schemas.microsoft.com/office/drawing/2014/main" id="{37701C35-EF2F-B04C-BD54-87B4B1643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21" name="Freeform 924">
              <a:extLst>
                <a:ext uri="{FF2B5EF4-FFF2-40B4-BE49-F238E27FC236}">
                  <a16:creationId xmlns:a16="http://schemas.microsoft.com/office/drawing/2014/main" id="{E22AAC27-6B47-3742-B283-B9A1BD590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grpSp>
          <p:nvGrpSpPr>
            <p:cNvPr id="422" name="Group 925">
              <a:extLst>
                <a:ext uri="{FF2B5EF4-FFF2-40B4-BE49-F238E27FC236}">
                  <a16:creationId xmlns:a16="http://schemas.microsoft.com/office/drawing/2014/main" id="{4FBE4506-2CCA-2F46-A053-51F3D09B33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34" name="AutoShape 926">
                <a:extLst>
                  <a:ext uri="{FF2B5EF4-FFF2-40B4-BE49-F238E27FC236}">
                    <a16:creationId xmlns:a16="http://schemas.microsoft.com/office/drawing/2014/main" id="{4AEB9237-7E7B-A84B-8DE4-0516B792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5" name="AutoShape 927">
                <a:extLst>
                  <a:ext uri="{FF2B5EF4-FFF2-40B4-BE49-F238E27FC236}">
                    <a16:creationId xmlns:a16="http://schemas.microsoft.com/office/drawing/2014/main" id="{E5DA622B-C9CC-BA47-961A-7980BB631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23" name="Rectangle 928">
              <a:extLst>
                <a:ext uri="{FF2B5EF4-FFF2-40B4-BE49-F238E27FC236}">
                  <a16:creationId xmlns:a16="http://schemas.microsoft.com/office/drawing/2014/main" id="{8706B57A-1C9E-8744-AB23-A6BA829AE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4" name="Freeform 929">
              <a:extLst>
                <a:ext uri="{FF2B5EF4-FFF2-40B4-BE49-F238E27FC236}">
                  <a16:creationId xmlns:a16="http://schemas.microsoft.com/office/drawing/2014/main" id="{F32936CF-B1D3-E548-8F28-FA4ADA6EF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425" name="Freeform 930">
              <a:extLst>
                <a:ext uri="{FF2B5EF4-FFF2-40B4-BE49-F238E27FC236}">
                  <a16:creationId xmlns:a16="http://schemas.microsoft.com/office/drawing/2014/main" id="{4BB4341B-5C57-D949-B418-C55712B1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426" name="Oval 931">
              <a:extLst>
                <a:ext uri="{FF2B5EF4-FFF2-40B4-BE49-F238E27FC236}">
                  <a16:creationId xmlns:a16="http://schemas.microsoft.com/office/drawing/2014/main" id="{394FB08B-5FA1-3048-8588-FBA09886A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7" name="Freeform 932">
              <a:extLst>
                <a:ext uri="{FF2B5EF4-FFF2-40B4-BE49-F238E27FC236}">
                  <a16:creationId xmlns:a16="http://schemas.microsoft.com/office/drawing/2014/main" id="{29E6F9D3-F17E-A144-BBD9-7523BE3D5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428" name="AutoShape 933">
              <a:extLst>
                <a:ext uri="{FF2B5EF4-FFF2-40B4-BE49-F238E27FC236}">
                  <a16:creationId xmlns:a16="http://schemas.microsoft.com/office/drawing/2014/main" id="{D7E1D2B9-3681-3047-A7AF-EECD87500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9" name="AutoShape 934">
              <a:extLst>
                <a:ext uri="{FF2B5EF4-FFF2-40B4-BE49-F238E27FC236}">
                  <a16:creationId xmlns:a16="http://schemas.microsoft.com/office/drawing/2014/main" id="{C311279F-1D0A-2D4E-B6EB-9C1AE2949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0" name="Oval 935">
              <a:extLst>
                <a:ext uri="{FF2B5EF4-FFF2-40B4-BE49-F238E27FC236}">
                  <a16:creationId xmlns:a16="http://schemas.microsoft.com/office/drawing/2014/main" id="{C5C3F5E3-0BBB-854A-A8B1-DEADB4DC3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1" name="Oval 936">
              <a:extLst>
                <a:ext uri="{FF2B5EF4-FFF2-40B4-BE49-F238E27FC236}">
                  <a16:creationId xmlns:a16="http://schemas.microsoft.com/office/drawing/2014/main" id="{94E44572-FDAB-9D47-A897-89E0D3D3D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2" name="Oval 937">
              <a:extLst>
                <a:ext uri="{FF2B5EF4-FFF2-40B4-BE49-F238E27FC236}">
                  <a16:creationId xmlns:a16="http://schemas.microsoft.com/office/drawing/2014/main" id="{73E691BA-07FF-3643-9EB3-CC062E94E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3" name="Rectangle 938">
              <a:extLst>
                <a:ext uri="{FF2B5EF4-FFF2-40B4-BE49-F238E27FC236}">
                  <a16:creationId xmlns:a16="http://schemas.microsoft.com/office/drawing/2014/main" id="{9658C81D-C19E-F24D-B06A-39A73010F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443" name="Group 906">
            <a:extLst>
              <a:ext uri="{FF2B5EF4-FFF2-40B4-BE49-F238E27FC236}">
                <a16:creationId xmlns:a16="http://schemas.microsoft.com/office/drawing/2014/main" id="{FFB99537-5E59-B644-AEB4-233A66C95366}"/>
              </a:ext>
            </a:extLst>
          </p:cNvPr>
          <p:cNvGrpSpPr>
            <a:grpSpLocks/>
          </p:cNvGrpSpPr>
          <p:nvPr/>
        </p:nvGrpSpPr>
        <p:grpSpPr bwMode="auto">
          <a:xfrm>
            <a:off x="7858778" y="2601913"/>
            <a:ext cx="366712" cy="579437"/>
            <a:chOff x="4140" y="429"/>
            <a:chExt cx="1425" cy="2396"/>
          </a:xfrm>
        </p:grpSpPr>
        <p:sp>
          <p:nvSpPr>
            <p:cNvPr id="444" name="Freeform 907">
              <a:extLst>
                <a:ext uri="{FF2B5EF4-FFF2-40B4-BE49-F238E27FC236}">
                  <a16:creationId xmlns:a16="http://schemas.microsoft.com/office/drawing/2014/main" id="{BB807DDF-4DDF-6F4B-845D-CF6391B2E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445" name="Rectangle 908">
              <a:extLst>
                <a:ext uri="{FF2B5EF4-FFF2-40B4-BE49-F238E27FC236}">
                  <a16:creationId xmlns:a16="http://schemas.microsoft.com/office/drawing/2014/main" id="{B7550DCD-25D6-154E-995F-FFFAE1F68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46" name="Freeform 909">
              <a:extLst>
                <a:ext uri="{FF2B5EF4-FFF2-40B4-BE49-F238E27FC236}">
                  <a16:creationId xmlns:a16="http://schemas.microsoft.com/office/drawing/2014/main" id="{7410F70D-EA20-E144-83F7-22C56E473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447" name="Freeform 910">
              <a:extLst>
                <a:ext uri="{FF2B5EF4-FFF2-40B4-BE49-F238E27FC236}">
                  <a16:creationId xmlns:a16="http://schemas.microsoft.com/office/drawing/2014/main" id="{2276AAC4-1AF3-2146-A809-02D976615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448" name="Rectangle 911">
              <a:extLst>
                <a:ext uri="{FF2B5EF4-FFF2-40B4-BE49-F238E27FC236}">
                  <a16:creationId xmlns:a16="http://schemas.microsoft.com/office/drawing/2014/main" id="{04D7B686-975F-EC43-A7D8-457A254E8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49" name="Group 912">
              <a:extLst>
                <a:ext uri="{FF2B5EF4-FFF2-40B4-BE49-F238E27FC236}">
                  <a16:creationId xmlns:a16="http://schemas.microsoft.com/office/drawing/2014/main" id="{7F435D06-BA46-DB48-91BB-46CF713E2E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74" name="AutoShape 913">
                <a:extLst>
                  <a:ext uri="{FF2B5EF4-FFF2-40B4-BE49-F238E27FC236}">
                    <a16:creationId xmlns:a16="http://schemas.microsoft.com/office/drawing/2014/main" id="{D8D71F51-73F7-694D-AA70-44AD27E40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75" name="AutoShape 914">
                <a:extLst>
                  <a:ext uri="{FF2B5EF4-FFF2-40B4-BE49-F238E27FC236}">
                    <a16:creationId xmlns:a16="http://schemas.microsoft.com/office/drawing/2014/main" id="{2A4CD895-5D57-C846-B8B5-773EAD0FE2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50" name="Rectangle 915">
              <a:extLst>
                <a:ext uri="{FF2B5EF4-FFF2-40B4-BE49-F238E27FC236}">
                  <a16:creationId xmlns:a16="http://schemas.microsoft.com/office/drawing/2014/main" id="{8F0CEBF5-51C2-8F4E-A20F-D95B3F3DA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51" name="Group 916">
              <a:extLst>
                <a:ext uri="{FF2B5EF4-FFF2-40B4-BE49-F238E27FC236}">
                  <a16:creationId xmlns:a16="http://schemas.microsoft.com/office/drawing/2014/main" id="{AB037EC5-0777-3348-B801-D80BB4A068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72" name="AutoShape 917">
                <a:extLst>
                  <a:ext uri="{FF2B5EF4-FFF2-40B4-BE49-F238E27FC236}">
                    <a16:creationId xmlns:a16="http://schemas.microsoft.com/office/drawing/2014/main" id="{57705BC2-4269-A546-A2F7-44D6E6FA6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73" name="AutoShape 918">
                <a:extLst>
                  <a:ext uri="{FF2B5EF4-FFF2-40B4-BE49-F238E27FC236}">
                    <a16:creationId xmlns:a16="http://schemas.microsoft.com/office/drawing/2014/main" id="{606F8FBB-6E7D-5240-AB6F-3743412B8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52" name="Rectangle 919">
              <a:extLst>
                <a:ext uri="{FF2B5EF4-FFF2-40B4-BE49-F238E27FC236}">
                  <a16:creationId xmlns:a16="http://schemas.microsoft.com/office/drawing/2014/main" id="{8764B3B1-163F-6743-BB00-4BEBDFA76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3" name="Rectangle 920">
              <a:extLst>
                <a:ext uri="{FF2B5EF4-FFF2-40B4-BE49-F238E27FC236}">
                  <a16:creationId xmlns:a16="http://schemas.microsoft.com/office/drawing/2014/main" id="{31A39B1E-BEC2-484D-A529-ED02B246B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54" name="Group 921">
              <a:extLst>
                <a:ext uri="{FF2B5EF4-FFF2-40B4-BE49-F238E27FC236}">
                  <a16:creationId xmlns:a16="http://schemas.microsoft.com/office/drawing/2014/main" id="{8518BA7E-0F47-1642-8C94-0EEF9F7EAD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70" name="AutoShape 922">
                <a:extLst>
                  <a:ext uri="{FF2B5EF4-FFF2-40B4-BE49-F238E27FC236}">
                    <a16:creationId xmlns:a16="http://schemas.microsoft.com/office/drawing/2014/main" id="{93172085-A077-D449-B4F0-964160352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71" name="AutoShape 923">
                <a:extLst>
                  <a:ext uri="{FF2B5EF4-FFF2-40B4-BE49-F238E27FC236}">
                    <a16:creationId xmlns:a16="http://schemas.microsoft.com/office/drawing/2014/main" id="{9CD7E6D4-1563-CC47-9787-5045B582D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55" name="Freeform 924">
              <a:extLst>
                <a:ext uri="{FF2B5EF4-FFF2-40B4-BE49-F238E27FC236}">
                  <a16:creationId xmlns:a16="http://schemas.microsoft.com/office/drawing/2014/main" id="{717941A9-04EE-C24B-86D5-FAD417230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grpSp>
          <p:nvGrpSpPr>
            <p:cNvPr id="456" name="Group 925">
              <a:extLst>
                <a:ext uri="{FF2B5EF4-FFF2-40B4-BE49-F238E27FC236}">
                  <a16:creationId xmlns:a16="http://schemas.microsoft.com/office/drawing/2014/main" id="{02A7942B-5E16-664A-AD8B-9FCCC81FDE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68" name="AutoShape 926">
                <a:extLst>
                  <a:ext uri="{FF2B5EF4-FFF2-40B4-BE49-F238E27FC236}">
                    <a16:creationId xmlns:a16="http://schemas.microsoft.com/office/drawing/2014/main" id="{70D7759D-E01C-DE4B-90E5-9E27F2F4D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69" name="AutoShape 927">
                <a:extLst>
                  <a:ext uri="{FF2B5EF4-FFF2-40B4-BE49-F238E27FC236}">
                    <a16:creationId xmlns:a16="http://schemas.microsoft.com/office/drawing/2014/main" id="{52773811-A440-9246-B4E6-A2AB3D516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57" name="Rectangle 928">
              <a:extLst>
                <a:ext uri="{FF2B5EF4-FFF2-40B4-BE49-F238E27FC236}">
                  <a16:creationId xmlns:a16="http://schemas.microsoft.com/office/drawing/2014/main" id="{2B266F5F-A708-CB4C-8E5D-A7C3959DF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8" name="Freeform 929">
              <a:extLst>
                <a:ext uri="{FF2B5EF4-FFF2-40B4-BE49-F238E27FC236}">
                  <a16:creationId xmlns:a16="http://schemas.microsoft.com/office/drawing/2014/main" id="{5852E06D-545E-CA4C-8238-C649A61E2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459" name="Freeform 930">
              <a:extLst>
                <a:ext uri="{FF2B5EF4-FFF2-40B4-BE49-F238E27FC236}">
                  <a16:creationId xmlns:a16="http://schemas.microsoft.com/office/drawing/2014/main" id="{42EE8B88-BF03-304C-9E14-BCBF64A23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460" name="Oval 931">
              <a:extLst>
                <a:ext uri="{FF2B5EF4-FFF2-40B4-BE49-F238E27FC236}">
                  <a16:creationId xmlns:a16="http://schemas.microsoft.com/office/drawing/2014/main" id="{74C7C49F-A655-9D4D-A31E-196191599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1" name="Freeform 932">
              <a:extLst>
                <a:ext uri="{FF2B5EF4-FFF2-40B4-BE49-F238E27FC236}">
                  <a16:creationId xmlns:a16="http://schemas.microsoft.com/office/drawing/2014/main" id="{927851E8-58B0-EE45-9D21-E7B0DCE90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462" name="AutoShape 933">
              <a:extLst>
                <a:ext uri="{FF2B5EF4-FFF2-40B4-BE49-F238E27FC236}">
                  <a16:creationId xmlns:a16="http://schemas.microsoft.com/office/drawing/2014/main" id="{7EC4AB0D-E1AA-7347-A2C2-89F18FBF1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3" name="AutoShape 934">
              <a:extLst>
                <a:ext uri="{FF2B5EF4-FFF2-40B4-BE49-F238E27FC236}">
                  <a16:creationId xmlns:a16="http://schemas.microsoft.com/office/drawing/2014/main" id="{1E4BDC9C-CD6F-0B4F-A99F-51B87F9CA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4" name="Oval 935">
              <a:extLst>
                <a:ext uri="{FF2B5EF4-FFF2-40B4-BE49-F238E27FC236}">
                  <a16:creationId xmlns:a16="http://schemas.microsoft.com/office/drawing/2014/main" id="{0B33FC98-AC2F-614C-9455-D77527D7D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5" name="Oval 936">
              <a:extLst>
                <a:ext uri="{FF2B5EF4-FFF2-40B4-BE49-F238E27FC236}">
                  <a16:creationId xmlns:a16="http://schemas.microsoft.com/office/drawing/2014/main" id="{6FEEFCEB-E528-BB43-A2A5-DD1F31DBE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6" name="Oval 937">
              <a:extLst>
                <a:ext uri="{FF2B5EF4-FFF2-40B4-BE49-F238E27FC236}">
                  <a16:creationId xmlns:a16="http://schemas.microsoft.com/office/drawing/2014/main" id="{495857E5-6CAF-F843-9D1C-1A92C264C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7" name="Rectangle 938">
              <a:extLst>
                <a:ext uri="{FF2B5EF4-FFF2-40B4-BE49-F238E27FC236}">
                  <a16:creationId xmlns:a16="http://schemas.microsoft.com/office/drawing/2014/main" id="{9E0DC27B-37F7-D049-AA0C-9AB63EC63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7E3426FA-3482-5E4A-A528-0E8E566A4D7E}"/>
              </a:ext>
            </a:extLst>
          </p:cNvPr>
          <p:cNvGrpSpPr/>
          <p:nvPr/>
        </p:nvGrpSpPr>
        <p:grpSpPr>
          <a:xfrm>
            <a:off x="6081784" y="2929417"/>
            <a:ext cx="914400" cy="479686"/>
            <a:chOff x="3668110" y="2448910"/>
            <a:chExt cx="3794234" cy="2165130"/>
          </a:xfrm>
        </p:grpSpPr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5B50E342-10AE-DD45-B84C-290673A4820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488" name="Freeform 487">
              <a:extLst>
                <a:ext uri="{FF2B5EF4-FFF2-40B4-BE49-F238E27FC236}">
                  <a16:creationId xmlns:a16="http://schemas.microsoft.com/office/drawing/2014/main" id="{2BA9AB2A-EBFD-5D41-ACFD-A73D2D397A5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75E7BF97-6EB0-9B4B-812E-F41672042DFA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490" name="Freeform 489">
                <a:extLst>
                  <a:ext uri="{FF2B5EF4-FFF2-40B4-BE49-F238E27FC236}">
                    <a16:creationId xmlns:a16="http://schemas.microsoft.com/office/drawing/2014/main" id="{532D22AD-3B9D-DC46-94FD-EF7A344D65E2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491" name="Freeform 490">
                <a:extLst>
                  <a:ext uri="{FF2B5EF4-FFF2-40B4-BE49-F238E27FC236}">
                    <a16:creationId xmlns:a16="http://schemas.microsoft.com/office/drawing/2014/main" id="{E3DA8968-5BE7-7A4D-B9D3-E505E57CD6A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492" name="Freeform 491">
                <a:extLst>
                  <a:ext uri="{FF2B5EF4-FFF2-40B4-BE49-F238E27FC236}">
                    <a16:creationId xmlns:a16="http://schemas.microsoft.com/office/drawing/2014/main" id="{38F10849-6789-B147-9F87-B51CE4DE4E0A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493" name="Freeform 492">
                <a:extLst>
                  <a:ext uri="{FF2B5EF4-FFF2-40B4-BE49-F238E27FC236}">
                    <a16:creationId xmlns:a16="http://schemas.microsoft.com/office/drawing/2014/main" id="{0484EB68-033C-1642-B24F-4A3A9B54A45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</p:grpSp>
      </p:grp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EDB87E7C-D7FD-D444-9A5D-25D76A2CE906}"/>
              </a:ext>
            </a:extLst>
          </p:cNvPr>
          <p:cNvGrpSpPr/>
          <p:nvPr/>
        </p:nvGrpSpPr>
        <p:grpSpPr>
          <a:xfrm>
            <a:off x="4861367" y="2210765"/>
            <a:ext cx="894855" cy="442494"/>
            <a:chOff x="7493876" y="2774731"/>
            <a:chExt cx="1481958" cy="894622"/>
          </a:xfrm>
        </p:grpSpPr>
        <p:sp>
          <p:nvSpPr>
            <p:cNvPr id="498" name="Freeform 497">
              <a:extLst>
                <a:ext uri="{FF2B5EF4-FFF2-40B4-BE49-F238E27FC236}">
                  <a16:creationId xmlns:a16="http://schemas.microsoft.com/office/drawing/2014/main" id="{BC20C5BE-F060-ED46-8005-38BC63A57B6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rPr>
                <a:t>                   </a:t>
              </a:r>
            </a:p>
          </p:txBody>
        </p:sp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9E7D6CAC-C7AB-3943-99DE-0F0AA0F6448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rPr>
                <a:t>              </a:t>
              </a:r>
            </a:p>
          </p:txBody>
        </p:sp>
        <p:grpSp>
          <p:nvGrpSpPr>
            <p:cNvPr id="500" name="Group 499">
              <a:extLst>
                <a:ext uri="{FF2B5EF4-FFF2-40B4-BE49-F238E27FC236}">
                  <a16:creationId xmlns:a16="http://schemas.microsoft.com/office/drawing/2014/main" id="{0D41025D-1978-4D43-9CC3-306E9010B7D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01" name="Freeform 500">
                <a:extLst>
                  <a:ext uri="{FF2B5EF4-FFF2-40B4-BE49-F238E27FC236}">
                    <a16:creationId xmlns:a16="http://schemas.microsoft.com/office/drawing/2014/main" id="{52CB287C-BAC6-394B-8022-7463D50891E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02" name="Freeform 501">
                <a:extLst>
                  <a:ext uri="{FF2B5EF4-FFF2-40B4-BE49-F238E27FC236}">
                    <a16:creationId xmlns:a16="http://schemas.microsoft.com/office/drawing/2014/main" id="{5DEB1CA4-CAC3-C240-9AAF-91D0139DA8B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03" name="Freeform 502">
                <a:extLst>
                  <a:ext uri="{FF2B5EF4-FFF2-40B4-BE49-F238E27FC236}">
                    <a16:creationId xmlns:a16="http://schemas.microsoft.com/office/drawing/2014/main" id="{1C2693DA-778C-4944-919A-CF21C578E11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04" name="Freeform 503">
                <a:extLst>
                  <a:ext uri="{FF2B5EF4-FFF2-40B4-BE49-F238E27FC236}">
                    <a16:creationId xmlns:a16="http://schemas.microsoft.com/office/drawing/2014/main" id="{F6DC7364-F4E4-CF49-BB2A-77390D7D6B7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</p:grp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7B0CED86-761A-374B-AB2F-FCFDE7448080}"/>
              </a:ext>
            </a:extLst>
          </p:cNvPr>
          <p:cNvGrpSpPr/>
          <p:nvPr/>
        </p:nvGrpSpPr>
        <p:grpSpPr>
          <a:xfrm>
            <a:off x="4035095" y="4580587"/>
            <a:ext cx="652815" cy="339144"/>
            <a:chOff x="3668110" y="2448910"/>
            <a:chExt cx="3794234" cy="2165130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9BBAA179-C5C9-934E-87E1-FA617CE00663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C29E590F-6825-9A40-A498-A44BF2188D5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2A3D89C3-8CC4-AA4C-8A47-636A30916C86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id="{397371B1-6A40-1543-86A4-EE158E3D1C39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49607A7E-6C2B-1A4F-A0AC-371B2BF0E95B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A4992BAF-197D-0A46-B4D7-0A015D6E4E29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14ECF90B-EFDD-434F-8F31-3916EDC87474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</p:grp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E9A6FA6C-F6BD-FA40-BBDA-D7EA0AED53F2}"/>
              </a:ext>
            </a:extLst>
          </p:cNvPr>
          <p:cNvGrpSpPr/>
          <p:nvPr/>
        </p:nvGrpSpPr>
        <p:grpSpPr>
          <a:xfrm>
            <a:off x="4730749" y="4991280"/>
            <a:ext cx="666096" cy="353718"/>
            <a:chOff x="3668110" y="2448910"/>
            <a:chExt cx="3794234" cy="2165130"/>
          </a:xfrm>
        </p:grpSpPr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CAE2F039-DD40-3A48-9AC8-9C2A99EEFAD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6D740F9F-16A3-B143-8C62-AC01C4B6EFA2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grpSp>
          <p:nvGrpSpPr>
            <p:cNvPr id="540" name="Group 539">
              <a:extLst>
                <a:ext uri="{FF2B5EF4-FFF2-40B4-BE49-F238E27FC236}">
                  <a16:creationId xmlns:a16="http://schemas.microsoft.com/office/drawing/2014/main" id="{222CD540-1DC4-CE47-8E55-94622339956A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41" name="Freeform 540">
                <a:extLst>
                  <a:ext uri="{FF2B5EF4-FFF2-40B4-BE49-F238E27FC236}">
                    <a16:creationId xmlns:a16="http://schemas.microsoft.com/office/drawing/2014/main" id="{7BB2F9F3-42C5-C14F-874D-38916950811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42" name="Freeform 541">
                <a:extLst>
                  <a:ext uri="{FF2B5EF4-FFF2-40B4-BE49-F238E27FC236}">
                    <a16:creationId xmlns:a16="http://schemas.microsoft.com/office/drawing/2014/main" id="{F5CA110F-36BE-0544-8D7E-2DE8D4B4741B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209D7ABC-C606-2A48-A8BD-7A7EE760D921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672D5EB4-39AD-D845-85C0-1E266B28683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</p:grpSp>
      </p:grpSp>
      <p:grpSp>
        <p:nvGrpSpPr>
          <p:cNvPr id="561" name="Group 560">
            <a:extLst>
              <a:ext uri="{FF2B5EF4-FFF2-40B4-BE49-F238E27FC236}">
                <a16:creationId xmlns:a16="http://schemas.microsoft.com/office/drawing/2014/main" id="{077C9074-AE78-0E43-AFCC-F714715C1D80}"/>
              </a:ext>
            </a:extLst>
          </p:cNvPr>
          <p:cNvGrpSpPr/>
          <p:nvPr/>
        </p:nvGrpSpPr>
        <p:grpSpPr>
          <a:xfrm>
            <a:off x="6268889" y="4785461"/>
            <a:ext cx="666096" cy="353718"/>
            <a:chOff x="3668110" y="2448910"/>
            <a:chExt cx="3794234" cy="2165130"/>
          </a:xfrm>
        </p:grpSpPr>
        <p:sp>
          <p:nvSpPr>
            <p:cNvPr id="562" name="Rectangle 561">
              <a:extLst>
                <a:ext uri="{FF2B5EF4-FFF2-40B4-BE49-F238E27FC236}">
                  <a16:creationId xmlns:a16="http://schemas.microsoft.com/office/drawing/2014/main" id="{7C2B1C24-ED53-7248-9224-FDF65E2FB02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563" name="Freeform 562">
              <a:extLst>
                <a:ext uri="{FF2B5EF4-FFF2-40B4-BE49-F238E27FC236}">
                  <a16:creationId xmlns:a16="http://schemas.microsoft.com/office/drawing/2014/main" id="{6B962A42-1C84-294B-971C-D6BB6C70822B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grpSp>
          <p:nvGrpSpPr>
            <p:cNvPr id="564" name="Group 563">
              <a:extLst>
                <a:ext uri="{FF2B5EF4-FFF2-40B4-BE49-F238E27FC236}">
                  <a16:creationId xmlns:a16="http://schemas.microsoft.com/office/drawing/2014/main" id="{4507F2CE-D7DB-B34C-A5C0-1D0636D5EEE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65" name="Freeform 564">
                <a:extLst>
                  <a:ext uri="{FF2B5EF4-FFF2-40B4-BE49-F238E27FC236}">
                    <a16:creationId xmlns:a16="http://schemas.microsoft.com/office/drawing/2014/main" id="{37028B07-0480-9843-B746-F1C1B22906F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66" name="Freeform 565">
                <a:extLst>
                  <a:ext uri="{FF2B5EF4-FFF2-40B4-BE49-F238E27FC236}">
                    <a16:creationId xmlns:a16="http://schemas.microsoft.com/office/drawing/2014/main" id="{1531C185-F635-6D42-ADCA-E4BE28DB258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67" name="Freeform 566">
                <a:extLst>
                  <a:ext uri="{FF2B5EF4-FFF2-40B4-BE49-F238E27FC236}">
                    <a16:creationId xmlns:a16="http://schemas.microsoft.com/office/drawing/2014/main" id="{264F9469-1DC3-3C41-8274-0B629F42DC21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68" name="Freeform 567">
                <a:extLst>
                  <a:ext uri="{FF2B5EF4-FFF2-40B4-BE49-F238E27FC236}">
                    <a16:creationId xmlns:a16="http://schemas.microsoft.com/office/drawing/2014/main" id="{C51DDA58-AB33-EB45-A6DC-64C2A9A27FF3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</p:grp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55DFCCBC-22D3-2D40-9740-FFE6A5719573}"/>
              </a:ext>
            </a:extLst>
          </p:cNvPr>
          <p:cNvGrpSpPr/>
          <p:nvPr/>
        </p:nvGrpSpPr>
        <p:grpSpPr>
          <a:xfrm>
            <a:off x="8198241" y="4810599"/>
            <a:ext cx="666096" cy="353718"/>
            <a:chOff x="3668110" y="2448910"/>
            <a:chExt cx="3794234" cy="2165130"/>
          </a:xfrm>
        </p:grpSpPr>
        <p:sp>
          <p:nvSpPr>
            <p:cNvPr id="570" name="Rectangle 569">
              <a:extLst>
                <a:ext uri="{FF2B5EF4-FFF2-40B4-BE49-F238E27FC236}">
                  <a16:creationId xmlns:a16="http://schemas.microsoft.com/office/drawing/2014/main" id="{7A98DD32-3395-6C44-9263-FD8961662646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571" name="Freeform 570">
              <a:extLst>
                <a:ext uri="{FF2B5EF4-FFF2-40B4-BE49-F238E27FC236}">
                  <a16:creationId xmlns:a16="http://schemas.microsoft.com/office/drawing/2014/main" id="{B4972D53-F88E-F841-9E16-8268923AB1FA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grpSp>
          <p:nvGrpSpPr>
            <p:cNvPr id="572" name="Group 571">
              <a:extLst>
                <a:ext uri="{FF2B5EF4-FFF2-40B4-BE49-F238E27FC236}">
                  <a16:creationId xmlns:a16="http://schemas.microsoft.com/office/drawing/2014/main" id="{88BF304D-88B6-4840-AEA5-FDE07CDB9B46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73" name="Freeform 572">
                <a:extLst>
                  <a:ext uri="{FF2B5EF4-FFF2-40B4-BE49-F238E27FC236}">
                    <a16:creationId xmlns:a16="http://schemas.microsoft.com/office/drawing/2014/main" id="{5D8F1ECA-65DB-0A40-8059-392C8EBB1351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74" name="Freeform 573">
                <a:extLst>
                  <a:ext uri="{FF2B5EF4-FFF2-40B4-BE49-F238E27FC236}">
                    <a16:creationId xmlns:a16="http://schemas.microsoft.com/office/drawing/2014/main" id="{01153B8F-C99F-FD4D-AE0D-172E3D5276BC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75" name="Freeform 574">
                <a:extLst>
                  <a:ext uri="{FF2B5EF4-FFF2-40B4-BE49-F238E27FC236}">
                    <a16:creationId xmlns:a16="http://schemas.microsoft.com/office/drawing/2014/main" id="{62AAEB46-CB40-6041-83A4-8D950D0F868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76" name="Freeform 575">
                <a:extLst>
                  <a:ext uri="{FF2B5EF4-FFF2-40B4-BE49-F238E27FC236}">
                    <a16:creationId xmlns:a16="http://schemas.microsoft.com/office/drawing/2014/main" id="{80F12A0B-3E4C-0444-989C-75899CBF68FE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</p:grpSp>
      </p:grpSp>
      <p:sp>
        <p:nvSpPr>
          <p:cNvPr id="183" name="Text Box 84">
            <a:extLst>
              <a:ext uri="{FF2B5EF4-FFF2-40B4-BE49-F238E27FC236}">
                <a16:creationId xmlns:a16="http://schemas.microsoft.com/office/drawing/2014/main" id="{21C74E29-F9DB-E842-855A-736C35CFF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466" y="3355975"/>
            <a:ext cx="20478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i="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Switches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E107F2-A17F-B740-9BEC-7C76FAAADF9F}"/>
              </a:ext>
            </a:extLst>
          </p:cNvPr>
          <p:cNvSpPr txBox="1"/>
          <p:nvPr/>
        </p:nvSpPr>
        <p:spPr>
          <a:xfrm>
            <a:off x="953589" y="4088674"/>
            <a:ext cx="1928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Located in switching closets, connect directly to endpoints.</a:t>
            </a:r>
          </a:p>
        </p:txBody>
      </p:sp>
    </p:spTree>
    <p:extLst>
      <p:ext uri="{BB962C8B-B14F-4D97-AF65-F5344CB8AC3E}">
        <p14:creationId xmlns:p14="http://schemas.microsoft.com/office/powerpoint/2010/main" val="146658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animBg="1"/>
      <p:bldP spid="339" grpId="0" animBg="1"/>
      <p:bldP spid="340" grpId="0" animBg="1"/>
      <p:bldP spid="341" grpId="0" animBg="1"/>
      <p:bldP spid="342" grpId="0" animBg="1"/>
      <p:bldP spid="343" grpId="0" animBg="1"/>
      <p:bldP spid="344" grpId="0" animBg="1"/>
      <p:bldP spid="345" grpId="0" animBg="1"/>
      <p:bldP spid="346" grpId="0"/>
      <p:bldP spid="347" grpId="0"/>
      <p:bldP spid="348" grpId="0"/>
      <p:bldP spid="349" grpId="0"/>
      <p:bldP spid="350" grpId="0"/>
      <p:bldP spid="351" grpId="0" animBg="1"/>
      <p:bldP spid="352" grpId="0" animBg="1"/>
      <p:bldP spid="353" grpId="0" animBg="1"/>
      <p:bldP spid="363" grpId="0" animBg="1"/>
      <p:bldP spid="364" grpId="0" animBg="1"/>
      <p:bldP spid="365" grpId="0" animBg="1"/>
      <p:bldP spid="366" grpId="0" animBg="1"/>
      <p:bldP spid="378" grpId="0" animBg="1"/>
      <p:bldP spid="379" grpId="0" animBg="1"/>
      <p:bldP spid="380" grpId="0" animBg="1"/>
      <p:bldP spid="390" grpId="0" animBg="1"/>
      <p:bldP spid="391" grpId="0" animBg="1"/>
      <p:bldP spid="392" grpId="0" animBg="1"/>
      <p:bldP spid="392" grpId="1" animBg="1"/>
      <p:bldP spid="403" grpId="0" animBg="1"/>
      <p:bldP spid="183" grpId="0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ea typeface="ＭＳ Ｐゴシック" charset="0"/>
              </a:rPr>
              <a:t>Switching</a:t>
            </a:r>
            <a:endParaRPr lang="en-US" sz="4400" b="0" dirty="0"/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58132559-8058-8A4C-B10B-2116E2272F90}"/>
              </a:ext>
            </a:extLst>
          </p:cNvPr>
          <p:cNvSpPr txBox="1">
            <a:spLocks noChangeArrowheads="1"/>
          </p:cNvSpPr>
          <p:nvPr/>
        </p:nvSpPr>
        <p:spPr>
          <a:xfrm>
            <a:off x="846268" y="1386356"/>
            <a:ext cx="10756119" cy="5311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Helvetica" pitchFamily="2" charset="0"/>
              </a:rPr>
              <a:t>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switch</a:t>
            </a:r>
            <a:r>
              <a:rPr lang="en-US" sz="3200" dirty="0">
                <a:latin typeface="Helvetica" pitchFamily="2" charset="0"/>
              </a:rPr>
              <a:t> is a link-layer device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Examine incoming frame’s destination MAC address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Selectively forward frame to one-or-more outgoing links when frame is to be forwarded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Can store link layer frames in switch buffers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Transparent</a:t>
            </a:r>
            <a:r>
              <a:rPr lang="en-US" sz="3200" dirty="0">
                <a:latin typeface="Helvetica" pitchFamily="2" charset="0"/>
              </a:rPr>
              <a:t>: hosts unaware of presence of switches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Helvetica" pitchFamily="2" charset="0"/>
              </a:rPr>
              <a:t>Plug-and-play,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self-learning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Switches do not need to be configured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40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b="0" kern="0" dirty="0">
                <a:ea typeface="ＭＳ Ｐゴシック" charset="0"/>
              </a:rPr>
              <a:t>Switch: multiple simultaneous transmissions</a:t>
            </a:r>
            <a:endParaRPr lang="en-US" sz="4400" b="0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491F554-2C7A-214A-897B-0FB0A1CB751B}"/>
              </a:ext>
            </a:extLst>
          </p:cNvPr>
          <p:cNvGrpSpPr/>
          <p:nvPr/>
        </p:nvGrpSpPr>
        <p:grpSpPr>
          <a:xfrm>
            <a:off x="7160640" y="1920913"/>
            <a:ext cx="3884571" cy="4217751"/>
            <a:chOff x="7670306" y="1697644"/>
            <a:chExt cx="3884571" cy="4217751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0924CCE-3F57-D049-9D0A-B1D8FCF20BDA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34">
              <a:extLst>
                <a:ext uri="{FF2B5EF4-FFF2-40B4-BE49-F238E27FC236}">
                  <a16:creationId xmlns:a16="http://schemas.microsoft.com/office/drawing/2014/main" id="{DCB0325C-FF8E-0B4E-A6A6-A9116B9F8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5012" y="4899732"/>
              <a:ext cx="2699865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switch with six interfaces (1,2,3,4,5,6)  </a:t>
              </a:r>
            </a:p>
          </p:txBody>
        </p:sp>
        <p:sp>
          <p:nvSpPr>
            <p:cNvPr id="60" name="Text Box 23">
              <a:extLst>
                <a:ext uri="{FF2B5EF4-FFF2-40B4-BE49-F238E27FC236}">
                  <a16:creationId xmlns:a16="http://schemas.microsoft.com/office/drawing/2014/main" id="{6622E46D-9FDC-6942-8443-B6EE96C08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61" name="Text Box 24">
              <a:extLst>
                <a:ext uri="{FF2B5EF4-FFF2-40B4-BE49-F238E27FC236}">
                  <a16:creationId xmlns:a16="http://schemas.microsoft.com/office/drawing/2014/main" id="{FC43B703-F100-1449-9F08-04E8275B9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587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</a:t>
              </a:r>
              <a:r>
                <a:rPr lang="en-US" sz="2400" i="0" kern="0" dirty="0">
                  <a:latin typeface="Helvetica" pitchFamily="2" charset="0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FF5419F0-A61E-DF4E-8994-AA7772D64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63" name="Text Box 26">
              <a:extLst>
                <a:ext uri="{FF2B5EF4-FFF2-40B4-BE49-F238E27FC236}">
                  <a16:creationId xmlns:a16="http://schemas.microsoft.com/office/drawing/2014/main" id="{6849FEF8-AECF-A148-8CDC-C71F2367A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587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B</a:t>
              </a:r>
              <a:r>
                <a:rPr lang="en-US" sz="2400" i="0" kern="0" dirty="0">
                  <a:latin typeface="Helvetica" pitchFamily="2" charset="0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64" name="Text Box 27">
              <a:extLst>
                <a:ext uri="{FF2B5EF4-FFF2-40B4-BE49-F238E27FC236}">
                  <a16:creationId xmlns:a16="http://schemas.microsoft.com/office/drawing/2014/main" id="{9424AF7D-A121-114C-AC5C-79FC84F5C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C</a:t>
              </a:r>
            </a:p>
          </p:txBody>
        </p:sp>
        <p:sp>
          <p:nvSpPr>
            <p:cNvPr id="65" name="Text Box 28">
              <a:extLst>
                <a:ext uri="{FF2B5EF4-FFF2-40B4-BE49-F238E27FC236}">
                  <a16:creationId xmlns:a16="http://schemas.microsoft.com/office/drawing/2014/main" id="{200E3495-163D-C24E-87E9-B15114F8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764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C’</a:t>
              </a:r>
            </a:p>
          </p:txBody>
        </p:sp>
        <p:grpSp>
          <p:nvGrpSpPr>
            <p:cNvPr id="105" name="Group 49">
              <a:extLst>
                <a:ext uri="{FF2B5EF4-FFF2-40B4-BE49-F238E27FC236}">
                  <a16:creationId xmlns:a16="http://schemas.microsoft.com/office/drawing/2014/main" id="{2909A8E8-3B3E-B94A-A268-12FA81AA7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106" name="Picture 50" descr="desktop_computer_stylized_medium">
                <a:extLst>
                  <a:ext uri="{FF2B5EF4-FFF2-40B4-BE49-F238E27FC236}">
                    <a16:creationId xmlns:a16="http://schemas.microsoft.com/office/drawing/2014/main" id="{4C993D65-A8AC-C24F-A8E1-0C71ED99F0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51">
                <a:extLst>
                  <a:ext uri="{FF2B5EF4-FFF2-40B4-BE49-F238E27FC236}">
                    <a16:creationId xmlns:a16="http://schemas.microsoft.com/office/drawing/2014/main" id="{CB7E302C-C236-0244-87D6-1E3E70C45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grpSp>
          <p:nvGrpSpPr>
            <p:cNvPr id="91" name="Group 49">
              <a:extLst>
                <a:ext uri="{FF2B5EF4-FFF2-40B4-BE49-F238E27FC236}">
                  <a16:creationId xmlns:a16="http://schemas.microsoft.com/office/drawing/2014/main" id="{5273BA26-CBE3-134E-8F22-04D4CD3E9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92" name="Picture 50" descr="desktop_computer_stylized_medium">
                <a:extLst>
                  <a:ext uri="{FF2B5EF4-FFF2-40B4-BE49-F238E27FC236}">
                    <a16:creationId xmlns:a16="http://schemas.microsoft.com/office/drawing/2014/main" id="{0B5C182E-CEBC-6E47-AB60-C10090993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51">
                <a:extLst>
                  <a:ext uri="{FF2B5EF4-FFF2-40B4-BE49-F238E27FC236}">
                    <a16:creationId xmlns:a16="http://schemas.microsoft.com/office/drawing/2014/main" id="{FDBA5721-FF64-F348-B964-2E26A4468A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sp>
          <p:nvSpPr>
            <p:cNvPr id="80" name="Text Box 35">
              <a:extLst>
                <a:ext uri="{FF2B5EF4-FFF2-40B4-BE49-F238E27FC236}">
                  <a16:creationId xmlns:a16="http://schemas.microsoft.com/office/drawing/2014/main" id="{D85F520A-7524-3D40-A439-8CDE292B3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81" name="Text Box 36">
              <a:extLst>
                <a:ext uri="{FF2B5EF4-FFF2-40B4-BE49-F238E27FC236}">
                  <a16:creationId xmlns:a16="http://schemas.microsoft.com/office/drawing/2014/main" id="{470DA178-E968-A943-85CD-CAF4B26DA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2</a:t>
              </a:r>
            </a:p>
          </p:txBody>
        </p:sp>
        <p:sp>
          <p:nvSpPr>
            <p:cNvPr id="82" name="Text Box 37">
              <a:extLst>
                <a:ext uri="{FF2B5EF4-FFF2-40B4-BE49-F238E27FC236}">
                  <a16:creationId xmlns:a16="http://schemas.microsoft.com/office/drawing/2014/main" id="{376E3621-6CFE-204E-8F4D-39AE53CF0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3</a:t>
              </a:r>
            </a:p>
          </p:txBody>
        </p:sp>
        <p:sp>
          <p:nvSpPr>
            <p:cNvPr id="83" name="Text Box 38">
              <a:extLst>
                <a:ext uri="{FF2B5EF4-FFF2-40B4-BE49-F238E27FC236}">
                  <a16:creationId xmlns:a16="http://schemas.microsoft.com/office/drawing/2014/main" id="{3011C175-89E3-8741-B58D-8B5BE4BAE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4</a:t>
              </a:r>
            </a:p>
          </p:txBody>
        </p:sp>
        <p:sp>
          <p:nvSpPr>
            <p:cNvPr id="84" name="Text Box 39">
              <a:extLst>
                <a:ext uri="{FF2B5EF4-FFF2-40B4-BE49-F238E27FC236}">
                  <a16:creationId xmlns:a16="http://schemas.microsoft.com/office/drawing/2014/main" id="{5B29F5A1-B63E-3846-A3E2-58E4C5752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5</a:t>
              </a:r>
            </a:p>
          </p:txBody>
        </p:sp>
        <p:sp>
          <p:nvSpPr>
            <p:cNvPr id="85" name="Text Box 40">
              <a:extLst>
                <a:ext uri="{FF2B5EF4-FFF2-40B4-BE49-F238E27FC236}">
                  <a16:creationId xmlns:a16="http://schemas.microsoft.com/office/drawing/2014/main" id="{5D63FF79-DA8B-0342-A3E1-AD2B9A267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6</a:t>
              </a:r>
            </a:p>
          </p:txBody>
        </p:sp>
        <p:sp>
          <p:nvSpPr>
            <p:cNvPr id="108" name="Rectangle 37">
              <a:extLst>
                <a:ext uri="{FF2B5EF4-FFF2-40B4-BE49-F238E27FC236}">
                  <a16:creationId xmlns:a16="http://schemas.microsoft.com/office/drawing/2014/main" id="{25F61537-69D9-2542-AF7D-1F7D5E80C6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09" name="Rectangle 37">
              <a:extLst>
                <a:ext uri="{FF2B5EF4-FFF2-40B4-BE49-F238E27FC236}">
                  <a16:creationId xmlns:a16="http://schemas.microsoft.com/office/drawing/2014/main" id="{350C81E9-380A-7F46-91B4-FCA7A4B978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D9512E3C-142E-9744-90C8-CAECC07908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1" name="Rectangle 37">
              <a:extLst>
                <a:ext uri="{FF2B5EF4-FFF2-40B4-BE49-F238E27FC236}">
                  <a16:creationId xmlns:a16="http://schemas.microsoft.com/office/drawing/2014/main" id="{411F0A98-6385-274D-A80E-3786685FBD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00" name="Group 44">
              <a:extLst>
                <a:ext uri="{FF2B5EF4-FFF2-40B4-BE49-F238E27FC236}">
                  <a16:creationId xmlns:a16="http://schemas.microsoft.com/office/drawing/2014/main" id="{D14AFC91-71E2-F24B-902C-C917FA8FA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102" name="Picture 45" descr="desktop_computer_stylized_medium">
                <a:extLst>
                  <a:ext uri="{FF2B5EF4-FFF2-40B4-BE49-F238E27FC236}">
                    <a16:creationId xmlns:a16="http://schemas.microsoft.com/office/drawing/2014/main" id="{9D322BDD-E57A-8444-8AFE-B4159D0BD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46">
                <a:extLst>
                  <a:ext uri="{FF2B5EF4-FFF2-40B4-BE49-F238E27FC236}">
                    <a16:creationId xmlns:a16="http://schemas.microsoft.com/office/drawing/2014/main" id="{7E0B05B5-6E51-3D4F-A876-9F08381512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pic>
          <p:nvPicPr>
            <p:cNvPr id="88" name="Picture 45" descr="desktop_computer_stylized_medium">
              <a:extLst>
                <a:ext uri="{FF2B5EF4-FFF2-40B4-BE49-F238E27FC236}">
                  <a16:creationId xmlns:a16="http://schemas.microsoft.com/office/drawing/2014/main" id="{6ED0D78A-97A6-FC4F-BA50-97C8A6D92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A05F0CAB-4DF9-BF46-9ACB-FF9BB4E4CE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D7DEA5B-74C6-6D4E-A564-97C477937229}"/>
                </a:ext>
              </a:extLst>
            </p:cNvPr>
            <p:cNvCxnSpPr>
              <a:cxnSpLocks/>
              <a:stCxn id="108" idx="0"/>
              <a:endCxn id="111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8B44F92-1523-6C40-AD86-F840EA2D6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37">
              <a:extLst>
                <a:ext uri="{FF2B5EF4-FFF2-40B4-BE49-F238E27FC236}">
                  <a16:creationId xmlns:a16="http://schemas.microsoft.com/office/drawing/2014/main" id="{D75AB559-876E-124D-AE96-8DE8C51BB9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9" name="Rectangle 37">
              <a:extLst>
                <a:ext uri="{FF2B5EF4-FFF2-40B4-BE49-F238E27FC236}">
                  <a16:creationId xmlns:a16="http://schemas.microsoft.com/office/drawing/2014/main" id="{75D02172-6808-7F4C-B887-5DF27DF57A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BA061E6-1E33-7C4D-A760-2EAAE6F141CE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EED6747-7F6F-7F43-9DCE-4375015BFE2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713BD2F3-A046-C844-9290-8007C98F1EE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8BA6AB3-60D9-084F-ADAD-5105679BCDE8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B47D322F-8E6C-C740-9424-B4336CB3860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A90CA4C8-0135-1444-9709-18E5C6614307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6F5E61E2-0756-ED4D-8685-32B20FE49B37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9EB332DA-F807-8347-93F2-C5388D159AB7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95" name="Group 44">
              <a:extLst>
                <a:ext uri="{FF2B5EF4-FFF2-40B4-BE49-F238E27FC236}">
                  <a16:creationId xmlns:a16="http://schemas.microsoft.com/office/drawing/2014/main" id="{426DCB6B-A219-374F-8F06-F18D724B8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96" name="Picture 45" descr="desktop_computer_stylized_medium">
                <a:extLst>
                  <a:ext uri="{FF2B5EF4-FFF2-40B4-BE49-F238E27FC236}">
                    <a16:creationId xmlns:a16="http://schemas.microsoft.com/office/drawing/2014/main" id="{BA7C916A-9A78-3E4C-80BC-A0D48EEB77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" name="Freeform 46">
                <a:extLst>
                  <a:ext uri="{FF2B5EF4-FFF2-40B4-BE49-F238E27FC236}">
                    <a16:creationId xmlns:a16="http://schemas.microsoft.com/office/drawing/2014/main" id="{3B939C3B-3462-3744-96CE-3ECDF9D8ED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265543F6-BA09-9844-B798-D9E4755DE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98" name="Picture 45" descr="desktop_computer_stylized_medium">
                <a:extLst>
                  <a:ext uri="{FF2B5EF4-FFF2-40B4-BE49-F238E27FC236}">
                    <a16:creationId xmlns:a16="http://schemas.microsoft.com/office/drawing/2014/main" id="{F5B56AF6-7AEE-0F4C-8EF5-5BAE871304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id="{E5EF4B97-CB79-BF44-8332-3F89F741AC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</p:grpSp>
      <p:sp>
        <p:nvSpPr>
          <p:cNvPr id="131" name="Rectangle 3">
            <a:extLst>
              <a:ext uri="{FF2B5EF4-FFF2-40B4-BE49-F238E27FC236}">
                <a16:creationId xmlns:a16="http://schemas.microsoft.com/office/drawing/2014/main" id="{C0047884-D119-174A-AE6D-FD50C58F7AB4}"/>
              </a:ext>
            </a:extLst>
          </p:cNvPr>
          <p:cNvSpPr txBox="1">
            <a:spLocks noChangeArrowheads="1"/>
          </p:cNvSpPr>
          <p:nvPr/>
        </p:nvSpPr>
        <p:spPr>
          <a:xfrm>
            <a:off x="929391" y="1533864"/>
            <a:ext cx="5846164" cy="34373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3688">
              <a:buClr>
                <a:srgbClr val="0000A8"/>
              </a:buClr>
              <a:defRPr/>
            </a:pPr>
            <a:r>
              <a:rPr lang="en-US" dirty="0">
                <a:latin typeface="Helvetica" pitchFamily="2" charset="0"/>
              </a:rPr>
              <a:t>hosts have dedicated, direct connection to switch</a:t>
            </a:r>
          </a:p>
          <a:p>
            <a:pPr indent="-293688">
              <a:buClr>
                <a:srgbClr val="0000A8"/>
              </a:buClr>
              <a:defRPr/>
            </a:pPr>
            <a:r>
              <a:rPr lang="en-US" dirty="0">
                <a:latin typeface="Helvetica" pitchFamily="2" charset="0"/>
              </a:rPr>
              <a:t>switches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buffer</a:t>
            </a:r>
            <a:r>
              <a:rPr lang="en-US" dirty="0">
                <a:latin typeface="Helvetica" pitchFamily="2" charset="0"/>
              </a:rPr>
              <a:t> packets</a:t>
            </a:r>
          </a:p>
          <a:p>
            <a:pPr indent="-293688">
              <a:buClr>
                <a:srgbClr val="0000A8"/>
              </a:buClr>
              <a:defRPr/>
            </a:pPr>
            <a:r>
              <a:rPr lang="en-US" dirty="0">
                <a:latin typeface="Helvetica" pitchFamily="2" charset="0"/>
              </a:rPr>
              <a:t>Same link layer protocol used on each incoming link</a:t>
            </a:r>
          </a:p>
          <a:p>
            <a:pPr lvl="1" indent="-293688"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full duplex links</a:t>
            </a:r>
          </a:p>
          <a:p>
            <a:pPr lvl="1"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No medium access control needed (more next lecture)</a:t>
            </a:r>
          </a:p>
        </p:txBody>
      </p:sp>
      <p:sp>
        <p:nvSpPr>
          <p:cNvPr id="132" name="Rectangle 3">
            <a:extLst>
              <a:ext uri="{FF2B5EF4-FFF2-40B4-BE49-F238E27FC236}">
                <a16:creationId xmlns:a16="http://schemas.microsoft.com/office/drawing/2014/main" id="{8FD6AE89-27E8-A046-84EB-C8AE1F12B488}"/>
              </a:ext>
            </a:extLst>
          </p:cNvPr>
          <p:cNvSpPr txBox="1">
            <a:spLocks noChangeArrowheads="1"/>
          </p:cNvSpPr>
          <p:nvPr/>
        </p:nvSpPr>
        <p:spPr>
          <a:xfrm>
            <a:off x="927244" y="4731250"/>
            <a:ext cx="6723621" cy="1489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3688">
              <a:buClr>
                <a:srgbClr val="0000A8"/>
              </a:buClr>
              <a:defRPr/>
            </a:pPr>
            <a:r>
              <a:rPr lang="en-US" dirty="0">
                <a:latin typeface="Helvetica" pitchFamily="2" charset="0"/>
              </a:rPr>
              <a:t>switching: A-to-A’ and B-to-B</a:t>
            </a:r>
            <a:r>
              <a:rPr lang="en-US" altLang="ja-JP" dirty="0">
                <a:latin typeface="Helvetica" pitchFamily="2" charset="0"/>
              </a:rPr>
              <a:t>’</a:t>
            </a:r>
            <a:r>
              <a:rPr lang="en-US" dirty="0">
                <a:latin typeface="Helvetica" pitchFamily="2" charset="0"/>
              </a:rPr>
              <a:t> can transmit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simultaneously</a:t>
            </a:r>
          </a:p>
        </p:txBody>
      </p:sp>
      <p:sp>
        <p:nvSpPr>
          <p:cNvPr id="130" name="Left-Right Arrow 129">
            <a:extLst>
              <a:ext uri="{FF2B5EF4-FFF2-40B4-BE49-F238E27FC236}">
                <a16:creationId xmlns:a16="http://schemas.microsoft.com/office/drawing/2014/main" id="{390325D3-5B28-6141-9145-A34DF8C34806}"/>
              </a:ext>
            </a:extLst>
          </p:cNvPr>
          <p:cNvSpPr/>
          <p:nvPr/>
        </p:nvSpPr>
        <p:spPr>
          <a:xfrm rot="5400000">
            <a:off x="8417537" y="3356139"/>
            <a:ext cx="1352278" cy="177922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34" name="Left-Right Arrow 133">
            <a:extLst>
              <a:ext uri="{FF2B5EF4-FFF2-40B4-BE49-F238E27FC236}">
                <a16:creationId xmlns:a16="http://schemas.microsoft.com/office/drawing/2014/main" id="{8716E4D4-5340-A04D-84B1-535BF0345A0D}"/>
              </a:ext>
            </a:extLst>
          </p:cNvPr>
          <p:cNvSpPr/>
          <p:nvPr/>
        </p:nvSpPr>
        <p:spPr>
          <a:xfrm rot="9282253">
            <a:off x="8060403" y="3378664"/>
            <a:ext cx="1986794" cy="199277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92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0" grpId="0" animBg="1"/>
      <p:bldP spid="13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b="0" kern="0" dirty="0">
                <a:ea typeface="ＭＳ Ｐゴシック" charset="0"/>
              </a:rPr>
              <a:t>Switch: multiple simultaneous transmissions</a:t>
            </a:r>
            <a:endParaRPr lang="en-US" sz="4400" b="0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491F554-2C7A-214A-897B-0FB0A1CB751B}"/>
              </a:ext>
            </a:extLst>
          </p:cNvPr>
          <p:cNvGrpSpPr/>
          <p:nvPr/>
        </p:nvGrpSpPr>
        <p:grpSpPr>
          <a:xfrm>
            <a:off x="7160640" y="1920913"/>
            <a:ext cx="3884571" cy="4217751"/>
            <a:chOff x="7670306" y="1697644"/>
            <a:chExt cx="3884571" cy="4217751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0924CCE-3F57-D049-9D0A-B1D8FCF20BDA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34">
              <a:extLst>
                <a:ext uri="{FF2B5EF4-FFF2-40B4-BE49-F238E27FC236}">
                  <a16:creationId xmlns:a16="http://schemas.microsoft.com/office/drawing/2014/main" id="{DCB0325C-FF8E-0B4E-A6A6-A9116B9F8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5012" y="4899732"/>
              <a:ext cx="2699865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switch with six interfaces (1,2,3,4,5,6)  </a:t>
              </a:r>
            </a:p>
          </p:txBody>
        </p:sp>
        <p:sp>
          <p:nvSpPr>
            <p:cNvPr id="60" name="Text Box 23">
              <a:extLst>
                <a:ext uri="{FF2B5EF4-FFF2-40B4-BE49-F238E27FC236}">
                  <a16:creationId xmlns:a16="http://schemas.microsoft.com/office/drawing/2014/main" id="{6622E46D-9FDC-6942-8443-B6EE96C08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61" name="Text Box 24">
              <a:extLst>
                <a:ext uri="{FF2B5EF4-FFF2-40B4-BE49-F238E27FC236}">
                  <a16:creationId xmlns:a16="http://schemas.microsoft.com/office/drawing/2014/main" id="{FC43B703-F100-1449-9F08-04E8275B9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587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</a:t>
              </a:r>
              <a:r>
                <a:rPr lang="en-US" sz="2400" i="0" kern="0" dirty="0">
                  <a:latin typeface="Helvetica" pitchFamily="2" charset="0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FF5419F0-A61E-DF4E-8994-AA7772D64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63" name="Text Box 26">
              <a:extLst>
                <a:ext uri="{FF2B5EF4-FFF2-40B4-BE49-F238E27FC236}">
                  <a16:creationId xmlns:a16="http://schemas.microsoft.com/office/drawing/2014/main" id="{6849FEF8-AECF-A148-8CDC-C71F2367A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587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B</a:t>
              </a:r>
              <a:r>
                <a:rPr lang="en-US" sz="2400" i="0" kern="0" dirty="0">
                  <a:latin typeface="Helvetica" pitchFamily="2" charset="0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64" name="Text Box 27">
              <a:extLst>
                <a:ext uri="{FF2B5EF4-FFF2-40B4-BE49-F238E27FC236}">
                  <a16:creationId xmlns:a16="http://schemas.microsoft.com/office/drawing/2014/main" id="{9424AF7D-A121-114C-AC5C-79FC84F5C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C</a:t>
              </a:r>
            </a:p>
          </p:txBody>
        </p:sp>
        <p:sp>
          <p:nvSpPr>
            <p:cNvPr id="65" name="Text Box 28">
              <a:extLst>
                <a:ext uri="{FF2B5EF4-FFF2-40B4-BE49-F238E27FC236}">
                  <a16:creationId xmlns:a16="http://schemas.microsoft.com/office/drawing/2014/main" id="{200E3495-163D-C24E-87E9-B15114F8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764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C’</a:t>
              </a:r>
            </a:p>
          </p:txBody>
        </p:sp>
        <p:grpSp>
          <p:nvGrpSpPr>
            <p:cNvPr id="105" name="Group 49">
              <a:extLst>
                <a:ext uri="{FF2B5EF4-FFF2-40B4-BE49-F238E27FC236}">
                  <a16:creationId xmlns:a16="http://schemas.microsoft.com/office/drawing/2014/main" id="{2909A8E8-3B3E-B94A-A268-12FA81AA7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106" name="Picture 50" descr="desktop_computer_stylized_medium">
                <a:extLst>
                  <a:ext uri="{FF2B5EF4-FFF2-40B4-BE49-F238E27FC236}">
                    <a16:creationId xmlns:a16="http://schemas.microsoft.com/office/drawing/2014/main" id="{4C993D65-A8AC-C24F-A8E1-0C71ED99F0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51">
                <a:extLst>
                  <a:ext uri="{FF2B5EF4-FFF2-40B4-BE49-F238E27FC236}">
                    <a16:creationId xmlns:a16="http://schemas.microsoft.com/office/drawing/2014/main" id="{CB7E302C-C236-0244-87D6-1E3E70C45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grpSp>
          <p:nvGrpSpPr>
            <p:cNvPr id="91" name="Group 49">
              <a:extLst>
                <a:ext uri="{FF2B5EF4-FFF2-40B4-BE49-F238E27FC236}">
                  <a16:creationId xmlns:a16="http://schemas.microsoft.com/office/drawing/2014/main" id="{5273BA26-CBE3-134E-8F22-04D4CD3E9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92" name="Picture 50" descr="desktop_computer_stylized_medium">
                <a:extLst>
                  <a:ext uri="{FF2B5EF4-FFF2-40B4-BE49-F238E27FC236}">
                    <a16:creationId xmlns:a16="http://schemas.microsoft.com/office/drawing/2014/main" id="{0B5C182E-CEBC-6E47-AB60-C10090993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51">
                <a:extLst>
                  <a:ext uri="{FF2B5EF4-FFF2-40B4-BE49-F238E27FC236}">
                    <a16:creationId xmlns:a16="http://schemas.microsoft.com/office/drawing/2014/main" id="{FDBA5721-FF64-F348-B964-2E26A4468A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sp>
          <p:nvSpPr>
            <p:cNvPr id="80" name="Text Box 35">
              <a:extLst>
                <a:ext uri="{FF2B5EF4-FFF2-40B4-BE49-F238E27FC236}">
                  <a16:creationId xmlns:a16="http://schemas.microsoft.com/office/drawing/2014/main" id="{D85F520A-7524-3D40-A439-8CDE292B3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81" name="Text Box 36">
              <a:extLst>
                <a:ext uri="{FF2B5EF4-FFF2-40B4-BE49-F238E27FC236}">
                  <a16:creationId xmlns:a16="http://schemas.microsoft.com/office/drawing/2014/main" id="{470DA178-E968-A943-85CD-CAF4B26DA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2</a:t>
              </a:r>
            </a:p>
          </p:txBody>
        </p:sp>
        <p:sp>
          <p:nvSpPr>
            <p:cNvPr id="82" name="Text Box 37">
              <a:extLst>
                <a:ext uri="{FF2B5EF4-FFF2-40B4-BE49-F238E27FC236}">
                  <a16:creationId xmlns:a16="http://schemas.microsoft.com/office/drawing/2014/main" id="{376E3621-6CFE-204E-8F4D-39AE53CF0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3</a:t>
              </a:r>
            </a:p>
          </p:txBody>
        </p:sp>
        <p:sp>
          <p:nvSpPr>
            <p:cNvPr id="83" name="Text Box 38">
              <a:extLst>
                <a:ext uri="{FF2B5EF4-FFF2-40B4-BE49-F238E27FC236}">
                  <a16:creationId xmlns:a16="http://schemas.microsoft.com/office/drawing/2014/main" id="{3011C175-89E3-8741-B58D-8B5BE4BAE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4</a:t>
              </a:r>
            </a:p>
          </p:txBody>
        </p:sp>
        <p:sp>
          <p:nvSpPr>
            <p:cNvPr id="84" name="Text Box 39">
              <a:extLst>
                <a:ext uri="{FF2B5EF4-FFF2-40B4-BE49-F238E27FC236}">
                  <a16:creationId xmlns:a16="http://schemas.microsoft.com/office/drawing/2014/main" id="{5B29F5A1-B63E-3846-A3E2-58E4C5752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5</a:t>
              </a:r>
            </a:p>
          </p:txBody>
        </p:sp>
        <p:sp>
          <p:nvSpPr>
            <p:cNvPr id="85" name="Text Box 40">
              <a:extLst>
                <a:ext uri="{FF2B5EF4-FFF2-40B4-BE49-F238E27FC236}">
                  <a16:creationId xmlns:a16="http://schemas.microsoft.com/office/drawing/2014/main" id="{5D63FF79-DA8B-0342-A3E1-AD2B9A267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6</a:t>
              </a:r>
            </a:p>
          </p:txBody>
        </p:sp>
        <p:sp>
          <p:nvSpPr>
            <p:cNvPr id="108" name="Rectangle 37">
              <a:extLst>
                <a:ext uri="{FF2B5EF4-FFF2-40B4-BE49-F238E27FC236}">
                  <a16:creationId xmlns:a16="http://schemas.microsoft.com/office/drawing/2014/main" id="{25F61537-69D9-2542-AF7D-1F7D5E80C6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09" name="Rectangle 37">
              <a:extLst>
                <a:ext uri="{FF2B5EF4-FFF2-40B4-BE49-F238E27FC236}">
                  <a16:creationId xmlns:a16="http://schemas.microsoft.com/office/drawing/2014/main" id="{350C81E9-380A-7F46-91B4-FCA7A4B978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D9512E3C-142E-9744-90C8-CAECC07908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1" name="Rectangle 37">
              <a:extLst>
                <a:ext uri="{FF2B5EF4-FFF2-40B4-BE49-F238E27FC236}">
                  <a16:creationId xmlns:a16="http://schemas.microsoft.com/office/drawing/2014/main" id="{411F0A98-6385-274D-A80E-3786685FBD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00" name="Group 44">
              <a:extLst>
                <a:ext uri="{FF2B5EF4-FFF2-40B4-BE49-F238E27FC236}">
                  <a16:creationId xmlns:a16="http://schemas.microsoft.com/office/drawing/2014/main" id="{D14AFC91-71E2-F24B-902C-C917FA8FA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102" name="Picture 45" descr="desktop_computer_stylized_medium">
                <a:extLst>
                  <a:ext uri="{FF2B5EF4-FFF2-40B4-BE49-F238E27FC236}">
                    <a16:creationId xmlns:a16="http://schemas.microsoft.com/office/drawing/2014/main" id="{9D322BDD-E57A-8444-8AFE-B4159D0BD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46">
                <a:extLst>
                  <a:ext uri="{FF2B5EF4-FFF2-40B4-BE49-F238E27FC236}">
                    <a16:creationId xmlns:a16="http://schemas.microsoft.com/office/drawing/2014/main" id="{7E0B05B5-6E51-3D4F-A876-9F08381512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pic>
          <p:nvPicPr>
            <p:cNvPr id="88" name="Picture 45" descr="desktop_computer_stylized_medium">
              <a:extLst>
                <a:ext uri="{FF2B5EF4-FFF2-40B4-BE49-F238E27FC236}">
                  <a16:creationId xmlns:a16="http://schemas.microsoft.com/office/drawing/2014/main" id="{6ED0D78A-97A6-FC4F-BA50-97C8A6D92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A05F0CAB-4DF9-BF46-9ACB-FF9BB4E4CE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D7DEA5B-74C6-6D4E-A564-97C477937229}"/>
                </a:ext>
              </a:extLst>
            </p:cNvPr>
            <p:cNvCxnSpPr>
              <a:cxnSpLocks/>
              <a:stCxn id="108" idx="0"/>
              <a:endCxn id="111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8B44F92-1523-6C40-AD86-F840EA2D6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37">
              <a:extLst>
                <a:ext uri="{FF2B5EF4-FFF2-40B4-BE49-F238E27FC236}">
                  <a16:creationId xmlns:a16="http://schemas.microsoft.com/office/drawing/2014/main" id="{D75AB559-876E-124D-AE96-8DE8C51BB9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9" name="Rectangle 37">
              <a:extLst>
                <a:ext uri="{FF2B5EF4-FFF2-40B4-BE49-F238E27FC236}">
                  <a16:creationId xmlns:a16="http://schemas.microsoft.com/office/drawing/2014/main" id="{75D02172-6808-7F4C-B887-5DF27DF57A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BA061E6-1E33-7C4D-A760-2EAAE6F141CE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EED6747-7F6F-7F43-9DCE-4375015BFE2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713BD2F3-A046-C844-9290-8007C98F1EE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8BA6AB3-60D9-084F-ADAD-5105679BCDE8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B47D322F-8E6C-C740-9424-B4336CB3860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A90CA4C8-0135-1444-9709-18E5C6614307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6F5E61E2-0756-ED4D-8685-32B20FE49B37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9EB332DA-F807-8347-93F2-C5388D159AB7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95" name="Group 44">
              <a:extLst>
                <a:ext uri="{FF2B5EF4-FFF2-40B4-BE49-F238E27FC236}">
                  <a16:creationId xmlns:a16="http://schemas.microsoft.com/office/drawing/2014/main" id="{426DCB6B-A219-374F-8F06-F18D724B8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96" name="Picture 45" descr="desktop_computer_stylized_medium">
                <a:extLst>
                  <a:ext uri="{FF2B5EF4-FFF2-40B4-BE49-F238E27FC236}">
                    <a16:creationId xmlns:a16="http://schemas.microsoft.com/office/drawing/2014/main" id="{BA7C916A-9A78-3E4C-80BC-A0D48EEB77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" name="Freeform 46">
                <a:extLst>
                  <a:ext uri="{FF2B5EF4-FFF2-40B4-BE49-F238E27FC236}">
                    <a16:creationId xmlns:a16="http://schemas.microsoft.com/office/drawing/2014/main" id="{3B939C3B-3462-3744-96CE-3ECDF9D8ED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265543F6-BA09-9844-B798-D9E4755DE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98" name="Picture 45" descr="desktop_computer_stylized_medium">
                <a:extLst>
                  <a:ext uri="{FF2B5EF4-FFF2-40B4-BE49-F238E27FC236}">
                    <a16:creationId xmlns:a16="http://schemas.microsoft.com/office/drawing/2014/main" id="{F5B56AF6-7AEE-0F4C-8EF5-5BAE871304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id="{E5EF4B97-CB79-BF44-8332-3F89F741AC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</p:grpSp>
      <p:sp>
        <p:nvSpPr>
          <p:cNvPr id="131" name="Rectangle 3">
            <a:extLst>
              <a:ext uri="{FF2B5EF4-FFF2-40B4-BE49-F238E27FC236}">
                <a16:creationId xmlns:a16="http://schemas.microsoft.com/office/drawing/2014/main" id="{C0047884-D119-174A-AE6D-FD50C58F7AB4}"/>
              </a:ext>
            </a:extLst>
          </p:cNvPr>
          <p:cNvSpPr txBox="1">
            <a:spLocks noChangeArrowheads="1"/>
          </p:cNvSpPr>
          <p:nvPr/>
        </p:nvSpPr>
        <p:spPr>
          <a:xfrm>
            <a:off x="929391" y="1533864"/>
            <a:ext cx="5846164" cy="34373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3688">
              <a:buClr>
                <a:srgbClr val="0000A8"/>
              </a:buClr>
              <a:defRPr/>
            </a:pPr>
            <a:r>
              <a:rPr lang="en-US" dirty="0">
                <a:latin typeface="Helvetica" pitchFamily="2" charset="0"/>
              </a:rPr>
              <a:t>hosts have dedicated, direct connection to switch</a:t>
            </a:r>
          </a:p>
          <a:p>
            <a:pPr indent="-293688">
              <a:buClr>
                <a:srgbClr val="0000A8"/>
              </a:buClr>
              <a:defRPr/>
            </a:pPr>
            <a:r>
              <a:rPr lang="en-US" dirty="0">
                <a:latin typeface="Helvetica" pitchFamily="2" charset="0"/>
              </a:rPr>
              <a:t>switches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buffer</a:t>
            </a:r>
            <a:r>
              <a:rPr lang="en-US" dirty="0">
                <a:latin typeface="Helvetica" pitchFamily="2" charset="0"/>
              </a:rPr>
              <a:t> packets</a:t>
            </a:r>
          </a:p>
          <a:p>
            <a:pPr indent="-293688">
              <a:buClr>
                <a:srgbClr val="0000A8"/>
              </a:buClr>
              <a:defRPr/>
            </a:pPr>
            <a:r>
              <a:rPr lang="en-US" dirty="0">
                <a:latin typeface="Helvetica" pitchFamily="2" charset="0"/>
              </a:rPr>
              <a:t>Same link layer protocol used on each incoming link</a:t>
            </a:r>
          </a:p>
          <a:p>
            <a:pPr lvl="1" indent="-293688"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full duplex links</a:t>
            </a:r>
          </a:p>
          <a:p>
            <a:pPr lvl="1"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No medium access control needed (more next lecture)</a:t>
            </a:r>
          </a:p>
        </p:txBody>
      </p:sp>
      <p:sp>
        <p:nvSpPr>
          <p:cNvPr id="132" name="Rectangle 3">
            <a:extLst>
              <a:ext uri="{FF2B5EF4-FFF2-40B4-BE49-F238E27FC236}">
                <a16:creationId xmlns:a16="http://schemas.microsoft.com/office/drawing/2014/main" id="{8FD6AE89-27E8-A046-84EB-C8AE1F12B488}"/>
              </a:ext>
            </a:extLst>
          </p:cNvPr>
          <p:cNvSpPr txBox="1">
            <a:spLocks noChangeArrowheads="1"/>
          </p:cNvSpPr>
          <p:nvPr/>
        </p:nvSpPr>
        <p:spPr>
          <a:xfrm>
            <a:off x="927244" y="4731250"/>
            <a:ext cx="6723621" cy="1923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3688">
              <a:buClr>
                <a:srgbClr val="0000A8"/>
              </a:buClr>
              <a:defRPr/>
            </a:pPr>
            <a:r>
              <a:rPr lang="en-US" dirty="0">
                <a:latin typeface="Helvetica" pitchFamily="2" charset="0"/>
              </a:rPr>
              <a:t>switching: A-to-A’ and B-to-B</a:t>
            </a:r>
            <a:r>
              <a:rPr lang="en-US" altLang="ja-JP" dirty="0">
                <a:latin typeface="Helvetica" pitchFamily="2" charset="0"/>
              </a:rPr>
              <a:t>’</a:t>
            </a:r>
            <a:r>
              <a:rPr lang="en-US" dirty="0">
                <a:latin typeface="Helvetica" pitchFamily="2" charset="0"/>
              </a:rPr>
              <a:t> can transmit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simultaneously</a:t>
            </a:r>
          </a:p>
          <a:p>
            <a:pPr indent="-293688">
              <a:buClr>
                <a:srgbClr val="0000A8"/>
              </a:buClr>
              <a:defRPr/>
            </a:pPr>
            <a:r>
              <a:rPr lang="en-US" dirty="0">
                <a:latin typeface="Helvetica" pitchFamily="2" charset="0"/>
              </a:rPr>
              <a:t>However, A </a:t>
            </a:r>
            <a:r>
              <a:rPr lang="en-US" dirty="0">
                <a:latin typeface="Helvetica" pitchFamily="2" charset="0"/>
                <a:sym typeface="Wingdings" pitchFamily="2" charset="2"/>
              </a:rPr>
              <a:t> A’ and C  A’ can’t happen simultaneously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55" name="Left-Right Arrow 129">
            <a:extLst>
              <a:ext uri="{FF2B5EF4-FFF2-40B4-BE49-F238E27FC236}">
                <a16:creationId xmlns:a16="http://schemas.microsoft.com/office/drawing/2014/main" id="{562A64E9-CD12-454D-AA0B-6E61B7D09C81}"/>
              </a:ext>
            </a:extLst>
          </p:cNvPr>
          <p:cNvSpPr/>
          <p:nvPr/>
        </p:nvSpPr>
        <p:spPr>
          <a:xfrm rot="5400000">
            <a:off x="8324937" y="3356139"/>
            <a:ext cx="1352278" cy="177922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E4B0F4CA-04D7-AE42-B94F-FE97CDF7DFF6}"/>
              </a:ext>
            </a:extLst>
          </p:cNvPr>
          <p:cNvSpPr/>
          <p:nvPr/>
        </p:nvSpPr>
        <p:spPr>
          <a:xfrm>
            <a:off x="9120852" y="3472405"/>
            <a:ext cx="185194" cy="75235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8780AF7-BCF9-264F-BBC7-731D9754AAEA}"/>
              </a:ext>
            </a:extLst>
          </p:cNvPr>
          <p:cNvCxnSpPr>
            <a:cxnSpLocks/>
          </p:cNvCxnSpPr>
          <p:nvPr/>
        </p:nvCxnSpPr>
        <p:spPr>
          <a:xfrm>
            <a:off x="9178725" y="3487837"/>
            <a:ext cx="717630" cy="36653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52B7AC-F2DF-AF4E-B686-A17525D950D4}"/>
              </a:ext>
            </a:extLst>
          </p:cNvPr>
          <p:cNvCxnSpPr>
            <a:cxnSpLocks/>
          </p:cNvCxnSpPr>
          <p:nvPr/>
        </p:nvCxnSpPr>
        <p:spPr>
          <a:xfrm flipH="1">
            <a:off x="6997700" y="1920913"/>
            <a:ext cx="3898901" cy="3616287"/>
          </a:xfrm>
          <a:prstGeom prst="line">
            <a:avLst/>
          </a:prstGeom>
          <a:ln w="1016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52BA7CA-1816-474E-BB5C-48258342A296}"/>
              </a:ext>
            </a:extLst>
          </p:cNvPr>
          <p:cNvCxnSpPr>
            <a:cxnSpLocks/>
          </p:cNvCxnSpPr>
          <p:nvPr/>
        </p:nvCxnSpPr>
        <p:spPr>
          <a:xfrm flipH="1" flipV="1">
            <a:off x="6896102" y="1735000"/>
            <a:ext cx="4571998" cy="3548200"/>
          </a:xfrm>
          <a:prstGeom prst="line">
            <a:avLst/>
          </a:prstGeom>
          <a:ln w="1016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13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0C2-A968-A847-BE55-242DB5B3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Switched 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DE1C2-5C28-8C43-9E47-2899EE1AF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switches don’t need to be configured, how can switches route to the correct endpoints?</a:t>
            </a:r>
          </a:p>
          <a:p>
            <a:endParaRPr lang="en-US" dirty="0"/>
          </a:p>
          <a:p>
            <a:r>
              <a:rPr lang="en-US" dirty="0"/>
              <a:t>Process known as </a:t>
            </a:r>
            <a:r>
              <a:rPr lang="en-US" dirty="0">
                <a:solidFill>
                  <a:srgbClr val="C00000"/>
                </a:solidFill>
              </a:rPr>
              <a:t>MAC learning </a:t>
            </a:r>
            <a:r>
              <a:rPr lang="en-US" dirty="0"/>
              <a:t>or</a:t>
            </a:r>
            <a:r>
              <a:rPr lang="en-US" dirty="0">
                <a:solidFill>
                  <a:srgbClr val="C00000"/>
                </a:solidFill>
              </a:rPr>
              <a:t> layer-2 bridging</a:t>
            </a:r>
          </a:p>
          <a:p>
            <a:pPr lvl="1"/>
            <a:r>
              <a:rPr lang="en-US" dirty="0"/>
              <a:t>a configuration-free, </a:t>
            </a:r>
            <a:r>
              <a:rPr lang="en-US" dirty="0">
                <a:solidFill>
                  <a:srgbClr val="C00000"/>
                </a:solidFill>
              </a:rPr>
              <a:t>learning-based</a:t>
            </a:r>
            <a:r>
              <a:rPr lang="en-US" dirty="0"/>
              <a:t> routing protocol</a:t>
            </a:r>
          </a:p>
        </p:txBody>
      </p:sp>
    </p:spTree>
    <p:extLst>
      <p:ext uri="{BB962C8B-B14F-4D97-AF65-F5344CB8AC3E}">
        <p14:creationId xmlns:p14="http://schemas.microsoft.com/office/powerpoint/2010/main" val="148169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ea typeface="ＭＳ Ｐゴシック" charset="0"/>
              </a:rPr>
              <a:t>Switch forwarding table</a:t>
            </a:r>
            <a:endParaRPr lang="en-US" sz="4400" b="0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491F554-2C7A-214A-897B-0FB0A1CB751B}"/>
              </a:ext>
            </a:extLst>
          </p:cNvPr>
          <p:cNvGrpSpPr/>
          <p:nvPr/>
        </p:nvGrpSpPr>
        <p:grpSpPr>
          <a:xfrm>
            <a:off x="7160640" y="1916920"/>
            <a:ext cx="3578613" cy="3064134"/>
            <a:chOff x="7670306" y="1697644"/>
            <a:chExt cx="3578613" cy="3064134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0924CCE-3F57-D049-9D0A-B1D8FCF20BDA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23">
              <a:extLst>
                <a:ext uri="{FF2B5EF4-FFF2-40B4-BE49-F238E27FC236}">
                  <a16:creationId xmlns:a16="http://schemas.microsoft.com/office/drawing/2014/main" id="{6622E46D-9FDC-6942-8443-B6EE96C08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61" name="Text Box 24">
              <a:extLst>
                <a:ext uri="{FF2B5EF4-FFF2-40B4-BE49-F238E27FC236}">
                  <a16:creationId xmlns:a16="http://schemas.microsoft.com/office/drawing/2014/main" id="{FC43B703-F100-1449-9F08-04E8275B9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587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</a:t>
              </a:r>
              <a:r>
                <a:rPr lang="en-US" sz="2400" i="0" kern="0" dirty="0">
                  <a:latin typeface="Helvetica" pitchFamily="2" charset="0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FF5419F0-A61E-DF4E-8994-AA7772D64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63" name="Text Box 26">
              <a:extLst>
                <a:ext uri="{FF2B5EF4-FFF2-40B4-BE49-F238E27FC236}">
                  <a16:creationId xmlns:a16="http://schemas.microsoft.com/office/drawing/2014/main" id="{6849FEF8-AECF-A148-8CDC-C71F2367A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587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B</a:t>
              </a:r>
              <a:r>
                <a:rPr lang="en-US" sz="2400" i="0" kern="0" dirty="0">
                  <a:latin typeface="Helvetica" pitchFamily="2" charset="0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64" name="Text Box 27">
              <a:extLst>
                <a:ext uri="{FF2B5EF4-FFF2-40B4-BE49-F238E27FC236}">
                  <a16:creationId xmlns:a16="http://schemas.microsoft.com/office/drawing/2014/main" id="{9424AF7D-A121-114C-AC5C-79FC84F5C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C</a:t>
              </a:r>
            </a:p>
          </p:txBody>
        </p:sp>
        <p:sp>
          <p:nvSpPr>
            <p:cNvPr id="65" name="Text Box 28">
              <a:extLst>
                <a:ext uri="{FF2B5EF4-FFF2-40B4-BE49-F238E27FC236}">
                  <a16:creationId xmlns:a16="http://schemas.microsoft.com/office/drawing/2014/main" id="{200E3495-163D-C24E-87E9-B15114F8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764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C’</a:t>
              </a:r>
            </a:p>
          </p:txBody>
        </p:sp>
        <p:grpSp>
          <p:nvGrpSpPr>
            <p:cNvPr id="105" name="Group 49">
              <a:extLst>
                <a:ext uri="{FF2B5EF4-FFF2-40B4-BE49-F238E27FC236}">
                  <a16:creationId xmlns:a16="http://schemas.microsoft.com/office/drawing/2014/main" id="{2909A8E8-3B3E-B94A-A268-12FA81AA7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106" name="Picture 50" descr="desktop_computer_stylized_medium">
                <a:extLst>
                  <a:ext uri="{FF2B5EF4-FFF2-40B4-BE49-F238E27FC236}">
                    <a16:creationId xmlns:a16="http://schemas.microsoft.com/office/drawing/2014/main" id="{4C993D65-A8AC-C24F-A8E1-0C71ED99F0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51">
                <a:extLst>
                  <a:ext uri="{FF2B5EF4-FFF2-40B4-BE49-F238E27FC236}">
                    <a16:creationId xmlns:a16="http://schemas.microsoft.com/office/drawing/2014/main" id="{CB7E302C-C236-0244-87D6-1E3E70C45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grpSp>
          <p:nvGrpSpPr>
            <p:cNvPr id="91" name="Group 49">
              <a:extLst>
                <a:ext uri="{FF2B5EF4-FFF2-40B4-BE49-F238E27FC236}">
                  <a16:creationId xmlns:a16="http://schemas.microsoft.com/office/drawing/2014/main" id="{5273BA26-CBE3-134E-8F22-04D4CD3E9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92" name="Picture 50" descr="desktop_computer_stylized_medium">
                <a:extLst>
                  <a:ext uri="{FF2B5EF4-FFF2-40B4-BE49-F238E27FC236}">
                    <a16:creationId xmlns:a16="http://schemas.microsoft.com/office/drawing/2014/main" id="{0B5C182E-CEBC-6E47-AB60-C10090993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51">
                <a:extLst>
                  <a:ext uri="{FF2B5EF4-FFF2-40B4-BE49-F238E27FC236}">
                    <a16:creationId xmlns:a16="http://schemas.microsoft.com/office/drawing/2014/main" id="{FDBA5721-FF64-F348-B964-2E26A4468A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sp>
          <p:nvSpPr>
            <p:cNvPr id="80" name="Text Box 35">
              <a:extLst>
                <a:ext uri="{FF2B5EF4-FFF2-40B4-BE49-F238E27FC236}">
                  <a16:creationId xmlns:a16="http://schemas.microsoft.com/office/drawing/2014/main" id="{D85F520A-7524-3D40-A439-8CDE292B3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81" name="Text Box 36">
              <a:extLst>
                <a:ext uri="{FF2B5EF4-FFF2-40B4-BE49-F238E27FC236}">
                  <a16:creationId xmlns:a16="http://schemas.microsoft.com/office/drawing/2014/main" id="{470DA178-E968-A943-85CD-CAF4B26DA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2</a:t>
              </a:r>
            </a:p>
          </p:txBody>
        </p:sp>
        <p:sp>
          <p:nvSpPr>
            <p:cNvPr id="82" name="Text Box 37">
              <a:extLst>
                <a:ext uri="{FF2B5EF4-FFF2-40B4-BE49-F238E27FC236}">
                  <a16:creationId xmlns:a16="http://schemas.microsoft.com/office/drawing/2014/main" id="{376E3621-6CFE-204E-8F4D-39AE53CF0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3</a:t>
              </a:r>
            </a:p>
          </p:txBody>
        </p:sp>
        <p:sp>
          <p:nvSpPr>
            <p:cNvPr id="83" name="Text Box 38">
              <a:extLst>
                <a:ext uri="{FF2B5EF4-FFF2-40B4-BE49-F238E27FC236}">
                  <a16:creationId xmlns:a16="http://schemas.microsoft.com/office/drawing/2014/main" id="{3011C175-89E3-8741-B58D-8B5BE4BAE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4</a:t>
              </a:r>
            </a:p>
          </p:txBody>
        </p:sp>
        <p:sp>
          <p:nvSpPr>
            <p:cNvPr id="84" name="Text Box 39">
              <a:extLst>
                <a:ext uri="{FF2B5EF4-FFF2-40B4-BE49-F238E27FC236}">
                  <a16:creationId xmlns:a16="http://schemas.microsoft.com/office/drawing/2014/main" id="{5B29F5A1-B63E-3846-A3E2-58E4C5752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5</a:t>
              </a:r>
            </a:p>
          </p:txBody>
        </p:sp>
        <p:sp>
          <p:nvSpPr>
            <p:cNvPr id="85" name="Text Box 40">
              <a:extLst>
                <a:ext uri="{FF2B5EF4-FFF2-40B4-BE49-F238E27FC236}">
                  <a16:creationId xmlns:a16="http://schemas.microsoft.com/office/drawing/2014/main" id="{5D63FF79-DA8B-0342-A3E1-AD2B9A267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6</a:t>
              </a:r>
            </a:p>
          </p:txBody>
        </p:sp>
        <p:sp>
          <p:nvSpPr>
            <p:cNvPr id="108" name="Rectangle 37">
              <a:extLst>
                <a:ext uri="{FF2B5EF4-FFF2-40B4-BE49-F238E27FC236}">
                  <a16:creationId xmlns:a16="http://schemas.microsoft.com/office/drawing/2014/main" id="{25F61537-69D9-2542-AF7D-1F7D5E80C6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09" name="Rectangle 37">
              <a:extLst>
                <a:ext uri="{FF2B5EF4-FFF2-40B4-BE49-F238E27FC236}">
                  <a16:creationId xmlns:a16="http://schemas.microsoft.com/office/drawing/2014/main" id="{350C81E9-380A-7F46-91B4-FCA7A4B978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D9512E3C-142E-9744-90C8-CAECC07908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1" name="Rectangle 37">
              <a:extLst>
                <a:ext uri="{FF2B5EF4-FFF2-40B4-BE49-F238E27FC236}">
                  <a16:creationId xmlns:a16="http://schemas.microsoft.com/office/drawing/2014/main" id="{411F0A98-6385-274D-A80E-3786685FBD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00" name="Group 44">
              <a:extLst>
                <a:ext uri="{FF2B5EF4-FFF2-40B4-BE49-F238E27FC236}">
                  <a16:creationId xmlns:a16="http://schemas.microsoft.com/office/drawing/2014/main" id="{D14AFC91-71E2-F24B-902C-C917FA8FA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102" name="Picture 45" descr="desktop_computer_stylized_medium">
                <a:extLst>
                  <a:ext uri="{FF2B5EF4-FFF2-40B4-BE49-F238E27FC236}">
                    <a16:creationId xmlns:a16="http://schemas.microsoft.com/office/drawing/2014/main" id="{9D322BDD-E57A-8444-8AFE-B4159D0BD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46">
                <a:extLst>
                  <a:ext uri="{FF2B5EF4-FFF2-40B4-BE49-F238E27FC236}">
                    <a16:creationId xmlns:a16="http://schemas.microsoft.com/office/drawing/2014/main" id="{7E0B05B5-6E51-3D4F-A876-9F08381512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pic>
          <p:nvPicPr>
            <p:cNvPr id="88" name="Picture 45" descr="desktop_computer_stylized_medium">
              <a:extLst>
                <a:ext uri="{FF2B5EF4-FFF2-40B4-BE49-F238E27FC236}">
                  <a16:creationId xmlns:a16="http://schemas.microsoft.com/office/drawing/2014/main" id="{6ED0D78A-97A6-FC4F-BA50-97C8A6D92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A05F0CAB-4DF9-BF46-9ACB-FF9BB4E4CE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D7DEA5B-74C6-6D4E-A564-97C477937229}"/>
                </a:ext>
              </a:extLst>
            </p:cNvPr>
            <p:cNvCxnSpPr>
              <a:cxnSpLocks/>
              <a:stCxn id="108" idx="0"/>
              <a:endCxn id="111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8B44F92-1523-6C40-AD86-F840EA2D6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37">
              <a:extLst>
                <a:ext uri="{FF2B5EF4-FFF2-40B4-BE49-F238E27FC236}">
                  <a16:creationId xmlns:a16="http://schemas.microsoft.com/office/drawing/2014/main" id="{D75AB559-876E-124D-AE96-8DE8C51BB9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9" name="Rectangle 37">
              <a:extLst>
                <a:ext uri="{FF2B5EF4-FFF2-40B4-BE49-F238E27FC236}">
                  <a16:creationId xmlns:a16="http://schemas.microsoft.com/office/drawing/2014/main" id="{75D02172-6808-7F4C-B887-5DF27DF57A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BA061E6-1E33-7C4D-A760-2EAAE6F141CE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EED6747-7F6F-7F43-9DCE-4375015BFE2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713BD2F3-A046-C844-9290-8007C98F1EE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8BA6AB3-60D9-084F-ADAD-5105679BCDE8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B47D322F-8E6C-C740-9424-B4336CB3860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A90CA4C8-0135-1444-9709-18E5C6614307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6F5E61E2-0756-ED4D-8685-32B20FE49B37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9EB332DA-F807-8347-93F2-C5388D159AB7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95" name="Group 44">
              <a:extLst>
                <a:ext uri="{FF2B5EF4-FFF2-40B4-BE49-F238E27FC236}">
                  <a16:creationId xmlns:a16="http://schemas.microsoft.com/office/drawing/2014/main" id="{426DCB6B-A219-374F-8F06-F18D724B8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96" name="Picture 45" descr="desktop_computer_stylized_medium">
                <a:extLst>
                  <a:ext uri="{FF2B5EF4-FFF2-40B4-BE49-F238E27FC236}">
                    <a16:creationId xmlns:a16="http://schemas.microsoft.com/office/drawing/2014/main" id="{BA7C916A-9A78-3E4C-80BC-A0D48EEB77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" name="Freeform 46">
                <a:extLst>
                  <a:ext uri="{FF2B5EF4-FFF2-40B4-BE49-F238E27FC236}">
                    <a16:creationId xmlns:a16="http://schemas.microsoft.com/office/drawing/2014/main" id="{3B939C3B-3462-3744-96CE-3ECDF9D8ED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265543F6-BA09-9844-B798-D9E4755DE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98" name="Picture 45" descr="desktop_computer_stylized_medium">
                <a:extLst>
                  <a:ext uri="{FF2B5EF4-FFF2-40B4-BE49-F238E27FC236}">
                    <a16:creationId xmlns:a16="http://schemas.microsoft.com/office/drawing/2014/main" id="{F5B56AF6-7AEE-0F4C-8EF5-5BAE871304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id="{E5EF4B97-CB79-BF44-8332-3F89F741AC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</p:grpSp>
      <p:sp>
        <p:nvSpPr>
          <p:cNvPr id="53" name="Rectangle 3">
            <a:extLst>
              <a:ext uri="{FF2B5EF4-FFF2-40B4-BE49-F238E27FC236}">
                <a16:creationId xmlns:a16="http://schemas.microsoft.com/office/drawing/2014/main" id="{3272ACEF-9C84-214A-B643-3A7A1976A772}"/>
              </a:ext>
            </a:extLst>
          </p:cNvPr>
          <p:cNvSpPr txBox="1">
            <a:spLocks noChangeArrowheads="1"/>
          </p:cNvSpPr>
          <p:nvPr/>
        </p:nvSpPr>
        <p:spPr>
          <a:xfrm>
            <a:off x="789457" y="1563480"/>
            <a:ext cx="6960458" cy="1374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indent="-388938">
              <a:lnSpc>
                <a:spcPts val="3000"/>
              </a:lnSpc>
              <a:buFont typeface="Wingdings" charset="0"/>
              <a:buNone/>
              <a:defRPr/>
            </a:pPr>
            <a:r>
              <a:rPr lang="en-US" dirty="0">
                <a:latin typeface="Helvetica" pitchFamily="2" charset="0"/>
              </a:rPr>
              <a:t>Ex: how does switch know A’ reachable via interface 4, B’ reachable via interface 5?</a:t>
            </a: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A82580A7-8BF6-A34C-A06F-64205B1C4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393" y="2506650"/>
            <a:ext cx="5892981" cy="213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ts val="3000"/>
              </a:lnSpc>
              <a:buSzPct val="100000"/>
              <a:buNone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Each switch has a MAC table.</a:t>
            </a:r>
          </a:p>
          <a:p>
            <a:pPr marL="0" indent="0">
              <a:lnSpc>
                <a:spcPts val="3000"/>
              </a:lnSpc>
              <a:buSzPct val="100000"/>
              <a:buNone/>
              <a:defRPr/>
            </a:pPr>
            <a:r>
              <a:rPr lang="en-US" dirty="0">
                <a:latin typeface="Helvetica" pitchFamily="2" charset="0"/>
              </a:rPr>
              <a:t>Each entry:</a:t>
            </a:r>
          </a:p>
          <a:p>
            <a:pPr marL="522288" lvl="1" indent="-284163">
              <a:lnSpc>
                <a:spcPct val="100000"/>
              </a:lnSpc>
              <a:defRPr/>
            </a:pPr>
            <a:r>
              <a:rPr lang="en-US" dirty="0">
                <a:latin typeface="Helvetica" pitchFamily="2" charset="0"/>
              </a:rPr>
              <a:t>(MAC address of host, interface to reach host, timestamp)</a:t>
            </a:r>
          </a:p>
          <a:p>
            <a:pPr marL="522288" lvl="1" indent="-284163">
              <a:lnSpc>
                <a:spcPct val="100000"/>
              </a:lnSpc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looks like a forwarding table!</a:t>
            </a: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B5C1B845-8A4E-8643-95FE-E6C348037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7230" y="5661936"/>
            <a:ext cx="10304070" cy="690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461963" indent="-403225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Helvetica" pitchFamily="2" charset="0"/>
              </a:rPr>
              <a:t>How are entries created and maintained in the MAC table?</a:t>
            </a:r>
            <a:endParaRPr lang="en-US" sz="3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8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kern="0" dirty="0">
                <a:ea typeface="ＭＳ Ｐゴシック" charset="0"/>
              </a:rPr>
              <a:t>MAC </a:t>
            </a:r>
            <a:r>
              <a:rPr lang="en-US" b="0" kern="0" dirty="0">
                <a:ea typeface="ＭＳ Ｐゴシック" charset="0"/>
              </a:rPr>
              <a:t>learning</a:t>
            </a:r>
            <a:endParaRPr lang="en-US" sz="4400" b="0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491F554-2C7A-214A-897B-0FB0A1CB751B}"/>
              </a:ext>
            </a:extLst>
          </p:cNvPr>
          <p:cNvGrpSpPr/>
          <p:nvPr/>
        </p:nvGrpSpPr>
        <p:grpSpPr>
          <a:xfrm>
            <a:off x="7160640" y="1916920"/>
            <a:ext cx="3578613" cy="3064134"/>
            <a:chOff x="7670306" y="1697644"/>
            <a:chExt cx="3578613" cy="3064134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0924CCE-3F57-D049-9D0A-B1D8FCF20BDA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23">
              <a:extLst>
                <a:ext uri="{FF2B5EF4-FFF2-40B4-BE49-F238E27FC236}">
                  <a16:creationId xmlns:a16="http://schemas.microsoft.com/office/drawing/2014/main" id="{6622E46D-9FDC-6942-8443-B6EE96C08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61" name="Text Box 24">
              <a:extLst>
                <a:ext uri="{FF2B5EF4-FFF2-40B4-BE49-F238E27FC236}">
                  <a16:creationId xmlns:a16="http://schemas.microsoft.com/office/drawing/2014/main" id="{FC43B703-F100-1449-9F08-04E8275B9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587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</a:t>
              </a:r>
              <a:r>
                <a:rPr lang="en-US" sz="2400" i="0" kern="0" dirty="0">
                  <a:latin typeface="Helvetica" pitchFamily="2" charset="0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FF5419F0-A61E-DF4E-8994-AA7772D64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63" name="Text Box 26">
              <a:extLst>
                <a:ext uri="{FF2B5EF4-FFF2-40B4-BE49-F238E27FC236}">
                  <a16:creationId xmlns:a16="http://schemas.microsoft.com/office/drawing/2014/main" id="{6849FEF8-AECF-A148-8CDC-C71F2367A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587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B</a:t>
              </a:r>
              <a:r>
                <a:rPr lang="en-US" sz="2400" i="0" kern="0" dirty="0">
                  <a:latin typeface="Helvetica" pitchFamily="2" charset="0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64" name="Text Box 27">
              <a:extLst>
                <a:ext uri="{FF2B5EF4-FFF2-40B4-BE49-F238E27FC236}">
                  <a16:creationId xmlns:a16="http://schemas.microsoft.com/office/drawing/2014/main" id="{9424AF7D-A121-114C-AC5C-79FC84F5C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C</a:t>
              </a:r>
            </a:p>
          </p:txBody>
        </p:sp>
        <p:sp>
          <p:nvSpPr>
            <p:cNvPr id="65" name="Text Box 28">
              <a:extLst>
                <a:ext uri="{FF2B5EF4-FFF2-40B4-BE49-F238E27FC236}">
                  <a16:creationId xmlns:a16="http://schemas.microsoft.com/office/drawing/2014/main" id="{200E3495-163D-C24E-87E9-B15114F8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764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C’</a:t>
              </a:r>
            </a:p>
          </p:txBody>
        </p:sp>
        <p:grpSp>
          <p:nvGrpSpPr>
            <p:cNvPr id="105" name="Group 49">
              <a:extLst>
                <a:ext uri="{FF2B5EF4-FFF2-40B4-BE49-F238E27FC236}">
                  <a16:creationId xmlns:a16="http://schemas.microsoft.com/office/drawing/2014/main" id="{2909A8E8-3B3E-B94A-A268-12FA81AA7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106" name="Picture 50" descr="desktop_computer_stylized_medium">
                <a:extLst>
                  <a:ext uri="{FF2B5EF4-FFF2-40B4-BE49-F238E27FC236}">
                    <a16:creationId xmlns:a16="http://schemas.microsoft.com/office/drawing/2014/main" id="{4C993D65-A8AC-C24F-A8E1-0C71ED99F0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51">
                <a:extLst>
                  <a:ext uri="{FF2B5EF4-FFF2-40B4-BE49-F238E27FC236}">
                    <a16:creationId xmlns:a16="http://schemas.microsoft.com/office/drawing/2014/main" id="{CB7E302C-C236-0244-87D6-1E3E70C45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grpSp>
          <p:nvGrpSpPr>
            <p:cNvPr id="91" name="Group 49">
              <a:extLst>
                <a:ext uri="{FF2B5EF4-FFF2-40B4-BE49-F238E27FC236}">
                  <a16:creationId xmlns:a16="http://schemas.microsoft.com/office/drawing/2014/main" id="{5273BA26-CBE3-134E-8F22-04D4CD3E9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92" name="Picture 50" descr="desktop_computer_stylized_medium">
                <a:extLst>
                  <a:ext uri="{FF2B5EF4-FFF2-40B4-BE49-F238E27FC236}">
                    <a16:creationId xmlns:a16="http://schemas.microsoft.com/office/drawing/2014/main" id="{0B5C182E-CEBC-6E47-AB60-C10090993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51">
                <a:extLst>
                  <a:ext uri="{FF2B5EF4-FFF2-40B4-BE49-F238E27FC236}">
                    <a16:creationId xmlns:a16="http://schemas.microsoft.com/office/drawing/2014/main" id="{FDBA5721-FF64-F348-B964-2E26A4468A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sp>
          <p:nvSpPr>
            <p:cNvPr id="80" name="Text Box 35">
              <a:extLst>
                <a:ext uri="{FF2B5EF4-FFF2-40B4-BE49-F238E27FC236}">
                  <a16:creationId xmlns:a16="http://schemas.microsoft.com/office/drawing/2014/main" id="{D85F520A-7524-3D40-A439-8CDE292B3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81" name="Text Box 36">
              <a:extLst>
                <a:ext uri="{FF2B5EF4-FFF2-40B4-BE49-F238E27FC236}">
                  <a16:creationId xmlns:a16="http://schemas.microsoft.com/office/drawing/2014/main" id="{470DA178-E968-A943-85CD-CAF4B26DA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2</a:t>
              </a:r>
            </a:p>
          </p:txBody>
        </p:sp>
        <p:sp>
          <p:nvSpPr>
            <p:cNvPr id="82" name="Text Box 37">
              <a:extLst>
                <a:ext uri="{FF2B5EF4-FFF2-40B4-BE49-F238E27FC236}">
                  <a16:creationId xmlns:a16="http://schemas.microsoft.com/office/drawing/2014/main" id="{376E3621-6CFE-204E-8F4D-39AE53CF0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3</a:t>
              </a:r>
            </a:p>
          </p:txBody>
        </p:sp>
        <p:sp>
          <p:nvSpPr>
            <p:cNvPr id="83" name="Text Box 38">
              <a:extLst>
                <a:ext uri="{FF2B5EF4-FFF2-40B4-BE49-F238E27FC236}">
                  <a16:creationId xmlns:a16="http://schemas.microsoft.com/office/drawing/2014/main" id="{3011C175-89E3-8741-B58D-8B5BE4BAE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4</a:t>
              </a:r>
            </a:p>
          </p:txBody>
        </p:sp>
        <p:sp>
          <p:nvSpPr>
            <p:cNvPr id="84" name="Text Box 39">
              <a:extLst>
                <a:ext uri="{FF2B5EF4-FFF2-40B4-BE49-F238E27FC236}">
                  <a16:creationId xmlns:a16="http://schemas.microsoft.com/office/drawing/2014/main" id="{5B29F5A1-B63E-3846-A3E2-58E4C5752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5</a:t>
              </a:r>
            </a:p>
          </p:txBody>
        </p:sp>
        <p:sp>
          <p:nvSpPr>
            <p:cNvPr id="85" name="Text Box 40">
              <a:extLst>
                <a:ext uri="{FF2B5EF4-FFF2-40B4-BE49-F238E27FC236}">
                  <a16:creationId xmlns:a16="http://schemas.microsoft.com/office/drawing/2014/main" id="{5D63FF79-DA8B-0342-A3E1-AD2B9A267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6</a:t>
              </a:r>
            </a:p>
          </p:txBody>
        </p:sp>
        <p:sp>
          <p:nvSpPr>
            <p:cNvPr id="108" name="Rectangle 37">
              <a:extLst>
                <a:ext uri="{FF2B5EF4-FFF2-40B4-BE49-F238E27FC236}">
                  <a16:creationId xmlns:a16="http://schemas.microsoft.com/office/drawing/2014/main" id="{25F61537-69D9-2542-AF7D-1F7D5E80C6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09" name="Rectangle 37">
              <a:extLst>
                <a:ext uri="{FF2B5EF4-FFF2-40B4-BE49-F238E27FC236}">
                  <a16:creationId xmlns:a16="http://schemas.microsoft.com/office/drawing/2014/main" id="{350C81E9-380A-7F46-91B4-FCA7A4B978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D9512E3C-142E-9744-90C8-CAECC07908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1" name="Rectangle 37">
              <a:extLst>
                <a:ext uri="{FF2B5EF4-FFF2-40B4-BE49-F238E27FC236}">
                  <a16:creationId xmlns:a16="http://schemas.microsoft.com/office/drawing/2014/main" id="{411F0A98-6385-274D-A80E-3786685FBD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00" name="Group 44">
              <a:extLst>
                <a:ext uri="{FF2B5EF4-FFF2-40B4-BE49-F238E27FC236}">
                  <a16:creationId xmlns:a16="http://schemas.microsoft.com/office/drawing/2014/main" id="{D14AFC91-71E2-F24B-902C-C917FA8FA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102" name="Picture 45" descr="desktop_computer_stylized_medium">
                <a:extLst>
                  <a:ext uri="{FF2B5EF4-FFF2-40B4-BE49-F238E27FC236}">
                    <a16:creationId xmlns:a16="http://schemas.microsoft.com/office/drawing/2014/main" id="{9D322BDD-E57A-8444-8AFE-B4159D0BD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46">
                <a:extLst>
                  <a:ext uri="{FF2B5EF4-FFF2-40B4-BE49-F238E27FC236}">
                    <a16:creationId xmlns:a16="http://schemas.microsoft.com/office/drawing/2014/main" id="{7E0B05B5-6E51-3D4F-A876-9F08381512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pic>
          <p:nvPicPr>
            <p:cNvPr id="88" name="Picture 45" descr="desktop_computer_stylized_medium">
              <a:extLst>
                <a:ext uri="{FF2B5EF4-FFF2-40B4-BE49-F238E27FC236}">
                  <a16:creationId xmlns:a16="http://schemas.microsoft.com/office/drawing/2014/main" id="{6ED0D78A-97A6-FC4F-BA50-97C8A6D92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A05F0CAB-4DF9-BF46-9ACB-FF9BB4E4CE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D7DEA5B-74C6-6D4E-A564-97C477937229}"/>
                </a:ext>
              </a:extLst>
            </p:cNvPr>
            <p:cNvCxnSpPr>
              <a:cxnSpLocks/>
              <a:stCxn id="108" idx="0"/>
              <a:endCxn id="111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8B44F92-1523-6C40-AD86-F840EA2D6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37">
              <a:extLst>
                <a:ext uri="{FF2B5EF4-FFF2-40B4-BE49-F238E27FC236}">
                  <a16:creationId xmlns:a16="http://schemas.microsoft.com/office/drawing/2014/main" id="{D75AB559-876E-124D-AE96-8DE8C51BB9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9" name="Rectangle 37">
              <a:extLst>
                <a:ext uri="{FF2B5EF4-FFF2-40B4-BE49-F238E27FC236}">
                  <a16:creationId xmlns:a16="http://schemas.microsoft.com/office/drawing/2014/main" id="{75D02172-6808-7F4C-B887-5DF27DF57A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BA061E6-1E33-7C4D-A760-2EAAE6F141CE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EED6747-7F6F-7F43-9DCE-4375015BFE2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713BD2F3-A046-C844-9290-8007C98F1EE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8BA6AB3-60D9-084F-ADAD-5105679BCDE8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B47D322F-8E6C-C740-9424-B4336CB3860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A90CA4C8-0135-1444-9709-18E5C6614307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6F5E61E2-0756-ED4D-8685-32B20FE49B37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9EB332DA-F807-8347-93F2-C5388D159AB7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95" name="Group 44">
              <a:extLst>
                <a:ext uri="{FF2B5EF4-FFF2-40B4-BE49-F238E27FC236}">
                  <a16:creationId xmlns:a16="http://schemas.microsoft.com/office/drawing/2014/main" id="{426DCB6B-A219-374F-8F06-F18D724B8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96" name="Picture 45" descr="desktop_computer_stylized_medium">
                <a:extLst>
                  <a:ext uri="{FF2B5EF4-FFF2-40B4-BE49-F238E27FC236}">
                    <a16:creationId xmlns:a16="http://schemas.microsoft.com/office/drawing/2014/main" id="{BA7C916A-9A78-3E4C-80BC-A0D48EEB77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" name="Freeform 46">
                <a:extLst>
                  <a:ext uri="{FF2B5EF4-FFF2-40B4-BE49-F238E27FC236}">
                    <a16:creationId xmlns:a16="http://schemas.microsoft.com/office/drawing/2014/main" id="{3B939C3B-3462-3744-96CE-3ECDF9D8ED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265543F6-BA09-9844-B798-D9E4755DE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98" name="Picture 45" descr="desktop_computer_stylized_medium">
                <a:extLst>
                  <a:ext uri="{FF2B5EF4-FFF2-40B4-BE49-F238E27FC236}">
                    <a16:creationId xmlns:a16="http://schemas.microsoft.com/office/drawing/2014/main" id="{F5B56AF6-7AEE-0F4C-8EF5-5BAE871304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id="{E5EF4B97-CB79-BF44-8332-3F89F741AC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</p:grpSp>
      <p:sp>
        <p:nvSpPr>
          <p:cNvPr id="56" name="Rectangle 3">
            <a:extLst>
              <a:ext uri="{FF2B5EF4-FFF2-40B4-BE49-F238E27FC236}">
                <a16:creationId xmlns:a16="http://schemas.microsoft.com/office/drawing/2014/main" id="{85F01849-AEE6-3441-878F-12EDB7FD0A7C}"/>
              </a:ext>
            </a:extLst>
          </p:cNvPr>
          <p:cNvSpPr txBox="1">
            <a:spLocks noChangeArrowheads="1"/>
          </p:cNvSpPr>
          <p:nvPr/>
        </p:nvSpPr>
        <p:spPr>
          <a:xfrm>
            <a:off x="976536" y="1261672"/>
            <a:ext cx="5123322" cy="495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-231775">
              <a:lnSpc>
                <a:spcPct val="100000"/>
              </a:lnSpc>
              <a:defRPr/>
            </a:pPr>
            <a:r>
              <a:rPr lang="en-US" sz="3200" dirty="0">
                <a:latin typeface="Helvetica" pitchFamily="2" charset="0"/>
              </a:rPr>
              <a:t>switch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learns</a:t>
            </a:r>
            <a:r>
              <a:rPr lang="en-US" sz="3200" dirty="0">
                <a:latin typeface="Helvetica" pitchFamily="2" charset="0"/>
              </a:rPr>
              <a:t> which hosts can be reached through which interfaces</a:t>
            </a:r>
          </a:p>
        </p:txBody>
      </p:sp>
      <p:grpSp>
        <p:nvGrpSpPr>
          <p:cNvPr id="87" name="Group 36">
            <a:extLst>
              <a:ext uri="{FF2B5EF4-FFF2-40B4-BE49-F238E27FC236}">
                <a16:creationId xmlns:a16="http://schemas.microsoft.com/office/drawing/2014/main" id="{DAA48F12-6533-5E49-BC8C-E6111336043F}"/>
              </a:ext>
            </a:extLst>
          </p:cNvPr>
          <p:cNvGrpSpPr>
            <a:grpSpLocks/>
          </p:cNvGrpSpPr>
          <p:nvPr/>
        </p:nvGrpSpPr>
        <p:grpSpPr bwMode="auto">
          <a:xfrm>
            <a:off x="9401904" y="1700213"/>
            <a:ext cx="1428750" cy="369887"/>
            <a:chOff x="1750" y="3514"/>
            <a:chExt cx="900" cy="233"/>
          </a:xfrm>
        </p:grpSpPr>
        <p:sp>
          <p:nvSpPr>
            <p:cNvPr id="90" name="Rectangle 32">
              <a:extLst>
                <a:ext uri="{FF2B5EF4-FFF2-40B4-BE49-F238E27FC236}">
                  <a16:creationId xmlns:a16="http://schemas.microsoft.com/office/drawing/2014/main" id="{D78A7103-7C7E-4148-ADEE-247272ED7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4" name="Text Box 33">
              <a:extLst>
                <a:ext uri="{FF2B5EF4-FFF2-40B4-BE49-F238E27FC236}">
                  <a16:creationId xmlns:a16="http://schemas.microsoft.com/office/drawing/2014/main" id="{DFB7B335-ED11-BB47-948B-912AABEB9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 pitchFamily="2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 pitchFamily="2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01" name="Line 34">
              <a:extLst>
                <a:ext uri="{FF2B5EF4-FFF2-40B4-BE49-F238E27FC236}">
                  <a16:creationId xmlns:a16="http://schemas.microsoft.com/office/drawing/2014/main" id="{5AD7E61E-1B4F-9F40-849C-B58555EB7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4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04" name="Line 35">
              <a:extLst>
                <a:ext uri="{FF2B5EF4-FFF2-40B4-BE49-F238E27FC236}">
                  <a16:creationId xmlns:a16="http://schemas.microsoft.com/office/drawing/2014/main" id="{9BB2E148-C440-834C-AD0F-790E8F10D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112" name="Group 41">
            <a:extLst>
              <a:ext uri="{FF2B5EF4-FFF2-40B4-BE49-F238E27FC236}">
                <a16:creationId xmlns:a16="http://schemas.microsoft.com/office/drawing/2014/main" id="{3C28E805-471B-E04D-97A8-9A5E40DFB23E}"/>
              </a:ext>
            </a:extLst>
          </p:cNvPr>
          <p:cNvGrpSpPr>
            <a:grpSpLocks/>
          </p:cNvGrpSpPr>
          <p:nvPr/>
        </p:nvGrpSpPr>
        <p:grpSpPr bwMode="auto">
          <a:xfrm>
            <a:off x="9617806" y="1001713"/>
            <a:ext cx="1462088" cy="714375"/>
            <a:chOff x="4406" y="331"/>
            <a:chExt cx="921" cy="450"/>
          </a:xfrm>
        </p:grpSpPr>
        <p:sp>
          <p:nvSpPr>
            <p:cNvPr id="113" name="Line 37">
              <a:extLst>
                <a:ext uri="{FF2B5EF4-FFF2-40B4-BE49-F238E27FC236}">
                  <a16:creationId xmlns:a16="http://schemas.microsoft.com/office/drawing/2014/main" id="{6AB9F431-37D8-8C42-BF8F-9B4CFEC5C6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14" name="Line 38">
              <a:extLst>
                <a:ext uri="{FF2B5EF4-FFF2-40B4-BE49-F238E27FC236}">
                  <a16:creationId xmlns:a16="http://schemas.microsoft.com/office/drawing/2014/main" id="{01DF6A7E-0C82-EF4D-B658-AFDC6B1307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15" name="Text Box 39">
              <a:extLst>
                <a:ext uri="{FF2B5EF4-FFF2-40B4-BE49-F238E27FC236}">
                  <a16:creationId xmlns:a16="http://schemas.microsoft.com/office/drawing/2014/main" id="{89A8208A-B64D-A649-BF1C-4C74413EA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3" y="331"/>
              <a:ext cx="68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Source: A</a:t>
              </a:r>
            </a:p>
          </p:txBody>
        </p:sp>
        <p:sp>
          <p:nvSpPr>
            <p:cNvPr id="117" name="Text Box 40">
              <a:extLst>
                <a:ext uri="{FF2B5EF4-FFF2-40B4-BE49-F238E27FC236}">
                  <a16:creationId xmlns:a16="http://schemas.microsoft.com/office/drawing/2014/main" id="{DAE4B472-EC59-3840-A021-8B5DF3B06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0" y="492"/>
              <a:ext cx="60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Dest: A</a:t>
              </a:r>
              <a:r>
                <a:rPr kumimoji="0" lang="ja-JP" alt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’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</p:grpSp>
      <p:grpSp>
        <p:nvGrpSpPr>
          <p:cNvPr id="136" name="Group 47">
            <a:extLst>
              <a:ext uri="{FF2B5EF4-FFF2-40B4-BE49-F238E27FC236}">
                <a16:creationId xmlns:a16="http://schemas.microsoft.com/office/drawing/2014/main" id="{1B12577C-0191-8E4E-A291-946524830733}"/>
              </a:ext>
            </a:extLst>
          </p:cNvPr>
          <p:cNvGrpSpPr>
            <a:grpSpLocks/>
          </p:cNvGrpSpPr>
          <p:nvPr/>
        </p:nvGrpSpPr>
        <p:grpSpPr bwMode="auto">
          <a:xfrm>
            <a:off x="6859613" y="5161978"/>
            <a:ext cx="3017838" cy="1444625"/>
            <a:chOff x="3441" y="3154"/>
            <a:chExt cx="1901" cy="910"/>
          </a:xfrm>
        </p:grpSpPr>
        <p:sp>
          <p:nvSpPr>
            <p:cNvPr id="137" name="Rectangle 43">
              <a:extLst>
                <a:ext uri="{FF2B5EF4-FFF2-40B4-BE49-F238E27FC236}">
                  <a16:creationId xmlns:a16="http://schemas.microsoft.com/office/drawing/2014/main" id="{CFC4983A-87EB-6F46-ABFC-40F8E7DC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38" name="Text Box 42">
              <a:extLst>
                <a:ext uri="{FF2B5EF4-FFF2-40B4-BE49-F238E27FC236}">
                  <a16:creationId xmlns:a16="http://schemas.microsoft.com/office/drawing/2014/main" id="{73B1613F-E0C4-884E-BF3F-ED286CD79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latin typeface="Helvetica" pitchFamily="2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139" name="Line 44">
              <a:extLst>
                <a:ext uri="{FF2B5EF4-FFF2-40B4-BE49-F238E27FC236}">
                  <a16:creationId xmlns:a16="http://schemas.microsoft.com/office/drawing/2014/main" id="{27310E1A-F7A8-C34F-B4AB-DA69889E7E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40" name="Line 45">
              <a:extLst>
                <a:ext uri="{FF2B5EF4-FFF2-40B4-BE49-F238E27FC236}">
                  <a16:creationId xmlns:a16="http://schemas.microsoft.com/office/drawing/2014/main" id="{8D5C0673-87EF-E145-991E-580068245A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41" name="Line 46">
              <a:extLst>
                <a:ext uri="{FF2B5EF4-FFF2-40B4-BE49-F238E27FC236}">
                  <a16:creationId xmlns:a16="http://schemas.microsoft.com/office/drawing/2014/main" id="{25D52884-545E-1443-BF74-A53234D42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142" name="Text Box 48">
            <a:extLst>
              <a:ext uri="{FF2B5EF4-FFF2-40B4-BE49-F238E27FC236}">
                <a16:creationId xmlns:a16="http://schemas.microsoft.com/office/drawing/2014/main" id="{2C00B571-E4E4-084A-9CDA-551389440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1998" y="5026261"/>
            <a:ext cx="172402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Switch table 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(initially empty)</a:t>
            </a:r>
          </a:p>
        </p:txBody>
      </p:sp>
      <p:grpSp>
        <p:nvGrpSpPr>
          <p:cNvPr id="143" name="Group 53">
            <a:extLst>
              <a:ext uri="{FF2B5EF4-FFF2-40B4-BE49-F238E27FC236}">
                <a16:creationId xmlns:a16="http://schemas.microsoft.com/office/drawing/2014/main" id="{D17C6D36-E54D-044E-A019-1162299E8C67}"/>
              </a:ext>
            </a:extLst>
          </p:cNvPr>
          <p:cNvGrpSpPr>
            <a:grpSpLocks/>
          </p:cNvGrpSpPr>
          <p:nvPr/>
        </p:nvGrpSpPr>
        <p:grpSpPr bwMode="auto">
          <a:xfrm>
            <a:off x="7294588" y="5595366"/>
            <a:ext cx="2471738" cy="376237"/>
            <a:chOff x="2376" y="3383"/>
            <a:chExt cx="1557" cy="237"/>
          </a:xfrm>
        </p:grpSpPr>
        <p:sp>
          <p:nvSpPr>
            <p:cNvPr id="144" name="Text Box 49">
              <a:extLst>
                <a:ext uri="{FF2B5EF4-FFF2-40B4-BE49-F238E27FC236}">
                  <a16:creationId xmlns:a16="http://schemas.microsoft.com/office/drawing/2014/main" id="{10AD2303-735E-E141-A4FF-C74D8EE49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145" name="Text Box 50">
              <a:extLst>
                <a:ext uri="{FF2B5EF4-FFF2-40B4-BE49-F238E27FC236}">
                  <a16:creationId xmlns:a16="http://schemas.microsoft.com/office/drawing/2014/main" id="{6F0C2F89-1DDF-4F4A-8300-2FCD7BA38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146" name="Text Box 51">
              <a:extLst>
                <a:ext uri="{FF2B5EF4-FFF2-40B4-BE49-F238E27FC236}">
                  <a16:creationId xmlns:a16="http://schemas.microsoft.com/office/drawing/2014/main" id="{53CB1A69-A5BC-F24D-B6A2-DB1296661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60</a:t>
              </a:r>
            </a:p>
          </p:txBody>
        </p:sp>
      </p:grpSp>
      <p:sp>
        <p:nvSpPr>
          <p:cNvPr id="147" name="Rectangle 3">
            <a:extLst>
              <a:ext uri="{FF2B5EF4-FFF2-40B4-BE49-F238E27FC236}">
                <a16:creationId xmlns:a16="http://schemas.microsoft.com/office/drawing/2014/main" id="{FBFA79B0-81AC-9341-8AC3-2D621A889701}"/>
              </a:ext>
            </a:extLst>
          </p:cNvPr>
          <p:cNvSpPr txBox="1">
            <a:spLocks noChangeArrowheads="1"/>
          </p:cNvSpPr>
          <p:nvPr/>
        </p:nvSpPr>
        <p:spPr>
          <a:xfrm>
            <a:off x="770121" y="2803034"/>
            <a:ext cx="5123322" cy="14101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1038" lvl="1" indent="-223838">
              <a:lnSpc>
                <a:spcPct val="100000"/>
              </a:lnSpc>
              <a:defRPr/>
            </a:pPr>
            <a:r>
              <a:rPr lang="en-US" sz="2800" dirty="0">
                <a:latin typeface="Helvetica" pitchFamily="2" charset="0"/>
              </a:rPr>
              <a:t>when frame received, switch “learns”  location of sender: incoming LAN segment</a:t>
            </a:r>
          </a:p>
        </p:txBody>
      </p:sp>
      <p:sp>
        <p:nvSpPr>
          <p:cNvPr id="148" name="Rectangle 3">
            <a:extLst>
              <a:ext uri="{FF2B5EF4-FFF2-40B4-BE49-F238E27FC236}">
                <a16:creationId xmlns:a16="http://schemas.microsoft.com/office/drawing/2014/main" id="{F0D7D631-1213-B24D-A84E-319118ACBB6D}"/>
              </a:ext>
            </a:extLst>
          </p:cNvPr>
          <p:cNvSpPr txBox="1">
            <a:spLocks noChangeArrowheads="1"/>
          </p:cNvSpPr>
          <p:nvPr/>
        </p:nvSpPr>
        <p:spPr>
          <a:xfrm>
            <a:off x="783624" y="4101328"/>
            <a:ext cx="5123322" cy="1037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1038" lvl="1" indent="-223838">
              <a:lnSpc>
                <a:spcPct val="100000"/>
              </a:lnSpc>
              <a:defRPr/>
            </a:pPr>
            <a:r>
              <a:rPr lang="en-US" sz="2800" dirty="0">
                <a:latin typeface="Helvetica" pitchFamily="2" charset="0"/>
              </a:rPr>
              <a:t>records sender/location pair in switch table</a:t>
            </a:r>
          </a:p>
        </p:txBody>
      </p:sp>
    </p:spTree>
    <p:extLst>
      <p:ext uri="{BB962C8B-B14F-4D97-AF65-F5344CB8AC3E}">
        <p14:creationId xmlns:p14="http://schemas.microsoft.com/office/powerpoint/2010/main" val="190616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-0.1069 0.11481 L -0.1069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2" y="1215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147" grpId="0"/>
      <p:bldP spid="1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8412" y="1690687"/>
            <a:ext cx="5276334" cy="5013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Datagram transferred by different link layer protocols over different links</a:t>
            </a:r>
          </a:p>
          <a:p>
            <a:pPr lvl="1">
              <a:defRPr/>
            </a:pPr>
            <a:r>
              <a:rPr lang="en-US" sz="2800" dirty="0"/>
              <a:t>e.g., Ethernet on first link, frame relay on intermediate links, 802.11 on last link</a:t>
            </a:r>
          </a:p>
          <a:p>
            <a:pPr>
              <a:defRPr/>
            </a:pPr>
            <a:r>
              <a:rPr lang="en-US" dirty="0"/>
              <a:t>Each link layer protocol may provide different services</a:t>
            </a:r>
          </a:p>
          <a:p>
            <a:pPr lvl="1">
              <a:defRPr/>
            </a:pPr>
            <a:r>
              <a:rPr lang="en-US" sz="2800" dirty="0"/>
              <a:t>e.g., some links may provide additional reliability mechanisms</a:t>
            </a:r>
          </a:p>
        </p:txBody>
      </p:sp>
      <p:sp>
        <p:nvSpPr>
          <p:cNvPr id="512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42037" y="1479549"/>
            <a:ext cx="5671021" cy="5013325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pPr>
              <a:buFont typeface="Wingdings" charset="0"/>
              <a:buNone/>
              <a:defRPr/>
            </a:pPr>
            <a:r>
              <a:rPr lang="en-US" sz="3200" dirty="0"/>
              <a:t>Analogy:</a:t>
            </a:r>
          </a:p>
          <a:p>
            <a:pPr>
              <a:defRPr/>
            </a:pPr>
            <a:r>
              <a:rPr lang="en-US" sz="2400" dirty="0"/>
              <a:t>trip from Piscataway, NJ to Palo Alto, CA</a:t>
            </a:r>
          </a:p>
          <a:p>
            <a:pPr lvl="1">
              <a:defRPr/>
            </a:pPr>
            <a:r>
              <a:rPr lang="en-US" dirty="0"/>
              <a:t>limo: Piscataway to JFK</a:t>
            </a:r>
          </a:p>
          <a:p>
            <a:pPr lvl="1">
              <a:defRPr/>
            </a:pPr>
            <a:r>
              <a:rPr lang="en-US" dirty="0"/>
              <a:t>plane: JFK to San Francisco</a:t>
            </a:r>
          </a:p>
          <a:p>
            <a:pPr lvl="1">
              <a:defRPr/>
            </a:pPr>
            <a:r>
              <a:rPr lang="en-US" dirty="0"/>
              <a:t>train: San Francisco to Palo Alto</a:t>
            </a:r>
          </a:p>
          <a:p>
            <a:pPr>
              <a:defRPr/>
            </a:pPr>
            <a:r>
              <a:rPr lang="en-US" dirty="0"/>
              <a:t>tourist = </a:t>
            </a:r>
            <a:r>
              <a:rPr lang="en-US" dirty="0">
                <a:solidFill>
                  <a:srgbClr val="CC0000"/>
                </a:solidFill>
              </a:rPr>
              <a:t>datagram</a:t>
            </a:r>
          </a:p>
          <a:p>
            <a:pPr>
              <a:defRPr/>
            </a:pPr>
            <a:r>
              <a:rPr lang="en-US" dirty="0"/>
              <a:t>transport segment (road/flight/rail) = </a:t>
            </a:r>
            <a:r>
              <a:rPr lang="en-US" dirty="0">
                <a:solidFill>
                  <a:srgbClr val="CC0000"/>
                </a:solidFill>
              </a:rPr>
              <a:t>communication link</a:t>
            </a:r>
          </a:p>
          <a:p>
            <a:pPr>
              <a:defRPr/>
            </a:pPr>
            <a:r>
              <a:rPr lang="en-US" dirty="0"/>
              <a:t>transportation mode (car/plane/train) = </a:t>
            </a:r>
            <a:r>
              <a:rPr lang="en-US" dirty="0">
                <a:solidFill>
                  <a:srgbClr val="CC0000"/>
                </a:solidFill>
              </a:rPr>
              <a:t>link layer protocol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975BCC-C71D-374F-92D2-A9E93E07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layer: context</a:t>
            </a:r>
          </a:p>
        </p:txBody>
      </p:sp>
    </p:spTree>
    <p:extLst>
      <p:ext uri="{BB962C8B-B14F-4D97-AF65-F5344CB8AC3E}">
        <p14:creationId xmlns:p14="http://schemas.microsoft.com/office/powerpoint/2010/main" val="4749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kern="0" dirty="0">
                <a:ea typeface="ＭＳ Ｐゴシック" charset="0"/>
              </a:rPr>
              <a:t>MAC </a:t>
            </a:r>
            <a:r>
              <a:rPr lang="en-US" b="0" kern="0" dirty="0">
                <a:ea typeface="ＭＳ Ｐゴシック" charset="0"/>
              </a:rPr>
              <a:t>learning: frame forwarding</a:t>
            </a:r>
            <a:endParaRPr lang="en-US" sz="4400" b="0" dirty="0"/>
          </a:p>
        </p:txBody>
      </p:sp>
      <p:sp>
        <p:nvSpPr>
          <p:cNvPr id="74" name="Rectangle 3">
            <a:extLst>
              <a:ext uri="{FF2B5EF4-FFF2-40B4-BE49-F238E27FC236}">
                <a16:creationId xmlns:a16="http://schemas.microsoft.com/office/drawing/2014/main" id="{9D301D7F-691E-9442-B7E1-16D484F2E6B3}"/>
              </a:ext>
            </a:extLst>
          </p:cNvPr>
          <p:cNvSpPr txBox="1">
            <a:spLocks noChangeArrowheads="1"/>
          </p:cNvSpPr>
          <p:nvPr/>
        </p:nvSpPr>
        <p:spPr>
          <a:xfrm>
            <a:off x="630237" y="1370013"/>
            <a:ext cx="10867219" cy="5095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  <a:buFont typeface="Wingdings" charset="0"/>
              <a:buNone/>
              <a:defRPr/>
            </a:pPr>
            <a:r>
              <a:rPr lang="en-US" sz="3200" dirty="0">
                <a:latin typeface="Helvetica" pitchFamily="2" charset="0"/>
              </a:rPr>
              <a:t>when a frame received at switch:</a:t>
            </a:r>
            <a:endParaRPr lang="en-US" dirty="0">
              <a:latin typeface="Helvetica" pitchFamily="2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Helvetica" pitchFamily="2" charset="0"/>
              </a:rPr>
              <a:t>1. </a:t>
            </a:r>
            <a:r>
              <a:rPr lang="en-US" sz="2800" dirty="0">
                <a:latin typeface="Helvetica" pitchFamily="2" charset="0"/>
              </a:rPr>
              <a:t>record incoming link,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source MAC</a:t>
            </a:r>
            <a:r>
              <a:rPr lang="en-US" sz="2800" dirty="0">
                <a:latin typeface="Helvetica" pitchFamily="2" charset="0"/>
              </a:rPr>
              <a:t> address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dirty="0">
                <a:latin typeface="Helvetica" pitchFamily="2" charset="0"/>
              </a:rPr>
              <a:t>2. index switch table using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destination MAC</a:t>
            </a:r>
            <a:r>
              <a:rPr lang="en-US" sz="2800" dirty="0">
                <a:latin typeface="Helvetica" pitchFamily="2" charset="0"/>
              </a:rPr>
              <a:t> address</a:t>
            </a:r>
            <a:endParaRPr lang="en-US" sz="2800" b="1" dirty="0">
              <a:latin typeface="Helvetica" pitchFamily="2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sz="2800" dirty="0">
                <a:latin typeface="Helvetica" pitchFamily="2" charset="0"/>
              </a:rPr>
              <a:t>3. if</a:t>
            </a:r>
            <a:r>
              <a:rPr lang="en-US" sz="2800" b="1" dirty="0">
                <a:latin typeface="Helvetica" pitchFamily="2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entry found </a:t>
            </a:r>
            <a:r>
              <a:rPr lang="en-US" sz="2800" dirty="0">
                <a:latin typeface="Helvetica" pitchFamily="2" charset="0"/>
              </a:rPr>
              <a:t>for destination</a:t>
            </a:r>
            <a:br>
              <a:rPr lang="en-US" sz="2800" dirty="0">
                <a:latin typeface="Helvetica" pitchFamily="2" charset="0"/>
              </a:rPr>
            </a:br>
            <a:r>
              <a:rPr lang="en-US" sz="2800" dirty="0">
                <a:latin typeface="Helvetica" pitchFamily="2" charset="0"/>
              </a:rPr>
              <a:t>  then {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b="1" dirty="0">
                <a:latin typeface="Helvetica" pitchFamily="2" charset="0"/>
              </a:rPr>
              <a:t>     </a:t>
            </a:r>
            <a:r>
              <a:rPr lang="en-US" sz="2800" dirty="0">
                <a:latin typeface="Helvetica" pitchFamily="2" charset="0"/>
              </a:rPr>
              <a:t>if</a:t>
            </a:r>
            <a:r>
              <a:rPr lang="en-US" sz="2800" b="1" dirty="0">
                <a:latin typeface="Helvetica" pitchFamily="2" charset="0"/>
              </a:rPr>
              <a:t> </a:t>
            </a:r>
            <a:r>
              <a:rPr lang="en-US" sz="2800" dirty="0">
                <a:latin typeface="Helvetica" pitchFamily="2" charset="0"/>
              </a:rPr>
              <a:t>destination on link from which frame arrived</a:t>
            </a:r>
            <a:br>
              <a:rPr lang="en-US" sz="2800" dirty="0">
                <a:latin typeface="Helvetica" pitchFamily="2" charset="0"/>
              </a:rPr>
            </a:br>
            <a:r>
              <a:rPr lang="en-US" sz="2800" dirty="0">
                <a:latin typeface="Helvetica" pitchFamily="2" charset="0"/>
              </a:rPr>
              <a:t>       then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drop frame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dirty="0">
                <a:latin typeface="Helvetica" pitchFamily="2" charset="0"/>
              </a:rPr>
              <a:t>           else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forward frame </a:t>
            </a:r>
            <a:r>
              <a:rPr lang="en-US" sz="2800" dirty="0">
                <a:latin typeface="Helvetica" pitchFamily="2" charset="0"/>
              </a:rPr>
              <a:t>on interface indicated by entry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dirty="0">
                <a:latin typeface="Helvetica" pitchFamily="2" charset="0"/>
              </a:rPr>
              <a:t>     </a:t>
            </a:r>
            <a:r>
              <a:rPr lang="en-US" sz="2800" b="1" dirty="0">
                <a:latin typeface="Helvetica" pitchFamily="2" charset="0"/>
              </a:rPr>
              <a:t>  </a:t>
            </a:r>
            <a:r>
              <a:rPr lang="en-US" sz="2800" dirty="0">
                <a:latin typeface="Helvetica" pitchFamily="2" charset="0"/>
              </a:rPr>
              <a:t>}</a:t>
            </a:r>
            <a:r>
              <a:rPr lang="en-US" sz="2800" b="1" dirty="0">
                <a:latin typeface="Helvetica" pitchFamily="2" charset="0"/>
              </a:rPr>
              <a:t>   </a:t>
            </a:r>
            <a:endParaRPr lang="en-US" sz="2800" dirty="0">
              <a:latin typeface="Helvetica" pitchFamily="2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sz="2800" dirty="0">
                <a:latin typeface="Helvetica" pitchFamily="2" charset="0"/>
              </a:rPr>
              <a:t>      else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flood</a:t>
            </a:r>
            <a:r>
              <a:rPr lang="en-US" sz="2800" dirty="0">
                <a:latin typeface="Helvetica" pitchFamily="2" charset="0"/>
              </a:rPr>
              <a:t>  /* forward on all ports except arriving interface */</a:t>
            </a:r>
          </a:p>
          <a:p>
            <a:pPr lvl="3">
              <a:buFontTx/>
              <a:buNone/>
              <a:defRPr/>
            </a:pPr>
            <a:r>
              <a:rPr lang="en-US" sz="2400" dirty="0">
                <a:latin typeface="Helvetica" pitchFamily="2" charset="0"/>
              </a:rPr>
              <a:t>  </a:t>
            </a:r>
          </a:p>
        </p:txBody>
      </p:sp>
      <p:grpSp>
        <p:nvGrpSpPr>
          <p:cNvPr id="5" name="Group 47">
            <a:extLst>
              <a:ext uri="{FF2B5EF4-FFF2-40B4-BE49-F238E27FC236}">
                <a16:creationId xmlns:a16="http://schemas.microsoft.com/office/drawing/2014/main" id="{DC5BEFBB-8761-2446-BB2C-9BB7408EF587}"/>
              </a:ext>
            </a:extLst>
          </p:cNvPr>
          <p:cNvGrpSpPr>
            <a:grpSpLocks/>
          </p:cNvGrpSpPr>
          <p:nvPr/>
        </p:nvGrpSpPr>
        <p:grpSpPr bwMode="auto">
          <a:xfrm>
            <a:off x="9537699" y="2580989"/>
            <a:ext cx="2463606" cy="1696022"/>
            <a:chOff x="3441" y="3154"/>
            <a:chExt cx="1996" cy="910"/>
          </a:xfrm>
        </p:grpSpPr>
        <p:sp>
          <p:nvSpPr>
            <p:cNvPr id="6" name="Rectangle 43">
              <a:extLst>
                <a:ext uri="{FF2B5EF4-FFF2-40B4-BE49-F238E27FC236}">
                  <a16:creationId xmlns:a16="http://schemas.microsoft.com/office/drawing/2014/main" id="{7F3E8294-B480-CE4A-BEEA-A588E1209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7" name="Text Box 42">
              <a:extLst>
                <a:ext uri="{FF2B5EF4-FFF2-40B4-BE49-F238E27FC236}">
                  <a16:creationId xmlns:a16="http://schemas.microsoft.com/office/drawing/2014/main" id="{9CA5BDFF-0E8A-B44E-8833-D51F2290C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" y="3175"/>
              <a:ext cx="1996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latin typeface="Helvetica" pitchFamily="2" charset="0"/>
                  <a:cs typeface="Arial" charset="0"/>
                </a:rPr>
                <a:t>MAC        port       TTL</a:t>
              </a:r>
            </a:p>
          </p:txBody>
        </p:sp>
        <p:sp>
          <p:nvSpPr>
            <p:cNvPr id="8" name="Line 44">
              <a:extLst>
                <a:ext uri="{FF2B5EF4-FFF2-40B4-BE49-F238E27FC236}">
                  <a16:creationId xmlns:a16="http://schemas.microsoft.com/office/drawing/2014/main" id="{B6163286-84E4-6A45-AAE6-716BD2653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" name="Line 45">
              <a:extLst>
                <a:ext uri="{FF2B5EF4-FFF2-40B4-BE49-F238E27FC236}">
                  <a16:creationId xmlns:a16="http://schemas.microsoft.com/office/drawing/2014/main" id="{91FFB770-DE3F-0849-B63E-333207A5E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0" name="Line 46">
              <a:extLst>
                <a:ext uri="{FF2B5EF4-FFF2-40B4-BE49-F238E27FC236}">
                  <a16:creationId xmlns:a16="http://schemas.microsoft.com/office/drawing/2014/main" id="{74428AAA-BD4F-E041-8743-DB581B6A6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11" name="Group 53">
            <a:extLst>
              <a:ext uri="{FF2B5EF4-FFF2-40B4-BE49-F238E27FC236}">
                <a16:creationId xmlns:a16="http://schemas.microsoft.com/office/drawing/2014/main" id="{3E32ADC6-969F-4742-930E-8E20E15BFC52}"/>
              </a:ext>
            </a:extLst>
          </p:cNvPr>
          <p:cNvGrpSpPr>
            <a:grpSpLocks/>
          </p:cNvGrpSpPr>
          <p:nvPr/>
        </p:nvGrpSpPr>
        <p:grpSpPr bwMode="auto">
          <a:xfrm>
            <a:off x="9851164" y="3014377"/>
            <a:ext cx="1921762" cy="441711"/>
            <a:chOff x="2376" y="3383"/>
            <a:chExt cx="1557" cy="237"/>
          </a:xfrm>
        </p:grpSpPr>
        <p:sp>
          <p:nvSpPr>
            <p:cNvPr id="12" name="Text Box 49">
              <a:extLst>
                <a:ext uri="{FF2B5EF4-FFF2-40B4-BE49-F238E27FC236}">
                  <a16:creationId xmlns:a16="http://schemas.microsoft.com/office/drawing/2014/main" id="{709B3005-2057-1A4C-8296-C2D13F9F4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13" name="Text Box 50">
              <a:extLst>
                <a:ext uri="{FF2B5EF4-FFF2-40B4-BE49-F238E27FC236}">
                  <a16:creationId xmlns:a16="http://schemas.microsoft.com/office/drawing/2014/main" id="{3DFAD5D4-8143-854E-9239-25814E8F5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14" name="Text Box 51">
              <a:extLst>
                <a:ext uri="{FF2B5EF4-FFF2-40B4-BE49-F238E27FC236}">
                  <a16:creationId xmlns:a16="http://schemas.microsoft.com/office/drawing/2014/main" id="{27AAB1D1-6B6F-EC44-81EE-DCEC3695C1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60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C1DA1D4-E9A6-D043-8C08-E77259EE0929}"/>
              </a:ext>
            </a:extLst>
          </p:cNvPr>
          <p:cNvSpPr txBox="1"/>
          <p:nvPr/>
        </p:nvSpPr>
        <p:spPr>
          <a:xfrm>
            <a:off x="354767" y="6130188"/>
            <a:ext cx="11524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Flooding is only acceptable because all endpoints are in the same org/IP network.</a:t>
            </a:r>
          </a:p>
        </p:txBody>
      </p:sp>
    </p:spTree>
    <p:extLst>
      <p:ext uri="{BB962C8B-B14F-4D97-AF65-F5344CB8AC3E}">
        <p14:creationId xmlns:p14="http://schemas.microsoft.com/office/powerpoint/2010/main" val="30739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roup 229">
            <a:extLst>
              <a:ext uri="{FF2B5EF4-FFF2-40B4-BE49-F238E27FC236}">
                <a16:creationId xmlns:a16="http://schemas.microsoft.com/office/drawing/2014/main" id="{5D9C7336-B284-B248-977F-12A6ED5617B2}"/>
              </a:ext>
            </a:extLst>
          </p:cNvPr>
          <p:cNvGrpSpPr/>
          <p:nvPr/>
        </p:nvGrpSpPr>
        <p:grpSpPr>
          <a:xfrm>
            <a:off x="6860837" y="1886940"/>
            <a:ext cx="3578613" cy="3064134"/>
            <a:chOff x="7670306" y="1697644"/>
            <a:chExt cx="3578613" cy="3064134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9CA1041-69D6-AC4E-B034-24CA20B57C9C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 Box 23">
              <a:extLst>
                <a:ext uri="{FF2B5EF4-FFF2-40B4-BE49-F238E27FC236}">
                  <a16:creationId xmlns:a16="http://schemas.microsoft.com/office/drawing/2014/main" id="{442EB782-14E1-9E40-83D8-F1C1B938D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234" name="Text Box 24">
              <a:extLst>
                <a:ext uri="{FF2B5EF4-FFF2-40B4-BE49-F238E27FC236}">
                  <a16:creationId xmlns:a16="http://schemas.microsoft.com/office/drawing/2014/main" id="{0318F838-23C5-BE44-9E0A-BDEEDCAB6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587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</a:t>
              </a:r>
              <a:r>
                <a:rPr lang="en-US" sz="2400" i="0" kern="0" dirty="0">
                  <a:latin typeface="Helvetica" pitchFamily="2" charset="0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35" name="Text Box 25">
              <a:extLst>
                <a:ext uri="{FF2B5EF4-FFF2-40B4-BE49-F238E27FC236}">
                  <a16:creationId xmlns:a16="http://schemas.microsoft.com/office/drawing/2014/main" id="{63DDD5B0-A791-0E47-A5AA-5DF8B5F1A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236" name="Text Box 26">
              <a:extLst>
                <a:ext uri="{FF2B5EF4-FFF2-40B4-BE49-F238E27FC236}">
                  <a16:creationId xmlns:a16="http://schemas.microsoft.com/office/drawing/2014/main" id="{C027FE79-CD04-FD4A-881F-30A897250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587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B</a:t>
              </a:r>
              <a:r>
                <a:rPr lang="en-US" sz="2400" i="0" kern="0" dirty="0">
                  <a:latin typeface="Helvetica" pitchFamily="2" charset="0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37" name="Text Box 27">
              <a:extLst>
                <a:ext uri="{FF2B5EF4-FFF2-40B4-BE49-F238E27FC236}">
                  <a16:creationId xmlns:a16="http://schemas.microsoft.com/office/drawing/2014/main" id="{A053DC0F-643C-F04F-B0B7-D3D3390D08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C</a:t>
              </a:r>
            </a:p>
          </p:txBody>
        </p:sp>
        <p:sp>
          <p:nvSpPr>
            <p:cNvPr id="238" name="Text Box 28">
              <a:extLst>
                <a:ext uri="{FF2B5EF4-FFF2-40B4-BE49-F238E27FC236}">
                  <a16:creationId xmlns:a16="http://schemas.microsoft.com/office/drawing/2014/main" id="{B0BD91C8-3388-7343-9A43-D6ECC51BD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764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C’</a:t>
              </a:r>
            </a:p>
          </p:txBody>
        </p:sp>
        <p:grpSp>
          <p:nvGrpSpPr>
            <p:cNvPr id="239" name="Group 49">
              <a:extLst>
                <a:ext uri="{FF2B5EF4-FFF2-40B4-BE49-F238E27FC236}">
                  <a16:creationId xmlns:a16="http://schemas.microsoft.com/office/drawing/2014/main" id="{F3D12A85-8DCB-6F4C-87B3-910D40AD49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276" name="Picture 50" descr="desktop_computer_stylized_medium">
                <a:extLst>
                  <a:ext uri="{FF2B5EF4-FFF2-40B4-BE49-F238E27FC236}">
                    <a16:creationId xmlns:a16="http://schemas.microsoft.com/office/drawing/2014/main" id="{0FA5F242-D9CC-7B43-8B0F-CAA8253CEA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7" name="Freeform 51">
                <a:extLst>
                  <a:ext uri="{FF2B5EF4-FFF2-40B4-BE49-F238E27FC236}">
                    <a16:creationId xmlns:a16="http://schemas.microsoft.com/office/drawing/2014/main" id="{4E3DB5FC-CF20-3248-9431-D1DB3E948D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grpSp>
          <p:nvGrpSpPr>
            <p:cNvPr id="240" name="Group 49">
              <a:extLst>
                <a:ext uri="{FF2B5EF4-FFF2-40B4-BE49-F238E27FC236}">
                  <a16:creationId xmlns:a16="http://schemas.microsoft.com/office/drawing/2014/main" id="{258BBD35-B717-1C41-8439-B58A64DE32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274" name="Picture 50" descr="desktop_computer_stylized_medium">
                <a:extLst>
                  <a:ext uri="{FF2B5EF4-FFF2-40B4-BE49-F238E27FC236}">
                    <a16:creationId xmlns:a16="http://schemas.microsoft.com/office/drawing/2014/main" id="{6340044B-A1E6-C542-8E79-5919087AB8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5" name="Freeform 51">
                <a:extLst>
                  <a:ext uri="{FF2B5EF4-FFF2-40B4-BE49-F238E27FC236}">
                    <a16:creationId xmlns:a16="http://schemas.microsoft.com/office/drawing/2014/main" id="{733DB364-ACCE-4B43-AE61-F2D72C3FE79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sp>
          <p:nvSpPr>
            <p:cNvPr id="241" name="Text Box 35">
              <a:extLst>
                <a:ext uri="{FF2B5EF4-FFF2-40B4-BE49-F238E27FC236}">
                  <a16:creationId xmlns:a16="http://schemas.microsoft.com/office/drawing/2014/main" id="{B2B2BEF6-3229-AC41-BF08-049A7A48F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242" name="Text Box 36">
              <a:extLst>
                <a:ext uri="{FF2B5EF4-FFF2-40B4-BE49-F238E27FC236}">
                  <a16:creationId xmlns:a16="http://schemas.microsoft.com/office/drawing/2014/main" id="{29AB05FA-043D-1141-98C2-F8D6AD2F6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2</a:t>
              </a:r>
            </a:p>
          </p:txBody>
        </p:sp>
        <p:sp>
          <p:nvSpPr>
            <p:cNvPr id="243" name="Text Box 37">
              <a:extLst>
                <a:ext uri="{FF2B5EF4-FFF2-40B4-BE49-F238E27FC236}">
                  <a16:creationId xmlns:a16="http://schemas.microsoft.com/office/drawing/2014/main" id="{845B5800-C9CB-9C48-BBE7-C52D3843E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3</a:t>
              </a:r>
            </a:p>
          </p:txBody>
        </p:sp>
        <p:sp>
          <p:nvSpPr>
            <p:cNvPr id="244" name="Text Box 38">
              <a:extLst>
                <a:ext uri="{FF2B5EF4-FFF2-40B4-BE49-F238E27FC236}">
                  <a16:creationId xmlns:a16="http://schemas.microsoft.com/office/drawing/2014/main" id="{6641849E-350C-FA4A-8B4F-5659349E1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4</a:t>
              </a:r>
            </a:p>
          </p:txBody>
        </p:sp>
        <p:sp>
          <p:nvSpPr>
            <p:cNvPr id="245" name="Text Box 39">
              <a:extLst>
                <a:ext uri="{FF2B5EF4-FFF2-40B4-BE49-F238E27FC236}">
                  <a16:creationId xmlns:a16="http://schemas.microsoft.com/office/drawing/2014/main" id="{EA081912-6C33-A94C-B256-B5A4BA7F1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5</a:t>
              </a:r>
            </a:p>
          </p:txBody>
        </p:sp>
        <p:sp>
          <p:nvSpPr>
            <p:cNvPr id="246" name="Text Box 40">
              <a:extLst>
                <a:ext uri="{FF2B5EF4-FFF2-40B4-BE49-F238E27FC236}">
                  <a16:creationId xmlns:a16="http://schemas.microsoft.com/office/drawing/2014/main" id="{537638BC-1028-1D4B-B4E0-32654E447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6</a:t>
              </a:r>
            </a:p>
          </p:txBody>
        </p:sp>
        <p:sp>
          <p:nvSpPr>
            <p:cNvPr id="247" name="Rectangle 37">
              <a:extLst>
                <a:ext uri="{FF2B5EF4-FFF2-40B4-BE49-F238E27FC236}">
                  <a16:creationId xmlns:a16="http://schemas.microsoft.com/office/drawing/2014/main" id="{90D086F5-7A0E-AA45-A64C-8A5FF6B159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248" name="Rectangle 37">
              <a:extLst>
                <a:ext uri="{FF2B5EF4-FFF2-40B4-BE49-F238E27FC236}">
                  <a16:creationId xmlns:a16="http://schemas.microsoft.com/office/drawing/2014/main" id="{BA79AAD5-72BD-E845-9E60-E71A083155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249" name="Rectangle 37">
              <a:extLst>
                <a:ext uri="{FF2B5EF4-FFF2-40B4-BE49-F238E27FC236}">
                  <a16:creationId xmlns:a16="http://schemas.microsoft.com/office/drawing/2014/main" id="{53C00B0F-614B-9B4A-8B5D-F18B57A035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250" name="Rectangle 37">
              <a:extLst>
                <a:ext uri="{FF2B5EF4-FFF2-40B4-BE49-F238E27FC236}">
                  <a16:creationId xmlns:a16="http://schemas.microsoft.com/office/drawing/2014/main" id="{49C94F37-988D-9C40-8F4A-18EA0D6348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251" name="Group 44">
              <a:extLst>
                <a:ext uri="{FF2B5EF4-FFF2-40B4-BE49-F238E27FC236}">
                  <a16:creationId xmlns:a16="http://schemas.microsoft.com/office/drawing/2014/main" id="{7E9300E7-296C-AF4E-B26B-6F621B4937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272" name="Picture 45" descr="desktop_computer_stylized_medium">
                <a:extLst>
                  <a:ext uri="{FF2B5EF4-FFF2-40B4-BE49-F238E27FC236}">
                    <a16:creationId xmlns:a16="http://schemas.microsoft.com/office/drawing/2014/main" id="{BB1D91A6-CE77-6745-9F01-197C26458F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3" name="Freeform 46">
                <a:extLst>
                  <a:ext uri="{FF2B5EF4-FFF2-40B4-BE49-F238E27FC236}">
                    <a16:creationId xmlns:a16="http://schemas.microsoft.com/office/drawing/2014/main" id="{006EE6F6-0578-544E-992A-7AB336043B6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pic>
          <p:nvPicPr>
            <p:cNvPr id="252" name="Picture 45" descr="desktop_computer_stylized_medium">
              <a:extLst>
                <a:ext uri="{FF2B5EF4-FFF2-40B4-BE49-F238E27FC236}">
                  <a16:creationId xmlns:a16="http://schemas.microsoft.com/office/drawing/2014/main" id="{9ACA2EB6-F20A-2C4B-8A2F-E6D3F5E5F4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3" name="Freeform 46">
              <a:extLst>
                <a:ext uri="{FF2B5EF4-FFF2-40B4-BE49-F238E27FC236}">
                  <a16:creationId xmlns:a16="http://schemas.microsoft.com/office/drawing/2014/main" id="{FFF48EE2-DF55-E144-A9BA-13654A919B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786E80F9-DAE6-1B41-8589-04255A26C26C}"/>
                </a:ext>
              </a:extLst>
            </p:cNvPr>
            <p:cNvCxnSpPr>
              <a:cxnSpLocks/>
              <a:stCxn id="247" idx="0"/>
              <a:endCxn id="250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15D3AA51-A22B-CA45-B72B-D80C353622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Rectangle 37">
              <a:extLst>
                <a:ext uri="{FF2B5EF4-FFF2-40B4-BE49-F238E27FC236}">
                  <a16:creationId xmlns:a16="http://schemas.microsoft.com/office/drawing/2014/main" id="{067CFD89-4499-D246-A986-D0BCD2B68E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257" name="Rectangle 37">
              <a:extLst>
                <a:ext uri="{FF2B5EF4-FFF2-40B4-BE49-F238E27FC236}">
                  <a16:creationId xmlns:a16="http://schemas.microsoft.com/office/drawing/2014/main" id="{61A42C6C-B063-584F-BF1D-F06305DDE7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AF5A4350-90DC-1B4D-96F3-BB88397B0C86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39002E78-2621-974E-B083-B26AFB5BECDC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266" name="Freeform 265">
                <a:extLst>
                  <a:ext uri="{FF2B5EF4-FFF2-40B4-BE49-F238E27FC236}">
                    <a16:creationId xmlns:a16="http://schemas.microsoft.com/office/drawing/2014/main" id="{4E4FBC91-5F89-5B45-ADE8-ECD82C1228A0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B0D16B52-431B-3C43-9235-AEE9F9BC6347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id="{3FA7CB23-A881-CF4A-BF07-A7DFE7D23EB9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id="{02B7B083-6A6E-184A-92E8-9F1B934DE8FD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270" name="Freeform 269">
                  <a:extLst>
                    <a:ext uri="{FF2B5EF4-FFF2-40B4-BE49-F238E27FC236}">
                      <a16:creationId xmlns:a16="http://schemas.microsoft.com/office/drawing/2014/main" id="{56145C06-CABB-F140-BE89-9C6F8A9D8183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271" name="Freeform 270">
                  <a:extLst>
                    <a:ext uri="{FF2B5EF4-FFF2-40B4-BE49-F238E27FC236}">
                      <a16:creationId xmlns:a16="http://schemas.microsoft.com/office/drawing/2014/main" id="{EFB9D617-C10B-044D-905E-DB979763CE54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259" name="Group 44">
              <a:extLst>
                <a:ext uri="{FF2B5EF4-FFF2-40B4-BE49-F238E27FC236}">
                  <a16:creationId xmlns:a16="http://schemas.microsoft.com/office/drawing/2014/main" id="{3019FB51-9833-4343-8126-22D5F2F3D9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263" name="Picture 45" descr="desktop_computer_stylized_medium">
                <a:extLst>
                  <a:ext uri="{FF2B5EF4-FFF2-40B4-BE49-F238E27FC236}">
                    <a16:creationId xmlns:a16="http://schemas.microsoft.com/office/drawing/2014/main" id="{B0D7DBF9-401C-CD44-9543-1523E4E9D0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4" name="Freeform 46">
                <a:extLst>
                  <a:ext uri="{FF2B5EF4-FFF2-40B4-BE49-F238E27FC236}">
                    <a16:creationId xmlns:a16="http://schemas.microsoft.com/office/drawing/2014/main" id="{A575CFD9-375B-754C-B04B-92FCB9BD719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grpSp>
          <p:nvGrpSpPr>
            <p:cNvPr id="260" name="Group 44">
              <a:extLst>
                <a:ext uri="{FF2B5EF4-FFF2-40B4-BE49-F238E27FC236}">
                  <a16:creationId xmlns:a16="http://schemas.microsoft.com/office/drawing/2014/main" id="{89E2D833-C5F0-7D4C-931F-4B3742677F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261" name="Picture 45" descr="desktop_computer_stylized_medium">
                <a:extLst>
                  <a:ext uri="{FF2B5EF4-FFF2-40B4-BE49-F238E27FC236}">
                    <a16:creationId xmlns:a16="http://schemas.microsoft.com/office/drawing/2014/main" id="{548CE23B-194D-254B-8DDD-77CBA1F3C9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2" name="Freeform 46">
                <a:extLst>
                  <a:ext uri="{FF2B5EF4-FFF2-40B4-BE49-F238E27FC236}">
                    <a16:creationId xmlns:a16="http://schemas.microsoft.com/office/drawing/2014/main" id="{AA81A17E-A136-9648-BEC6-6585B4A5807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ea typeface="ＭＳ Ｐゴシック" charset="0"/>
              </a:rPr>
              <a:t>Forwarding: Example</a:t>
            </a:r>
            <a:endParaRPr lang="en-US" sz="4400" b="0" dirty="0"/>
          </a:p>
        </p:txBody>
      </p:sp>
      <p:grpSp>
        <p:nvGrpSpPr>
          <p:cNvPr id="174" name="Group 32">
            <a:extLst>
              <a:ext uri="{FF2B5EF4-FFF2-40B4-BE49-F238E27FC236}">
                <a16:creationId xmlns:a16="http://schemas.microsoft.com/office/drawing/2014/main" id="{C266851A-F364-8B48-9090-9CB1462826F1}"/>
              </a:ext>
            </a:extLst>
          </p:cNvPr>
          <p:cNvGrpSpPr>
            <a:grpSpLocks/>
          </p:cNvGrpSpPr>
          <p:nvPr/>
        </p:nvGrpSpPr>
        <p:grpSpPr bwMode="auto">
          <a:xfrm>
            <a:off x="9177051" y="1598718"/>
            <a:ext cx="1428750" cy="369887"/>
            <a:chOff x="1750" y="3514"/>
            <a:chExt cx="900" cy="233"/>
          </a:xfrm>
        </p:grpSpPr>
        <p:sp>
          <p:nvSpPr>
            <p:cNvPr id="175" name="Rectangle 33">
              <a:extLst>
                <a:ext uri="{FF2B5EF4-FFF2-40B4-BE49-F238E27FC236}">
                  <a16:creationId xmlns:a16="http://schemas.microsoft.com/office/drawing/2014/main" id="{485FB877-F911-EB4F-A49F-95B5441AC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6" name="Text Box 34">
              <a:extLst>
                <a:ext uri="{FF2B5EF4-FFF2-40B4-BE49-F238E27FC236}">
                  <a16:creationId xmlns:a16="http://schemas.microsoft.com/office/drawing/2014/main" id="{9647B7AF-99C3-0645-BCDD-C2443A75E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 pitchFamily="2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 pitchFamily="2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77" name="Line 35">
              <a:extLst>
                <a:ext uri="{FF2B5EF4-FFF2-40B4-BE49-F238E27FC236}">
                  <a16:creationId xmlns:a16="http://schemas.microsoft.com/office/drawing/2014/main" id="{5F1C54FA-0D0F-9F4A-AF40-1A6B11BE7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41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78" name="Line 36">
              <a:extLst>
                <a:ext uri="{FF2B5EF4-FFF2-40B4-BE49-F238E27FC236}">
                  <a16:creationId xmlns:a16="http://schemas.microsoft.com/office/drawing/2014/main" id="{591F0F0F-4084-B44F-BF0B-206ADFFC3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179" name="Group 37">
            <a:extLst>
              <a:ext uri="{FF2B5EF4-FFF2-40B4-BE49-F238E27FC236}">
                <a16:creationId xmlns:a16="http://schemas.microsoft.com/office/drawing/2014/main" id="{84CB8778-552F-DC47-8381-8923E80DD487}"/>
              </a:ext>
            </a:extLst>
          </p:cNvPr>
          <p:cNvGrpSpPr>
            <a:grpSpLocks/>
          </p:cNvGrpSpPr>
          <p:nvPr/>
        </p:nvGrpSpPr>
        <p:grpSpPr bwMode="auto">
          <a:xfrm>
            <a:off x="9392953" y="900218"/>
            <a:ext cx="1462088" cy="714375"/>
            <a:chOff x="4406" y="331"/>
            <a:chExt cx="921" cy="450"/>
          </a:xfrm>
        </p:grpSpPr>
        <p:sp>
          <p:nvSpPr>
            <p:cNvPr id="180" name="Line 38">
              <a:extLst>
                <a:ext uri="{FF2B5EF4-FFF2-40B4-BE49-F238E27FC236}">
                  <a16:creationId xmlns:a16="http://schemas.microsoft.com/office/drawing/2014/main" id="{68CD449D-9E6F-2743-9791-A674C24796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81" name="Line 39">
              <a:extLst>
                <a:ext uri="{FF2B5EF4-FFF2-40B4-BE49-F238E27FC236}">
                  <a16:creationId xmlns:a16="http://schemas.microsoft.com/office/drawing/2014/main" id="{8B49B4ED-E730-9C48-A972-53ED32223C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82" name="Text Box 40">
              <a:extLst>
                <a:ext uri="{FF2B5EF4-FFF2-40B4-BE49-F238E27FC236}">
                  <a16:creationId xmlns:a16="http://schemas.microsoft.com/office/drawing/2014/main" id="{D92E1CF2-C9E4-FF4B-B342-D208EAA41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3" y="331"/>
              <a:ext cx="68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Source: A</a:t>
              </a:r>
            </a:p>
          </p:txBody>
        </p:sp>
        <p:sp>
          <p:nvSpPr>
            <p:cNvPr id="183" name="Text Box 41">
              <a:extLst>
                <a:ext uri="{FF2B5EF4-FFF2-40B4-BE49-F238E27FC236}">
                  <a16:creationId xmlns:a16="http://schemas.microsoft.com/office/drawing/2014/main" id="{6F725A7E-9279-3D44-A43B-0C1275684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0" y="492"/>
              <a:ext cx="60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Dest: A</a:t>
              </a:r>
              <a:r>
                <a:rPr kumimoji="0" lang="ja-JP" alt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’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</p:grpSp>
      <p:grpSp>
        <p:nvGrpSpPr>
          <p:cNvPr id="184" name="Group 42">
            <a:extLst>
              <a:ext uri="{FF2B5EF4-FFF2-40B4-BE49-F238E27FC236}">
                <a16:creationId xmlns:a16="http://schemas.microsoft.com/office/drawing/2014/main" id="{02E491F0-F4A4-3B4A-8F02-FCFB333B8BB2}"/>
              </a:ext>
            </a:extLst>
          </p:cNvPr>
          <p:cNvGrpSpPr>
            <a:grpSpLocks/>
          </p:cNvGrpSpPr>
          <p:nvPr/>
        </p:nvGrpSpPr>
        <p:grpSpPr bwMode="auto">
          <a:xfrm>
            <a:off x="6664038" y="5116671"/>
            <a:ext cx="3017838" cy="1444625"/>
            <a:chOff x="3441" y="3154"/>
            <a:chExt cx="1901" cy="910"/>
          </a:xfrm>
        </p:grpSpPr>
        <p:sp>
          <p:nvSpPr>
            <p:cNvPr id="185" name="Rectangle 43">
              <a:extLst>
                <a:ext uri="{FF2B5EF4-FFF2-40B4-BE49-F238E27FC236}">
                  <a16:creationId xmlns:a16="http://schemas.microsoft.com/office/drawing/2014/main" id="{17639B98-3172-DF4E-8DA8-73C48C521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6" name="Text Box 44">
              <a:extLst>
                <a:ext uri="{FF2B5EF4-FFF2-40B4-BE49-F238E27FC236}">
                  <a16:creationId xmlns:a16="http://schemas.microsoft.com/office/drawing/2014/main" id="{8FDEFC82-5E34-0D43-BB68-E0C8B0766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187" name="Line 45">
              <a:extLst>
                <a:ext uri="{FF2B5EF4-FFF2-40B4-BE49-F238E27FC236}">
                  <a16:creationId xmlns:a16="http://schemas.microsoft.com/office/drawing/2014/main" id="{1CAFF5B7-050E-B24B-984E-13EE05E15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88" name="Line 46">
              <a:extLst>
                <a:ext uri="{FF2B5EF4-FFF2-40B4-BE49-F238E27FC236}">
                  <a16:creationId xmlns:a16="http://schemas.microsoft.com/office/drawing/2014/main" id="{5DD71EFC-96E5-5644-864B-DE9F18945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89" name="Line 47">
              <a:extLst>
                <a:ext uri="{FF2B5EF4-FFF2-40B4-BE49-F238E27FC236}">
                  <a16:creationId xmlns:a16="http://schemas.microsoft.com/office/drawing/2014/main" id="{EA938DD2-F21D-AD48-AC6C-D011FD853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sp>
        <p:nvSpPr>
          <p:cNvPr id="190" name="Text Box 48">
            <a:extLst>
              <a:ext uri="{FF2B5EF4-FFF2-40B4-BE49-F238E27FC236}">
                <a16:creationId xmlns:a16="http://schemas.microsoft.com/office/drawing/2014/main" id="{6BD98D70-4DED-E244-91B4-CC2840F0D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4426" y="5505609"/>
            <a:ext cx="1778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switch table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(initially empty)</a:t>
            </a:r>
          </a:p>
        </p:txBody>
      </p:sp>
      <p:grpSp>
        <p:nvGrpSpPr>
          <p:cNvPr id="191" name="Group 49">
            <a:extLst>
              <a:ext uri="{FF2B5EF4-FFF2-40B4-BE49-F238E27FC236}">
                <a16:creationId xmlns:a16="http://schemas.microsoft.com/office/drawing/2014/main" id="{8B9081E4-811C-DA49-AFAB-29F72B60D4BB}"/>
              </a:ext>
            </a:extLst>
          </p:cNvPr>
          <p:cNvGrpSpPr>
            <a:grpSpLocks/>
          </p:cNvGrpSpPr>
          <p:nvPr/>
        </p:nvGrpSpPr>
        <p:grpSpPr bwMode="auto">
          <a:xfrm>
            <a:off x="7099013" y="5550059"/>
            <a:ext cx="2471738" cy="376237"/>
            <a:chOff x="2376" y="3383"/>
            <a:chExt cx="1557" cy="237"/>
          </a:xfrm>
        </p:grpSpPr>
        <p:sp>
          <p:nvSpPr>
            <p:cNvPr id="192" name="Text Box 50">
              <a:extLst>
                <a:ext uri="{FF2B5EF4-FFF2-40B4-BE49-F238E27FC236}">
                  <a16:creationId xmlns:a16="http://schemas.microsoft.com/office/drawing/2014/main" id="{97D41679-78B9-5343-BEC1-DA708964B0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193" name="Text Box 51">
              <a:extLst>
                <a:ext uri="{FF2B5EF4-FFF2-40B4-BE49-F238E27FC236}">
                  <a16:creationId xmlns:a16="http://schemas.microsoft.com/office/drawing/2014/main" id="{D9DF1D7D-9670-A247-8047-BB6719D26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194" name="Text Box 52">
              <a:extLst>
                <a:ext uri="{FF2B5EF4-FFF2-40B4-BE49-F238E27FC236}">
                  <a16:creationId xmlns:a16="http://schemas.microsoft.com/office/drawing/2014/main" id="{2260A1CA-8A5E-9C4E-8BAE-4138F78D8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60</a:t>
              </a:r>
            </a:p>
          </p:txBody>
        </p:sp>
      </p:grpSp>
      <p:grpSp>
        <p:nvGrpSpPr>
          <p:cNvPr id="195" name="Group 59">
            <a:extLst>
              <a:ext uri="{FF2B5EF4-FFF2-40B4-BE49-F238E27FC236}">
                <a16:creationId xmlns:a16="http://schemas.microsoft.com/office/drawing/2014/main" id="{903E115E-BC14-4748-858A-D5FFC60F6755}"/>
              </a:ext>
            </a:extLst>
          </p:cNvPr>
          <p:cNvGrpSpPr>
            <a:grpSpLocks/>
          </p:cNvGrpSpPr>
          <p:nvPr/>
        </p:nvGrpSpPr>
        <p:grpSpPr bwMode="auto">
          <a:xfrm>
            <a:off x="8197564" y="3256068"/>
            <a:ext cx="1428750" cy="369887"/>
            <a:chOff x="1750" y="3514"/>
            <a:chExt cx="900" cy="233"/>
          </a:xfrm>
        </p:grpSpPr>
        <p:sp>
          <p:nvSpPr>
            <p:cNvPr id="196" name="Rectangle 60">
              <a:extLst>
                <a:ext uri="{FF2B5EF4-FFF2-40B4-BE49-F238E27FC236}">
                  <a16:creationId xmlns:a16="http://schemas.microsoft.com/office/drawing/2014/main" id="{644AB50C-EFB0-AF45-B9A3-6D66B4075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7" name="Text Box 61">
              <a:extLst>
                <a:ext uri="{FF2B5EF4-FFF2-40B4-BE49-F238E27FC236}">
                  <a16:creationId xmlns:a16="http://schemas.microsoft.com/office/drawing/2014/main" id="{B284E544-83C3-AB4A-BC66-AA0DF1C5B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98" name="Line 62">
              <a:extLst>
                <a:ext uri="{FF2B5EF4-FFF2-40B4-BE49-F238E27FC236}">
                  <a16:creationId xmlns:a16="http://schemas.microsoft.com/office/drawing/2014/main" id="{2CA577B3-39AE-804C-864D-443D5711C3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99" name="Line 63">
              <a:extLst>
                <a:ext uri="{FF2B5EF4-FFF2-40B4-BE49-F238E27FC236}">
                  <a16:creationId xmlns:a16="http://schemas.microsoft.com/office/drawing/2014/main" id="{74F06A00-0D46-7749-BC9F-11E00CDBB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200" name="Group 64">
            <a:extLst>
              <a:ext uri="{FF2B5EF4-FFF2-40B4-BE49-F238E27FC236}">
                <a16:creationId xmlns:a16="http://schemas.microsoft.com/office/drawing/2014/main" id="{36F25405-B90C-2C46-B956-67AF3C9F032F}"/>
              </a:ext>
            </a:extLst>
          </p:cNvPr>
          <p:cNvGrpSpPr>
            <a:grpSpLocks/>
          </p:cNvGrpSpPr>
          <p:nvPr/>
        </p:nvGrpSpPr>
        <p:grpSpPr bwMode="auto">
          <a:xfrm>
            <a:off x="8197564" y="3254480"/>
            <a:ext cx="1428750" cy="369888"/>
            <a:chOff x="1750" y="3514"/>
            <a:chExt cx="900" cy="233"/>
          </a:xfrm>
        </p:grpSpPr>
        <p:sp>
          <p:nvSpPr>
            <p:cNvPr id="201" name="Rectangle 65">
              <a:extLst>
                <a:ext uri="{FF2B5EF4-FFF2-40B4-BE49-F238E27FC236}">
                  <a16:creationId xmlns:a16="http://schemas.microsoft.com/office/drawing/2014/main" id="{37F60D01-9E8D-FE4E-BD36-4CD886673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2" name="Text Box 66">
              <a:extLst>
                <a:ext uri="{FF2B5EF4-FFF2-40B4-BE49-F238E27FC236}">
                  <a16:creationId xmlns:a16="http://schemas.microsoft.com/office/drawing/2014/main" id="{A6DF3585-9FEA-0140-8050-A22A987FE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03" name="Line 67">
              <a:extLst>
                <a:ext uri="{FF2B5EF4-FFF2-40B4-BE49-F238E27FC236}">
                  <a16:creationId xmlns:a16="http://schemas.microsoft.com/office/drawing/2014/main" id="{C515ADCC-D409-2C42-BCFA-38F14064C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204" name="Line 68">
              <a:extLst>
                <a:ext uri="{FF2B5EF4-FFF2-40B4-BE49-F238E27FC236}">
                  <a16:creationId xmlns:a16="http://schemas.microsoft.com/office/drawing/2014/main" id="{51ACED30-867C-7C4E-B7D2-EFBC84B12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205" name="Group 69">
            <a:extLst>
              <a:ext uri="{FF2B5EF4-FFF2-40B4-BE49-F238E27FC236}">
                <a16:creationId xmlns:a16="http://schemas.microsoft.com/office/drawing/2014/main" id="{B4E87009-38ED-E940-9BFA-C6965D3C976F}"/>
              </a:ext>
            </a:extLst>
          </p:cNvPr>
          <p:cNvGrpSpPr>
            <a:grpSpLocks/>
          </p:cNvGrpSpPr>
          <p:nvPr/>
        </p:nvGrpSpPr>
        <p:grpSpPr bwMode="auto">
          <a:xfrm>
            <a:off x="8197564" y="3257655"/>
            <a:ext cx="1428750" cy="369888"/>
            <a:chOff x="1750" y="3514"/>
            <a:chExt cx="900" cy="233"/>
          </a:xfrm>
        </p:grpSpPr>
        <p:sp>
          <p:nvSpPr>
            <p:cNvPr id="206" name="Rectangle 70">
              <a:extLst>
                <a:ext uri="{FF2B5EF4-FFF2-40B4-BE49-F238E27FC236}">
                  <a16:creationId xmlns:a16="http://schemas.microsoft.com/office/drawing/2014/main" id="{6248BF62-3EA1-6A49-93A8-FC813DA01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7" name="Text Box 71">
              <a:extLst>
                <a:ext uri="{FF2B5EF4-FFF2-40B4-BE49-F238E27FC236}">
                  <a16:creationId xmlns:a16="http://schemas.microsoft.com/office/drawing/2014/main" id="{00AA1FEE-7000-E747-9173-C6842FE06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08" name="Line 72">
              <a:extLst>
                <a:ext uri="{FF2B5EF4-FFF2-40B4-BE49-F238E27FC236}">
                  <a16:creationId xmlns:a16="http://schemas.microsoft.com/office/drawing/2014/main" id="{5FDDCB7C-81BC-B34E-AFC3-3CDA9605B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209" name="Line 73">
              <a:extLst>
                <a:ext uri="{FF2B5EF4-FFF2-40B4-BE49-F238E27FC236}">
                  <a16:creationId xmlns:a16="http://schemas.microsoft.com/office/drawing/2014/main" id="{EF8FD2D7-2282-C840-8B09-C82ADFC54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210" name="Group 74">
            <a:extLst>
              <a:ext uri="{FF2B5EF4-FFF2-40B4-BE49-F238E27FC236}">
                <a16:creationId xmlns:a16="http://schemas.microsoft.com/office/drawing/2014/main" id="{7FD60212-2FF9-404A-9485-023D84866317}"/>
              </a:ext>
            </a:extLst>
          </p:cNvPr>
          <p:cNvGrpSpPr>
            <a:grpSpLocks/>
          </p:cNvGrpSpPr>
          <p:nvPr/>
        </p:nvGrpSpPr>
        <p:grpSpPr bwMode="auto">
          <a:xfrm>
            <a:off x="8197564" y="3257655"/>
            <a:ext cx="1428750" cy="369888"/>
            <a:chOff x="1750" y="3514"/>
            <a:chExt cx="900" cy="233"/>
          </a:xfrm>
        </p:grpSpPr>
        <p:sp>
          <p:nvSpPr>
            <p:cNvPr id="211" name="Rectangle 75">
              <a:extLst>
                <a:ext uri="{FF2B5EF4-FFF2-40B4-BE49-F238E27FC236}">
                  <a16:creationId xmlns:a16="http://schemas.microsoft.com/office/drawing/2014/main" id="{7D54E101-A7C1-BF47-A4DF-2F2002E4D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2" name="Text Box 76">
              <a:extLst>
                <a:ext uri="{FF2B5EF4-FFF2-40B4-BE49-F238E27FC236}">
                  <a16:creationId xmlns:a16="http://schemas.microsoft.com/office/drawing/2014/main" id="{E561303C-0E60-284F-98F1-C49081A2F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3" name="Line 77">
              <a:extLst>
                <a:ext uri="{FF2B5EF4-FFF2-40B4-BE49-F238E27FC236}">
                  <a16:creationId xmlns:a16="http://schemas.microsoft.com/office/drawing/2014/main" id="{90071223-4F6D-B645-B6BA-5C215A4D1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214" name="Line 78">
              <a:extLst>
                <a:ext uri="{FF2B5EF4-FFF2-40B4-BE49-F238E27FC236}">
                  <a16:creationId xmlns:a16="http://schemas.microsoft.com/office/drawing/2014/main" id="{58840410-3DD1-334E-8F95-AA19BCF68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215" name="Group 79">
            <a:extLst>
              <a:ext uri="{FF2B5EF4-FFF2-40B4-BE49-F238E27FC236}">
                <a16:creationId xmlns:a16="http://schemas.microsoft.com/office/drawing/2014/main" id="{B58C14CA-6C0A-E64E-95A3-6BDCBDD04063}"/>
              </a:ext>
            </a:extLst>
          </p:cNvPr>
          <p:cNvGrpSpPr>
            <a:grpSpLocks/>
          </p:cNvGrpSpPr>
          <p:nvPr/>
        </p:nvGrpSpPr>
        <p:grpSpPr bwMode="auto">
          <a:xfrm>
            <a:off x="8194389" y="3254480"/>
            <a:ext cx="1428750" cy="369888"/>
            <a:chOff x="1750" y="3514"/>
            <a:chExt cx="900" cy="233"/>
          </a:xfrm>
        </p:grpSpPr>
        <p:sp>
          <p:nvSpPr>
            <p:cNvPr id="216" name="Rectangle 80">
              <a:extLst>
                <a:ext uri="{FF2B5EF4-FFF2-40B4-BE49-F238E27FC236}">
                  <a16:creationId xmlns:a16="http://schemas.microsoft.com/office/drawing/2014/main" id="{53031030-6075-9644-9CD4-E1BE9D15D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7" name="Text Box 81">
              <a:extLst>
                <a:ext uri="{FF2B5EF4-FFF2-40B4-BE49-F238E27FC236}">
                  <a16:creationId xmlns:a16="http://schemas.microsoft.com/office/drawing/2014/main" id="{0EA82F91-189F-4D41-AFA6-0FA95AACC5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 pitchFamily="2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 pitchFamily="2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8" name="Line 82">
              <a:extLst>
                <a:ext uri="{FF2B5EF4-FFF2-40B4-BE49-F238E27FC236}">
                  <a16:creationId xmlns:a16="http://schemas.microsoft.com/office/drawing/2014/main" id="{8D0DFD4D-816F-A24A-A991-659C66E55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219" name="Line 83">
              <a:extLst>
                <a:ext uri="{FF2B5EF4-FFF2-40B4-BE49-F238E27FC236}">
                  <a16:creationId xmlns:a16="http://schemas.microsoft.com/office/drawing/2014/main" id="{D760E2ED-6F20-9D4E-AE11-C1B99B282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221" name="Group 92">
            <a:extLst>
              <a:ext uri="{FF2B5EF4-FFF2-40B4-BE49-F238E27FC236}">
                <a16:creationId xmlns:a16="http://schemas.microsoft.com/office/drawing/2014/main" id="{3370A2C8-4CE7-C741-8929-9217859A0561}"/>
              </a:ext>
            </a:extLst>
          </p:cNvPr>
          <p:cNvGrpSpPr>
            <a:grpSpLocks/>
          </p:cNvGrpSpPr>
          <p:nvPr/>
        </p:nvGrpSpPr>
        <p:grpSpPr bwMode="auto">
          <a:xfrm>
            <a:off x="8529351" y="4356205"/>
            <a:ext cx="1428750" cy="369888"/>
            <a:chOff x="730" y="2472"/>
            <a:chExt cx="900" cy="233"/>
          </a:xfrm>
        </p:grpSpPr>
        <p:sp>
          <p:nvSpPr>
            <p:cNvPr id="222" name="Rectangle 88">
              <a:extLst>
                <a:ext uri="{FF2B5EF4-FFF2-40B4-BE49-F238E27FC236}">
                  <a16:creationId xmlns:a16="http://schemas.microsoft.com/office/drawing/2014/main" id="{E50BA891-DC66-6748-9209-EA9D4F2B0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" y="2500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3" name="Text Box 89">
              <a:extLst>
                <a:ext uri="{FF2B5EF4-FFF2-40B4-BE49-F238E27FC236}">
                  <a16:creationId xmlns:a16="http://schemas.microsoft.com/office/drawing/2014/main" id="{17C11772-AB70-0344-B94C-1B06764AC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" y="2472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 pitchFamily="2" charset="0"/>
                  <a:cs typeface="Arial" charset="0"/>
                </a:rPr>
                <a:t>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 pitchFamily="2" charset="0"/>
                  <a:cs typeface="Arial" charset="0"/>
                </a:rPr>
                <a:t>’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 pitchFamily="2" charset="0"/>
                  <a:cs typeface="Arial" charset="0"/>
                </a:rPr>
                <a:t> A</a:t>
              </a:r>
            </a:p>
          </p:txBody>
        </p:sp>
        <p:sp>
          <p:nvSpPr>
            <p:cNvPr id="224" name="Line 90">
              <a:extLst>
                <a:ext uri="{FF2B5EF4-FFF2-40B4-BE49-F238E27FC236}">
                  <a16:creationId xmlns:a16="http://schemas.microsoft.com/office/drawing/2014/main" id="{92A1D7A9-6B7D-6245-8648-0585E752CF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" y="2499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225" name="Line 91">
              <a:extLst>
                <a:ext uri="{FF2B5EF4-FFF2-40B4-BE49-F238E27FC236}">
                  <a16:creationId xmlns:a16="http://schemas.microsoft.com/office/drawing/2014/main" id="{F9EF27B4-FE96-D148-89C0-7A525840F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6" y="2498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226" name="Group 94">
            <a:extLst>
              <a:ext uri="{FF2B5EF4-FFF2-40B4-BE49-F238E27FC236}">
                <a16:creationId xmlns:a16="http://schemas.microsoft.com/office/drawing/2014/main" id="{EC5CFC4C-B38C-5948-9557-ADD689122F82}"/>
              </a:ext>
            </a:extLst>
          </p:cNvPr>
          <p:cNvGrpSpPr>
            <a:grpSpLocks/>
          </p:cNvGrpSpPr>
          <p:nvPr/>
        </p:nvGrpSpPr>
        <p:grpSpPr bwMode="auto">
          <a:xfrm>
            <a:off x="7095838" y="5835809"/>
            <a:ext cx="2471738" cy="377825"/>
            <a:chOff x="2376" y="3383"/>
            <a:chExt cx="1557" cy="238"/>
          </a:xfrm>
        </p:grpSpPr>
        <p:sp>
          <p:nvSpPr>
            <p:cNvPr id="227" name="Text Box 95">
              <a:extLst>
                <a:ext uri="{FF2B5EF4-FFF2-40B4-BE49-F238E27FC236}">
                  <a16:creationId xmlns:a16="http://schemas.microsoft.com/office/drawing/2014/main" id="{9D1F6511-0EBF-3C44-9268-558C639B4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3388"/>
              <a:ext cx="28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A</a:t>
              </a:r>
              <a:r>
                <a:rPr lang="ja-JP" altLang="en-US">
                  <a:latin typeface="Helvetica" pitchFamily="2" charset="0"/>
                  <a:cs typeface="Arial" charset="0"/>
                </a:rPr>
                <a:t>’</a:t>
              </a: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28" name="Text Box 96">
              <a:extLst>
                <a:ext uri="{FF2B5EF4-FFF2-40B4-BE49-F238E27FC236}">
                  <a16:creationId xmlns:a16="http://schemas.microsoft.com/office/drawing/2014/main" id="{44CF8BAE-BCDF-884C-B092-5D9BC5021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4</a:t>
              </a:r>
            </a:p>
          </p:txBody>
        </p:sp>
        <p:sp>
          <p:nvSpPr>
            <p:cNvPr id="229" name="Text Box 97">
              <a:extLst>
                <a:ext uri="{FF2B5EF4-FFF2-40B4-BE49-F238E27FC236}">
                  <a16:creationId xmlns:a16="http://schemas.microsoft.com/office/drawing/2014/main" id="{E14D8E40-E7CD-ED4A-9731-066C073643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60</a:t>
              </a:r>
            </a:p>
          </p:txBody>
        </p:sp>
      </p:grpSp>
      <p:sp>
        <p:nvSpPr>
          <p:cNvPr id="278" name="Rectangle 84">
            <a:extLst>
              <a:ext uri="{FF2B5EF4-FFF2-40B4-BE49-F238E27FC236}">
                <a16:creationId xmlns:a16="http://schemas.microsoft.com/office/drawing/2014/main" id="{78229FD9-9E00-354C-8B01-81EA9369D550}"/>
              </a:ext>
            </a:extLst>
          </p:cNvPr>
          <p:cNvSpPr txBox="1">
            <a:spLocks noChangeArrowheads="1"/>
          </p:cNvSpPr>
          <p:nvPr/>
        </p:nvSpPr>
        <p:spPr>
          <a:xfrm>
            <a:off x="870366" y="1583075"/>
            <a:ext cx="4044950" cy="1328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</a:rPr>
              <a:t>frame destination A’. Interface unknown (not in table)</a:t>
            </a:r>
            <a:endParaRPr lang="en-US" i="1" dirty="0">
              <a:latin typeface="Helvetica" pitchFamily="2" charset="0"/>
            </a:endParaRPr>
          </a:p>
        </p:txBody>
      </p:sp>
      <p:sp>
        <p:nvSpPr>
          <p:cNvPr id="279" name="Text Box 86">
            <a:extLst>
              <a:ext uri="{FF2B5EF4-FFF2-40B4-BE49-F238E27FC236}">
                <a16:creationId xmlns:a16="http://schemas.microsoft.com/office/drawing/2014/main" id="{8EB576ED-EEAB-4740-B1E7-8093AC54C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580" y="2891598"/>
            <a:ext cx="9653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solidFill>
                  <a:srgbClr val="C00000"/>
                </a:solidFill>
                <a:latin typeface="Helvetica" pitchFamily="2" charset="0"/>
              </a:rPr>
              <a:t>flood</a:t>
            </a:r>
          </a:p>
        </p:txBody>
      </p:sp>
      <p:sp>
        <p:nvSpPr>
          <p:cNvPr id="280" name="Rectangle 93">
            <a:extLst>
              <a:ext uri="{FF2B5EF4-FFF2-40B4-BE49-F238E27FC236}">
                <a16:creationId xmlns:a16="http://schemas.microsoft.com/office/drawing/2014/main" id="{03EE78BF-359C-A14B-BDC2-3A060C04D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813" y="3543389"/>
            <a:ext cx="40449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9400" indent="-2794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latin typeface="Helvetica" pitchFamily="2" charset="0"/>
              </a:rPr>
              <a:t>destination A location known:</a:t>
            </a:r>
            <a:endParaRPr lang="en-US" sz="2800" dirty="0">
              <a:latin typeface="Helvetica" pitchFamily="2" charset="0"/>
            </a:endParaRPr>
          </a:p>
        </p:txBody>
      </p:sp>
      <p:sp>
        <p:nvSpPr>
          <p:cNvPr id="281" name="Rectangle 98">
            <a:extLst>
              <a:ext uri="{FF2B5EF4-FFF2-40B4-BE49-F238E27FC236}">
                <a16:creationId xmlns:a16="http://schemas.microsoft.com/office/drawing/2014/main" id="{4A0C0776-2D33-A54C-8754-1AB684225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912" y="4562925"/>
            <a:ext cx="4679102" cy="125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Selectively send on one link</a:t>
            </a:r>
          </a:p>
        </p:txBody>
      </p:sp>
      <p:sp>
        <p:nvSpPr>
          <p:cNvPr id="110" name="Rectangle 93">
            <a:extLst>
              <a:ext uri="{FF2B5EF4-FFF2-40B4-BE49-F238E27FC236}">
                <a16:creationId xmlns:a16="http://schemas.microsoft.com/office/drawing/2014/main" id="{FF139985-6C4C-B748-A28E-46AF9713D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366" y="5160072"/>
            <a:ext cx="40449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9400" indent="-2794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latin typeface="Helvetica" pitchFamily="2" charset="0"/>
              </a:rPr>
              <a:t>Subsequent A </a:t>
            </a:r>
            <a:r>
              <a:rPr lang="en-US" sz="2800" dirty="0">
                <a:latin typeface="Helvetica" pitchFamily="2" charset="0"/>
                <a:sym typeface="Wingdings" pitchFamily="2" charset="2"/>
              </a:rPr>
              <a:t>A’ packets not flooded</a:t>
            </a:r>
            <a:endParaRPr lang="en-US" sz="2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90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6 L -0.1069 0.11482 L -0.1069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2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-0.12122 -0.0981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68" y="-490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11111E-6 L -0.10365 0.0944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82" y="472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0.0349 0.155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5" y="775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0.12083 0.05209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2" y="259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0.11549 -0.1023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8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-0.0051 L -0.03763 -0.1701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0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06 -0.1588 L -0.03476 -0.32871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/>
      <p:bldP spid="278" grpId="0" build="p"/>
      <p:bldP spid="279" grpId="0"/>
      <p:bldP spid="280" grpId="0" build="p"/>
      <p:bldP spid="281" grpId="0" uiExpand="1" build="p"/>
      <p:bldP spid="11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EE56-E54B-4245-AB88-1D3B6AB0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Interconnecting switches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BCBD-408A-AD4E-8BAF-CC4DB2E0C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495"/>
          </a:xfrm>
        </p:spPr>
        <p:txBody>
          <a:bodyPr>
            <a:normAutofit/>
          </a:bodyPr>
          <a:lstStyle/>
          <a:p>
            <a:r>
              <a:rPr lang="en-US" dirty="0"/>
              <a:t>MAC learning switches can be connected together</a:t>
            </a:r>
          </a:p>
          <a:p>
            <a:pPr lvl="1"/>
            <a:r>
              <a:rPr lang="en-US" dirty="0"/>
              <a:t>The algorithm works the same way!</a:t>
            </a:r>
          </a:p>
          <a:p>
            <a:pPr lvl="1"/>
            <a:endParaRPr lang="en-US" dirty="0"/>
          </a:p>
          <a:p>
            <a:r>
              <a:rPr lang="en-US" dirty="0"/>
              <a:t>Complication: what if there are </a:t>
            </a:r>
            <a:r>
              <a:rPr lang="en-US" dirty="0">
                <a:solidFill>
                  <a:srgbClr val="C00000"/>
                </a:solidFill>
              </a:rPr>
              <a:t>loops</a:t>
            </a:r>
            <a:r>
              <a:rPr lang="en-US" dirty="0"/>
              <a:t> in the switch topology?</a:t>
            </a:r>
          </a:p>
          <a:p>
            <a:pPr lvl="1"/>
            <a:r>
              <a:rPr lang="en-US" dirty="0"/>
              <a:t>Flooding may result in the same packet arriving from multiple ports</a:t>
            </a:r>
          </a:p>
          <a:p>
            <a:endParaRPr lang="en-US" dirty="0"/>
          </a:p>
          <a:p>
            <a:r>
              <a:rPr lang="en-US" dirty="0"/>
              <a:t>Ethernet: </a:t>
            </a:r>
            <a:r>
              <a:rPr lang="en-US" dirty="0">
                <a:solidFill>
                  <a:srgbClr val="C00000"/>
                </a:solidFill>
              </a:rPr>
              <a:t>spanning tree protocol</a:t>
            </a:r>
          </a:p>
          <a:p>
            <a:pPr lvl="1"/>
            <a:r>
              <a:rPr lang="en-US" dirty="0"/>
              <a:t>Switches discover the switch-level graph</a:t>
            </a:r>
          </a:p>
          <a:p>
            <a:pPr lvl="1"/>
            <a:r>
              <a:rPr lang="en-US" dirty="0"/>
              <a:t>Process akin to link state advertisements flooding</a:t>
            </a:r>
          </a:p>
          <a:p>
            <a:pPr lvl="1"/>
            <a:r>
              <a:rPr lang="en-US" dirty="0"/>
              <a:t>Then, switches use a </a:t>
            </a:r>
            <a:r>
              <a:rPr lang="en-US" dirty="0">
                <a:solidFill>
                  <a:srgbClr val="C00000"/>
                </a:solidFill>
              </a:rPr>
              <a:t>loop-free</a:t>
            </a:r>
            <a:r>
              <a:rPr lang="en-US" dirty="0"/>
              <a:t> subset of links</a:t>
            </a:r>
          </a:p>
          <a:p>
            <a:pPr lvl="2"/>
            <a:r>
              <a:rPr lang="en-US" dirty="0"/>
              <a:t>A spanning tree of the network graph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99D7E0C-E7EB-8B4F-9E65-962028ACCE69}"/>
              </a:ext>
            </a:extLst>
          </p:cNvPr>
          <p:cNvGrpSpPr/>
          <p:nvPr/>
        </p:nvGrpSpPr>
        <p:grpSpPr>
          <a:xfrm>
            <a:off x="8606245" y="4130502"/>
            <a:ext cx="2892111" cy="2181398"/>
            <a:chOff x="8606245" y="4130502"/>
            <a:chExt cx="2892111" cy="2181398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E7948B0-7DC7-C043-A4E9-8879008A08DA}"/>
                </a:ext>
              </a:extLst>
            </p:cNvPr>
            <p:cNvCxnSpPr>
              <a:cxnSpLocks/>
              <a:stCxn id="5" idx="2"/>
              <a:endCxn id="22" idx="3"/>
            </p:cNvCxnSpPr>
            <p:nvPr/>
          </p:nvCxnSpPr>
          <p:spPr>
            <a:xfrm flipH="1">
              <a:off x="9812336" y="5359502"/>
              <a:ext cx="756048" cy="4773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E7E23EF-1040-DD47-94EF-C686C6B7DCD4}"/>
                </a:ext>
              </a:extLst>
            </p:cNvPr>
            <p:cNvGrpSpPr/>
            <p:nvPr/>
          </p:nvGrpSpPr>
          <p:grpSpPr>
            <a:xfrm>
              <a:off x="8606245" y="4130502"/>
              <a:ext cx="2892111" cy="2181398"/>
              <a:chOff x="8932817" y="701531"/>
              <a:chExt cx="2892111" cy="2181398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379C2D76-7AE3-B44E-B694-7BDC4C7414F8}"/>
                  </a:ext>
                </a:extLst>
              </p:cNvPr>
              <p:cNvGrpSpPr/>
              <p:nvPr/>
            </p:nvGrpSpPr>
            <p:grpSpPr>
              <a:xfrm>
                <a:off x="10439400" y="1450845"/>
                <a:ext cx="914400" cy="479686"/>
                <a:chOff x="3668110" y="2448910"/>
                <a:chExt cx="3794234" cy="216513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CDBA223-B900-894B-BD8E-6ACE3F88BEB3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6" name="Freeform 5">
                  <a:extLst>
                    <a:ext uri="{FF2B5EF4-FFF2-40B4-BE49-F238E27FC236}">
                      <a16:creationId xmlns:a16="http://schemas.microsoft.com/office/drawing/2014/main" id="{B8EE2EA4-22BE-2A40-8E8B-7C84FA53BDC0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4E1EFA49-6ABC-7F44-BC00-B3FE75211605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8" name="Freeform 7">
                    <a:extLst>
                      <a:ext uri="{FF2B5EF4-FFF2-40B4-BE49-F238E27FC236}">
                        <a16:creationId xmlns:a16="http://schemas.microsoft.com/office/drawing/2014/main" id="{AB92B2FC-B8F0-344E-AFAA-2874366E6500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Helvetica" pitchFamily="2" charset="0"/>
                    </a:endParaRPr>
                  </a:p>
                </p:txBody>
              </p:sp>
              <p:sp>
                <p:nvSpPr>
                  <p:cNvPr id="9" name="Freeform 8">
                    <a:extLst>
                      <a:ext uri="{FF2B5EF4-FFF2-40B4-BE49-F238E27FC236}">
                        <a16:creationId xmlns:a16="http://schemas.microsoft.com/office/drawing/2014/main" id="{723C3903-37F1-CF48-9208-573BE3CC8EDF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Helvetica" pitchFamily="2" charset="0"/>
                    </a:endParaRPr>
                  </a:p>
                </p:txBody>
              </p:sp>
              <p:sp>
                <p:nvSpPr>
                  <p:cNvPr id="10" name="Freeform 9">
                    <a:extLst>
                      <a:ext uri="{FF2B5EF4-FFF2-40B4-BE49-F238E27FC236}">
                        <a16:creationId xmlns:a16="http://schemas.microsoft.com/office/drawing/2014/main" id="{2260B27C-FAA0-6C47-967A-DC21C14FADFF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Helvetica" pitchFamily="2" charset="0"/>
                    </a:endParaRPr>
                  </a:p>
                </p:txBody>
              </p:sp>
              <p:sp>
                <p:nvSpPr>
                  <p:cNvPr id="11" name="Freeform 10">
                    <a:extLst>
                      <a:ext uri="{FF2B5EF4-FFF2-40B4-BE49-F238E27FC236}">
                        <a16:creationId xmlns:a16="http://schemas.microsoft.com/office/drawing/2014/main" id="{4BC8C02C-CEC6-FE48-B57A-CEC160F38F95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Helvetica" pitchFamily="2" charset="0"/>
                    </a:endParaRPr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8DD4FE6-13A4-4840-AEF4-E29107591805}"/>
                  </a:ext>
                </a:extLst>
              </p:cNvPr>
              <p:cNvGrpSpPr/>
              <p:nvPr/>
            </p:nvGrpSpPr>
            <p:grpSpPr>
              <a:xfrm>
                <a:off x="8932817" y="788063"/>
                <a:ext cx="914400" cy="479686"/>
                <a:chOff x="3668110" y="2448910"/>
                <a:chExt cx="3794234" cy="2165130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0227D8C-91F5-1A48-9AB9-F1830FA432E0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14" name="Freeform 13">
                  <a:extLst>
                    <a:ext uri="{FF2B5EF4-FFF2-40B4-BE49-F238E27FC236}">
                      <a16:creationId xmlns:a16="http://schemas.microsoft.com/office/drawing/2014/main" id="{D43B55AB-24EB-7842-957F-A1DF6E74AC50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069807FF-B222-354E-BDD1-23AB780DBB97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16" name="Freeform 15">
                    <a:extLst>
                      <a:ext uri="{FF2B5EF4-FFF2-40B4-BE49-F238E27FC236}">
                        <a16:creationId xmlns:a16="http://schemas.microsoft.com/office/drawing/2014/main" id="{9F62DECD-94A6-A044-B1EF-B483B3E8D173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Helvetica" pitchFamily="2" charset="0"/>
                    </a:endParaRPr>
                  </a:p>
                </p:txBody>
              </p:sp>
              <p:sp>
                <p:nvSpPr>
                  <p:cNvPr id="17" name="Freeform 16">
                    <a:extLst>
                      <a:ext uri="{FF2B5EF4-FFF2-40B4-BE49-F238E27FC236}">
                        <a16:creationId xmlns:a16="http://schemas.microsoft.com/office/drawing/2014/main" id="{F7180211-20FC-F84D-914F-051C4E0C6A49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Helvetica" pitchFamily="2" charset="0"/>
                    </a:endParaRPr>
                  </a:p>
                </p:txBody>
              </p:sp>
              <p:sp>
                <p:nvSpPr>
                  <p:cNvPr id="18" name="Freeform 17">
                    <a:extLst>
                      <a:ext uri="{FF2B5EF4-FFF2-40B4-BE49-F238E27FC236}">
                        <a16:creationId xmlns:a16="http://schemas.microsoft.com/office/drawing/2014/main" id="{998EC568-D180-7446-A8E7-567DF370B520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Helvetica" pitchFamily="2" charset="0"/>
                    </a:endParaRPr>
                  </a:p>
                </p:txBody>
              </p:sp>
              <p:sp>
                <p:nvSpPr>
                  <p:cNvPr id="19" name="Freeform 18">
                    <a:extLst>
                      <a:ext uri="{FF2B5EF4-FFF2-40B4-BE49-F238E27FC236}">
                        <a16:creationId xmlns:a16="http://schemas.microsoft.com/office/drawing/2014/main" id="{1C33A91E-D2AE-DB41-93F1-F1D1D04C85F1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Helvetica" pitchFamily="2" charset="0"/>
                    </a:endParaRPr>
                  </a:p>
                </p:txBody>
              </p:sp>
            </p:grp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C294590E-156F-B943-BA33-77804DAE3FAA}"/>
                  </a:ext>
                </a:extLst>
              </p:cNvPr>
              <p:cNvGrpSpPr/>
              <p:nvPr/>
            </p:nvGrpSpPr>
            <p:grpSpPr>
              <a:xfrm>
                <a:off x="9313162" y="2403243"/>
                <a:ext cx="914400" cy="479686"/>
                <a:chOff x="3668110" y="2448910"/>
                <a:chExt cx="3794234" cy="2165130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0F39EC6-34CA-7845-802E-DF393D9B6E44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F4B40EE7-3D4E-0A41-BB25-37EFE57823A9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6FB2BE4-2601-FB4D-8D20-F0CA1249686E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24" name="Freeform 23">
                    <a:extLst>
                      <a:ext uri="{FF2B5EF4-FFF2-40B4-BE49-F238E27FC236}">
                        <a16:creationId xmlns:a16="http://schemas.microsoft.com/office/drawing/2014/main" id="{35AC44C9-35CC-7743-A722-1E6DA44382F2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Helvetica" pitchFamily="2" charset="0"/>
                    </a:endParaRPr>
                  </a:p>
                </p:txBody>
              </p:sp>
              <p:sp>
                <p:nvSpPr>
                  <p:cNvPr id="25" name="Freeform 24">
                    <a:extLst>
                      <a:ext uri="{FF2B5EF4-FFF2-40B4-BE49-F238E27FC236}">
                        <a16:creationId xmlns:a16="http://schemas.microsoft.com/office/drawing/2014/main" id="{75045F46-C083-764A-8D85-D76256A6B6A5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Helvetica" pitchFamily="2" charset="0"/>
                    </a:endParaRPr>
                  </a:p>
                </p:txBody>
              </p: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A451EF2F-A56F-8D40-AD50-21113B135C69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Helvetica" pitchFamily="2" charset="0"/>
                    </a:endParaRPr>
                  </a:p>
                </p:txBody>
              </p:sp>
              <p:sp>
                <p:nvSpPr>
                  <p:cNvPr id="27" name="Freeform 26">
                    <a:extLst>
                      <a:ext uri="{FF2B5EF4-FFF2-40B4-BE49-F238E27FC236}">
                        <a16:creationId xmlns:a16="http://schemas.microsoft.com/office/drawing/2014/main" id="{72462D3D-2786-B849-8999-9B8F8DC19153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Helvetica" pitchFamily="2" charset="0"/>
                    </a:endParaRPr>
                  </a:p>
                </p:txBody>
              </p:sp>
            </p:grpSp>
          </p:grp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25ADE6-511A-1545-8A41-D93289F4E5DB}"/>
                  </a:ext>
                </a:extLst>
              </p:cNvPr>
              <p:cNvCxnSpPr>
                <a:stCxn id="13" idx="3"/>
                <a:endCxn id="6" idx="2"/>
              </p:cNvCxnSpPr>
              <p:nvPr/>
            </p:nvCxnSpPr>
            <p:spPr>
              <a:xfrm>
                <a:off x="9843928" y="1171083"/>
                <a:ext cx="658796" cy="2797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82576BE-CAC3-6944-B285-71FDAE8C2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5038" y="1273516"/>
                <a:ext cx="367842" cy="116887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44">
                <a:extLst>
                  <a:ext uri="{FF2B5EF4-FFF2-40B4-BE49-F238E27FC236}">
                    <a16:creationId xmlns:a16="http://schemas.microsoft.com/office/drawing/2014/main" id="{CC592CF9-AD57-8347-A51E-56F382CD22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256603" y="701531"/>
                <a:ext cx="568325" cy="481012"/>
                <a:chOff x="-44" y="1473"/>
                <a:chExt cx="981" cy="1105"/>
              </a:xfrm>
            </p:grpSpPr>
            <p:pic>
              <p:nvPicPr>
                <p:cNvPr id="36" name="Picture 45" descr="desktop_computer_stylized_medium">
                  <a:extLst>
                    <a:ext uri="{FF2B5EF4-FFF2-40B4-BE49-F238E27FC236}">
                      <a16:creationId xmlns:a16="http://schemas.microsoft.com/office/drawing/2014/main" id="{6E3EE667-C42D-794B-A91D-1CFD20E8B8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7" name="Freeform 46">
                  <a:extLst>
                    <a:ext uri="{FF2B5EF4-FFF2-40B4-BE49-F238E27FC236}">
                      <a16:creationId xmlns:a16="http://schemas.microsoft.com/office/drawing/2014/main" id="{FA598CA6-3B3E-5245-B0A8-24EAE5026F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Helvetica" pitchFamily="2" charset="0"/>
                    <a:ea typeface="ＭＳ Ｐゴシック" charset="0"/>
                  </a:endParaRPr>
                </a:p>
              </p:txBody>
            </p:sp>
          </p:grp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6BD8917-E6CA-9D49-AB1C-131545585C89}"/>
                  </a:ext>
                </a:extLst>
              </p:cNvPr>
              <p:cNvCxnSpPr>
                <a:stCxn id="36" idx="2"/>
                <a:endCxn id="6" idx="3"/>
              </p:cNvCxnSpPr>
              <p:nvPr/>
            </p:nvCxnSpPr>
            <p:spPr>
              <a:xfrm flipH="1">
                <a:off x="11265146" y="1182543"/>
                <a:ext cx="275619" cy="2729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59201730-90FE-DB48-85D3-8D86E75022D0}"/>
              </a:ext>
            </a:extLst>
          </p:cNvPr>
          <p:cNvSpPr/>
          <p:nvPr/>
        </p:nvSpPr>
        <p:spPr>
          <a:xfrm>
            <a:off x="8769975" y="3881298"/>
            <a:ext cx="2215887" cy="1846736"/>
          </a:xfrm>
          <a:custGeom>
            <a:avLst/>
            <a:gdLst>
              <a:gd name="connsiteX0" fmla="*/ 2215887 w 2215887"/>
              <a:gd name="connsiteY0" fmla="*/ 644953 h 1846736"/>
              <a:gd name="connsiteX1" fmla="*/ 1706436 w 2215887"/>
              <a:gd name="connsiteY1" fmla="*/ 814770 h 1846736"/>
              <a:gd name="connsiteX2" fmla="*/ 935727 w 2215887"/>
              <a:gd name="connsiteY2" fmla="*/ 475136 h 1846736"/>
              <a:gd name="connsiteX3" fmla="*/ 73579 w 2215887"/>
              <a:gd name="connsiteY3" fmla="*/ 17936 h 1846736"/>
              <a:gd name="connsiteX4" fmla="*/ 86642 w 2215887"/>
              <a:gd name="connsiteY4" fmla="*/ 1141342 h 1846736"/>
              <a:gd name="connsiteX5" fmla="*/ 426276 w 2215887"/>
              <a:gd name="connsiteY5" fmla="*/ 1846736 h 184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5887" h="1846736">
                <a:moveTo>
                  <a:pt x="2215887" y="644953"/>
                </a:moveTo>
                <a:cubicBezTo>
                  <a:pt x="2067841" y="744013"/>
                  <a:pt x="1919796" y="843073"/>
                  <a:pt x="1706436" y="814770"/>
                </a:cubicBezTo>
                <a:cubicBezTo>
                  <a:pt x="1493076" y="786467"/>
                  <a:pt x="1207870" y="607942"/>
                  <a:pt x="935727" y="475136"/>
                </a:cubicBezTo>
                <a:cubicBezTo>
                  <a:pt x="663584" y="342330"/>
                  <a:pt x="215093" y="-93098"/>
                  <a:pt x="73579" y="17936"/>
                </a:cubicBezTo>
                <a:cubicBezTo>
                  <a:pt x="-67935" y="128970"/>
                  <a:pt x="27859" y="836542"/>
                  <a:pt x="86642" y="1141342"/>
                </a:cubicBezTo>
                <a:cubicBezTo>
                  <a:pt x="145425" y="1446142"/>
                  <a:pt x="285850" y="1646439"/>
                  <a:pt x="426276" y="1846736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00C27975-F5A9-BE40-B457-71986BE13FA9}"/>
              </a:ext>
            </a:extLst>
          </p:cNvPr>
          <p:cNvSpPr/>
          <p:nvPr/>
        </p:nvSpPr>
        <p:spPr>
          <a:xfrm>
            <a:off x="9940834" y="4735257"/>
            <a:ext cx="1397725" cy="1267097"/>
          </a:xfrm>
          <a:custGeom>
            <a:avLst/>
            <a:gdLst>
              <a:gd name="connsiteX0" fmla="*/ 1397725 w 1397725"/>
              <a:gd name="connsiteY0" fmla="*/ 0 h 1267097"/>
              <a:gd name="connsiteX1" fmla="*/ 1045028 w 1397725"/>
              <a:gd name="connsiteY1" fmla="*/ 574765 h 1267097"/>
              <a:gd name="connsiteX2" fmla="*/ 914400 w 1397725"/>
              <a:gd name="connsiteY2" fmla="*/ 953588 h 1267097"/>
              <a:gd name="connsiteX3" fmla="*/ 0 w 1397725"/>
              <a:gd name="connsiteY3" fmla="*/ 1267097 h 126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7725" h="1267097">
                <a:moveTo>
                  <a:pt x="1397725" y="0"/>
                </a:moveTo>
                <a:cubicBezTo>
                  <a:pt x="1261653" y="207917"/>
                  <a:pt x="1125582" y="415834"/>
                  <a:pt x="1045028" y="574765"/>
                </a:cubicBezTo>
                <a:cubicBezTo>
                  <a:pt x="964474" y="733696"/>
                  <a:pt x="1088571" y="838199"/>
                  <a:pt x="914400" y="953588"/>
                </a:cubicBezTo>
                <a:cubicBezTo>
                  <a:pt x="740229" y="1068977"/>
                  <a:pt x="370114" y="1168037"/>
                  <a:pt x="0" y="1267097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9FB2E07-1EBD-B549-8ECA-99D44CAA57A0}"/>
              </a:ext>
            </a:extLst>
          </p:cNvPr>
          <p:cNvGrpSpPr/>
          <p:nvPr/>
        </p:nvGrpSpPr>
        <p:grpSpPr>
          <a:xfrm>
            <a:off x="9664865" y="4440199"/>
            <a:ext cx="599872" cy="393891"/>
            <a:chOff x="9687858" y="519612"/>
            <a:chExt cx="599872" cy="39389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9C637BF-2418-F94B-97BB-3DDE4665375F}"/>
                </a:ext>
              </a:extLst>
            </p:cNvPr>
            <p:cNvCxnSpPr>
              <a:cxnSpLocks/>
            </p:cNvCxnSpPr>
            <p:nvPr/>
          </p:nvCxnSpPr>
          <p:spPr>
            <a:xfrm>
              <a:off x="9687858" y="519612"/>
              <a:ext cx="583734" cy="39117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789B1A9-AB2D-CE41-B90C-9161860AD2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87858" y="535576"/>
              <a:ext cx="599872" cy="377927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46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/>
              <a:t>Switches vs. routers</a:t>
            </a:r>
            <a:endParaRPr lang="en-US" sz="4400" b="0" dirty="0"/>
          </a:p>
        </p:txBody>
      </p:sp>
      <p:sp>
        <p:nvSpPr>
          <p:cNvPr id="302" name="Rectangle 3">
            <a:extLst>
              <a:ext uri="{FF2B5EF4-FFF2-40B4-BE49-F238E27FC236}">
                <a16:creationId xmlns:a16="http://schemas.microsoft.com/office/drawing/2014/main" id="{795B37CE-BA46-A349-8A61-92AB4E79040F}"/>
              </a:ext>
            </a:extLst>
          </p:cNvPr>
          <p:cNvSpPr txBox="1">
            <a:spLocks noChangeArrowheads="1"/>
          </p:cNvSpPr>
          <p:nvPr/>
        </p:nvSpPr>
        <p:spPr>
          <a:xfrm>
            <a:off x="712610" y="1856783"/>
            <a:ext cx="10895189" cy="172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3200" dirty="0">
                <a:latin typeface="Helvetica" pitchFamily="2" charset="0"/>
              </a:rPr>
              <a:t>Both can store, buffer, and forward.</a:t>
            </a:r>
          </a:p>
          <a:p>
            <a:pPr marL="231775" indent="-231775">
              <a:buSzPct val="100000"/>
              <a:buFont typeface="Wingdings" charset="2"/>
              <a:buChar char="§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routers</a:t>
            </a:r>
            <a:r>
              <a:rPr lang="en-US" dirty="0">
                <a:latin typeface="Helvetica" pitchFamily="2" charset="0"/>
              </a:rPr>
              <a:t>: network-layer devices (examine network-layer headers)</a:t>
            </a:r>
          </a:p>
          <a:p>
            <a:pPr marL="231775" indent="-231775">
              <a:buSzPct val="100000"/>
              <a:buFont typeface="Wingdings" charset="2"/>
              <a:buChar char="§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switches</a:t>
            </a:r>
            <a:r>
              <a:rPr lang="en-US" dirty="0">
                <a:latin typeface="Helvetica" pitchFamily="2" charset="0"/>
              </a:rPr>
              <a:t>: link-layer devices (examine link-layer headers)</a:t>
            </a:r>
          </a:p>
        </p:txBody>
      </p:sp>
      <p:sp>
        <p:nvSpPr>
          <p:cNvPr id="303" name="Rectangle 3">
            <a:extLst>
              <a:ext uri="{FF2B5EF4-FFF2-40B4-BE49-F238E27FC236}">
                <a16:creationId xmlns:a16="http://schemas.microsoft.com/office/drawing/2014/main" id="{2E27120A-F39B-F74A-A7B4-81F35A55090D}"/>
              </a:ext>
            </a:extLst>
          </p:cNvPr>
          <p:cNvSpPr txBox="1">
            <a:spLocks noChangeArrowheads="1"/>
          </p:cNvSpPr>
          <p:nvPr/>
        </p:nvSpPr>
        <p:spPr>
          <a:xfrm>
            <a:off x="712610" y="3763697"/>
            <a:ext cx="10895189" cy="2503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endParaRPr lang="en-US" sz="2400" dirty="0">
              <a:latin typeface="Helvetica" pitchFamily="2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sz="3200" dirty="0">
                <a:latin typeface="Helvetica" pitchFamily="2" charset="0"/>
              </a:rPr>
              <a:t>Both have forwarding tables.</a:t>
            </a:r>
          </a:p>
          <a:p>
            <a:pPr marL="231775" indent="-231775"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routers</a:t>
            </a:r>
            <a:r>
              <a:rPr lang="en-US" dirty="0">
                <a:latin typeface="Helvetica" pitchFamily="2" charset="0"/>
              </a:rPr>
              <a:t>: compute forwarding tables using routing algorithms, link configurations, and announced IP addresses</a:t>
            </a:r>
          </a:p>
          <a:p>
            <a:pPr marL="231775" indent="-231775"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switches</a:t>
            </a:r>
            <a:r>
              <a:rPr lang="en-US" dirty="0">
                <a:latin typeface="Helvetica" pitchFamily="2" charset="0"/>
              </a:rPr>
              <a:t>: learn forwarding table using flooding and learning MAC addresses</a:t>
            </a:r>
          </a:p>
        </p:txBody>
      </p:sp>
    </p:spTree>
    <p:extLst>
      <p:ext uri="{BB962C8B-B14F-4D97-AF65-F5344CB8AC3E}">
        <p14:creationId xmlns:p14="http://schemas.microsoft.com/office/powerpoint/2010/main" val="246235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30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F57B-EAC1-2446-BAB1-8581D17A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C6CB9-4A17-1F42-BCF3-7A94179D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Enterprises often use switches for their ease of configuration and plug-and-play nature</a:t>
            </a:r>
          </a:p>
          <a:p>
            <a:pPr lvl="1"/>
            <a:r>
              <a:rPr lang="en-US" dirty="0"/>
              <a:t>Switched Ethernet: popular in dorms and office buildings</a:t>
            </a:r>
          </a:p>
          <a:p>
            <a:r>
              <a:rPr lang="en-US" dirty="0"/>
              <a:t>Switches can discover endpoints</a:t>
            </a:r>
          </a:p>
          <a:p>
            <a:r>
              <a:rPr lang="en-US" dirty="0">
                <a:solidFill>
                  <a:srgbClr val="C00000"/>
                </a:solidFill>
              </a:rPr>
              <a:t>Flooding </a:t>
            </a:r>
            <a:r>
              <a:rPr lang="en-US" dirty="0"/>
              <a:t>facilitates reachability across endpoints. Only possible as all endpoints part of the same IP network</a:t>
            </a:r>
          </a:p>
          <a:p>
            <a:r>
              <a:rPr lang="en-US" dirty="0">
                <a:solidFill>
                  <a:srgbClr val="C00000"/>
                </a:solidFill>
              </a:rPr>
              <a:t>MAC learning </a:t>
            </a:r>
            <a:r>
              <a:rPr lang="en-US" dirty="0"/>
              <a:t>records where endpoints send from, enabling the discovery of endpoint-port associations without prior knowledge</a:t>
            </a:r>
          </a:p>
        </p:txBody>
      </p:sp>
    </p:spTree>
    <p:extLst>
      <p:ext uri="{BB962C8B-B14F-4D97-AF65-F5344CB8AC3E}">
        <p14:creationId xmlns:p14="http://schemas.microsoft.com/office/powerpoint/2010/main" val="160345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ctangle 3">
            <a:extLst>
              <a:ext uri="{FF2B5EF4-FFF2-40B4-BE49-F238E27FC236}">
                <a16:creationId xmlns:a16="http://schemas.microsoft.com/office/drawing/2014/main" id="{A48F2D8E-D82E-0A4C-8783-B2F84E2BA4F6}"/>
              </a:ext>
            </a:extLst>
          </p:cNvPr>
          <p:cNvSpPr txBox="1">
            <a:spLocks noChangeArrowheads="1"/>
          </p:cNvSpPr>
          <p:nvPr/>
        </p:nvSpPr>
        <p:spPr>
          <a:xfrm>
            <a:off x="980353" y="1561666"/>
            <a:ext cx="6078251" cy="5049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5462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Helvetica" pitchFamily="2" charset="0"/>
              </a:rPr>
              <a:t>in every endpoint &amp; router</a:t>
            </a:r>
          </a:p>
          <a:p>
            <a:pPr marL="525462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Helvetica" pitchFamily="2" charset="0"/>
              </a:rPr>
              <a:t>link layer implemented in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network interface card </a:t>
            </a:r>
            <a:r>
              <a:rPr lang="en-US" sz="3200" dirty="0">
                <a:latin typeface="Helvetica" pitchFamily="2" charset="0"/>
              </a:rPr>
              <a:t>(NIC)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Ethernet,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WiFi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card or chip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Router input and output ports</a:t>
            </a:r>
          </a:p>
          <a:p>
            <a:pPr marL="525462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Helvetica" pitchFamily="2" charset="0"/>
              </a:rPr>
              <a:t>At endpoint, attaches into its  system buses (e.g., PCIe)</a:t>
            </a:r>
          </a:p>
          <a:p>
            <a:pPr marL="525462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Helvetica" pitchFamily="2" charset="0"/>
              </a:rPr>
              <a:t>combination of hardware, software, firmware</a:t>
            </a:r>
          </a:p>
        </p:txBody>
      </p:sp>
      <p:sp>
        <p:nvSpPr>
          <p:cNvPr id="339" name="Freeform 92">
            <a:extLst>
              <a:ext uri="{FF2B5EF4-FFF2-40B4-BE49-F238E27FC236}">
                <a16:creationId xmlns:a16="http://schemas.microsoft.com/office/drawing/2014/main" id="{E4A9915D-6AEE-C449-9BB3-5A3FF82FE7DA}"/>
              </a:ext>
            </a:extLst>
          </p:cNvPr>
          <p:cNvSpPr>
            <a:spLocks/>
          </p:cNvSpPr>
          <p:nvPr/>
        </p:nvSpPr>
        <p:spPr bwMode="auto">
          <a:xfrm>
            <a:off x="8482590" y="5121168"/>
            <a:ext cx="2308225" cy="797490"/>
          </a:xfrm>
          <a:custGeom>
            <a:avLst/>
            <a:gdLst>
              <a:gd name="T0" fmla="*/ 0 w 1454"/>
              <a:gd name="T1" fmla="*/ 2743200 h 1908"/>
              <a:gd name="T2" fmla="*/ 31750 w 1454"/>
              <a:gd name="T3" fmla="*/ 2668588 h 1908"/>
              <a:gd name="T4" fmla="*/ 446088 w 1454"/>
              <a:gd name="T5" fmla="*/ 0 h 1908"/>
              <a:gd name="T6" fmla="*/ 1978025 w 1454"/>
              <a:gd name="T7" fmla="*/ 477838 h 1908"/>
              <a:gd name="T8" fmla="*/ 2308225 w 1454"/>
              <a:gd name="T9" fmla="*/ 2370138 h 1908"/>
              <a:gd name="T10" fmla="*/ 393700 w 1454"/>
              <a:gd name="T11" fmla="*/ 3028950 h 1908"/>
              <a:gd name="T12" fmla="*/ 0 w 1454"/>
              <a:gd name="T13" fmla="*/ 2743200 h 19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connsiteX0" fmla="*/ 0 w 10000"/>
              <a:gd name="connsiteY0" fmla="*/ 7479 h 8422"/>
              <a:gd name="connsiteX1" fmla="*/ 138 w 10000"/>
              <a:gd name="connsiteY1" fmla="*/ 7232 h 8422"/>
              <a:gd name="connsiteX2" fmla="*/ 1933 w 10000"/>
              <a:gd name="connsiteY2" fmla="*/ 6289 h 8422"/>
              <a:gd name="connsiteX3" fmla="*/ 8569 w 10000"/>
              <a:gd name="connsiteY3" fmla="*/ 0 h 8422"/>
              <a:gd name="connsiteX4" fmla="*/ 10000 w 10000"/>
              <a:gd name="connsiteY4" fmla="*/ 6247 h 8422"/>
              <a:gd name="connsiteX5" fmla="*/ 1706 w 10000"/>
              <a:gd name="connsiteY5" fmla="*/ 8422 h 8422"/>
              <a:gd name="connsiteX6" fmla="*/ 0 w 10000"/>
              <a:gd name="connsiteY6" fmla="*/ 7479 h 8422"/>
              <a:gd name="connsiteX0" fmla="*/ 0 w 10000"/>
              <a:gd name="connsiteY0" fmla="*/ 1463 h 2583"/>
              <a:gd name="connsiteX1" fmla="*/ 138 w 10000"/>
              <a:gd name="connsiteY1" fmla="*/ 1170 h 2583"/>
              <a:gd name="connsiteX2" fmla="*/ 1933 w 10000"/>
              <a:gd name="connsiteY2" fmla="*/ 50 h 2583"/>
              <a:gd name="connsiteX3" fmla="*/ 6408 w 10000"/>
              <a:gd name="connsiteY3" fmla="*/ 241 h 2583"/>
              <a:gd name="connsiteX4" fmla="*/ 10000 w 10000"/>
              <a:gd name="connsiteY4" fmla="*/ 0 h 2583"/>
              <a:gd name="connsiteX5" fmla="*/ 1706 w 10000"/>
              <a:gd name="connsiteY5" fmla="*/ 2583 h 2583"/>
              <a:gd name="connsiteX6" fmla="*/ 0 w 10000"/>
              <a:gd name="connsiteY6" fmla="*/ 1463 h 2583"/>
              <a:gd name="connsiteX0" fmla="*/ 0 w 10000"/>
              <a:gd name="connsiteY0" fmla="*/ 5664 h 14626"/>
              <a:gd name="connsiteX1" fmla="*/ 138 w 10000"/>
              <a:gd name="connsiteY1" fmla="*/ 4530 h 14626"/>
              <a:gd name="connsiteX2" fmla="*/ 1933 w 10000"/>
              <a:gd name="connsiteY2" fmla="*/ 194 h 14626"/>
              <a:gd name="connsiteX3" fmla="*/ 6408 w 10000"/>
              <a:gd name="connsiteY3" fmla="*/ 933 h 14626"/>
              <a:gd name="connsiteX4" fmla="*/ 10000 w 10000"/>
              <a:gd name="connsiteY4" fmla="*/ 0 h 14626"/>
              <a:gd name="connsiteX5" fmla="*/ 1526 w 10000"/>
              <a:gd name="connsiteY5" fmla="*/ 14626 h 14626"/>
              <a:gd name="connsiteX6" fmla="*/ 0 w 10000"/>
              <a:gd name="connsiteY6" fmla="*/ 5664 h 14626"/>
              <a:gd name="connsiteX0" fmla="*/ 0 w 10000"/>
              <a:gd name="connsiteY0" fmla="*/ 5664 h 12103"/>
              <a:gd name="connsiteX1" fmla="*/ 138 w 10000"/>
              <a:gd name="connsiteY1" fmla="*/ 4530 h 12103"/>
              <a:gd name="connsiteX2" fmla="*/ 1933 w 10000"/>
              <a:gd name="connsiteY2" fmla="*/ 194 h 12103"/>
              <a:gd name="connsiteX3" fmla="*/ 6408 w 10000"/>
              <a:gd name="connsiteY3" fmla="*/ 933 h 12103"/>
              <a:gd name="connsiteX4" fmla="*/ 10000 w 10000"/>
              <a:gd name="connsiteY4" fmla="*/ 0 h 12103"/>
              <a:gd name="connsiteX5" fmla="*/ 1286 w 10000"/>
              <a:gd name="connsiteY5" fmla="*/ 12103 h 12103"/>
              <a:gd name="connsiteX6" fmla="*/ 0 w 10000"/>
              <a:gd name="connsiteY6" fmla="*/ 5664 h 1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2103">
                <a:moveTo>
                  <a:pt x="0" y="5664"/>
                </a:moveTo>
                <a:cubicBezTo>
                  <a:pt x="103" y="4603"/>
                  <a:pt x="28" y="4917"/>
                  <a:pt x="138" y="4530"/>
                </a:cubicBezTo>
                <a:lnTo>
                  <a:pt x="1933" y="194"/>
                </a:lnTo>
                <a:lnTo>
                  <a:pt x="6408" y="933"/>
                </a:lnTo>
                <a:lnTo>
                  <a:pt x="10000" y="0"/>
                </a:lnTo>
                <a:lnTo>
                  <a:pt x="1286" y="12103"/>
                </a:lnTo>
                <a:lnTo>
                  <a:pt x="0" y="566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0" name="Rectangle 42">
            <a:extLst>
              <a:ext uri="{FF2B5EF4-FFF2-40B4-BE49-F238E27FC236}">
                <a16:creationId xmlns:a16="http://schemas.microsoft.com/office/drawing/2014/main" id="{08D16DCA-2F81-3142-8787-DCBB82571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65" y="2749550"/>
            <a:ext cx="1836737" cy="2401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2" name="Rectangle 44">
            <a:extLst>
              <a:ext uri="{FF2B5EF4-FFF2-40B4-BE49-F238E27FC236}">
                <a16:creationId xmlns:a16="http://schemas.microsoft.com/office/drawing/2014/main" id="{4292A8DC-1EBA-E346-AA85-38C6822CA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4927" y="4687887"/>
            <a:ext cx="666750" cy="282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3" name="Rectangle 45">
            <a:extLst>
              <a:ext uri="{FF2B5EF4-FFF2-40B4-BE49-F238E27FC236}">
                <a16:creationId xmlns:a16="http://schemas.microsoft.com/office/drawing/2014/main" id="{9AD0BC31-6A50-984F-86A3-3CA27EA7C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4927" y="4100512"/>
            <a:ext cx="657225" cy="5191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rPr>
              <a:t>controller</a:t>
            </a:r>
          </a:p>
        </p:txBody>
      </p:sp>
      <p:sp>
        <p:nvSpPr>
          <p:cNvPr id="344" name="Text Box 46">
            <a:extLst>
              <a:ext uri="{FF2B5EF4-FFF2-40B4-BE49-F238E27FC236}">
                <a16:creationId xmlns:a16="http://schemas.microsoft.com/office/drawing/2014/main" id="{0B7C150F-CB12-034D-8895-A7245A5D6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0720" y="4697412"/>
            <a:ext cx="7377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i="0" dirty="0">
                <a:solidFill>
                  <a:srgbClr val="000000"/>
                </a:solidFill>
                <a:latin typeface="Helvetica" pitchFamily="2" charset="0"/>
              </a:rPr>
              <a:t>physical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i="0" dirty="0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45" name="Freeform 47">
            <a:extLst>
              <a:ext uri="{FF2B5EF4-FFF2-40B4-BE49-F238E27FC236}">
                <a16:creationId xmlns:a16="http://schemas.microsoft.com/office/drawing/2014/main" id="{793E17F7-22E2-FF4D-8509-E82EDBE2D5AA}"/>
              </a:ext>
            </a:extLst>
          </p:cNvPr>
          <p:cNvSpPr>
            <a:spLocks/>
          </p:cNvSpPr>
          <p:nvPr/>
        </p:nvSpPr>
        <p:spPr bwMode="auto">
          <a:xfrm>
            <a:off x="9457315" y="3619500"/>
            <a:ext cx="200025" cy="460375"/>
          </a:xfrm>
          <a:custGeom>
            <a:avLst/>
            <a:gdLst>
              <a:gd name="T0" fmla="*/ 0 w 361"/>
              <a:gd name="T1" fmla="*/ 0 h 478"/>
              <a:gd name="T2" fmla="*/ 0 w 361"/>
              <a:gd name="T3" fmla="*/ 2147483647 h 478"/>
              <a:gd name="T4" fmla="*/ 2147483647 w 361"/>
              <a:gd name="T5" fmla="*/ 2147483647 h 478"/>
              <a:gd name="T6" fmla="*/ 2147483647 w 361"/>
              <a:gd name="T7" fmla="*/ 2147483647 h 4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 cmpd="sng">
            <a:solidFill>
              <a:srgbClr val="0000A8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6" name="Line 48">
            <a:extLst>
              <a:ext uri="{FF2B5EF4-FFF2-40B4-BE49-F238E27FC236}">
                <a16:creationId xmlns:a16="http://schemas.microsoft.com/office/drawing/2014/main" id="{07601B60-F87E-2F49-8A8E-1FF14E515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9322377" y="3792537"/>
            <a:ext cx="1358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7" name="Line 49">
            <a:extLst>
              <a:ext uri="{FF2B5EF4-FFF2-40B4-BE49-F238E27FC236}">
                <a16:creationId xmlns:a16="http://schemas.microsoft.com/office/drawing/2014/main" id="{A28FA316-5FFA-F44A-BA99-AC0415DFF7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17665" y="3800475"/>
            <a:ext cx="0" cy="300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8" name="Rectangle 50">
            <a:extLst>
              <a:ext uri="{FF2B5EF4-FFF2-40B4-BE49-F238E27FC236}">
                <a16:creationId xmlns:a16="http://schemas.microsoft.com/office/drawing/2014/main" id="{A634403E-4499-294B-99AD-E3A86D96C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1252" y="3101975"/>
            <a:ext cx="657225" cy="519112"/>
          </a:xfrm>
          <a:prstGeom prst="rect">
            <a:avLst/>
          </a:prstGeom>
          <a:solidFill>
            <a:srgbClr val="FFFFFF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rPr>
              <a:t>cpu</a:t>
            </a:r>
          </a:p>
        </p:txBody>
      </p:sp>
      <p:sp>
        <p:nvSpPr>
          <p:cNvPr id="349" name="Rectangle 51">
            <a:extLst>
              <a:ext uri="{FF2B5EF4-FFF2-40B4-BE49-F238E27FC236}">
                <a16:creationId xmlns:a16="http://schemas.microsoft.com/office/drawing/2014/main" id="{82C997D8-021F-0245-9B73-2C5E048B6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0402" y="3103562"/>
            <a:ext cx="657225" cy="5191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rPr>
              <a:t>memory</a:t>
            </a:r>
          </a:p>
        </p:txBody>
      </p:sp>
      <p:sp>
        <p:nvSpPr>
          <p:cNvPr id="350" name="Line 52">
            <a:extLst>
              <a:ext uri="{FF2B5EF4-FFF2-40B4-BE49-F238E27FC236}">
                <a16:creationId xmlns:a16="http://schemas.microsoft.com/office/drawing/2014/main" id="{D74D41F5-3112-6646-9892-D00D36377E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514465" y="3622675"/>
            <a:ext cx="1587" cy="169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51" name="Line 53">
            <a:extLst>
              <a:ext uri="{FF2B5EF4-FFF2-40B4-BE49-F238E27FC236}">
                <a16:creationId xmlns:a16="http://schemas.microsoft.com/office/drawing/2014/main" id="{AA1745EF-4026-E54D-9775-040F79E5D15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387590" y="3624262"/>
            <a:ext cx="1587" cy="171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52" name="Text Box 54">
            <a:extLst>
              <a:ext uri="{FF2B5EF4-FFF2-40B4-BE49-F238E27FC236}">
                <a16:creationId xmlns:a16="http://schemas.microsoft.com/office/drawing/2014/main" id="{2B134A77-7C20-734B-9A65-D56BD3B34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5265" y="3921125"/>
            <a:ext cx="10383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i="0" dirty="0">
                <a:solidFill>
                  <a:srgbClr val="000000"/>
                </a:solidFill>
                <a:latin typeface="Helvetica" pitchFamily="2" charset="0"/>
              </a:rPr>
              <a:t>host bus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i="0" dirty="0">
                <a:solidFill>
                  <a:srgbClr val="000000"/>
                </a:solidFill>
                <a:latin typeface="Helvetica" pitchFamily="2" charset="0"/>
              </a:rPr>
              <a:t>(e.g., PCI)</a:t>
            </a:r>
          </a:p>
        </p:txBody>
      </p:sp>
      <p:sp>
        <p:nvSpPr>
          <p:cNvPr id="353" name="Line 55">
            <a:extLst>
              <a:ext uri="{FF2B5EF4-FFF2-40B4-BE49-F238E27FC236}">
                <a16:creationId xmlns:a16="http://schemas.microsoft.com/office/drawing/2014/main" id="{159E9A7C-2C1B-CC40-B1B4-760AFE091B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7665" y="4408487"/>
            <a:ext cx="12700" cy="339725"/>
          </a:xfrm>
          <a:prstGeom prst="line">
            <a:avLst/>
          </a:prstGeom>
          <a:noFill/>
          <a:ln w="38100">
            <a:solidFill>
              <a:srgbClr val="0000A8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54" name="Line 56">
            <a:extLst>
              <a:ext uri="{FF2B5EF4-FFF2-40B4-BE49-F238E27FC236}">
                <a16:creationId xmlns:a16="http://schemas.microsoft.com/office/drawing/2014/main" id="{52214380-92AB-E048-BEDD-B0110B2E837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9463" y="4992686"/>
            <a:ext cx="0" cy="366713"/>
          </a:xfrm>
          <a:prstGeom prst="line">
            <a:avLst/>
          </a:prstGeom>
          <a:noFill/>
          <a:ln w="38100">
            <a:solidFill>
              <a:srgbClr val="0000A8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55" name="Line 57">
            <a:extLst>
              <a:ext uri="{FF2B5EF4-FFF2-40B4-BE49-F238E27FC236}">
                <a16:creationId xmlns:a16="http://schemas.microsoft.com/office/drawing/2014/main" id="{DF140DC0-F2C1-704D-A310-3786A5A5C8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513002" y="3797300"/>
            <a:ext cx="382588" cy="268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56" name="Text Box 58">
            <a:extLst>
              <a:ext uri="{FF2B5EF4-FFF2-40B4-BE49-F238E27FC236}">
                <a16:creationId xmlns:a16="http://schemas.microsoft.com/office/drawing/2014/main" id="{8134E125-6FFA-2245-A695-F469578E2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2477" y="5491162"/>
            <a:ext cx="135325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i="0" dirty="0">
                <a:solidFill>
                  <a:srgbClr val="000000"/>
                </a:solidFill>
                <a:latin typeface="Helvetica" pitchFamily="2" charset="0"/>
              </a:rPr>
              <a:t>network interface</a:t>
            </a:r>
          </a:p>
        </p:txBody>
      </p:sp>
      <p:sp>
        <p:nvSpPr>
          <p:cNvPr id="357" name="Line 59">
            <a:extLst>
              <a:ext uri="{FF2B5EF4-FFF2-40B4-BE49-F238E27FC236}">
                <a16:creationId xmlns:a16="http://schemas.microsoft.com/office/drawing/2014/main" id="{23B10271-25ED-6947-A1F2-08B5CDCE89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330440" y="4814887"/>
            <a:ext cx="271462" cy="750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58" name="Rectangle 43">
            <a:extLst>
              <a:ext uri="{FF2B5EF4-FFF2-40B4-BE49-F238E27FC236}">
                <a16:creationId xmlns:a16="http://schemas.microsoft.com/office/drawing/2014/main" id="{D2E8D72A-74A0-8047-B32B-E6CC292FC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7915" y="3989387"/>
            <a:ext cx="1122362" cy="1082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  <a:ea typeface="ＭＳ Ｐゴシック" charset="0"/>
            </a:endParaRPr>
          </a:p>
        </p:txBody>
      </p:sp>
      <p:grpSp>
        <p:nvGrpSpPr>
          <p:cNvPr id="360" name="Group 84">
            <a:extLst>
              <a:ext uri="{FF2B5EF4-FFF2-40B4-BE49-F238E27FC236}">
                <a16:creationId xmlns:a16="http://schemas.microsoft.com/office/drawing/2014/main" id="{F87BAAC8-00DB-C64F-B18B-456E80F15B7F}"/>
              </a:ext>
            </a:extLst>
          </p:cNvPr>
          <p:cNvGrpSpPr>
            <a:grpSpLocks/>
          </p:cNvGrpSpPr>
          <p:nvPr/>
        </p:nvGrpSpPr>
        <p:grpSpPr bwMode="auto">
          <a:xfrm>
            <a:off x="7920617" y="2941636"/>
            <a:ext cx="1476376" cy="2035175"/>
            <a:chOff x="2691" y="1742"/>
            <a:chExt cx="930" cy="1282"/>
          </a:xfrm>
        </p:grpSpPr>
        <p:sp>
          <p:nvSpPr>
            <p:cNvPr id="361" name="Freeform 62">
              <a:extLst>
                <a:ext uri="{FF2B5EF4-FFF2-40B4-BE49-F238E27FC236}">
                  <a16:creationId xmlns:a16="http://schemas.microsoft.com/office/drawing/2014/main" id="{9DAAFB2F-E3C8-FB46-A22A-E065E7053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2488"/>
              <a:ext cx="393" cy="536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9933 w 9933"/>
                <a:gd name="connsiteY0" fmla="*/ 0 h 10000"/>
                <a:gd name="connsiteX1" fmla="*/ 0 w 9933"/>
                <a:gd name="connsiteY1" fmla="*/ 1944 h 10000"/>
                <a:gd name="connsiteX2" fmla="*/ 10 w 9933"/>
                <a:gd name="connsiteY2" fmla="*/ 8327 h 10000"/>
                <a:gd name="connsiteX3" fmla="*/ 9882 w 9933"/>
                <a:gd name="connsiteY3" fmla="*/ 10000 h 10000"/>
                <a:gd name="connsiteX4" fmla="*/ 9933 w 9933"/>
                <a:gd name="connsiteY4" fmla="*/ 0 h 10000"/>
                <a:gd name="connsiteX0" fmla="*/ 10067 w 10067"/>
                <a:gd name="connsiteY0" fmla="*/ 2667 h 8056"/>
                <a:gd name="connsiteX1" fmla="*/ 0 w 10067"/>
                <a:gd name="connsiteY1" fmla="*/ 0 h 8056"/>
                <a:gd name="connsiteX2" fmla="*/ 10 w 10067"/>
                <a:gd name="connsiteY2" fmla="*/ 6383 h 8056"/>
                <a:gd name="connsiteX3" fmla="*/ 9949 w 10067"/>
                <a:gd name="connsiteY3" fmla="*/ 8056 h 8056"/>
                <a:gd name="connsiteX4" fmla="*/ 10067 w 10067"/>
                <a:gd name="connsiteY4" fmla="*/ 2667 h 8056"/>
                <a:gd name="connsiteX0" fmla="*/ 10134 w 10134"/>
                <a:gd name="connsiteY0" fmla="*/ 2191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2191 h 10000"/>
                <a:gd name="connsiteX0" fmla="*/ 10134 w 10134"/>
                <a:gd name="connsiteY0" fmla="*/ 1569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1569 h 10000"/>
                <a:gd name="connsiteX0" fmla="*/ 10134 w 10134"/>
                <a:gd name="connsiteY0" fmla="*/ 1569 h 9876"/>
                <a:gd name="connsiteX1" fmla="*/ 0 w 10134"/>
                <a:gd name="connsiteY1" fmla="*/ 0 h 9876"/>
                <a:gd name="connsiteX2" fmla="*/ 10 w 10134"/>
                <a:gd name="connsiteY2" fmla="*/ 7923 h 9876"/>
                <a:gd name="connsiteX3" fmla="*/ 10084 w 10134"/>
                <a:gd name="connsiteY3" fmla="*/ 9876 h 9876"/>
                <a:gd name="connsiteX4" fmla="*/ 10134 w 10134"/>
                <a:gd name="connsiteY4" fmla="*/ 1569 h 9876"/>
                <a:gd name="connsiteX0" fmla="*/ 9934 w 9954"/>
                <a:gd name="connsiteY0" fmla="*/ 0 h 12944"/>
                <a:gd name="connsiteX1" fmla="*/ 0 w 9954"/>
                <a:gd name="connsiteY1" fmla="*/ 2944 h 12944"/>
                <a:gd name="connsiteX2" fmla="*/ 10 w 9954"/>
                <a:gd name="connsiteY2" fmla="*/ 10966 h 12944"/>
                <a:gd name="connsiteX3" fmla="*/ 9951 w 9954"/>
                <a:gd name="connsiteY3" fmla="*/ 12944 h 12944"/>
                <a:gd name="connsiteX4" fmla="*/ 9934 w 9954"/>
                <a:gd name="connsiteY4" fmla="*/ 0 h 1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54" h="12944">
                  <a:moveTo>
                    <a:pt x="9934" y="0"/>
                  </a:moveTo>
                  <a:lnTo>
                    <a:pt x="0" y="2944"/>
                  </a:lnTo>
                  <a:cubicBezTo>
                    <a:pt x="3" y="5619"/>
                    <a:pt x="7" y="8292"/>
                    <a:pt x="10" y="10966"/>
                  </a:cubicBezTo>
                  <a:lnTo>
                    <a:pt x="9951" y="12944"/>
                  </a:lnTo>
                  <a:cubicBezTo>
                    <a:pt x="9967" y="8755"/>
                    <a:pt x="9917" y="4189"/>
                    <a:pt x="9934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81" name="Rectangle 73">
              <a:extLst>
                <a:ext uri="{FF2B5EF4-FFF2-40B4-BE49-F238E27FC236}">
                  <a16:creationId xmlns:a16="http://schemas.microsoft.com/office/drawing/2014/main" id="{D34E92F6-E00A-9E48-8EEE-3793F53BE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2678"/>
              <a:ext cx="489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E400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62" name="Freeform 63">
              <a:extLst>
                <a:ext uri="{FF2B5EF4-FFF2-40B4-BE49-F238E27FC236}">
                  <a16:creationId xmlns:a16="http://schemas.microsoft.com/office/drawing/2014/main" id="{BB2C5787-9CAC-D84A-B4B9-64FEECE12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2" y="1767"/>
              <a:ext cx="275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90" name="Rectangle 82">
              <a:extLst>
                <a:ext uri="{FF2B5EF4-FFF2-40B4-BE49-F238E27FC236}">
                  <a16:creationId xmlns:a16="http://schemas.microsoft.com/office/drawing/2014/main" id="{059501C9-A68B-2743-A02C-0C5FBC61B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1764"/>
              <a:ext cx="490" cy="4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66" name="Text Box 65">
              <a:extLst>
                <a:ext uri="{FF2B5EF4-FFF2-40B4-BE49-F238E27FC236}">
                  <a16:creationId xmlns:a16="http://schemas.microsoft.com/office/drawing/2014/main" id="{6AAE7E3E-6438-C244-82B8-2B86F8F44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1" y="1742"/>
              <a:ext cx="57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application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transport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network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link</a:t>
              </a:r>
            </a:p>
          </p:txBody>
        </p:sp>
        <p:sp>
          <p:nvSpPr>
            <p:cNvPr id="374" name="Line 66">
              <a:extLst>
                <a:ext uri="{FF2B5EF4-FFF2-40B4-BE49-F238E27FC236}">
                  <a16:creationId xmlns:a16="http://schemas.microsoft.com/office/drawing/2014/main" id="{9A080B16-B360-474F-B6FE-AF8100600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1898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75" name="Line 67">
              <a:extLst>
                <a:ext uri="{FF2B5EF4-FFF2-40B4-BE49-F238E27FC236}">
                  <a16:creationId xmlns:a16="http://schemas.microsoft.com/office/drawing/2014/main" id="{6F15818C-975A-E24C-A5EF-48346108B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001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76" name="Line 68">
              <a:extLst>
                <a:ext uri="{FF2B5EF4-FFF2-40B4-BE49-F238E27FC236}">
                  <a16:creationId xmlns:a16="http://schemas.microsoft.com/office/drawing/2014/main" id="{FD65879D-0360-2B41-B483-1A5D93371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2110"/>
              <a:ext cx="48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78" name="Rectangle 70">
              <a:extLst>
                <a:ext uri="{FF2B5EF4-FFF2-40B4-BE49-F238E27FC236}">
                  <a16:creationId xmlns:a16="http://schemas.microsoft.com/office/drawing/2014/main" id="{38B2F785-6155-1E4B-8594-95B2271DA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79" name="Line 71">
              <a:extLst>
                <a:ext uri="{FF2B5EF4-FFF2-40B4-BE49-F238E27FC236}">
                  <a16:creationId xmlns:a16="http://schemas.microsoft.com/office/drawing/2014/main" id="{C451312B-40CC-7A40-B679-7AE554491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4" y="222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80" name="Line 72">
              <a:extLst>
                <a:ext uri="{FF2B5EF4-FFF2-40B4-BE49-F238E27FC236}">
                  <a16:creationId xmlns:a16="http://schemas.microsoft.com/office/drawing/2014/main" id="{E2DC1FE8-5DB9-EA46-8800-4241D6DEF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82" name="Text Box 74">
              <a:extLst>
                <a:ext uri="{FF2B5EF4-FFF2-40B4-BE49-F238E27FC236}">
                  <a16:creationId xmlns:a16="http://schemas.microsoft.com/office/drawing/2014/main" id="{C6254BFE-8FC8-864C-911D-A03B8EB5C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8" y="2653"/>
              <a:ext cx="46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link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physical</a:t>
              </a:r>
            </a:p>
          </p:txBody>
        </p:sp>
        <p:sp>
          <p:nvSpPr>
            <p:cNvPr id="386" name="Line 78">
              <a:extLst>
                <a:ext uri="{FF2B5EF4-FFF2-40B4-BE49-F238E27FC236}">
                  <a16:creationId xmlns:a16="http://schemas.microsoft.com/office/drawing/2014/main" id="{B46866E9-0690-6D43-9964-01804A72D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803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88" name="Line 80">
              <a:extLst>
                <a:ext uri="{FF2B5EF4-FFF2-40B4-BE49-F238E27FC236}">
                  <a16:creationId xmlns:a16="http://schemas.microsoft.com/office/drawing/2014/main" id="{431126D1-7D41-174B-9A00-15B64D7CF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89" name="Line 81">
              <a:extLst>
                <a:ext uri="{FF2B5EF4-FFF2-40B4-BE49-F238E27FC236}">
                  <a16:creationId xmlns:a16="http://schemas.microsoft.com/office/drawing/2014/main" id="{E451146C-AD0C-394A-B9D7-786E8388A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pic>
        <p:nvPicPr>
          <p:cNvPr id="392" name="Picture 86">
            <a:extLst>
              <a:ext uri="{FF2B5EF4-FFF2-40B4-BE49-F238E27FC236}">
                <a16:creationId xmlns:a16="http://schemas.microsoft.com/office/drawing/2014/main" id="{0409F287-178A-D34A-9140-43A7C1282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409" y="1312716"/>
            <a:ext cx="1350963" cy="135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09" name="Picture 87">
            <a:extLst>
              <a:ext uri="{FF2B5EF4-FFF2-40B4-BE49-F238E27FC236}">
                <a16:creationId xmlns:a16="http://schemas.microsoft.com/office/drawing/2014/main" id="{6B897852-0519-9143-BDE1-7222839FA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327" y="1452562"/>
            <a:ext cx="11430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410" name="Group 89">
            <a:extLst>
              <a:ext uri="{FF2B5EF4-FFF2-40B4-BE49-F238E27FC236}">
                <a16:creationId xmlns:a16="http://schemas.microsoft.com/office/drawing/2014/main" id="{9321D1B2-41ED-6A42-B25B-B7F04C3C1339}"/>
              </a:ext>
            </a:extLst>
          </p:cNvPr>
          <p:cNvGrpSpPr>
            <a:grpSpLocks/>
          </p:cNvGrpSpPr>
          <p:nvPr/>
        </p:nvGrpSpPr>
        <p:grpSpPr bwMode="auto">
          <a:xfrm>
            <a:off x="7888865" y="5386387"/>
            <a:ext cx="1109662" cy="820449"/>
            <a:chOff x="-44" y="1473"/>
            <a:chExt cx="981" cy="1105"/>
          </a:xfrm>
        </p:grpSpPr>
        <p:pic>
          <p:nvPicPr>
            <p:cNvPr id="411" name="Picture 90" descr="desktop_computer_stylized_medium">
              <a:extLst>
                <a:ext uri="{FF2B5EF4-FFF2-40B4-BE49-F238E27FC236}">
                  <a16:creationId xmlns:a16="http://schemas.microsoft.com/office/drawing/2014/main" id="{E89A12BD-E0D6-A949-9CB5-05BA66E33D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3" name="Freeform 91">
              <a:extLst>
                <a:ext uri="{FF2B5EF4-FFF2-40B4-BE49-F238E27FC236}">
                  <a16:creationId xmlns:a16="http://schemas.microsoft.com/office/drawing/2014/main" id="{C0A77030-4BC2-C44C-AD1F-5FB48849AB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54D4B9E-3600-1945-A5DF-3317C6FD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Where is the link layer implemented?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1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72F9AB0-BFC2-5542-A40C-5E7B5EB25F2B}"/>
              </a:ext>
            </a:extLst>
          </p:cNvPr>
          <p:cNvGrpSpPr/>
          <p:nvPr/>
        </p:nvGrpSpPr>
        <p:grpSpPr>
          <a:xfrm>
            <a:off x="6859466" y="1579642"/>
            <a:ext cx="1654101" cy="2401887"/>
            <a:chOff x="3457903" y="1592254"/>
            <a:chExt cx="1654101" cy="2401887"/>
          </a:xfrm>
        </p:grpSpPr>
        <p:sp>
          <p:nvSpPr>
            <p:cNvPr id="117" name="Rectangle 42">
              <a:extLst>
                <a:ext uri="{FF2B5EF4-FFF2-40B4-BE49-F238E27FC236}">
                  <a16:creationId xmlns:a16="http://schemas.microsoft.com/office/drawing/2014/main" id="{1AEEBA61-14FC-154D-88CA-B447B0359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7903" y="1592254"/>
              <a:ext cx="1654101" cy="24018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18" name="Rectangle 44">
              <a:extLst>
                <a:ext uri="{FF2B5EF4-FFF2-40B4-BE49-F238E27FC236}">
                  <a16:creationId xmlns:a16="http://schemas.microsoft.com/office/drawing/2014/main" id="{D0D47B06-FE3D-DA4E-A18A-5F4609A0A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43" y="3517620"/>
              <a:ext cx="666750" cy="2825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19" name="Rectangle 45">
              <a:extLst>
                <a:ext uri="{FF2B5EF4-FFF2-40B4-BE49-F238E27FC236}">
                  <a16:creationId xmlns:a16="http://schemas.microsoft.com/office/drawing/2014/main" id="{2220353A-A27E-5C4B-B042-109D64100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418" y="2936730"/>
              <a:ext cx="657225" cy="5191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controller</a:t>
              </a:r>
            </a:p>
          </p:txBody>
        </p:sp>
        <p:sp>
          <p:nvSpPr>
            <p:cNvPr id="120" name="Text Box 46">
              <a:extLst>
                <a:ext uri="{FF2B5EF4-FFF2-40B4-BE49-F238E27FC236}">
                  <a16:creationId xmlns:a16="http://schemas.microsoft.com/office/drawing/2014/main" id="{000F374E-6915-074D-8BA8-C296E4FB3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3393" y="3514379"/>
              <a:ext cx="73770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dirty="0">
                  <a:solidFill>
                    <a:srgbClr val="000000"/>
                  </a:solidFill>
                  <a:latin typeface="Helvetica" pitchFamily="2" charset="0"/>
                </a:rPr>
                <a:t>physical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i="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21" name="Freeform 47">
              <a:extLst>
                <a:ext uri="{FF2B5EF4-FFF2-40B4-BE49-F238E27FC236}">
                  <a16:creationId xmlns:a16="http://schemas.microsoft.com/office/drawing/2014/main" id="{5722F489-9C55-474B-AD7B-3596A67F9C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97726" y="2473508"/>
              <a:ext cx="291334" cy="460375"/>
            </a:xfrm>
            <a:custGeom>
              <a:avLst/>
              <a:gdLst>
                <a:gd name="T0" fmla="*/ 0 w 361"/>
                <a:gd name="T1" fmla="*/ 0 h 478"/>
                <a:gd name="T2" fmla="*/ 0 w 361"/>
                <a:gd name="T3" fmla="*/ 2147483647 h 478"/>
                <a:gd name="T4" fmla="*/ 2147483647 w 361"/>
                <a:gd name="T5" fmla="*/ 2147483647 h 478"/>
                <a:gd name="T6" fmla="*/ 2147483647 w 361"/>
                <a:gd name="T7" fmla="*/ 2147483647 h 4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1" h="478">
                  <a:moveTo>
                    <a:pt x="0" y="0"/>
                  </a:moveTo>
                  <a:lnTo>
                    <a:pt x="0" y="230"/>
                  </a:lnTo>
                  <a:lnTo>
                    <a:pt x="361" y="230"/>
                  </a:lnTo>
                  <a:lnTo>
                    <a:pt x="359" y="478"/>
                  </a:lnTo>
                </a:path>
              </a:pathLst>
            </a:custGeom>
            <a:noFill/>
            <a:ln w="38100" cmpd="sng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22" name="Line 48">
              <a:extLst>
                <a:ext uri="{FF2B5EF4-FFF2-40B4-BE49-F238E27FC236}">
                  <a16:creationId xmlns:a16="http://schemas.microsoft.com/office/drawing/2014/main" id="{11921392-3DC2-E44B-9184-34A0E05D1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3959" y="2628755"/>
              <a:ext cx="1358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23" name="Line 49">
              <a:extLst>
                <a:ext uri="{FF2B5EF4-FFF2-40B4-BE49-F238E27FC236}">
                  <a16:creationId xmlns:a16="http://schemas.microsoft.com/office/drawing/2014/main" id="{BAFE9A46-B07B-0D46-BF9D-A127CF0FC1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2165" y="2631881"/>
              <a:ext cx="0" cy="3000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24" name="Rectangle 50">
              <a:extLst>
                <a:ext uri="{FF2B5EF4-FFF2-40B4-BE49-F238E27FC236}">
                  <a16:creationId xmlns:a16="http://schemas.microsoft.com/office/drawing/2014/main" id="{B42296AE-5EDB-CB41-A8A8-F256FE984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392" y="1927519"/>
              <a:ext cx="657225" cy="5191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memory</a:t>
              </a:r>
            </a:p>
          </p:txBody>
        </p:sp>
        <p:sp>
          <p:nvSpPr>
            <p:cNvPr id="125" name="Rectangle 51">
              <a:extLst>
                <a:ext uri="{FF2B5EF4-FFF2-40B4-BE49-F238E27FC236}">
                  <a16:creationId xmlns:a16="http://schemas.microsoft.com/office/drawing/2014/main" id="{A0530BD1-8578-7749-A8F2-514C1E6AF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1984" y="1939780"/>
              <a:ext cx="657225" cy="5191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E4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CPU</a:t>
              </a:r>
            </a:p>
          </p:txBody>
        </p:sp>
        <p:sp>
          <p:nvSpPr>
            <p:cNvPr id="126" name="Line 52">
              <a:extLst>
                <a:ext uri="{FF2B5EF4-FFF2-40B4-BE49-F238E27FC236}">
                  <a16:creationId xmlns:a16="http://schemas.microsoft.com/office/drawing/2014/main" id="{A3C7A151-EBC5-7E44-A73B-EC7BF250A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6047" y="2458893"/>
              <a:ext cx="1587" cy="169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27" name="Line 53">
              <a:extLst>
                <a:ext uri="{FF2B5EF4-FFF2-40B4-BE49-F238E27FC236}">
                  <a16:creationId xmlns:a16="http://schemas.microsoft.com/office/drawing/2014/main" id="{C4B99840-0FB7-CE42-8D34-DEC52118C3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9172" y="2460480"/>
              <a:ext cx="1587" cy="171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28" name="Line 55">
              <a:extLst>
                <a:ext uri="{FF2B5EF4-FFF2-40B4-BE49-F238E27FC236}">
                  <a16:creationId xmlns:a16="http://schemas.microsoft.com/office/drawing/2014/main" id="{68A743ED-4B58-E94D-83B1-E54D12545A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08787" y="3249620"/>
              <a:ext cx="4474" cy="356262"/>
            </a:xfrm>
            <a:prstGeom prst="line">
              <a:avLst/>
            </a:prstGeom>
            <a:noFill/>
            <a:ln w="38100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29" name="Rectangle 43">
              <a:extLst>
                <a:ext uri="{FF2B5EF4-FFF2-40B4-BE49-F238E27FC236}">
                  <a16:creationId xmlns:a16="http://schemas.microsoft.com/office/drawing/2014/main" id="{0EC4FEFF-71C3-204E-942F-DF941FB47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524" y="2820792"/>
              <a:ext cx="1122362" cy="10826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646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Interfaces communicating</a:t>
            </a:r>
            <a:endParaRPr lang="en-US" sz="4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A5E3C2-990E-9C41-AAAA-45311F46F06D}"/>
              </a:ext>
            </a:extLst>
          </p:cNvPr>
          <p:cNvGrpSpPr/>
          <p:nvPr/>
        </p:nvGrpSpPr>
        <p:grpSpPr>
          <a:xfrm>
            <a:off x="3386648" y="1585768"/>
            <a:ext cx="1709144" cy="2401887"/>
            <a:chOff x="3386648" y="1585768"/>
            <a:chExt cx="1709144" cy="2401887"/>
          </a:xfrm>
        </p:grpSpPr>
        <p:sp>
          <p:nvSpPr>
            <p:cNvPr id="340" name="Rectangle 42">
              <a:extLst>
                <a:ext uri="{FF2B5EF4-FFF2-40B4-BE49-F238E27FC236}">
                  <a16:creationId xmlns:a16="http://schemas.microsoft.com/office/drawing/2014/main" id="{08D16DCA-2F81-3142-8787-DCBB82571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648" y="1585768"/>
              <a:ext cx="1709144" cy="24018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42" name="Rectangle 44">
              <a:extLst>
                <a:ext uri="{FF2B5EF4-FFF2-40B4-BE49-F238E27FC236}">
                  <a16:creationId xmlns:a16="http://schemas.microsoft.com/office/drawing/2014/main" id="{4292A8DC-1EBA-E346-AA85-38C6822CA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201" y="3524105"/>
              <a:ext cx="666750" cy="2825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43" name="Rectangle 45">
              <a:extLst>
                <a:ext uri="{FF2B5EF4-FFF2-40B4-BE49-F238E27FC236}">
                  <a16:creationId xmlns:a16="http://schemas.microsoft.com/office/drawing/2014/main" id="{9AD0BC31-6A50-984F-86A3-3CA27EA7C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453" y="2936730"/>
              <a:ext cx="657225" cy="5191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controller</a:t>
              </a:r>
            </a:p>
          </p:txBody>
        </p:sp>
        <p:sp>
          <p:nvSpPr>
            <p:cNvPr id="344" name="Text Box 46">
              <a:extLst>
                <a:ext uri="{FF2B5EF4-FFF2-40B4-BE49-F238E27FC236}">
                  <a16:creationId xmlns:a16="http://schemas.microsoft.com/office/drawing/2014/main" id="{0B7C150F-CB12-034D-8895-A7245A5D6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993" y="3514379"/>
              <a:ext cx="73770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dirty="0">
                  <a:solidFill>
                    <a:srgbClr val="000000"/>
                  </a:solidFill>
                  <a:latin typeface="Helvetica" pitchFamily="2" charset="0"/>
                </a:rPr>
                <a:t>physical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i="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345" name="Freeform 47">
              <a:extLst>
                <a:ext uri="{FF2B5EF4-FFF2-40B4-BE49-F238E27FC236}">
                  <a16:creationId xmlns:a16="http://schemas.microsoft.com/office/drawing/2014/main" id="{793E17F7-22E2-FF4D-8509-E82EDBE2D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897" y="2455718"/>
              <a:ext cx="326278" cy="460375"/>
            </a:xfrm>
            <a:custGeom>
              <a:avLst/>
              <a:gdLst>
                <a:gd name="T0" fmla="*/ 0 w 361"/>
                <a:gd name="T1" fmla="*/ 0 h 478"/>
                <a:gd name="T2" fmla="*/ 0 w 361"/>
                <a:gd name="T3" fmla="*/ 2147483647 h 478"/>
                <a:gd name="T4" fmla="*/ 2147483647 w 361"/>
                <a:gd name="T5" fmla="*/ 2147483647 h 478"/>
                <a:gd name="T6" fmla="*/ 2147483647 w 361"/>
                <a:gd name="T7" fmla="*/ 2147483647 h 4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1" h="478">
                  <a:moveTo>
                    <a:pt x="0" y="0"/>
                  </a:moveTo>
                  <a:lnTo>
                    <a:pt x="0" y="230"/>
                  </a:lnTo>
                  <a:lnTo>
                    <a:pt x="361" y="230"/>
                  </a:lnTo>
                  <a:lnTo>
                    <a:pt x="359" y="478"/>
                  </a:lnTo>
                </a:path>
              </a:pathLst>
            </a:custGeom>
            <a:noFill/>
            <a:ln w="38100" cmpd="sng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46" name="Line 48">
              <a:extLst>
                <a:ext uri="{FF2B5EF4-FFF2-40B4-BE49-F238E27FC236}">
                  <a16:creationId xmlns:a16="http://schemas.microsoft.com/office/drawing/2014/main" id="{07601B60-F87E-2F49-8A8E-1FF14E515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3959" y="2628755"/>
              <a:ext cx="1358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47" name="Line 49">
              <a:extLst>
                <a:ext uri="{FF2B5EF4-FFF2-40B4-BE49-F238E27FC236}">
                  <a16:creationId xmlns:a16="http://schemas.microsoft.com/office/drawing/2014/main" id="{A28FA316-5FFA-F44A-BA99-AC0415DFF7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4375" y="2631881"/>
              <a:ext cx="0" cy="3000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48" name="Rectangle 50">
              <a:extLst>
                <a:ext uri="{FF2B5EF4-FFF2-40B4-BE49-F238E27FC236}">
                  <a16:creationId xmlns:a16="http://schemas.microsoft.com/office/drawing/2014/main" id="{A634403E-4499-294B-99AD-E3A86D96C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2834" y="1938193"/>
              <a:ext cx="657225" cy="5191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cpu</a:t>
              </a:r>
            </a:p>
          </p:txBody>
        </p:sp>
        <p:sp>
          <p:nvSpPr>
            <p:cNvPr id="349" name="Rectangle 51">
              <a:extLst>
                <a:ext uri="{FF2B5EF4-FFF2-40B4-BE49-F238E27FC236}">
                  <a16:creationId xmlns:a16="http://schemas.microsoft.com/office/drawing/2014/main" id="{82C997D8-021F-0245-9B73-2C5E048B6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1984" y="1939780"/>
              <a:ext cx="657225" cy="5191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memory</a:t>
              </a:r>
            </a:p>
          </p:txBody>
        </p:sp>
        <p:sp>
          <p:nvSpPr>
            <p:cNvPr id="350" name="Line 52">
              <a:extLst>
                <a:ext uri="{FF2B5EF4-FFF2-40B4-BE49-F238E27FC236}">
                  <a16:creationId xmlns:a16="http://schemas.microsoft.com/office/drawing/2014/main" id="{D74D41F5-3112-6646-9892-D00D36377E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6047" y="2458893"/>
              <a:ext cx="1587" cy="169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51" name="Line 53">
              <a:extLst>
                <a:ext uri="{FF2B5EF4-FFF2-40B4-BE49-F238E27FC236}">
                  <a16:creationId xmlns:a16="http://schemas.microsoft.com/office/drawing/2014/main" id="{AA1745EF-4026-E54D-9775-040F79E5D1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9172" y="2460480"/>
              <a:ext cx="1587" cy="171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53" name="Line 55">
              <a:extLst>
                <a:ext uri="{FF2B5EF4-FFF2-40B4-BE49-F238E27FC236}">
                  <a16:creationId xmlns:a16="http://schemas.microsoft.com/office/drawing/2014/main" id="{159E9A7C-2C1B-CC40-B1B4-760AFE091B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2601" y="3239892"/>
              <a:ext cx="4474" cy="356262"/>
            </a:xfrm>
            <a:prstGeom prst="line">
              <a:avLst/>
            </a:prstGeom>
            <a:noFill/>
            <a:ln w="38100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58" name="Rectangle 43">
              <a:extLst>
                <a:ext uri="{FF2B5EF4-FFF2-40B4-BE49-F238E27FC236}">
                  <a16:creationId xmlns:a16="http://schemas.microsoft.com/office/drawing/2014/main" id="{D2E8D72A-74A0-8047-B32B-E6CC292FC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876" y="2820792"/>
              <a:ext cx="1122362" cy="10826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360" name="Group 84">
            <a:extLst>
              <a:ext uri="{FF2B5EF4-FFF2-40B4-BE49-F238E27FC236}">
                <a16:creationId xmlns:a16="http://schemas.microsoft.com/office/drawing/2014/main" id="{F87BAAC8-00DB-C64F-B18B-456E80F15B7F}"/>
              </a:ext>
            </a:extLst>
          </p:cNvPr>
          <p:cNvGrpSpPr>
            <a:grpSpLocks/>
          </p:cNvGrpSpPr>
          <p:nvPr/>
        </p:nvGrpSpPr>
        <p:grpSpPr bwMode="auto">
          <a:xfrm>
            <a:off x="2294235" y="1777854"/>
            <a:ext cx="1514475" cy="2035175"/>
            <a:chOff x="2691" y="1742"/>
            <a:chExt cx="954" cy="1282"/>
          </a:xfrm>
        </p:grpSpPr>
        <p:sp>
          <p:nvSpPr>
            <p:cNvPr id="361" name="Freeform 62">
              <a:extLst>
                <a:ext uri="{FF2B5EF4-FFF2-40B4-BE49-F238E27FC236}">
                  <a16:creationId xmlns:a16="http://schemas.microsoft.com/office/drawing/2014/main" id="{9DAAFB2F-E3C8-FB46-A22A-E065E7053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2488"/>
              <a:ext cx="417" cy="536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9933 w 9933"/>
                <a:gd name="connsiteY0" fmla="*/ 0 h 10000"/>
                <a:gd name="connsiteX1" fmla="*/ 0 w 9933"/>
                <a:gd name="connsiteY1" fmla="*/ 1944 h 10000"/>
                <a:gd name="connsiteX2" fmla="*/ 10 w 9933"/>
                <a:gd name="connsiteY2" fmla="*/ 8327 h 10000"/>
                <a:gd name="connsiteX3" fmla="*/ 9882 w 9933"/>
                <a:gd name="connsiteY3" fmla="*/ 10000 h 10000"/>
                <a:gd name="connsiteX4" fmla="*/ 9933 w 9933"/>
                <a:gd name="connsiteY4" fmla="*/ 0 h 10000"/>
                <a:gd name="connsiteX0" fmla="*/ 10067 w 10067"/>
                <a:gd name="connsiteY0" fmla="*/ 2667 h 8056"/>
                <a:gd name="connsiteX1" fmla="*/ 0 w 10067"/>
                <a:gd name="connsiteY1" fmla="*/ 0 h 8056"/>
                <a:gd name="connsiteX2" fmla="*/ 10 w 10067"/>
                <a:gd name="connsiteY2" fmla="*/ 6383 h 8056"/>
                <a:gd name="connsiteX3" fmla="*/ 9949 w 10067"/>
                <a:gd name="connsiteY3" fmla="*/ 8056 h 8056"/>
                <a:gd name="connsiteX4" fmla="*/ 10067 w 10067"/>
                <a:gd name="connsiteY4" fmla="*/ 2667 h 8056"/>
                <a:gd name="connsiteX0" fmla="*/ 10134 w 10134"/>
                <a:gd name="connsiteY0" fmla="*/ 2191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2191 h 10000"/>
                <a:gd name="connsiteX0" fmla="*/ 10134 w 10134"/>
                <a:gd name="connsiteY0" fmla="*/ 1569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1569 h 10000"/>
                <a:gd name="connsiteX0" fmla="*/ 10134 w 10134"/>
                <a:gd name="connsiteY0" fmla="*/ 1569 h 9876"/>
                <a:gd name="connsiteX1" fmla="*/ 0 w 10134"/>
                <a:gd name="connsiteY1" fmla="*/ 0 h 9876"/>
                <a:gd name="connsiteX2" fmla="*/ 10 w 10134"/>
                <a:gd name="connsiteY2" fmla="*/ 7923 h 9876"/>
                <a:gd name="connsiteX3" fmla="*/ 10084 w 10134"/>
                <a:gd name="connsiteY3" fmla="*/ 9876 h 9876"/>
                <a:gd name="connsiteX4" fmla="*/ 10134 w 10134"/>
                <a:gd name="connsiteY4" fmla="*/ 1569 h 9876"/>
                <a:gd name="connsiteX0" fmla="*/ 9934 w 9954"/>
                <a:gd name="connsiteY0" fmla="*/ 0 h 12944"/>
                <a:gd name="connsiteX1" fmla="*/ 0 w 9954"/>
                <a:gd name="connsiteY1" fmla="*/ 2944 h 12944"/>
                <a:gd name="connsiteX2" fmla="*/ 10 w 9954"/>
                <a:gd name="connsiteY2" fmla="*/ 10966 h 12944"/>
                <a:gd name="connsiteX3" fmla="*/ 9951 w 9954"/>
                <a:gd name="connsiteY3" fmla="*/ 12944 h 12944"/>
                <a:gd name="connsiteX4" fmla="*/ 9934 w 9954"/>
                <a:gd name="connsiteY4" fmla="*/ 0 h 1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54" h="12944">
                  <a:moveTo>
                    <a:pt x="9934" y="0"/>
                  </a:moveTo>
                  <a:lnTo>
                    <a:pt x="0" y="2944"/>
                  </a:lnTo>
                  <a:cubicBezTo>
                    <a:pt x="3" y="5619"/>
                    <a:pt x="7" y="8292"/>
                    <a:pt x="10" y="10966"/>
                  </a:cubicBezTo>
                  <a:lnTo>
                    <a:pt x="9951" y="12944"/>
                  </a:lnTo>
                  <a:cubicBezTo>
                    <a:pt x="9967" y="8755"/>
                    <a:pt x="9917" y="4189"/>
                    <a:pt x="9934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>
                    <a:alpha val="74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81" name="Rectangle 73">
              <a:extLst>
                <a:ext uri="{FF2B5EF4-FFF2-40B4-BE49-F238E27FC236}">
                  <a16:creationId xmlns:a16="http://schemas.microsoft.com/office/drawing/2014/main" id="{D34E92F6-E00A-9E48-8EEE-3793F53BE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2678"/>
              <a:ext cx="489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E400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62" name="Freeform 63">
              <a:extLst>
                <a:ext uri="{FF2B5EF4-FFF2-40B4-BE49-F238E27FC236}">
                  <a16:creationId xmlns:a16="http://schemas.microsoft.com/office/drawing/2014/main" id="{BB2C5787-9CAC-D84A-B4B9-64FEECE12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2" y="1767"/>
              <a:ext cx="244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65000"/>
                  </a:schemeClr>
                </a:gs>
                <a:gs pos="99000">
                  <a:srgbClr val="FFFFFF">
                    <a:alpha val="66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90" name="Rectangle 82">
              <a:extLst>
                <a:ext uri="{FF2B5EF4-FFF2-40B4-BE49-F238E27FC236}">
                  <a16:creationId xmlns:a16="http://schemas.microsoft.com/office/drawing/2014/main" id="{059501C9-A68B-2743-A02C-0C5FBC61B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1764"/>
              <a:ext cx="490" cy="4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66" name="Text Box 65">
              <a:extLst>
                <a:ext uri="{FF2B5EF4-FFF2-40B4-BE49-F238E27FC236}">
                  <a16:creationId xmlns:a16="http://schemas.microsoft.com/office/drawing/2014/main" id="{6AAE7E3E-6438-C244-82B8-2B86F8F44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1" y="1742"/>
              <a:ext cx="57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application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transport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network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link</a:t>
              </a:r>
            </a:p>
          </p:txBody>
        </p:sp>
        <p:sp>
          <p:nvSpPr>
            <p:cNvPr id="374" name="Line 66">
              <a:extLst>
                <a:ext uri="{FF2B5EF4-FFF2-40B4-BE49-F238E27FC236}">
                  <a16:creationId xmlns:a16="http://schemas.microsoft.com/office/drawing/2014/main" id="{9A080B16-B360-474F-B6FE-AF8100600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1898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75" name="Line 67">
              <a:extLst>
                <a:ext uri="{FF2B5EF4-FFF2-40B4-BE49-F238E27FC236}">
                  <a16:creationId xmlns:a16="http://schemas.microsoft.com/office/drawing/2014/main" id="{6F15818C-975A-E24C-A5EF-48346108B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001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76" name="Line 68">
              <a:extLst>
                <a:ext uri="{FF2B5EF4-FFF2-40B4-BE49-F238E27FC236}">
                  <a16:creationId xmlns:a16="http://schemas.microsoft.com/office/drawing/2014/main" id="{FD65879D-0360-2B41-B483-1A5D93371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2110"/>
              <a:ext cx="48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78" name="Rectangle 70">
              <a:extLst>
                <a:ext uri="{FF2B5EF4-FFF2-40B4-BE49-F238E27FC236}">
                  <a16:creationId xmlns:a16="http://schemas.microsoft.com/office/drawing/2014/main" id="{38B2F785-6155-1E4B-8594-95B2271DA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79" name="Line 71">
              <a:extLst>
                <a:ext uri="{FF2B5EF4-FFF2-40B4-BE49-F238E27FC236}">
                  <a16:creationId xmlns:a16="http://schemas.microsoft.com/office/drawing/2014/main" id="{C451312B-40CC-7A40-B679-7AE554491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4" y="222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80" name="Line 72">
              <a:extLst>
                <a:ext uri="{FF2B5EF4-FFF2-40B4-BE49-F238E27FC236}">
                  <a16:creationId xmlns:a16="http://schemas.microsoft.com/office/drawing/2014/main" id="{E2DC1FE8-5DB9-EA46-8800-4241D6DEF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82" name="Text Box 74">
              <a:extLst>
                <a:ext uri="{FF2B5EF4-FFF2-40B4-BE49-F238E27FC236}">
                  <a16:creationId xmlns:a16="http://schemas.microsoft.com/office/drawing/2014/main" id="{C6254BFE-8FC8-864C-911D-A03B8EB5C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8" y="2653"/>
              <a:ext cx="46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link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physical</a:t>
              </a:r>
            </a:p>
          </p:txBody>
        </p:sp>
        <p:sp>
          <p:nvSpPr>
            <p:cNvPr id="386" name="Line 78">
              <a:extLst>
                <a:ext uri="{FF2B5EF4-FFF2-40B4-BE49-F238E27FC236}">
                  <a16:creationId xmlns:a16="http://schemas.microsoft.com/office/drawing/2014/main" id="{B46866E9-0690-6D43-9964-01804A72D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803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88" name="Line 80">
              <a:extLst>
                <a:ext uri="{FF2B5EF4-FFF2-40B4-BE49-F238E27FC236}">
                  <a16:creationId xmlns:a16="http://schemas.microsoft.com/office/drawing/2014/main" id="{431126D1-7D41-174B-9A00-15B64D7CF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89" name="Line 81">
              <a:extLst>
                <a:ext uri="{FF2B5EF4-FFF2-40B4-BE49-F238E27FC236}">
                  <a16:creationId xmlns:a16="http://schemas.microsoft.com/office/drawing/2014/main" id="{E451146C-AD0C-394A-B9D7-786E8388A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940C5E-A452-394D-9303-5A0908ACF414}"/>
              </a:ext>
            </a:extLst>
          </p:cNvPr>
          <p:cNvGrpSpPr/>
          <p:nvPr/>
        </p:nvGrpSpPr>
        <p:grpSpPr>
          <a:xfrm>
            <a:off x="8154574" y="1741034"/>
            <a:ext cx="1472247" cy="2053837"/>
            <a:chOff x="9730606" y="1055376"/>
            <a:chExt cx="1472247" cy="2053837"/>
          </a:xfrm>
        </p:grpSpPr>
        <p:sp>
          <p:nvSpPr>
            <p:cNvPr id="62" name="Freeform 62">
              <a:extLst>
                <a:ext uri="{FF2B5EF4-FFF2-40B4-BE49-F238E27FC236}">
                  <a16:creationId xmlns:a16="http://schemas.microsoft.com/office/drawing/2014/main" id="{01B01F1E-124F-BC43-A974-ABF83467E8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730606" y="2258313"/>
              <a:ext cx="623888" cy="850900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9933 w 9933"/>
                <a:gd name="connsiteY0" fmla="*/ 0 h 10000"/>
                <a:gd name="connsiteX1" fmla="*/ 0 w 9933"/>
                <a:gd name="connsiteY1" fmla="*/ 1944 h 10000"/>
                <a:gd name="connsiteX2" fmla="*/ 10 w 9933"/>
                <a:gd name="connsiteY2" fmla="*/ 8327 h 10000"/>
                <a:gd name="connsiteX3" fmla="*/ 9882 w 9933"/>
                <a:gd name="connsiteY3" fmla="*/ 10000 h 10000"/>
                <a:gd name="connsiteX4" fmla="*/ 9933 w 9933"/>
                <a:gd name="connsiteY4" fmla="*/ 0 h 10000"/>
                <a:gd name="connsiteX0" fmla="*/ 10067 w 10067"/>
                <a:gd name="connsiteY0" fmla="*/ 2667 h 8056"/>
                <a:gd name="connsiteX1" fmla="*/ 0 w 10067"/>
                <a:gd name="connsiteY1" fmla="*/ 0 h 8056"/>
                <a:gd name="connsiteX2" fmla="*/ 10 w 10067"/>
                <a:gd name="connsiteY2" fmla="*/ 6383 h 8056"/>
                <a:gd name="connsiteX3" fmla="*/ 9949 w 10067"/>
                <a:gd name="connsiteY3" fmla="*/ 8056 h 8056"/>
                <a:gd name="connsiteX4" fmla="*/ 10067 w 10067"/>
                <a:gd name="connsiteY4" fmla="*/ 2667 h 8056"/>
                <a:gd name="connsiteX0" fmla="*/ 10134 w 10134"/>
                <a:gd name="connsiteY0" fmla="*/ 2191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2191 h 10000"/>
                <a:gd name="connsiteX0" fmla="*/ 10134 w 10134"/>
                <a:gd name="connsiteY0" fmla="*/ 1569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1569 h 10000"/>
                <a:gd name="connsiteX0" fmla="*/ 10134 w 10134"/>
                <a:gd name="connsiteY0" fmla="*/ 1569 h 9876"/>
                <a:gd name="connsiteX1" fmla="*/ 0 w 10134"/>
                <a:gd name="connsiteY1" fmla="*/ 0 h 9876"/>
                <a:gd name="connsiteX2" fmla="*/ 10 w 10134"/>
                <a:gd name="connsiteY2" fmla="*/ 7923 h 9876"/>
                <a:gd name="connsiteX3" fmla="*/ 10084 w 10134"/>
                <a:gd name="connsiteY3" fmla="*/ 9876 h 9876"/>
                <a:gd name="connsiteX4" fmla="*/ 10134 w 10134"/>
                <a:gd name="connsiteY4" fmla="*/ 1569 h 9876"/>
                <a:gd name="connsiteX0" fmla="*/ 9934 w 9954"/>
                <a:gd name="connsiteY0" fmla="*/ 0 h 12944"/>
                <a:gd name="connsiteX1" fmla="*/ 0 w 9954"/>
                <a:gd name="connsiteY1" fmla="*/ 2944 h 12944"/>
                <a:gd name="connsiteX2" fmla="*/ 10 w 9954"/>
                <a:gd name="connsiteY2" fmla="*/ 10966 h 12944"/>
                <a:gd name="connsiteX3" fmla="*/ 9951 w 9954"/>
                <a:gd name="connsiteY3" fmla="*/ 12944 h 12944"/>
                <a:gd name="connsiteX4" fmla="*/ 9934 w 9954"/>
                <a:gd name="connsiteY4" fmla="*/ 0 h 1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54" h="12944">
                  <a:moveTo>
                    <a:pt x="9934" y="0"/>
                  </a:moveTo>
                  <a:lnTo>
                    <a:pt x="0" y="2944"/>
                  </a:lnTo>
                  <a:cubicBezTo>
                    <a:pt x="3" y="5619"/>
                    <a:pt x="7" y="8292"/>
                    <a:pt x="10" y="10966"/>
                  </a:cubicBezTo>
                  <a:lnTo>
                    <a:pt x="9951" y="12944"/>
                  </a:lnTo>
                  <a:cubicBezTo>
                    <a:pt x="9967" y="8755"/>
                    <a:pt x="9917" y="4189"/>
                    <a:pt x="9934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>
                    <a:alpha val="82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63" name="Rectangle 73">
              <a:extLst>
                <a:ext uri="{FF2B5EF4-FFF2-40B4-BE49-F238E27FC236}">
                  <a16:creationId xmlns:a16="http://schemas.microsoft.com/office/drawing/2014/main" id="{E45D8FA9-172B-4349-9201-C855690CD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066" y="2541276"/>
              <a:ext cx="776288" cy="4159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E400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D6688D65-8859-3543-A395-35CEEDEDD0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35685" y="1076403"/>
              <a:ext cx="436563" cy="70326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>
                    <a:alpha val="81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65" name="Rectangle 82">
              <a:extLst>
                <a:ext uri="{FF2B5EF4-FFF2-40B4-BE49-F238E27FC236}">
                  <a16:creationId xmlns:a16="http://schemas.microsoft.com/office/drawing/2014/main" id="{06D41716-A543-3F4F-9489-BC4A00085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5304" y="1090301"/>
              <a:ext cx="777876" cy="73501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66" name="Text Box 65">
              <a:extLst>
                <a:ext uri="{FF2B5EF4-FFF2-40B4-BE49-F238E27FC236}">
                  <a16:creationId xmlns:a16="http://schemas.microsoft.com/office/drawing/2014/main" id="{2D82B720-E5DF-4F4F-8FBA-8D31F068A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87217" y="1055376"/>
              <a:ext cx="915636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application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transport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network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link</a:t>
              </a:r>
            </a:p>
          </p:txBody>
        </p:sp>
        <p:sp>
          <p:nvSpPr>
            <p:cNvPr id="67" name="Line 66">
              <a:extLst>
                <a:ext uri="{FF2B5EF4-FFF2-40B4-BE49-F238E27FC236}">
                  <a16:creationId xmlns:a16="http://schemas.microsoft.com/office/drawing/2014/main" id="{D80B677C-0558-AA49-9BC2-C865179CD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60066" y="1303026"/>
              <a:ext cx="776288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68" name="Line 67">
              <a:extLst>
                <a:ext uri="{FF2B5EF4-FFF2-40B4-BE49-F238E27FC236}">
                  <a16:creationId xmlns:a16="http://schemas.microsoft.com/office/drawing/2014/main" id="{96ECD29D-6AC3-3C4A-8B76-C6CE4E709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60066" y="1466539"/>
              <a:ext cx="776288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69" name="Line 68">
              <a:extLst>
                <a:ext uri="{FF2B5EF4-FFF2-40B4-BE49-F238E27FC236}">
                  <a16:creationId xmlns:a16="http://schemas.microsoft.com/office/drawing/2014/main" id="{93393447-F152-0A41-B307-A690875EC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6891" y="1639576"/>
              <a:ext cx="776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70" name="Rectangle 70">
              <a:extLst>
                <a:ext uri="{FF2B5EF4-FFF2-40B4-BE49-F238E27FC236}">
                  <a16:creationId xmlns:a16="http://schemas.microsoft.com/office/drawing/2014/main" id="{34836D0F-96F1-C74D-BB52-0007C90AE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3391" y="1801501"/>
              <a:ext cx="876301" cy="1825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71" name="Line 71">
              <a:extLst>
                <a:ext uri="{FF2B5EF4-FFF2-40B4-BE49-F238E27FC236}">
                  <a16:creationId xmlns:a16="http://schemas.microsoft.com/office/drawing/2014/main" id="{B826D465-956C-AC42-A034-8ACCE0186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5304" y="1820551"/>
              <a:ext cx="0" cy="103188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72" name="Line 72">
              <a:extLst>
                <a:ext uri="{FF2B5EF4-FFF2-40B4-BE49-F238E27FC236}">
                  <a16:creationId xmlns:a16="http://schemas.microsoft.com/office/drawing/2014/main" id="{18797742-2033-0E42-BF7B-CC2F3B116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34767" y="1811026"/>
              <a:ext cx="0" cy="10160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73" name="Text Box 74">
              <a:extLst>
                <a:ext uri="{FF2B5EF4-FFF2-40B4-BE49-F238E27FC236}">
                  <a16:creationId xmlns:a16="http://schemas.microsoft.com/office/drawing/2014/main" id="{6CAFE6BE-3638-874A-B141-EDEE018D6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61897" y="2501589"/>
              <a:ext cx="73770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link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physical</a:t>
              </a:r>
            </a:p>
          </p:txBody>
        </p:sp>
        <p:sp>
          <p:nvSpPr>
            <p:cNvPr id="74" name="Line 78">
              <a:extLst>
                <a:ext uri="{FF2B5EF4-FFF2-40B4-BE49-F238E27FC236}">
                  <a16:creationId xmlns:a16="http://schemas.microsoft.com/office/drawing/2014/main" id="{84E322A3-E89B-AC48-B4B3-233C598CB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8479" y="2739714"/>
              <a:ext cx="776288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75" name="Line 80">
              <a:extLst>
                <a:ext uri="{FF2B5EF4-FFF2-40B4-BE49-F238E27FC236}">
                  <a16:creationId xmlns:a16="http://schemas.microsoft.com/office/drawing/2014/main" id="{B2BA3CCE-9278-934F-8020-A9A3C0BDA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60066" y="2439676"/>
              <a:ext cx="0" cy="103188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76" name="Line 81">
              <a:extLst>
                <a:ext uri="{FF2B5EF4-FFF2-40B4-BE49-F238E27FC236}">
                  <a16:creationId xmlns:a16="http://schemas.microsoft.com/office/drawing/2014/main" id="{5AB37789-637D-C443-B20A-F54499BB7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36354" y="2439676"/>
              <a:ext cx="0" cy="10160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40BD8E7B-C44D-C64B-8B42-1AB6A22BDEC2}"/>
              </a:ext>
            </a:extLst>
          </p:cNvPr>
          <p:cNvSpPr/>
          <p:nvPr/>
        </p:nvSpPr>
        <p:spPr>
          <a:xfrm>
            <a:off x="4153301" y="3785951"/>
            <a:ext cx="3591390" cy="522811"/>
          </a:xfrm>
          <a:custGeom>
            <a:avLst/>
            <a:gdLst>
              <a:gd name="connsiteX0" fmla="*/ 0 w 5874327"/>
              <a:gd name="connsiteY0" fmla="*/ 0 h 277091"/>
              <a:gd name="connsiteX1" fmla="*/ 0 w 5874327"/>
              <a:gd name="connsiteY1" fmla="*/ 277091 h 277091"/>
              <a:gd name="connsiteX2" fmla="*/ 5874327 w 5874327"/>
              <a:gd name="connsiteY2" fmla="*/ 277091 h 277091"/>
              <a:gd name="connsiteX3" fmla="*/ 5874327 w 5874327"/>
              <a:gd name="connsiteY3" fmla="*/ 41564 h 277091"/>
              <a:gd name="connsiteX4" fmla="*/ 5874327 w 5874327"/>
              <a:gd name="connsiteY4" fmla="*/ 41564 h 277091"/>
              <a:gd name="connsiteX0" fmla="*/ 0 w 5881026"/>
              <a:gd name="connsiteY0" fmla="*/ 0 h 277091"/>
              <a:gd name="connsiteX1" fmla="*/ 0 w 5881026"/>
              <a:gd name="connsiteY1" fmla="*/ 277091 h 277091"/>
              <a:gd name="connsiteX2" fmla="*/ 5874327 w 5881026"/>
              <a:gd name="connsiteY2" fmla="*/ 277091 h 277091"/>
              <a:gd name="connsiteX3" fmla="*/ 5874327 w 5881026"/>
              <a:gd name="connsiteY3" fmla="*/ 41564 h 277091"/>
              <a:gd name="connsiteX4" fmla="*/ 5881026 w 5881026"/>
              <a:gd name="connsiteY4" fmla="*/ 48806 h 277091"/>
              <a:gd name="connsiteX0" fmla="*/ 0 w 5881026"/>
              <a:gd name="connsiteY0" fmla="*/ 0 h 277091"/>
              <a:gd name="connsiteX1" fmla="*/ 0 w 5881026"/>
              <a:gd name="connsiteY1" fmla="*/ 277091 h 277091"/>
              <a:gd name="connsiteX2" fmla="*/ 5874327 w 5881026"/>
              <a:gd name="connsiteY2" fmla="*/ 277091 h 277091"/>
              <a:gd name="connsiteX3" fmla="*/ 5874327 w 5881026"/>
              <a:gd name="connsiteY3" fmla="*/ 41564 h 277091"/>
              <a:gd name="connsiteX4" fmla="*/ 5881026 w 5881026"/>
              <a:gd name="connsiteY4" fmla="*/ 30701 h 277091"/>
              <a:gd name="connsiteX0" fmla="*/ 0 w 5874327"/>
              <a:gd name="connsiteY0" fmla="*/ 0 h 277091"/>
              <a:gd name="connsiteX1" fmla="*/ 0 w 5874327"/>
              <a:gd name="connsiteY1" fmla="*/ 277091 h 277091"/>
              <a:gd name="connsiteX2" fmla="*/ 5874327 w 5874327"/>
              <a:gd name="connsiteY2" fmla="*/ 277091 h 277091"/>
              <a:gd name="connsiteX3" fmla="*/ 5874327 w 5874327"/>
              <a:gd name="connsiteY3" fmla="*/ 41564 h 277091"/>
              <a:gd name="connsiteX0" fmla="*/ 0 w 5874327"/>
              <a:gd name="connsiteY0" fmla="*/ 5510 h 282601"/>
              <a:gd name="connsiteX1" fmla="*/ 0 w 5874327"/>
              <a:gd name="connsiteY1" fmla="*/ 282601 h 282601"/>
              <a:gd name="connsiteX2" fmla="*/ 5874327 w 5874327"/>
              <a:gd name="connsiteY2" fmla="*/ 282601 h 282601"/>
              <a:gd name="connsiteX3" fmla="*/ 5864278 w 5874327"/>
              <a:gd name="connsiteY3" fmla="*/ 0 h 28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4327" h="282601">
                <a:moveTo>
                  <a:pt x="0" y="5510"/>
                </a:moveTo>
                <a:lnTo>
                  <a:pt x="0" y="282601"/>
                </a:lnTo>
                <a:lnTo>
                  <a:pt x="5874327" y="282601"/>
                </a:lnTo>
                <a:cubicBezTo>
                  <a:pt x="5874327" y="204092"/>
                  <a:pt x="5863162" y="41065"/>
                  <a:pt x="5864278" y="0"/>
                </a:cubicBezTo>
              </a:path>
            </a:pathLst>
          </a:custGeom>
          <a:noFill/>
          <a:ln w="34925">
            <a:solidFill>
              <a:srgbClr val="0000A8"/>
            </a:solidFill>
            <a:headEnd type="triangle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18B56FA4-5E06-734B-8CCA-520BDE95A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872" y="4590175"/>
            <a:ext cx="5796067" cy="19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None/>
              <a:defRPr/>
            </a:pPr>
            <a:r>
              <a:rPr lang="en-US" kern="0" dirty="0">
                <a:latin typeface="Helvetica" pitchFamily="2" charset="0"/>
                <a:cs typeface="+mn-cs"/>
              </a:rPr>
              <a:t>sending side:</a:t>
            </a:r>
          </a:p>
          <a:p>
            <a:pPr marL="400050" indent="-276225">
              <a:defRPr/>
            </a:pPr>
            <a:r>
              <a:rPr lang="en-US" kern="0" dirty="0">
                <a:latin typeface="Helvetica" pitchFamily="2" charset="0"/>
              </a:rPr>
              <a:t>encapsulates datagram in frame</a:t>
            </a:r>
          </a:p>
          <a:p>
            <a:pPr marL="400050" indent="-276225">
              <a:defRPr/>
            </a:pPr>
            <a:r>
              <a:rPr lang="en-US" kern="0" dirty="0">
                <a:latin typeface="Helvetica" pitchFamily="2" charset="0"/>
              </a:rPr>
              <a:t>adds error checking bits, reliable data transfer, flow control, etc.</a:t>
            </a:r>
          </a:p>
        </p:txBody>
      </p:sp>
      <p:sp>
        <p:nvSpPr>
          <p:cNvPr id="82" name="Rectangle 4">
            <a:extLst>
              <a:ext uri="{FF2B5EF4-FFF2-40B4-BE49-F238E27FC236}">
                <a16:creationId xmlns:a16="http://schemas.microsoft.com/office/drawing/2014/main" id="{CE6ED78C-4BB6-A242-9D70-6F08129C2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663" y="4606063"/>
            <a:ext cx="5178809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None/>
              <a:defRPr/>
            </a:pPr>
            <a:r>
              <a:rPr lang="en-US" kern="0" dirty="0">
                <a:latin typeface="Helvetica" pitchFamily="2" charset="0"/>
                <a:cs typeface="+mn-cs"/>
              </a:rPr>
              <a:t>receiving side:</a:t>
            </a:r>
          </a:p>
          <a:p>
            <a:pPr marL="400050" indent="-276225">
              <a:defRPr/>
            </a:pPr>
            <a:r>
              <a:rPr lang="en-US" kern="0" dirty="0">
                <a:latin typeface="Helvetica" pitchFamily="2" charset="0"/>
              </a:rPr>
              <a:t>looks for errors, reliable data transfer, flow control, etc.</a:t>
            </a:r>
          </a:p>
          <a:p>
            <a:pPr marL="400050" indent="-276225">
              <a:defRPr/>
            </a:pPr>
            <a:r>
              <a:rPr lang="en-US" kern="0" dirty="0">
                <a:latin typeface="Helvetica" pitchFamily="2" charset="0"/>
              </a:rPr>
              <a:t>extracts datagram, passes to upper layer at receiving side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7C4F57-1245-0842-89E6-D0D42B4637B1}"/>
              </a:ext>
            </a:extLst>
          </p:cNvPr>
          <p:cNvGrpSpPr/>
          <p:nvPr/>
        </p:nvGrpSpPr>
        <p:grpSpPr>
          <a:xfrm>
            <a:off x="986625" y="3044444"/>
            <a:ext cx="2083015" cy="338554"/>
            <a:chOff x="946500" y="2082812"/>
            <a:chExt cx="1569900" cy="338554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EDCCCEE-3CB2-1846-BBAC-01DB77CF94E9}"/>
                </a:ext>
              </a:extLst>
            </p:cNvPr>
            <p:cNvSpPr/>
            <p:nvPr/>
          </p:nvSpPr>
          <p:spPr>
            <a:xfrm>
              <a:off x="977194" y="2096985"/>
              <a:ext cx="1539206" cy="31141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B6EC950-6D21-8943-AD9A-1A9BA731F563}"/>
                </a:ext>
              </a:extLst>
            </p:cNvPr>
            <p:cNvSpPr txBox="1"/>
            <p:nvPr/>
          </p:nvSpPr>
          <p:spPr>
            <a:xfrm>
              <a:off x="946500" y="2082812"/>
              <a:ext cx="615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link</a:t>
              </a:r>
              <a:r>
                <a:rPr kumimoji="0" lang="en-US" sz="16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h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974AB8B-EB99-0441-9682-66840F3A7F92}"/>
              </a:ext>
            </a:extLst>
          </p:cNvPr>
          <p:cNvGrpSpPr/>
          <p:nvPr/>
        </p:nvGrpSpPr>
        <p:grpSpPr>
          <a:xfrm>
            <a:off x="992003" y="3039643"/>
            <a:ext cx="2081458" cy="345032"/>
            <a:chOff x="8884648" y="1817664"/>
            <a:chExt cx="1639825" cy="345032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F4BB85F-69FB-5247-9776-577109762BF8}"/>
                </a:ext>
              </a:extLst>
            </p:cNvPr>
            <p:cNvGrpSpPr/>
            <p:nvPr/>
          </p:nvGrpSpPr>
          <p:grpSpPr>
            <a:xfrm>
              <a:off x="8884648" y="1824142"/>
              <a:ext cx="1639825" cy="338554"/>
              <a:chOff x="1036134" y="3878371"/>
              <a:chExt cx="1639825" cy="338554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DBC16E38-D878-DA40-BBB8-6FB0CDBAC30B}"/>
                  </a:ext>
                </a:extLst>
              </p:cNvPr>
              <p:cNvSpPr/>
              <p:nvPr/>
            </p:nvSpPr>
            <p:spPr>
              <a:xfrm>
                <a:off x="1477100" y="3888830"/>
                <a:ext cx="1198859" cy="31141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A787236-15FA-7C49-9EC5-8D58F317FD53}"/>
                  </a:ext>
                </a:extLst>
              </p:cNvPr>
              <p:cNvSpPr txBox="1"/>
              <p:nvPr/>
            </p:nvSpPr>
            <p:spPr>
              <a:xfrm>
                <a:off x="1036134" y="3878371"/>
                <a:ext cx="1575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</a:rPr>
                  <a:t>link</a:t>
                </a:r>
                <a:r>
                  <a:rPr kumimoji="0" lang="en-US" sz="16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</a:rPr>
                  <a:t>h</a:t>
                </a:r>
                <a:endPara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005BFB6-442F-8B4F-A9BE-E9EA4B39C815}"/>
                </a:ext>
              </a:extLst>
            </p:cNvPr>
            <p:cNvGrpSpPr/>
            <p:nvPr/>
          </p:nvGrpSpPr>
          <p:grpSpPr>
            <a:xfrm>
              <a:off x="9572518" y="1817664"/>
              <a:ext cx="925841" cy="338554"/>
              <a:chOff x="1737393" y="3874360"/>
              <a:chExt cx="925841" cy="338554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D71FB187-96E4-244B-AF15-E9CD3D0042E1}"/>
                  </a:ext>
                </a:extLst>
              </p:cNvPr>
              <p:cNvSpPr/>
              <p:nvPr/>
            </p:nvSpPr>
            <p:spPr>
              <a:xfrm>
                <a:off x="1737393" y="3927670"/>
                <a:ext cx="925841" cy="246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0772B65-2D38-BD48-890B-AE81492D2152}"/>
                  </a:ext>
                </a:extLst>
              </p:cNvPr>
              <p:cNvSpPr txBox="1"/>
              <p:nvPr/>
            </p:nvSpPr>
            <p:spPr>
              <a:xfrm>
                <a:off x="1785287" y="3874360"/>
                <a:ext cx="835109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</a:rPr>
                  <a:t>datagram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96E2B94-DB9A-7246-AFC8-1AF4BF171909}"/>
              </a:ext>
            </a:extLst>
          </p:cNvPr>
          <p:cNvGrpSpPr/>
          <p:nvPr/>
        </p:nvGrpSpPr>
        <p:grpSpPr>
          <a:xfrm>
            <a:off x="1551732" y="2080806"/>
            <a:ext cx="1548954" cy="338554"/>
            <a:chOff x="1551732" y="2084406"/>
            <a:chExt cx="1050336" cy="33855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FE69BAF-1146-6E49-A666-E323A3E57C63}"/>
                </a:ext>
              </a:extLst>
            </p:cNvPr>
            <p:cNvSpPr/>
            <p:nvPr/>
          </p:nvSpPr>
          <p:spPr>
            <a:xfrm>
              <a:off x="1568121" y="2133017"/>
              <a:ext cx="925841" cy="246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6546C0F-2F99-5D49-9B71-D806E1F4AC4B}"/>
                </a:ext>
              </a:extLst>
            </p:cNvPr>
            <p:cNvSpPr txBox="1"/>
            <p:nvPr/>
          </p:nvSpPr>
          <p:spPr>
            <a:xfrm>
              <a:off x="1551732" y="2084406"/>
              <a:ext cx="1050336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datagram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4DCBCE-E716-334C-BD5E-3775F82A2DA5}"/>
              </a:ext>
            </a:extLst>
          </p:cNvPr>
          <p:cNvGrpSpPr/>
          <p:nvPr/>
        </p:nvGrpSpPr>
        <p:grpSpPr>
          <a:xfrm>
            <a:off x="9888336" y="3037360"/>
            <a:ext cx="1565905" cy="338554"/>
            <a:chOff x="309834" y="1124253"/>
            <a:chExt cx="1050336" cy="338554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80854FB-94FB-5641-A2CE-545956B45415}"/>
                </a:ext>
              </a:extLst>
            </p:cNvPr>
            <p:cNvSpPr/>
            <p:nvPr/>
          </p:nvSpPr>
          <p:spPr>
            <a:xfrm>
              <a:off x="326223" y="1172864"/>
              <a:ext cx="925841" cy="246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9C16815-500B-C54D-BE20-C80213A27D36}"/>
                </a:ext>
              </a:extLst>
            </p:cNvPr>
            <p:cNvSpPr txBox="1"/>
            <p:nvPr/>
          </p:nvSpPr>
          <p:spPr>
            <a:xfrm>
              <a:off x="309834" y="1124253"/>
              <a:ext cx="1050336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datagram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15A3812-1C71-3F42-AC38-7D207371BD3A}"/>
              </a:ext>
            </a:extLst>
          </p:cNvPr>
          <p:cNvSpPr txBox="1"/>
          <p:nvPr/>
        </p:nvSpPr>
        <p:spPr>
          <a:xfrm>
            <a:off x="9567638" y="2473798"/>
            <a:ext cx="2508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Usually, check if MAC </a:t>
            </a:r>
            <a:r>
              <a:rPr lang="en-US" dirty="0" err="1">
                <a:latin typeface="Helvetica" pitchFamily="2" charset="0"/>
              </a:rPr>
              <a:t>dstaddr</a:t>
            </a:r>
            <a:r>
              <a:rPr lang="en-US" dirty="0">
                <a:latin typeface="Helvetica" pitchFamily="2" charset="0"/>
              </a:rPr>
              <a:t> same as NIC’s</a:t>
            </a:r>
          </a:p>
        </p:txBody>
      </p:sp>
    </p:spTree>
    <p:extLst>
      <p:ext uri="{BB962C8B-B14F-4D97-AF65-F5344CB8AC3E}">
        <p14:creationId xmlns:p14="http://schemas.microsoft.com/office/powerpoint/2010/main" val="335283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7.40741E-7 L 4.79167E-6 0.142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23 C 0.00078 0.05555 0.00169 0.11111 0.0026 0.1669 L 0.68632 0.17477 L 0.68632 -0.00301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10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023 L -0.00039 -0.1384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59CD-4CE2-1742-9919-362BF6363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 (MAC) addresses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4946F-0927-944F-BA22-08EDEAA017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56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ea typeface="ＭＳ Ｐゴシック" charset="0"/>
              </a:rPr>
              <a:t>Link layer addresses</a:t>
            </a:r>
            <a:endParaRPr lang="en-US" sz="4400" b="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EBB3351-6E63-CD4D-9FD2-D6498F65C79A}"/>
              </a:ext>
            </a:extLst>
          </p:cNvPr>
          <p:cNvSpPr txBox="1">
            <a:spLocks noChangeArrowheads="1"/>
          </p:cNvSpPr>
          <p:nvPr/>
        </p:nvSpPr>
        <p:spPr>
          <a:xfrm>
            <a:off x="877956" y="1480930"/>
            <a:ext cx="10903227" cy="1981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defRPr/>
            </a:pPr>
            <a:r>
              <a:rPr lang="en-US" sz="3200" dirty="0">
                <a:latin typeface="Helvetica" pitchFamily="2" charset="0"/>
              </a:rPr>
              <a:t>Review: we’ve looked at 32-bit IPv4 addresses</a:t>
            </a:r>
          </a:p>
          <a:p>
            <a:pPr lvl="1">
              <a:defRPr/>
            </a:pPr>
            <a:r>
              <a:rPr lang="en-US" sz="2800" dirty="0">
                <a:latin typeface="Helvetica" pitchFamily="2" charset="0"/>
              </a:rPr>
              <a:t>network-layer address for interface</a:t>
            </a:r>
          </a:p>
          <a:p>
            <a:pPr lvl="1">
              <a:defRPr/>
            </a:pPr>
            <a:r>
              <a:rPr lang="en-US" sz="2800" dirty="0">
                <a:latin typeface="Helvetica" pitchFamily="2" charset="0"/>
              </a:rPr>
              <a:t>used for layer 3 (network layer) forwarding</a:t>
            </a:r>
          </a:p>
          <a:p>
            <a:pPr lvl="1">
              <a:defRPr/>
            </a:pPr>
            <a:r>
              <a:rPr lang="en-US" sz="2800" dirty="0">
                <a:latin typeface="Helvetica" pitchFamily="2" charset="0"/>
              </a:rPr>
              <a:t>e.g.: 128.119.40.136</a:t>
            </a:r>
          </a:p>
          <a:p>
            <a:pPr lvl="1"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F51F861-D4AD-CD46-A67F-018CCE6A2B4D}"/>
              </a:ext>
            </a:extLst>
          </p:cNvPr>
          <p:cNvSpPr txBox="1">
            <a:spLocks noChangeArrowheads="1"/>
          </p:cNvSpPr>
          <p:nvPr/>
        </p:nvSpPr>
        <p:spPr>
          <a:xfrm>
            <a:off x="925425" y="3402169"/>
            <a:ext cx="10903227" cy="2652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defRPr/>
            </a:pP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MAC or physical or link-layer address</a:t>
            </a:r>
          </a:p>
          <a:p>
            <a:pPr lvl="1">
              <a:defRPr/>
            </a:pPr>
            <a:r>
              <a:rPr lang="en-US" sz="2800" dirty="0">
                <a:latin typeface="Helvetica" pitchFamily="2" charset="0"/>
              </a:rPr>
              <a:t>Used “locally” to get frame from one interface to another physically-connected interface (same subnet, in IP-addressing sense)</a:t>
            </a:r>
          </a:p>
          <a:p>
            <a:pPr lvl="1">
              <a:defRPr/>
            </a:pPr>
            <a:r>
              <a:rPr lang="en-US" sz="2800" dirty="0">
                <a:latin typeface="Helvetica" pitchFamily="2" charset="0"/>
              </a:rPr>
              <a:t>This course: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Ethernet</a:t>
            </a:r>
            <a:r>
              <a:rPr lang="en-US" sz="2800" dirty="0">
                <a:latin typeface="Helvetica" pitchFamily="2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family </a:t>
            </a:r>
            <a:r>
              <a:rPr lang="en-US" sz="2800" dirty="0">
                <a:latin typeface="Helvetica" pitchFamily="2" charset="0"/>
              </a:rPr>
              <a:t>of link layer protocols</a:t>
            </a:r>
          </a:p>
          <a:p>
            <a:pPr lvl="1">
              <a:defRPr/>
            </a:pP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48-bit </a:t>
            </a:r>
            <a:r>
              <a:rPr lang="en-US" sz="2800" dirty="0">
                <a:latin typeface="Helvetica" pitchFamily="2" charset="0"/>
              </a:rPr>
              <a:t>Ethernet MAC address burned in NIC ROM</a:t>
            </a:r>
          </a:p>
          <a:p>
            <a:pPr lvl="2">
              <a:defRPr/>
            </a:pPr>
            <a:r>
              <a:rPr lang="en-US" sz="2400" dirty="0">
                <a:latin typeface="Helvetica" pitchFamily="2" charset="0"/>
              </a:rPr>
              <a:t>Sometimes, the address can be set in software</a:t>
            </a:r>
          </a:p>
          <a:p>
            <a:pPr lvl="1"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A3974C1-45B4-5341-A96C-26EFA0BC954B}"/>
              </a:ext>
            </a:extLst>
          </p:cNvPr>
          <p:cNvGrpSpPr/>
          <p:nvPr/>
        </p:nvGrpSpPr>
        <p:grpSpPr>
          <a:xfrm>
            <a:off x="1842416" y="6012272"/>
            <a:ext cx="9069244" cy="649904"/>
            <a:chOff x="1491537" y="5593996"/>
            <a:chExt cx="9069244" cy="649904"/>
          </a:xfrm>
        </p:grpSpPr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4108502E-90D7-684B-A7CF-A0EB238E3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0805" y="5593996"/>
              <a:ext cx="3659976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</a:rPr>
                <a:t>hexadecimal (base 16) notation</a:t>
              </a:r>
            </a:p>
            <a:p>
              <a:pPr>
                <a:defRPr/>
              </a:pPr>
              <a:r>
                <a:rPr lang="en-US" dirty="0">
                  <a:latin typeface="Helvetica" pitchFamily="2" charset="0"/>
                </a:rPr>
                <a:t>(each “numeral” represents 4 bits)</a:t>
              </a: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F3EB23B5-9722-524B-A947-6BAB90B5BF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23420" y="5883671"/>
              <a:ext cx="580767" cy="12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D04D30B9-A03D-3D4E-82B8-D739C54E39F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491537" y="5661185"/>
              <a:ext cx="5170575" cy="5827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>
                <a:defRPr/>
              </a:pPr>
              <a:r>
                <a:rPr lang="en-US" sz="2800" dirty="0">
                  <a:latin typeface="Helvetica" pitchFamily="2" charset="0"/>
                </a:rPr>
                <a:t>e.g.: 1A-2F-BB-76-09-AD</a:t>
              </a:r>
            </a:p>
            <a:p>
              <a:pPr lvl="1"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253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9">
            <a:extLst>
              <a:ext uri="{FF2B5EF4-FFF2-40B4-BE49-F238E27FC236}">
                <a16:creationId xmlns:a16="http://schemas.microsoft.com/office/drawing/2014/main" id="{F64820FD-43AE-524F-92B3-2C996E99E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8734" y="4271477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671BEEC6-B648-BD41-8A64-91771D85E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3225" y="3351624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4BD049D1-92B4-8841-8329-453013A73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9594" y="5298866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ea typeface="ＭＳ Ｐゴシック" charset="0"/>
              </a:rPr>
              <a:t>MAC addresses</a:t>
            </a:r>
            <a:endParaRPr lang="en-US" sz="4400" b="0" dirty="0"/>
          </a:p>
        </p:txBody>
      </p:sp>
      <p:sp>
        <p:nvSpPr>
          <p:cNvPr id="45" name="Text Box 4">
            <a:extLst>
              <a:ext uri="{FF2B5EF4-FFF2-40B4-BE49-F238E27FC236}">
                <a16:creationId xmlns:a16="http://schemas.microsoft.com/office/drawing/2014/main" id="{639A8D23-CDBF-2646-8186-B37431299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216922"/>
            <a:ext cx="923855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i="0" dirty="0">
                <a:latin typeface="Helvetica" pitchFamily="2" charset="0"/>
              </a:rPr>
              <a:t>each interface on LAN </a:t>
            </a:r>
          </a:p>
          <a:p>
            <a:pPr marL="457200" indent="-2746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A8"/>
              </a:buClr>
              <a:buFont typeface="Wingdings" pitchFamily="2" charset="2"/>
              <a:buChar char="§"/>
              <a:defRPr/>
            </a:pPr>
            <a:r>
              <a:rPr lang="en-US" sz="2800" i="0" dirty="0">
                <a:latin typeface="Helvetica" pitchFamily="2" charset="0"/>
              </a:rPr>
              <a:t>has unique 48-bit MAC address</a:t>
            </a:r>
          </a:p>
          <a:p>
            <a:pPr marL="457200" indent="-2746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A8"/>
              </a:buClr>
              <a:buFont typeface="Wingdings" pitchFamily="2" charset="2"/>
              <a:buChar char="§"/>
              <a:defRPr/>
            </a:pPr>
            <a:r>
              <a:rPr lang="en-US" sz="2800" i="0" dirty="0">
                <a:latin typeface="Helvetica" pitchFamily="2" charset="0"/>
              </a:rPr>
              <a:t>has a locally unique 32-bit IP address (as we’ve seen)</a:t>
            </a:r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F57007A4-9929-8C47-B54D-D1B70F2B48AD}"/>
              </a:ext>
            </a:extLst>
          </p:cNvPr>
          <p:cNvSpPr>
            <a:spLocks/>
          </p:cNvSpPr>
          <p:nvPr/>
        </p:nvSpPr>
        <p:spPr bwMode="auto">
          <a:xfrm>
            <a:off x="5425937" y="3593615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Helvetica" pitchFamily="2" charset="0"/>
              <a:ea typeface="ＭＳ Ｐゴシック" charset="0"/>
            </a:endParaRPr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8EE12B75-B162-D046-8610-F469FA2F1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46825" y="4320484"/>
            <a:ext cx="79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52" name="Text Box 24">
            <a:extLst>
              <a:ext uri="{FF2B5EF4-FFF2-40B4-BE49-F238E27FC236}">
                <a16:creationId xmlns:a16="http://schemas.microsoft.com/office/drawing/2014/main" id="{0B96A29F-FA92-4046-A8C4-553BE3BB4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0648" y="3308137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latin typeface="Helvetica" pitchFamily="2" charset="0"/>
              </a:rPr>
              <a:t>1A-2F-BB-76-09-AD</a:t>
            </a:r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id="{D34196EA-878C-BD4B-B367-A871F347D7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5327" y="4436502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id="{9E6E8FDA-5A5E-0F42-B9A3-C2819201F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9197" y="4779066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latin typeface="Helvetica" pitchFamily="2" charset="0"/>
              </a:rPr>
              <a:t>58-23-D7-FA-20-B0</a:t>
            </a:r>
          </a:p>
        </p:txBody>
      </p:sp>
      <p:sp>
        <p:nvSpPr>
          <p:cNvPr id="56" name="Line 28">
            <a:extLst>
              <a:ext uri="{FF2B5EF4-FFF2-40B4-BE49-F238E27FC236}">
                <a16:creationId xmlns:a16="http://schemas.microsoft.com/office/drawing/2014/main" id="{75320AB1-33FB-E441-96FA-8A3695961F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62781" y="5733635"/>
            <a:ext cx="360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57" name="Text Box 29">
            <a:extLst>
              <a:ext uri="{FF2B5EF4-FFF2-40B4-BE49-F238E27FC236}">
                <a16:creationId xmlns:a16="http://schemas.microsoft.com/office/drawing/2014/main" id="{5200AA6C-1F84-3F41-9A67-F6A4557B0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5122" y="5577774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latin typeface="Helvetica" pitchFamily="2" charset="0"/>
              </a:rPr>
              <a:t>0C-C4-11-6F-E3-98</a:t>
            </a:r>
          </a:p>
        </p:txBody>
      </p:sp>
      <p:sp>
        <p:nvSpPr>
          <p:cNvPr id="58" name="Line 30">
            <a:extLst>
              <a:ext uri="{FF2B5EF4-FFF2-40B4-BE49-F238E27FC236}">
                <a16:creationId xmlns:a16="http://schemas.microsoft.com/office/drawing/2014/main" id="{A3219F56-0BCF-1141-92E9-42AADFF29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5234" y="4427052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2EFE11A4-7F50-BB42-A3B3-7827175F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659" y="4801702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latin typeface="Helvetica" pitchFamily="2" charset="0"/>
              </a:rPr>
              <a:t>71-65-F7-2B-08-53</a:t>
            </a:r>
          </a:p>
        </p:txBody>
      </p:sp>
      <p:sp>
        <p:nvSpPr>
          <p:cNvPr id="60" name="Text Box 32">
            <a:extLst>
              <a:ext uri="{FF2B5EF4-FFF2-40B4-BE49-F238E27FC236}">
                <a16:creationId xmlns:a16="http://schemas.microsoft.com/office/drawing/2014/main" id="{4D80277F-6853-7C4B-8A3B-77BAE9A5A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374" y="3992146"/>
            <a:ext cx="217335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latin typeface="Helvetica" pitchFamily="2" charset="0"/>
              </a:rPr>
              <a:t>  Ethernet LAN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latin typeface="Helvetica" pitchFamily="2" charset="0"/>
              </a:rPr>
              <a:t>(wired or wireless)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latin typeface="Helvetica" pitchFamily="2" charset="0"/>
              </a:rPr>
              <a:t>137.196.7/24</a:t>
            </a:r>
            <a:endParaRPr lang="en-US" i="0" dirty="0">
              <a:latin typeface="Helvetica" pitchFamily="2" charset="0"/>
            </a:endParaRP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id="{BD959ED9-514E-BB43-A03D-9610B0A4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8853" y="3353446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grpSp>
        <p:nvGrpSpPr>
          <p:cNvPr id="74" name="Group 44">
            <a:extLst>
              <a:ext uri="{FF2B5EF4-FFF2-40B4-BE49-F238E27FC236}">
                <a16:creationId xmlns:a16="http://schemas.microsoft.com/office/drawing/2014/main" id="{F28A69E5-B425-D84E-A92A-1BF2AE27083E}"/>
              </a:ext>
            </a:extLst>
          </p:cNvPr>
          <p:cNvGrpSpPr>
            <a:grpSpLocks/>
          </p:cNvGrpSpPr>
          <p:nvPr/>
        </p:nvGrpSpPr>
        <p:grpSpPr bwMode="auto">
          <a:xfrm>
            <a:off x="6030223" y="2820774"/>
            <a:ext cx="812800" cy="658813"/>
            <a:chOff x="-44" y="1473"/>
            <a:chExt cx="981" cy="1105"/>
          </a:xfrm>
        </p:grpSpPr>
        <p:pic>
          <p:nvPicPr>
            <p:cNvPr id="75" name="Picture 45" descr="desktop_computer_stylized_medium">
              <a:extLst>
                <a:ext uri="{FF2B5EF4-FFF2-40B4-BE49-F238E27FC236}">
                  <a16:creationId xmlns:a16="http://schemas.microsoft.com/office/drawing/2014/main" id="{28306720-28D9-9C4C-8C6D-B304BB9A4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12165CA3-A696-A94F-A6BA-D9ECFB265D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sp>
        <p:nvSpPr>
          <p:cNvPr id="83" name="Rectangle 37">
            <a:extLst>
              <a:ext uri="{FF2B5EF4-FFF2-40B4-BE49-F238E27FC236}">
                <a16:creationId xmlns:a16="http://schemas.microsoft.com/office/drawing/2014/main" id="{CD202D37-460B-D748-8210-605E1AE082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597155" y="4139781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84" name="Rectangle 37">
            <a:extLst>
              <a:ext uri="{FF2B5EF4-FFF2-40B4-BE49-F238E27FC236}">
                <a16:creationId xmlns:a16="http://schemas.microsoft.com/office/drawing/2014/main" id="{820D05A1-5D97-6B44-A956-45C339CD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7678" y="5606756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85" name="Rectangle 37">
            <a:extLst>
              <a:ext uri="{FF2B5EF4-FFF2-40B4-BE49-F238E27FC236}">
                <a16:creationId xmlns:a16="http://schemas.microsoft.com/office/drawing/2014/main" id="{95FE12BC-DAAC-5848-8DA7-F4CB324AD8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031860" y="4201701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grpSp>
        <p:nvGrpSpPr>
          <p:cNvPr id="64" name="Group 38">
            <a:extLst>
              <a:ext uri="{FF2B5EF4-FFF2-40B4-BE49-F238E27FC236}">
                <a16:creationId xmlns:a16="http://schemas.microsoft.com/office/drawing/2014/main" id="{90CD0E16-8B92-9A4D-9A85-FA76287C25CA}"/>
              </a:ext>
            </a:extLst>
          </p:cNvPr>
          <p:cNvGrpSpPr>
            <a:grpSpLocks/>
          </p:cNvGrpSpPr>
          <p:nvPr/>
        </p:nvGrpSpPr>
        <p:grpSpPr bwMode="auto">
          <a:xfrm>
            <a:off x="3922434" y="3893652"/>
            <a:ext cx="812800" cy="658813"/>
            <a:chOff x="-44" y="1473"/>
            <a:chExt cx="981" cy="1105"/>
          </a:xfrm>
        </p:grpSpPr>
        <p:pic>
          <p:nvPicPr>
            <p:cNvPr id="65" name="Picture 39" descr="desktop_computer_stylized_medium">
              <a:extLst>
                <a:ext uri="{FF2B5EF4-FFF2-40B4-BE49-F238E27FC236}">
                  <a16:creationId xmlns:a16="http://schemas.microsoft.com/office/drawing/2014/main" id="{8751C04C-5F67-E747-BB72-C6A175F35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2DD46F7-3C85-0143-8A1D-B7410F2B0D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79" name="Group 47">
            <a:extLst>
              <a:ext uri="{FF2B5EF4-FFF2-40B4-BE49-F238E27FC236}">
                <a16:creationId xmlns:a16="http://schemas.microsoft.com/office/drawing/2014/main" id="{44746C07-410E-1F4F-91B6-1B430F3CFA31}"/>
              </a:ext>
            </a:extLst>
          </p:cNvPr>
          <p:cNvGrpSpPr>
            <a:grpSpLocks/>
          </p:cNvGrpSpPr>
          <p:nvPr/>
        </p:nvGrpSpPr>
        <p:grpSpPr bwMode="auto">
          <a:xfrm>
            <a:off x="7880069" y="4049022"/>
            <a:ext cx="812800" cy="658812"/>
            <a:chOff x="-26" y="1473"/>
            <a:chExt cx="981" cy="1105"/>
          </a:xfrm>
        </p:grpSpPr>
        <p:pic>
          <p:nvPicPr>
            <p:cNvPr id="80" name="Picture 48" descr="desktop_computer_stylized_medium">
              <a:extLst>
                <a:ext uri="{FF2B5EF4-FFF2-40B4-BE49-F238E27FC236}">
                  <a16:creationId xmlns:a16="http://schemas.microsoft.com/office/drawing/2014/main" id="{3B33B5E2-E8CC-3C46-9F6A-AA84F471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id="{7DA23775-D4E8-F544-B835-C7A71FAB6C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04DD163-DABA-C240-A6C6-E33234DB2F4D}"/>
              </a:ext>
            </a:extLst>
          </p:cNvPr>
          <p:cNvCxnSpPr/>
          <p:nvPr/>
        </p:nvCxnSpPr>
        <p:spPr>
          <a:xfrm flipH="1">
            <a:off x="6719722" y="3486836"/>
            <a:ext cx="25483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41">
            <a:extLst>
              <a:ext uri="{FF2B5EF4-FFF2-40B4-BE49-F238E27FC236}">
                <a16:creationId xmlns:a16="http://schemas.microsoft.com/office/drawing/2014/main" id="{27B89BCB-87CA-7640-BC2D-65A05B519E96}"/>
              </a:ext>
            </a:extLst>
          </p:cNvPr>
          <p:cNvGrpSpPr>
            <a:grpSpLocks/>
          </p:cNvGrpSpPr>
          <p:nvPr/>
        </p:nvGrpSpPr>
        <p:grpSpPr bwMode="auto">
          <a:xfrm>
            <a:off x="5832544" y="5800310"/>
            <a:ext cx="812800" cy="658813"/>
            <a:chOff x="-44" y="1473"/>
            <a:chExt cx="981" cy="1105"/>
          </a:xfrm>
        </p:grpSpPr>
        <p:pic>
          <p:nvPicPr>
            <p:cNvPr id="70" name="Picture 42" descr="desktop_computer_stylized_medium">
              <a:extLst>
                <a:ext uri="{FF2B5EF4-FFF2-40B4-BE49-F238E27FC236}">
                  <a16:creationId xmlns:a16="http://schemas.microsoft.com/office/drawing/2014/main" id="{0C82CFB4-3428-8647-99DD-3B6C59F3E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id="{04A0D4C8-54E1-0E46-B711-36765520B5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sp>
        <p:nvSpPr>
          <p:cNvPr id="87" name="Text Box 33">
            <a:extLst>
              <a:ext uri="{FF2B5EF4-FFF2-40B4-BE49-F238E27FC236}">
                <a16:creationId xmlns:a16="http://schemas.microsoft.com/office/drawing/2014/main" id="{4D60F09C-EEAE-8949-89C9-70CE657C8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458" y="3093691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Helvetica" pitchFamily="2" charset="0"/>
              </a:rPr>
              <a:t>137.196.7.78</a:t>
            </a:r>
          </a:p>
        </p:txBody>
      </p:sp>
      <p:sp>
        <p:nvSpPr>
          <p:cNvPr id="88" name="Text Box 36">
            <a:extLst>
              <a:ext uri="{FF2B5EF4-FFF2-40B4-BE49-F238E27FC236}">
                <a16:creationId xmlns:a16="http://schemas.microsoft.com/office/drawing/2014/main" id="{DD4B55F8-6951-BB48-93B1-8A8C712F3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3609" y="4977848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Helvetica" pitchFamily="2" charset="0"/>
              </a:rPr>
              <a:t>137.196.7.14</a:t>
            </a:r>
          </a:p>
        </p:txBody>
      </p:sp>
      <p:sp>
        <p:nvSpPr>
          <p:cNvPr id="89" name="Text Box 39">
            <a:extLst>
              <a:ext uri="{FF2B5EF4-FFF2-40B4-BE49-F238E27FC236}">
                <a16:creationId xmlns:a16="http://schemas.microsoft.com/office/drawing/2014/main" id="{2D84C91A-F7A7-644A-9323-5E12ED7E9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75" y="5795342"/>
            <a:ext cx="1217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Helvetica" pitchFamily="2" charset="0"/>
              </a:rPr>
              <a:t>137.196.7.88</a:t>
            </a:r>
          </a:p>
        </p:txBody>
      </p:sp>
      <p:sp>
        <p:nvSpPr>
          <p:cNvPr id="90" name="Text Box 31">
            <a:extLst>
              <a:ext uri="{FF2B5EF4-FFF2-40B4-BE49-F238E27FC236}">
                <a16:creationId xmlns:a16="http://schemas.microsoft.com/office/drawing/2014/main" id="{CD5A8CEC-3E57-A944-A0C6-256AED09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352" y="5017604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Helvetica" pitchFamily="2" charset="0"/>
              </a:rPr>
              <a:t>137.196.7.23</a:t>
            </a:r>
          </a:p>
        </p:txBody>
      </p:sp>
    </p:spTree>
    <p:extLst>
      <p:ext uri="{BB962C8B-B14F-4D97-AF65-F5344CB8AC3E}">
        <p14:creationId xmlns:p14="http://schemas.microsoft.com/office/powerpoint/2010/main" val="259480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14141</TotalTime>
  <Words>3038</Words>
  <Application>Microsoft Macintosh PowerPoint</Application>
  <PresentationFormat>Widescreen</PresentationFormat>
  <Paragraphs>698</Paragraphs>
  <Slides>44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Helvetica</vt:lpstr>
      <vt:lpstr>Times</vt:lpstr>
      <vt:lpstr>Times New Roman</vt:lpstr>
      <vt:lpstr>Wingdings</vt:lpstr>
      <vt:lpstr>Office Theme</vt:lpstr>
      <vt:lpstr>CS 352 Link Layer: Introduction</vt:lpstr>
      <vt:lpstr>Link layer</vt:lpstr>
      <vt:lpstr>Link layer: introduction</vt:lpstr>
      <vt:lpstr>Link layer: context</vt:lpstr>
      <vt:lpstr>Where is the link layer implemented?</vt:lpstr>
      <vt:lpstr>Interfaces communicating</vt:lpstr>
      <vt:lpstr>Link layer (MAC) addresses</vt:lpstr>
      <vt:lpstr>Link layer addresses</vt:lpstr>
      <vt:lpstr>MAC addresses</vt:lpstr>
      <vt:lpstr>MAC addresses</vt:lpstr>
      <vt:lpstr>Link layer services</vt:lpstr>
      <vt:lpstr>Link layer: services</vt:lpstr>
      <vt:lpstr>Link layer: services</vt:lpstr>
      <vt:lpstr>Link layer: services: there’s more!</vt:lpstr>
      <vt:lpstr>Link layer: services</vt:lpstr>
      <vt:lpstr>PowerPoint Presentation</vt:lpstr>
      <vt:lpstr>CS 352 Encoding, Error Detection,  and Correction</vt:lpstr>
      <vt:lpstr>Recall: Link layer services</vt:lpstr>
      <vt:lpstr>Link layer: services</vt:lpstr>
      <vt:lpstr>Handling digital and physical Information</vt:lpstr>
      <vt:lpstr>Encoding and Decoding</vt:lpstr>
      <vt:lpstr>Clock sync and recovery</vt:lpstr>
      <vt:lpstr>Self-clocking encoding</vt:lpstr>
      <vt:lpstr>Error Detection &amp; Correction</vt:lpstr>
      <vt:lpstr>Error detection</vt:lpstr>
      <vt:lpstr>Parity checking</vt:lpstr>
      <vt:lpstr>Review: Transport (UDP/TCP) checksum</vt:lpstr>
      <vt:lpstr>Cyclic Redundancy Check (CRC)</vt:lpstr>
      <vt:lpstr>Cyclic Redundancy Check (CRC): example</vt:lpstr>
      <vt:lpstr>Summary</vt:lpstr>
      <vt:lpstr>PowerPoint Presentation</vt:lpstr>
      <vt:lpstr>CS 352 Connecting Multiple Endpoints into a Single Network</vt:lpstr>
      <vt:lpstr>A small organizational network today</vt:lpstr>
      <vt:lpstr>Switching</vt:lpstr>
      <vt:lpstr>Switch: multiple simultaneous transmissions</vt:lpstr>
      <vt:lpstr>Switch: multiple simultaneous transmissions</vt:lpstr>
      <vt:lpstr>Switched LAN</vt:lpstr>
      <vt:lpstr>Switch forwarding table</vt:lpstr>
      <vt:lpstr>MAC learning</vt:lpstr>
      <vt:lpstr>MAC learning: frame forwarding</vt:lpstr>
      <vt:lpstr>Forwarding: Example</vt:lpstr>
      <vt:lpstr>Interconnecting switches</vt:lpstr>
      <vt:lpstr>Switches vs. routers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9076</cp:revision>
  <dcterms:created xsi:type="dcterms:W3CDTF">2019-01-23T03:40:12Z</dcterms:created>
  <dcterms:modified xsi:type="dcterms:W3CDTF">2021-03-30T10:43:01Z</dcterms:modified>
</cp:coreProperties>
</file>