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607" r:id="rId2"/>
    <p:sldId id="876" r:id="rId3"/>
    <p:sldId id="908" r:id="rId4"/>
    <p:sldId id="910" r:id="rId5"/>
    <p:sldId id="820" r:id="rId6"/>
    <p:sldId id="821" r:id="rId7"/>
    <p:sldId id="822" r:id="rId8"/>
    <p:sldId id="824" r:id="rId9"/>
    <p:sldId id="825" r:id="rId10"/>
    <p:sldId id="832" r:id="rId11"/>
    <p:sldId id="833" r:id="rId12"/>
    <p:sldId id="834" r:id="rId13"/>
    <p:sldId id="835" r:id="rId14"/>
    <p:sldId id="836" r:id="rId15"/>
    <p:sldId id="837" r:id="rId16"/>
    <p:sldId id="838" r:id="rId17"/>
    <p:sldId id="839" r:id="rId18"/>
    <p:sldId id="840" r:id="rId19"/>
    <p:sldId id="508" r:id="rId20"/>
    <p:sldId id="878" r:id="rId21"/>
    <p:sldId id="911" r:id="rId22"/>
    <p:sldId id="900" r:id="rId23"/>
    <p:sldId id="913" r:id="rId24"/>
    <p:sldId id="888" r:id="rId25"/>
    <p:sldId id="902" r:id="rId26"/>
    <p:sldId id="903" r:id="rId27"/>
    <p:sldId id="904" r:id="rId28"/>
    <p:sldId id="905" r:id="rId29"/>
    <p:sldId id="906" r:id="rId30"/>
    <p:sldId id="907" r:id="rId31"/>
    <p:sldId id="912" r:id="rId32"/>
    <p:sldId id="90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08"/>
    <p:restoredTop sz="94664"/>
  </p:normalViewPr>
  <p:slideViewPr>
    <p:cSldViewPr snapToGrid="0" snapToObjects="1">
      <p:cViewPr varScale="1">
        <p:scale>
          <a:sx n="128" d="100"/>
          <a:sy n="128" d="100"/>
        </p:scale>
        <p:origin x="672" y="17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14" d="100"/>
          <a:sy n="114" d="100"/>
        </p:scale>
        <p:origin x="305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C490B-630B-7F46-B6FE-05D0FD1689A8}" type="datetimeFigureOut">
              <a:rPr lang="en-US" smtClean="0"/>
              <a:t>5/1/20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F09D5-B346-194E-BAD1-FA5CF715891F}" type="slidenum">
              <a:rPr lang="en-US" smtClean="0"/>
              <a:t>‹#›</a:t>
            </a:fld>
            <a:endParaRPr lang="en-US"/>
          </a:p>
        </p:txBody>
      </p:sp>
    </p:spTree>
    <p:extLst>
      <p:ext uri="{BB962C8B-B14F-4D97-AF65-F5344CB8AC3E}">
        <p14:creationId xmlns:p14="http://schemas.microsoft.com/office/powerpoint/2010/main" val="553778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B880C6B-3549-9143-AA21-921A1B2E8309}" type="slidenum">
              <a:rPr lang="en-US"/>
              <a:pPr>
                <a:defRPr/>
              </a:pPr>
              <a:t>5</a:t>
            </a:fld>
            <a:endParaRPr lang="en-US" dirty="0"/>
          </a:p>
        </p:txBody>
      </p:sp>
      <p:sp>
        <p:nvSpPr>
          <p:cNvPr id="51302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310682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88D8A87-5521-8A4A-844C-FA7F40FDEAFA}" type="slidenum">
              <a:rPr lang="en-US"/>
              <a:pPr>
                <a:defRPr/>
              </a:pPr>
              <a:t>14</a:t>
            </a:fld>
            <a:endParaRPr lang="en-US" dirty="0"/>
          </a:p>
        </p:txBody>
      </p:sp>
      <p:sp>
        <p:nvSpPr>
          <p:cNvPr id="529410"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153663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629B5B6-4B24-C048-B479-237B82AFA155}" type="slidenum">
              <a:rPr lang="en-US"/>
              <a:pPr>
                <a:defRPr/>
              </a:pPr>
              <a:t>15</a:t>
            </a:fld>
            <a:endParaRPr lang="en-US" dirty="0"/>
          </a:p>
        </p:txBody>
      </p:sp>
      <p:sp>
        <p:nvSpPr>
          <p:cNvPr id="530434"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676046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BA3352-C8EC-2A47-B992-7CD6489C84B8}" type="slidenum">
              <a:rPr lang="en-US"/>
              <a:pPr>
                <a:defRPr/>
              </a:pPr>
              <a:t>16</a:t>
            </a:fld>
            <a:endParaRPr lang="en-US" dirty="0"/>
          </a:p>
        </p:txBody>
      </p:sp>
      <p:sp>
        <p:nvSpPr>
          <p:cNvPr id="531458"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010024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423C51-D0E2-DD4F-8B93-F2B073FF11DF}" type="slidenum">
              <a:rPr lang="en-US"/>
              <a:pPr>
                <a:defRPr/>
              </a:pPr>
              <a:t>17</a:t>
            </a:fld>
            <a:endParaRPr lang="en-US" dirty="0"/>
          </a:p>
        </p:txBody>
      </p:sp>
      <p:sp>
        <p:nvSpPr>
          <p:cNvPr id="532482"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300861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BA94D54-0CEB-3C4F-AA2A-6B37587DF09E}" type="slidenum">
              <a:rPr lang="en-US"/>
              <a:pPr>
                <a:defRPr/>
              </a:pPr>
              <a:t>18</a:t>
            </a:fld>
            <a:endParaRPr lang="en-US" dirty="0"/>
          </a:p>
        </p:txBody>
      </p:sp>
      <p:sp>
        <p:nvSpPr>
          <p:cNvPr id="489474"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88685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532D246-0A3E-0942-A66E-EDEEF190E1F7}" type="slidenum">
              <a:rPr lang="en-US"/>
              <a:pPr>
                <a:defRPr/>
              </a:pPr>
              <a:t>6</a:t>
            </a:fld>
            <a:endParaRPr lang="en-US" dirty="0"/>
          </a:p>
        </p:txBody>
      </p:sp>
      <p:sp>
        <p:nvSpPr>
          <p:cNvPr id="514050"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778748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38588A5-EA74-0C48-B297-8EBBBF00682B}" type="slidenum">
              <a:rPr lang="en-US"/>
              <a:pPr>
                <a:defRPr/>
              </a:pPr>
              <a:t>7</a:t>
            </a:fld>
            <a:endParaRPr lang="en-US" dirty="0"/>
          </a:p>
        </p:txBody>
      </p:sp>
      <p:sp>
        <p:nvSpPr>
          <p:cNvPr id="515074"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4200676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726D9D-4696-CF46-B5DD-DCFABDE76080}" type="slidenum">
              <a:rPr lang="en-US"/>
              <a:pPr>
                <a:defRPr/>
              </a:pPr>
              <a:t>8</a:t>
            </a:fld>
            <a:endParaRPr lang="en-US" dirty="0"/>
          </a:p>
        </p:txBody>
      </p:sp>
      <p:sp>
        <p:nvSpPr>
          <p:cNvPr id="517122"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4158555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C898BED-EC88-B149-8BB6-D2868E47B680}" type="slidenum">
              <a:rPr lang="en-US"/>
              <a:pPr>
                <a:defRPr/>
              </a:pPr>
              <a:t>9</a:t>
            </a:fld>
            <a:endParaRPr lang="en-US" dirty="0"/>
          </a:p>
        </p:txBody>
      </p:sp>
      <p:sp>
        <p:nvSpPr>
          <p:cNvPr id="5181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306860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F092EF8-B157-FB4A-A2F4-A9F3F0854297}" type="slidenum">
              <a:rPr lang="en-US"/>
              <a:pPr>
                <a:defRPr/>
              </a:pPr>
              <a:t>10</a:t>
            </a:fld>
            <a:endParaRPr lang="en-US" dirty="0"/>
          </a:p>
        </p:txBody>
      </p:sp>
      <p:sp>
        <p:nvSpPr>
          <p:cNvPr id="525314"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719610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62D13E-70A6-0645-9276-A63A0F553A84}" type="slidenum">
              <a:rPr lang="en-US"/>
              <a:pPr>
                <a:defRPr/>
              </a:pPr>
              <a:t>11</a:t>
            </a:fld>
            <a:endParaRPr lang="en-US" dirty="0"/>
          </a:p>
        </p:txBody>
      </p:sp>
      <p:sp>
        <p:nvSpPr>
          <p:cNvPr id="526338"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578999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4C40E9C-E805-8344-9B18-EBECDBC8FBB4}" type="slidenum">
              <a:rPr lang="en-US"/>
              <a:pPr>
                <a:defRPr/>
              </a:pPr>
              <a:t>12</a:t>
            </a:fld>
            <a:endParaRPr lang="en-US" dirty="0"/>
          </a:p>
        </p:txBody>
      </p:sp>
      <p:sp>
        <p:nvSpPr>
          <p:cNvPr id="527362"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87537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8F6FCC8-AEB5-5D45-8AA9-3E97E28CA55F}" type="slidenum">
              <a:rPr lang="en-US"/>
              <a:pPr>
                <a:defRPr/>
              </a:pPr>
              <a:t>13</a:t>
            </a:fld>
            <a:endParaRPr lang="en-US" dirty="0"/>
          </a:p>
        </p:txBody>
      </p:sp>
      <p:sp>
        <p:nvSpPr>
          <p:cNvPr id="52838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974392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CC37-3420-4F49-8C33-4BCB3B51A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8A51D8-7D8A-A547-B24D-6DD12E8CCA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251904-F682-B84A-BF47-8129AB4C185D}"/>
              </a:ext>
            </a:extLst>
          </p:cNvPr>
          <p:cNvSpPr>
            <a:spLocks noGrp="1"/>
          </p:cNvSpPr>
          <p:nvPr>
            <p:ph type="dt" sz="half" idx="10"/>
          </p:nvPr>
        </p:nvSpPr>
        <p:spPr/>
        <p:txBody>
          <a:bodyPr/>
          <a:lstStyle/>
          <a:p>
            <a:fld id="{DEDCE603-2B12-5844-BEA7-E98E825B38C7}" type="datetimeFigureOut">
              <a:rPr lang="en-US" smtClean="0"/>
              <a:t>5/1/20</a:t>
            </a:fld>
            <a:endParaRPr lang="en-US"/>
          </a:p>
        </p:txBody>
      </p:sp>
      <p:sp>
        <p:nvSpPr>
          <p:cNvPr id="5" name="Footer Placeholder 4">
            <a:extLst>
              <a:ext uri="{FF2B5EF4-FFF2-40B4-BE49-F238E27FC236}">
                <a16:creationId xmlns:a16="http://schemas.microsoft.com/office/drawing/2014/main" id="{9985BB43-14AB-9945-9BCA-9BC503CCC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1333A-8598-4B4F-AB52-6579A2E12356}"/>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526267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43C6-896E-584A-A963-7E16D546EA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35AA53-208E-C24B-8273-CFDD1A5E79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851F6-81D0-1643-BAF0-AA0E98E0C39A}"/>
              </a:ext>
            </a:extLst>
          </p:cNvPr>
          <p:cNvSpPr>
            <a:spLocks noGrp="1"/>
          </p:cNvSpPr>
          <p:nvPr>
            <p:ph type="dt" sz="half" idx="10"/>
          </p:nvPr>
        </p:nvSpPr>
        <p:spPr/>
        <p:txBody>
          <a:bodyPr/>
          <a:lstStyle/>
          <a:p>
            <a:fld id="{DEDCE603-2B12-5844-BEA7-E98E825B38C7}" type="datetimeFigureOut">
              <a:rPr lang="en-US" smtClean="0"/>
              <a:t>5/1/20</a:t>
            </a:fld>
            <a:endParaRPr lang="en-US"/>
          </a:p>
        </p:txBody>
      </p:sp>
      <p:sp>
        <p:nvSpPr>
          <p:cNvPr id="5" name="Footer Placeholder 4">
            <a:extLst>
              <a:ext uri="{FF2B5EF4-FFF2-40B4-BE49-F238E27FC236}">
                <a16:creationId xmlns:a16="http://schemas.microsoft.com/office/drawing/2014/main" id="{4BA70A3A-9A82-3C4C-AEFA-7B416F146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61641-65CD-7949-9285-F9862F78B0F9}"/>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3883620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D0A2B-7DBB-9445-8542-8AC8F7964D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7F09A6-0358-8E43-A178-3CA003BDFB6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EA068-5062-7E4F-B99C-2CEC343EC57B}"/>
              </a:ext>
            </a:extLst>
          </p:cNvPr>
          <p:cNvSpPr>
            <a:spLocks noGrp="1"/>
          </p:cNvSpPr>
          <p:nvPr>
            <p:ph type="dt" sz="half" idx="10"/>
          </p:nvPr>
        </p:nvSpPr>
        <p:spPr/>
        <p:txBody>
          <a:bodyPr/>
          <a:lstStyle/>
          <a:p>
            <a:fld id="{DEDCE603-2B12-5844-BEA7-E98E825B38C7}" type="datetimeFigureOut">
              <a:rPr lang="en-US" smtClean="0"/>
              <a:t>5/1/20</a:t>
            </a:fld>
            <a:endParaRPr lang="en-US"/>
          </a:p>
        </p:txBody>
      </p:sp>
      <p:sp>
        <p:nvSpPr>
          <p:cNvPr id="5" name="Footer Placeholder 4">
            <a:extLst>
              <a:ext uri="{FF2B5EF4-FFF2-40B4-BE49-F238E27FC236}">
                <a16:creationId xmlns:a16="http://schemas.microsoft.com/office/drawing/2014/main" id="{B783A096-D83E-7542-A78C-9916C3698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814C3-12DF-0447-9420-294EF2C87AAF}"/>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1125158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1117600" y="1905000"/>
            <a:ext cx="90424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11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A4C2-71EB-354A-A4E4-7A79F16713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F6FC06-E8D0-3A4C-BEE2-AA99DC38014C}"/>
              </a:ext>
            </a:extLst>
          </p:cNvPr>
          <p:cNvSpPr>
            <a:spLocks noGrp="1"/>
          </p:cNvSpPr>
          <p:nvPr>
            <p:ph idx="1"/>
          </p:nvPr>
        </p:nvSpPr>
        <p:spPr/>
        <p:txBody>
          <a:bodyPr/>
          <a:lstStyle>
            <a:lvl2pPr>
              <a:defRPr>
                <a:solidFill>
                  <a:schemeClr val="tx1">
                    <a:lumMod val="65000"/>
                    <a:lumOff val="35000"/>
                  </a:schemeClr>
                </a:solidFill>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7652FB-D490-114D-8030-09CCB72C2125}"/>
              </a:ext>
            </a:extLst>
          </p:cNvPr>
          <p:cNvSpPr>
            <a:spLocks noGrp="1"/>
          </p:cNvSpPr>
          <p:nvPr>
            <p:ph type="dt" sz="half" idx="10"/>
          </p:nvPr>
        </p:nvSpPr>
        <p:spPr/>
        <p:txBody>
          <a:bodyPr/>
          <a:lstStyle/>
          <a:p>
            <a:fld id="{DEDCE603-2B12-5844-BEA7-E98E825B38C7}" type="datetimeFigureOut">
              <a:rPr lang="en-US" smtClean="0"/>
              <a:t>5/1/20</a:t>
            </a:fld>
            <a:endParaRPr lang="en-US"/>
          </a:p>
        </p:txBody>
      </p:sp>
      <p:sp>
        <p:nvSpPr>
          <p:cNvPr id="5" name="Footer Placeholder 4">
            <a:extLst>
              <a:ext uri="{FF2B5EF4-FFF2-40B4-BE49-F238E27FC236}">
                <a16:creationId xmlns:a16="http://schemas.microsoft.com/office/drawing/2014/main" id="{5A062229-71C9-9847-AFE6-26AB269E2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C6DF4-CA65-8E43-B3A5-ECEF9025E648}"/>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351235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F248A-A301-5341-9BAF-2DDE80F1EB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2EDBBF-4F90-A34F-A685-DE4F29644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9B94B2-28BF-6945-A21C-40A2B76452FA}"/>
              </a:ext>
            </a:extLst>
          </p:cNvPr>
          <p:cNvSpPr>
            <a:spLocks noGrp="1"/>
          </p:cNvSpPr>
          <p:nvPr>
            <p:ph type="dt" sz="half" idx="10"/>
          </p:nvPr>
        </p:nvSpPr>
        <p:spPr/>
        <p:txBody>
          <a:bodyPr/>
          <a:lstStyle/>
          <a:p>
            <a:fld id="{DEDCE603-2B12-5844-BEA7-E98E825B38C7}" type="datetimeFigureOut">
              <a:rPr lang="en-US" smtClean="0"/>
              <a:t>5/1/20</a:t>
            </a:fld>
            <a:endParaRPr lang="en-US"/>
          </a:p>
        </p:txBody>
      </p:sp>
      <p:sp>
        <p:nvSpPr>
          <p:cNvPr id="5" name="Footer Placeholder 4">
            <a:extLst>
              <a:ext uri="{FF2B5EF4-FFF2-40B4-BE49-F238E27FC236}">
                <a16:creationId xmlns:a16="http://schemas.microsoft.com/office/drawing/2014/main" id="{B2DDE3C9-54E8-A94F-AD40-66CFF7B8F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58432-5359-0147-8D5C-B145EE76A445}"/>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144695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FC0B-F311-BC4B-A2D1-928B3513C7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E07925-946E-B44F-8713-0F0928FD5E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672E5B-AB30-F441-99C3-073B0FE0CD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7D735A-AFB0-C44A-9FC0-AFD3B6C0186C}"/>
              </a:ext>
            </a:extLst>
          </p:cNvPr>
          <p:cNvSpPr>
            <a:spLocks noGrp="1"/>
          </p:cNvSpPr>
          <p:nvPr>
            <p:ph type="dt" sz="half" idx="10"/>
          </p:nvPr>
        </p:nvSpPr>
        <p:spPr/>
        <p:txBody>
          <a:bodyPr/>
          <a:lstStyle/>
          <a:p>
            <a:fld id="{DEDCE603-2B12-5844-BEA7-E98E825B38C7}" type="datetimeFigureOut">
              <a:rPr lang="en-US" smtClean="0"/>
              <a:t>5/1/20</a:t>
            </a:fld>
            <a:endParaRPr lang="en-US"/>
          </a:p>
        </p:txBody>
      </p:sp>
      <p:sp>
        <p:nvSpPr>
          <p:cNvPr id="6" name="Footer Placeholder 5">
            <a:extLst>
              <a:ext uri="{FF2B5EF4-FFF2-40B4-BE49-F238E27FC236}">
                <a16:creationId xmlns:a16="http://schemas.microsoft.com/office/drawing/2014/main" id="{CBB6E5E5-7866-8E4B-B450-B712A2F3B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134CB-E65A-B242-BD74-667132F85D41}"/>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324058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191B-B3D5-974E-BBCC-0A9D6A627F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69E461-1B18-F04F-9E78-C3FEBD28C4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F1FC9F-4459-2448-8E0B-F470C373A3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8D66B2-805B-A347-89AD-F169432665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448249-093E-884B-B6CE-B747B284E5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2CDBF6-1121-9347-BF6B-B703CCE9F45C}"/>
              </a:ext>
            </a:extLst>
          </p:cNvPr>
          <p:cNvSpPr>
            <a:spLocks noGrp="1"/>
          </p:cNvSpPr>
          <p:nvPr>
            <p:ph type="dt" sz="half" idx="10"/>
          </p:nvPr>
        </p:nvSpPr>
        <p:spPr/>
        <p:txBody>
          <a:bodyPr/>
          <a:lstStyle/>
          <a:p>
            <a:fld id="{DEDCE603-2B12-5844-BEA7-E98E825B38C7}" type="datetimeFigureOut">
              <a:rPr lang="en-US" smtClean="0"/>
              <a:t>5/1/20</a:t>
            </a:fld>
            <a:endParaRPr lang="en-US"/>
          </a:p>
        </p:txBody>
      </p:sp>
      <p:sp>
        <p:nvSpPr>
          <p:cNvPr id="8" name="Footer Placeholder 7">
            <a:extLst>
              <a:ext uri="{FF2B5EF4-FFF2-40B4-BE49-F238E27FC236}">
                <a16:creationId xmlns:a16="http://schemas.microsoft.com/office/drawing/2014/main" id="{4C7F1FD6-CCAB-754B-B876-ABFCFD3D50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E9FA76-646A-F442-AA4F-7622918BEBE9}"/>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275826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A493-905D-7F41-8284-D8B4EC8824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B5B470-4001-1843-A7E0-885C22956F53}"/>
              </a:ext>
            </a:extLst>
          </p:cNvPr>
          <p:cNvSpPr>
            <a:spLocks noGrp="1"/>
          </p:cNvSpPr>
          <p:nvPr>
            <p:ph type="dt" sz="half" idx="10"/>
          </p:nvPr>
        </p:nvSpPr>
        <p:spPr/>
        <p:txBody>
          <a:bodyPr/>
          <a:lstStyle/>
          <a:p>
            <a:fld id="{DEDCE603-2B12-5844-BEA7-E98E825B38C7}" type="datetimeFigureOut">
              <a:rPr lang="en-US" smtClean="0"/>
              <a:t>5/1/20</a:t>
            </a:fld>
            <a:endParaRPr lang="en-US"/>
          </a:p>
        </p:txBody>
      </p:sp>
      <p:sp>
        <p:nvSpPr>
          <p:cNvPr id="4" name="Footer Placeholder 3">
            <a:extLst>
              <a:ext uri="{FF2B5EF4-FFF2-40B4-BE49-F238E27FC236}">
                <a16:creationId xmlns:a16="http://schemas.microsoft.com/office/drawing/2014/main" id="{8EF13A0A-FB55-8649-B9A5-3E90CD8CAA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CBD0C7-127F-CD4E-A6B8-5585A152720B}"/>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2077455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5D34EC-7616-9043-AFD5-6B69E3B6F56D}"/>
              </a:ext>
            </a:extLst>
          </p:cNvPr>
          <p:cNvSpPr>
            <a:spLocks noGrp="1"/>
          </p:cNvSpPr>
          <p:nvPr>
            <p:ph type="dt" sz="half" idx="10"/>
          </p:nvPr>
        </p:nvSpPr>
        <p:spPr/>
        <p:txBody>
          <a:bodyPr/>
          <a:lstStyle/>
          <a:p>
            <a:fld id="{DEDCE603-2B12-5844-BEA7-E98E825B38C7}" type="datetimeFigureOut">
              <a:rPr lang="en-US" smtClean="0"/>
              <a:t>5/1/20</a:t>
            </a:fld>
            <a:endParaRPr lang="en-US"/>
          </a:p>
        </p:txBody>
      </p:sp>
      <p:sp>
        <p:nvSpPr>
          <p:cNvPr id="3" name="Footer Placeholder 2">
            <a:extLst>
              <a:ext uri="{FF2B5EF4-FFF2-40B4-BE49-F238E27FC236}">
                <a16:creationId xmlns:a16="http://schemas.microsoft.com/office/drawing/2014/main" id="{247B0C35-6B39-4749-9595-C856AFB8E6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AFF505-CB2B-2747-B2DD-2A89C941177A}"/>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511263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F38C-28DD-4A42-9056-3793483F5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1099AD-DABE-D64C-A905-1CF03DB10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012F0B-A50A-5B46-A535-733D69752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A7C4E6-3C25-644D-80DE-2E788E6284AC}"/>
              </a:ext>
            </a:extLst>
          </p:cNvPr>
          <p:cNvSpPr>
            <a:spLocks noGrp="1"/>
          </p:cNvSpPr>
          <p:nvPr>
            <p:ph type="dt" sz="half" idx="10"/>
          </p:nvPr>
        </p:nvSpPr>
        <p:spPr/>
        <p:txBody>
          <a:bodyPr/>
          <a:lstStyle/>
          <a:p>
            <a:fld id="{DEDCE603-2B12-5844-BEA7-E98E825B38C7}" type="datetimeFigureOut">
              <a:rPr lang="en-US" smtClean="0"/>
              <a:t>5/1/20</a:t>
            </a:fld>
            <a:endParaRPr lang="en-US"/>
          </a:p>
        </p:txBody>
      </p:sp>
      <p:sp>
        <p:nvSpPr>
          <p:cNvPr id="6" name="Footer Placeholder 5">
            <a:extLst>
              <a:ext uri="{FF2B5EF4-FFF2-40B4-BE49-F238E27FC236}">
                <a16:creationId xmlns:a16="http://schemas.microsoft.com/office/drawing/2014/main" id="{CD68BFEC-CC7B-C94C-BED5-57FB1536D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755941-3DC9-AB49-B0A6-6F452E06A53F}"/>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39065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FD44-FAA2-E347-8F67-9E8E93EAA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020F24-3635-8346-AFAC-53CE49F08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FCCF6-452E-F34D-AD7C-72567CD4B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2B2EA6-16EC-4048-B8E5-91A7889C2FEB}"/>
              </a:ext>
            </a:extLst>
          </p:cNvPr>
          <p:cNvSpPr>
            <a:spLocks noGrp="1"/>
          </p:cNvSpPr>
          <p:nvPr>
            <p:ph type="dt" sz="half" idx="10"/>
          </p:nvPr>
        </p:nvSpPr>
        <p:spPr/>
        <p:txBody>
          <a:bodyPr/>
          <a:lstStyle/>
          <a:p>
            <a:fld id="{DEDCE603-2B12-5844-BEA7-E98E825B38C7}" type="datetimeFigureOut">
              <a:rPr lang="en-US" smtClean="0"/>
              <a:t>5/1/20</a:t>
            </a:fld>
            <a:endParaRPr lang="en-US"/>
          </a:p>
        </p:txBody>
      </p:sp>
      <p:sp>
        <p:nvSpPr>
          <p:cNvPr id="6" name="Footer Placeholder 5">
            <a:extLst>
              <a:ext uri="{FF2B5EF4-FFF2-40B4-BE49-F238E27FC236}">
                <a16:creationId xmlns:a16="http://schemas.microsoft.com/office/drawing/2014/main" id="{E6F377BF-EE8D-7042-B5F8-CF9C0C3DDC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220C2-4FEF-C549-AF12-DB388DD3A5C3}"/>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118732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E5AAC6-6E42-5E44-9318-18A5B93B53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8FBE2B0-9C88-F545-A1BD-247458A509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C5DABF1-4F3F-744C-8157-1FC51AAF1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CE603-2B12-5844-BEA7-E98E825B38C7}" type="datetimeFigureOut">
              <a:rPr lang="en-US" smtClean="0"/>
              <a:t>5/1/20</a:t>
            </a:fld>
            <a:endParaRPr lang="en-US"/>
          </a:p>
        </p:txBody>
      </p:sp>
      <p:sp>
        <p:nvSpPr>
          <p:cNvPr id="5" name="Footer Placeholder 4">
            <a:extLst>
              <a:ext uri="{FF2B5EF4-FFF2-40B4-BE49-F238E27FC236}">
                <a16:creationId xmlns:a16="http://schemas.microsoft.com/office/drawing/2014/main" id="{7E0E51C6-01D3-BC48-8763-B839BC079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6E372-E70D-1E47-8FDB-0CADB973B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B7A7F-ECAC-A944-82A9-768B682C8238}" type="slidenum">
              <a:rPr lang="en-US" smtClean="0"/>
              <a:t>‹#›</a:t>
            </a:fld>
            <a:endParaRPr lang="en-US"/>
          </a:p>
        </p:txBody>
      </p:sp>
    </p:spTree>
    <p:extLst>
      <p:ext uri="{BB962C8B-B14F-4D97-AF65-F5344CB8AC3E}">
        <p14:creationId xmlns:p14="http://schemas.microsoft.com/office/powerpoint/2010/main" val="3474983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s.rutgers.edu/~sn624/352-S19"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s.rutgers.edu/~sn624/352-S20/lectures/tldr.pdf" TargetMode="External"/><Relationship Id="rId2" Type="http://schemas.openxmlformats.org/officeDocument/2006/relationships/hyperlink" Target="https://www.cs.rutgers.edu/~sn624/352-S20/lectures/tldr.ppt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cs.rutgers.edu/~sn624/552-F18/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13A6475-F152-7546-A2A3-6A39089E0625}"/>
              </a:ext>
            </a:extLst>
          </p:cNvPr>
          <p:cNvSpPr>
            <a:spLocks noGrp="1" noChangeArrowheads="1"/>
          </p:cNvSpPr>
          <p:nvPr>
            <p:ph type="ctrTitle"/>
          </p:nvPr>
        </p:nvSpPr>
        <p:spPr>
          <a:xfrm>
            <a:off x="1747630" y="2105173"/>
            <a:ext cx="8696739" cy="1143000"/>
          </a:xfrm>
        </p:spPr>
        <p:txBody>
          <a:bodyPr>
            <a:normAutofit fontScale="90000"/>
          </a:bodyPr>
          <a:lstStyle/>
          <a:p>
            <a:pPr>
              <a:defRPr/>
            </a:pPr>
            <a:r>
              <a:rPr lang="en-US" dirty="0">
                <a:ea typeface="ＭＳ Ｐゴシック" charset="0"/>
                <a:cs typeface="+mj-cs"/>
              </a:rPr>
              <a:t>Multimedia:</a:t>
            </a:r>
            <a:br>
              <a:rPr lang="en-US" dirty="0">
                <a:ea typeface="ＭＳ Ｐゴシック" charset="0"/>
                <a:cs typeface="+mj-cs"/>
              </a:rPr>
            </a:br>
            <a:r>
              <a:rPr lang="en-US" dirty="0">
                <a:solidFill>
                  <a:srgbClr val="C00000"/>
                </a:solidFill>
                <a:ea typeface="ＭＳ Ｐゴシック" charset="0"/>
                <a:cs typeface="+mj-cs"/>
              </a:rPr>
              <a:t>Real-time Conversations</a:t>
            </a:r>
          </a:p>
        </p:txBody>
      </p:sp>
      <p:sp>
        <p:nvSpPr>
          <p:cNvPr id="2051" name="Rectangle 3">
            <a:extLst>
              <a:ext uri="{FF2B5EF4-FFF2-40B4-BE49-F238E27FC236}">
                <a16:creationId xmlns:a16="http://schemas.microsoft.com/office/drawing/2014/main" id="{897461AD-287F-0C42-AFC6-5022951D3B33}"/>
              </a:ext>
            </a:extLst>
          </p:cNvPr>
          <p:cNvSpPr>
            <a:spLocks noGrp="1" noChangeArrowheads="1"/>
          </p:cNvSpPr>
          <p:nvPr>
            <p:ph type="subTitle" idx="1"/>
          </p:nvPr>
        </p:nvSpPr>
        <p:spPr>
          <a:xfrm>
            <a:off x="1524000" y="3429000"/>
            <a:ext cx="9144000" cy="1982974"/>
          </a:xfrm>
        </p:spPr>
        <p:txBody>
          <a:bodyPr>
            <a:normAutofit lnSpcReduction="10000"/>
          </a:bodyPr>
          <a:lstStyle/>
          <a:p>
            <a:pPr>
              <a:defRPr/>
            </a:pPr>
            <a:r>
              <a:rPr lang="en-US" sz="2800" dirty="0">
                <a:ea typeface="ＭＳ Ｐゴシック" charset="0"/>
              </a:rPr>
              <a:t>CS 352, Lecture 24, Spring 2020</a:t>
            </a:r>
          </a:p>
          <a:p>
            <a:pPr>
              <a:defRPr/>
            </a:pPr>
            <a:r>
              <a:rPr lang="en-US" sz="2800" dirty="0">
                <a:ea typeface="ＭＳ Ｐゴシック" charset="0"/>
                <a:hlinkClick r:id="rId2"/>
              </a:rPr>
              <a:t>http://www.cs.rutgers.edu/~sn624/352</a:t>
            </a:r>
            <a:endParaRPr lang="en-US" sz="2800" dirty="0">
              <a:ea typeface="ＭＳ Ｐゴシック" charset="0"/>
            </a:endParaRPr>
          </a:p>
          <a:p>
            <a:pPr>
              <a:defRPr/>
            </a:pPr>
            <a:endParaRPr lang="en-US" sz="2800" dirty="0">
              <a:ea typeface="ＭＳ Ｐゴシック" charset="0"/>
              <a:cs typeface="+mn-cs"/>
            </a:endParaRPr>
          </a:p>
          <a:p>
            <a:pPr>
              <a:defRPr/>
            </a:pPr>
            <a:r>
              <a:rPr lang="en-US" sz="2800" dirty="0">
                <a:ea typeface="ＭＳ Ｐゴシック" charset="0"/>
                <a:cs typeface="+mn-cs"/>
              </a:rPr>
              <a:t>Srinivas Narayana</a:t>
            </a:r>
          </a:p>
        </p:txBody>
      </p:sp>
      <p:sp>
        <p:nvSpPr>
          <p:cNvPr id="2052" name="Slide Number Placeholder 1">
            <a:extLst>
              <a:ext uri="{FF2B5EF4-FFF2-40B4-BE49-F238E27FC236}">
                <a16:creationId xmlns:a16="http://schemas.microsoft.com/office/drawing/2014/main" id="{D4CF2330-96EE-C641-B787-BBF6068A1F0F}"/>
              </a:ext>
            </a:extLst>
          </p:cNvPr>
          <p:cNvSpPr>
            <a:spLocks noGrp="1"/>
          </p:cNvSpPr>
          <p:nvPr>
            <p:ph type="sldNum" sz="quarter" idx="12"/>
          </p:nvPr>
        </p:nvSpPr>
        <p:spPr>
          <a:xfrm>
            <a:off x="8610600" y="6356350"/>
            <a:ext cx="2743200" cy="365125"/>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har char="•"/>
              <a:defRPr sz="24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Char char="–"/>
              <a:defRPr sz="2400" b="1">
                <a:solidFill>
                  <a:srgbClr val="7F7F7F"/>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CB2CE658-F681-9E4A-B882-87E501708491}" type="slidenum">
              <a:rPr lang="en-US" altLang="en-US" sz="1400" smtClean="0">
                <a:latin typeface="Times New Roman" panose="02020603050405020304" pitchFamily="18" charset="0"/>
              </a:rPr>
              <a:pPr>
                <a:spcBef>
                  <a:spcPct val="0"/>
                </a:spcBef>
                <a:buFontTx/>
                <a:buNone/>
              </a:pPr>
              <a:t>1</a:t>
            </a:fld>
            <a:endParaRPr lang="en-US" altLang="en-US" sz="1400">
              <a:latin typeface="Times New Roman" panose="02020603050405020304" pitchFamily="18" charset="0"/>
            </a:endParaRPr>
          </a:p>
        </p:txBody>
      </p:sp>
      <p:pic>
        <p:nvPicPr>
          <p:cNvPr id="6" name="Picture 5">
            <a:extLst>
              <a:ext uri="{FF2B5EF4-FFF2-40B4-BE49-F238E27FC236}">
                <a16:creationId xmlns:a16="http://schemas.microsoft.com/office/drawing/2014/main" id="{2FEBF204-951A-1944-B88D-F7620664E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5426" y="5773629"/>
            <a:ext cx="2853305" cy="910950"/>
          </a:xfrm>
          <a:prstGeom prst="rect">
            <a:avLst/>
          </a:prstGeom>
        </p:spPr>
      </p:pic>
    </p:spTree>
    <p:extLst>
      <p:ext uri="{BB962C8B-B14F-4D97-AF65-F5344CB8AC3E}">
        <p14:creationId xmlns:p14="http://schemas.microsoft.com/office/powerpoint/2010/main" val="3275837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7" name="Rectangle 5"/>
          <p:cNvSpPr>
            <a:spLocks noGrp="1" noChangeArrowheads="1"/>
          </p:cNvSpPr>
          <p:nvPr>
            <p:ph type="title"/>
          </p:nvPr>
        </p:nvSpPr>
        <p:spPr>
          <a:xfrm>
            <a:off x="2057400" y="157164"/>
            <a:ext cx="8064500" cy="871537"/>
          </a:xfrm>
        </p:spPr>
        <p:txBody>
          <a:bodyPr>
            <a:normAutofit fontScale="90000"/>
          </a:bodyPr>
          <a:lstStyle/>
          <a:p>
            <a:pPr>
              <a:defRPr/>
            </a:pPr>
            <a:r>
              <a:rPr lang="en-US" dirty="0"/>
              <a:t>SIP: </a:t>
            </a:r>
            <a:r>
              <a:rPr lang="en-US" sz="4000" dirty="0"/>
              <a:t>Session Initiation Protocol</a:t>
            </a:r>
            <a:r>
              <a:rPr lang="en-US" sz="2400" dirty="0"/>
              <a:t> </a:t>
            </a:r>
            <a:r>
              <a:rPr lang="en-US" sz="2000" dirty="0"/>
              <a:t>[RFC 3261]</a:t>
            </a:r>
            <a:endParaRPr lang="en-US" sz="2400" dirty="0"/>
          </a:p>
        </p:txBody>
      </p:sp>
      <p:sp>
        <p:nvSpPr>
          <p:cNvPr id="366598" name="Rectangle 6"/>
          <p:cNvSpPr>
            <a:spLocks noGrp="1" noChangeArrowheads="1"/>
          </p:cNvSpPr>
          <p:nvPr>
            <p:ph type="body" idx="1"/>
          </p:nvPr>
        </p:nvSpPr>
        <p:spPr>
          <a:xfrm>
            <a:off x="2071688" y="1228725"/>
            <a:ext cx="7772400" cy="4648200"/>
          </a:xfrm>
        </p:spPr>
        <p:txBody>
          <a:bodyPr/>
          <a:lstStyle/>
          <a:p>
            <a:pPr>
              <a:buFont typeface="Wingdings" charset="0"/>
              <a:buNone/>
              <a:defRPr/>
            </a:pPr>
            <a:r>
              <a:rPr lang="en-US" i="1" dirty="0">
                <a:solidFill>
                  <a:srgbClr val="CC0000"/>
                </a:solidFill>
              </a:rPr>
              <a:t>long-term vision:</a:t>
            </a:r>
            <a:endParaRPr lang="en-US" dirty="0"/>
          </a:p>
          <a:p>
            <a:pPr>
              <a:defRPr/>
            </a:pPr>
            <a:r>
              <a:rPr lang="en-US" dirty="0"/>
              <a:t>all telephone calls, video conference calls take place over Internet</a:t>
            </a:r>
          </a:p>
          <a:p>
            <a:pPr>
              <a:defRPr/>
            </a:pPr>
            <a:r>
              <a:rPr lang="en-US" dirty="0"/>
              <a:t>people identified by names or e-mail addresses, rather than by phone numbers</a:t>
            </a:r>
          </a:p>
          <a:p>
            <a:pPr>
              <a:defRPr/>
            </a:pPr>
            <a:r>
              <a:rPr lang="en-US" dirty="0"/>
              <a:t>can reach callee </a:t>
            </a:r>
            <a:r>
              <a:rPr lang="en-US" i="1" dirty="0"/>
              <a:t>(if callee so desires), </a:t>
            </a:r>
            <a:r>
              <a:rPr lang="en-US" dirty="0"/>
              <a:t>no matter where callee roams, no matter what IP device callee is currently using</a:t>
            </a:r>
          </a:p>
          <a:p>
            <a:pPr>
              <a:defRPr/>
            </a:pPr>
            <a:endParaRPr lang="en-US" dirty="0"/>
          </a:p>
          <a:p>
            <a:pPr>
              <a:defRPr/>
            </a:pPr>
            <a:endParaRPr lang="en-US" dirty="0"/>
          </a:p>
          <a:p>
            <a:pPr>
              <a:defRPr/>
            </a:pPr>
            <a:endParaRPr lang="en-US" dirty="0"/>
          </a:p>
        </p:txBody>
      </p:sp>
      <p:sp>
        <p:nvSpPr>
          <p:cNvPr id="7"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10</a:t>
            </a:fld>
            <a:endParaRPr lang="en-US" sz="1200" dirty="0">
              <a:latin typeface="Tahoma" charset="0"/>
            </a:endParaRPr>
          </a:p>
        </p:txBody>
      </p:sp>
    </p:spTree>
    <p:extLst>
      <p:ext uri="{BB962C8B-B14F-4D97-AF65-F5344CB8AC3E}">
        <p14:creationId xmlns:p14="http://schemas.microsoft.com/office/powerpoint/2010/main" val="1221208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2057400" y="14288"/>
            <a:ext cx="7772400" cy="1143000"/>
          </a:xfrm>
        </p:spPr>
        <p:txBody>
          <a:bodyPr/>
          <a:lstStyle/>
          <a:p>
            <a:pPr>
              <a:defRPr/>
            </a:pPr>
            <a:r>
              <a:rPr lang="en-US" dirty="0"/>
              <a:t>SIP services</a:t>
            </a:r>
          </a:p>
        </p:txBody>
      </p:sp>
      <p:sp>
        <p:nvSpPr>
          <p:cNvPr id="367619" name="Rectangle 3"/>
          <p:cNvSpPr>
            <a:spLocks noGrp="1" noChangeArrowheads="1"/>
          </p:cNvSpPr>
          <p:nvPr>
            <p:ph type="body" sz="half" idx="1"/>
          </p:nvPr>
        </p:nvSpPr>
        <p:spPr>
          <a:xfrm>
            <a:off x="941408" y="1343024"/>
            <a:ext cx="5154591" cy="5420069"/>
          </a:xfrm>
        </p:spPr>
        <p:txBody>
          <a:bodyPr>
            <a:normAutofit/>
          </a:bodyPr>
          <a:lstStyle/>
          <a:p>
            <a:pPr>
              <a:defRPr/>
            </a:pPr>
            <a:r>
              <a:rPr lang="en-US" sz="3200" dirty="0"/>
              <a:t>SIP provides mechanisms for call setup:</a:t>
            </a:r>
            <a:endParaRPr lang="en-US" dirty="0"/>
          </a:p>
          <a:p>
            <a:pPr lvl="1">
              <a:defRPr/>
            </a:pPr>
            <a:r>
              <a:rPr lang="en-US" sz="3200" dirty="0"/>
              <a:t>for caller to let callee know she wants to establish a call</a:t>
            </a:r>
          </a:p>
          <a:p>
            <a:pPr lvl="1">
              <a:defRPr/>
            </a:pPr>
            <a:r>
              <a:rPr lang="en-US" sz="3200" dirty="0"/>
              <a:t>caller, callee can agree on media type, encoding</a:t>
            </a:r>
          </a:p>
          <a:p>
            <a:pPr lvl="1">
              <a:defRPr/>
            </a:pPr>
            <a:r>
              <a:rPr lang="en-US" sz="3200" dirty="0"/>
              <a:t>Possible to end call with specific reasons</a:t>
            </a:r>
          </a:p>
        </p:txBody>
      </p:sp>
      <p:sp>
        <p:nvSpPr>
          <p:cNvPr id="367620" name="Rectangle 4"/>
          <p:cNvSpPr>
            <a:spLocks noGrp="1" noChangeArrowheads="1"/>
          </p:cNvSpPr>
          <p:nvPr>
            <p:ph type="body" sz="half" idx="2"/>
          </p:nvPr>
        </p:nvSpPr>
        <p:spPr>
          <a:xfrm>
            <a:off x="6868854" y="1343385"/>
            <a:ext cx="4983622" cy="4987966"/>
          </a:xfrm>
        </p:spPr>
        <p:txBody>
          <a:bodyPr>
            <a:normAutofit/>
          </a:bodyPr>
          <a:lstStyle/>
          <a:p>
            <a:pPr>
              <a:defRPr/>
            </a:pPr>
            <a:r>
              <a:rPr lang="en-US" sz="3200" dirty="0"/>
              <a:t>determine current IP address of callee:</a:t>
            </a:r>
          </a:p>
          <a:p>
            <a:pPr lvl="1">
              <a:defRPr/>
            </a:pPr>
            <a:r>
              <a:rPr lang="en-US" sz="2800" dirty="0"/>
              <a:t>maps mnemonic identifier to current IP address</a:t>
            </a:r>
          </a:p>
          <a:p>
            <a:pPr>
              <a:defRPr/>
            </a:pPr>
            <a:r>
              <a:rPr lang="en-US" sz="3200" dirty="0"/>
              <a:t>call management:</a:t>
            </a:r>
            <a:endParaRPr lang="en-US" dirty="0"/>
          </a:p>
          <a:p>
            <a:pPr lvl="1">
              <a:defRPr/>
            </a:pPr>
            <a:r>
              <a:rPr lang="en-US" sz="2800" dirty="0"/>
              <a:t>add new media streams during call</a:t>
            </a:r>
          </a:p>
          <a:p>
            <a:pPr lvl="1">
              <a:defRPr/>
            </a:pPr>
            <a:r>
              <a:rPr lang="en-US" sz="2800" dirty="0"/>
              <a:t>change encoding during call</a:t>
            </a:r>
          </a:p>
          <a:p>
            <a:pPr lvl="1">
              <a:defRPr/>
            </a:pPr>
            <a:r>
              <a:rPr lang="en-US" sz="2800" dirty="0"/>
              <a:t>invite others </a:t>
            </a:r>
          </a:p>
          <a:p>
            <a:pPr lvl="1">
              <a:defRPr/>
            </a:pPr>
            <a:r>
              <a:rPr lang="en-US" sz="2800" dirty="0"/>
              <a:t>transfer, hold calls</a:t>
            </a:r>
            <a:endParaRPr lang="en-US" dirty="0"/>
          </a:p>
        </p:txBody>
      </p:sp>
      <p:sp>
        <p:nvSpPr>
          <p:cNvPr id="8" name="Slide Number Placeholder 5"/>
          <p:cNvSpPr>
            <a:spLocks noGrp="1"/>
          </p:cNvSpPr>
          <p:nvPr>
            <p:ph type="sldNum" sz="quarter" idx="12"/>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11</a:t>
            </a:fld>
            <a:endParaRPr lang="en-US" sz="1200" dirty="0">
              <a:latin typeface="Tahoma" charset="0"/>
            </a:endParaRPr>
          </a:p>
        </p:txBody>
      </p:sp>
    </p:spTree>
    <p:extLst>
      <p:ext uri="{BB962C8B-B14F-4D97-AF65-F5344CB8AC3E}">
        <p14:creationId xmlns:p14="http://schemas.microsoft.com/office/powerpoint/2010/main" val="3660679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874855" y="196115"/>
            <a:ext cx="9793145" cy="1124497"/>
          </a:xfrm>
        </p:spPr>
        <p:txBody>
          <a:bodyPr>
            <a:normAutofit/>
          </a:bodyPr>
          <a:lstStyle/>
          <a:p>
            <a:pPr>
              <a:defRPr/>
            </a:pPr>
            <a:r>
              <a:rPr lang="en-US" sz="3600" dirty="0"/>
              <a:t>Example: setting up call to known IP address</a:t>
            </a:r>
          </a:p>
        </p:txBody>
      </p:sp>
      <p:sp>
        <p:nvSpPr>
          <p:cNvPr id="368643" name="Text Box 3"/>
          <p:cNvSpPr txBox="1">
            <a:spLocks noChangeArrowheads="1"/>
          </p:cNvSpPr>
          <p:nvPr/>
        </p:nvSpPr>
        <p:spPr bwMode="auto">
          <a:xfrm>
            <a:off x="7281864" y="1539432"/>
            <a:ext cx="4478014" cy="40934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234950" indent="-234950">
              <a:buClr>
                <a:srgbClr val="000099"/>
              </a:buClr>
              <a:buSzPct val="100000"/>
              <a:buFont typeface="Wingdings" charset="2"/>
              <a:buChar char="§"/>
              <a:defRPr/>
            </a:pPr>
            <a:r>
              <a:rPr lang="en-US" sz="2000" dirty="0">
                <a:latin typeface="Helvetica" pitchFamily="2" charset="0"/>
              </a:rPr>
              <a:t> Alice</a:t>
            </a:r>
            <a:r>
              <a:rPr lang="ja-JP" altLang="en-US" sz="2000" dirty="0">
                <a:latin typeface="Helvetica" pitchFamily="2" charset="0"/>
              </a:rPr>
              <a:t>’</a:t>
            </a:r>
            <a:r>
              <a:rPr lang="en-US" sz="2000" dirty="0">
                <a:latin typeface="Helvetica" pitchFamily="2" charset="0"/>
              </a:rPr>
              <a:t>s SIP invite message indicates her port number, IP address, encoding she prefers to receive (PCM </a:t>
            </a:r>
            <a:r>
              <a:rPr lang="en-US" sz="2000" dirty="0">
                <a:latin typeface="Helvetica" pitchFamily="2" charset="0"/>
                <a:cs typeface="Symbol" charset="2"/>
              </a:rPr>
              <a:t>mu-</a:t>
            </a:r>
            <a:r>
              <a:rPr lang="en-US" sz="2000" dirty="0">
                <a:latin typeface="Helvetica" pitchFamily="2" charset="0"/>
              </a:rPr>
              <a:t>law)</a:t>
            </a:r>
          </a:p>
          <a:p>
            <a:pPr marL="234950" indent="-234950">
              <a:buClr>
                <a:srgbClr val="000099"/>
              </a:buClr>
              <a:buSzPct val="100000"/>
              <a:buFont typeface="Wingdings" charset="2"/>
              <a:buChar char="§"/>
              <a:defRPr/>
            </a:pPr>
            <a:endParaRPr lang="en-US" sz="2000" dirty="0">
              <a:latin typeface="Helvetica" pitchFamily="2" charset="0"/>
            </a:endParaRPr>
          </a:p>
          <a:p>
            <a:pPr marL="234950" indent="-234950">
              <a:buClr>
                <a:srgbClr val="000099"/>
              </a:buClr>
              <a:buSzPct val="100000"/>
              <a:buFont typeface="Wingdings" charset="2"/>
              <a:buChar char="§"/>
              <a:defRPr/>
            </a:pPr>
            <a:r>
              <a:rPr lang="en-US" sz="2000" dirty="0">
                <a:latin typeface="Helvetica" pitchFamily="2" charset="0"/>
              </a:rPr>
              <a:t> Bob</a:t>
            </a:r>
            <a:r>
              <a:rPr lang="ja-JP" altLang="en-US" sz="2000" dirty="0">
                <a:latin typeface="Helvetica" pitchFamily="2" charset="0"/>
              </a:rPr>
              <a:t>’</a:t>
            </a:r>
            <a:r>
              <a:rPr lang="en-US" sz="2000" dirty="0">
                <a:latin typeface="Helvetica" pitchFamily="2" charset="0"/>
              </a:rPr>
              <a:t>s 200 OK message indicates his port number, IP address, preferred encoding (GSM)</a:t>
            </a:r>
          </a:p>
          <a:p>
            <a:pPr marL="234950" indent="-234950">
              <a:buClr>
                <a:srgbClr val="000099"/>
              </a:buClr>
              <a:buSzPct val="100000"/>
              <a:buFont typeface="Wingdings" charset="2"/>
              <a:buChar char="§"/>
              <a:defRPr/>
            </a:pPr>
            <a:endParaRPr lang="en-US" sz="2000" dirty="0">
              <a:latin typeface="Helvetica" pitchFamily="2" charset="0"/>
            </a:endParaRPr>
          </a:p>
          <a:p>
            <a:pPr marL="234950" indent="-234950">
              <a:buClr>
                <a:srgbClr val="000099"/>
              </a:buClr>
              <a:buSzPct val="100000"/>
              <a:buFont typeface="Wingdings" charset="2"/>
              <a:buChar char="§"/>
              <a:defRPr/>
            </a:pPr>
            <a:r>
              <a:rPr lang="en-US" sz="2000" dirty="0">
                <a:latin typeface="Helvetica" pitchFamily="2" charset="0"/>
              </a:rPr>
              <a:t> SIP messages can be sent over TCP or UDP</a:t>
            </a:r>
          </a:p>
          <a:p>
            <a:pPr marL="234950" indent="-234950">
              <a:buClr>
                <a:srgbClr val="000099"/>
              </a:buClr>
              <a:buSzPct val="100000"/>
              <a:buFont typeface="Wingdings" charset="2"/>
              <a:buChar char="§"/>
              <a:defRPr/>
            </a:pPr>
            <a:endParaRPr lang="en-US" sz="2000" dirty="0">
              <a:latin typeface="Helvetica" pitchFamily="2" charset="0"/>
            </a:endParaRPr>
          </a:p>
          <a:p>
            <a:pPr marL="234950" indent="-234950">
              <a:buClr>
                <a:srgbClr val="000099"/>
              </a:buClr>
              <a:buSzPct val="100000"/>
              <a:buFont typeface="Wingdings" charset="2"/>
              <a:buChar char="§"/>
              <a:defRPr/>
            </a:pPr>
            <a:r>
              <a:rPr lang="en-US" sz="2000" dirty="0">
                <a:latin typeface="Helvetica" pitchFamily="2" charset="0"/>
              </a:rPr>
              <a:t> default SIP port number is 5060</a:t>
            </a:r>
          </a:p>
        </p:txBody>
      </p:sp>
      <p:graphicFrame>
        <p:nvGraphicFramePr>
          <p:cNvPr id="125955" name="Object 7"/>
          <p:cNvGraphicFramePr>
            <a:graphicFrameLocks noChangeAspect="1"/>
          </p:cNvGraphicFramePr>
          <p:nvPr/>
        </p:nvGraphicFramePr>
        <p:xfrm>
          <a:off x="1058863" y="1031876"/>
          <a:ext cx="6767513" cy="5554663"/>
        </p:xfrm>
        <a:graphic>
          <a:graphicData uri="http://schemas.openxmlformats.org/presentationml/2006/ole">
            <mc:AlternateContent xmlns:mc="http://schemas.openxmlformats.org/markup-compatibility/2006">
              <mc:Choice xmlns:v="urn:schemas-microsoft-com:vml" Requires="v">
                <p:oleObj spid="_x0000_s3150" name="VISIO" r:id="rId4" imgW="8255000" imgH="6553200" progId="Visio.Drawing.5">
                  <p:embed/>
                </p:oleObj>
              </mc:Choice>
              <mc:Fallback>
                <p:oleObj name="VISIO" r:id="rId4" imgW="8255000" imgH="6553200" progId="Visio.Drawing.5">
                  <p:embed/>
                  <p:pic>
                    <p:nvPicPr>
                      <p:cNvPr id="12595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863" y="1031876"/>
                        <a:ext cx="6767513" cy="5554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958" name="Rectangle 1"/>
          <p:cNvSpPr>
            <a:spLocks noChangeArrowheads="1"/>
          </p:cNvSpPr>
          <p:nvPr/>
        </p:nvSpPr>
        <p:spPr bwMode="auto">
          <a:xfrm>
            <a:off x="2236788" y="1298575"/>
            <a:ext cx="800100" cy="655638"/>
          </a:xfrm>
          <a:prstGeom prst="rect">
            <a:avLst/>
          </a:prstGeom>
          <a:solidFill>
            <a:schemeClr val="bg1"/>
          </a:solidFill>
          <a:ln>
            <a:noFill/>
          </a:ln>
          <a:extLst>
            <a:ext uri="{91240B29-F687-4f45-9708-019B960494DF}">
              <a14:hiddenLine xmlns:a14="http://schemas.microsoft.com/office/drawing/2010/main" xmlns="" w="15875">
                <a:solidFill>
                  <a:srgbClr val="000000"/>
                </a:solidFill>
                <a:miter lim="800000"/>
                <a:headEnd/>
                <a:tailEnd/>
              </a14:hiddenLine>
            </a:ext>
          </a:extLst>
        </p:spPr>
        <p:txBody>
          <a:bodyPr wrap="none"/>
          <a:lstStyle/>
          <a:p>
            <a:endParaRPr lang="en-US" dirty="0">
              <a:latin typeface="Helvetica" pitchFamily="2" charset="0"/>
            </a:endParaRPr>
          </a:p>
        </p:txBody>
      </p:sp>
      <p:sp>
        <p:nvSpPr>
          <p:cNvPr id="125959" name="Rectangle 10"/>
          <p:cNvSpPr>
            <a:spLocks noChangeArrowheads="1"/>
          </p:cNvSpPr>
          <p:nvPr/>
        </p:nvSpPr>
        <p:spPr bwMode="auto">
          <a:xfrm>
            <a:off x="5700713" y="1265239"/>
            <a:ext cx="798512" cy="657225"/>
          </a:xfrm>
          <a:prstGeom prst="rect">
            <a:avLst/>
          </a:prstGeom>
          <a:solidFill>
            <a:schemeClr val="bg1"/>
          </a:solidFill>
          <a:ln>
            <a:noFill/>
          </a:ln>
          <a:extLst>
            <a:ext uri="{91240B29-F687-4f45-9708-019B960494DF}">
              <a14:hiddenLine xmlns:a14="http://schemas.microsoft.com/office/drawing/2010/main" xmlns="" w="15875">
                <a:solidFill>
                  <a:srgbClr val="000000"/>
                </a:solidFill>
                <a:miter lim="800000"/>
                <a:headEnd/>
                <a:tailEnd/>
              </a14:hiddenLine>
            </a:ext>
          </a:extLst>
        </p:spPr>
        <p:txBody>
          <a:bodyPr wrap="none"/>
          <a:lstStyle/>
          <a:p>
            <a:endParaRPr lang="en-US" dirty="0">
              <a:latin typeface="Helvetica" pitchFamily="2" charset="0"/>
            </a:endParaRPr>
          </a:p>
        </p:txBody>
      </p:sp>
      <p:grpSp>
        <p:nvGrpSpPr>
          <p:cNvPr id="125960" name="Group 542"/>
          <p:cNvGrpSpPr>
            <a:grpSpLocks/>
          </p:cNvGrpSpPr>
          <p:nvPr/>
        </p:nvGrpSpPr>
        <p:grpSpPr bwMode="auto">
          <a:xfrm flipH="1">
            <a:off x="5557839" y="1208088"/>
            <a:ext cx="1114425" cy="825500"/>
            <a:chOff x="-44" y="1473"/>
            <a:chExt cx="981" cy="1105"/>
          </a:xfrm>
        </p:grpSpPr>
        <p:pic>
          <p:nvPicPr>
            <p:cNvPr id="125965" name="Picture 529"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5966"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125961" name="Group 542"/>
          <p:cNvGrpSpPr>
            <a:grpSpLocks/>
          </p:cNvGrpSpPr>
          <p:nvPr/>
        </p:nvGrpSpPr>
        <p:grpSpPr bwMode="auto">
          <a:xfrm>
            <a:off x="1995489" y="1241425"/>
            <a:ext cx="1114425" cy="825500"/>
            <a:chOff x="-44" y="1473"/>
            <a:chExt cx="981" cy="1105"/>
          </a:xfrm>
        </p:grpSpPr>
        <p:pic>
          <p:nvPicPr>
            <p:cNvPr id="125963" name="Picture 529"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5964"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sp>
        <p:nvSpPr>
          <p:cNvPr id="16"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12</a:t>
            </a:fld>
            <a:endParaRPr lang="en-US" sz="1200" dirty="0">
              <a:latin typeface="Helvetica" pitchFamily="2" charset="0"/>
            </a:endParaRPr>
          </a:p>
        </p:txBody>
      </p:sp>
    </p:spTree>
    <p:extLst>
      <p:ext uri="{BB962C8B-B14F-4D97-AF65-F5344CB8AC3E}">
        <p14:creationId xmlns:p14="http://schemas.microsoft.com/office/powerpoint/2010/main" val="1524262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2057400" y="28575"/>
            <a:ext cx="7772400" cy="1143000"/>
          </a:xfrm>
        </p:spPr>
        <p:txBody>
          <a:bodyPr/>
          <a:lstStyle/>
          <a:p>
            <a:pPr>
              <a:defRPr/>
            </a:pPr>
            <a:r>
              <a:rPr lang="en-US" dirty="0"/>
              <a:t>Setting up a call (more)</a:t>
            </a:r>
          </a:p>
        </p:txBody>
      </p:sp>
      <p:sp>
        <p:nvSpPr>
          <p:cNvPr id="369667" name="Rectangle 3"/>
          <p:cNvSpPr>
            <a:spLocks noGrp="1" noChangeArrowheads="1"/>
          </p:cNvSpPr>
          <p:nvPr>
            <p:ph type="body" sz="half" idx="1"/>
          </p:nvPr>
        </p:nvSpPr>
        <p:spPr>
          <a:xfrm>
            <a:off x="1064871" y="1309688"/>
            <a:ext cx="5034305" cy="4908550"/>
          </a:xfrm>
        </p:spPr>
        <p:txBody>
          <a:bodyPr/>
          <a:lstStyle/>
          <a:p>
            <a:pPr>
              <a:defRPr/>
            </a:pPr>
            <a:r>
              <a:rPr lang="en-US" dirty="0"/>
              <a:t>codec negotiation:</a:t>
            </a:r>
          </a:p>
          <a:p>
            <a:pPr lvl="1">
              <a:defRPr/>
            </a:pPr>
            <a:r>
              <a:rPr lang="en-US" dirty="0"/>
              <a:t>suppose Bob doesn’t have PCM </a:t>
            </a:r>
            <a:r>
              <a:rPr lang="en-US" dirty="0">
                <a:latin typeface="Symbol" charset="2"/>
                <a:cs typeface="Symbol" charset="2"/>
              </a:rPr>
              <a:t>m</a:t>
            </a:r>
            <a:r>
              <a:rPr lang="en-US" dirty="0"/>
              <a:t>law encoder </a:t>
            </a:r>
          </a:p>
          <a:p>
            <a:pPr lvl="1">
              <a:defRPr/>
            </a:pPr>
            <a:r>
              <a:rPr lang="en-US" dirty="0"/>
              <a:t>Bob will instead reply with 606 Not Acceptable Reply, listing his encoders. Alice can then send new INVITE message, advertising different encoder</a:t>
            </a:r>
          </a:p>
        </p:txBody>
      </p:sp>
      <p:sp>
        <p:nvSpPr>
          <p:cNvPr id="369668" name="Rectangle 4"/>
          <p:cNvSpPr>
            <a:spLocks noGrp="1" noChangeArrowheads="1"/>
          </p:cNvSpPr>
          <p:nvPr>
            <p:ph type="body" sz="half" idx="2"/>
          </p:nvPr>
        </p:nvSpPr>
        <p:spPr>
          <a:xfrm>
            <a:off x="6178550" y="1279524"/>
            <a:ext cx="5303536" cy="4938713"/>
          </a:xfrm>
        </p:spPr>
        <p:txBody>
          <a:bodyPr/>
          <a:lstStyle/>
          <a:p>
            <a:pPr>
              <a:defRPr/>
            </a:pPr>
            <a:r>
              <a:rPr lang="en-US" dirty="0"/>
              <a:t>rejecting a call</a:t>
            </a:r>
          </a:p>
          <a:p>
            <a:pPr lvl="1">
              <a:defRPr/>
            </a:pPr>
            <a:r>
              <a:rPr lang="en-US" dirty="0"/>
              <a:t>Bob can reject with replies </a:t>
            </a:r>
            <a:r>
              <a:rPr lang="ja-JP" altLang="en-US" dirty="0">
                <a:latin typeface="Arial"/>
              </a:rPr>
              <a:t>“</a:t>
            </a:r>
            <a:r>
              <a:rPr lang="en-US" dirty="0"/>
              <a:t>busy,</a:t>
            </a:r>
            <a:r>
              <a:rPr lang="ja-JP" altLang="en-US" dirty="0">
                <a:latin typeface="Arial"/>
              </a:rPr>
              <a:t>”</a:t>
            </a:r>
            <a:r>
              <a:rPr lang="en-US" dirty="0"/>
              <a:t> </a:t>
            </a:r>
            <a:r>
              <a:rPr lang="ja-JP" altLang="en-US" dirty="0">
                <a:latin typeface="Arial"/>
              </a:rPr>
              <a:t>“</a:t>
            </a:r>
            <a:r>
              <a:rPr lang="en-US" dirty="0"/>
              <a:t>gone,</a:t>
            </a:r>
            <a:r>
              <a:rPr lang="ja-JP" altLang="en-US" dirty="0">
                <a:latin typeface="Arial"/>
              </a:rPr>
              <a:t>”</a:t>
            </a:r>
            <a:r>
              <a:rPr lang="en-US" dirty="0"/>
              <a:t> </a:t>
            </a:r>
            <a:r>
              <a:rPr lang="ja-JP" altLang="en-US" dirty="0">
                <a:latin typeface="Arial"/>
              </a:rPr>
              <a:t>“</a:t>
            </a:r>
            <a:r>
              <a:rPr lang="en-US" dirty="0"/>
              <a:t>payment required,</a:t>
            </a:r>
            <a:r>
              <a:rPr lang="ja-JP" altLang="en-US" dirty="0">
                <a:latin typeface="Arial"/>
              </a:rPr>
              <a:t>”</a:t>
            </a:r>
            <a:r>
              <a:rPr lang="en-US" dirty="0"/>
              <a:t> </a:t>
            </a:r>
            <a:r>
              <a:rPr lang="ja-JP" altLang="en-US" dirty="0">
                <a:latin typeface="Arial"/>
              </a:rPr>
              <a:t>“</a:t>
            </a:r>
            <a:r>
              <a:rPr lang="en-US" dirty="0"/>
              <a:t>forbidden</a:t>
            </a:r>
            <a:r>
              <a:rPr lang="ja-JP" altLang="en-US" dirty="0">
                <a:latin typeface="Arial"/>
              </a:rPr>
              <a:t>”</a:t>
            </a:r>
            <a:endParaRPr lang="en-US" dirty="0"/>
          </a:p>
          <a:p>
            <a:pPr>
              <a:defRPr/>
            </a:pPr>
            <a:r>
              <a:rPr lang="en-US" dirty="0"/>
              <a:t>media can be sent over RTP or some other protocol</a:t>
            </a:r>
          </a:p>
        </p:txBody>
      </p:sp>
      <p:sp>
        <p:nvSpPr>
          <p:cNvPr id="8" name="Slide Number Placeholder 5"/>
          <p:cNvSpPr>
            <a:spLocks noGrp="1"/>
          </p:cNvSpPr>
          <p:nvPr>
            <p:ph type="sldNum" sz="quarter" idx="12"/>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13</a:t>
            </a:fld>
            <a:endParaRPr lang="en-US" sz="1200" dirty="0">
              <a:latin typeface="Tahoma" charset="0"/>
            </a:endParaRPr>
          </a:p>
        </p:txBody>
      </p:sp>
    </p:spTree>
    <p:extLst>
      <p:ext uri="{BB962C8B-B14F-4D97-AF65-F5344CB8AC3E}">
        <p14:creationId xmlns:p14="http://schemas.microsoft.com/office/powerpoint/2010/main" val="193050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ChangeArrowheads="1"/>
          </p:cNvSpPr>
          <p:nvPr/>
        </p:nvSpPr>
        <p:spPr bwMode="auto">
          <a:xfrm>
            <a:off x="741362" y="1038307"/>
            <a:ext cx="5278438" cy="36433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370691" name="Rectangle 3"/>
          <p:cNvSpPr>
            <a:spLocks noGrp="1" noChangeArrowheads="1"/>
          </p:cNvSpPr>
          <p:nvPr>
            <p:ph type="title"/>
          </p:nvPr>
        </p:nvSpPr>
        <p:spPr>
          <a:xfrm>
            <a:off x="2133600" y="111125"/>
            <a:ext cx="7772400" cy="793750"/>
          </a:xfrm>
        </p:spPr>
        <p:txBody>
          <a:bodyPr/>
          <a:lstStyle/>
          <a:p>
            <a:pPr>
              <a:defRPr/>
            </a:pPr>
            <a:r>
              <a:rPr lang="en-US" dirty="0"/>
              <a:t>Example of SIP message</a:t>
            </a:r>
          </a:p>
        </p:txBody>
      </p:sp>
      <p:sp>
        <p:nvSpPr>
          <p:cNvPr id="370692" name="Rectangle 4"/>
          <p:cNvSpPr>
            <a:spLocks noGrp="1" noChangeArrowheads="1"/>
          </p:cNvSpPr>
          <p:nvPr>
            <p:ph type="body" idx="1"/>
          </p:nvPr>
        </p:nvSpPr>
        <p:spPr>
          <a:xfrm>
            <a:off x="1134319" y="1295400"/>
            <a:ext cx="6326931" cy="5302170"/>
          </a:xfrm>
        </p:spPr>
        <p:txBody>
          <a:bodyPr>
            <a:normAutofit fontScale="85000" lnSpcReduction="20000"/>
          </a:bodyPr>
          <a:lstStyle/>
          <a:p>
            <a:pPr>
              <a:buFont typeface="Wingdings" charset="0"/>
              <a:buNone/>
              <a:defRPr/>
            </a:pPr>
            <a:r>
              <a:rPr lang="en-US" sz="2000" dirty="0">
                <a:latin typeface="Courier New" charset="0"/>
              </a:rPr>
              <a:t>INVITE sip:bob@domain.com SIP/2.0</a:t>
            </a:r>
          </a:p>
          <a:p>
            <a:pPr>
              <a:buFont typeface="Wingdings" charset="0"/>
              <a:buNone/>
              <a:defRPr/>
            </a:pPr>
            <a:r>
              <a:rPr lang="en-US" sz="2000" dirty="0">
                <a:latin typeface="Courier New" charset="0"/>
              </a:rPr>
              <a:t>Via: SIP/2.0/UDP 167.180.112.24</a:t>
            </a:r>
          </a:p>
          <a:p>
            <a:pPr>
              <a:buFont typeface="Wingdings" charset="0"/>
              <a:buNone/>
              <a:defRPr/>
            </a:pPr>
            <a:r>
              <a:rPr lang="en-US" sz="2000" dirty="0">
                <a:latin typeface="Courier New" charset="0"/>
              </a:rPr>
              <a:t>From: sip:alice@hereway.com</a:t>
            </a:r>
          </a:p>
          <a:p>
            <a:pPr>
              <a:buFont typeface="Wingdings" charset="0"/>
              <a:buNone/>
              <a:defRPr/>
            </a:pPr>
            <a:r>
              <a:rPr lang="en-US" sz="2000" dirty="0">
                <a:latin typeface="Courier New" charset="0"/>
              </a:rPr>
              <a:t>To: sip:bob@domain.com </a:t>
            </a:r>
          </a:p>
          <a:p>
            <a:pPr>
              <a:buFont typeface="Wingdings" charset="0"/>
              <a:buNone/>
              <a:defRPr/>
            </a:pPr>
            <a:r>
              <a:rPr lang="en-US" sz="2000" dirty="0">
                <a:latin typeface="Courier New" charset="0"/>
              </a:rPr>
              <a:t>Call-ID: a2e3a@pigeon.hereway.com</a:t>
            </a:r>
          </a:p>
          <a:p>
            <a:pPr>
              <a:buFont typeface="Wingdings" charset="0"/>
              <a:buNone/>
              <a:defRPr/>
            </a:pPr>
            <a:r>
              <a:rPr lang="en-US" sz="2000" dirty="0">
                <a:latin typeface="Courier New" charset="0"/>
              </a:rPr>
              <a:t>Content-Type: application/sdp</a:t>
            </a:r>
          </a:p>
          <a:p>
            <a:pPr>
              <a:buFont typeface="Wingdings" charset="0"/>
              <a:buNone/>
              <a:defRPr/>
            </a:pPr>
            <a:r>
              <a:rPr lang="en-US" sz="2000" dirty="0">
                <a:latin typeface="Courier New" charset="0"/>
              </a:rPr>
              <a:t>Content-Length: 885</a:t>
            </a:r>
          </a:p>
          <a:p>
            <a:pPr>
              <a:buFont typeface="Wingdings" charset="0"/>
              <a:buNone/>
              <a:defRPr/>
            </a:pPr>
            <a:endParaRPr lang="en-US" sz="2000" dirty="0">
              <a:latin typeface="Courier New" charset="0"/>
            </a:endParaRPr>
          </a:p>
          <a:p>
            <a:pPr>
              <a:buFont typeface="Wingdings" charset="0"/>
              <a:buNone/>
              <a:defRPr/>
            </a:pPr>
            <a:r>
              <a:rPr lang="en-US" sz="2000" dirty="0">
                <a:latin typeface="Courier New" charset="0"/>
              </a:rPr>
              <a:t>c=IN IP4 167.180.112.24</a:t>
            </a:r>
          </a:p>
          <a:p>
            <a:pPr>
              <a:buFont typeface="Wingdings" charset="0"/>
              <a:buNone/>
              <a:defRPr/>
            </a:pPr>
            <a:r>
              <a:rPr lang="en-US" sz="2000" dirty="0">
                <a:latin typeface="Courier New" charset="0"/>
              </a:rPr>
              <a:t>m=audio 38060 RTP/AVP 0</a:t>
            </a:r>
            <a:endParaRPr lang="en-US" sz="1600" dirty="0">
              <a:latin typeface="Courier New" charset="0"/>
            </a:endParaRPr>
          </a:p>
          <a:p>
            <a:pPr>
              <a:buFont typeface="Wingdings" charset="0"/>
              <a:buNone/>
              <a:defRPr/>
            </a:pPr>
            <a:endParaRPr lang="en-US" sz="2000" dirty="0"/>
          </a:p>
          <a:p>
            <a:pPr>
              <a:buFont typeface="Wingdings" charset="0"/>
              <a:buNone/>
              <a:defRPr/>
            </a:pPr>
            <a:endParaRPr lang="en-US" sz="2000" dirty="0"/>
          </a:p>
          <a:p>
            <a:pPr>
              <a:buFont typeface="Wingdings" charset="0"/>
              <a:buNone/>
              <a:defRPr/>
            </a:pPr>
            <a:r>
              <a:rPr lang="en-US" sz="2600" dirty="0"/>
              <a:t>Notes:</a:t>
            </a:r>
          </a:p>
          <a:p>
            <a:pPr>
              <a:defRPr/>
            </a:pPr>
            <a:r>
              <a:rPr lang="en-US" sz="2600" dirty="0"/>
              <a:t>HTTP message syntax</a:t>
            </a:r>
          </a:p>
          <a:p>
            <a:pPr>
              <a:defRPr/>
            </a:pPr>
            <a:r>
              <a:rPr lang="en-US" sz="2600" dirty="0"/>
              <a:t>sdp = session description protocol</a:t>
            </a:r>
          </a:p>
          <a:p>
            <a:pPr>
              <a:defRPr/>
            </a:pPr>
            <a:r>
              <a:rPr lang="en-US" sz="2600" dirty="0"/>
              <a:t>Call-ID is unique for every call</a:t>
            </a:r>
            <a:endParaRPr lang="en-US" sz="2000" dirty="0"/>
          </a:p>
        </p:txBody>
      </p:sp>
      <p:sp>
        <p:nvSpPr>
          <p:cNvPr id="370693" name="Text Box 5"/>
          <p:cNvSpPr txBox="1">
            <a:spLocks noChangeArrowheads="1"/>
          </p:cNvSpPr>
          <p:nvPr/>
        </p:nvSpPr>
        <p:spPr bwMode="auto">
          <a:xfrm>
            <a:off x="7739063" y="1255713"/>
            <a:ext cx="1841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en-US" dirty="0"/>
          </a:p>
        </p:txBody>
      </p:sp>
      <p:sp>
        <p:nvSpPr>
          <p:cNvPr id="370694" name="Text Box 6"/>
          <p:cNvSpPr txBox="1">
            <a:spLocks noChangeArrowheads="1"/>
          </p:cNvSpPr>
          <p:nvPr/>
        </p:nvSpPr>
        <p:spPr bwMode="auto">
          <a:xfrm>
            <a:off x="7523164" y="1546225"/>
            <a:ext cx="4340887" cy="15696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charset="0"/>
                <a:ea typeface="ＭＳ Ｐゴシック" charset="0"/>
              </a:defRPr>
            </a:lvl1pPr>
            <a:lvl2pPr indent="-23177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marL="285750" indent="-285750">
              <a:buClr>
                <a:srgbClr val="000099"/>
              </a:buClr>
              <a:buSzPct val="100000"/>
              <a:buFont typeface="Wingdings" charset="2"/>
              <a:buChar char="§"/>
              <a:defRPr/>
            </a:pPr>
            <a:r>
              <a:rPr lang="en-US" dirty="0">
                <a:latin typeface="Helvetica" pitchFamily="2" charset="0"/>
              </a:rPr>
              <a:t>Here we don</a:t>
            </a:r>
            <a:r>
              <a:rPr lang="ja-JP" altLang="en-US" dirty="0">
                <a:latin typeface="Helvetica" pitchFamily="2" charset="0"/>
              </a:rPr>
              <a:t>’</a:t>
            </a:r>
            <a:r>
              <a:rPr lang="en-US" dirty="0">
                <a:latin typeface="Helvetica" pitchFamily="2" charset="0"/>
              </a:rPr>
              <a:t>t know Bob</a:t>
            </a:r>
            <a:r>
              <a:rPr lang="ja-JP" altLang="en-US" dirty="0">
                <a:latin typeface="Helvetica" pitchFamily="2" charset="0"/>
              </a:rPr>
              <a:t>’</a:t>
            </a:r>
            <a:r>
              <a:rPr lang="en-US" dirty="0">
                <a:latin typeface="Helvetica" pitchFamily="2" charset="0"/>
              </a:rPr>
              <a:t>s IP address</a:t>
            </a:r>
          </a:p>
          <a:p>
            <a:pPr marL="568325" lvl="1" indent="-342900">
              <a:buClr>
                <a:srgbClr val="000099"/>
              </a:buClr>
              <a:buFont typeface="Arial"/>
              <a:buChar char="•"/>
              <a:defRPr/>
            </a:pPr>
            <a:r>
              <a:rPr lang="en-US" dirty="0">
                <a:latin typeface="Helvetica" pitchFamily="2" charset="0"/>
              </a:rPr>
              <a:t>intermediate SIP</a:t>
            </a:r>
            <a:br>
              <a:rPr lang="en-US" dirty="0">
                <a:latin typeface="Helvetica" pitchFamily="2" charset="0"/>
              </a:rPr>
            </a:br>
            <a:r>
              <a:rPr lang="en-US" dirty="0">
                <a:latin typeface="Helvetica" pitchFamily="2" charset="0"/>
              </a:rPr>
              <a:t>servers needed</a:t>
            </a:r>
          </a:p>
        </p:txBody>
      </p:sp>
      <p:sp>
        <p:nvSpPr>
          <p:cNvPr id="370695" name="Text Box 7"/>
          <p:cNvSpPr txBox="1">
            <a:spLocks noChangeArrowheads="1"/>
          </p:cNvSpPr>
          <p:nvPr/>
        </p:nvSpPr>
        <p:spPr bwMode="auto">
          <a:xfrm>
            <a:off x="7542213" y="3055938"/>
            <a:ext cx="4314592" cy="267765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342900" indent="-342900">
              <a:buClr>
                <a:srgbClr val="000099"/>
              </a:buClr>
              <a:buSzPct val="100000"/>
              <a:buFont typeface="Wingdings" charset="2"/>
              <a:buChar char="§"/>
              <a:defRPr/>
            </a:pPr>
            <a:r>
              <a:rPr lang="en-US" sz="2400" dirty="0">
                <a:latin typeface="Helvetica" pitchFamily="2" charset="0"/>
              </a:rPr>
              <a:t> Alice sends, receives SIP messages using SIP default port 5060</a:t>
            </a:r>
          </a:p>
          <a:p>
            <a:pPr marL="342900" indent="-342900">
              <a:buClr>
                <a:srgbClr val="000099"/>
              </a:buClr>
              <a:buSzPct val="100000"/>
              <a:buFont typeface="Wingdings" charset="2"/>
              <a:buChar char="§"/>
              <a:defRPr/>
            </a:pPr>
            <a:r>
              <a:rPr lang="en-US" sz="2400" dirty="0">
                <a:latin typeface="Helvetica" pitchFamily="2" charset="0"/>
              </a:rPr>
              <a:t> Alice specifies in header that SIP client sends, receives SIP messages over UDP</a:t>
            </a:r>
          </a:p>
        </p:txBody>
      </p:sp>
      <p:sp>
        <p:nvSpPr>
          <p:cNvPr id="11"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14</a:t>
            </a:fld>
            <a:endParaRPr lang="en-US" sz="1200" dirty="0">
              <a:latin typeface="Tahoma" charset="0"/>
            </a:endParaRPr>
          </a:p>
        </p:txBody>
      </p:sp>
    </p:spTree>
    <p:extLst>
      <p:ext uri="{BB962C8B-B14F-4D97-AF65-F5344CB8AC3E}">
        <p14:creationId xmlns:p14="http://schemas.microsoft.com/office/powerpoint/2010/main" val="3009536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2057400" y="28575"/>
            <a:ext cx="7772400" cy="1143000"/>
          </a:xfrm>
        </p:spPr>
        <p:txBody>
          <a:bodyPr>
            <a:normAutofit fontScale="90000"/>
          </a:bodyPr>
          <a:lstStyle/>
          <a:p>
            <a:pPr>
              <a:defRPr/>
            </a:pPr>
            <a:r>
              <a:rPr lang="en-US" dirty="0"/>
              <a:t>Name translation, user location</a:t>
            </a:r>
          </a:p>
        </p:txBody>
      </p:sp>
      <p:sp>
        <p:nvSpPr>
          <p:cNvPr id="371715" name="Rectangle 3"/>
          <p:cNvSpPr>
            <a:spLocks noGrp="1" noChangeArrowheads="1"/>
          </p:cNvSpPr>
          <p:nvPr>
            <p:ph type="body" sz="half" idx="1"/>
          </p:nvPr>
        </p:nvSpPr>
        <p:spPr>
          <a:xfrm>
            <a:off x="2057400" y="1371600"/>
            <a:ext cx="4160838" cy="4648200"/>
          </a:xfrm>
        </p:spPr>
        <p:txBody>
          <a:bodyPr/>
          <a:lstStyle/>
          <a:p>
            <a:pPr>
              <a:defRPr/>
            </a:pPr>
            <a:r>
              <a:rPr lang="en-US" dirty="0"/>
              <a:t>caller wants to call callee, but only has callee</a:t>
            </a:r>
            <a:r>
              <a:rPr lang="ja-JP" altLang="en-US" dirty="0">
                <a:latin typeface="Arial"/>
              </a:rPr>
              <a:t>’</a:t>
            </a:r>
            <a:r>
              <a:rPr lang="en-US" dirty="0"/>
              <a:t>s name or e-mail address.</a:t>
            </a:r>
          </a:p>
          <a:p>
            <a:pPr>
              <a:defRPr/>
            </a:pPr>
            <a:r>
              <a:rPr lang="en-US" dirty="0"/>
              <a:t>need to get IP address of callee</a:t>
            </a:r>
            <a:r>
              <a:rPr lang="en-US" dirty="0">
                <a:latin typeface="Arial"/>
              </a:rPr>
              <a:t>’</a:t>
            </a:r>
            <a:r>
              <a:rPr lang="en-US" dirty="0"/>
              <a:t>s current host:</a:t>
            </a:r>
            <a:endParaRPr lang="en-US" sz="2400" dirty="0"/>
          </a:p>
          <a:p>
            <a:pPr lvl="1">
              <a:defRPr/>
            </a:pPr>
            <a:r>
              <a:rPr lang="en-US" dirty="0"/>
              <a:t>user moves around</a:t>
            </a:r>
          </a:p>
          <a:p>
            <a:pPr lvl="1">
              <a:defRPr/>
            </a:pPr>
            <a:r>
              <a:rPr lang="en-US" dirty="0"/>
              <a:t>DHCP protocol</a:t>
            </a:r>
          </a:p>
          <a:p>
            <a:pPr lvl="1">
              <a:defRPr/>
            </a:pPr>
            <a:r>
              <a:rPr lang="en-US" dirty="0"/>
              <a:t>user has different IP devices (PC, smartphone, car device)</a:t>
            </a:r>
          </a:p>
          <a:p>
            <a:pPr>
              <a:defRPr/>
            </a:pPr>
            <a:endParaRPr lang="en-US" sz="2400" dirty="0"/>
          </a:p>
        </p:txBody>
      </p:sp>
      <p:sp>
        <p:nvSpPr>
          <p:cNvPr id="371716" name="Rectangle 4"/>
          <p:cNvSpPr>
            <a:spLocks noGrp="1" noChangeArrowheads="1"/>
          </p:cNvSpPr>
          <p:nvPr>
            <p:ph type="body" sz="half" idx="2"/>
          </p:nvPr>
        </p:nvSpPr>
        <p:spPr>
          <a:xfrm>
            <a:off x="6019800" y="1339850"/>
            <a:ext cx="4090988" cy="4908550"/>
          </a:xfrm>
        </p:spPr>
        <p:txBody>
          <a:bodyPr/>
          <a:lstStyle/>
          <a:p>
            <a:pPr>
              <a:defRPr/>
            </a:pPr>
            <a:r>
              <a:rPr lang="en-US" dirty="0"/>
              <a:t>result can be based on:</a:t>
            </a:r>
            <a:endParaRPr lang="en-US" sz="2400" dirty="0"/>
          </a:p>
          <a:p>
            <a:pPr lvl="1">
              <a:defRPr/>
            </a:pPr>
            <a:r>
              <a:rPr lang="en-US" dirty="0"/>
              <a:t> time of day (work, home)</a:t>
            </a:r>
          </a:p>
          <a:p>
            <a:pPr lvl="1">
              <a:defRPr/>
            </a:pPr>
            <a:r>
              <a:rPr lang="en-US" dirty="0"/>
              <a:t>caller (don</a:t>
            </a:r>
            <a:r>
              <a:rPr lang="ja-JP" altLang="en-US" dirty="0">
                <a:latin typeface="Arial"/>
              </a:rPr>
              <a:t>’</a:t>
            </a:r>
            <a:r>
              <a:rPr lang="en-US" dirty="0"/>
              <a:t>t want boss to call you at home)</a:t>
            </a:r>
          </a:p>
          <a:p>
            <a:pPr lvl="1">
              <a:defRPr/>
            </a:pPr>
            <a:r>
              <a:rPr lang="en-US" dirty="0"/>
              <a:t>status of callee (calls sent to voicemail when callee is already talking to someone)</a:t>
            </a:r>
          </a:p>
        </p:txBody>
      </p:sp>
      <p:sp>
        <p:nvSpPr>
          <p:cNvPr id="8" name="Slide Number Placeholder 5"/>
          <p:cNvSpPr>
            <a:spLocks noGrp="1"/>
          </p:cNvSpPr>
          <p:nvPr>
            <p:ph type="sldNum" sz="quarter" idx="12"/>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15</a:t>
            </a:fld>
            <a:endParaRPr lang="en-US" sz="1200" dirty="0">
              <a:latin typeface="Tahoma" charset="0"/>
            </a:endParaRPr>
          </a:p>
        </p:txBody>
      </p:sp>
      <p:sp>
        <p:nvSpPr>
          <p:cNvPr id="2" name="TextBox 1">
            <a:extLst>
              <a:ext uri="{FF2B5EF4-FFF2-40B4-BE49-F238E27FC236}">
                <a16:creationId xmlns:a16="http://schemas.microsoft.com/office/drawing/2014/main" id="{212AC7F6-48A8-2E49-A60C-5541B433367B}"/>
              </a:ext>
            </a:extLst>
          </p:cNvPr>
          <p:cNvSpPr txBox="1"/>
          <p:nvPr/>
        </p:nvSpPr>
        <p:spPr>
          <a:xfrm>
            <a:off x="2375452" y="5803096"/>
            <a:ext cx="8070574" cy="954107"/>
          </a:xfrm>
          <a:prstGeom prst="rect">
            <a:avLst/>
          </a:prstGeom>
          <a:noFill/>
        </p:spPr>
        <p:txBody>
          <a:bodyPr wrap="square" rtlCol="0">
            <a:spAutoFit/>
          </a:bodyPr>
          <a:lstStyle/>
          <a:p>
            <a:pPr algn="ctr"/>
            <a:r>
              <a:rPr lang="en-US" sz="2800" dirty="0">
                <a:latin typeface="Helvetica" pitchFamily="2" charset="0"/>
              </a:rPr>
              <a:t>An infrastructure of </a:t>
            </a:r>
            <a:r>
              <a:rPr lang="en-US" sz="2800" dirty="0">
                <a:solidFill>
                  <a:srgbClr val="C00000"/>
                </a:solidFill>
                <a:latin typeface="Helvetica" pitchFamily="2" charset="0"/>
              </a:rPr>
              <a:t>SIP servers </a:t>
            </a:r>
            <a:r>
              <a:rPr lang="en-US" sz="2800" dirty="0">
                <a:latin typeface="Helvetica" pitchFamily="2" charset="0"/>
              </a:rPr>
              <a:t>to support mobility and </a:t>
            </a:r>
            <a:r>
              <a:rPr lang="en-US" sz="2800" dirty="0" err="1">
                <a:latin typeface="Helvetica" pitchFamily="2" charset="0"/>
              </a:rPr>
              <a:t>callee</a:t>
            </a:r>
            <a:r>
              <a:rPr lang="en-US" sz="2800" dirty="0">
                <a:latin typeface="Helvetica" pitchFamily="2" charset="0"/>
              </a:rPr>
              <a:t> resolution</a:t>
            </a:r>
          </a:p>
        </p:txBody>
      </p:sp>
    </p:spTree>
    <p:extLst>
      <p:ext uri="{BB962C8B-B14F-4D97-AF65-F5344CB8AC3E}">
        <p14:creationId xmlns:p14="http://schemas.microsoft.com/office/powerpoint/2010/main" val="3461966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title"/>
          </p:nvPr>
        </p:nvSpPr>
        <p:spPr>
          <a:xfrm>
            <a:off x="2057400" y="42863"/>
            <a:ext cx="7772400" cy="1143000"/>
          </a:xfrm>
        </p:spPr>
        <p:txBody>
          <a:bodyPr/>
          <a:lstStyle/>
          <a:p>
            <a:pPr>
              <a:defRPr/>
            </a:pPr>
            <a:r>
              <a:rPr lang="en-US" dirty="0"/>
              <a:t>SIP registrar</a:t>
            </a:r>
          </a:p>
        </p:txBody>
      </p:sp>
      <p:sp>
        <p:nvSpPr>
          <p:cNvPr id="373764" name="Rectangle 4"/>
          <p:cNvSpPr>
            <a:spLocks noGrp="1" noChangeArrowheads="1"/>
          </p:cNvSpPr>
          <p:nvPr>
            <p:ph type="body" idx="1"/>
          </p:nvPr>
        </p:nvSpPr>
        <p:spPr>
          <a:xfrm>
            <a:off x="2025651" y="3616325"/>
            <a:ext cx="7032625" cy="1893888"/>
          </a:xfrm>
          <a:ln cap="flat">
            <a:solidFill>
              <a:schemeClr val="tx1"/>
            </a:solidFill>
            <a:miter lim="800000"/>
            <a:headEnd/>
            <a:tailEnd/>
          </a:ln>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normAutofit lnSpcReduction="10000"/>
          </a:bodyPr>
          <a:lstStyle/>
          <a:p>
            <a:pPr>
              <a:buFont typeface="Wingdings" charset="0"/>
              <a:buNone/>
              <a:defRPr/>
            </a:pPr>
            <a:r>
              <a:rPr lang="en-US" sz="2000" dirty="0">
                <a:latin typeface="Courier New" charset="0"/>
              </a:rPr>
              <a:t>REGISTER sip:domain.com SIP/2.0</a:t>
            </a:r>
          </a:p>
          <a:p>
            <a:pPr>
              <a:buFont typeface="Wingdings" charset="0"/>
              <a:buNone/>
              <a:defRPr/>
            </a:pPr>
            <a:r>
              <a:rPr lang="en-US" sz="2000" dirty="0">
                <a:latin typeface="Courier New" charset="0"/>
              </a:rPr>
              <a:t>Via: SIP/2.0/UDP 193.64.210.89 </a:t>
            </a:r>
          </a:p>
          <a:p>
            <a:pPr>
              <a:buFont typeface="Wingdings" charset="0"/>
              <a:buNone/>
              <a:defRPr/>
            </a:pPr>
            <a:r>
              <a:rPr lang="en-US" sz="2000" dirty="0">
                <a:latin typeface="Courier New" charset="0"/>
              </a:rPr>
              <a:t>From: sip:bob@domain.com</a:t>
            </a:r>
          </a:p>
          <a:p>
            <a:pPr>
              <a:buFont typeface="Wingdings" charset="0"/>
              <a:buNone/>
              <a:defRPr/>
            </a:pPr>
            <a:r>
              <a:rPr lang="en-US" sz="2000" dirty="0">
                <a:latin typeface="Courier New" charset="0"/>
              </a:rPr>
              <a:t>To: sip:bob@domain.com</a:t>
            </a:r>
          </a:p>
          <a:p>
            <a:pPr>
              <a:buFont typeface="Wingdings" charset="0"/>
              <a:buNone/>
              <a:defRPr/>
            </a:pPr>
            <a:r>
              <a:rPr lang="en-US" sz="2000" dirty="0">
                <a:latin typeface="Courier New" charset="0"/>
              </a:rPr>
              <a:t>Expires: 3600</a:t>
            </a:r>
          </a:p>
        </p:txBody>
      </p:sp>
      <p:sp>
        <p:nvSpPr>
          <p:cNvPr id="373765" name="Rectangle 5"/>
          <p:cNvSpPr>
            <a:spLocks noChangeArrowheads="1"/>
          </p:cNvSpPr>
          <p:nvPr/>
        </p:nvSpPr>
        <p:spPr bwMode="auto">
          <a:xfrm>
            <a:off x="1978025" y="1192214"/>
            <a:ext cx="8339138" cy="1419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52425" indent="-352425">
              <a:spcBef>
                <a:spcPct val="20000"/>
              </a:spcBef>
              <a:buClr>
                <a:srgbClr val="000099"/>
              </a:buClr>
              <a:buSzPct val="100000"/>
              <a:buFont typeface="Wingdings" charset="2"/>
              <a:buChar char="§"/>
              <a:defRPr/>
            </a:pPr>
            <a:r>
              <a:rPr lang="en-US" sz="2800" dirty="0">
                <a:latin typeface="Helvetica" pitchFamily="2" charset="0"/>
              </a:rPr>
              <a:t>one function of SIP server: </a:t>
            </a:r>
            <a:r>
              <a:rPr lang="en-US" sz="2800" dirty="0">
                <a:solidFill>
                  <a:srgbClr val="CC0000"/>
                </a:solidFill>
                <a:latin typeface="Helvetica" pitchFamily="2" charset="0"/>
              </a:rPr>
              <a:t>registrar</a:t>
            </a:r>
          </a:p>
          <a:p>
            <a:pPr marL="352425" indent="-352425">
              <a:spcBef>
                <a:spcPct val="20000"/>
              </a:spcBef>
              <a:buClr>
                <a:srgbClr val="000099"/>
              </a:buClr>
              <a:buSzPct val="100000"/>
              <a:buFont typeface="Wingdings" charset="2"/>
              <a:buChar char="§"/>
              <a:defRPr/>
            </a:pPr>
            <a:r>
              <a:rPr lang="en-US" sz="2800" dirty="0">
                <a:latin typeface="Helvetica" pitchFamily="2" charset="0"/>
              </a:rPr>
              <a:t>when Bob starts SIP client, client sends SIP REGISTER message to Bob</a:t>
            </a:r>
            <a:r>
              <a:rPr lang="ja-JP" altLang="en-US" sz="2800" dirty="0">
                <a:latin typeface="Helvetica" pitchFamily="2" charset="0"/>
              </a:rPr>
              <a:t>’</a:t>
            </a:r>
            <a:r>
              <a:rPr lang="en-US" sz="2800" dirty="0">
                <a:latin typeface="Helvetica" pitchFamily="2" charset="0"/>
              </a:rPr>
              <a:t>s registrar server</a:t>
            </a:r>
          </a:p>
        </p:txBody>
      </p:sp>
      <p:sp>
        <p:nvSpPr>
          <p:cNvPr id="373766" name="Text Box 6"/>
          <p:cNvSpPr txBox="1">
            <a:spLocks noChangeArrowheads="1"/>
          </p:cNvSpPr>
          <p:nvPr/>
        </p:nvSpPr>
        <p:spPr bwMode="auto">
          <a:xfrm>
            <a:off x="1036583" y="2874794"/>
            <a:ext cx="815492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dirty="0">
                <a:solidFill>
                  <a:srgbClr val="CC0000"/>
                </a:solidFill>
                <a:latin typeface="Helvetica" pitchFamily="2" charset="0"/>
              </a:rPr>
              <a:t>register message: </a:t>
            </a:r>
            <a:r>
              <a:rPr lang="en-US" sz="2800" dirty="0">
                <a:latin typeface="Helvetica" pitchFamily="2" charset="0"/>
              </a:rPr>
              <a:t>to support mobility at Bob’s end</a:t>
            </a:r>
          </a:p>
        </p:txBody>
      </p:sp>
      <p:sp>
        <p:nvSpPr>
          <p:cNvPr id="9"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16</a:t>
            </a:fld>
            <a:endParaRPr lang="en-US" sz="1200" dirty="0">
              <a:latin typeface="Tahoma" charset="0"/>
            </a:endParaRPr>
          </a:p>
        </p:txBody>
      </p:sp>
    </p:spTree>
    <p:extLst>
      <p:ext uri="{BB962C8B-B14F-4D97-AF65-F5344CB8AC3E}">
        <p14:creationId xmlns:p14="http://schemas.microsoft.com/office/powerpoint/2010/main" val="2825952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2057400" y="71438"/>
            <a:ext cx="7772400" cy="1143000"/>
          </a:xfrm>
        </p:spPr>
        <p:txBody>
          <a:bodyPr/>
          <a:lstStyle/>
          <a:p>
            <a:pPr>
              <a:defRPr/>
            </a:pPr>
            <a:r>
              <a:rPr lang="en-US" dirty="0"/>
              <a:t>SIP proxy</a:t>
            </a:r>
          </a:p>
        </p:txBody>
      </p:sp>
      <p:sp>
        <p:nvSpPr>
          <p:cNvPr id="385027" name="Rectangle 3"/>
          <p:cNvSpPr>
            <a:spLocks noGrp="1" noChangeArrowheads="1"/>
          </p:cNvSpPr>
          <p:nvPr>
            <p:ph type="body" idx="1"/>
          </p:nvPr>
        </p:nvSpPr>
        <p:spPr>
          <a:xfrm>
            <a:off x="1134319" y="1428749"/>
            <a:ext cx="10440365" cy="4960475"/>
          </a:xfrm>
        </p:spPr>
        <p:txBody>
          <a:bodyPr>
            <a:normAutofit/>
          </a:bodyPr>
          <a:lstStyle/>
          <a:p>
            <a:pPr>
              <a:defRPr/>
            </a:pPr>
            <a:r>
              <a:rPr lang="en-US" dirty="0"/>
              <a:t>another function of SIP server: </a:t>
            </a:r>
            <a:r>
              <a:rPr lang="en-US" i="1" dirty="0">
                <a:solidFill>
                  <a:srgbClr val="CC0000"/>
                </a:solidFill>
              </a:rPr>
              <a:t>proxy</a:t>
            </a:r>
          </a:p>
          <a:p>
            <a:pPr>
              <a:defRPr/>
            </a:pPr>
            <a:r>
              <a:rPr lang="en-US" dirty="0"/>
              <a:t>Alice sends invite message to her proxy server</a:t>
            </a:r>
          </a:p>
          <a:p>
            <a:pPr lvl="1">
              <a:defRPr/>
            </a:pPr>
            <a:r>
              <a:rPr lang="en-US" dirty="0"/>
              <a:t>contains address sip:bob@domain.com</a:t>
            </a:r>
          </a:p>
          <a:p>
            <a:pPr lvl="1">
              <a:defRPr/>
            </a:pPr>
            <a:r>
              <a:rPr lang="en-US" dirty="0"/>
              <a:t>proxy responsible for routing SIP messages to callee, possibly through multiple proxies</a:t>
            </a:r>
          </a:p>
          <a:p>
            <a:pPr>
              <a:defRPr/>
            </a:pPr>
            <a:r>
              <a:rPr lang="en-US" dirty="0"/>
              <a:t>Bob sends response back through the same set of SIP servers</a:t>
            </a:r>
          </a:p>
          <a:p>
            <a:pPr>
              <a:defRPr/>
            </a:pPr>
            <a:r>
              <a:rPr lang="en-US" dirty="0"/>
              <a:t>Alice’s proxy returns Bob’s SIP response message to Alice </a:t>
            </a:r>
          </a:p>
          <a:p>
            <a:pPr lvl="1">
              <a:defRPr/>
            </a:pPr>
            <a:r>
              <a:rPr lang="en-US" dirty="0"/>
              <a:t>contains Bob</a:t>
            </a:r>
            <a:r>
              <a:rPr lang="ja-JP" altLang="en-US" dirty="0">
                <a:latin typeface="Arial"/>
              </a:rPr>
              <a:t>’</a:t>
            </a:r>
            <a:r>
              <a:rPr lang="en-US" dirty="0"/>
              <a:t>s IP address</a:t>
            </a:r>
          </a:p>
          <a:p>
            <a:pPr>
              <a:defRPr/>
            </a:pPr>
            <a:r>
              <a:rPr lang="en-US" dirty="0"/>
              <a:t>SIP proxy analogous to local DNS server plus indirect </a:t>
            </a:r>
            <a:r>
              <a:rPr lang="en-US" dirty="0">
                <a:solidFill>
                  <a:srgbClr val="C00000"/>
                </a:solidFill>
              </a:rPr>
              <a:t>routing relay</a:t>
            </a:r>
          </a:p>
          <a:p>
            <a:pPr>
              <a:defRPr/>
            </a:pPr>
            <a:r>
              <a:rPr lang="en-US" dirty="0"/>
              <a:t>Alice and Bob’s media traffic sent directly between each other</a:t>
            </a:r>
          </a:p>
        </p:txBody>
      </p:sp>
      <p:sp>
        <p:nvSpPr>
          <p:cNvPr id="7"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17</a:t>
            </a:fld>
            <a:endParaRPr lang="en-US" sz="1200" dirty="0">
              <a:latin typeface="Tahoma" charset="0"/>
            </a:endParaRPr>
          </a:p>
        </p:txBody>
      </p:sp>
    </p:spTree>
    <p:extLst>
      <p:ext uri="{BB962C8B-B14F-4D97-AF65-F5344CB8AC3E}">
        <p14:creationId xmlns:p14="http://schemas.microsoft.com/office/powerpoint/2010/main" val="174176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1885950" y="228600"/>
            <a:ext cx="8470900" cy="871538"/>
          </a:xfrm>
        </p:spPr>
        <p:txBody>
          <a:bodyPr>
            <a:normAutofit fontScale="90000"/>
          </a:bodyPr>
          <a:lstStyle/>
          <a:p>
            <a:pPr>
              <a:defRPr/>
            </a:pPr>
            <a:r>
              <a:rPr lang="en-US" sz="4000" dirty="0"/>
              <a:t>SIP example: </a:t>
            </a:r>
            <a:r>
              <a:rPr lang="en-US" sz="2400" dirty="0"/>
              <a:t>jim@umass.edu </a:t>
            </a:r>
            <a:r>
              <a:rPr lang="en-US" sz="3600" dirty="0"/>
              <a:t>calls</a:t>
            </a:r>
            <a:r>
              <a:rPr lang="en-US" sz="2400" dirty="0"/>
              <a:t> keith@poly.edu</a:t>
            </a:r>
            <a:endParaRPr lang="en-US" sz="4000" dirty="0"/>
          </a:p>
        </p:txBody>
      </p:sp>
      <p:grpSp>
        <p:nvGrpSpPr>
          <p:cNvPr id="138245" name="Group 542"/>
          <p:cNvGrpSpPr>
            <a:grpSpLocks/>
          </p:cNvGrpSpPr>
          <p:nvPr/>
        </p:nvGrpSpPr>
        <p:grpSpPr bwMode="auto">
          <a:xfrm>
            <a:off x="3278188" y="5011739"/>
            <a:ext cx="963612" cy="835025"/>
            <a:chOff x="-44" y="1473"/>
            <a:chExt cx="981" cy="1105"/>
          </a:xfrm>
        </p:grpSpPr>
        <p:pic>
          <p:nvPicPr>
            <p:cNvPr id="138403" name="Picture 52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8404"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138246" name="Group 249"/>
          <p:cNvGrpSpPr>
            <a:grpSpLocks/>
          </p:cNvGrpSpPr>
          <p:nvPr/>
        </p:nvGrpSpPr>
        <p:grpSpPr bwMode="auto">
          <a:xfrm>
            <a:off x="5705475" y="1455739"/>
            <a:ext cx="363538" cy="687387"/>
            <a:chOff x="4140" y="429"/>
            <a:chExt cx="1425" cy="2396"/>
          </a:xfrm>
        </p:grpSpPr>
        <p:sp>
          <p:nvSpPr>
            <p:cNvPr id="138371"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52" name="Rectangle 251"/>
            <p:cNvSpPr>
              <a:spLocks noChangeArrowheads="1"/>
            </p:cNvSpPr>
            <p:nvPr/>
          </p:nvSpPr>
          <p:spPr bwMode="auto">
            <a:xfrm>
              <a:off x="4202" y="429"/>
              <a:ext cx="1052"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73"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38374"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55" name="Rectangle 254"/>
            <p:cNvSpPr>
              <a:spLocks noChangeArrowheads="1"/>
            </p:cNvSpPr>
            <p:nvPr/>
          </p:nvSpPr>
          <p:spPr bwMode="auto">
            <a:xfrm>
              <a:off x="4215" y="695"/>
              <a:ext cx="591"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76" name="Group 255"/>
            <p:cNvGrpSpPr>
              <a:grpSpLocks/>
            </p:cNvGrpSpPr>
            <p:nvPr/>
          </p:nvGrpSpPr>
          <p:grpSpPr bwMode="auto">
            <a:xfrm>
              <a:off x="4749" y="668"/>
              <a:ext cx="581" cy="145"/>
              <a:chOff x="614" y="2568"/>
              <a:chExt cx="725" cy="139"/>
            </a:xfrm>
          </p:grpSpPr>
          <p:sp>
            <p:nvSpPr>
              <p:cNvPr id="181" name="AutoShape 256"/>
              <p:cNvSpPr>
                <a:spLocks noChangeArrowheads="1"/>
              </p:cNvSpPr>
              <p:nvPr/>
            </p:nvSpPr>
            <p:spPr bwMode="auto">
              <a:xfrm>
                <a:off x="615" y="2567"/>
                <a:ext cx="722"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82" name="AutoShape 257"/>
              <p:cNvSpPr>
                <a:spLocks noChangeArrowheads="1"/>
              </p:cNvSpPr>
              <p:nvPr/>
            </p:nvSpPr>
            <p:spPr bwMode="auto">
              <a:xfrm>
                <a:off x="631" y="2583"/>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157" name="Rectangle 258"/>
            <p:cNvSpPr>
              <a:spLocks noChangeArrowheads="1"/>
            </p:cNvSpPr>
            <p:nvPr/>
          </p:nvSpPr>
          <p:spPr bwMode="auto">
            <a:xfrm>
              <a:off x="4227" y="1021"/>
              <a:ext cx="591"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78" name="Group 259"/>
            <p:cNvGrpSpPr>
              <a:grpSpLocks/>
            </p:cNvGrpSpPr>
            <p:nvPr/>
          </p:nvGrpSpPr>
          <p:grpSpPr bwMode="auto">
            <a:xfrm>
              <a:off x="4747" y="994"/>
              <a:ext cx="581" cy="134"/>
              <a:chOff x="614" y="2568"/>
              <a:chExt cx="725" cy="139"/>
            </a:xfrm>
          </p:grpSpPr>
          <p:sp>
            <p:nvSpPr>
              <p:cNvPr id="179" name="AutoShape 260"/>
              <p:cNvSpPr>
                <a:spLocks noChangeArrowheads="1"/>
              </p:cNvSpPr>
              <p:nvPr/>
            </p:nvSpPr>
            <p:spPr bwMode="auto">
              <a:xfrm>
                <a:off x="618" y="2567"/>
                <a:ext cx="722"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80" name="AutoShape 261"/>
              <p:cNvSpPr>
                <a:spLocks noChangeArrowheads="1"/>
              </p:cNvSpPr>
              <p:nvPr/>
            </p:nvSpPr>
            <p:spPr bwMode="auto">
              <a:xfrm>
                <a:off x="633" y="2585"/>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159" name="Rectangle 262"/>
            <p:cNvSpPr>
              <a:spLocks noChangeArrowheads="1"/>
            </p:cNvSpPr>
            <p:nvPr/>
          </p:nvSpPr>
          <p:spPr bwMode="auto">
            <a:xfrm>
              <a:off x="4215" y="1359"/>
              <a:ext cx="597"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60" name="Rectangle 263"/>
            <p:cNvSpPr>
              <a:spLocks noChangeArrowheads="1"/>
            </p:cNvSpPr>
            <p:nvPr/>
          </p:nvSpPr>
          <p:spPr bwMode="auto">
            <a:xfrm>
              <a:off x="4227" y="1657"/>
              <a:ext cx="597"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81" name="Group 264"/>
            <p:cNvGrpSpPr>
              <a:grpSpLocks/>
            </p:cNvGrpSpPr>
            <p:nvPr/>
          </p:nvGrpSpPr>
          <p:grpSpPr bwMode="auto">
            <a:xfrm>
              <a:off x="4735" y="1627"/>
              <a:ext cx="582" cy="151"/>
              <a:chOff x="614" y="2568"/>
              <a:chExt cx="725" cy="139"/>
            </a:xfrm>
          </p:grpSpPr>
          <p:sp>
            <p:nvSpPr>
              <p:cNvPr id="177" name="AutoShape 265"/>
              <p:cNvSpPr>
                <a:spLocks noChangeArrowheads="1"/>
              </p:cNvSpPr>
              <p:nvPr/>
            </p:nvSpPr>
            <p:spPr bwMode="auto">
              <a:xfrm>
                <a:off x="617" y="2571"/>
                <a:ext cx="713"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78" name="AutoShape 266"/>
              <p:cNvSpPr>
                <a:spLocks noChangeArrowheads="1"/>
              </p:cNvSpPr>
              <p:nvPr/>
            </p:nvSpPr>
            <p:spPr bwMode="auto">
              <a:xfrm>
                <a:off x="632" y="2586"/>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138382"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grpSp>
          <p:nvGrpSpPr>
            <p:cNvPr id="138383" name="Group 268"/>
            <p:cNvGrpSpPr>
              <a:grpSpLocks/>
            </p:cNvGrpSpPr>
            <p:nvPr/>
          </p:nvGrpSpPr>
          <p:grpSpPr bwMode="auto">
            <a:xfrm>
              <a:off x="4739" y="1327"/>
              <a:ext cx="582" cy="139"/>
              <a:chOff x="614" y="2568"/>
              <a:chExt cx="725" cy="139"/>
            </a:xfrm>
          </p:grpSpPr>
          <p:sp>
            <p:nvSpPr>
              <p:cNvPr id="175" name="AutoShape 269"/>
              <p:cNvSpPr>
                <a:spLocks noChangeArrowheads="1"/>
              </p:cNvSpPr>
              <p:nvPr/>
            </p:nvSpPr>
            <p:spPr bwMode="auto">
              <a:xfrm>
                <a:off x="612" y="2566"/>
                <a:ext cx="729"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76" name="AutoShape 270"/>
              <p:cNvSpPr>
                <a:spLocks noChangeArrowheads="1"/>
              </p:cNvSpPr>
              <p:nvPr/>
            </p:nvSpPr>
            <p:spPr bwMode="auto">
              <a:xfrm>
                <a:off x="627" y="2583"/>
                <a:ext cx="698"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164"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85"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38386"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67" name="Oval 274"/>
            <p:cNvSpPr>
              <a:spLocks noChangeArrowheads="1"/>
            </p:cNvSpPr>
            <p:nvPr/>
          </p:nvSpPr>
          <p:spPr bwMode="auto">
            <a:xfrm>
              <a:off x="5515" y="2615"/>
              <a:ext cx="50" cy="94"/>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88"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69"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70" name="AutoShape 277"/>
            <p:cNvSpPr>
              <a:spLocks noChangeArrowheads="1"/>
            </p:cNvSpPr>
            <p:nvPr/>
          </p:nvSpPr>
          <p:spPr bwMode="auto">
            <a:xfrm>
              <a:off x="4202" y="2709"/>
              <a:ext cx="107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71" name="Oval 278"/>
            <p:cNvSpPr>
              <a:spLocks noChangeArrowheads="1"/>
            </p:cNvSpPr>
            <p:nvPr/>
          </p:nvSpPr>
          <p:spPr bwMode="auto">
            <a:xfrm>
              <a:off x="4308" y="2382"/>
              <a:ext cx="162"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72" name="Oval 279"/>
            <p:cNvSpPr>
              <a:spLocks noChangeArrowheads="1"/>
            </p:cNvSpPr>
            <p:nvPr/>
          </p:nvSpPr>
          <p:spPr bwMode="auto">
            <a:xfrm>
              <a:off x="4488" y="2382"/>
              <a:ext cx="156"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latin typeface="Helvetica" pitchFamily="2" charset="0"/>
                <a:cs typeface="Arial" charset="0"/>
              </a:endParaRPr>
            </a:p>
          </p:txBody>
        </p:sp>
        <p:sp>
          <p:nvSpPr>
            <p:cNvPr id="173" name="Oval 280"/>
            <p:cNvSpPr>
              <a:spLocks noChangeArrowheads="1"/>
            </p:cNvSpPr>
            <p:nvPr/>
          </p:nvSpPr>
          <p:spPr bwMode="auto">
            <a:xfrm>
              <a:off x="4663" y="2382"/>
              <a:ext cx="156"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74" name="Rectangle 281"/>
            <p:cNvSpPr>
              <a:spLocks noChangeArrowheads="1"/>
            </p:cNvSpPr>
            <p:nvPr/>
          </p:nvSpPr>
          <p:spPr bwMode="auto">
            <a:xfrm>
              <a:off x="5061" y="1835"/>
              <a:ext cx="87" cy="764"/>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grpSp>
        <p:nvGrpSpPr>
          <p:cNvPr id="61456" name="Group 61455"/>
          <p:cNvGrpSpPr>
            <a:grpSpLocks/>
          </p:cNvGrpSpPr>
          <p:nvPr/>
        </p:nvGrpSpPr>
        <p:grpSpPr bwMode="auto">
          <a:xfrm>
            <a:off x="1873251" y="3860802"/>
            <a:ext cx="2168525" cy="1200329"/>
            <a:chOff x="349470" y="3860317"/>
            <a:chExt cx="2167676" cy="1200655"/>
          </a:xfrm>
        </p:grpSpPr>
        <p:cxnSp>
          <p:nvCxnSpPr>
            <p:cNvPr id="138366" name="Straight Arrow Connector 44"/>
            <p:cNvCxnSpPr>
              <a:cxnSpLocks noChangeShapeType="1"/>
            </p:cNvCxnSpPr>
            <p:nvPr/>
          </p:nvCxnSpPr>
          <p:spPr bwMode="auto">
            <a:xfrm flipH="1" flipV="1">
              <a:off x="2368949" y="3938223"/>
              <a:ext cx="14270" cy="1070169"/>
            </a:xfrm>
            <a:prstGeom prst="straightConnector1">
              <a:avLst/>
            </a:prstGeom>
            <a:noFill/>
            <a:ln w="25400">
              <a:solidFill>
                <a:schemeClr val="tx1"/>
              </a:solidFill>
              <a:round/>
              <a:headEn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38367" name="Group 61441"/>
            <p:cNvGrpSpPr>
              <a:grpSpLocks/>
            </p:cNvGrpSpPr>
            <p:nvPr/>
          </p:nvGrpSpPr>
          <p:grpSpPr bwMode="auto">
            <a:xfrm>
              <a:off x="2199635" y="4437382"/>
              <a:ext cx="317511" cy="369332"/>
              <a:chOff x="7454630" y="3313376"/>
              <a:chExt cx="317511" cy="369332"/>
            </a:xfrm>
          </p:grpSpPr>
          <p:sp>
            <p:nvSpPr>
              <p:cNvPr id="138369" name="Oval 61440"/>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370" name="TextBox 61439"/>
              <p:cNvSpPr txBox="1">
                <a:spLocks noChangeArrowheads="1"/>
              </p:cNvSpPr>
              <p:nvPr/>
            </p:nvSpPr>
            <p:spPr bwMode="auto">
              <a:xfrm>
                <a:off x="7454630" y="3313376"/>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1</a:t>
                </a:r>
              </a:p>
            </p:txBody>
          </p:sp>
        </p:grpSp>
        <p:sp>
          <p:nvSpPr>
            <p:cNvPr id="138368" name="TextBox 61442"/>
            <p:cNvSpPr txBox="1">
              <a:spLocks noChangeArrowheads="1"/>
            </p:cNvSpPr>
            <p:nvPr/>
          </p:nvSpPr>
          <p:spPr bwMode="auto">
            <a:xfrm>
              <a:off x="349470" y="3860317"/>
              <a:ext cx="2133644" cy="1200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1. Jim sends INVITE</a:t>
              </a:r>
              <a:br>
                <a:rPr lang="en-US" sz="1800" i="0" dirty="0">
                  <a:latin typeface="Helvetica" pitchFamily="2" charset="0"/>
                  <a:cs typeface="Arial Narrow" charset="0"/>
                </a:rPr>
              </a:br>
              <a:r>
                <a:rPr lang="en-US" sz="1800" i="0" dirty="0">
                  <a:latin typeface="Helvetica" pitchFamily="2" charset="0"/>
                  <a:cs typeface="Arial Narrow" charset="0"/>
                </a:rPr>
                <a:t>message to UMass SIP proxy. </a:t>
              </a:r>
            </a:p>
          </p:txBody>
        </p:sp>
      </p:grpSp>
      <p:grpSp>
        <p:nvGrpSpPr>
          <p:cNvPr id="138248" name="Group 249"/>
          <p:cNvGrpSpPr>
            <a:grpSpLocks/>
          </p:cNvGrpSpPr>
          <p:nvPr/>
        </p:nvGrpSpPr>
        <p:grpSpPr bwMode="auto">
          <a:xfrm>
            <a:off x="3873500" y="3163889"/>
            <a:ext cx="363538" cy="687387"/>
            <a:chOff x="4140" y="429"/>
            <a:chExt cx="1425" cy="2396"/>
          </a:xfrm>
        </p:grpSpPr>
        <p:sp>
          <p:nvSpPr>
            <p:cNvPr id="138334"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22" name="Rectangle 251"/>
            <p:cNvSpPr>
              <a:spLocks noChangeArrowheads="1"/>
            </p:cNvSpPr>
            <p:nvPr/>
          </p:nvSpPr>
          <p:spPr bwMode="auto">
            <a:xfrm>
              <a:off x="4202" y="429"/>
              <a:ext cx="1052"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36"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38337"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29" name="Rectangle 254"/>
            <p:cNvSpPr>
              <a:spLocks noChangeArrowheads="1"/>
            </p:cNvSpPr>
            <p:nvPr/>
          </p:nvSpPr>
          <p:spPr bwMode="auto">
            <a:xfrm>
              <a:off x="4215" y="695"/>
              <a:ext cx="591"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39" name="Group 255"/>
            <p:cNvGrpSpPr>
              <a:grpSpLocks/>
            </p:cNvGrpSpPr>
            <p:nvPr/>
          </p:nvGrpSpPr>
          <p:grpSpPr bwMode="auto">
            <a:xfrm>
              <a:off x="4749" y="668"/>
              <a:ext cx="581" cy="145"/>
              <a:chOff x="614" y="2568"/>
              <a:chExt cx="725" cy="139"/>
            </a:xfrm>
          </p:grpSpPr>
          <p:sp>
            <p:nvSpPr>
              <p:cNvPr id="259" name="AutoShape 256"/>
              <p:cNvSpPr>
                <a:spLocks noChangeArrowheads="1"/>
              </p:cNvSpPr>
              <p:nvPr/>
            </p:nvSpPr>
            <p:spPr bwMode="auto">
              <a:xfrm>
                <a:off x="615" y="2567"/>
                <a:ext cx="722"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60" name="AutoShape 257"/>
              <p:cNvSpPr>
                <a:spLocks noChangeArrowheads="1"/>
              </p:cNvSpPr>
              <p:nvPr/>
            </p:nvSpPr>
            <p:spPr bwMode="auto">
              <a:xfrm>
                <a:off x="631" y="2583"/>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234" name="Rectangle 258"/>
            <p:cNvSpPr>
              <a:spLocks noChangeArrowheads="1"/>
            </p:cNvSpPr>
            <p:nvPr/>
          </p:nvSpPr>
          <p:spPr bwMode="auto">
            <a:xfrm>
              <a:off x="4227" y="1021"/>
              <a:ext cx="591"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41" name="Group 259"/>
            <p:cNvGrpSpPr>
              <a:grpSpLocks/>
            </p:cNvGrpSpPr>
            <p:nvPr/>
          </p:nvGrpSpPr>
          <p:grpSpPr bwMode="auto">
            <a:xfrm>
              <a:off x="4747" y="994"/>
              <a:ext cx="581" cy="134"/>
              <a:chOff x="614" y="2568"/>
              <a:chExt cx="725" cy="139"/>
            </a:xfrm>
          </p:grpSpPr>
          <p:sp>
            <p:nvSpPr>
              <p:cNvPr id="257" name="AutoShape 260"/>
              <p:cNvSpPr>
                <a:spLocks noChangeArrowheads="1"/>
              </p:cNvSpPr>
              <p:nvPr/>
            </p:nvSpPr>
            <p:spPr bwMode="auto">
              <a:xfrm>
                <a:off x="618" y="2567"/>
                <a:ext cx="722"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58" name="AutoShape 261"/>
              <p:cNvSpPr>
                <a:spLocks noChangeArrowheads="1"/>
              </p:cNvSpPr>
              <p:nvPr/>
            </p:nvSpPr>
            <p:spPr bwMode="auto">
              <a:xfrm>
                <a:off x="633" y="2585"/>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237" name="Rectangle 262"/>
            <p:cNvSpPr>
              <a:spLocks noChangeArrowheads="1"/>
            </p:cNvSpPr>
            <p:nvPr/>
          </p:nvSpPr>
          <p:spPr bwMode="auto">
            <a:xfrm>
              <a:off x="4215" y="1359"/>
              <a:ext cx="597"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38" name="Rectangle 263"/>
            <p:cNvSpPr>
              <a:spLocks noChangeArrowheads="1"/>
            </p:cNvSpPr>
            <p:nvPr/>
          </p:nvSpPr>
          <p:spPr bwMode="auto">
            <a:xfrm>
              <a:off x="4227" y="1657"/>
              <a:ext cx="597"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44" name="Group 264"/>
            <p:cNvGrpSpPr>
              <a:grpSpLocks/>
            </p:cNvGrpSpPr>
            <p:nvPr/>
          </p:nvGrpSpPr>
          <p:grpSpPr bwMode="auto">
            <a:xfrm>
              <a:off x="4735" y="1627"/>
              <a:ext cx="582" cy="151"/>
              <a:chOff x="614" y="2568"/>
              <a:chExt cx="725" cy="139"/>
            </a:xfrm>
          </p:grpSpPr>
          <p:sp>
            <p:nvSpPr>
              <p:cNvPr id="255" name="AutoShape 265"/>
              <p:cNvSpPr>
                <a:spLocks noChangeArrowheads="1"/>
              </p:cNvSpPr>
              <p:nvPr/>
            </p:nvSpPr>
            <p:spPr bwMode="auto">
              <a:xfrm>
                <a:off x="617" y="2571"/>
                <a:ext cx="713"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56" name="AutoShape 266"/>
              <p:cNvSpPr>
                <a:spLocks noChangeArrowheads="1"/>
              </p:cNvSpPr>
              <p:nvPr/>
            </p:nvSpPr>
            <p:spPr bwMode="auto">
              <a:xfrm>
                <a:off x="632" y="2586"/>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138345"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grpSp>
          <p:nvGrpSpPr>
            <p:cNvPr id="138346" name="Group 268"/>
            <p:cNvGrpSpPr>
              <a:grpSpLocks/>
            </p:cNvGrpSpPr>
            <p:nvPr/>
          </p:nvGrpSpPr>
          <p:grpSpPr bwMode="auto">
            <a:xfrm>
              <a:off x="4739" y="1327"/>
              <a:ext cx="582" cy="139"/>
              <a:chOff x="614" y="2568"/>
              <a:chExt cx="725" cy="139"/>
            </a:xfrm>
          </p:grpSpPr>
          <p:sp>
            <p:nvSpPr>
              <p:cNvPr id="253" name="AutoShape 269"/>
              <p:cNvSpPr>
                <a:spLocks noChangeArrowheads="1"/>
              </p:cNvSpPr>
              <p:nvPr/>
            </p:nvSpPr>
            <p:spPr bwMode="auto">
              <a:xfrm>
                <a:off x="612" y="2566"/>
                <a:ext cx="729"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54" name="AutoShape 270"/>
              <p:cNvSpPr>
                <a:spLocks noChangeArrowheads="1"/>
              </p:cNvSpPr>
              <p:nvPr/>
            </p:nvSpPr>
            <p:spPr bwMode="auto">
              <a:xfrm>
                <a:off x="627" y="2583"/>
                <a:ext cx="698"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242"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48"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38349"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45" name="Oval 274"/>
            <p:cNvSpPr>
              <a:spLocks noChangeArrowheads="1"/>
            </p:cNvSpPr>
            <p:nvPr/>
          </p:nvSpPr>
          <p:spPr bwMode="auto">
            <a:xfrm>
              <a:off x="5515" y="2615"/>
              <a:ext cx="50" cy="94"/>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51"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47"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48" name="AutoShape 277"/>
            <p:cNvSpPr>
              <a:spLocks noChangeArrowheads="1"/>
            </p:cNvSpPr>
            <p:nvPr/>
          </p:nvSpPr>
          <p:spPr bwMode="auto">
            <a:xfrm>
              <a:off x="4202" y="2709"/>
              <a:ext cx="107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49" name="Oval 278"/>
            <p:cNvSpPr>
              <a:spLocks noChangeArrowheads="1"/>
            </p:cNvSpPr>
            <p:nvPr/>
          </p:nvSpPr>
          <p:spPr bwMode="auto">
            <a:xfrm>
              <a:off x="4308" y="2382"/>
              <a:ext cx="162"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50" name="Oval 279"/>
            <p:cNvSpPr>
              <a:spLocks noChangeArrowheads="1"/>
            </p:cNvSpPr>
            <p:nvPr/>
          </p:nvSpPr>
          <p:spPr bwMode="auto">
            <a:xfrm>
              <a:off x="4488" y="2382"/>
              <a:ext cx="156"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latin typeface="Helvetica" pitchFamily="2" charset="0"/>
                <a:cs typeface="Arial" charset="0"/>
              </a:endParaRPr>
            </a:p>
          </p:txBody>
        </p:sp>
        <p:sp>
          <p:nvSpPr>
            <p:cNvPr id="251" name="Oval 280"/>
            <p:cNvSpPr>
              <a:spLocks noChangeArrowheads="1"/>
            </p:cNvSpPr>
            <p:nvPr/>
          </p:nvSpPr>
          <p:spPr bwMode="auto">
            <a:xfrm>
              <a:off x="4663" y="2382"/>
              <a:ext cx="156"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52" name="Rectangle 281"/>
            <p:cNvSpPr>
              <a:spLocks noChangeArrowheads="1"/>
            </p:cNvSpPr>
            <p:nvPr/>
          </p:nvSpPr>
          <p:spPr bwMode="auto">
            <a:xfrm>
              <a:off x="5061" y="1835"/>
              <a:ext cx="87" cy="764"/>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grpSp>
        <p:nvGrpSpPr>
          <p:cNvPr id="138249" name="Group 249"/>
          <p:cNvGrpSpPr>
            <a:grpSpLocks/>
          </p:cNvGrpSpPr>
          <p:nvPr/>
        </p:nvGrpSpPr>
        <p:grpSpPr bwMode="auto">
          <a:xfrm>
            <a:off x="8264525" y="3116264"/>
            <a:ext cx="363538" cy="687387"/>
            <a:chOff x="4140" y="429"/>
            <a:chExt cx="1425" cy="2396"/>
          </a:xfrm>
        </p:grpSpPr>
        <p:sp>
          <p:nvSpPr>
            <p:cNvPr id="138302"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63" name="Rectangle 251"/>
            <p:cNvSpPr>
              <a:spLocks noChangeArrowheads="1"/>
            </p:cNvSpPr>
            <p:nvPr/>
          </p:nvSpPr>
          <p:spPr bwMode="auto">
            <a:xfrm>
              <a:off x="4202" y="429"/>
              <a:ext cx="1052"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04"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38305"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66" name="Rectangle 254"/>
            <p:cNvSpPr>
              <a:spLocks noChangeArrowheads="1"/>
            </p:cNvSpPr>
            <p:nvPr/>
          </p:nvSpPr>
          <p:spPr bwMode="auto">
            <a:xfrm>
              <a:off x="4215" y="695"/>
              <a:ext cx="591"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07" name="Group 255"/>
            <p:cNvGrpSpPr>
              <a:grpSpLocks/>
            </p:cNvGrpSpPr>
            <p:nvPr/>
          </p:nvGrpSpPr>
          <p:grpSpPr bwMode="auto">
            <a:xfrm>
              <a:off x="4749" y="668"/>
              <a:ext cx="581" cy="145"/>
              <a:chOff x="614" y="2568"/>
              <a:chExt cx="725" cy="139"/>
            </a:xfrm>
          </p:grpSpPr>
          <p:sp>
            <p:nvSpPr>
              <p:cNvPr id="292" name="AutoShape 256"/>
              <p:cNvSpPr>
                <a:spLocks noChangeArrowheads="1"/>
              </p:cNvSpPr>
              <p:nvPr/>
            </p:nvSpPr>
            <p:spPr bwMode="auto">
              <a:xfrm>
                <a:off x="615" y="2567"/>
                <a:ext cx="722"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93" name="AutoShape 257"/>
              <p:cNvSpPr>
                <a:spLocks noChangeArrowheads="1"/>
              </p:cNvSpPr>
              <p:nvPr/>
            </p:nvSpPr>
            <p:spPr bwMode="auto">
              <a:xfrm>
                <a:off x="631" y="2583"/>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268" name="Rectangle 258"/>
            <p:cNvSpPr>
              <a:spLocks noChangeArrowheads="1"/>
            </p:cNvSpPr>
            <p:nvPr/>
          </p:nvSpPr>
          <p:spPr bwMode="auto">
            <a:xfrm>
              <a:off x="4227" y="1021"/>
              <a:ext cx="591"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09" name="Group 259"/>
            <p:cNvGrpSpPr>
              <a:grpSpLocks/>
            </p:cNvGrpSpPr>
            <p:nvPr/>
          </p:nvGrpSpPr>
          <p:grpSpPr bwMode="auto">
            <a:xfrm>
              <a:off x="4747" y="994"/>
              <a:ext cx="581" cy="134"/>
              <a:chOff x="614" y="2568"/>
              <a:chExt cx="725" cy="139"/>
            </a:xfrm>
          </p:grpSpPr>
          <p:sp>
            <p:nvSpPr>
              <p:cNvPr id="290" name="AutoShape 260"/>
              <p:cNvSpPr>
                <a:spLocks noChangeArrowheads="1"/>
              </p:cNvSpPr>
              <p:nvPr/>
            </p:nvSpPr>
            <p:spPr bwMode="auto">
              <a:xfrm>
                <a:off x="618" y="2567"/>
                <a:ext cx="722"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91" name="AutoShape 261"/>
              <p:cNvSpPr>
                <a:spLocks noChangeArrowheads="1"/>
              </p:cNvSpPr>
              <p:nvPr/>
            </p:nvSpPr>
            <p:spPr bwMode="auto">
              <a:xfrm>
                <a:off x="633" y="2585"/>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270" name="Rectangle 262"/>
            <p:cNvSpPr>
              <a:spLocks noChangeArrowheads="1"/>
            </p:cNvSpPr>
            <p:nvPr/>
          </p:nvSpPr>
          <p:spPr bwMode="auto">
            <a:xfrm>
              <a:off x="4215" y="1359"/>
              <a:ext cx="597"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71" name="Rectangle 263"/>
            <p:cNvSpPr>
              <a:spLocks noChangeArrowheads="1"/>
            </p:cNvSpPr>
            <p:nvPr/>
          </p:nvSpPr>
          <p:spPr bwMode="auto">
            <a:xfrm>
              <a:off x="4227" y="1657"/>
              <a:ext cx="597" cy="4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12" name="Group 264"/>
            <p:cNvGrpSpPr>
              <a:grpSpLocks/>
            </p:cNvGrpSpPr>
            <p:nvPr/>
          </p:nvGrpSpPr>
          <p:grpSpPr bwMode="auto">
            <a:xfrm>
              <a:off x="4735" y="1627"/>
              <a:ext cx="582" cy="151"/>
              <a:chOff x="614" y="2568"/>
              <a:chExt cx="725" cy="139"/>
            </a:xfrm>
          </p:grpSpPr>
          <p:sp>
            <p:nvSpPr>
              <p:cNvPr id="288" name="AutoShape 265"/>
              <p:cNvSpPr>
                <a:spLocks noChangeArrowheads="1"/>
              </p:cNvSpPr>
              <p:nvPr/>
            </p:nvSpPr>
            <p:spPr bwMode="auto">
              <a:xfrm>
                <a:off x="617" y="2571"/>
                <a:ext cx="713"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89" name="AutoShape 266"/>
              <p:cNvSpPr>
                <a:spLocks noChangeArrowheads="1"/>
              </p:cNvSpPr>
              <p:nvPr/>
            </p:nvSpPr>
            <p:spPr bwMode="auto">
              <a:xfrm>
                <a:off x="632" y="2586"/>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138313"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grpSp>
          <p:nvGrpSpPr>
            <p:cNvPr id="138314" name="Group 268"/>
            <p:cNvGrpSpPr>
              <a:grpSpLocks/>
            </p:cNvGrpSpPr>
            <p:nvPr/>
          </p:nvGrpSpPr>
          <p:grpSpPr bwMode="auto">
            <a:xfrm>
              <a:off x="4739" y="1327"/>
              <a:ext cx="582" cy="139"/>
              <a:chOff x="614" y="2568"/>
              <a:chExt cx="725" cy="139"/>
            </a:xfrm>
          </p:grpSpPr>
          <p:sp>
            <p:nvSpPr>
              <p:cNvPr id="286" name="AutoShape 269"/>
              <p:cNvSpPr>
                <a:spLocks noChangeArrowheads="1"/>
              </p:cNvSpPr>
              <p:nvPr/>
            </p:nvSpPr>
            <p:spPr bwMode="auto">
              <a:xfrm>
                <a:off x="612" y="2566"/>
                <a:ext cx="729" cy="13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87" name="AutoShape 270"/>
              <p:cNvSpPr>
                <a:spLocks noChangeArrowheads="1"/>
              </p:cNvSpPr>
              <p:nvPr/>
            </p:nvSpPr>
            <p:spPr bwMode="auto">
              <a:xfrm>
                <a:off x="627" y="2583"/>
                <a:ext cx="698"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275"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16"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38317"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78" name="Oval 274"/>
            <p:cNvSpPr>
              <a:spLocks noChangeArrowheads="1"/>
            </p:cNvSpPr>
            <p:nvPr/>
          </p:nvSpPr>
          <p:spPr bwMode="auto">
            <a:xfrm>
              <a:off x="5515" y="2615"/>
              <a:ext cx="50" cy="94"/>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19"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80"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81" name="AutoShape 277"/>
            <p:cNvSpPr>
              <a:spLocks noChangeArrowheads="1"/>
            </p:cNvSpPr>
            <p:nvPr/>
          </p:nvSpPr>
          <p:spPr bwMode="auto">
            <a:xfrm>
              <a:off x="4202" y="2709"/>
              <a:ext cx="107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82" name="Oval 278"/>
            <p:cNvSpPr>
              <a:spLocks noChangeArrowheads="1"/>
            </p:cNvSpPr>
            <p:nvPr/>
          </p:nvSpPr>
          <p:spPr bwMode="auto">
            <a:xfrm>
              <a:off x="4308" y="2382"/>
              <a:ext cx="162" cy="14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83" name="Oval 279"/>
            <p:cNvSpPr>
              <a:spLocks noChangeArrowheads="1"/>
            </p:cNvSpPr>
            <p:nvPr/>
          </p:nvSpPr>
          <p:spPr bwMode="auto">
            <a:xfrm>
              <a:off x="4488" y="2382"/>
              <a:ext cx="156" cy="144"/>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latin typeface="Helvetica" pitchFamily="2" charset="0"/>
                <a:cs typeface="Arial" charset="0"/>
              </a:endParaRPr>
            </a:p>
          </p:txBody>
        </p:sp>
        <p:sp>
          <p:nvSpPr>
            <p:cNvPr id="284" name="Oval 280"/>
            <p:cNvSpPr>
              <a:spLocks noChangeArrowheads="1"/>
            </p:cNvSpPr>
            <p:nvPr/>
          </p:nvSpPr>
          <p:spPr bwMode="auto">
            <a:xfrm>
              <a:off x="4663" y="2382"/>
              <a:ext cx="156" cy="13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85" name="Rectangle 281"/>
            <p:cNvSpPr>
              <a:spLocks noChangeArrowheads="1"/>
            </p:cNvSpPr>
            <p:nvPr/>
          </p:nvSpPr>
          <p:spPr bwMode="auto">
            <a:xfrm>
              <a:off x="5061" y="1835"/>
              <a:ext cx="87" cy="764"/>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grpSp>
        <p:nvGrpSpPr>
          <p:cNvPr id="61458" name="Group 61457"/>
          <p:cNvGrpSpPr>
            <a:grpSpLocks/>
          </p:cNvGrpSpPr>
          <p:nvPr/>
        </p:nvGrpSpPr>
        <p:grpSpPr bwMode="auto">
          <a:xfrm>
            <a:off x="2115420" y="1499420"/>
            <a:ext cx="3459073" cy="1418675"/>
            <a:chOff x="537237" y="1463854"/>
            <a:chExt cx="3458580" cy="1418472"/>
          </a:xfrm>
        </p:grpSpPr>
        <p:sp>
          <p:nvSpPr>
            <p:cNvPr id="138297" name="TextBox 200"/>
            <p:cNvSpPr txBox="1">
              <a:spLocks noChangeArrowheads="1"/>
            </p:cNvSpPr>
            <p:nvPr/>
          </p:nvSpPr>
          <p:spPr bwMode="auto">
            <a:xfrm>
              <a:off x="537237" y="1463854"/>
              <a:ext cx="3106427" cy="9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2. UMass proxy forwards request</a:t>
              </a:r>
            </a:p>
            <a:p>
              <a:r>
                <a:rPr lang="en-US" sz="1800" i="0" dirty="0">
                  <a:latin typeface="Helvetica" pitchFamily="2" charset="0"/>
                  <a:cs typeface="Arial Narrow" charset="0"/>
                </a:rPr>
                <a:t> to Poly registrar server</a:t>
              </a:r>
            </a:p>
          </p:txBody>
        </p:sp>
        <p:cxnSp>
          <p:nvCxnSpPr>
            <p:cNvPr id="138298" name="Straight Arrow Connector 293"/>
            <p:cNvCxnSpPr>
              <a:cxnSpLocks noChangeShapeType="1"/>
            </p:cNvCxnSpPr>
            <p:nvPr/>
          </p:nvCxnSpPr>
          <p:spPr bwMode="auto">
            <a:xfrm flipV="1">
              <a:off x="2483115" y="1840692"/>
              <a:ext cx="1512702" cy="1041634"/>
            </a:xfrm>
            <a:prstGeom prst="straightConnector1">
              <a:avLst/>
            </a:prstGeom>
            <a:noFill/>
            <a:ln w="25400">
              <a:solidFill>
                <a:schemeClr val="tx1"/>
              </a:solidFill>
              <a:round/>
              <a:headEn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38299" name="Group 194"/>
            <p:cNvGrpSpPr>
              <a:grpSpLocks/>
            </p:cNvGrpSpPr>
            <p:nvPr/>
          </p:nvGrpSpPr>
          <p:grpSpPr bwMode="auto">
            <a:xfrm>
              <a:off x="2986415" y="2195385"/>
              <a:ext cx="322117" cy="369332"/>
              <a:chOff x="7408615" y="3244352"/>
              <a:chExt cx="322117" cy="369332"/>
            </a:xfrm>
          </p:grpSpPr>
          <p:sp>
            <p:nvSpPr>
              <p:cNvPr id="138300" name="Oval 195"/>
              <p:cNvSpPr>
                <a:spLocks noChangeArrowheads="1"/>
              </p:cNvSpPr>
              <p:nvPr/>
            </p:nvSpPr>
            <p:spPr bwMode="auto">
              <a:xfrm>
                <a:off x="7427025" y="3299570"/>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301" name="TextBox 196"/>
              <p:cNvSpPr txBox="1">
                <a:spLocks noChangeArrowheads="1"/>
              </p:cNvSpPr>
              <p:nvPr/>
            </p:nvSpPr>
            <p:spPr bwMode="auto">
              <a:xfrm>
                <a:off x="7408615" y="3244352"/>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2</a:t>
                </a:r>
              </a:p>
            </p:txBody>
          </p:sp>
        </p:grpSp>
      </p:grpSp>
      <p:grpSp>
        <p:nvGrpSpPr>
          <p:cNvPr id="61459" name="Group 61458"/>
          <p:cNvGrpSpPr>
            <a:grpSpLocks/>
          </p:cNvGrpSpPr>
          <p:nvPr/>
        </p:nvGrpSpPr>
        <p:grpSpPr bwMode="auto">
          <a:xfrm>
            <a:off x="4321176" y="2068514"/>
            <a:ext cx="6107113" cy="928687"/>
            <a:chOff x="2797072" y="2068996"/>
            <a:chExt cx="6107307" cy="927479"/>
          </a:xfrm>
        </p:grpSpPr>
        <p:sp>
          <p:nvSpPr>
            <p:cNvPr id="138292" name="TextBox 209"/>
            <p:cNvSpPr txBox="1">
              <a:spLocks noChangeArrowheads="1"/>
            </p:cNvSpPr>
            <p:nvPr/>
          </p:nvSpPr>
          <p:spPr bwMode="auto">
            <a:xfrm>
              <a:off x="3948429" y="2138932"/>
              <a:ext cx="4955950" cy="64549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3. Poly server returns redirect response,</a:t>
              </a:r>
              <a:br>
                <a:rPr lang="en-US" sz="1800" i="0" dirty="0">
                  <a:latin typeface="Helvetica" pitchFamily="2" charset="0"/>
                  <a:cs typeface="Arial Narrow" charset="0"/>
                </a:rPr>
              </a:br>
              <a:r>
                <a:rPr lang="en-US" sz="1800" i="0" dirty="0">
                  <a:latin typeface="Helvetica" pitchFamily="2" charset="0"/>
                  <a:cs typeface="Arial Narrow" charset="0"/>
                </a:rPr>
                <a:t>indicating that it should  try keith@eurecom.fr</a:t>
              </a:r>
            </a:p>
          </p:txBody>
        </p:sp>
        <p:cxnSp>
          <p:nvCxnSpPr>
            <p:cNvPr id="138293" name="Straight Arrow Connector 294"/>
            <p:cNvCxnSpPr>
              <a:cxnSpLocks noChangeShapeType="1"/>
            </p:cNvCxnSpPr>
            <p:nvPr/>
          </p:nvCxnSpPr>
          <p:spPr bwMode="auto">
            <a:xfrm flipV="1">
              <a:off x="2797072" y="2068996"/>
              <a:ext cx="1369995" cy="927479"/>
            </a:xfrm>
            <a:prstGeom prst="straightConnector1">
              <a:avLst/>
            </a:prstGeom>
            <a:noFill/>
            <a:ln w="25400">
              <a:solidFill>
                <a:schemeClr val="tx1"/>
              </a:solidFill>
              <a:round/>
              <a:headEnd type="triangle" w="med" len="me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38294" name="Group 204"/>
            <p:cNvGrpSpPr>
              <a:grpSpLocks/>
            </p:cNvGrpSpPr>
            <p:nvPr/>
          </p:nvGrpSpPr>
          <p:grpSpPr bwMode="auto">
            <a:xfrm>
              <a:off x="3479423" y="2235406"/>
              <a:ext cx="317511" cy="369332"/>
              <a:chOff x="7454630" y="3313376"/>
              <a:chExt cx="317511" cy="369332"/>
            </a:xfrm>
          </p:grpSpPr>
          <p:sp>
            <p:nvSpPr>
              <p:cNvPr id="138295" name="Oval 205"/>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96" name="TextBox 206"/>
              <p:cNvSpPr txBox="1">
                <a:spLocks noChangeArrowheads="1"/>
              </p:cNvSpPr>
              <p:nvPr/>
            </p:nvSpPr>
            <p:spPr bwMode="auto">
              <a:xfrm>
                <a:off x="7454630" y="3313376"/>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3</a:t>
                </a:r>
              </a:p>
            </p:txBody>
          </p:sp>
        </p:grpSp>
      </p:grpSp>
      <p:grpSp>
        <p:nvGrpSpPr>
          <p:cNvPr id="138252" name="Group 542"/>
          <p:cNvGrpSpPr>
            <a:grpSpLocks/>
          </p:cNvGrpSpPr>
          <p:nvPr/>
        </p:nvGrpSpPr>
        <p:grpSpPr bwMode="auto">
          <a:xfrm flipH="1">
            <a:off x="8053388" y="5435600"/>
            <a:ext cx="963612" cy="833438"/>
            <a:chOff x="-44" y="1473"/>
            <a:chExt cx="981" cy="1105"/>
          </a:xfrm>
        </p:grpSpPr>
        <p:pic>
          <p:nvPicPr>
            <p:cNvPr id="138290" name="Picture 52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8291"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61461" name="Group 61460"/>
          <p:cNvGrpSpPr>
            <a:grpSpLocks/>
          </p:cNvGrpSpPr>
          <p:nvPr/>
        </p:nvGrpSpPr>
        <p:grpSpPr bwMode="auto">
          <a:xfrm>
            <a:off x="8418513" y="3832226"/>
            <a:ext cx="1935162" cy="2585323"/>
            <a:chOff x="6823899" y="3818107"/>
            <a:chExt cx="1934788" cy="2585528"/>
          </a:xfrm>
        </p:grpSpPr>
        <p:sp>
          <p:nvSpPr>
            <p:cNvPr id="138285" name="TextBox 218"/>
            <p:cNvSpPr txBox="1">
              <a:spLocks noChangeArrowheads="1"/>
            </p:cNvSpPr>
            <p:nvPr/>
          </p:nvSpPr>
          <p:spPr bwMode="auto">
            <a:xfrm>
              <a:off x="7131820" y="3818107"/>
              <a:ext cx="1626867" cy="2585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5. eurecom registrar forwards INVITE to 197.87.54.21, which is running keith</a:t>
              </a:r>
              <a:r>
                <a:rPr lang="ja-JP" altLang="en-US" sz="1800" i="0" dirty="0">
                  <a:latin typeface="Helvetica" pitchFamily="2" charset="0"/>
                  <a:cs typeface="Arial Narrow" charset="0"/>
                </a:rPr>
                <a:t>’</a:t>
              </a:r>
              <a:r>
                <a:rPr lang="en-US" altLang="ja-JP" sz="1800" i="0" dirty="0">
                  <a:latin typeface="Helvetica" pitchFamily="2" charset="0"/>
                  <a:cs typeface="Arial Narrow" charset="0"/>
                </a:rPr>
                <a:t>s SIP client</a:t>
              </a:r>
              <a:endParaRPr lang="en-US" sz="1800" i="0" dirty="0">
                <a:latin typeface="Helvetica" pitchFamily="2" charset="0"/>
                <a:cs typeface="Arial Narrow" charset="0"/>
              </a:endParaRPr>
            </a:p>
          </p:txBody>
        </p:sp>
        <p:cxnSp>
          <p:nvCxnSpPr>
            <p:cNvPr id="138286" name="Straight Arrow Connector 302"/>
            <p:cNvCxnSpPr>
              <a:cxnSpLocks noChangeShapeType="1"/>
            </p:cNvCxnSpPr>
            <p:nvPr/>
          </p:nvCxnSpPr>
          <p:spPr bwMode="auto">
            <a:xfrm flipH="1">
              <a:off x="6964138" y="3948400"/>
              <a:ext cx="5092" cy="1373910"/>
            </a:xfrm>
            <a:prstGeom prst="straightConnector1">
              <a:avLst/>
            </a:prstGeom>
            <a:noFill/>
            <a:ln w="25400">
              <a:solidFill>
                <a:schemeClr val="tx1"/>
              </a:solidFill>
              <a:round/>
              <a:headEn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38287" name="Group 303"/>
            <p:cNvGrpSpPr>
              <a:grpSpLocks/>
            </p:cNvGrpSpPr>
            <p:nvPr/>
          </p:nvGrpSpPr>
          <p:grpSpPr bwMode="auto">
            <a:xfrm>
              <a:off x="6823899" y="4038444"/>
              <a:ext cx="317511" cy="369332"/>
              <a:chOff x="7454630" y="3313376"/>
              <a:chExt cx="317511" cy="369332"/>
            </a:xfrm>
          </p:grpSpPr>
          <p:sp>
            <p:nvSpPr>
              <p:cNvPr id="138288" name="Oval 304"/>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89" name="TextBox 305"/>
              <p:cNvSpPr txBox="1">
                <a:spLocks noChangeArrowheads="1"/>
              </p:cNvSpPr>
              <p:nvPr/>
            </p:nvSpPr>
            <p:spPr bwMode="auto">
              <a:xfrm>
                <a:off x="7454630" y="3313376"/>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5</a:t>
                </a:r>
              </a:p>
            </p:txBody>
          </p:sp>
        </p:grpSp>
      </p:grpSp>
      <p:grpSp>
        <p:nvGrpSpPr>
          <p:cNvPr id="61460" name="Group 61459"/>
          <p:cNvGrpSpPr>
            <a:grpSpLocks/>
          </p:cNvGrpSpPr>
          <p:nvPr/>
        </p:nvGrpSpPr>
        <p:grpSpPr bwMode="auto">
          <a:xfrm>
            <a:off x="4464051" y="2857915"/>
            <a:ext cx="3997396" cy="855247"/>
            <a:chOff x="2939780" y="2857519"/>
            <a:chExt cx="3997570" cy="855638"/>
          </a:xfrm>
        </p:grpSpPr>
        <p:cxnSp>
          <p:nvCxnSpPr>
            <p:cNvPr id="138280" name="Straight Arrow Connector 208"/>
            <p:cNvCxnSpPr>
              <a:cxnSpLocks noChangeShapeType="1"/>
            </p:cNvCxnSpPr>
            <p:nvPr/>
          </p:nvCxnSpPr>
          <p:spPr bwMode="auto">
            <a:xfrm flipH="1" flipV="1">
              <a:off x="2939780" y="3595772"/>
              <a:ext cx="3681573" cy="3133"/>
            </a:xfrm>
            <a:prstGeom prst="straightConnector1">
              <a:avLst/>
            </a:prstGeom>
            <a:noFill/>
            <a:ln w="25400">
              <a:solidFill>
                <a:schemeClr val="tx1"/>
              </a:solidFill>
              <a:round/>
              <a:headEnd type="triangle" w="med" len="me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38281" name="Group 212"/>
            <p:cNvGrpSpPr>
              <a:grpSpLocks/>
            </p:cNvGrpSpPr>
            <p:nvPr/>
          </p:nvGrpSpPr>
          <p:grpSpPr bwMode="auto">
            <a:xfrm>
              <a:off x="5615461" y="3343825"/>
              <a:ext cx="317511" cy="369332"/>
              <a:chOff x="7454630" y="3299107"/>
              <a:chExt cx="317511" cy="369332"/>
            </a:xfrm>
          </p:grpSpPr>
          <p:sp>
            <p:nvSpPr>
              <p:cNvPr id="138283" name="Oval 213"/>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84" name="TextBox 214"/>
              <p:cNvSpPr txBox="1">
                <a:spLocks noChangeArrowheads="1"/>
              </p:cNvSpPr>
              <p:nvPr/>
            </p:nvSpPr>
            <p:spPr bwMode="auto">
              <a:xfrm>
                <a:off x="7454630" y="3299107"/>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4</a:t>
                </a:r>
              </a:p>
            </p:txBody>
          </p:sp>
        </p:grpSp>
        <p:sp>
          <p:nvSpPr>
            <p:cNvPr id="138282" name="TextBox 310"/>
            <p:cNvSpPr txBox="1">
              <a:spLocks noChangeArrowheads="1"/>
            </p:cNvSpPr>
            <p:nvPr/>
          </p:nvSpPr>
          <p:spPr bwMode="auto">
            <a:xfrm>
              <a:off x="2939780" y="2857519"/>
              <a:ext cx="3997570" cy="6466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4. Umass proxy forwards request</a:t>
              </a:r>
            </a:p>
            <a:p>
              <a:r>
                <a:rPr lang="en-US" sz="1800" i="0" dirty="0">
                  <a:latin typeface="Helvetica" pitchFamily="2" charset="0"/>
                  <a:cs typeface="Arial Narrow" charset="0"/>
                </a:rPr>
                <a:t> to Eurecom registrar server</a:t>
              </a:r>
            </a:p>
          </p:txBody>
        </p:sp>
      </p:grpSp>
      <p:grpSp>
        <p:nvGrpSpPr>
          <p:cNvPr id="61465" name="Group 61464"/>
          <p:cNvGrpSpPr>
            <a:grpSpLocks/>
          </p:cNvGrpSpPr>
          <p:nvPr/>
        </p:nvGrpSpPr>
        <p:grpSpPr bwMode="auto">
          <a:xfrm>
            <a:off x="4019550" y="3624263"/>
            <a:ext cx="4425950" cy="1784350"/>
            <a:chOff x="2495276" y="3624645"/>
            <a:chExt cx="4426962" cy="1783278"/>
          </a:xfrm>
        </p:grpSpPr>
        <p:cxnSp>
          <p:nvCxnSpPr>
            <p:cNvPr id="138267" name="Straight Arrow Connector 193"/>
            <p:cNvCxnSpPr>
              <a:cxnSpLocks noChangeShapeType="1"/>
            </p:cNvCxnSpPr>
            <p:nvPr/>
          </p:nvCxnSpPr>
          <p:spPr bwMode="auto">
            <a:xfrm>
              <a:off x="2621222" y="3995764"/>
              <a:ext cx="18873" cy="984092"/>
            </a:xfrm>
            <a:prstGeom prst="straightConnector1">
              <a:avLst/>
            </a:prstGeom>
            <a:noFill/>
            <a:ln w="25400">
              <a:solidFill>
                <a:schemeClr val="tx1"/>
              </a:solidFill>
              <a:round/>
              <a:headEn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38268" name="Group 307"/>
            <p:cNvGrpSpPr>
              <a:grpSpLocks/>
            </p:cNvGrpSpPr>
            <p:nvPr/>
          </p:nvGrpSpPr>
          <p:grpSpPr bwMode="auto">
            <a:xfrm>
              <a:off x="2495276" y="4119498"/>
              <a:ext cx="317511" cy="369332"/>
              <a:chOff x="7454630" y="3313376"/>
              <a:chExt cx="317511" cy="369332"/>
            </a:xfrm>
          </p:grpSpPr>
          <p:sp>
            <p:nvSpPr>
              <p:cNvPr id="138278" name="Oval 308"/>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79" name="TextBox 309"/>
              <p:cNvSpPr txBox="1">
                <a:spLocks noChangeArrowheads="1"/>
              </p:cNvSpPr>
              <p:nvPr/>
            </p:nvSpPr>
            <p:spPr bwMode="auto">
              <a:xfrm>
                <a:off x="7454630" y="3313376"/>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8</a:t>
                </a:r>
              </a:p>
            </p:txBody>
          </p:sp>
        </p:grpSp>
        <p:cxnSp>
          <p:nvCxnSpPr>
            <p:cNvPr id="138269" name="Straight Arrow Connector 298"/>
            <p:cNvCxnSpPr>
              <a:cxnSpLocks noChangeShapeType="1"/>
            </p:cNvCxnSpPr>
            <p:nvPr/>
          </p:nvCxnSpPr>
          <p:spPr bwMode="auto">
            <a:xfrm flipH="1" flipV="1">
              <a:off x="6774041" y="3890860"/>
              <a:ext cx="4578" cy="1517063"/>
            </a:xfrm>
            <a:prstGeom prst="straightConnector1">
              <a:avLst/>
            </a:prstGeom>
            <a:noFill/>
            <a:ln w="25400">
              <a:solidFill>
                <a:schemeClr val="tx1"/>
              </a:solidFill>
              <a:round/>
              <a:headEn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38270" name="Group 299"/>
            <p:cNvGrpSpPr>
              <a:grpSpLocks/>
            </p:cNvGrpSpPr>
            <p:nvPr/>
          </p:nvGrpSpPr>
          <p:grpSpPr bwMode="auto">
            <a:xfrm>
              <a:off x="6604727" y="4290135"/>
              <a:ext cx="317511" cy="369332"/>
              <a:chOff x="7454630" y="3313376"/>
              <a:chExt cx="317511" cy="369332"/>
            </a:xfrm>
          </p:grpSpPr>
          <p:sp>
            <p:nvSpPr>
              <p:cNvPr id="138276" name="Oval 300"/>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77" name="TextBox 301"/>
              <p:cNvSpPr txBox="1">
                <a:spLocks noChangeArrowheads="1"/>
              </p:cNvSpPr>
              <p:nvPr/>
            </p:nvSpPr>
            <p:spPr bwMode="auto">
              <a:xfrm>
                <a:off x="7454630" y="3313376"/>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6</a:t>
                </a:r>
              </a:p>
            </p:txBody>
          </p:sp>
        </p:grpSp>
        <p:cxnSp>
          <p:nvCxnSpPr>
            <p:cNvPr id="138271" name="Straight Arrow Connector 306"/>
            <p:cNvCxnSpPr>
              <a:cxnSpLocks noChangeShapeType="1"/>
            </p:cNvCxnSpPr>
            <p:nvPr/>
          </p:nvCxnSpPr>
          <p:spPr bwMode="auto">
            <a:xfrm flipH="1" flipV="1">
              <a:off x="2920928" y="3805248"/>
              <a:ext cx="3681573" cy="3133"/>
            </a:xfrm>
            <a:prstGeom prst="straightConnector1">
              <a:avLst/>
            </a:prstGeom>
            <a:noFill/>
            <a:ln w="25400">
              <a:solidFill>
                <a:schemeClr val="tx1"/>
              </a:solidFill>
              <a:round/>
              <a:headEn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38272" name="Group 222"/>
            <p:cNvGrpSpPr>
              <a:grpSpLocks/>
            </p:cNvGrpSpPr>
            <p:nvPr/>
          </p:nvGrpSpPr>
          <p:grpSpPr bwMode="auto">
            <a:xfrm>
              <a:off x="4569120" y="3624645"/>
              <a:ext cx="317511" cy="369332"/>
              <a:chOff x="7454630" y="3313376"/>
              <a:chExt cx="317511" cy="369332"/>
            </a:xfrm>
          </p:grpSpPr>
          <p:sp>
            <p:nvSpPr>
              <p:cNvPr id="138274" name="Oval 223"/>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75" name="TextBox 224"/>
              <p:cNvSpPr txBox="1">
                <a:spLocks noChangeArrowheads="1"/>
              </p:cNvSpPr>
              <p:nvPr/>
            </p:nvSpPr>
            <p:spPr bwMode="auto">
              <a:xfrm>
                <a:off x="7454630" y="3313376"/>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7</a:t>
                </a:r>
              </a:p>
            </p:txBody>
          </p:sp>
        </p:grpSp>
        <p:sp>
          <p:nvSpPr>
            <p:cNvPr id="138273" name="TextBox 313"/>
            <p:cNvSpPr txBox="1">
              <a:spLocks noChangeArrowheads="1"/>
            </p:cNvSpPr>
            <p:nvPr/>
          </p:nvSpPr>
          <p:spPr bwMode="auto">
            <a:xfrm>
              <a:off x="3234913" y="3927656"/>
              <a:ext cx="3068194" cy="6459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6-8. SIP response returned to Jim</a:t>
              </a:r>
            </a:p>
          </p:txBody>
        </p:sp>
      </p:grpSp>
      <p:grpSp>
        <p:nvGrpSpPr>
          <p:cNvPr id="61463" name="Group 61462"/>
          <p:cNvGrpSpPr>
            <a:grpSpLocks/>
          </p:cNvGrpSpPr>
          <p:nvPr/>
        </p:nvGrpSpPr>
        <p:grpSpPr bwMode="auto">
          <a:xfrm>
            <a:off x="4364038" y="5427660"/>
            <a:ext cx="3516312" cy="982158"/>
            <a:chOff x="2839885" y="5427680"/>
            <a:chExt cx="3515727" cy="982982"/>
          </a:xfrm>
        </p:grpSpPr>
        <p:sp>
          <p:nvSpPr>
            <p:cNvPr id="138262" name="Left-Right Arrow 61454"/>
            <p:cNvSpPr>
              <a:spLocks noChangeArrowheads="1"/>
            </p:cNvSpPr>
            <p:nvPr/>
          </p:nvSpPr>
          <p:spPr bwMode="auto">
            <a:xfrm>
              <a:off x="2839885" y="5450729"/>
              <a:ext cx="3382174" cy="342454"/>
            </a:xfrm>
            <a:prstGeom prst="leftRightArrow">
              <a:avLst>
                <a:gd name="adj1" fmla="val 50000"/>
                <a:gd name="adj2" fmla="val 50022"/>
              </a:avLst>
            </a:prstGeom>
            <a:solidFill>
              <a:srgbClr val="000099"/>
            </a:solidFill>
            <a:ln>
              <a:noFill/>
            </a:ln>
            <a:extLst>
              <a:ext uri="{91240B29-F687-4f45-9708-019B960494DF}">
                <a14:hiddenLine xmlns:a14="http://schemas.microsoft.com/office/drawing/2010/main" xmlns="" w="15875">
                  <a:solidFill>
                    <a:srgbClr val="000000"/>
                  </a:solidFill>
                  <a:miter lim="800000"/>
                  <a:headEnd/>
                  <a:tailEnd/>
                </a14:hiddenLine>
              </a:ext>
            </a:extLst>
          </p:spPr>
          <p:txBody>
            <a:bodyPr wrap="none"/>
            <a:lstStyle/>
            <a:p>
              <a:endParaRPr lang="en-US" dirty="0">
                <a:latin typeface="Helvetica" pitchFamily="2" charset="0"/>
              </a:endParaRPr>
            </a:p>
          </p:txBody>
        </p:sp>
        <p:grpSp>
          <p:nvGrpSpPr>
            <p:cNvPr id="138263" name="Group 317"/>
            <p:cNvGrpSpPr>
              <a:grpSpLocks/>
            </p:cNvGrpSpPr>
            <p:nvPr/>
          </p:nvGrpSpPr>
          <p:grpSpPr bwMode="auto">
            <a:xfrm>
              <a:off x="4417250" y="5427680"/>
              <a:ext cx="317511" cy="369332"/>
              <a:chOff x="7454630" y="3313376"/>
              <a:chExt cx="317511" cy="369332"/>
            </a:xfrm>
          </p:grpSpPr>
          <p:sp>
            <p:nvSpPr>
              <p:cNvPr id="138265" name="Oval 318"/>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66" name="TextBox 319"/>
              <p:cNvSpPr txBox="1">
                <a:spLocks noChangeArrowheads="1"/>
              </p:cNvSpPr>
              <p:nvPr/>
            </p:nvSpPr>
            <p:spPr bwMode="auto">
              <a:xfrm>
                <a:off x="7454630" y="3313376"/>
                <a:ext cx="3130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9</a:t>
                </a:r>
              </a:p>
            </p:txBody>
          </p:sp>
        </p:grpSp>
        <p:sp>
          <p:nvSpPr>
            <p:cNvPr id="138264" name="TextBox 320"/>
            <p:cNvSpPr txBox="1">
              <a:spLocks noChangeArrowheads="1"/>
            </p:cNvSpPr>
            <p:nvPr/>
          </p:nvSpPr>
          <p:spPr bwMode="auto">
            <a:xfrm>
              <a:off x="3287418" y="5763789"/>
              <a:ext cx="3068194" cy="646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9. Data flows between clients</a:t>
              </a:r>
            </a:p>
          </p:txBody>
        </p:sp>
      </p:grpSp>
      <p:sp>
        <p:nvSpPr>
          <p:cNvPr id="138257" name="TextBox 61465"/>
          <p:cNvSpPr txBox="1">
            <a:spLocks noChangeArrowheads="1"/>
          </p:cNvSpPr>
          <p:nvPr/>
        </p:nvSpPr>
        <p:spPr bwMode="auto">
          <a:xfrm>
            <a:off x="2636838" y="2997201"/>
            <a:ext cx="1255712"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r"/>
            <a:r>
              <a:rPr lang="en-US" sz="1800" i="0" dirty="0">
                <a:solidFill>
                  <a:srgbClr val="000099"/>
                </a:solidFill>
                <a:latin typeface="Helvetica" pitchFamily="2" charset="0"/>
                <a:cs typeface="Arial" charset="0"/>
              </a:rPr>
              <a:t>UMass SIP proxy</a:t>
            </a:r>
          </a:p>
        </p:txBody>
      </p:sp>
      <p:sp>
        <p:nvSpPr>
          <p:cNvPr id="138258" name="TextBox 331"/>
          <p:cNvSpPr txBox="1">
            <a:spLocks noChangeArrowheads="1"/>
          </p:cNvSpPr>
          <p:nvPr/>
        </p:nvSpPr>
        <p:spPr bwMode="auto">
          <a:xfrm>
            <a:off x="6086476" y="1393826"/>
            <a:ext cx="12557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99"/>
                </a:solidFill>
                <a:latin typeface="Helvetica" pitchFamily="2" charset="0"/>
                <a:cs typeface="Arial" charset="0"/>
              </a:rPr>
              <a:t>Poly SIP</a:t>
            </a:r>
          </a:p>
          <a:p>
            <a:r>
              <a:rPr lang="en-US" sz="1800" i="0" dirty="0">
                <a:solidFill>
                  <a:srgbClr val="000099"/>
                </a:solidFill>
                <a:latin typeface="Helvetica" pitchFamily="2" charset="0"/>
                <a:cs typeface="Arial" charset="0"/>
              </a:rPr>
              <a:t>registrar</a:t>
            </a:r>
          </a:p>
        </p:txBody>
      </p:sp>
      <p:sp>
        <p:nvSpPr>
          <p:cNvPr id="138259" name="TextBox 332"/>
          <p:cNvSpPr txBox="1">
            <a:spLocks noChangeArrowheads="1"/>
          </p:cNvSpPr>
          <p:nvPr/>
        </p:nvSpPr>
        <p:spPr bwMode="auto">
          <a:xfrm>
            <a:off x="8650288" y="3059113"/>
            <a:ext cx="17780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99"/>
                </a:solidFill>
                <a:latin typeface="Helvetica" pitchFamily="2" charset="0"/>
                <a:cs typeface="Arial" charset="0"/>
              </a:rPr>
              <a:t>Eurecom  SIP</a:t>
            </a:r>
          </a:p>
          <a:p>
            <a:r>
              <a:rPr lang="en-US" sz="1800" i="0" dirty="0">
                <a:solidFill>
                  <a:srgbClr val="000099"/>
                </a:solidFill>
                <a:latin typeface="Helvetica" pitchFamily="2" charset="0"/>
                <a:cs typeface="Arial" charset="0"/>
              </a:rPr>
              <a:t>registrar</a:t>
            </a:r>
          </a:p>
        </p:txBody>
      </p:sp>
      <p:sp>
        <p:nvSpPr>
          <p:cNvPr id="138260" name="TextBox 333"/>
          <p:cNvSpPr txBox="1">
            <a:spLocks noChangeArrowheads="1"/>
          </p:cNvSpPr>
          <p:nvPr/>
        </p:nvSpPr>
        <p:spPr bwMode="auto">
          <a:xfrm>
            <a:off x="7959493" y="6269038"/>
            <a:ext cx="17795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99"/>
                </a:solidFill>
                <a:latin typeface="Helvetica" pitchFamily="2" charset="0"/>
                <a:cs typeface="Arial Narrow" charset="0"/>
              </a:rPr>
              <a:t>197.87.54.21</a:t>
            </a:r>
            <a:endParaRPr lang="en-US" sz="1800" i="0" dirty="0">
              <a:solidFill>
                <a:srgbClr val="000099"/>
              </a:solidFill>
              <a:latin typeface="Helvetica" pitchFamily="2" charset="0"/>
              <a:cs typeface="Arial" charset="0"/>
            </a:endParaRPr>
          </a:p>
        </p:txBody>
      </p:sp>
      <p:sp>
        <p:nvSpPr>
          <p:cNvPr id="138261" name="TextBox 334"/>
          <p:cNvSpPr txBox="1">
            <a:spLocks noChangeArrowheads="1"/>
          </p:cNvSpPr>
          <p:nvPr/>
        </p:nvSpPr>
        <p:spPr bwMode="auto">
          <a:xfrm>
            <a:off x="2321582" y="5795171"/>
            <a:ext cx="1778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99"/>
                </a:solidFill>
                <a:latin typeface="Helvetica" pitchFamily="2" charset="0"/>
                <a:cs typeface="Arial Narrow" charset="0"/>
              </a:rPr>
              <a:t>128.119.40.186</a:t>
            </a:r>
            <a:endParaRPr lang="en-US" sz="1800" i="0" dirty="0">
              <a:solidFill>
                <a:srgbClr val="000099"/>
              </a:solidFill>
              <a:latin typeface="Helvetica" pitchFamily="2" charset="0"/>
              <a:cs typeface="Arial" charset="0"/>
            </a:endParaRPr>
          </a:p>
        </p:txBody>
      </p:sp>
      <p:sp>
        <p:nvSpPr>
          <p:cNvPr id="166"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18</a:t>
            </a:fld>
            <a:endParaRPr lang="en-US" sz="1200" dirty="0">
              <a:latin typeface="Helvetica" pitchFamily="2" charset="0"/>
            </a:endParaRPr>
          </a:p>
        </p:txBody>
      </p:sp>
    </p:spTree>
    <p:extLst>
      <p:ext uri="{BB962C8B-B14F-4D97-AF65-F5344CB8AC3E}">
        <p14:creationId xmlns:p14="http://schemas.microsoft.com/office/powerpoint/2010/main" val="2011695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1456"/>
                                        </p:tgtEl>
                                        <p:attrNameLst>
                                          <p:attrName>style.visibility</p:attrName>
                                        </p:attrNameLst>
                                      </p:cBhvr>
                                      <p:to>
                                        <p:strVal val="visible"/>
                                      </p:to>
                                    </p:set>
                                    <p:animEffect transition="in" filter="wipe(down)">
                                      <p:cBhvr>
                                        <p:cTn id="7" dur="500"/>
                                        <p:tgtEl>
                                          <p:spTgt spid="614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58"/>
                                        </p:tgtEl>
                                        <p:attrNameLst>
                                          <p:attrName>style.visibility</p:attrName>
                                        </p:attrNameLst>
                                      </p:cBhvr>
                                      <p:to>
                                        <p:strVal val="visible"/>
                                      </p:to>
                                    </p:set>
                                    <p:animEffect transition="in" filter="wipe(left)">
                                      <p:cBhvr>
                                        <p:cTn id="12" dur="500"/>
                                        <p:tgtEl>
                                          <p:spTgt spid="614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61459"/>
                                        </p:tgtEl>
                                        <p:attrNameLst>
                                          <p:attrName>style.visibility</p:attrName>
                                        </p:attrNameLst>
                                      </p:cBhvr>
                                      <p:to>
                                        <p:strVal val="visible"/>
                                      </p:to>
                                    </p:set>
                                    <p:animEffect transition="in" filter="wipe(right)">
                                      <p:cBhvr>
                                        <p:cTn id="17" dur="500"/>
                                        <p:tgtEl>
                                          <p:spTgt spid="614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460"/>
                                        </p:tgtEl>
                                        <p:attrNameLst>
                                          <p:attrName>style.visibility</p:attrName>
                                        </p:attrNameLst>
                                      </p:cBhvr>
                                      <p:to>
                                        <p:strVal val="visible"/>
                                      </p:to>
                                    </p:set>
                                    <p:animEffect transition="in" filter="wipe(left)">
                                      <p:cBhvr>
                                        <p:cTn id="22" dur="500"/>
                                        <p:tgtEl>
                                          <p:spTgt spid="614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1461"/>
                                        </p:tgtEl>
                                        <p:attrNameLst>
                                          <p:attrName>style.visibility</p:attrName>
                                        </p:attrNameLst>
                                      </p:cBhvr>
                                      <p:to>
                                        <p:strVal val="visible"/>
                                      </p:to>
                                    </p:set>
                                    <p:animEffect transition="in" filter="wipe(up)">
                                      <p:cBhvr>
                                        <p:cTn id="27" dur="500"/>
                                        <p:tgtEl>
                                          <p:spTgt spid="614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1465"/>
                                        </p:tgtEl>
                                        <p:attrNameLst>
                                          <p:attrName>style.visibility</p:attrName>
                                        </p:attrNameLst>
                                      </p:cBhvr>
                                      <p:to>
                                        <p:strVal val="visible"/>
                                      </p:to>
                                    </p:set>
                                    <p:animEffect transition="in" filter="dissolve">
                                      <p:cBhvr>
                                        <p:cTn id="32" dur="500"/>
                                        <p:tgtEl>
                                          <p:spTgt spid="614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1463"/>
                                        </p:tgtEl>
                                        <p:attrNameLst>
                                          <p:attrName>style.visibility</p:attrName>
                                        </p:attrNameLst>
                                      </p:cBhvr>
                                      <p:to>
                                        <p:strVal val="visible"/>
                                      </p:to>
                                    </p:set>
                                    <p:animEffect transition="in" filter="dissolve">
                                      <p:cBhvr>
                                        <p:cTn id="37" dur="500"/>
                                        <p:tgtEl>
                                          <p:spTgt spid="61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2AD282F-F27A-4170-9992-9F402BA264FB}"/>
              </a:ext>
            </a:extLst>
          </p:cNvPr>
          <p:cNvSpPr>
            <a:spLocks noGrp="1" noChangeArrowheads="1"/>
          </p:cNvSpPr>
          <p:nvPr>
            <p:ph type="title"/>
          </p:nvPr>
        </p:nvSpPr>
        <p:spPr/>
        <p:txBody>
          <a:bodyPr/>
          <a:lstStyle/>
          <a:p>
            <a:r>
              <a:rPr lang="en-US" altLang="en-US" dirty="0"/>
              <a:t>Internetworking PSTN and SIP?</a:t>
            </a:r>
          </a:p>
        </p:txBody>
      </p:sp>
      <p:sp>
        <p:nvSpPr>
          <p:cNvPr id="70659" name="Rectangle 3">
            <a:extLst>
              <a:ext uri="{FF2B5EF4-FFF2-40B4-BE49-F238E27FC236}">
                <a16:creationId xmlns:a16="http://schemas.microsoft.com/office/drawing/2014/main" id="{4D4D9413-7A4D-4CC2-9289-729F0C9F2E72}"/>
              </a:ext>
            </a:extLst>
          </p:cNvPr>
          <p:cNvSpPr>
            <a:spLocks noGrp="1" noChangeArrowheads="1"/>
          </p:cNvSpPr>
          <p:nvPr>
            <p:ph type="body" idx="4294967295"/>
          </p:nvPr>
        </p:nvSpPr>
        <p:spPr/>
        <p:txBody>
          <a:bodyPr/>
          <a:lstStyle/>
          <a:p>
            <a:pPr>
              <a:lnSpc>
                <a:spcPct val="90000"/>
              </a:lnSpc>
            </a:pPr>
            <a:r>
              <a:rPr lang="en-US" altLang="en-US" dirty="0"/>
              <a:t>A gateway is required to convert SIP messages to  circuit switched signaling in the public switched telephone network (PSTN) and vice-versa</a:t>
            </a:r>
          </a:p>
          <a:p>
            <a:pPr marL="0" indent="0">
              <a:lnSpc>
                <a:spcPct val="90000"/>
              </a:lnSpc>
              <a:buNone/>
            </a:pPr>
            <a:endParaRPr lang="en-US" altLang="en-US" dirty="0"/>
          </a:p>
          <a:p>
            <a:pPr>
              <a:lnSpc>
                <a:spcPct val="90000"/>
              </a:lnSpc>
            </a:pPr>
            <a:r>
              <a:rPr lang="en-US" altLang="en-US" dirty="0"/>
              <a:t>SIP proxy server will contact PSTN gateway</a:t>
            </a:r>
          </a:p>
          <a:p>
            <a:pPr>
              <a:lnSpc>
                <a:spcPct val="90000"/>
              </a:lnSpc>
            </a:pPr>
            <a:r>
              <a:rPr lang="en-US" altLang="en-US" dirty="0"/>
              <a:t>A PSTN gateway initiates call to the PSTN </a:t>
            </a:r>
            <a:r>
              <a:rPr lang="en-US" altLang="en-US" dirty="0" err="1"/>
              <a:t>callee</a:t>
            </a:r>
            <a:endParaRPr lang="en-US" altLang="en-US" dirty="0"/>
          </a:p>
          <a:p>
            <a:pPr>
              <a:lnSpc>
                <a:spcPct val="90000"/>
              </a:lnSpc>
            </a:pPr>
            <a:r>
              <a:rPr lang="en-US" altLang="en-US" dirty="0"/>
              <a:t>Two-way audio conversation occurs through the PSTN gateway</a:t>
            </a:r>
          </a:p>
        </p:txBody>
      </p:sp>
    </p:spTree>
    <p:extLst>
      <p:ext uri="{BB962C8B-B14F-4D97-AF65-F5344CB8AC3E}">
        <p14:creationId xmlns:p14="http://schemas.microsoft.com/office/powerpoint/2010/main" val="2531912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2C07-C761-7546-8834-4B3D2ECCCE75}"/>
              </a:ext>
            </a:extLst>
          </p:cNvPr>
          <p:cNvSpPr>
            <a:spLocks noGrp="1"/>
          </p:cNvSpPr>
          <p:nvPr>
            <p:ph type="title"/>
          </p:nvPr>
        </p:nvSpPr>
        <p:spPr/>
        <p:txBody>
          <a:bodyPr/>
          <a:lstStyle/>
          <a:p>
            <a:r>
              <a:rPr lang="en-US" dirty="0"/>
              <a:t>Course announcements</a:t>
            </a:r>
          </a:p>
        </p:txBody>
      </p:sp>
      <p:sp>
        <p:nvSpPr>
          <p:cNvPr id="3" name="Content Placeholder 2">
            <a:extLst>
              <a:ext uri="{FF2B5EF4-FFF2-40B4-BE49-F238E27FC236}">
                <a16:creationId xmlns:a16="http://schemas.microsoft.com/office/drawing/2014/main" id="{2BCB0CF7-DAF7-554A-9A47-9C6EBB25A17A}"/>
              </a:ext>
            </a:extLst>
          </p:cNvPr>
          <p:cNvSpPr>
            <a:spLocks noGrp="1"/>
          </p:cNvSpPr>
          <p:nvPr>
            <p:ph idx="1"/>
          </p:nvPr>
        </p:nvSpPr>
        <p:spPr>
          <a:xfrm>
            <a:off x="838200" y="1825625"/>
            <a:ext cx="10515600" cy="4863410"/>
          </a:xfrm>
        </p:spPr>
        <p:txBody>
          <a:bodyPr>
            <a:normAutofit/>
          </a:bodyPr>
          <a:lstStyle/>
          <a:p>
            <a:r>
              <a:rPr lang="en-US" dirty="0"/>
              <a:t>Project 3 due today</a:t>
            </a:r>
          </a:p>
          <a:p>
            <a:endParaRPr lang="en-US" dirty="0"/>
          </a:p>
          <a:p>
            <a:r>
              <a:rPr lang="en-US" dirty="0"/>
              <a:t>No more quizzes!</a:t>
            </a:r>
          </a:p>
          <a:p>
            <a:endParaRPr lang="en-US" dirty="0"/>
          </a:p>
          <a:p>
            <a:r>
              <a:rPr lang="en-US" dirty="0"/>
              <a:t>Final exam over a 5-day window (05/07—05/12)</a:t>
            </a:r>
          </a:p>
          <a:p>
            <a:pPr lvl="1"/>
            <a:r>
              <a:rPr lang="en-US" dirty="0"/>
              <a:t>If you need any special arrangements, you must contact me ASAP</a:t>
            </a:r>
          </a:p>
          <a:p>
            <a:pPr lvl="1"/>
            <a:r>
              <a:rPr lang="en-US" dirty="0"/>
              <a:t>Exam on Sakai; 2-hour block </a:t>
            </a:r>
          </a:p>
          <a:p>
            <a:pPr lvl="1"/>
            <a:r>
              <a:rPr lang="en-US" dirty="0"/>
              <a:t>Open book. Same conditions and honor code as second mid-term</a:t>
            </a:r>
          </a:p>
          <a:p>
            <a:pPr lvl="1"/>
            <a:r>
              <a:rPr lang="en-US" dirty="0"/>
              <a:t>No googling or collaboration allowed</a:t>
            </a:r>
          </a:p>
        </p:txBody>
      </p:sp>
    </p:spTree>
    <p:extLst>
      <p:ext uri="{BB962C8B-B14F-4D97-AF65-F5344CB8AC3E}">
        <p14:creationId xmlns:p14="http://schemas.microsoft.com/office/powerpoint/2010/main" val="2900191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2F60-7DEB-4041-84DB-E5BABC7A9647}"/>
              </a:ext>
            </a:extLst>
          </p:cNvPr>
          <p:cNvSpPr>
            <a:spLocks noGrp="1"/>
          </p:cNvSpPr>
          <p:nvPr>
            <p:ph type="title"/>
          </p:nvPr>
        </p:nvSpPr>
        <p:spPr/>
        <p:txBody>
          <a:bodyPr/>
          <a:lstStyle/>
          <a:p>
            <a:r>
              <a:rPr lang="en-US" dirty="0"/>
              <a:t>Summary of real-time multimedia</a:t>
            </a:r>
          </a:p>
        </p:txBody>
      </p:sp>
      <p:sp>
        <p:nvSpPr>
          <p:cNvPr id="3" name="Content Placeholder 2">
            <a:extLst>
              <a:ext uri="{FF2B5EF4-FFF2-40B4-BE49-F238E27FC236}">
                <a16:creationId xmlns:a16="http://schemas.microsoft.com/office/drawing/2014/main" id="{D178358C-AC75-214A-AD52-282A11D8128A}"/>
              </a:ext>
            </a:extLst>
          </p:cNvPr>
          <p:cNvSpPr>
            <a:spLocks noGrp="1"/>
          </p:cNvSpPr>
          <p:nvPr>
            <p:ph idx="1"/>
          </p:nvPr>
        </p:nvSpPr>
        <p:spPr/>
        <p:txBody>
          <a:bodyPr/>
          <a:lstStyle/>
          <a:p>
            <a:r>
              <a:rPr lang="en-US" dirty="0"/>
              <a:t>Important to bound playout delays, adapt to loss</a:t>
            </a:r>
          </a:p>
          <a:p>
            <a:r>
              <a:rPr lang="en-US" dirty="0"/>
              <a:t>Fixed and adaptive playout delays at the granularity of “talk spurts”</a:t>
            </a:r>
          </a:p>
          <a:p>
            <a:r>
              <a:rPr lang="en-US" dirty="0"/>
              <a:t>Forward error correction mechanisms to avoid retransmissions and conceal packet loss</a:t>
            </a:r>
          </a:p>
          <a:p>
            <a:r>
              <a:rPr lang="en-US" dirty="0"/>
              <a:t>Relay-based call routing: used by Skype and SIP services</a:t>
            </a:r>
          </a:p>
          <a:p>
            <a:pPr lvl="1"/>
            <a:r>
              <a:rPr lang="en-US" dirty="0"/>
              <a:t>Useful to overcome NATs</a:t>
            </a:r>
          </a:p>
          <a:p>
            <a:pPr lvl="1"/>
            <a:r>
              <a:rPr lang="en-US"/>
              <a:t>Locate </a:t>
            </a:r>
            <a:r>
              <a:rPr lang="en-US" dirty="0"/>
              <a:t>users through generic names, amidst mobility</a:t>
            </a:r>
          </a:p>
          <a:p>
            <a:pPr lvl="1"/>
            <a:r>
              <a:rPr lang="en-US" dirty="0"/>
              <a:t>Need extra infrastructure to make all this real</a:t>
            </a:r>
          </a:p>
          <a:p>
            <a:endParaRPr lang="en-US" dirty="0"/>
          </a:p>
          <a:p>
            <a:endParaRPr lang="en-US" dirty="0"/>
          </a:p>
        </p:txBody>
      </p:sp>
    </p:spTree>
    <p:extLst>
      <p:ext uri="{BB962C8B-B14F-4D97-AF65-F5344CB8AC3E}">
        <p14:creationId xmlns:p14="http://schemas.microsoft.com/office/powerpoint/2010/main" val="134085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BD95-7884-9D42-B348-EC63EE5609EC}"/>
              </a:ext>
            </a:extLst>
          </p:cNvPr>
          <p:cNvSpPr>
            <a:spLocks noGrp="1"/>
          </p:cNvSpPr>
          <p:nvPr>
            <p:ph type="title"/>
          </p:nvPr>
        </p:nvSpPr>
        <p:spPr/>
        <p:txBody>
          <a:bodyPr/>
          <a:lstStyle/>
          <a:p>
            <a:r>
              <a:rPr lang="en-US" dirty="0"/>
              <a:t>Outro</a:t>
            </a:r>
          </a:p>
        </p:txBody>
      </p:sp>
      <p:sp>
        <p:nvSpPr>
          <p:cNvPr id="3" name="Text Placeholder 2">
            <a:extLst>
              <a:ext uri="{FF2B5EF4-FFF2-40B4-BE49-F238E27FC236}">
                <a16:creationId xmlns:a16="http://schemas.microsoft.com/office/drawing/2014/main" id="{B8340AD4-55DF-EB47-80A2-D7858496DE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78860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A0B8-4AD9-4844-A8AC-06F382A0CDEA}"/>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C9832BB1-8C60-8041-A761-A20EC6445141}"/>
              </a:ext>
            </a:extLst>
          </p:cNvPr>
          <p:cNvSpPr>
            <a:spLocks noGrp="1"/>
          </p:cNvSpPr>
          <p:nvPr>
            <p:ph idx="1"/>
          </p:nvPr>
        </p:nvSpPr>
        <p:spPr>
          <a:xfrm>
            <a:off x="838200" y="1825625"/>
            <a:ext cx="10515600" cy="4667250"/>
          </a:xfrm>
        </p:spPr>
        <p:txBody>
          <a:bodyPr>
            <a:normAutofit/>
          </a:bodyPr>
          <a:lstStyle/>
          <a:p>
            <a:r>
              <a:rPr lang="en-US" dirty="0"/>
              <a:t>Computer networks are a stack of layers</a:t>
            </a:r>
          </a:p>
          <a:p>
            <a:pPr lvl="1"/>
            <a:r>
              <a:rPr lang="en-US" dirty="0"/>
              <a:t>Built that way for modularity</a:t>
            </a:r>
          </a:p>
          <a:p>
            <a:pPr lvl="1"/>
            <a:r>
              <a:rPr lang="en-US" dirty="0"/>
              <a:t>Each layer does one set of functions very well</a:t>
            </a:r>
          </a:p>
          <a:p>
            <a:pPr lvl="1"/>
            <a:r>
              <a:rPr lang="en-US" dirty="0"/>
              <a:t>Each layer depends on the layers beneath it</a:t>
            </a:r>
          </a:p>
          <a:p>
            <a:pPr lvl="1"/>
            <a:r>
              <a:rPr lang="en-US" dirty="0"/>
              <a:t>But modularity can sometimes result in inefficiency</a:t>
            </a:r>
          </a:p>
          <a:p>
            <a:pPr marL="0" indent="0">
              <a:buNone/>
            </a:pPr>
            <a:endParaRPr lang="en-US" dirty="0"/>
          </a:p>
          <a:p>
            <a:r>
              <a:rPr lang="en-US" dirty="0"/>
              <a:t>Many general and useful principles</a:t>
            </a:r>
          </a:p>
          <a:p>
            <a:pPr lvl="1"/>
            <a:r>
              <a:rPr lang="en-US" dirty="0"/>
              <a:t>Borrowed from real life (ex: listen before you speak)</a:t>
            </a:r>
          </a:p>
          <a:p>
            <a:pPr lvl="1"/>
            <a:r>
              <a:rPr lang="en-US" dirty="0"/>
              <a:t>Borrowed from systems in general (ex: use indirection for flexibility)</a:t>
            </a:r>
          </a:p>
          <a:p>
            <a:pPr lvl="1"/>
            <a:r>
              <a:rPr lang="en-US" dirty="0"/>
              <a:t>Applicability goes the other way as well (ex: how to meter freeway ramps)</a:t>
            </a:r>
          </a:p>
        </p:txBody>
      </p:sp>
    </p:spTree>
    <p:extLst>
      <p:ext uri="{BB962C8B-B14F-4D97-AF65-F5344CB8AC3E}">
        <p14:creationId xmlns:p14="http://schemas.microsoft.com/office/powerpoint/2010/main" val="1050548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CAB0-4A6F-2040-82E0-5B268DEA67B1}"/>
              </a:ext>
            </a:extLst>
          </p:cNvPr>
          <p:cNvSpPr>
            <a:spLocks noGrp="1"/>
          </p:cNvSpPr>
          <p:nvPr>
            <p:ph type="title"/>
          </p:nvPr>
        </p:nvSpPr>
        <p:spPr/>
        <p:txBody>
          <a:bodyPr/>
          <a:lstStyle/>
          <a:p>
            <a:r>
              <a:rPr lang="en-US" dirty="0"/>
              <a:t>CS 352 for the impatient</a:t>
            </a:r>
          </a:p>
        </p:txBody>
      </p:sp>
      <p:sp>
        <p:nvSpPr>
          <p:cNvPr id="3" name="Content Placeholder 2">
            <a:extLst>
              <a:ext uri="{FF2B5EF4-FFF2-40B4-BE49-F238E27FC236}">
                <a16:creationId xmlns:a16="http://schemas.microsoft.com/office/drawing/2014/main" id="{0FEFFF1E-2836-9C4E-BAED-3F31CAFA7395}"/>
              </a:ext>
            </a:extLst>
          </p:cNvPr>
          <p:cNvSpPr>
            <a:spLocks noGrp="1"/>
          </p:cNvSpPr>
          <p:nvPr>
            <p:ph idx="1"/>
          </p:nvPr>
        </p:nvSpPr>
        <p:spPr/>
        <p:txBody>
          <a:bodyPr/>
          <a:lstStyle/>
          <a:p>
            <a:r>
              <a:rPr lang="en-US" dirty="0"/>
              <a:t>A set of slides summarizing the most important things to take away from this course</a:t>
            </a:r>
          </a:p>
          <a:p>
            <a:endParaRPr lang="en-US" dirty="0"/>
          </a:p>
          <a:p>
            <a:r>
              <a:rPr lang="en-US" dirty="0"/>
              <a:t>“Too long; didn’t read” versions of 352 at</a:t>
            </a:r>
          </a:p>
          <a:p>
            <a:r>
              <a:rPr lang="en-US" dirty="0">
                <a:hlinkClick r:id="rId2"/>
              </a:rPr>
              <a:t>https://www.cs.rutgers.edu/~sn624/352-S20/lectures/tldr.pptx</a:t>
            </a:r>
            <a:endParaRPr lang="en-US" dirty="0"/>
          </a:p>
          <a:p>
            <a:r>
              <a:rPr lang="en-US" dirty="0">
                <a:hlinkClick r:id="rId3"/>
              </a:rPr>
              <a:t>https://www.cs.rutgers.edu/~sn624/352-S20/lectures/tldr.pdf</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4276623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EA59-2BCC-6147-B7C8-B19E7784537C}"/>
              </a:ext>
            </a:extLst>
          </p:cNvPr>
          <p:cNvSpPr>
            <a:spLocks noGrp="1"/>
          </p:cNvSpPr>
          <p:nvPr>
            <p:ph type="title"/>
          </p:nvPr>
        </p:nvSpPr>
        <p:spPr>
          <a:xfrm>
            <a:off x="700045" y="474062"/>
            <a:ext cx="10515600" cy="2852737"/>
          </a:xfrm>
        </p:spPr>
        <p:txBody>
          <a:bodyPr/>
          <a:lstStyle/>
          <a:p>
            <a:r>
              <a:rPr lang="en-US" dirty="0"/>
              <a:t>You’ve gone through 24 lectures of 352… </a:t>
            </a:r>
          </a:p>
        </p:txBody>
      </p:sp>
      <p:sp>
        <p:nvSpPr>
          <p:cNvPr id="3" name="Text Placeholder 2">
            <a:extLst>
              <a:ext uri="{FF2B5EF4-FFF2-40B4-BE49-F238E27FC236}">
                <a16:creationId xmlns:a16="http://schemas.microsoft.com/office/drawing/2014/main" id="{00FFE6BC-DB75-C443-8460-D74F31209107}"/>
              </a:ext>
            </a:extLst>
          </p:cNvPr>
          <p:cNvSpPr>
            <a:spLocks noGrp="1"/>
          </p:cNvSpPr>
          <p:nvPr>
            <p:ph type="body" idx="1"/>
          </p:nvPr>
        </p:nvSpPr>
        <p:spPr/>
        <p:txBody>
          <a:bodyPr>
            <a:normAutofit/>
          </a:bodyPr>
          <a:lstStyle/>
          <a:p>
            <a:endParaRPr lang="en-US" sz="3600" dirty="0"/>
          </a:p>
        </p:txBody>
      </p:sp>
      <p:sp>
        <p:nvSpPr>
          <p:cNvPr id="4" name="Title 1">
            <a:extLst>
              <a:ext uri="{FF2B5EF4-FFF2-40B4-BE49-F238E27FC236}">
                <a16:creationId xmlns:a16="http://schemas.microsoft.com/office/drawing/2014/main" id="{4BD3861B-CE03-734A-B680-BEE17E376DF7}"/>
              </a:ext>
            </a:extLst>
          </p:cNvPr>
          <p:cNvSpPr txBox="1">
            <a:spLocks/>
          </p:cNvSpPr>
          <p:nvPr/>
        </p:nvSpPr>
        <p:spPr>
          <a:xfrm>
            <a:off x="700045" y="1306083"/>
            <a:ext cx="10515600" cy="28527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Helvetica" pitchFamily="2" charset="0"/>
                <a:ea typeface="+mj-ea"/>
                <a:cs typeface="+mj-cs"/>
              </a:defRPr>
            </a:lvl1pPr>
          </a:lstStyle>
          <a:p>
            <a:br>
              <a:rPr lang="en-US" dirty="0"/>
            </a:br>
            <a:r>
              <a:rPr lang="en-US" dirty="0">
                <a:solidFill>
                  <a:srgbClr val="C00000"/>
                </a:solidFill>
              </a:rPr>
              <a:t>now what?</a:t>
            </a:r>
          </a:p>
        </p:txBody>
      </p:sp>
    </p:spTree>
    <p:extLst>
      <p:ext uri="{BB962C8B-B14F-4D97-AF65-F5344CB8AC3E}">
        <p14:creationId xmlns:p14="http://schemas.microsoft.com/office/powerpoint/2010/main" val="268370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F4EE3-5B28-924A-BAFE-2D6B7A8F87B4}"/>
              </a:ext>
            </a:extLst>
          </p:cNvPr>
          <p:cNvSpPr>
            <a:spLocks noGrp="1"/>
          </p:cNvSpPr>
          <p:nvPr>
            <p:ph type="title"/>
          </p:nvPr>
        </p:nvSpPr>
        <p:spPr/>
        <p:txBody>
          <a:bodyPr/>
          <a:lstStyle/>
          <a:p>
            <a:r>
              <a:rPr lang="en-US" dirty="0"/>
              <a:t>A few possibilities</a:t>
            </a:r>
          </a:p>
        </p:txBody>
      </p:sp>
      <p:sp>
        <p:nvSpPr>
          <p:cNvPr id="3" name="Content Placeholder 2">
            <a:extLst>
              <a:ext uri="{FF2B5EF4-FFF2-40B4-BE49-F238E27FC236}">
                <a16:creationId xmlns:a16="http://schemas.microsoft.com/office/drawing/2014/main" id="{ED102B3E-EE06-5F47-8BFD-B20DEC80EC43}"/>
              </a:ext>
            </a:extLst>
          </p:cNvPr>
          <p:cNvSpPr>
            <a:spLocks noGrp="1"/>
          </p:cNvSpPr>
          <p:nvPr>
            <p:ph idx="1"/>
          </p:nvPr>
        </p:nvSpPr>
        <p:spPr/>
        <p:txBody>
          <a:bodyPr/>
          <a:lstStyle/>
          <a:p>
            <a:r>
              <a:rPr lang="en-US" dirty="0"/>
              <a:t>The course is over. Go about life as usual</a:t>
            </a:r>
          </a:p>
          <a:p>
            <a:endParaRPr lang="en-US" dirty="0"/>
          </a:p>
          <a:p>
            <a:r>
              <a:rPr lang="en-US" dirty="0"/>
              <a:t>Apply your new-found skills to solve a problem you care about</a:t>
            </a:r>
          </a:p>
          <a:p>
            <a:endParaRPr lang="en-US" dirty="0"/>
          </a:p>
          <a:p>
            <a:r>
              <a:rPr lang="en-US" dirty="0"/>
              <a:t>Develop a deeper understanding of these technologies</a:t>
            </a:r>
          </a:p>
          <a:p>
            <a:endParaRPr lang="en-US" dirty="0"/>
          </a:p>
          <a:p>
            <a:r>
              <a:rPr lang="en-US" dirty="0"/>
              <a:t>Consider improving the state of the art</a:t>
            </a:r>
          </a:p>
          <a:p>
            <a:endParaRPr lang="en-US" dirty="0"/>
          </a:p>
        </p:txBody>
      </p:sp>
    </p:spTree>
    <p:extLst>
      <p:ext uri="{BB962C8B-B14F-4D97-AF65-F5344CB8AC3E}">
        <p14:creationId xmlns:p14="http://schemas.microsoft.com/office/powerpoint/2010/main" val="245973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C1B0-03AF-454B-B2D2-38996E79C4E1}"/>
              </a:ext>
            </a:extLst>
          </p:cNvPr>
          <p:cNvSpPr>
            <a:spLocks noGrp="1"/>
          </p:cNvSpPr>
          <p:nvPr>
            <p:ph type="title"/>
          </p:nvPr>
        </p:nvSpPr>
        <p:spPr/>
        <p:txBody>
          <a:bodyPr/>
          <a:lstStyle/>
          <a:p>
            <a:r>
              <a:rPr lang="en-US" dirty="0"/>
              <a:t>(1) Go about life as usual</a:t>
            </a:r>
          </a:p>
        </p:txBody>
      </p:sp>
      <p:sp>
        <p:nvSpPr>
          <p:cNvPr id="3" name="Content Placeholder 2">
            <a:extLst>
              <a:ext uri="{FF2B5EF4-FFF2-40B4-BE49-F238E27FC236}">
                <a16:creationId xmlns:a16="http://schemas.microsoft.com/office/drawing/2014/main" id="{037C9A71-58AC-2748-B1B6-D3E3D24B2340}"/>
              </a:ext>
            </a:extLst>
          </p:cNvPr>
          <p:cNvSpPr>
            <a:spLocks noGrp="1"/>
          </p:cNvSpPr>
          <p:nvPr>
            <p:ph idx="1"/>
          </p:nvPr>
        </p:nvSpPr>
        <p:spPr>
          <a:xfrm>
            <a:off x="838200" y="1825625"/>
            <a:ext cx="10515600" cy="4744140"/>
          </a:xfrm>
        </p:spPr>
        <p:txBody>
          <a:bodyPr>
            <a:normAutofit/>
          </a:bodyPr>
          <a:lstStyle/>
          <a:p>
            <a:r>
              <a:rPr lang="en-US" dirty="0"/>
              <a:t>This material will still be useful for a good “CS life”</a:t>
            </a:r>
          </a:p>
          <a:p>
            <a:pPr lvl="1"/>
            <a:r>
              <a:rPr lang="en-US" dirty="0"/>
              <a:t>Deeper understanding of the abstractions you use (ex: sockets. How big should socket buffers be?)</a:t>
            </a:r>
          </a:p>
          <a:p>
            <a:pPr lvl="1"/>
            <a:endParaRPr lang="en-US" dirty="0"/>
          </a:p>
          <a:p>
            <a:pPr lvl="1"/>
            <a:r>
              <a:rPr lang="en-US" dirty="0"/>
              <a:t>Why we need certain technologies (ex: video bit-rate adaptation)</a:t>
            </a:r>
          </a:p>
          <a:p>
            <a:pPr lvl="1"/>
            <a:endParaRPr lang="en-US" dirty="0"/>
          </a:p>
          <a:p>
            <a:pPr lvl="1"/>
            <a:r>
              <a:rPr lang="en-US" dirty="0"/>
              <a:t>A more nuanced understanding of real issues (ex: how are ISPs impacting net neutrality using QoS mechanisms?)</a:t>
            </a:r>
          </a:p>
          <a:p>
            <a:pPr lvl="1"/>
            <a:endParaRPr lang="en-US" dirty="0"/>
          </a:p>
          <a:p>
            <a:pPr lvl="1"/>
            <a:r>
              <a:rPr lang="en-US" dirty="0"/>
              <a:t>Enhanced abilities to troubleshoot your own tech problems (ex: why is website X not loading? Is it my Internet connection or the other end?)</a:t>
            </a:r>
          </a:p>
        </p:txBody>
      </p:sp>
    </p:spTree>
    <p:extLst>
      <p:ext uri="{BB962C8B-B14F-4D97-AF65-F5344CB8AC3E}">
        <p14:creationId xmlns:p14="http://schemas.microsoft.com/office/powerpoint/2010/main" val="200471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0EF1-7161-974E-B601-1927AA499C01}"/>
              </a:ext>
            </a:extLst>
          </p:cNvPr>
          <p:cNvSpPr>
            <a:spLocks noGrp="1"/>
          </p:cNvSpPr>
          <p:nvPr>
            <p:ph type="title"/>
          </p:nvPr>
        </p:nvSpPr>
        <p:spPr/>
        <p:txBody>
          <a:bodyPr/>
          <a:lstStyle/>
          <a:p>
            <a:r>
              <a:rPr lang="en-US" dirty="0"/>
              <a:t>(2) Solve a problem you care about</a:t>
            </a:r>
          </a:p>
        </p:txBody>
      </p:sp>
      <p:sp>
        <p:nvSpPr>
          <p:cNvPr id="3" name="Content Placeholder 2">
            <a:extLst>
              <a:ext uri="{FF2B5EF4-FFF2-40B4-BE49-F238E27FC236}">
                <a16:creationId xmlns:a16="http://schemas.microsoft.com/office/drawing/2014/main" id="{EDF51593-5965-5D41-90D2-2F70B6AE5C62}"/>
              </a:ext>
            </a:extLst>
          </p:cNvPr>
          <p:cNvSpPr>
            <a:spLocks noGrp="1"/>
          </p:cNvSpPr>
          <p:nvPr>
            <p:ph idx="1"/>
          </p:nvPr>
        </p:nvSpPr>
        <p:spPr>
          <a:xfrm>
            <a:off x="838199" y="1825624"/>
            <a:ext cx="10945305" cy="4791991"/>
          </a:xfrm>
        </p:spPr>
        <p:txBody>
          <a:bodyPr>
            <a:normAutofit/>
          </a:bodyPr>
          <a:lstStyle/>
          <a:p>
            <a:r>
              <a:rPr lang="en-US" dirty="0"/>
              <a:t>Most concepts we discussed are supported by real, open-source, freely-available software</a:t>
            </a:r>
          </a:p>
          <a:p>
            <a:pPr lvl="1"/>
            <a:endParaRPr lang="en-US" dirty="0"/>
          </a:p>
          <a:p>
            <a:pPr lvl="1"/>
            <a:r>
              <a:rPr lang="en-US" dirty="0"/>
              <a:t>Many technology and protocol specifications are freely available (RFCs)</a:t>
            </a:r>
          </a:p>
          <a:p>
            <a:pPr lvl="1"/>
            <a:endParaRPr lang="en-US" dirty="0"/>
          </a:p>
          <a:p>
            <a:pPr lvl="1"/>
            <a:r>
              <a:rPr lang="en-US" dirty="0"/>
              <a:t>Linux kernel source code</a:t>
            </a:r>
          </a:p>
          <a:p>
            <a:pPr lvl="1"/>
            <a:r>
              <a:rPr lang="en-US" dirty="0"/>
              <a:t>Open source software routers</a:t>
            </a:r>
          </a:p>
          <a:p>
            <a:pPr lvl="1"/>
            <a:r>
              <a:rPr lang="en-US" dirty="0"/>
              <a:t>Open source browsers (Mozilla), mail clients (mutt), video clients</a:t>
            </a:r>
          </a:p>
          <a:p>
            <a:pPr lvl="1"/>
            <a:r>
              <a:rPr lang="en-US" dirty="0"/>
              <a:t>Most protocols are “open source”</a:t>
            </a:r>
          </a:p>
          <a:p>
            <a:pPr lvl="1"/>
            <a:r>
              <a:rPr lang="en-US" dirty="0"/>
              <a:t>Free or cheap infrastructure: EC2 servers, domain names, certificates</a:t>
            </a:r>
          </a:p>
          <a:p>
            <a:pPr lvl="1"/>
            <a:endParaRPr lang="en-US" dirty="0"/>
          </a:p>
        </p:txBody>
      </p:sp>
    </p:spTree>
    <p:extLst>
      <p:ext uri="{BB962C8B-B14F-4D97-AF65-F5344CB8AC3E}">
        <p14:creationId xmlns:p14="http://schemas.microsoft.com/office/powerpoint/2010/main" val="828164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4FA1-4C9C-DC44-A293-ABE73CF11BBA}"/>
              </a:ext>
            </a:extLst>
          </p:cNvPr>
          <p:cNvSpPr>
            <a:spLocks noGrp="1"/>
          </p:cNvSpPr>
          <p:nvPr>
            <p:ph type="title"/>
          </p:nvPr>
        </p:nvSpPr>
        <p:spPr/>
        <p:txBody>
          <a:bodyPr/>
          <a:lstStyle/>
          <a:p>
            <a:r>
              <a:rPr lang="en-US" dirty="0"/>
              <a:t>(2) Solve a problem you care about</a:t>
            </a:r>
          </a:p>
        </p:txBody>
      </p:sp>
      <p:sp>
        <p:nvSpPr>
          <p:cNvPr id="3" name="Content Placeholder 2">
            <a:extLst>
              <a:ext uri="{FF2B5EF4-FFF2-40B4-BE49-F238E27FC236}">
                <a16:creationId xmlns:a16="http://schemas.microsoft.com/office/drawing/2014/main" id="{A4E70911-8283-3C4C-996E-B1DD795270C7}"/>
              </a:ext>
            </a:extLst>
          </p:cNvPr>
          <p:cNvSpPr>
            <a:spLocks noGrp="1"/>
          </p:cNvSpPr>
          <p:nvPr>
            <p:ph idx="1"/>
          </p:nvPr>
        </p:nvSpPr>
        <p:spPr>
          <a:xfrm>
            <a:off x="838200" y="1825624"/>
            <a:ext cx="10515600" cy="4791991"/>
          </a:xfrm>
        </p:spPr>
        <p:txBody>
          <a:bodyPr>
            <a:normAutofit/>
          </a:bodyPr>
          <a:lstStyle/>
          <a:p>
            <a:r>
              <a:rPr lang="en-US" dirty="0"/>
              <a:t>Improve video chat performance? </a:t>
            </a:r>
          </a:p>
          <a:p>
            <a:endParaRPr lang="en-US" dirty="0"/>
          </a:p>
          <a:p>
            <a:r>
              <a:rPr lang="en-US" dirty="0"/>
              <a:t>Improve the usability of secure email?</a:t>
            </a:r>
          </a:p>
          <a:p>
            <a:endParaRPr lang="en-US" dirty="0"/>
          </a:p>
          <a:p>
            <a:r>
              <a:rPr lang="en-US" dirty="0"/>
              <a:t>Improve web transfer performance?</a:t>
            </a:r>
          </a:p>
          <a:p>
            <a:endParaRPr lang="en-US" dirty="0"/>
          </a:p>
          <a:p>
            <a:r>
              <a:rPr lang="en-US" dirty="0"/>
              <a:t>Make it easier to diagnose home </a:t>
            </a:r>
            <a:r>
              <a:rPr lang="en-US" dirty="0" err="1"/>
              <a:t>wifi</a:t>
            </a:r>
            <a:r>
              <a:rPr lang="en-US" dirty="0"/>
              <a:t> issues?</a:t>
            </a:r>
          </a:p>
          <a:p>
            <a:endParaRPr lang="en-US" dirty="0"/>
          </a:p>
          <a:p>
            <a:r>
              <a:rPr lang="en-US" dirty="0"/>
              <a:t>&lt;your idea here?&gt;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97641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F3F1-AA13-EA4A-9908-E255F2C52131}"/>
              </a:ext>
            </a:extLst>
          </p:cNvPr>
          <p:cNvSpPr>
            <a:spLocks noGrp="1"/>
          </p:cNvSpPr>
          <p:nvPr>
            <p:ph type="title"/>
          </p:nvPr>
        </p:nvSpPr>
        <p:spPr/>
        <p:txBody>
          <a:bodyPr/>
          <a:lstStyle/>
          <a:p>
            <a:r>
              <a:rPr lang="en-US" dirty="0"/>
              <a:t>(3) Deepen your understanding</a:t>
            </a:r>
          </a:p>
        </p:txBody>
      </p:sp>
      <p:sp>
        <p:nvSpPr>
          <p:cNvPr id="3" name="Content Placeholder 2">
            <a:extLst>
              <a:ext uri="{FF2B5EF4-FFF2-40B4-BE49-F238E27FC236}">
                <a16:creationId xmlns:a16="http://schemas.microsoft.com/office/drawing/2014/main" id="{C9B0A89A-F5E2-9E49-8BA9-56C4D21161A6}"/>
              </a:ext>
            </a:extLst>
          </p:cNvPr>
          <p:cNvSpPr>
            <a:spLocks noGrp="1"/>
          </p:cNvSpPr>
          <p:nvPr>
            <p:ph idx="1"/>
          </p:nvPr>
        </p:nvSpPr>
        <p:spPr>
          <a:xfrm>
            <a:off x="838200" y="1825624"/>
            <a:ext cx="10515600" cy="4896451"/>
          </a:xfrm>
        </p:spPr>
        <p:txBody>
          <a:bodyPr>
            <a:normAutofit/>
          </a:bodyPr>
          <a:lstStyle/>
          <a:p>
            <a:r>
              <a:rPr lang="en-US" dirty="0"/>
              <a:t>Fall 2020: CS 552 “Computer Networks”</a:t>
            </a:r>
          </a:p>
          <a:p>
            <a:pPr lvl="1"/>
            <a:r>
              <a:rPr lang="en-US" dirty="0"/>
              <a:t>A deeper take on the fundamentals of Internet design</a:t>
            </a:r>
          </a:p>
          <a:p>
            <a:pPr lvl="1"/>
            <a:r>
              <a:rPr lang="en-US" dirty="0">
                <a:hlinkClick r:id="rId2"/>
              </a:rPr>
              <a:t>https://www.cs.rutgers.edu/~sn624/552-F19/index.html</a:t>
            </a:r>
            <a:endParaRPr lang="en-US" dirty="0"/>
          </a:p>
          <a:p>
            <a:endParaRPr lang="en-US" dirty="0"/>
          </a:p>
          <a:p>
            <a:r>
              <a:rPr lang="en-US" dirty="0"/>
              <a:t>Some questions we’ll talk about:</a:t>
            </a:r>
          </a:p>
          <a:p>
            <a:pPr lvl="1"/>
            <a:r>
              <a:rPr lang="en-US" dirty="0"/>
              <a:t>How does Google serve your web traffic so quickly?</a:t>
            </a:r>
          </a:p>
          <a:p>
            <a:pPr lvl="1"/>
            <a:r>
              <a:rPr lang="en-US" dirty="0"/>
              <a:t>How do large networks verify that their networks are functioning well?</a:t>
            </a:r>
          </a:p>
          <a:p>
            <a:pPr lvl="1"/>
            <a:r>
              <a:rPr lang="en-US" dirty="0"/>
              <a:t>How are high-speed routers built?</a:t>
            </a:r>
          </a:p>
          <a:p>
            <a:pPr lvl="1"/>
            <a:r>
              <a:rPr lang="en-US" dirty="0"/>
              <a:t>What transpires inside large data centers run by Amazon &amp; Facebook?</a:t>
            </a:r>
          </a:p>
          <a:p>
            <a:pPr lvl="1"/>
            <a:r>
              <a:rPr lang="en-US" dirty="0"/>
              <a:t>How should you optimize your web-app to load faster on browsers?</a:t>
            </a:r>
          </a:p>
          <a:p>
            <a:pPr lvl="1"/>
            <a:r>
              <a:rPr lang="en-US" dirty="0"/>
              <a:t>… and more</a:t>
            </a:r>
          </a:p>
        </p:txBody>
      </p:sp>
    </p:spTree>
    <p:extLst>
      <p:ext uri="{BB962C8B-B14F-4D97-AF65-F5344CB8AC3E}">
        <p14:creationId xmlns:p14="http://schemas.microsoft.com/office/powerpoint/2010/main" val="299574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564D-DF08-4F47-9B5B-2C1DA1CEDC9E}"/>
              </a:ext>
            </a:extLst>
          </p:cNvPr>
          <p:cNvSpPr>
            <a:spLocks noGrp="1"/>
          </p:cNvSpPr>
          <p:nvPr>
            <p:ph type="title"/>
          </p:nvPr>
        </p:nvSpPr>
        <p:spPr/>
        <p:txBody>
          <a:bodyPr/>
          <a:lstStyle/>
          <a:p>
            <a:r>
              <a:rPr lang="en-US" dirty="0"/>
              <a:t>Review of concepts</a:t>
            </a:r>
          </a:p>
        </p:txBody>
      </p:sp>
      <p:sp>
        <p:nvSpPr>
          <p:cNvPr id="3" name="Content Placeholder 2">
            <a:extLst>
              <a:ext uri="{FF2B5EF4-FFF2-40B4-BE49-F238E27FC236}">
                <a16:creationId xmlns:a16="http://schemas.microsoft.com/office/drawing/2014/main" id="{C7ADF65F-2D34-BA43-86CA-C51FAEB8B340}"/>
              </a:ext>
            </a:extLst>
          </p:cNvPr>
          <p:cNvSpPr>
            <a:spLocks noGrp="1"/>
          </p:cNvSpPr>
          <p:nvPr>
            <p:ph idx="1"/>
          </p:nvPr>
        </p:nvSpPr>
        <p:spPr/>
        <p:txBody>
          <a:bodyPr>
            <a:normAutofit/>
          </a:bodyPr>
          <a:lstStyle/>
          <a:p>
            <a:r>
              <a:rPr lang="en-US" dirty="0"/>
              <a:t>DASH: media presentation description; dynamic, adaptive</a:t>
            </a:r>
          </a:p>
          <a:p>
            <a:r>
              <a:rPr lang="en-US" dirty="0"/>
              <a:t>Voice over IP (VoIP):</a:t>
            </a:r>
          </a:p>
          <a:p>
            <a:pPr lvl="1"/>
            <a:r>
              <a:rPr lang="en-US" dirty="0"/>
              <a:t>Real-time guarantees: need delay &lt; 400ms</a:t>
            </a:r>
          </a:p>
          <a:p>
            <a:pPr lvl="1"/>
            <a:r>
              <a:rPr lang="en-US" dirty="0">
                <a:solidFill>
                  <a:srgbClr val="C00000"/>
                </a:solidFill>
              </a:rPr>
              <a:t>Delay loss</a:t>
            </a:r>
            <a:r>
              <a:rPr lang="en-US" dirty="0"/>
              <a:t> in addition to (congestive) loss</a:t>
            </a:r>
          </a:p>
          <a:p>
            <a:pPr lvl="1"/>
            <a:r>
              <a:rPr lang="en-US" dirty="0"/>
              <a:t>Adaptive playout: adjust playout delay for each </a:t>
            </a:r>
            <a:r>
              <a:rPr lang="en-US" dirty="0">
                <a:solidFill>
                  <a:srgbClr val="C00000"/>
                </a:solidFill>
              </a:rPr>
              <a:t>talk spurt</a:t>
            </a:r>
          </a:p>
          <a:p>
            <a:pPr lvl="1"/>
            <a:r>
              <a:rPr lang="en-US" dirty="0"/>
              <a:t>Loss recovery using </a:t>
            </a:r>
            <a:r>
              <a:rPr lang="en-US" dirty="0">
                <a:solidFill>
                  <a:srgbClr val="C00000"/>
                </a:solidFill>
              </a:rPr>
              <a:t>forward error correction</a:t>
            </a:r>
            <a:r>
              <a:rPr lang="en-US" dirty="0"/>
              <a:t> &amp; </a:t>
            </a:r>
            <a:r>
              <a:rPr lang="en-US" dirty="0">
                <a:solidFill>
                  <a:srgbClr val="C00000"/>
                </a:solidFill>
              </a:rPr>
              <a:t>interleaving</a:t>
            </a:r>
          </a:p>
          <a:p>
            <a:r>
              <a:rPr lang="en-US" dirty="0"/>
              <a:t>Case study: Skype: peers as relay nodes</a:t>
            </a:r>
          </a:p>
          <a:p>
            <a:pPr lvl="1"/>
            <a:r>
              <a:rPr lang="en-US" dirty="0"/>
              <a:t>Connectivity across NATs requires a special infrastructure</a:t>
            </a:r>
          </a:p>
          <a:p>
            <a:pPr lvl="1"/>
            <a:r>
              <a:rPr lang="en-US" dirty="0"/>
              <a:t>A common theme to provide media connectivity: </a:t>
            </a:r>
            <a:r>
              <a:rPr lang="en-US" dirty="0">
                <a:solidFill>
                  <a:srgbClr val="C00000"/>
                </a:solidFill>
              </a:rPr>
              <a:t>SIP</a:t>
            </a:r>
          </a:p>
          <a:p>
            <a:pPr lvl="1"/>
            <a:r>
              <a:rPr lang="en-US" dirty="0">
                <a:solidFill>
                  <a:schemeClr val="tx1"/>
                </a:solidFill>
              </a:rPr>
              <a:t>This lecture: RTP and SIP</a:t>
            </a:r>
          </a:p>
          <a:p>
            <a:endParaRPr lang="en-US" dirty="0"/>
          </a:p>
          <a:p>
            <a:endParaRPr lang="en-US" dirty="0"/>
          </a:p>
        </p:txBody>
      </p:sp>
    </p:spTree>
    <p:extLst>
      <p:ext uri="{BB962C8B-B14F-4D97-AF65-F5344CB8AC3E}">
        <p14:creationId xmlns:p14="http://schemas.microsoft.com/office/powerpoint/2010/main" val="892643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143B-6878-BB4D-9529-A8FADD2FC5E8}"/>
              </a:ext>
            </a:extLst>
          </p:cNvPr>
          <p:cNvSpPr>
            <a:spLocks noGrp="1"/>
          </p:cNvSpPr>
          <p:nvPr>
            <p:ph type="title"/>
          </p:nvPr>
        </p:nvSpPr>
        <p:spPr/>
        <p:txBody>
          <a:bodyPr/>
          <a:lstStyle/>
          <a:p>
            <a:r>
              <a:rPr lang="en-US" dirty="0"/>
              <a:t>(3) Deepen your understanding</a:t>
            </a:r>
          </a:p>
        </p:txBody>
      </p:sp>
      <p:sp>
        <p:nvSpPr>
          <p:cNvPr id="3" name="Content Placeholder 2">
            <a:extLst>
              <a:ext uri="{FF2B5EF4-FFF2-40B4-BE49-F238E27FC236}">
                <a16:creationId xmlns:a16="http://schemas.microsoft.com/office/drawing/2014/main" id="{08A6905C-45DE-1D43-A203-54FFAEE7C117}"/>
              </a:ext>
            </a:extLst>
          </p:cNvPr>
          <p:cNvSpPr>
            <a:spLocks noGrp="1"/>
          </p:cNvSpPr>
          <p:nvPr>
            <p:ph idx="1"/>
          </p:nvPr>
        </p:nvSpPr>
        <p:spPr/>
        <p:txBody>
          <a:bodyPr>
            <a:normAutofit lnSpcReduction="10000"/>
          </a:bodyPr>
          <a:lstStyle/>
          <a:p>
            <a:r>
              <a:rPr lang="en-US" dirty="0"/>
              <a:t>552 requires </a:t>
            </a:r>
          </a:p>
          <a:p>
            <a:pPr lvl="1"/>
            <a:r>
              <a:rPr lang="en-US" dirty="0"/>
              <a:t>Paper readings</a:t>
            </a:r>
          </a:p>
          <a:p>
            <a:pPr lvl="1"/>
            <a:r>
              <a:rPr lang="en-US" dirty="0"/>
              <a:t>Deep understanding</a:t>
            </a:r>
          </a:p>
          <a:p>
            <a:pPr lvl="1"/>
            <a:r>
              <a:rPr lang="en-US" dirty="0"/>
              <a:t>Engaging in lively class discussions</a:t>
            </a:r>
          </a:p>
          <a:p>
            <a:endParaRPr lang="en-US" dirty="0"/>
          </a:p>
          <a:p>
            <a:r>
              <a:rPr lang="en-US" dirty="0"/>
              <a:t>You will be assessed mainly through a software project </a:t>
            </a:r>
          </a:p>
          <a:p>
            <a:pPr lvl="1"/>
            <a:r>
              <a:rPr lang="en-US" dirty="0"/>
              <a:t>On a topic of your choice that </a:t>
            </a:r>
            <a:r>
              <a:rPr lang="en-US" i="1" dirty="0"/>
              <a:t>you </a:t>
            </a:r>
            <a:r>
              <a:rPr lang="en-US" dirty="0"/>
              <a:t>are excited about</a:t>
            </a:r>
          </a:p>
          <a:p>
            <a:pPr lvl="1"/>
            <a:r>
              <a:rPr lang="en-US" dirty="0"/>
              <a:t>The only requirement is that it must be connected to class material</a:t>
            </a:r>
          </a:p>
          <a:p>
            <a:endParaRPr lang="en-US" dirty="0"/>
          </a:p>
          <a:p>
            <a:r>
              <a:rPr lang="en-US" dirty="0">
                <a:solidFill>
                  <a:srgbClr val="C00000"/>
                </a:solidFill>
              </a:rPr>
              <a:t>Every assessment is “take home”; there will be no exams.</a:t>
            </a:r>
          </a:p>
        </p:txBody>
      </p:sp>
    </p:spTree>
    <p:extLst>
      <p:ext uri="{BB962C8B-B14F-4D97-AF65-F5344CB8AC3E}">
        <p14:creationId xmlns:p14="http://schemas.microsoft.com/office/powerpoint/2010/main" val="390720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69F9-6262-9B4D-8F5C-16FA8C8B571C}"/>
              </a:ext>
            </a:extLst>
          </p:cNvPr>
          <p:cNvSpPr>
            <a:spLocks noGrp="1"/>
          </p:cNvSpPr>
          <p:nvPr>
            <p:ph type="title"/>
          </p:nvPr>
        </p:nvSpPr>
        <p:spPr/>
        <p:txBody>
          <a:bodyPr/>
          <a:lstStyle/>
          <a:p>
            <a:r>
              <a:rPr lang="en-US" dirty="0"/>
              <a:t>(4) Push the state of the art</a:t>
            </a:r>
          </a:p>
        </p:txBody>
      </p:sp>
      <p:sp>
        <p:nvSpPr>
          <p:cNvPr id="3" name="Content Placeholder 2">
            <a:extLst>
              <a:ext uri="{FF2B5EF4-FFF2-40B4-BE49-F238E27FC236}">
                <a16:creationId xmlns:a16="http://schemas.microsoft.com/office/drawing/2014/main" id="{9F80C9F4-DA64-7A42-AB14-6DDA4B2912B8}"/>
              </a:ext>
            </a:extLst>
          </p:cNvPr>
          <p:cNvSpPr>
            <a:spLocks noGrp="1"/>
          </p:cNvSpPr>
          <p:nvPr>
            <p:ph idx="1"/>
          </p:nvPr>
        </p:nvSpPr>
        <p:spPr>
          <a:xfrm>
            <a:off x="838200" y="1825624"/>
            <a:ext cx="10515600" cy="4772883"/>
          </a:xfrm>
        </p:spPr>
        <p:txBody>
          <a:bodyPr>
            <a:normAutofit/>
          </a:bodyPr>
          <a:lstStyle/>
          <a:p>
            <a:r>
              <a:rPr lang="en-US" dirty="0"/>
              <a:t>Many of you will embark on CS-related careers</a:t>
            </a:r>
          </a:p>
          <a:p>
            <a:pPr lvl="1"/>
            <a:r>
              <a:rPr lang="en-US" dirty="0"/>
              <a:t>Can use your 352 know-how to do cutting-edge work in your org</a:t>
            </a:r>
          </a:p>
          <a:p>
            <a:endParaRPr lang="en-US" dirty="0"/>
          </a:p>
          <a:p>
            <a:r>
              <a:rPr lang="en-US" dirty="0"/>
              <a:t>Some of you may consider graduate school</a:t>
            </a:r>
          </a:p>
          <a:p>
            <a:pPr lvl="1"/>
            <a:r>
              <a:rPr lang="en-US" dirty="0"/>
              <a:t>Networking is a great area to work in</a:t>
            </a:r>
          </a:p>
          <a:p>
            <a:pPr lvl="1"/>
            <a:r>
              <a:rPr lang="en-US" dirty="0"/>
              <a:t>Some of the most cited papers in CS, at least 2 Turing awards</a:t>
            </a:r>
          </a:p>
          <a:p>
            <a:pPr lvl="1"/>
            <a:r>
              <a:rPr lang="en-US" dirty="0"/>
              <a:t>552 is a good place to lay a foundation for this path</a:t>
            </a:r>
          </a:p>
          <a:p>
            <a:pPr lvl="1"/>
            <a:endParaRPr lang="en-US" dirty="0"/>
          </a:p>
          <a:p>
            <a:r>
              <a:rPr lang="en-US" dirty="0"/>
              <a:t>If you’re interested in working on small research projects, contact me.</a:t>
            </a:r>
          </a:p>
        </p:txBody>
      </p:sp>
    </p:spTree>
    <p:extLst>
      <p:ext uri="{BB962C8B-B14F-4D97-AF65-F5344CB8AC3E}">
        <p14:creationId xmlns:p14="http://schemas.microsoft.com/office/powerpoint/2010/main" val="4158724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3FA0-0542-6448-9915-ABC511CFA389}"/>
              </a:ext>
            </a:extLst>
          </p:cNvPr>
          <p:cNvSpPr>
            <a:spLocks noGrp="1"/>
          </p:cNvSpPr>
          <p:nvPr>
            <p:ph type="title"/>
          </p:nvPr>
        </p:nvSpPr>
        <p:spPr/>
        <p:txBody>
          <a:bodyPr/>
          <a:lstStyle/>
          <a:p>
            <a:r>
              <a:rPr lang="en-US" dirty="0"/>
              <a:t>Now it’s time for…</a:t>
            </a:r>
          </a:p>
        </p:txBody>
      </p:sp>
      <p:sp>
        <p:nvSpPr>
          <p:cNvPr id="3" name="Content Placeholder 2">
            <a:extLst>
              <a:ext uri="{FF2B5EF4-FFF2-40B4-BE49-F238E27FC236}">
                <a16:creationId xmlns:a16="http://schemas.microsoft.com/office/drawing/2014/main" id="{BAA732E6-8C74-4045-947C-FE1CC5C4F69E}"/>
              </a:ext>
            </a:extLst>
          </p:cNvPr>
          <p:cNvSpPr>
            <a:spLocks noGrp="1"/>
          </p:cNvSpPr>
          <p:nvPr>
            <p:ph idx="1"/>
          </p:nvPr>
        </p:nvSpPr>
        <p:spPr/>
        <p:txBody>
          <a:bodyPr/>
          <a:lstStyle/>
          <a:p>
            <a:r>
              <a:rPr lang="en-US" dirty="0"/>
              <a:t>Any questions, general or specific, about the course</a:t>
            </a:r>
          </a:p>
          <a:p>
            <a:endParaRPr lang="en-US" dirty="0"/>
          </a:p>
          <a:p>
            <a:r>
              <a:rPr lang="en-US" dirty="0"/>
              <a:t>Any topics you’d like me to go over again</a:t>
            </a:r>
          </a:p>
          <a:p>
            <a:endParaRPr lang="en-US" dirty="0"/>
          </a:p>
          <a:p>
            <a:r>
              <a:rPr lang="en-US" dirty="0"/>
              <a:t>Any feedback you’d like to voice about this course</a:t>
            </a:r>
          </a:p>
          <a:p>
            <a:endParaRPr lang="en-US" dirty="0"/>
          </a:p>
        </p:txBody>
      </p:sp>
    </p:spTree>
    <p:extLst>
      <p:ext uri="{BB962C8B-B14F-4D97-AF65-F5344CB8AC3E}">
        <p14:creationId xmlns:p14="http://schemas.microsoft.com/office/powerpoint/2010/main" val="132964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841E-7335-CC47-A129-8F4E899430C2}"/>
              </a:ext>
            </a:extLst>
          </p:cNvPr>
          <p:cNvSpPr>
            <a:spLocks noGrp="1"/>
          </p:cNvSpPr>
          <p:nvPr>
            <p:ph type="title"/>
          </p:nvPr>
        </p:nvSpPr>
        <p:spPr/>
        <p:txBody>
          <a:bodyPr/>
          <a:lstStyle/>
          <a:p>
            <a:r>
              <a:rPr lang="en-US" dirty="0"/>
              <a:t>Protocols for real-time communication: RTP and SIP</a:t>
            </a:r>
          </a:p>
        </p:txBody>
      </p:sp>
      <p:sp>
        <p:nvSpPr>
          <p:cNvPr id="3" name="Text Placeholder 2">
            <a:extLst>
              <a:ext uri="{FF2B5EF4-FFF2-40B4-BE49-F238E27FC236}">
                <a16:creationId xmlns:a16="http://schemas.microsoft.com/office/drawing/2014/main" id="{A0ACAA63-C3DA-FF43-988B-CF39F3FFB4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92420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2057400" y="14288"/>
            <a:ext cx="7772400" cy="1143000"/>
          </a:xfrm>
        </p:spPr>
        <p:txBody>
          <a:bodyPr/>
          <a:lstStyle/>
          <a:p>
            <a:pPr>
              <a:defRPr/>
            </a:pPr>
            <a:r>
              <a:rPr lang="en-US" sz="3600" dirty="0"/>
              <a:t>Real-Time Protocol (RTP)</a:t>
            </a:r>
            <a:endParaRPr lang="en-US" dirty="0"/>
          </a:p>
        </p:txBody>
      </p:sp>
      <p:sp>
        <p:nvSpPr>
          <p:cNvPr id="364547" name="Rectangle 3"/>
          <p:cNvSpPr>
            <a:spLocks noGrp="1" noChangeArrowheads="1"/>
          </p:cNvSpPr>
          <p:nvPr>
            <p:ph type="body" sz="half" idx="1"/>
          </p:nvPr>
        </p:nvSpPr>
        <p:spPr>
          <a:xfrm>
            <a:off x="1400537" y="1357313"/>
            <a:ext cx="4466863" cy="4648200"/>
          </a:xfrm>
        </p:spPr>
        <p:txBody>
          <a:bodyPr/>
          <a:lstStyle/>
          <a:p>
            <a:pPr>
              <a:defRPr/>
            </a:pPr>
            <a:r>
              <a:rPr lang="en-US" dirty="0"/>
              <a:t>RTP specifies packet structure for packets carrying audio, video data</a:t>
            </a:r>
          </a:p>
          <a:p>
            <a:pPr>
              <a:defRPr/>
            </a:pPr>
            <a:r>
              <a:rPr lang="en-US" dirty="0"/>
              <a:t>RFC 3550</a:t>
            </a:r>
          </a:p>
          <a:p>
            <a:pPr>
              <a:defRPr/>
            </a:pPr>
            <a:r>
              <a:rPr lang="en-US" dirty="0"/>
              <a:t>RTP packet provides </a:t>
            </a:r>
          </a:p>
          <a:p>
            <a:pPr lvl="1">
              <a:defRPr/>
            </a:pPr>
            <a:r>
              <a:rPr lang="en-US" dirty="0"/>
              <a:t>payload type identification</a:t>
            </a:r>
          </a:p>
          <a:p>
            <a:pPr lvl="1">
              <a:defRPr/>
            </a:pPr>
            <a:r>
              <a:rPr lang="en-US" dirty="0"/>
              <a:t>packet sequence numbering</a:t>
            </a:r>
          </a:p>
          <a:p>
            <a:pPr lvl="1">
              <a:defRPr/>
            </a:pPr>
            <a:r>
              <a:rPr lang="en-US" dirty="0"/>
              <a:t>time stamping</a:t>
            </a:r>
          </a:p>
        </p:txBody>
      </p:sp>
      <p:sp>
        <p:nvSpPr>
          <p:cNvPr id="364548" name="Rectangle 4"/>
          <p:cNvSpPr>
            <a:spLocks noGrp="1" noChangeArrowheads="1"/>
          </p:cNvSpPr>
          <p:nvPr>
            <p:ph type="body" sz="half" idx="2"/>
          </p:nvPr>
        </p:nvSpPr>
        <p:spPr>
          <a:xfrm>
            <a:off x="6019799" y="1339850"/>
            <a:ext cx="4929851" cy="4908550"/>
          </a:xfrm>
        </p:spPr>
        <p:txBody>
          <a:bodyPr/>
          <a:lstStyle/>
          <a:p>
            <a:pPr>
              <a:defRPr/>
            </a:pPr>
            <a:r>
              <a:rPr lang="en-US" dirty="0"/>
              <a:t>RTP runs in end systems</a:t>
            </a:r>
          </a:p>
          <a:p>
            <a:pPr>
              <a:defRPr/>
            </a:pPr>
            <a:r>
              <a:rPr lang="en-US" dirty="0"/>
              <a:t>RTP packets encapsulated in UDP segments</a:t>
            </a:r>
          </a:p>
          <a:p>
            <a:pPr>
              <a:defRPr/>
            </a:pPr>
            <a:r>
              <a:rPr lang="en-US" dirty="0"/>
              <a:t>interoperability: if two VoIP applications run RTP, they may be able to work together</a:t>
            </a:r>
          </a:p>
        </p:txBody>
      </p:sp>
      <p:sp>
        <p:nvSpPr>
          <p:cNvPr id="8" name="Slide Number Placeholder 5"/>
          <p:cNvSpPr>
            <a:spLocks noGrp="1"/>
          </p:cNvSpPr>
          <p:nvPr>
            <p:ph type="sldNum" sz="quarter" idx="12"/>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5</a:t>
            </a:fld>
            <a:endParaRPr lang="en-US" sz="1200" dirty="0">
              <a:latin typeface="Tahoma" charset="0"/>
            </a:endParaRPr>
          </a:p>
        </p:txBody>
      </p:sp>
    </p:spTree>
    <p:extLst>
      <p:ext uri="{BB962C8B-B14F-4D97-AF65-F5344CB8AC3E}">
        <p14:creationId xmlns:p14="http://schemas.microsoft.com/office/powerpoint/2010/main" val="299694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2209800" y="4763"/>
            <a:ext cx="7772400" cy="1143000"/>
          </a:xfrm>
        </p:spPr>
        <p:txBody>
          <a:bodyPr/>
          <a:lstStyle/>
          <a:p>
            <a:pPr>
              <a:defRPr/>
            </a:pPr>
            <a:r>
              <a:rPr lang="en-US" dirty="0"/>
              <a:t>RTP runs on top of UDP</a:t>
            </a:r>
          </a:p>
        </p:txBody>
      </p:sp>
      <p:sp>
        <p:nvSpPr>
          <p:cNvPr id="363523" name="Rectangle 3"/>
          <p:cNvSpPr>
            <a:spLocks noChangeArrowheads="1"/>
          </p:cNvSpPr>
          <p:nvPr/>
        </p:nvSpPr>
        <p:spPr bwMode="auto">
          <a:xfrm>
            <a:off x="4953000" y="2571750"/>
            <a:ext cx="4724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sz="2400" dirty="0">
              <a:latin typeface="Helvetica" pitchFamily="2" charset="0"/>
            </a:endParaRPr>
          </a:p>
        </p:txBody>
      </p:sp>
      <p:pic>
        <p:nvPicPr>
          <p:cNvPr id="99331" name="Picture 4" descr="Rt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264" y="3478214"/>
            <a:ext cx="3000375" cy="275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3525" name="Text Box 5"/>
          <p:cNvSpPr txBox="1">
            <a:spLocks noChangeArrowheads="1"/>
          </p:cNvSpPr>
          <p:nvPr/>
        </p:nvSpPr>
        <p:spPr bwMode="auto">
          <a:xfrm>
            <a:off x="2236789" y="1298575"/>
            <a:ext cx="7531485" cy="304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dirty="0">
                <a:latin typeface="Helvetica" pitchFamily="2" charset="0"/>
              </a:rPr>
              <a:t>RTP libraries provide transport-layer interface </a:t>
            </a:r>
          </a:p>
          <a:p>
            <a:pPr>
              <a:defRPr/>
            </a:pPr>
            <a:r>
              <a:rPr lang="en-US" sz="2800" dirty="0">
                <a:latin typeface="Helvetica" pitchFamily="2" charset="0"/>
              </a:rPr>
              <a:t>that extends UDP: </a:t>
            </a:r>
          </a:p>
          <a:p>
            <a:pPr lvl="1">
              <a:buFontTx/>
              <a:buChar char="•"/>
              <a:defRPr/>
            </a:pPr>
            <a:r>
              <a:rPr lang="en-US" sz="2800" dirty="0">
                <a:latin typeface="Helvetica" pitchFamily="2" charset="0"/>
              </a:rPr>
              <a:t> port numbers, IP addresses</a:t>
            </a:r>
          </a:p>
          <a:p>
            <a:pPr lvl="1">
              <a:buFontTx/>
              <a:buChar char="•"/>
              <a:defRPr/>
            </a:pPr>
            <a:r>
              <a:rPr lang="en-US" sz="2800" dirty="0">
                <a:latin typeface="Helvetica" pitchFamily="2" charset="0"/>
              </a:rPr>
              <a:t> payload type identification</a:t>
            </a:r>
          </a:p>
          <a:p>
            <a:pPr lvl="1">
              <a:buFontTx/>
              <a:buChar char="•"/>
              <a:defRPr/>
            </a:pPr>
            <a:r>
              <a:rPr lang="en-US" sz="2800" dirty="0">
                <a:latin typeface="Helvetica" pitchFamily="2" charset="0"/>
              </a:rPr>
              <a:t> packet sequence numbering</a:t>
            </a:r>
          </a:p>
          <a:p>
            <a:pPr lvl="1">
              <a:buFontTx/>
              <a:buChar char="•"/>
              <a:defRPr/>
            </a:pPr>
            <a:r>
              <a:rPr lang="en-US" sz="2800" dirty="0">
                <a:latin typeface="Helvetica" pitchFamily="2" charset="0"/>
              </a:rPr>
              <a:t> time-stamping</a:t>
            </a:r>
          </a:p>
          <a:p>
            <a:pPr>
              <a:defRPr/>
            </a:pPr>
            <a:endParaRPr lang="en-US" sz="2400" dirty="0">
              <a:latin typeface="Helvetica" pitchFamily="2" charset="0"/>
            </a:endParaRPr>
          </a:p>
        </p:txBody>
      </p:sp>
      <p:sp>
        <p:nvSpPr>
          <p:cNvPr id="9"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6</a:t>
            </a:fld>
            <a:endParaRPr lang="en-US" sz="1200" dirty="0">
              <a:latin typeface="Helvetica" pitchFamily="2" charset="0"/>
            </a:endParaRPr>
          </a:p>
        </p:txBody>
      </p:sp>
    </p:spTree>
    <p:extLst>
      <p:ext uri="{BB962C8B-B14F-4D97-AF65-F5344CB8AC3E}">
        <p14:creationId xmlns:p14="http://schemas.microsoft.com/office/powerpoint/2010/main" val="136210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2057400" y="0"/>
            <a:ext cx="7772400" cy="1143000"/>
          </a:xfrm>
        </p:spPr>
        <p:txBody>
          <a:bodyPr/>
          <a:lstStyle/>
          <a:p>
            <a:pPr>
              <a:defRPr/>
            </a:pPr>
            <a:r>
              <a:rPr lang="en-US" dirty="0"/>
              <a:t>RTP example</a:t>
            </a:r>
          </a:p>
        </p:txBody>
      </p:sp>
      <p:sp>
        <p:nvSpPr>
          <p:cNvPr id="362499" name="Rectangle 3"/>
          <p:cNvSpPr>
            <a:spLocks noGrp="1" noChangeArrowheads="1"/>
          </p:cNvSpPr>
          <p:nvPr>
            <p:ph type="body" sz="half" idx="1"/>
          </p:nvPr>
        </p:nvSpPr>
        <p:spPr>
          <a:xfrm>
            <a:off x="1527858" y="1309688"/>
            <a:ext cx="4790393" cy="4908550"/>
          </a:xfrm>
        </p:spPr>
        <p:txBody>
          <a:bodyPr>
            <a:normAutofit/>
          </a:bodyPr>
          <a:lstStyle/>
          <a:p>
            <a:pPr marL="0" indent="0">
              <a:buNone/>
              <a:defRPr/>
            </a:pPr>
            <a:r>
              <a:rPr lang="en-US" i="1" dirty="0">
                <a:solidFill>
                  <a:srgbClr val="CC0000"/>
                </a:solidFill>
              </a:rPr>
              <a:t>example: </a:t>
            </a:r>
            <a:r>
              <a:rPr lang="en-US" dirty="0"/>
              <a:t>sending 64 kbps PCM-encoded voice over RTP</a:t>
            </a:r>
          </a:p>
          <a:p>
            <a:pPr>
              <a:defRPr/>
            </a:pPr>
            <a:r>
              <a:rPr lang="en-US" dirty="0"/>
              <a:t>application collects encoded data in chunks, e.g., every 20 msec = 160 bytes in a chunk</a:t>
            </a:r>
          </a:p>
          <a:p>
            <a:pPr>
              <a:defRPr/>
            </a:pPr>
            <a:r>
              <a:rPr lang="en-US" dirty="0"/>
              <a:t>audio chunk + RTP header form RTP packet, which is encapsulated in UDP segment </a:t>
            </a:r>
          </a:p>
          <a:p>
            <a:pPr>
              <a:defRPr/>
            </a:pPr>
            <a:endParaRPr lang="en-US" sz="2000" dirty="0"/>
          </a:p>
        </p:txBody>
      </p:sp>
      <p:sp>
        <p:nvSpPr>
          <p:cNvPr id="362500" name="Rectangle 4"/>
          <p:cNvSpPr>
            <a:spLocks noGrp="1" noChangeArrowheads="1"/>
          </p:cNvSpPr>
          <p:nvPr>
            <p:ph type="body" sz="half" idx="2"/>
          </p:nvPr>
        </p:nvSpPr>
        <p:spPr>
          <a:xfrm>
            <a:off x="6477000" y="1328738"/>
            <a:ext cx="4530524" cy="4648200"/>
          </a:xfrm>
        </p:spPr>
        <p:txBody>
          <a:bodyPr/>
          <a:lstStyle/>
          <a:p>
            <a:pPr>
              <a:defRPr/>
            </a:pPr>
            <a:r>
              <a:rPr lang="en-US" dirty="0"/>
              <a:t>RTP header indicates type of audio encoding in each packet</a:t>
            </a:r>
          </a:p>
          <a:p>
            <a:pPr lvl="1">
              <a:defRPr/>
            </a:pPr>
            <a:r>
              <a:rPr lang="en-US" dirty="0"/>
              <a:t>sender can change encoding during conference </a:t>
            </a:r>
          </a:p>
          <a:p>
            <a:pPr>
              <a:defRPr/>
            </a:pPr>
            <a:r>
              <a:rPr lang="en-US" dirty="0"/>
              <a:t>RTP header also contains sequence numbers, timestamps</a:t>
            </a:r>
          </a:p>
        </p:txBody>
      </p:sp>
      <p:sp>
        <p:nvSpPr>
          <p:cNvPr id="8" name="Slide Number Placeholder 5"/>
          <p:cNvSpPr>
            <a:spLocks noGrp="1"/>
          </p:cNvSpPr>
          <p:nvPr>
            <p:ph type="sldNum" sz="quarter" idx="12"/>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7</a:t>
            </a:fld>
            <a:endParaRPr lang="en-US" sz="1200" dirty="0">
              <a:latin typeface="Tahoma" charset="0"/>
            </a:endParaRPr>
          </a:p>
        </p:txBody>
      </p:sp>
    </p:spTree>
    <p:extLst>
      <p:ext uri="{BB962C8B-B14F-4D97-AF65-F5344CB8AC3E}">
        <p14:creationId xmlns:p14="http://schemas.microsoft.com/office/powerpoint/2010/main" val="409990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2209800" y="1"/>
            <a:ext cx="7772400" cy="962025"/>
          </a:xfrm>
        </p:spPr>
        <p:txBody>
          <a:bodyPr/>
          <a:lstStyle/>
          <a:p>
            <a:pPr>
              <a:defRPr/>
            </a:pPr>
            <a:r>
              <a:rPr lang="en-US" dirty="0"/>
              <a:t>RTP header</a:t>
            </a:r>
          </a:p>
        </p:txBody>
      </p:sp>
      <p:sp>
        <p:nvSpPr>
          <p:cNvPr id="359427" name="Text Box 3"/>
          <p:cNvSpPr txBox="1">
            <a:spLocks noChangeArrowheads="1"/>
          </p:cNvSpPr>
          <p:nvPr/>
        </p:nvSpPr>
        <p:spPr bwMode="auto">
          <a:xfrm>
            <a:off x="1157469" y="2130425"/>
            <a:ext cx="10220437"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sz="2400" dirty="0">
                <a:solidFill>
                  <a:srgbClr val="CC0000"/>
                </a:solidFill>
                <a:latin typeface="Helvetica" pitchFamily="2" charset="0"/>
              </a:rPr>
              <a:t>payload type (7 bits): </a:t>
            </a:r>
            <a:r>
              <a:rPr lang="en-US" sz="2400" dirty="0">
                <a:latin typeface="Helvetica" pitchFamily="2" charset="0"/>
              </a:rPr>
              <a:t>indicates type of encoding currently being </a:t>
            </a:r>
            <a:br>
              <a:rPr lang="en-US" sz="2400" dirty="0">
                <a:latin typeface="Helvetica" pitchFamily="2" charset="0"/>
              </a:rPr>
            </a:br>
            <a:r>
              <a:rPr lang="en-US" sz="2400" dirty="0">
                <a:latin typeface="Helvetica" pitchFamily="2" charset="0"/>
              </a:rPr>
              <a:t>used.  If sender changes encoding during call, sender </a:t>
            </a:r>
          </a:p>
          <a:p>
            <a:pPr>
              <a:defRPr/>
            </a:pPr>
            <a:r>
              <a:rPr lang="en-US" sz="2400" dirty="0">
                <a:latin typeface="Helvetica" pitchFamily="2" charset="0"/>
              </a:rPr>
              <a:t>informs receiver via  payload type field</a:t>
            </a:r>
          </a:p>
          <a:p>
            <a:pPr>
              <a:defRPr/>
            </a:pPr>
            <a:endParaRPr lang="en-US" sz="2400" dirty="0">
              <a:latin typeface="Helvetica" pitchFamily="2" charset="0"/>
            </a:endParaRPr>
          </a:p>
          <a:p>
            <a:pPr lvl="1">
              <a:defRPr/>
            </a:pPr>
            <a:r>
              <a:rPr lang="en-US" sz="2000" dirty="0">
                <a:latin typeface="Helvetica" pitchFamily="2" charset="0"/>
              </a:rPr>
              <a:t>Payload type 0: PCM mu-law, 64 kbps</a:t>
            </a:r>
          </a:p>
          <a:p>
            <a:pPr lvl="1">
              <a:defRPr/>
            </a:pPr>
            <a:r>
              <a:rPr lang="en-US" sz="2000" dirty="0">
                <a:latin typeface="Helvetica" pitchFamily="2" charset="0"/>
              </a:rPr>
              <a:t>Payload type 3: GSM, 13 kbps</a:t>
            </a:r>
          </a:p>
          <a:p>
            <a:pPr lvl="1">
              <a:defRPr/>
            </a:pPr>
            <a:r>
              <a:rPr lang="en-US" sz="2000" dirty="0">
                <a:latin typeface="Helvetica" pitchFamily="2" charset="0"/>
              </a:rPr>
              <a:t>Payload type 7: LPC, 2.4 kbps</a:t>
            </a:r>
          </a:p>
          <a:p>
            <a:pPr lvl="1">
              <a:defRPr/>
            </a:pPr>
            <a:r>
              <a:rPr lang="en-US" sz="2000" dirty="0">
                <a:latin typeface="Helvetica" pitchFamily="2" charset="0"/>
              </a:rPr>
              <a:t>Payload type 26: Motion JPEG</a:t>
            </a:r>
          </a:p>
          <a:p>
            <a:pPr lvl="1">
              <a:defRPr/>
            </a:pPr>
            <a:r>
              <a:rPr lang="en-US" sz="2000" dirty="0">
                <a:latin typeface="Helvetica" pitchFamily="2" charset="0"/>
              </a:rPr>
              <a:t>Payload type 31: H.261</a:t>
            </a:r>
          </a:p>
          <a:p>
            <a:pPr lvl="1">
              <a:defRPr/>
            </a:pPr>
            <a:r>
              <a:rPr lang="en-US" sz="2000" dirty="0">
                <a:latin typeface="Helvetica" pitchFamily="2" charset="0"/>
              </a:rPr>
              <a:t>Payload type 33: MPEG2 video</a:t>
            </a:r>
          </a:p>
          <a:p>
            <a:pPr lvl="1">
              <a:defRPr/>
            </a:pPr>
            <a:endParaRPr lang="en-US" sz="2400" dirty="0">
              <a:solidFill>
                <a:srgbClr val="FF0000"/>
              </a:solidFill>
              <a:latin typeface="Helvetica" pitchFamily="2" charset="0"/>
            </a:endParaRPr>
          </a:p>
          <a:p>
            <a:pPr>
              <a:defRPr/>
            </a:pPr>
            <a:r>
              <a:rPr lang="en-US" sz="2400" dirty="0">
                <a:solidFill>
                  <a:srgbClr val="CC0000"/>
                </a:solidFill>
                <a:latin typeface="Helvetica" pitchFamily="2" charset="0"/>
              </a:rPr>
              <a:t>sequence # (16 bits): </a:t>
            </a:r>
            <a:r>
              <a:rPr lang="en-US" sz="2400" dirty="0">
                <a:latin typeface="Helvetica" pitchFamily="2" charset="0"/>
              </a:rPr>
              <a:t>increment by one for each RTP packet sent</a:t>
            </a:r>
          </a:p>
          <a:p>
            <a:pPr marL="800100" lvl="1" indent="-342900">
              <a:buClr>
                <a:srgbClr val="000099"/>
              </a:buClr>
              <a:buSzPct val="75000"/>
              <a:buFont typeface="Wingdings" charset="2"/>
              <a:buChar char="v"/>
              <a:defRPr/>
            </a:pPr>
            <a:r>
              <a:rPr lang="en-US" sz="2400" dirty="0">
                <a:latin typeface="Helvetica" pitchFamily="2" charset="0"/>
              </a:rPr>
              <a:t>detect packet loss, restore packet sequence</a:t>
            </a:r>
          </a:p>
        </p:txBody>
      </p:sp>
      <p:grpSp>
        <p:nvGrpSpPr>
          <p:cNvPr id="105478" name="Group 1"/>
          <p:cNvGrpSpPr>
            <a:grpSpLocks/>
          </p:cNvGrpSpPr>
          <p:nvPr/>
        </p:nvGrpSpPr>
        <p:grpSpPr bwMode="auto">
          <a:xfrm>
            <a:off x="2416175" y="1249363"/>
            <a:ext cx="7327900" cy="792121"/>
            <a:chOff x="806170" y="1748633"/>
            <a:chExt cx="7328172" cy="792124"/>
          </a:xfrm>
        </p:grpSpPr>
        <p:sp>
          <p:nvSpPr>
            <p:cNvPr id="105479" name="Rectangle 1"/>
            <p:cNvSpPr>
              <a:spLocks noChangeArrowheads="1"/>
            </p:cNvSpPr>
            <p:nvPr/>
          </p:nvSpPr>
          <p:spPr bwMode="auto">
            <a:xfrm>
              <a:off x="846503" y="1762314"/>
              <a:ext cx="7287839" cy="548332"/>
            </a:xfrm>
            <a:prstGeom prst="rect">
              <a:avLst/>
            </a:prstGeom>
            <a:solidFill>
              <a:srgbClr val="00B050"/>
            </a:solidFill>
            <a:ln w="9525">
              <a:solidFill>
                <a:schemeClr val="bg1"/>
              </a:solidFill>
              <a:round/>
              <a:headEnd/>
              <a:tailEnd/>
            </a:ln>
          </p:spPr>
          <p:txBody>
            <a:bodyPr wrap="none"/>
            <a:lstStyle/>
            <a:p>
              <a:endParaRPr lang="en-US" dirty="0">
                <a:latin typeface="Helvetica" pitchFamily="2" charset="0"/>
              </a:endParaRPr>
            </a:p>
          </p:txBody>
        </p:sp>
        <p:cxnSp>
          <p:nvCxnSpPr>
            <p:cNvPr id="11" name="Straight Connector 3"/>
            <p:cNvCxnSpPr>
              <a:cxnSpLocks noChangeShapeType="1"/>
            </p:cNvCxnSpPr>
            <p:nvPr/>
          </p:nvCxnSpPr>
          <p:spPr bwMode="auto">
            <a:xfrm>
              <a:off x="1799982" y="1756570"/>
              <a:ext cx="0" cy="550865"/>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Connector 33"/>
            <p:cNvCxnSpPr>
              <a:cxnSpLocks noChangeShapeType="1"/>
            </p:cNvCxnSpPr>
            <p:nvPr/>
          </p:nvCxnSpPr>
          <p:spPr bwMode="auto">
            <a:xfrm>
              <a:off x="3300226" y="1759745"/>
              <a:ext cx="0" cy="549277"/>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Connector 34"/>
            <p:cNvCxnSpPr>
              <a:cxnSpLocks noChangeShapeType="1"/>
            </p:cNvCxnSpPr>
            <p:nvPr/>
          </p:nvCxnSpPr>
          <p:spPr bwMode="auto">
            <a:xfrm>
              <a:off x="4749666" y="1756570"/>
              <a:ext cx="0" cy="581027"/>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Connector 35"/>
            <p:cNvCxnSpPr>
              <a:cxnSpLocks noChangeShapeType="1"/>
            </p:cNvCxnSpPr>
            <p:nvPr/>
          </p:nvCxnSpPr>
          <p:spPr bwMode="auto">
            <a:xfrm>
              <a:off x="6632511" y="1748633"/>
              <a:ext cx="0" cy="623889"/>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5484" name="TextBox 40"/>
            <p:cNvSpPr txBox="1">
              <a:spLocks noChangeArrowheads="1"/>
            </p:cNvSpPr>
            <p:nvPr/>
          </p:nvSpPr>
          <p:spPr bwMode="auto">
            <a:xfrm>
              <a:off x="806170" y="1750537"/>
              <a:ext cx="1070172" cy="556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Helvetica" pitchFamily="2" charset="0"/>
                  <a:cs typeface="Arial" charset="0"/>
                </a:rPr>
                <a:t>payload type</a:t>
              </a:r>
            </a:p>
          </p:txBody>
        </p:sp>
        <p:sp>
          <p:nvSpPr>
            <p:cNvPr id="105485" name="TextBox 40"/>
            <p:cNvSpPr txBox="1">
              <a:spLocks noChangeArrowheads="1"/>
            </p:cNvSpPr>
            <p:nvPr/>
          </p:nvSpPr>
          <p:spPr bwMode="auto">
            <a:xfrm>
              <a:off x="1866506" y="1755924"/>
              <a:ext cx="1309708" cy="7848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Helvetica" pitchFamily="2" charset="0"/>
                  <a:cs typeface="Arial" charset="0"/>
                </a:rPr>
                <a:t>sequence number type</a:t>
              </a:r>
            </a:p>
          </p:txBody>
        </p:sp>
        <p:sp>
          <p:nvSpPr>
            <p:cNvPr id="105486" name="TextBox 40"/>
            <p:cNvSpPr txBox="1">
              <a:spLocks noChangeArrowheads="1"/>
            </p:cNvSpPr>
            <p:nvPr/>
          </p:nvSpPr>
          <p:spPr bwMode="auto">
            <a:xfrm>
              <a:off x="3382801" y="1855234"/>
              <a:ext cx="1309708" cy="325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Helvetica" pitchFamily="2" charset="0"/>
                  <a:cs typeface="Arial" charset="0"/>
                </a:rPr>
                <a:t>time stamp</a:t>
              </a:r>
            </a:p>
          </p:txBody>
        </p:sp>
        <p:sp>
          <p:nvSpPr>
            <p:cNvPr id="105487" name="TextBox 40"/>
            <p:cNvSpPr txBox="1">
              <a:spLocks noChangeArrowheads="1"/>
            </p:cNvSpPr>
            <p:nvPr/>
          </p:nvSpPr>
          <p:spPr bwMode="auto">
            <a:xfrm>
              <a:off x="4880350" y="1760550"/>
              <a:ext cx="1745118" cy="556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Helvetica" pitchFamily="2" charset="0"/>
                  <a:cs typeface="Arial" charset="0"/>
                </a:rPr>
                <a:t>Synchronization</a:t>
              </a:r>
            </a:p>
            <a:p>
              <a:pPr algn="ctr">
                <a:lnSpc>
                  <a:spcPts val="1800"/>
                </a:lnSpc>
              </a:pPr>
              <a:r>
                <a:rPr lang="en-US" sz="1600" dirty="0">
                  <a:solidFill>
                    <a:schemeClr val="bg1"/>
                  </a:solidFill>
                  <a:latin typeface="Helvetica" pitchFamily="2" charset="0"/>
                  <a:cs typeface="Arial" charset="0"/>
                </a:rPr>
                <a:t>Source ID</a:t>
              </a:r>
            </a:p>
          </p:txBody>
        </p:sp>
        <p:sp>
          <p:nvSpPr>
            <p:cNvPr id="105488" name="TextBox 40"/>
            <p:cNvSpPr txBox="1">
              <a:spLocks noChangeArrowheads="1"/>
            </p:cNvSpPr>
            <p:nvPr/>
          </p:nvSpPr>
          <p:spPr bwMode="auto">
            <a:xfrm>
              <a:off x="6742533" y="1765634"/>
              <a:ext cx="1309708" cy="556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400" dirty="0">
                  <a:solidFill>
                    <a:schemeClr val="bg1"/>
                  </a:solidFill>
                  <a:latin typeface="Helvetica" pitchFamily="2" charset="0"/>
                  <a:cs typeface="Arial" charset="0"/>
                </a:rPr>
                <a:t>Miscellaneous fields</a:t>
              </a:r>
            </a:p>
          </p:txBody>
        </p:sp>
      </p:grpSp>
      <p:sp>
        <p:nvSpPr>
          <p:cNvPr id="18"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8</a:t>
            </a:fld>
            <a:endParaRPr lang="en-US" sz="1200" dirty="0">
              <a:latin typeface="Helvetica" pitchFamily="2" charset="0"/>
            </a:endParaRPr>
          </a:p>
        </p:txBody>
      </p:sp>
    </p:spTree>
    <p:extLst>
      <p:ext uri="{BB962C8B-B14F-4D97-AF65-F5344CB8AC3E}">
        <p14:creationId xmlns:p14="http://schemas.microsoft.com/office/powerpoint/2010/main" val="1315675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type="body" sz="half" idx="1"/>
          </p:nvPr>
        </p:nvSpPr>
        <p:spPr>
          <a:xfrm>
            <a:off x="960698" y="2144712"/>
            <a:ext cx="10579255" cy="4367809"/>
          </a:xfrm>
        </p:spPr>
        <p:txBody>
          <a:bodyPr>
            <a:normAutofit/>
          </a:bodyPr>
          <a:lstStyle/>
          <a:p>
            <a:pPr>
              <a:defRPr/>
            </a:pPr>
            <a:r>
              <a:rPr lang="en-US" i="1" dirty="0">
                <a:solidFill>
                  <a:srgbClr val="CC0000"/>
                </a:solidFill>
              </a:rPr>
              <a:t>timestamp field (32 bits long):</a:t>
            </a:r>
            <a:r>
              <a:rPr lang="en-US" dirty="0">
                <a:solidFill>
                  <a:srgbClr val="CC0000"/>
                </a:solidFill>
              </a:rPr>
              <a:t> </a:t>
            </a:r>
            <a:r>
              <a:rPr lang="en-US" dirty="0"/>
              <a:t>sampling instant of first byte in this RTP data packet</a:t>
            </a:r>
          </a:p>
          <a:p>
            <a:pPr lvl="1">
              <a:defRPr/>
            </a:pPr>
            <a:r>
              <a:rPr lang="en-US" dirty="0"/>
              <a:t>for audio, timestamp clock increments by one for each sampling period (e.g., each 125 usecs for 8 KHz sampling clock) </a:t>
            </a:r>
          </a:p>
          <a:p>
            <a:pPr lvl="1">
              <a:defRPr/>
            </a:pPr>
            <a:r>
              <a:rPr lang="en-US" dirty="0"/>
              <a:t>if application generates chunks of 160 encoded samples, timestamp increases by 160 for each RTP packet when source is active. Timestamp clock continues to increase at constant rate when source is inactive.</a:t>
            </a:r>
            <a:br>
              <a:rPr lang="en-US" dirty="0"/>
            </a:br>
            <a:endParaRPr lang="en-US" dirty="0"/>
          </a:p>
          <a:p>
            <a:pPr>
              <a:defRPr/>
            </a:pPr>
            <a:r>
              <a:rPr lang="en-US" i="1" dirty="0">
                <a:solidFill>
                  <a:srgbClr val="CC0000"/>
                </a:solidFill>
              </a:rPr>
              <a:t>SSRC field (32 bits long):</a:t>
            </a:r>
            <a:r>
              <a:rPr lang="en-US" sz="2000" b="1" i="1" dirty="0">
                <a:solidFill>
                  <a:srgbClr val="CC0000"/>
                </a:solidFill>
              </a:rPr>
              <a:t> </a:t>
            </a:r>
            <a:r>
              <a:rPr lang="en-US" sz="2000" i="1" dirty="0">
                <a:solidFill>
                  <a:srgbClr val="CC0000"/>
                </a:solidFill>
              </a:rPr>
              <a:t> </a:t>
            </a:r>
            <a:r>
              <a:rPr lang="en-US" sz="2400" dirty="0"/>
              <a:t>identifies source of RTP stream. Each stream in RTP session has distinct SSRC</a:t>
            </a:r>
          </a:p>
          <a:p>
            <a:pPr>
              <a:defRPr/>
            </a:pPr>
            <a:endParaRPr lang="en-US" sz="2000" dirty="0"/>
          </a:p>
        </p:txBody>
      </p:sp>
      <p:sp>
        <p:nvSpPr>
          <p:cNvPr id="7" name="Rectangle 2"/>
          <p:cNvSpPr>
            <a:spLocks noGrp="1" noChangeArrowheads="1"/>
          </p:cNvSpPr>
          <p:nvPr>
            <p:ph type="title"/>
          </p:nvPr>
        </p:nvSpPr>
        <p:spPr>
          <a:xfrm>
            <a:off x="2209800" y="1"/>
            <a:ext cx="7772400" cy="962025"/>
          </a:xfrm>
        </p:spPr>
        <p:txBody>
          <a:bodyPr/>
          <a:lstStyle/>
          <a:p>
            <a:pPr>
              <a:defRPr/>
            </a:pPr>
            <a:r>
              <a:rPr lang="en-US" dirty="0"/>
              <a:t>RTP header</a:t>
            </a:r>
          </a:p>
        </p:txBody>
      </p:sp>
      <p:grpSp>
        <p:nvGrpSpPr>
          <p:cNvPr id="107526" name="Group 9"/>
          <p:cNvGrpSpPr>
            <a:grpSpLocks/>
          </p:cNvGrpSpPr>
          <p:nvPr/>
        </p:nvGrpSpPr>
        <p:grpSpPr bwMode="auto">
          <a:xfrm>
            <a:off x="2416175" y="1249363"/>
            <a:ext cx="7327900" cy="792121"/>
            <a:chOff x="806170" y="1748633"/>
            <a:chExt cx="7328172" cy="792124"/>
          </a:xfrm>
        </p:grpSpPr>
        <p:sp>
          <p:nvSpPr>
            <p:cNvPr id="107527" name="Rectangle 1"/>
            <p:cNvSpPr>
              <a:spLocks noChangeArrowheads="1"/>
            </p:cNvSpPr>
            <p:nvPr/>
          </p:nvSpPr>
          <p:spPr bwMode="auto">
            <a:xfrm>
              <a:off x="846503" y="1762314"/>
              <a:ext cx="7287839" cy="548332"/>
            </a:xfrm>
            <a:prstGeom prst="rect">
              <a:avLst/>
            </a:prstGeom>
            <a:solidFill>
              <a:srgbClr val="00B050"/>
            </a:solidFill>
            <a:ln w="9525">
              <a:solidFill>
                <a:schemeClr val="bg1"/>
              </a:solidFill>
              <a:round/>
              <a:headEnd/>
              <a:tailEnd/>
            </a:ln>
          </p:spPr>
          <p:txBody>
            <a:bodyPr wrap="none"/>
            <a:lstStyle/>
            <a:p>
              <a:endParaRPr lang="en-US" dirty="0"/>
            </a:p>
          </p:txBody>
        </p:sp>
        <p:cxnSp>
          <p:nvCxnSpPr>
            <p:cNvPr id="12" name="Straight Connector 3"/>
            <p:cNvCxnSpPr>
              <a:cxnSpLocks noChangeShapeType="1"/>
            </p:cNvCxnSpPr>
            <p:nvPr/>
          </p:nvCxnSpPr>
          <p:spPr bwMode="auto">
            <a:xfrm>
              <a:off x="1799982" y="1756570"/>
              <a:ext cx="0" cy="550865"/>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Connector 33"/>
            <p:cNvCxnSpPr>
              <a:cxnSpLocks noChangeShapeType="1"/>
            </p:cNvCxnSpPr>
            <p:nvPr/>
          </p:nvCxnSpPr>
          <p:spPr bwMode="auto">
            <a:xfrm>
              <a:off x="3300226" y="1759745"/>
              <a:ext cx="0" cy="549277"/>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Connector 34"/>
            <p:cNvCxnSpPr>
              <a:cxnSpLocks noChangeShapeType="1"/>
            </p:cNvCxnSpPr>
            <p:nvPr/>
          </p:nvCxnSpPr>
          <p:spPr bwMode="auto">
            <a:xfrm>
              <a:off x="4749666" y="1756570"/>
              <a:ext cx="0" cy="581027"/>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Connector 35"/>
            <p:cNvCxnSpPr>
              <a:cxnSpLocks noChangeShapeType="1"/>
            </p:cNvCxnSpPr>
            <p:nvPr/>
          </p:nvCxnSpPr>
          <p:spPr bwMode="auto">
            <a:xfrm>
              <a:off x="6632511" y="1748633"/>
              <a:ext cx="0" cy="623889"/>
            </a:xfrm>
            <a:prstGeom prst="line">
              <a:avLst/>
            </a:prstGeom>
            <a:noFill/>
            <a:ln w="19050">
              <a:solidFill>
                <a:schemeClr val="bg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7532" name="TextBox 40"/>
            <p:cNvSpPr txBox="1">
              <a:spLocks noChangeArrowheads="1"/>
            </p:cNvSpPr>
            <p:nvPr/>
          </p:nvSpPr>
          <p:spPr bwMode="auto">
            <a:xfrm>
              <a:off x="806170" y="1750537"/>
              <a:ext cx="1070172" cy="556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payload type</a:t>
              </a:r>
            </a:p>
          </p:txBody>
        </p:sp>
        <p:sp>
          <p:nvSpPr>
            <p:cNvPr id="107533" name="TextBox 40"/>
            <p:cNvSpPr txBox="1">
              <a:spLocks noChangeArrowheads="1"/>
            </p:cNvSpPr>
            <p:nvPr/>
          </p:nvSpPr>
          <p:spPr bwMode="auto">
            <a:xfrm>
              <a:off x="1866506" y="1755924"/>
              <a:ext cx="1309708" cy="7848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sequence number type</a:t>
              </a:r>
            </a:p>
          </p:txBody>
        </p:sp>
        <p:sp>
          <p:nvSpPr>
            <p:cNvPr id="107534" name="TextBox 40"/>
            <p:cNvSpPr txBox="1">
              <a:spLocks noChangeArrowheads="1"/>
            </p:cNvSpPr>
            <p:nvPr/>
          </p:nvSpPr>
          <p:spPr bwMode="auto">
            <a:xfrm>
              <a:off x="3382801" y="1855234"/>
              <a:ext cx="1309708" cy="325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time stamp</a:t>
              </a:r>
            </a:p>
          </p:txBody>
        </p:sp>
        <p:sp>
          <p:nvSpPr>
            <p:cNvPr id="107535" name="TextBox 40"/>
            <p:cNvSpPr txBox="1">
              <a:spLocks noChangeArrowheads="1"/>
            </p:cNvSpPr>
            <p:nvPr/>
          </p:nvSpPr>
          <p:spPr bwMode="auto">
            <a:xfrm>
              <a:off x="4880350" y="1760550"/>
              <a:ext cx="1745118" cy="556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Synchronization</a:t>
              </a:r>
            </a:p>
            <a:p>
              <a:pPr algn="ctr">
                <a:lnSpc>
                  <a:spcPts val="1800"/>
                </a:lnSpc>
              </a:pPr>
              <a:r>
                <a:rPr lang="en-US" sz="1600" dirty="0">
                  <a:solidFill>
                    <a:schemeClr val="bg1"/>
                  </a:solidFill>
                  <a:latin typeface="Arial" charset="0"/>
                  <a:cs typeface="Arial" charset="0"/>
                </a:rPr>
                <a:t>Source ID</a:t>
              </a:r>
            </a:p>
          </p:txBody>
        </p:sp>
        <p:sp>
          <p:nvSpPr>
            <p:cNvPr id="107536" name="TextBox 40"/>
            <p:cNvSpPr txBox="1">
              <a:spLocks noChangeArrowheads="1"/>
            </p:cNvSpPr>
            <p:nvPr/>
          </p:nvSpPr>
          <p:spPr bwMode="auto">
            <a:xfrm>
              <a:off x="6742533" y="1765634"/>
              <a:ext cx="1309708" cy="556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400" dirty="0">
                  <a:solidFill>
                    <a:schemeClr val="bg1"/>
                  </a:solidFill>
                  <a:latin typeface="Arial" charset="0"/>
                  <a:cs typeface="Arial" charset="0"/>
                </a:rPr>
                <a:t>Miscellaneous fields</a:t>
              </a:r>
            </a:p>
          </p:txBody>
        </p:sp>
      </p:grpSp>
      <p:sp>
        <p:nvSpPr>
          <p:cNvPr id="18" name="Slide Number Placeholder 5"/>
          <p:cNvSpPr>
            <a:spLocks noGrp="1"/>
          </p:cNvSpPr>
          <p:nvPr>
            <p:ph type="sldNum" sz="quarter" idx="4294967295"/>
          </p:nvPr>
        </p:nvSpPr>
        <p:spPr>
          <a:xfrm>
            <a:off x="9980154" y="6512522"/>
            <a:ext cx="687846" cy="272319"/>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9</a:t>
            </a:fld>
            <a:endParaRPr lang="en-US" sz="1200" dirty="0">
              <a:latin typeface="Tahoma" charset="0"/>
            </a:endParaRPr>
          </a:p>
        </p:txBody>
      </p:sp>
    </p:spTree>
    <p:extLst>
      <p:ext uri="{BB962C8B-B14F-4D97-AF65-F5344CB8AC3E}">
        <p14:creationId xmlns:p14="http://schemas.microsoft.com/office/powerpoint/2010/main" val="2119892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08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latin typeface="Helvetica"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3445</TotalTime>
  <Words>2177</Words>
  <Application>Microsoft Macintosh PowerPoint</Application>
  <PresentationFormat>Widescreen</PresentationFormat>
  <Paragraphs>333</Paragraphs>
  <Slides>32</Slides>
  <Notes>14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Arial</vt:lpstr>
      <vt:lpstr>Calibri</vt:lpstr>
      <vt:lpstr>Courier New</vt:lpstr>
      <vt:lpstr>Helvetica</vt:lpstr>
      <vt:lpstr>Symbol</vt:lpstr>
      <vt:lpstr>Tahoma</vt:lpstr>
      <vt:lpstr>Times New Roman</vt:lpstr>
      <vt:lpstr>Wingdings</vt:lpstr>
      <vt:lpstr>Office Theme</vt:lpstr>
      <vt:lpstr>VISIO</vt:lpstr>
      <vt:lpstr>Multimedia: Real-time Conversations</vt:lpstr>
      <vt:lpstr>Course announcements</vt:lpstr>
      <vt:lpstr>Review of concepts</vt:lpstr>
      <vt:lpstr>Protocols for real-time communication: RTP and SIP</vt:lpstr>
      <vt:lpstr>Real-Time Protocol (RTP)</vt:lpstr>
      <vt:lpstr>RTP runs on top of UDP</vt:lpstr>
      <vt:lpstr>RTP example</vt:lpstr>
      <vt:lpstr>RTP header</vt:lpstr>
      <vt:lpstr>RTP header</vt:lpstr>
      <vt:lpstr>SIP: Session Initiation Protocol [RFC 3261]</vt:lpstr>
      <vt:lpstr>SIP services</vt:lpstr>
      <vt:lpstr>Example: setting up call to known IP address</vt:lpstr>
      <vt:lpstr>Setting up a call (more)</vt:lpstr>
      <vt:lpstr>Example of SIP message</vt:lpstr>
      <vt:lpstr>Name translation, user location</vt:lpstr>
      <vt:lpstr>SIP registrar</vt:lpstr>
      <vt:lpstr>SIP proxy</vt:lpstr>
      <vt:lpstr>SIP example: jim@umass.edu calls keith@poly.edu</vt:lpstr>
      <vt:lpstr>Internetworking PSTN and SIP?</vt:lpstr>
      <vt:lpstr>Summary of real-time multimedia</vt:lpstr>
      <vt:lpstr>Outro</vt:lpstr>
      <vt:lpstr>The big picture</vt:lpstr>
      <vt:lpstr>CS 352 for the impatient</vt:lpstr>
      <vt:lpstr>You’ve gone through 24 lectures of 352… </vt:lpstr>
      <vt:lpstr>A few possibilities</vt:lpstr>
      <vt:lpstr>(1) Go about life as usual</vt:lpstr>
      <vt:lpstr>(2) Solve a problem you care about</vt:lpstr>
      <vt:lpstr>(2) Solve a problem you care about</vt:lpstr>
      <vt:lpstr>(3) Deepen your understanding</vt:lpstr>
      <vt:lpstr>(3) Deepen your understanding</vt:lpstr>
      <vt:lpstr>(4) Push the state of the art</vt:lpstr>
      <vt:lpstr>Now it’s time for…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Narayana Ganapathy</dc:creator>
  <cp:lastModifiedBy>Srinivas Narayana Ganapathy</cp:lastModifiedBy>
  <cp:revision>3386</cp:revision>
  <cp:lastPrinted>2019-02-15T23:29:10Z</cp:lastPrinted>
  <dcterms:created xsi:type="dcterms:W3CDTF">2019-01-23T03:40:12Z</dcterms:created>
  <dcterms:modified xsi:type="dcterms:W3CDTF">2020-05-01T14:06:54Z</dcterms:modified>
</cp:coreProperties>
</file>