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387" r:id="rId2"/>
    <p:sldId id="266" r:id="rId3"/>
    <p:sldId id="409" r:id="rId4"/>
    <p:sldId id="397" r:id="rId5"/>
    <p:sldId id="267" r:id="rId6"/>
    <p:sldId id="268" r:id="rId7"/>
    <p:sldId id="399" r:id="rId8"/>
    <p:sldId id="275" r:id="rId9"/>
    <p:sldId id="276" r:id="rId10"/>
    <p:sldId id="277" r:id="rId11"/>
    <p:sldId id="279" r:id="rId12"/>
    <p:sldId id="396" r:id="rId13"/>
    <p:sldId id="280" r:id="rId14"/>
    <p:sldId id="281" r:id="rId15"/>
    <p:sldId id="282" r:id="rId16"/>
    <p:sldId id="388" r:id="rId17"/>
    <p:sldId id="402" r:id="rId18"/>
    <p:sldId id="283" r:id="rId19"/>
    <p:sldId id="407" r:id="rId20"/>
    <p:sldId id="405" r:id="rId21"/>
    <p:sldId id="298" r:id="rId22"/>
    <p:sldId id="401" r:id="rId23"/>
    <p:sldId id="313" r:id="rId24"/>
    <p:sldId id="337" r:id="rId25"/>
    <p:sldId id="303" r:id="rId26"/>
    <p:sldId id="302" r:id="rId27"/>
    <p:sldId id="304" r:id="rId28"/>
    <p:sldId id="297" r:id="rId29"/>
    <p:sldId id="299" r:id="rId30"/>
    <p:sldId id="319" r:id="rId31"/>
    <p:sldId id="338" r:id="rId32"/>
    <p:sldId id="403" r:id="rId33"/>
    <p:sldId id="394" r:id="rId34"/>
    <p:sldId id="379" r:id="rId35"/>
    <p:sldId id="404" r:id="rId36"/>
    <p:sldId id="4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16"/>
    <p:restoredTop sz="94664"/>
  </p:normalViewPr>
  <p:slideViewPr>
    <p:cSldViewPr snapToGrid="0" snapToObjects="1">
      <p:cViewPr varScale="1">
        <p:scale>
          <a:sx n="117" d="100"/>
          <a:sy n="117" d="100"/>
        </p:scale>
        <p:origin x="192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Circuit &amp; Packet Switching,</a:t>
            </a:r>
            <a:b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Measurement &amp; Layering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6F6CCD-153E-F745-9F7E-EB2F322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185" y="110925"/>
            <a:ext cx="10515600" cy="1325563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F632F4-C109-5D4C-8F11-69797509E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3985" y="1961156"/>
            <a:ext cx="6215743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1. Setup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+mn-cs"/>
              </a:rPr>
              <a:t>Control message sets up a path from origin to destination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2. Accept signal informs source that data transmission may proceed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Data transmission</a:t>
            </a:r>
            <a:r>
              <a:rPr lang="en-US" dirty="0">
                <a:ea typeface="ＭＳ Ｐゴシック" charset="0"/>
                <a:cs typeface="+mn-cs"/>
              </a:rPr>
              <a:t> begins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4. Entire path remains allocated to the transmission (whether used or not)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5. When transmission is complete, source releases the circuit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B7CAAA1D-8F1A-5A46-9481-BF1B899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64B8-66B5-F54B-8C03-9C520744DD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Line 3">
            <a:extLst>
              <a:ext uri="{FF2B5EF4-FFF2-40B4-BE49-F238E27FC236}">
                <a16:creationId xmlns:a16="http://schemas.microsoft.com/office/drawing/2014/main" id="{9FC4C024-0C81-6D04-7C32-BE638B6F5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7218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1D8BDA77-663A-71A0-5A85-38E91CB6C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106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031F8E93-CF7D-E771-9C44-B99E60C34EBC}"/>
              </a:ext>
            </a:extLst>
          </p:cNvPr>
          <p:cNvSpPr>
            <a:spLocks/>
          </p:cNvSpPr>
          <p:nvPr/>
        </p:nvSpPr>
        <p:spPr bwMode="auto">
          <a:xfrm>
            <a:off x="1507219" y="222309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80A958F4-C288-F2E9-5ACA-4E1D5DBFD5EE}"/>
              </a:ext>
            </a:extLst>
          </p:cNvPr>
          <p:cNvSpPr>
            <a:spLocks/>
          </p:cNvSpPr>
          <p:nvPr/>
        </p:nvSpPr>
        <p:spPr bwMode="auto">
          <a:xfrm>
            <a:off x="2816907" y="2913655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F92C401-D2E8-B688-2299-6A2FBF509FA9}"/>
              </a:ext>
            </a:extLst>
          </p:cNvPr>
          <p:cNvSpPr>
            <a:spLocks/>
          </p:cNvSpPr>
          <p:nvPr/>
        </p:nvSpPr>
        <p:spPr bwMode="auto">
          <a:xfrm>
            <a:off x="4126594" y="358199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29BB8521-4CAD-57FE-02D8-051A4761B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505" y="3464636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7626586-5BD9-517A-8300-3A6645214FB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024" y="3042933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BEBB81E3-F9A6-746A-A23A-572DB0D4C994}"/>
              </a:ext>
            </a:extLst>
          </p:cNvPr>
          <p:cNvSpPr>
            <a:spLocks/>
          </p:cNvSpPr>
          <p:nvPr/>
        </p:nvSpPr>
        <p:spPr bwMode="auto">
          <a:xfrm>
            <a:off x="1507218" y="4355105"/>
            <a:ext cx="3932238" cy="1322388"/>
          </a:xfrm>
          <a:custGeom>
            <a:avLst/>
            <a:gdLst>
              <a:gd name="T0" fmla="*/ 0 w 2477"/>
              <a:gd name="T1" fmla="*/ 0 h 833"/>
              <a:gd name="T2" fmla="*/ 2147483647 w 2477"/>
              <a:gd name="T3" fmla="*/ 2147483647 h 833"/>
              <a:gd name="T4" fmla="*/ 2147483647 w 2477"/>
              <a:gd name="T5" fmla="*/ 2147483647 h 833"/>
              <a:gd name="T6" fmla="*/ 0 w 2477"/>
              <a:gd name="T7" fmla="*/ 2147483647 h 833"/>
              <a:gd name="T8" fmla="*/ 0 w 2477"/>
              <a:gd name="T9" fmla="*/ 0 h 8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7" h="833">
                <a:moveTo>
                  <a:pt x="0" y="0"/>
                </a:moveTo>
                <a:lnTo>
                  <a:pt x="2476" y="307"/>
                </a:lnTo>
                <a:lnTo>
                  <a:pt x="2476" y="832"/>
                </a:lnTo>
                <a:lnTo>
                  <a:pt x="0" y="592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BC2AF3B-0EAE-EEB9-B1A8-84290CE3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82" y="587910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1BAEB49-4A99-19FA-A320-B28E9679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169" y="587910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EF158F90-C127-DB64-3D53-4754A443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044" y="587910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BE1C29D-C175-3257-36FD-27E30055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19" y="587910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3206D9F-84D5-1623-A2B6-5D63A57CF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906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5640BB3E-0B68-70E1-E430-C220F82B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3418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C49932E7-5CD8-A594-CCE4-DC21223A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394" y="4834530"/>
            <a:ext cx="6732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690FAA3D-CFC5-00F8-373F-D05F648B1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856" y="3785194"/>
            <a:ext cx="138659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accept signal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16DBB199-1C33-BD24-5FE2-0C708CDF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182" y="1516656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request signal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9BCD8061-1A6D-C643-1A17-E2308D754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856" y="1770655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095E369E-2571-FF42-C610-16865D1B6D6B}"/>
              </a:ext>
            </a:extLst>
          </p:cNvPr>
          <p:cNvSpPr>
            <a:spLocks/>
          </p:cNvSpPr>
          <p:nvPr/>
        </p:nvSpPr>
        <p:spPr bwMode="auto">
          <a:xfrm>
            <a:off x="2888343" y="1651594"/>
            <a:ext cx="596900" cy="1239837"/>
          </a:xfrm>
          <a:custGeom>
            <a:avLst/>
            <a:gdLst>
              <a:gd name="T0" fmla="*/ 0 w 376"/>
              <a:gd name="T1" fmla="*/ 0 h 781"/>
              <a:gd name="T2" fmla="*/ 2147483647 w 376"/>
              <a:gd name="T3" fmla="*/ 0 h 781"/>
              <a:gd name="T4" fmla="*/ 2147483647 w 376"/>
              <a:gd name="T5" fmla="*/ 2147483647 h 7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" h="781">
                <a:moveTo>
                  <a:pt x="0" y="0"/>
                </a:moveTo>
                <a:lnTo>
                  <a:pt x="375" y="0"/>
                </a:lnTo>
                <a:lnTo>
                  <a:pt x="375" y="7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C2832A67-45B1-3A90-F772-6B27EFD0B78F}"/>
              </a:ext>
            </a:extLst>
          </p:cNvPr>
          <p:cNvSpPr>
            <a:spLocks/>
          </p:cNvSpPr>
          <p:nvPr/>
        </p:nvSpPr>
        <p:spPr bwMode="auto">
          <a:xfrm>
            <a:off x="3494768" y="1651594"/>
            <a:ext cx="1360488" cy="1895475"/>
          </a:xfrm>
          <a:custGeom>
            <a:avLst/>
            <a:gdLst>
              <a:gd name="T0" fmla="*/ 0 w 857"/>
              <a:gd name="T1" fmla="*/ 0 h 1194"/>
              <a:gd name="T2" fmla="*/ 2147483647 w 857"/>
              <a:gd name="T3" fmla="*/ 0 h 1194"/>
              <a:gd name="T4" fmla="*/ 2147483647 w 857"/>
              <a:gd name="T5" fmla="*/ 2147483647 h 1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7" h="1194">
                <a:moveTo>
                  <a:pt x="0" y="0"/>
                </a:moveTo>
                <a:lnTo>
                  <a:pt x="856" y="0"/>
                </a:lnTo>
                <a:lnTo>
                  <a:pt x="856" y="119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EA0BCA49-0810-422C-ADBE-8684D7BF8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043" y="4355105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B05D77CD-8FAC-8E08-8D08-7999AA759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8" y="4470994"/>
            <a:ext cx="10923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Data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Transmission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276FE178-FB10-F8D2-A0CA-D08CCF514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3407" y="2447592"/>
            <a:ext cx="132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16E4003C-9A8B-631A-C215-6E9C1DFA4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994" y="2232619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C28EE797-84F1-BA06-7872-3BA69330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44" y="2204044"/>
            <a:ext cx="105477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Propagation 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07D786CD-F150-E007-14CB-D3592E217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856" y="2223093"/>
            <a:ext cx="0" cy="3465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5E4E16C9-93DE-7C24-FBB4-52E639BF7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6106" y="222309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252DDB0B-102A-0B6D-71D8-073F2CA0C7DD}"/>
              </a:ext>
            </a:extLst>
          </p:cNvPr>
          <p:cNvSpPr>
            <a:spLocks/>
          </p:cNvSpPr>
          <p:nvPr/>
        </p:nvSpPr>
        <p:spPr bwMode="auto">
          <a:xfrm flipV="1">
            <a:off x="1499282" y="3936006"/>
            <a:ext cx="3932237" cy="352425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" name="Picture 18" descr="Router Clip Art">
            <a:extLst>
              <a:ext uri="{FF2B5EF4-FFF2-40B4-BE49-F238E27FC236}">
                <a16:creationId xmlns:a16="http://schemas.microsoft.com/office/drawing/2014/main" id="{7C8A5A8C-B42E-7FD7-6932-EE3C4E9C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09" y="626608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8" descr="Router Clip Art">
            <a:extLst>
              <a:ext uri="{FF2B5EF4-FFF2-40B4-BE49-F238E27FC236}">
                <a16:creationId xmlns:a16="http://schemas.microsoft.com/office/drawing/2014/main" id="{5062E9FB-7697-ACFC-CBD5-7E9F8482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33" y="627250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406DE4B-22C3-A2BB-389E-D311C8E6E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72" y="620645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782ADB9-25EB-D5C5-A02A-B01977D7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922" y="623612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Line 25">
            <a:extLst>
              <a:ext uri="{FF2B5EF4-FFF2-40B4-BE49-F238E27FC236}">
                <a16:creationId xmlns:a16="http://schemas.microsoft.com/office/drawing/2014/main" id="{80423503-AC94-E576-9B77-74D36FE274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1994" y="2521543"/>
            <a:ext cx="6349" cy="410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2F7F46DA-1128-4CC7-CBB2-6562ECFD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56" y="2319176"/>
            <a:ext cx="11207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Resource reservation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10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49C5DCE-8414-134E-A6BF-A782ECA97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Each message is addressed to a destination</a:t>
            </a: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Header: </a:t>
            </a:r>
            <a:r>
              <a:rPr lang="en-US" altLang="en-US" dirty="0">
                <a:ea typeface="MS PGothic" pitchFamily="34" charset="-128"/>
              </a:rPr>
              <a:t>metadata that denotes how to process a message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Typically includes a destination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address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The message “hops” from node to node through a network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while allocating only one link at a time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(Compare to circuit switching, where all links are reserved at the same time, regardless of use.)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Analogy: Postal service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3FB0ABC6-DBED-F448-B06B-95ED983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ACADC-DD28-7E4B-8B07-C114B096CB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C1EAE-09FD-CB48-B42F-270CDCF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Message switching</a:t>
            </a: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37630EC-9DC2-7166-63CA-07BED661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45382"/>
            <a:ext cx="2245179" cy="2245179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0CC7C60-C8F7-2BC6-F1A7-A6661A0F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075" y="2625497"/>
            <a:ext cx="1253449" cy="16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B6AA-1C46-9F40-9AC1-BBC03F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3CCB-C00B-0845-85D3-7579A148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When the entire message is received at a router, the next step and link in its journey are selected (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routing</a:t>
            </a:r>
            <a:r>
              <a:rPr lang="en-US" altLang="en-US" dirty="0">
                <a:ea typeface="MS PGothic" pitchFamily="34" charset="-128"/>
              </a:rPr>
              <a:t>)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If this selected link is busy, the message waits in a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</a:t>
            </a:r>
            <a:r>
              <a:rPr lang="en-US" altLang="en-US" dirty="0">
                <a:ea typeface="MS PGothic" pitchFamily="34" charset="-128"/>
              </a:rPr>
              <a:t> until the link becomes free</a:t>
            </a:r>
          </a:p>
          <a:p>
            <a:pPr>
              <a:defRPr/>
            </a:pPr>
            <a:endParaRPr lang="en-US" b="1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Store and forward</a:t>
            </a:r>
            <a:r>
              <a:rPr lang="en-US" dirty="0">
                <a:ea typeface="ＭＳ Ｐゴシック" charset="0"/>
              </a:rPr>
              <a:t> switching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Router waits for all bits of a message to arrive on incoming link before sending the first bit of the message on the outgoing link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Alternative: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cut–through</a:t>
            </a:r>
            <a:r>
              <a:rPr lang="en-US" dirty="0">
                <a:ea typeface="ＭＳ Ｐゴシック" charset="0"/>
              </a:rPr>
              <a:t> switching sends bits as they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4B22F0-F904-0C44-BF52-98A0AC6C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Message Switching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20D1071B-1EA3-414B-ABB4-EDCCCAA9C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0BAFA3C5-634B-364A-9A8F-E0E6F173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4232" y="2366169"/>
            <a:ext cx="0" cy="38338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F9B2D7B4-FA85-3341-B722-0DEB99FCF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0BE090E-8D78-CA47-8B37-7D4E111F0C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716A208-FB69-0E47-B0A1-8084BE57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7F15E72-A974-B843-A4C7-715A85AA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F27C23A-99CE-7843-B02C-38F2575F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A40550C-1A0A-DA42-B626-19F10D1C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857D9646-DC13-DB42-91DA-C4EEC527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F19D39EA-F5D7-BA42-AD5F-2B9BDB4C5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64A8E36B-8771-284B-BF39-0CB8E9112505}"/>
              </a:ext>
            </a:extLst>
          </p:cNvPr>
          <p:cNvGrpSpPr>
            <a:grpSpLocks/>
          </p:cNvGrpSpPr>
          <p:nvPr/>
        </p:nvGrpSpPr>
        <p:grpSpPr bwMode="auto">
          <a:xfrm>
            <a:off x="4119564" y="2405064"/>
            <a:ext cx="1322387" cy="941387"/>
            <a:chOff x="1635" y="1515"/>
            <a:chExt cx="833" cy="593"/>
          </a:xfrm>
        </p:grpSpPr>
        <p:sp>
          <p:nvSpPr>
            <p:cNvPr id="46111" name="Freeform 14">
              <a:extLst>
                <a:ext uri="{FF2B5EF4-FFF2-40B4-BE49-F238E27FC236}">
                  <a16:creationId xmlns:a16="http://schemas.microsoft.com/office/drawing/2014/main" id="{02B51135-D86B-404B-B2B7-60936FF6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67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15">
              <a:extLst>
                <a:ext uri="{FF2B5EF4-FFF2-40B4-BE49-F238E27FC236}">
                  <a16:creationId xmlns:a16="http://schemas.microsoft.com/office/drawing/2014/main" id="{4E7BD0B1-2EBE-1C4E-93D4-645119D9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6">
              <a:extLst>
                <a:ext uri="{FF2B5EF4-FFF2-40B4-BE49-F238E27FC236}">
                  <a16:creationId xmlns:a16="http://schemas.microsoft.com/office/drawing/2014/main" id="{6345848E-AF5E-A34A-9322-B5D4F1BB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3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4" name="Group 17">
            <a:extLst>
              <a:ext uri="{FF2B5EF4-FFF2-40B4-BE49-F238E27FC236}">
                <a16:creationId xmlns:a16="http://schemas.microsoft.com/office/drawing/2014/main" id="{C197FA88-2BEC-3E4B-87DA-0A08D32F44CB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571875"/>
            <a:ext cx="1322388" cy="941388"/>
            <a:chOff x="2460" y="2250"/>
            <a:chExt cx="833" cy="593"/>
          </a:xfrm>
        </p:grpSpPr>
        <p:sp>
          <p:nvSpPr>
            <p:cNvPr id="46108" name="Freeform 18">
              <a:extLst>
                <a:ext uri="{FF2B5EF4-FFF2-40B4-BE49-F238E27FC236}">
                  <a16:creationId xmlns:a16="http://schemas.microsoft.com/office/drawing/2014/main" id="{CD08CD0D-5681-9140-90D4-A54B3A3B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302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19">
              <a:extLst>
                <a:ext uri="{FF2B5EF4-FFF2-40B4-BE49-F238E27FC236}">
                  <a16:creationId xmlns:a16="http://schemas.microsoft.com/office/drawing/2014/main" id="{F54559A3-577C-964E-9E61-CF4FD107B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25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Rectangle 20">
              <a:extLst>
                <a:ext uri="{FF2B5EF4-FFF2-40B4-BE49-F238E27FC236}">
                  <a16:creationId xmlns:a16="http://schemas.microsoft.com/office/drawing/2014/main" id="{52C2FE23-8E1F-C747-802A-43BA85DF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6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5" name="Group 21">
            <a:extLst>
              <a:ext uri="{FF2B5EF4-FFF2-40B4-BE49-F238E27FC236}">
                <a16:creationId xmlns:a16="http://schemas.microsoft.com/office/drawing/2014/main" id="{8E3662DB-BC85-B64D-BBFF-77F872E7175F}"/>
              </a:ext>
            </a:extLst>
          </p:cNvPr>
          <p:cNvGrpSpPr>
            <a:grpSpLocks/>
          </p:cNvGrpSpPr>
          <p:nvPr/>
        </p:nvGrpSpPr>
        <p:grpSpPr bwMode="auto">
          <a:xfrm>
            <a:off x="6738939" y="4751389"/>
            <a:ext cx="1322387" cy="941387"/>
            <a:chOff x="3285" y="2993"/>
            <a:chExt cx="833" cy="593"/>
          </a:xfrm>
        </p:grpSpPr>
        <p:sp>
          <p:nvSpPr>
            <p:cNvPr id="46105" name="Freeform 22">
              <a:extLst>
                <a:ext uri="{FF2B5EF4-FFF2-40B4-BE49-F238E27FC236}">
                  <a16:creationId xmlns:a16="http://schemas.microsoft.com/office/drawing/2014/main" id="{CFFE213D-AE66-2347-A433-0063527F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3045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>
              <a:extLst>
                <a:ext uri="{FF2B5EF4-FFF2-40B4-BE49-F238E27FC236}">
                  <a16:creationId xmlns:a16="http://schemas.microsoft.com/office/drawing/2014/main" id="{910E016A-2E8E-104E-916A-1D587945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99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Rectangle 24">
              <a:extLst>
                <a:ext uri="{FF2B5EF4-FFF2-40B4-BE49-F238E27FC236}">
                  <a16:creationId xmlns:a16="http://schemas.microsoft.com/office/drawing/2014/main" id="{CCFEB79A-ACFF-B042-84A7-F3B4ECF9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21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sp>
        <p:nvSpPr>
          <p:cNvPr id="46096" name="Line 25">
            <a:extLst>
              <a:ext uri="{FF2B5EF4-FFF2-40B4-BE49-F238E27FC236}">
                <a16:creationId xmlns:a16="http://schemas.microsoft.com/office/drawing/2014/main" id="{C510DD8E-08F8-EE4D-92EC-6B509056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888" y="4524376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Rectangle 26">
            <a:extLst>
              <a:ext uri="{FF2B5EF4-FFF2-40B4-BE49-F238E27FC236}">
                <a16:creationId xmlns:a16="http://schemas.microsoft.com/office/drawing/2014/main" id="{ED34F47F-3E82-BE4B-9104-E9BE96AD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371632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46099" name="Line 28">
            <a:extLst>
              <a:ext uri="{FF2B5EF4-FFF2-40B4-BE49-F238E27FC236}">
                <a16:creationId xmlns:a16="http://schemas.microsoft.com/office/drawing/2014/main" id="{7C67682A-E848-C743-AF64-A60AD5D95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9732" y="2415214"/>
            <a:ext cx="0" cy="3309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Rectangle 29">
            <a:extLst>
              <a:ext uri="{FF2B5EF4-FFF2-40B4-BE49-F238E27FC236}">
                <a16:creationId xmlns:a16="http://schemas.microsoft.com/office/drawing/2014/main" id="{DABAB86C-6EAB-C144-84FC-053D1082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632" y="3423276"/>
            <a:ext cx="140801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6101" name="Line 30">
            <a:extLst>
              <a:ext uri="{FF2B5EF4-FFF2-40B4-BE49-F238E27FC236}">
                <a16:creationId xmlns:a16="http://schemas.microsoft.com/office/drawing/2014/main" id="{EFA03CE4-8B3C-0E45-A3EA-6EC8C1B28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31">
            <a:extLst>
              <a:ext uri="{FF2B5EF4-FFF2-40B4-BE49-F238E27FC236}">
                <a16:creationId xmlns:a16="http://schemas.microsoft.com/office/drawing/2014/main" id="{5E52EE54-FB37-1340-83BF-B2768C11C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Rectangle 32">
            <a:extLst>
              <a:ext uri="{FF2B5EF4-FFF2-40B4-BE49-F238E27FC236}">
                <a16:creationId xmlns:a16="http://schemas.microsoft.com/office/drawing/2014/main" id="{A143E9A6-B6C6-324A-8734-E68A8A74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6104" name="Slide Number Placeholder 1">
            <a:extLst>
              <a:ext uri="{FF2B5EF4-FFF2-40B4-BE49-F238E27FC236}">
                <a16:creationId xmlns:a16="http://schemas.microsoft.com/office/drawing/2014/main" id="{C2081ED5-9C75-0046-A94D-0D60E32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33C04-05BE-9845-8A09-FA51C1A13B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CACC6355-AF7E-A740-9E15-7AB90908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7FE6A55-1EB9-FF46-95B1-2D810E31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4095A61-457F-AC4E-BE00-D01D193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F2A1044A-748A-3844-AE6F-A2D77083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25">
            <a:extLst>
              <a:ext uri="{FF2B5EF4-FFF2-40B4-BE49-F238E27FC236}">
                <a16:creationId xmlns:a16="http://schemas.microsoft.com/office/drawing/2014/main" id="{C92076D3-6CC3-EF78-00DB-23FF8A3D4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6888" y="3718936"/>
            <a:ext cx="13067" cy="805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68326F36-C5BA-D95D-9017-A60573DD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3873779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8097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6" grpId="0" animBg="1"/>
      <p:bldP spid="46097" grpId="0"/>
      <p:bldP spid="2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D7B02CAE-6B11-714F-96B7-EDDBB2D78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Messages are split into smaller pieces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packets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have a maximum length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numbered and addressed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sent through the network one at a time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Pipelining: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different parts of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a message concurrently transmitted over different links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Provides higher utilization of link resources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7FE5DF6F-5BBA-564E-9A9B-B3B9DB0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EFFFB-2B44-404B-A4D8-32F36F9D84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D09B2-E05A-AD47-8CFA-716A3A9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DCBC37-4625-0B4B-9ADA-839D3EFE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Packet switching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697EEA6F-FE04-4546-9A89-2AC9DDBF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0CBD7264-2CF7-8146-804A-CF9CFE24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F87E575-E5D6-8740-B664-9524030941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743990D-2D00-D640-A1CE-849599C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4E62702-C1D2-7042-A27B-486DF76A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10E6A3F4-E5EB-D643-8AD2-0B19534C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22E888EA-1D14-E44C-98CF-15B3E12F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grpSp>
        <p:nvGrpSpPr>
          <p:cNvPr id="48139" name="Group 11">
            <a:extLst>
              <a:ext uri="{FF2B5EF4-FFF2-40B4-BE49-F238E27FC236}">
                <a16:creationId xmlns:a16="http://schemas.microsoft.com/office/drawing/2014/main" id="{9659FE34-2EE3-E840-AE9C-B2DF582946CD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2405064"/>
            <a:ext cx="1331912" cy="1443037"/>
            <a:chOff x="1633" y="1515"/>
            <a:chExt cx="839" cy="909"/>
          </a:xfrm>
        </p:grpSpPr>
        <p:sp>
          <p:nvSpPr>
            <p:cNvPr id="48169" name="Freeform 12">
              <a:extLst>
                <a:ext uri="{FF2B5EF4-FFF2-40B4-BE49-F238E27FC236}">
                  <a16:creationId xmlns:a16="http://schemas.microsoft.com/office/drawing/2014/main" id="{4C365B60-3A53-8F48-9F2C-7B1585DF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75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">
              <a:extLst>
                <a:ext uri="{FF2B5EF4-FFF2-40B4-BE49-F238E27FC236}">
                  <a16:creationId xmlns:a16="http://schemas.microsoft.com/office/drawing/2014/main" id="{F4935ABD-8E19-4641-AEC6-F578A213F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14">
              <a:extLst>
                <a:ext uri="{FF2B5EF4-FFF2-40B4-BE49-F238E27FC236}">
                  <a16:creationId xmlns:a16="http://schemas.microsoft.com/office/drawing/2014/main" id="{548BC88B-2132-794F-974C-28ABD10D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66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72" name="Freeform 15">
              <a:extLst>
                <a:ext uri="{FF2B5EF4-FFF2-40B4-BE49-F238E27FC236}">
                  <a16:creationId xmlns:a16="http://schemas.microsoft.com/office/drawing/2014/main" id="{5CC361D0-9D69-1747-AB54-A15DE0DD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1849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6">
              <a:extLst>
                <a:ext uri="{FF2B5EF4-FFF2-40B4-BE49-F238E27FC236}">
                  <a16:creationId xmlns:a16="http://schemas.microsoft.com/office/drawing/2014/main" id="{98F5DDD6-3D7D-E04C-99ED-805A5522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789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Rectangle 17">
              <a:extLst>
                <a:ext uri="{FF2B5EF4-FFF2-40B4-BE49-F238E27FC236}">
                  <a16:creationId xmlns:a16="http://schemas.microsoft.com/office/drawing/2014/main" id="{9883A6E8-4BC3-6E44-97A5-275FB190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938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75" name="Freeform 18">
              <a:extLst>
                <a:ext uri="{FF2B5EF4-FFF2-40B4-BE49-F238E27FC236}">
                  <a16:creationId xmlns:a16="http://schemas.microsoft.com/office/drawing/2014/main" id="{03019780-7ADE-5E48-A0E8-2CBAEBF3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213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9">
              <a:extLst>
                <a:ext uri="{FF2B5EF4-FFF2-40B4-BE49-F238E27FC236}">
                  <a16:creationId xmlns:a16="http://schemas.microsoft.com/office/drawing/2014/main" id="{D9072565-219F-504C-8948-16519B2A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207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Rectangle 20">
              <a:extLst>
                <a:ext uri="{FF2B5EF4-FFF2-40B4-BE49-F238E27FC236}">
                  <a16:creationId xmlns:a16="http://schemas.microsoft.com/office/drawing/2014/main" id="{2182B519-97D5-DD47-8CA0-A90A1505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21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0" name="Group 21">
            <a:extLst>
              <a:ext uri="{FF2B5EF4-FFF2-40B4-BE49-F238E27FC236}">
                <a16:creationId xmlns:a16="http://schemas.microsoft.com/office/drawing/2014/main" id="{7B7CD920-B9B5-2B4C-BFB0-1824CE289406}"/>
              </a:ext>
            </a:extLst>
          </p:cNvPr>
          <p:cNvGrpSpPr>
            <a:grpSpLocks/>
          </p:cNvGrpSpPr>
          <p:nvPr/>
        </p:nvGrpSpPr>
        <p:grpSpPr bwMode="auto">
          <a:xfrm>
            <a:off x="5426076" y="3179764"/>
            <a:ext cx="1331913" cy="1443037"/>
            <a:chOff x="2458" y="2003"/>
            <a:chExt cx="839" cy="909"/>
          </a:xfrm>
        </p:grpSpPr>
        <p:sp>
          <p:nvSpPr>
            <p:cNvPr id="48160" name="Freeform 22">
              <a:extLst>
                <a:ext uri="{FF2B5EF4-FFF2-40B4-BE49-F238E27FC236}">
                  <a16:creationId xmlns:a16="http://schemas.microsoft.com/office/drawing/2014/main" id="{D46991D6-A514-534B-AACC-4D9DA810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063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23">
              <a:extLst>
                <a:ext uri="{FF2B5EF4-FFF2-40B4-BE49-F238E27FC236}">
                  <a16:creationId xmlns:a16="http://schemas.microsoft.com/office/drawing/2014/main" id="{B63FF0F4-706C-0946-91BF-4C38E57B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00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24">
              <a:extLst>
                <a:ext uri="{FF2B5EF4-FFF2-40B4-BE49-F238E27FC236}">
                  <a16:creationId xmlns:a16="http://schemas.microsoft.com/office/drawing/2014/main" id="{6570A569-972A-454F-9424-47489B4F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152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63" name="Freeform 25">
              <a:extLst>
                <a:ext uri="{FF2B5EF4-FFF2-40B4-BE49-F238E27FC236}">
                  <a16:creationId xmlns:a16="http://schemas.microsoft.com/office/drawing/2014/main" id="{91C1F2B1-68F7-AF4F-A51B-AA19E32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337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26">
              <a:extLst>
                <a:ext uri="{FF2B5EF4-FFF2-40B4-BE49-F238E27FC236}">
                  <a16:creationId xmlns:a16="http://schemas.microsoft.com/office/drawing/2014/main" id="{B0EFDAFA-8FF9-3344-9304-C84B745C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277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Rectangle 27">
              <a:extLst>
                <a:ext uri="{FF2B5EF4-FFF2-40B4-BE49-F238E27FC236}">
                  <a16:creationId xmlns:a16="http://schemas.microsoft.com/office/drawing/2014/main" id="{30D90A0B-CD8F-9A4A-AB77-A04DDAE7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426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66" name="Freeform 28">
              <a:extLst>
                <a:ext uri="{FF2B5EF4-FFF2-40B4-BE49-F238E27FC236}">
                  <a16:creationId xmlns:a16="http://schemas.microsoft.com/office/drawing/2014/main" id="{5BBCCCB3-6106-4E47-A50D-E7DBDD8F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261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29">
              <a:extLst>
                <a:ext uri="{FF2B5EF4-FFF2-40B4-BE49-F238E27FC236}">
                  <a16:creationId xmlns:a16="http://schemas.microsoft.com/office/drawing/2014/main" id="{FAC08056-2563-5647-9C54-33595F2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55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Rectangle 30">
              <a:extLst>
                <a:ext uri="{FF2B5EF4-FFF2-40B4-BE49-F238E27FC236}">
                  <a16:creationId xmlns:a16="http://schemas.microsoft.com/office/drawing/2014/main" id="{22B16821-C58D-C849-BB25-7AED9EC3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07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1" name="Group 31">
            <a:extLst>
              <a:ext uri="{FF2B5EF4-FFF2-40B4-BE49-F238E27FC236}">
                <a16:creationId xmlns:a16="http://schemas.microsoft.com/office/drawing/2014/main" id="{2839DAC0-26DF-2A42-9809-CB74E5FE280D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3978280"/>
            <a:ext cx="1331912" cy="1422403"/>
            <a:chOff x="3283" y="2506"/>
            <a:chExt cx="839" cy="896"/>
          </a:xfrm>
        </p:grpSpPr>
        <p:sp>
          <p:nvSpPr>
            <p:cNvPr id="48151" name="Freeform 32">
              <a:extLst>
                <a:ext uri="{FF2B5EF4-FFF2-40B4-BE49-F238E27FC236}">
                  <a16:creationId xmlns:a16="http://schemas.microsoft.com/office/drawing/2014/main" id="{1E305DED-8434-EC4B-921E-355007E1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2566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33">
              <a:extLst>
                <a:ext uri="{FF2B5EF4-FFF2-40B4-BE49-F238E27FC236}">
                  <a16:creationId xmlns:a16="http://schemas.microsoft.com/office/drawing/2014/main" id="{40012684-B2B0-4646-B463-45D96194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506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34">
              <a:extLst>
                <a:ext uri="{FF2B5EF4-FFF2-40B4-BE49-F238E27FC236}">
                  <a16:creationId xmlns:a16="http://schemas.microsoft.com/office/drawing/2014/main" id="{C8B17319-CE6D-AD45-A0DD-AEEF9D3A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55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54" name="Freeform 35">
              <a:extLst>
                <a:ext uri="{FF2B5EF4-FFF2-40B4-BE49-F238E27FC236}">
                  <a16:creationId xmlns:a16="http://schemas.microsoft.com/office/drawing/2014/main" id="{A6F7D7BE-34CC-934A-8CBA-BBC815070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84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36">
              <a:extLst>
                <a:ext uri="{FF2B5EF4-FFF2-40B4-BE49-F238E27FC236}">
                  <a16:creationId xmlns:a16="http://schemas.microsoft.com/office/drawing/2014/main" id="{3C59FBFA-3EFB-8846-A55A-5826C3B1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78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37">
              <a:extLst>
                <a:ext uri="{FF2B5EF4-FFF2-40B4-BE49-F238E27FC236}">
                  <a16:creationId xmlns:a16="http://schemas.microsoft.com/office/drawing/2014/main" id="{10AC9958-2C5D-E84C-9C6A-83AB2A1B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2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57" name="Freeform 38">
              <a:extLst>
                <a:ext uri="{FF2B5EF4-FFF2-40B4-BE49-F238E27FC236}">
                  <a16:creationId xmlns:a16="http://schemas.microsoft.com/office/drawing/2014/main" id="{0F257DD3-8011-0441-9E98-FB2E3885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10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39">
              <a:extLst>
                <a:ext uri="{FF2B5EF4-FFF2-40B4-BE49-F238E27FC236}">
                  <a16:creationId xmlns:a16="http://schemas.microsoft.com/office/drawing/2014/main" id="{3AF215C3-FAE3-C141-B748-A876159C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4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40">
              <a:extLst>
                <a:ext uri="{FF2B5EF4-FFF2-40B4-BE49-F238E27FC236}">
                  <a16:creationId xmlns:a16="http://schemas.microsoft.com/office/drawing/2014/main" id="{945D0E14-E8BD-514A-A4D0-F48A4531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17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sp>
        <p:nvSpPr>
          <p:cNvPr id="48142" name="Line 41">
            <a:extLst>
              <a:ext uri="{FF2B5EF4-FFF2-40B4-BE49-F238E27FC236}">
                <a16:creationId xmlns:a16="http://schemas.microsoft.com/office/drawing/2014/main" id="{BE6B43A4-EE74-7F45-847A-85F96E637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3" name="Line 42">
            <a:extLst>
              <a:ext uri="{FF2B5EF4-FFF2-40B4-BE49-F238E27FC236}">
                <a16:creationId xmlns:a16="http://schemas.microsoft.com/office/drawing/2014/main" id="{5D480CE7-1F04-BB44-AE62-7B1893913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43">
            <a:extLst>
              <a:ext uri="{FF2B5EF4-FFF2-40B4-BE49-F238E27FC236}">
                <a16:creationId xmlns:a16="http://schemas.microsoft.com/office/drawing/2014/main" id="{D8B4B38A-4527-F445-A743-7CAFF54D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44">
            <a:extLst>
              <a:ext uri="{FF2B5EF4-FFF2-40B4-BE49-F238E27FC236}">
                <a16:creationId xmlns:a16="http://schemas.microsoft.com/office/drawing/2014/main" id="{9ED44FA7-3FCC-8C4B-953C-C9783619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405063"/>
            <a:ext cx="3917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45">
            <a:extLst>
              <a:ext uri="{FF2B5EF4-FFF2-40B4-BE49-F238E27FC236}">
                <a16:creationId xmlns:a16="http://schemas.microsoft.com/office/drawing/2014/main" id="{97C482D8-F02F-1E46-98BF-97FC85A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Rectangle 46">
            <a:extLst>
              <a:ext uri="{FF2B5EF4-FFF2-40B4-BE49-F238E27FC236}">
                <a16:creationId xmlns:a16="http://schemas.microsoft.com/office/drawing/2014/main" id="{B89B35EC-284E-3148-A264-4B5D3B4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6498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8148" name="Line 47">
            <a:extLst>
              <a:ext uri="{FF2B5EF4-FFF2-40B4-BE49-F238E27FC236}">
                <a16:creationId xmlns:a16="http://schemas.microsoft.com/office/drawing/2014/main" id="{13E58734-0BBC-9548-B52E-A530142EE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Rectangle 48">
            <a:extLst>
              <a:ext uri="{FF2B5EF4-FFF2-40B4-BE49-F238E27FC236}">
                <a16:creationId xmlns:a16="http://schemas.microsoft.com/office/drawing/2014/main" id="{BCDCAFF5-4B1D-8140-A35E-AAFE314E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8150" name="Slide Number Placeholder 1">
            <a:extLst>
              <a:ext uri="{FF2B5EF4-FFF2-40B4-BE49-F238E27FC236}">
                <a16:creationId xmlns:a16="http://schemas.microsoft.com/office/drawing/2014/main" id="{CB720B96-5109-5640-BD02-DA1183C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769D6-5DE2-C842-9A1B-09C52D1C62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0" name="Picture 18" descr="Router Clip Art">
            <a:extLst>
              <a:ext uri="{FF2B5EF4-FFF2-40B4-BE49-F238E27FC236}">
                <a16:creationId xmlns:a16="http://schemas.microsoft.com/office/drawing/2014/main" id="{B7A4B080-73FE-674C-BFE7-FBCAC8BF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8" descr="Router Clip Art">
            <a:extLst>
              <a:ext uri="{FF2B5EF4-FFF2-40B4-BE49-F238E27FC236}">
                <a16:creationId xmlns:a16="http://schemas.microsoft.com/office/drawing/2014/main" id="{A179D56A-93A7-8840-A1E8-B6C87CFF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3828D3E-ACF5-6745-8443-016EFBE4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05119AF-2001-8E48-A973-FC772077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25">
            <a:extLst>
              <a:ext uri="{FF2B5EF4-FFF2-40B4-BE49-F238E27FC236}">
                <a16:creationId xmlns:a16="http://schemas.microsoft.com/office/drawing/2014/main" id="{074B2A53-772D-A14B-8533-17B4A6AE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6" y="3735387"/>
            <a:ext cx="0" cy="27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378365E7-8E7F-7F46-BB6F-C02EA233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440" y="3682828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DD52D675-50EB-A04C-B1B8-AC3053E7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086" y="3338516"/>
            <a:ext cx="0" cy="4046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5E5E19AC-B303-3C44-AD74-E48711A1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87" y="3308007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9289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3D8-21BD-AF46-A02E-AE42A7B4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75" y="1202962"/>
            <a:ext cx="11468559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Internet uses store-and-forward packet switching.</a:t>
            </a:r>
          </a:p>
        </p:txBody>
      </p:sp>
    </p:spTree>
    <p:extLst>
      <p:ext uri="{BB962C8B-B14F-4D97-AF65-F5344CB8AC3E}">
        <p14:creationId xmlns:p14="http://schemas.microsoft.com/office/powerpoint/2010/main" val="166175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F57A-ADAF-5846-BBBF-BB5B5550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across switching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1B3B-608E-E94D-B7B7-BB385CD2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 incurs an initial delay to set up the path</a:t>
            </a:r>
          </a:p>
          <a:p>
            <a:pPr lvl="1"/>
            <a:r>
              <a:rPr lang="en-US" dirty="0"/>
              <a:t>Packet (and message) switching can start transmitting data right away</a:t>
            </a:r>
          </a:p>
          <a:p>
            <a:pPr lvl="1"/>
            <a:endParaRPr lang="en-US" dirty="0"/>
          </a:p>
          <a:p>
            <a:r>
              <a:rPr lang="en-US" dirty="0"/>
              <a:t>Packet switching doesn’t reserve resources for the conversation</a:t>
            </a:r>
          </a:p>
          <a:p>
            <a:pPr lvl="1"/>
            <a:r>
              <a:rPr lang="en-US" dirty="0"/>
              <a:t>Circuit switching does. Needs </a:t>
            </a:r>
            <a:r>
              <a:rPr lang="en-US" dirty="0">
                <a:solidFill>
                  <a:srgbClr val="C00000"/>
                </a:solidFill>
              </a:rPr>
              <a:t>admission control</a:t>
            </a:r>
          </a:p>
          <a:p>
            <a:pPr lvl="1"/>
            <a:r>
              <a:rPr lang="en-US" dirty="0"/>
              <a:t>Packet switching makes resource reservation decisions per packet</a:t>
            </a:r>
          </a:p>
          <a:p>
            <a:pPr lvl="1"/>
            <a:endParaRPr lang="en-US" dirty="0"/>
          </a:p>
          <a:p>
            <a:r>
              <a:rPr lang="en-US" dirty="0"/>
              <a:t>Fewer or no guarantees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easier to build</a:t>
            </a:r>
          </a:p>
          <a:p>
            <a:pPr lvl="1"/>
            <a:r>
              <a:rPr lang="en-US" dirty="0"/>
              <a:t>Telephone networks are more reliable and harder to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0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86467663-B5E8-4247-AC83-194500D8C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(1) </a:t>
            </a:r>
            <a:r>
              <a:rPr lang="en-US" sz="2400" b="1" dirty="0">
                <a:ea typeface="ＭＳ Ｐゴシック" charset="0"/>
              </a:rPr>
              <a:t>Total Delay to transfer a message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Short </a:t>
            </a:r>
            <a:r>
              <a:rPr lang="en-US" sz="2000" u="sng" dirty="0" err="1">
                <a:ea typeface="ＭＳ Ｐゴシック" charset="0"/>
              </a:rPr>
              <a:t>Bursty</a:t>
            </a:r>
            <a:r>
              <a:rPr lang="en-US" sz="2000" u="sng" dirty="0">
                <a:ea typeface="ＭＳ Ｐゴシック" charset="0"/>
              </a:rPr>
              <a:t>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&lt; Circuit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Long Continuous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Circuit &lt; Packet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(2) Header overhead (what % of bits on the wire is metadata?)</a:t>
            </a:r>
          </a:p>
          <a:p>
            <a:pPr>
              <a:buNone/>
              <a:defRPr/>
            </a:pPr>
            <a:r>
              <a:rPr lang="en-US" sz="2400" dirty="0">
                <a:ea typeface="ＭＳ Ｐゴシック" charset="0"/>
              </a:rPr>
              <a:t>		If typical messages are larger than typical packets</a:t>
            </a:r>
            <a:r>
              <a:rPr lang="en-US" sz="2400" dirty="0">
                <a:ea typeface="ＭＳ Ｐゴシック" charset="0"/>
                <a:sym typeface="Wingdings" pitchFamily="2" charset="2"/>
              </a:rPr>
              <a:t>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&gt; Message 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49157" name="Slide Number Placeholder 1">
            <a:extLst>
              <a:ext uri="{FF2B5EF4-FFF2-40B4-BE49-F238E27FC236}">
                <a16:creationId xmlns:a16="http://schemas.microsoft.com/office/drawing/2014/main" id="{46402D4B-3F2C-6449-A24F-F343B4B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E676C-0FC3-7541-9CAF-D61AEEDC02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95051-838C-864C-85EF-E38A718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Comparisons across switching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1493-9F5C-8B4A-81A0-4BA903C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8" descr="Router Clip Art">
            <a:extLst>
              <a:ext uri="{FF2B5EF4-FFF2-40B4-BE49-F238E27FC236}">
                <a16:creationId xmlns:a16="http://schemas.microsoft.com/office/drawing/2014/main" id="{DD6F473C-7180-D73A-F1A3-53E20179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55" y="3432442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Router Clip Art">
            <a:extLst>
              <a:ext uri="{FF2B5EF4-FFF2-40B4-BE49-F238E27FC236}">
                <a16:creationId xmlns:a16="http://schemas.microsoft.com/office/drawing/2014/main" id="{5068197B-4A25-02D9-4F96-037808A37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75" y="3462390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1">
            <a:extLst>
              <a:ext uri="{FF2B5EF4-FFF2-40B4-BE49-F238E27FC236}">
                <a16:creationId xmlns:a16="http://schemas.microsoft.com/office/drawing/2014/main" id="{277F00A6-5B1E-2D8A-868A-705204300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94" y="3799280"/>
            <a:ext cx="659131" cy="204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25">
            <a:extLst>
              <a:ext uri="{FF2B5EF4-FFF2-40B4-BE49-F238E27FC236}">
                <a16:creationId xmlns:a16="http://schemas.microsoft.com/office/drawing/2014/main" id="{DE2890BE-69A8-C006-32A6-C236FF916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525" y="3818533"/>
            <a:ext cx="401681" cy="681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D6649C5B-7BF7-0844-8EBC-7F191AF5D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7066" y="3794505"/>
            <a:ext cx="6886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D72325A6-6037-C6CA-E46D-CE3CC185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8" y="3565905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2A85034C-0C10-5E40-B232-B4C0582D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76" y="3627816"/>
            <a:ext cx="609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7AF274-91BB-E6E7-9BC0-D3D0ECAF0370}"/>
              </a:ext>
            </a:extLst>
          </p:cNvPr>
          <p:cNvSpPr txBox="1"/>
          <p:nvPr/>
        </p:nvSpPr>
        <p:spPr>
          <a:xfrm>
            <a:off x="838200" y="3532129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host/</a:t>
            </a:r>
          </a:p>
          <a:p>
            <a:pPr algn="r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E19C9-99E5-9788-E1D0-659096289A3A}"/>
              </a:ext>
            </a:extLst>
          </p:cNvPr>
          <p:cNvSpPr txBox="1"/>
          <p:nvPr/>
        </p:nvSpPr>
        <p:spPr>
          <a:xfrm>
            <a:off x="3619109" y="4312181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BD826-5748-9C25-FECD-06E143A8489D}"/>
              </a:ext>
            </a:extLst>
          </p:cNvPr>
          <p:cNvSpPr txBox="1"/>
          <p:nvPr/>
        </p:nvSpPr>
        <p:spPr>
          <a:xfrm>
            <a:off x="5541926" y="4329128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97249-1FAD-E95B-2B5E-15DA28813B82}"/>
              </a:ext>
            </a:extLst>
          </p:cNvPr>
          <p:cNvSpPr txBox="1"/>
          <p:nvPr/>
        </p:nvSpPr>
        <p:spPr>
          <a:xfrm>
            <a:off x="4526841" y="3878870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0F93B-AF9D-E56B-DB9C-DFE315D78D8D}"/>
              </a:ext>
            </a:extLst>
          </p:cNvPr>
          <p:cNvSpPr txBox="1"/>
          <p:nvPr/>
        </p:nvSpPr>
        <p:spPr>
          <a:xfrm>
            <a:off x="2804318" y="3865701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60565-B429-045A-C42A-18300054DCA8}"/>
              </a:ext>
            </a:extLst>
          </p:cNvPr>
          <p:cNvSpPr txBox="1"/>
          <p:nvPr/>
        </p:nvSpPr>
        <p:spPr>
          <a:xfrm>
            <a:off x="6300528" y="3878870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029B0-1C04-4DE7-6A0A-BDD52C120B92}"/>
              </a:ext>
            </a:extLst>
          </p:cNvPr>
          <p:cNvSpPr txBox="1"/>
          <p:nvPr/>
        </p:nvSpPr>
        <p:spPr>
          <a:xfrm>
            <a:off x="7435370" y="3532129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host/</a:t>
            </a:r>
          </a:p>
          <a:p>
            <a:r>
              <a:rPr lang="en-US" dirty="0">
                <a:latin typeface="Helvetica" pitchFamily="2" charset="0"/>
              </a:rPr>
              <a:t>endpoint</a:t>
            </a:r>
          </a:p>
        </p:txBody>
      </p:sp>
      <p:pic>
        <p:nvPicPr>
          <p:cNvPr id="18" name="Picture 17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C779CAB9-62F7-7A71-68A2-551E6C360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018" y="3211286"/>
            <a:ext cx="577099" cy="409083"/>
          </a:xfrm>
          <a:prstGeom prst="rect">
            <a:avLst/>
          </a:prstGeom>
        </p:spPr>
      </p:pic>
      <p:pic>
        <p:nvPicPr>
          <p:cNvPr id="19" name="Picture 18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4B6FA1BF-7CB1-6AE6-81B6-94875236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953" y="3274514"/>
            <a:ext cx="577099" cy="409083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C9A3C3D4-DA1B-9121-EF28-3F28B659D874}"/>
              </a:ext>
            </a:extLst>
          </p:cNvPr>
          <p:cNvSpPr/>
          <p:nvPr/>
        </p:nvSpPr>
        <p:spPr>
          <a:xfrm rot="5400000">
            <a:off x="2851508" y="4214687"/>
            <a:ext cx="339163" cy="568048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3ECDA80-1B8F-70D8-9B99-86EFD3B0AD38}"/>
              </a:ext>
            </a:extLst>
          </p:cNvPr>
          <p:cNvSpPr/>
          <p:nvPr/>
        </p:nvSpPr>
        <p:spPr>
          <a:xfrm rot="5400000">
            <a:off x="4738804" y="4215225"/>
            <a:ext cx="339163" cy="568048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85B0D6A-20CC-BF19-0E7F-B87A47AC63A6}"/>
              </a:ext>
            </a:extLst>
          </p:cNvPr>
          <p:cNvSpPr/>
          <p:nvPr/>
        </p:nvSpPr>
        <p:spPr>
          <a:xfrm rot="5400000">
            <a:off x="6450943" y="4244855"/>
            <a:ext cx="339163" cy="568048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D2A8D-E212-B7B5-7FCB-9D8C2887EEC6}"/>
              </a:ext>
            </a:extLst>
          </p:cNvPr>
          <p:cNvSpPr txBox="1"/>
          <p:nvPr/>
        </p:nvSpPr>
        <p:spPr>
          <a:xfrm>
            <a:off x="1976574" y="5350325"/>
            <a:ext cx="554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 and decoding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A8FB6BC-8B04-998A-BE97-4505204A40C8}"/>
              </a:ext>
            </a:extLst>
          </p:cNvPr>
          <p:cNvSpPr/>
          <p:nvPr/>
        </p:nvSpPr>
        <p:spPr>
          <a:xfrm rot="16200000" flipV="1">
            <a:off x="3815989" y="2427263"/>
            <a:ext cx="369330" cy="898673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679D8DB-5E29-E11D-D07E-214A5A42AB3D}"/>
              </a:ext>
            </a:extLst>
          </p:cNvPr>
          <p:cNvSpPr/>
          <p:nvPr/>
        </p:nvSpPr>
        <p:spPr>
          <a:xfrm rot="16200000" flipV="1">
            <a:off x="5601250" y="2427262"/>
            <a:ext cx="369330" cy="898673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7FA88-2E30-9571-C272-1232C1DAF998}"/>
              </a:ext>
            </a:extLst>
          </p:cNvPr>
          <p:cNvSpPr txBox="1"/>
          <p:nvPr/>
        </p:nvSpPr>
        <p:spPr>
          <a:xfrm>
            <a:off x="2170737" y="1674735"/>
            <a:ext cx="554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Switching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E00732-6D7D-50F8-77ED-2A92ACFD4237}"/>
              </a:ext>
            </a:extLst>
          </p:cNvPr>
          <p:cNvCxnSpPr/>
          <p:nvPr/>
        </p:nvCxnSpPr>
        <p:spPr>
          <a:xfrm flipV="1">
            <a:off x="7881257" y="2691933"/>
            <a:ext cx="1937657" cy="58258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16F656-70E9-2675-6C88-A8175EE61423}"/>
              </a:ext>
            </a:extLst>
          </p:cNvPr>
          <p:cNvCxnSpPr>
            <a:cxnSpLocks/>
          </p:cNvCxnSpPr>
          <p:nvPr/>
        </p:nvCxnSpPr>
        <p:spPr>
          <a:xfrm>
            <a:off x="7881257" y="4359297"/>
            <a:ext cx="2028937" cy="61377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2A2C489E-8328-3005-3E3E-426031642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3230" y="2810000"/>
            <a:ext cx="1309624" cy="1747193"/>
          </a:xfrm>
          <a:prstGeom prst="rect">
            <a:avLst/>
          </a:prstGeom>
        </p:spPr>
      </p:pic>
      <p:pic>
        <p:nvPicPr>
          <p:cNvPr id="35" name="Picture 34" descr="A piece of cake on a plate&#10;&#10;Description automatically generated">
            <a:extLst>
              <a:ext uri="{FF2B5EF4-FFF2-40B4-BE49-F238E27FC236}">
                <a16:creationId xmlns:a16="http://schemas.microsoft.com/office/drawing/2014/main" id="{2DE9E8D2-33EA-6F06-161F-F95CC1BD7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3762" y="2906138"/>
            <a:ext cx="1983584" cy="148768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95B741-4BF5-5739-9A0C-434F593D6B01}"/>
              </a:ext>
            </a:extLst>
          </p:cNvPr>
          <p:cNvSpPr txBox="1"/>
          <p:nvPr/>
        </p:nvSpPr>
        <p:spPr>
          <a:xfrm>
            <a:off x="9988042" y="4528879"/>
            <a:ext cx="171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Many layers…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DEDE51-D2CC-F297-0BE8-3A66DF42F3D9}"/>
              </a:ext>
            </a:extLst>
          </p:cNvPr>
          <p:cNvCxnSpPr/>
          <p:nvPr/>
        </p:nvCxnSpPr>
        <p:spPr>
          <a:xfrm>
            <a:off x="3021089" y="4611719"/>
            <a:ext cx="404664" cy="64803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8BFDFF-71C0-BC67-69BD-A583DF94BF13}"/>
              </a:ext>
            </a:extLst>
          </p:cNvPr>
          <p:cNvCxnSpPr>
            <a:cxnSpLocks/>
          </p:cNvCxnSpPr>
          <p:nvPr/>
        </p:nvCxnSpPr>
        <p:spPr>
          <a:xfrm>
            <a:off x="4923965" y="4664682"/>
            <a:ext cx="18342" cy="6988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B7163F-5601-31E3-865A-EDB515D3B4E9}"/>
              </a:ext>
            </a:extLst>
          </p:cNvPr>
          <p:cNvCxnSpPr>
            <a:cxnSpLocks/>
          </p:cNvCxnSpPr>
          <p:nvPr/>
        </p:nvCxnSpPr>
        <p:spPr>
          <a:xfrm flipH="1">
            <a:off x="5541926" y="4713545"/>
            <a:ext cx="1078598" cy="60715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7B0369-5B38-E24D-F4EC-6D31604C087E}"/>
              </a:ext>
            </a:extLst>
          </p:cNvPr>
          <p:cNvCxnSpPr>
            <a:cxnSpLocks/>
          </p:cNvCxnSpPr>
          <p:nvPr/>
        </p:nvCxnSpPr>
        <p:spPr>
          <a:xfrm flipV="1">
            <a:off x="4012507" y="2154604"/>
            <a:ext cx="521548" cy="52034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53E9E7-FF58-F97C-E12E-B255E66DD4DA}"/>
              </a:ext>
            </a:extLst>
          </p:cNvPr>
          <p:cNvCxnSpPr>
            <a:cxnSpLocks/>
          </p:cNvCxnSpPr>
          <p:nvPr/>
        </p:nvCxnSpPr>
        <p:spPr>
          <a:xfrm flipH="1" flipV="1">
            <a:off x="5289932" y="2169631"/>
            <a:ext cx="495983" cy="50531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1CDAA502-1D5F-C741-8A84-D0EA0D80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27275"/>
            <a:ext cx="10515600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Endpoint or Host:</a:t>
            </a:r>
            <a:r>
              <a:rPr lang="en-US" altLang="en-US" dirty="0">
                <a:ea typeface="ＭＳ Ｐゴシック" charset="0"/>
              </a:rPr>
              <a:t> Machine running user application</a:t>
            </a:r>
          </a:p>
          <a:p>
            <a:pPr>
              <a:defRPr/>
            </a:pPr>
            <a:r>
              <a:rPr lang="en-US" altLang="en-US" b="0" dirty="0">
                <a:solidFill>
                  <a:srgbClr val="C00000"/>
                </a:solidFill>
                <a:ea typeface="ＭＳ Ｐゴシック" charset="0"/>
              </a:rPr>
              <a:t>Packet:</a:t>
            </a:r>
            <a:r>
              <a:rPr lang="en-US" altLang="en-US" dirty="0">
                <a:ea typeface="ＭＳ Ｐゴシック" charset="0"/>
              </a:rPr>
              <a:t> a unit of data transmission (ex: 1500 bytes)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Link:</a:t>
            </a:r>
            <a:r>
              <a:rPr lang="en-US" altLang="en-US" dirty="0">
                <a:ea typeface="ＭＳ Ｐゴシック" charset="0"/>
              </a:rPr>
              <a:t> a physical communication channel between two or more machines</a:t>
            </a:r>
            <a:endParaRPr lang="en-US" altLang="en-US" b="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Router:</a:t>
            </a:r>
            <a:r>
              <a:rPr lang="en-US" altLang="en-US" dirty="0">
                <a:ea typeface="ＭＳ Ｐゴシック" charset="0"/>
              </a:rPr>
              <a:t> A machine that processes packets moving them from one link to another towards a destination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Network:</a:t>
            </a:r>
            <a:r>
              <a:rPr lang="en-US" altLang="en-US" dirty="0">
                <a:ea typeface="ＭＳ Ｐゴシック" charset="0"/>
              </a:rPr>
              <a:t> Collection of interconnected machines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Address:</a:t>
            </a:r>
            <a:r>
              <a:rPr lang="en-US" altLang="en-US" dirty="0">
                <a:ea typeface="ＭＳ Ｐゴシック" charset="0"/>
              </a:rPr>
              <a:t> a unique name given to a machine (more later)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2845DAB7-C248-8040-A5AF-C5A1D54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0E924-2F96-D344-BCFB-DBE69286BF5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2BA95-E8A5-0D48-BA65-3A2B4D8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Review of definitions</a:t>
            </a:r>
            <a:endParaRPr lang="en-US" dirty="0"/>
          </a:p>
        </p:txBody>
      </p:sp>
      <p:pic>
        <p:nvPicPr>
          <p:cNvPr id="2" name="Picture 18" descr="Router Clip Art">
            <a:extLst>
              <a:ext uri="{FF2B5EF4-FFF2-40B4-BE49-F238E27FC236}">
                <a16:creationId xmlns:a16="http://schemas.microsoft.com/office/drawing/2014/main" id="{F0324C8B-D167-DBA6-03ED-C06F56A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285" y="73025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0" descr="Router Clip Art">
            <a:extLst>
              <a:ext uri="{FF2B5EF4-FFF2-40B4-BE49-F238E27FC236}">
                <a16:creationId xmlns:a16="http://schemas.microsoft.com/office/drawing/2014/main" id="{0CF65DA1-78C7-DE0F-976C-7B3A4CE1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05" y="760199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1">
            <a:extLst>
              <a:ext uri="{FF2B5EF4-FFF2-40B4-BE49-F238E27FC236}">
                <a16:creationId xmlns:a16="http://schemas.microsoft.com/office/drawing/2014/main" id="{8C901081-5E2F-0C3A-103F-1727671659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84924" y="1097089"/>
            <a:ext cx="659131" cy="204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5E292F19-8235-9BE9-D19D-7EEE773EE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555" y="1116342"/>
            <a:ext cx="401681" cy="681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id="{80D84BA2-D4B7-E584-DE08-8D1D00288A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096" y="1092314"/>
            <a:ext cx="6886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EB3E62D4-C1FB-B111-D513-0B059C6FE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48" y="863714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58E82EA4-0E95-C19A-67B2-EF8C30434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06" y="925625"/>
            <a:ext cx="609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31E3C7-74FD-3E60-6EF9-2F1FFBE041F9}"/>
              </a:ext>
            </a:extLst>
          </p:cNvPr>
          <p:cNvSpPr txBox="1"/>
          <p:nvPr/>
        </p:nvSpPr>
        <p:spPr>
          <a:xfrm>
            <a:off x="6452773" y="1454377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host/</a:t>
            </a:r>
          </a:p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4F746-9F5C-890F-1499-D593E9B49E13}"/>
              </a:ext>
            </a:extLst>
          </p:cNvPr>
          <p:cNvSpPr txBox="1"/>
          <p:nvPr/>
        </p:nvSpPr>
        <p:spPr>
          <a:xfrm>
            <a:off x="7935139" y="1609990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BED5F-D047-8A05-5BE0-628A9E21DB34}"/>
              </a:ext>
            </a:extLst>
          </p:cNvPr>
          <p:cNvSpPr txBox="1"/>
          <p:nvPr/>
        </p:nvSpPr>
        <p:spPr>
          <a:xfrm>
            <a:off x="9857956" y="1626937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3B25E-2A27-8CFA-39AC-4EDB12C9796E}"/>
              </a:ext>
            </a:extLst>
          </p:cNvPr>
          <p:cNvSpPr txBox="1"/>
          <p:nvPr/>
        </p:nvSpPr>
        <p:spPr>
          <a:xfrm>
            <a:off x="8842871" y="1176679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8C5CA-09CF-6BA8-9EEC-7C1B4EFAB3DD}"/>
              </a:ext>
            </a:extLst>
          </p:cNvPr>
          <p:cNvSpPr txBox="1"/>
          <p:nvPr/>
        </p:nvSpPr>
        <p:spPr>
          <a:xfrm>
            <a:off x="7120348" y="1163510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35390-EACD-6BD6-FA94-CD8EDB8E3582}"/>
              </a:ext>
            </a:extLst>
          </p:cNvPr>
          <p:cNvSpPr txBox="1"/>
          <p:nvPr/>
        </p:nvSpPr>
        <p:spPr>
          <a:xfrm>
            <a:off x="10616558" y="1176679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B57E3-2DCE-F79F-7727-C5ECA99F5C5F}"/>
              </a:ext>
            </a:extLst>
          </p:cNvPr>
          <p:cNvSpPr txBox="1"/>
          <p:nvPr/>
        </p:nvSpPr>
        <p:spPr>
          <a:xfrm>
            <a:off x="10616558" y="1544419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host/</a:t>
            </a:r>
          </a:p>
          <a:p>
            <a:pPr algn="r"/>
            <a:r>
              <a:rPr lang="en-US" dirty="0">
                <a:latin typeface="Helvetica" pitchFamily="2" charset="0"/>
              </a:rPr>
              <a:t>endpoint</a:t>
            </a:r>
          </a:p>
        </p:txBody>
      </p:sp>
      <p:pic>
        <p:nvPicPr>
          <p:cNvPr id="19" name="Picture 18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06AAD51B-B59A-50D3-44CE-82D96CEB7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048" y="509095"/>
            <a:ext cx="577099" cy="409083"/>
          </a:xfrm>
          <a:prstGeom prst="rect">
            <a:avLst/>
          </a:prstGeom>
        </p:spPr>
      </p:pic>
      <p:pic>
        <p:nvPicPr>
          <p:cNvPr id="20" name="Picture 19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2AD3F364-9991-D65B-33A3-3E7EEBBC6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983" y="572323"/>
            <a:ext cx="577099" cy="4090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2BA768-83AE-23A4-07B8-D7D518FD2D93}"/>
              </a:ext>
            </a:extLst>
          </p:cNvPr>
          <p:cNvSpPr txBox="1"/>
          <p:nvPr/>
        </p:nvSpPr>
        <p:spPr>
          <a:xfrm>
            <a:off x="7217229" y="141514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90498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3" grpId="0"/>
      <p:bldP spid="14" grpId="0"/>
      <p:bldP spid="15" grpId="0"/>
      <p:bldP spid="16" grpId="0"/>
      <p:bldP spid="17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2717326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Layering and Protocols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71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2371" y="5178224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12371" y="4052011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12370" y="2922857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12371" y="1790762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Software/hardware organization at hosts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35790" y="1690688"/>
            <a:ext cx="4282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Communication functions broken up and “stacked”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B58AD-251F-B67D-984A-5B2F50696D2A}"/>
              </a:ext>
            </a:extLst>
          </p:cNvPr>
          <p:cNvSpPr txBox="1"/>
          <p:nvPr/>
        </p:nvSpPr>
        <p:spPr>
          <a:xfrm>
            <a:off x="7779332" y="2922857"/>
            <a:ext cx="4282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Each layer depends on the one below it.</a:t>
            </a:r>
          </a:p>
          <a:p>
            <a:pPr algn="ctr"/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Each layer supports the one above it.</a:t>
            </a:r>
          </a:p>
          <a:p>
            <a:pPr algn="ctr"/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interfaces between layers are well-defined and standardized.</a:t>
            </a:r>
          </a:p>
        </p:txBody>
      </p:sp>
    </p:spTree>
    <p:extLst>
      <p:ext uri="{BB962C8B-B14F-4D97-AF65-F5344CB8AC3E}">
        <p14:creationId xmlns:p14="http://schemas.microsoft.com/office/powerpoint/2010/main" val="18201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260419"/>
            <a:ext cx="1165943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Internet software and hardware</a:t>
            </a:r>
          </a:p>
          <a:p>
            <a:pPr algn="ctr"/>
            <a:r>
              <a:rPr lang="en-US" sz="4400" dirty="0">
                <a:latin typeface="Helvetica" pitchFamily="2" charset="0"/>
              </a:rPr>
              <a:t>are arranged in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layers.</a:t>
            </a: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Layering provides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endParaRPr lang="en-US" sz="4400" dirty="0">
              <a:latin typeface="Helvetica" pitchFamily="2" charset="0"/>
            </a:endParaRP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Each layer: well-defined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function</a:t>
            </a:r>
          </a:p>
          <a:p>
            <a:pPr algn="ctr"/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&amp; interfaces</a:t>
            </a:r>
            <a:r>
              <a:rPr lang="en-US" sz="4400" dirty="0">
                <a:latin typeface="Helvetica" pitchFamily="2" charset="0"/>
              </a:rPr>
              <a:t> to layers above &amp; below it.</a:t>
            </a: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	Functionality is implemented in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protocols.</a:t>
            </a:r>
          </a:p>
          <a:p>
            <a:pPr algn="ctr"/>
            <a:endParaRPr lang="en-US" sz="44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96390-692D-924F-A6DC-1BA9A495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14" y="1769829"/>
            <a:ext cx="1915886" cy="257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Protocols consist of two things</a:t>
            </a: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Message format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structure of messages exchanged with an endpoint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Actions</a:t>
            </a:r>
            <a:endParaRPr lang="en-US" altLang="en-US" i="1" dirty="0">
              <a:ea typeface="MS PGothic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operations upon receiving, or not receiving, messages</a:t>
            </a:r>
          </a:p>
          <a:p>
            <a:pPr lvl="1"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Example of a Zoom conversation: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Message format:  English words and sentences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Actions: when a word is heard, say “yes”; when nothing is heard for more than 3 seconds, say “can you hear me?”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Standardized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+mn-cs"/>
              </a:rPr>
              <a:t>hrough documents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RFCs </a:t>
            </a:r>
            <a:r>
              <a:rPr lang="en-US" dirty="0">
                <a:ea typeface="ＭＳ Ｐゴシック" charset="0"/>
                <a:cs typeface="+mn-cs"/>
              </a:rPr>
              <a:t>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Layering of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1862139" y="3844924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1" y="384492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1" y="3827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52538" y="424021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27402" y="424021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67F68AA8-5782-A245-B5EF-E3D406F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78" y="2603531"/>
            <a:ext cx="1327827" cy="99587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D12609F-47C6-BC57-138D-9D8C740B29F3}"/>
              </a:ext>
            </a:extLst>
          </p:cNvPr>
          <p:cNvGrpSpPr/>
          <p:nvPr/>
        </p:nvGrpSpPr>
        <p:grpSpPr>
          <a:xfrm>
            <a:off x="6556692" y="3104091"/>
            <a:ext cx="4033022" cy="3378730"/>
            <a:chOff x="7742505" y="2343737"/>
            <a:chExt cx="4033022" cy="3378730"/>
          </a:xfrm>
        </p:grpSpPr>
        <p:sp>
          <p:nvSpPr>
            <p:cNvPr id="5" name="Arc 8">
              <a:extLst>
                <a:ext uri="{FF2B5EF4-FFF2-40B4-BE49-F238E27FC236}">
                  <a16:creationId xmlns:a16="http://schemas.microsoft.com/office/drawing/2014/main" id="{141C86F7-0A7E-C143-334E-297C720465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8">
              <a:extLst>
                <a:ext uri="{FF2B5EF4-FFF2-40B4-BE49-F238E27FC236}">
                  <a16:creationId xmlns:a16="http://schemas.microsoft.com/office/drawing/2014/main" id="{53BF9BF3-B987-A1EC-220D-CBFB734AA34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8">
              <a:extLst>
                <a:ext uri="{FF2B5EF4-FFF2-40B4-BE49-F238E27FC236}">
                  <a16:creationId xmlns:a16="http://schemas.microsoft.com/office/drawing/2014/main" id="{DB0AC0E3-D53A-22A3-5C51-7C8AAEEBC3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8">
              <a:extLst>
                <a:ext uri="{FF2B5EF4-FFF2-40B4-BE49-F238E27FC236}">
                  <a16:creationId xmlns:a16="http://schemas.microsoft.com/office/drawing/2014/main" id="{1708B2BA-0CF9-9D2E-F451-AE7B21F0DA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A614C928-7F6B-2C8E-6269-FA13D2908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826DBE78-724D-F973-503F-339644D3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EEED2A3-AD4B-27A2-893B-AC800579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5EF911E8-698A-68A4-6146-6D79947F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037B7DC8-9969-394A-C3E0-FF8320AD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D1471109-9D96-AA44-C286-75D8AC328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1F3FD5E-E7CA-AFDD-307C-65EDDD13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7C8A203-2937-9626-322D-444B0530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A5B573F-33E1-32F9-812F-0CFC6E94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0D16EC1C-1B7B-5018-3B4E-315964D1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59EFC3AD-0E9C-0F82-13B1-E31B5FAF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20" name="AutoShape 32">
              <a:extLst>
                <a:ext uri="{FF2B5EF4-FFF2-40B4-BE49-F238E27FC236}">
                  <a16:creationId xmlns:a16="http://schemas.microsoft.com/office/drawing/2014/main" id="{20B2CBFA-C591-3BB1-73B9-C498AE70D3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3">
              <a:extLst>
                <a:ext uri="{FF2B5EF4-FFF2-40B4-BE49-F238E27FC236}">
                  <a16:creationId xmlns:a16="http://schemas.microsoft.com/office/drawing/2014/main" id="{CCE1C7B9-BD71-0D0F-159E-74D9A3F0B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CF64EF5C-8467-4010-B7F8-0CDA7F0BF7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C61664A6-3909-B1F4-E637-AAFF58D903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78F7127C-6D11-DB2C-F613-80C305EBFD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7">
              <a:extLst>
                <a:ext uri="{FF2B5EF4-FFF2-40B4-BE49-F238E27FC236}">
                  <a16:creationId xmlns:a16="http://schemas.microsoft.com/office/drawing/2014/main" id="{C033335E-D369-435F-F073-38CDAD2883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8">
              <a:extLst>
                <a:ext uri="{FF2B5EF4-FFF2-40B4-BE49-F238E27FC236}">
                  <a16:creationId xmlns:a16="http://schemas.microsoft.com/office/drawing/2014/main" id="{EE9A981A-2591-AC3E-6EA2-1C5B93D51F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39">
              <a:extLst>
                <a:ext uri="{FF2B5EF4-FFF2-40B4-BE49-F238E27FC236}">
                  <a16:creationId xmlns:a16="http://schemas.microsoft.com/office/drawing/2014/main" id="{970C0D25-8D38-CF3C-D9A8-DE213BD77E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40">
              <a:extLst>
                <a:ext uri="{FF2B5EF4-FFF2-40B4-BE49-F238E27FC236}">
                  <a16:creationId xmlns:a16="http://schemas.microsoft.com/office/drawing/2014/main" id="{E1361606-CD10-F0E7-35A4-A71BA4C56F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7039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7" y="3240466"/>
            <a:ext cx="3419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headers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“payload”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4561" y="2187446"/>
            <a:ext cx="465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have network and link layers too!</a:t>
            </a:r>
          </a:p>
        </p:txBody>
      </p:sp>
    </p:spTree>
    <p:extLst>
      <p:ext uri="{BB962C8B-B14F-4D97-AF65-F5344CB8AC3E}">
        <p14:creationId xmlns:p14="http://schemas.microsoft.com/office/powerpoint/2010/main" val="73666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2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BF73-5695-8406-C507-DC67C06D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3BD-36F3-D6B8-B559-9EBAF797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 a bit deeper into how Internet communication works</a:t>
            </a:r>
          </a:p>
          <a:p>
            <a:pPr lvl="1"/>
            <a:r>
              <a:rPr lang="en-US" dirty="0"/>
              <a:t>Links: how does communication work physically?</a:t>
            </a:r>
          </a:p>
          <a:p>
            <a:pPr lvl="1"/>
            <a:r>
              <a:rPr lang="en-US" dirty="0"/>
              <a:t>Routers: how do they move data between links?</a:t>
            </a:r>
          </a:p>
          <a:p>
            <a:pPr lvl="1"/>
            <a:r>
              <a:rPr lang="en-US" dirty="0"/>
              <a:t>Endpoints: how is networking organized at endpoints?</a:t>
            </a:r>
          </a:p>
          <a:p>
            <a:endParaRPr lang="en-US" dirty="0"/>
          </a:p>
          <a:p>
            <a:r>
              <a:rPr lang="en-US" dirty="0"/>
              <a:t>Understand how to measure the Internet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04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385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Communication over the Internet is a complex problem.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 without affecting others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32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655" y="24720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This course has layers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00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8149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3627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4440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3273793" y="2087399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03E25D1E-BE0A-2D49-8806-3BAFE15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61" y="2195348"/>
            <a:ext cx="3441538" cy="2581153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E4EF891-950D-6F4F-88EB-1B27F559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656" y="139921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31092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Measuring Networks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(including the Internet)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728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size: length of a packet (bits or bytes),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77" y="3705045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Propagation delay = time for first box to travel the length of the belt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Suppose we have N boxes in one shipment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Shipment transmission time = N / rate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next box is put on the belt (1/rate) minutes after the last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transfer time = </a:t>
            </a:r>
            <a:r>
              <a:rPr lang="en-US" dirty="0"/>
              <a:t>t</a:t>
            </a:r>
            <a:r>
              <a:rPr lang="en-US" dirty="0">
                <a:ea typeface="+mn-ea"/>
                <a:cs typeface="+mn-cs"/>
              </a:rPr>
              <a:t>ransmission time + propagation delay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64" y="1360566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An analogy: Conveyor belt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1E70A-5DD8-64A0-F235-914040817C35}"/>
              </a:ext>
            </a:extLst>
          </p:cNvPr>
          <p:cNvCxnSpPr/>
          <p:nvPr/>
        </p:nvCxnSpPr>
        <p:spPr>
          <a:xfrm>
            <a:off x="2760453" y="2357123"/>
            <a:ext cx="405441" cy="6814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F215FA-4DC5-48DD-79E2-E20037C677B4}"/>
              </a:ext>
            </a:extLst>
          </p:cNvPr>
          <p:cNvCxnSpPr>
            <a:cxnSpLocks/>
          </p:cNvCxnSpPr>
          <p:nvPr/>
        </p:nvCxnSpPr>
        <p:spPr>
          <a:xfrm flipH="1">
            <a:off x="4845169" y="2070844"/>
            <a:ext cx="3893389" cy="12328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A0077-D902-0AFE-F0DE-B55A6297FD6E}"/>
              </a:ext>
            </a:extLst>
          </p:cNvPr>
          <p:cNvSpPr txBox="1"/>
          <p:nvPr/>
        </p:nvSpPr>
        <p:spPr>
          <a:xfrm rot="3339804">
            <a:off x="1977885" y="2646600"/>
            <a:ext cx="13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42906-635D-7D7C-F14D-3B5A38CDF908}"/>
              </a:ext>
            </a:extLst>
          </p:cNvPr>
          <p:cNvSpPr txBox="1"/>
          <p:nvPr/>
        </p:nvSpPr>
        <p:spPr>
          <a:xfrm rot="20453768">
            <a:off x="6861642" y="2427823"/>
            <a:ext cx="252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components </a:t>
            </a:r>
            <a:r>
              <a:rPr lang="en-US"/>
              <a:t>of delay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747 0.18981 " pathEditMode="relative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8" grpId="1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047-79D2-6D45-8A7E-C43B764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delay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80D1-30D8-9E43-A50B-EEA6D274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(related to bandwidth)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–s</a:t>
            </a:r>
            <a:r>
              <a:rPr lang="en-US" dirty="0"/>
              <a:t>  # at the destination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&lt;destination&gt;</a:t>
            </a:r>
            <a:r>
              <a:rPr lang="en-US" dirty="0"/>
              <a:t> # at the source, </a:t>
            </a:r>
          </a:p>
          <a:p>
            <a:pPr lvl="1"/>
            <a:r>
              <a:rPr lang="en-US" dirty="0"/>
              <a:t>e.g.,   </a:t>
            </a:r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 localhost</a:t>
            </a:r>
          </a:p>
          <a:p>
            <a:pPr lvl="1"/>
            <a:endParaRPr lang="en-US" dirty="0"/>
          </a:p>
          <a:p>
            <a:r>
              <a:rPr lang="en-US" dirty="0"/>
              <a:t>(total) delay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ping &lt;destination&gt;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Lucida Console" panose="020B0609040504020204" pitchFamily="49" charset="0"/>
              </a:rPr>
              <a:t>ping </a:t>
            </a:r>
            <a:r>
              <a:rPr lang="en-US" dirty="0" err="1">
                <a:latin typeface="Lucida Console" panose="020B0609040504020204" pitchFamily="49" charset="0"/>
              </a:rPr>
              <a:t>google.com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endParaRPr lang="en-US" dirty="0">
              <a:latin typeface="Lucida Console" panose="020B0609040504020204" pitchFamily="49" charset="0"/>
            </a:endParaRPr>
          </a:p>
          <a:p>
            <a:r>
              <a:rPr lang="en-US" sz="2400" dirty="0"/>
              <a:t>(Don’t just watch; you can try it!)</a:t>
            </a:r>
          </a:p>
        </p:txBody>
      </p:sp>
    </p:spTree>
    <p:extLst>
      <p:ext uri="{BB962C8B-B14F-4D97-AF65-F5344CB8AC3E}">
        <p14:creationId xmlns:p14="http://schemas.microsoft.com/office/powerpoint/2010/main" val="18299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26" y="1215611"/>
            <a:ext cx="11109900" cy="2852737"/>
          </a:xfrm>
        </p:spPr>
        <p:txBody>
          <a:bodyPr/>
          <a:lstStyle/>
          <a:p>
            <a:r>
              <a:rPr lang="en-US" dirty="0"/>
              <a:t>How do machines talk?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2202"/>
            <a:ext cx="105156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C25E6504-9A45-9F47-8455-7420276A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Computers only deal with 1s and 0s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How do we transmit 1s and 0s in a network?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DA993FBD-3C92-BF40-BAB5-8A58FFA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D03AD-5E90-E047-BD96-1AD6E896A3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EF3-1827-0448-BB73-C41E8C92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How do machines communicate?</a:t>
            </a:r>
            <a:endParaRPr lang="en-US" dirty="0"/>
          </a:p>
        </p:txBody>
      </p:sp>
      <p:pic>
        <p:nvPicPr>
          <p:cNvPr id="7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AA99C3FC-6219-0C4B-A202-7E0FA109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0" y="4242162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7EA9078-5647-C842-8A32-1A350CD8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16" y="4044898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F3510-F7E4-2F44-877D-8D8973BB9F9C}"/>
              </a:ext>
            </a:extLst>
          </p:cNvPr>
          <p:cNvCxnSpPr/>
          <p:nvPr/>
        </p:nvCxnSpPr>
        <p:spPr>
          <a:xfrm>
            <a:off x="3753394" y="4492181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ABB485-9E24-7547-2733-FE5E2F51031A}"/>
              </a:ext>
            </a:extLst>
          </p:cNvPr>
          <p:cNvSpPr txBox="1"/>
          <p:nvPr/>
        </p:nvSpPr>
        <p:spPr>
          <a:xfrm>
            <a:off x="8523515" y="3918996"/>
            <a:ext cx="295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Encoding and Decoding problem.</a:t>
            </a:r>
          </a:p>
        </p:txBody>
      </p:sp>
    </p:spTree>
    <p:extLst>
      <p:ext uri="{BB962C8B-B14F-4D97-AF65-F5344CB8AC3E}">
        <p14:creationId xmlns:p14="http://schemas.microsoft.com/office/powerpoint/2010/main" val="6895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85AD747-9C5C-6742-A0F5-DFB661C6A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95920"/>
              </p:ext>
            </p:extLst>
          </p:nvPr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5000" imgH="4660900" progId="Photoshop.Image.4">
                  <p:embed/>
                </p:oleObj>
              </mc:Choice>
              <mc:Fallback>
                <p:oleObj name="Image" r:id="rId2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45FCBE93-01BE-6F48-90A8-52D3F07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64951-F942-4544-B323-74C4318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7E55F90-EBF5-6E4E-8F3F-19B26F10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638608DC-AEA8-8846-A4B6-D5420DB6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001D7-3273-3743-A0AD-76716793617D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4BE065-B2EA-8E48-BD8C-AA3607DC800C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</p:spTree>
    <p:extLst>
      <p:ext uri="{BB962C8B-B14F-4D97-AF65-F5344CB8AC3E}">
        <p14:creationId xmlns:p14="http://schemas.microsoft.com/office/powerpoint/2010/main" val="135459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1C6-7BB6-2A43-9435-66B7558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 and Multi-link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2147-C7EF-1E4D-BD0D-020437C6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4995"/>
            <a:ext cx="10787743" cy="513034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Routers need a way to move data across links</a:t>
            </a:r>
          </a:p>
          <a:p>
            <a:r>
              <a:rPr lang="en-US" dirty="0"/>
              <a:t>We use the term </a:t>
            </a:r>
            <a:r>
              <a:rPr lang="en-US" dirty="0">
                <a:solidFill>
                  <a:srgbClr val="C00000"/>
                </a:solidFill>
              </a:rPr>
              <a:t>switching </a:t>
            </a:r>
            <a:r>
              <a:rPr lang="en-US" dirty="0"/>
              <a:t>to denote physically moving data from one link to another</a:t>
            </a:r>
          </a:p>
          <a:p>
            <a:r>
              <a:rPr lang="en-US" dirty="0"/>
              <a:t>There are different possibilities to switch data between links…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41E-EAC1-9A48-9A42-C8BE4B357AED}"/>
              </a:ext>
            </a:extLst>
          </p:cNvPr>
          <p:cNvGrpSpPr/>
          <p:nvPr/>
        </p:nvGrpSpPr>
        <p:grpSpPr>
          <a:xfrm>
            <a:off x="3037895" y="1990760"/>
            <a:ext cx="6412636" cy="2519065"/>
            <a:chOff x="125730" y="4246943"/>
            <a:chExt cx="6412636" cy="2519065"/>
          </a:xfrm>
        </p:grpSpPr>
        <p:sp>
          <p:nvSpPr>
            <p:cNvPr id="5" name="AutoShape 5" descr="2Q==">
              <a:extLst>
                <a:ext uri="{FF2B5EF4-FFF2-40B4-BE49-F238E27FC236}">
                  <a16:creationId xmlns:a16="http://schemas.microsoft.com/office/drawing/2014/main" id="{E2A00964-9EF6-3943-B0F9-2741158FD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7" descr="2Q==">
              <a:extLst>
                <a:ext uri="{FF2B5EF4-FFF2-40B4-BE49-F238E27FC236}">
                  <a16:creationId xmlns:a16="http://schemas.microsoft.com/office/drawing/2014/main" id="{E80A8C31-62EA-7A4D-B8E5-0E602F5B54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9" descr="2Q==">
              <a:extLst>
                <a:ext uri="{FF2B5EF4-FFF2-40B4-BE49-F238E27FC236}">
                  <a16:creationId xmlns:a16="http://schemas.microsoft.com/office/drawing/2014/main" id="{FBFC4164-0C86-B947-8510-F00EA67B7E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AutoShape 14" descr="2Q==">
              <a:extLst>
                <a:ext uri="{FF2B5EF4-FFF2-40B4-BE49-F238E27FC236}">
                  <a16:creationId xmlns:a16="http://schemas.microsoft.com/office/drawing/2014/main" id="{B7EE2747-03EE-6A4C-88D1-F6E69E903A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9" name="Picture 18" descr="Router Clip Art">
              <a:extLst>
                <a:ext uri="{FF2B5EF4-FFF2-40B4-BE49-F238E27FC236}">
                  <a16:creationId xmlns:a16="http://schemas.microsoft.com/office/drawing/2014/main" id="{2E211573-A4F4-FE4C-B2C2-EF03A8144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66" y="50089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" descr="Router Clip Art">
              <a:extLst>
                <a:ext uri="{FF2B5EF4-FFF2-40B4-BE49-F238E27FC236}">
                  <a16:creationId xmlns:a16="http://schemas.microsoft.com/office/drawing/2014/main" id="{F2C3AD43-0577-3F45-88A8-9BE50FD0C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166" y="54661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0" descr="Router Clip Art">
              <a:extLst>
                <a:ext uri="{FF2B5EF4-FFF2-40B4-BE49-F238E27FC236}">
                  <a16:creationId xmlns:a16="http://schemas.microsoft.com/office/drawing/2014/main" id="{B5DFC3ED-285F-9D42-96DD-3D29EEB6F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366" y="44755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AB0981CE-64A3-C44D-8DA3-58117714B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9766" y="5085143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D0B6003B-4A4F-444E-827B-372FF98B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766" y="5313743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E47D59F2-55E8-0B40-ACAE-86F2EC338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766" y="5161343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BBB2AABA-28EA-5F4D-AE65-A94128CB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966" y="584714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332B66E7-FBAA-784D-8FFB-BDBFB6C6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166" y="478034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C6E95564-ACE3-1745-B9FA-4A2B8D2D4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278" y="5389943"/>
              <a:ext cx="68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8" name="Picture 27" descr="ANd9GcTxPLH7geI9YctTbt0tziC9-zZAWvCxFSthtLXwscnWaTnRXLSlcA">
              <a:extLst>
                <a:ext uri="{FF2B5EF4-FFF2-40B4-BE49-F238E27FC236}">
                  <a16:creationId xmlns:a16="http://schemas.microsoft.com/office/drawing/2014/main" id="{5D725235-49DA-E242-B021-CEE129024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" y="51613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8" descr="ANd9GcTxPLH7geI9YctTbt0tziC9-zZAWvCxFSthtLXwscnWaTnRXLSlcA">
              <a:extLst>
                <a:ext uri="{FF2B5EF4-FFF2-40B4-BE49-F238E27FC236}">
                  <a16:creationId xmlns:a16="http://schemas.microsoft.com/office/drawing/2014/main" id="{FE88E0E7-5934-6442-91FA-A65FF9BB6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366" y="42469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9" descr="ANd9GcTxPLH7geI9YctTbt0tziC9-zZAWvCxFSthtLXwscnWaTnRXLSlcA">
              <a:extLst>
                <a:ext uri="{FF2B5EF4-FFF2-40B4-BE49-F238E27FC236}">
                  <a16:creationId xmlns:a16="http://schemas.microsoft.com/office/drawing/2014/main" id="{0EBBEEB3-42CA-164C-9F46-E9585456F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966" y="58471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1" descr="ANd9GcRPBOggjlkDezYUAVBu7bpZ7WvibrFbTBk14wIRvrsKgiiq1INs_A">
              <a:extLst>
                <a:ext uri="{FF2B5EF4-FFF2-40B4-BE49-F238E27FC236}">
                  <a16:creationId xmlns:a16="http://schemas.microsoft.com/office/drawing/2014/main" id="{5AD49391-CF82-5E4C-B969-4D306DD23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366" y="4399343"/>
              <a:ext cx="609600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2" descr="ANd9GcT-AU0hIOYODb2Z48BszMBdWk4gA_rB7HzxLAFgYsiggLEbl6eK">
              <a:extLst>
                <a:ext uri="{FF2B5EF4-FFF2-40B4-BE49-F238E27FC236}">
                  <a16:creationId xmlns:a16="http://schemas.microsoft.com/office/drawing/2014/main" id="{DEB17834-572B-A040-8B65-011E8F76E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40" y="5618543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6683B209-9AE6-D84D-9C7D-4394AE5EF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940" y="538994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F1A402EA-1683-CF4B-AD83-AC3FBF42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292" y="4516818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Router</a:t>
              </a: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4E1E5B5F-974E-4347-B2C0-A6C6A371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167" y="6304343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Helvetica" pitchFamily="2" charset="0"/>
                </a:rPr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42777AB-80DE-8D4C-AC6C-E2D020F7E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10"/>
            <a:ext cx="10823944" cy="411480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Host applications transfer data containing many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messages</a:t>
            </a:r>
            <a:r>
              <a:rPr lang="en-US" dirty="0">
                <a:ea typeface="ＭＳ Ｐゴシック" charset="0"/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(1) Circuit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(2) Message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(3) Packet Switching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8D0133B5-1FCE-D64E-8AB3-4FAD152A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72991-B6FA-8742-B332-C7C2A2E7E25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9273C-B4B9-044F-99E1-09B3AA4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 Switching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018AC02F-E75D-7341-9601-412092966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Provides service by setting up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full path of connected links </a:t>
            </a:r>
            <a:r>
              <a:rPr lang="en-US" dirty="0">
                <a:ea typeface="ＭＳ Ｐゴシック" charset="0"/>
                <a:cs typeface="+mn-cs"/>
              </a:rPr>
              <a:t>from the origin to the destination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Example: Telephone network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C8BA35A4-74AF-4146-A2BF-63F0A8F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A8A1E-4886-B74D-B544-4F29B05DE04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2C5F-9E56-B949-AEBA-FC131C5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Circuit switching</a:t>
            </a:r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FC48F53-9B03-ADE4-DA00-E86E0915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29" y="4343399"/>
            <a:ext cx="2141426" cy="159929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DE856F3-59F9-C671-E882-31611014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29" y="4256313"/>
            <a:ext cx="2141426" cy="15992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E23AB-43EE-1DE2-2AC1-621EC656034D}"/>
              </a:ext>
            </a:extLst>
          </p:cNvPr>
          <p:cNvCxnSpPr/>
          <p:nvPr/>
        </p:nvCxnSpPr>
        <p:spPr>
          <a:xfrm>
            <a:off x="4582886" y="4783816"/>
            <a:ext cx="2362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5867BA-1F87-AFE0-43F3-AF47F62A9812}"/>
              </a:ext>
            </a:extLst>
          </p:cNvPr>
          <p:cNvSpPr txBox="1"/>
          <p:nvPr/>
        </p:nvSpPr>
        <p:spPr>
          <a:xfrm>
            <a:off x="4376912" y="5055959"/>
            <a:ext cx="2873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Dedicated path with dedicated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34918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1602</Words>
  <Application>Microsoft Macintosh PowerPoint</Application>
  <PresentationFormat>Widescreen</PresentationFormat>
  <Paragraphs>382</Paragraphs>
  <Slides>36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Helvetica</vt:lpstr>
      <vt:lpstr>Lucida Console</vt:lpstr>
      <vt:lpstr>Times New Roman</vt:lpstr>
      <vt:lpstr>Office Theme</vt:lpstr>
      <vt:lpstr>Image</vt:lpstr>
      <vt:lpstr>CS 352 Circuit &amp; Packet Switching, Measurement &amp; Layering</vt:lpstr>
      <vt:lpstr>Review of definitions</vt:lpstr>
      <vt:lpstr>Today’s lecture</vt:lpstr>
      <vt:lpstr>How do machines talk?</vt:lpstr>
      <vt:lpstr>How do machines communicate?</vt:lpstr>
      <vt:lpstr>Physical transmission on a single link</vt:lpstr>
      <vt:lpstr>Routers and Multi-link networks</vt:lpstr>
      <vt:lpstr> Switching schemes</vt:lpstr>
      <vt:lpstr>Circuit switching</vt:lpstr>
      <vt:lpstr>Circuit switching</vt:lpstr>
      <vt:lpstr>Message switching</vt:lpstr>
      <vt:lpstr>Message switching</vt:lpstr>
      <vt:lpstr>Message Switching</vt:lpstr>
      <vt:lpstr>Packet switching</vt:lpstr>
      <vt:lpstr>Packet switching</vt:lpstr>
      <vt:lpstr>The Internet uses store-and-forward packet switching.</vt:lpstr>
      <vt:lpstr>Comparisons across switching tech</vt:lpstr>
      <vt:lpstr>Comparisons across switching tech</vt:lpstr>
      <vt:lpstr>PowerPoint Presentation</vt:lpstr>
      <vt:lpstr>Layering and Protocols</vt:lpstr>
      <vt:lpstr>Software/hardware organization at hosts</vt:lpstr>
      <vt:lpstr>PowerPoint Presentation</vt:lpstr>
      <vt:lpstr>Protocols: The “rules” of networking</vt:lpstr>
      <vt:lpstr>The protocols of the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Layering</vt:lpstr>
      <vt:lpstr>This course has layers</vt:lpstr>
      <vt:lpstr>Measuring Networks (including the Internet)</vt:lpstr>
      <vt:lpstr>Some definitions</vt:lpstr>
      <vt:lpstr>PowerPoint Presentation</vt:lpstr>
      <vt:lpstr>Visualizing the components of delay</vt:lpstr>
      <vt:lpstr>Bandwidth and delay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1013</cp:revision>
  <cp:lastPrinted>2021-01-24T11:57:08Z</cp:lastPrinted>
  <dcterms:created xsi:type="dcterms:W3CDTF">2019-01-23T03:40:12Z</dcterms:created>
  <dcterms:modified xsi:type="dcterms:W3CDTF">2022-09-09T03:02:47Z</dcterms:modified>
</cp:coreProperties>
</file>