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87" r:id="rId2"/>
    <p:sldId id="514" r:id="rId3"/>
    <p:sldId id="518" r:id="rId4"/>
    <p:sldId id="519" r:id="rId5"/>
    <p:sldId id="520" r:id="rId6"/>
    <p:sldId id="471" r:id="rId7"/>
    <p:sldId id="472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07" r:id="rId17"/>
    <p:sldId id="515" r:id="rId18"/>
    <p:sldId id="469" r:id="rId19"/>
    <p:sldId id="485" r:id="rId20"/>
    <p:sldId id="516" r:id="rId21"/>
    <p:sldId id="4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4"/>
    <p:restoredTop sz="94664"/>
  </p:normalViewPr>
  <p:slideViewPr>
    <p:cSldViewPr snapToGrid="0" snapToObjects="1">
      <p:cViewPr varScale="1">
        <p:scale>
          <a:sx n="116" d="100"/>
          <a:sy n="116" d="100"/>
        </p:scale>
        <p:origin x="22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22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etf-dnsop-svcb-https/00/" TargetMode="External"/><Relationship Id="rId2" Type="http://schemas.openxmlformats.org/officeDocument/2006/relationships/hyperlink" Target="https://www.rfc-editor.org/rfc/rfc8162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Name Resolution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4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Iterative query</a:t>
            </a:r>
          </a:p>
          <a:p>
            <a:pPr>
              <a:lnSpc>
                <a:spcPct val="100000"/>
              </a:lnSpc>
            </a:pPr>
            <a:endParaRPr lang="en-US" altLang="en-US" dirty="0">
              <a:solidFill>
                <a:srgbClr val="C00000"/>
              </a:solidFill>
            </a:endParaRPr>
          </a:p>
          <a:p>
            <a:r>
              <a:rPr lang="en-US" altLang="en-US" dirty="0"/>
              <a:t>Contacted server replies with name of server to contact</a:t>
            </a:r>
          </a:p>
          <a:p>
            <a:endParaRPr lang="en-US" altLang="en-US" dirty="0"/>
          </a:p>
          <a:p>
            <a:r>
              <a:rPr lang="en-US" altLang="en-US" dirty="0"/>
              <a:t>“I don’t know this name, but ask this other server”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dirty="0"/>
              <a:t>Queries are iterative from POV of the local DNS server</a:t>
            </a:r>
            <a:endParaRPr lang="en-US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77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6B9D18A9-23AA-A943-9B03-90CD51DE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13BD270-1EAC-A54D-BE3E-E2851C91FC2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3">
            <a:extLst>
              <a:ext uri="{FF2B5EF4-FFF2-40B4-BE49-F238E27FC236}">
                <a16:creationId xmlns:a16="http://schemas.microsoft.com/office/drawing/2014/main" id="{FB300A17-B4EF-9346-880E-792FE237D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3671" y="443910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9462" name="Object 3">
                        <a:extLst>
                          <a:ext uri="{FF2B5EF4-FFF2-40B4-BE49-F238E27FC236}">
                            <a16:creationId xmlns:a16="http://schemas.microsoft.com/office/drawing/2014/main" id="{FB300A17-B4EF-9346-880E-792FE237D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671" y="443910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4">
            <a:extLst>
              <a:ext uri="{FF2B5EF4-FFF2-40B4-BE49-F238E27FC236}">
                <a16:creationId xmlns:a16="http://schemas.microsoft.com/office/drawing/2014/main" id="{25C43C66-6461-AC4A-B99D-C2A1573F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394" y="501695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64" name="Text Box 5">
            <a:extLst>
              <a:ext uri="{FF2B5EF4-FFF2-40B4-BE49-F238E27FC236}">
                <a16:creationId xmlns:a16="http://schemas.microsoft.com/office/drawing/2014/main" id="{1DD07BDC-4646-4144-95A0-0B39DB069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83" y="5805941"/>
            <a:ext cx="2282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9465" name="Object 6">
            <a:extLst>
              <a:ext uri="{FF2B5EF4-FFF2-40B4-BE49-F238E27FC236}">
                <a16:creationId xmlns:a16="http://schemas.microsoft.com/office/drawing/2014/main" id="{EFFC03CD-6698-2A47-A83E-F8CE3898C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7746" y="523920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9465" name="Object 6">
                        <a:extLst>
                          <a:ext uri="{FF2B5EF4-FFF2-40B4-BE49-F238E27FC236}">
                            <a16:creationId xmlns:a16="http://schemas.microsoft.com/office/drawing/2014/main" id="{EFFC03CD-6698-2A47-A83E-F8CE3898C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746" y="523920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Group 7">
            <a:extLst>
              <a:ext uri="{FF2B5EF4-FFF2-40B4-BE49-F238E27FC236}">
                <a16:creationId xmlns:a16="http://schemas.microsoft.com/office/drawing/2014/main" id="{D4AFABB2-CAFB-2145-9313-5F4EAAEABEE8}"/>
              </a:ext>
            </a:extLst>
          </p:cNvPr>
          <p:cNvGrpSpPr>
            <a:grpSpLocks/>
          </p:cNvGrpSpPr>
          <p:nvPr/>
        </p:nvGrpSpPr>
        <p:grpSpPr bwMode="auto">
          <a:xfrm>
            <a:off x="7131321" y="2364241"/>
            <a:ext cx="369888" cy="657225"/>
            <a:chOff x="4180" y="783"/>
            <a:chExt cx="150" cy="307"/>
          </a:xfrm>
        </p:grpSpPr>
        <p:sp>
          <p:nvSpPr>
            <p:cNvPr id="19516" name="AutoShape 8">
              <a:extLst>
                <a:ext uri="{FF2B5EF4-FFF2-40B4-BE49-F238E27FC236}">
                  <a16:creationId xmlns:a16="http://schemas.microsoft.com/office/drawing/2014/main" id="{51D3DD00-5714-1E4F-B98B-1CD55BB99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7" name="Rectangle 9">
              <a:extLst>
                <a:ext uri="{FF2B5EF4-FFF2-40B4-BE49-F238E27FC236}">
                  <a16:creationId xmlns:a16="http://schemas.microsoft.com/office/drawing/2014/main" id="{EC6C29C9-8833-1440-AB55-533A88488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8" name="Rectangle 10">
              <a:extLst>
                <a:ext uri="{FF2B5EF4-FFF2-40B4-BE49-F238E27FC236}">
                  <a16:creationId xmlns:a16="http://schemas.microsoft.com/office/drawing/2014/main" id="{F8A357B3-F7BF-7847-A8C8-FDB6B8C9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9" name="AutoShape 11">
              <a:extLst>
                <a:ext uri="{FF2B5EF4-FFF2-40B4-BE49-F238E27FC236}">
                  <a16:creationId xmlns:a16="http://schemas.microsoft.com/office/drawing/2014/main" id="{53077D92-6243-D749-8AC4-B63A2428C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0" name="Line 12">
              <a:extLst>
                <a:ext uri="{FF2B5EF4-FFF2-40B4-BE49-F238E27FC236}">
                  <a16:creationId xmlns:a16="http://schemas.microsoft.com/office/drawing/2014/main" id="{0FFC42EC-67EA-9643-BB55-75B505B27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13">
              <a:extLst>
                <a:ext uri="{FF2B5EF4-FFF2-40B4-BE49-F238E27FC236}">
                  <a16:creationId xmlns:a16="http://schemas.microsoft.com/office/drawing/2014/main" id="{E5F0BE56-575B-584A-9448-A87BCCBF3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Rectangle 14">
              <a:extLst>
                <a:ext uri="{FF2B5EF4-FFF2-40B4-BE49-F238E27FC236}">
                  <a16:creationId xmlns:a16="http://schemas.microsoft.com/office/drawing/2014/main" id="{E0A05CE6-5AEA-9841-B544-9D743072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3" name="Rectangle 15">
              <a:extLst>
                <a:ext uri="{FF2B5EF4-FFF2-40B4-BE49-F238E27FC236}">
                  <a16:creationId xmlns:a16="http://schemas.microsoft.com/office/drawing/2014/main" id="{F31805F7-579A-D243-B179-3242BC442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67" name="Text Box 16">
            <a:extLst>
              <a:ext uri="{FF2B5EF4-FFF2-40B4-BE49-F238E27FC236}">
                <a16:creationId xmlns:a16="http://schemas.microsoft.com/office/drawing/2014/main" id="{39A590B7-8889-4B40-859D-08971CB1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358" y="616403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68" name="Line 17">
            <a:extLst>
              <a:ext uri="{FF2B5EF4-FFF2-40B4-BE49-F238E27FC236}">
                <a16:creationId xmlns:a16="http://schemas.microsoft.com/office/drawing/2014/main" id="{7053E567-5CD9-5C46-B3CD-8618562296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80533" y="305162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8">
            <a:extLst>
              <a:ext uri="{FF2B5EF4-FFF2-40B4-BE49-F238E27FC236}">
                <a16:creationId xmlns:a16="http://schemas.microsoft.com/office/drawing/2014/main" id="{2893C652-5F98-FB4B-9EA7-52BD9AC79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4833" y="135617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9">
            <a:extLst>
              <a:ext uri="{FF2B5EF4-FFF2-40B4-BE49-F238E27FC236}">
                <a16:creationId xmlns:a16="http://schemas.microsoft.com/office/drawing/2014/main" id="{8708BBCC-1DE6-D14F-8EC5-589E1994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1033" y="3080203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1" name="Group 20">
            <a:extLst>
              <a:ext uri="{FF2B5EF4-FFF2-40B4-BE49-F238E27FC236}">
                <a16:creationId xmlns:a16="http://schemas.microsoft.com/office/drawing/2014/main" id="{955C94BC-6B94-2141-8F72-3769390BEA48}"/>
              </a:ext>
            </a:extLst>
          </p:cNvPr>
          <p:cNvGrpSpPr>
            <a:grpSpLocks/>
          </p:cNvGrpSpPr>
          <p:nvPr/>
        </p:nvGrpSpPr>
        <p:grpSpPr bwMode="auto">
          <a:xfrm>
            <a:off x="6005783" y="3197678"/>
            <a:ext cx="2036763" cy="615950"/>
            <a:chOff x="2788" y="2132"/>
            <a:chExt cx="1283" cy="388"/>
          </a:xfrm>
        </p:grpSpPr>
        <p:sp>
          <p:nvSpPr>
            <p:cNvPr id="19514" name="Rectangle 21">
              <a:extLst>
                <a:ext uri="{FF2B5EF4-FFF2-40B4-BE49-F238E27FC236}">
                  <a16:creationId xmlns:a16="http://schemas.microsoft.com/office/drawing/2014/main" id="{F5D6DFF7-E569-C441-A3A1-455E55E6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5" name="Text Box 22">
              <a:extLst>
                <a:ext uri="{FF2B5EF4-FFF2-40B4-BE49-F238E27FC236}">
                  <a16:creationId xmlns:a16="http://schemas.microsoft.com/office/drawing/2014/main" id="{F157AA0C-B7DD-9142-9741-189115640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2" name="Text Box 23">
            <a:extLst>
              <a:ext uri="{FF2B5EF4-FFF2-40B4-BE49-F238E27FC236}">
                <a16:creationId xmlns:a16="http://schemas.microsoft.com/office/drawing/2014/main" id="{950F0CE3-2660-DD45-AC56-8D1EB4DB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608" y="390729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3" name="Text Box 24">
            <a:extLst>
              <a:ext uri="{FF2B5EF4-FFF2-40B4-BE49-F238E27FC236}">
                <a16:creationId xmlns:a16="http://schemas.microsoft.com/office/drawing/2014/main" id="{B62A8115-115B-8A48-A3D9-2C910391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533" y="157366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4" name="Text Box 25">
            <a:extLst>
              <a:ext uri="{FF2B5EF4-FFF2-40B4-BE49-F238E27FC236}">
                <a16:creationId xmlns:a16="http://schemas.microsoft.com/office/drawing/2014/main" id="{DC1F5830-2D6B-3E40-A3DF-B0B59D22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171" y="33596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5" name="Text Box 26">
            <a:extLst>
              <a:ext uri="{FF2B5EF4-FFF2-40B4-BE49-F238E27FC236}">
                <a16:creationId xmlns:a16="http://schemas.microsoft.com/office/drawing/2014/main" id="{1B7B8584-9C93-6D41-B418-DEFFF953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971" y="343580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6" name="Text Box 27">
            <a:extLst>
              <a:ext uri="{FF2B5EF4-FFF2-40B4-BE49-F238E27FC236}">
                <a16:creationId xmlns:a16="http://schemas.microsoft.com/office/drawing/2014/main" id="{DDC7DB96-06BA-F846-8F5A-5FBF33C3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8171" y="20642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477" name="Group 28">
            <a:extLst>
              <a:ext uri="{FF2B5EF4-FFF2-40B4-BE49-F238E27FC236}">
                <a16:creationId xmlns:a16="http://schemas.microsoft.com/office/drawing/2014/main" id="{F9E644DE-E959-6640-862D-5F63705F8A3D}"/>
              </a:ext>
            </a:extLst>
          </p:cNvPr>
          <p:cNvGrpSpPr>
            <a:grpSpLocks/>
          </p:cNvGrpSpPr>
          <p:nvPr/>
        </p:nvGrpSpPr>
        <p:grpSpPr bwMode="auto">
          <a:xfrm>
            <a:off x="8245746" y="945016"/>
            <a:ext cx="369888" cy="657225"/>
            <a:chOff x="4180" y="783"/>
            <a:chExt cx="150" cy="307"/>
          </a:xfrm>
        </p:grpSpPr>
        <p:sp>
          <p:nvSpPr>
            <p:cNvPr id="19506" name="AutoShape 29">
              <a:extLst>
                <a:ext uri="{FF2B5EF4-FFF2-40B4-BE49-F238E27FC236}">
                  <a16:creationId xmlns:a16="http://schemas.microsoft.com/office/drawing/2014/main" id="{03EAA193-C083-AD41-BCDC-20FAB188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7" name="Rectangle 30">
              <a:extLst>
                <a:ext uri="{FF2B5EF4-FFF2-40B4-BE49-F238E27FC236}">
                  <a16:creationId xmlns:a16="http://schemas.microsoft.com/office/drawing/2014/main" id="{BE463B6B-1445-D042-BAE5-C3970B27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8" name="Rectangle 31">
              <a:extLst>
                <a:ext uri="{FF2B5EF4-FFF2-40B4-BE49-F238E27FC236}">
                  <a16:creationId xmlns:a16="http://schemas.microsoft.com/office/drawing/2014/main" id="{3DE495D8-D62B-4E4F-AB85-92440372A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9" name="AutoShape 32">
              <a:extLst>
                <a:ext uri="{FF2B5EF4-FFF2-40B4-BE49-F238E27FC236}">
                  <a16:creationId xmlns:a16="http://schemas.microsoft.com/office/drawing/2014/main" id="{DF306364-A589-9F44-8A5C-76370CE4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0" name="Line 33">
              <a:extLst>
                <a:ext uri="{FF2B5EF4-FFF2-40B4-BE49-F238E27FC236}">
                  <a16:creationId xmlns:a16="http://schemas.microsoft.com/office/drawing/2014/main" id="{6710E7D8-12E5-8146-9EFE-231CDDD83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34">
              <a:extLst>
                <a:ext uri="{FF2B5EF4-FFF2-40B4-BE49-F238E27FC236}">
                  <a16:creationId xmlns:a16="http://schemas.microsoft.com/office/drawing/2014/main" id="{3CFC39E6-69EF-D141-B338-D062C83AF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Rectangle 35">
              <a:extLst>
                <a:ext uri="{FF2B5EF4-FFF2-40B4-BE49-F238E27FC236}">
                  <a16:creationId xmlns:a16="http://schemas.microsoft.com/office/drawing/2014/main" id="{9A2F9168-0853-5A4F-9D97-3282DF42D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3" name="Rectangle 36">
              <a:extLst>
                <a:ext uri="{FF2B5EF4-FFF2-40B4-BE49-F238E27FC236}">
                  <a16:creationId xmlns:a16="http://schemas.microsoft.com/office/drawing/2014/main" id="{3E3E0F9A-ED27-6D4D-B7B8-CBB396EC3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8" name="Group 37">
            <a:extLst>
              <a:ext uri="{FF2B5EF4-FFF2-40B4-BE49-F238E27FC236}">
                <a16:creationId xmlns:a16="http://schemas.microsoft.com/office/drawing/2014/main" id="{C914F66D-2D14-EA41-AF8A-7BCFE412D5E0}"/>
              </a:ext>
            </a:extLst>
          </p:cNvPr>
          <p:cNvGrpSpPr>
            <a:grpSpLocks/>
          </p:cNvGrpSpPr>
          <p:nvPr/>
        </p:nvGrpSpPr>
        <p:grpSpPr bwMode="auto">
          <a:xfrm>
            <a:off x="9074421" y="2373766"/>
            <a:ext cx="369888" cy="657225"/>
            <a:chOff x="4180" y="783"/>
            <a:chExt cx="150" cy="307"/>
          </a:xfrm>
        </p:grpSpPr>
        <p:sp>
          <p:nvSpPr>
            <p:cNvPr id="19498" name="AutoShape 38">
              <a:extLst>
                <a:ext uri="{FF2B5EF4-FFF2-40B4-BE49-F238E27FC236}">
                  <a16:creationId xmlns:a16="http://schemas.microsoft.com/office/drawing/2014/main" id="{66D35943-DC0F-EE4A-97CB-6E117DB7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9" name="Rectangle 39">
              <a:extLst>
                <a:ext uri="{FF2B5EF4-FFF2-40B4-BE49-F238E27FC236}">
                  <a16:creationId xmlns:a16="http://schemas.microsoft.com/office/drawing/2014/main" id="{F4AD169C-1FD2-BD40-8BAE-DBB4ACB62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0" name="Rectangle 40">
              <a:extLst>
                <a:ext uri="{FF2B5EF4-FFF2-40B4-BE49-F238E27FC236}">
                  <a16:creationId xmlns:a16="http://schemas.microsoft.com/office/drawing/2014/main" id="{9F9D78E8-BBBB-E546-A907-46735236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1" name="AutoShape 41">
              <a:extLst>
                <a:ext uri="{FF2B5EF4-FFF2-40B4-BE49-F238E27FC236}">
                  <a16:creationId xmlns:a16="http://schemas.microsoft.com/office/drawing/2014/main" id="{A3D9EEFE-FF47-A743-90DA-EDAF8ED0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2" name="Line 42">
              <a:extLst>
                <a:ext uri="{FF2B5EF4-FFF2-40B4-BE49-F238E27FC236}">
                  <a16:creationId xmlns:a16="http://schemas.microsoft.com/office/drawing/2014/main" id="{313F43BF-687D-7545-8A33-E08741508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43">
              <a:extLst>
                <a:ext uri="{FF2B5EF4-FFF2-40B4-BE49-F238E27FC236}">
                  <a16:creationId xmlns:a16="http://schemas.microsoft.com/office/drawing/2014/main" id="{1CDB8127-92B9-5A49-ABFF-D99DDDD87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Rectangle 44">
              <a:extLst>
                <a:ext uri="{FF2B5EF4-FFF2-40B4-BE49-F238E27FC236}">
                  <a16:creationId xmlns:a16="http://schemas.microsoft.com/office/drawing/2014/main" id="{08488DF1-BE00-6D4C-A35B-50A9F3143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5" name="Rectangle 45">
              <a:extLst>
                <a:ext uri="{FF2B5EF4-FFF2-40B4-BE49-F238E27FC236}">
                  <a16:creationId xmlns:a16="http://schemas.microsoft.com/office/drawing/2014/main" id="{AC5BDBC4-20EB-3E40-891A-6116AF43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9" name="Group 46">
            <a:extLst>
              <a:ext uri="{FF2B5EF4-FFF2-40B4-BE49-F238E27FC236}">
                <a16:creationId xmlns:a16="http://schemas.microsoft.com/office/drawing/2014/main" id="{C3969308-E812-824E-977B-4DF3F45A7B2F}"/>
              </a:ext>
            </a:extLst>
          </p:cNvPr>
          <p:cNvGrpSpPr>
            <a:grpSpLocks/>
          </p:cNvGrpSpPr>
          <p:nvPr/>
        </p:nvGrpSpPr>
        <p:grpSpPr bwMode="auto">
          <a:xfrm>
            <a:off x="9055371" y="3993016"/>
            <a:ext cx="369888" cy="657225"/>
            <a:chOff x="4180" y="783"/>
            <a:chExt cx="150" cy="307"/>
          </a:xfrm>
        </p:grpSpPr>
        <p:sp>
          <p:nvSpPr>
            <p:cNvPr id="19490" name="AutoShape 47">
              <a:extLst>
                <a:ext uri="{FF2B5EF4-FFF2-40B4-BE49-F238E27FC236}">
                  <a16:creationId xmlns:a16="http://schemas.microsoft.com/office/drawing/2014/main" id="{1FC3F83E-8B47-5241-9741-8CB69A674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1" name="Rectangle 48">
              <a:extLst>
                <a:ext uri="{FF2B5EF4-FFF2-40B4-BE49-F238E27FC236}">
                  <a16:creationId xmlns:a16="http://schemas.microsoft.com/office/drawing/2014/main" id="{D9157777-30B9-6940-A126-BFE560E6F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2" name="Rectangle 49">
              <a:extLst>
                <a:ext uri="{FF2B5EF4-FFF2-40B4-BE49-F238E27FC236}">
                  <a16:creationId xmlns:a16="http://schemas.microsoft.com/office/drawing/2014/main" id="{CD7A1209-CFD8-B944-88F9-39AE5F6CE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3" name="AutoShape 50">
              <a:extLst>
                <a:ext uri="{FF2B5EF4-FFF2-40B4-BE49-F238E27FC236}">
                  <a16:creationId xmlns:a16="http://schemas.microsoft.com/office/drawing/2014/main" id="{3FC72F62-66EC-A845-A9B6-7828EE7AC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4" name="Line 51">
              <a:extLst>
                <a:ext uri="{FF2B5EF4-FFF2-40B4-BE49-F238E27FC236}">
                  <a16:creationId xmlns:a16="http://schemas.microsoft.com/office/drawing/2014/main" id="{66BFC35B-7982-1941-8D28-AB3D394C4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52">
              <a:extLst>
                <a:ext uri="{FF2B5EF4-FFF2-40B4-BE49-F238E27FC236}">
                  <a16:creationId xmlns:a16="http://schemas.microsoft.com/office/drawing/2014/main" id="{1A5820C6-7331-FD48-AE53-5A9B6356A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Rectangle 53">
              <a:extLst>
                <a:ext uri="{FF2B5EF4-FFF2-40B4-BE49-F238E27FC236}">
                  <a16:creationId xmlns:a16="http://schemas.microsoft.com/office/drawing/2014/main" id="{21CFF099-71E8-2542-97DB-877CE8B1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7" name="Rectangle 54">
              <a:extLst>
                <a:ext uri="{FF2B5EF4-FFF2-40B4-BE49-F238E27FC236}">
                  <a16:creationId xmlns:a16="http://schemas.microsoft.com/office/drawing/2014/main" id="{5B333CC0-91BC-374D-870A-FF268F04F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80" name="Text Box 55">
            <a:extLst>
              <a:ext uri="{FF2B5EF4-FFF2-40B4-BE49-F238E27FC236}">
                <a16:creationId xmlns:a16="http://schemas.microsoft.com/office/drawing/2014/main" id="{52EE6F85-9026-AD45-9C24-5558E990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958" y="4564516"/>
            <a:ext cx="2305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81" name="Text Box 56">
            <a:extLst>
              <a:ext uri="{FF2B5EF4-FFF2-40B4-BE49-F238E27FC236}">
                <a16:creationId xmlns:a16="http://schemas.microsoft.com/office/drawing/2014/main" id="{87E291C9-9D36-3E47-A47B-6D1C9DDE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971" y="21404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2" name="Text Box 57">
            <a:extLst>
              <a:ext uri="{FF2B5EF4-FFF2-40B4-BE49-F238E27FC236}">
                <a16:creationId xmlns:a16="http://schemas.microsoft.com/office/drawing/2014/main" id="{8BD31147-558F-D74B-BB34-3CB7A2C43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058" y="392634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3" name="Line 58">
            <a:extLst>
              <a:ext uri="{FF2B5EF4-FFF2-40B4-BE49-F238E27FC236}">
                <a16:creationId xmlns:a16="http://schemas.microsoft.com/office/drawing/2014/main" id="{CD81A710-C2B4-BA43-9F25-1349DFA9F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8171" y="1226003"/>
            <a:ext cx="685800" cy="1143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Text Box 59">
            <a:extLst>
              <a:ext uri="{FF2B5EF4-FFF2-40B4-BE49-F238E27FC236}">
                <a16:creationId xmlns:a16="http://schemas.microsoft.com/office/drawing/2014/main" id="{EB4F2A6E-E212-6640-96F9-A6AB025C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171" y="2445203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85" name="Line 60">
            <a:extLst>
              <a:ext uri="{FF2B5EF4-FFF2-40B4-BE49-F238E27FC236}">
                <a16:creationId xmlns:a16="http://schemas.microsoft.com/office/drawing/2014/main" id="{5138EC1F-0E4B-394C-A898-046EACBE6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0171" y="2978603"/>
            <a:ext cx="0" cy="990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61">
            <a:extLst>
              <a:ext uri="{FF2B5EF4-FFF2-40B4-BE49-F238E27FC236}">
                <a16:creationId xmlns:a16="http://schemas.microsoft.com/office/drawing/2014/main" id="{5331EEA8-CB02-2040-83D6-4AE7E35B1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07771" y="3054803"/>
            <a:ext cx="0" cy="914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62">
            <a:extLst>
              <a:ext uri="{FF2B5EF4-FFF2-40B4-BE49-F238E27FC236}">
                <a16:creationId xmlns:a16="http://schemas.microsoft.com/office/drawing/2014/main" id="{11CC987D-5EE9-5D4B-819D-DAA502C85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21971" y="1607003"/>
            <a:ext cx="533400" cy="914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Text Box 63">
            <a:extLst>
              <a:ext uri="{FF2B5EF4-FFF2-40B4-BE49-F238E27FC236}">
                <a16:creationId xmlns:a16="http://schemas.microsoft.com/office/drawing/2014/main" id="{E2850ACE-0DB4-8546-B87E-BC900CB8A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371" y="16070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9" name="Line 64">
            <a:extLst>
              <a:ext uri="{FF2B5EF4-FFF2-40B4-BE49-F238E27FC236}">
                <a16:creationId xmlns:a16="http://schemas.microsoft.com/office/drawing/2014/main" id="{3943B896-30E7-2A4F-9536-B3DB87496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1371" y="1607003"/>
            <a:ext cx="762000" cy="8382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65">
            <a:extLst>
              <a:ext uri="{FF2B5EF4-FFF2-40B4-BE49-F238E27FC236}">
                <a16:creationId xmlns:a16="http://schemas.microsoft.com/office/drawing/2014/main" id="{A3A6B52B-801E-7144-9AF3-2158FC4E0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</a:p>
        </p:txBody>
      </p:sp>
      <p:sp>
        <p:nvSpPr>
          <p:cNvPr id="19461" name="Rectangle 66">
            <a:extLst>
              <a:ext uri="{FF2B5EF4-FFF2-40B4-BE49-F238E27FC236}">
                <a16:creationId xmlns:a16="http://schemas.microsoft.com/office/drawing/2014/main" id="{23F90139-999A-5C46-B6CF-11E89485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08" y="1643289"/>
            <a:ext cx="5452631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3200" dirty="0">
                <a:solidFill>
                  <a:srgbClr val="C00000"/>
                </a:solidFill>
                <a:latin typeface="Helvetica" pitchFamily="2" charset="0"/>
              </a:rPr>
              <a:t>Recursive query:</a:t>
            </a: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Puts burden of name resolution on the contacted (e.g., root) name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Query to root DNS server is recursive from POV of local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en-US" dirty="0">
                <a:latin typeface="Helvetica" pitchFamily="2" charset="0"/>
              </a:rPr>
              <a:t>Problem: think about load on the root DNS server.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Must it answer every DNS query?</a:t>
            </a:r>
          </a:p>
          <a:p>
            <a:pPr marL="0" indent="0">
              <a:buNone/>
            </a:pPr>
            <a:endParaRPr lang="en-US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4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/>
      <p:bldP spid="19469" grpId="0" animBg="1"/>
      <p:bldP spid="19470" grpId="0" animBg="1"/>
      <p:bldP spid="19472" grpId="0"/>
      <p:bldP spid="19473" grpId="0"/>
      <p:bldP spid="19474" grpId="0"/>
      <p:bldP spid="19475" grpId="0"/>
      <p:bldP spid="19476" grpId="0"/>
      <p:bldP spid="19481" grpId="0"/>
      <p:bldP spid="19482" grpId="0"/>
      <p:bldP spid="19483" grpId="0" animBg="1"/>
      <p:bldP spid="19485" grpId="0" animBg="1"/>
      <p:bldP spid="19486" grpId="0" animBg="1"/>
      <p:bldP spid="19487" grpId="0" animBg="1"/>
      <p:bldP spid="19488" grpId="0"/>
      <p:bldP spid="194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DF12E9CF-844E-4549-A197-DE92C03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66C23D-04BA-0041-8988-14490C39BFA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9972CE1-42A7-D149-9E89-609F92A78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2669" y="1758950"/>
            <a:ext cx="10780394" cy="4733925"/>
          </a:xfrm>
        </p:spPr>
        <p:txBody>
          <a:bodyPr>
            <a:normAutofit/>
          </a:bodyPr>
          <a:lstStyle/>
          <a:p>
            <a:r>
              <a:rPr lang="en-US" altLang="en-US" dirty="0"/>
              <a:t>Once (any) name server learns a name to IP address mapping, it </a:t>
            </a:r>
            <a:r>
              <a:rPr lang="en-US" altLang="en-US" i="1" dirty="0">
                <a:solidFill>
                  <a:srgbClr val="C00000"/>
                </a:solidFill>
              </a:rPr>
              <a:t>caches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the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mapping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Cache entries timeout (disappear) after some time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TLD servers typically cached in local name servers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In practice, root name servers aren’t visited often!</a:t>
            </a:r>
          </a:p>
          <a:p>
            <a:pPr lvl="1"/>
            <a:endParaRPr lang="en-US" altLang="en-US" sz="2800" dirty="0"/>
          </a:p>
          <a:p>
            <a:r>
              <a:rPr lang="en-US" altLang="en-US" sz="3200" dirty="0">
                <a:solidFill>
                  <a:srgbClr val="C00000"/>
                </a:solidFill>
              </a:rPr>
              <a:t>Caching is pervasive in DNS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E5698-DD6F-9B4B-9331-BCA417B2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F971-FD53-9649-9F2D-AAB0380F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6E48-0A7F-9646-9A59-9EEFFF02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dig &lt;domain-name&gt;</a:t>
            </a:r>
          </a:p>
          <a:p>
            <a:r>
              <a:rPr lang="en-US" dirty="0">
                <a:latin typeface="Courier" pitchFamily="2" charset="0"/>
              </a:rPr>
              <a:t>dig +trace &lt;domain-name&gt;</a:t>
            </a:r>
          </a:p>
          <a:p>
            <a:r>
              <a:rPr lang="en-US" dirty="0">
                <a:latin typeface="Courier" pitchFamily="2" charset="0"/>
              </a:rPr>
              <a:t>dig @&lt;</a:t>
            </a:r>
            <a:r>
              <a:rPr lang="en-US" dirty="0" err="1">
                <a:latin typeface="Courier" pitchFamily="2" charset="0"/>
              </a:rPr>
              <a:t>dns</a:t>
            </a:r>
            <a:r>
              <a:rPr lang="en-US" dirty="0">
                <a:latin typeface="Courier" pitchFamily="2" charset="0"/>
              </a:rPr>
              <a:t>-server&gt; &lt;domain-name&gt;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/>
              <a:t>Don’t just watch; try it!</a:t>
            </a:r>
          </a:p>
        </p:txBody>
      </p:sp>
    </p:spTree>
    <p:extLst>
      <p:ext uri="{BB962C8B-B14F-4D97-AF65-F5344CB8AC3E}">
        <p14:creationId xmlns:p14="http://schemas.microsoft.com/office/powerpoint/2010/main" val="243412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AE3EAF6-C893-CA47-9ECF-B756B5AC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35B47A-D9DA-2745-A8FE-EDF463AFEE4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BF76EB-C53F-FE4B-B063-4CFB04161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Bootstrapping DNS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94FA66B-865B-4D49-B414-48609C16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789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does a host contact the name server if all it has is the domain name and no (name server) IP address?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IP address of at least 1 nameserver (usually, a local resolver) must be known a priori </a:t>
            </a:r>
          </a:p>
          <a:p>
            <a:pPr marL="73025" indent="-293688"/>
            <a:r>
              <a:rPr lang="en-US" altLang="en-US" dirty="0"/>
              <a:t>The name server may be bootstrapped “statically”, e.g.,</a:t>
            </a:r>
          </a:p>
          <a:p>
            <a:pPr marL="692150" lvl="1" indent="-347663"/>
            <a:r>
              <a:rPr lang="en-US" altLang="en-US" sz="2000" dirty="0"/>
              <a:t>File 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etc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resolv.conf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unix</a:t>
            </a:r>
            <a:endParaRPr lang="en-US" altLang="en-US" sz="2000" dirty="0"/>
          </a:p>
          <a:p>
            <a:pPr marL="692150" lvl="1" indent="-347663"/>
            <a:r>
              <a:rPr lang="en-US" altLang="en-US" sz="2000" dirty="0">
                <a:latin typeface="Courier New" panose="02070309020205020404" pitchFamily="49" charset="0"/>
              </a:rPr>
              <a:t>Start -&gt; settings-&gt; control panel-&gt; network -&gt;TCP/IP -&gt; properties</a:t>
            </a:r>
            <a:r>
              <a:rPr lang="en-US" altLang="en-US" sz="2000" dirty="0"/>
              <a:t> in windows </a:t>
            </a:r>
          </a:p>
          <a:p>
            <a:pPr marL="234950" indent="-347663"/>
            <a:r>
              <a:rPr lang="en-US" altLang="en-US" dirty="0"/>
              <a:t>… or with another protocol!</a:t>
            </a:r>
          </a:p>
          <a:p>
            <a:pPr marL="692150" lvl="1" indent="-347663"/>
            <a:r>
              <a:rPr lang="en-US" altLang="en-US" dirty="0">
                <a:solidFill>
                  <a:srgbClr val="C00000"/>
                </a:solidFill>
              </a:rPr>
              <a:t>DHCP: </a:t>
            </a:r>
            <a:r>
              <a:rPr lang="en-US" altLang="en-US" dirty="0"/>
              <a:t>Dynamic Host Configuration Protocol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95076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054E-6845-004F-A56C-273FDF35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may seem “basic”, low level, but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8846E-FFE8-C749-B18F-81B6A701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9783B-52AF-214E-8AB4-41957E2A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49000"/>
            <a:ext cx="5627914" cy="1117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8CE98-6718-4E46-AC72-B22C523A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514" y="2667711"/>
            <a:ext cx="8893629" cy="932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AD74E-A288-F24C-ADA4-B5A936E91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866092"/>
            <a:ext cx="7274379" cy="924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32FB1-1AE6-3A45-AFAC-B803DF863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52" y="3760317"/>
            <a:ext cx="5010519" cy="11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9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E08-8129-3C45-B878-8CCF5029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Resource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DC750-3F0E-E64F-83B9-DB3A858DF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7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17CD-F3F8-AC4E-97DD-C873AC1B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is a distributed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E356-1AE6-814F-9DFE-C4E2EA84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stores </a:t>
            </a:r>
            <a:r>
              <a:rPr lang="en-US" dirty="0">
                <a:solidFill>
                  <a:srgbClr val="C00000"/>
                </a:solidFill>
              </a:rPr>
              <a:t>resource records (RRs)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(Incomplete) message format for each resource record (RR):</a:t>
            </a:r>
          </a:p>
          <a:p>
            <a:pPr lvl="1"/>
            <a:r>
              <a:rPr lang="en-US" dirty="0"/>
              <a:t>Class, type, name, value, TTL</a:t>
            </a:r>
          </a:p>
          <a:p>
            <a:pPr lvl="1"/>
            <a:endParaRPr lang="en-US" dirty="0"/>
          </a:p>
          <a:p>
            <a:r>
              <a:rPr lang="en-US" dirty="0"/>
              <a:t>You can read all the gory details of the message format at </a:t>
            </a:r>
            <a:r>
              <a:rPr lang="en-US" dirty="0">
                <a:hlinkClick r:id="rId2"/>
              </a:rPr>
              <a:t>https://www.iana.org/assignments/dns-parameters/dns-parameters.xhtml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7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>
            <a:extLst>
              <a:ext uri="{FF2B5EF4-FFF2-40B4-BE49-F238E27FC236}">
                <a16:creationId xmlns:a16="http://schemas.microsoft.com/office/drawing/2014/main" id="{6839D8DF-92CC-994F-8F27-465EEB5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420BC16-3D75-AD48-BDE9-82F23DA6BB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810B34C-5388-EA43-9034-5E31FF1EC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1284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DNS records</a:t>
            </a:r>
            <a:endParaRPr lang="en-US" altLang="en-US" sz="4800" dirty="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B062E04-4080-F448-BB8F-0A3E863EEE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57375" y="4510082"/>
            <a:ext cx="4000500" cy="18669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Type=NS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name</a:t>
            </a:r>
            <a:r>
              <a:rPr lang="en-US" altLang="en-US" sz="2000" dirty="0">
                <a:solidFill>
                  <a:schemeClr val="tx1"/>
                </a:solidFill>
              </a:rPr>
              <a:t> is domain (e.g. </a:t>
            </a:r>
            <a:r>
              <a:rPr lang="en-US" altLang="en-US" sz="2000" dirty="0" err="1">
                <a:solidFill>
                  <a:schemeClr val="tx1"/>
                </a:solidFill>
              </a:rPr>
              <a:t>foo.com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value</a:t>
            </a:r>
            <a:r>
              <a:rPr lang="en-US" altLang="en-US" sz="2000" dirty="0">
                <a:solidFill>
                  <a:schemeClr val="tx1"/>
                </a:solidFill>
              </a:rPr>
              <a:t> is hostname of authoritative name server for this domain</a:t>
            </a:r>
          </a:p>
          <a:p>
            <a:endParaRPr lang="en-US" altLang="en-US" sz="2400" dirty="0"/>
          </a:p>
        </p:txBody>
      </p:sp>
      <p:sp>
        <p:nvSpPr>
          <p:cNvPr id="23559" name="Rectangle 8">
            <a:extLst>
              <a:ext uri="{FF2B5EF4-FFF2-40B4-BE49-F238E27FC236}">
                <a16:creationId xmlns:a16="http://schemas.microsoft.com/office/drawing/2014/main" id="{BD6059D2-3CF3-7648-9E11-FEEDDCE3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1748739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IPv4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2CE6CB9E-CD31-0D4D-B338-2E838B91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029726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Type=CNAME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alias name for some “canonical” (the real) name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e.g., </a:t>
            </a:r>
            <a:r>
              <a:rPr lang="en-US" altLang="en-US" sz="1800" dirty="0" err="1">
                <a:latin typeface="Helvetica" pitchFamily="2" charset="0"/>
              </a:rPr>
              <a:t>www.ibm.com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2000" dirty="0">
                <a:latin typeface="Helvetica" pitchFamily="2" charset="0"/>
              </a:rPr>
              <a:t>is really</a:t>
            </a:r>
            <a:endParaRPr lang="en-US" altLang="en-US" sz="1800" dirty="0">
              <a:latin typeface="Helvetica" pitchFamily="2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servereast.backup2.ibm.com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canonical name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14470BD7-EB2B-314D-9EBE-E86B3EE6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4" y="4789482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Type=MX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name of </a:t>
            </a:r>
            <a:r>
              <a:rPr lang="en-US" altLang="en-US" sz="2000" dirty="0" err="1">
                <a:latin typeface="Helvetica" pitchFamily="2" charset="0"/>
              </a:rPr>
              <a:t>mailserver</a:t>
            </a:r>
            <a:r>
              <a:rPr lang="en-US" altLang="en-US" sz="2000" dirty="0">
                <a:latin typeface="Helvetica" pitchFamily="2" charset="0"/>
              </a:rPr>
              <a:t> associated with </a:t>
            </a:r>
            <a:r>
              <a:rPr lang="en-US" altLang="en-US" sz="2000" b="1" dirty="0">
                <a:latin typeface="Helvetica" pitchFamily="2" charset="0"/>
              </a:rPr>
              <a:t>name</a:t>
            </a:r>
            <a:endParaRPr lang="en-US" altLang="en-US" sz="2000" dirty="0">
              <a:latin typeface="Helvetica" pitchFamily="2" charset="0"/>
            </a:endParaRP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2" name="Rectangle 8">
            <a:extLst>
              <a:ext uri="{FF2B5EF4-FFF2-40B4-BE49-F238E27FC236}">
                <a16:creationId xmlns:a16="http://schemas.microsoft.com/office/drawing/2014/main" id="{115C873C-A931-9D47-A152-D503AB07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099020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Type=AAAA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IPv6</a:t>
            </a:r>
            <a:r>
              <a:rPr lang="en-US" altLang="en-US" sz="2000" dirty="0">
                <a:latin typeface="Helvetica" pitchFamily="2" charset="0"/>
              </a:rPr>
              <a:t>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32ACD-E985-C246-AC73-B968EB9E63CC}"/>
              </a:ext>
            </a:extLst>
          </p:cNvPr>
          <p:cNvSpPr txBox="1"/>
          <p:nvPr/>
        </p:nvSpPr>
        <p:spPr>
          <a:xfrm>
            <a:off x="471488" y="6356350"/>
            <a:ext cx="10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More complete info at </a:t>
            </a:r>
            <a:r>
              <a:rPr lang="en-US" dirty="0">
                <a:latin typeface="Helvetica" pitchFamily="2" charset="0"/>
                <a:hlinkClick r:id="rId2"/>
              </a:rPr>
              <a:t>https://www.iana.org/assignments/dns-parameters/dns-parameters.xhtml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84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23559" grpId="0"/>
      <p:bldP spid="23560" grpId="0"/>
      <p:bldP spid="23561" grpId="0"/>
      <p:bldP spid="23562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56E979DD-A9C2-0B46-8B59-00581639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record example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C078EB2-25A2-664C-A6EF-990073A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C1B6A0D-9C8F-7641-A97C-6337B673C0E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EF506-BA72-FB4B-99EF-EFB6FFBC3D5C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134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Design.cs.rutgers.edu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192.26.92.30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DE1C04-6F16-114B-9F18-981D34833A0E}"/>
              </a:ext>
            </a:extLst>
          </p:cNvPr>
          <p:cNvGraphicFramePr>
            <a:graphicFrameLocks noGrp="1"/>
          </p:cNvGraphicFramePr>
          <p:nvPr/>
        </p:nvGraphicFramePr>
        <p:xfrm>
          <a:off x="4222750" y="3492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Ns-lcsr.rutgers.edu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0" name="Text Box 5">
            <a:extLst>
              <a:ext uri="{FF2B5EF4-FFF2-40B4-BE49-F238E27FC236}">
                <a16:creationId xmlns:a16="http://schemas.microsoft.com/office/drawing/2014/main" id="{336F3E26-8891-C447-A8B2-2D9FD697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606551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1" name="Text Box 6">
            <a:extLst>
              <a:ext uri="{FF2B5EF4-FFF2-40B4-BE49-F238E27FC236}">
                <a16:creationId xmlns:a16="http://schemas.microsoft.com/office/drawing/2014/main" id="{CA5920F0-3404-9A43-98C4-6E7366F2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567113"/>
            <a:ext cx="2306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Information about nameserver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2" name="Line 9">
            <a:extLst>
              <a:ext uri="{FF2B5EF4-FFF2-40B4-BE49-F238E27FC236}">
                <a16:creationId xmlns:a16="http://schemas.microsoft.com/office/drawing/2014/main" id="{1CCAD9D6-E831-414F-B8B6-52A2FE573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6" y="2330451"/>
            <a:ext cx="1514475" cy="3714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10">
            <a:extLst>
              <a:ext uri="{FF2B5EF4-FFF2-40B4-BE49-F238E27FC236}">
                <a16:creationId xmlns:a16="http://schemas.microsoft.com/office/drawing/2014/main" id="{99E7EC97-50BB-1C42-9AC9-14629D8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5199063"/>
            <a:ext cx="1447800" cy="133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A4589-BA4C-EF41-B1DF-D66FF6C47627}"/>
              </a:ext>
            </a:extLst>
          </p:cNvPr>
          <p:cNvSpPr txBox="1"/>
          <p:nvPr/>
        </p:nvSpPr>
        <p:spPr>
          <a:xfrm>
            <a:off x="1123949" y="6064250"/>
            <a:ext cx="930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DNS serves as a general repository of information for the Internet!</a:t>
            </a:r>
          </a:p>
        </p:txBody>
      </p:sp>
    </p:spTree>
    <p:extLst>
      <p:ext uri="{BB962C8B-B14F-4D97-AF65-F5344CB8AC3E}">
        <p14:creationId xmlns:p14="http://schemas.microsoft.com/office/powerpoint/2010/main" val="24457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6188-4A7D-684C-6764-ACB46B5C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9C58BA-5943-747C-2696-A4E9EF76D22B}"/>
              </a:ext>
            </a:extLst>
          </p:cNvPr>
          <p:cNvCxnSpPr/>
          <p:nvPr/>
        </p:nvCxnSpPr>
        <p:spPr>
          <a:xfrm>
            <a:off x="728031" y="2256424"/>
            <a:ext cx="0" cy="30737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10F3B7-D7EC-102F-A5E2-B76F5A6A7B94}"/>
              </a:ext>
            </a:extLst>
          </p:cNvPr>
          <p:cNvCxnSpPr/>
          <p:nvPr/>
        </p:nvCxnSpPr>
        <p:spPr>
          <a:xfrm>
            <a:off x="2973635" y="2256424"/>
            <a:ext cx="0" cy="30737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83DF8A-815D-3704-81F7-7A896CED2389}"/>
              </a:ext>
            </a:extLst>
          </p:cNvPr>
          <p:cNvCxnSpPr/>
          <p:nvPr/>
        </p:nvCxnSpPr>
        <p:spPr>
          <a:xfrm>
            <a:off x="728031" y="2542863"/>
            <a:ext cx="2268557" cy="870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BEC7CF-3963-7357-6B6C-8DC651BD52AD}"/>
              </a:ext>
            </a:extLst>
          </p:cNvPr>
          <p:cNvCxnSpPr/>
          <p:nvPr/>
        </p:nvCxnSpPr>
        <p:spPr>
          <a:xfrm>
            <a:off x="705077" y="2725042"/>
            <a:ext cx="2268557" cy="870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493342-525F-29FC-F4A2-C43390FFA735}"/>
              </a:ext>
            </a:extLst>
          </p:cNvPr>
          <p:cNvCxnSpPr/>
          <p:nvPr/>
        </p:nvCxnSpPr>
        <p:spPr>
          <a:xfrm>
            <a:off x="750986" y="2922944"/>
            <a:ext cx="2268557" cy="870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A63D99-A6CA-E7FB-E878-C3F1495E3197}"/>
              </a:ext>
            </a:extLst>
          </p:cNvPr>
          <p:cNvCxnSpPr>
            <a:cxnSpLocks/>
          </p:cNvCxnSpPr>
          <p:nvPr/>
        </p:nvCxnSpPr>
        <p:spPr>
          <a:xfrm>
            <a:off x="3095737" y="2513287"/>
            <a:ext cx="0" cy="80626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D73E23-ADB1-6079-3781-055DAEEE9F86}"/>
              </a:ext>
            </a:extLst>
          </p:cNvPr>
          <p:cNvCxnSpPr>
            <a:cxnSpLocks/>
          </p:cNvCxnSpPr>
          <p:nvPr/>
        </p:nvCxnSpPr>
        <p:spPr>
          <a:xfrm>
            <a:off x="3095737" y="3319551"/>
            <a:ext cx="0" cy="644488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BB3F78-E8FB-7862-0EA6-95222C5A17B5}"/>
              </a:ext>
            </a:extLst>
          </p:cNvPr>
          <p:cNvCxnSpPr>
            <a:cxnSpLocks/>
          </p:cNvCxnSpPr>
          <p:nvPr/>
        </p:nvCxnSpPr>
        <p:spPr>
          <a:xfrm>
            <a:off x="3093901" y="3964039"/>
            <a:ext cx="0" cy="6444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BD9DD9-EEF6-D8C7-BB75-78ACA5900079}"/>
              </a:ext>
            </a:extLst>
          </p:cNvPr>
          <p:cNvCxnSpPr>
            <a:cxnSpLocks/>
          </p:cNvCxnSpPr>
          <p:nvPr/>
        </p:nvCxnSpPr>
        <p:spPr>
          <a:xfrm>
            <a:off x="3020463" y="4608528"/>
            <a:ext cx="713614" cy="283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1CD5A2-27F0-F2E1-7D3F-D5BD82E81BD4}"/>
              </a:ext>
            </a:extLst>
          </p:cNvPr>
          <p:cNvCxnSpPr>
            <a:cxnSpLocks/>
          </p:cNvCxnSpPr>
          <p:nvPr/>
        </p:nvCxnSpPr>
        <p:spPr>
          <a:xfrm>
            <a:off x="3019543" y="4790707"/>
            <a:ext cx="714534" cy="2915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1AEEB6-9ED0-F7D5-52E8-AFFEA4401177}"/>
              </a:ext>
            </a:extLst>
          </p:cNvPr>
          <p:cNvCxnSpPr>
            <a:cxnSpLocks/>
          </p:cNvCxnSpPr>
          <p:nvPr/>
        </p:nvCxnSpPr>
        <p:spPr>
          <a:xfrm>
            <a:off x="3021384" y="4988609"/>
            <a:ext cx="712693" cy="27582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3A8A80-4D2C-134F-0151-664747B72F1B}"/>
              </a:ext>
            </a:extLst>
          </p:cNvPr>
          <p:cNvSpPr txBox="1"/>
          <p:nvPr/>
        </p:nvSpPr>
        <p:spPr>
          <a:xfrm>
            <a:off x="3348669" y="2750647"/>
            <a:ext cx="15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Propagation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7105A-B60A-CFBB-483C-E0D9EAD9B7C1}"/>
              </a:ext>
            </a:extLst>
          </p:cNvPr>
          <p:cNvSpPr txBox="1"/>
          <p:nvPr/>
        </p:nvSpPr>
        <p:spPr>
          <a:xfrm>
            <a:off x="3371623" y="3457129"/>
            <a:ext cx="15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Transmission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63683-AEEA-8657-E0E8-6EA0E078D37E}"/>
              </a:ext>
            </a:extLst>
          </p:cNvPr>
          <p:cNvSpPr txBox="1"/>
          <p:nvPr/>
        </p:nvSpPr>
        <p:spPr>
          <a:xfrm>
            <a:off x="3371623" y="4137758"/>
            <a:ext cx="15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Queueing</a:t>
            </a:r>
          </a:p>
        </p:txBody>
      </p:sp>
      <p:pic>
        <p:nvPicPr>
          <p:cNvPr id="22" name="Picture 18" descr="Router Clip Art">
            <a:extLst>
              <a:ext uri="{FF2B5EF4-FFF2-40B4-BE49-F238E27FC236}">
                <a16:creationId xmlns:a16="http://schemas.microsoft.com/office/drawing/2014/main" id="{0B069951-5BB7-EE55-6FAC-46590F0D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027" y="1778098"/>
            <a:ext cx="821210" cy="60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58F9E679-243E-CD47-BB6C-D4EEA19C2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7" y="1690688"/>
            <a:ext cx="851800" cy="66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7816B4-193A-0852-7A7F-791269EE5E54}"/>
              </a:ext>
            </a:extLst>
          </p:cNvPr>
          <p:cNvCxnSpPr/>
          <p:nvPr/>
        </p:nvCxnSpPr>
        <p:spPr>
          <a:xfrm flipH="1">
            <a:off x="1377108" y="2725042"/>
            <a:ext cx="508156" cy="870333"/>
          </a:xfrm>
          <a:prstGeom prst="straightConnector1">
            <a:avLst/>
          </a:prstGeom>
          <a:ln w="127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C6DB92-B082-26D0-978F-561E004B6D61}"/>
              </a:ext>
            </a:extLst>
          </p:cNvPr>
          <p:cNvSpPr txBox="1"/>
          <p:nvPr/>
        </p:nvSpPr>
        <p:spPr>
          <a:xfrm>
            <a:off x="944777" y="3628025"/>
            <a:ext cx="1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Bandwidth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151195-86EE-3597-977F-04CD798E2A5E}"/>
              </a:ext>
            </a:extLst>
          </p:cNvPr>
          <p:cNvCxnSpPr>
            <a:cxnSpLocks/>
          </p:cNvCxnSpPr>
          <p:nvPr/>
        </p:nvCxnSpPr>
        <p:spPr>
          <a:xfrm>
            <a:off x="775742" y="2485452"/>
            <a:ext cx="2220846" cy="2783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327F3E9-CF47-5D3E-A834-E5BB81EF3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20" y="1345674"/>
            <a:ext cx="1390360" cy="130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538E9607-F988-2357-AF6E-A8E53B89A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488" y="1250467"/>
            <a:ext cx="866197" cy="114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9B159CC-F8E7-85DA-BFB2-4334F3F0C3B4}"/>
              </a:ext>
            </a:extLst>
          </p:cNvPr>
          <p:cNvSpPr txBox="1"/>
          <p:nvPr/>
        </p:nvSpPr>
        <p:spPr>
          <a:xfrm>
            <a:off x="6183880" y="2666154"/>
            <a:ext cx="251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Application process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B26EFC-F10A-6C16-BC32-03556F2D112E}"/>
              </a:ext>
            </a:extLst>
          </p:cNvPr>
          <p:cNvCxnSpPr>
            <a:cxnSpLocks/>
          </p:cNvCxnSpPr>
          <p:nvPr/>
        </p:nvCxnSpPr>
        <p:spPr>
          <a:xfrm flipV="1">
            <a:off x="4993735" y="5280801"/>
            <a:ext cx="7052754" cy="14156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1ADEBCC-87C3-85D9-C9E7-28BFF889C3B1}"/>
              </a:ext>
            </a:extLst>
          </p:cNvPr>
          <p:cNvSpPr txBox="1"/>
          <p:nvPr/>
        </p:nvSpPr>
        <p:spPr>
          <a:xfrm>
            <a:off x="4657622" y="4886039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User 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308619-28C0-1B30-F080-01AC94FD0230}"/>
              </a:ext>
            </a:extLst>
          </p:cNvPr>
          <p:cNvSpPr txBox="1"/>
          <p:nvPr/>
        </p:nvSpPr>
        <p:spPr>
          <a:xfrm>
            <a:off x="4509965" y="5393872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Kernel space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3AB597E-BED1-6FE1-3B29-AD52AFDB94BA}"/>
              </a:ext>
            </a:extLst>
          </p:cNvPr>
          <p:cNvSpPr/>
          <p:nvPr/>
        </p:nvSpPr>
        <p:spPr>
          <a:xfrm>
            <a:off x="6012195" y="5099236"/>
            <a:ext cx="1727847" cy="4374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" pitchFamily="2" charset="0"/>
              </a:rPr>
              <a:t>Socket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4D28D8-A091-3C53-E493-561DF68300ED}"/>
              </a:ext>
            </a:extLst>
          </p:cNvPr>
          <p:cNvSpPr txBox="1"/>
          <p:nvPr/>
        </p:nvSpPr>
        <p:spPr>
          <a:xfrm>
            <a:off x="372797" y="5407493"/>
            <a:ext cx="4257719" cy="114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latin typeface="Helvetica" pitchFamily="2" charset="0"/>
              </a:rPr>
              <a:t>Client-server architecture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Helvetica" pitchFamily="2" charset="0"/>
              </a:rPr>
              <a:t>Peer to peer architecture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E19A69-4E15-8658-019E-5063583AEC20}"/>
              </a:ext>
            </a:extLst>
          </p:cNvPr>
          <p:cNvCxnSpPr>
            <a:cxnSpLocks/>
          </p:cNvCxnSpPr>
          <p:nvPr/>
        </p:nvCxnSpPr>
        <p:spPr>
          <a:xfrm>
            <a:off x="515954" y="2440241"/>
            <a:ext cx="0" cy="644488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674E041-687D-6168-8A72-124C97DC5B9A}"/>
              </a:ext>
            </a:extLst>
          </p:cNvPr>
          <p:cNvSpPr txBox="1"/>
          <p:nvPr/>
        </p:nvSpPr>
        <p:spPr>
          <a:xfrm>
            <a:off x="6220990" y="1253721"/>
            <a:ext cx="57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A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CD773D8-A756-0EA6-9EA8-A7D70CF4C9F6}"/>
              </a:ext>
            </a:extLst>
          </p:cNvPr>
          <p:cNvSpPr/>
          <p:nvPr/>
        </p:nvSpPr>
        <p:spPr>
          <a:xfrm>
            <a:off x="5165997" y="3046102"/>
            <a:ext cx="3206822" cy="17446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A5631B-0C19-CCB6-43A4-F3112C016552}"/>
              </a:ext>
            </a:extLst>
          </p:cNvPr>
          <p:cNvSpPr txBox="1"/>
          <p:nvPr/>
        </p:nvSpPr>
        <p:spPr>
          <a:xfrm>
            <a:off x="7473328" y="2301973"/>
            <a:ext cx="7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A</a:t>
            </a:r>
            <a:endParaRPr lang="en-US" baseline="-25000" dirty="0">
              <a:latin typeface="Helvetica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2D8E95-9B8E-F668-7A79-6979CD1A6B7A}"/>
              </a:ext>
            </a:extLst>
          </p:cNvPr>
          <p:cNvSpPr txBox="1"/>
          <p:nvPr/>
        </p:nvSpPr>
        <p:spPr>
          <a:xfrm>
            <a:off x="10009767" y="1668964"/>
            <a:ext cx="57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D645EF-66B4-8DBE-CE37-C38A11442B87}"/>
              </a:ext>
            </a:extLst>
          </p:cNvPr>
          <p:cNvSpPr txBox="1"/>
          <p:nvPr/>
        </p:nvSpPr>
        <p:spPr>
          <a:xfrm>
            <a:off x="9235901" y="2254930"/>
            <a:ext cx="7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B</a:t>
            </a:r>
            <a:endParaRPr lang="en-US" baseline="-25000" dirty="0">
              <a:latin typeface="Helvetica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5BE769-AA44-5782-3336-F828D2FD1FD3}"/>
              </a:ext>
            </a:extLst>
          </p:cNvPr>
          <p:cNvSpPr txBox="1"/>
          <p:nvPr/>
        </p:nvSpPr>
        <p:spPr>
          <a:xfrm>
            <a:off x="5326808" y="3653413"/>
            <a:ext cx="344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connect(IP</a:t>
            </a:r>
            <a:r>
              <a:rPr lang="en-US" baseline="-25000" dirty="0">
                <a:latin typeface="Courier" pitchFamily="2" charset="0"/>
              </a:rPr>
              <a:t>B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port</a:t>
            </a:r>
            <a:r>
              <a:rPr lang="en-US" baseline="-25000" dirty="0" err="1">
                <a:latin typeface="Courier" pitchFamily="2" charset="0"/>
              </a:rPr>
              <a:t>B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algn="l"/>
            <a:r>
              <a:rPr lang="en-US" dirty="0">
                <a:latin typeface="Courier" pitchFamily="2" charset="0"/>
              </a:rPr>
              <a:t>send(data)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8FBBD7-518F-4FF1-C3F2-899F96A3F336}"/>
              </a:ext>
            </a:extLst>
          </p:cNvPr>
          <p:cNvSpPr/>
          <p:nvPr/>
        </p:nvSpPr>
        <p:spPr>
          <a:xfrm>
            <a:off x="8839667" y="3046372"/>
            <a:ext cx="3206822" cy="17446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E1F7DB-CDE4-47FD-F8BE-E0BCA0F9DCA2}"/>
              </a:ext>
            </a:extLst>
          </p:cNvPr>
          <p:cNvSpPr txBox="1"/>
          <p:nvPr/>
        </p:nvSpPr>
        <p:spPr>
          <a:xfrm>
            <a:off x="9235901" y="3358110"/>
            <a:ext cx="2552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bind(IP</a:t>
            </a:r>
            <a:r>
              <a:rPr lang="en-US" baseline="-25000" dirty="0">
                <a:latin typeface="Courier" pitchFamily="2" charset="0"/>
              </a:rPr>
              <a:t>B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port</a:t>
            </a:r>
            <a:r>
              <a:rPr lang="en-US" baseline="-25000" dirty="0" err="1">
                <a:latin typeface="Courier" pitchFamily="2" charset="0"/>
              </a:rPr>
              <a:t>B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algn="l"/>
            <a:r>
              <a:rPr lang="en-US" dirty="0">
                <a:latin typeface="Courier" pitchFamily="2" charset="0"/>
              </a:rPr>
              <a:t>listen()</a:t>
            </a:r>
          </a:p>
          <a:p>
            <a:pPr algn="l"/>
            <a:r>
              <a:rPr lang="en-US" dirty="0">
                <a:latin typeface="Courier" pitchFamily="2" charset="0"/>
              </a:rPr>
              <a:t>accept()</a:t>
            </a:r>
          </a:p>
          <a:p>
            <a:pPr algn="l"/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(data)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131DFAB-D2C6-CE82-B6F5-CAFA8678D94A}"/>
              </a:ext>
            </a:extLst>
          </p:cNvPr>
          <p:cNvSpPr/>
          <p:nvPr/>
        </p:nvSpPr>
        <p:spPr>
          <a:xfrm>
            <a:off x="9525365" y="5126521"/>
            <a:ext cx="1727847" cy="4374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" pitchFamily="2" charset="0"/>
              </a:rPr>
              <a:t>Socket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4C77C0-31B1-9D05-F9C8-69D8CC78BF10}"/>
              </a:ext>
            </a:extLst>
          </p:cNvPr>
          <p:cNvSpPr txBox="1"/>
          <p:nvPr/>
        </p:nvSpPr>
        <p:spPr>
          <a:xfrm>
            <a:off x="5514927" y="5705834"/>
            <a:ext cx="272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OS network stack layers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FE9F73-420A-7479-EA1B-AB9F0944A316}"/>
              </a:ext>
            </a:extLst>
          </p:cNvPr>
          <p:cNvSpPr txBox="1"/>
          <p:nvPr/>
        </p:nvSpPr>
        <p:spPr>
          <a:xfrm>
            <a:off x="8898297" y="5733261"/>
            <a:ext cx="272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OS network stack layers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0BF418-29C6-255C-9F1A-B7A178F1DF82}"/>
              </a:ext>
            </a:extLst>
          </p:cNvPr>
          <p:cNvGrpSpPr/>
          <p:nvPr/>
        </p:nvGrpSpPr>
        <p:grpSpPr>
          <a:xfrm>
            <a:off x="7641139" y="6232274"/>
            <a:ext cx="1822017" cy="369332"/>
            <a:chOff x="5997799" y="3676600"/>
            <a:chExt cx="1822017" cy="369332"/>
          </a:xfrm>
        </p:grpSpPr>
        <p:sp>
          <p:nvSpPr>
            <p:cNvPr id="55" name="Can 54">
              <a:extLst>
                <a:ext uri="{FF2B5EF4-FFF2-40B4-BE49-F238E27FC236}">
                  <a16:creationId xmlns:a16="http://schemas.microsoft.com/office/drawing/2014/main" id="{C5ACAE8A-7EF6-BC0E-3121-785896B4755C}"/>
                </a:ext>
              </a:extLst>
            </p:cNvPr>
            <p:cNvSpPr/>
            <p:nvPr/>
          </p:nvSpPr>
          <p:spPr>
            <a:xfrm rot="5400000">
              <a:off x="6739739" y="2950258"/>
              <a:ext cx="338137" cy="182201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C799F0-AF4A-73D7-690C-9763D00305A6}"/>
                </a:ext>
              </a:extLst>
            </p:cNvPr>
            <p:cNvSpPr txBox="1"/>
            <p:nvPr/>
          </p:nvSpPr>
          <p:spPr>
            <a:xfrm>
              <a:off x="6399866" y="3676600"/>
              <a:ext cx="119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  <a:latin typeface="Helvetica" pitchFamily="2" charset="0"/>
                </a:rPr>
                <a:t>Internet</a:t>
              </a:r>
            </a:p>
          </p:txBody>
        </p:sp>
      </p:grpSp>
      <p:sp>
        <p:nvSpPr>
          <p:cNvPr id="57" name="Bent Up Arrow 56">
            <a:extLst>
              <a:ext uri="{FF2B5EF4-FFF2-40B4-BE49-F238E27FC236}">
                <a16:creationId xmlns:a16="http://schemas.microsoft.com/office/drawing/2014/main" id="{F1E7F612-D7F0-09D4-F707-1F30D20780D9}"/>
              </a:ext>
            </a:extLst>
          </p:cNvPr>
          <p:cNvSpPr/>
          <p:nvPr/>
        </p:nvSpPr>
        <p:spPr>
          <a:xfrm rot="16200000" flipH="1" flipV="1">
            <a:off x="6983634" y="6128110"/>
            <a:ext cx="433546" cy="4507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ent Up Arrow 57">
            <a:extLst>
              <a:ext uri="{FF2B5EF4-FFF2-40B4-BE49-F238E27FC236}">
                <a16:creationId xmlns:a16="http://schemas.microsoft.com/office/drawing/2014/main" id="{EA91C9FE-5524-C592-F45D-75343332E9E8}"/>
              </a:ext>
            </a:extLst>
          </p:cNvPr>
          <p:cNvSpPr/>
          <p:nvPr/>
        </p:nvSpPr>
        <p:spPr>
          <a:xfrm rot="10800000" flipH="1" flipV="1">
            <a:off x="9626980" y="6100350"/>
            <a:ext cx="433546" cy="4507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86ACA3-20E5-350F-60AB-5F87E72CAD93}"/>
              </a:ext>
            </a:extLst>
          </p:cNvPr>
          <p:cNvSpPr txBox="1"/>
          <p:nvPr/>
        </p:nvSpPr>
        <p:spPr>
          <a:xfrm>
            <a:off x="7467076" y="759049"/>
            <a:ext cx="320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4-tuple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8FAA78-954A-FBB1-7BD4-6C66C84A281F}"/>
              </a:ext>
            </a:extLst>
          </p:cNvPr>
          <p:cNvCxnSpPr>
            <a:cxnSpLocks/>
          </p:cNvCxnSpPr>
          <p:nvPr/>
        </p:nvCxnSpPr>
        <p:spPr>
          <a:xfrm flipH="1">
            <a:off x="6650661" y="1087525"/>
            <a:ext cx="642505" cy="19660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23F360-46A8-7D11-6680-B0E4D970810D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7833568" y="1263394"/>
            <a:ext cx="409743" cy="103857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8BDCF99-AD5F-17A9-31FC-54F3C5B49AA4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9740695" y="1276922"/>
            <a:ext cx="558253" cy="39204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A41534-EA0B-5C24-698B-C0709207B2A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118611" y="1262856"/>
            <a:ext cx="477530" cy="99207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04EBEDE-D983-12D8-274E-8429A244CC50}"/>
              </a:ext>
            </a:extLst>
          </p:cNvPr>
          <p:cNvSpPr txBox="1"/>
          <p:nvPr/>
        </p:nvSpPr>
        <p:spPr>
          <a:xfrm>
            <a:off x="8839667" y="2666154"/>
            <a:ext cx="251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Application process</a:t>
            </a:r>
          </a:p>
        </p:txBody>
      </p:sp>
      <p:pic>
        <p:nvPicPr>
          <p:cNvPr id="70" name="Picture 69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74B33EC-3764-D2AC-7A3C-0E456E6EB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882" y="3456103"/>
            <a:ext cx="652370" cy="1207579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8C707373-5B8A-7D88-6675-6DBA12EBCB9C}"/>
              </a:ext>
            </a:extLst>
          </p:cNvPr>
          <p:cNvSpPr/>
          <p:nvPr/>
        </p:nvSpPr>
        <p:spPr>
          <a:xfrm>
            <a:off x="6305860" y="3683503"/>
            <a:ext cx="1887948" cy="481467"/>
          </a:xfrm>
          <a:prstGeom prst="ellipse">
            <a:avLst/>
          </a:prstGeom>
          <a:solidFill>
            <a:srgbClr val="C00000">
              <a:alpha val="27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A4387D-6332-A7BE-78E9-E0FCCB5C048D}"/>
              </a:ext>
            </a:extLst>
          </p:cNvPr>
          <p:cNvSpPr txBox="1"/>
          <p:nvPr/>
        </p:nvSpPr>
        <p:spPr>
          <a:xfrm>
            <a:off x="5317262" y="3361551"/>
            <a:ext cx="344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>
                <a:solidFill>
                  <a:srgbClr val="C00000"/>
                </a:solidFill>
                <a:latin typeface="Courier" pitchFamily="2" charset="0"/>
              </a:rPr>
              <a:t>gethostbyname</a:t>
            </a: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()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702D97-A4C4-11BB-6CBA-A494FA3ED29F}"/>
              </a:ext>
            </a:extLst>
          </p:cNvPr>
          <p:cNvSpPr txBox="1"/>
          <p:nvPr/>
        </p:nvSpPr>
        <p:spPr>
          <a:xfrm>
            <a:off x="3469224" y="1267116"/>
            <a:ext cx="28113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DNS: </a:t>
            </a:r>
            <a:r>
              <a:rPr lang="en-US" sz="2000" dirty="0">
                <a:latin typeface="Helvetica" pitchFamily="2" charset="0"/>
              </a:rPr>
              <a:t>turn human-readable addresses into IP addresses.</a:t>
            </a:r>
            <a:endParaRPr lang="en-US" sz="2800" dirty="0">
              <a:latin typeface="Helvetica" pitchFamily="2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3EDB55-2E51-7AA3-DEDA-F3EF500C3E4D}"/>
              </a:ext>
            </a:extLst>
          </p:cNvPr>
          <p:cNvCxnSpPr>
            <a:cxnSpLocks/>
          </p:cNvCxnSpPr>
          <p:nvPr/>
        </p:nvCxnSpPr>
        <p:spPr>
          <a:xfrm>
            <a:off x="4919023" y="2398312"/>
            <a:ext cx="794152" cy="987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8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6" grpId="0"/>
      <p:bldP spid="35" grpId="0"/>
      <p:bldP spid="37" grpId="0"/>
      <p:bldP spid="38" grpId="0"/>
      <p:bldP spid="39" grpId="0" animBg="1"/>
      <p:bldP spid="40" grpId="0"/>
      <p:bldP spid="42" grpId="0"/>
      <p:bldP spid="43" grpId="0" animBg="1"/>
      <p:bldP spid="44" grpId="0"/>
      <p:bldP spid="45" grpId="0"/>
      <p:bldP spid="46" grpId="0"/>
      <p:bldP spid="47" grpId="0"/>
      <p:bldP spid="48" grpId="0" animBg="1"/>
      <p:bldP spid="49" grpId="0"/>
      <p:bldP spid="51" grpId="0" animBg="1"/>
      <p:bldP spid="52" grpId="0"/>
      <p:bldP spid="53" grpId="0"/>
      <p:bldP spid="57" grpId="0" animBg="1"/>
      <p:bldP spid="58" grpId="0" animBg="1"/>
      <p:bldP spid="59" grpId="0"/>
      <p:bldP spid="68" grpId="0"/>
      <p:bldP spid="72" grpId="0" animBg="1"/>
      <p:bldP spid="73" grpId="0"/>
      <p:bldP spid="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A9EE-58D5-2441-9BE8-62891FB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4596-C63C-C447-87B5-E60C444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dig –t &lt;type&gt; &lt;domain-name&gt;</a:t>
            </a:r>
          </a:p>
        </p:txBody>
      </p:sp>
    </p:spTree>
    <p:extLst>
      <p:ext uri="{BB962C8B-B14F-4D97-AF65-F5344CB8AC3E}">
        <p14:creationId xmlns:p14="http://schemas.microsoft.com/office/powerpoint/2010/main" val="209833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47BF0D01-D30B-0B45-B158-61AE016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04FAA4C-F617-6A41-A05F-E9ED159808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78F07C-613B-C84A-9AF1-00A6658533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543729"/>
            <a:ext cx="10691813" cy="517774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Hostname to IP address translation via a global network of servers</a:t>
            </a:r>
          </a:p>
          <a:p>
            <a:r>
              <a:rPr lang="en-US" altLang="en-US" sz="2400" dirty="0"/>
              <a:t>Embodies several scaling principles</a:t>
            </a:r>
          </a:p>
          <a:p>
            <a:pPr lvl="1"/>
            <a:r>
              <a:rPr lang="en-US" altLang="en-US" dirty="0"/>
              <a:t>Partition through a hierarchy to silo query load</a:t>
            </a:r>
          </a:p>
          <a:p>
            <a:pPr lvl="1"/>
            <a:r>
              <a:rPr lang="en-US" altLang="en-US" dirty="0"/>
              <a:t>Replication to scale out at each level of hierarchy</a:t>
            </a:r>
          </a:p>
          <a:p>
            <a:pPr lvl="1"/>
            <a:r>
              <a:rPr lang="en-US" altLang="en-US" dirty="0"/>
              <a:t>Caching to reduce query load</a:t>
            </a:r>
          </a:p>
          <a:p>
            <a:r>
              <a:rPr lang="en-US" altLang="en-US" sz="2400" dirty="0"/>
              <a:t>Once you have a reliable DB, can implement many useful things on top! </a:t>
            </a:r>
          </a:p>
          <a:p>
            <a:r>
              <a:rPr lang="en-US" altLang="en-US" sz="2400" dirty="0"/>
              <a:t>Example 1: Scaling large web services, e.g., google search, by redirecting different clients to different servers (IP addresses)</a:t>
            </a:r>
          </a:p>
          <a:p>
            <a:pPr lvl="1"/>
            <a:r>
              <a:rPr lang="en-US" altLang="en-US" sz="2000" dirty="0"/>
              <a:t>Reliability, load balancing, performance optimization</a:t>
            </a:r>
          </a:p>
          <a:p>
            <a:r>
              <a:rPr lang="en-US" altLang="en-US" sz="2400" dirty="0"/>
              <a:t>Example 2: Associating certificates, keys (security info) with domain names</a:t>
            </a:r>
          </a:p>
          <a:p>
            <a:pPr lvl="1"/>
            <a:r>
              <a:rPr lang="en-US" altLang="en-US" sz="2000" dirty="0">
                <a:hlinkClick r:id="rId2"/>
              </a:rPr>
              <a:t>https://www.rfc-editor.org/rfc/rfc8162.html</a:t>
            </a:r>
            <a:endParaRPr lang="en-US" altLang="en-US" sz="2000" dirty="0"/>
          </a:p>
          <a:p>
            <a:pPr lvl="1"/>
            <a:r>
              <a:rPr lang="en-US" altLang="en-US" sz="2000" dirty="0">
                <a:hlinkClick r:id="rId3"/>
              </a:rPr>
              <a:t>https://datatracker.ietf.org/doc/draft-ietf-dnsop-svcb-https/00/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C0DAD-AD68-454B-8FA3-9BAFF8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5">
            <a:extLst>
              <a:ext uri="{FF2B5EF4-FFF2-40B4-BE49-F238E27FC236}">
                <a16:creationId xmlns:a16="http://schemas.microsoft.com/office/drawing/2014/main" id="{F5F83FCE-4FCC-5944-BBE6-A7B92D78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579" y="4046169"/>
            <a:ext cx="10101901" cy="2566988"/>
          </a:xfrm>
        </p:spPr>
        <p:txBody>
          <a:bodyPr>
            <a:normAutofit/>
          </a:bodyPr>
          <a:lstStyle/>
          <a:p>
            <a:r>
              <a:rPr lang="en-US" altLang="en-US" dirty="0"/>
              <a:t>Key idea: Implement a server that looks up a table.</a:t>
            </a:r>
          </a:p>
          <a:p>
            <a:r>
              <a:rPr lang="en-US" altLang="en-US" dirty="0"/>
              <a:t>Will this scale?</a:t>
            </a:r>
          </a:p>
          <a:p>
            <a:pPr lvl="1"/>
            <a:r>
              <a:rPr lang="en-US" altLang="en-US" dirty="0"/>
              <a:t>Every new (changed) host needs to be (re)entered in this table</a:t>
            </a:r>
          </a:p>
          <a:p>
            <a:pPr lvl="1"/>
            <a:r>
              <a:rPr lang="en-US" altLang="en-US" dirty="0"/>
              <a:t>Performance: can the server serve billions of Internet users?</a:t>
            </a:r>
          </a:p>
          <a:p>
            <a:pPr lvl="1"/>
            <a:r>
              <a:rPr lang="en-US" altLang="en-US" dirty="0"/>
              <a:t>Failure: what if the server or the database crashes?</a:t>
            </a:r>
          </a:p>
          <a:p>
            <a:pPr lvl="1"/>
            <a:r>
              <a:rPr lang="en-US" altLang="en-US" dirty="0"/>
              <a:t>Security: What if someone “takes over” this server?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17F5CF3-9D09-1543-B981-846A444D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4F791E9-0A13-634C-9A94-3CE750F3F5A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2">
            <a:extLst>
              <a:ext uri="{FF2B5EF4-FFF2-40B4-BE49-F238E27FC236}">
                <a16:creationId xmlns:a16="http://schemas.microsoft.com/office/drawing/2014/main" id="{F7235B5A-B9E4-4943-842B-ACECAFAF4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0585" y="2224239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2293" name="Object 2">
                        <a:extLst>
                          <a:ext uri="{FF2B5EF4-FFF2-40B4-BE49-F238E27FC236}">
                            <a16:creationId xmlns:a16="http://schemas.microsoft.com/office/drawing/2014/main" id="{F7235B5A-B9E4-4943-842B-ACECAFAF4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585" y="2224239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CC8C853-08CF-4642-9AA4-73D4858E9A08}"/>
              </a:ext>
            </a:extLst>
          </p:cNvPr>
          <p:cNvGraphicFramePr>
            <a:graphicFrameLocks noGrp="1"/>
          </p:cNvGraphicFramePr>
          <p:nvPr/>
        </p:nvGraphicFramePr>
        <p:xfrm>
          <a:off x="5834708" y="389892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spotify.com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15" name="TextBox 21">
            <a:extLst>
              <a:ext uri="{FF2B5EF4-FFF2-40B4-BE49-F238E27FC236}">
                <a16:creationId xmlns:a16="http://schemas.microsoft.com/office/drawing/2014/main" id="{C31769EA-1C91-FD45-AE4A-E5E8C71F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90" y="2489218"/>
            <a:ext cx="330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QUERY </a:t>
            </a:r>
            <a:r>
              <a:rPr lang="en-US" altLang="en-US" sz="2400" dirty="0" err="1">
                <a:latin typeface="Helvetica" pitchFamily="2" charset="0"/>
              </a:rPr>
              <a:t>cs.rutgers.edu</a:t>
            </a:r>
            <a:endParaRPr lang="en-US" altLang="en-US" sz="2400" dirty="0">
              <a:latin typeface="Helvetica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2A6AB8-8794-004F-BC7C-3C5BD3BB2307}"/>
              </a:ext>
            </a:extLst>
          </p:cNvPr>
          <p:cNvCxnSpPr/>
          <p:nvPr/>
        </p:nvCxnSpPr>
        <p:spPr bwMode="auto">
          <a:xfrm>
            <a:off x="2926898" y="2492793"/>
            <a:ext cx="6392863" cy="0"/>
          </a:xfrm>
          <a:prstGeom prst="straightConnector1">
            <a:avLst/>
          </a:prstGeom>
          <a:ln w="508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17" name="Straight Arrow Connector 28">
            <a:extLst>
              <a:ext uri="{FF2B5EF4-FFF2-40B4-BE49-F238E27FC236}">
                <a16:creationId xmlns:a16="http://schemas.microsoft.com/office/drawing/2014/main" id="{B12756D7-E4D3-6C41-9463-4AD964C7EDE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1612" y="3423370"/>
            <a:ext cx="6708775" cy="0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TextBox 29">
            <a:extLst>
              <a:ext uri="{FF2B5EF4-FFF2-40B4-BE49-F238E27FC236}">
                <a16:creationId xmlns:a16="http://schemas.microsoft.com/office/drawing/2014/main" id="{A5280324-D38E-364E-812C-CFEE359A0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90" y="3492589"/>
            <a:ext cx="3264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RESPONSE 128.6.4.2</a:t>
            </a:r>
          </a:p>
        </p:txBody>
      </p:sp>
      <p:sp>
        <p:nvSpPr>
          <p:cNvPr id="12319" name="TextBox 30">
            <a:extLst>
              <a:ext uri="{FF2B5EF4-FFF2-40B4-BE49-F238E27FC236}">
                <a16:creationId xmlns:a16="http://schemas.microsoft.com/office/drawing/2014/main" id="{982A0CD2-3816-5F4D-8FE6-C44F634BB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693" y="2110421"/>
            <a:ext cx="3613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&lt;Client IP, </a:t>
            </a:r>
            <a:r>
              <a:rPr lang="en-US" altLang="en-US" sz="1600" dirty="0" err="1">
                <a:latin typeface="Helvetica" pitchFamily="2" charset="0"/>
              </a:rPr>
              <a:t>CPort</a:t>
            </a:r>
            <a:r>
              <a:rPr lang="en-US" altLang="en-US" sz="1600" dirty="0">
                <a:latin typeface="Helvetica" pitchFamily="2" charset="0"/>
              </a:rPr>
              <a:t>, DNS server IP, 53&gt; </a:t>
            </a:r>
          </a:p>
        </p:txBody>
      </p:sp>
      <p:sp>
        <p:nvSpPr>
          <p:cNvPr id="12320" name="TextBox 31">
            <a:extLst>
              <a:ext uri="{FF2B5EF4-FFF2-40B4-BE49-F238E27FC236}">
                <a16:creationId xmlns:a16="http://schemas.microsoft.com/office/drawing/2014/main" id="{0363D13B-44CD-A14B-AD77-30ABEE8EB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120" y="3062120"/>
            <a:ext cx="3354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&lt;DNS server, 53, Client IP, </a:t>
            </a:r>
            <a:r>
              <a:rPr lang="en-US" altLang="en-US" sz="1600" dirty="0" err="1">
                <a:latin typeface="Helvetica" pitchFamily="2" charset="0"/>
              </a:rPr>
              <a:t>Cport</a:t>
            </a:r>
            <a:r>
              <a:rPr lang="en-US" altLang="en-US" sz="1600" dirty="0">
                <a:latin typeface="Helvetica" pitchFamily="2" charset="0"/>
              </a:rPr>
              <a:t>&gt;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327731-9EF3-534B-B4B8-7960BCB9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itchFamily="2" charset="0"/>
              </a:rPr>
              <a:t>Simple DNS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2" name="Picture 25">
            <a:extLst>
              <a:ext uri="{FF2B5EF4-FFF2-40B4-BE49-F238E27FC236}">
                <a16:creationId xmlns:a16="http://schemas.microsoft.com/office/drawing/2014/main" id="{7E6B5F3A-6B48-8357-1DF7-E08565D8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761" y="2058414"/>
            <a:ext cx="719964" cy="95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14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/>
      <p:bldP spid="12318" grpId="0"/>
      <p:bldP spid="12319" grpId="0"/>
      <p:bldP spid="123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>
            <a:extLst>
              <a:ext uri="{FF2B5EF4-FFF2-40B4-BE49-F238E27FC236}">
                <a16:creationId xmlns:a16="http://schemas.microsoft.com/office/drawing/2014/main" id="{266DCEF4-203F-F94A-98A5-EADF08A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1403D0-2BF8-F643-BE6A-D55A9773C9F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CD09C6D6-82DD-0D40-B5C5-B8F44CC0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19192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Root DNS Servers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2C38EFAA-E66D-114D-A72C-25ACBB64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987676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com DNS servers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9D487FE8-72D8-9D48-98BC-D4115260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2921001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org DNS servers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E744E2F4-6F19-9F4D-B689-EC9EC7455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2921001"/>
            <a:ext cx="192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edu DNS servers</a:t>
            </a: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0C624542-E3B4-3442-8B03-A4B15FD65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076" y="2319338"/>
            <a:ext cx="2074863" cy="6016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0B69DC45-70E1-004D-87A2-A5DF035E3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2252664"/>
            <a:ext cx="0" cy="668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FDD431E1-D7F1-4543-A409-68E6881FD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464" y="2319338"/>
            <a:ext cx="2147887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0EEB8BCD-D37A-E74C-832D-42A61D714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35956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rutgers.edu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893DAF49-4DA7-9F48-A7D5-78395942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788" y="355600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umass.edu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67A621CC-C988-C747-B7BA-693289C056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2263" y="3254376"/>
            <a:ext cx="500062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311D0620-3368-C146-931E-5B394FE75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2539" y="3254376"/>
            <a:ext cx="428625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845E2251-6B04-1B46-AA09-FDF78D55C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68935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google.com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854EBB05-B461-0048-93B8-516B7CEC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722688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amazon.com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2E07294C-1128-C241-B9ED-D9F3241D5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9239" y="3322638"/>
            <a:ext cx="287337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6A97D8D4-36F0-4C48-8596-9E96B5716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4" y="3322638"/>
            <a:ext cx="358775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7247BEFF-6F5F-E945-9312-D1B592EE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36210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wnyc.org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196920E4-A70A-A94E-BEEC-02A056C7D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3254375"/>
            <a:ext cx="0" cy="401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5">
            <a:extLst>
              <a:ext uri="{FF2B5EF4-FFF2-40B4-BE49-F238E27FC236}">
                <a16:creationId xmlns:a16="http://schemas.microsoft.com/office/drawing/2014/main" id="{F40CB8C9-8A6F-5F47-9820-38758628A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7875" y="4244975"/>
            <a:ext cx="444500" cy="522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Text Box 26">
            <a:extLst>
              <a:ext uri="{FF2B5EF4-FFF2-40B4-BE49-F238E27FC236}">
                <a16:creationId xmlns:a16="http://schemas.microsoft.com/office/drawing/2014/main" id="{3BC06DE9-3011-554E-B016-5FAE1543C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477361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cs.rutgers.edu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DNS server</a:t>
            </a:r>
          </a:p>
        </p:txBody>
      </p:sp>
      <p:sp>
        <p:nvSpPr>
          <p:cNvPr id="14359" name="Text Box 27">
            <a:extLst>
              <a:ext uri="{FF2B5EF4-FFF2-40B4-BE49-F238E27FC236}">
                <a16:creationId xmlns:a16="http://schemas.microsoft.com/office/drawing/2014/main" id="{30F37D51-231D-E04E-AC77-88A01811D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25517"/>
            <a:ext cx="15888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RFC 1034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438B3-A2CF-AF46-9E20-6061D638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itchFamily="2" charset="0"/>
              </a:rPr>
              <a:t>Distributed and hierarchical database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A28DC-F86B-0340-8BAE-EDF38BD68A2F}"/>
              </a:ext>
            </a:extLst>
          </p:cNvPr>
          <p:cNvSpPr txBox="1"/>
          <p:nvPr/>
        </p:nvSpPr>
        <p:spPr>
          <a:xfrm>
            <a:off x="9580563" y="1919288"/>
            <a:ext cx="230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Top-level domain (TLD) servers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ADBC3-871D-6644-82AD-F8E4EFE24056}"/>
              </a:ext>
            </a:extLst>
          </p:cNvPr>
          <p:cNvCxnSpPr/>
          <p:nvPr/>
        </p:nvCxnSpPr>
        <p:spPr>
          <a:xfrm flipH="1">
            <a:off x="8872539" y="2319338"/>
            <a:ext cx="581024" cy="60166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82E6E-EA88-7F44-8FB6-EA26473AB96C}"/>
              </a:ext>
            </a:extLst>
          </p:cNvPr>
          <p:cNvCxnSpPr>
            <a:cxnSpLocks/>
          </p:cNvCxnSpPr>
          <p:nvPr/>
        </p:nvCxnSpPr>
        <p:spPr>
          <a:xfrm flipH="1">
            <a:off x="6653214" y="2210447"/>
            <a:ext cx="2771774" cy="7772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C737B-0191-FC43-842A-4E0B65675A0A}"/>
              </a:ext>
            </a:extLst>
          </p:cNvPr>
          <p:cNvCxnSpPr>
            <a:cxnSpLocks/>
          </p:cNvCxnSpPr>
          <p:nvPr/>
        </p:nvCxnSpPr>
        <p:spPr>
          <a:xfrm flipH="1">
            <a:off x="4305301" y="2108160"/>
            <a:ext cx="5148262" cy="8593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1367C-5A94-1046-83F2-9FDA406D55EA}"/>
              </a:ext>
            </a:extLst>
          </p:cNvPr>
          <p:cNvSpPr txBox="1"/>
          <p:nvPr/>
        </p:nvSpPr>
        <p:spPr>
          <a:xfrm>
            <a:off x="9453563" y="4724619"/>
            <a:ext cx="231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Authoritative name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A953FC-6495-CD4F-8A5F-575AC0BDA5FA}"/>
              </a:ext>
            </a:extLst>
          </p:cNvPr>
          <p:cNvCxnSpPr>
            <a:endCxn id="14358" idx="3"/>
          </p:cNvCxnSpPr>
          <p:nvPr/>
        </p:nvCxnSpPr>
        <p:spPr>
          <a:xfrm flipH="1">
            <a:off x="8443913" y="4953684"/>
            <a:ext cx="857251" cy="14060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D0D181B9-DDAA-834D-92CE-4CDAA3B7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4" y="3171709"/>
            <a:ext cx="1532281" cy="2855911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4C273992-1D44-4546-896B-E9B6C13E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8" y="1043087"/>
            <a:ext cx="2425180" cy="20261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FED458-4B2E-6642-980D-A6945B520F52}"/>
              </a:ext>
            </a:extLst>
          </p:cNvPr>
          <p:cNvCxnSpPr>
            <a:cxnSpLocks/>
          </p:cNvCxnSpPr>
          <p:nvPr/>
        </p:nvCxnSpPr>
        <p:spPr>
          <a:xfrm>
            <a:off x="1677318" y="2380213"/>
            <a:ext cx="149146" cy="134247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DCAD8E-3A4B-E049-AE64-846625C7E1D5}"/>
              </a:ext>
            </a:extLst>
          </p:cNvPr>
          <p:cNvCxnSpPr>
            <a:cxnSpLocks/>
          </p:cNvCxnSpPr>
          <p:nvPr/>
        </p:nvCxnSpPr>
        <p:spPr>
          <a:xfrm flipH="1">
            <a:off x="395031" y="2380213"/>
            <a:ext cx="976960" cy="120912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5">
            <a:extLst>
              <a:ext uri="{FF2B5EF4-FFF2-40B4-BE49-F238E27FC236}">
                <a16:creationId xmlns:a16="http://schemas.microsoft.com/office/drawing/2014/main" id="{3AD13DE2-17BA-3C10-26B0-8949DE067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439" y="4493524"/>
            <a:ext cx="1053370" cy="139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5">
            <a:extLst>
              <a:ext uri="{FF2B5EF4-FFF2-40B4-BE49-F238E27FC236}">
                <a16:creationId xmlns:a16="http://schemas.microsoft.com/office/drawing/2014/main" id="{0FF41AC3-4709-C932-7D91-BC3A49BD8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743" y="2449997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6" name="Picture 25">
            <a:extLst>
              <a:ext uri="{FF2B5EF4-FFF2-40B4-BE49-F238E27FC236}">
                <a16:creationId xmlns:a16="http://schemas.microsoft.com/office/drawing/2014/main" id="{AB77C45C-0521-B21E-89BA-6A3A96AE2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33" y="2533212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7" name="Picture 25">
            <a:extLst>
              <a:ext uri="{FF2B5EF4-FFF2-40B4-BE49-F238E27FC236}">
                <a16:creationId xmlns:a16="http://schemas.microsoft.com/office/drawing/2014/main" id="{1A429110-FE87-240D-198A-408F1D4A8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854" y="2504717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8" name="Picture 25">
            <a:extLst>
              <a:ext uri="{FF2B5EF4-FFF2-40B4-BE49-F238E27FC236}">
                <a16:creationId xmlns:a16="http://schemas.microsoft.com/office/drawing/2014/main" id="{EBC4E8D1-E82F-E5E4-4548-7476F769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39" y="1510491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9" name="Picture 25">
            <a:extLst>
              <a:ext uri="{FF2B5EF4-FFF2-40B4-BE49-F238E27FC236}">
                <a16:creationId xmlns:a16="http://schemas.microsoft.com/office/drawing/2014/main" id="{61DE72B4-2ADA-EF55-6987-A8351824C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39" y="3278233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" name="Picture 25">
            <a:extLst>
              <a:ext uri="{FF2B5EF4-FFF2-40B4-BE49-F238E27FC236}">
                <a16:creationId xmlns:a16="http://schemas.microsoft.com/office/drawing/2014/main" id="{9CEC8118-9045-AD1D-1118-B04985A3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45" y="3354389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5">
            <a:extLst>
              <a:ext uri="{FF2B5EF4-FFF2-40B4-BE49-F238E27FC236}">
                <a16:creationId xmlns:a16="http://schemas.microsoft.com/office/drawing/2014/main" id="{1C290879-5DEC-764D-A21F-1BA26EB4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026" y="3447752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2" name="Picture 25">
            <a:extLst>
              <a:ext uri="{FF2B5EF4-FFF2-40B4-BE49-F238E27FC236}">
                <a16:creationId xmlns:a16="http://schemas.microsoft.com/office/drawing/2014/main" id="{FF97BF2E-A858-C215-C615-D72C52EF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22" y="4223980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3" name="Picture 25">
            <a:extLst>
              <a:ext uri="{FF2B5EF4-FFF2-40B4-BE49-F238E27FC236}">
                <a16:creationId xmlns:a16="http://schemas.microsoft.com/office/drawing/2014/main" id="{1DB63E0F-A4D7-F7C8-204E-2E66C6FE7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79" y="5084343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C9C835-67E0-B5FD-41B5-F7C943E11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799" y="4661375"/>
            <a:ext cx="1274357" cy="1100129"/>
          </a:xfrm>
          <a:prstGeom prst="rect">
            <a:avLst/>
          </a:prstGeom>
        </p:spPr>
      </p:pic>
      <p:pic>
        <p:nvPicPr>
          <p:cNvPr id="28" name="Picture 25">
            <a:extLst>
              <a:ext uri="{FF2B5EF4-FFF2-40B4-BE49-F238E27FC236}">
                <a16:creationId xmlns:a16="http://schemas.microsoft.com/office/drawing/2014/main" id="{611BE5DE-C35C-9DCE-B696-67D6AD1C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" y="1971962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9" name="Picture 25">
            <a:extLst>
              <a:ext uri="{FF2B5EF4-FFF2-40B4-BE49-F238E27FC236}">
                <a16:creationId xmlns:a16="http://schemas.microsoft.com/office/drawing/2014/main" id="{9ABD977C-EDE5-C03D-C62A-5712C1AA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48" y="2449310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" name="Picture 25">
            <a:extLst>
              <a:ext uri="{FF2B5EF4-FFF2-40B4-BE49-F238E27FC236}">
                <a16:creationId xmlns:a16="http://schemas.microsoft.com/office/drawing/2014/main" id="{599FD781-0182-A341-2CB9-147392E8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11" y="1852612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4D1CF6-3DFC-9F88-AF49-304730E7F749}"/>
              </a:ext>
            </a:extLst>
          </p:cNvPr>
          <p:cNvSpPr txBox="1"/>
          <p:nvPr/>
        </p:nvSpPr>
        <p:spPr>
          <a:xfrm>
            <a:off x="4632756" y="6063734"/>
            <a:ext cx="173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Hierarchy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437F96-AAF7-7B60-85DC-0CC056A42B90}"/>
              </a:ext>
            </a:extLst>
          </p:cNvPr>
          <p:cNvSpPr txBox="1"/>
          <p:nvPr/>
        </p:nvSpPr>
        <p:spPr>
          <a:xfrm>
            <a:off x="7441407" y="6077247"/>
            <a:ext cx="173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Replication</a:t>
            </a:r>
          </a:p>
        </p:txBody>
      </p:sp>
    </p:spTree>
    <p:extLst>
      <p:ext uri="{BB962C8B-B14F-4D97-AF65-F5344CB8AC3E}">
        <p14:creationId xmlns:p14="http://schemas.microsoft.com/office/powerpoint/2010/main" val="239793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14342" grpId="0"/>
      <p:bldP spid="14343" grpId="0" animBg="1"/>
      <p:bldP spid="14344" grpId="0" animBg="1"/>
      <p:bldP spid="14345" grpId="0" animBg="1"/>
      <p:bldP spid="14346" grpId="0"/>
      <p:bldP spid="14347" grpId="0"/>
      <p:bldP spid="14348" grpId="0" animBg="1"/>
      <p:bldP spid="14349" grpId="0" animBg="1"/>
      <p:bldP spid="14350" grpId="0"/>
      <p:bldP spid="14351" grpId="0"/>
      <p:bldP spid="14352" grpId="0" animBg="1"/>
      <p:bldP spid="14353" grpId="0" animBg="1"/>
      <p:bldP spid="14354" grpId="0"/>
      <p:bldP spid="14355" grpId="0" animBg="1"/>
      <p:bldP spid="14357" grpId="0" animBg="1"/>
      <p:bldP spid="14358" grpId="0"/>
      <p:bldP spid="2" grpId="0"/>
      <p:bldP spid="12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>
            <a:extLst>
              <a:ext uri="{FF2B5EF4-FFF2-40B4-BE49-F238E27FC236}">
                <a16:creationId xmlns:a16="http://schemas.microsoft.com/office/drawing/2014/main" id="{8885EFF7-874F-A74F-BE66-F4A7967B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344E-4D6C-0F4A-9A24-1D8D5BB0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Client-server application</a:t>
            </a:r>
          </a:p>
          <a:p>
            <a:pPr>
              <a:defRPr/>
            </a:pPr>
            <a:r>
              <a:rPr lang="en-US" dirty="0"/>
              <a:t>Client connects to (known) port 53 on server </a:t>
            </a:r>
          </a:p>
          <a:p>
            <a:pPr>
              <a:defRPr/>
            </a:pPr>
            <a:r>
              <a:rPr lang="en-US" dirty="0"/>
              <a:t>For now, assume DNS server IP known</a:t>
            </a:r>
          </a:p>
          <a:p>
            <a:pPr>
              <a:defRPr/>
            </a:pPr>
            <a:r>
              <a:rPr lang="en-US" dirty="0"/>
              <a:t>Two types of messages</a:t>
            </a:r>
          </a:p>
          <a:p>
            <a:pPr lvl="1">
              <a:defRPr/>
            </a:pPr>
            <a:r>
              <a:rPr lang="en-US" dirty="0"/>
              <a:t>Queries</a:t>
            </a:r>
          </a:p>
          <a:p>
            <a:pPr lvl="1">
              <a:defRPr/>
            </a:pPr>
            <a:r>
              <a:rPr lang="en-US" dirty="0"/>
              <a:t>Responses</a:t>
            </a:r>
          </a:p>
          <a:p>
            <a:pPr>
              <a:defRPr/>
            </a:pPr>
            <a:r>
              <a:rPr lang="en-US" dirty="0"/>
              <a:t>Type of Query (OPCODE)</a:t>
            </a:r>
          </a:p>
          <a:p>
            <a:pPr lvl="1">
              <a:defRPr/>
            </a:pPr>
            <a:r>
              <a:rPr lang="en-US" dirty="0"/>
              <a:t>Standard query (0x0)</a:t>
            </a:r>
          </a:p>
          <a:p>
            <a:pPr lvl="2">
              <a:defRPr/>
            </a:pPr>
            <a:r>
              <a:rPr lang="en-US" dirty="0"/>
              <a:t>e.g., Request IP address for a given domain name</a:t>
            </a:r>
          </a:p>
          <a:p>
            <a:pPr lvl="1">
              <a:defRPr/>
            </a:pPr>
            <a:r>
              <a:rPr lang="en-US" dirty="0"/>
              <a:t>Updates (0x5)</a:t>
            </a:r>
          </a:p>
          <a:p>
            <a:pPr lvl="2">
              <a:defRPr/>
            </a:pPr>
            <a:r>
              <a:rPr lang="en-US" dirty="0"/>
              <a:t>Provide a binding of IP address to domain name</a:t>
            </a:r>
          </a:p>
          <a:p>
            <a:pPr>
              <a:defRPr/>
            </a:pPr>
            <a:r>
              <a:rPr lang="en-US" dirty="0"/>
              <a:t>Each type has a common message format that follows the header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5FB4C05D-2EC7-B248-9702-6B4D6D75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508A60-AA3C-124C-8CD4-88E731871A8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C27ADA17-E705-DC45-9C47-C3C038D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5E86301-B890-CF4E-B100-EF98FD00345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CD8CAF1-99F5-9244-9A5E-D28F567A86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34588" y="1500188"/>
            <a:ext cx="9506010" cy="754856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en-US" sz="2400" u="sng" dirty="0">
                <a:solidFill>
                  <a:schemeClr val="accent2"/>
                </a:solidFill>
              </a:rPr>
              <a:t>DNS protocol :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C00000"/>
                </a:solidFill>
              </a:rPr>
              <a:t>query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C00000"/>
                </a:solidFill>
              </a:rPr>
              <a:t>reply</a:t>
            </a:r>
            <a:r>
              <a:rPr lang="en-US" altLang="en-US" sz="2400" dirty="0"/>
              <a:t> messages, both with same </a:t>
            </a:r>
            <a:r>
              <a:rPr lang="en-US" altLang="en-US" sz="2400" dirty="0">
                <a:solidFill>
                  <a:srgbClr val="C00000"/>
                </a:solidFill>
              </a:rPr>
              <a:t>message format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9F9FF86F-AC61-BA41-AB78-0CF784EA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13" y="2255044"/>
            <a:ext cx="3575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Message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QR = 0 for Query, 1 for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Opcode= 0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identification: 16 bit # for query, reply to query uses same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flags: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Authoritative answer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desired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reply is authoritative</a:t>
            </a:r>
          </a:p>
        </p:txBody>
      </p:sp>
      <p:pic>
        <p:nvPicPr>
          <p:cNvPr id="21510" name="Picture 5" descr="DNSmessage">
            <a:extLst>
              <a:ext uri="{FF2B5EF4-FFF2-40B4-BE49-F238E27FC236}">
                <a16:creationId xmlns:a16="http://schemas.microsoft.com/office/drawing/2014/main" id="{48B67994-DC58-524C-AD0A-3F4ADB7B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9" y="2090739"/>
            <a:ext cx="5132387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1" name="Group 4">
            <a:extLst>
              <a:ext uri="{FF2B5EF4-FFF2-40B4-BE49-F238E27FC236}">
                <a16:creationId xmlns:a16="http://schemas.microsoft.com/office/drawing/2014/main" id="{1A6A2059-A99A-DB40-A62D-132F46E7A108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1860551"/>
            <a:ext cx="1828800" cy="307975"/>
            <a:chOff x="6157913" y="310454"/>
            <a:chExt cx="1828800" cy="307778"/>
          </a:xfrm>
        </p:grpSpPr>
        <p:sp>
          <p:nvSpPr>
            <p:cNvPr id="21512" name="Rectangle 2">
              <a:extLst>
                <a:ext uri="{FF2B5EF4-FFF2-40B4-BE49-F238E27FC236}">
                  <a16:creationId xmlns:a16="http://schemas.microsoft.com/office/drawing/2014/main" id="{5F5CE727-313B-0349-9A41-CC0143CA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E011C-68B5-D94D-A6AB-9964098A99F5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21514" name="TextBox 3">
              <a:extLst>
                <a:ext uri="{FF2B5EF4-FFF2-40B4-BE49-F238E27FC236}">
                  <a16:creationId xmlns:a16="http://schemas.microsoft.com/office/drawing/2014/main" id="{CFA13F59-CE55-4B40-8317-3539F9053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>
                  <a:latin typeface="Helvetica" pitchFamily="2" charset="0"/>
                </a:rPr>
                <a:t>QR</a:t>
              </a:r>
            </a:p>
          </p:txBody>
        </p:sp>
        <p:sp>
          <p:nvSpPr>
            <p:cNvPr id="21515" name="TextBox 10">
              <a:extLst>
                <a:ext uri="{FF2B5EF4-FFF2-40B4-BE49-F238E27FC236}">
                  <a16:creationId xmlns:a16="http://schemas.microsoft.com/office/drawing/2014/main" id="{CEE4EA7D-98CC-C44C-AD14-AABD2A1DC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8146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>
                  <a:latin typeface="Helvetica" pitchFamily="2" charset="0"/>
                </a:rPr>
                <a:t>Opcode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A80D3CA-E174-AA4C-8BBB-B6ECE218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protocol: Message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>
            <a:extLst>
              <a:ext uri="{FF2B5EF4-FFF2-40B4-BE49-F238E27FC236}">
                <a16:creationId xmlns:a16="http://schemas.microsoft.com/office/drawing/2014/main" id="{7794455C-39D3-7144-B1D0-F61E0BAA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871B1AF-DA4D-5E4E-B33C-762A128E8C4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2532" name="Picture 3" descr="DNSmessage">
            <a:extLst>
              <a:ext uri="{FF2B5EF4-FFF2-40B4-BE49-F238E27FC236}">
                <a16:creationId xmlns:a16="http://schemas.microsoft.com/office/drawing/2014/main" id="{317A0E0A-CE47-134B-ADEB-895BA904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71" y="1901116"/>
            <a:ext cx="4387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>
            <a:extLst>
              <a:ext uri="{FF2B5EF4-FFF2-40B4-BE49-F238E27FC236}">
                <a16:creationId xmlns:a16="http://schemas.microsoft.com/office/drawing/2014/main" id="{1D32C9A4-48F5-ED43-A5B4-48AA0E01D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423" y="2218686"/>
            <a:ext cx="21643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Name,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 for a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B9CAF801-A792-774A-8E91-176CCBF9D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617" y="3166542"/>
            <a:ext cx="36006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Resource records  in response 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F25FFB4E-4629-6949-81E8-38AEE3915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80" y="3950746"/>
            <a:ext cx="36006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Information about nameserver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607BCA76-3D53-F14F-A65D-8159723C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467" y="5065172"/>
            <a:ext cx="26325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additional “helpful”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info that may be used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05A479F2-E2E1-5342-9572-8C4BB33EA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421" y="2563103"/>
            <a:ext cx="1447800" cy="8001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60FB4118-7586-2D46-8032-07EF40DA1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422" y="3591804"/>
            <a:ext cx="1514475" cy="3714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5F31722E-7626-3C4F-89C6-4722A6F97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3996" y="4468103"/>
            <a:ext cx="1447800" cy="133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72508D61-32DD-1848-9038-1694400E0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3522" y="5134854"/>
            <a:ext cx="1438275" cy="2762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1" name="Group 12">
            <a:extLst>
              <a:ext uri="{FF2B5EF4-FFF2-40B4-BE49-F238E27FC236}">
                <a16:creationId xmlns:a16="http://schemas.microsoft.com/office/drawing/2014/main" id="{A62BE518-8DF3-5548-82EF-7A9B5D6B9D9D}"/>
              </a:ext>
            </a:extLst>
          </p:cNvPr>
          <p:cNvGrpSpPr>
            <a:grpSpLocks/>
          </p:cNvGrpSpPr>
          <p:nvPr/>
        </p:nvGrpSpPr>
        <p:grpSpPr bwMode="auto">
          <a:xfrm>
            <a:off x="5688434" y="1674104"/>
            <a:ext cx="1828800" cy="307975"/>
            <a:chOff x="6157913" y="310454"/>
            <a:chExt cx="1828800" cy="307778"/>
          </a:xfrm>
        </p:grpSpPr>
        <p:sp>
          <p:nvSpPr>
            <p:cNvPr id="22542" name="Rectangle 13">
              <a:extLst>
                <a:ext uri="{FF2B5EF4-FFF2-40B4-BE49-F238E27FC236}">
                  <a16:creationId xmlns:a16="http://schemas.microsoft.com/office/drawing/2014/main" id="{B9ABA94E-3B8C-2C48-8580-334653AF3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9F936B-6DF8-D746-AD2B-DB12EF56B9EE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2544" name="TextBox 15">
              <a:extLst>
                <a:ext uri="{FF2B5EF4-FFF2-40B4-BE49-F238E27FC236}">
                  <a16:creationId xmlns:a16="http://schemas.microsoft.com/office/drawing/2014/main" id="{AFBD0D5A-9880-4B49-93D1-51FCD386C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QR</a:t>
              </a:r>
            </a:p>
          </p:txBody>
        </p:sp>
        <p:sp>
          <p:nvSpPr>
            <p:cNvPr id="22545" name="TextBox 16">
              <a:extLst>
                <a:ext uri="{FF2B5EF4-FFF2-40B4-BE49-F238E27FC236}">
                  <a16:creationId xmlns:a16="http://schemas.microsoft.com/office/drawing/2014/main" id="{0E50548A-931A-984E-B12B-4698BA4E1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4373972-6C49-BFDE-A117-D366F48A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protocol: Message format</a:t>
            </a:r>
          </a:p>
        </p:txBody>
      </p:sp>
    </p:spTree>
    <p:extLst>
      <p:ext uri="{BB962C8B-B14F-4D97-AF65-F5344CB8AC3E}">
        <p14:creationId xmlns:p14="http://schemas.microsoft.com/office/powerpoint/2010/main" val="92531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4" grpId="0"/>
      <p:bldP spid="22535" grpId="0"/>
      <p:bldP spid="22536" grpId="0"/>
      <p:bldP spid="22537" grpId="0" animBg="1"/>
      <p:bldP spid="22538" grpId="0" animBg="1"/>
      <p:bldP spid="22539" grpId="0" animBg="1"/>
      <p:bldP spid="225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5C29B33-5C05-194D-8ECE-C9D60B33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10176F2-617F-EA4E-B508-76B38B6D6F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91183BA-C5A2-EF42-9FFD-357E7A6A9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Protocol: Actions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88252BC-09F5-F743-BA00-2ADE855F2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00" dirty="0"/>
              <a:t>When client wants to know an IP address for a host name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Client sends a DNS query to the “local” name server in its network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If name server contains the mapping, it returns the IP address to the client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Otherwise, the name server forwards the request to the root name server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The request works its way down the DNS hierarchy until it reaches a name server with a mapping for the requested name</a:t>
            </a:r>
          </a:p>
          <a:p>
            <a:pPr marL="692150" lvl="1" indent="-347663"/>
            <a:endParaRPr lang="en-US" alt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54BF1-AADE-C4E7-8032-108A77A8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1704976"/>
            <a:ext cx="1421054" cy="11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6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Host at </a:t>
            </a:r>
            <a:r>
              <a:rPr lang="en-US" altLang="en-US" sz="2400" dirty="0" err="1"/>
              <a:t>cs.rutgers.edu</a:t>
            </a:r>
            <a:r>
              <a:rPr lang="en-US" altLang="en-US" sz="2400" dirty="0"/>
              <a:t> wants IP address for </a:t>
            </a:r>
            <a:r>
              <a:rPr lang="en-US" altLang="en-US" sz="2400" dirty="0" err="1"/>
              <a:t>gaia.cs.umass.edu</a:t>
            </a: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altLang="en-US" sz="2400" dirty="0"/>
              <a:t>Local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Root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TLD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Authoritative</a:t>
            </a:r>
            <a:r>
              <a:rPr lang="en-US" altLang="en-US" sz="2400" dirty="0"/>
              <a:t>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5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3" grpId="0"/>
      <p:bldP spid="283674" grpId="0"/>
      <p:bldP spid="283675" grpId="0"/>
      <p:bldP spid="283676" grpId="0"/>
      <p:bldP spid="283677" grpId="0"/>
      <p:bldP spid="283678" grpId="0"/>
      <p:bldP spid="283707" grpId="0"/>
      <p:bldP spid="28370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1390</Words>
  <Application>Microsoft Macintosh PowerPoint</Application>
  <PresentationFormat>Widescreen</PresentationFormat>
  <Paragraphs>303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Narrow</vt:lpstr>
      <vt:lpstr>Calibri</vt:lpstr>
      <vt:lpstr>Comic Sans MS</vt:lpstr>
      <vt:lpstr>Courier</vt:lpstr>
      <vt:lpstr>Courier New</vt:lpstr>
      <vt:lpstr>Helvetica</vt:lpstr>
      <vt:lpstr>Times New Roman</vt:lpstr>
      <vt:lpstr>Wingdings</vt:lpstr>
      <vt:lpstr>ZapfDingbats</vt:lpstr>
      <vt:lpstr>Office Theme</vt:lpstr>
      <vt:lpstr>Clip</vt:lpstr>
      <vt:lpstr>CS 352 Name Resolution</vt:lpstr>
      <vt:lpstr>Review of concepts</vt:lpstr>
      <vt:lpstr>Simple DNS</vt:lpstr>
      <vt:lpstr>Distributed and hierarchical database</vt:lpstr>
      <vt:lpstr>DNS Protocol</vt:lpstr>
      <vt:lpstr>DNS protocol: Message format</vt:lpstr>
      <vt:lpstr>DNS protocol: Message format</vt:lpstr>
      <vt:lpstr>DNS Protocol: Actions</vt:lpstr>
      <vt:lpstr>Example</vt:lpstr>
      <vt:lpstr>Query type</vt:lpstr>
      <vt:lpstr>Query type</vt:lpstr>
      <vt:lpstr>DNS caching</vt:lpstr>
      <vt:lpstr>DNS in action</vt:lpstr>
      <vt:lpstr>Bootstrapping DNS</vt:lpstr>
      <vt:lpstr>DNS may seem “basic”, low level, but …</vt:lpstr>
      <vt:lpstr>DNS Resource Records</vt:lpstr>
      <vt:lpstr>DNS is a distributed database</vt:lpstr>
      <vt:lpstr>DNS records</vt:lpstr>
      <vt:lpstr>DNS record example</vt:lpstr>
      <vt:lpstr>DNS record types</vt:lpstr>
      <vt:lpstr>Summary of DNS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1315</cp:revision>
  <cp:lastPrinted>2021-01-24T11:57:08Z</cp:lastPrinted>
  <dcterms:created xsi:type="dcterms:W3CDTF">2019-01-23T03:40:12Z</dcterms:created>
  <dcterms:modified xsi:type="dcterms:W3CDTF">2022-09-15T02:40:10Z</dcterms:modified>
</cp:coreProperties>
</file>