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87" r:id="rId2"/>
    <p:sldId id="886" r:id="rId3"/>
    <p:sldId id="457" r:id="rId4"/>
    <p:sldId id="542" r:id="rId5"/>
    <p:sldId id="541" r:id="rId6"/>
    <p:sldId id="872" r:id="rId7"/>
    <p:sldId id="459" r:id="rId8"/>
    <p:sldId id="781" r:id="rId9"/>
    <p:sldId id="782" r:id="rId10"/>
    <p:sldId id="783" r:id="rId11"/>
    <p:sldId id="879" r:id="rId12"/>
    <p:sldId id="883" r:id="rId13"/>
    <p:sldId id="884" r:id="rId14"/>
    <p:sldId id="885" r:id="rId15"/>
    <p:sldId id="887" r:id="rId16"/>
    <p:sldId id="881" r:id="rId17"/>
    <p:sldId id="787" r:id="rId18"/>
    <p:sldId id="788" r:id="rId19"/>
    <p:sldId id="789" r:id="rId20"/>
    <p:sldId id="888" r:id="rId21"/>
    <p:sldId id="790" r:id="rId22"/>
    <p:sldId id="791" r:id="rId23"/>
    <p:sldId id="889" r:id="rId24"/>
    <p:sldId id="890" r:id="rId25"/>
    <p:sldId id="876" r:id="rId26"/>
    <p:sldId id="878" r:id="rId27"/>
    <p:sldId id="8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4"/>
    <p:restoredTop sz="94664"/>
  </p:normalViewPr>
  <p:slideViewPr>
    <p:cSldViewPr snapToGrid="0" snapToObjects="1">
      <p:cViewPr varScale="1">
        <p:scale>
          <a:sx n="113" d="100"/>
          <a:sy n="113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9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7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1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 Streaming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8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670865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sz="3600" dirty="0"/>
              <a:t>e.g., 30 images/sec</a:t>
            </a:r>
          </a:p>
          <a:p>
            <a:pPr marL="682625" lvl="1" indent="-225425">
              <a:defRPr/>
            </a:pPr>
            <a:r>
              <a:rPr lang="en-US" sz="3600" dirty="0"/>
              <a:t>Appear continuous due to the stroboscopic effect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49"/>
            <a:ext cx="6157705" cy="544499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sz="3200" dirty="0"/>
              <a:t>each pixel represented by bits</a:t>
            </a:r>
          </a:p>
          <a:p>
            <a:pPr marL="682625" lvl="1" indent="-225425">
              <a:defRPr/>
            </a:pPr>
            <a:r>
              <a:rPr lang="en-US" sz="3200" dirty="0"/>
              <a:t>Encode luminance and color</a:t>
            </a:r>
          </a:p>
          <a:p>
            <a:pPr marL="682625" lvl="1" indent="-225425">
              <a:defRPr/>
            </a:pPr>
            <a:r>
              <a:rPr lang="en-US" sz="3200" dirty="0"/>
              <a:t>Number of pixels: </a:t>
            </a:r>
            <a:r>
              <a:rPr lang="en-US" sz="3200" dirty="0">
                <a:solidFill>
                  <a:srgbClr val="C00000"/>
                </a:solidFill>
              </a:rPr>
              <a:t>resolution</a:t>
            </a:r>
          </a:p>
          <a:p>
            <a:pPr>
              <a:defRPr/>
            </a:pPr>
            <a:r>
              <a:rPr lang="en-US" sz="3200" dirty="0"/>
              <a:t>Coding: use redundancy </a:t>
            </a:r>
            <a:r>
              <a:rPr lang="en-US" sz="3200" i="1" dirty="0">
                <a:solidFill>
                  <a:srgbClr val="CC0000"/>
                </a:solidFill>
              </a:rPr>
              <a:t>within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CC0000"/>
                </a:solidFill>
              </a:rPr>
              <a:t>between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sz="3200" dirty="0"/>
              <a:t>spatial (within image)</a:t>
            </a:r>
          </a:p>
          <a:p>
            <a:pPr marL="682625" lvl="1" indent="-225425">
              <a:defRPr/>
            </a:pPr>
            <a:r>
              <a:rPr lang="en-US" sz="3200" dirty="0"/>
              <a:t>temporal (from one image to next)</a:t>
            </a:r>
          </a:p>
          <a:p>
            <a:pPr marL="225425" indent="-225425">
              <a:defRPr/>
            </a:pPr>
            <a:r>
              <a:rPr lang="en-US" sz="3200" dirty="0"/>
              <a:t>Coding/decoding algorithm </a:t>
            </a:r>
          </a:p>
          <a:p>
            <a:pPr marL="0" indent="0">
              <a:buNone/>
              <a:defRPr/>
            </a:pPr>
            <a:r>
              <a:rPr lang="en-US" sz="3200" dirty="0"/>
              <a:t>  often called a </a:t>
            </a:r>
            <a:r>
              <a:rPr lang="en-US" sz="32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33596" y="5168205"/>
            <a:ext cx="21117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    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 (motion vectors)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codecs: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Video </a:t>
            </a:r>
            <a:r>
              <a:rPr lang="en-US" sz="3200" i="1" dirty="0">
                <a:solidFill>
                  <a:srgbClr val="CC0000"/>
                </a:solidFill>
              </a:rPr>
              <a:t>bit rate</a:t>
            </a:r>
            <a:r>
              <a:rPr lang="en-US" sz="3200" dirty="0">
                <a:solidFill>
                  <a:srgbClr val="CC0000"/>
                </a:solidFill>
              </a:rPr>
              <a:t>: </a:t>
            </a:r>
            <a:r>
              <a:rPr lang="en-US" sz="3200" dirty="0"/>
              <a:t>effective number of bits per second of the video after encoding</a:t>
            </a:r>
          </a:p>
          <a:p>
            <a:pPr>
              <a:buSzPct val="100000"/>
              <a:defRPr/>
            </a:pPr>
            <a:r>
              <a:rPr lang="en-US" sz="3200" dirty="0"/>
              <a:t>It depends on many factors</a:t>
            </a:r>
          </a:p>
          <a:p>
            <a:pPr lvl="1">
              <a:buSzPct val="100000"/>
              <a:defRPr/>
            </a:pPr>
            <a:r>
              <a:rPr lang="en-US" sz="2800" dirty="0"/>
              <a:t>Resolution of each image: more pixels = more bits</a:t>
            </a:r>
          </a:p>
          <a:p>
            <a:pPr lvl="1">
              <a:buSzPct val="100000"/>
              <a:defRPr/>
            </a:pPr>
            <a:r>
              <a:rPr lang="en-US" sz="2800" dirty="0"/>
              <a:t>Detail per pixel: better luminance &amp; color detail = more bits</a:t>
            </a:r>
          </a:p>
          <a:p>
            <a:pPr lvl="1">
              <a:buSzPct val="100000"/>
              <a:defRPr/>
            </a:pPr>
            <a:r>
              <a:rPr lang="en-US" sz="2800" dirty="0"/>
              <a:t>Amount of movement in the video. More movement = more bits</a:t>
            </a:r>
          </a:p>
          <a:p>
            <a:pPr lvl="1">
              <a:buSzPct val="100000"/>
              <a:defRPr/>
            </a:pPr>
            <a:r>
              <a:rPr lang="en-US" sz="2800" dirty="0"/>
              <a:t>Quality of overall compression in the codec</a:t>
            </a:r>
          </a:p>
          <a:p>
            <a:pPr>
              <a:buSzPct val="100000"/>
              <a:defRPr/>
            </a:pPr>
            <a:r>
              <a:rPr lang="en-US" sz="3200" dirty="0"/>
              <a:t>Video bit rate is typically correlated with quality of perception. </a:t>
            </a:r>
          </a:p>
          <a:p>
            <a:pPr lvl="1">
              <a:buSzPct val="100000"/>
              <a:defRPr/>
            </a:pPr>
            <a:r>
              <a:rPr lang="en-US" sz="2800" dirty="0"/>
              <a:t>Higher bit rate == better to perceive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Bit-rates: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/>
              <a:t>Bit-rate of a video changes over the duration of the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CBR: (constant bit rate): </a:t>
            </a:r>
            <a:r>
              <a:rPr lang="en-US" sz="3200" dirty="0">
                <a:solidFill>
                  <a:srgbClr val="000000"/>
                </a:solidFill>
              </a:rPr>
              <a:t>fixed bit-rate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VBR:  (variable bit rate): </a:t>
            </a:r>
            <a:r>
              <a:rPr lang="en-US" sz="3200" dirty="0"/>
              <a:t>different parts of the video have different bit rates, e.g., changes in color, motion, etc.</a:t>
            </a:r>
          </a:p>
          <a:p>
            <a:pPr lvl="1">
              <a:buSzPct val="100000"/>
              <a:defRPr/>
            </a:pPr>
            <a:r>
              <a:rPr lang="en-US" sz="2800" dirty="0"/>
              <a:t>For VBR, we talk about </a:t>
            </a:r>
            <a:r>
              <a:rPr lang="en-US" sz="2800" dirty="0">
                <a:solidFill>
                  <a:srgbClr val="C00000"/>
                </a:solidFill>
              </a:rPr>
              <a:t>average bit-rate </a:t>
            </a:r>
            <a:r>
              <a:rPr lang="en-US" sz="2800" dirty="0"/>
              <a:t>over video’s duration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Examples of average video bit-rates</a:t>
            </a:r>
          </a:p>
          <a:p>
            <a:pPr lvl="1">
              <a:defRPr/>
            </a:pPr>
            <a:r>
              <a:rPr lang="en-US" dirty="0"/>
              <a:t>MPEG 1 (CD-ROM) 1.5 Mbps. MPEG2 (DVD) 3-6 Mbps</a:t>
            </a:r>
          </a:p>
          <a:p>
            <a:pPr lvl="1">
              <a:defRPr/>
            </a:pPr>
            <a:r>
              <a:rPr lang="en-US" dirty="0"/>
              <a:t>MPEG4 (often used in Internet, &lt; 1 Mbps)</a:t>
            </a:r>
          </a:p>
          <a:p>
            <a:pPr lvl="1">
              <a:defRPr/>
            </a:pPr>
            <a:r>
              <a:rPr lang="en-US" dirty="0"/>
              <a:t>In general, one Internet video stream takes up a few Mbit/s (unless HD)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3D29A-13D5-BB4C-B466-87C752730037}"/>
              </a:ext>
            </a:extLst>
          </p:cNvPr>
          <p:cNvSpPr txBox="1"/>
          <p:nvPr/>
        </p:nvSpPr>
        <p:spPr>
          <a:xfrm>
            <a:off x="677780" y="6342868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blog.video.ibm.com</a:t>
            </a:r>
            <a:r>
              <a:rPr lang="en-US" dirty="0">
                <a:latin typeface="Helvetica" pitchFamily="2" charset="0"/>
              </a:rPr>
              <a:t>/streaming-video-tips/what-is-video-encoding-codecs-compression-techniques/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35060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7D71-C5FC-4041-B23D-F8AE4C1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multimedia: 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E75-4347-684A-9776-BB99C3D1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On-demand streamed video/audio</a:t>
            </a:r>
          </a:p>
          <a:p>
            <a:pPr lvl="1">
              <a:defRPr/>
            </a:pPr>
            <a:r>
              <a:rPr lang="en-US" sz="2800" dirty="0"/>
              <a:t>Can begin playout before downloading the entire file</a:t>
            </a:r>
          </a:p>
          <a:p>
            <a:pPr lvl="1">
              <a:defRPr/>
            </a:pPr>
            <a:r>
              <a:rPr lang="en-US" sz="2800" dirty="0"/>
              <a:t>Ful video/audio stored at the server: able to transmit faster than audio/video will be rendered (with storing/buffering at client)</a:t>
            </a:r>
          </a:p>
          <a:p>
            <a:pPr lvl="1">
              <a:defRPr/>
            </a:pPr>
            <a:r>
              <a:rPr lang="en-US" sz="2800" dirty="0"/>
              <a:t>e.g., Spotify, YouTube, Netflix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Conversational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voice or video over IP</a:t>
            </a:r>
          </a:p>
          <a:p>
            <a:pPr lvl="1">
              <a:defRPr/>
            </a:pPr>
            <a:r>
              <a:rPr lang="en-US" sz="2800" dirty="0"/>
              <a:t>interactive human-to-human communication limits delay tolerance</a:t>
            </a:r>
          </a:p>
          <a:p>
            <a:pPr lvl="1">
              <a:defRPr/>
            </a:pPr>
            <a:r>
              <a:rPr lang="en-US" sz="2800" dirty="0"/>
              <a:t>e.g., Zoom, Google Stadia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Live streamed </a:t>
            </a:r>
            <a:r>
              <a:rPr lang="en-US" sz="3200" dirty="0"/>
              <a:t>audio, video</a:t>
            </a:r>
          </a:p>
          <a:p>
            <a:pPr lvl="1">
              <a:defRPr/>
            </a:pPr>
            <a:r>
              <a:rPr lang="en-US" sz="2800" dirty="0" err="1"/>
              <a:t>e.g</a:t>
            </a:r>
            <a:r>
              <a:rPr lang="en-US" sz="2800" dirty="0"/>
              <a:t>, sporting event on sky sports</a:t>
            </a:r>
          </a:p>
          <a:p>
            <a:pPr lvl="1">
              <a:defRPr/>
            </a:pPr>
            <a:r>
              <a:rPr lang="en-US" sz="2800" dirty="0"/>
              <a:t>Can delay a little, but must be close to the “live edge”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73A-5DCE-A649-8405-D1303FB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Video Streaming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B270-DF0F-814A-A587-8CE898E1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Streaming (stored)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90688"/>
            <a:ext cx="8802756" cy="4938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Media is prerecorded at different qualities</a:t>
            </a:r>
          </a:p>
          <a:p>
            <a:pPr lvl="1">
              <a:defRPr/>
            </a:pPr>
            <a:r>
              <a:rPr lang="en-US" sz="2800" dirty="0"/>
              <a:t>Available in storage at the server</a:t>
            </a:r>
          </a:p>
          <a:p>
            <a:pPr>
              <a:defRPr/>
            </a:pPr>
            <a:r>
              <a:rPr lang="en-US" sz="3200" dirty="0"/>
              <a:t>Client downloads an initial portion and starts viewing</a:t>
            </a:r>
          </a:p>
          <a:p>
            <a:pPr lvl="1">
              <a:defRPr/>
            </a:pPr>
            <a:r>
              <a:rPr lang="en-US" sz="2800" dirty="0"/>
              <a:t>The rest is downloaded as time progresses</a:t>
            </a:r>
          </a:p>
          <a:p>
            <a:pPr lvl="1">
              <a:defRPr/>
            </a:pPr>
            <a:r>
              <a:rPr lang="en-US" sz="2800" dirty="0"/>
              <a:t>No need for user to wait for entire content to be downloaded!</a:t>
            </a:r>
          </a:p>
          <a:p>
            <a:pPr>
              <a:defRPr/>
            </a:pPr>
            <a:r>
              <a:rPr lang="en-US" sz="3200" dirty="0"/>
              <a:t>Can change the quality of the content and where it’s fetched mid-stream</a:t>
            </a:r>
          </a:p>
          <a:p>
            <a:pPr lvl="1">
              <a:defRPr/>
            </a:pPr>
            <a:r>
              <a:rPr lang="en-US" sz="2800" dirty="0"/>
              <a:t>More on this soon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A15B-006A-D840-80EC-A2FDF16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1779959"/>
            <a:ext cx="2289256" cy="32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133" y="36909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966870" y="2498617"/>
            <a:ext cx="1957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 (e.g. bytes)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01423-0E5F-CD4E-958D-5FE9ACCB575B}"/>
              </a:ext>
            </a:extLst>
          </p:cNvPr>
          <p:cNvSpPr txBox="1"/>
          <p:nvPr/>
        </p:nvSpPr>
        <p:spPr>
          <a:xfrm>
            <a:off x="4503883" y="5847481"/>
            <a:ext cx="13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</a:t>
            </a:r>
          </a:p>
          <a:p>
            <a:pPr algn="l"/>
            <a:r>
              <a:rPr lang="en-US" dirty="0">
                <a:latin typeface="Helvetica" pitchFamily="2" charset="0"/>
              </a:rPr>
              <a:t>e.g. Netflix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402E6A5-E817-8A48-853D-11D29F1F643E}"/>
              </a:ext>
            </a:extLst>
          </p:cNvPr>
          <p:cNvSpPr txBox="1"/>
          <p:nvPr/>
        </p:nvSpPr>
        <p:spPr>
          <a:xfrm>
            <a:off x="9856787" y="2824094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</a:t>
            </a:r>
          </a:p>
          <a:p>
            <a:pPr algn="l"/>
            <a:r>
              <a:rPr lang="en-US" dirty="0">
                <a:latin typeface="Helvetica" pitchFamily="2" charset="0"/>
              </a:rPr>
              <a:t>e.g., your 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FFBA3-9266-E843-9A87-124839C6D00F}"/>
              </a:ext>
            </a:extLst>
          </p:cNvPr>
          <p:cNvSpPr txBox="1"/>
          <p:nvPr/>
        </p:nvSpPr>
        <p:spPr>
          <a:xfrm>
            <a:off x="2875547" y="1648326"/>
            <a:ext cx="13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 rate video</a:t>
            </a:r>
          </a:p>
        </p:txBody>
      </p:sp>
    </p:spTree>
    <p:extLst>
      <p:ext uri="{BB962C8B-B14F-4D97-AF65-F5344CB8AC3E}">
        <p14:creationId xmlns:p14="http://schemas.microsoft.com/office/powerpoint/2010/main" val="1575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52676"/>
            <a:ext cx="10393317" cy="1517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870063" y="1563689"/>
            <a:ext cx="10490664" cy="48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video playout begins at client, time gap between frames must match the original time gap in the video (why?)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variable!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Clients have a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of downloaded video to absorb variation in network conditions</a:t>
            </a: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Buffer also helps with user interactions: pause, fast-forward, rewind, jump through video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18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A4EF-155E-D144-8FC8-408779EB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186" y="2586082"/>
            <a:ext cx="1758950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Client-side buffering with playout delay: </a:t>
            </a:r>
          </a:p>
          <a:p>
            <a:pPr marL="0" indent="0">
              <a:buNone/>
              <a:defRPr/>
            </a:pPr>
            <a:r>
              <a:rPr lang="en-US" dirty="0"/>
              <a:t>compensate for network-added delays and variations in the delay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1: Constant bit-rate video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4F44-C1B0-DC24-E843-334799C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7EB7-23C3-5F48-EF8C-7945975E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711"/>
            <a:ext cx="5777089" cy="5260622"/>
          </a:xfrm>
        </p:spPr>
        <p:txBody>
          <a:bodyPr>
            <a:normAutofit/>
          </a:bodyPr>
          <a:lstStyle/>
          <a:p>
            <a:r>
              <a:rPr lang="en-US" dirty="0"/>
              <a:t>E-mail: user agents, mail servers, SMTP</a:t>
            </a:r>
          </a:p>
          <a:p>
            <a:r>
              <a:rPr lang="en-US" dirty="0"/>
              <a:t>SMTP: Push-based protocol</a:t>
            </a:r>
          </a:p>
          <a:p>
            <a:r>
              <a:rPr lang="en-US" dirty="0"/>
              <a:t>Mail access protocols: POP, IMAP. Pull based.</a:t>
            </a:r>
          </a:p>
          <a:p>
            <a:r>
              <a:rPr lang="en-US" dirty="0"/>
              <a:t>How web-based email works</a:t>
            </a:r>
          </a:p>
          <a:p>
            <a:r>
              <a:rPr lang="en-US" dirty="0"/>
              <a:t>Can stuff multiple objects into one email, multimedia, with MIME</a:t>
            </a:r>
          </a:p>
          <a:p>
            <a:r>
              <a:rPr lang="en-US" dirty="0"/>
              <a:t>ASCII/plain-text based</a:t>
            </a:r>
          </a:p>
          <a:p>
            <a:r>
              <a:rPr lang="en-US" dirty="0"/>
              <a:t>Use headers to evolve protocols and add functionality</a:t>
            </a:r>
          </a:p>
        </p:txBody>
      </p:sp>
      <p:sp>
        <p:nvSpPr>
          <p:cNvPr id="139" name="Rectangle 280">
            <a:extLst>
              <a:ext uri="{FF2B5EF4-FFF2-40B4-BE49-F238E27FC236}">
                <a16:creationId xmlns:a16="http://schemas.microsoft.com/office/drawing/2014/main" id="{20FA7027-4CCC-DA60-F7CF-D9C6FB621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418" y="201609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140" name="Group 279">
            <a:extLst>
              <a:ext uri="{FF2B5EF4-FFF2-40B4-BE49-F238E27FC236}">
                <a16:creationId xmlns:a16="http://schemas.microsoft.com/office/drawing/2014/main" id="{AEEBB273-56B8-4B09-51DF-6B1AD5BE6408}"/>
              </a:ext>
            </a:extLst>
          </p:cNvPr>
          <p:cNvGrpSpPr>
            <a:grpSpLocks/>
          </p:cNvGrpSpPr>
          <p:nvPr/>
        </p:nvGrpSpPr>
        <p:grpSpPr bwMode="auto">
          <a:xfrm>
            <a:off x="8887618" y="171450"/>
            <a:ext cx="1739900" cy="957263"/>
            <a:chOff x="4458" y="3335"/>
            <a:chExt cx="1096" cy="603"/>
          </a:xfrm>
        </p:grpSpPr>
        <p:sp>
          <p:nvSpPr>
            <p:cNvPr id="141" name="Text Box 263">
              <a:extLst>
                <a:ext uri="{FF2B5EF4-FFF2-40B4-BE49-F238E27FC236}">
                  <a16:creationId xmlns:a16="http://schemas.microsoft.com/office/drawing/2014/main" id="{839B2ED2-6EF3-40F6-6E34-F77B4F4B2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3725"/>
              <a:ext cx="8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user mailbox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142" name="Group 278">
              <a:extLst>
                <a:ext uri="{FF2B5EF4-FFF2-40B4-BE49-F238E27FC236}">
                  <a16:creationId xmlns:a16="http://schemas.microsoft.com/office/drawing/2014/main" id="{3D7EC5CA-8FCC-7A99-C2F1-0F4BD2678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45" name="Rectangle 264">
                <a:extLst>
                  <a:ext uri="{FF2B5EF4-FFF2-40B4-BE49-F238E27FC236}">
                    <a16:creationId xmlns:a16="http://schemas.microsoft.com/office/drawing/2014/main" id="{0F6D974C-3266-5DC6-7349-5ABFB4C09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46" name="Line 265">
                <a:extLst>
                  <a:ext uri="{FF2B5EF4-FFF2-40B4-BE49-F238E27FC236}">
                    <a16:creationId xmlns:a16="http://schemas.microsoft.com/office/drawing/2014/main" id="{A06531ED-9B61-A389-0F9C-4A361C65F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47" name="Line 266">
                <a:extLst>
                  <a:ext uri="{FF2B5EF4-FFF2-40B4-BE49-F238E27FC236}">
                    <a16:creationId xmlns:a16="http://schemas.microsoft.com/office/drawing/2014/main" id="{C0BC4977-17BB-BEA0-8733-C05734A37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48" name="Line 267">
                <a:extLst>
                  <a:ext uri="{FF2B5EF4-FFF2-40B4-BE49-F238E27FC236}">
                    <a16:creationId xmlns:a16="http://schemas.microsoft.com/office/drawing/2014/main" id="{9448D0DB-7B8B-1DF9-A3E2-D4230814F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49" name="Line 268">
                <a:extLst>
                  <a:ext uri="{FF2B5EF4-FFF2-40B4-BE49-F238E27FC236}">
                    <a16:creationId xmlns:a16="http://schemas.microsoft.com/office/drawing/2014/main" id="{085F926A-40B9-59BC-1246-CA9235349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50" name="Line 269">
                <a:extLst>
                  <a:ext uri="{FF2B5EF4-FFF2-40B4-BE49-F238E27FC236}">
                    <a16:creationId xmlns:a16="http://schemas.microsoft.com/office/drawing/2014/main" id="{80420485-644C-3A52-78ED-208A984EA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51" name="Line 270">
                <a:extLst>
                  <a:ext uri="{FF2B5EF4-FFF2-40B4-BE49-F238E27FC236}">
                    <a16:creationId xmlns:a16="http://schemas.microsoft.com/office/drawing/2014/main" id="{F68F52C6-8909-767B-E881-EFDE8E591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52" name="Line 271">
                <a:extLst>
                  <a:ext uri="{FF2B5EF4-FFF2-40B4-BE49-F238E27FC236}">
                    <a16:creationId xmlns:a16="http://schemas.microsoft.com/office/drawing/2014/main" id="{73CC3D1C-B5E5-5F52-F5C4-78889025A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143" name="Rectangle 272">
              <a:extLst>
                <a:ext uri="{FF2B5EF4-FFF2-40B4-BE49-F238E27FC236}">
                  <a16:creationId xmlns:a16="http://schemas.microsoft.com/office/drawing/2014/main" id="{C6F8609F-F933-3E67-5E7E-E14379487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44" name="Text Box 277">
              <a:extLst>
                <a:ext uri="{FF2B5EF4-FFF2-40B4-BE49-F238E27FC236}">
                  <a16:creationId xmlns:a16="http://schemas.microsoft.com/office/drawing/2014/main" id="{CFCE6E03-B550-33F5-DEF4-9C94FA8F5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" y="3335"/>
              <a:ext cx="10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message queue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153" name="Line 417">
            <a:extLst>
              <a:ext uri="{FF2B5EF4-FFF2-40B4-BE49-F238E27FC236}">
                <a16:creationId xmlns:a16="http://schemas.microsoft.com/office/drawing/2014/main" id="{5551EEA8-1D24-EB13-0642-D68EA8435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1014" y="2843212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54" name="Group 418">
            <a:extLst>
              <a:ext uri="{FF2B5EF4-FFF2-40B4-BE49-F238E27FC236}">
                <a16:creationId xmlns:a16="http://schemas.microsoft.com/office/drawing/2014/main" id="{72C84660-C87A-2EEB-E41B-7AEA604470E2}"/>
              </a:ext>
            </a:extLst>
          </p:cNvPr>
          <p:cNvGrpSpPr>
            <a:grpSpLocks/>
          </p:cNvGrpSpPr>
          <p:nvPr/>
        </p:nvGrpSpPr>
        <p:grpSpPr bwMode="auto">
          <a:xfrm>
            <a:off x="9363252" y="2770186"/>
            <a:ext cx="355600" cy="933450"/>
            <a:chOff x="4180" y="783"/>
            <a:chExt cx="150" cy="307"/>
          </a:xfrm>
        </p:grpSpPr>
        <p:sp>
          <p:nvSpPr>
            <p:cNvPr id="155" name="AutoShape 419">
              <a:extLst>
                <a:ext uri="{FF2B5EF4-FFF2-40B4-BE49-F238E27FC236}">
                  <a16:creationId xmlns:a16="http://schemas.microsoft.com/office/drawing/2014/main" id="{185E7F88-AAEF-E5AD-68BF-CAF7AA9DD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56" name="Rectangle 420">
              <a:extLst>
                <a:ext uri="{FF2B5EF4-FFF2-40B4-BE49-F238E27FC236}">
                  <a16:creationId xmlns:a16="http://schemas.microsoft.com/office/drawing/2014/main" id="{A4B55929-9433-6A1E-A169-2B740416F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57" name="Rectangle 421">
              <a:extLst>
                <a:ext uri="{FF2B5EF4-FFF2-40B4-BE49-F238E27FC236}">
                  <a16:creationId xmlns:a16="http://schemas.microsoft.com/office/drawing/2014/main" id="{4285FDFF-8D42-4C80-981E-592415411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58" name="AutoShape 422">
              <a:extLst>
                <a:ext uri="{FF2B5EF4-FFF2-40B4-BE49-F238E27FC236}">
                  <a16:creationId xmlns:a16="http://schemas.microsoft.com/office/drawing/2014/main" id="{18ED293F-C4EE-7159-7E27-CA8FCD3C3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59" name="Line 423">
              <a:extLst>
                <a:ext uri="{FF2B5EF4-FFF2-40B4-BE49-F238E27FC236}">
                  <a16:creationId xmlns:a16="http://schemas.microsoft.com/office/drawing/2014/main" id="{03EC482A-441D-C92A-E450-A224038EA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0" name="Line 424">
              <a:extLst>
                <a:ext uri="{FF2B5EF4-FFF2-40B4-BE49-F238E27FC236}">
                  <a16:creationId xmlns:a16="http://schemas.microsoft.com/office/drawing/2014/main" id="{FC76417C-77DA-4398-4648-BE54ED7CE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1" name="Rectangle 425">
              <a:extLst>
                <a:ext uri="{FF2B5EF4-FFF2-40B4-BE49-F238E27FC236}">
                  <a16:creationId xmlns:a16="http://schemas.microsoft.com/office/drawing/2014/main" id="{BB6B9CE3-5FE6-BBD9-BCDE-EC91E1486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62" name="Rectangle 426">
              <a:extLst>
                <a:ext uri="{FF2B5EF4-FFF2-40B4-BE49-F238E27FC236}">
                  <a16:creationId xmlns:a16="http://schemas.microsoft.com/office/drawing/2014/main" id="{C8BF0364-8654-2300-E7BF-CB564C68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163" name="Group 427">
            <a:extLst>
              <a:ext uri="{FF2B5EF4-FFF2-40B4-BE49-F238E27FC236}">
                <a16:creationId xmlns:a16="http://schemas.microsoft.com/office/drawing/2014/main" id="{52A60980-1174-AEE6-5B30-33480475E89E}"/>
              </a:ext>
            </a:extLst>
          </p:cNvPr>
          <p:cNvGrpSpPr>
            <a:grpSpLocks/>
          </p:cNvGrpSpPr>
          <p:nvPr/>
        </p:nvGrpSpPr>
        <p:grpSpPr bwMode="auto">
          <a:xfrm>
            <a:off x="9133065" y="3222625"/>
            <a:ext cx="809625" cy="1049337"/>
            <a:chOff x="4296" y="2627"/>
            <a:chExt cx="510" cy="661"/>
          </a:xfrm>
        </p:grpSpPr>
        <p:sp>
          <p:nvSpPr>
            <p:cNvPr id="164" name="Rectangle 428">
              <a:extLst>
                <a:ext uri="{FF2B5EF4-FFF2-40B4-BE49-F238E27FC236}">
                  <a16:creationId xmlns:a16="http://schemas.microsoft.com/office/drawing/2014/main" id="{D2F7D960-F553-2F1A-3A8A-9A1A3D97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65" name="Text Box 429">
              <a:extLst>
                <a:ext uri="{FF2B5EF4-FFF2-40B4-BE49-F238E27FC236}">
                  <a16:creationId xmlns:a16="http://schemas.microsoft.com/office/drawing/2014/main" id="{E62E5B5B-EFD1-E203-7318-74E01EDEB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  <a:latin typeface="Helvetica" pitchFamily="2" charset="0"/>
                </a:rPr>
                <a:t>server</a:t>
              </a:r>
              <a:endParaRPr lang="en-US" altLang="en-US" sz="24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66" name="Rectangle 430">
              <a:extLst>
                <a:ext uri="{FF2B5EF4-FFF2-40B4-BE49-F238E27FC236}">
                  <a16:creationId xmlns:a16="http://schemas.microsoft.com/office/drawing/2014/main" id="{3D14D9DF-973C-09FC-142F-4CCAB8EAC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67" name="Line 431">
              <a:extLst>
                <a:ext uri="{FF2B5EF4-FFF2-40B4-BE49-F238E27FC236}">
                  <a16:creationId xmlns:a16="http://schemas.microsoft.com/office/drawing/2014/main" id="{F1A58299-6EFE-3E9E-F60F-80D4C49B9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68" name="Line 432">
              <a:extLst>
                <a:ext uri="{FF2B5EF4-FFF2-40B4-BE49-F238E27FC236}">
                  <a16:creationId xmlns:a16="http://schemas.microsoft.com/office/drawing/2014/main" id="{CFA493B1-FCE4-048C-C1F1-0DAC4041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69" name="Line 433">
              <a:extLst>
                <a:ext uri="{FF2B5EF4-FFF2-40B4-BE49-F238E27FC236}">
                  <a16:creationId xmlns:a16="http://schemas.microsoft.com/office/drawing/2014/main" id="{D56552A4-772E-F35B-74ED-069AA81B8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0" name="Line 434">
              <a:extLst>
                <a:ext uri="{FF2B5EF4-FFF2-40B4-BE49-F238E27FC236}">
                  <a16:creationId xmlns:a16="http://schemas.microsoft.com/office/drawing/2014/main" id="{20B3DB5C-2DD5-752B-55FC-E07DC41B9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1" name="Line 435">
              <a:extLst>
                <a:ext uri="{FF2B5EF4-FFF2-40B4-BE49-F238E27FC236}">
                  <a16:creationId xmlns:a16="http://schemas.microsoft.com/office/drawing/2014/main" id="{BF33604A-D362-BF0C-010F-9890396EC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2" name="Line 436">
              <a:extLst>
                <a:ext uri="{FF2B5EF4-FFF2-40B4-BE49-F238E27FC236}">
                  <a16:creationId xmlns:a16="http://schemas.microsoft.com/office/drawing/2014/main" id="{A8C08E52-C026-FF4D-AB56-F8C27DE62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3" name="Line 437">
              <a:extLst>
                <a:ext uri="{FF2B5EF4-FFF2-40B4-BE49-F238E27FC236}">
                  <a16:creationId xmlns:a16="http://schemas.microsoft.com/office/drawing/2014/main" id="{756AA85C-D89A-3916-F3FB-B2A40FD1A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4" name="Rectangle 438">
              <a:extLst>
                <a:ext uri="{FF2B5EF4-FFF2-40B4-BE49-F238E27FC236}">
                  <a16:creationId xmlns:a16="http://schemas.microsoft.com/office/drawing/2014/main" id="{CA712C79-3321-0D80-9A70-E587C3F5D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5" name="Rectangle 439">
              <a:extLst>
                <a:ext uri="{FF2B5EF4-FFF2-40B4-BE49-F238E27FC236}">
                  <a16:creationId xmlns:a16="http://schemas.microsoft.com/office/drawing/2014/main" id="{928C66D3-E095-825E-CF41-E7791B3D7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6" name="Rectangle 440">
              <a:extLst>
                <a:ext uri="{FF2B5EF4-FFF2-40B4-BE49-F238E27FC236}">
                  <a16:creationId xmlns:a16="http://schemas.microsoft.com/office/drawing/2014/main" id="{C45071E0-B7DD-5EE8-90D8-D36660D5F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7" name="Rectangle 441">
              <a:extLst>
                <a:ext uri="{FF2B5EF4-FFF2-40B4-BE49-F238E27FC236}">
                  <a16:creationId xmlns:a16="http://schemas.microsoft.com/office/drawing/2014/main" id="{AAF2C9A7-F6FD-D6CB-33C9-81730959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8" name="Rectangle 442">
              <a:extLst>
                <a:ext uri="{FF2B5EF4-FFF2-40B4-BE49-F238E27FC236}">
                  <a16:creationId xmlns:a16="http://schemas.microsoft.com/office/drawing/2014/main" id="{FC89CE64-0A78-06E7-B744-A6CAD5679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  <p:grpSp>
        <p:nvGrpSpPr>
          <p:cNvPr id="179" name="Group 443">
            <a:extLst>
              <a:ext uri="{FF2B5EF4-FFF2-40B4-BE49-F238E27FC236}">
                <a16:creationId xmlns:a16="http://schemas.microsoft.com/office/drawing/2014/main" id="{48E2863A-56A2-B846-E6CA-1D03455815E5}"/>
              </a:ext>
            </a:extLst>
          </p:cNvPr>
          <p:cNvGrpSpPr>
            <a:grpSpLocks/>
          </p:cNvGrpSpPr>
          <p:nvPr/>
        </p:nvGrpSpPr>
        <p:grpSpPr bwMode="auto">
          <a:xfrm>
            <a:off x="9845852" y="2360612"/>
            <a:ext cx="709612" cy="703263"/>
            <a:chOff x="4337" y="290"/>
            <a:chExt cx="447" cy="443"/>
          </a:xfrm>
        </p:grpSpPr>
        <p:graphicFrame>
          <p:nvGraphicFramePr>
            <p:cNvPr id="180" name="Object 444">
              <a:extLst>
                <a:ext uri="{FF2B5EF4-FFF2-40B4-BE49-F238E27FC236}">
                  <a16:creationId xmlns:a16="http://schemas.microsoft.com/office/drawing/2014/main" id="{4815209D-0BE0-1CE1-4EEF-23BF482DAB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7462500" imgH="14478000" progId="MS_ClipArt_Gallery.2">
                    <p:embed/>
                  </p:oleObj>
                </mc:Choice>
                <mc:Fallback>
                  <p:oleObj name="Clip" r:id="rId2" imgW="17462500" imgH="14478000" progId="MS_ClipArt_Gallery.2">
                    <p:embed/>
                    <p:pic>
                      <p:nvPicPr>
                        <p:cNvPr id="69731" name="Object 444">
                          <a:extLst>
                            <a:ext uri="{FF2B5EF4-FFF2-40B4-BE49-F238E27FC236}">
                              <a16:creationId xmlns:a16="http://schemas.microsoft.com/office/drawing/2014/main" id="{432B84B5-5246-D64D-A95A-02AFE0654D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1" name="Group 445">
              <a:extLst>
                <a:ext uri="{FF2B5EF4-FFF2-40B4-BE49-F238E27FC236}">
                  <a16:creationId xmlns:a16="http://schemas.microsoft.com/office/drawing/2014/main" id="{2E3D9F36-6C80-77EC-CAD7-30F098028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2" name="Rectangle 446">
                <a:extLst>
                  <a:ext uri="{FF2B5EF4-FFF2-40B4-BE49-F238E27FC236}">
                    <a16:creationId xmlns:a16="http://schemas.microsoft.com/office/drawing/2014/main" id="{D7E9D81D-ED2B-892A-F9CA-D453741FA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183" name="Text Box 447">
                <a:extLst>
                  <a:ext uri="{FF2B5EF4-FFF2-40B4-BE49-F238E27FC236}">
                    <a16:creationId xmlns:a16="http://schemas.microsoft.com/office/drawing/2014/main" id="{6119F1E0-9DE6-4DD3-8628-6042E35F26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agent</a:t>
                </a: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184" name="Group 448">
            <a:extLst>
              <a:ext uri="{FF2B5EF4-FFF2-40B4-BE49-F238E27FC236}">
                <a16:creationId xmlns:a16="http://schemas.microsoft.com/office/drawing/2014/main" id="{483DEA44-BC68-1893-1FFB-80D6F6D78707}"/>
              </a:ext>
            </a:extLst>
          </p:cNvPr>
          <p:cNvGrpSpPr>
            <a:grpSpLocks/>
          </p:cNvGrpSpPr>
          <p:nvPr/>
        </p:nvGrpSpPr>
        <p:grpSpPr bwMode="auto">
          <a:xfrm>
            <a:off x="10074452" y="3370262"/>
            <a:ext cx="709612" cy="703263"/>
            <a:chOff x="4337" y="290"/>
            <a:chExt cx="447" cy="443"/>
          </a:xfrm>
        </p:grpSpPr>
        <p:graphicFrame>
          <p:nvGraphicFramePr>
            <p:cNvPr id="185" name="Object 449">
              <a:extLst>
                <a:ext uri="{FF2B5EF4-FFF2-40B4-BE49-F238E27FC236}">
                  <a16:creationId xmlns:a16="http://schemas.microsoft.com/office/drawing/2014/main" id="{C4B3322E-B46F-DDAA-49E3-8706C91EC3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69727" name="Object 449">
                          <a:extLst>
                            <a:ext uri="{FF2B5EF4-FFF2-40B4-BE49-F238E27FC236}">
                              <a16:creationId xmlns:a16="http://schemas.microsoft.com/office/drawing/2014/main" id="{DB9FE930-3D6A-404B-A3A3-CFE61FA58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6" name="Group 450">
              <a:extLst>
                <a:ext uri="{FF2B5EF4-FFF2-40B4-BE49-F238E27FC236}">
                  <a16:creationId xmlns:a16="http://schemas.microsoft.com/office/drawing/2014/main" id="{18331031-E27C-DB57-D059-89D02A44B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87" name="Rectangle 451">
                <a:extLst>
                  <a:ext uri="{FF2B5EF4-FFF2-40B4-BE49-F238E27FC236}">
                    <a16:creationId xmlns:a16="http://schemas.microsoft.com/office/drawing/2014/main" id="{05267234-C11D-B4BF-4FF5-940177DB4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188" name="Text Box 452">
                <a:extLst>
                  <a:ext uri="{FF2B5EF4-FFF2-40B4-BE49-F238E27FC236}">
                    <a16:creationId xmlns:a16="http://schemas.microsoft.com/office/drawing/2014/main" id="{0D6B5355-2A3D-405E-F21F-7806ED513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agent</a:t>
                </a: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189" name="Group 453">
            <a:extLst>
              <a:ext uri="{FF2B5EF4-FFF2-40B4-BE49-F238E27FC236}">
                <a16:creationId xmlns:a16="http://schemas.microsoft.com/office/drawing/2014/main" id="{9C3945A9-EFE9-C96F-FB39-E6941B8B51EF}"/>
              </a:ext>
            </a:extLst>
          </p:cNvPr>
          <p:cNvGrpSpPr>
            <a:grpSpLocks/>
          </p:cNvGrpSpPr>
          <p:nvPr/>
        </p:nvGrpSpPr>
        <p:grpSpPr bwMode="auto">
          <a:xfrm>
            <a:off x="9845852" y="4418012"/>
            <a:ext cx="709612" cy="703263"/>
            <a:chOff x="4337" y="290"/>
            <a:chExt cx="447" cy="443"/>
          </a:xfrm>
        </p:grpSpPr>
        <p:graphicFrame>
          <p:nvGraphicFramePr>
            <p:cNvPr id="190" name="Object 454">
              <a:extLst>
                <a:ext uri="{FF2B5EF4-FFF2-40B4-BE49-F238E27FC236}">
                  <a16:creationId xmlns:a16="http://schemas.microsoft.com/office/drawing/2014/main" id="{1AFCE8C4-A189-2A5E-3458-C981C9BFDE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9723" name="Object 454">
                          <a:extLst>
                            <a:ext uri="{FF2B5EF4-FFF2-40B4-BE49-F238E27FC236}">
                              <a16:creationId xmlns:a16="http://schemas.microsoft.com/office/drawing/2014/main" id="{AD27AA8D-7F2C-C742-9FAE-08D9020F18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1" name="Group 455">
              <a:extLst>
                <a:ext uri="{FF2B5EF4-FFF2-40B4-BE49-F238E27FC236}">
                  <a16:creationId xmlns:a16="http://schemas.microsoft.com/office/drawing/2014/main" id="{7ACD9D3B-6D29-F8B7-60D2-47ABDC9D12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92" name="Rectangle 456">
                <a:extLst>
                  <a:ext uri="{FF2B5EF4-FFF2-40B4-BE49-F238E27FC236}">
                    <a16:creationId xmlns:a16="http://schemas.microsoft.com/office/drawing/2014/main" id="{B83FEB97-07E3-798C-AED2-0B2517530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193" name="Text Box 457">
                <a:extLst>
                  <a:ext uri="{FF2B5EF4-FFF2-40B4-BE49-F238E27FC236}">
                    <a16:creationId xmlns:a16="http://schemas.microsoft.com/office/drawing/2014/main" id="{C5B6E5E3-D6F5-2561-87F1-E7D45C8C8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agent</a:t>
                </a: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194" name="Group 458">
            <a:extLst>
              <a:ext uri="{FF2B5EF4-FFF2-40B4-BE49-F238E27FC236}">
                <a16:creationId xmlns:a16="http://schemas.microsoft.com/office/drawing/2014/main" id="{4B4826DB-10BD-71C8-1D15-3EFE665EC3B3}"/>
              </a:ext>
            </a:extLst>
          </p:cNvPr>
          <p:cNvGrpSpPr>
            <a:grpSpLocks/>
          </p:cNvGrpSpPr>
          <p:nvPr/>
        </p:nvGrpSpPr>
        <p:grpSpPr bwMode="auto">
          <a:xfrm>
            <a:off x="7132815" y="4179887"/>
            <a:ext cx="809625" cy="1501775"/>
            <a:chOff x="3492" y="2522"/>
            <a:chExt cx="510" cy="946"/>
          </a:xfrm>
        </p:grpSpPr>
        <p:grpSp>
          <p:nvGrpSpPr>
            <p:cNvPr id="195" name="Group 459">
              <a:extLst>
                <a:ext uri="{FF2B5EF4-FFF2-40B4-BE49-F238E27FC236}">
                  <a16:creationId xmlns:a16="http://schemas.microsoft.com/office/drawing/2014/main" id="{CF066339-A1EB-6DD3-2D5D-D10C016C5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12" name="AutoShape 460">
                <a:extLst>
                  <a:ext uri="{FF2B5EF4-FFF2-40B4-BE49-F238E27FC236}">
                    <a16:creationId xmlns:a16="http://schemas.microsoft.com/office/drawing/2014/main" id="{A18343FC-0AAB-0761-FFB3-0A9F59BE6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" name="Rectangle 461">
                <a:extLst>
                  <a:ext uri="{FF2B5EF4-FFF2-40B4-BE49-F238E27FC236}">
                    <a16:creationId xmlns:a16="http://schemas.microsoft.com/office/drawing/2014/main" id="{C2145643-87D9-638B-1C99-7530059E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" name="Rectangle 462">
                <a:extLst>
                  <a:ext uri="{FF2B5EF4-FFF2-40B4-BE49-F238E27FC236}">
                    <a16:creationId xmlns:a16="http://schemas.microsoft.com/office/drawing/2014/main" id="{C377C4D4-6116-61CC-87F0-66A8F7D84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" name="AutoShape 463">
                <a:extLst>
                  <a:ext uri="{FF2B5EF4-FFF2-40B4-BE49-F238E27FC236}">
                    <a16:creationId xmlns:a16="http://schemas.microsoft.com/office/drawing/2014/main" id="{9C524057-2A15-B189-C4C7-3D15FA4B7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" name="Line 464">
                <a:extLst>
                  <a:ext uri="{FF2B5EF4-FFF2-40B4-BE49-F238E27FC236}">
                    <a16:creationId xmlns:a16="http://schemas.microsoft.com/office/drawing/2014/main" id="{50CA0E62-B4A8-B607-B7E7-6E8AFA3E1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17" name="Line 465">
                <a:extLst>
                  <a:ext uri="{FF2B5EF4-FFF2-40B4-BE49-F238E27FC236}">
                    <a16:creationId xmlns:a16="http://schemas.microsoft.com/office/drawing/2014/main" id="{E2B45580-85AE-7DB5-9D08-153BD7AFD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18" name="Rectangle 466">
                <a:extLst>
                  <a:ext uri="{FF2B5EF4-FFF2-40B4-BE49-F238E27FC236}">
                    <a16:creationId xmlns:a16="http://schemas.microsoft.com/office/drawing/2014/main" id="{116E4DAE-5B14-F71A-2BB2-0A081068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19" name="Rectangle 467">
                <a:extLst>
                  <a:ext uri="{FF2B5EF4-FFF2-40B4-BE49-F238E27FC236}">
                    <a16:creationId xmlns:a16="http://schemas.microsoft.com/office/drawing/2014/main" id="{B675930C-2F72-6CC1-AB61-892FEE01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96" name="Group 468">
              <a:extLst>
                <a:ext uri="{FF2B5EF4-FFF2-40B4-BE49-F238E27FC236}">
                  <a16:creationId xmlns:a16="http://schemas.microsoft.com/office/drawing/2014/main" id="{2D28408C-8711-724D-7D05-7D98DA8DF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197" name="Rectangle 469">
                <a:extLst>
                  <a:ext uri="{FF2B5EF4-FFF2-40B4-BE49-F238E27FC236}">
                    <a16:creationId xmlns:a16="http://schemas.microsoft.com/office/drawing/2014/main" id="{E082E402-D061-B1D0-9245-21CFC7841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198" name="Text Box 470">
                <a:extLst>
                  <a:ext uri="{FF2B5EF4-FFF2-40B4-BE49-F238E27FC236}">
                    <a16:creationId xmlns:a16="http://schemas.microsoft.com/office/drawing/2014/main" id="{9B367457-F833-3D2F-F685-0DE5A48C39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server</a:t>
                </a: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199" name="Rectangle 471">
                <a:extLst>
                  <a:ext uri="{FF2B5EF4-FFF2-40B4-BE49-F238E27FC236}">
                    <a16:creationId xmlns:a16="http://schemas.microsoft.com/office/drawing/2014/main" id="{6119CC30-6939-49AC-C00E-A1528B99B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0" name="Line 472">
                <a:extLst>
                  <a:ext uri="{FF2B5EF4-FFF2-40B4-BE49-F238E27FC236}">
                    <a16:creationId xmlns:a16="http://schemas.microsoft.com/office/drawing/2014/main" id="{F0F01D4D-9CA6-21B0-A667-A2A3E8CA1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1" name="Line 473">
                <a:extLst>
                  <a:ext uri="{FF2B5EF4-FFF2-40B4-BE49-F238E27FC236}">
                    <a16:creationId xmlns:a16="http://schemas.microsoft.com/office/drawing/2014/main" id="{780D7DFB-990E-BAEC-DD55-2BD5BB03B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2" name="Line 474">
                <a:extLst>
                  <a:ext uri="{FF2B5EF4-FFF2-40B4-BE49-F238E27FC236}">
                    <a16:creationId xmlns:a16="http://schemas.microsoft.com/office/drawing/2014/main" id="{D91366CD-7FAC-946E-DED4-57D885CAE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3" name="Line 475">
                <a:extLst>
                  <a:ext uri="{FF2B5EF4-FFF2-40B4-BE49-F238E27FC236}">
                    <a16:creationId xmlns:a16="http://schemas.microsoft.com/office/drawing/2014/main" id="{DB994D74-B530-EC0F-6EDD-9953CC9E7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4" name="Line 476">
                <a:extLst>
                  <a:ext uri="{FF2B5EF4-FFF2-40B4-BE49-F238E27FC236}">
                    <a16:creationId xmlns:a16="http://schemas.microsoft.com/office/drawing/2014/main" id="{9E699F6F-CDD4-6CFE-AAF9-F0DB679F9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5" name="Line 477">
                <a:extLst>
                  <a:ext uri="{FF2B5EF4-FFF2-40B4-BE49-F238E27FC236}">
                    <a16:creationId xmlns:a16="http://schemas.microsoft.com/office/drawing/2014/main" id="{674C0D64-5DC2-CA86-37D5-21EFB16A4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6" name="Line 478">
                <a:extLst>
                  <a:ext uri="{FF2B5EF4-FFF2-40B4-BE49-F238E27FC236}">
                    <a16:creationId xmlns:a16="http://schemas.microsoft.com/office/drawing/2014/main" id="{A0EEE6AF-1B3A-670E-5A4A-E17694218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7" name="Rectangle 479">
                <a:extLst>
                  <a:ext uri="{FF2B5EF4-FFF2-40B4-BE49-F238E27FC236}">
                    <a16:creationId xmlns:a16="http://schemas.microsoft.com/office/drawing/2014/main" id="{A3078EBE-A95E-3FAC-F8F9-7285A3204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8" name="Rectangle 480">
                <a:extLst>
                  <a:ext uri="{FF2B5EF4-FFF2-40B4-BE49-F238E27FC236}">
                    <a16:creationId xmlns:a16="http://schemas.microsoft.com/office/drawing/2014/main" id="{06EB1646-83CA-74E4-0B89-5145B28CB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09" name="Rectangle 481">
                <a:extLst>
                  <a:ext uri="{FF2B5EF4-FFF2-40B4-BE49-F238E27FC236}">
                    <a16:creationId xmlns:a16="http://schemas.microsoft.com/office/drawing/2014/main" id="{9BD957C5-83C0-80E5-8F24-32419589C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" name="Rectangle 482">
                <a:extLst>
                  <a:ext uri="{FF2B5EF4-FFF2-40B4-BE49-F238E27FC236}">
                    <a16:creationId xmlns:a16="http://schemas.microsoft.com/office/drawing/2014/main" id="{9BB4EFA1-77F2-794D-6E15-B36C55D56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" name="Rectangle 483">
                <a:extLst>
                  <a:ext uri="{FF2B5EF4-FFF2-40B4-BE49-F238E27FC236}">
                    <a16:creationId xmlns:a16="http://schemas.microsoft.com/office/drawing/2014/main" id="{A624B77F-83AB-4CE6-1717-D60B73A85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220" name="Group 484">
            <a:extLst>
              <a:ext uri="{FF2B5EF4-FFF2-40B4-BE49-F238E27FC236}">
                <a16:creationId xmlns:a16="http://schemas.microsoft.com/office/drawing/2014/main" id="{F6AA2A68-A54E-D228-3D72-E181C053E5F0}"/>
              </a:ext>
            </a:extLst>
          </p:cNvPr>
          <p:cNvGrpSpPr>
            <a:grpSpLocks/>
          </p:cNvGrpSpPr>
          <p:nvPr/>
        </p:nvGrpSpPr>
        <p:grpSpPr bwMode="auto">
          <a:xfrm>
            <a:off x="8074202" y="5284787"/>
            <a:ext cx="709612" cy="703263"/>
            <a:chOff x="4337" y="290"/>
            <a:chExt cx="447" cy="443"/>
          </a:xfrm>
        </p:grpSpPr>
        <p:graphicFrame>
          <p:nvGraphicFramePr>
            <p:cNvPr id="221" name="Object 485">
              <a:extLst>
                <a:ext uri="{FF2B5EF4-FFF2-40B4-BE49-F238E27FC236}">
                  <a16:creationId xmlns:a16="http://schemas.microsoft.com/office/drawing/2014/main" id="{FEB48134-C6D0-4F31-7D5D-D9E6250569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69694" name="Object 485">
                          <a:extLst>
                            <a:ext uri="{FF2B5EF4-FFF2-40B4-BE49-F238E27FC236}">
                              <a16:creationId xmlns:a16="http://schemas.microsoft.com/office/drawing/2014/main" id="{31EF4D30-C95D-E04D-8910-4514F77E54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2" name="Group 486">
              <a:extLst>
                <a:ext uri="{FF2B5EF4-FFF2-40B4-BE49-F238E27FC236}">
                  <a16:creationId xmlns:a16="http://schemas.microsoft.com/office/drawing/2014/main" id="{3ED43443-FB4C-FFB5-CDD9-8E5718E7E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23" name="Rectangle 487">
                <a:extLst>
                  <a:ext uri="{FF2B5EF4-FFF2-40B4-BE49-F238E27FC236}">
                    <a16:creationId xmlns:a16="http://schemas.microsoft.com/office/drawing/2014/main" id="{D90F7A5B-0A76-402E-318A-28CEBD2EE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24" name="Text Box 488">
                <a:extLst>
                  <a:ext uri="{FF2B5EF4-FFF2-40B4-BE49-F238E27FC236}">
                    <a16:creationId xmlns:a16="http://schemas.microsoft.com/office/drawing/2014/main" id="{3A4AB800-3101-D724-F2AF-A27E275AC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agent</a:t>
                </a: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225" name="Group 489">
            <a:extLst>
              <a:ext uri="{FF2B5EF4-FFF2-40B4-BE49-F238E27FC236}">
                <a16:creationId xmlns:a16="http://schemas.microsoft.com/office/drawing/2014/main" id="{FBC1F874-EBFE-82AF-CFB1-717E6EE96658}"/>
              </a:ext>
            </a:extLst>
          </p:cNvPr>
          <p:cNvGrpSpPr>
            <a:grpSpLocks/>
          </p:cNvGrpSpPr>
          <p:nvPr/>
        </p:nvGrpSpPr>
        <p:grpSpPr bwMode="auto">
          <a:xfrm>
            <a:off x="7236002" y="5789612"/>
            <a:ext cx="709612" cy="703263"/>
            <a:chOff x="4337" y="290"/>
            <a:chExt cx="447" cy="443"/>
          </a:xfrm>
        </p:grpSpPr>
        <p:graphicFrame>
          <p:nvGraphicFramePr>
            <p:cNvPr id="226" name="Object 490">
              <a:extLst>
                <a:ext uri="{FF2B5EF4-FFF2-40B4-BE49-F238E27FC236}">
                  <a16:creationId xmlns:a16="http://schemas.microsoft.com/office/drawing/2014/main" id="{C08A0B88-3FE4-0A3E-C154-234739A028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69690" name="Object 490">
                          <a:extLst>
                            <a:ext uri="{FF2B5EF4-FFF2-40B4-BE49-F238E27FC236}">
                              <a16:creationId xmlns:a16="http://schemas.microsoft.com/office/drawing/2014/main" id="{3A26D61A-6E89-F644-BEBB-9ED2DB828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7" name="Group 491">
              <a:extLst>
                <a:ext uri="{FF2B5EF4-FFF2-40B4-BE49-F238E27FC236}">
                  <a16:creationId xmlns:a16="http://schemas.microsoft.com/office/drawing/2014/main" id="{0737E7B4-CB84-FE83-CAB1-542B6923C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28" name="Rectangle 492">
                <a:extLst>
                  <a:ext uri="{FF2B5EF4-FFF2-40B4-BE49-F238E27FC236}">
                    <a16:creationId xmlns:a16="http://schemas.microsoft.com/office/drawing/2014/main" id="{B046F19B-3E59-E6C3-C75D-C0CF240AE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29" name="Text Box 493">
                <a:extLst>
                  <a:ext uri="{FF2B5EF4-FFF2-40B4-BE49-F238E27FC236}">
                    <a16:creationId xmlns:a16="http://schemas.microsoft.com/office/drawing/2014/main" id="{D90A9F3A-3730-D9A6-3516-7B58D3AB2C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agent</a:t>
                </a: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230" name="Group 494">
            <a:extLst>
              <a:ext uri="{FF2B5EF4-FFF2-40B4-BE49-F238E27FC236}">
                <a16:creationId xmlns:a16="http://schemas.microsoft.com/office/drawing/2014/main" id="{9735B85F-D832-858C-61EB-E4F3A706FFBB}"/>
              </a:ext>
            </a:extLst>
          </p:cNvPr>
          <p:cNvGrpSpPr>
            <a:grpSpLocks/>
          </p:cNvGrpSpPr>
          <p:nvPr/>
        </p:nvGrpSpPr>
        <p:grpSpPr bwMode="auto">
          <a:xfrm>
            <a:off x="7132815" y="1922462"/>
            <a:ext cx="809625" cy="1501775"/>
            <a:chOff x="3492" y="2522"/>
            <a:chExt cx="510" cy="946"/>
          </a:xfrm>
        </p:grpSpPr>
        <p:grpSp>
          <p:nvGrpSpPr>
            <p:cNvPr id="231" name="Group 495">
              <a:extLst>
                <a:ext uri="{FF2B5EF4-FFF2-40B4-BE49-F238E27FC236}">
                  <a16:creationId xmlns:a16="http://schemas.microsoft.com/office/drawing/2014/main" id="{8EC5C60D-1223-66EC-5CF5-A13269E6AD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48" name="AutoShape 496">
                <a:extLst>
                  <a:ext uri="{FF2B5EF4-FFF2-40B4-BE49-F238E27FC236}">
                    <a16:creationId xmlns:a16="http://schemas.microsoft.com/office/drawing/2014/main" id="{35728844-7D08-C868-B1F5-FCB14EF46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49" name="Rectangle 497">
                <a:extLst>
                  <a:ext uri="{FF2B5EF4-FFF2-40B4-BE49-F238E27FC236}">
                    <a16:creationId xmlns:a16="http://schemas.microsoft.com/office/drawing/2014/main" id="{DEE4B79E-4928-68E4-1D33-A3F383069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50" name="Rectangle 498">
                <a:extLst>
                  <a:ext uri="{FF2B5EF4-FFF2-40B4-BE49-F238E27FC236}">
                    <a16:creationId xmlns:a16="http://schemas.microsoft.com/office/drawing/2014/main" id="{F34468E1-F397-4F82-0113-BE9FE857F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51" name="AutoShape 499">
                <a:extLst>
                  <a:ext uri="{FF2B5EF4-FFF2-40B4-BE49-F238E27FC236}">
                    <a16:creationId xmlns:a16="http://schemas.microsoft.com/office/drawing/2014/main" id="{4BD9E3D2-990C-2EB3-2192-FB7D52590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52" name="Line 500">
                <a:extLst>
                  <a:ext uri="{FF2B5EF4-FFF2-40B4-BE49-F238E27FC236}">
                    <a16:creationId xmlns:a16="http://schemas.microsoft.com/office/drawing/2014/main" id="{8AC461B5-03DA-25CD-7ED0-B69A96AF6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53" name="Line 501">
                <a:extLst>
                  <a:ext uri="{FF2B5EF4-FFF2-40B4-BE49-F238E27FC236}">
                    <a16:creationId xmlns:a16="http://schemas.microsoft.com/office/drawing/2014/main" id="{602E28A3-B813-23D5-753F-9B77D4919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54" name="Rectangle 502">
                <a:extLst>
                  <a:ext uri="{FF2B5EF4-FFF2-40B4-BE49-F238E27FC236}">
                    <a16:creationId xmlns:a16="http://schemas.microsoft.com/office/drawing/2014/main" id="{AC348592-95A0-E652-ED79-9612B3AF8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55" name="Rectangle 503">
                <a:extLst>
                  <a:ext uri="{FF2B5EF4-FFF2-40B4-BE49-F238E27FC236}">
                    <a16:creationId xmlns:a16="http://schemas.microsoft.com/office/drawing/2014/main" id="{A4CDEB1B-B7C4-D480-ABB8-FBFA0E632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32" name="Group 504">
              <a:extLst>
                <a:ext uri="{FF2B5EF4-FFF2-40B4-BE49-F238E27FC236}">
                  <a16:creationId xmlns:a16="http://schemas.microsoft.com/office/drawing/2014/main" id="{3AED87C2-03C3-1437-508E-D10FD05E4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233" name="Rectangle 505">
                <a:extLst>
                  <a:ext uri="{FF2B5EF4-FFF2-40B4-BE49-F238E27FC236}">
                    <a16:creationId xmlns:a16="http://schemas.microsoft.com/office/drawing/2014/main" id="{3196341C-4DF5-638E-8024-06ED0E8F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34" name="Text Box 506">
                <a:extLst>
                  <a:ext uri="{FF2B5EF4-FFF2-40B4-BE49-F238E27FC236}">
                    <a16:creationId xmlns:a16="http://schemas.microsoft.com/office/drawing/2014/main" id="{23A44F1D-301B-DB56-6021-FB63C3CDE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server</a:t>
                </a:r>
                <a:endParaRPr lang="en-US" altLang="en-US" sz="2400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35" name="Rectangle 507">
                <a:extLst>
                  <a:ext uri="{FF2B5EF4-FFF2-40B4-BE49-F238E27FC236}">
                    <a16:creationId xmlns:a16="http://schemas.microsoft.com/office/drawing/2014/main" id="{68016B89-2A2A-F7C6-1E0C-D9F1FA211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36" name="Line 508">
                <a:extLst>
                  <a:ext uri="{FF2B5EF4-FFF2-40B4-BE49-F238E27FC236}">
                    <a16:creationId xmlns:a16="http://schemas.microsoft.com/office/drawing/2014/main" id="{B4175480-49AD-9E64-6AAA-F76AB5F7B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37" name="Line 509">
                <a:extLst>
                  <a:ext uri="{FF2B5EF4-FFF2-40B4-BE49-F238E27FC236}">
                    <a16:creationId xmlns:a16="http://schemas.microsoft.com/office/drawing/2014/main" id="{B55E91E7-13DB-F027-4412-8EE8E063A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38" name="Line 510">
                <a:extLst>
                  <a:ext uri="{FF2B5EF4-FFF2-40B4-BE49-F238E27FC236}">
                    <a16:creationId xmlns:a16="http://schemas.microsoft.com/office/drawing/2014/main" id="{78112DE0-5F47-7C5B-3D6B-17A675185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39" name="Line 511">
                <a:extLst>
                  <a:ext uri="{FF2B5EF4-FFF2-40B4-BE49-F238E27FC236}">
                    <a16:creationId xmlns:a16="http://schemas.microsoft.com/office/drawing/2014/main" id="{026DA156-A6C7-DDE5-2A55-3DBE092F7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40" name="Line 512">
                <a:extLst>
                  <a:ext uri="{FF2B5EF4-FFF2-40B4-BE49-F238E27FC236}">
                    <a16:creationId xmlns:a16="http://schemas.microsoft.com/office/drawing/2014/main" id="{968CDF50-D712-8B60-B1A1-E5BC03A63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41" name="Line 513">
                <a:extLst>
                  <a:ext uri="{FF2B5EF4-FFF2-40B4-BE49-F238E27FC236}">
                    <a16:creationId xmlns:a16="http://schemas.microsoft.com/office/drawing/2014/main" id="{EB3BBF17-BE9E-3765-1E71-B9940B5DF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42" name="Line 514">
                <a:extLst>
                  <a:ext uri="{FF2B5EF4-FFF2-40B4-BE49-F238E27FC236}">
                    <a16:creationId xmlns:a16="http://schemas.microsoft.com/office/drawing/2014/main" id="{7B38CBA0-8E16-9E98-7340-64E38E59C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43" name="Rectangle 515">
                <a:extLst>
                  <a:ext uri="{FF2B5EF4-FFF2-40B4-BE49-F238E27FC236}">
                    <a16:creationId xmlns:a16="http://schemas.microsoft.com/office/drawing/2014/main" id="{5709372C-D976-6F71-8FBC-299F5D8CC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44" name="Rectangle 516">
                <a:extLst>
                  <a:ext uri="{FF2B5EF4-FFF2-40B4-BE49-F238E27FC236}">
                    <a16:creationId xmlns:a16="http://schemas.microsoft.com/office/drawing/2014/main" id="{056DF370-D7CD-9D1F-044D-815E81462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45" name="Rectangle 517">
                <a:extLst>
                  <a:ext uri="{FF2B5EF4-FFF2-40B4-BE49-F238E27FC236}">
                    <a16:creationId xmlns:a16="http://schemas.microsoft.com/office/drawing/2014/main" id="{61B261E5-1884-A1FF-F6EB-30CBCD0E2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46" name="Rectangle 518">
                <a:extLst>
                  <a:ext uri="{FF2B5EF4-FFF2-40B4-BE49-F238E27FC236}">
                    <a16:creationId xmlns:a16="http://schemas.microsoft.com/office/drawing/2014/main" id="{6FE1952C-07F2-0AAE-90DD-93BFBAF32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47" name="Rectangle 519">
                <a:extLst>
                  <a:ext uri="{FF2B5EF4-FFF2-40B4-BE49-F238E27FC236}">
                    <a16:creationId xmlns:a16="http://schemas.microsoft.com/office/drawing/2014/main" id="{BEBB65F3-390F-B540-E7EC-FBBDEBD1D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256" name="Group 520">
            <a:extLst>
              <a:ext uri="{FF2B5EF4-FFF2-40B4-BE49-F238E27FC236}">
                <a16:creationId xmlns:a16="http://schemas.microsoft.com/office/drawing/2014/main" id="{3B36C19E-DFA7-BE6A-849E-3E7D93F45B21}"/>
              </a:ext>
            </a:extLst>
          </p:cNvPr>
          <p:cNvGrpSpPr>
            <a:grpSpLocks/>
          </p:cNvGrpSpPr>
          <p:nvPr/>
        </p:nvGrpSpPr>
        <p:grpSpPr bwMode="auto">
          <a:xfrm>
            <a:off x="7864652" y="1665287"/>
            <a:ext cx="709612" cy="703263"/>
            <a:chOff x="4337" y="290"/>
            <a:chExt cx="447" cy="443"/>
          </a:xfrm>
        </p:grpSpPr>
        <p:graphicFrame>
          <p:nvGraphicFramePr>
            <p:cNvPr id="257" name="Object 521">
              <a:extLst>
                <a:ext uri="{FF2B5EF4-FFF2-40B4-BE49-F238E27FC236}">
                  <a16:creationId xmlns:a16="http://schemas.microsoft.com/office/drawing/2014/main" id="{C3964802-E69B-02DE-8750-19083D7E22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69661" name="Object 521">
                          <a:extLst>
                            <a:ext uri="{FF2B5EF4-FFF2-40B4-BE49-F238E27FC236}">
                              <a16:creationId xmlns:a16="http://schemas.microsoft.com/office/drawing/2014/main" id="{689490D7-65C0-0F44-9C88-FBD4DD41E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8" name="Group 522">
              <a:extLst>
                <a:ext uri="{FF2B5EF4-FFF2-40B4-BE49-F238E27FC236}">
                  <a16:creationId xmlns:a16="http://schemas.microsoft.com/office/drawing/2014/main" id="{F931DC3C-C90C-DFB7-AECD-8EF071E56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59" name="Rectangle 523">
                <a:extLst>
                  <a:ext uri="{FF2B5EF4-FFF2-40B4-BE49-F238E27FC236}">
                    <a16:creationId xmlns:a16="http://schemas.microsoft.com/office/drawing/2014/main" id="{8340A5AE-EDF7-8298-EDF9-050C8DF06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60" name="Text Box 524">
                <a:extLst>
                  <a:ext uri="{FF2B5EF4-FFF2-40B4-BE49-F238E27FC236}">
                    <a16:creationId xmlns:a16="http://schemas.microsoft.com/office/drawing/2014/main" id="{1F519074-7DBF-6629-9D0A-6C5A07856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bg1"/>
                    </a:solidFill>
                    <a:latin typeface="Helvetica" pitchFamily="2" charset="0"/>
                  </a:rPr>
                  <a:t>agent</a:t>
                </a: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261" name="Line 525">
            <a:extLst>
              <a:ext uri="{FF2B5EF4-FFF2-40B4-BE49-F238E27FC236}">
                <a16:creationId xmlns:a16="http://schemas.microsoft.com/office/drawing/2014/main" id="{E198A9EF-FC1A-1055-2ACA-3D04FA20B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1014" y="3967161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62" name="Line 526">
            <a:extLst>
              <a:ext uri="{FF2B5EF4-FFF2-40B4-BE49-F238E27FC236}">
                <a16:creationId xmlns:a16="http://schemas.microsoft.com/office/drawing/2014/main" id="{3AEC9CDE-4CAF-E23B-7419-16B15DBAFC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28064" y="3443287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63" name="Group 527">
            <a:extLst>
              <a:ext uri="{FF2B5EF4-FFF2-40B4-BE49-F238E27FC236}">
                <a16:creationId xmlns:a16="http://schemas.microsoft.com/office/drawing/2014/main" id="{0EEADC84-40D6-C843-779D-4C0CB751079C}"/>
              </a:ext>
            </a:extLst>
          </p:cNvPr>
          <p:cNvGrpSpPr>
            <a:grpSpLocks/>
          </p:cNvGrpSpPr>
          <p:nvPr/>
        </p:nvGrpSpPr>
        <p:grpSpPr bwMode="auto">
          <a:xfrm>
            <a:off x="8064680" y="4260854"/>
            <a:ext cx="1041401" cy="461963"/>
            <a:chOff x="3743" y="2537"/>
            <a:chExt cx="656" cy="291"/>
          </a:xfrm>
        </p:grpSpPr>
        <p:sp>
          <p:nvSpPr>
            <p:cNvPr id="264" name="Rectangle 528">
              <a:extLst>
                <a:ext uri="{FF2B5EF4-FFF2-40B4-BE49-F238E27FC236}">
                  <a16:creationId xmlns:a16="http://schemas.microsoft.com/office/drawing/2014/main" id="{C9BD0B9E-0390-C870-DFAD-549CDEE92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65" name="Text Box 529">
              <a:extLst>
                <a:ext uri="{FF2B5EF4-FFF2-40B4-BE49-F238E27FC236}">
                  <a16:creationId xmlns:a16="http://schemas.microsoft.com/office/drawing/2014/main" id="{63552DF6-A954-0134-7D6B-9D9A37AC3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266" name="Group 530">
            <a:extLst>
              <a:ext uri="{FF2B5EF4-FFF2-40B4-BE49-F238E27FC236}">
                <a16:creationId xmlns:a16="http://schemas.microsoft.com/office/drawing/2014/main" id="{EB15E2E6-70E2-68D0-43CD-96C20E79B2F4}"/>
              </a:ext>
            </a:extLst>
          </p:cNvPr>
          <p:cNvGrpSpPr>
            <a:grpSpLocks/>
          </p:cNvGrpSpPr>
          <p:nvPr/>
        </p:nvGrpSpPr>
        <p:grpSpPr bwMode="auto">
          <a:xfrm>
            <a:off x="8026580" y="3003554"/>
            <a:ext cx="1041401" cy="461963"/>
            <a:chOff x="3743" y="2537"/>
            <a:chExt cx="656" cy="291"/>
          </a:xfrm>
        </p:grpSpPr>
        <p:sp>
          <p:nvSpPr>
            <p:cNvPr id="267" name="Rectangle 531">
              <a:extLst>
                <a:ext uri="{FF2B5EF4-FFF2-40B4-BE49-F238E27FC236}">
                  <a16:creationId xmlns:a16="http://schemas.microsoft.com/office/drawing/2014/main" id="{070069B4-EBF9-A2D6-31EC-E0CFEB885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68" name="Text Box 532">
              <a:extLst>
                <a:ext uri="{FF2B5EF4-FFF2-40B4-BE49-F238E27FC236}">
                  <a16:creationId xmlns:a16="http://schemas.microsoft.com/office/drawing/2014/main" id="{85F28A9C-8BBD-C0CB-DF89-41ECB87B7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269" name="Group 533">
            <a:extLst>
              <a:ext uri="{FF2B5EF4-FFF2-40B4-BE49-F238E27FC236}">
                <a16:creationId xmlns:a16="http://schemas.microsoft.com/office/drawing/2014/main" id="{BCE56EEF-A60A-1584-6DC4-1C035D671941}"/>
              </a:ext>
            </a:extLst>
          </p:cNvPr>
          <p:cNvGrpSpPr>
            <a:grpSpLocks/>
          </p:cNvGrpSpPr>
          <p:nvPr/>
        </p:nvGrpSpPr>
        <p:grpSpPr bwMode="auto">
          <a:xfrm>
            <a:off x="6702605" y="3717929"/>
            <a:ext cx="1041401" cy="461963"/>
            <a:chOff x="3743" y="2537"/>
            <a:chExt cx="656" cy="291"/>
          </a:xfrm>
        </p:grpSpPr>
        <p:sp>
          <p:nvSpPr>
            <p:cNvPr id="270" name="Rectangle 534">
              <a:extLst>
                <a:ext uri="{FF2B5EF4-FFF2-40B4-BE49-F238E27FC236}">
                  <a16:creationId xmlns:a16="http://schemas.microsoft.com/office/drawing/2014/main" id="{F30EBC3D-2FA1-5568-CBCB-87FAF4615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71" name="Text Box 535">
              <a:extLst>
                <a:ext uri="{FF2B5EF4-FFF2-40B4-BE49-F238E27FC236}">
                  <a16:creationId xmlns:a16="http://schemas.microsoft.com/office/drawing/2014/main" id="{C4CA5F4A-B929-9D8F-8485-00B522EFB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sp>
        <p:nvSpPr>
          <p:cNvPr id="272" name="Line 525">
            <a:extLst>
              <a:ext uri="{FF2B5EF4-FFF2-40B4-BE49-F238E27FC236}">
                <a16:creationId xmlns:a16="http://schemas.microsoft.com/office/drawing/2014/main" id="{BB7E1BB2-DC2F-0CB4-3A4A-9773CA459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5407" y="4383087"/>
            <a:ext cx="398696" cy="45563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73" name="Group 527">
            <a:extLst>
              <a:ext uri="{FF2B5EF4-FFF2-40B4-BE49-F238E27FC236}">
                <a16:creationId xmlns:a16="http://schemas.microsoft.com/office/drawing/2014/main" id="{0FA3682B-BD26-E86A-3FC5-67A3F2EA9A1E}"/>
              </a:ext>
            </a:extLst>
          </p:cNvPr>
          <p:cNvGrpSpPr>
            <a:grpSpLocks/>
          </p:cNvGrpSpPr>
          <p:nvPr/>
        </p:nvGrpSpPr>
        <p:grpSpPr bwMode="auto">
          <a:xfrm>
            <a:off x="8560819" y="4738687"/>
            <a:ext cx="1263652" cy="579438"/>
            <a:chOff x="3798" y="2580"/>
            <a:chExt cx="796" cy="365"/>
          </a:xfrm>
        </p:grpSpPr>
        <p:sp>
          <p:nvSpPr>
            <p:cNvPr id="274" name="Rectangle 528">
              <a:extLst>
                <a:ext uri="{FF2B5EF4-FFF2-40B4-BE49-F238E27FC236}">
                  <a16:creationId xmlns:a16="http://schemas.microsoft.com/office/drawing/2014/main" id="{EEC6035E-202D-6245-444E-5DDE54B3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75" name="Text Box 529">
              <a:extLst>
                <a:ext uri="{FF2B5EF4-FFF2-40B4-BE49-F238E27FC236}">
                  <a16:creationId xmlns:a16="http://schemas.microsoft.com/office/drawing/2014/main" id="{91CDEE8F-41E6-3B1A-998E-0F2731F4D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654"/>
              <a:ext cx="5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IMAP</a:t>
              </a: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2438C7A-5FAB-1C8E-9702-A71ED392BB7B}"/>
              </a:ext>
            </a:extLst>
          </p:cNvPr>
          <p:cNvGrpSpPr/>
          <p:nvPr/>
        </p:nvGrpSpPr>
        <p:grpSpPr>
          <a:xfrm>
            <a:off x="9000326" y="1420811"/>
            <a:ext cx="809618" cy="1074737"/>
            <a:chOff x="9441039" y="1274763"/>
            <a:chExt cx="809618" cy="1074737"/>
          </a:xfrm>
        </p:grpSpPr>
        <p:grpSp>
          <p:nvGrpSpPr>
            <p:cNvPr id="277" name="Group 495">
              <a:extLst>
                <a:ext uri="{FF2B5EF4-FFF2-40B4-BE49-F238E27FC236}">
                  <a16:creationId xmlns:a16="http://schemas.microsoft.com/office/drawing/2014/main" id="{773D68DA-1E78-EF5F-39E2-A6B802C1F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61701" y="1274763"/>
              <a:ext cx="355600" cy="933450"/>
              <a:chOff x="4180" y="783"/>
              <a:chExt cx="150" cy="307"/>
            </a:xfrm>
          </p:grpSpPr>
          <p:sp>
            <p:nvSpPr>
              <p:cNvPr id="294" name="AutoShape 496">
                <a:extLst>
                  <a:ext uri="{FF2B5EF4-FFF2-40B4-BE49-F238E27FC236}">
                    <a16:creationId xmlns:a16="http://schemas.microsoft.com/office/drawing/2014/main" id="{171D933E-EEE9-FA1A-C301-D77937CC0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95" name="Rectangle 497">
                <a:extLst>
                  <a:ext uri="{FF2B5EF4-FFF2-40B4-BE49-F238E27FC236}">
                    <a16:creationId xmlns:a16="http://schemas.microsoft.com/office/drawing/2014/main" id="{62425542-AF5B-46DF-00DE-699FE99B0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96" name="Rectangle 498">
                <a:extLst>
                  <a:ext uri="{FF2B5EF4-FFF2-40B4-BE49-F238E27FC236}">
                    <a16:creationId xmlns:a16="http://schemas.microsoft.com/office/drawing/2014/main" id="{4FA795E1-9314-EA8E-CB7B-B529E99BE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97" name="AutoShape 499">
                <a:extLst>
                  <a:ext uri="{FF2B5EF4-FFF2-40B4-BE49-F238E27FC236}">
                    <a16:creationId xmlns:a16="http://schemas.microsoft.com/office/drawing/2014/main" id="{5D06A3B1-94FC-97CB-A694-B55C5A086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98" name="Line 500">
                <a:extLst>
                  <a:ext uri="{FF2B5EF4-FFF2-40B4-BE49-F238E27FC236}">
                    <a16:creationId xmlns:a16="http://schemas.microsoft.com/office/drawing/2014/main" id="{0A2AF98A-458E-CBBB-B4F9-A6DCEA9BC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299" name="Line 501">
                <a:extLst>
                  <a:ext uri="{FF2B5EF4-FFF2-40B4-BE49-F238E27FC236}">
                    <a16:creationId xmlns:a16="http://schemas.microsoft.com/office/drawing/2014/main" id="{8A6632AB-89B1-AFF5-F435-134550A47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300" name="Rectangle 502">
                <a:extLst>
                  <a:ext uri="{FF2B5EF4-FFF2-40B4-BE49-F238E27FC236}">
                    <a16:creationId xmlns:a16="http://schemas.microsoft.com/office/drawing/2014/main" id="{39850FE5-B022-C0E3-BE6F-6AB2E11E0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sp>
            <p:nvSpPr>
              <p:cNvPr id="301" name="Rectangle 503">
                <a:extLst>
                  <a:ext uri="{FF2B5EF4-FFF2-40B4-BE49-F238E27FC236}">
                    <a16:creationId xmlns:a16="http://schemas.microsoft.com/office/drawing/2014/main" id="{F4171307-244A-7231-C012-9786096C2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79" name="Rectangle 505">
              <a:extLst>
                <a:ext uri="{FF2B5EF4-FFF2-40B4-BE49-F238E27FC236}">
                  <a16:creationId xmlns:a16="http://schemas.microsoft.com/office/drawing/2014/main" id="{DE2282FC-04D7-1C5A-E1B8-FEDCF27DB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1039" y="1766889"/>
              <a:ext cx="809618" cy="58261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80" name="Text Box 506">
              <a:extLst>
                <a:ext uri="{FF2B5EF4-FFF2-40B4-BE49-F238E27FC236}">
                  <a16:creationId xmlns:a16="http://schemas.microsoft.com/office/drawing/2014/main" id="{CDB25326-FA2E-BC8F-3377-20F2F3642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0563" y="1727201"/>
              <a:ext cx="75565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Helvetica" pitchFamily="2" charset="0"/>
                </a:rPr>
                <a:t>web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  <a:latin typeface="Helvetica" pitchFamily="2" charset="0"/>
                </a:rPr>
                <a:t>server</a:t>
              </a:r>
              <a:endParaRPr lang="en-US" altLang="en-US" sz="2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</p:grpSp>
      <p:sp>
        <p:nvSpPr>
          <p:cNvPr id="303" name="Line 525">
            <a:extLst>
              <a:ext uri="{FF2B5EF4-FFF2-40B4-BE49-F238E27FC236}">
                <a16:creationId xmlns:a16="http://schemas.microsoft.com/office/drawing/2014/main" id="{6F3EE928-7E8D-D7EA-32AA-2BED3D36A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7920" y="1770132"/>
            <a:ext cx="731116" cy="49046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04" name="Group 530">
            <a:extLst>
              <a:ext uri="{FF2B5EF4-FFF2-40B4-BE49-F238E27FC236}">
                <a16:creationId xmlns:a16="http://schemas.microsoft.com/office/drawing/2014/main" id="{620951A1-0FD0-96F0-B4AA-432E18F718E1}"/>
              </a:ext>
            </a:extLst>
          </p:cNvPr>
          <p:cNvGrpSpPr>
            <a:grpSpLocks/>
          </p:cNvGrpSpPr>
          <p:nvPr/>
        </p:nvGrpSpPr>
        <p:grpSpPr bwMode="auto">
          <a:xfrm>
            <a:off x="10252671" y="1563686"/>
            <a:ext cx="987426" cy="461963"/>
            <a:chOff x="3760" y="2537"/>
            <a:chExt cx="622" cy="291"/>
          </a:xfrm>
        </p:grpSpPr>
        <p:sp>
          <p:nvSpPr>
            <p:cNvPr id="305" name="Rectangle 531">
              <a:extLst>
                <a:ext uri="{FF2B5EF4-FFF2-40B4-BE49-F238E27FC236}">
                  <a16:creationId xmlns:a16="http://schemas.microsoft.com/office/drawing/2014/main" id="{BA417C47-462B-24CD-5C5D-43AD5FB6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306" name="Text Box 532">
              <a:extLst>
                <a:ext uri="{FF2B5EF4-FFF2-40B4-BE49-F238E27FC236}">
                  <a16:creationId xmlns:a16="http://schemas.microsoft.com/office/drawing/2014/main" id="{31E57DE3-9A31-0B7D-4816-2AC4C4E61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2537"/>
              <a:ext cx="6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HTTP</a:t>
              </a:r>
            </a:p>
          </p:txBody>
        </p:sp>
      </p:grpSp>
      <p:sp>
        <p:nvSpPr>
          <p:cNvPr id="307" name="Line 525">
            <a:extLst>
              <a:ext uri="{FF2B5EF4-FFF2-40B4-BE49-F238E27FC236}">
                <a16:creationId xmlns:a16="http://schemas.microsoft.com/office/drawing/2014/main" id="{0028968A-018E-EEA7-DF43-6C057B1AB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3889" y="2543882"/>
            <a:ext cx="171246" cy="40410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8" name="Text Box 529">
            <a:extLst>
              <a:ext uri="{FF2B5EF4-FFF2-40B4-BE49-F238E27FC236}">
                <a16:creationId xmlns:a16="http://schemas.microsoft.com/office/drawing/2014/main" id="{FF9376E5-6C98-8C4C-29FA-CA92B9960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2838" y="2456746"/>
            <a:ext cx="93662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IMAP</a:t>
            </a:r>
          </a:p>
        </p:txBody>
      </p:sp>
    </p:spTree>
    <p:extLst>
      <p:ext uri="{BB962C8B-B14F-4D97-AF65-F5344CB8AC3E}">
        <p14:creationId xmlns:p14="http://schemas.microsoft.com/office/powerpoint/2010/main" val="28359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-0.00509 L 0.0625 -0.0268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108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303" grpId="0" animBg="1"/>
      <p:bldP spid="307" grpId="0" animBg="1"/>
      <p:bldP spid="3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6881" name="Group 155"/>
          <p:cNvGrpSpPr>
            <a:grpSpLocks/>
          </p:cNvGrpSpPr>
          <p:nvPr/>
        </p:nvGrpSpPr>
        <p:grpSpPr bwMode="auto">
          <a:xfrm>
            <a:off x="5233730" y="1806576"/>
            <a:ext cx="2552700" cy="2525713"/>
            <a:chOff x="648" y="1147"/>
            <a:chExt cx="1608" cy="1591"/>
          </a:xfrm>
        </p:grpSpPr>
        <p:grpSp>
          <p:nvGrpSpPr>
            <p:cNvPr id="36886" name="Group 15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02" name="Group 15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13" name="Group 15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21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6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17" name="Line 16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22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9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0" name="Line 16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14" name="Group 16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3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4" name="Line 1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1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6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7" name="Line 17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03" name="Group 17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07" name="Group 17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3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1" name="Line 1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08" name="Group 17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3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4" name="Line 1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04" name="Group 17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436" name="Line 18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437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887" name="Group 18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888" name="Group 18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896" name="Group 18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1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2" name="Line 1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7" name="Group 18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4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5" name="Line 1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9" name="Group 19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890" name="Group 19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9" name="Line 1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1" name="Group 19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5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52" name="Line 1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55" name="Text Box 199"/>
          <p:cNvSpPr txBox="1">
            <a:spLocks noChangeArrowheads="1"/>
          </p:cNvSpPr>
          <p:nvPr/>
        </p:nvSpPr>
        <p:spPr bwMode="auto">
          <a:xfrm>
            <a:off x="7537451" y="1984376"/>
            <a:ext cx="19065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rate video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playout at client</a:t>
            </a:r>
          </a:p>
        </p:txBody>
      </p:sp>
      <p:grpSp>
        <p:nvGrpSpPr>
          <p:cNvPr id="36883" name="Group 202"/>
          <p:cNvGrpSpPr>
            <a:grpSpLocks/>
          </p:cNvGrpSpPr>
          <p:nvPr/>
        </p:nvGrpSpPr>
        <p:grpSpPr bwMode="auto">
          <a:xfrm>
            <a:off x="3413125" y="4364039"/>
            <a:ext cx="1800225" cy="641350"/>
            <a:chOff x="1190" y="2749"/>
            <a:chExt cx="1134" cy="404"/>
          </a:xfrm>
        </p:grpSpPr>
        <p:sp>
          <p:nvSpPr>
            <p:cNvPr id="224400" name="Text Box 144"/>
            <p:cNvSpPr txBox="1">
              <a:spLocks noChangeArrowheads="1"/>
            </p:cNvSpPr>
            <p:nvPr/>
          </p:nvSpPr>
          <p:spPr bwMode="auto">
            <a:xfrm>
              <a:off x="1190" y="2749"/>
              <a:ext cx="10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 playout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56" name="Line 200"/>
            <p:cNvSpPr>
              <a:spLocks noChangeShapeType="1"/>
            </p:cNvSpPr>
            <p:nvPr/>
          </p:nvSpPr>
          <p:spPr bwMode="auto">
            <a:xfrm flipV="1">
              <a:off x="1962" y="2994"/>
              <a:ext cx="3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563871" y="3109117"/>
            <a:ext cx="523875" cy="962025"/>
            <a:chOff x="2985" y="1807"/>
            <a:chExt cx="330" cy="606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6" y="1872"/>
              <a:ext cx="2" cy="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847" y="1945"/>
              <a:ext cx="6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Playout delay that’s too small can cause stalls</a:t>
            </a:r>
          </a:p>
          <a:p>
            <a:pPr marL="0" indent="0">
              <a:buNone/>
              <a:defRPr/>
            </a:pPr>
            <a:r>
              <a:rPr lang="en-US" dirty="0"/>
              <a:t>There’s nothing in the buffer to show to the user</a:t>
            </a:r>
            <a:endParaRPr lang="en-US" sz="2400" dirty="0"/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2: Small playout delay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D40E1F-942D-0148-A421-57E6C1F59756}"/>
              </a:ext>
            </a:extLst>
          </p:cNvPr>
          <p:cNvSpPr/>
          <p:nvPr/>
        </p:nvSpPr>
        <p:spPr>
          <a:xfrm>
            <a:off x="6976806" y="1490664"/>
            <a:ext cx="809625" cy="1331118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55" grpId="0"/>
      <p:bldP spid="224464" grpId="0" uiExpand="1" build="p" autoUpdateAnimBg="0" advAuto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475477" y="1836087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01579" y="4765676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Most video is broken up in time into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segments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Client downloads video segment by segment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segment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9251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2" grpId="0"/>
      <p:bldP spid="38923" grpId="0"/>
      <p:bldP spid="38927" grpId="0"/>
      <p:bldP spid="38928" grpId="0" animBg="1"/>
      <p:bldP spid="389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044" y="4808368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6857" y="5289380"/>
            <a:ext cx="8429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</a:t>
            </a:r>
            <a:r>
              <a:rPr lang="en-US" sz="2800" dirty="0" err="1">
                <a:latin typeface="Helvetica" pitchFamily="2" charset="0"/>
              </a:rPr>
              <a:t>t</a:t>
            </a:r>
            <a:r>
              <a:rPr lang="en-US" sz="2800" baseline="-25000" dirty="0" err="1">
                <a:latin typeface="Helvetica" pitchFamily="2" charset="0"/>
              </a:rPr>
              <a:t>p</a:t>
            </a:r>
            <a:endParaRPr lang="en-US" sz="2800" baseline="-25000" dirty="0">
              <a:latin typeface="Helvetica" pitchFamily="2" charset="0"/>
            </a:endParaRP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(assume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 for now)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22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grpSp>
        <p:nvGrpSpPr>
          <p:cNvPr id="66" name="Group 542">
            <a:extLst>
              <a:ext uri="{FF2B5EF4-FFF2-40B4-BE49-F238E27FC236}">
                <a16:creationId xmlns:a16="http://schemas.microsoft.com/office/drawing/2014/main" id="{7E21428C-7B33-D948-9C5D-D7AD47108774}"/>
              </a:ext>
            </a:extLst>
          </p:cNvPr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67" name="Picture 529" descr="desktop_computer_stylized_medium">
              <a:extLst>
                <a:ext uri="{FF2B5EF4-FFF2-40B4-BE49-F238E27FC236}">
                  <a16:creationId xmlns:a16="http://schemas.microsoft.com/office/drawing/2014/main" id="{96BFB4DD-FCD2-5447-AD7B-9234E1E91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30">
              <a:extLst>
                <a:ext uri="{FF2B5EF4-FFF2-40B4-BE49-F238E27FC236}">
                  <a16:creationId xmlns:a16="http://schemas.microsoft.com/office/drawing/2014/main" id="{7C3C7D49-6811-6142-AE27-26756EE5B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TextBox 49">
            <a:extLst>
              <a:ext uri="{FF2B5EF4-FFF2-40B4-BE49-F238E27FC236}">
                <a16:creationId xmlns:a16="http://schemas.microsoft.com/office/drawing/2014/main" id="{64BFC8B9-15E7-0543-B1AE-A9E79B05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2" name="Straight Arrow Connector 54">
            <a:extLst>
              <a:ext uri="{FF2B5EF4-FFF2-40B4-BE49-F238E27FC236}">
                <a16:creationId xmlns:a16="http://schemas.microsoft.com/office/drawing/2014/main" id="{124E9667-D17C-564C-A254-8E011A75E7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51">
            <a:extLst>
              <a:ext uri="{FF2B5EF4-FFF2-40B4-BE49-F238E27FC236}">
                <a16:creationId xmlns:a16="http://schemas.microsoft.com/office/drawing/2014/main" id="{4EA2E205-264F-CB49-A26B-7D24D8CC7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23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111509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for a sufficiently long video. Stall and rebuffering 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the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also incur a larger delay until the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01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24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is hard to predict this in general!</a:t>
            </a:r>
          </a:p>
          <a:p>
            <a:pPr lvl="1">
              <a:defRPr/>
            </a:pPr>
            <a:r>
              <a:rPr lang="en-US" dirty="0"/>
              <a:t>Best effort network suffers long queues, paths with low bandwidth, …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Stall/rebuffering!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32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pPr lvl="1"/>
            <a:r>
              <a:rPr lang="en-US" dirty="0"/>
              <a:t>Different segments of video can be downloaded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per segment </a:t>
            </a:r>
            <a:r>
              <a:rPr lang="en-US" dirty="0"/>
              <a:t>through collaboration between the video client (e.g., your browser) and the server (e.g., @ Netflix)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video, optimize aggressively for video quality, i.e., high bit rates</a:t>
            </a:r>
          </a:p>
          <a:p>
            <a:endParaRPr lang="en-US" dirty="0"/>
          </a:p>
          <a:p>
            <a:r>
              <a:rPr lang="en-US" dirty="0"/>
              <a:t>Else (i.e., buffer has low occupancy), avoid stalls by being conservative and ask for a lower quality (bit-rate)</a:t>
            </a:r>
          </a:p>
          <a:p>
            <a:pPr lvl="1"/>
            <a:r>
              <a:rPr lang="en-US" dirty="0"/>
              <a:t>Hope: lower bandwidth requirement of a lower quality stream is satisfiable more easily</a:t>
            </a:r>
          </a:p>
        </p:txBody>
      </p:sp>
    </p:spTree>
    <p:extLst>
      <p:ext uri="{BB962C8B-B14F-4D97-AF65-F5344CB8AC3E}">
        <p14:creationId xmlns:p14="http://schemas.microsoft.com/office/powerpoint/2010/main" val="38595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highly effective method to provide high video quality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Used by Netflix.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192895-7B01-4FD9-BDCF-7EBAE10DC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Today’s lecture: Internet Multimedia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9FDC0A-5D0F-46DA-9383-A07D8300B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8592127" cy="4815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Many applications on the Internet use audio or video</a:t>
            </a:r>
          </a:p>
          <a:p>
            <a:pPr>
              <a:defRPr/>
            </a:pPr>
            <a:r>
              <a:rPr lang="en-US" dirty="0"/>
              <a:t>IP video traffic will be 82 percent of all IP traffic […] by 2022, up from 75 percent in 2017</a:t>
            </a:r>
          </a:p>
          <a:p>
            <a:pPr>
              <a:defRPr/>
            </a:pPr>
            <a:r>
              <a:rPr lang="en-US" dirty="0"/>
              <a:t>CCTV traffic over the Internet will increase sevenfold between 2017 to 2022 </a:t>
            </a:r>
          </a:p>
          <a:p>
            <a:pPr>
              <a:defRPr/>
            </a:pPr>
            <a:r>
              <a:rPr lang="en-US" dirty="0"/>
              <a:t>Internet video to TV will increase threefold between 2017 to 2022. </a:t>
            </a:r>
          </a:p>
          <a:p>
            <a:pPr>
              <a:defRPr/>
            </a:pPr>
            <a:r>
              <a:rPr lang="en-US" dirty="0"/>
              <a:t>Consumer Video-on-Demand (</a:t>
            </a:r>
            <a:r>
              <a:rPr lang="en-US" dirty="0" err="1"/>
              <a:t>VoD</a:t>
            </a:r>
            <a:r>
              <a:rPr lang="en-US" dirty="0"/>
              <a:t>) traffic will nearly double by 2022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C336B6-0DDD-B24B-B1F5-49195C1606C5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4025-1089-484D-8DE5-AEADACC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3" y="365125"/>
            <a:ext cx="2364244" cy="157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0A9E-E910-7F47-BFA9-C2CB55B9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81" y="2093541"/>
            <a:ext cx="1493411" cy="1493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27E7348-0423-484D-A011-8D2C9A52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20" y="5213200"/>
            <a:ext cx="1990331" cy="1407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A1A5C-409B-0446-91D6-5F1CFA133745}"/>
              </a:ext>
            </a:extLst>
          </p:cNvPr>
          <p:cNvSpPr txBox="1"/>
          <p:nvPr/>
        </p:nvSpPr>
        <p:spPr>
          <a:xfrm>
            <a:off x="3015778" y="6327856"/>
            <a:ext cx="566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Cisco visual networking index 2017--22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BC79F-E157-3F43-B1C2-754B3426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95" y="3627605"/>
            <a:ext cx="1421180" cy="1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C18102-5FDD-47DF-8EE8-96759B36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/>
          <a:lstStyle/>
          <a:p>
            <a:r>
              <a:rPr lang="en-US" altLang="en-US" dirty="0"/>
              <a:t>What’s different about these applications?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0421CB22-9620-42A5-9ABB-EB3EDDA944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117600" y="1904999"/>
            <a:ext cx="10317018" cy="4477327"/>
          </a:xfrm>
        </p:spPr>
        <p:txBody>
          <a:bodyPr>
            <a:normAutofit/>
          </a:bodyPr>
          <a:lstStyle/>
          <a:p>
            <a:r>
              <a:rPr lang="en-US" altLang="en-US" dirty="0"/>
              <a:t>Traditional applications (HTTP(S), SMTP)</a:t>
            </a:r>
          </a:p>
          <a:p>
            <a:pPr lvl="1"/>
            <a:r>
              <a:rPr lang="en-US" altLang="en-US" dirty="0"/>
              <a:t>Delay tolerant but not loss tolerant</a:t>
            </a:r>
          </a:p>
          <a:p>
            <a:pPr lvl="1"/>
            <a:r>
              <a:rPr lang="en-US" altLang="en-US" dirty="0"/>
              <a:t>Data used </a:t>
            </a:r>
            <a:r>
              <a:rPr lang="en-US" altLang="en-US" i="1" dirty="0"/>
              <a:t>after</a:t>
            </a:r>
            <a:r>
              <a:rPr lang="en-US" altLang="en-US" dirty="0"/>
              <a:t> transfer complete</a:t>
            </a:r>
          </a:p>
          <a:p>
            <a:r>
              <a:rPr lang="en-US" altLang="en-US" dirty="0"/>
              <a:t>Multimedia applications are often </a:t>
            </a:r>
            <a:r>
              <a:rPr lang="en-US" altLang="en-US" dirty="0">
                <a:solidFill>
                  <a:srgbClr val="C00000"/>
                </a:solidFill>
              </a:rPr>
              <a:t>real time</a:t>
            </a:r>
          </a:p>
          <a:p>
            <a:pPr lvl="1"/>
            <a:r>
              <a:rPr lang="en-US" altLang="en-US" dirty="0"/>
              <a:t>Data delivery time </a:t>
            </a:r>
            <a:r>
              <a:rPr lang="en-US" altLang="en-US" i="1" dirty="0"/>
              <a:t>during transfer</a:t>
            </a:r>
            <a:r>
              <a:rPr lang="en-US" altLang="en-US" dirty="0"/>
              <a:t> matters for user experience</a:t>
            </a:r>
          </a:p>
          <a:p>
            <a:r>
              <a:rPr lang="en-US" altLang="en-US" dirty="0"/>
              <a:t>Video/audio streaming</a:t>
            </a:r>
          </a:p>
          <a:p>
            <a:pPr lvl="1"/>
            <a:r>
              <a:rPr lang="en-US" altLang="en-US" dirty="0"/>
              <a:t>Delay-sensitive</a:t>
            </a:r>
          </a:p>
          <a:p>
            <a:r>
              <a:rPr lang="en-US" altLang="en-US" dirty="0"/>
              <a:t>Real-time audio and video</a:t>
            </a:r>
          </a:p>
          <a:p>
            <a:pPr lvl="1"/>
            <a:r>
              <a:rPr lang="en-US" altLang="en-US" dirty="0"/>
              <a:t>Delays &gt; 400 </a:t>
            </a:r>
            <a:r>
              <a:rPr lang="en-US" altLang="en-US" dirty="0" err="1"/>
              <a:t>ms</a:t>
            </a:r>
            <a:r>
              <a:rPr lang="en-US" altLang="en-US" dirty="0"/>
              <a:t> for audio is a bad user experience</a:t>
            </a:r>
          </a:p>
          <a:p>
            <a:pPr lvl="1"/>
            <a:r>
              <a:rPr lang="en-US" altLang="en-US" dirty="0"/>
              <a:t>Somewhat loss tolerant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971052-2157-7944-B9B8-D3AAC73FC06D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0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2716" y="1669252"/>
            <a:ext cx="11646015" cy="2146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Multimedia</a:t>
            </a:r>
            <a:b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 Data Representations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accurate representation of signal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need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799"/>
            <a:ext cx="5412796" cy="520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e.g., 2</a:t>
            </a:r>
            <a:r>
              <a:rPr lang="en-US" sz="2800" baseline="30000" dirty="0">
                <a:latin typeface="Helvetica" pitchFamily="2" charset="0"/>
              </a:rPr>
              <a:t>8</a:t>
            </a:r>
            <a:r>
              <a:rPr lang="en-US" sz="2800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49850" y="1274016"/>
            <a:ext cx="6437693" cy="463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receiver converts bits back to  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1898</Words>
  <Application>Microsoft Macintosh PowerPoint</Application>
  <PresentationFormat>Widescreen</PresentationFormat>
  <Paragraphs>348</Paragraphs>
  <Slides>27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Calibri</vt:lpstr>
      <vt:lpstr>Helvetica</vt:lpstr>
      <vt:lpstr>Tahoma</vt:lpstr>
      <vt:lpstr>Times New Roman</vt:lpstr>
      <vt:lpstr>Wingdings</vt:lpstr>
      <vt:lpstr>ZapfDingbats</vt:lpstr>
      <vt:lpstr>Office Theme</vt:lpstr>
      <vt:lpstr>Clip</vt:lpstr>
      <vt:lpstr>CS 352 Video Streaming</vt:lpstr>
      <vt:lpstr>Review of concepts</vt:lpstr>
      <vt:lpstr>Today’s lecture: Internet Multimedia</vt:lpstr>
      <vt:lpstr>What’s different about these applications?</vt:lpstr>
      <vt:lpstr>Multimedia  Data Representations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Video codecs: terminology</vt:lpstr>
      <vt:lpstr>Bit-rates: terminology</vt:lpstr>
      <vt:lpstr>Networking multimedia: 3 types</vt:lpstr>
      <vt:lpstr>On-demand Video Streaming</vt:lpstr>
      <vt:lpstr>Streaming (stored) video</vt:lpstr>
      <vt:lpstr>Streaming stored video</vt:lpstr>
      <vt:lpstr>Streaming stored video: challenges</vt:lpstr>
      <vt:lpstr>Scenario 1: Constant bit-rate video</vt:lpstr>
      <vt:lpstr>Scenario 2: Small playout delay</vt:lpstr>
      <vt:lpstr>Client-side buffering, playout</vt:lpstr>
      <vt:lpstr>Client-side buffering, playout</vt:lpstr>
      <vt:lpstr>Client-side buffering, playout</vt:lpstr>
      <vt:lpstr>Client-side buffering, playout</vt:lpstr>
      <vt:lpstr>Adaptive bit–rate video</vt:lpstr>
      <vt:lpstr>Buffer-based bit-rate adaptation</vt:lpstr>
      <vt:lpstr>Buffer-based bit-rate adaptation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1542</cp:revision>
  <cp:lastPrinted>2021-01-24T11:57:08Z</cp:lastPrinted>
  <dcterms:created xsi:type="dcterms:W3CDTF">2019-01-23T03:40:12Z</dcterms:created>
  <dcterms:modified xsi:type="dcterms:W3CDTF">2022-09-29T00:40:56Z</dcterms:modified>
</cp:coreProperties>
</file>