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87" r:id="rId2"/>
    <p:sldId id="900" r:id="rId3"/>
    <p:sldId id="584" r:id="rId4"/>
    <p:sldId id="895" r:id="rId5"/>
    <p:sldId id="587" r:id="rId6"/>
    <p:sldId id="589" r:id="rId7"/>
    <p:sldId id="590" r:id="rId8"/>
    <p:sldId id="592" r:id="rId9"/>
    <p:sldId id="593" r:id="rId10"/>
    <p:sldId id="594" r:id="rId11"/>
    <p:sldId id="596" r:id="rId12"/>
    <p:sldId id="599" r:id="rId13"/>
    <p:sldId id="600" r:id="rId14"/>
    <p:sldId id="605" r:id="rId15"/>
    <p:sldId id="896" r:id="rId16"/>
    <p:sldId id="897" r:id="rId17"/>
    <p:sldId id="597" r:id="rId18"/>
    <p:sldId id="901" r:id="rId19"/>
    <p:sldId id="898" r:id="rId20"/>
    <p:sldId id="545" r:id="rId21"/>
    <p:sldId id="608" r:id="rId22"/>
    <p:sldId id="609" r:id="rId23"/>
    <p:sldId id="610" r:id="rId24"/>
    <p:sldId id="612" r:id="rId25"/>
    <p:sldId id="899" r:id="rId26"/>
    <p:sldId id="613" r:id="rId27"/>
    <p:sldId id="615" r:id="rId28"/>
    <p:sldId id="616" r:id="rId29"/>
    <p:sldId id="547" r:id="rId30"/>
    <p:sldId id="548" r:id="rId31"/>
    <p:sldId id="577" r:id="rId32"/>
    <p:sldId id="617" r:id="rId33"/>
    <p:sldId id="618" r:id="rId34"/>
    <p:sldId id="619" r:id="rId35"/>
    <p:sldId id="5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0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30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Demultiplexing; UDP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IP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Port 44262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3FB02C-A3C6-2E4E-B72E-2E6CCECBF2FE}"/>
              </a:ext>
            </a:extLst>
          </p:cNvPr>
          <p:cNvSpPr/>
          <p:nvPr/>
        </p:nvSpPr>
        <p:spPr>
          <a:xfrm>
            <a:off x="1008705" y="3984147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4BFE170-0344-DE46-A4FE-F0B6A14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4" y="1632060"/>
            <a:ext cx="628390" cy="3833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292F13-03AE-9F43-AAD3-7B5F463E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9" y="3641055"/>
            <a:ext cx="628390" cy="383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38C97-461F-7B2B-AE1D-FE1878873509}"/>
              </a:ext>
            </a:extLst>
          </p:cNvPr>
          <p:cNvSpPr txBox="1"/>
          <p:nvPr/>
        </p:nvSpPr>
        <p:spPr>
          <a:xfrm>
            <a:off x="9534463" y="3679938"/>
            <a:ext cx="1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(Our familiar 4-tuple)</a:t>
            </a:r>
          </a:p>
        </p:txBody>
      </p:sp>
    </p:spTree>
    <p:extLst>
      <p:ext uri="{BB962C8B-B14F-4D97-AF65-F5344CB8AC3E}">
        <p14:creationId xmlns:p14="http://schemas.microsoft.com/office/powerpoint/2010/main" val="36200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F2F9F-7C17-001F-4161-520D44D37D28}"/>
              </a:ext>
            </a:extLst>
          </p:cNvPr>
          <p:cNvSpPr txBox="1"/>
          <p:nvPr/>
        </p:nvSpPr>
        <p:spPr>
          <a:xfrm>
            <a:off x="9534463" y="3679938"/>
            <a:ext cx="1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(Our familiar 4-tuple)</a:t>
            </a:r>
          </a:p>
        </p:txBody>
      </p:sp>
    </p:spTree>
    <p:extLst>
      <p:ext uri="{BB962C8B-B14F-4D97-AF65-F5344CB8AC3E}">
        <p14:creationId xmlns:p14="http://schemas.microsoft.com/office/powerpoint/2010/main" val="10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</a:t>
            </a:r>
            <a:r>
              <a:rPr lang="en-US" sz="1600" dirty="0">
                <a:latin typeface="Helvetica" pitchFamily="2" charset="0"/>
              </a:rPr>
              <a:t>** Some caveats!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FB347-4D69-F7E2-3080-F09B34C4C464}"/>
              </a:ext>
            </a:extLst>
          </p:cNvPr>
          <p:cNvSpPr txBox="1"/>
          <p:nvPr/>
        </p:nvSpPr>
        <p:spPr>
          <a:xfrm>
            <a:off x="9534463" y="3679938"/>
            <a:ext cx="16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(Our familiar 4-tuple)</a:t>
            </a:r>
          </a:p>
        </p:txBody>
      </p:sp>
    </p:spTree>
    <p:extLst>
      <p:ext uri="{BB962C8B-B14F-4D97-AF65-F5344CB8AC3E}">
        <p14:creationId xmlns:p14="http://schemas.microsoft.com/office/powerpoint/2010/main" val="181866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7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EEF089-3B60-A840-B2B4-75511CD2D03B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D3457-9879-D443-B670-7A088A35503C}"/>
              </a:ext>
            </a:extLst>
          </p:cNvPr>
          <p:cNvSpPr/>
          <p:nvPr/>
        </p:nvSpPr>
        <p:spPr>
          <a:xfrm>
            <a:off x="83770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D38-DB71-0E44-A64D-06426D0A4CC9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3159-F704-A642-8342-9931C521AC9C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6363-D9E9-944A-99E0-A2B59D3BF18A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1829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0E2C-561F-1D4D-8E21-E56F401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93F7-D185-BF4F-B0B2-DCDC8D80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896" cy="4863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existing connections using 4-tuple</a:t>
            </a:r>
          </a:p>
          <a:p>
            <a:pPr lvl="1"/>
            <a:r>
              <a:rPr lang="en-US" dirty="0"/>
              <a:t>If success, send to corresponding (established) socket</a:t>
            </a:r>
          </a:p>
          <a:p>
            <a:endParaRPr lang="en-US" dirty="0"/>
          </a:p>
          <a:p>
            <a:r>
              <a:rPr lang="en-US" dirty="0"/>
              <a:t>If fail (no table entry), look up table of listening connections using just (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port)</a:t>
            </a:r>
          </a:p>
          <a:p>
            <a:pPr lvl="1"/>
            <a:r>
              <a:rPr lang="en-US" dirty="0"/>
              <a:t>If success, send to corresponding (listening) socket</a:t>
            </a:r>
          </a:p>
          <a:p>
            <a:endParaRPr lang="en-US" dirty="0"/>
          </a:p>
          <a:p>
            <a:r>
              <a:rPr lang="en-US" dirty="0"/>
              <a:t>If fail again (no table entry), send error to client</a:t>
            </a:r>
          </a:p>
          <a:p>
            <a:pPr lvl="1"/>
            <a:r>
              <a:rPr lang="en-US" dirty="0"/>
              <a:t>Connection refused</a:t>
            </a:r>
          </a:p>
        </p:txBody>
      </p:sp>
    </p:spTree>
    <p:extLst>
      <p:ext uri="{BB962C8B-B14F-4D97-AF65-F5344CB8AC3E}">
        <p14:creationId xmlns:p14="http://schemas.microsoft.com/office/powerpoint/2010/main" val="311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4ACD-2E6A-B145-85AD-42F5DFE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3538-F3A0-FA46-B69F-D3C86646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UDP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listening UDP sockets using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IP,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port)</a:t>
            </a:r>
          </a:p>
          <a:p>
            <a:pPr lvl="1"/>
            <a:r>
              <a:rPr lang="en-US" dirty="0"/>
              <a:t>If success, send packet to corresponding socket</a:t>
            </a:r>
          </a:p>
          <a:p>
            <a:pPr lvl="1"/>
            <a:r>
              <a:rPr lang="en-US" dirty="0"/>
              <a:t>There are no established UDP sockets; they’re all “unconnected”</a:t>
            </a:r>
          </a:p>
          <a:p>
            <a:endParaRPr lang="en-US" dirty="0"/>
          </a:p>
          <a:p>
            <a:r>
              <a:rPr lang="en-US" dirty="0"/>
              <a:t>If fail (no table entry), send error to client</a:t>
            </a:r>
          </a:p>
          <a:p>
            <a:pPr lvl="1"/>
            <a:r>
              <a:rPr lang="en-US" dirty="0"/>
              <a:t>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12653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 -u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4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DBCF-E0E9-60D9-7C08-7E802D40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EEA1-FA78-40E7-5ECE-2FD4C92B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lookup and multiplexing determines which process the message goes to</a:t>
            </a:r>
          </a:p>
          <a:p>
            <a:pPr lvl="1"/>
            <a:r>
              <a:rPr lang="en-US" dirty="0"/>
              <a:t>If you restart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dirty="0"/>
              <a:t>, port to socket mapping changes</a:t>
            </a:r>
          </a:p>
          <a:p>
            <a:endParaRPr lang="en-US" dirty="0"/>
          </a:p>
          <a:p>
            <a:r>
              <a:rPr lang="en-US" dirty="0"/>
              <a:t>Help understand when lookup tables can be full or lookup can be slow (e.g., attacks, CDN servers,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7E5-1C8D-704E-BC7A-1EF6D1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C325-ED98-7B4D-AC4D-60DADE87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B65-DA5F-F342-7CCB-BD5EC16E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Concepts</a:t>
            </a:r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AE4AC79B-538F-E254-776F-63525085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269" y="553284"/>
            <a:ext cx="2265987" cy="1699490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E4CEC343-20F5-BAE0-7103-173AF933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282" y="-56498"/>
            <a:ext cx="1764011" cy="1277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0BD91-0CC6-2495-7CCC-22E93DFB1B94}"/>
              </a:ext>
            </a:extLst>
          </p:cNvPr>
          <p:cNvSpPr txBox="1"/>
          <p:nvPr/>
        </p:nvSpPr>
        <p:spPr>
          <a:xfrm rot="485961">
            <a:off x="9039988" y="103598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76DF6-EB13-11C8-6A3A-B2243C69891B}"/>
              </a:ext>
            </a:extLst>
          </p:cNvPr>
          <p:cNvSpPr/>
          <p:nvPr/>
        </p:nvSpPr>
        <p:spPr>
          <a:xfrm>
            <a:off x="840835" y="4185342"/>
            <a:ext cx="2928162" cy="16994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BD4945-B201-CEA4-9165-80FC04C7E29E}"/>
              </a:ext>
            </a:extLst>
          </p:cNvPr>
          <p:cNvGrpSpPr/>
          <p:nvPr/>
        </p:nvGrpSpPr>
        <p:grpSpPr>
          <a:xfrm>
            <a:off x="1021465" y="4355281"/>
            <a:ext cx="1217947" cy="960868"/>
            <a:chOff x="4583665" y="5010296"/>
            <a:chExt cx="1217947" cy="9608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054983-15BA-F015-BCF9-EB4933E14FCB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1A3BBA-BC7E-B109-79C4-A123D0C819C0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E04370-23C1-23E6-9BD6-FFC2B7EE1EBC}"/>
              </a:ext>
            </a:extLst>
          </p:cNvPr>
          <p:cNvGrpSpPr/>
          <p:nvPr/>
        </p:nvGrpSpPr>
        <p:grpSpPr>
          <a:xfrm>
            <a:off x="2323607" y="4346105"/>
            <a:ext cx="1217947" cy="960868"/>
            <a:chOff x="4583665" y="5010296"/>
            <a:chExt cx="1217947" cy="9608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78906-4F2E-21E3-166A-6EC49A121CF7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A5C45A-0308-D7A9-7B4D-22E9F2965335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044A24-BBC4-FE69-636F-8220214A0C50}"/>
              </a:ext>
            </a:extLst>
          </p:cNvPr>
          <p:cNvSpPr txBox="1"/>
          <p:nvPr/>
        </p:nvSpPr>
        <p:spPr>
          <a:xfrm>
            <a:off x="1535557" y="5394967"/>
            <a:ext cx="141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Endpoint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6C02EB-9EB2-EB5D-7D61-E52954F7F983}"/>
              </a:ext>
            </a:extLst>
          </p:cNvPr>
          <p:cNvSpPr/>
          <p:nvPr/>
        </p:nvSpPr>
        <p:spPr>
          <a:xfrm>
            <a:off x="5431066" y="4237794"/>
            <a:ext cx="2928162" cy="16994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170CD-43B8-E688-4177-CEF4E62AA8B4}"/>
              </a:ext>
            </a:extLst>
          </p:cNvPr>
          <p:cNvGrpSpPr/>
          <p:nvPr/>
        </p:nvGrpSpPr>
        <p:grpSpPr>
          <a:xfrm>
            <a:off x="5611696" y="4407733"/>
            <a:ext cx="1217947" cy="960868"/>
            <a:chOff x="4583665" y="5010296"/>
            <a:chExt cx="1217947" cy="9608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B99EE-05AA-8CCB-F08D-840283967DDB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60F403-E75B-C992-3AC4-B5A50919A97F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B79DF-0D3E-037A-F9AB-47917FF3EB84}"/>
              </a:ext>
            </a:extLst>
          </p:cNvPr>
          <p:cNvGrpSpPr/>
          <p:nvPr/>
        </p:nvGrpSpPr>
        <p:grpSpPr>
          <a:xfrm>
            <a:off x="6913838" y="4398557"/>
            <a:ext cx="1217947" cy="960868"/>
            <a:chOff x="4583665" y="5010296"/>
            <a:chExt cx="1217947" cy="9608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9B7CD0-74A2-837F-236A-6268599C6C3B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B83371-0A5E-00CA-C84F-1868A86FEA14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D3B086D-874D-CF99-3A20-1D84D021D457}"/>
              </a:ext>
            </a:extLst>
          </p:cNvPr>
          <p:cNvSpPr txBox="1"/>
          <p:nvPr/>
        </p:nvSpPr>
        <p:spPr>
          <a:xfrm>
            <a:off x="6125788" y="5447419"/>
            <a:ext cx="141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Endpoint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39B5A45-8E4E-52DF-C5CC-55127176ACC9}"/>
              </a:ext>
            </a:extLst>
          </p:cNvPr>
          <p:cNvSpPr/>
          <p:nvPr/>
        </p:nvSpPr>
        <p:spPr>
          <a:xfrm>
            <a:off x="2951429" y="5315014"/>
            <a:ext cx="3326241" cy="899247"/>
          </a:xfrm>
          <a:custGeom>
            <a:avLst/>
            <a:gdLst>
              <a:gd name="connsiteX0" fmla="*/ 177810 w 4334511"/>
              <a:gd name="connsiteY0" fmla="*/ 0 h 899247"/>
              <a:gd name="connsiteX1" fmla="*/ 290544 w 4334511"/>
              <a:gd name="connsiteY1" fmla="*/ 739035 h 899247"/>
              <a:gd name="connsiteX2" fmla="*/ 2895958 w 4334511"/>
              <a:gd name="connsiteY2" fmla="*/ 889348 h 899247"/>
              <a:gd name="connsiteX3" fmla="*/ 4173612 w 4334511"/>
              <a:gd name="connsiteY3" fmla="*/ 563671 h 899247"/>
              <a:gd name="connsiteX4" fmla="*/ 4273821 w 4334511"/>
              <a:gd name="connsiteY4" fmla="*/ 75156 h 8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511" h="899247">
                <a:moveTo>
                  <a:pt x="177810" y="0"/>
                </a:moveTo>
                <a:cubicBezTo>
                  <a:pt x="7664" y="295405"/>
                  <a:pt x="-162481" y="590810"/>
                  <a:pt x="290544" y="739035"/>
                </a:cubicBezTo>
                <a:cubicBezTo>
                  <a:pt x="743569" y="887260"/>
                  <a:pt x="2248780" y="918575"/>
                  <a:pt x="2895958" y="889348"/>
                </a:cubicBezTo>
                <a:cubicBezTo>
                  <a:pt x="3543136" y="860121"/>
                  <a:pt x="3943968" y="699370"/>
                  <a:pt x="4173612" y="563671"/>
                </a:cubicBezTo>
                <a:cubicBezTo>
                  <a:pt x="4403256" y="427972"/>
                  <a:pt x="4338538" y="251564"/>
                  <a:pt x="4273821" y="75156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A607831-4D58-476B-EBE7-AA092D5075F7}"/>
              </a:ext>
            </a:extLst>
          </p:cNvPr>
          <p:cNvSpPr/>
          <p:nvPr/>
        </p:nvSpPr>
        <p:spPr>
          <a:xfrm>
            <a:off x="1914942" y="5916263"/>
            <a:ext cx="6249413" cy="476209"/>
          </a:xfrm>
          <a:custGeom>
            <a:avLst/>
            <a:gdLst>
              <a:gd name="connsiteX0" fmla="*/ 414048 w 6249413"/>
              <a:gd name="connsiteY0" fmla="*/ 0 h 396631"/>
              <a:gd name="connsiteX1" fmla="*/ 539308 w 6249413"/>
              <a:gd name="connsiteY1" fmla="*/ 263046 h 396631"/>
              <a:gd name="connsiteX2" fmla="*/ 5700031 w 6249413"/>
              <a:gd name="connsiteY2" fmla="*/ 388307 h 396631"/>
              <a:gd name="connsiteX3" fmla="*/ 6125916 w 6249413"/>
              <a:gd name="connsiteY3" fmla="*/ 37578 h 39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9413" h="396631">
                <a:moveTo>
                  <a:pt x="414048" y="0"/>
                </a:moveTo>
                <a:cubicBezTo>
                  <a:pt x="36179" y="99164"/>
                  <a:pt x="-341689" y="198328"/>
                  <a:pt x="539308" y="263046"/>
                </a:cubicBezTo>
                <a:cubicBezTo>
                  <a:pt x="1420305" y="327764"/>
                  <a:pt x="4768930" y="425885"/>
                  <a:pt x="5700031" y="388307"/>
                </a:cubicBezTo>
                <a:cubicBezTo>
                  <a:pt x="6631132" y="350729"/>
                  <a:pt x="6088338" y="156575"/>
                  <a:pt x="6125916" y="3757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575C8-2D1D-E5F8-1015-A7816BDE08A1}"/>
              </a:ext>
            </a:extLst>
          </p:cNvPr>
          <p:cNvSpPr txBox="1"/>
          <p:nvPr/>
        </p:nvSpPr>
        <p:spPr>
          <a:xfrm>
            <a:off x="3749999" y="5048549"/>
            <a:ext cx="165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Transport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79BA5-2272-78AB-C47C-1A884CF473D7}"/>
              </a:ext>
            </a:extLst>
          </p:cNvPr>
          <p:cNvSpPr txBox="1"/>
          <p:nvPr/>
        </p:nvSpPr>
        <p:spPr>
          <a:xfrm>
            <a:off x="238040" y="5853850"/>
            <a:ext cx="165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Network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2D73F3-8066-6F43-5C58-85BB6963158C}"/>
              </a:ext>
            </a:extLst>
          </p:cNvPr>
          <p:cNvCxnSpPr>
            <a:cxnSpLocks/>
          </p:cNvCxnSpPr>
          <p:nvPr/>
        </p:nvCxnSpPr>
        <p:spPr>
          <a:xfrm flipH="1">
            <a:off x="4608435" y="5805784"/>
            <a:ext cx="89318" cy="3855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2DC307-45DD-8865-1C0C-4BA32A2956FE}"/>
              </a:ext>
            </a:extLst>
          </p:cNvPr>
          <p:cNvCxnSpPr/>
          <p:nvPr/>
        </p:nvCxnSpPr>
        <p:spPr>
          <a:xfrm flipV="1">
            <a:off x="1914942" y="6269348"/>
            <a:ext cx="409727" cy="2336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22724D-CED5-F1A0-495E-8E3AF955D687}"/>
              </a:ext>
            </a:extLst>
          </p:cNvPr>
          <p:cNvSpPr txBox="1"/>
          <p:nvPr/>
        </p:nvSpPr>
        <p:spPr>
          <a:xfrm>
            <a:off x="8745906" y="5784812"/>
            <a:ext cx="9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4DBD7-41E9-65B1-EF1E-7EB03C803B01}"/>
              </a:ext>
            </a:extLst>
          </p:cNvPr>
          <p:cNvSpPr txBox="1"/>
          <p:nvPr/>
        </p:nvSpPr>
        <p:spPr>
          <a:xfrm>
            <a:off x="8770281" y="4701184"/>
            <a:ext cx="9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</a:t>
            </a:r>
          </a:p>
        </p:txBody>
      </p:sp>
      <p:pic>
        <p:nvPicPr>
          <p:cNvPr id="31" name="Picture 3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3B81A5A5-CEC3-568D-2F76-71769C8A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33" y="1747830"/>
            <a:ext cx="1915099" cy="1810751"/>
          </a:xfrm>
          <a:prstGeom prst="rect">
            <a:avLst/>
          </a:prstGeom>
        </p:spPr>
      </p:pic>
      <p:pic>
        <p:nvPicPr>
          <p:cNvPr id="32" name="Picture 3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87F7A8B7-7E6D-AAFE-6AF0-B4EE85352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88" y="1714830"/>
            <a:ext cx="1915099" cy="1810751"/>
          </a:xfrm>
          <a:prstGeom prst="rect">
            <a:avLst/>
          </a:prstGeom>
        </p:spPr>
      </p:pic>
      <p:pic>
        <p:nvPicPr>
          <p:cNvPr id="33" name="Picture 32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99FBF2A3-2709-DA49-BCAF-6962DEAC2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317795" y="2772288"/>
            <a:ext cx="635229" cy="7010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C00B9B-CA85-0AAE-4F6A-02AA1DB42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967" y="2823206"/>
            <a:ext cx="675640" cy="675640"/>
          </a:xfrm>
          <a:prstGeom prst="rect">
            <a:avLst/>
          </a:prstGeom>
        </p:spPr>
      </p:pic>
      <p:pic>
        <p:nvPicPr>
          <p:cNvPr id="35" name="Picture 34" descr="A group of children holding buckets&#10;&#10;Description automatically generated with low confidence">
            <a:extLst>
              <a:ext uri="{FF2B5EF4-FFF2-40B4-BE49-F238E27FC236}">
                <a16:creationId xmlns:a16="http://schemas.microsoft.com/office/drawing/2014/main" id="{79C2EA4D-DF12-9290-BDB2-2DFABEDA2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5861" y="2197336"/>
            <a:ext cx="838200" cy="603250"/>
          </a:xfrm>
          <a:prstGeom prst="rect">
            <a:avLst/>
          </a:prstGeom>
        </p:spPr>
      </p:pic>
      <p:pic>
        <p:nvPicPr>
          <p:cNvPr id="36" name="Picture 35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8576DD0C-5FC1-A3F5-19BB-65D63A0C4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8835" y="2147565"/>
            <a:ext cx="980769" cy="6756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DDE9D8A-70EF-CFBD-3615-1D48E4090C3B}"/>
              </a:ext>
            </a:extLst>
          </p:cNvPr>
          <p:cNvSpPr txBox="1"/>
          <p:nvPr/>
        </p:nvSpPr>
        <p:spPr>
          <a:xfrm>
            <a:off x="1223967" y="3558581"/>
            <a:ext cx="12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82DD0C-947B-5B7D-524F-18814B199A0F}"/>
              </a:ext>
            </a:extLst>
          </p:cNvPr>
          <p:cNvSpPr txBox="1"/>
          <p:nvPr/>
        </p:nvSpPr>
        <p:spPr>
          <a:xfrm>
            <a:off x="6312132" y="3550686"/>
            <a:ext cx="12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</p:txBody>
      </p:sp>
      <p:pic>
        <p:nvPicPr>
          <p:cNvPr id="39" name="Picture 3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EA634D0-500E-7959-7F57-C1FF3B50A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168" y="2291937"/>
            <a:ext cx="1211852" cy="11146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9A6F4D7-0216-5937-4A16-E20FBF9BD743}"/>
              </a:ext>
            </a:extLst>
          </p:cNvPr>
          <p:cNvSpPr txBox="1"/>
          <p:nvPr/>
        </p:nvSpPr>
        <p:spPr>
          <a:xfrm>
            <a:off x="8139304" y="2570015"/>
            <a:ext cx="181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Multiplex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A98A89-9247-ED0B-6556-D8EEE7B733BA}"/>
              </a:ext>
            </a:extLst>
          </p:cNvPr>
          <p:cNvCxnSpPr>
            <a:cxnSpLocks/>
          </p:cNvCxnSpPr>
          <p:nvPr/>
        </p:nvCxnSpPr>
        <p:spPr>
          <a:xfrm flipH="1">
            <a:off x="6833724" y="2995643"/>
            <a:ext cx="1308626" cy="310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9B163-BE83-B16B-C590-9C6D83FAF81A}"/>
              </a:ext>
            </a:extLst>
          </p:cNvPr>
          <p:cNvCxnSpPr>
            <a:cxnSpLocks/>
          </p:cNvCxnSpPr>
          <p:nvPr/>
        </p:nvCxnSpPr>
        <p:spPr>
          <a:xfrm flipH="1">
            <a:off x="1807282" y="2919997"/>
            <a:ext cx="6335068" cy="51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05FD59-BBE9-A712-5346-E0DCC2D163C0}"/>
              </a:ext>
            </a:extLst>
          </p:cNvPr>
          <p:cNvCxnSpPr>
            <a:cxnSpLocks/>
          </p:cNvCxnSpPr>
          <p:nvPr/>
        </p:nvCxnSpPr>
        <p:spPr>
          <a:xfrm flipH="1">
            <a:off x="4653094" y="3044939"/>
            <a:ext cx="3511261" cy="21179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C445F1-4EB6-E5E8-CD4D-3DBAD2B8FD4C}"/>
              </a:ext>
            </a:extLst>
          </p:cNvPr>
          <p:cNvSpPr txBox="1"/>
          <p:nvPr/>
        </p:nvSpPr>
        <p:spPr>
          <a:xfrm>
            <a:off x="8185265" y="3063936"/>
            <a:ext cx="2008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Gather</a:t>
            </a:r>
            <a:r>
              <a:rPr lang="en-US" dirty="0">
                <a:latin typeface="Helvetica" pitchFamily="2" charset="0"/>
              </a:rPr>
              <a:t> messages from processes to send into the network.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B7D5DD-5700-397D-EFB5-AAE093701378}"/>
              </a:ext>
            </a:extLst>
          </p:cNvPr>
          <p:cNvSpPr txBox="1"/>
          <p:nvPr/>
        </p:nvSpPr>
        <p:spPr>
          <a:xfrm>
            <a:off x="9646075" y="2570015"/>
            <a:ext cx="247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&amp; Demultiplex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EE8DFC-EF33-ECCF-7713-387B98ED0ED3}"/>
              </a:ext>
            </a:extLst>
          </p:cNvPr>
          <p:cNvSpPr txBox="1"/>
          <p:nvPr/>
        </p:nvSpPr>
        <p:spPr>
          <a:xfrm>
            <a:off x="10097133" y="3063936"/>
            <a:ext cx="193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Distribute </a:t>
            </a:r>
            <a:r>
              <a:rPr lang="en-US" dirty="0">
                <a:latin typeface="Helvetica" pitchFamily="2" charset="0"/>
              </a:rPr>
              <a:t>messages from the network to the processes.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165BC7-6DCA-A13C-36C0-0B97A903B670}"/>
              </a:ext>
            </a:extLst>
          </p:cNvPr>
          <p:cNvSpPr txBox="1"/>
          <p:nvPr/>
        </p:nvSpPr>
        <p:spPr>
          <a:xfrm>
            <a:off x="9608294" y="4391684"/>
            <a:ext cx="2382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Simple wrapper around packet delivery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B18238-57F3-C602-C862-CE48C8F543AB}"/>
              </a:ext>
            </a:extLst>
          </p:cNvPr>
          <p:cNvSpPr txBox="1"/>
          <p:nvPr/>
        </p:nvSpPr>
        <p:spPr>
          <a:xfrm>
            <a:off x="9608294" y="5484518"/>
            <a:ext cx="2382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Delivery guarantees: reliability, ordering, efficient &amp; fair bandwidth use</a:t>
            </a:r>
          </a:p>
        </p:txBody>
      </p:sp>
    </p:spTree>
    <p:extLst>
      <p:ext uri="{BB962C8B-B14F-4D97-AF65-F5344CB8AC3E}">
        <p14:creationId xmlns:p14="http://schemas.microsoft.com/office/powerpoint/2010/main" val="15003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-0.00416 L 0.00547 0.036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/>
      <p:bldP spid="15" grpId="0" animBg="1"/>
      <p:bldP spid="22" grpId="0"/>
      <p:bldP spid="23" grpId="0" animBg="1"/>
      <p:bldP spid="24" grpId="0" animBg="1"/>
      <p:bldP spid="25" grpId="0"/>
      <p:bldP spid="26" grpId="0"/>
      <p:bldP spid="29" grpId="0"/>
      <p:bldP spid="30" grpId="0"/>
      <p:bldP spid="37" grpId="0"/>
      <p:bldP spid="38" grpId="0"/>
      <p:bldP spid="40" grpId="0"/>
      <p:bldP spid="49" grpId="0"/>
      <p:bldP spid="50" grpId="0"/>
      <p:bldP spid="51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</a:t>
            </a:r>
            <a:endParaRPr lang="en-US" altLang="en-US" dirty="0"/>
          </a:p>
          <a:p>
            <a:pPr lvl="1"/>
            <a:r>
              <a:rPr lang="en-US" altLang="en-US" dirty="0"/>
              <a:t>UDP segments may be lost, corrupted, reordered</a:t>
            </a:r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Loss-tolerant delay-sensitive apps. (e.g., VoIP &amp; conf video)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40138" y="1790514"/>
            <a:ext cx="6095999" cy="4760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“connection establishment” (which TCP does)</a:t>
            </a:r>
          </a:p>
          <a:p>
            <a:pPr lvl="1"/>
            <a:r>
              <a:rPr lang="en-US" altLang="en-US" sz="2200" dirty="0"/>
              <a:t>UDP can send a packet immediately</a:t>
            </a:r>
          </a:p>
          <a:p>
            <a:r>
              <a:rPr lang="en-US" altLang="en-US" dirty="0"/>
              <a:t>Small segment header (TCP’s is larger)</a:t>
            </a:r>
          </a:p>
          <a:p>
            <a:r>
              <a:rPr lang="en-US" altLang="en-US" dirty="0"/>
              <a:t>UDP can blast data without control</a:t>
            </a:r>
          </a:p>
          <a:p>
            <a:pPr lvl="1"/>
            <a:r>
              <a:rPr lang="en-US" altLang="en-US" sz="2000" dirty="0"/>
              <a:t>TCP is more balanced and measured</a:t>
            </a:r>
          </a:p>
          <a:p>
            <a:r>
              <a:rPr lang="en-US" altLang="en-US" dirty="0"/>
              <a:t>Less memory for connection “state” at sender &amp; receiver relative to TCP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570" y="480379"/>
            <a:ext cx="30294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(UDP 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-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</a:p>
          <a:p>
            <a:pPr lvl="1"/>
            <a:r>
              <a:rPr lang="en-IN" sz="2000" dirty="0">
                <a:latin typeface="Courier" pitchFamily="2" charset="0"/>
              </a:rPr>
              <a:t>send(IP(</a:t>
            </a:r>
            <a:r>
              <a:rPr lang="en-IN" sz="2000" dirty="0" err="1">
                <a:latin typeface="Courier" pitchFamily="2" charset="0"/>
              </a:rPr>
              <a:t>dst</a:t>
            </a:r>
            <a:r>
              <a:rPr lang="en-IN" sz="2000" dirty="0">
                <a:latin typeface="Courier" pitchFamily="2" charset="0"/>
              </a:rPr>
              <a:t>="127.0.0.1")/UDP(sport=1024, </a:t>
            </a:r>
            <a:r>
              <a:rPr lang="en-IN" sz="2000" dirty="0" err="1">
                <a:latin typeface="Courier" pitchFamily="2" charset="0"/>
              </a:rPr>
              <a:t>dport</a:t>
            </a:r>
            <a:r>
              <a:rPr lang="en-IN" sz="2000" dirty="0">
                <a:latin typeface="Courier" pitchFamily="2" charset="0"/>
              </a:rPr>
              <a:t>=2048)/"hello world”, </a:t>
            </a:r>
            <a:r>
              <a:rPr lang="en-IN" sz="2000" dirty="0" err="1">
                <a:latin typeface="Courier" pitchFamily="2" charset="0"/>
              </a:rPr>
              <a:t>iface</a:t>
            </a:r>
            <a:r>
              <a:rPr lang="en-IN" sz="2000" dirty="0">
                <a:latin typeface="Courier" pitchFamily="2" charset="0"/>
              </a:rPr>
              <a:t>="</a:t>
            </a:r>
            <a:r>
              <a:rPr lang="en-IN" sz="2000">
                <a:latin typeface="Courier" pitchFamily="2" charset="0"/>
              </a:rPr>
              <a:t>lo")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lost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pPr lvl="1"/>
            <a:r>
              <a:rPr lang="en-US" dirty="0"/>
              <a:t>Data may be reordered</a:t>
            </a:r>
          </a:p>
          <a:p>
            <a:endParaRPr lang="en-US" dirty="0"/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endParaRPr lang="en-US" dirty="0"/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must </a:t>
            </a:r>
            <a:r>
              <a:rPr lang="en-US" dirty="0">
                <a:solidFill>
                  <a:srgbClr val="C00000"/>
                </a:solidFill>
              </a:rPr>
              <a:t>capture the likely changes</a:t>
            </a:r>
            <a:r>
              <a:rPr lang="en-US" dirty="0"/>
              <a:t> to the packet</a:t>
            </a:r>
          </a:p>
          <a:p>
            <a:pPr lvl="1"/>
            <a:r>
              <a:rPr lang="en-US" dirty="0"/>
              <a:t>If the packet was corrupted through these likely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first house</a:t>
            </a:r>
          </a:p>
          <a:p>
            <a:r>
              <a:rPr lang="en-US" dirty="0"/>
              <a:t>Source port: name of a kid in the first house</a:t>
            </a:r>
          </a:p>
          <a:p>
            <a:r>
              <a:rPr lang="en-US" dirty="0"/>
              <a:t>Destination address: the address of the second house</a:t>
            </a:r>
          </a:p>
          <a:p>
            <a:r>
              <a:rPr lang="en-US" dirty="0"/>
              <a:t>Destination port: name of a kid in the second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(more to come on this)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create two UDP packets with the same checksum?</a:t>
            </a:r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UDP is a thin shim around network layer’s best-effort delivery</a:t>
            </a:r>
          </a:p>
          <a:p>
            <a:pPr lvl="1"/>
            <a:r>
              <a:rPr lang="en-US" dirty="0"/>
              <a:t>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multiplexing/demultiplexing for application</a:t>
            </a:r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1BF-552D-4F42-83CD-F5F1B03F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B32A-97D6-084F-8267-BA4DCF02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42B69D-6BF8-004D-85DE-2D047D12B729}"/>
              </a:ext>
            </a:extLst>
          </p:cNvPr>
          <p:cNvGrpSpPr/>
          <p:nvPr/>
        </p:nvGrpSpPr>
        <p:grpSpPr>
          <a:xfrm>
            <a:off x="2798506" y="1892730"/>
            <a:ext cx="1558412" cy="2933510"/>
            <a:chOff x="2798506" y="1892730"/>
            <a:chExt cx="1558412" cy="293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7D962-C2FC-1941-9446-C86C85913E1A}"/>
                </a:ext>
              </a:extLst>
            </p:cNvPr>
            <p:cNvSpPr/>
            <p:nvPr/>
          </p:nvSpPr>
          <p:spPr>
            <a:xfrm>
              <a:off x="2808337" y="189273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D13FD-84F6-194B-9D9B-2C804966A676}"/>
                </a:ext>
              </a:extLst>
            </p:cNvPr>
            <p:cNvSpPr/>
            <p:nvPr/>
          </p:nvSpPr>
          <p:spPr>
            <a:xfrm>
              <a:off x="2808336" y="2252907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B77FBE-9A6E-214F-9551-8E0E8284E6CF}"/>
                </a:ext>
              </a:extLst>
            </p:cNvPr>
            <p:cNvSpPr/>
            <p:nvPr/>
          </p:nvSpPr>
          <p:spPr>
            <a:xfrm>
              <a:off x="2799730" y="261997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AF0B0C-960E-2F4E-9F18-31A0C9BB4F14}"/>
                </a:ext>
              </a:extLst>
            </p:cNvPr>
            <p:cNvSpPr/>
            <p:nvPr/>
          </p:nvSpPr>
          <p:spPr>
            <a:xfrm>
              <a:off x="2798506" y="299445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70540-A848-914D-B641-E9D5C249D8B2}"/>
                </a:ext>
              </a:extLst>
            </p:cNvPr>
            <p:cNvSpPr/>
            <p:nvPr/>
          </p:nvSpPr>
          <p:spPr>
            <a:xfrm>
              <a:off x="2801573" y="337641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42B9D6-0E05-EE49-975E-0147E17F3EC8}"/>
                </a:ext>
              </a:extLst>
            </p:cNvPr>
            <p:cNvSpPr/>
            <p:nvPr/>
          </p:nvSpPr>
          <p:spPr>
            <a:xfrm>
              <a:off x="2801572" y="3736596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0C036-74BB-AB43-B1D6-DFCF75B79DF0}"/>
                </a:ext>
              </a:extLst>
            </p:cNvPr>
            <p:cNvSpPr/>
            <p:nvPr/>
          </p:nvSpPr>
          <p:spPr>
            <a:xfrm>
              <a:off x="2807714" y="410365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D2BB44-CDD5-B346-9688-3367E637ADFB}"/>
                </a:ext>
              </a:extLst>
            </p:cNvPr>
            <p:cNvSpPr/>
            <p:nvPr/>
          </p:nvSpPr>
          <p:spPr>
            <a:xfrm>
              <a:off x="2806490" y="447813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65535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AE88E-EFF3-154B-BDDA-0C02D90B3E32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E395F2-0847-2A42-8BDB-E7D456E2B426}"/>
              </a:ext>
            </a:extLst>
          </p:cNvPr>
          <p:cNvGrpSpPr/>
          <p:nvPr/>
        </p:nvGrpSpPr>
        <p:grpSpPr>
          <a:xfrm>
            <a:off x="7760316" y="1373267"/>
            <a:ext cx="4054986" cy="4868462"/>
            <a:chOff x="7539587" y="1335457"/>
            <a:chExt cx="4054986" cy="486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7EBE2C-A781-6C4A-BF48-9AB2C68B7CED}"/>
                </a:ext>
              </a:extLst>
            </p:cNvPr>
            <p:cNvGrpSpPr/>
            <p:nvPr/>
          </p:nvGrpSpPr>
          <p:grpSpPr>
            <a:xfrm>
              <a:off x="7539587" y="1690688"/>
              <a:ext cx="2551987" cy="4513231"/>
              <a:chOff x="472567" y="1985463"/>
              <a:chExt cx="3026956" cy="4512399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E96C61C-9934-4144-9705-7D5CE413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1ECA4C59-ADA9-CD44-A35E-73370FC4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34918B52-19C7-E841-9025-AB6B1B39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1C5194A3-31F3-1447-8EE3-386C54D0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376D1A07-3245-F242-BB55-C1CD1D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202" y="2164956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FBA3BA-B34E-2E4B-940B-4ED7759C914C}"/>
                </a:ext>
              </a:extLst>
            </p:cNvPr>
            <p:cNvGrpSpPr/>
            <p:nvPr/>
          </p:nvGrpSpPr>
          <p:grpSpPr>
            <a:xfrm>
              <a:off x="10449986" y="3285789"/>
              <a:ext cx="762000" cy="304800"/>
              <a:chOff x="4113213" y="3733800"/>
              <a:chExt cx="762000" cy="304800"/>
            </a:xfrm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3D02F52A-BF47-E349-BD69-18D47E2D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2C8B88D4-A394-704A-81C8-1F12A13D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66651B-E772-0C48-939B-6602148ADF0F}"/>
                </a:ext>
              </a:extLst>
            </p:cNvPr>
            <p:cNvGrpSpPr/>
            <p:nvPr/>
          </p:nvGrpSpPr>
          <p:grpSpPr>
            <a:xfrm>
              <a:off x="10451573" y="5447103"/>
              <a:ext cx="1143000" cy="304800"/>
              <a:chOff x="4114800" y="4800600"/>
              <a:chExt cx="1143000" cy="3048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C7292AB0-A1DF-1140-BE81-94BAEB0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ECA0598-8017-D549-A19A-22EB73A7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1D2BB9E-49D9-7243-9C4C-DD6B667F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4077217C-343C-D34A-8FA6-A3E3E65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B039F8-5211-E647-9149-E6E000ACB60B}"/>
                </a:ext>
              </a:extLst>
            </p:cNvPr>
            <p:cNvGrpSpPr/>
            <p:nvPr/>
          </p:nvGrpSpPr>
          <p:grpSpPr>
            <a:xfrm>
              <a:off x="10451573" y="4366450"/>
              <a:ext cx="983671" cy="304801"/>
              <a:chOff x="3117267" y="4662057"/>
              <a:chExt cx="983671" cy="304801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EC4F4792-D029-D940-8DA8-3DFFDEE8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8" name="Rectangle 9">
                <a:extLst>
                  <a:ext uri="{FF2B5EF4-FFF2-40B4-BE49-F238E27FC236}">
                    <a16:creationId xmlns:a16="http://schemas.microsoft.com/office/drawing/2014/main" id="{2768FCEB-FCC0-9D47-9EA7-70D49E340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B762EA08-7B22-E245-A8DE-16DD7EC8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B5A5D12-C434-9549-AB6E-39DCA522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44" y="1335457"/>
              <a:ext cx="918599" cy="560347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0B6E74-B09E-E349-A601-A29E9F1709A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86C285-62C0-1A44-9AE6-8267D2A828DF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EA329D-3E8D-4C4B-B352-E630A818527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2605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51" grpId="0"/>
      <p:bldP spid="57" grpId="0" animBg="1"/>
      <p:bldP spid="58" grpId="0"/>
      <p:bldP spid="59" grpId="0" animBg="1"/>
      <p:bldP spid="60" grpId="0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BBF501-DDE7-C240-882A-3E51CDD0705D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9F0CA-6FA3-0D40-B1A6-CAB4BABB87C2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E6A042-6E63-B344-A6CF-BDC70855E5BE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71971-756E-4046-964F-303D9B4159E9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5266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4C1874-5F12-B441-9A8B-747A36028B93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046E7-6995-5A4D-A9D7-CCAC9F10D94C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4A90FB-08AE-224E-9857-968B41DE4A5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63183-7D92-1744-AAF5-91625E7FFDDC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7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577F8-6D08-A94D-A04B-306146AD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24E0F8-FA5B-294B-9537-81B4CCDC872B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865EA0-52AB-A34C-A282-922AF3B255D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F5EF31-B787-334F-9AC8-0DAFB82BFCF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3D419-7E62-EB41-8286-76055DBFEF27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05B32-1CEC-AC44-9559-D2A53E79688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2E3E42-B5E9-7E47-8A18-3DB5CB49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B91359-22C1-F44E-95C4-4968C5F5706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2384</Words>
  <Application>Microsoft Macintosh PowerPoint</Application>
  <PresentationFormat>Widescreen</PresentationFormat>
  <Paragraphs>497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CS 352 Demultiplexing; UDP</vt:lpstr>
      <vt:lpstr>Recap of Concepts</vt:lpstr>
      <vt:lpstr>Identifying a single conversation</vt:lpstr>
      <vt:lpstr>Demultiplexing Packets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TCP sockets of different types</vt:lpstr>
      <vt:lpstr>TCP sockets of different types</vt:lpstr>
      <vt:lpstr>TCP demultiplexing</vt:lpstr>
      <vt:lpstr>UDP demultiplexing</vt:lpstr>
      <vt:lpstr>Listing sockets and connections</vt:lpstr>
      <vt:lpstr>Why does it matter?</vt:lpstr>
      <vt:lpstr>User Datagram Protocol</vt:lpstr>
      <vt:lpstr>UDP: User Datagram Protocol [RFC 768]</vt:lpstr>
      <vt:lpstr>UDP segment structure</vt:lpstr>
      <vt:lpstr>UDP segment structure</vt:lpstr>
      <vt:lpstr>Review: UDP demultiplexing</vt:lpstr>
      <vt:lpstr>Seeing UDP packets in action</vt:lpstr>
      <vt:lpstr>Error Detection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1637</cp:revision>
  <cp:lastPrinted>2021-01-24T11:57:08Z</cp:lastPrinted>
  <dcterms:created xsi:type="dcterms:W3CDTF">2019-01-23T03:40:12Z</dcterms:created>
  <dcterms:modified xsi:type="dcterms:W3CDTF">2022-10-11T01:17:08Z</dcterms:modified>
</cp:coreProperties>
</file>