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387" r:id="rId2"/>
    <p:sldId id="942" r:id="rId3"/>
    <p:sldId id="578" r:id="rId4"/>
    <p:sldId id="929" r:id="rId5"/>
    <p:sldId id="930" r:id="rId6"/>
    <p:sldId id="931" r:id="rId7"/>
    <p:sldId id="932" r:id="rId8"/>
    <p:sldId id="621" r:id="rId9"/>
    <p:sldId id="933" r:id="rId10"/>
    <p:sldId id="418" r:id="rId11"/>
    <p:sldId id="420" r:id="rId12"/>
    <p:sldId id="603" r:id="rId13"/>
    <p:sldId id="421" r:id="rId14"/>
    <p:sldId id="423" r:id="rId15"/>
    <p:sldId id="937" r:id="rId16"/>
    <p:sldId id="632" r:id="rId17"/>
    <p:sldId id="633" r:id="rId18"/>
    <p:sldId id="634" r:id="rId19"/>
    <p:sldId id="623" r:id="rId20"/>
    <p:sldId id="940" r:id="rId21"/>
    <p:sldId id="605" r:id="rId22"/>
    <p:sldId id="939" r:id="rId23"/>
    <p:sldId id="941" r:id="rId24"/>
    <p:sldId id="938" r:id="rId25"/>
    <p:sldId id="445" r:id="rId26"/>
    <p:sldId id="637" r:id="rId27"/>
    <p:sldId id="639" r:id="rId28"/>
    <p:sldId id="640" r:id="rId29"/>
    <p:sldId id="641" r:id="rId30"/>
    <p:sldId id="606" r:id="rId31"/>
    <p:sldId id="642" r:id="rId32"/>
    <p:sldId id="643" r:id="rId33"/>
    <p:sldId id="648" r:id="rId34"/>
    <p:sldId id="62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61"/>
    <p:restoredTop sz="94664"/>
  </p:normalViewPr>
  <p:slideViewPr>
    <p:cSldViewPr snapToGrid="0" snapToObjects="1">
      <p:cViewPr>
        <p:scale>
          <a:sx n="100" d="100"/>
          <a:sy n="100" d="100"/>
        </p:scale>
        <p:origin x="-88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solutions/tcp-optimization-for-network-performance-in-gcp-and-hybrid" TargetMode="External"/><Relationship Id="rId2" Type="http://schemas.openxmlformats.org/officeDocument/2006/relationships/hyperlink" Target="https://www.ibm.com/support/knowledgecenter/linuxonibm/liaag/wkvm/wkvm_c_tune_tcpip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994640"/>
            <a:ext cx="9988463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Ordered Delivery; Flow Control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14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20A3-8F54-1B41-80AF-A3F27DC7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packets at the receiver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C972E-3327-0E49-99BB-E955CE61B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17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Let’s suppose receiver gets packets 1, 2, and 4, but not 3 (dropped)</a:t>
            </a:r>
          </a:p>
          <a:p>
            <a:endParaRPr lang="en-US" dirty="0"/>
          </a:p>
          <a:p>
            <a:r>
              <a:rPr lang="en-US" dirty="0"/>
              <a:t>Suppose you’re trying to download a document containing a report</a:t>
            </a:r>
          </a:p>
          <a:p>
            <a:endParaRPr lang="en-US" dirty="0"/>
          </a:p>
          <a:p>
            <a:r>
              <a:rPr lang="en-US" dirty="0"/>
              <a:t>What would happen if transport at the receiver directly presents packets 1, 2, and 4 to the application (i.e., receiving 1,2,4 through the </a:t>
            </a:r>
            <a:r>
              <a:rPr lang="en-US" dirty="0" err="1">
                <a:latin typeface="Courier" pitchFamily="2" charset="0"/>
              </a:rPr>
              <a:t>recv</a:t>
            </a:r>
            <a:r>
              <a:rPr lang="en-US" dirty="0">
                <a:latin typeface="Courier" pitchFamily="2" charset="0"/>
              </a:rPr>
              <a:t>()</a:t>
            </a:r>
            <a:r>
              <a:rPr lang="en-US" dirty="0"/>
              <a:t> call)?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D66357-C543-AA4D-98B3-92F65363B1BA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943662-FD53-6048-8144-26DFF08DABD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2A11C5-EB30-D74A-A6CA-B9E956C84BC1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31D3C3-0FCF-C842-9D39-B72E85A8ED84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C7B6D-EDD5-A74D-85DE-DBC6A9E95ECF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A58BF9-24E3-3744-885F-6D81725E25A3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FA290A-7FB3-494F-86CE-8E8787790CC3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C35177-2F45-4142-94C4-B7A010E17948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14199A-BB24-A24D-8EA6-06612704C2EB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1253301" cy="309292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8E6D30-1E4D-C445-940A-9149BB30E6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C81B34-CED5-F649-A01E-950EE28239C5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18C28-6AA1-184F-AAB2-8AAF101180CD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48D288-1E59-2646-B393-D23F1BF3EB0E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DCA459-C562-9544-A27D-192E369E8194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9909E9-307F-634E-B5E8-3CA40EE0B062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CD86BA-290F-2745-B60A-96A4A955C7C8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0AF3BD-CCB0-2145-A74D-277B5EC21C1E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C8AE3-A929-6844-AEB7-64229B9858B9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2CE5A9-0302-7741-A812-DB76DFA9D990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A658D2-A496-7640-BCAB-C1204B6C1EB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pic>
        <p:nvPicPr>
          <p:cNvPr id="27" name="Picture 26" descr="A close up of a flower&#10;&#10;Description automatically generated">
            <a:extLst>
              <a:ext uri="{FF2B5EF4-FFF2-40B4-BE49-F238E27FC236}">
                <a16:creationId xmlns:a16="http://schemas.microsoft.com/office/drawing/2014/main" id="{BFB74EC6-AE87-D544-8B1C-92FDC47E7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239" y="2611363"/>
            <a:ext cx="651545" cy="70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8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20A3-8F54-1B41-80AF-A3F27DC7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packets at the receiver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C972E-3327-0E49-99BB-E955CE61B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27" y="1825624"/>
            <a:ext cx="8108879" cy="4879975"/>
          </a:xfrm>
        </p:spPr>
        <p:txBody>
          <a:bodyPr>
            <a:normAutofit/>
          </a:bodyPr>
          <a:lstStyle/>
          <a:p>
            <a:r>
              <a:rPr lang="en-US" dirty="0"/>
              <a:t>Reordering can happen for a few reasons:</a:t>
            </a:r>
          </a:p>
          <a:p>
            <a:pPr lvl="1"/>
            <a:r>
              <a:rPr lang="en-US" dirty="0"/>
              <a:t>Drops</a:t>
            </a:r>
          </a:p>
          <a:p>
            <a:pPr lvl="1"/>
            <a:r>
              <a:rPr lang="en-US" dirty="0"/>
              <a:t>Packets taking different paths through a network</a:t>
            </a:r>
          </a:p>
          <a:p>
            <a:r>
              <a:rPr lang="en-US" dirty="0"/>
              <a:t>Receiver needs a general strategy to ensure that data is presented to the application </a:t>
            </a:r>
            <a:r>
              <a:rPr lang="en-US" dirty="0">
                <a:solidFill>
                  <a:srgbClr val="C00000"/>
                </a:solidFill>
              </a:rPr>
              <a:t>in the same order that the sender pushed it. </a:t>
            </a:r>
            <a:r>
              <a:rPr lang="en-US" dirty="0"/>
              <a:t>Ideas?</a:t>
            </a:r>
          </a:p>
          <a:p>
            <a:r>
              <a:rPr lang="en-US" dirty="0"/>
              <a:t>To implement ordered delivery, the receiver uses</a:t>
            </a:r>
          </a:p>
          <a:p>
            <a:pPr lvl="1"/>
            <a:r>
              <a:rPr lang="en-US" dirty="0"/>
              <a:t>Sequence numbers </a:t>
            </a:r>
          </a:p>
          <a:p>
            <a:pPr lvl="1"/>
            <a:r>
              <a:rPr lang="en-US" dirty="0"/>
              <a:t>Receiver socket buffer</a:t>
            </a:r>
          </a:p>
          <a:p>
            <a:r>
              <a:rPr lang="en-US" dirty="0"/>
              <a:t>We’ve already seen the use of these for reliability; but they can be used to order too!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D66357-C543-AA4D-98B3-92F65363B1BA}"/>
              </a:ext>
            </a:extLst>
          </p:cNvPr>
          <p:cNvCxnSpPr/>
          <p:nvPr/>
        </p:nvCxnSpPr>
        <p:spPr>
          <a:xfrm>
            <a:off x="88353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943662-FD53-6048-8144-26DFF08DABD9}"/>
              </a:ext>
            </a:extLst>
          </p:cNvPr>
          <p:cNvCxnSpPr/>
          <p:nvPr/>
        </p:nvCxnSpPr>
        <p:spPr>
          <a:xfrm>
            <a:off x="117441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2A11C5-EB30-D74A-A6CA-B9E956C84BC1}"/>
              </a:ext>
            </a:extLst>
          </p:cNvPr>
          <p:cNvCxnSpPr>
            <a:cxnSpLocks/>
          </p:cNvCxnSpPr>
          <p:nvPr/>
        </p:nvCxnSpPr>
        <p:spPr>
          <a:xfrm>
            <a:off x="90076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31D3C3-0FCF-C842-9D39-B72E85A8ED84}"/>
              </a:ext>
            </a:extLst>
          </p:cNvPr>
          <p:cNvSpPr txBox="1"/>
          <p:nvPr/>
        </p:nvSpPr>
        <p:spPr>
          <a:xfrm>
            <a:off x="87202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C7B6D-EDD5-A74D-85DE-DBC6A9E95ECF}"/>
              </a:ext>
            </a:extLst>
          </p:cNvPr>
          <p:cNvSpPr txBox="1"/>
          <p:nvPr/>
        </p:nvSpPr>
        <p:spPr>
          <a:xfrm>
            <a:off x="104772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A58BF9-24E3-3744-885F-6D81725E25A3}"/>
              </a:ext>
            </a:extLst>
          </p:cNvPr>
          <p:cNvCxnSpPr>
            <a:cxnSpLocks/>
          </p:cNvCxnSpPr>
          <p:nvPr/>
        </p:nvCxnSpPr>
        <p:spPr>
          <a:xfrm flipH="1">
            <a:off x="89324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FA290A-7FB3-494F-86CE-8E8787790CC3}"/>
              </a:ext>
            </a:extLst>
          </p:cNvPr>
          <p:cNvCxnSpPr>
            <a:cxnSpLocks/>
          </p:cNvCxnSpPr>
          <p:nvPr/>
        </p:nvCxnSpPr>
        <p:spPr>
          <a:xfrm>
            <a:off x="90200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C35177-2F45-4142-94C4-B7A010E17948}"/>
              </a:ext>
            </a:extLst>
          </p:cNvPr>
          <p:cNvCxnSpPr>
            <a:cxnSpLocks/>
          </p:cNvCxnSpPr>
          <p:nvPr/>
        </p:nvCxnSpPr>
        <p:spPr>
          <a:xfrm>
            <a:off x="89904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14199A-BB24-A24D-8EA6-06612704C2EB}"/>
              </a:ext>
            </a:extLst>
          </p:cNvPr>
          <p:cNvCxnSpPr>
            <a:cxnSpLocks/>
          </p:cNvCxnSpPr>
          <p:nvPr/>
        </p:nvCxnSpPr>
        <p:spPr>
          <a:xfrm>
            <a:off x="8958264" y="2915101"/>
            <a:ext cx="2560636" cy="1176721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8E6D30-1E4D-C445-940A-9149BB30E677}"/>
              </a:ext>
            </a:extLst>
          </p:cNvPr>
          <p:cNvCxnSpPr>
            <a:cxnSpLocks/>
          </p:cNvCxnSpPr>
          <p:nvPr/>
        </p:nvCxnSpPr>
        <p:spPr>
          <a:xfrm>
            <a:off x="89904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C81B34-CED5-F649-A01E-950EE28239C5}"/>
              </a:ext>
            </a:extLst>
          </p:cNvPr>
          <p:cNvCxnSpPr>
            <a:cxnSpLocks/>
          </p:cNvCxnSpPr>
          <p:nvPr/>
        </p:nvCxnSpPr>
        <p:spPr>
          <a:xfrm flipH="1">
            <a:off x="89142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18C28-6AA1-184F-AAB2-8AAF101180CD}"/>
              </a:ext>
            </a:extLst>
          </p:cNvPr>
          <p:cNvCxnSpPr>
            <a:cxnSpLocks/>
          </p:cNvCxnSpPr>
          <p:nvPr/>
        </p:nvCxnSpPr>
        <p:spPr>
          <a:xfrm flipH="1">
            <a:off x="89548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48D288-1E59-2646-B393-D23F1BF3EB0E}"/>
              </a:ext>
            </a:extLst>
          </p:cNvPr>
          <p:cNvSpPr txBox="1"/>
          <p:nvPr/>
        </p:nvSpPr>
        <p:spPr>
          <a:xfrm>
            <a:off x="96606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DCA459-C562-9544-A27D-192E369E8194}"/>
              </a:ext>
            </a:extLst>
          </p:cNvPr>
          <p:cNvSpPr txBox="1"/>
          <p:nvPr/>
        </p:nvSpPr>
        <p:spPr>
          <a:xfrm>
            <a:off x="98656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9909E9-307F-634E-B5E8-3CA40EE0B062}"/>
              </a:ext>
            </a:extLst>
          </p:cNvPr>
          <p:cNvSpPr txBox="1"/>
          <p:nvPr/>
        </p:nvSpPr>
        <p:spPr>
          <a:xfrm>
            <a:off x="100801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CD86BA-290F-2745-B60A-96A4A955C7C8}"/>
              </a:ext>
            </a:extLst>
          </p:cNvPr>
          <p:cNvSpPr txBox="1"/>
          <p:nvPr/>
        </p:nvSpPr>
        <p:spPr>
          <a:xfrm>
            <a:off x="103067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0AF3BD-CCB0-2145-A74D-277B5EC21C1E}"/>
              </a:ext>
            </a:extLst>
          </p:cNvPr>
          <p:cNvSpPr txBox="1"/>
          <p:nvPr/>
        </p:nvSpPr>
        <p:spPr>
          <a:xfrm>
            <a:off x="100756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C8AE3-A929-6844-AEB7-64229B9858B9}"/>
              </a:ext>
            </a:extLst>
          </p:cNvPr>
          <p:cNvSpPr txBox="1"/>
          <p:nvPr/>
        </p:nvSpPr>
        <p:spPr>
          <a:xfrm>
            <a:off x="99051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2CE5A9-0302-7741-A812-DB76DFA9D990}"/>
              </a:ext>
            </a:extLst>
          </p:cNvPr>
          <p:cNvSpPr txBox="1"/>
          <p:nvPr/>
        </p:nvSpPr>
        <p:spPr>
          <a:xfrm>
            <a:off x="95357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A658D2-A496-7640-BCAB-C1204B6C1EB5}"/>
              </a:ext>
            </a:extLst>
          </p:cNvPr>
          <p:cNvSpPr txBox="1"/>
          <p:nvPr/>
        </p:nvSpPr>
        <p:spPr>
          <a:xfrm>
            <a:off x="104072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437BBC-BFFA-824A-BD88-7A0B372B6F4C}"/>
              </a:ext>
            </a:extLst>
          </p:cNvPr>
          <p:cNvCxnSpPr>
            <a:cxnSpLocks/>
          </p:cNvCxnSpPr>
          <p:nvPr/>
        </p:nvCxnSpPr>
        <p:spPr>
          <a:xfrm flipH="1">
            <a:off x="8923365" y="4087005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355AB6-8C17-2246-9A7C-93478FE2F190}"/>
              </a:ext>
            </a:extLst>
          </p:cNvPr>
          <p:cNvSpPr txBox="1"/>
          <p:nvPr/>
        </p:nvSpPr>
        <p:spPr>
          <a:xfrm>
            <a:off x="9344864" y="487505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0060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4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7273-205B-D24E-8D45-55B85D98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Receive-side app and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7C12F-F168-9642-894F-77D928B67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4146"/>
            <a:ext cx="6644671" cy="5032375"/>
          </a:xfrm>
        </p:spPr>
        <p:txBody>
          <a:bodyPr>
            <a:normAutofit/>
          </a:bodyPr>
          <a:lstStyle/>
          <a:p>
            <a:r>
              <a:rPr lang="en-US" dirty="0"/>
              <a:t>TCP receiver software only releases the data from the receive-side socket buffer to the application if…</a:t>
            </a:r>
          </a:p>
          <a:p>
            <a:endParaRPr lang="en-US" dirty="0"/>
          </a:p>
          <a:p>
            <a:pPr lvl="1"/>
            <a:r>
              <a:rPr lang="en-US" sz="2800" dirty="0"/>
              <a:t>the data is </a:t>
            </a:r>
            <a:r>
              <a:rPr lang="en-US" sz="2800" dirty="0">
                <a:solidFill>
                  <a:srgbClr val="C00000"/>
                </a:solidFill>
              </a:rPr>
              <a:t>in order </a:t>
            </a:r>
            <a:r>
              <a:rPr lang="en-US" sz="2800" dirty="0"/>
              <a:t>relative to all other data already read by the application</a:t>
            </a:r>
          </a:p>
          <a:p>
            <a:endParaRPr lang="en-US" dirty="0"/>
          </a:p>
          <a:p>
            <a:r>
              <a:rPr lang="en-US" dirty="0"/>
              <a:t>This process is called </a:t>
            </a:r>
            <a:r>
              <a:rPr lang="en-US" dirty="0">
                <a:solidFill>
                  <a:srgbClr val="C00000"/>
                </a:solidFill>
              </a:rPr>
              <a:t>TCP reassembly</a:t>
            </a:r>
          </a:p>
        </p:txBody>
      </p:sp>
      <p:sp>
        <p:nvSpPr>
          <p:cNvPr id="5" name="Freeform 32">
            <a:extLst>
              <a:ext uri="{FF2B5EF4-FFF2-40B4-BE49-F238E27FC236}">
                <a16:creationId xmlns:a16="http://schemas.microsoft.com/office/drawing/2014/main" id="{1758F573-E68B-A84B-A136-216A80A72173}"/>
              </a:ext>
            </a:extLst>
          </p:cNvPr>
          <p:cNvSpPr>
            <a:spLocks/>
          </p:cNvSpPr>
          <p:nvPr/>
        </p:nvSpPr>
        <p:spPr bwMode="auto">
          <a:xfrm>
            <a:off x="10360514" y="1413670"/>
            <a:ext cx="581025" cy="4206875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Rectangle 40">
            <a:extLst>
              <a:ext uri="{FF2B5EF4-FFF2-40B4-BE49-F238E27FC236}">
                <a16:creationId xmlns:a16="http://schemas.microsoft.com/office/drawing/2014/main" id="{886F1A53-7AED-D44D-83B5-C40FEE818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213" y="1521619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7" name="Oval 31">
            <a:extLst>
              <a:ext uri="{FF2B5EF4-FFF2-40B4-BE49-F238E27FC236}">
                <a16:creationId xmlns:a16="http://schemas.microsoft.com/office/drawing/2014/main" id="{F3086DB7-C245-C547-93F0-BA4B673D9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963" y="1578769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Helvetica" pitchFamily="2" charset="0"/>
              </a:rPr>
              <a:t>application</a:t>
            </a:r>
          </a:p>
          <a:p>
            <a:r>
              <a:rPr lang="en-US" altLang="en-US">
                <a:latin typeface="Helvetica" pitchFamily="2" charset="0"/>
              </a:rPr>
              <a:t>process</a:t>
            </a:r>
          </a:p>
        </p:txBody>
      </p:sp>
      <p:grpSp>
        <p:nvGrpSpPr>
          <p:cNvPr id="8" name="Group 47">
            <a:extLst>
              <a:ext uri="{FF2B5EF4-FFF2-40B4-BE49-F238E27FC236}">
                <a16:creationId xmlns:a16="http://schemas.microsoft.com/office/drawing/2014/main" id="{B5F3CCE2-05AB-8F4C-8E8E-E2A62F9CB998}"/>
              </a:ext>
            </a:extLst>
          </p:cNvPr>
          <p:cNvGrpSpPr>
            <a:grpSpLocks/>
          </p:cNvGrpSpPr>
          <p:nvPr/>
        </p:nvGrpSpPr>
        <p:grpSpPr bwMode="auto">
          <a:xfrm>
            <a:off x="8141189" y="2647157"/>
            <a:ext cx="1795463" cy="688975"/>
            <a:chOff x="1173" y="2345"/>
            <a:chExt cx="1131" cy="434"/>
          </a:xfrm>
        </p:grpSpPr>
        <p:sp>
          <p:nvSpPr>
            <p:cNvPr id="9" name="Rectangle 44">
              <a:extLst>
                <a:ext uri="{FF2B5EF4-FFF2-40B4-BE49-F238E27FC236}">
                  <a16:creationId xmlns:a16="http://schemas.microsoft.com/office/drawing/2014/main" id="{9DB296F3-C5FE-4C4E-AE7D-3E19B5A69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" name="Text Box 46">
              <a:extLst>
                <a:ext uri="{FF2B5EF4-FFF2-40B4-BE49-F238E27FC236}">
                  <a16:creationId xmlns:a16="http://schemas.microsoft.com/office/drawing/2014/main" id="{35150531-3552-7348-8185-9AED8DC80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0" y="2368"/>
              <a:ext cx="100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TCP socket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receiver buffers</a:t>
              </a:r>
            </a:p>
          </p:txBody>
        </p:sp>
      </p:grpSp>
      <p:sp>
        <p:nvSpPr>
          <p:cNvPr id="11" name="Oval 48">
            <a:extLst>
              <a:ext uri="{FF2B5EF4-FFF2-40B4-BE49-F238E27FC236}">
                <a16:creationId xmlns:a16="http://schemas.microsoft.com/office/drawing/2014/main" id="{2707E3CA-9C5F-6146-906D-AB57DC181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9463" y="3671094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2" name="Text Box 64">
            <a:extLst>
              <a:ext uri="{FF2B5EF4-FFF2-40B4-BE49-F238E27FC236}">
                <a16:creationId xmlns:a16="http://schemas.microsoft.com/office/drawing/2014/main" id="{6E499CE8-DE7E-9A4B-8240-CFB2B2FCA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2752" y="3694906"/>
            <a:ext cx="572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TCP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code</a:t>
            </a:r>
          </a:p>
        </p:txBody>
      </p:sp>
      <p:sp>
        <p:nvSpPr>
          <p:cNvPr id="15" name="Freeform 61">
            <a:extLst>
              <a:ext uri="{FF2B5EF4-FFF2-40B4-BE49-F238E27FC236}">
                <a16:creationId xmlns:a16="http://schemas.microsoft.com/office/drawing/2014/main" id="{7CA9465A-7008-514B-8F16-7326E66ACF22}"/>
              </a:ext>
            </a:extLst>
          </p:cNvPr>
          <p:cNvSpPr>
            <a:spLocks/>
          </p:cNvSpPr>
          <p:nvPr/>
        </p:nvSpPr>
        <p:spPr bwMode="auto">
          <a:xfrm>
            <a:off x="8819052" y="3213895"/>
            <a:ext cx="530225" cy="1616013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7" name="Line 69">
            <a:extLst>
              <a:ext uri="{FF2B5EF4-FFF2-40B4-BE49-F238E27FC236}">
                <a16:creationId xmlns:a16="http://schemas.microsoft.com/office/drawing/2014/main" id="{7DA925BF-D65C-3A45-BCC0-F8C55192A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9563" y="2555081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3" name="Freeform 63">
            <a:extLst>
              <a:ext uri="{FF2B5EF4-FFF2-40B4-BE49-F238E27FC236}">
                <a16:creationId xmlns:a16="http://schemas.microsoft.com/office/drawing/2014/main" id="{CBE0BCB5-7531-9D42-9372-2C6842CE1A28}"/>
              </a:ext>
            </a:extLst>
          </p:cNvPr>
          <p:cNvSpPr>
            <a:spLocks/>
          </p:cNvSpPr>
          <p:nvPr/>
        </p:nvSpPr>
        <p:spPr bwMode="auto">
          <a:xfrm rot="10800000">
            <a:off x="8807939" y="2108994"/>
            <a:ext cx="530225" cy="595312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9" name="Rectangle 86">
            <a:extLst>
              <a:ext uri="{FF2B5EF4-FFF2-40B4-BE49-F238E27FC236}">
                <a16:creationId xmlns:a16="http://schemas.microsoft.com/office/drawing/2014/main" id="{EAA811A9-AC8A-1D41-AF48-758763B42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4539" y="3415506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32" name="Text Box 103">
            <a:extLst>
              <a:ext uri="{FF2B5EF4-FFF2-40B4-BE49-F238E27FC236}">
                <a16:creationId xmlns:a16="http://schemas.microsoft.com/office/drawing/2014/main" id="{703FFB93-6E5C-B14B-85EC-CD808E110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543" y="5800664"/>
            <a:ext cx="27478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receiver protocol stack</a:t>
            </a:r>
          </a:p>
        </p:txBody>
      </p:sp>
      <p:sp>
        <p:nvSpPr>
          <p:cNvPr id="38" name="Text Box 116">
            <a:extLst>
              <a:ext uri="{FF2B5EF4-FFF2-40B4-BE49-F238E27FC236}">
                <a16:creationId xmlns:a16="http://schemas.microsoft.com/office/drawing/2014/main" id="{9B7D2294-7986-0A44-88E0-27E0DE5E3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543" y="4381255"/>
            <a:ext cx="1133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from sender</a:t>
            </a:r>
          </a:p>
        </p:txBody>
      </p:sp>
      <p:grpSp>
        <p:nvGrpSpPr>
          <p:cNvPr id="40" name="Group 124">
            <a:extLst>
              <a:ext uri="{FF2B5EF4-FFF2-40B4-BE49-F238E27FC236}">
                <a16:creationId xmlns:a16="http://schemas.microsoft.com/office/drawing/2014/main" id="{3FBB3F12-F705-8743-A0D3-E515DB7019C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93876" y="4925219"/>
            <a:ext cx="869950" cy="906462"/>
            <a:chOff x="-44" y="1473"/>
            <a:chExt cx="981" cy="1105"/>
          </a:xfrm>
        </p:grpSpPr>
        <p:pic>
          <p:nvPicPr>
            <p:cNvPr id="41" name="Picture 125" descr="desktop_computer_stylized_medium">
              <a:extLst>
                <a:ext uri="{FF2B5EF4-FFF2-40B4-BE49-F238E27FC236}">
                  <a16:creationId xmlns:a16="http://schemas.microsoft.com/office/drawing/2014/main" id="{BAF3362E-58BD-B64C-971C-DDDE05DFD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126">
              <a:extLst>
                <a:ext uri="{FF2B5EF4-FFF2-40B4-BE49-F238E27FC236}">
                  <a16:creationId xmlns:a16="http://schemas.microsoft.com/office/drawing/2014/main" id="{D2A874E4-E03E-AE48-874B-FE1C36EC45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453EE9-8681-204A-BAD9-1EE0F0B64B6B}"/>
              </a:ext>
            </a:extLst>
          </p:cNvPr>
          <p:cNvCxnSpPr/>
          <p:nvPr/>
        </p:nvCxnSpPr>
        <p:spPr>
          <a:xfrm>
            <a:off x="8899146" y="4878327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54907B3-1A01-A149-A82F-1B893859F02E}"/>
              </a:ext>
            </a:extLst>
          </p:cNvPr>
          <p:cNvCxnSpPr/>
          <p:nvPr/>
        </p:nvCxnSpPr>
        <p:spPr>
          <a:xfrm>
            <a:off x="9249252" y="4866604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6A0483F-26CF-6149-8B36-38F17A6B6CA3}"/>
              </a:ext>
            </a:extLst>
          </p:cNvPr>
          <p:cNvSpPr txBox="1"/>
          <p:nvPr/>
        </p:nvSpPr>
        <p:spPr>
          <a:xfrm>
            <a:off x="9349277" y="2175669"/>
            <a:ext cx="93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8540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/>
      <p:bldP spid="15" grpId="0" animBg="1"/>
      <p:bldP spid="23" grpId="0" animBg="1"/>
      <p:bldP spid="29" grpId="0" animBg="1"/>
      <p:bldP spid="38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44F1-D6E9-C34B-AEA5-020AC06E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TCP Reassembly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4E5B4F-1E6D-554D-A850-9E8DCCF31280}"/>
              </a:ext>
            </a:extLst>
          </p:cNvPr>
          <p:cNvSpPr/>
          <p:nvPr/>
        </p:nvSpPr>
        <p:spPr>
          <a:xfrm>
            <a:off x="2637183" y="2471668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2AC456-9565-8E40-8525-8544A7B46384}"/>
              </a:ext>
            </a:extLst>
          </p:cNvPr>
          <p:cNvSpPr/>
          <p:nvPr/>
        </p:nvSpPr>
        <p:spPr>
          <a:xfrm>
            <a:off x="2756452" y="2559394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0AA84B-C400-6E48-B447-3D309C3357FE}"/>
              </a:ext>
            </a:extLst>
          </p:cNvPr>
          <p:cNvSpPr/>
          <p:nvPr/>
        </p:nvSpPr>
        <p:spPr>
          <a:xfrm>
            <a:off x="4224144" y="2559035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D59663-288D-3F41-8356-CE0BF3369C19}"/>
              </a:ext>
            </a:extLst>
          </p:cNvPr>
          <p:cNvSpPr txBox="1"/>
          <p:nvPr/>
        </p:nvSpPr>
        <p:spPr>
          <a:xfrm>
            <a:off x="3233531" y="269263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F00CDB-8FFB-DE41-900B-37586A1151C0}"/>
              </a:ext>
            </a:extLst>
          </p:cNvPr>
          <p:cNvSpPr txBox="1"/>
          <p:nvPr/>
        </p:nvSpPr>
        <p:spPr>
          <a:xfrm>
            <a:off x="4737655" y="2719500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7A2F38-BC8D-A644-A539-127813D4B0F9}"/>
              </a:ext>
            </a:extLst>
          </p:cNvPr>
          <p:cNvSpPr/>
          <p:nvPr/>
        </p:nvSpPr>
        <p:spPr>
          <a:xfrm>
            <a:off x="2635529" y="3896277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36969B-A3A2-974B-BF28-DCCFD6F62E8D}"/>
              </a:ext>
            </a:extLst>
          </p:cNvPr>
          <p:cNvSpPr/>
          <p:nvPr/>
        </p:nvSpPr>
        <p:spPr>
          <a:xfrm>
            <a:off x="2754798" y="3984003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C02CE6-88E6-C347-A0AC-C606371620A1}"/>
              </a:ext>
            </a:extLst>
          </p:cNvPr>
          <p:cNvSpPr/>
          <p:nvPr/>
        </p:nvSpPr>
        <p:spPr>
          <a:xfrm>
            <a:off x="4222477" y="3989403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9937B8-EFF8-0D4D-B6BD-785393AE8DF4}"/>
              </a:ext>
            </a:extLst>
          </p:cNvPr>
          <p:cNvSpPr/>
          <p:nvPr/>
        </p:nvSpPr>
        <p:spPr>
          <a:xfrm>
            <a:off x="7108135" y="3974961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F345B4-CD8B-724B-94A8-65459A47FAC7}"/>
              </a:ext>
            </a:extLst>
          </p:cNvPr>
          <p:cNvSpPr txBox="1"/>
          <p:nvPr/>
        </p:nvSpPr>
        <p:spPr>
          <a:xfrm>
            <a:off x="3231877" y="4117248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923DCA-AEFF-2949-AE1B-5274066A947B}"/>
              </a:ext>
            </a:extLst>
          </p:cNvPr>
          <p:cNvSpPr txBox="1"/>
          <p:nvPr/>
        </p:nvSpPr>
        <p:spPr>
          <a:xfrm>
            <a:off x="4736001" y="414410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7AB826-5E94-5347-89AA-C10FB9E6382F}"/>
              </a:ext>
            </a:extLst>
          </p:cNvPr>
          <p:cNvSpPr txBox="1"/>
          <p:nvPr/>
        </p:nvSpPr>
        <p:spPr>
          <a:xfrm>
            <a:off x="7611720" y="4123366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FA82B2-41E5-9449-BEC0-152CB2D5EF1F}"/>
              </a:ext>
            </a:extLst>
          </p:cNvPr>
          <p:cNvSpPr/>
          <p:nvPr/>
        </p:nvSpPr>
        <p:spPr>
          <a:xfrm>
            <a:off x="2633875" y="5395360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92E084-1B7C-1041-A273-E6A0A772B01A}"/>
              </a:ext>
            </a:extLst>
          </p:cNvPr>
          <p:cNvSpPr/>
          <p:nvPr/>
        </p:nvSpPr>
        <p:spPr>
          <a:xfrm>
            <a:off x="2753144" y="548308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BD15C-6C94-7343-8EDF-A78B6F8F90DA}"/>
              </a:ext>
            </a:extLst>
          </p:cNvPr>
          <p:cNvSpPr/>
          <p:nvPr/>
        </p:nvSpPr>
        <p:spPr>
          <a:xfrm>
            <a:off x="4220823" y="548848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114FCD-94D8-A04A-A40A-5EDDE31D60C4}"/>
              </a:ext>
            </a:extLst>
          </p:cNvPr>
          <p:cNvSpPr/>
          <p:nvPr/>
        </p:nvSpPr>
        <p:spPr>
          <a:xfrm>
            <a:off x="7106481" y="548729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EB266F-C0C9-924D-960E-446541F944F1}"/>
              </a:ext>
            </a:extLst>
          </p:cNvPr>
          <p:cNvSpPr txBox="1"/>
          <p:nvPr/>
        </p:nvSpPr>
        <p:spPr>
          <a:xfrm>
            <a:off x="3230223" y="5616331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F71F6F-2773-614E-8CDC-B07B6E098FB8}"/>
              </a:ext>
            </a:extLst>
          </p:cNvPr>
          <p:cNvSpPr txBox="1"/>
          <p:nvPr/>
        </p:nvSpPr>
        <p:spPr>
          <a:xfrm>
            <a:off x="4734347" y="5643192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698C28-35EB-0F46-833B-7B4AA0FEF749}"/>
              </a:ext>
            </a:extLst>
          </p:cNvPr>
          <p:cNvSpPr txBox="1"/>
          <p:nvPr/>
        </p:nvSpPr>
        <p:spPr>
          <a:xfrm>
            <a:off x="7610066" y="562244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FFC444-B2B0-D143-89E0-0547167C8BEC}"/>
              </a:ext>
            </a:extLst>
          </p:cNvPr>
          <p:cNvSpPr/>
          <p:nvPr/>
        </p:nvSpPr>
        <p:spPr>
          <a:xfrm>
            <a:off x="5670281" y="5478030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032B9F-0A81-1F4E-9097-620CC53C114F}"/>
              </a:ext>
            </a:extLst>
          </p:cNvPr>
          <p:cNvSpPr txBox="1"/>
          <p:nvPr/>
        </p:nvSpPr>
        <p:spPr>
          <a:xfrm>
            <a:off x="6210308" y="5651388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A990D8-BA94-1B4F-97CB-6C194DE24647}"/>
              </a:ext>
            </a:extLst>
          </p:cNvPr>
          <p:cNvSpPr txBox="1"/>
          <p:nvPr/>
        </p:nvSpPr>
        <p:spPr>
          <a:xfrm>
            <a:off x="9435547" y="1829277"/>
            <a:ext cx="2438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Application can </a:t>
            </a:r>
            <a:r>
              <a:rPr lang="en-US" sz="3200" dirty="0" err="1">
                <a:latin typeface="Courier" pitchFamily="2" charset="0"/>
              </a:rPr>
              <a:t>recv</a:t>
            </a:r>
            <a:r>
              <a:rPr lang="en-US" sz="3200" dirty="0">
                <a:latin typeface="Courier" pitchFamily="2" charset="0"/>
              </a:rPr>
              <a:t>()</a:t>
            </a:r>
            <a:r>
              <a:rPr lang="en-US" sz="3200" dirty="0">
                <a:latin typeface="Helvetica" pitchFamily="2" charset="0"/>
              </a:rPr>
              <a:t> up to here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8DD625-CA73-1143-9BA9-FC64582B8D3A}"/>
              </a:ext>
            </a:extLst>
          </p:cNvPr>
          <p:cNvSpPr txBox="1"/>
          <p:nvPr/>
        </p:nvSpPr>
        <p:spPr>
          <a:xfrm>
            <a:off x="125211" y="1645560"/>
            <a:ext cx="2312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Sender/Net writes 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A63519-F30F-A34B-B000-9FB1D6045801}"/>
              </a:ext>
            </a:extLst>
          </p:cNvPr>
          <p:cNvSpPr txBox="1"/>
          <p:nvPr/>
        </p:nvSpPr>
        <p:spPr>
          <a:xfrm>
            <a:off x="2902735" y="6393154"/>
            <a:ext cx="7115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Socket buffer memory on the receiver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7D2656B-0264-DA47-870C-396D9A5A04AF}"/>
              </a:ext>
            </a:extLst>
          </p:cNvPr>
          <p:cNvSpPr/>
          <p:nvPr/>
        </p:nvSpPr>
        <p:spPr>
          <a:xfrm>
            <a:off x="2358887" y="1829277"/>
            <a:ext cx="2312494" cy="556114"/>
          </a:xfrm>
          <a:custGeom>
            <a:avLst/>
            <a:gdLst>
              <a:gd name="connsiteX0" fmla="*/ 0 w 980661"/>
              <a:gd name="connsiteY0" fmla="*/ 224810 h 556114"/>
              <a:gd name="connsiteX1" fmla="*/ 742122 w 980661"/>
              <a:gd name="connsiteY1" fmla="*/ 12775 h 556114"/>
              <a:gd name="connsiteX2" fmla="*/ 980661 w 980661"/>
              <a:gd name="connsiteY2" fmla="*/ 556114 h 55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661" h="556114">
                <a:moveTo>
                  <a:pt x="0" y="224810"/>
                </a:moveTo>
                <a:cubicBezTo>
                  <a:pt x="289339" y="91184"/>
                  <a:pt x="578679" y="-42442"/>
                  <a:pt x="742122" y="12775"/>
                </a:cubicBezTo>
                <a:cubicBezTo>
                  <a:pt x="905565" y="67992"/>
                  <a:pt x="943113" y="312053"/>
                  <a:pt x="980661" y="556114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8ACA6A42-077C-9548-B9C8-6D7CC1EA9931}"/>
              </a:ext>
            </a:extLst>
          </p:cNvPr>
          <p:cNvSpPr/>
          <p:nvPr/>
        </p:nvSpPr>
        <p:spPr>
          <a:xfrm>
            <a:off x="4871855" y="1470153"/>
            <a:ext cx="4550441" cy="888734"/>
          </a:xfrm>
          <a:custGeom>
            <a:avLst/>
            <a:gdLst>
              <a:gd name="connsiteX0" fmla="*/ 5698435 w 5698435"/>
              <a:gd name="connsiteY0" fmla="*/ 636943 h 888734"/>
              <a:gd name="connsiteX1" fmla="*/ 2199861 w 5698435"/>
              <a:gd name="connsiteY1" fmla="*/ 186369 h 888734"/>
              <a:gd name="connsiteX2" fmla="*/ 503582 w 5698435"/>
              <a:gd name="connsiteY2" fmla="*/ 40595 h 888734"/>
              <a:gd name="connsiteX3" fmla="*/ 0 w 5698435"/>
              <a:gd name="connsiteY3" fmla="*/ 888734 h 88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8435" h="888734">
                <a:moveTo>
                  <a:pt x="5698435" y="636943"/>
                </a:moveTo>
                <a:lnTo>
                  <a:pt x="2199861" y="186369"/>
                </a:lnTo>
                <a:cubicBezTo>
                  <a:pt x="1334052" y="86978"/>
                  <a:pt x="870226" y="-76466"/>
                  <a:pt x="503582" y="40595"/>
                </a:cubicBezTo>
                <a:cubicBezTo>
                  <a:pt x="136938" y="157656"/>
                  <a:pt x="68469" y="523195"/>
                  <a:pt x="0" y="888734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231B74CD-3AC9-B24D-90AB-368CFBFA9CB3}"/>
              </a:ext>
            </a:extLst>
          </p:cNvPr>
          <p:cNvSpPr/>
          <p:nvPr/>
        </p:nvSpPr>
        <p:spPr>
          <a:xfrm>
            <a:off x="1343553" y="2809461"/>
            <a:ext cx="6743588" cy="1166191"/>
          </a:xfrm>
          <a:custGeom>
            <a:avLst/>
            <a:gdLst>
              <a:gd name="connsiteX0" fmla="*/ 312969 w 3528302"/>
              <a:gd name="connsiteY0" fmla="*/ 0 h 1166191"/>
              <a:gd name="connsiteX1" fmla="*/ 259960 w 3528302"/>
              <a:gd name="connsiteY1" fmla="*/ 781878 h 1166191"/>
              <a:gd name="connsiteX2" fmla="*/ 3135682 w 3528302"/>
              <a:gd name="connsiteY2" fmla="*/ 848139 h 1166191"/>
              <a:gd name="connsiteX3" fmla="*/ 3427230 w 3528302"/>
              <a:gd name="connsiteY3" fmla="*/ 1166191 h 1166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8302" h="1166191">
                <a:moveTo>
                  <a:pt x="312969" y="0"/>
                </a:moveTo>
                <a:cubicBezTo>
                  <a:pt x="51238" y="320261"/>
                  <a:pt x="-210492" y="640522"/>
                  <a:pt x="259960" y="781878"/>
                </a:cubicBezTo>
                <a:cubicBezTo>
                  <a:pt x="730412" y="923234"/>
                  <a:pt x="2607804" y="784087"/>
                  <a:pt x="3135682" y="848139"/>
                </a:cubicBezTo>
                <a:cubicBezTo>
                  <a:pt x="3663560" y="912191"/>
                  <a:pt x="3545395" y="1039191"/>
                  <a:pt x="3427230" y="1166191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685290CC-F25F-684F-BD90-18C4E3561BFD}"/>
              </a:ext>
            </a:extLst>
          </p:cNvPr>
          <p:cNvSpPr/>
          <p:nvPr/>
        </p:nvSpPr>
        <p:spPr>
          <a:xfrm>
            <a:off x="4876800" y="3273287"/>
            <a:ext cx="4757530" cy="1868579"/>
          </a:xfrm>
          <a:custGeom>
            <a:avLst/>
            <a:gdLst>
              <a:gd name="connsiteX0" fmla="*/ 4757530 w 4757530"/>
              <a:gd name="connsiteY0" fmla="*/ 0 h 1868579"/>
              <a:gd name="connsiteX1" fmla="*/ 3988904 w 4757530"/>
              <a:gd name="connsiteY1" fmla="*/ 1391478 h 1868579"/>
              <a:gd name="connsiteX2" fmla="*/ 2915478 w 4757530"/>
              <a:gd name="connsiteY2" fmla="*/ 1789043 h 1868579"/>
              <a:gd name="connsiteX3" fmla="*/ 821635 w 4757530"/>
              <a:gd name="connsiteY3" fmla="*/ 1842052 h 1868579"/>
              <a:gd name="connsiteX4" fmla="*/ 0 w 4757530"/>
              <a:gd name="connsiteY4" fmla="*/ 1470991 h 1868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57530" h="1868579">
                <a:moveTo>
                  <a:pt x="4757530" y="0"/>
                </a:moveTo>
                <a:cubicBezTo>
                  <a:pt x="4526721" y="546652"/>
                  <a:pt x="4295913" y="1093304"/>
                  <a:pt x="3988904" y="1391478"/>
                </a:cubicBezTo>
                <a:cubicBezTo>
                  <a:pt x="3681895" y="1689652"/>
                  <a:pt x="3443356" y="1713947"/>
                  <a:pt x="2915478" y="1789043"/>
                </a:cubicBezTo>
                <a:cubicBezTo>
                  <a:pt x="2387600" y="1864139"/>
                  <a:pt x="1307548" y="1895061"/>
                  <a:pt x="821635" y="1842052"/>
                </a:cubicBezTo>
                <a:cubicBezTo>
                  <a:pt x="335722" y="1789043"/>
                  <a:pt x="167861" y="1630017"/>
                  <a:pt x="0" y="1470991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D194831C-857A-C542-B93E-A886BC45E956}"/>
              </a:ext>
            </a:extLst>
          </p:cNvPr>
          <p:cNvSpPr/>
          <p:nvPr/>
        </p:nvSpPr>
        <p:spPr>
          <a:xfrm>
            <a:off x="751646" y="2835965"/>
            <a:ext cx="5105815" cy="2557670"/>
          </a:xfrm>
          <a:custGeom>
            <a:avLst/>
            <a:gdLst>
              <a:gd name="connsiteX0" fmla="*/ 202511 w 5105815"/>
              <a:gd name="connsiteY0" fmla="*/ 0 h 2557670"/>
              <a:gd name="connsiteX1" fmla="*/ 401293 w 5105815"/>
              <a:gd name="connsiteY1" fmla="*/ 2292626 h 2557670"/>
              <a:gd name="connsiteX2" fmla="*/ 3820354 w 5105815"/>
              <a:gd name="connsiteY2" fmla="*/ 2252870 h 2557670"/>
              <a:gd name="connsiteX3" fmla="*/ 5105815 w 5105815"/>
              <a:gd name="connsiteY3" fmla="*/ 2557670 h 255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5815" h="2557670">
                <a:moveTo>
                  <a:pt x="202511" y="0"/>
                </a:moveTo>
                <a:cubicBezTo>
                  <a:pt x="415" y="958574"/>
                  <a:pt x="-201681" y="1917148"/>
                  <a:pt x="401293" y="2292626"/>
                </a:cubicBezTo>
                <a:cubicBezTo>
                  <a:pt x="1004267" y="2668104"/>
                  <a:pt x="3036267" y="2208696"/>
                  <a:pt x="3820354" y="2252870"/>
                </a:cubicBezTo>
                <a:cubicBezTo>
                  <a:pt x="4604441" y="2297044"/>
                  <a:pt x="4855128" y="2427357"/>
                  <a:pt x="5105815" y="2557670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4EEEDCEE-7640-C744-86E6-6B6586FFBF36}"/>
              </a:ext>
            </a:extLst>
          </p:cNvPr>
          <p:cNvSpPr/>
          <p:nvPr/>
        </p:nvSpPr>
        <p:spPr>
          <a:xfrm>
            <a:off x="8454887" y="3551583"/>
            <a:ext cx="1563756" cy="2279374"/>
          </a:xfrm>
          <a:custGeom>
            <a:avLst/>
            <a:gdLst>
              <a:gd name="connsiteX0" fmla="*/ 1563756 w 1563756"/>
              <a:gd name="connsiteY0" fmla="*/ 0 h 2279374"/>
              <a:gd name="connsiteX1" fmla="*/ 821635 w 1563756"/>
              <a:gd name="connsiteY1" fmla="*/ 1643269 h 2279374"/>
              <a:gd name="connsiteX2" fmla="*/ 0 w 1563756"/>
              <a:gd name="connsiteY2" fmla="*/ 2279374 h 227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3756" h="2279374">
                <a:moveTo>
                  <a:pt x="1563756" y="0"/>
                </a:moveTo>
                <a:cubicBezTo>
                  <a:pt x="1323008" y="631686"/>
                  <a:pt x="1082261" y="1263373"/>
                  <a:pt x="821635" y="1643269"/>
                </a:cubicBezTo>
                <a:cubicBezTo>
                  <a:pt x="561009" y="2023165"/>
                  <a:pt x="280504" y="2151269"/>
                  <a:pt x="0" y="2279374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4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0" grpId="0"/>
      <p:bldP spid="11" grpId="0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 animBg="1"/>
      <p:bldP spid="30" grpId="0"/>
      <p:bldP spid="32" grpId="0"/>
      <p:bldP spid="33" grpId="0"/>
      <p:bldP spid="35" grpId="0" animBg="1"/>
      <p:bldP spid="37" grpId="0" animBg="1"/>
      <p:bldP spid="38" grpId="0" animBg="1"/>
      <p:bldP spid="42" grpId="0" animBg="1"/>
      <p:bldP spid="43" grpId="0" animBg="1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4ACE-5225-034E-80E1-138452F9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ordered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AA2FE-6739-9B4A-A0A2-995732A8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9336"/>
          </a:xfrm>
        </p:spPr>
        <p:txBody>
          <a:bodyPr>
            <a:normAutofit/>
          </a:bodyPr>
          <a:lstStyle/>
          <a:p>
            <a:r>
              <a:rPr lang="en-US" dirty="0"/>
              <a:t>Packets cannot be delivered to the application if there is an </a:t>
            </a:r>
            <a:r>
              <a:rPr lang="en-US" dirty="0">
                <a:solidFill>
                  <a:srgbClr val="C00000"/>
                </a:solidFill>
              </a:rPr>
              <a:t>in-order packet missing</a:t>
            </a:r>
            <a:r>
              <a:rPr lang="en-US" dirty="0"/>
              <a:t> from the receiver’s buffer</a:t>
            </a:r>
          </a:p>
          <a:p>
            <a:pPr lvl="1"/>
            <a:r>
              <a:rPr lang="en-US" dirty="0"/>
              <a:t>The receiver can only buffer so much out-of-order data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Subsequent out-of-order packets dropped </a:t>
            </a:r>
          </a:p>
          <a:p>
            <a:pPr lvl="1"/>
            <a:r>
              <a:rPr lang="en-US" dirty="0"/>
              <a:t>It won’t matter that those packets successfully arrive at the receiver from the sender over the network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TCP application-level throughput will suffer </a:t>
            </a:r>
            <a:r>
              <a:rPr lang="en-US" dirty="0"/>
              <a:t>if there is too much packet reordering in the network</a:t>
            </a:r>
          </a:p>
          <a:p>
            <a:pPr lvl="1"/>
            <a:r>
              <a:rPr lang="en-US" dirty="0"/>
              <a:t>Data may have reached the receiver, but won’t be delivered to apps upon 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(...</a:t>
            </a:r>
            <a:r>
              <a:rPr lang="en-US" dirty="0">
                <a:cs typeface="Consolas" panose="020B0609020204030204" pitchFamily="49" charset="0"/>
              </a:rPr>
              <a:t>or may not even be buffered!)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05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5E80-F129-4D4E-B31A-DACE02F2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Stream-Oriented Data Transfer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3E919-CCD3-FE4F-90B8-AA9BDCE167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63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DDD9-B3C8-5E43-8CFB-5D16C1C6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 in the app’s </a:t>
            </a:r>
            <a:r>
              <a:rPr lang="en-US" dirty="0">
                <a:solidFill>
                  <a:srgbClr val="C00000"/>
                </a:solidFill>
              </a:rPr>
              <a:t>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CA654-E220-D94F-841A-DF2E16F8C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09577"/>
            <a:ext cx="10515600" cy="19927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TCP uses byte sequence numbers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17002F-67C3-6242-B59C-312DEEE81707}"/>
              </a:ext>
            </a:extLst>
          </p:cNvPr>
          <p:cNvGrpSpPr/>
          <p:nvPr/>
        </p:nvGrpSpPr>
        <p:grpSpPr>
          <a:xfrm>
            <a:off x="3314178" y="3519036"/>
            <a:ext cx="4983271" cy="369332"/>
            <a:chOff x="3314178" y="3519036"/>
            <a:chExt cx="4983271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273C9-C27C-E647-8560-6B8684DAD846}"/>
                </a:ext>
              </a:extLst>
            </p:cNvPr>
            <p:cNvSpPr txBox="1"/>
            <p:nvPr/>
          </p:nvSpPr>
          <p:spPr>
            <a:xfrm>
              <a:off x="3314178" y="3519036"/>
              <a:ext cx="3995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Increasing sequence #s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3122483-94D6-1841-B116-E9B85834F252}"/>
                </a:ext>
              </a:extLst>
            </p:cNvPr>
            <p:cNvCxnSpPr/>
            <p:nvPr/>
          </p:nvCxnSpPr>
          <p:spPr>
            <a:xfrm>
              <a:off x="6343389" y="3733081"/>
              <a:ext cx="195406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67EC746-70E8-4547-9BA1-CD6EBF522A7E}"/>
              </a:ext>
            </a:extLst>
          </p:cNvPr>
          <p:cNvGrpSpPr/>
          <p:nvPr/>
        </p:nvGrpSpPr>
        <p:grpSpPr>
          <a:xfrm>
            <a:off x="1052186" y="2192055"/>
            <a:ext cx="10083453" cy="1054274"/>
            <a:chOff x="1052186" y="2192055"/>
            <a:chExt cx="10083453" cy="105427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6C901B8-3955-C94A-B996-466D47CF56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367" y="2192055"/>
              <a:ext cx="7515617" cy="1461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030C4D0-B57D-1344-8F3C-D06046950F26}"/>
                </a:ext>
              </a:extLst>
            </p:cNvPr>
            <p:cNvCxnSpPr>
              <a:cxnSpLocks/>
            </p:cNvCxnSpPr>
            <p:nvPr/>
          </p:nvCxnSpPr>
          <p:spPr>
            <a:xfrm>
              <a:off x="2342367" y="3246329"/>
              <a:ext cx="7515617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03922B-82BF-0144-86F3-6650A7ECA069}"/>
                </a:ext>
              </a:extLst>
            </p:cNvPr>
            <p:cNvSpPr txBox="1"/>
            <p:nvPr/>
          </p:nvSpPr>
          <p:spPr>
            <a:xfrm>
              <a:off x="1052186" y="2284494"/>
              <a:ext cx="11148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DC251DE-C09A-EB49-8B7C-DD695FB0E61D}"/>
                </a:ext>
              </a:extLst>
            </p:cNvPr>
            <p:cNvSpPr txBox="1"/>
            <p:nvPr/>
          </p:nvSpPr>
          <p:spPr>
            <a:xfrm>
              <a:off x="10020822" y="2192055"/>
              <a:ext cx="11148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400" dirty="0">
                  <a:latin typeface="Helvetica" pitchFamily="2" charset="0"/>
                </a:rPr>
                <a:t>…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8DA436B-FFF1-464E-92AD-6FED346A4CCE}"/>
              </a:ext>
            </a:extLst>
          </p:cNvPr>
          <p:cNvGrpSpPr/>
          <p:nvPr/>
        </p:nvGrpSpPr>
        <p:grpSpPr>
          <a:xfrm>
            <a:off x="3444658" y="2192055"/>
            <a:ext cx="5559468" cy="1054274"/>
            <a:chOff x="3444658" y="2192055"/>
            <a:chExt cx="5559468" cy="105427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3A9ED89-A6E6-8843-9513-A2AC195C1DC7}"/>
                </a:ext>
              </a:extLst>
            </p:cNvPr>
            <p:cNvCxnSpPr/>
            <p:nvPr/>
          </p:nvCxnSpPr>
          <p:spPr>
            <a:xfrm>
              <a:off x="3444658" y="2192055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B4D6C99-4C28-624C-8F6B-CD1A824D5171}"/>
                </a:ext>
              </a:extLst>
            </p:cNvPr>
            <p:cNvCxnSpPr/>
            <p:nvPr/>
          </p:nvCxnSpPr>
          <p:spPr>
            <a:xfrm>
              <a:off x="4599140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56B1B52-D3C5-6848-A48F-727387594A95}"/>
                </a:ext>
              </a:extLst>
            </p:cNvPr>
            <p:cNvCxnSpPr/>
            <p:nvPr/>
          </p:nvCxnSpPr>
          <p:spPr>
            <a:xfrm>
              <a:off x="5678466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E5E27F-B3EF-1D45-A693-56F9F8842AEB}"/>
                </a:ext>
              </a:extLst>
            </p:cNvPr>
            <p:cNvCxnSpPr/>
            <p:nvPr/>
          </p:nvCxnSpPr>
          <p:spPr>
            <a:xfrm>
              <a:off x="6770318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5465F6F-ECD6-A041-A60E-2D4AB103B407}"/>
                </a:ext>
              </a:extLst>
            </p:cNvPr>
            <p:cNvCxnSpPr/>
            <p:nvPr/>
          </p:nvCxnSpPr>
          <p:spPr>
            <a:xfrm>
              <a:off x="7849644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0D2B7A-6BB5-4C4D-B8DD-C549CD4E6E25}"/>
                </a:ext>
              </a:extLst>
            </p:cNvPr>
            <p:cNvCxnSpPr/>
            <p:nvPr/>
          </p:nvCxnSpPr>
          <p:spPr>
            <a:xfrm>
              <a:off x="9004126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2105573-630E-DA4E-BA09-983F87D60187}"/>
                </a:ext>
              </a:extLst>
            </p:cNvPr>
            <p:cNvSpPr txBox="1"/>
            <p:nvPr/>
          </p:nvSpPr>
          <p:spPr>
            <a:xfrm>
              <a:off x="3584532" y="2483669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C86362-346E-954F-A7AA-708CAC4C7064}"/>
                </a:ext>
              </a:extLst>
            </p:cNvPr>
            <p:cNvSpPr txBox="1"/>
            <p:nvPr/>
          </p:nvSpPr>
          <p:spPr>
            <a:xfrm>
              <a:off x="4705611" y="2483669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07CB14-1D19-4145-902D-521B03AA3B39}"/>
                </a:ext>
              </a:extLst>
            </p:cNvPr>
            <p:cNvSpPr txBox="1"/>
            <p:nvPr/>
          </p:nvSpPr>
          <p:spPr>
            <a:xfrm>
              <a:off x="5809989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7A9794-B742-744F-9E68-4DCC30EE8FC1}"/>
                </a:ext>
              </a:extLst>
            </p:cNvPr>
            <p:cNvSpPr txBox="1"/>
            <p:nvPr/>
          </p:nvSpPr>
          <p:spPr>
            <a:xfrm>
              <a:off x="6870526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13E1EFD-37DA-CB42-B2C2-6E8F4EC0D65B}"/>
                </a:ext>
              </a:extLst>
            </p:cNvPr>
            <p:cNvSpPr txBox="1"/>
            <p:nvPr/>
          </p:nvSpPr>
          <p:spPr>
            <a:xfrm>
              <a:off x="8025007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AE69AC9-88E7-0249-A21E-D8F3A1663A8B}"/>
              </a:ext>
            </a:extLst>
          </p:cNvPr>
          <p:cNvGrpSpPr/>
          <p:nvPr/>
        </p:nvGrpSpPr>
        <p:grpSpPr>
          <a:xfrm>
            <a:off x="2677437" y="1468451"/>
            <a:ext cx="6226480" cy="646331"/>
            <a:chOff x="2677437" y="1561439"/>
            <a:chExt cx="6226480" cy="64633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40B13D-7989-3849-B2D4-7399B2355DFB}"/>
                </a:ext>
              </a:extLst>
            </p:cNvPr>
            <p:cNvSpPr txBox="1"/>
            <p:nvPr/>
          </p:nvSpPr>
          <p:spPr>
            <a:xfrm>
              <a:off x="2677437" y="1561439"/>
              <a:ext cx="52692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Data written by application over time</a:t>
              </a:r>
            </a:p>
            <a:p>
              <a:pPr algn="l"/>
              <a:r>
                <a:rPr lang="en-US" dirty="0">
                  <a:latin typeface="Helvetica" pitchFamily="2" charset="0"/>
                </a:rPr>
                <a:t>e.g.,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send()</a:t>
              </a:r>
              <a:r>
                <a:rPr lang="en-US" dirty="0">
                  <a:latin typeface="Helvetica" pitchFamily="2" charset="0"/>
                </a:rPr>
                <a:t> call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2AF693D-204A-BE47-9791-0114E4834A66}"/>
                </a:ext>
              </a:extLst>
            </p:cNvPr>
            <p:cNvCxnSpPr/>
            <p:nvPr/>
          </p:nvCxnSpPr>
          <p:spPr>
            <a:xfrm>
              <a:off x="6949857" y="1768331"/>
              <a:ext cx="195406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F758696-5480-9749-A6AF-F50F68F4166D}"/>
              </a:ext>
            </a:extLst>
          </p:cNvPr>
          <p:cNvGrpSpPr/>
          <p:nvPr/>
        </p:nvGrpSpPr>
        <p:grpSpPr>
          <a:xfrm>
            <a:off x="3399827" y="2195374"/>
            <a:ext cx="6252459" cy="393256"/>
            <a:chOff x="3399827" y="2195374"/>
            <a:chExt cx="6252459" cy="39325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CD3BF1-F5E5-6442-89F3-BF9D857F7117}"/>
                </a:ext>
              </a:extLst>
            </p:cNvPr>
            <p:cNvSpPr txBox="1"/>
            <p:nvPr/>
          </p:nvSpPr>
          <p:spPr>
            <a:xfrm>
              <a:off x="3399827" y="2195374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100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301517-877D-FD41-845F-DA7843B7A373}"/>
                </a:ext>
              </a:extLst>
            </p:cNvPr>
            <p:cNvSpPr txBox="1"/>
            <p:nvPr/>
          </p:nvSpPr>
          <p:spPr>
            <a:xfrm>
              <a:off x="4557582" y="2207443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150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D4A782-DE1E-4143-8837-55C975E93E9E}"/>
                </a:ext>
              </a:extLst>
            </p:cNvPr>
            <p:cNvSpPr txBox="1"/>
            <p:nvPr/>
          </p:nvSpPr>
          <p:spPr>
            <a:xfrm>
              <a:off x="5671239" y="2203477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180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693B305-FCAE-F54F-82EB-2B1E816E5771}"/>
                </a:ext>
              </a:extLst>
            </p:cNvPr>
            <p:cNvSpPr txBox="1"/>
            <p:nvPr/>
          </p:nvSpPr>
          <p:spPr>
            <a:xfrm>
              <a:off x="6739002" y="2201962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240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0997A82-57B2-8044-B2F5-00036AB6F8C6}"/>
                </a:ext>
              </a:extLst>
            </p:cNvPr>
            <p:cNvSpPr txBox="1"/>
            <p:nvPr/>
          </p:nvSpPr>
          <p:spPr>
            <a:xfrm>
              <a:off x="7823575" y="2219298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273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6D4190D-20BB-9A4B-8408-C700D0487747}"/>
                </a:ext>
              </a:extLst>
            </p:cNvPr>
            <p:cNvSpPr txBox="1"/>
            <p:nvPr/>
          </p:nvSpPr>
          <p:spPr>
            <a:xfrm>
              <a:off x="8998898" y="2201962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310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301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DDD9-B3C8-5E43-8CFB-5D16C1C6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 in the app’s </a:t>
            </a:r>
            <a:r>
              <a:rPr lang="en-US" dirty="0">
                <a:solidFill>
                  <a:srgbClr val="C00000"/>
                </a:solidFill>
              </a:rPr>
              <a:t>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CA654-E220-D94F-841A-DF2E16F8C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09577"/>
            <a:ext cx="10863020" cy="156738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600" dirty="0"/>
              <a:t>Packet boundaries aren’t important for TCP software</a:t>
            </a:r>
          </a:p>
          <a:p>
            <a:pPr marL="0" indent="0" algn="ctr">
              <a:buNone/>
            </a:pPr>
            <a:r>
              <a:rPr lang="en-US" sz="3600" dirty="0"/>
              <a:t>TCP is a </a:t>
            </a:r>
            <a:r>
              <a:rPr lang="en-US" sz="3600" dirty="0">
                <a:solidFill>
                  <a:srgbClr val="C00000"/>
                </a:solidFill>
              </a:rPr>
              <a:t>stream-oriented </a:t>
            </a:r>
            <a:r>
              <a:rPr lang="en-US" sz="3600" dirty="0"/>
              <a:t>protocol</a:t>
            </a:r>
          </a:p>
          <a:p>
            <a:pPr marL="0" indent="0" algn="ctr">
              <a:buNone/>
            </a:pPr>
            <a:r>
              <a:rPr lang="en-US" sz="3000" dirty="0"/>
              <a:t>(We use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SOCK_STREAM</a:t>
            </a:r>
            <a:r>
              <a:rPr lang="en-US" sz="3000" dirty="0"/>
              <a:t> when creating sockets)</a:t>
            </a:r>
          </a:p>
          <a:p>
            <a:pPr marL="0" indent="0" algn="ctr">
              <a:buNone/>
            </a:pPr>
            <a:endParaRPr lang="en-US" sz="36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17002F-67C3-6242-B59C-312DEEE81707}"/>
              </a:ext>
            </a:extLst>
          </p:cNvPr>
          <p:cNvGrpSpPr/>
          <p:nvPr/>
        </p:nvGrpSpPr>
        <p:grpSpPr>
          <a:xfrm>
            <a:off x="3314178" y="3519036"/>
            <a:ext cx="4983271" cy="369332"/>
            <a:chOff x="3314178" y="3519036"/>
            <a:chExt cx="4983271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273C9-C27C-E647-8560-6B8684DAD846}"/>
                </a:ext>
              </a:extLst>
            </p:cNvPr>
            <p:cNvSpPr txBox="1"/>
            <p:nvPr/>
          </p:nvSpPr>
          <p:spPr>
            <a:xfrm>
              <a:off x="3314178" y="3519036"/>
              <a:ext cx="3995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Increasing sequence #s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3122483-94D6-1841-B116-E9B85834F252}"/>
                </a:ext>
              </a:extLst>
            </p:cNvPr>
            <p:cNvCxnSpPr/>
            <p:nvPr/>
          </p:nvCxnSpPr>
          <p:spPr>
            <a:xfrm>
              <a:off x="6343389" y="3733081"/>
              <a:ext cx="195406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F5F5993-358E-284B-ABC9-D45DDAF83827}"/>
              </a:ext>
            </a:extLst>
          </p:cNvPr>
          <p:cNvGrpSpPr/>
          <p:nvPr/>
        </p:nvGrpSpPr>
        <p:grpSpPr>
          <a:xfrm>
            <a:off x="1052186" y="2192055"/>
            <a:ext cx="10083453" cy="1054274"/>
            <a:chOff x="1052186" y="2192055"/>
            <a:chExt cx="10083453" cy="105427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6C901B8-3955-C94A-B996-466D47CF56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367" y="2192055"/>
              <a:ext cx="7515617" cy="1461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030C4D0-B57D-1344-8F3C-D06046950F26}"/>
                </a:ext>
              </a:extLst>
            </p:cNvPr>
            <p:cNvCxnSpPr>
              <a:cxnSpLocks/>
            </p:cNvCxnSpPr>
            <p:nvPr/>
          </p:nvCxnSpPr>
          <p:spPr>
            <a:xfrm>
              <a:off x="2342367" y="3246329"/>
              <a:ext cx="7515617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3A9ED89-A6E6-8843-9513-A2AC195C1DC7}"/>
                </a:ext>
              </a:extLst>
            </p:cNvPr>
            <p:cNvCxnSpPr/>
            <p:nvPr/>
          </p:nvCxnSpPr>
          <p:spPr>
            <a:xfrm>
              <a:off x="3444658" y="2192055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B4D6C99-4C28-624C-8F6B-CD1A824D5171}"/>
                </a:ext>
              </a:extLst>
            </p:cNvPr>
            <p:cNvCxnSpPr/>
            <p:nvPr/>
          </p:nvCxnSpPr>
          <p:spPr>
            <a:xfrm>
              <a:off x="4599140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56B1B52-D3C5-6848-A48F-727387594A95}"/>
                </a:ext>
              </a:extLst>
            </p:cNvPr>
            <p:cNvCxnSpPr/>
            <p:nvPr/>
          </p:nvCxnSpPr>
          <p:spPr>
            <a:xfrm>
              <a:off x="5678466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E5E27F-B3EF-1D45-A693-56F9F8842AEB}"/>
                </a:ext>
              </a:extLst>
            </p:cNvPr>
            <p:cNvCxnSpPr/>
            <p:nvPr/>
          </p:nvCxnSpPr>
          <p:spPr>
            <a:xfrm>
              <a:off x="6770318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5465F6F-ECD6-A041-A60E-2D4AB103B407}"/>
                </a:ext>
              </a:extLst>
            </p:cNvPr>
            <p:cNvCxnSpPr/>
            <p:nvPr/>
          </p:nvCxnSpPr>
          <p:spPr>
            <a:xfrm>
              <a:off x="7849644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0D2B7A-6BB5-4C4D-B8DD-C549CD4E6E25}"/>
                </a:ext>
              </a:extLst>
            </p:cNvPr>
            <p:cNvCxnSpPr/>
            <p:nvPr/>
          </p:nvCxnSpPr>
          <p:spPr>
            <a:xfrm>
              <a:off x="9004126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03922B-82BF-0144-86F3-6650A7ECA069}"/>
                </a:ext>
              </a:extLst>
            </p:cNvPr>
            <p:cNvSpPr txBox="1"/>
            <p:nvPr/>
          </p:nvSpPr>
          <p:spPr>
            <a:xfrm>
              <a:off x="1052186" y="2284494"/>
              <a:ext cx="11148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DC251DE-C09A-EB49-8B7C-DD695FB0E61D}"/>
                </a:ext>
              </a:extLst>
            </p:cNvPr>
            <p:cNvSpPr txBox="1"/>
            <p:nvPr/>
          </p:nvSpPr>
          <p:spPr>
            <a:xfrm>
              <a:off x="10020822" y="2192055"/>
              <a:ext cx="11148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2105573-630E-DA4E-BA09-983F87D60187}"/>
                </a:ext>
              </a:extLst>
            </p:cNvPr>
            <p:cNvSpPr txBox="1"/>
            <p:nvPr/>
          </p:nvSpPr>
          <p:spPr>
            <a:xfrm>
              <a:off x="3584532" y="2483669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C86362-346E-954F-A7AA-708CAC4C7064}"/>
                </a:ext>
              </a:extLst>
            </p:cNvPr>
            <p:cNvSpPr txBox="1"/>
            <p:nvPr/>
          </p:nvSpPr>
          <p:spPr>
            <a:xfrm>
              <a:off x="4705611" y="2483669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07CB14-1D19-4145-902D-521B03AA3B39}"/>
                </a:ext>
              </a:extLst>
            </p:cNvPr>
            <p:cNvSpPr txBox="1"/>
            <p:nvPr/>
          </p:nvSpPr>
          <p:spPr>
            <a:xfrm>
              <a:off x="5809989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7A9794-B742-744F-9E68-4DCC30EE8FC1}"/>
                </a:ext>
              </a:extLst>
            </p:cNvPr>
            <p:cNvSpPr txBox="1"/>
            <p:nvPr/>
          </p:nvSpPr>
          <p:spPr>
            <a:xfrm>
              <a:off x="6870526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13E1EFD-37DA-CB42-B2C2-6E8F4EC0D65B}"/>
                </a:ext>
              </a:extLst>
            </p:cNvPr>
            <p:cNvSpPr txBox="1"/>
            <p:nvPr/>
          </p:nvSpPr>
          <p:spPr>
            <a:xfrm>
              <a:off x="8025007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AE69AC9-88E7-0249-A21E-D8F3A1663A8B}"/>
              </a:ext>
            </a:extLst>
          </p:cNvPr>
          <p:cNvGrpSpPr/>
          <p:nvPr/>
        </p:nvGrpSpPr>
        <p:grpSpPr>
          <a:xfrm>
            <a:off x="2677437" y="1468451"/>
            <a:ext cx="6226480" cy="923330"/>
            <a:chOff x="2677437" y="1561439"/>
            <a:chExt cx="6226480" cy="92333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40B13D-7989-3849-B2D4-7399B2355DFB}"/>
                </a:ext>
              </a:extLst>
            </p:cNvPr>
            <p:cNvSpPr txBox="1"/>
            <p:nvPr/>
          </p:nvSpPr>
          <p:spPr>
            <a:xfrm>
              <a:off x="2677437" y="1561439"/>
              <a:ext cx="52692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Data written by application over time</a:t>
              </a:r>
            </a:p>
            <a:p>
              <a:r>
                <a:rPr lang="en-US" dirty="0">
                  <a:latin typeface="Helvetica" pitchFamily="2" charset="0"/>
                </a:rPr>
                <a:t>e.g.,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send()</a:t>
              </a:r>
              <a:r>
                <a:rPr lang="en-US" dirty="0">
                  <a:latin typeface="Helvetica" pitchFamily="2" charset="0"/>
                </a:rPr>
                <a:t> call</a:t>
              </a:r>
            </a:p>
            <a:p>
              <a:pPr algn="l"/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2AF693D-204A-BE47-9791-0114E4834A66}"/>
                </a:ext>
              </a:extLst>
            </p:cNvPr>
            <p:cNvCxnSpPr/>
            <p:nvPr/>
          </p:nvCxnSpPr>
          <p:spPr>
            <a:xfrm>
              <a:off x="6949857" y="1768331"/>
              <a:ext cx="195406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31B687C-490E-4843-9174-B7535AEEADD8}"/>
              </a:ext>
            </a:extLst>
          </p:cNvPr>
          <p:cNvGrpSpPr/>
          <p:nvPr/>
        </p:nvGrpSpPr>
        <p:grpSpPr>
          <a:xfrm>
            <a:off x="3399827" y="2195374"/>
            <a:ext cx="6252459" cy="393256"/>
            <a:chOff x="3399827" y="2195374"/>
            <a:chExt cx="6252459" cy="3932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6C35D4E-708A-0A42-BE8D-CC553F991E51}"/>
                </a:ext>
              </a:extLst>
            </p:cNvPr>
            <p:cNvSpPr txBox="1"/>
            <p:nvPr/>
          </p:nvSpPr>
          <p:spPr>
            <a:xfrm>
              <a:off x="3399827" y="2195374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100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185FAED-EA74-4543-B649-8A4AAA3A1DF5}"/>
                </a:ext>
              </a:extLst>
            </p:cNvPr>
            <p:cNvSpPr txBox="1"/>
            <p:nvPr/>
          </p:nvSpPr>
          <p:spPr>
            <a:xfrm>
              <a:off x="4557582" y="2207443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150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AD3E31-1A4F-564C-AAE2-4BBE818A3D3C}"/>
                </a:ext>
              </a:extLst>
            </p:cNvPr>
            <p:cNvSpPr txBox="1"/>
            <p:nvPr/>
          </p:nvSpPr>
          <p:spPr>
            <a:xfrm>
              <a:off x="5671239" y="2203477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180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77D725B-F375-7848-B4B8-07494D8AA4EC}"/>
                </a:ext>
              </a:extLst>
            </p:cNvPr>
            <p:cNvSpPr txBox="1"/>
            <p:nvPr/>
          </p:nvSpPr>
          <p:spPr>
            <a:xfrm>
              <a:off x="6739002" y="2201962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240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F3BAE08-F192-F14F-8628-BABCC52D5B25}"/>
                </a:ext>
              </a:extLst>
            </p:cNvPr>
            <p:cNvSpPr txBox="1"/>
            <p:nvPr/>
          </p:nvSpPr>
          <p:spPr>
            <a:xfrm>
              <a:off x="7823575" y="2219298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273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9CFB7AD-73E7-B94B-80A5-9A0255ABA9CE}"/>
                </a:ext>
              </a:extLst>
            </p:cNvPr>
            <p:cNvSpPr txBox="1"/>
            <p:nvPr/>
          </p:nvSpPr>
          <p:spPr>
            <a:xfrm>
              <a:off x="8998898" y="2201962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310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904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DDD9-B3C8-5E43-8CFB-5D16C1C6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 in the app’s </a:t>
            </a:r>
            <a:r>
              <a:rPr lang="en-US" dirty="0">
                <a:solidFill>
                  <a:srgbClr val="C00000"/>
                </a:solidFill>
              </a:rPr>
              <a:t>stream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C901B8-3955-C94A-B996-466D47CF5660}"/>
              </a:ext>
            </a:extLst>
          </p:cNvPr>
          <p:cNvCxnSpPr>
            <a:cxnSpLocks/>
          </p:cNvCxnSpPr>
          <p:nvPr/>
        </p:nvCxnSpPr>
        <p:spPr>
          <a:xfrm flipV="1">
            <a:off x="2342367" y="2192055"/>
            <a:ext cx="7515617" cy="1461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30C4D0-B57D-1344-8F3C-D06046950F26}"/>
              </a:ext>
            </a:extLst>
          </p:cNvPr>
          <p:cNvCxnSpPr>
            <a:cxnSpLocks/>
          </p:cNvCxnSpPr>
          <p:nvPr/>
        </p:nvCxnSpPr>
        <p:spPr>
          <a:xfrm>
            <a:off x="2342367" y="3246329"/>
            <a:ext cx="751561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A9ED89-A6E6-8843-9513-A2AC195C1DC7}"/>
              </a:ext>
            </a:extLst>
          </p:cNvPr>
          <p:cNvCxnSpPr/>
          <p:nvPr/>
        </p:nvCxnSpPr>
        <p:spPr>
          <a:xfrm>
            <a:off x="3444658" y="2192055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4D6C99-4C28-624C-8F6B-CD1A824D5171}"/>
              </a:ext>
            </a:extLst>
          </p:cNvPr>
          <p:cNvCxnSpPr/>
          <p:nvPr/>
        </p:nvCxnSpPr>
        <p:spPr>
          <a:xfrm>
            <a:off x="4599140" y="2206669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6B1B52-D3C5-6848-A48F-727387594A95}"/>
              </a:ext>
            </a:extLst>
          </p:cNvPr>
          <p:cNvCxnSpPr/>
          <p:nvPr/>
        </p:nvCxnSpPr>
        <p:spPr>
          <a:xfrm>
            <a:off x="5678466" y="2206669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E5E27F-B3EF-1D45-A693-56F9F8842AEB}"/>
              </a:ext>
            </a:extLst>
          </p:cNvPr>
          <p:cNvCxnSpPr/>
          <p:nvPr/>
        </p:nvCxnSpPr>
        <p:spPr>
          <a:xfrm>
            <a:off x="6770318" y="2206669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465F6F-ECD6-A041-A60E-2D4AB103B407}"/>
              </a:ext>
            </a:extLst>
          </p:cNvPr>
          <p:cNvCxnSpPr/>
          <p:nvPr/>
        </p:nvCxnSpPr>
        <p:spPr>
          <a:xfrm>
            <a:off x="7849644" y="2206669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0D2B7A-6BB5-4C4D-B8DD-C549CD4E6E25}"/>
              </a:ext>
            </a:extLst>
          </p:cNvPr>
          <p:cNvCxnSpPr/>
          <p:nvPr/>
        </p:nvCxnSpPr>
        <p:spPr>
          <a:xfrm>
            <a:off x="9004126" y="2206669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003922B-82BF-0144-86F3-6650A7ECA069}"/>
              </a:ext>
            </a:extLst>
          </p:cNvPr>
          <p:cNvSpPr txBox="1"/>
          <p:nvPr/>
        </p:nvSpPr>
        <p:spPr>
          <a:xfrm>
            <a:off x="1052186" y="2284494"/>
            <a:ext cx="1114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>
                <a:latin typeface="Helvetica" pitchFamily="2" charset="0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C251DE-C09A-EB49-8B7C-DD695FB0E61D}"/>
              </a:ext>
            </a:extLst>
          </p:cNvPr>
          <p:cNvSpPr txBox="1"/>
          <p:nvPr/>
        </p:nvSpPr>
        <p:spPr>
          <a:xfrm>
            <a:off x="10020822" y="2192055"/>
            <a:ext cx="1114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>
                <a:latin typeface="Helvetica" pitchFamily="2" charset="0"/>
              </a:rPr>
              <a:t>…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AE69AC9-88E7-0249-A21E-D8F3A1663A8B}"/>
              </a:ext>
            </a:extLst>
          </p:cNvPr>
          <p:cNvGrpSpPr/>
          <p:nvPr/>
        </p:nvGrpSpPr>
        <p:grpSpPr>
          <a:xfrm>
            <a:off x="2677437" y="1468451"/>
            <a:ext cx="6226480" cy="923330"/>
            <a:chOff x="2677437" y="1561439"/>
            <a:chExt cx="6226480" cy="92333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40B13D-7989-3849-B2D4-7399B2355DFB}"/>
                </a:ext>
              </a:extLst>
            </p:cNvPr>
            <p:cNvSpPr txBox="1"/>
            <p:nvPr/>
          </p:nvSpPr>
          <p:spPr>
            <a:xfrm>
              <a:off x="2677437" y="1561439"/>
              <a:ext cx="52692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Data written by application over time</a:t>
              </a:r>
            </a:p>
            <a:p>
              <a:r>
                <a:rPr lang="en-US" dirty="0">
                  <a:latin typeface="Helvetica" pitchFamily="2" charset="0"/>
                </a:rPr>
                <a:t>e.g.,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send()</a:t>
              </a:r>
              <a:r>
                <a:rPr lang="en-US" dirty="0">
                  <a:latin typeface="Helvetica" pitchFamily="2" charset="0"/>
                </a:rPr>
                <a:t> call</a:t>
              </a:r>
            </a:p>
            <a:p>
              <a:pPr algn="l"/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2AF693D-204A-BE47-9791-0114E4834A66}"/>
                </a:ext>
              </a:extLst>
            </p:cNvPr>
            <p:cNvCxnSpPr/>
            <p:nvPr/>
          </p:nvCxnSpPr>
          <p:spPr>
            <a:xfrm>
              <a:off x="6949857" y="1768331"/>
              <a:ext cx="195406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F186A99-B361-F548-AE42-1745033EEAEE}"/>
              </a:ext>
            </a:extLst>
          </p:cNvPr>
          <p:cNvSpPr txBox="1"/>
          <p:nvPr/>
        </p:nvSpPr>
        <p:spPr>
          <a:xfrm>
            <a:off x="3814600" y="5635841"/>
            <a:ext cx="4185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App does a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sz="3200" dirty="0">
                <a:latin typeface="Helvetica" pitchFamily="2" charset="0"/>
              </a:rPr>
              <a:t>()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7CCAFD-B3CC-9149-8D5A-80F4D5D9A6D5}"/>
              </a:ext>
            </a:extLst>
          </p:cNvPr>
          <p:cNvCxnSpPr/>
          <p:nvPr/>
        </p:nvCxnSpPr>
        <p:spPr>
          <a:xfrm>
            <a:off x="4184542" y="2206669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EB3C09B-2D59-0045-B8C5-92D182D80D09}"/>
              </a:ext>
            </a:extLst>
          </p:cNvPr>
          <p:cNvCxnSpPr/>
          <p:nvPr/>
        </p:nvCxnSpPr>
        <p:spPr>
          <a:xfrm>
            <a:off x="3444658" y="3735092"/>
            <a:ext cx="739884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D2F0822-B8CF-A941-8EB4-13D2A6AFE2BF}"/>
              </a:ext>
            </a:extLst>
          </p:cNvPr>
          <p:cNvCxnSpPr/>
          <p:nvPr/>
        </p:nvCxnSpPr>
        <p:spPr>
          <a:xfrm>
            <a:off x="5293996" y="2249378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6B1267D-A7E1-A348-B0C9-5319ED4EAC82}"/>
              </a:ext>
            </a:extLst>
          </p:cNvPr>
          <p:cNvCxnSpPr/>
          <p:nvPr/>
        </p:nvCxnSpPr>
        <p:spPr>
          <a:xfrm>
            <a:off x="7926887" y="2206669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6CF16C1-B565-3845-A900-540237522E55}"/>
              </a:ext>
            </a:extLst>
          </p:cNvPr>
          <p:cNvCxnSpPr>
            <a:cxnSpLocks/>
          </p:cNvCxnSpPr>
          <p:nvPr/>
        </p:nvCxnSpPr>
        <p:spPr>
          <a:xfrm>
            <a:off x="4229198" y="3735092"/>
            <a:ext cx="106479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52D3B23-E9D4-8F48-97BD-E771971D594E}"/>
              </a:ext>
            </a:extLst>
          </p:cNvPr>
          <p:cNvCxnSpPr/>
          <p:nvPr/>
        </p:nvCxnSpPr>
        <p:spPr>
          <a:xfrm>
            <a:off x="9066118" y="2190287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4183FFF-C30D-524B-83FD-B31B127E76C3}"/>
              </a:ext>
            </a:extLst>
          </p:cNvPr>
          <p:cNvCxnSpPr>
            <a:cxnSpLocks/>
          </p:cNvCxnSpPr>
          <p:nvPr/>
        </p:nvCxnSpPr>
        <p:spPr>
          <a:xfrm>
            <a:off x="7849644" y="3735092"/>
            <a:ext cx="115448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C196A61-95A5-8F4E-B87A-E66131EF2C8B}"/>
              </a:ext>
            </a:extLst>
          </p:cNvPr>
          <p:cNvCxnSpPr/>
          <p:nvPr/>
        </p:nvCxnSpPr>
        <p:spPr>
          <a:xfrm>
            <a:off x="3510685" y="2221283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F0BDAA0-2BD3-1B4E-A768-DDD34B8EB61F}"/>
              </a:ext>
            </a:extLst>
          </p:cNvPr>
          <p:cNvSpPr txBox="1"/>
          <p:nvPr/>
        </p:nvSpPr>
        <p:spPr>
          <a:xfrm>
            <a:off x="3269752" y="3915195"/>
            <a:ext cx="108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1st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2CE614-2E16-AB47-BFFB-640F6D3B2CFD}"/>
              </a:ext>
            </a:extLst>
          </p:cNvPr>
          <p:cNvSpPr txBox="1"/>
          <p:nvPr/>
        </p:nvSpPr>
        <p:spPr>
          <a:xfrm>
            <a:off x="4229198" y="3915194"/>
            <a:ext cx="108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2nd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063116-8DDB-E540-954B-596634476BB6}"/>
              </a:ext>
            </a:extLst>
          </p:cNvPr>
          <p:cNvSpPr txBox="1"/>
          <p:nvPr/>
        </p:nvSpPr>
        <p:spPr>
          <a:xfrm>
            <a:off x="6057235" y="3949849"/>
            <a:ext cx="108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3rd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AF950D-2F84-CF47-80B9-D2ADCAAFA438}"/>
              </a:ext>
            </a:extLst>
          </p:cNvPr>
          <p:cNvSpPr txBox="1"/>
          <p:nvPr/>
        </p:nvSpPr>
        <p:spPr>
          <a:xfrm>
            <a:off x="7814222" y="4010910"/>
            <a:ext cx="108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4th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D3E18730-1A1E-554C-BEC0-EECDA1205E58}"/>
              </a:ext>
            </a:extLst>
          </p:cNvPr>
          <p:cNvSpPr/>
          <p:nvPr/>
        </p:nvSpPr>
        <p:spPr>
          <a:xfrm>
            <a:off x="2782533" y="3363132"/>
            <a:ext cx="1355514" cy="2417736"/>
          </a:xfrm>
          <a:custGeom>
            <a:avLst/>
            <a:gdLst>
              <a:gd name="connsiteX0" fmla="*/ 642592 w 1355514"/>
              <a:gd name="connsiteY0" fmla="*/ 0 h 2417736"/>
              <a:gd name="connsiteX1" fmla="*/ 22660 w 1355514"/>
              <a:gd name="connsiteY1" fmla="*/ 1193370 h 2417736"/>
              <a:gd name="connsiteX2" fmla="*/ 1355514 w 1355514"/>
              <a:gd name="connsiteY2" fmla="*/ 2417736 h 241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5514" h="2417736">
                <a:moveTo>
                  <a:pt x="642592" y="0"/>
                </a:moveTo>
                <a:cubicBezTo>
                  <a:pt x="273216" y="395207"/>
                  <a:pt x="-96160" y="790414"/>
                  <a:pt x="22660" y="1193370"/>
                </a:cubicBezTo>
                <a:cubicBezTo>
                  <a:pt x="141480" y="1596326"/>
                  <a:pt x="748497" y="2007031"/>
                  <a:pt x="1355514" y="2417736"/>
                </a:cubicBezTo>
              </a:path>
            </a:pathLst>
          </a:custGeom>
          <a:noFill/>
          <a:ln w="5080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97691191-B4DB-7B4C-A01A-8AD00DC9A4B6}"/>
              </a:ext>
            </a:extLst>
          </p:cNvPr>
          <p:cNvSpPr/>
          <p:nvPr/>
        </p:nvSpPr>
        <p:spPr>
          <a:xfrm>
            <a:off x="4169044" y="3332136"/>
            <a:ext cx="604434" cy="2278250"/>
          </a:xfrm>
          <a:custGeom>
            <a:avLst/>
            <a:gdLst>
              <a:gd name="connsiteX0" fmla="*/ 0 w 604434"/>
              <a:gd name="connsiteY0" fmla="*/ 0 h 2278250"/>
              <a:gd name="connsiteX1" fmla="*/ 185980 w 604434"/>
              <a:gd name="connsiteY1" fmla="*/ 1673817 h 2278250"/>
              <a:gd name="connsiteX2" fmla="*/ 604434 w 604434"/>
              <a:gd name="connsiteY2" fmla="*/ 2278250 h 227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4434" h="2278250">
                <a:moveTo>
                  <a:pt x="0" y="0"/>
                </a:moveTo>
                <a:cubicBezTo>
                  <a:pt x="42620" y="647054"/>
                  <a:pt x="85241" y="1294109"/>
                  <a:pt x="185980" y="1673817"/>
                </a:cubicBezTo>
                <a:cubicBezTo>
                  <a:pt x="286719" y="2053525"/>
                  <a:pt x="445576" y="2165887"/>
                  <a:pt x="604434" y="2278250"/>
                </a:cubicBezTo>
              </a:path>
            </a:pathLst>
          </a:custGeom>
          <a:noFill/>
          <a:ln w="5080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C3FB5F86-2212-CE4C-8DA1-4475EF846612}"/>
              </a:ext>
            </a:extLst>
          </p:cNvPr>
          <p:cNvSpPr/>
          <p:nvPr/>
        </p:nvSpPr>
        <p:spPr>
          <a:xfrm>
            <a:off x="5331417" y="3378631"/>
            <a:ext cx="278969" cy="2200759"/>
          </a:xfrm>
          <a:custGeom>
            <a:avLst/>
            <a:gdLst>
              <a:gd name="connsiteX0" fmla="*/ 0 w 278969"/>
              <a:gd name="connsiteY0" fmla="*/ 0 h 2200759"/>
              <a:gd name="connsiteX1" fmla="*/ 139485 w 278969"/>
              <a:gd name="connsiteY1" fmla="*/ 1441342 h 2200759"/>
              <a:gd name="connsiteX2" fmla="*/ 278969 w 278969"/>
              <a:gd name="connsiteY2" fmla="*/ 2200759 h 2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969" h="2200759">
                <a:moveTo>
                  <a:pt x="0" y="0"/>
                </a:moveTo>
                <a:cubicBezTo>
                  <a:pt x="46495" y="537274"/>
                  <a:pt x="92990" y="1074549"/>
                  <a:pt x="139485" y="1441342"/>
                </a:cubicBezTo>
                <a:cubicBezTo>
                  <a:pt x="185980" y="1808135"/>
                  <a:pt x="232474" y="2004447"/>
                  <a:pt x="278969" y="2200759"/>
                </a:cubicBezTo>
              </a:path>
            </a:pathLst>
          </a:custGeom>
          <a:noFill/>
          <a:ln w="5080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30FAB656-0326-7143-BEAA-3FDDB8BC850D}"/>
              </a:ext>
            </a:extLst>
          </p:cNvPr>
          <p:cNvSpPr/>
          <p:nvPr/>
        </p:nvSpPr>
        <p:spPr>
          <a:xfrm>
            <a:off x="6494285" y="3378631"/>
            <a:ext cx="1441342" cy="2200760"/>
          </a:xfrm>
          <a:custGeom>
            <a:avLst/>
            <a:gdLst>
              <a:gd name="connsiteX0" fmla="*/ 1441342 w 1441342"/>
              <a:gd name="connsiteY0" fmla="*/ 0 h 2200760"/>
              <a:gd name="connsiteX1" fmla="*/ 929898 w 1441342"/>
              <a:gd name="connsiteY1" fmla="*/ 1472339 h 2200760"/>
              <a:gd name="connsiteX2" fmla="*/ 0 w 1441342"/>
              <a:gd name="connsiteY2" fmla="*/ 2200760 h 220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1342" h="2200760">
                <a:moveTo>
                  <a:pt x="1441342" y="0"/>
                </a:moveTo>
                <a:cubicBezTo>
                  <a:pt x="1305732" y="552773"/>
                  <a:pt x="1170122" y="1105546"/>
                  <a:pt x="929898" y="1472339"/>
                </a:cubicBezTo>
                <a:cubicBezTo>
                  <a:pt x="689674" y="1839132"/>
                  <a:pt x="344837" y="2019946"/>
                  <a:pt x="0" y="2200760"/>
                </a:cubicBezTo>
              </a:path>
            </a:pathLst>
          </a:custGeom>
          <a:noFill/>
          <a:ln w="5080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A98FD7A-F659-8546-9828-B11A6494D094}"/>
              </a:ext>
            </a:extLst>
          </p:cNvPr>
          <p:cNvCxnSpPr>
            <a:cxnSpLocks/>
          </p:cNvCxnSpPr>
          <p:nvPr/>
        </p:nvCxnSpPr>
        <p:spPr>
          <a:xfrm>
            <a:off x="5363157" y="3735092"/>
            <a:ext cx="2486487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6C0268B-A64D-6A42-A49B-CB8BF7581781}"/>
              </a:ext>
            </a:extLst>
          </p:cNvPr>
          <p:cNvSpPr txBox="1"/>
          <p:nvPr/>
        </p:nvSpPr>
        <p:spPr>
          <a:xfrm>
            <a:off x="9059537" y="4238359"/>
            <a:ext cx="31105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 </a:t>
            </a:r>
            <a:r>
              <a:rPr lang="en-US" sz="2000" dirty="0" err="1">
                <a:latin typeface="Courier" pitchFamily="2" charset="0"/>
              </a:rPr>
              <a:t>recv</a:t>
            </a:r>
            <a:r>
              <a:rPr lang="en-US" sz="2000" dirty="0">
                <a:latin typeface="Courier" pitchFamily="2" charset="0"/>
              </a:rPr>
              <a:t>() </a:t>
            </a:r>
            <a:r>
              <a:rPr lang="en-US" sz="2400" dirty="0">
                <a:latin typeface="Helvetica" pitchFamily="2" charset="0"/>
              </a:rPr>
              <a:t>call may return a part of a packet, a full packet, or multiple packets together.</a:t>
            </a:r>
          </a:p>
        </p:txBody>
      </p:sp>
    </p:spTree>
    <p:extLst>
      <p:ext uri="{BB962C8B-B14F-4D97-AF65-F5344CB8AC3E}">
        <p14:creationId xmlns:p14="http://schemas.microsoft.com/office/powerpoint/2010/main" val="239401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8" grpId="0"/>
      <p:bldP spid="49" grpId="0"/>
      <p:bldP spid="50" grpId="0"/>
      <p:bldP spid="51" grpId="0"/>
      <p:bldP spid="52" grpId="0" animBg="1"/>
      <p:bldP spid="53" grpId="0" animBg="1"/>
      <p:bldP spid="54" grpId="0" animBg="1"/>
      <p:bldP spid="55" grpId="0" animBg="1"/>
      <p:bldP spid="5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F23C-1034-0C4B-82AF-5A2C8A935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253" y="297626"/>
            <a:ext cx="10515600" cy="2852737"/>
          </a:xfrm>
        </p:spPr>
        <p:txBody>
          <a:bodyPr/>
          <a:lstStyle/>
          <a:p>
            <a:r>
              <a:rPr lang="en-US" dirty="0"/>
              <a:t>How much data to keep in flight?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41C012-789A-BB41-A252-179C8E2F1F20}"/>
              </a:ext>
            </a:extLst>
          </p:cNvPr>
          <p:cNvSpPr txBox="1"/>
          <p:nvPr/>
        </p:nvSpPr>
        <p:spPr>
          <a:xfrm>
            <a:off x="739253" y="3261653"/>
            <a:ext cx="3040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Stop and Wait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F014AE-13C4-5848-B256-9417C955F594}"/>
              </a:ext>
            </a:extLst>
          </p:cNvPr>
          <p:cNvCxnSpPr>
            <a:cxnSpLocks/>
          </p:cNvCxnSpPr>
          <p:nvPr/>
        </p:nvCxnSpPr>
        <p:spPr>
          <a:xfrm>
            <a:off x="846731" y="3965773"/>
            <a:ext cx="0" cy="252580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7DD5B6-8A53-4B4D-8688-A313B9251DCB}"/>
              </a:ext>
            </a:extLst>
          </p:cNvPr>
          <p:cNvCxnSpPr>
            <a:cxnSpLocks/>
          </p:cNvCxnSpPr>
          <p:nvPr/>
        </p:nvCxnSpPr>
        <p:spPr>
          <a:xfrm>
            <a:off x="1047516" y="4042940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BE5CCAB8-8FCF-A04B-80E5-18F5B5D22E13}"/>
              </a:ext>
            </a:extLst>
          </p:cNvPr>
          <p:cNvGrpSpPr/>
          <p:nvPr/>
        </p:nvGrpSpPr>
        <p:grpSpPr>
          <a:xfrm>
            <a:off x="2984194" y="4065710"/>
            <a:ext cx="515705" cy="320943"/>
            <a:chOff x="9342783" y="1192696"/>
            <a:chExt cx="2011017" cy="1019419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E1C3FEE-18D3-4D49-84D0-CAE06CDBAA90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025763-03E0-294A-9FBA-0FB45B76750D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A7ED6DC-1C58-C341-81A9-F6D924C49E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51B4B8-D34B-DA41-845F-82DFA4679FC3}"/>
              </a:ext>
            </a:extLst>
          </p:cNvPr>
          <p:cNvCxnSpPr>
            <a:cxnSpLocks/>
          </p:cNvCxnSpPr>
          <p:nvPr/>
        </p:nvCxnSpPr>
        <p:spPr>
          <a:xfrm flipH="1">
            <a:off x="973936" y="4743752"/>
            <a:ext cx="2591357" cy="89362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D0B1B1-B333-B242-878B-2ADAF2DB3541}"/>
              </a:ext>
            </a:extLst>
          </p:cNvPr>
          <p:cNvGrpSpPr/>
          <p:nvPr/>
        </p:nvGrpSpPr>
        <p:grpSpPr>
          <a:xfrm>
            <a:off x="2691129" y="5228673"/>
            <a:ext cx="453882" cy="281889"/>
            <a:chOff x="9342783" y="1192696"/>
            <a:chExt cx="2011017" cy="1019419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DE15BB5-622F-2345-AEA2-CFC091048AB3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03827F5-1B36-8B40-8F99-9AE921C48ED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0A94FF0-70B8-7B41-A9FC-7C727FF3D5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46BA6B-E5B3-8A4C-9D68-34D7703D7DB4}"/>
              </a:ext>
            </a:extLst>
          </p:cNvPr>
          <p:cNvCxnSpPr/>
          <p:nvPr/>
        </p:nvCxnSpPr>
        <p:spPr>
          <a:xfrm>
            <a:off x="1016579" y="6069552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C9D83C-6B06-AD4F-BF48-94E6249493ED}"/>
              </a:ext>
            </a:extLst>
          </p:cNvPr>
          <p:cNvCxnSpPr>
            <a:cxnSpLocks/>
          </p:cNvCxnSpPr>
          <p:nvPr/>
        </p:nvCxnSpPr>
        <p:spPr>
          <a:xfrm>
            <a:off x="1047516" y="4079748"/>
            <a:ext cx="0" cy="1432169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3D5C628-2730-CC42-A678-DF16B1051687}"/>
              </a:ext>
            </a:extLst>
          </p:cNvPr>
          <p:cNvSpPr txBox="1"/>
          <p:nvPr/>
        </p:nvSpPr>
        <p:spPr>
          <a:xfrm rot="5400000">
            <a:off x="773187" y="469289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77FE8D-9913-C244-8753-72153EDB0F2F}"/>
              </a:ext>
            </a:extLst>
          </p:cNvPr>
          <p:cNvSpPr txBox="1"/>
          <p:nvPr/>
        </p:nvSpPr>
        <p:spPr>
          <a:xfrm>
            <a:off x="886156" y="6141825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RTO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05F113-AA9A-EC4C-B0D8-6C49A8E29BAF}"/>
              </a:ext>
            </a:extLst>
          </p:cNvPr>
          <p:cNvSpPr txBox="1"/>
          <p:nvPr/>
        </p:nvSpPr>
        <p:spPr>
          <a:xfrm>
            <a:off x="2783362" y="3750464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4CF32-1870-394A-AE95-A3E798E4AB0B}"/>
              </a:ext>
            </a:extLst>
          </p:cNvPr>
          <p:cNvSpPr txBox="1"/>
          <p:nvPr/>
        </p:nvSpPr>
        <p:spPr>
          <a:xfrm>
            <a:off x="2732500" y="5606646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43A4FA-9AD1-5848-A9DE-8D8178B0902F}"/>
              </a:ext>
            </a:extLst>
          </p:cNvPr>
          <p:cNvCxnSpPr>
            <a:cxnSpLocks/>
          </p:cNvCxnSpPr>
          <p:nvPr/>
        </p:nvCxnSpPr>
        <p:spPr>
          <a:xfrm>
            <a:off x="985644" y="6122194"/>
            <a:ext cx="2667577" cy="30261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2CF3AE2-1AA4-424E-BD0C-C1A4454959EE}"/>
              </a:ext>
            </a:extLst>
          </p:cNvPr>
          <p:cNvSpPr txBox="1"/>
          <p:nvPr/>
        </p:nvSpPr>
        <p:spPr>
          <a:xfrm rot="464203">
            <a:off x="1847445" y="6306908"/>
            <a:ext cx="151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Retransmit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A6D413-BE14-5D4F-BC6B-F7E8736B4A4D}"/>
              </a:ext>
            </a:extLst>
          </p:cNvPr>
          <p:cNvSpPr txBox="1"/>
          <p:nvPr/>
        </p:nvSpPr>
        <p:spPr>
          <a:xfrm>
            <a:off x="2060582" y="5218927"/>
            <a:ext cx="82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5A66481-9344-7D4F-9762-665F94FC57BA}"/>
              </a:ext>
            </a:extLst>
          </p:cNvPr>
          <p:cNvCxnSpPr>
            <a:cxnSpLocks/>
          </p:cNvCxnSpPr>
          <p:nvPr/>
        </p:nvCxnSpPr>
        <p:spPr>
          <a:xfrm>
            <a:off x="3732057" y="3982264"/>
            <a:ext cx="0" cy="252580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55D272E-9AE5-7D41-A35A-F134F95F1A5F}"/>
              </a:ext>
            </a:extLst>
          </p:cNvPr>
          <p:cNvGrpSpPr/>
          <p:nvPr/>
        </p:nvGrpSpPr>
        <p:grpSpPr>
          <a:xfrm>
            <a:off x="2911362" y="5932987"/>
            <a:ext cx="515705" cy="320943"/>
            <a:chOff x="9342783" y="1192696"/>
            <a:chExt cx="2011017" cy="1019419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C05B3384-DB58-2542-83ED-F68F9F493CF1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C6FC879-A80A-9F43-B5C2-54BABDBD9FFB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53D0060-B19C-3041-A243-22FD508390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9570309-0A8A-074A-B067-41CF887A0907}"/>
              </a:ext>
            </a:extLst>
          </p:cNvPr>
          <p:cNvCxnSpPr>
            <a:cxnSpLocks/>
          </p:cNvCxnSpPr>
          <p:nvPr/>
        </p:nvCxnSpPr>
        <p:spPr>
          <a:xfrm>
            <a:off x="7404203" y="2482099"/>
            <a:ext cx="0" cy="336494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1E77A4D-21C1-6A49-8476-BF71E8AC498D}"/>
              </a:ext>
            </a:extLst>
          </p:cNvPr>
          <p:cNvCxnSpPr>
            <a:cxnSpLocks/>
          </p:cNvCxnSpPr>
          <p:nvPr/>
        </p:nvCxnSpPr>
        <p:spPr>
          <a:xfrm>
            <a:off x="7604988" y="2559266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9A069E4-6395-6D46-86A5-3441169908A9}"/>
              </a:ext>
            </a:extLst>
          </p:cNvPr>
          <p:cNvGrpSpPr/>
          <p:nvPr/>
        </p:nvGrpSpPr>
        <p:grpSpPr>
          <a:xfrm>
            <a:off x="9541666" y="2582036"/>
            <a:ext cx="515705" cy="320943"/>
            <a:chOff x="9342783" y="1192696"/>
            <a:chExt cx="2011017" cy="1019419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B8F2ED10-0DD6-884E-9C6E-23E6ADE72C5A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7EFFDDF-0B47-944E-A347-B1AB7179626A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CAC3BB0-5083-2D42-B404-BB91258935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BDF9FDE-7295-9046-BE22-9EAFBD1EDB87}"/>
              </a:ext>
            </a:extLst>
          </p:cNvPr>
          <p:cNvSpPr txBox="1"/>
          <p:nvPr/>
        </p:nvSpPr>
        <p:spPr>
          <a:xfrm rot="736554">
            <a:off x="8184841" y="2460942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0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BD61B82-6308-014D-8EE9-80063DA09F43}"/>
              </a:ext>
            </a:extLst>
          </p:cNvPr>
          <p:cNvCxnSpPr>
            <a:cxnSpLocks/>
          </p:cNvCxnSpPr>
          <p:nvPr/>
        </p:nvCxnSpPr>
        <p:spPr>
          <a:xfrm>
            <a:off x="10289529" y="2498590"/>
            <a:ext cx="0" cy="33319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253C41-92A7-4448-A2BD-E045E99674A6}"/>
              </a:ext>
            </a:extLst>
          </p:cNvPr>
          <p:cNvCxnSpPr>
            <a:cxnSpLocks/>
          </p:cNvCxnSpPr>
          <p:nvPr/>
        </p:nvCxnSpPr>
        <p:spPr>
          <a:xfrm>
            <a:off x="7604987" y="2812206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C2DC44F-4FA6-4641-B208-4251A8D4A38D}"/>
              </a:ext>
            </a:extLst>
          </p:cNvPr>
          <p:cNvCxnSpPr>
            <a:cxnSpLocks/>
          </p:cNvCxnSpPr>
          <p:nvPr/>
        </p:nvCxnSpPr>
        <p:spPr>
          <a:xfrm>
            <a:off x="7604986" y="3077696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87F7B8-FAA7-FA43-946D-2F355F1485F7}"/>
              </a:ext>
            </a:extLst>
          </p:cNvPr>
          <p:cNvCxnSpPr>
            <a:cxnSpLocks/>
          </p:cNvCxnSpPr>
          <p:nvPr/>
        </p:nvCxnSpPr>
        <p:spPr>
          <a:xfrm>
            <a:off x="7277946" y="2546124"/>
            <a:ext cx="0" cy="2908253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9D6C5F8-5DCA-1746-818B-023F312F0BA9}"/>
              </a:ext>
            </a:extLst>
          </p:cNvPr>
          <p:cNvSpPr txBox="1"/>
          <p:nvPr/>
        </p:nvSpPr>
        <p:spPr>
          <a:xfrm rot="5400000">
            <a:off x="7141906" y="3846487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C64C835-3A94-BC4C-9765-6CD368043F77}"/>
              </a:ext>
            </a:extLst>
          </p:cNvPr>
          <p:cNvCxnSpPr>
            <a:cxnSpLocks/>
          </p:cNvCxnSpPr>
          <p:nvPr/>
        </p:nvCxnSpPr>
        <p:spPr>
          <a:xfrm flipH="1">
            <a:off x="7496506" y="3109999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EEA89D0-973A-E343-991C-51DED40128FE}"/>
              </a:ext>
            </a:extLst>
          </p:cNvPr>
          <p:cNvCxnSpPr>
            <a:cxnSpLocks/>
          </p:cNvCxnSpPr>
          <p:nvPr/>
        </p:nvCxnSpPr>
        <p:spPr>
          <a:xfrm>
            <a:off x="7579906" y="338590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0A8F589-C890-9445-BF5F-BB12BE1B4916}"/>
              </a:ext>
            </a:extLst>
          </p:cNvPr>
          <p:cNvSpPr txBox="1"/>
          <p:nvPr/>
        </p:nvSpPr>
        <p:spPr>
          <a:xfrm rot="746861">
            <a:off x="8127526" y="2727759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5BD7F9-2832-5040-8677-0D4B62C8502D}"/>
              </a:ext>
            </a:extLst>
          </p:cNvPr>
          <p:cNvSpPr txBox="1"/>
          <p:nvPr/>
        </p:nvSpPr>
        <p:spPr>
          <a:xfrm rot="746861">
            <a:off x="8045730" y="2983586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F543B2-BA9D-4D4E-ACC5-DAA60BAD5917}"/>
              </a:ext>
            </a:extLst>
          </p:cNvPr>
          <p:cNvSpPr txBox="1"/>
          <p:nvPr/>
        </p:nvSpPr>
        <p:spPr>
          <a:xfrm rot="746861">
            <a:off x="7961929" y="3249572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F6BD45B-36BA-064D-BB53-5F7609C2FA4D}"/>
              </a:ext>
            </a:extLst>
          </p:cNvPr>
          <p:cNvCxnSpPr>
            <a:cxnSpLocks/>
          </p:cNvCxnSpPr>
          <p:nvPr/>
        </p:nvCxnSpPr>
        <p:spPr>
          <a:xfrm flipH="1">
            <a:off x="7496506" y="3374325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789B3B-45DB-B246-92E2-7A8130EAA85B}"/>
              </a:ext>
            </a:extLst>
          </p:cNvPr>
          <p:cNvCxnSpPr>
            <a:cxnSpLocks/>
          </p:cNvCxnSpPr>
          <p:nvPr/>
        </p:nvCxnSpPr>
        <p:spPr>
          <a:xfrm flipH="1">
            <a:off x="7496506" y="3647896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9A466F2-7AAF-9A40-BD82-020DDD28A496}"/>
              </a:ext>
            </a:extLst>
          </p:cNvPr>
          <p:cNvCxnSpPr>
            <a:cxnSpLocks/>
          </p:cNvCxnSpPr>
          <p:nvPr/>
        </p:nvCxnSpPr>
        <p:spPr>
          <a:xfrm flipH="1">
            <a:off x="7485755" y="3943876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35E494D-D1A3-8D45-9637-DCCD38F2582E}"/>
              </a:ext>
            </a:extLst>
          </p:cNvPr>
          <p:cNvSpPr txBox="1"/>
          <p:nvPr/>
        </p:nvSpPr>
        <p:spPr>
          <a:xfrm rot="19723867">
            <a:off x="7856825" y="3817926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EDEB38-066C-4842-9C04-6F1C74F58D42}"/>
              </a:ext>
            </a:extLst>
          </p:cNvPr>
          <p:cNvSpPr txBox="1"/>
          <p:nvPr/>
        </p:nvSpPr>
        <p:spPr>
          <a:xfrm rot="19723867">
            <a:off x="7968730" y="4061933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F4DE73-5737-C24C-8947-10C5787D0230}"/>
              </a:ext>
            </a:extLst>
          </p:cNvPr>
          <p:cNvSpPr txBox="1"/>
          <p:nvPr/>
        </p:nvSpPr>
        <p:spPr>
          <a:xfrm rot="19723867">
            <a:off x="8080632" y="4270108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86E271C-BBE7-4247-81CF-39A309749990}"/>
              </a:ext>
            </a:extLst>
          </p:cNvPr>
          <p:cNvSpPr txBox="1"/>
          <p:nvPr/>
        </p:nvSpPr>
        <p:spPr>
          <a:xfrm rot="19723867">
            <a:off x="8192535" y="4488220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F10EB08-74D4-8241-B14B-6DE15FE88264}"/>
              </a:ext>
            </a:extLst>
          </p:cNvPr>
          <p:cNvSpPr txBox="1"/>
          <p:nvPr/>
        </p:nvSpPr>
        <p:spPr>
          <a:xfrm>
            <a:off x="7031055" y="5972807"/>
            <a:ext cx="3849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Pipelined Reliability</a:t>
            </a: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12E22CA2-D445-254C-B8DB-D65D598C3895}"/>
              </a:ext>
            </a:extLst>
          </p:cNvPr>
          <p:cNvSpPr/>
          <p:nvPr/>
        </p:nvSpPr>
        <p:spPr>
          <a:xfrm>
            <a:off x="4371102" y="2422516"/>
            <a:ext cx="1909823" cy="776591"/>
          </a:xfrm>
          <a:custGeom>
            <a:avLst/>
            <a:gdLst>
              <a:gd name="connsiteX0" fmla="*/ 0 w 1909823"/>
              <a:gd name="connsiteY0" fmla="*/ 0 h 776591"/>
              <a:gd name="connsiteX1" fmla="*/ 324091 w 1909823"/>
              <a:gd name="connsiteY1" fmla="*/ 544011 h 776591"/>
              <a:gd name="connsiteX2" fmla="*/ 995423 w 1909823"/>
              <a:gd name="connsiteY2" fmla="*/ 752355 h 776591"/>
              <a:gd name="connsiteX3" fmla="*/ 1909823 w 1909823"/>
              <a:gd name="connsiteY3" fmla="*/ 763930 h 77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9823" h="776591">
                <a:moveTo>
                  <a:pt x="0" y="0"/>
                </a:moveTo>
                <a:cubicBezTo>
                  <a:pt x="79093" y="209309"/>
                  <a:pt x="158187" y="418619"/>
                  <a:pt x="324091" y="544011"/>
                </a:cubicBezTo>
                <a:cubicBezTo>
                  <a:pt x="489995" y="669403"/>
                  <a:pt x="731134" y="715702"/>
                  <a:pt x="995423" y="752355"/>
                </a:cubicBezTo>
                <a:cubicBezTo>
                  <a:pt x="1259712" y="789008"/>
                  <a:pt x="1584767" y="776469"/>
                  <a:pt x="1909823" y="763930"/>
                </a:cubicBezTo>
              </a:path>
            </a:pathLst>
          </a:custGeom>
          <a:noFill/>
          <a:ln w="76200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>
            <a:extLst>
              <a:ext uri="{FF2B5EF4-FFF2-40B4-BE49-F238E27FC236}">
                <a16:creationId xmlns:a16="http://schemas.microsoft.com/office/drawing/2014/main" id="{65351C98-792B-5347-8DC9-069476D014E8}"/>
              </a:ext>
            </a:extLst>
          </p:cNvPr>
          <p:cNvSpPr/>
          <p:nvPr/>
        </p:nvSpPr>
        <p:spPr>
          <a:xfrm>
            <a:off x="6436639" y="2498590"/>
            <a:ext cx="709709" cy="1133573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CFBEE2-5AB5-524F-BB97-B15BB8AA90C4}"/>
              </a:ext>
            </a:extLst>
          </p:cNvPr>
          <p:cNvSpPr txBox="1"/>
          <p:nvPr/>
        </p:nvSpPr>
        <p:spPr>
          <a:xfrm>
            <a:off x="2472077" y="882022"/>
            <a:ext cx="2210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= window size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3694E5-CB14-B244-B825-E82D62DC87BC}"/>
              </a:ext>
            </a:extLst>
          </p:cNvPr>
          <p:cNvSpPr txBox="1"/>
          <p:nvPr/>
        </p:nvSpPr>
        <p:spPr>
          <a:xfrm>
            <a:off x="7031055" y="904872"/>
            <a:ext cx="4051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Proportional to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throughput</a:t>
            </a:r>
          </a:p>
        </p:txBody>
      </p:sp>
    </p:spTree>
    <p:extLst>
      <p:ext uri="{BB962C8B-B14F-4D97-AF65-F5344CB8AC3E}">
        <p14:creationId xmlns:p14="http://schemas.microsoft.com/office/powerpoint/2010/main" val="384762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6" grpId="0" animBg="1"/>
      <p:bldP spid="57" grpId="0" animBg="1"/>
      <p:bldP spid="58" grpId="0"/>
      <p:bldP spid="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9B0D-9911-EB4F-86F7-7909C887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concepts</a:t>
            </a:r>
          </a:p>
        </p:txBody>
      </p:sp>
      <p:pic>
        <p:nvPicPr>
          <p:cNvPr id="12" name="Picture 11" descr="A piece of cake on a plate&#10;&#10;Description automatically generated">
            <a:extLst>
              <a:ext uri="{FF2B5EF4-FFF2-40B4-BE49-F238E27FC236}">
                <a16:creationId xmlns:a16="http://schemas.microsoft.com/office/drawing/2014/main" id="{8F51016F-AD39-C542-BE76-85F5C31A1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227" y="1554505"/>
            <a:ext cx="2265987" cy="1699490"/>
          </a:xfrm>
          <a:prstGeom prst="rect">
            <a:avLst/>
          </a:prstGeom>
        </p:spPr>
      </p:pic>
      <p:pic>
        <p:nvPicPr>
          <p:cNvPr id="13" name="Picture 12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6B41F76E-802C-1448-A141-BB1907FF0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772" y="1579317"/>
            <a:ext cx="1104982" cy="8000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3D5503-113A-6443-BB7A-5540B5AECB30}"/>
              </a:ext>
            </a:extLst>
          </p:cNvPr>
          <p:cNvSpPr txBox="1"/>
          <p:nvPr/>
        </p:nvSpPr>
        <p:spPr>
          <a:xfrm rot="485961">
            <a:off x="1204574" y="2070710"/>
            <a:ext cx="233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Helvetica" pitchFamily="2" charset="0"/>
              </a:rPr>
              <a:t>Tp</a:t>
            </a:r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 layer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97A8332-FC69-D943-97EC-6B4A76CCE3F0}"/>
              </a:ext>
            </a:extLst>
          </p:cNvPr>
          <p:cNvSpPr txBox="1"/>
          <p:nvPr/>
        </p:nvSpPr>
        <p:spPr>
          <a:xfrm>
            <a:off x="7481361" y="665087"/>
            <a:ext cx="26548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TCP: 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Connection-oriented</a:t>
            </a:r>
            <a:endParaRPr lang="en-US" sz="2400" dirty="0">
              <a:latin typeface="Helvetica" pitchFamily="2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03048E8-C56A-FE4E-89FB-67F44BB898C6}"/>
              </a:ext>
            </a:extLst>
          </p:cNvPr>
          <p:cNvSpPr txBox="1"/>
          <p:nvPr/>
        </p:nvSpPr>
        <p:spPr>
          <a:xfrm>
            <a:off x="9727259" y="3429015"/>
            <a:ext cx="2376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Selective 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0827C2-8FE4-7649-A7F1-8759B385B768}"/>
              </a:ext>
            </a:extLst>
          </p:cNvPr>
          <p:cNvSpPr txBox="1"/>
          <p:nvPr/>
        </p:nvSpPr>
        <p:spPr>
          <a:xfrm>
            <a:off x="7838936" y="4391974"/>
            <a:ext cx="268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Precision of info: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E4BDDC-0610-3446-80FF-AAFF6BAB95AC}"/>
              </a:ext>
            </a:extLst>
          </p:cNvPr>
          <p:cNvSpPr txBox="1"/>
          <p:nvPr/>
        </p:nvSpPr>
        <p:spPr>
          <a:xfrm>
            <a:off x="8446417" y="4530473"/>
            <a:ext cx="561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&lt;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2B91ED6-1C11-F74C-9E66-02B1A92B587E}"/>
              </a:ext>
            </a:extLst>
          </p:cNvPr>
          <p:cNvSpPr txBox="1"/>
          <p:nvPr/>
        </p:nvSpPr>
        <p:spPr>
          <a:xfrm>
            <a:off x="8446416" y="5142275"/>
            <a:ext cx="561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&gt;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CE4EF7E-0CD7-C54B-9EA2-E2D51AC390CB}"/>
              </a:ext>
            </a:extLst>
          </p:cNvPr>
          <p:cNvSpPr txBox="1"/>
          <p:nvPr/>
        </p:nvSpPr>
        <p:spPr>
          <a:xfrm>
            <a:off x="7772959" y="4982876"/>
            <a:ext cx="362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Time to recover from loss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BC12251-60C6-0640-8787-F37F9C3341BD}"/>
              </a:ext>
            </a:extLst>
          </p:cNvPr>
          <p:cNvSpPr txBox="1"/>
          <p:nvPr/>
        </p:nvSpPr>
        <p:spPr>
          <a:xfrm>
            <a:off x="7838935" y="5617248"/>
            <a:ext cx="268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Complexity, bugs, 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BA94B4-EF9D-8D44-B7A3-1D4A90C6799C}"/>
              </a:ext>
            </a:extLst>
          </p:cNvPr>
          <p:cNvSpPr txBox="1"/>
          <p:nvPr/>
        </p:nvSpPr>
        <p:spPr>
          <a:xfrm rot="16200000">
            <a:off x="6397938" y="4888441"/>
            <a:ext cx="227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Cumulative ACK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3EF066D-FE8E-034C-9BB7-27C633581705}"/>
              </a:ext>
            </a:extLst>
          </p:cNvPr>
          <p:cNvSpPr txBox="1"/>
          <p:nvPr/>
        </p:nvSpPr>
        <p:spPr>
          <a:xfrm rot="16200000">
            <a:off x="9701137" y="4944467"/>
            <a:ext cx="227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Selective ACK</a:t>
            </a:r>
          </a:p>
        </p:txBody>
      </p:sp>
      <p:pic>
        <p:nvPicPr>
          <p:cNvPr id="119" name="Picture 11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4B40791-F3E9-A640-A955-215DD1F4E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874" y="3631483"/>
            <a:ext cx="4255586" cy="285703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A9CCCCB-19BA-CE42-A31B-99460BAC7D6C}"/>
              </a:ext>
            </a:extLst>
          </p:cNvPr>
          <p:cNvSpPr/>
          <p:nvPr/>
        </p:nvSpPr>
        <p:spPr>
          <a:xfrm>
            <a:off x="1660901" y="4099736"/>
            <a:ext cx="1564104" cy="366768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4EB2A25-C35B-474D-9E3C-CB4FAD600516}"/>
              </a:ext>
            </a:extLst>
          </p:cNvPr>
          <p:cNvSpPr/>
          <p:nvPr/>
        </p:nvSpPr>
        <p:spPr>
          <a:xfrm>
            <a:off x="1277892" y="4445037"/>
            <a:ext cx="2167032" cy="366768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D4CE7A-86C1-1B4D-17B7-5BD703575F18}"/>
              </a:ext>
            </a:extLst>
          </p:cNvPr>
          <p:cNvSpPr txBox="1"/>
          <p:nvPr/>
        </p:nvSpPr>
        <p:spPr>
          <a:xfrm>
            <a:off x="6283894" y="2001393"/>
            <a:ext cx="3930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ACK pkts after a drop?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3E8BA4-F2F3-C475-B71D-3B58B750ADDD}"/>
              </a:ext>
            </a:extLst>
          </p:cNvPr>
          <p:cNvCxnSpPr>
            <a:cxnSpLocks/>
          </p:cNvCxnSpPr>
          <p:nvPr/>
        </p:nvCxnSpPr>
        <p:spPr>
          <a:xfrm flipH="1">
            <a:off x="6333137" y="2516914"/>
            <a:ext cx="437108" cy="30885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59836DF-1E1E-A146-49EC-B5E7D9407D93}"/>
              </a:ext>
            </a:extLst>
          </p:cNvPr>
          <p:cNvSpPr txBox="1"/>
          <p:nvPr/>
        </p:nvSpPr>
        <p:spPr>
          <a:xfrm>
            <a:off x="5628563" y="2825462"/>
            <a:ext cx="1833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Go-back-N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0074FD-F5DB-4221-3B52-78CE6FB5496C}"/>
              </a:ext>
            </a:extLst>
          </p:cNvPr>
          <p:cNvSpPr txBox="1"/>
          <p:nvPr/>
        </p:nvSpPr>
        <p:spPr>
          <a:xfrm>
            <a:off x="5884508" y="2425352"/>
            <a:ext cx="56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No</a:t>
            </a:r>
            <a:endParaRPr lang="en-US" sz="2400" dirty="0">
              <a:latin typeface="Helvetica" pitchFamily="2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302FB60-1819-567B-7386-03AB4F007D70}"/>
              </a:ext>
            </a:extLst>
          </p:cNvPr>
          <p:cNvCxnSpPr>
            <a:cxnSpLocks/>
          </p:cNvCxnSpPr>
          <p:nvPr/>
        </p:nvCxnSpPr>
        <p:spPr>
          <a:xfrm>
            <a:off x="8619966" y="2474686"/>
            <a:ext cx="277695" cy="44781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477445A-859A-F677-F1CD-97DE00DD74B6}"/>
              </a:ext>
            </a:extLst>
          </p:cNvPr>
          <p:cNvSpPr txBox="1"/>
          <p:nvPr/>
        </p:nvSpPr>
        <p:spPr>
          <a:xfrm>
            <a:off x="7856030" y="2924797"/>
            <a:ext cx="237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Selective repeat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F84D8D-F509-158C-E661-ECA717F03A99}"/>
              </a:ext>
            </a:extLst>
          </p:cNvPr>
          <p:cNvSpPr txBox="1"/>
          <p:nvPr/>
        </p:nvSpPr>
        <p:spPr>
          <a:xfrm>
            <a:off x="8924924" y="2567462"/>
            <a:ext cx="772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Yes</a:t>
            </a:r>
            <a:endParaRPr lang="en-US" sz="2400" dirty="0">
              <a:latin typeface="Helvetica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621E54-3077-8F85-BCA4-ACA1ADF35B53}"/>
              </a:ext>
            </a:extLst>
          </p:cNvPr>
          <p:cNvSpPr txBox="1"/>
          <p:nvPr/>
        </p:nvSpPr>
        <p:spPr>
          <a:xfrm>
            <a:off x="5775261" y="3381096"/>
            <a:ext cx="2544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Cumulative ACK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F7BBB81-D0DB-937C-CCD2-B6F43729C821}"/>
              </a:ext>
            </a:extLst>
          </p:cNvPr>
          <p:cNvCxnSpPr>
            <a:cxnSpLocks/>
          </p:cNvCxnSpPr>
          <p:nvPr/>
        </p:nvCxnSpPr>
        <p:spPr>
          <a:xfrm flipV="1">
            <a:off x="7777193" y="3319541"/>
            <a:ext cx="842773" cy="16762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03E206A-B54B-1AED-4714-1B057CECFE26}"/>
              </a:ext>
            </a:extLst>
          </p:cNvPr>
          <p:cNvCxnSpPr>
            <a:cxnSpLocks/>
          </p:cNvCxnSpPr>
          <p:nvPr/>
        </p:nvCxnSpPr>
        <p:spPr>
          <a:xfrm flipH="1" flipV="1">
            <a:off x="8897662" y="3332340"/>
            <a:ext cx="977472" cy="1548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ECE526-4987-AAEE-7F53-CF0E764DD35A}"/>
              </a:ext>
            </a:extLst>
          </p:cNvPr>
          <p:cNvSpPr txBox="1"/>
          <p:nvPr/>
        </p:nvSpPr>
        <p:spPr>
          <a:xfrm>
            <a:off x="6910026" y="3772116"/>
            <a:ext cx="160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urier" pitchFamily="2" charset="0"/>
              </a:rPr>
              <a:t>ACK 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E3C4F4-5842-5AB9-2461-209B52FF69FF}"/>
              </a:ext>
            </a:extLst>
          </p:cNvPr>
          <p:cNvSpPr txBox="1"/>
          <p:nvPr/>
        </p:nvSpPr>
        <p:spPr>
          <a:xfrm>
            <a:off x="8451894" y="3829125"/>
            <a:ext cx="3193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" pitchFamily="2" charset="0"/>
              </a:rPr>
              <a:t>ACK x</a:t>
            </a:r>
          </a:p>
          <a:p>
            <a:pPr algn="ctr"/>
            <a:r>
              <a:rPr lang="en-US" dirty="0">
                <a:latin typeface="Courier" pitchFamily="2" charset="0"/>
              </a:rPr>
              <a:t>SACK x1-x2,x3-x4,x5-x6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12372C-5467-5720-CD90-B409AEC048A3}"/>
              </a:ext>
            </a:extLst>
          </p:cNvPr>
          <p:cNvSpPr txBox="1"/>
          <p:nvPr/>
        </p:nvSpPr>
        <p:spPr>
          <a:xfrm>
            <a:off x="4825519" y="4628421"/>
            <a:ext cx="2405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All these fields may carry useful info on the same packet.</a:t>
            </a:r>
          </a:p>
          <a:p>
            <a:pPr algn="l"/>
            <a:r>
              <a:rPr lang="en-US" dirty="0">
                <a:latin typeface="Helvetica" pitchFamily="2" charset="0"/>
              </a:rPr>
              <a:t>TCP is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bidirectional</a:t>
            </a:r>
            <a:endParaRPr lang="en-US" dirty="0">
              <a:latin typeface="Helvetica" pitchFamily="2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7A10C08-C2F4-A0CE-BA22-B2610D5231B5}"/>
              </a:ext>
            </a:extLst>
          </p:cNvPr>
          <p:cNvCxnSpPr/>
          <p:nvPr/>
        </p:nvCxnSpPr>
        <p:spPr>
          <a:xfrm flipH="1" flipV="1">
            <a:off x="3265263" y="4283120"/>
            <a:ext cx="1560257" cy="47818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751056C-F410-D883-69E4-466789E0672B}"/>
              </a:ext>
            </a:extLst>
          </p:cNvPr>
          <p:cNvCxnSpPr>
            <a:cxnSpLocks/>
          </p:cNvCxnSpPr>
          <p:nvPr/>
        </p:nvCxnSpPr>
        <p:spPr>
          <a:xfrm flipH="1" flipV="1">
            <a:off x="3453524" y="4647722"/>
            <a:ext cx="1318898" cy="32403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D868CC0-0DD3-D1FB-AEC2-D938819A23C2}"/>
              </a:ext>
            </a:extLst>
          </p:cNvPr>
          <p:cNvSpPr/>
          <p:nvPr/>
        </p:nvSpPr>
        <p:spPr>
          <a:xfrm>
            <a:off x="867202" y="5351895"/>
            <a:ext cx="2167032" cy="366768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056D532-2331-38E6-DAD2-6380D0944832}"/>
              </a:ext>
            </a:extLst>
          </p:cNvPr>
          <p:cNvCxnSpPr>
            <a:cxnSpLocks/>
          </p:cNvCxnSpPr>
          <p:nvPr/>
        </p:nvCxnSpPr>
        <p:spPr>
          <a:xfrm flipH="1">
            <a:off x="3048242" y="5142275"/>
            <a:ext cx="1687882" cy="4065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38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171" grpId="0"/>
      <p:bldP spid="4" grpId="0"/>
      <p:bldP spid="5" grpId="0"/>
      <p:bldP spid="113" grpId="0"/>
      <p:bldP spid="115" grpId="0"/>
      <p:bldP spid="116" grpId="0"/>
      <p:bldP spid="6" grpId="0"/>
      <p:bldP spid="118" grpId="0"/>
      <p:bldP spid="7" grpId="0" animBg="1"/>
      <p:bldP spid="121" grpId="0" animBg="1"/>
      <p:bldP spid="9" grpId="0"/>
      <p:bldP spid="20" grpId="0"/>
      <p:bldP spid="21" grpId="0"/>
      <p:bldP spid="25" grpId="0"/>
      <p:bldP spid="26" grpId="0"/>
      <p:bldP spid="27" grpId="0"/>
      <p:bldP spid="30" grpId="0"/>
      <p:bldP spid="31" grpId="0"/>
      <p:bldP spid="32" grpId="0"/>
      <p:bldP spid="3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BAAE-F2C4-8D49-8D44-3026FEEE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want to increase throughput, but …</a:t>
            </a:r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C5F06E77-CA57-7B46-8D95-1EC9C1354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1398" y="1825625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5" name="Oval 31">
            <a:extLst>
              <a:ext uri="{FF2B5EF4-FFF2-40B4-BE49-F238E27FC236}">
                <a16:creationId xmlns:a16="http://schemas.microsoft.com/office/drawing/2014/main" id="{722E154F-D52E-7C43-9C63-A36176FD8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1148" y="1882775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Helvetica" pitchFamily="2" charset="0"/>
              </a:rPr>
              <a:t>application</a:t>
            </a:r>
          </a:p>
          <a:p>
            <a:r>
              <a:rPr lang="en-US" altLang="en-US" dirty="0">
                <a:latin typeface="Helvetica" pitchFamily="2" charset="0"/>
              </a:rPr>
              <a:t>process</a:t>
            </a:r>
          </a:p>
        </p:txBody>
      </p:sp>
      <p:grpSp>
        <p:nvGrpSpPr>
          <p:cNvPr id="6" name="Group 47">
            <a:extLst>
              <a:ext uri="{FF2B5EF4-FFF2-40B4-BE49-F238E27FC236}">
                <a16:creationId xmlns:a16="http://schemas.microsoft.com/office/drawing/2014/main" id="{30927639-3537-CC47-B2BD-5FED3F6D7AA7}"/>
              </a:ext>
            </a:extLst>
          </p:cNvPr>
          <p:cNvGrpSpPr>
            <a:grpSpLocks/>
          </p:cNvGrpSpPr>
          <p:nvPr/>
        </p:nvGrpSpPr>
        <p:grpSpPr bwMode="auto">
          <a:xfrm>
            <a:off x="8789374" y="2951163"/>
            <a:ext cx="1795463" cy="688975"/>
            <a:chOff x="1173" y="2345"/>
            <a:chExt cx="1131" cy="434"/>
          </a:xfrm>
        </p:grpSpPr>
        <p:sp>
          <p:nvSpPr>
            <p:cNvPr id="7" name="Rectangle 44">
              <a:extLst>
                <a:ext uri="{FF2B5EF4-FFF2-40B4-BE49-F238E27FC236}">
                  <a16:creationId xmlns:a16="http://schemas.microsoft.com/office/drawing/2014/main" id="{06199C6F-6E60-CF46-A5E1-E3867BDF0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8" name="Text Box 46">
              <a:extLst>
                <a:ext uri="{FF2B5EF4-FFF2-40B4-BE49-F238E27FC236}">
                  <a16:creationId xmlns:a16="http://schemas.microsoft.com/office/drawing/2014/main" id="{251AFE48-8929-1F4F-8FFD-349C8FEEF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0" y="2368"/>
              <a:ext cx="100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TCP socket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receiver buffers</a:t>
              </a:r>
            </a:p>
          </p:txBody>
        </p:sp>
      </p:grpSp>
      <p:sp>
        <p:nvSpPr>
          <p:cNvPr id="9" name="Oval 48">
            <a:extLst>
              <a:ext uri="{FF2B5EF4-FFF2-40B4-BE49-F238E27FC236}">
                <a16:creationId xmlns:a16="http://schemas.microsoft.com/office/drawing/2014/main" id="{5C49C840-84FC-7541-86F7-2128F5FF3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7648" y="3975100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0" name="Text Box 64">
            <a:extLst>
              <a:ext uri="{FF2B5EF4-FFF2-40B4-BE49-F238E27FC236}">
                <a16:creationId xmlns:a16="http://schemas.microsoft.com/office/drawing/2014/main" id="{FBF8975D-6FDB-8148-A3D3-19D6F0542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0937" y="3998912"/>
            <a:ext cx="572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TCP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code</a:t>
            </a:r>
          </a:p>
        </p:txBody>
      </p:sp>
      <p:sp>
        <p:nvSpPr>
          <p:cNvPr id="11" name="Freeform 61">
            <a:extLst>
              <a:ext uri="{FF2B5EF4-FFF2-40B4-BE49-F238E27FC236}">
                <a16:creationId xmlns:a16="http://schemas.microsoft.com/office/drawing/2014/main" id="{41914BBB-DCCE-6549-8A57-3B534DDC8A63}"/>
              </a:ext>
            </a:extLst>
          </p:cNvPr>
          <p:cNvSpPr>
            <a:spLocks/>
          </p:cNvSpPr>
          <p:nvPr/>
        </p:nvSpPr>
        <p:spPr bwMode="auto">
          <a:xfrm>
            <a:off x="9467237" y="3517901"/>
            <a:ext cx="530225" cy="1616013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" name="Line 69">
            <a:extLst>
              <a:ext uri="{FF2B5EF4-FFF2-40B4-BE49-F238E27FC236}">
                <a16:creationId xmlns:a16="http://schemas.microsoft.com/office/drawing/2014/main" id="{35C3EBE2-9D5B-E446-B363-6B72B0E9C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7748" y="2859087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3" name="Freeform 63">
            <a:extLst>
              <a:ext uri="{FF2B5EF4-FFF2-40B4-BE49-F238E27FC236}">
                <a16:creationId xmlns:a16="http://schemas.microsoft.com/office/drawing/2014/main" id="{EBBC2774-5A9A-6646-B30A-9FA57B546CC7}"/>
              </a:ext>
            </a:extLst>
          </p:cNvPr>
          <p:cNvSpPr>
            <a:spLocks/>
          </p:cNvSpPr>
          <p:nvPr/>
        </p:nvSpPr>
        <p:spPr bwMode="auto">
          <a:xfrm rot="10800000">
            <a:off x="9456124" y="2413000"/>
            <a:ext cx="530225" cy="595312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4" name="Rectangle 86">
            <a:extLst>
              <a:ext uri="{FF2B5EF4-FFF2-40B4-BE49-F238E27FC236}">
                <a16:creationId xmlns:a16="http://schemas.microsoft.com/office/drawing/2014/main" id="{8E50FDDD-2CD5-B640-805F-7D3CC9E76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2724" y="3719512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5" name="Text Box 103">
            <a:extLst>
              <a:ext uri="{FF2B5EF4-FFF2-40B4-BE49-F238E27FC236}">
                <a16:creationId xmlns:a16="http://schemas.microsoft.com/office/drawing/2014/main" id="{F2765DE8-B154-5F46-9A90-79E653C6A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3643" y="5907826"/>
            <a:ext cx="1096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receiver</a:t>
            </a:r>
          </a:p>
        </p:txBody>
      </p:sp>
      <p:sp>
        <p:nvSpPr>
          <p:cNvPr id="16" name="Text Box 116">
            <a:extLst>
              <a:ext uri="{FF2B5EF4-FFF2-40B4-BE49-F238E27FC236}">
                <a16:creationId xmlns:a16="http://schemas.microsoft.com/office/drawing/2014/main" id="{5B56D47C-4BA9-5846-9332-5A303BCC6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728" y="4685261"/>
            <a:ext cx="1133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from sender</a:t>
            </a:r>
          </a:p>
        </p:txBody>
      </p:sp>
      <p:grpSp>
        <p:nvGrpSpPr>
          <p:cNvPr id="17" name="Group 124">
            <a:extLst>
              <a:ext uri="{FF2B5EF4-FFF2-40B4-BE49-F238E27FC236}">
                <a16:creationId xmlns:a16="http://schemas.microsoft.com/office/drawing/2014/main" id="{959C2DC4-79FB-A347-A313-FB74C91C355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677381" y="5779048"/>
            <a:ext cx="869950" cy="906462"/>
            <a:chOff x="-44" y="1473"/>
            <a:chExt cx="981" cy="1105"/>
          </a:xfrm>
        </p:grpSpPr>
        <p:pic>
          <p:nvPicPr>
            <p:cNvPr id="18" name="Picture 125" descr="desktop_computer_stylized_medium">
              <a:extLst>
                <a:ext uri="{FF2B5EF4-FFF2-40B4-BE49-F238E27FC236}">
                  <a16:creationId xmlns:a16="http://schemas.microsoft.com/office/drawing/2014/main" id="{F1B744A6-CB36-594F-8625-791092E8C0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Freeform 126">
              <a:extLst>
                <a:ext uri="{FF2B5EF4-FFF2-40B4-BE49-F238E27FC236}">
                  <a16:creationId xmlns:a16="http://schemas.microsoft.com/office/drawing/2014/main" id="{1ACC163B-ADFF-F442-8C28-69BD2D45AE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533736-434C-784D-B2F5-97E991793F53}"/>
              </a:ext>
            </a:extLst>
          </p:cNvPr>
          <p:cNvCxnSpPr/>
          <p:nvPr/>
        </p:nvCxnSpPr>
        <p:spPr>
          <a:xfrm>
            <a:off x="9547331" y="5182333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B00F31-1980-F243-9F8E-581686B22CA4}"/>
              </a:ext>
            </a:extLst>
          </p:cNvPr>
          <p:cNvCxnSpPr/>
          <p:nvPr/>
        </p:nvCxnSpPr>
        <p:spPr>
          <a:xfrm>
            <a:off x="9897437" y="5170610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D9FABD3-C0F5-4E44-A91B-12FE0C79008C}"/>
              </a:ext>
            </a:extLst>
          </p:cNvPr>
          <p:cNvSpPr txBox="1"/>
          <p:nvPr/>
        </p:nvSpPr>
        <p:spPr>
          <a:xfrm>
            <a:off x="9997462" y="2479675"/>
            <a:ext cx="93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grpSp>
        <p:nvGrpSpPr>
          <p:cNvPr id="24" name="Group 124">
            <a:extLst>
              <a:ext uri="{FF2B5EF4-FFF2-40B4-BE49-F238E27FC236}">
                <a16:creationId xmlns:a16="http://schemas.microsoft.com/office/drawing/2014/main" id="{CBA98D77-0E11-674A-8C61-F73B27F2CD6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83109" y="1842058"/>
            <a:ext cx="869950" cy="906462"/>
            <a:chOff x="-44" y="1473"/>
            <a:chExt cx="981" cy="1105"/>
          </a:xfrm>
        </p:grpSpPr>
        <p:pic>
          <p:nvPicPr>
            <p:cNvPr id="25" name="Picture 125" descr="desktop_computer_stylized_medium">
              <a:extLst>
                <a:ext uri="{FF2B5EF4-FFF2-40B4-BE49-F238E27FC236}">
                  <a16:creationId xmlns:a16="http://schemas.microsoft.com/office/drawing/2014/main" id="{AA237512-39B3-A94B-AD53-2975C5333A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26">
              <a:extLst>
                <a:ext uri="{FF2B5EF4-FFF2-40B4-BE49-F238E27FC236}">
                  <a16:creationId xmlns:a16="http://schemas.microsoft.com/office/drawing/2014/main" id="{67C59CCB-B10D-F645-A29A-811E1A5699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27" name="Text Box 103">
            <a:extLst>
              <a:ext uri="{FF2B5EF4-FFF2-40B4-BE49-F238E27FC236}">
                <a16:creationId xmlns:a16="http://schemas.microsoft.com/office/drawing/2014/main" id="{201894F4-63D2-DB43-8B58-7CCF52C83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856" y="1998701"/>
            <a:ext cx="9685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sender</a:t>
            </a:r>
          </a:p>
        </p:txBody>
      </p:sp>
      <p:pic>
        <p:nvPicPr>
          <p:cNvPr id="28" name="Picture 19" descr="Router Clip Art">
            <a:extLst>
              <a:ext uri="{FF2B5EF4-FFF2-40B4-BE49-F238E27FC236}">
                <a16:creationId xmlns:a16="http://schemas.microsoft.com/office/drawing/2014/main" id="{77C16666-78E7-2A4B-AACD-F22034B6F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751" y="3122402"/>
            <a:ext cx="1203652" cy="88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8E2A1FA-A1F1-4847-B8CB-20B494B19DD0}"/>
              </a:ext>
            </a:extLst>
          </p:cNvPr>
          <p:cNvCxnSpPr>
            <a:cxnSpLocks/>
          </p:cNvCxnSpPr>
          <p:nvPr/>
        </p:nvCxnSpPr>
        <p:spPr>
          <a:xfrm>
            <a:off x="4516265" y="3906631"/>
            <a:ext cx="1486754" cy="70405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19" descr="Router Clip Art">
            <a:extLst>
              <a:ext uri="{FF2B5EF4-FFF2-40B4-BE49-F238E27FC236}">
                <a16:creationId xmlns:a16="http://schemas.microsoft.com/office/drawing/2014/main" id="{C0ED1B2C-AF43-E04B-8FA2-C1DA1BC73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177" y="4459638"/>
            <a:ext cx="1203652" cy="88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7E12A3E-0BED-794B-AA9D-AEEE1976E7D0}"/>
              </a:ext>
            </a:extLst>
          </p:cNvPr>
          <p:cNvCxnSpPr>
            <a:cxnSpLocks/>
          </p:cNvCxnSpPr>
          <p:nvPr/>
        </p:nvCxnSpPr>
        <p:spPr>
          <a:xfrm>
            <a:off x="7336523" y="5298841"/>
            <a:ext cx="1185798" cy="5279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FADD576-2126-B94B-8A4F-F9FDDE4D1266}"/>
              </a:ext>
            </a:extLst>
          </p:cNvPr>
          <p:cNvCxnSpPr>
            <a:cxnSpLocks/>
          </p:cNvCxnSpPr>
          <p:nvPr/>
        </p:nvCxnSpPr>
        <p:spPr>
          <a:xfrm>
            <a:off x="1576432" y="2635648"/>
            <a:ext cx="1541857" cy="66000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A close up of a flower&#10;&#10;Description automatically generated">
            <a:extLst>
              <a:ext uri="{FF2B5EF4-FFF2-40B4-BE49-F238E27FC236}">
                <a16:creationId xmlns:a16="http://schemas.microsoft.com/office/drawing/2014/main" id="{12F2AB8E-3028-9240-9395-2014F13CD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3583" y="3577034"/>
            <a:ext cx="939800" cy="1016000"/>
          </a:xfrm>
          <a:prstGeom prst="rect">
            <a:avLst/>
          </a:prstGeom>
        </p:spPr>
      </p:pic>
      <p:grpSp>
        <p:nvGrpSpPr>
          <p:cNvPr id="42" name="Group 124">
            <a:extLst>
              <a:ext uri="{FF2B5EF4-FFF2-40B4-BE49-F238E27FC236}">
                <a16:creationId xmlns:a16="http://schemas.microsoft.com/office/drawing/2014/main" id="{A9EE9651-87B8-D34D-A01E-C8811302212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730975" y="1610768"/>
            <a:ext cx="869950" cy="906462"/>
            <a:chOff x="-44" y="1473"/>
            <a:chExt cx="981" cy="1105"/>
          </a:xfrm>
        </p:grpSpPr>
        <p:pic>
          <p:nvPicPr>
            <p:cNvPr id="43" name="Picture 125" descr="desktop_computer_stylized_medium">
              <a:extLst>
                <a:ext uri="{FF2B5EF4-FFF2-40B4-BE49-F238E27FC236}">
                  <a16:creationId xmlns:a16="http://schemas.microsoft.com/office/drawing/2014/main" id="{C0F59A6C-33FB-5041-AE77-02BCAA9266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Freeform 126">
              <a:extLst>
                <a:ext uri="{FF2B5EF4-FFF2-40B4-BE49-F238E27FC236}">
                  <a16:creationId xmlns:a16="http://schemas.microsoft.com/office/drawing/2014/main" id="{7E5B0E0D-C50A-734E-B90A-3EFBA1AC63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BDC19A3-A725-0F43-AEB4-01477FB324C9}"/>
              </a:ext>
            </a:extLst>
          </p:cNvPr>
          <p:cNvCxnSpPr>
            <a:cxnSpLocks/>
          </p:cNvCxnSpPr>
          <p:nvPr/>
        </p:nvCxnSpPr>
        <p:spPr>
          <a:xfrm>
            <a:off x="3067008" y="2503442"/>
            <a:ext cx="373865" cy="54019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124">
            <a:extLst>
              <a:ext uri="{FF2B5EF4-FFF2-40B4-BE49-F238E27FC236}">
                <a16:creationId xmlns:a16="http://schemas.microsoft.com/office/drawing/2014/main" id="{0C96A072-80CF-A54D-BDD3-3BF06BEA1CA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970942" y="4644198"/>
            <a:ext cx="869950" cy="906462"/>
            <a:chOff x="-44" y="1473"/>
            <a:chExt cx="981" cy="1105"/>
          </a:xfrm>
        </p:grpSpPr>
        <p:pic>
          <p:nvPicPr>
            <p:cNvPr id="48" name="Picture 125" descr="desktop_computer_stylized_medium">
              <a:extLst>
                <a:ext uri="{FF2B5EF4-FFF2-40B4-BE49-F238E27FC236}">
                  <a16:creationId xmlns:a16="http://schemas.microsoft.com/office/drawing/2014/main" id="{2D161DFF-FE38-6A48-82FD-E34E5E4CF5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Freeform 126">
              <a:extLst>
                <a:ext uri="{FF2B5EF4-FFF2-40B4-BE49-F238E27FC236}">
                  <a16:creationId xmlns:a16="http://schemas.microsoft.com/office/drawing/2014/main" id="{73B99719-6253-B84A-97C0-99CE9952BC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B489F57-0438-7C4C-8662-70160530709D}"/>
              </a:ext>
            </a:extLst>
          </p:cNvPr>
          <p:cNvCxnSpPr>
            <a:cxnSpLocks/>
          </p:cNvCxnSpPr>
          <p:nvPr/>
        </p:nvCxnSpPr>
        <p:spPr>
          <a:xfrm flipH="1">
            <a:off x="3321739" y="4031281"/>
            <a:ext cx="168357" cy="48453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A close up of a flower&#10;&#10;Description automatically generated">
            <a:extLst>
              <a:ext uri="{FF2B5EF4-FFF2-40B4-BE49-F238E27FC236}">
                <a16:creationId xmlns:a16="http://schemas.microsoft.com/office/drawing/2014/main" id="{1C590F89-A87A-9746-9B7B-F9C071F67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9249" y="1672208"/>
            <a:ext cx="916912" cy="991256"/>
          </a:xfrm>
          <a:prstGeom prst="rect">
            <a:avLst/>
          </a:prstGeom>
        </p:spPr>
      </p:pic>
      <p:pic>
        <p:nvPicPr>
          <p:cNvPr id="54" name="Picture 53" descr="A close up of a flower&#10;&#10;Description automatically generated">
            <a:extLst>
              <a:ext uri="{FF2B5EF4-FFF2-40B4-BE49-F238E27FC236}">
                <a16:creationId xmlns:a16="http://schemas.microsoft.com/office/drawing/2014/main" id="{A6BD33E3-B7FA-F146-9E81-9508B16DE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5043" y="2977785"/>
            <a:ext cx="889800" cy="96194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B25CF02A-4080-BB4F-B41B-7AF3AC9518D5}"/>
              </a:ext>
            </a:extLst>
          </p:cNvPr>
          <p:cNvSpPr txBox="1"/>
          <p:nvPr/>
        </p:nvSpPr>
        <p:spPr>
          <a:xfrm>
            <a:off x="4243557" y="1561241"/>
            <a:ext cx="30170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Multiple locations for bottlenecks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9BDE5E-0781-1746-87E4-B07FC62DDA90}"/>
              </a:ext>
            </a:extLst>
          </p:cNvPr>
          <p:cNvCxnSpPr>
            <a:cxnSpLocks/>
          </p:cNvCxnSpPr>
          <p:nvPr/>
        </p:nvCxnSpPr>
        <p:spPr>
          <a:xfrm>
            <a:off x="6959488" y="2126472"/>
            <a:ext cx="1920374" cy="6849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B7BF3CD-ED1C-C349-87B1-B6AAF1224008}"/>
              </a:ext>
            </a:extLst>
          </p:cNvPr>
          <p:cNvCxnSpPr>
            <a:cxnSpLocks/>
          </p:cNvCxnSpPr>
          <p:nvPr/>
        </p:nvCxnSpPr>
        <p:spPr>
          <a:xfrm>
            <a:off x="6995100" y="2335992"/>
            <a:ext cx="1703377" cy="814925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55724CB-F147-3940-A0AC-A6DF1B1EF894}"/>
              </a:ext>
            </a:extLst>
          </p:cNvPr>
          <p:cNvCxnSpPr>
            <a:cxnSpLocks/>
          </p:cNvCxnSpPr>
          <p:nvPr/>
        </p:nvCxnSpPr>
        <p:spPr>
          <a:xfrm flipH="1">
            <a:off x="5669054" y="2570388"/>
            <a:ext cx="426308" cy="947513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10B0B3F5-6B90-0F48-8540-35A2220B29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64" y="2715747"/>
            <a:ext cx="1078246" cy="1078246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7C199D68-D5F2-B545-8A91-7A219362A573}"/>
              </a:ext>
            </a:extLst>
          </p:cNvPr>
          <p:cNvSpPr txBox="1"/>
          <p:nvPr/>
        </p:nvSpPr>
        <p:spPr>
          <a:xfrm>
            <a:off x="235200" y="3828590"/>
            <a:ext cx="21515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What’s the bottleneck? How to adapt </a:t>
            </a:r>
            <a:r>
              <a:rPr lang="en-US" sz="2000" dirty="0">
                <a:latin typeface="Helvetica" pitchFamily="2" charset="0"/>
              </a:rPr>
              <a:t>how much data to keep in flight?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4764196-8629-334D-BE0E-FE99CFFD4DEF}"/>
              </a:ext>
            </a:extLst>
          </p:cNvPr>
          <p:cNvSpPr txBox="1"/>
          <p:nvPr/>
        </p:nvSpPr>
        <p:spPr>
          <a:xfrm rot="16200000">
            <a:off x="9929752" y="3202419"/>
            <a:ext cx="3017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Flow Control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92B56B1-12EE-1146-A01E-882D2D92BBBB}"/>
              </a:ext>
            </a:extLst>
          </p:cNvPr>
          <p:cNvSpPr txBox="1"/>
          <p:nvPr/>
        </p:nvSpPr>
        <p:spPr>
          <a:xfrm>
            <a:off x="3719637" y="4484262"/>
            <a:ext cx="30170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Congestion Control</a:t>
            </a:r>
          </a:p>
        </p:txBody>
      </p:sp>
    </p:spTree>
    <p:extLst>
      <p:ext uri="{BB962C8B-B14F-4D97-AF65-F5344CB8AC3E}">
        <p14:creationId xmlns:p14="http://schemas.microsoft.com/office/powerpoint/2010/main" val="302557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6" grpId="0"/>
      <p:bldP spid="22" grpId="0"/>
      <p:bldP spid="56" grpId="0"/>
      <p:bldP spid="68" grpId="0"/>
      <p:bldP spid="70" grpId="0"/>
      <p:bldP spid="7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F7A61-0EC7-244D-8DF3-F3562CE4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data to keep in flight?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CDC9F-4B9E-5C40-ABD5-44C4A027D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/>
          </a:bodyPr>
          <a:lstStyle/>
          <a:p>
            <a:r>
              <a:rPr lang="en-US" dirty="0"/>
              <a:t>Challenging question! We want to increase throughput. But: </a:t>
            </a:r>
          </a:p>
          <a:p>
            <a:r>
              <a:rPr lang="en-US" dirty="0"/>
              <a:t>The receiving app must keep up: otherwise, </a:t>
            </a:r>
            <a:r>
              <a:rPr lang="en-US" dirty="0">
                <a:solidFill>
                  <a:srgbClr val="C00000"/>
                </a:solidFill>
              </a:rPr>
              <a:t>receiver socket buffer will fill up</a:t>
            </a:r>
            <a:r>
              <a:rPr lang="en-US" dirty="0"/>
              <a:t>. Once full, subsequent packets are dropped.</a:t>
            </a:r>
          </a:p>
          <a:p>
            <a:r>
              <a:rPr lang="en-US" dirty="0"/>
              <a:t>Even if receiving app is fast, there must be sufficient </a:t>
            </a:r>
            <a:r>
              <a:rPr lang="en-US" dirty="0">
                <a:solidFill>
                  <a:srgbClr val="C00000"/>
                </a:solidFill>
              </a:rPr>
              <a:t>buffering for selective repeat</a:t>
            </a:r>
            <a:r>
              <a:rPr lang="en-US" dirty="0"/>
              <a:t>, if some data is dropped/corrupted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network path </a:t>
            </a:r>
            <a:r>
              <a:rPr lang="en-US" dirty="0"/>
              <a:t>must be able to keep up.</a:t>
            </a:r>
          </a:p>
          <a:p>
            <a:r>
              <a:rPr lang="en-US" dirty="0"/>
              <a:t>We don’t want window to be so large that </a:t>
            </a:r>
            <a:r>
              <a:rPr lang="en-US" dirty="0" err="1"/>
              <a:t>pkts</a:t>
            </a:r>
            <a:r>
              <a:rPr lang="en-US" dirty="0"/>
              <a:t> dropped anyway</a:t>
            </a:r>
          </a:p>
          <a:p>
            <a:r>
              <a:rPr lang="en-US" dirty="0">
                <a:solidFill>
                  <a:srgbClr val="C00000"/>
                </a:solidFill>
              </a:rPr>
              <a:t>Challenge: The sender must figure out where the bottleneck is: receiving app? Socket buffer? A link along the network path?</a:t>
            </a:r>
          </a:p>
          <a:p>
            <a:r>
              <a:rPr lang="en-US" dirty="0"/>
              <a:t>Flow control and congestion control</a:t>
            </a:r>
          </a:p>
        </p:txBody>
      </p:sp>
    </p:spTree>
    <p:extLst>
      <p:ext uri="{BB962C8B-B14F-4D97-AF65-F5344CB8AC3E}">
        <p14:creationId xmlns:p14="http://schemas.microsoft.com/office/powerpoint/2010/main" val="136829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DC926-E8EC-8040-A1ED-5502D9291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C04FF-4F3F-B042-88B0-12BE3E02FE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C0C3-B764-1140-A634-306A92CF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buffers can become full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7EC44-0D94-664D-82A0-8DEC05258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68000" cy="48696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Applications may read data slower than the sender is pushing data in</a:t>
            </a:r>
          </a:p>
          <a:p>
            <a:pPr lvl="1"/>
            <a:r>
              <a:rPr lang="en-US" dirty="0"/>
              <a:t>Example: what if an app infrequently or never calls </a:t>
            </a:r>
            <a:r>
              <a:rPr lang="en-US" sz="2000" dirty="0" err="1">
                <a:latin typeface="Courier" pitchFamily="2" charset="0"/>
              </a:rPr>
              <a:t>recv</a:t>
            </a:r>
            <a:r>
              <a:rPr lang="en-US" sz="2000" dirty="0">
                <a:latin typeface="Courier" pitchFamily="2" charset="0"/>
              </a:rPr>
              <a:t>()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r>
              <a:rPr lang="en-US" dirty="0"/>
              <a:t>There may be too much reordering or packet loss in the network</a:t>
            </a:r>
          </a:p>
          <a:p>
            <a:pPr lvl="1"/>
            <a:r>
              <a:rPr lang="en-US" dirty="0"/>
              <a:t>What if the first few bytes of a window are lost or delayed?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Receivers can only buffer so much before dropping subsequent data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5A7F05-6218-2F4E-B0A2-52595EC68266}"/>
              </a:ext>
            </a:extLst>
          </p:cNvPr>
          <p:cNvGrpSpPr/>
          <p:nvPr/>
        </p:nvGrpSpPr>
        <p:grpSpPr>
          <a:xfrm>
            <a:off x="7797543" y="1413670"/>
            <a:ext cx="3666283" cy="4787104"/>
            <a:chOff x="7797543" y="1413670"/>
            <a:chExt cx="3666283" cy="4787104"/>
          </a:xfrm>
        </p:grpSpPr>
        <p:sp>
          <p:nvSpPr>
            <p:cNvPr id="5" name="Freeform 32">
              <a:extLst>
                <a:ext uri="{FF2B5EF4-FFF2-40B4-BE49-F238E27FC236}">
                  <a16:creationId xmlns:a16="http://schemas.microsoft.com/office/drawing/2014/main" id="{0128FEF6-990F-8741-A8BB-1BABD9916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0514" y="1413670"/>
              <a:ext cx="581025" cy="4206875"/>
            </a:xfrm>
            <a:custGeom>
              <a:avLst/>
              <a:gdLst>
                <a:gd name="T0" fmla="*/ 2147483646 w 366"/>
                <a:gd name="T1" fmla="*/ 2147483646 h 1284"/>
                <a:gd name="T2" fmla="*/ 2147483646 w 366"/>
                <a:gd name="T3" fmla="*/ 0 h 1284"/>
                <a:gd name="T4" fmla="*/ 0 w 366"/>
                <a:gd name="T5" fmla="*/ 2147483646 h 1284"/>
                <a:gd name="T6" fmla="*/ 2147483646 w 366"/>
                <a:gd name="T7" fmla="*/ 2147483646 h 1284"/>
                <a:gd name="T8" fmla="*/ 2147483646 w 366"/>
                <a:gd name="T9" fmla="*/ 2147483646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" name="Rectangle 40">
              <a:extLst>
                <a:ext uri="{FF2B5EF4-FFF2-40B4-BE49-F238E27FC236}">
                  <a16:creationId xmlns:a16="http://schemas.microsoft.com/office/drawing/2014/main" id="{1300D301-2D76-1D48-9513-E7990DC2A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213" y="1521619"/>
              <a:ext cx="2533650" cy="38147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7" name="Oval 31">
              <a:extLst>
                <a:ext uri="{FF2B5EF4-FFF2-40B4-BE49-F238E27FC236}">
                  <a16:creationId xmlns:a16="http://schemas.microsoft.com/office/drawing/2014/main" id="{0738687B-C28C-0844-8A6C-C7E860047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2963" y="1578769"/>
              <a:ext cx="137795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Helvetica" pitchFamily="2" charset="0"/>
                </a:rPr>
                <a:t>application</a:t>
              </a:r>
            </a:p>
            <a:p>
              <a:r>
                <a:rPr lang="en-US" altLang="en-US">
                  <a:latin typeface="Helvetica" pitchFamily="2" charset="0"/>
                </a:rPr>
                <a:t>process</a:t>
              </a:r>
            </a:p>
          </p:txBody>
        </p:sp>
        <p:grpSp>
          <p:nvGrpSpPr>
            <p:cNvPr id="8" name="Group 47">
              <a:extLst>
                <a:ext uri="{FF2B5EF4-FFF2-40B4-BE49-F238E27FC236}">
                  <a16:creationId xmlns:a16="http://schemas.microsoft.com/office/drawing/2014/main" id="{6637B57F-5314-1147-8912-4B62851E7B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41189" y="2647157"/>
              <a:ext cx="1795463" cy="688975"/>
              <a:chOff x="1173" y="2345"/>
              <a:chExt cx="1131" cy="434"/>
            </a:xfrm>
          </p:grpSpPr>
          <p:sp>
            <p:nvSpPr>
              <p:cNvPr id="22" name="Rectangle 44">
                <a:extLst>
                  <a:ext uri="{FF2B5EF4-FFF2-40B4-BE49-F238E27FC236}">
                    <a16:creationId xmlns:a16="http://schemas.microsoft.com/office/drawing/2014/main" id="{B36BAEC6-6362-4A45-A5BC-CEF2F188E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3" y="2345"/>
                <a:ext cx="1131" cy="43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23" name="Text Box 46">
                <a:extLst>
                  <a:ext uri="{FF2B5EF4-FFF2-40B4-BE49-F238E27FC236}">
                    <a16:creationId xmlns:a16="http://schemas.microsoft.com/office/drawing/2014/main" id="{85A99B7B-E984-BB4A-9151-C08D422A89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0" y="2368"/>
                <a:ext cx="100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TCP socket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receiver buffers</a:t>
                </a:r>
              </a:p>
            </p:txBody>
          </p:sp>
        </p:grpSp>
        <p:sp>
          <p:nvSpPr>
            <p:cNvPr id="9" name="Oval 48">
              <a:extLst>
                <a:ext uri="{FF2B5EF4-FFF2-40B4-BE49-F238E27FC236}">
                  <a16:creationId xmlns:a16="http://schemas.microsoft.com/office/drawing/2014/main" id="{CBDD2865-8756-5E4E-8717-ABA191CF5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9463" y="3671094"/>
              <a:ext cx="156210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" name="Text Box 64">
              <a:extLst>
                <a:ext uri="{FF2B5EF4-FFF2-40B4-BE49-F238E27FC236}">
                  <a16:creationId xmlns:a16="http://schemas.microsoft.com/office/drawing/2014/main" id="{BC8E6457-578D-6349-A1AC-BA71F4F64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12752" y="3694906"/>
              <a:ext cx="5725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TCP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code</a:t>
              </a:r>
            </a:p>
          </p:txBody>
        </p:sp>
        <p:sp>
          <p:nvSpPr>
            <p:cNvPr id="11" name="Freeform 61">
              <a:extLst>
                <a:ext uri="{FF2B5EF4-FFF2-40B4-BE49-F238E27FC236}">
                  <a16:creationId xmlns:a16="http://schemas.microsoft.com/office/drawing/2014/main" id="{3E949758-54FC-AD47-9D70-6B38C414D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052" y="3213895"/>
              <a:ext cx="530225" cy="1616013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" name="Line 69">
              <a:extLst>
                <a:ext uri="{FF2B5EF4-FFF2-40B4-BE49-F238E27FC236}">
                  <a16:creationId xmlns:a16="http://schemas.microsoft.com/office/drawing/2014/main" id="{9DC7AF6F-7D26-1F4D-976A-4818CA748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39563" y="2555081"/>
              <a:ext cx="25463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" name="Freeform 63">
              <a:extLst>
                <a:ext uri="{FF2B5EF4-FFF2-40B4-BE49-F238E27FC236}">
                  <a16:creationId xmlns:a16="http://schemas.microsoft.com/office/drawing/2014/main" id="{75A994F4-EA4B-C94B-8826-6751BE30EA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807939" y="2108994"/>
              <a:ext cx="530225" cy="595312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4" name="Rectangle 86">
              <a:extLst>
                <a:ext uri="{FF2B5EF4-FFF2-40B4-BE49-F238E27FC236}">
                  <a16:creationId xmlns:a16="http://schemas.microsoft.com/office/drawing/2014/main" id="{4FE364F1-C0F7-8946-96C6-C7C07404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4539" y="3415506"/>
              <a:ext cx="720725" cy="2095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5" name="Text Box 103">
              <a:extLst>
                <a:ext uri="{FF2B5EF4-FFF2-40B4-BE49-F238E27FC236}">
                  <a16:creationId xmlns:a16="http://schemas.microsoft.com/office/drawing/2014/main" id="{DF4EACDE-1219-F54D-A0D8-BBDB5AE5AB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32787" y="5800664"/>
              <a:ext cx="16773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Helvetica" pitchFamily="2" charset="0"/>
                </a:rPr>
                <a:t>TCP receiver</a:t>
              </a:r>
            </a:p>
          </p:txBody>
        </p:sp>
        <p:sp>
          <p:nvSpPr>
            <p:cNvPr id="16" name="Text Box 116">
              <a:extLst>
                <a:ext uri="{FF2B5EF4-FFF2-40B4-BE49-F238E27FC236}">
                  <a16:creationId xmlns:a16="http://schemas.microsoft.com/office/drawing/2014/main" id="{EC56444E-6103-D241-B201-EA75CCB3E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7543" y="4381255"/>
              <a:ext cx="11334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from sender</a:t>
              </a:r>
            </a:p>
          </p:txBody>
        </p:sp>
        <p:grpSp>
          <p:nvGrpSpPr>
            <p:cNvPr id="17" name="Group 124">
              <a:extLst>
                <a:ext uri="{FF2B5EF4-FFF2-40B4-BE49-F238E27FC236}">
                  <a16:creationId xmlns:a16="http://schemas.microsoft.com/office/drawing/2014/main" id="{F6B3CF72-1794-D541-AB0B-F44E82A23A4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593876" y="4925219"/>
              <a:ext cx="869950" cy="906462"/>
              <a:chOff x="-44" y="1473"/>
              <a:chExt cx="981" cy="1105"/>
            </a:xfrm>
          </p:grpSpPr>
          <p:pic>
            <p:nvPicPr>
              <p:cNvPr id="20" name="Picture 125" descr="desktop_computer_stylized_medium">
                <a:extLst>
                  <a:ext uri="{FF2B5EF4-FFF2-40B4-BE49-F238E27FC236}">
                    <a16:creationId xmlns:a16="http://schemas.microsoft.com/office/drawing/2014/main" id="{03A397D3-9CCE-924F-B5B1-EABFC293F8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Freeform 126">
                <a:extLst>
                  <a:ext uri="{FF2B5EF4-FFF2-40B4-BE49-F238E27FC236}">
                    <a16:creationId xmlns:a16="http://schemas.microsoft.com/office/drawing/2014/main" id="{33B4D953-5872-7749-9572-FD901750BAD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497 w 356"/>
                  <a:gd name="T3" fmla="*/ 469 h 368"/>
                  <a:gd name="T4" fmla="*/ 8894 w 356"/>
                  <a:gd name="T5" fmla="*/ 9780 h 368"/>
                  <a:gd name="T6" fmla="*/ 1960 w 356"/>
                  <a:gd name="T7" fmla="*/ 1223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EB93806-B055-3947-872C-95C8667F5D02}"/>
                </a:ext>
              </a:extLst>
            </p:cNvPr>
            <p:cNvCxnSpPr/>
            <p:nvPr/>
          </p:nvCxnSpPr>
          <p:spPr>
            <a:xfrm>
              <a:off x="8899146" y="4878327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A30D8AA-5089-2B44-9D65-FA7AE3652202}"/>
                </a:ext>
              </a:extLst>
            </p:cNvPr>
            <p:cNvCxnSpPr/>
            <p:nvPr/>
          </p:nvCxnSpPr>
          <p:spPr>
            <a:xfrm>
              <a:off x="9249252" y="4866604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033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C0C3-B764-1140-A634-306A92CF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avoid drops due to buffer fill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7EC44-0D94-664D-82A0-8DEC05258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68000" cy="4885141"/>
          </a:xfrm>
        </p:spPr>
        <p:txBody>
          <a:bodyPr>
            <a:normAutofit/>
          </a:bodyPr>
          <a:lstStyle/>
          <a:p>
            <a:r>
              <a:rPr lang="en-US" dirty="0"/>
              <a:t>Have a TCP sender only send as much as the </a:t>
            </a:r>
            <a:r>
              <a:rPr lang="en-US" dirty="0">
                <a:solidFill>
                  <a:srgbClr val="C00000"/>
                </a:solidFill>
              </a:rPr>
              <a:t>free buffer space </a:t>
            </a:r>
            <a:r>
              <a:rPr lang="en-US" dirty="0"/>
              <a:t>available at the receiver. </a:t>
            </a:r>
          </a:p>
          <a:p>
            <a:r>
              <a:rPr lang="en-US" i="1" dirty="0"/>
              <a:t>Amount of free buffer varies over time!</a:t>
            </a:r>
          </a:p>
          <a:p>
            <a:r>
              <a:rPr lang="en-US" dirty="0"/>
              <a:t>TCP implements </a:t>
            </a:r>
            <a:r>
              <a:rPr lang="en-US" dirty="0">
                <a:solidFill>
                  <a:srgbClr val="C00000"/>
                </a:solidFill>
              </a:rPr>
              <a:t>flow control</a:t>
            </a:r>
          </a:p>
          <a:p>
            <a:r>
              <a:rPr lang="en-US" dirty="0"/>
              <a:t>Receiver’s ACK contains the amount of data the sender can transmit without running out the receiver’s socket buffer</a:t>
            </a:r>
          </a:p>
          <a:p>
            <a:r>
              <a:rPr lang="en-US" dirty="0"/>
              <a:t>This number is called the </a:t>
            </a:r>
            <a:r>
              <a:rPr lang="en-US" dirty="0">
                <a:solidFill>
                  <a:srgbClr val="C00000"/>
                </a:solidFill>
              </a:rPr>
              <a:t>advertised window size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5A7F05-6218-2F4E-B0A2-52595EC68266}"/>
              </a:ext>
            </a:extLst>
          </p:cNvPr>
          <p:cNvGrpSpPr/>
          <p:nvPr/>
        </p:nvGrpSpPr>
        <p:grpSpPr>
          <a:xfrm>
            <a:off x="7797543" y="1413670"/>
            <a:ext cx="3666283" cy="4787104"/>
            <a:chOff x="7797543" y="1413670"/>
            <a:chExt cx="3666283" cy="4787104"/>
          </a:xfrm>
        </p:grpSpPr>
        <p:sp>
          <p:nvSpPr>
            <p:cNvPr id="5" name="Freeform 32">
              <a:extLst>
                <a:ext uri="{FF2B5EF4-FFF2-40B4-BE49-F238E27FC236}">
                  <a16:creationId xmlns:a16="http://schemas.microsoft.com/office/drawing/2014/main" id="{0128FEF6-990F-8741-A8BB-1BABD9916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0514" y="1413670"/>
              <a:ext cx="581025" cy="4206875"/>
            </a:xfrm>
            <a:custGeom>
              <a:avLst/>
              <a:gdLst>
                <a:gd name="T0" fmla="*/ 2147483646 w 366"/>
                <a:gd name="T1" fmla="*/ 2147483646 h 1284"/>
                <a:gd name="T2" fmla="*/ 2147483646 w 366"/>
                <a:gd name="T3" fmla="*/ 0 h 1284"/>
                <a:gd name="T4" fmla="*/ 0 w 366"/>
                <a:gd name="T5" fmla="*/ 2147483646 h 1284"/>
                <a:gd name="T6" fmla="*/ 2147483646 w 366"/>
                <a:gd name="T7" fmla="*/ 2147483646 h 1284"/>
                <a:gd name="T8" fmla="*/ 2147483646 w 366"/>
                <a:gd name="T9" fmla="*/ 2147483646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" name="Rectangle 40">
              <a:extLst>
                <a:ext uri="{FF2B5EF4-FFF2-40B4-BE49-F238E27FC236}">
                  <a16:creationId xmlns:a16="http://schemas.microsoft.com/office/drawing/2014/main" id="{1300D301-2D76-1D48-9513-E7990DC2A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213" y="1521619"/>
              <a:ext cx="2533650" cy="38147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7" name="Oval 31">
              <a:extLst>
                <a:ext uri="{FF2B5EF4-FFF2-40B4-BE49-F238E27FC236}">
                  <a16:creationId xmlns:a16="http://schemas.microsoft.com/office/drawing/2014/main" id="{0738687B-C28C-0844-8A6C-C7E860047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2963" y="1578769"/>
              <a:ext cx="137795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Helvetica" pitchFamily="2" charset="0"/>
                </a:rPr>
                <a:t>application</a:t>
              </a:r>
            </a:p>
            <a:p>
              <a:r>
                <a:rPr lang="en-US" altLang="en-US">
                  <a:latin typeface="Helvetica" pitchFamily="2" charset="0"/>
                </a:rPr>
                <a:t>process</a:t>
              </a:r>
            </a:p>
          </p:txBody>
        </p:sp>
        <p:grpSp>
          <p:nvGrpSpPr>
            <p:cNvPr id="8" name="Group 47">
              <a:extLst>
                <a:ext uri="{FF2B5EF4-FFF2-40B4-BE49-F238E27FC236}">
                  <a16:creationId xmlns:a16="http://schemas.microsoft.com/office/drawing/2014/main" id="{6637B57F-5314-1147-8912-4B62851E7B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41189" y="2647157"/>
              <a:ext cx="1795463" cy="688975"/>
              <a:chOff x="1173" y="2345"/>
              <a:chExt cx="1131" cy="434"/>
            </a:xfrm>
          </p:grpSpPr>
          <p:sp>
            <p:nvSpPr>
              <p:cNvPr id="22" name="Rectangle 44">
                <a:extLst>
                  <a:ext uri="{FF2B5EF4-FFF2-40B4-BE49-F238E27FC236}">
                    <a16:creationId xmlns:a16="http://schemas.microsoft.com/office/drawing/2014/main" id="{B36BAEC6-6362-4A45-A5BC-CEF2F188E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3" y="2345"/>
                <a:ext cx="1131" cy="43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23" name="Text Box 46">
                <a:extLst>
                  <a:ext uri="{FF2B5EF4-FFF2-40B4-BE49-F238E27FC236}">
                    <a16:creationId xmlns:a16="http://schemas.microsoft.com/office/drawing/2014/main" id="{85A99B7B-E984-BB4A-9151-C08D422A89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0" y="2368"/>
                <a:ext cx="100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TCP socket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receiver buffers</a:t>
                </a:r>
              </a:p>
            </p:txBody>
          </p:sp>
        </p:grpSp>
        <p:sp>
          <p:nvSpPr>
            <p:cNvPr id="9" name="Oval 48">
              <a:extLst>
                <a:ext uri="{FF2B5EF4-FFF2-40B4-BE49-F238E27FC236}">
                  <a16:creationId xmlns:a16="http://schemas.microsoft.com/office/drawing/2014/main" id="{CBDD2865-8756-5E4E-8717-ABA191CF5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9463" y="3671094"/>
              <a:ext cx="156210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" name="Text Box 64">
              <a:extLst>
                <a:ext uri="{FF2B5EF4-FFF2-40B4-BE49-F238E27FC236}">
                  <a16:creationId xmlns:a16="http://schemas.microsoft.com/office/drawing/2014/main" id="{BC8E6457-578D-6349-A1AC-BA71F4F64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12752" y="3694906"/>
              <a:ext cx="5725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TCP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code</a:t>
              </a:r>
            </a:p>
          </p:txBody>
        </p:sp>
        <p:sp>
          <p:nvSpPr>
            <p:cNvPr id="11" name="Freeform 61">
              <a:extLst>
                <a:ext uri="{FF2B5EF4-FFF2-40B4-BE49-F238E27FC236}">
                  <a16:creationId xmlns:a16="http://schemas.microsoft.com/office/drawing/2014/main" id="{3E949758-54FC-AD47-9D70-6B38C414D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052" y="3213895"/>
              <a:ext cx="530225" cy="1616013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" name="Line 69">
              <a:extLst>
                <a:ext uri="{FF2B5EF4-FFF2-40B4-BE49-F238E27FC236}">
                  <a16:creationId xmlns:a16="http://schemas.microsoft.com/office/drawing/2014/main" id="{9DC7AF6F-7D26-1F4D-976A-4818CA748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39563" y="2555081"/>
              <a:ext cx="25463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" name="Freeform 63">
              <a:extLst>
                <a:ext uri="{FF2B5EF4-FFF2-40B4-BE49-F238E27FC236}">
                  <a16:creationId xmlns:a16="http://schemas.microsoft.com/office/drawing/2014/main" id="{75A994F4-EA4B-C94B-8826-6751BE30EA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807939" y="2108994"/>
              <a:ext cx="530225" cy="595312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4" name="Rectangle 86">
              <a:extLst>
                <a:ext uri="{FF2B5EF4-FFF2-40B4-BE49-F238E27FC236}">
                  <a16:creationId xmlns:a16="http://schemas.microsoft.com/office/drawing/2014/main" id="{4FE364F1-C0F7-8946-96C6-C7C07404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4539" y="3415506"/>
              <a:ext cx="720725" cy="2095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5" name="Text Box 103">
              <a:extLst>
                <a:ext uri="{FF2B5EF4-FFF2-40B4-BE49-F238E27FC236}">
                  <a16:creationId xmlns:a16="http://schemas.microsoft.com/office/drawing/2014/main" id="{DF4EACDE-1219-F54D-A0D8-BBDB5AE5AB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7543" y="5800664"/>
              <a:ext cx="27478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Helvetica" pitchFamily="2" charset="0"/>
                </a:rPr>
                <a:t>receiver protocol stack</a:t>
              </a:r>
            </a:p>
          </p:txBody>
        </p:sp>
        <p:sp>
          <p:nvSpPr>
            <p:cNvPr id="16" name="Text Box 116">
              <a:extLst>
                <a:ext uri="{FF2B5EF4-FFF2-40B4-BE49-F238E27FC236}">
                  <a16:creationId xmlns:a16="http://schemas.microsoft.com/office/drawing/2014/main" id="{EC56444E-6103-D241-B201-EA75CCB3E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7543" y="4381255"/>
              <a:ext cx="11334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from sender</a:t>
              </a:r>
            </a:p>
          </p:txBody>
        </p:sp>
        <p:grpSp>
          <p:nvGrpSpPr>
            <p:cNvPr id="17" name="Group 124">
              <a:extLst>
                <a:ext uri="{FF2B5EF4-FFF2-40B4-BE49-F238E27FC236}">
                  <a16:creationId xmlns:a16="http://schemas.microsoft.com/office/drawing/2014/main" id="{F6B3CF72-1794-D541-AB0B-F44E82A23A4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593876" y="4925219"/>
              <a:ext cx="869950" cy="906462"/>
              <a:chOff x="-44" y="1473"/>
              <a:chExt cx="981" cy="1105"/>
            </a:xfrm>
          </p:grpSpPr>
          <p:pic>
            <p:nvPicPr>
              <p:cNvPr id="20" name="Picture 125" descr="desktop_computer_stylized_medium">
                <a:extLst>
                  <a:ext uri="{FF2B5EF4-FFF2-40B4-BE49-F238E27FC236}">
                    <a16:creationId xmlns:a16="http://schemas.microsoft.com/office/drawing/2014/main" id="{03A397D3-9CCE-924F-B5B1-EABFC293F8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Freeform 126">
                <a:extLst>
                  <a:ext uri="{FF2B5EF4-FFF2-40B4-BE49-F238E27FC236}">
                    <a16:creationId xmlns:a16="http://schemas.microsoft.com/office/drawing/2014/main" id="{33B4D953-5872-7749-9572-FD901750BAD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497 w 356"/>
                  <a:gd name="T3" fmla="*/ 469 h 368"/>
                  <a:gd name="T4" fmla="*/ 8894 w 356"/>
                  <a:gd name="T5" fmla="*/ 9780 h 368"/>
                  <a:gd name="T6" fmla="*/ 1960 w 356"/>
                  <a:gd name="T7" fmla="*/ 1223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EB93806-B055-3947-872C-95C8667F5D02}"/>
                </a:ext>
              </a:extLst>
            </p:cNvPr>
            <p:cNvCxnSpPr/>
            <p:nvPr/>
          </p:nvCxnSpPr>
          <p:spPr>
            <a:xfrm>
              <a:off x="8899146" y="4878327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A30D8AA-5089-2B44-9D65-FA7AE3652202}"/>
                </a:ext>
              </a:extLst>
            </p:cNvPr>
            <p:cNvCxnSpPr/>
            <p:nvPr/>
          </p:nvCxnSpPr>
          <p:spPr>
            <a:xfrm>
              <a:off x="9249252" y="4866604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892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4D98-C012-6348-941F-4950ED91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 in TCP headers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245DA3D-3A41-754E-A233-317973311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784" y="1493532"/>
            <a:ext cx="7990431" cy="5364468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4E2B02E-DB82-ED4E-8906-F19952E9544B}"/>
              </a:ext>
            </a:extLst>
          </p:cNvPr>
          <p:cNvSpPr/>
          <p:nvPr/>
        </p:nvSpPr>
        <p:spPr>
          <a:xfrm>
            <a:off x="6989736" y="3564610"/>
            <a:ext cx="1766806" cy="743919"/>
          </a:xfrm>
          <a:prstGeom prst="ellipse">
            <a:avLst/>
          </a:prstGeom>
          <a:noFill/>
          <a:ln w="1016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655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2C0C-85FF-6741-9D81-3E811B72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5C78-2871-824A-8A15-6BB75A7B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93981" cy="4351338"/>
          </a:xfrm>
        </p:spPr>
        <p:txBody>
          <a:bodyPr/>
          <a:lstStyle/>
          <a:p>
            <a:r>
              <a:rPr lang="en-US" dirty="0"/>
              <a:t>Receiver </a:t>
            </a:r>
            <a:r>
              <a:rPr lang="en-US" dirty="0">
                <a:solidFill>
                  <a:srgbClr val="C00000"/>
                </a:solidFill>
              </a:rPr>
              <a:t>advertises</a:t>
            </a:r>
            <a:r>
              <a:rPr lang="en-US" dirty="0"/>
              <a:t> to sender (in </a:t>
            </a:r>
            <a:r>
              <a:rPr lang="en-US"/>
              <a:t>the ACK) how </a:t>
            </a:r>
            <a:r>
              <a:rPr lang="en-US" dirty="0"/>
              <a:t>much free buffer </a:t>
            </a:r>
            <a:r>
              <a:rPr lang="en-US"/>
              <a:t>is available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540A6C-4306-5148-AD49-1B9B64483061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E8087-DAD0-7247-8D55-CB5BA5BA0810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02DEF6-EA02-E44E-9F8B-95CE7AF49857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C2F01C-BFC4-8440-8F8D-9271684AB008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14DCC-5A6E-124C-9B79-E962A8E8A1A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E049D1-177A-1346-9DDE-A78C19087B7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B2D0A5-3B7C-0848-8DDB-38A6042A721B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760DA6-C0BF-BB49-8035-0D57679B14BA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0EDDCF-62BC-1F42-B9DC-57A3228A8C65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C88C55-0D77-C040-AEE0-8442127B9379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65AA92-A9DB-0047-BEFF-736FD9C3BB33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42F710-583E-0744-819F-6381322C5E20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EEA8E1-85A0-1B42-8A26-89F10A89D7DC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4ACFC2-6349-CE44-9D95-B84F9CEA32A8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767C3E-DE9A-C445-A4F3-C3FDC7B7177E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4F7E91-73B6-144F-8B0D-0CE3CAAC4B9A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46130E-9103-AC42-BBB7-DC1677AD7A01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3358C-EFCA-F144-AE81-C1E990600A14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AA83A-A3FA-E740-AD05-97D4E7836FCD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D0CC03-EB8C-0C41-9FE9-75F7E5874479}"/>
              </a:ext>
            </a:extLst>
          </p:cNvPr>
          <p:cNvCxnSpPr>
            <a:cxnSpLocks/>
          </p:cNvCxnSpPr>
          <p:nvPr/>
        </p:nvCxnSpPr>
        <p:spPr>
          <a:xfrm flipH="1">
            <a:off x="8795152" y="3428469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39D369-D480-B449-B94E-207392E4E014}"/>
              </a:ext>
            </a:extLst>
          </p:cNvPr>
          <p:cNvSpPr txBox="1"/>
          <p:nvPr/>
        </p:nvSpPr>
        <p:spPr>
          <a:xfrm>
            <a:off x="9543069" y="396731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36306A-F4EF-6640-AD27-0B3D2471D3F4}"/>
              </a:ext>
            </a:extLst>
          </p:cNvPr>
          <p:cNvCxnSpPr>
            <a:cxnSpLocks/>
          </p:cNvCxnSpPr>
          <p:nvPr/>
        </p:nvCxnSpPr>
        <p:spPr>
          <a:xfrm>
            <a:off x="8825763" y="2914353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10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2B18033-5BF3-EC4F-83C8-9F50686E6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683" y="2918632"/>
            <a:ext cx="5054308" cy="3393268"/>
          </a:xfrm>
          <a:prstGeom prst="rect">
            <a:avLst/>
          </a:prstGeom>
        </p:spPr>
      </p:pic>
      <p:sp>
        <p:nvSpPr>
          <p:cNvPr id="109" name="Oval 108">
            <a:extLst>
              <a:ext uri="{FF2B5EF4-FFF2-40B4-BE49-F238E27FC236}">
                <a16:creationId xmlns:a16="http://schemas.microsoft.com/office/drawing/2014/main" id="{4B6914CD-3D4E-1245-B8D7-95BB99E7F2C6}"/>
              </a:ext>
            </a:extLst>
          </p:cNvPr>
          <p:cNvSpPr/>
          <p:nvPr/>
        </p:nvSpPr>
        <p:spPr>
          <a:xfrm>
            <a:off x="5240091" y="4091822"/>
            <a:ext cx="1067719" cy="794978"/>
          </a:xfrm>
          <a:prstGeom prst="ellipse">
            <a:avLst/>
          </a:prstGeom>
          <a:noFill/>
          <a:ln w="1016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6E631B7-7B2B-1B41-BBBC-CAE642A68429}"/>
              </a:ext>
            </a:extLst>
          </p:cNvPr>
          <p:cNvCxnSpPr>
            <a:cxnSpLocks/>
          </p:cNvCxnSpPr>
          <p:nvPr/>
        </p:nvCxnSpPr>
        <p:spPr>
          <a:xfrm flipH="1" flipV="1">
            <a:off x="6480275" y="4715350"/>
            <a:ext cx="2070933" cy="56110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29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2C0C-85FF-6741-9D81-3E811B72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5C78-2871-824A-8A15-6BB75A7B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93981" cy="4351338"/>
          </a:xfrm>
        </p:spPr>
        <p:txBody>
          <a:bodyPr/>
          <a:lstStyle/>
          <a:p>
            <a:r>
              <a:rPr lang="en-US" dirty="0"/>
              <a:t>Subsequently, the sender’s sliding window cannot be larger than this value</a:t>
            </a:r>
          </a:p>
          <a:p>
            <a:r>
              <a:rPr lang="en-US" dirty="0"/>
              <a:t>Restriction on new sequence numbers that can be transmitted</a:t>
            </a:r>
          </a:p>
          <a:p>
            <a:r>
              <a:rPr lang="en-US" dirty="0"/>
              <a:t>== restriction on sending rate!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540A6C-4306-5148-AD49-1B9B64483061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E8087-DAD0-7247-8D55-CB5BA5BA0810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02DEF6-EA02-E44E-9F8B-95CE7AF49857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C2F01C-BFC4-8440-8F8D-9271684AB008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14DCC-5A6E-124C-9B79-E962A8E8A1A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E049D1-177A-1346-9DDE-A78C19087B7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B2D0A5-3B7C-0848-8DDB-38A6042A721B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760DA6-C0BF-BB49-8035-0D57679B14BA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0EDDCF-62BC-1F42-B9DC-57A3228A8C65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C88C55-0D77-C040-AEE0-8442127B9379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65AA92-A9DB-0047-BEFF-736FD9C3BB33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42F710-583E-0744-819F-6381322C5E20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EEA8E1-85A0-1B42-8A26-89F10A89D7DC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4ACFC2-6349-CE44-9D95-B84F9CEA32A8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767C3E-DE9A-C445-A4F3-C3FDC7B7177E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4F7E91-73B6-144F-8B0D-0CE3CAAC4B9A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46130E-9103-AC42-BBB7-DC1677AD7A01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3358C-EFCA-F144-AE81-C1E990600A14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AA83A-A3FA-E740-AD05-97D4E7836FCD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D0CC03-EB8C-0C41-9FE9-75F7E5874479}"/>
              </a:ext>
            </a:extLst>
          </p:cNvPr>
          <p:cNvCxnSpPr>
            <a:cxnSpLocks/>
          </p:cNvCxnSpPr>
          <p:nvPr/>
        </p:nvCxnSpPr>
        <p:spPr>
          <a:xfrm flipH="1">
            <a:off x="8795152" y="3428469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39D369-D480-B449-B94E-207392E4E014}"/>
              </a:ext>
            </a:extLst>
          </p:cNvPr>
          <p:cNvSpPr txBox="1"/>
          <p:nvPr/>
        </p:nvSpPr>
        <p:spPr>
          <a:xfrm>
            <a:off x="9543069" y="396731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36306A-F4EF-6640-AD27-0B3D2471D3F4}"/>
              </a:ext>
            </a:extLst>
          </p:cNvPr>
          <p:cNvCxnSpPr>
            <a:cxnSpLocks/>
          </p:cNvCxnSpPr>
          <p:nvPr/>
        </p:nvCxnSpPr>
        <p:spPr>
          <a:xfrm>
            <a:off x="8825763" y="2914353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5DC05D-E6CF-544B-912A-07B419BEF1CC}"/>
              </a:ext>
            </a:extLst>
          </p:cNvPr>
          <p:cNvGrpSpPr/>
          <p:nvPr/>
        </p:nvGrpSpPr>
        <p:grpSpPr>
          <a:xfrm>
            <a:off x="2485285" y="5071773"/>
            <a:ext cx="4098976" cy="493632"/>
            <a:chOff x="2038352" y="4479756"/>
            <a:chExt cx="7478713" cy="636306"/>
          </a:xfrm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03F60213-0808-4B4C-8DFA-B641D07993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9756"/>
              <a:ext cx="7478713" cy="636306"/>
              <a:chOff x="514350" y="4883611"/>
              <a:chExt cx="7479030" cy="635679"/>
            </a:xfrm>
          </p:grpSpPr>
          <p:sp>
            <p:nvSpPr>
              <p:cNvPr id="41" name="Rectangle 1">
                <a:extLst>
                  <a:ext uri="{FF2B5EF4-FFF2-40B4-BE49-F238E27FC236}">
                    <a16:creationId xmlns:a16="http://schemas.microsoft.com/office/drawing/2014/main" id="{5530949D-5311-A440-AF73-B8E1E0D1F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98F5254-C866-AF4F-98EB-F96D46768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6F62890-FC77-7846-BA95-519D6DF3A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1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26FFF1E-08C6-2C4F-A2FE-B83166D57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E92E2D6-2D46-2646-B86B-6E0D27256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32B3FE-C325-A942-B1E6-8B582DC14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59" y="4883613"/>
                <a:ext cx="754379" cy="63567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D93A05F-EEA3-014C-8683-0B87AFFC1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EEF4445-8140-FB4E-B8A7-013FF8372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7415EEF-DA1C-6748-A16B-4C965B66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1" y="4883612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490EC13-8740-4544-B160-DFC77F2F9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BA74A4B-607B-4845-9052-E7519A99B749}"/>
                </a:ext>
              </a:extLst>
            </p:cNvPr>
            <p:cNvSpPr txBox="1"/>
            <p:nvPr/>
          </p:nvSpPr>
          <p:spPr>
            <a:xfrm>
              <a:off x="2242315" y="456091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48AED9-79DF-8D4D-AE0B-FD13C02E623B}"/>
                </a:ext>
              </a:extLst>
            </p:cNvPr>
            <p:cNvSpPr txBox="1"/>
            <p:nvPr/>
          </p:nvSpPr>
          <p:spPr>
            <a:xfrm>
              <a:off x="2925286" y="456854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E456AA-2AD5-3748-8287-C9506C9BFD37}"/>
                </a:ext>
              </a:extLst>
            </p:cNvPr>
            <p:cNvSpPr txBox="1"/>
            <p:nvPr/>
          </p:nvSpPr>
          <p:spPr>
            <a:xfrm>
              <a:off x="3640658" y="457782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5DFB22C-4A6D-BE4E-8778-70A02E3E9C8D}"/>
                </a:ext>
              </a:extLst>
            </p:cNvPr>
            <p:cNvSpPr txBox="1"/>
            <p:nvPr/>
          </p:nvSpPr>
          <p:spPr>
            <a:xfrm>
              <a:off x="4343508" y="456557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F8DC181-740C-0940-8F0A-17ABF0D29475}"/>
                </a:ext>
              </a:extLst>
            </p:cNvPr>
            <p:cNvSpPr txBox="1"/>
            <p:nvPr/>
          </p:nvSpPr>
          <p:spPr>
            <a:xfrm>
              <a:off x="5159214" y="4570193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B5AAB0-07E3-8D49-AB71-75B888260351}"/>
                </a:ext>
              </a:extLst>
            </p:cNvPr>
            <p:cNvSpPr txBox="1"/>
            <p:nvPr/>
          </p:nvSpPr>
          <p:spPr>
            <a:xfrm>
              <a:off x="5842186" y="457782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809F84-9D45-B64B-928A-A61A8E2FA314}"/>
                </a:ext>
              </a:extLst>
            </p:cNvPr>
            <p:cNvSpPr txBox="1"/>
            <p:nvPr/>
          </p:nvSpPr>
          <p:spPr>
            <a:xfrm>
              <a:off x="6631205" y="4587103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A997C7-D293-4945-8CFB-041F420510FA}"/>
                </a:ext>
              </a:extLst>
            </p:cNvPr>
            <p:cNvSpPr txBox="1"/>
            <p:nvPr/>
          </p:nvSpPr>
          <p:spPr>
            <a:xfrm>
              <a:off x="7397532" y="458377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A175F88-E1E7-A44D-87EB-0D5868A29FA1}"/>
                </a:ext>
              </a:extLst>
            </p:cNvPr>
            <p:cNvSpPr txBox="1"/>
            <p:nvPr/>
          </p:nvSpPr>
          <p:spPr>
            <a:xfrm>
              <a:off x="8934505" y="4576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CAE8996-0F47-014C-83E9-51622F01A6FB}"/>
                </a:ext>
              </a:extLst>
            </p:cNvPr>
            <p:cNvSpPr txBox="1"/>
            <p:nvPr/>
          </p:nvSpPr>
          <p:spPr>
            <a:xfrm>
              <a:off x="8152786" y="4569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0256DA2-3800-9A43-B11F-B0EA71290AF7}"/>
              </a:ext>
            </a:extLst>
          </p:cNvPr>
          <p:cNvGrpSpPr/>
          <p:nvPr/>
        </p:nvGrpSpPr>
        <p:grpSpPr>
          <a:xfrm>
            <a:off x="2266379" y="5672107"/>
            <a:ext cx="2271948" cy="1189758"/>
            <a:chOff x="2265162" y="5155302"/>
            <a:chExt cx="2065510" cy="1142274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E6FE849-EBDE-FC49-B274-7619219228A4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7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C5AA679-D6A8-BB42-A14E-D15330856B05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A32C256-CA6E-844F-B9A0-DD56E234BE55}"/>
              </a:ext>
            </a:extLst>
          </p:cNvPr>
          <p:cNvGrpSpPr/>
          <p:nvPr/>
        </p:nvGrpSpPr>
        <p:grpSpPr>
          <a:xfrm>
            <a:off x="4327023" y="5686516"/>
            <a:ext cx="2271948" cy="1140442"/>
            <a:chOff x="2265162" y="5155302"/>
            <a:chExt cx="2065510" cy="109492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317EB6-0380-2945-9583-0CEE4729DF17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transmitted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06991F8-F3AD-9843-AEC1-67669E714961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F50FED5-4326-974B-B217-EBFA4B230346}"/>
              </a:ext>
            </a:extLst>
          </p:cNvPr>
          <p:cNvSpPr txBox="1"/>
          <p:nvPr/>
        </p:nvSpPr>
        <p:spPr>
          <a:xfrm>
            <a:off x="2771759" y="4300533"/>
            <a:ext cx="49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&lt;=  Advertised window</a:t>
            </a:r>
            <a:endParaRPr lang="en-US" sz="2400" dirty="0">
              <a:latin typeface="Helvetica" pitchFamily="2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CA61488-FA70-DA4B-8FFC-AB941DA061CB}"/>
              </a:ext>
            </a:extLst>
          </p:cNvPr>
          <p:cNvCxnSpPr/>
          <p:nvPr/>
        </p:nvCxnSpPr>
        <p:spPr>
          <a:xfrm>
            <a:off x="3690129" y="4815052"/>
            <a:ext cx="2067237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F63D73-1E06-7E47-9752-DF6CA95CA380}"/>
              </a:ext>
            </a:extLst>
          </p:cNvPr>
          <p:cNvSpPr txBox="1"/>
          <p:nvPr/>
        </p:nvSpPr>
        <p:spPr>
          <a:xfrm>
            <a:off x="449119" y="4988039"/>
            <a:ext cx="1816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Sender’s view:</a:t>
            </a:r>
          </a:p>
        </p:txBody>
      </p:sp>
    </p:spTree>
    <p:extLst>
      <p:ext uri="{BB962C8B-B14F-4D97-AF65-F5344CB8AC3E}">
        <p14:creationId xmlns:p14="http://schemas.microsoft.com/office/powerpoint/2010/main" val="90830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2C0C-85FF-6741-9D81-3E811B72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5C78-2871-824A-8A15-6BB75A7B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93981" cy="4351338"/>
          </a:xfrm>
        </p:spPr>
        <p:txBody>
          <a:bodyPr/>
          <a:lstStyle/>
          <a:p>
            <a:r>
              <a:rPr lang="en-US" dirty="0"/>
              <a:t>If receiver app is too slow reading data: </a:t>
            </a:r>
          </a:p>
          <a:p>
            <a:pPr lvl="1"/>
            <a:r>
              <a:rPr lang="en-US" dirty="0"/>
              <a:t>receiver socket buffer fills up</a:t>
            </a:r>
          </a:p>
          <a:p>
            <a:pPr lvl="1"/>
            <a:r>
              <a:rPr lang="en-US" dirty="0"/>
              <a:t>So, advertised window shrinks</a:t>
            </a:r>
          </a:p>
          <a:p>
            <a:pPr lvl="1"/>
            <a:r>
              <a:rPr lang="en-US" dirty="0"/>
              <a:t>So, sender’s window shrinks</a:t>
            </a:r>
          </a:p>
          <a:p>
            <a:pPr lvl="1"/>
            <a:r>
              <a:rPr lang="en-US" dirty="0"/>
              <a:t>So, sender’s sending rate reduces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540A6C-4306-5148-AD49-1B9B64483061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E8087-DAD0-7247-8D55-CB5BA5BA0810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02DEF6-EA02-E44E-9F8B-95CE7AF49857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C2F01C-BFC4-8440-8F8D-9271684AB008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14DCC-5A6E-124C-9B79-E962A8E8A1A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E049D1-177A-1346-9DDE-A78C19087B7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B2D0A5-3B7C-0848-8DDB-38A6042A721B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760DA6-C0BF-BB49-8035-0D57679B14BA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0EDDCF-62BC-1F42-B9DC-57A3228A8C65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C88C55-0D77-C040-AEE0-8442127B9379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65AA92-A9DB-0047-BEFF-736FD9C3BB33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42F710-583E-0744-819F-6381322C5E20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EEA8E1-85A0-1B42-8A26-89F10A89D7DC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4ACFC2-6349-CE44-9D95-B84F9CEA32A8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767C3E-DE9A-C445-A4F3-C3FDC7B7177E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4F7E91-73B6-144F-8B0D-0CE3CAAC4B9A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46130E-9103-AC42-BBB7-DC1677AD7A01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3358C-EFCA-F144-AE81-C1E990600A14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AA83A-A3FA-E740-AD05-97D4E7836FCD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D0CC03-EB8C-0C41-9FE9-75F7E5874479}"/>
              </a:ext>
            </a:extLst>
          </p:cNvPr>
          <p:cNvCxnSpPr>
            <a:cxnSpLocks/>
          </p:cNvCxnSpPr>
          <p:nvPr/>
        </p:nvCxnSpPr>
        <p:spPr>
          <a:xfrm flipH="1">
            <a:off x="8795152" y="3428469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39D369-D480-B449-B94E-207392E4E014}"/>
              </a:ext>
            </a:extLst>
          </p:cNvPr>
          <p:cNvSpPr txBox="1"/>
          <p:nvPr/>
        </p:nvSpPr>
        <p:spPr>
          <a:xfrm>
            <a:off x="9543069" y="396731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36306A-F4EF-6640-AD27-0B3D2471D3F4}"/>
              </a:ext>
            </a:extLst>
          </p:cNvPr>
          <p:cNvCxnSpPr>
            <a:cxnSpLocks/>
          </p:cNvCxnSpPr>
          <p:nvPr/>
        </p:nvCxnSpPr>
        <p:spPr>
          <a:xfrm>
            <a:off x="8825763" y="2914353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5DC05D-E6CF-544B-912A-07B419BEF1CC}"/>
              </a:ext>
            </a:extLst>
          </p:cNvPr>
          <p:cNvGrpSpPr/>
          <p:nvPr/>
        </p:nvGrpSpPr>
        <p:grpSpPr>
          <a:xfrm>
            <a:off x="2485285" y="5071773"/>
            <a:ext cx="4098976" cy="493632"/>
            <a:chOff x="2038352" y="4479756"/>
            <a:chExt cx="7478713" cy="636306"/>
          </a:xfrm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03F60213-0808-4B4C-8DFA-B641D07993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9756"/>
              <a:ext cx="7478713" cy="636306"/>
              <a:chOff x="514350" y="4883611"/>
              <a:chExt cx="7479030" cy="635679"/>
            </a:xfrm>
          </p:grpSpPr>
          <p:sp>
            <p:nvSpPr>
              <p:cNvPr id="41" name="Rectangle 1">
                <a:extLst>
                  <a:ext uri="{FF2B5EF4-FFF2-40B4-BE49-F238E27FC236}">
                    <a16:creationId xmlns:a16="http://schemas.microsoft.com/office/drawing/2014/main" id="{5530949D-5311-A440-AF73-B8E1E0D1F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98F5254-C866-AF4F-98EB-F96D46768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6F62890-FC77-7846-BA95-519D6DF3A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1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26FFF1E-08C6-2C4F-A2FE-B83166D57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E92E2D6-2D46-2646-B86B-6E0D27256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32B3FE-C325-A942-B1E6-8B582DC14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59" y="4883613"/>
                <a:ext cx="754379" cy="63567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D93A05F-EEA3-014C-8683-0B87AFFC1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EEF4445-8140-FB4E-B8A7-013FF8372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7415EEF-DA1C-6748-A16B-4C965B66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1" y="4883612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490EC13-8740-4544-B160-DFC77F2F9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BA74A4B-607B-4845-9052-E7519A99B749}"/>
                </a:ext>
              </a:extLst>
            </p:cNvPr>
            <p:cNvSpPr txBox="1"/>
            <p:nvPr/>
          </p:nvSpPr>
          <p:spPr>
            <a:xfrm>
              <a:off x="2242315" y="456091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48AED9-79DF-8D4D-AE0B-FD13C02E623B}"/>
                </a:ext>
              </a:extLst>
            </p:cNvPr>
            <p:cNvSpPr txBox="1"/>
            <p:nvPr/>
          </p:nvSpPr>
          <p:spPr>
            <a:xfrm>
              <a:off x="2925286" y="456854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E456AA-2AD5-3748-8287-C9506C9BFD37}"/>
                </a:ext>
              </a:extLst>
            </p:cNvPr>
            <p:cNvSpPr txBox="1"/>
            <p:nvPr/>
          </p:nvSpPr>
          <p:spPr>
            <a:xfrm>
              <a:off x="3640658" y="457782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5DFB22C-4A6D-BE4E-8778-70A02E3E9C8D}"/>
                </a:ext>
              </a:extLst>
            </p:cNvPr>
            <p:cNvSpPr txBox="1"/>
            <p:nvPr/>
          </p:nvSpPr>
          <p:spPr>
            <a:xfrm>
              <a:off x="4343508" y="456557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F8DC181-740C-0940-8F0A-17ABF0D29475}"/>
                </a:ext>
              </a:extLst>
            </p:cNvPr>
            <p:cNvSpPr txBox="1"/>
            <p:nvPr/>
          </p:nvSpPr>
          <p:spPr>
            <a:xfrm>
              <a:off x="5159214" y="4570193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B5AAB0-07E3-8D49-AB71-75B888260351}"/>
                </a:ext>
              </a:extLst>
            </p:cNvPr>
            <p:cNvSpPr txBox="1"/>
            <p:nvPr/>
          </p:nvSpPr>
          <p:spPr>
            <a:xfrm>
              <a:off x="5842186" y="457782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809F84-9D45-B64B-928A-A61A8E2FA314}"/>
                </a:ext>
              </a:extLst>
            </p:cNvPr>
            <p:cNvSpPr txBox="1"/>
            <p:nvPr/>
          </p:nvSpPr>
          <p:spPr>
            <a:xfrm>
              <a:off x="6631205" y="4587103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A997C7-D293-4945-8CFB-041F420510FA}"/>
                </a:ext>
              </a:extLst>
            </p:cNvPr>
            <p:cNvSpPr txBox="1"/>
            <p:nvPr/>
          </p:nvSpPr>
          <p:spPr>
            <a:xfrm>
              <a:off x="7397532" y="458377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A175F88-E1E7-A44D-87EB-0D5868A29FA1}"/>
                </a:ext>
              </a:extLst>
            </p:cNvPr>
            <p:cNvSpPr txBox="1"/>
            <p:nvPr/>
          </p:nvSpPr>
          <p:spPr>
            <a:xfrm>
              <a:off x="8934505" y="4576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CAE8996-0F47-014C-83E9-51622F01A6FB}"/>
                </a:ext>
              </a:extLst>
            </p:cNvPr>
            <p:cNvSpPr txBox="1"/>
            <p:nvPr/>
          </p:nvSpPr>
          <p:spPr>
            <a:xfrm>
              <a:off x="8152786" y="4569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0256DA2-3800-9A43-B11F-B0EA71290AF7}"/>
              </a:ext>
            </a:extLst>
          </p:cNvPr>
          <p:cNvGrpSpPr/>
          <p:nvPr/>
        </p:nvGrpSpPr>
        <p:grpSpPr>
          <a:xfrm>
            <a:off x="2266379" y="5672107"/>
            <a:ext cx="2271948" cy="1189758"/>
            <a:chOff x="2265162" y="5155302"/>
            <a:chExt cx="2065510" cy="1142274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E6FE849-EBDE-FC49-B274-7619219228A4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7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C5AA679-D6A8-BB42-A14E-D15330856B05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A32C256-CA6E-844F-B9A0-DD56E234BE55}"/>
              </a:ext>
            </a:extLst>
          </p:cNvPr>
          <p:cNvGrpSpPr/>
          <p:nvPr/>
        </p:nvGrpSpPr>
        <p:grpSpPr>
          <a:xfrm>
            <a:off x="4327023" y="5686516"/>
            <a:ext cx="2271948" cy="1140442"/>
            <a:chOff x="2265162" y="5155302"/>
            <a:chExt cx="2065510" cy="109492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317EB6-0380-2945-9583-0CEE4729DF17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transmitted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06991F8-F3AD-9843-AEC1-67669E714961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F50FED5-4326-974B-B217-EBFA4B230346}"/>
              </a:ext>
            </a:extLst>
          </p:cNvPr>
          <p:cNvSpPr txBox="1"/>
          <p:nvPr/>
        </p:nvSpPr>
        <p:spPr>
          <a:xfrm>
            <a:off x="2771759" y="4300533"/>
            <a:ext cx="49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&lt;=  Advertised window</a:t>
            </a:r>
            <a:endParaRPr lang="en-US" sz="2400" dirty="0">
              <a:latin typeface="Helvetica" pitchFamily="2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CA61488-FA70-DA4B-8FFC-AB941DA061CB}"/>
              </a:ext>
            </a:extLst>
          </p:cNvPr>
          <p:cNvCxnSpPr/>
          <p:nvPr/>
        </p:nvCxnSpPr>
        <p:spPr>
          <a:xfrm>
            <a:off x="3690129" y="4815052"/>
            <a:ext cx="2067237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F63D73-1E06-7E47-9752-DF6CA95CA380}"/>
              </a:ext>
            </a:extLst>
          </p:cNvPr>
          <p:cNvSpPr txBox="1"/>
          <p:nvPr/>
        </p:nvSpPr>
        <p:spPr>
          <a:xfrm>
            <a:off x="449119" y="4988039"/>
            <a:ext cx="1816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Sender’s view:</a:t>
            </a:r>
          </a:p>
        </p:txBody>
      </p:sp>
    </p:spTree>
    <p:extLst>
      <p:ext uri="{BB962C8B-B14F-4D97-AF65-F5344CB8AC3E}">
        <p14:creationId xmlns:p14="http://schemas.microsoft.com/office/powerpoint/2010/main" val="61123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2C0C-85FF-6741-9D81-3E811B72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5C78-2871-824A-8A15-6BB75A7B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939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C00000"/>
                </a:solidFill>
              </a:rPr>
              <a:t>Flow control matches the sender’s write speed to the receiver’s read speed.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540A6C-4306-5148-AD49-1B9B64483061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E8087-DAD0-7247-8D55-CB5BA5BA0810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02DEF6-EA02-E44E-9F8B-95CE7AF49857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C2F01C-BFC4-8440-8F8D-9271684AB008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14DCC-5A6E-124C-9B79-E962A8E8A1A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E049D1-177A-1346-9DDE-A78C19087B7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B2D0A5-3B7C-0848-8DDB-38A6042A721B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760DA6-C0BF-BB49-8035-0D57679B14BA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0EDDCF-62BC-1F42-B9DC-57A3228A8C65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C88C55-0D77-C040-AEE0-8442127B9379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65AA92-A9DB-0047-BEFF-736FD9C3BB33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42F710-583E-0744-819F-6381322C5E20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EEA8E1-85A0-1B42-8A26-89F10A89D7DC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4ACFC2-6349-CE44-9D95-B84F9CEA32A8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767C3E-DE9A-C445-A4F3-C3FDC7B7177E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4F7E91-73B6-144F-8B0D-0CE3CAAC4B9A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46130E-9103-AC42-BBB7-DC1677AD7A01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3358C-EFCA-F144-AE81-C1E990600A14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AA83A-A3FA-E740-AD05-97D4E7836FCD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D0CC03-EB8C-0C41-9FE9-75F7E5874479}"/>
              </a:ext>
            </a:extLst>
          </p:cNvPr>
          <p:cNvCxnSpPr>
            <a:cxnSpLocks/>
          </p:cNvCxnSpPr>
          <p:nvPr/>
        </p:nvCxnSpPr>
        <p:spPr>
          <a:xfrm flipH="1">
            <a:off x="8795152" y="3428469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39D369-D480-B449-B94E-207392E4E014}"/>
              </a:ext>
            </a:extLst>
          </p:cNvPr>
          <p:cNvSpPr txBox="1"/>
          <p:nvPr/>
        </p:nvSpPr>
        <p:spPr>
          <a:xfrm>
            <a:off x="9543069" y="396731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36306A-F4EF-6640-AD27-0B3D2471D3F4}"/>
              </a:ext>
            </a:extLst>
          </p:cNvPr>
          <p:cNvCxnSpPr>
            <a:cxnSpLocks/>
          </p:cNvCxnSpPr>
          <p:nvPr/>
        </p:nvCxnSpPr>
        <p:spPr>
          <a:xfrm>
            <a:off x="8825763" y="2914353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5DC05D-E6CF-544B-912A-07B419BEF1CC}"/>
              </a:ext>
            </a:extLst>
          </p:cNvPr>
          <p:cNvGrpSpPr/>
          <p:nvPr/>
        </p:nvGrpSpPr>
        <p:grpSpPr>
          <a:xfrm>
            <a:off x="2485285" y="5071773"/>
            <a:ext cx="4098976" cy="493632"/>
            <a:chOff x="2038352" y="4479756"/>
            <a:chExt cx="7478713" cy="636306"/>
          </a:xfrm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03F60213-0808-4B4C-8DFA-B641D07993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9756"/>
              <a:ext cx="7478713" cy="636306"/>
              <a:chOff x="514350" y="4883611"/>
              <a:chExt cx="7479030" cy="635679"/>
            </a:xfrm>
          </p:grpSpPr>
          <p:sp>
            <p:nvSpPr>
              <p:cNvPr id="41" name="Rectangle 1">
                <a:extLst>
                  <a:ext uri="{FF2B5EF4-FFF2-40B4-BE49-F238E27FC236}">
                    <a16:creationId xmlns:a16="http://schemas.microsoft.com/office/drawing/2014/main" id="{5530949D-5311-A440-AF73-B8E1E0D1F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98F5254-C866-AF4F-98EB-F96D46768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6F62890-FC77-7846-BA95-519D6DF3A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1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26FFF1E-08C6-2C4F-A2FE-B83166D57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E92E2D6-2D46-2646-B86B-6E0D27256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32B3FE-C325-A942-B1E6-8B582DC14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59" y="4883613"/>
                <a:ext cx="754379" cy="63567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D93A05F-EEA3-014C-8683-0B87AFFC1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EEF4445-8140-FB4E-B8A7-013FF8372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7415EEF-DA1C-6748-A16B-4C965B66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1" y="4883612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490EC13-8740-4544-B160-DFC77F2F9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BA74A4B-607B-4845-9052-E7519A99B749}"/>
                </a:ext>
              </a:extLst>
            </p:cNvPr>
            <p:cNvSpPr txBox="1"/>
            <p:nvPr/>
          </p:nvSpPr>
          <p:spPr>
            <a:xfrm>
              <a:off x="2242315" y="456091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48AED9-79DF-8D4D-AE0B-FD13C02E623B}"/>
                </a:ext>
              </a:extLst>
            </p:cNvPr>
            <p:cNvSpPr txBox="1"/>
            <p:nvPr/>
          </p:nvSpPr>
          <p:spPr>
            <a:xfrm>
              <a:off x="2925286" y="456854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E456AA-2AD5-3748-8287-C9506C9BFD37}"/>
                </a:ext>
              </a:extLst>
            </p:cNvPr>
            <p:cNvSpPr txBox="1"/>
            <p:nvPr/>
          </p:nvSpPr>
          <p:spPr>
            <a:xfrm>
              <a:off x="3640658" y="457782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5DFB22C-4A6D-BE4E-8778-70A02E3E9C8D}"/>
                </a:ext>
              </a:extLst>
            </p:cNvPr>
            <p:cNvSpPr txBox="1"/>
            <p:nvPr/>
          </p:nvSpPr>
          <p:spPr>
            <a:xfrm>
              <a:off x="4343508" y="456557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F8DC181-740C-0940-8F0A-17ABF0D29475}"/>
                </a:ext>
              </a:extLst>
            </p:cNvPr>
            <p:cNvSpPr txBox="1"/>
            <p:nvPr/>
          </p:nvSpPr>
          <p:spPr>
            <a:xfrm>
              <a:off x="5159214" y="4570193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B5AAB0-07E3-8D49-AB71-75B888260351}"/>
                </a:ext>
              </a:extLst>
            </p:cNvPr>
            <p:cNvSpPr txBox="1"/>
            <p:nvPr/>
          </p:nvSpPr>
          <p:spPr>
            <a:xfrm>
              <a:off x="5842186" y="457782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809F84-9D45-B64B-928A-A61A8E2FA314}"/>
                </a:ext>
              </a:extLst>
            </p:cNvPr>
            <p:cNvSpPr txBox="1"/>
            <p:nvPr/>
          </p:nvSpPr>
          <p:spPr>
            <a:xfrm>
              <a:off x="6631205" y="4587103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A997C7-D293-4945-8CFB-041F420510FA}"/>
                </a:ext>
              </a:extLst>
            </p:cNvPr>
            <p:cNvSpPr txBox="1"/>
            <p:nvPr/>
          </p:nvSpPr>
          <p:spPr>
            <a:xfrm>
              <a:off x="7397532" y="458377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A175F88-E1E7-A44D-87EB-0D5868A29FA1}"/>
                </a:ext>
              </a:extLst>
            </p:cNvPr>
            <p:cNvSpPr txBox="1"/>
            <p:nvPr/>
          </p:nvSpPr>
          <p:spPr>
            <a:xfrm>
              <a:off x="8934505" y="4576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CAE8996-0F47-014C-83E9-51622F01A6FB}"/>
                </a:ext>
              </a:extLst>
            </p:cNvPr>
            <p:cNvSpPr txBox="1"/>
            <p:nvPr/>
          </p:nvSpPr>
          <p:spPr>
            <a:xfrm>
              <a:off x="8152786" y="4569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0256DA2-3800-9A43-B11F-B0EA71290AF7}"/>
              </a:ext>
            </a:extLst>
          </p:cNvPr>
          <p:cNvGrpSpPr/>
          <p:nvPr/>
        </p:nvGrpSpPr>
        <p:grpSpPr>
          <a:xfrm>
            <a:off x="2266379" y="5672107"/>
            <a:ext cx="2271948" cy="1189758"/>
            <a:chOff x="2265162" y="5155302"/>
            <a:chExt cx="2065510" cy="1142274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E6FE849-EBDE-FC49-B274-7619219228A4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7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C5AA679-D6A8-BB42-A14E-D15330856B05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A32C256-CA6E-844F-B9A0-DD56E234BE55}"/>
              </a:ext>
            </a:extLst>
          </p:cNvPr>
          <p:cNvGrpSpPr/>
          <p:nvPr/>
        </p:nvGrpSpPr>
        <p:grpSpPr>
          <a:xfrm>
            <a:off x="4327023" y="5686516"/>
            <a:ext cx="2271948" cy="1140442"/>
            <a:chOff x="2265162" y="5155302"/>
            <a:chExt cx="2065510" cy="109492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317EB6-0380-2945-9583-0CEE4729DF17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transmitted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06991F8-F3AD-9843-AEC1-67669E714961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F50FED5-4326-974B-B217-EBFA4B230346}"/>
              </a:ext>
            </a:extLst>
          </p:cNvPr>
          <p:cNvSpPr txBox="1"/>
          <p:nvPr/>
        </p:nvSpPr>
        <p:spPr>
          <a:xfrm>
            <a:off x="2771759" y="4300533"/>
            <a:ext cx="49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&lt;=  Advertised window</a:t>
            </a:r>
            <a:endParaRPr lang="en-US" sz="2400" dirty="0">
              <a:latin typeface="Helvetica" pitchFamily="2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CA61488-FA70-DA4B-8FFC-AB941DA061CB}"/>
              </a:ext>
            </a:extLst>
          </p:cNvPr>
          <p:cNvCxnSpPr/>
          <p:nvPr/>
        </p:nvCxnSpPr>
        <p:spPr>
          <a:xfrm>
            <a:off x="3690129" y="4815052"/>
            <a:ext cx="2067237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F63D73-1E06-7E47-9752-DF6CA95CA380}"/>
              </a:ext>
            </a:extLst>
          </p:cNvPr>
          <p:cNvSpPr txBox="1"/>
          <p:nvPr/>
        </p:nvSpPr>
        <p:spPr>
          <a:xfrm>
            <a:off x="449119" y="4988039"/>
            <a:ext cx="1816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Sender’s view:</a:t>
            </a:r>
          </a:p>
        </p:txBody>
      </p:sp>
    </p:spTree>
    <p:extLst>
      <p:ext uri="{BB962C8B-B14F-4D97-AF65-F5344CB8AC3E}">
        <p14:creationId xmlns:p14="http://schemas.microsoft.com/office/powerpoint/2010/main" val="60840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8924-BD56-3A4B-BF05-74B53EF3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Observing a TCP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B96C3-4F7A-7D48-90A4-E13837CB0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>
                <a:latin typeface="Courier" pitchFamily="2" charset="0"/>
              </a:rPr>
              <a:t>sudo</a:t>
            </a:r>
            <a:r>
              <a:rPr lang="en-IN" dirty="0">
                <a:latin typeface="Courier" pitchFamily="2" charset="0"/>
              </a:rPr>
              <a:t> </a:t>
            </a:r>
            <a:r>
              <a:rPr lang="en-IN" dirty="0" err="1">
                <a:latin typeface="Courier" pitchFamily="2" charset="0"/>
              </a:rPr>
              <a:t>tcpdump</a:t>
            </a:r>
            <a:r>
              <a:rPr lang="en-IN" dirty="0">
                <a:latin typeface="Courier" pitchFamily="2" charset="0"/>
              </a:rPr>
              <a:t> -</a:t>
            </a:r>
            <a:r>
              <a:rPr lang="en-IN" dirty="0" err="1">
                <a:latin typeface="Courier" pitchFamily="2" charset="0"/>
              </a:rPr>
              <a:t>i</a:t>
            </a:r>
            <a:r>
              <a:rPr lang="en-IN" dirty="0">
                <a:latin typeface="Courier" pitchFamily="2" charset="0"/>
              </a:rPr>
              <a:t> eno1 </a:t>
            </a:r>
            <a:r>
              <a:rPr lang="en-IN" dirty="0" err="1">
                <a:latin typeface="Courier" pitchFamily="2" charset="0"/>
              </a:rPr>
              <a:t>tcp</a:t>
            </a:r>
            <a:r>
              <a:rPr lang="en-IN" dirty="0">
                <a:latin typeface="Courier" pitchFamily="2" charset="0"/>
              </a:rPr>
              <a:t> </a:t>
            </a:r>
            <a:r>
              <a:rPr lang="en-IN" dirty="0" err="1">
                <a:latin typeface="Courier" pitchFamily="2" charset="0"/>
              </a:rPr>
              <a:t>portrange</a:t>
            </a:r>
            <a:r>
              <a:rPr lang="en-IN" dirty="0">
                <a:latin typeface="Courier" pitchFamily="2" charset="0"/>
              </a:rPr>
              <a:t> 56000-56010</a:t>
            </a:r>
          </a:p>
          <a:p>
            <a:endParaRPr lang="en-IN" dirty="0">
              <a:latin typeface="Courier" pitchFamily="2" charset="0"/>
            </a:endParaRPr>
          </a:p>
          <a:p>
            <a:r>
              <a:rPr lang="en-IN" dirty="0">
                <a:latin typeface="Courier" pitchFamily="2" charset="0"/>
              </a:rPr>
              <a:t>curl --local-port 56000-56010 https://</a:t>
            </a:r>
            <a:r>
              <a:rPr lang="en-IN" dirty="0" err="1">
                <a:latin typeface="Courier" pitchFamily="2" charset="0"/>
              </a:rPr>
              <a:t>www.google.com</a:t>
            </a:r>
            <a:r>
              <a:rPr lang="en-IN" dirty="0">
                <a:latin typeface="Courier" pitchFamily="2" charset="0"/>
              </a:rPr>
              <a:t> &gt; </a:t>
            </a:r>
            <a:r>
              <a:rPr lang="en-IN" dirty="0" err="1">
                <a:latin typeface="Courier" pitchFamily="2" charset="0"/>
              </a:rPr>
              <a:t>output.html</a:t>
            </a:r>
            <a:endParaRPr lang="en-IN" dirty="0">
              <a:latin typeface="Courier" pitchFamily="2" charset="0"/>
            </a:endParaRPr>
          </a:p>
          <a:p>
            <a:endParaRPr lang="en-IN" dirty="0">
              <a:latin typeface="Courier" pitchFamily="2" charset="0"/>
            </a:endParaRPr>
          </a:p>
          <a:p>
            <a:r>
              <a:rPr lang="en-IN" dirty="0"/>
              <a:t>Bonus: Try crafting TCP packets with </a:t>
            </a:r>
            <a:r>
              <a:rPr lang="en-IN" dirty="0" err="1">
                <a:latin typeface="Courier" pitchFamily="2" charset="0"/>
              </a:rPr>
              <a:t>scapy</a:t>
            </a:r>
            <a:r>
              <a:rPr lang="en-IN" dirty="0">
                <a:latin typeface="Courier" pitchFamily="2" charset="0"/>
              </a:rPr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018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CE4C2-6CAC-684D-AB7D-0ACD5B97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the receiver’s socket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194A3-1A09-F842-9DC4-C4BE4B7F2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13335" cy="5032375"/>
          </a:xfrm>
        </p:spPr>
        <p:txBody>
          <a:bodyPr>
            <a:normAutofit/>
          </a:bodyPr>
          <a:lstStyle/>
          <a:p>
            <a:r>
              <a:rPr lang="en-US" dirty="0"/>
              <a:t>Operating systems have a default receiver socket buffer size</a:t>
            </a:r>
          </a:p>
          <a:p>
            <a:pPr lvl="1"/>
            <a:r>
              <a:rPr lang="en-US" dirty="0"/>
              <a:t>Listed among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sysctl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–a | grep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net.inet.tcp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on MAC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Listed among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sysctl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–a | grep net.ipv4.tcp</a:t>
            </a:r>
            <a:r>
              <a:rPr lang="en-US" dirty="0"/>
              <a:t> on Linux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If socket buffer is too small, sender can’t keep too many packets in flight </a:t>
            </a:r>
            <a:r>
              <a:rPr lang="en-US" dirty="0">
                <a:sym typeface="Wingdings" pitchFamily="2" charset="2"/>
              </a:rPr>
              <a:t> lower throughput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If socket buffer is too large, too much memory consumed per socket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How big should the receiver socket buffer be?</a:t>
            </a:r>
          </a:p>
        </p:txBody>
      </p:sp>
    </p:spTree>
    <p:extLst>
      <p:ext uri="{BB962C8B-B14F-4D97-AF65-F5344CB8AC3E}">
        <p14:creationId xmlns:p14="http://schemas.microsoft.com/office/powerpoint/2010/main" val="393659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A4BE-467F-F84A-8FCD-520AA84F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the receiver’s socket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7B33A-8B11-1E49-B164-40DFAC10F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8646"/>
          </a:xfrm>
        </p:spPr>
        <p:txBody>
          <a:bodyPr>
            <a:normAutofit/>
          </a:bodyPr>
          <a:lstStyle/>
          <a:p>
            <a:r>
              <a:rPr lang="en-US" dirty="0"/>
              <a:t>Case 1: </a:t>
            </a:r>
            <a:r>
              <a:rPr lang="en-US" dirty="0">
                <a:solidFill>
                  <a:srgbClr val="C00000"/>
                </a:solidFill>
              </a:rPr>
              <a:t>Suppose the receiving app is reading data too slowly: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no amount of receiver buffer can prevent low sender throughput if the connection is long-lived!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38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A4BE-467F-F84A-8FCD-520AA84F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the receiver’s socket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7B33A-8B11-1E49-B164-40DFAC10F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88485" cy="4838646"/>
          </a:xfrm>
        </p:spPr>
        <p:txBody>
          <a:bodyPr>
            <a:normAutofit/>
          </a:bodyPr>
          <a:lstStyle/>
          <a:p>
            <a:r>
              <a:rPr lang="en-US" dirty="0"/>
              <a:t>Case 2: </a:t>
            </a:r>
            <a:r>
              <a:rPr lang="en-US" dirty="0">
                <a:solidFill>
                  <a:srgbClr val="C00000"/>
                </a:solidFill>
              </a:rPr>
              <a:t>Suppose the receiving app reads sufficiently fast </a:t>
            </a:r>
            <a:r>
              <a:rPr lang="en-US" i="1" dirty="0">
                <a:solidFill>
                  <a:srgbClr val="C00000"/>
                </a:solidFill>
              </a:rPr>
              <a:t>on average </a:t>
            </a:r>
            <a:r>
              <a:rPr lang="en-US" dirty="0">
                <a:solidFill>
                  <a:srgbClr val="C00000"/>
                </a:solidFill>
              </a:rPr>
              <a:t>to match the sender’s writing speed.  </a:t>
            </a:r>
          </a:p>
          <a:p>
            <a:pPr lvl="1"/>
            <a:r>
              <a:rPr lang="en-US" dirty="0"/>
              <a:t>Assume the sender has a window of size W.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The receiver must use a buffer of size at least W. Why?</a:t>
            </a:r>
          </a:p>
          <a:p>
            <a:endParaRPr lang="en-US" dirty="0"/>
          </a:p>
          <a:p>
            <a:r>
              <a:rPr lang="en-US" dirty="0"/>
              <a:t>Captures two cases:</a:t>
            </a:r>
          </a:p>
          <a:p>
            <a:r>
              <a:rPr lang="en-US" dirty="0"/>
              <a:t>(1) When the first sequence #s in the window are dropped </a:t>
            </a:r>
          </a:p>
          <a:p>
            <a:pPr lvl="1"/>
            <a:r>
              <a:rPr lang="en-US" i="1" dirty="0"/>
              <a:t>Selective repeat</a:t>
            </a:r>
            <a:r>
              <a:rPr lang="en-US" dirty="0"/>
              <a:t>: data in window buffered until the ACKs of delivered data (within window) reach sender. Adv. win reduces sender’s window</a:t>
            </a:r>
          </a:p>
          <a:p>
            <a:r>
              <a:rPr lang="en-US" dirty="0"/>
              <a:t>(2) When the sender sends a burst of data of size W</a:t>
            </a:r>
          </a:p>
          <a:p>
            <a:pPr lvl="1"/>
            <a:r>
              <a:rPr lang="en-US" dirty="0"/>
              <a:t>Receiver may not match the </a:t>
            </a:r>
            <a:r>
              <a:rPr lang="en-US" i="1" dirty="0"/>
              <a:t>instantaneous </a:t>
            </a:r>
            <a:r>
              <a:rPr lang="en-US" dirty="0"/>
              <a:t>rate of the sender</a:t>
            </a:r>
          </a:p>
        </p:txBody>
      </p:sp>
    </p:spTree>
    <p:extLst>
      <p:ext uri="{BB962C8B-B14F-4D97-AF65-F5344CB8AC3E}">
        <p14:creationId xmlns:p14="http://schemas.microsoft.com/office/powerpoint/2010/main" val="101337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D026-2AF3-4A43-8D6B-312744C9A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C1EF7-F2A9-2D4B-9945-C302E2E89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3519"/>
          </a:xfrm>
        </p:spPr>
        <p:txBody>
          <a:bodyPr>
            <a:normAutofit/>
          </a:bodyPr>
          <a:lstStyle/>
          <a:p>
            <a:r>
              <a:rPr lang="en-US" dirty="0"/>
              <a:t>Keep memory buffers available at the receiver whenever the sender transmits data</a:t>
            </a:r>
          </a:p>
          <a:p>
            <a:r>
              <a:rPr lang="en-US" dirty="0"/>
              <a:t>Buffers needed to hold for selective repeat and reassemble data in order</a:t>
            </a:r>
          </a:p>
          <a:p>
            <a:r>
              <a:rPr lang="en-US" dirty="0"/>
              <a:t>Inform the sender on an on-going basis (each ACK)</a:t>
            </a:r>
          </a:p>
          <a:p>
            <a:r>
              <a:rPr lang="en-US" dirty="0"/>
              <a:t>Function: match sender speed to receiver speed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Correct socket buffer sizing is important for TCP throughput</a:t>
            </a:r>
          </a:p>
        </p:txBody>
      </p:sp>
    </p:spTree>
    <p:extLst>
      <p:ext uri="{BB962C8B-B14F-4D97-AF65-F5344CB8AC3E}">
        <p14:creationId xmlns:p14="http://schemas.microsoft.com/office/powerpoint/2010/main" val="96954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82854-F98C-1C49-88C2-37A717A7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 on (tuning) TCP stack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3685E-C9A6-0844-8D41-3673F7A73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https://www.ibm.com/support/knowledgecenter/linuxonibm/liaag/wkvm/wkvm_c_tune_tcpip.htm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https://cloud.google.com/solutions/tcp-optimization-for-network-performance-in-gcp-and-hybrid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389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28248" y="2306983"/>
            <a:ext cx="7772400" cy="179585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Buffering and Ordering in TCP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35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A61C6-CA85-7A49-8902-8ABCE2AAA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Buffers at the Transport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23F0B-602F-DE4F-A986-5B7FDF7413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8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71041-EC4D-5A47-B739-7EB0A7F4C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93379" cy="1325563"/>
          </a:xfrm>
        </p:spPr>
        <p:txBody>
          <a:bodyPr/>
          <a:lstStyle/>
          <a:p>
            <a:r>
              <a:rPr lang="en-US" dirty="0"/>
              <a:t>Sockets need receive-side memory buffers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BC438-AD85-114C-A0C1-6DF95B276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93378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Since TCP uses selective repeat, the receiver must </a:t>
            </a:r>
            <a:r>
              <a:rPr lang="en-US" dirty="0">
                <a:solidFill>
                  <a:srgbClr val="C00000"/>
                </a:solidFill>
              </a:rPr>
              <a:t>buffer</a:t>
            </a:r>
            <a:r>
              <a:rPr lang="en-US" dirty="0"/>
              <a:t> data that is received after loss:</a:t>
            </a:r>
          </a:p>
          <a:p>
            <a:pPr lvl="1"/>
            <a:r>
              <a:rPr lang="en-US" dirty="0"/>
              <a:t>e.g., hold packets so that only the “holes” (due to loss) need to be filled in later, without having to retransmit packets that were received successfully</a:t>
            </a:r>
          </a:p>
          <a:p>
            <a:pPr lvl="1"/>
            <a:endParaRPr lang="en-US" dirty="0"/>
          </a:p>
          <a:p>
            <a:r>
              <a:rPr lang="en-US" dirty="0"/>
              <a:t>Apps read from the receive-side socket buffer when you do 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/>
              <a:t>call.</a:t>
            </a:r>
          </a:p>
          <a:p>
            <a:endParaRPr lang="en-US" dirty="0"/>
          </a:p>
          <a:p>
            <a:r>
              <a:rPr lang="en-US" dirty="0"/>
              <a:t>Even if data is always reliably received, applications may not always read the data immediately</a:t>
            </a:r>
          </a:p>
          <a:p>
            <a:pPr lvl="1"/>
            <a:r>
              <a:rPr lang="en-US" dirty="0"/>
              <a:t>What if you invoked </a:t>
            </a:r>
            <a:r>
              <a:rPr lang="en-US" dirty="0" err="1">
                <a:latin typeface="Courier" pitchFamily="2" charset="0"/>
              </a:rPr>
              <a:t>recv</a:t>
            </a:r>
            <a:r>
              <a:rPr lang="en-US" dirty="0">
                <a:latin typeface="Courier" pitchFamily="2" charset="0"/>
              </a:rPr>
              <a:t>() </a:t>
            </a:r>
            <a:r>
              <a:rPr lang="en-US" dirty="0"/>
              <a:t>in your program infrequently (or never)?</a:t>
            </a:r>
          </a:p>
          <a:p>
            <a:pPr lvl="1"/>
            <a:r>
              <a:rPr lang="en-US" dirty="0"/>
              <a:t>For the same reason, UDP sockets also have receive-side buffers</a:t>
            </a:r>
          </a:p>
        </p:txBody>
      </p:sp>
    </p:spTree>
    <p:extLst>
      <p:ext uri="{BB962C8B-B14F-4D97-AF65-F5344CB8AC3E}">
        <p14:creationId xmlns:p14="http://schemas.microsoft.com/office/powerpoint/2010/main" val="42019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7273-205B-D24E-8D45-55B85D98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app’s interaction with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7C12F-F168-9642-894F-77D928B67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4146"/>
            <a:ext cx="6644671" cy="5032375"/>
          </a:xfrm>
        </p:spPr>
        <p:txBody>
          <a:bodyPr>
            <a:normAutofit/>
          </a:bodyPr>
          <a:lstStyle/>
          <a:p>
            <a:r>
              <a:rPr lang="en-US" dirty="0"/>
              <a:t>Upon reception of data, the receiver’s TCP stack deposits the data in the receive-side socket buffer</a:t>
            </a:r>
          </a:p>
          <a:p>
            <a:endParaRPr lang="en-US" dirty="0"/>
          </a:p>
          <a:p>
            <a:r>
              <a:rPr lang="en-US" dirty="0"/>
              <a:t>An app with a TCP socket reads from the TCP receive socket buffer</a:t>
            </a:r>
          </a:p>
          <a:p>
            <a:pPr lvl="1"/>
            <a:r>
              <a:rPr lang="en-US" dirty="0"/>
              <a:t>e.g., when you do </a:t>
            </a:r>
            <a:r>
              <a:rPr lang="en-US" sz="2000" dirty="0">
                <a:latin typeface="Courier" pitchFamily="2" charset="0"/>
              </a:rPr>
              <a:t>data = </a:t>
            </a:r>
            <a:r>
              <a:rPr lang="en-US" sz="2000" dirty="0" err="1">
                <a:latin typeface="Courier" pitchFamily="2" charset="0"/>
              </a:rPr>
              <a:t>sock.recv</a:t>
            </a:r>
            <a:r>
              <a:rPr lang="en-US" sz="2000" dirty="0">
                <a:latin typeface="Courier" pitchFamily="2" charset="0"/>
              </a:rPr>
              <a:t>()</a:t>
            </a:r>
          </a:p>
          <a:p>
            <a:endParaRPr lang="en-US" dirty="0"/>
          </a:p>
        </p:txBody>
      </p:sp>
      <p:sp>
        <p:nvSpPr>
          <p:cNvPr id="5" name="Freeform 32">
            <a:extLst>
              <a:ext uri="{FF2B5EF4-FFF2-40B4-BE49-F238E27FC236}">
                <a16:creationId xmlns:a16="http://schemas.microsoft.com/office/drawing/2014/main" id="{1758F573-E68B-A84B-A136-216A80A72173}"/>
              </a:ext>
            </a:extLst>
          </p:cNvPr>
          <p:cNvSpPr>
            <a:spLocks/>
          </p:cNvSpPr>
          <p:nvPr/>
        </p:nvSpPr>
        <p:spPr bwMode="auto">
          <a:xfrm>
            <a:off x="10360514" y="1413670"/>
            <a:ext cx="581025" cy="4206875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Rectangle 40">
            <a:extLst>
              <a:ext uri="{FF2B5EF4-FFF2-40B4-BE49-F238E27FC236}">
                <a16:creationId xmlns:a16="http://schemas.microsoft.com/office/drawing/2014/main" id="{886F1A53-7AED-D44D-83B5-C40FEE818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213" y="1521619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7" name="Oval 31">
            <a:extLst>
              <a:ext uri="{FF2B5EF4-FFF2-40B4-BE49-F238E27FC236}">
                <a16:creationId xmlns:a16="http://schemas.microsoft.com/office/drawing/2014/main" id="{F3086DB7-C245-C547-93F0-BA4B673D9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963" y="1578769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Helvetica" pitchFamily="2" charset="0"/>
              </a:rPr>
              <a:t>application</a:t>
            </a:r>
          </a:p>
          <a:p>
            <a:r>
              <a:rPr lang="en-US" altLang="en-US">
                <a:latin typeface="Helvetica" pitchFamily="2" charset="0"/>
              </a:rPr>
              <a:t>process</a:t>
            </a:r>
          </a:p>
        </p:txBody>
      </p:sp>
      <p:grpSp>
        <p:nvGrpSpPr>
          <p:cNvPr id="8" name="Group 47">
            <a:extLst>
              <a:ext uri="{FF2B5EF4-FFF2-40B4-BE49-F238E27FC236}">
                <a16:creationId xmlns:a16="http://schemas.microsoft.com/office/drawing/2014/main" id="{B5F3CCE2-05AB-8F4C-8E8E-E2A62F9CB998}"/>
              </a:ext>
            </a:extLst>
          </p:cNvPr>
          <p:cNvGrpSpPr>
            <a:grpSpLocks/>
          </p:cNvGrpSpPr>
          <p:nvPr/>
        </p:nvGrpSpPr>
        <p:grpSpPr bwMode="auto">
          <a:xfrm>
            <a:off x="8141189" y="2647157"/>
            <a:ext cx="1795463" cy="688975"/>
            <a:chOff x="1173" y="2345"/>
            <a:chExt cx="1131" cy="434"/>
          </a:xfrm>
        </p:grpSpPr>
        <p:sp>
          <p:nvSpPr>
            <p:cNvPr id="9" name="Rectangle 44">
              <a:extLst>
                <a:ext uri="{FF2B5EF4-FFF2-40B4-BE49-F238E27FC236}">
                  <a16:creationId xmlns:a16="http://schemas.microsoft.com/office/drawing/2014/main" id="{9DB296F3-C5FE-4C4E-AE7D-3E19B5A69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" name="Text Box 46">
              <a:extLst>
                <a:ext uri="{FF2B5EF4-FFF2-40B4-BE49-F238E27FC236}">
                  <a16:creationId xmlns:a16="http://schemas.microsoft.com/office/drawing/2014/main" id="{35150531-3552-7348-8185-9AED8DC80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0" y="2368"/>
              <a:ext cx="100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TCP socket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receiver buffers</a:t>
              </a:r>
            </a:p>
          </p:txBody>
        </p:sp>
      </p:grpSp>
      <p:sp>
        <p:nvSpPr>
          <p:cNvPr id="11" name="Oval 48">
            <a:extLst>
              <a:ext uri="{FF2B5EF4-FFF2-40B4-BE49-F238E27FC236}">
                <a16:creationId xmlns:a16="http://schemas.microsoft.com/office/drawing/2014/main" id="{2707E3CA-9C5F-6146-906D-AB57DC181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9463" y="3671094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2" name="Text Box 64">
            <a:extLst>
              <a:ext uri="{FF2B5EF4-FFF2-40B4-BE49-F238E27FC236}">
                <a16:creationId xmlns:a16="http://schemas.microsoft.com/office/drawing/2014/main" id="{6E499CE8-DE7E-9A4B-8240-CFB2B2FCA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2752" y="3694906"/>
            <a:ext cx="572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TCP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code</a:t>
            </a:r>
          </a:p>
        </p:txBody>
      </p:sp>
      <p:sp>
        <p:nvSpPr>
          <p:cNvPr id="15" name="Freeform 61">
            <a:extLst>
              <a:ext uri="{FF2B5EF4-FFF2-40B4-BE49-F238E27FC236}">
                <a16:creationId xmlns:a16="http://schemas.microsoft.com/office/drawing/2014/main" id="{7CA9465A-7008-514B-8F16-7326E66ACF22}"/>
              </a:ext>
            </a:extLst>
          </p:cNvPr>
          <p:cNvSpPr>
            <a:spLocks/>
          </p:cNvSpPr>
          <p:nvPr/>
        </p:nvSpPr>
        <p:spPr bwMode="auto">
          <a:xfrm>
            <a:off x="8819052" y="3213895"/>
            <a:ext cx="530225" cy="1616013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7" name="Line 69">
            <a:extLst>
              <a:ext uri="{FF2B5EF4-FFF2-40B4-BE49-F238E27FC236}">
                <a16:creationId xmlns:a16="http://schemas.microsoft.com/office/drawing/2014/main" id="{7DA925BF-D65C-3A45-BCC0-F8C55192A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9563" y="2555081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3" name="Freeform 63">
            <a:extLst>
              <a:ext uri="{FF2B5EF4-FFF2-40B4-BE49-F238E27FC236}">
                <a16:creationId xmlns:a16="http://schemas.microsoft.com/office/drawing/2014/main" id="{CBE0BCB5-7531-9D42-9372-2C6842CE1A28}"/>
              </a:ext>
            </a:extLst>
          </p:cNvPr>
          <p:cNvSpPr>
            <a:spLocks/>
          </p:cNvSpPr>
          <p:nvPr/>
        </p:nvSpPr>
        <p:spPr bwMode="auto">
          <a:xfrm rot="10800000">
            <a:off x="8807939" y="2108994"/>
            <a:ext cx="530225" cy="595312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9" name="Rectangle 86">
            <a:extLst>
              <a:ext uri="{FF2B5EF4-FFF2-40B4-BE49-F238E27FC236}">
                <a16:creationId xmlns:a16="http://schemas.microsoft.com/office/drawing/2014/main" id="{EAA811A9-AC8A-1D41-AF48-758763B42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4539" y="3415506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32" name="Text Box 103">
            <a:extLst>
              <a:ext uri="{FF2B5EF4-FFF2-40B4-BE49-F238E27FC236}">
                <a16:creationId xmlns:a16="http://schemas.microsoft.com/office/drawing/2014/main" id="{703FFB93-6E5C-B14B-85EC-CD808E110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8257" y="5800664"/>
            <a:ext cx="29264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receiver TCP interaction</a:t>
            </a:r>
          </a:p>
        </p:txBody>
      </p:sp>
      <p:sp>
        <p:nvSpPr>
          <p:cNvPr id="38" name="Text Box 116">
            <a:extLst>
              <a:ext uri="{FF2B5EF4-FFF2-40B4-BE49-F238E27FC236}">
                <a16:creationId xmlns:a16="http://schemas.microsoft.com/office/drawing/2014/main" id="{9B7D2294-7986-0A44-88E0-27E0DE5E3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543" y="4381255"/>
            <a:ext cx="1133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from sender</a:t>
            </a:r>
          </a:p>
        </p:txBody>
      </p:sp>
      <p:grpSp>
        <p:nvGrpSpPr>
          <p:cNvPr id="40" name="Group 124">
            <a:extLst>
              <a:ext uri="{FF2B5EF4-FFF2-40B4-BE49-F238E27FC236}">
                <a16:creationId xmlns:a16="http://schemas.microsoft.com/office/drawing/2014/main" id="{3FBB3F12-F705-8743-A0D3-E515DB7019C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93876" y="4925219"/>
            <a:ext cx="869950" cy="906462"/>
            <a:chOff x="-44" y="1473"/>
            <a:chExt cx="981" cy="1105"/>
          </a:xfrm>
        </p:grpSpPr>
        <p:pic>
          <p:nvPicPr>
            <p:cNvPr id="41" name="Picture 125" descr="desktop_computer_stylized_medium">
              <a:extLst>
                <a:ext uri="{FF2B5EF4-FFF2-40B4-BE49-F238E27FC236}">
                  <a16:creationId xmlns:a16="http://schemas.microsoft.com/office/drawing/2014/main" id="{BAF3362E-58BD-B64C-971C-DDDE05DFD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126">
              <a:extLst>
                <a:ext uri="{FF2B5EF4-FFF2-40B4-BE49-F238E27FC236}">
                  <a16:creationId xmlns:a16="http://schemas.microsoft.com/office/drawing/2014/main" id="{D2A874E4-E03E-AE48-874B-FE1C36EC45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453EE9-8681-204A-BAD9-1EE0F0B64B6B}"/>
              </a:ext>
            </a:extLst>
          </p:cNvPr>
          <p:cNvCxnSpPr/>
          <p:nvPr/>
        </p:nvCxnSpPr>
        <p:spPr>
          <a:xfrm>
            <a:off x="8899146" y="4878327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54907B3-1A01-A149-A82F-1B893859F02E}"/>
              </a:ext>
            </a:extLst>
          </p:cNvPr>
          <p:cNvCxnSpPr/>
          <p:nvPr/>
        </p:nvCxnSpPr>
        <p:spPr>
          <a:xfrm>
            <a:off x="9249252" y="4866604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6A0483F-26CF-6149-8B36-38F17A6B6CA3}"/>
              </a:ext>
            </a:extLst>
          </p:cNvPr>
          <p:cNvSpPr txBox="1"/>
          <p:nvPr/>
        </p:nvSpPr>
        <p:spPr>
          <a:xfrm>
            <a:off x="9349277" y="2175669"/>
            <a:ext cx="93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6135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/>
      <p:bldP spid="15" grpId="0" animBg="1"/>
      <p:bldP spid="23" grpId="0" animBg="1"/>
      <p:bldP spid="29" grpId="0" animBg="1"/>
      <p:bldP spid="38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9CF79-8918-B845-84F6-75FF3FC1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04621" cy="1325563"/>
          </a:xfrm>
        </p:spPr>
        <p:txBody>
          <a:bodyPr/>
          <a:lstStyle/>
          <a:p>
            <a:r>
              <a:rPr lang="en-US" dirty="0"/>
              <a:t>Sockets need send-side memory buffers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5F13A-C56A-3143-878F-BBC81DE0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467600" cy="4829175"/>
          </a:xfrm>
        </p:spPr>
        <p:txBody>
          <a:bodyPr>
            <a:normAutofit/>
          </a:bodyPr>
          <a:lstStyle/>
          <a:p>
            <a:r>
              <a:rPr lang="en-US" dirty="0"/>
              <a:t>The possibility of </a:t>
            </a:r>
            <a:r>
              <a:rPr lang="en-US" dirty="0">
                <a:solidFill>
                  <a:srgbClr val="C00000"/>
                </a:solidFill>
              </a:rPr>
              <a:t>packet retransmission </a:t>
            </a:r>
            <a:r>
              <a:rPr lang="en-US" dirty="0"/>
              <a:t>in the future means that data can’t be immediately discarded from the sender once transmitted. </a:t>
            </a:r>
          </a:p>
          <a:p>
            <a:endParaRPr lang="en-US" dirty="0"/>
          </a:p>
          <a:p>
            <a:r>
              <a:rPr lang="en-US" dirty="0"/>
              <a:t>App has issued </a:t>
            </a:r>
            <a:r>
              <a:rPr lang="en-US" dirty="0">
                <a:latin typeface="Courier" pitchFamily="2" charset="0"/>
              </a:rPr>
              <a:t>send()</a:t>
            </a:r>
            <a:r>
              <a:rPr lang="en-US" dirty="0"/>
              <a:t> and moved on; TCP stack must buffer this data</a:t>
            </a:r>
          </a:p>
          <a:p>
            <a:endParaRPr lang="en-US" dirty="0"/>
          </a:p>
          <a:p>
            <a:r>
              <a:rPr lang="en-US" dirty="0"/>
              <a:t>Transport layer must wait for ACK of a piece of data before reclaiming (freeing) the memory for that data.</a:t>
            </a:r>
          </a:p>
          <a:p>
            <a:endParaRPr lang="en-US" dirty="0"/>
          </a:p>
        </p:txBody>
      </p:sp>
      <p:sp>
        <p:nvSpPr>
          <p:cNvPr id="4" name="Freeform 32">
            <a:extLst>
              <a:ext uri="{FF2B5EF4-FFF2-40B4-BE49-F238E27FC236}">
                <a16:creationId xmlns:a16="http://schemas.microsoft.com/office/drawing/2014/main" id="{1777A393-D7CA-234E-8C56-C3B0E0A479C0}"/>
              </a:ext>
            </a:extLst>
          </p:cNvPr>
          <p:cNvSpPr>
            <a:spLocks/>
          </p:cNvSpPr>
          <p:nvPr/>
        </p:nvSpPr>
        <p:spPr bwMode="auto">
          <a:xfrm>
            <a:off x="10868771" y="1582739"/>
            <a:ext cx="581025" cy="4206875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2D263DE2-0DFF-A442-BA46-2F5BC1A94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1470" y="1690688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6" name="Oval 31">
            <a:extLst>
              <a:ext uri="{FF2B5EF4-FFF2-40B4-BE49-F238E27FC236}">
                <a16:creationId xmlns:a16="http://schemas.microsoft.com/office/drawing/2014/main" id="{F8130527-AEA0-F84B-A42A-7EEA37AB5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1220" y="1747838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Helvetica" pitchFamily="2" charset="0"/>
              </a:rPr>
              <a:t>application</a:t>
            </a:r>
          </a:p>
          <a:p>
            <a:r>
              <a:rPr lang="en-US" altLang="en-US">
                <a:latin typeface="Helvetica" pitchFamily="2" charset="0"/>
              </a:rPr>
              <a:t>process</a:t>
            </a:r>
          </a:p>
        </p:txBody>
      </p:sp>
      <p:grpSp>
        <p:nvGrpSpPr>
          <p:cNvPr id="7" name="Group 47">
            <a:extLst>
              <a:ext uri="{FF2B5EF4-FFF2-40B4-BE49-F238E27FC236}">
                <a16:creationId xmlns:a16="http://schemas.microsoft.com/office/drawing/2014/main" id="{93C6D9F2-AAD8-D14E-B43E-7034F1D3850D}"/>
              </a:ext>
            </a:extLst>
          </p:cNvPr>
          <p:cNvGrpSpPr>
            <a:grpSpLocks/>
          </p:cNvGrpSpPr>
          <p:nvPr/>
        </p:nvGrpSpPr>
        <p:grpSpPr bwMode="auto">
          <a:xfrm>
            <a:off x="8649446" y="2816226"/>
            <a:ext cx="1795463" cy="688975"/>
            <a:chOff x="1173" y="2345"/>
            <a:chExt cx="1131" cy="434"/>
          </a:xfrm>
        </p:grpSpPr>
        <p:sp>
          <p:nvSpPr>
            <p:cNvPr id="8" name="Rectangle 44">
              <a:extLst>
                <a:ext uri="{FF2B5EF4-FFF2-40B4-BE49-F238E27FC236}">
                  <a16:creationId xmlns:a16="http://schemas.microsoft.com/office/drawing/2014/main" id="{958304C7-2CF8-E543-AF13-71F1D0CFB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" name="Text Box 46">
              <a:extLst>
                <a:ext uri="{FF2B5EF4-FFF2-40B4-BE49-F238E27FC236}">
                  <a16:creationId xmlns:a16="http://schemas.microsoft.com/office/drawing/2014/main" id="{6F6C3A91-A4AE-9146-8A9F-5A9E322752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2" y="2368"/>
              <a:ext cx="94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TCP socket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sender buffers</a:t>
              </a:r>
            </a:p>
          </p:txBody>
        </p:sp>
      </p:grpSp>
      <p:sp>
        <p:nvSpPr>
          <p:cNvPr id="10" name="Oval 48">
            <a:extLst>
              <a:ext uri="{FF2B5EF4-FFF2-40B4-BE49-F238E27FC236}">
                <a16:creationId xmlns:a16="http://schemas.microsoft.com/office/drawing/2014/main" id="{AA37B21A-6F2D-414C-983B-67F2E1AFD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7720" y="3840163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1" name="Text Box 64">
            <a:extLst>
              <a:ext uri="{FF2B5EF4-FFF2-40B4-BE49-F238E27FC236}">
                <a16:creationId xmlns:a16="http://schemas.microsoft.com/office/drawing/2014/main" id="{AAF26565-B0D5-1A4B-B893-19F62035D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1009" y="3863975"/>
            <a:ext cx="572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TCP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code</a:t>
            </a:r>
          </a:p>
        </p:txBody>
      </p:sp>
      <p:sp>
        <p:nvSpPr>
          <p:cNvPr id="12" name="Freeform 61">
            <a:extLst>
              <a:ext uri="{FF2B5EF4-FFF2-40B4-BE49-F238E27FC236}">
                <a16:creationId xmlns:a16="http://schemas.microsoft.com/office/drawing/2014/main" id="{E0D98C70-1C2A-E94D-9D56-A53FAB0E99FB}"/>
              </a:ext>
            </a:extLst>
          </p:cNvPr>
          <p:cNvSpPr>
            <a:spLocks/>
          </p:cNvSpPr>
          <p:nvPr/>
        </p:nvSpPr>
        <p:spPr bwMode="auto">
          <a:xfrm>
            <a:off x="9327309" y="3382964"/>
            <a:ext cx="530225" cy="1616013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3" name="Line 69">
            <a:extLst>
              <a:ext uri="{FF2B5EF4-FFF2-40B4-BE49-F238E27FC236}">
                <a16:creationId xmlns:a16="http://schemas.microsoft.com/office/drawing/2014/main" id="{72D03B9D-7024-6641-A0D2-51380B6B05F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7820" y="2724150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4" name="Freeform 63">
            <a:extLst>
              <a:ext uri="{FF2B5EF4-FFF2-40B4-BE49-F238E27FC236}">
                <a16:creationId xmlns:a16="http://schemas.microsoft.com/office/drawing/2014/main" id="{63C8B976-4EB7-1048-AF4F-650810ED4925}"/>
              </a:ext>
            </a:extLst>
          </p:cNvPr>
          <p:cNvSpPr>
            <a:spLocks/>
          </p:cNvSpPr>
          <p:nvPr/>
        </p:nvSpPr>
        <p:spPr bwMode="auto">
          <a:xfrm rot="10800000">
            <a:off x="9316196" y="2278063"/>
            <a:ext cx="530225" cy="595312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5" name="Rectangle 86">
            <a:extLst>
              <a:ext uri="{FF2B5EF4-FFF2-40B4-BE49-F238E27FC236}">
                <a16:creationId xmlns:a16="http://schemas.microsoft.com/office/drawing/2014/main" id="{E820C040-4A52-094C-8376-309753010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2796" y="3584575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6" name="Text Box 103">
            <a:extLst>
              <a:ext uri="{FF2B5EF4-FFF2-40B4-BE49-F238E27FC236}">
                <a16:creationId xmlns:a16="http://schemas.microsoft.com/office/drawing/2014/main" id="{68ADD9C8-7914-6D43-B49D-FB0FBBDEE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0637" y="5969733"/>
            <a:ext cx="27982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sender TCP interaction</a:t>
            </a:r>
          </a:p>
        </p:txBody>
      </p:sp>
      <p:sp>
        <p:nvSpPr>
          <p:cNvPr id="17" name="Text Box 116">
            <a:extLst>
              <a:ext uri="{FF2B5EF4-FFF2-40B4-BE49-F238E27FC236}">
                <a16:creationId xmlns:a16="http://schemas.microsoft.com/office/drawing/2014/main" id="{50FC299B-8557-8A47-9B7F-7050CBA24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2622" y="4550324"/>
            <a:ext cx="10198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to receiver</a:t>
            </a:r>
          </a:p>
        </p:txBody>
      </p:sp>
      <p:grpSp>
        <p:nvGrpSpPr>
          <p:cNvPr id="18" name="Group 124">
            <a:extLst>
              <a:ext uri="{FF2B5EF4-FFF2-40B4-BE49-F238E27FC236}">
                <a16:creationId xmlns:a16="http://schemas.microsoft.com/office/drawing/2014/main" id="{7EF78402-C6AB-BB43-BEB4-3DD8272FF2E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102133" y="5094288"/>
            <a:ext cx="869950" cy="906462"/>
            <a:chOff x="-44" y="1473"/>
            <a:chExt cx="981" cy="1105"/>
          </a:xfrm>
        </p:grpSpPr>
        <p:pic>
          <p:nvPicPr>
            <p:cNvPr id="19" name="Picture 125" descr="desktop_computer_stylized_medium">
              <a:extLst>
                <a:ext uri="{FF2B5EF4-FFF2-40B4-BE49-F238E27FC236}">
                  <a16:creationId xmlns:a16="http://schemas.microsoft.com/office/drawing/2014/main" id="{FDEE5FF4-6263-1548-8B62-5DC6E75F84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Freeform 126">
              <a:extLst>
                <a:ext uri="{FF2B5EF4-FFF2-40B4-BE49-F238E27FC236}">
                  <a16:creationId xmlns:a16="http://schemas.microsoft.com/office/drawing/2014/main" id="{259BEF92-5774-3A4A-9170-BDE56A4E53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A96473-5D5C-EB44-BF23-81C5EDD26FD2}"/>
              </a:ext>
            </a:extLst>
          </p:cNvPr>
          <p:cNvCxnSpPr/>
          <p:nvPr/>
        </p:nvCxnSpPr>
        <p:spPr>
          <a:xfrm>
            <a:off x="9407403" y="5047396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50C7AB4-5952-7B4B-A99E-383F1341A750}"/>
              </a:ext>
            </a:extLst>
          </p:cNvPr>
          <p:cNvCxnSpPr/>
          <p:nvPr/>
        </p:nvCxnSpPr>
        <p:spPr>
          <a:xfrm>
            <a:off x="9757509" y="5035673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D242F3C-024B-BC43-B2A0-864385BDB315}"/>
              </a:ext>
            </a:extLst>
          </p:cNvPr>
          <p:cNvSpPr txBox="1"/>
          <p:nvPr/>
        </p:nvSpPr>
        <p:spPr>
          <a:xfrm>
            <a:off x="8434588" y="2318122"/>
            <a:ext cx="93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send()</a:t>
            </a:r>
          </a:p>
        </p:txBody>
      </p:sp>
    </p:spTree>
    <p:extLst>
      <p:ext uri="{BB962C8B-B14F-4D97-AF65-F5344CB8AC3E}">
        <p14:creationId xmlns:p14="http://schemas.microsoft.com/office/powerpoint/2010/main" val="24787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/>
      <p:bldP spid="12" grpId="0" animBg="1"/>
      <p:bldP spid="14" grpId="0" animBg="1"/>
      <p:bldP spid="15" grpId="0" animBg="1"/>
      <p:bldP spid="17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6D788-8E65-C341-8B4B-C6BB2A36B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Delivery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13F8D-469A-2642-B3B8-4EB0A285E6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3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2513</TotalTime>
  <Words>1823</Words>
  <Application>Microsoft Macintosh PowerPoint</Application>
  <PresentationFormat>Widescreen</PresentationFormat>
  <Paragraphs>419</Paragraphs>
  <Slides>34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Consolas</vt:lpstr>
      <vt:lpstr>Courier</vt:lpstr>
      <vt:lpstr>Helvetica</vt:lpstr>
      <vt:lpstr>Times New Roman</vt:lpstr>
      <vt:lpstr>Office Theme</vt:lpstr>
      <vt:lpstr>CS 352 Ordered Delivery; Flow Control</vt:lpstr>
      <vt:lpstr>Recap of concepts</vt:lpstr>
      <vt:lpstr>Observing a TCP exchange</vt:lpstr>
      <vt:lpstr>Buffering and Ordering in TCP</vt:lpstr>
      <vt:lpstr>Memory Buffers at the Transport Layer</vt:lpstr>
      <vt:lpstr>Sockets need receive-side memory buffers</vt:lpstr>
      <vt:lpstr>Receiver app’s interaction with TCP</vt:lpstr>
      <vt:lpstr>Sockets need send-side memory buffers</vt:lpstr>
      <vt:lpstr>Ordered Delivery</vt:lpstr>
      <vt:lpstr>Reordering packets at the receiver side</vt:lpstr>
      <vt:lpstr>Reordering packets at the receiver side</vt:lpstr>
      <vt:lpstr>Receive-side app and TCP</vt:lpstr>
      <vt:lpstr>TCP Reassembly</vt:lpstr>
      <vt:lpstr>Implications of ordered delivery</vt:lpstr>
      <vt:lpstr>Stream-Oriented Data Transfer</vt:lpstr>
      <vt:lpstr>Sequence numbers in the app’s stream</vt:lpstr>
      <vt:lpstr>Sequence numbers in the app’s stream</vt:lpstr>
      <vt:lpstr>Sequence numbers in the app’s stream</vt:lpstr>
      <vt:lpstr>How much data to keep in flight?</vt:lpstr>
      <vt:lpstr>We want to increase throughput, but …</vt:lpstr>
      <vt:lpstr>How much data to keep in flight?</vt:lpstr>
      <vt:lpstr>Flow Control</vt:lpstr>
      <vt:lpstr>Socket buffers can become full</vt:lpstr>
      <vt:lpstr>Goal: avoid drops due to buffer fill</vt:lpstr>
      <vt:lpstr>Flow control in TCP headers</vt:lpstr>
      <vt:lpstr>TCP flow control</vt:lpstr>
      <vt:lpstr>TCP flow control</vt:lpstr>
      <vt:lpstr>TCP flow control</vt:lpstr>
      <vt:lpstr>TCP flow control</vt:lpstr>
      <vt:lpstr>Sizing the receiver’s socket buffer</vt:lpstr>
      <vt:lpstr>Sizing the receiver’s socket buffer</vt:lpstr>
      <vt:lpstr>Sizing the receiver’s socket buffer</vt:lpstr>
      <vt:lpstr>Summary of flow control</vt:lpstr>
      <vt:lpstr>Info on (tuning) TCP stack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1729</cp:revision>
  <cp:lastPrinted>2021-01-24T11:57:08Z</cp:lastPrinted>
  <dcterms:created xsi:type="dcterms:W3CDTF">2019-01-23T03:40:12Z</dcterms:created>
  <dcterms:modified xsi:type="dcterms:W3CDTF">2022-10-24T21:26:12Z</dcterms:modified>
</cp:coreProperties>
</file>