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387" r:id="rId2"/>
    <p:sldId id="965" r:id="rId3"/>
    <p:sldId id="962" r:id="rId4"/>
    <p:sldId id="963" r:id="rId5"/>
    <p:sldId id="964" r:id="rId6"/>
    <p:sldId id="953" r:id="rId7"/>
    <p:sldId id="954" r:id="rId8"/>
    <p:sldId id="955" r:id="rId9"/>
    <p:sldId id="956" r:id="rId10"/>
    <p:sldId id="957" r:id="rId11"/>
    <p:sldId id="958" r:id="rId12"/>
    <p:sldId id="959" r:id="rId13"/>
    <p:sldId id="960" r:id="rId14"/>
    <p:sldId id="961" r:id="rId15"/>
    <p:sldId id="622" r:id="rId16"/>
    <p:sldId id="664" r:id="rId17"/>
    <p:sldId id="665" r:id="rId18"/>
    <p:sldId id="617" r:id="rId19"/>
    <p:sldId id="670" r:id="rId20"/>
    <p:sldId id="618" r:id="rId21"/>
    <p:sldId id="671" r:id="rId22"/>
    <p:sldId id="672" r:id="rId23"/>
    <p:sldId id="668" r:id="rId24"/>
    <p:sldId id="619" r:id="rId25"/>
    <p:sldId id="621" r:id="rId26"/>
    <p:sldId id="673" r:id="rId27"/>
    <p:sldId id="674" r:id="rId28"/>
    <p:sldId id="675" r:id="rId29"/>
    <p:sldId id="676" r:id="rId30"/>
    <p:sldId id="67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61"/>
    <p:restoredTop sz="94664"/>
  </p:normalViewPr>
  <p:slideViewPr>
    <p:cSldViewPr snapToGrid="0" snapToObjects="1">
      <p:cViewPr varScale="1">
        <p:scale>
          <a:sx n="95" d="100"/>
          <a:sy n="95" d="100"/>
        </p:scale>
        <p:origin x="184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1841" y="1994640"/>
            <a:ext cx="1093216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Congestion Control (Part 1)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16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B4DF-E161-9749-B909-0EB38307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70BB0-2CE4-364A-B886-8295792A7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74433"/>
          </a:xfrm>
        </p:spPr>
        <p:txBody>
          <a:bodyPr>
            <a:normAutofit/>
          </a:bodyPr>
          <a:lstStyle/>
          <a:p>
            <a:r>
              <a:rPr lang="en-US" dirty="0"/>
              <a:t>When the sender receives an ACK, that’s a signal that the previous packet has left the bottleneck link (and the rest of the network)</a:t>
            </a:r>
          </a:p>
          <a:p>
            <a:endParaRPr lang="en-US" dirty="0"/>
          </a:p>
          <a:p>
            <a:r>
              <a:rPr lang="en-US" dirty="0"/>
              <a:t>Hence, </a:t>
            </a:r>
            <a:r>
              <a:rPr lang="en-US" dirty="0">
                <a:solidFill>
                  <a:srgbClr val="C00000"/>
                </a:solidFill>
              </a:rPr>
              <a:t>it must be safe to send another packet without congesting the bottleneck link</a:t>
            </a:r>
          </a:p>
          <a:p>
            <a:endParaRPr lang="en-US" dirty="0"/>
          </a:p>
          <a:p>
            <a:r>
              <a:rPr lang="en-US" dirty="0"/>
              <a:t>Such transmissions are said to follow </a:t>
            </a:r>
            <a:r>
              <a:rPr lang="en-US" dirty="0">
                <a:solidFill>
                  <a:srgbClr val="C00000"/>
                </a:solidFill>
              </a:rPr>
              <a:t>packet conservation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ACK clocking: </a:t>
            </a:r>
            <a:r>
              <a:rPr lang="en-US" dirty="0">
                <a:solidFill>
                  <a:schemeClr val="tx1"/>
                </a:solidFill>
              </a:rPr>
              <a:t>“Clock” of ACKs governs packet transmissions</a:t>
            </a:r>
          </a:p>
        </p:txBody>
      </p:sp>
    </p:spTree>
    <p:extLst>
      <p:ext uri="{BB962C8B-B14F-4D97-AF65-F5344CB8AC3E}">
        <p14:creationId xmlns:p14="http://schemas.microsoft.com/office/powerpoint/2010/main" val="77978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9BDA-955E-834D-9EB1-D2848D5A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 clocking: analogy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21A56-000D-AB48-BD32-616840907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4244" cy="4674928"/>
          </a:xfrm>
        </p:spPr>
        <p:txBody>
          <a:bodyPr>
            <a:normAutofit/>
          </a:bodyPr>
          <a:lstStyle/>
          <a:p>
            <a:r>
              <a:rPr lang="en-US" dirty="0"/>
              <a:t>How to avoid crowding a grocery store?</a:t>
            </a:r>
          </a:p>
          <a:p>
            <a:endParaRPr lang="en-US" dirty="0"/>
          </a:p>
          <a:p>
            <a:r>
              <a:rPr lang="en-US" dirty="0"/>
              <a:t>Strategy: Send the next waiting customer exactly when a customer exits the store</a:t>
            </a:r>
          </a:p>
          <a:p>
            <a:endParaRPr lang="en-US" dirty="0"/>
          </a:p>
          <a:p>
            <a:r>
              <a:rPr lang="en-US" dirty="0"/>
              <a:t>However, this strategy alone can lead to inefficient use of resources…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24D07D3-AADE-3B4F-8908-66ED0F05F551}"/>
              </a:ext>
            </a:extLst>
          </p:cNvPr>
          <p:cNvGrpSpPr/>
          <p:nvPr/>
        </p:nvGrpSpPr>
        <p:grpSpPr>
          <a:xfrm>
            <a:off x="7082444" y="1439765"/>
            <a:ext cx="4921134" cy="2990939"/>
            <a:chOff x="7082444" y="2520420"/>
            <a:chExt cx="4921134" cy="29909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F8D6A24-2B7F-8B4D-A994-420848DA5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48698" y="2520421"/>
              <a:ext cx="4500650" cy="299093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E019F3-20CD-EA49-BF84-6F74D12C3B5C}"/>
                </a:ext>
              </a:extLst>
            </p:cNvPr>
            <p:cNvSpPr/>
            <p:nvPr/>
          </p:nvSpPr>
          <p:spPr>
            <a:xfrm>
              <a:off x="7082444" y="2520420"/>
              <a:ext cx="4921134" cy="1170431"/>
            </a:xfrm>
            <a:prstGeom prst="rect">
              <a:avLst/>
            </a:prstGeom>
            <a:solidFill>
              <a:schemeClr val="bg1"/>
            </a:solidFill>
            <a:ln w="50800">
              <a:noFill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511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189-9743-0B41-8A65-BBE8B3F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ACK clocking alone can be inefficient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1F955-EB26-D143-AEC4-0C9714A71D3C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0F2164-EEE7-CE4A-A0B5-6BD495553BAA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7E0884-1525-D24B-8124-151DE43B9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62037FD-A775-9E42-ADA2-AB97978BE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593350-2F43-E745-9284-F346896461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35B124-1C85-8846-B445-673D712ED361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33344A-86AA-5E4E-AD81-9FEC9818124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B9CA32-CDE8-E348-BF2D-145CB632748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F7E720-14C2-754A-88F8-2C8AAECC57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6363655-EDD5-2043-B64A-02C60B72A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12FD0D-61BD-1D4F-8FC5-57CCF130D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3012A76-16E4-3E45-A6BC-4C5003DA51FA}"/>
              </a:ext>
            </a:extLst>
          </p:cNvPr>
          <p:cNvSpPr/>
          <p:nvPr/>
        </p:nvSpPr>
        <p:spPr>
          <a:xfrm>
            <a:off x="3001804" y="2211184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16B75DA-3D30-1A42-8062-9DDF624DCF3C}"/>
              </a:ext>
            </a:extLst>
          </p:cNvPr>
          <p:cNvSpPr/>
          <p:nvPr/>
        </p:nvSpPr>
        <p:spPr>
          <a:xfrm>
            <a:off x="3384188" y="2211184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1F3C92B-D1FE-034A-A03D-C1E4A5F78E3B}"/>
              </a:ext>
            </a:extLst>
          </p:cNvPr>
          <p:cNvSpPr/>
          <p:nvPr/>
        </p:nvSpPr>
        <p:spPr>
          <a:xfrm>
            <a:off x="5688396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5665CF7-F0E1-384D-AE01-D586B706D3F9}"/>
              </a:ext>
            </a:extLst>
          </p:cNvPr>
          <p:cNvSpPr/>
          <p:nvPr/>
        </p:nvSpPr>
        <p:spPr>
          <a:xfrm>
            <a:off x="8161600" y="2235497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EA108B5-4F5E-0C41-8D53-A5A3BD083E3D}"/>
              </a:ext>
            </a:extLst>
          </p:cNvPr>
          <p:cNvSpPr/>
          <p:nvPr/>
        </p:nvSpPr>
        <p:spPr>
          <a:xfrm>
            <a:off x="9035841" y="2235497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E646587-597C-F146-9F73-893B47B1F04B}"/>
              </a:ext>
            </a:extLst>
          </p:cNvPr>
          <p:cNvGrpSpPr/>
          <p:nvPr/>
        </p:nvGrpSpPr>
        <p:grpSpPr>
          <a:xfrm>
            <a:off x="2327564" y="4748469"/>
            <a:ext cx="7980218" cy="1625465"/>
            <a:chOff x="612891" y="2626821"/>
            <a:chExt cx="13075746" cy="162546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E7722DE-0179-DA4D-BB2F-1D1AD4DBA913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398DD49-AF62-CE4A-9E3B-64DD2BAD3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37BEFF2-29F6-C34C-91DB-EEEE783F9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08FCB39-62E8-674B-B3B1-03B090B08E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9CB4632-FB81-2245-A061-A6A7260A71FF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1774522-F5F3-3D4D-8D84-E0567F8EB507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6749FEF-062C-D04A-9952-2BF1BBAFDE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3C42D6B-125F-B643-AF1E-03576A4CEB4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DAEFE3B-6B02-D742-A75F-04C32BB29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5B409DB-2C44-DA43-AA78-4B229BB19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0FA4F024-E7BD-D74D-A480-B7F341C5C708}"/>
              </a:ext>
            </a:extLst>
          </p:cNvPr>
          <p:cNvSpPr/>
          <p:nvPr/>
        </p:nvSpPr>
        <p:spPr>
          <a:xfrm>
            <a:off x="5101309" y="5471677"/>
            <a:ext cx="274320" cy="274320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E1B120FE-D445-734F-A793-BBB94D87CF3E}"/>
              </a:ext>
            </a:extLst>
          </p:cNvPr>
          <p:cNvSpPr/>
          <p:nvPr/>
        </p:nvSpPr>
        <p:spPr>
          <a:xfrm>
            <a:off x="6308103" y="5433971"/>
            <a:ext cx="274320" cy="278775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64F61D2A-3A93-274C-A19D-C79D0EBC9CBA}"/>
              </a:ext>
            </a:extLst>
          </p:cNvPr>
          <p:cNvSpPr/>
          <p:nvPr/>
        </p:nvSpPr>
        <p:spPr>
          <a:xfrm>
            <a:off x="8161600" y="4772782"/>
            <a:ext cx="91440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983AF289-9B39-6148-AC1B-02D288454FD1}"/>
              </a:ext>
            </a:extLst>
          </p:cNvPr>
          <p:cNvSpPr/>
          <p:nvPr/>
        </p:nvSpPr>
        <p:spPr>
          <a:xfrm>
            <a:off x="9286251" y="4772782"/>
            <a:ext cx="91440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7F23B9C2-80B1-2547-BDEF-BF6A25D1EFC2}"/>
              </a:ext>
            </a:extLst>
          </p:cNvPr>
          <p:cNvSpPr/>
          <p:nvPr/>
        </p:nvSpPr>
        <p:spPr>
          <a:xfrm>
            <a:off x="2519262" y="4789716"/>
            <a:ext cx="91440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C66FD89A-4C7B-8A48-881E-87DA186B71A3}"/>
              </a:ext>
            </a:extLst>
          </p:cNvPr>
          <p:cNvSpPr/>
          <p:nvPr/>
        </p:nvSpPr>
        <p:spPr>
          <a:xfrm>
            <a:off x="3512145" y="4789716"/>
            <a:ext cx="91440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611BF3C-F04C-5D45-98D8-C3F0A63C5B94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1CD55-177A-AB40-B9D1-4A28D264F9AA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9C18370-E8DC-E547-AE1F-21BE32F31242}"/>
              </a:ext>
            </a:extLst>
          </p:cNvPr>
          <p:cNvCxnSpPr/>
          <p:nvPr/>
        </p:nvCxnSpPr>
        <p:spPr>
          <a:xfrm>
            <a:off x="298723" y="278922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B3675BD-7547-AD4A-83DF-A0295E38DCA7}"/>
              </a:ext>
            </a:extLst>
          </p:cNvPr>
          <p:cNvGrpSpPr/>
          <p:nvPr/>
        </p:nvGrpSpPr>
        <p:grpSpPr>
          <a:xfrm>
            <a:off x="4045008" y="1860232"/>
            <a:ext cx="2920360" cy="639281"/>
            <a:chOff x="5148211" y="1992909"/>
            <a:chExt cx="2920360" cy="63928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CC6F65C-252F-454E-B108-D2ABDAAD3F37}"/>
                </a:ext>
              </a:extLst>
            </p:cNvPr>
            <p:cNvSpPr txBox="1"/>
            <p:nvPr/>
          </p:nvSpPr>
          <p:spPr>
            <a:xfrm>
              <a:off x="5148211" y="1992909"/>
              <a:ext cx="29203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Large delay T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806FC6C-2EB4-AD4D-BDBA-D61BB9E4BD61}"/>
                </a:ext>
              </a:extLst>
            </p:cNvPr>
            <p:cNvCxnSpPr>
              <a:cxnSpLocks/>
            </p:cNvCxnSpPr>
            <p:nvPr/>
          </p:nvCxnSpPr>
          <p:spPr>
            <a:xfrm>
              <a:off x="5592282" y="2632190"/>
              <a:ext cx="1343776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EDA0FA6-1514-0F46-8F01-7B4D61B3113D}"/>
              </a:ext>
            </a:extLst>
          </p:cNvPr>
          <p:cNvGrpSpPr/>
          <p:nvPr/>
        </p:nvGrpSpPr>
        <p:grpSpPr>
          <a:xfrm>
            <a:off x="8045701" y="1337012"/>
            <a:ext cx="1241820" cy="580048"/>
            <a:chOff x="8866513" y="1372177"/>
            <a:chExt cx="1241820" cy="58004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F3CA3EF-5269-B747-B41A-DB32EC08EFE1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8BB47FD-332A-5F4A-8550-BF4AEDD820FE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Freeform 125">
            <a:extLst>
              <a:ext uri="{FF2B5EF4-FFF2-40B4-BE49-F238E27FC236}">
                <a16:creationId xmlns:a16="http://schemas.microsoft.com/office/drawing/2014/main" id="{6B8AB38C-9D2B-824D-B75A-51B94E2F4BC6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02BB93BF-A1E8-1D4C-8607-FC6D5ED1BF65}"/>
              </a:ext>
            </a:extLst>
          </p:cNvPr>
          <p:cNvSpPr/>
          <p:nvPr/>
        </p:nvSpPr>
        <p:spPr>
          <a:xfrm>
            <a:off x="10257905" y="4688378"/>
            <a:ext cx="961824" cy="1080655"/>
          </a:xfrm>
          <a:custGeom>
            <a:avLst/>
            <a:gdLst>
              <a:gd name="connsiteX0" fmla="*/ 947651 w 961824"/>
              <a:gd name="connsiteY0" fmla="*/ 0 h 1080655"/>
              <a:gd name="connsiteX1" fmla="*/ 831273 w 961824"/>
              <a:gd name="connsiteY1" fmla="*/ 714895 h 1080655"/>
              <a:gd name="connsiteX2" fmla="*/ 0 w 961824"/>
              <a:gd name="connsiteY2" fmla="*/ 1080655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824" h="1080655">
                <a:moveTo>
                  <a:pt x="947651" y="0"/>
                </a:moveTo>
                <a:cubicBezTo>
                  <a:pt x="968433" y="267393"/>
                  <a:pt x="989215" y="534786"/>
                  <a:pt x="831273" y="714895"/>
                </a:cubicBezTo>
                <a:cubicBezTo>
                  <a:pt x="673331" y="895004"/>
                  <a:pt x="336665" y="987829"/>
                  <a:pt x="0" y="108065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B7B30AD7-B24C-B043-ADEA-B04666DB9B62}"/>
              </a:ext>
            </a:extLst>
          </p:cNvPr>
          <p:cNvSpPr/>
          <p:nvPr/>
        </p:nvSpPr>
        <p:spPr>
          <a:xfrm>
            <a:off x="1064029" y="4572000"/>
            <a:ext cx="1130531" cy="988616"/>
          </a:xfrm>
          <a:custGeom>
            <a:avLst/>
            <a:gdLst>
              <a:gd name="connsiteX0" fmla="*/ 1130531 w 1130531"/>
              <a:gd name="connsiteY0" fmla="*/ 964276 h 988616"/>
              <a:gd name="connsiteX1" fmla="*/ 232756 w 1130531"/>
              <a:gd name="connsiteY1" fmla="*/ 864524 h 988616"/>
              <a:gd name="connsiteX2" fmla="*/ 0 w 1130531"/>
              <a:gd name="connsiteY2" fmla="*/ 0 h 98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531" h="988616">
                <a:moveTo>
                  <a:pt x="1130531" y="964276"/>
                </a:moveTo>
                <a:cubicBezTo>
                  <a:pt x="775854" y="994756"/>
                  <a:pt x="421178" y="1025237"/>
                  <a:pt x="232756" y="864524"/>
                </a:cubicBezTo>
                <a:cubicBezTo>
                  <a:pt x="44334" y="703811"/>
                  <a:pt x="22167" y="351905"/>
                  <a:pt x="0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531A3D1-F1EB-334D-94BB-52D69DBD5420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9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DB4BB0-B0E9-D141-A499-020C2118E682}"/>
              </a:ext>
            </a:extLst>
          </p:cNvPr>
          <p:cNvSpPr txBox="1"/>
          <p:nvPr/>
        </p:nvSpPr>
        <p:spPr>
          <a:xfrm>
            <a:off x="4692732" y="33523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4FC635F-3C4C-514E-8620-DA60DF9716E1}"/>
              </a:ext>
            </a:extLst>
          </p:cNvPr>
          <p:cNvCxnSpPr>
            <a:cxnSpLocks/>
          </p:cNvCxnSpPr>
          <p:nvPr/>
        </p:nvCxnSpPr>
        <p:spPr>
          <a:xfrm>
            <a:off x="5541699" y="35589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47BD84D-2605-1846-BDEF-51CAFE331F86}"/>
              </a:ext>
            </a:extLst>
          </p:cNvPr>
          <p:cNvSpPr txBox="1"/>
          <p:nvPr/>
        </p:nvSpPr>
        <p:spPr>
          <a:xfrm>
            <a:off x="5794105" y="6012003"/>
            <a:ext cx="102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A3DAE2D-CF7D-894D-B935-0FDACCA069E1}"/>
              </a:ext>
            </a:extLst>
          </p:cNvPr>
          <p:cNvCxnSpPr>
            <a:cxnSpLocks/>
          </p:cNvCxnSpPr>
          <p:nvPr/>
        </p:nvCxnSpPr>
        <p:spPr>
          <a:xfrm flipH="1">
            <a:off x="4299904" y="6219184"/>
            <a:ext cx="147527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9B98AC2-B634-E141-B968-A9AE8168352F}"/>
              </a:ext>
            </a:extLst>
          </p:cNvPr>
          <p:cNvSpPr txBox="1"/>
          <p:nvPr/>
        </p:nvSpPr>
        <p:spPr>
          <a:xfrm>
            <a:off x="320850" y="3153743"/>
            <a:ext cx="199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latin typeface="Helvetica" pitchFamily="2" charset="0"/>
              </a:rPr>
              <a:t>Send data  packet on ACK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16DF1F30-2C0F-2645-8555-1E88B3388DE2}"/>
              </a:ext>
            </a:extLst>
          </p:cNvPr>
          <p:cNvSpPr/>
          <p:nvPr/>
        </p:nvSpPr>
        <p:spPr>
          <a:xfrm>
            <a:off x="4503524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58F3FCB-DE49-8641-BC84-5ECE3B994F68}"/>
              </a:ext>
            </a:extLst>
          </p:cNvPr>
          <p:cNvSpPr/>
          <p:nvPr/>
        </p:nvSpPr>
        <p:spPr>
          <a:xfrm>
            <a:off x="6792918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06B4D72-50EB-C14A-B85F-BD1E722626DF}"/>
              </a:ext>
            </a:extLst>
          </p:cNvPr>
          <p:cNvGrpSpPr/>
          <p:nvPr/>
        </p:nvGrpSpPr>
        <p:grpSpPr>
          <a:xfrm>
            <a:off x="8115181" y="3885056"/>
            <a:ext cx="1241820" cy="580048"/>
            <a:chOff x="8866513" y="1372177"/>
            <a:chExt cx="1241820" cy="580048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5463EAD-9E81-834E-A4D4-90DF8D53AB0E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D178D870-BF80-5B40-A259-8CF5003265ED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0776BC7-727B-0543-B44F-B228560902C4}"/>
              </a:ext>
            </a:extLst>
          </p:cNvPr>
          <p:cNvGrpSpPr/>
          <p:nvPr/>
        </p:nvGrpSpPr>
        <p:grpSpPr>
          <a:xfrm>
            <a:off x="5075923" y="4500931"/>
            <a:ext cx="1241820" cy="580048"/>
            <a:chOff x="8866513" y="1372177"/>
            <a:chExt cx="1241820" cy="580048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BA44D8F-9920-9547-8A48-3688F105858D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EB6ACAE2-A532-8F4B-BAF3-A2B48F81700A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9E9E4C1-2E79-C641-A326-1D43CAD88D3B}"/>
              </a:ext>
            </a:extLst>
          </p:cNvPr>
          <p:cNvGrpSpPr/>
          <p:nvPr/>
        </p:nvGrpSpPr>
        <p:grpSpPr>
          <a:xfrm>
            <a:off x="2422960" y="3956153"/>
            <a:ext cx="1241820" cy="580048"/>
            <a:chOff x="8866513" y="1372177"/>
            <a:chExt cx="1241820" cy="580048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1B1E2176-AEEA-A040-AD97-BB38B330E120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AA433C5E-38A2-8A4E-8CFC-57878D161324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0F8F1DE2-676D-7C41-AAC0-838349B31087}"/>
              </a:ext>
            </a:extLst>
          </p:cNvPr>
          <p:cNvSpPr txBox="1"/>
          <p:nvPr/>
        </p:nvSpPr>
        <p:spPr>
          <a:xfrm>
            <a:off x="1463355" y="1431656"/>
            <a:ext cx="2094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Sender pushing data slowly</a:t>
            </a:r>
          </a:p>
        </p:txBody>
      </p:sp>
    </p:spTree>
    <p:extLst>
      <p:ext uri="{BB962C8B-B14F-4D97-AF65-F5344CB8AC3E}">
        <p14:creationId xmlns:p14="http://schemas.microsoft.com/office/powerpoint/2010/main" val="261944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189-9743-0B41-8A65-BBE8B3F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ACK clocking alone can be inefficient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1F955-EB26-D143-AEC4-0C9714A71D3C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0F2164-EEE7-CE4A-A0B5-6BD495553BAA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7E0884-1525-D24B-8124-151DE43B9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62037FD-A775-9E42-ADA2-AB97978BE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593350-2F43-E745-9284-F346896461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35B124-1C85-8846-B445-673D712ED361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33344A-86AA-5E4E-AD81-9FEC9818124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B9CA32-CDE8-E348-BF2D-145CB632748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F7E720-14C2-754A-88F8-2C8AAECC57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6363655-EDD5-2043-B64A-02C60B72A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12FD0D-61BD-1D4F-8FC5-57CCF130D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3012A76-16E4-3E45-A6BC-4C5003DA51FA}"/>
              </a:ext>
            </a:extLst>
          </p:cNvPr>
          <p:cNvSpPr/>
          <p:nvPr/>
        </p:nvSpPr>
        <p:spPr>
          <a:xfrm>
            <a:off x="3001804" y="2211184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16B75DA-3D30-1A42-8062-9DDF624DCF3C}"/>
              </a:ext>
            </a:extLst>
          </p:cNvPr>
          <p:cNvSpPr/>
          <p:nvPr/>
        </p:nvSpPr>
        <p:spPr>
          <a:xfrm>
            <a:off x="3384188" y="2211184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1F3C92B-D1FE-034A-A03D-C1E4A5F78E3B}"/>
              </a:ext>
            </a:extLst>
          </p:cNvPr>
          <p:cNvSpPr/>
          <p:nvPr/>
        </p:nvSpPr>
        <p:spPr>
          <a:xfrm>
            <a:off x="5688396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5665CF7-F0E1-384D-AE01-D586B706D3F9}"/>
              </a:ext>
            </a:extLst>
          </p:cNvPr>
          <p:cNvSpPr/>
          <p:nvPr/>
        </p:nvSpPr>
        <p:spPr>
          <a:xfrm>
            <a:off x="8161600" y="2235497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EA108B5-4F5E-0C41-8D53-A5A3BD083E3D}"/>
              </a:ext>
            </a:extLst>
          </p:cNvPr>
          <p:cNvSpPr/>
          <p:nvPr/>
        </p:nvSpPr>
        <p:spPr>
          <a:xfrm>
            <a:off x="9035841" y="2235497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611BF3C-F04C-5D45-98D8-C3F0A63C5B94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1CD55-177A-AB40-B9D1-4A28D264F9AA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9C18370-E8DC-E547-AE1F-21BE32F31242}"/>
              </a:ext>
            </a:extLst>
          </p:cNvPr>
          <p:cNvCxnSpPr/>
          <p:nvPr/>
        </p:nvCxnSpPr>
        <p:spPr>
          <a:xfrm>
            <a:off x="298723" y="278922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EDA0FA6-1514-0F46-8F01-7B4D61B3113D}"/>
              </a:ext>
            </a:extLst>
          </p:cNvPr>
          <p:cNvGrpSpPr/>
          <p:nvPr/>
        </p:nvGrpSpPr>
        <p:grpSpPr>
          <a:xfrm>
            <a:off x="8045701" y="1337012"/>
            <a:ext cx="1241820" cy="580048"/>
            <a:chOff x="8866513" y="1372177"/>
            <a:chExt cx="1241820" cy="58004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F3CA3EF-5269-B747-B41A-DB32EC08EFE1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8BB47FD-332A-5F4A-8550-BF4AEDD820FE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Freeform 125">
            <a:extLst>
              <a:ext uri="{FF2B5EF4-FFF2-40B4-BE49-F238E27FC236}">
                <a16:creationId xmlns:a16="http://schemas.microsoft.com/office/drawing/2014/main" id="{6B8AB38C-9D2B-824D-B75A-51B94E2F4BC6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531A3D1-F1EB-334D-94BB-52D69DBD5420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9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DB4BB0-B0E9-D141-A499-020C2118E682}"/>
              </a:ext>
            </a:extLst>
          </p:cNvPr>
          <p:cNvSpPr txBox="1"/>
          <p:nvPr/>
        </p:nvSpPr>
        <p:spPr>
          <a:xfrm>
            <a:off x="4692732" y="33523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4FC635F-3C4C-514E-8620-DA60DF9716E1}"/>
              </a:ext>
            </a:extLst>
          </p:cNvPr>
          <p:cNvCxnSpPr>
            <a:cxnSpLocks/>
          </p:cNvCxnSpPr>
          <p:nvPr/>
        </p:nvCxnSpPr>
        <p:spPr>
          <a:xfrm>
            <a:off x="5541699" y="35589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16DF1F30-2C0F-2645-8555-1E88B3388DE2}"/>
              </a:ext>
            </a:extLst>
          </p:cNvPr>
          <p:cNvSpPr/>
          <p:nvPr/>
        </p:nvSpPr>
        <p:spPr>
          <a:xfrm>
            <a:off x="4503524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58F3FCB-DE49-8641-BC84-5ECE3B994F68}"/>
              </a:ext>
            </a:extLst>
          </p:cNvPr>
          <p:cNvSpPr/>
          <p:nvPr/>
        </p:nvSpPr>
        <p:spPr>
          <a:xfrm>
            <a:off x="6792918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011014-5A22-CF41-871A-1E5A86742E61}"/>
              </a:ext>
            </a:extLst>
          </p:cNvPr>
          <p:cNvSpPr txBox="1"/>
          <p:nvPr/>
        </p:nvSpPr>
        <p:spPr>
          <a:xfrm>
            <a:off x="204920" y="5094841"/>
            <a:ext cx="115709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The sending rate should be high enough to keep the “pipe” full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Analogy: a grocery store with only 1 customer in entire store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If the store isn’t “full”, you’re using store space inefficiently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E357009-DBC3-2C46-BA91-663FF79FC9A4}"/>
              </a:ext>
            </a:extLst>
          </p:cNvPr>
          <p:cNvGrpSpPr/>
          <p:nvPr/>
        </p:nvGrpSpPr>
        <p:grpSpPr>
          <a:xfrm>
            <a:off x="4045008" y="1860232"/>
            <a:ext cx="2920360" cy="639281"/>
            <a:chOff x="5148211" y="1992909"/>
            <a:chExt cx="2920360" cy="639281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94F4CF-9539-634B-A3BD-A211D8358ED1}"/>
                </a:ext>
              </a:extLst>
            </p:cNvPr>
            <p:cNvSpPr txBox="1"/>
            <p:nvPr/>
          </p:nvSpPr>
          <p:spPr>
            <a:xfrm>
              <a:off x="5148211" y="1992909"/>
              <a:ext cx="29203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Large delay T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D05A2B3-F178-FA49-A9A9-922F6B31718C}"/>
                </a:ext>
              </a:extLst>
            </p:cNvPr>
            <p:cNvCxnSpPr>
              <a:cxnSpLocks/>
            </p:cNvCxnSpPr>
            <p:nvPr/>
          </p:nvCxnSpPr>
          <p:spPr>
            <a:xfrm>
              <a:off x="5592282" y="2632190"/>
              <a:ext cx="1343776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3730D4CA-F12F-4C4D-BAFF-7C63A326FB2E}"/>
              </a:ext>
            </a:extLst>
          </p:cNvPr>
          <p:cNvSpPr txBox="1"/>
          <p:nvPr/>
        </p:nvSpPr>
        <p:spPr>
          <a:xfrm>
            <a:off x="320850" y="3153743"/>
            <a:ext cx="199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latin typeface="Helvetica" pitchFamily="2" charset="0"/>
              </a:rPr>
              <a:t>Send data  packet on ACK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B1DE8C-D550-5945-9728-8C9D48A3416E}"/>
              </a:ext>
            </a:extLst>
          </p:cNvPr>
          <p:cNvSpPr txBox="1"/>
          <p:nvPr/>
        </p:nvSpPr>
        <p:spPr>
          <a:xfrm>
            <a:off x="1463355" y="1431656"/>
            <a:ext cx="2094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Sender pushing data slowly</a:t>
            </a:r>
          </a:p>
        </p:txBody>
      </p:sp>
    </p:spTree>
    <p:extLst>
      <p:ext uri="{BB962C8B-B14F-4D97-AF65-F5344CB8AC3E}">
        <p14:creationId xmlns:p14="http://schemas.microsoft.com/office/powerpoint/2010/main" val="295043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330F-A4D4-8F47-924A-8742373E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of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4C1C0-BBB2-524B-9DE5-C7559CE36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2375" cy="48411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Send at the highest rate possible</a:t>
            </a:r>
            <a:r>
              <a:rPr lang="en-US" dirty="0"/>
              <a:t> (to keep the pipe full) </a:t>
            </a:r>
          </a:p>
          <a:p>
            <a:r>
              <a:rPr lang="en-US" dirty="0"/>
              <a:t>while being </a:t>
            </a:r>
            <a:r>
              <a:rPr lang="en-US" dirty="0">
                <a:solidFill>
                  <a:srgbClr val="C00000"/>
                </a:solidFill>
              </a:rPr>
              <a:t>ACK-clocked </a:t>
            </a:r>
            <a:r>
              <a:rPr lang="en-US" dirty="0"/>
              <a:t>(to avoid congesting the pipe)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So, how to get to steady state?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7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06BC-AB1F-3B47-B7F4-9BA972DA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Right Congestion Window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244E3-66EB-2C4E-AEAF-10F407900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95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FA1A-E57D-794D-98A3-920B7F31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 a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6B326-0719-7944-82FA-5DD11E408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I’m thinking of a positive integer. You need to guess the number I have in mind.</a:t>
            </a:r>
          </a:p>
          <a:p>
            <a:endParaRPr lang="en-US" dirty="0"/>
          </a:p>
          <a:p>
            <a:r>
              <a:rPr lang="en-US" dirty="0"/>
              <a:t>Each time you guess, I will tell you whether your number is smaller or larger than (or the same as) the one I’m thinking of</a:t>
            </a:r>
          </a:p>
          <a:p>
            <a:endParaRPr lang="en-US" dirty="0"/>
          </a:p>
          <a:p>
            <a:r>
              <a:rPr lang="en-US" dirty="0"/>
              <a:t>Note that my number can be very large</a:t>
            </a:r>
          </a:p>
          <a:p>
            <a:endParaRPr lang="en-US" dirty="0"/>
          </a:p>
          <a:p>
            <a:r>
              <a:rPr lang="en-US" dirty="0"/>
              <a:t>How would you go about guessing the number?</a:t>
            </a:r>
          </a:p>
        </p:txBody>
      </p:sp>
    </p:spTree>
    <p:extLst>
      <p:ext uri="{BB962C8B-B14F-4D97-AF65-F5344CB8AC3E}">
        <p14:creationId xmlns:p14="http://schemas.microsoft.com/office/powerpoint/2010/main" val="314600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33DC-AFB0-0248-9850-0B01F04C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right congestion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A370B-C7E3-0F48-A5DC-E4D52BA2A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1306"/>
          </a:xfrm>
        </p:spPr>
        <p:txBody>
          <a:bodyPr>
            <a:normAutofit/>
          </a:bodyPr>
          <a:lstStyle/>
          <a:p>
            <a:r>
              <a:rPr lang="en-US" dirty="0"/>
              <a:t>TCP congestion control algorithms solve a similar problem!</a:t>
            </a:r>
          </a:p>
          <a:p>
            <a:endParaRPr lang="en-US" dirty="0"/>
          </a:p>
          <a:p>
            <a:r>
              <a:rPr lang="en-US" dirty="0"/>
              <a:t>There is an </a:t>
            </a:r>
            <a:r>
              <a:rPr lang="en-US" dirty="0">
                <a:solidFill>
                  <a:srgbClr val="C00000"/>
                </a:solidFill>
              </a:rPr>
              <a:t>unknown</a:t>
            </a:r>
            <a:r>
              <a:rPr lang="en-US" dirty="0"/>
              <a:t> bottleneck link rate that the sender must match</a:t>
            </a:r>
          </a:p>
          <a:p>
            <a:endParaRPr lang="en-US" dirty="0"/>
          </a:p>
          <a:p>
            <a:r>
              <a:rPr lang="en-US" dirty="0"/>
              <a:t>If sender sends more than the bottleneck link rate:</a:t>
            </a:r>
          </a:p>
          <a:p>
            <a:pPr lvl="1"/>
            <a:r>
              <a:rPr lang="en-US" dirty="0"/>
              <a:t>packet loss, delays, etc.</a:t>
            </a:r>
          </a:p>
          <a:p>
            <a:endParaRPr lang="en-US" dirty="0"/>
          </a:p>
          <a:p>
            <a:r>
              <a:rPr lang="en-US" dirty="0"/>
              <a:t>If sender sends less than the bottleneck link rate:</a:t>
            </a:r>
          </a:p>
          <a:p>
            <a:pPr lvl="1"/>
            <a:r>
              <a:rPr lang="en-US" dirty="0"/>
              <a:t>all packets get through; successful ACKs</a:t>
            </a:r>
          </a:p>
        </p:txBody>
      </p:sp>
    </p:spTree>
    <p:extLst>
      <p:ext uri="{BB962C8B-B14F-4D97-AF65-F5344CB8AC3E}">
        <p14:creationId xmlns:p14="http://schemas.microsoft.com/office/powerpoint/2010/main" val="34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D89B-39F6-A245-AE5C-4FDFDF11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Quickly finding a rate: TCP slow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127E8-8A18-224D-9FA1-FB716412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5786" cy="4915144"/>
          </a:xfrm>
        </p:spPr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  <a:defRPr/>
            </a:pPr>
            <a:r>
              <a:rPr lang="en-US" dirty="0"/>
              <a:t>Initially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= 1 MSS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MSS is “maximum segment size”</a:t>
            </a:r>
          </a:p>
          <a:p>
            <a:pPr>
              <a:buFont typeface="Arial"/>
              <a:buChar char="•"/>
              <a:defRPr/>
            </a:pP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/>
              <a:t>Upon receiving an ACK of each MSS, increase the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by 1 MSS</a:t>
            </a:r>
          </a:p>
          <a:p>
            <a:pPr>
              <a:buFont typeface="Arial"/>
              <a:buChar char="•"/>
              <a:defRPr/>
            </a:pP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/>
              <a:t>Effectively, double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every RTT</a:t>
            </a:r>
          </a:p>
          <a:p>
            <a:pPr>
              <a:buFont typeface="Wingdings" charset="2"/>
              <a:buChar char="§"/>
              <a:defRPr/>
            </a:pPr>
            <a:endParaRPr lang="en-US" i="1" u="sng" dirty="0">
              <a:solidFill>
                <a:srgbClr val="CC0000"/>
              </a:solidFill>
            </a:endParaRP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Initial rate is slow but ramps up </a:t>
            </a:r>
            <a:r>
              <a:rPr lang="en-US" dirty="0">
                <a:solidFill>
                  <a:srgbClr val="C00000"/>
                </a:solidFill>
              </a:rPr>
              <a:t>exponentially fast</a:t>
            </a:r>
          </a:p>
          <a:p>
            <a:pPr>
              <a:buFont typeface="Wingdings" charset="2"/>
              <a:buChar char="§"/>
              <a:defRPr/>
            </a:pPr>
            <a:endParaRPr lang="en-US" dirty="0">
              <a:solidFill>
                <a:srgbClr val="C00000"/>
              </a:solidFill>
            </a:endParaRP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On loss (RTO), restart from </a:t>
            </a:r>
            <a:r>
              <a:rPr lang="en-US" sz="2600" dirty="0" err="1">
                <a:latin typeface="Courier" pitchFamily="2" charset="0"/>
              </a:rPr>
              <a:t>cwnd</a:t>
            </a:r>
            <a:r>
              <a:rPr lang="en-US" sz="2600" dirty="0">
                <a:latin typeface="Courier" pitchFamily="2" charset="0"/>
              </a:rPr>
              <a:t> := 1 MSS</a:t>
            </a:r>
          </a:p>
        </p:txBody>
      </p:sp>
      <p:sp>
        <p:nvSpPr>
          <p:cNvPr id="4" name="Line 6">
            <a:extLst>
              <a:ext uri="{FF2B5EF4-FFF2-40B4-BE49-F238E27FC236}">
                <a16:creationId xmlns:a16="http://schemas.microsoft.com/office/drawing/2014/main" id="{42EC9F7F-1181-204D-8A53-1E081A978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5653" y="2843214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3E6D1E4D-E41B-3648-8D31-DA07844DC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2427" y="1704976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A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AA540B02-5F6D-9B43-93C2-C7FBA9D14711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202127" y="2809875"/>
            <a:ext cx="1208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one segment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37C51D12-EB6D-864F-B342-36C9BB76FBD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753534" y="3047207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409033F3-FAB0-3E49-A368-8765C9595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9240" y="16906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B</a:t>
            </a: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6FD247F9-8668-BD45-B5BA-508A6C76B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0890" y="26574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229951FB-A266-0742-8FBB-7B6012AB6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5490" y="26955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873290F0-DE72-3C47-BAD0-53A9DF6051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09915" y="2806701"/>
            <a:ext cx="4762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B06B7177-0914-DD46-B987-ACB227941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9440" y="3413125"/>
            <a:ext cx="4762" cy="223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26587D59-13B2-6F4D-BA3A-E207E2132C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1841" y="3248026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8">
            <a:extLst>
              <a:ext uri="{FF2B5EF4-FFF2-40B4-BE49-F238E27FC236}">
                <a16:creationId xmlns:a16="http://schemas.microsoft.com/office/drawing/2014/main" id="{4107F2CA-D25A-4F41-A2E3-C0EC16E3B337}"/>
              </a:ext>
            </a:extLst>
          </p:cNvPr>
          <p:cNvGrpSpPr>
            <a:grpSpLocks/>
          </p:cNvGrpSpPr>
          <p:nvPr/>
        </p:nvGrpSpPr>
        <p:grpSpPr bwMode="auto">
          <a:xfrm>
            <a:off x="10419740" y="5989638"/>
            <a:ext cx="615950" cy="366712"/>
            <a:chOff x="3317" y="3527"/>
            <a:chExt cx="388" cy="231"/>
          </a:xfrm>
        </p:grpSpPr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8F8CD2E7-B4D4-DF43-9D8D-81DEFD521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811DE8CE-A79A-DF4B-80E2-04EF49A17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time</a:t>
              </a:r>
              <a:endParaRPr lang="en-US" altLang="en-US" sz="1000">
                <a:latin typeface="Arial" panose="020B0604020202020204" pitchFamily="34" charset="0"/>
              </a:endParaRPr>
            </a:p>
          </p:txBody>
        </p:sp>
      </p:grpSp>
      <p:sp>
        <p:nvSpPr>
          <p:cNvPr id="17" name="Line 21">
            <a:extLst>
              <a:ext uri="{FF2B5EF4-FFF2-40B4-BE49-F238E27FC236}">
                <a16:creationId xmlns:a16="http://schemas.microsoft.com/office/drawing/2014/main" id="{B41BDC01-0BE3-A04D-8347-4BBB59B8F8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0416" y="3624264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2">
            <a:extLst>
              <a:ext uri="{FF2B5EF4-FFF2-40B4-BE49-F238E27FC236}">
                <a16:creationId xmlns:a16="http://schemas.microsoft.com/office/drawing/2014/main" id="{0FABD25F-1380-0B4F-B131-E26B0DFFB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5653" y="3709989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3">
            <a:extLst>
              <a:ext uri="{FF2B5EF4-FFF2-40B4-BE49-F238E27FC236}">
                <a16:creationId xmlns:a16="http://schemas.microsoft.com/office/drawing/2014/main" id="{C04B1DEB-4075-3F49-B0FB-F0CE0A8B11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95652" y="4233863"/>
            <a:ext cx="2528888" cy="3619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4">
            <a:extLst>
              <a:ext uri="{FF2B5EF4-FFF2-40B4-BE49-F238E27FC236}">
                <a16:creationId xmlns:a16="http://schemas.microsoft.com/office/drawing/2014/main" id="{105FA6D7-AC90-1442-9DED-647E754A50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68666" y="4494214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Text Box 25">
            <a:extLst>
              <a:ext uri="{FF2B5EF4-FFF2-40B4-BE49-F238E27FC236}">
                <a16:creationId xmlns:a16="http://schemas.microsoft.com/office/drawing/2014/main" id="{9A2615BC-D34E-6A42-982B-53D1AA59705F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200541" y="3595688"/>
            <a:ext cx="1277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two segments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22" name="Text Box 26">
            <a:extLst>
              <a:ext uri="{FF2B5EF4-FFF2-40B4-BE49-F238E27FC236}">
                <a16:creationId xmlns:a16="http://schemas.microsoft.com/office/drawing/2014/main" id="{FA41857B-CE16-E54F-8E60-1167839DBF47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292615" y="4610100"/>
            <a:ext cx="1306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four segments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grpSp>
        <p:nvGrpSpPr>
          <p:cNvPr id="23" name="Group 27">
            <a:extLst>
              <a:ext uri="{FF2B5EF4-FFF2-40B4-BE49-F238E27FC236}">
                <a16:creationId xmlns:a16="http://schemas.microsoft.com/office/drawing/2014/main" id="{549E6E03-B5CC-3A4D-9332-EAB1984E6835}"/>
              </a:ext>
            </a:extLst>
          </p:cNvPr>
          <p:cNvGrpSpPr>
            <a:grpSpLocks/>
          </p:cNvGrpSpPr>
          <p:nvPr/>
        </p:nvGrpSpPr>
        <p:grpSpPr bwMode="auto">
          <a:xfrm>
            <a:off x="8190890" y="4629151"/>
            <a:ext cx="2519362" cy="652463"/>
            <a:chOff x="3954" y="2214"/>
            <a:chExt cx="1587" cy="411"/>
          </a:xfrm>
        </p:grpSpPr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965C330E-88C5-3E4C-AEE7-4582BB34E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711FA423-3C2D-1B47-850E-07F874DED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6C3D94F1-5882-6844-A0B2-F0A7B6072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B28B37A7-7130-064F-BB2D-0E0B0E4A2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32">
            <a:extLst>
              <a:ext uri="{FF2B5EF4-FFF2-40B4-BE49-F238E27FC236}">
                <a16:creationId xmlns:a16="http://schemas.microsoft.com/office/drawing/2014/main" id="{8E08C848-6EDA-6B47-90DD-0A9716BF326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445118" y="5011017"/>
            <a:ext cx="2228850" cy="604838"/>
            <a:chOff x="3954" y="2214"/>
            <a:chExt cx="1587" cy="411"/>
          </a:xfrm>
        </p:grpSpPr>
        <p:sp>
          <p:nvSpPr>
            <p:cNvPr id="29" name="Line 33">
              <a:extLst>
                <a:ext uri="{FF2B5EF4-FFF2-40B4-BE49-F238E27FC236}">
                  <a16:creationId xmlns:a16="http://schemas.microsoft.com/office/drawing/2014/main" id="{2E01F91F-1E42-4549-B740-1F7042A2B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A6584283-2075-8046-9944-028DA5387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622E231E-5174-884A-BC90-793337018A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CC2D1AEC-4278-5241-85D0-3B31EE120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43">
            <a:extLst>
              <a:ext uri="{FF2B5EF4-FFF2-40B4-BE49-F238E27FC236}">
                <a16:creationId xmlns:a16="http://schemas.microsoft.com/office/drawing/2014/main" id="{FC8F57BE-BA57-E54F-A28C-6234C55EA5BA}"/>
              </a:ext>
            </a:extLst>
          </p:cNvPr>
          <p:cNvGrpSpPr>
            <a:grpSpLocks/>
          </p:cNvGrpSpPr>
          <p:nvPr/>
        </p:nvGrpSpPr>
        <p:grpSpPr bwMode="auto">
          <a:xfrm>
            <a:off x="7752740" y="2028826"/>
            <a:ext cx="654050" cy="601663"/>
            <a:chOff x="-44" y="1473"/>
            <a:chExt cx="981" cy="1105"/>
          </a:xfrm>
        </p:grpSpPr>
        <p:pic>
          <p:nvPicPr>
            <p:cNvPr id="34" name="Picture 44" descr="desktop_computer_stylized_medium">
              <a:extLst>
                <a:ext uri="{FF2B5EF4-FFF2-40B4-BE49-F238E27FC236}">
                  <a16:creationId xmlns:a16="http://schemas.microsoft.com/office/drawing/2014/main" id="{59F222C5-ECC5-F84D-AF76-36F4E7F43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D6672549-707D-AE4D-9C82-7E5FBF4987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" name="Group 46">
            <a:extLst>
              <a:ext uri="{FF2B5EF4-FFF2-40B4-BE49-F238E27FC236}">
                <a16:creationId xmlns:a16="http://schemas.microsoft.com/office/drawing/2014/main" id="{983FD372-A889-C543-AADA-C25B26DA8342}"/>
              </a:ext>
            </a:extLst>
          </p:cNvPr>
          <p:cNvGrpSpPr>
            <a:grpSpLocks/>
          </p:cNvGrpSpPr>
          <p:nvPr/>
        </p:nvGrpSpPr>
        <p:grpSpPr bwMode="auto">
          <a:xfrm>
            <a:off x="10488002" y="2043114"/>
            <a:ext cx="382588" cy="547687"/>
            <a:chOff x="4140" y="429"/>
            <a:chExt cx="1425" cy="2396"/>
          </a:xfrm>
        </p:grpSpPr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69E502C7-BD7B-1542-A922-1213C45CC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48">
              <a:extLst>
                <a:ext uri="{FF2B5EF4-FFF2-40B4-BE49-F238E27FC236}">
                  <a16:creationId xmlns:a16="http://schemas.microsoft.com/office/drawing/2014/main" id="{F15BD19A-239E-3F44-9CBC-4510DF476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9" name="Freeform 49">
              <a:extLst>
                <a:ext uri="{FF2B5EF4-FFF2-40B4-BE49-F238E27FC236}">
                  <a16:creationId xmlns:a16="http://schemas.microsoft.com/office/drawing/2014/main" id="{CE8FC58C-878F-AC4B-A6E4-9DB47896D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50">
              <a:extLst>
                <a:ext uri="{FF2B5EF4-FFF2-40B4-BE49-F238E27FC236}">
                  <a16:creationId xmlns:a16="http://schemas.microsoft.com/office/drawing/2014/main" id="{2F5C9DF2-02BA-C44E-B4ED-207E70C24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51">
              <a:extLst>
                <a:ext uri="{FF2B5EF4-FFF2-40B4-BE49-F238E27FC236}">
                  <a16:creationId xmlns:a16="http://schemas.microsoft.com/office/drawing/2014/main" id="{29924B22-7124-2548-8E2D-8850F2318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2" name="Group 52">
              <a:extLst>
                <a:ext uri="{FF2B5EF4-FFF2-40B4-BE49-F238E27FC236}">
                  <a16:creationId xmlns:a16="http://schemas.microsoft.com/office/drawing/2014/main" id="{9323EA00-CAA1-DE45-9E39-1476229EC7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7" name="AutoShape 53">
                <a:extLst>
                  <a:ext uri="{FF2B5EF4-FFF2-40B4-BE49-F238E27FC236}">
                    <a16:creationId xmlns:a16="http://schemas.microsoft.com/office/drawing/2014/main" id="{43F33A17-4214-EC45-A641-02238388F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8" name="AutoShape 54">
                <a:extLst>
                  <a:ext uri="{FF2B5EF4-FFF2-40B4-BE49-F238E27FC236}">
                    <a16:creationId xmlns:a16="http://schemas.microsoft.com/office/drawing/2014/main" id="{F85F2356-C862-084C-A61C-032E9B956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3" name="Rectangle 55">
              <a:extLst>
                <a:ext uri="{FF2B5EF4-FFF2-40B4-BE49-F238E27FC236}">
                  <a16:creationId xmlns:a16="http://schemas.microsoft.com/office/drawing/2014/main" id="{93E7D005-9BFB-6145-BAB2-07BE4B668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4" name="Group 56">
              <a:extLst>
                <a:ext uri="{FF2B5EF4-FFF2-40B4-BE49-F238E27FC236}">
                  <a16:creationId xmlns:a16="http://schemas.microsoft.com/office/drawing/2014/main" id="{C8938580-7212-164A-B9C9-C7184B5A87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5" name="AutoShape 57">
                <a:extLst>
                  <a:ext uri="{FF2B5EF4-FFF2-40B4-BE49-F238E27FC236}">
                    <a16:creationId xmlns:a16="http://schemas.microsoft.com/office/drawing/2014/main" id="{E6461A90-46B2-9D4B-B387-72ACD2993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6" name="AutoShape 58">
                <a:extLst>
                  <a:ext uri="{FF2B5EF4-FFF2-40B4-BE49-F238E27FC236}">
                    <a16:creationId xmlns:a16="http://schemas.microsoft.com/office/drawing/2014/main" id="{29F3CDFE-918F-5946-827C-B616F180D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7364F1EE-46B6-C342-8EB4-67AF0E11F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6" name="Rectangle 60">
              <a:extLst>
                <a:ext uri="{FF2B5EF4-FFF2-40B4-BE49-F238E27FC236}">
                  <a16:creationId xmlns:a16="http://schemas.microsoft.com/office/drawing/2014/main" id="{6814A1D1-96E9-2140-928D-011DD5ED3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7" name="Group 61">
              <a:extLst>
                <a:ext uri="{FF2B5EF4-FFF2-40B4-BE49-F238E27FC236}">
                  <a16:creationId xmlns:a16="http://schemas.microsoft.com/office/drawing/2014/main" id="{6E11B592-10F1-8E49-A4DF-5ECB9F6C79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3" name="AutoShape 62">
                <a:extLst>
                  <a:ext uri="{FF2B5EF4-FFF2-40B4-BE49-F238E27FC236}">
                    <a16:creationId xmlns:a16="http://schemas.microsoft.com/office/drawing/2014/main" id="{611532BC-32FD-AB4D-AE9E-375C7E0FD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4" name="AutoShape 63">
                <a:extLst>
                  <a:ext uri="{FF2B5EF4-FFF2-40B4-BE49-F238E27FC236}">
                    <a16:creationId xmlns:a16="http://schemas.microsoft.com/office/drawing/2014/main" id="{9BBEA71E-630C-CB45-BF16-1D9F5AED0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8" name="Freeform 64">
              <a:extLst>
                <a:ext uri="{FF2B5EF4-FFF2-40B4-BE49-F238E27FC236}">
                  <a16:creationId xmlns:a16="http://schemas.microsoft.com/office/drawing/2014/main" id="{0C74802D-DD7E-E448-80E6-63681751D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" name="Group 65">
              <a:extLst>
                <a:ext uri="{FF2B5EF4-FFF2-40B4-BE49-F238E27FC236}">
                  <a16:creationId xmlns:a16="http://schemas.microsoft.com/office/drawing/2014/main" id="{906EB24C-5D32-D543-AE98-123F843B62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1" name="AutoShape 66">
                <a:extLst>
                  <a:ext uri="{FF2B5EF4-FFF2-40B4-BE49-F238E27FC236}">
                    <a16:creationId xmlns:a16="http://schemas.microsoft.com/office/drawing/2014/main" id="{4B1AF8A5-8100-3146-8E03-7F0BE845B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2" name="AutoShape 67">
                <a:extLst>
                  <a:ext uri="{FF2B5EF4-FFF2-40B4-BE49-F238E27FC236}">
                    <a16:creationId xmlns:a16="http://schemas.microsoft.com/office/drawing/2014/main" id="{6A974AC5-7728-1044-A511-974A6E6AB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208F6130-4C07-DA4F-A03D-0612D5DEE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1" name="Freeform 69">
              <a:extLst>
                <a:ext uri="{FF2B5EF4-FFF2-40B4-BE49-F238E27FC236}">
                  <a16:creationId xmlns:a16="http://schemas.microsoft.com/office/drawing/2014/main" id="{6AE7248A-A579-C041-90A8-787FCCB47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70">
              <a:extLst>
                <a:ext uri="{FF2B5EF4-FFF2-40B4-BE49-F238E27FC236}">
                  <a16:creationId xmlns:a16="http://schemas.microsoft.com/office/drawing/2014/main" id="{21375480-3826-144C-9C65-6D5C8C2B8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F8FA7245-EAD5-FF47-8862-D58E604C7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4" name="Freeform 72">
              <a:extLst>
                <a:ext uri="{FF2B5EF4-FFF2-40B4-BE49-F238E27FC236}">
                  <a16:creationId xmlns:a16="http://schemas.microsoft.com/office/drawing/2014/main" id="{E65DC736-5BDE-EF46-A223-D0B5BADC6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AutoShape 73">
              <a:extLst>
                <a:ext uri="{FF2B5EF4-FFF2-40B4-BE49-F238E27FC236}">
                  <a16:creationId xmlns:a16="http://schemas.microsoft.com/office/drawing/2014/main" id="{1A46C3E8-9441-1642-95FA-E06E3DD32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6" name="AutoShape 74">
              <a:extLst>
                <a:ext uri="{FF2B5EF4-FFF2-40B4-BE49-F238E27FC236}">
                  <a16:creationId xmlns:a16="http://schemas.microsoft.com/office/drawing/2014/main" id="{9EDDB2D2-F406-CC40-81C6-B1BC40498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32CF8E36-D7AC-D545-83C8-51AC6B955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E5F6E137-08D1-8342-9287-5AA207513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94A8BC10-96A2-5D4E-A2DA-F5EB6005C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60" name="Rectangle 78">
              <a:extLst>
                <a:ext uri="{FF2B5EF4-FFF2-40B4-BE49-F238E27FC236}">
                  <a16:creationId xmlns:a16="http://schemas.microsoft.com/office/drawing/2014/main" id="{CC08AF0A-0653-CD48-979F-07E9C51F5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1E962275-DC79-E9EE-AD77-59E1D607D527}"/>
              </a:ext>
            </a:extLst>
          </p:cNvPr>
          <p:cNvSpPr/>
          <p:nvPr/>
        </p:nvSpPr>
        <p:spPr>
          <a:xfrm>
            <a:off x="6421308" y="1462928"/>
            <a:ext cx="1052521" cy="4555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Payload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5E6A2A8-C2BD-EBBF-EF08-F1CB2C2D5F90}"/>
              </a:ext>
            </a:extLst>
          </p:cNvPr>
          <p:cNvSpPr/>
          <p:nvPr/>
        </p:nvSpPr>
        <p:spPr>
          <a:xfrm>
            <a:off x="5856939" y="1462928"/>
            <a:ext cx="483262" cy="455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A916252-4DE9-9472-C8E3-109E8F842CE9}"/>
              </a:ext>
            </a:extLst>
          </p:cNvPr>
          <p:cNvSpPr/>
          <p:nvPr/>
        </p:nvSpPr>
        <p:spPr>
          <a:xfrm>
            <a:off x="5320791" y="1465176"/>
            <a:ext cx="483262" cy="4555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E770DF6-88CE-57A0-383C-9D35EC99571B}"/>
              </a:ext>
            </a:extLst>
          </p:cNvPr>
          <p:cNvSpPr/>
          <p:nvPr/>
        </p:nvSpPr>
        <p:spPr>
          <a:xfrm>
            <a:off x="4784643" y="1453824"/>
            <a:ext cx="483262" cy="4555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L</a:t>
            </a:r>
          </a:p>
        </p:txBody>
      </p:sp>
      <p:sp>
        <p:nvSpPr>
          <p:cNvPr id="73" name="Right Brace 72">
            <a:extLst>
              <a:ext uri="{FF2B5EF4-FFF2-40B4-BE49-F238E27FC236}">
                <a16:creationId xmlns:a16="http://schemas.microsoft.com/office/drawing/2014/main" id="{7FFF383B-DFAF-CC95-002B-0C4BA7C0B4BB}"/>
              </a:ext>
            </a:extLst>
          </p:cNvPr>
          <p:cNvSpPr/>
          <p:nvPr/>
        </p:nvSpPr>
        <p:spPr>
          <a:xfrm rot="5400000">
            <a:off x="6830444" y="1649388"/>
            <a:ext cx="241275" cy="1012946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F3554B-1233-0B17-1E76-10DEAF0F68DA}"/>
              </a:ext>
            </a:extLst>
          </p:cNvPr>
          <p:cNvSpPr txBox="1"/>
          <p:nvPr/>
        </p:nvSpPr>
        <p:spPr>
          <a:xfrm>
            <a:off x="6595958" y="2349266"/>
            <a:ext cx="111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MSS</a:t>
            </a:r>
          </a:p>
        </p:txBody>
      </p:sp>
    </p:spTree>
    <p:extLst>
      <p:ext uri="{BB962C8B-B14F-4D97-AF65-F5344CB8AC3E}">
        <p14:creationId xmlns:p14="http://schemas.microsoft.com/office/powerpoint/2010/main" val="178390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0" grpId="1" animBg="1"/>
      <p:bldP spid="21" grpId="0"/>
      <p:bldP spid="22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C46A-1E89-1A49-BCD9-AA5D3614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slow start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27BA0B-E2E0-7245-9B53-83ED3CF448E5}"/>
              </a:ext>
            </a:extLst>
          </p:cNvPr>
          <p:cNvCxnSpPr>
            <a:cxnSpLocks/>
          </p:cNvCxnSpPr>
          <p:nvPr/>
        </p:nvCxnSpPr>
        <p:spPr>
          <a:xfrm flipV="1">
            <a:off x="2128838" y="2286000"/>
            <a:ext cx="0" cy="3700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05C690-B62C-E048-9CD7-131476B229D4}"/>
              </a:ext>
            </a:extLst>
          </p:cNvPr>
          <p:cNvCxnSpPr>
            <a:cxnSpLocks/>
          </p:cNvCxnSpPr>
          <p:nvPr/>
        </p:nvCxnSpPr>
        <p:spPr>
          <a:xfrm>
            <a:off x="2114550" y="5986467"/>
            <a:ext cx="89439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51272401-A19D-1941-B532-48E137CFA066}"/>
              </a:ext>
            </a:extLst>
          </p:cNvPr>
          <p:cNvSpPr/>
          <p:nvPr/>
        </p:nvSpPr>
        <p:spPr>
          <a:xfrm>
            <a:off x="2128838" y="3114675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A77A3F-8C7A-A848-86AD-8D0B3E01E6F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672013" y="3114675"/>
            <a:ext cx="42862" cy="27289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A0398D10-56CF-0948-851A-A663E4E8AC2E}"/>
              </a:ext>
            </a:extLst>
          </p:cNvPr>
          <p:cNvSpPr/>
          <p:nvPr/>
        </p:nvSpPr>
        <p:spPr>
          <a:xfrm>
            <a:off x="4714875" y="3114677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6DEE92-BA71-7040-8F72-67FFE5441A42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7258050" y="3114677"/>
            <a:ext cx="42862" cy="268604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4621397C-3C82-F24A-81EE-8CFC9704A360}"/>
              </a:ext>
            </a:extLst>
          </p:cNvPr>
          <p:cNvSpPr/>
          <p:nvPr/>
        </p:nvSpPr>
        <p:spPr>
          <a:xfrm>
            <a:off x="7300912" y="3114675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D52FB5-2EC7-294B-A915-4531AE40026E}"/>
              </a:ext>
            </a:extLst>
          </p:cNvPr>
          <p:cNvCxnSpPr>
            <a:stCxn id="16" idx="3"/>
          </p:cNvCxnSpPr>
          <p:nvPr/>
        </p:nvCxnSpPr>
        <p:spPr>
          <a:xfrm>
            <a:off x="9844087" y="3114675"/>
            <a:ext cx="42862" cy="25860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9EBBEB-9983-314B-B5AF-109E5F85D37A}"/>
              </a:ext>
            </a:extLst>
          </p:cNvPr>
          <p:cNvCxnSpPr>
            <a:cxnSpLocks/>
          </p:cNvCxnSpPr>
          <p:nvPr/>
        </p:nvCxnSpPr>
        <p:spPr>
          <a:xfrm flipV="1">
            <a:off x="2128838" y="5736434"/>
            <a:ext cx="8929687" cy="78579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2EC7E7-0C9A-BA46-8435-9E28A8DA7566}"/>
              </a:ext>
            </a:extLst>
          </p:cNvPr>
          <p:cNvSpPr txBox="1"/>
          <p:nvPr/>
        </p:nvSpPr>
        <p:spPr>
          <a:xfrm>
            <a:off x="952501" y="5591057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1 MSS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C5518D-6D56-7846-9B03-E35EA5BAB338}"/>
              </a:ext>
            </a:extLst>
          </p:cNvPr>
          <p:cNvSpPr txBox="1"/>
          <p:nvPr/>
        </p:nvSpPr>
        <p:spPr>
          <a:xfrm>
            <a:off x="90488" y="3576697"/>
            <a:ext cx="188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Congestion Window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2B333A-6484-C54C-A692-04675362FF51}"/>
              </a:ext>
            </a:extLst>
          </p:cNvPr>
          <p:cNvSpPr txBox="1"/>
          <p:nvPr/>
        </p:nvSpPr>
        <p:spPr>
          <a:xfrm>
            <a:off x="5155406" y="6129347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F3F7AB-20E0-9E41-B9C2-1F1B118B23F6}"/>
              </a:ext>
            </a:extLst>
          </p:cNvPr>
          <p:cNvSpPr txBox="1"/>
          <p:nvPr/>
        </p:nvSpPr>
        <p:spPr>
          <a:xfrm>
            <a:off x="5126831" y="2014010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Packet drops/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784307-7915-034E-BE50-986C93FB2A2C}"/>
              </a:ext>
            </a:extLst>
          </p:cNvPr>
          <p:cNvCxnSpPr>
            <a:cxnSpLocks/>
          </p:cNvCxnSpPr>
          <p:nvPr/>
        </p:nvCxnSpPr>
        <p:spPr>
          <a:xfrm flipH="1">
            <a:off x="4714875" y="2658647"/>
            <a:ext cx="914400" cy="3547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DCAE4A1-9C81-0C47-A5D0-BFC44008FE06}"/>
              </a:ext>
            </a:extLst>
          </p:cNvPr>
          <p:cNvSpPr txBox="1"/>
          <p:nvPr/>
        </p:nvSpPr>
        <p:spPr>
          <a:xfrm rot="19039414">
            <a:off x="2714625" y="4543533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Slow start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A436F0-A39E-834B-B847-D35E05CB8F25}"/>
              </a:ext>
            </a:extLst>
          </p:cNvPr>
          <p:cNvCxnSpPr>
            <a:cxnSpLocks/>
          </p:cNvCxnSpPr>
          <p:nvPr/>
        </p:nvCxnSpPr>
        <p:spPr>
          <a:xfrm>
            <a:off x="6272213" y="2689785"/>
            <a:ext cx="942974" cy="3331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9F5CCC-43C0-5A45-807A-FC7365E48648}"/>
              </a:ext>
            </a:extLst>
          </p:cNvPr>
          <p:cNvCxnSpPr>
            <a:cxnSpLocks/>
          </p:cNvCxnSpPr>
          <p:nvPr/>
        </p:nvCxnSpPr>
        <p:spPr>
          <a:xfrm>
            <a:off x="6400800" y="2533799"/>
            <a:ext cx="3314700" cy="6319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9EBBA07-27E0-7146-AC6B-6E59C00619D6}"/>
              </a:ext>
            </a:extLst>
          </p:cNvPr>
          <p:cNvSpPr txBox="1"/>
          <p:nvPr/>
        </p:nvSpPr>
        <p:spPr>
          <a:xfrm rot="19039414">
            <a:off x="5054351" y="4660241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5CE5A3-656D-2342-86F7-313B0DE3AADA}"/>
              </a:ext>
            </a:extLst>
          </p:cNvPr>
          <p:cNvSpPr txBox="1"/>
          <p:nvPr/>
        </p:nvSpPr>
        <p:spPr>
          <a:xfrm rot="19039414">
            <a:off x="7653039" y="4685178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</p:spTree>
    <p:extLst>
      <p:ext uri="{BB962C8B-B14F-4D97-AF65-F5344CB8AC3E}">
        <p14:creationId xmlns:p14="http://schemas.microsoft.com/office/powerpoint/2010/main" val="11916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 animBg="1"/>
      <p:bldP spid="24" grpId="0"/>
      <p:bldP spid="25" grpId="0"/>
      <p:bldP spid="26" grpId="0"/>
      <p:bldP spid="29" grpId="0"/>
      <p:bldP spid="33" grpId="0"/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>
            <a:extLst>
              <a:ext uri="{FF2B5EF4-FFF2-40B4-BE49-F238E27FC236}">
                <a16:creationId xmlns:a16="http://schemas.microsoft.com/office/drawing/2014/main" id="{C5F06E77-CA57-7B46-8D95-1EC9C1354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552" y="305915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5" name="Oval 31">
            <a:extLst>
              <a:ext uri="{FF2B5EF4-FFF2-40B4-BE49-F238E27FC236}">
                <a16:creationId xmlns:a16="http://schemas.microsoft.com/office/drawing/2014/main" id="{722E154F-D52E-7C43-9C63-A36176FD8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302" y="363065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Helvetica" pitchFamily="2" charset="0"/>
              </a:rPr>
              <a:t>application</a:t>
            </a:r>
          </a:p>
          <a:p>
            <a:r>
              <a:rPr lang="en-US" altLang="en-US" dirty="0">
                <a:latin typeface="Helvetica" pitchFamily="2" charset="0"/>
              </a:rPr>
              <a:t>process</a:t>
            </a:r>
          </a:p>
        </p:txBody>
      </p:sp>
      <p:grpSp>
        <p:nvGrpSpPr>
          <p:cNvPr id="6" name="Group 47">
            <a:extLst>
              <a:ext uri="{FF2B5EF4-FFF2-40B4-BE49-F238E27FC236}">
                <a16:creationId xmlns:a16="http://schemas.microsoft.com/office/drawing/2014/main" id="{30927639-3537-CC47-B2BD-5FED3F6D7AA7}"/>
              </a:ext>
            </a:extLst>
          </p:cNvPr>
          <p:cNvGrpSpPr>
            <a:grpSpLocks/>
          </p:cNvGrpSpPr>
          <p:nvPr/>
        </p:nvGrpSpPr>
        <p:grpSpPr bwMode="auto">
          <a:xfrm>
            <a:off x="8879528" y="1431453"/>
            <a:ext cx="1795463" cy="688975"/>
            <a:chOff x="1173" y="2345"/>
            <a:chExt cx="1131" cy="434"/>
          </a:xfrm>
        </p:grpSpPr>
        <p:sp>
          <p:nvSpPr>
            <p:cNvPr id="7" name="Rectangle 44">
              <a:extLst>
                <a:ext uri="{FF2B5EF4-FFF2-40B4-BE49-F238E27FC236}">
                  <a16:creationId xmlns:a16="http://schemas.microsoft.com/office/drawing/2014/main" id="{06199C6F-6E60-CF46-A5E1-E3867BDF0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8" name="Text Box 46">
              <a:extLst>
                <a:ext uri="{FF2B5EF4-FFF2-40B4-BE49-F238E27FC236}">
                  <a16:creationId xmlns:a16="http://schemas.microsoft.com/office/drawing/2014/main" id="{251AFE48-8929-1F4F-8FFD-349C8FEEF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9" name="Oval 48">
            <a:extLst>
              <a:ext uri="{FF2B5EF4-FFF2-40B4-BE49-F238E27FC236}">
                <a16:creationId xmlns:a16="http://schemas.microsoft.com/office/drawing/2014/main" id="{5C49C840-84FC-7541-86F7-2128F5FF3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802" y="2455390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0" name="Text Box 64">
            <a:extLst>
              <a:ext uri="{FF2B5EF4-FFF2-40B4-BE49-F238E27FC236}">
                <a16:creationId xmlns:a16="http://schemas.microsoft.com/office/drawing/2014/main" id="{FBF8975D-6FDB-8148-A3D3-19D6F0542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1091" y="2479202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1" name="Freeform 61">
            <a:extLst>
              <a:ext uri="{FF2B5EF4-FFF2-40B4-BE49-F238E27FC236}">
                <a16:creationId xmlns:a16="http://schemas.microsoft.com/office/drawing/2014/main" id="{41914BBB-DCCE-6549-8A57-3B534DDC8A63}"/>
              </a:ext>
            </a:extLst>
          </p:cNvPr>
          <p:cNvSpPr>
            <a:spLocks/>
          </p:cNvSpPr>
          <p:nvPr/>
        </p:nvSpPr>
        <p:spPr bwMode="auto">
          <a:xfrm>
            <a:off x="9557391" y="1998191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" name="Line 69">
            <a:extLst>
              <a:ext uri="{FF2B5EF4-FFF2-40B4-BE49-F238E27FC236}">
                <a16:creationId xmlns:a16="http://schemas.microsoft.com/office/drawing/2014/main" id="{35C3EBE2-9D5B-E446-B363-6B72B0E9C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7902" y="1339377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3" name="Freeform 63">
            <a:extLst>
              <a:ext uri="{FF2B5EF4-FFF2-40B4-BE49-F238E27FC236}">
                <a16:creationId xmlns:a16="http://schemas.microsoft.com/office/drawing/2014/main" id="{EBBC2774-5A9A-6646-B30A-9FA57B546CC7}"/>
              </a:ext>
            </a:extLst>
          </p:cNvPr>
          <p:cNvSpPr>
            <a:spLocks/>
          </p:cNvSpPr>
          <p:nvPr/>
        </p:nvSpPr>
        <p:spPr bwMode="auto">
          <a:xfrm rot="10800000">
            <a:off x="9546278" y="893290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" name="Rectangle 86">
            <a:extLst>
              <a:ext uri="{FF2B5EF4-FFF2-40B4-BE49-F238E27FC236}">
                <a16:creationId xmlns:a16="http://schemas.microsoft.com/office/drawing/2014/main" id="{8E50FDDD-2CD5-B640-805F-7D3CC9E7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2878" y="2199802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5" name="Text Box 103">
            <a:extLst>
              <a:ext uri="{FF2B5EF4-FFF2-40B4-BE49-F238E27FC236}">
                <a16:creationId xmlns:a16="http://schemas.microsoft.com/office/drawing/2014/main" id="{F2765DE8-B154-5F46-9A90-79E653C6A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3797" y="4388116"/>
            <a:ext cx="1096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</a:t>
            </a:r>
          </a:p>
        </p:txBody>
      </p:sp>
      <p:sp>
        <p:nvSpPr>
          <p:cNvPr id="16" name="Text Box 116">
            <a:extLst>
              <a:ext uri="{FF2B5EF4-FFF2-40B4-BE49-F238E27FC236}">
                <a16:creationId xmlns:a16="http://schemas.microsoft.com/office/drawing/2014/main" id="{5B56D47C-4BA9-5846-9332-5A303BCC6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5882" y="3165551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17" name="Group 124">
            <a:extLst>
              <a:ext uri="{FF2B5EF4-FFF2-40B4-BE49-F238E27FC236}">
                <a16:creationId xmlns:a16="http://schemas.microsoft.com/office/drawing/2014/main" id="{959C2DC4-79FB-A347-A313-FB74C91C355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744599" y="4272547"/>
            <a:ext cx="869950" cy="906462"/>
            <a:chOff x="-44" y="1473"/>
            <a:chExt cx="981" cy="1105"/>
          </a:xfrm>
        </p:grpSpPr>
        <p:pic>
          <p:nvPicPr>
            <p:cNvPr id="18" name="Picture 125" descr="desktop_computer_stylized_medium">
              <a:extLst>
                <a:ext uri="{FF2B5EF4-FFF2-40B4-BE49-F238E27FC236}">
                  <a16:creationId xmlns:a16="http://schemas.microsoft.com/office/drawing/2014/main" id="{F1B744A6-CB36-594F-8625-791092E8C0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Freeform 126">
              <a:extLst>
                <a:ext uri="{FF2B5EF4-FFF2-40B4-BE49-F238E27FC236}">
                  <a16:creationId xmlns:a16="http://schemas.microsoft.com/office/drawing/2014/main" id="{1ACC163B-ADFF-F442-8C28-69BD2D45AE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533736-434C-784D-B2F5-97E991793F53}"/>
              </a:ext>
            </a:extLst>
          </p:cNvPr>
          <p:cNvCxnSpPr/>
          <p:nvPr/>
        </p:nvCxnSpPr>
        <p:spPr>
          <a:xfrm>
            <a:off x="9637485" y="3662623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B00F31-1980-F243-9F8E-581686B22CA4}"/>
              </a:ext>
            </a:extLst>
          </p:cNvPr>
          <p:cNvCxnSpPr/>
          <p:nvPr/>
        </p:nvCxnSpPr>
        <p:spPr>
          <a:xfrm>
            <a:off x="9987591" y="3650900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9FABD3-C0F5-4E44-A91B-12FE0C79008C}"/>
              </a:ext>
            </a:extLst>
          </p:cNvPr>
          <p:cNvSpPr txBox="1"/>
          <p:nvPr/>
        </p:nvSpPr>
        <p:spPr>
          <a:xfrm>
            <a:off x="10087616" y="959965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grpSp>
        <p:nvGrpSpPr>
          <p:cNvPr id="24" name="Group 124">
            <a:extLst>
              <a:ext uri="{FF2B5EF4-FFF2-40B4-BE49-F238E27FC236}">
                <a16:creationId xmlns:a16="http://schemas.microsoft.com/office/drawing/2014/main" id="{CBA98D77-0E11-674A-8C61-F73B27F2CD6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77547" y="163509"/>
            <a:ext cx="869950" cy="906462"/>
            <a:chOff x="-44" y="1473"/>
            <a:chExt cx="981" cy="1105"/>
          </a:xfrm>
        </p:grpSpPr>
        <p:pic>
          <p:nvPicPr>
            <p:cNvPr id="25" name="Picture 125" descr="desktop_computer_stylized_medium">
              <a:extLst>
                <a:ext uri="{FF2B5EF4-FFF2-40B4-BE49-F238E27FC236}">
                  <a16:creationId xmlns:a16="http://schemas.microsoft.com/office/drawing/2014/main" id="{AA237512-39B3-A94B-AD53-2975C5333A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26">
              <a:extLst>
                <a:ext uri="{FF2B5EF4-FFF2-40B4-BE49-F238E27FC236}">
                  <a16:creationId xmlns:a16="http://schemas.microsoft.com/office/drawing/2014/main" id="{67C59CCB-B10D-F645-A29A-811E1A5699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27" name="Text Box 103">
            <a:extLst>
              <a:ext uri="{FF2B5EF4-FFF2-40B4-BE49-F238E27FC236}">
                <a16:creationId xmlns:a16="http://schemas.microsoft.com/office/drawing/2014/main" id="{201894F4-63D2-DB43-8B58-7CCF52C83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5788" y="392580"/>
            <a:ext cx="9685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sender</a:t>
            </a:r>
          </a:p>
        </p:txBody>
      </p:sp>
      <p:pic>
        <p:nvPicPr>
          <p:cNvPr id="28" name="Picture 19" descr="Router Clip Art">
            <a:extLst>
              <a:ext uri="{FF2B5EF4-FFF2-40B4-BE49-F238E27FC236}">
                <a16:creationId xmlns:a16="http://schemas.microsoft.com/office/drawing/2014/main" id="{77C16666-78E7-2A4B-AACD-F22034B6F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905" y="1898909"/>
            <a:ext cx="1203652" cy="88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E2A1FA-A1F1-4847-B8CB-20B494B19DD0}"/>
              </a:ext>
            </a:extLst>
          </p:cNvPr>
          <p:cNvCxnSpPr>
            <a:cxnSpLocks/>
          </p:cNvCxnSpPr>
          <p:nvPr/>
        </p:nvCxnSpPr>
        <p:spPr>
          <a:xfrm>
            <a:off x="4675281" y="2497564"/>
            <a:ext cx="1568832" cy="2350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9" descr="Router Clip Art">
            <a:extLst>
              <a:ext uri="{FF2B5EF4-FFF2-40B4-BE49-F238E27FC236}">
                <a16:creationId xmlns:a16="http://schemas.microsoft.com/office/drawing/2014/main" id="{C0ED1B2C-AF43-E04B-8FA2-C1DA1BC73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362" y="2490787"/>
            <a:ext cx="1203652" cy="88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7E12A3E-0BED-794B-AA9D-AEEE1976E7D0}"/>
              </a:ext>
            </a:extLst>
          </p:cNvPr>
          <p:cNvCxnSpPr>
            <a:cxnSpLocks/>
          </p:cNvCxnSpPr>
          <p:nvPr/>
        </p:nvCxnSpPr>
        <p:spPr>
          <a:xfrm>
            <a:off x="7627224" y="3219264"/>
            <a:ext cx="960141" cy="12808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FADD576-2126-B94B-8A4F-F9FDDE4D1266}"/>
              </a:ext>
            </a:extLst>
          </p:cNvPr>
          <p:cNvCxnSpPr>
            <a:cxnSpLocks/>
          </p:cNvCxnSpPr>
          <p:nvPr/>
        </p:nvCxnSpPr>
        <p:spPr>
          <a:xfrm>
            <a:off x="1576252" y="1002015"/>
            <a:ext cx="1671363" cy="11585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close up of a flower&#10;&#10;Description automatically generated">
            <a:extLst>
              <a:ext uri="{FF2B5EF4-FFF2-40B4-BE49-F238E27FC236}">
                <a16:creationId xmlns:a16="http://schemas.microsoft.com/office/drawing/2014/main" id="{12F2AB8E-3028-9240-9395-2014F13CD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962" y="2120428"/>
            <a:ext cx="939800" cy="1016000"/>
          </a:xfrm>
          <a:prstGeom prst="rect">
            <a:avLst/>
          </a:prstGeom>
        </p:spPr>
      </p:pic>
      <p:grpSp>
        <p:nvGrpSpPr>
          <p:cNvPr id="42" name="Group 124">
            <a:extLst>
              <a:ext uri="{FF2B5EF4-FFF2-40B4-BE49-F238E27FC236}">
                <a16:creationId xmlns:a16="http://schemas.microsoft.com/office/drawing/2014/main" id="{A9EE9651-87B8-D34D-A01E-C8811302212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821129" y="387275"/>
            <a:ext cx="869950" cy="906462"/>
            <a:chOff x="-44" y="1473"/>
            <a:chExt cx="981" cy="1105"/>
          </a:xfrm>
        </p:grpSpPr>
        <p:pic>
          <p:nvPicPr>
            <p:cNvPr id="43" name="Picture 125" descr="desktop_computer_stylized_medium">
              <a:extLst>
                <a:ext uri="{FF2B5EF4-FFF2-40B4-BE49-F238E27FC236}">
                  <a16:creationId xmlns:a16="http://schemas.microsoft.com/office/drawing/2014/main" id="{C0F59A6C-33FB-5041-AE77-02BCAA9266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Freeform 126">
              <a:extLst>
                <a:ext uri="{FF2B5EF4-FFF2-40B4-BE49-F238E27FC236}">
                  <a16:creationId xmlns:a16="http://schemas.microsoft.com/office/drawing/2014/main" id="{7E5B0E0D-C50A-734E-B90A-3EFBA1AC63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DC19A3-A725-0F43-AEB4-01477FB324C9}"/>
              </a:ext>
            </a:extLst>
          </p:cNvPr>
          <p:cNvCxnSpPr>
            <a:cxnSpLocks/>
          </p:cNvCxnSpPr>
          <p:nvPr/>
        </p:nvCxnSpPr>
        <p:spPr>
          <a:xfrm>
            <a:off x="3157162" y="1279949"/>
            <a:ext cx="373865" cy="540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124">
            <a:extLst>
              <a:ext uri="{FF2B5EF4-FFF2-40B4-BE49-F238E27FC236}">
                <a16:creationId xmlns:a16="http://schemas.microsoft.com/office/drawing/2014/main" id="{0C96A072-80CF-A54D-BDD3-3BF06BEA1CA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18472" y="3239227"/>
            <a:ext cx="869950" cy="906462"/>
            <a:chOff x="-44" y="1473"/>
            <a:chExt cx="981" cy="1105"/>
          </a:xfrm>
        </p:grpSpPr>
        <p:pic>
          <p:nvPicPr>
            <p:cNvPr id="48" name="Picture 125" descr="desktop_computer_stylized_medium">
              <a:extLst>
                <a:ext uri="{FF2B5EF4-FFF2-40B4-BE49-F238E27FC236}">
                  <a16:creationId xmlns:a16="http://schemas.microsoft.com/office/drawing/2014/main" id="{2D161DFF-FE38-6A48-82FD-E34E5E4CF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Freeform 126">
              <a:extLst>
                <a:ext uri="{FF2B5EF4-FFF2-40B4-BE49-F238E27FC236}">
                  <a16:creationId xmlns:a16="http://schemas.microsoft.com/office/drawing/2014/main" id="{73B99719-6253-B84A-97C0-99CE9952BC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B489F57-0438-7C4C-8662-70160530709D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2953447" y="2807788"/>
            <a:ext cx="626804" cy="4314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A close up of a flower&#10;&#10;Description automatically generated">
            <a:extLst>
              <a:ext uri="{FF2B5EF4-FFF2-40B4-BE49-F238E27FC236}">
                <a16:creationId xmlns:a16="http://schemas.microsoft.com/office/drawing/2014/main" id="{1C590F89-A87A-9746-9B7B-F9C071F67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9403" y="152498"/>
            <a:ext cx="916912" cy="991256"/>
          </a:xfrm>
          <a:prstGeom prst="rect">
            <a:avLst/>
          </a:prstGeom>
        </p:spPr>
      </p:pic>
      <p:pic>
        <p:nvPicPr>
          <p:cNvPr id="54" name="Picture 53" descr="A close up of a flower&#10;&#10;Description automatically generated">
            <a:extLst>
              <a:ext uri="{FF2B5EF4-FFF2-40B4-BE49-F238E27FC236}">
                <a16:creationId xmlns:a16="http://schemas.microsoft.com/office/drawing/2014/main" id="{A6BD33E3-B7FA-F146-9E81-9508B16DE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5197" y="1458075"/>
            <a:ext cx="889800" cy="96194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25CF02A-4080-BB4F-B41B-7AF3AC9518D5}"/>
              </a:ext>
            </a:extLst>
          </p:cNvPr>
          <p:cNvSpPr txBox="1"/>
          <p:nvPr/>
        </p:nvSpPr>
        <p:spPr>
          <a:xfrm>
            <a:off x="4333711" y="337748"/>
            <a:ext cx="3017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Multiple locations for bottlenecks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9BDE5E-0781-1746-87E4-B07FC62DDA90}"/>
              </a:ext>
            </a:extLst>
          </p:cNvPr>
          <p:cNvCxnSpPr>
            <a:cxnSpLocks/>
          </p:cNvCxnSpPr>
          <p:nvPr/>
        </p:nvCxnSpPr>
        <p:spPr>
          <a:xfrm>
            <a:off x="7049642" y="902979"/>
            <a:ext cx="1920374" cy="6849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B7BF3CD-ED1C-C349-87B1-B6AAF1224008}"/>
              </a:ext>
            </a:extLst>
          </p:cNvPr>
          <p:cNvCxnSpPr>
            <a:cxnSpLocks/>
          </p:cNvCxnSpPr>
          <p:nvPr/>
        </p:nvCxnSpPr>
        <p:spPr>
          <a:xfrm>
            <a:off x="7085254" y="1112499"/>
            <a:ext cx="1703377" cy="814925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55724CB-F147-3940-A0AC-A6DF1B1EF894}"/>
              </a:ext>
            </a:extLst>
          </p:cNvPr>
          <p:cNvCxnSpPr>
            <a:cxnSpLocks/>
          </p:cNvCxnSpPr>
          <p:nvPr/>
        </p:nvCxnSpPr>
        <p:spPr>
          <a:xfrm flipH="1">
            <a:off x="5759208" y="1346895"/>
            <a:ext cx="426308" cy="947513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10B0B3F5-6B90-0F48-8540-35A2220B2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518" y="1492254"/>
            <a:ext cx="1078246" cy="107824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7C199D68-D5F2-B545-8A91-7A219362A573}"/>
              </a:ext>
            </a:extLst>
          </p:cNvPr>
          <p:cNvSpPr txBox="1"/>
          <p:nvPr/>
        </p:nvSpPr>
        <p:spPr>
          <a:xfrm>
            <a:off x="325354" y="2605097"/>
            <a:ext cx="21515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What’s the bottleneck? How to adapt </a:t>
            </a:r>
            <a:r>
              <a:rPr lang="en-US" sz="2000" dirty="0">
                <a:latin typeface="Helvetica" pitchFamily="2" charset="0"/>
              </a:rPr>
              <a:t>how much data to keep in flight?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764196-8629-334D-BE0E-FE99CFFD4DEF}"/>
              </a:ext>
            </a:extLst>
          </p:cNvPr>
          <p:cNvSpPr txBox="1"/>
          <p:nvPr/>
        </p:nvSpPr>
        <p:spPr>
          <a:xfrm rot="16200000">
            <a:off x="10019906" y="1682709"/>
            <a:ext cx="301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Flow Control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2B56B1-12EE-1146-A01E-882D2D92BBBB}"/>
              </a:ext>
            </a:extLst>
          </p:cNvPr>
          <p:cNvSpPr txBox="1"/>
          <p:nvPr/>
        </p:nvSpPr>
        <p:spPr>
          <a:xfrm>
            <a:off x="4531399" y="1550045"/>
            <a:ext cx="4257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Congestion Control</a:t>
            </a:r>
          </a:p>
        </p:txBody>
      </p:sp>
      <p:pic>
        <p:nvPicPr>
          <p:cNvPr id="52" name="Picture 5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7C82F0F-C8F7-984F-82C1-A2B310511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200" y="4383620"/>
            <a:ext cx="3531254" cy="2370748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26B0F006-79DD-2F43-BB71-7CE815A2C33A}"/>
              </a:ext>
            </a:extLst>
          </p:cNvPr>
          <p:cNvSpPr/>
          <p:nvPr/>
        </p:nvSpPr>
        <p:spPr>
          <a:xfrm>
            <a:off x="2078579" y="5224955"/>
            <a:ext cx="1501671" cy="45076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A642D3-1251-B542-9566-E4C7A1073678}"/>
              </a:ext>
            </a:extLst>
          </p:cNvPr>
          <p:cNvSpPr txBox="1"/>
          <p:nvPr/>
        </p:nvSpPr>
        <p:spPr>
          <a:xfrm>
            <a:off x="3345995" y="3524595"/>
            <a:ext cx="4714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Flow Control: </a:t>
            </a:r>
            <a:r>
              <a:rPr lang="en-US" sz="2400" dirty="0">
                <a:latin typeface="Helvetica" pitchFamily="2" charset="0"/>
              </a:rPr>
              <a:t>Receiver informs sender free buffer over time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E32D300-130D-144D-B196-C2356D3B39EE}"/>
              </a:ext>
            </a:extLst>
          </p:cNvPr>
          <p:cNvCxnSpPr>
            <a:cxnSpLocks/>
          </p:cNvCxnSpPr>
          <p:nvPr/>
        </p:nvCxnSpPr>
        <p:spPr>
          <a:xfrm flipH="1">
            <a:off x="3077987" y="4104379"/>
            <a:ext cx="585827" cy="13323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B6F693F-C492-8C43-9CDC-BC470B1E56E6}"/>
              </a:ext>
            </a:extLst>
          </p:cNvPr>
          <p:cNvGrpSpPr/>
          <p:nvPr/>
        </p:nvGrpSpPr>
        <p:grpSpPr>
          <a:xfrm>
            <a:off x="5155779" y="5384012"/>
            <a:ext cx="4098976" cy="493632"/>
            <a:chOff x="2038352" y="4479756"/>
            <a:chExt cx="7478713" cy="636306"/>
          </a:xfrm>
        </p:grpSpPr>
        <p:grpSp>
          <p:nvGrpSpPr>
            <p:cNvPr id="61" name="Group 2">
              <a:extLst>
                <a:ext uri="{FF2B5EF4-FFF2-40B4-BE49-F238E27FC236}">
                  <a16:creationId xmlns:a16="http://schemas.microsoft.com/office/drawing/2014/main" id="{A0FEDCD0-4DFD-9D47-BB43-948C0B75F8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77" name="Rectangle 1">
                <a:extLst>
                  <a:ext uri="{FF2B5EF4-FFF2-40B4-BE49-F238E27FC236}">
                    <a16:creationId xmlns:a16="http://schemas.microsoft.com/office/drawing/2014/main" id="{C6358918-A5FF-7C4F-9FFE-89B0B3354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324F306-3F57-334E-85B0-3C5DCE229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BBE132E-05A8-F745-B8AC-1AF792D5E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9069F0D-5FF5-534E-880F-54F7D8719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8B6A35B-410C-6A4E-B81E-C0E476CF2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70C7326-4F7D-8B43-9C96-37DF56775B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81D4F16-C33D-DC4F-94C0-5A36DF833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2FC0A40-EC43-9040-BF23-7D2B4ECFF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A92FAA8-56A9-F744-B498-5215DE9DC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32B8A37-D43F-6B4F-86CB-B67DA3AEB9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991064B-C668-0443-BF03-D13483460364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D427E9-5DF9-F74C-935E-426725B21A1E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19AB468-ACD0-A343-84EB-5038076E16AE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79DD735-A247-4A4A-B4FB-2C03E5820168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A63EE2C-B1EF-EB4F-B352-14DDD6906194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EB114C7-8DAC-FC40-B857-99E403EC300B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C307515-790A-C84D-86B0-682EDA36625D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9CAB0E1-4F34-1148-87BB-9F1F99DCF101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E0DB036-B54F-6649-B591-5196C7D199AB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F94200C-1045-D04B-81F6-6F0DF7A7062B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AF62B50-4A51-CA4E-BB5C-4C217D7B5DC9}"/>
              </a:ext>
            </a:extLst>
          </p:cNvPr>
          <p:cNvGrpSpPr/>
          <p:nvPr/>
        </p:nvGrpSpPr>
        <p:grpSpPr>
          <a:xfrm>
            <a:off x="4168653" y="4553540"/>
            <a:ext cx="2271948" cy="864577"/>
            <a:chOff x="1438413" y="5401314"/>
            <a:chExt cx="2065510" cy="830072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C436C36-A060-BD4B-AE5D-5457A13BCF7A}"/>
                </a:ext>
              </a:extLst>
            </p:cNvPr>
            <p:cNvSpPr txBox="1"/>
            <p:nvPr/>
          </p:nvSpPr>
          <p:spPr>
            <a:xfrm>
              <a:off x="1438413" y="540131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3AD2E11-2EB2-A14B-9C17-CAB77774DF4F}"/>
                </a:ext>
              </a:extLst>
            </p:cNvPr>
            <p:cNvCxnSpPr>
              <a:cxnSpLocks/>
            </p:cNvCxnSpPr>
            <p:nvPr/>
          </p:nvCxnSpPr>
          <p:spPr>
            <a:xfrm>
              <a:off x="3314697" y="5833219"/>
              <a:ext cx="0" cy="39816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D231DCE-0B58-4F48-B6ED-72E071FBD878}"/>
              </a:ext>
            </a:extLst>
          </p:cNvPr>
          <p:cNvGrpSpPr/>
          <p:nvPr/>
        </p:nvGrpSpPr>
        <p:grpSpPr>
          <a:xfrm>
            <a:off x="6505033" y="4471961"/>
            <a:ext cx="2271948" cy="932559"/>
            <a:chOff x="1860718" y="5901025"/>
            <a:chExt cx="2065510" cy="89534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9DB832A-52B4-A24B-88DF-FB4ABEDD3640}"/>
                </a:ext>
              </a:extLst>
            </p:cNvPr>
            <p:cNvSpPr txBox="1"/>
            <p:nvPr/>
          </p:nvSpPr>
          <p:spPr>
            <a:xfrm>
              <a:off x="1860718" y="5901025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8648E43-1EC9-5F45-A84B-BE45617A494F}"/>
                </a:ext>
              </a:extLst>
            </p:cNvPr>
            <p:cNvCxnSpPr>
              <a:cxnSpLocks/>
            </p:cNvCxnSpPr>
            <p:nvPr/>
          </p:nvCxnSpPr>
          <p:spPr>
            <a:xfrm>
              <a:off x="3366012" y="6294318"/>
              <a:ext cx="11919" cy="50204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D949D012-B14B-6D4F-9398-8CD805E5FACE}"/>
              </a:ext>
            </a:extLst>
          </p:cNvPr>
          <p:cNvSpPr txBox="1"/>
          <p:nvPr/>
        </p:nvSpPr>
        <p:spPr>
          <a:xfrm>
            <a:off x="4983301" y="6226517"/>
            <a:ext cx="5235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 Advertised window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CED6CAE-09D7-3641-B927-FD652AC8BEC1}"/>
              </a:ext>
            </a:extLst>
          </p:cNvPr>
          <p:cNvSpPr txBox="1"/>
          <p:nvPr/>
        </p:nvSpPr>
        <p:spPr>
          <a:xfrm>
            <a:off x="3163645" y="5300725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47DC0E-5780-8A4A-A3EB-0115BA59BE58}"/>
              </a:ext>
            </a:extLst>
          </p:cNvPr>
          <p:cNvSpPr txBox="1"/>
          <p:nvPr/>
        </p:nvSpPr>
        <p:spPr>
          <a:xfrm>
            <a:off x="9427084" y="5103902"/>
            <a:ext cx="2660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Buffer &gt;= desired W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3826E0B-F2DB-454C-99DD-F15E78690422}"/>
              </a:ext>
            </a:extLst>
          </p:cNvPr>
          <p:cNvCxnSpPr>
            <a:cxnSpLocks/>
          </p:cNvCxnSpPr>
          <p:nvPr/>
        </p:nvCxnSpPr>
        <p:spPr>
          <a:xfrm>
            <a:off x="10554148" y="2115789"/>
            <a:ext cx="319641" cy="290702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D3A69A8-75C8-D741-9F0B-71D7A3FCDC76}"/>
              </a:ext>
            </a:extLst>
          </p:cNvPr>
          <p:cNvSpPr txBox="1"/>
          <p:nvPr/>
        </p:nvSpPr>
        <p:spPr>
          <a:xfrm>
            <a:off x="9320055" y="5585098"/>
            <a:ext cx="2709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Low socket buffering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== 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Poor TCP throughput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A1FDD95-7BAD-204B-A154-DE967FAE2BF9}"/>
              </a:ext>
            </a:extLst>
          </p:cNvPr>
          <p:cNvCxnSpPr>
            <a:cxnSpLocks/>
          </p:cNvCxnSpPr>
          <p:nvPr/>
        </p:nvCxnSpPr>
        <p:spPr>
          <a:xfrm>
            <a:off x="6394074" y="6092929"/>
            <a:ext cx="2112939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82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9" grpId="0" animBg="1"/>
      <p:bldP spid="9" grpId="1" animBg="1"/>
      <p:bldP spid="10" grpId="0"/>
      <p:bldP spid="10" grpId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/>
      <p:bldP spid="16" grpId="0"/>
      <p:bldP spid="16" grpId="1"/>
      <p:bldP spid="22" grpId="0"/>
      <p:bldP spid="22" grpId="1"/>
      <p:bldP spid="27" grpId="0"/>
      <p:bldP spid="56" grpId="0"/>
      <p:bldP spid="56" grpId="1"/>
      <p:bldP spid="68" grpId="0"/>
      <p:bldP spid="68" grpId="1"/>
      <p:bldP spid="70" grpId="0"/>
      <p:bldP spid="70" grpId="1"/>
      <p:bldP spid="71" grpId="0"/>
      <p:bldP spid="30" grpId="0" animBg="1"/>
      <p:bldP spid="30" grpId="1" animBg="1"/>
      <p:bldP spid="31" grpId="0"/>
      <p:bldP spid="31" grpId="1"/>
      <p:bldP spid="93" grpId="0"/>
      <p:bldP spid="93" grpId="1"/>
      <p:bldP spid="95" grpId="0"/>
      <p:bldP spid="95" grpId="1"/>
      <p:bldP spid="55" grpId="0"/>
      <p:bldP spid="55" grpId="1"/>
      <p:bldP spid="107" grpId="0"/>
      <p:bldP spid="10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0EAF-9CD0-2845-96DB-7D7CFB0B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has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8C68-E9DA-264A-BF28-7F9BBF5BD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2365"/>
          </a:xfrm>
        </p:spPr>
        <p:txBody>
          <a:bodyPr>
            <a:normAutofit/>
          </a:bodyPr>
          <a:lstStyle/>
          <a:p>
            <a:r>
              <a:rPr lang="en-US" dirty="0"/>
              <a:t>Congestion window </a:t>
            </a:r>
            <a:r>
              <a:rPr lang="en-US" dirty="0">
                <a:solidFill>
                  <a:srgbClr val="C00000"/>
                </a:solidFill>
              </a:rPr>
              <a:t>increases too rapidly</a:t>
            </a:r>
          </a:p>
          <a:p>
            <a:pPr lvl="1"/>
            <a:r>
              <a:rPr lang="en-US" dirty="0"/>
              <a:t>Example: suppose the “right” window size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is 17</a:t>
            </a:r>
          </a:p>
          <a:p>
            <a:pPr lvl="1"/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would go from 16 to 32 and then dropping down to 1</a:t>
            </a:r>
          </a:p>
          <a:p>
            <a:pPr lvl="1"/>
            <a:r>
              <a:rPr lang="en-US" dirty="0"/>
              <a:t>Result: massive packet drops</a:t>
            </a:r>
          </a:p>
          <a:p>
            <a:pPr lvl="1"/>
            <a:endParaRPr lang="en-US" dirty="0"/>
          </a:p>
          <a:p>
            <a:r>
              <a:rPr lang="en-US" dirty="0"/>
              <a:t>Congestion window </a:t>
            </a:r>
            <a:r>
              <a:rPr lang="en-US" dirty="0">
                <a:solidFill>
                  <a:srgbClr val="C00000"/>
                </a:solidFill>
              </a:rPr>
              <a:t>decreases too rapidly</a:t>
            </a:r>
          </a:p>
          <a:p>
            <a:pPr lvl="1"/>
            <a:r>
              <a:rPr lang="en-US" dirty="0"/>
              <a:t>Suppose the right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is 31, and there is a loss when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is 32</a:t>
            </a:r>
          </a:p>
          <a:p>
            <a:pPr lvl="1"/>
            <a:r>
              <a:rPr lang="en-US" dirty="0"/>
              <a:t>Slow start will resume all the way back from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Result: unnecessarily low throughput</a:t>
            </a:r>
          </a:p>
          <a:p>
            <a:pPr lvl="1"/>
            <a:endParaRPr lang="en-US" dirty="0"/>
          </a:p>
          <a:p>
            <a:r>
              <a:rPr lang="en-US" dirty="0"/>
              <a:t>Instead, perform </a:t>
            </a:r>
            <a:r>
              <a:rPr lang="en-US" dirty="0">
                <a:solidFill>
                  <a:srgbClr val="C00000"/>
                </a:solidFill>
              </a:rPr>
              <a:t>finer adjustments</a:t>
            </a:r>
            <a:r>
              <a:rPr lang="en-US" dirty="0"/>
              <a:t> of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based on signals</a:t>
            </a:r>
          </a:p>
        </p:txBody>
      </p:sp>
    </p:spTree>
    <p:extLst>
      <p:ext uri="{BB962C8B-B14F-4D97-AF65-F5344CB8AC3E}">
        <p14:creationId xmlns:p14="http://schemas.microsoft.com/office/powerpoint/2010/main" val="387998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3F6F-66B5-B344-AD23-44C6FBE26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slow start mainly at the beginning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F0E7C-3784-4048-B5ED-F6CF66018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903788"/>
          </a:xfrm>
        </p:spPr>
        <p:txBody>
          <a:bodyPr>
            <a:normAutofit/>
          </a:bodyPr>
          <a:lstStyle/>
          <a:p>
            <a:r>
              <a:rPr lang="en-US" dirty="0"/>
              <a:t>You might accelerate your car a lot when you start, but you want to make only small adjustments after.</a:t>
            </a:r>
          </a:p>
          <a:p>
            <a:pPr lvl="1"/>
            <a:r>
              <a:rPr lang="en-US" dirty="0"/>
              <a:t>Want a smooth ride, not a jerky one!</a:t>
            </a:r>
          </a:p>
          <a:p>
            <a:endParaRPr lang="en-US" dirty="0"/>
          </a:p>
          <a:p>
            <a:r>
              <a:rPr lang="en-US" dirty="0"/>
              <a:t>Slow start is a good algorithm to get close to the bottleneck link rate when there is little info available about the bottleneck, e.g., starting of a connection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Once close enough to the bottleneck link rate,</a:t>
            </a:r>
            <a:r>
              <a:rPr lang="en-US" dirty="0"/>
              <a:t> use a different set of strategies to perform smaller adjustments to </a:t>
            </a:r>
            <a:r>
              <a:rPr lang="en-US" dirty="0" err="1">
                <a:latin typeface="Courier" pitchFamily="2" charset="0"/>
              </a:rPr>
              <a:t>cwnd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/>
              <a:t>Called TCP </a:t>
            </a:r>
            <a:r>
              <a:rPr lang="en-US" dirty="0">
                <a:solidFill>
                  <a:srgbClr val="C00000"/>
                </a:solidFill>
              </a:rPr>
              <a:t>congestion avoidance</a:t>
            </a:r>
          </a:p>
        </p:txBody>
      </p:sp>
    </p:spTree>
    <p:extLst>
      <p:ext uri="{BB962C8B-B14F-4D97-AF65-F5344CB8AC3E}">
        <p14:creationId xmlns:p14="http://schemas.microsoft.com/office/powerpoint/2010/main" val="45396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18D0-8F08-C549-A669-6087C34D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Congestion Avoidance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B0A14-C6C1-0C4E-A71A-E8B11EB27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59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2B57-5CCD-3B49-8250-003E7645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congestion control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180F-6522-6241-ADB1-63608ECAC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6868"/>
            <a:ext cx="5494420" cy="5321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TCP New Reno</a:t>
            </a:r>
          </a:p>
          <a:p>
            <a:r>
              <a:rPr lang="en-US" dirty="0"/>
              <a:t>The most studied, classic “textbook” TCP algorithm</a:t>
            </a:r>
          </a:p>
          <a:p>
            <a:endParaRPr lang="en-US" dirty="0"/>
          </a:p>
          <a:p>
            <a:r>
              <a:rPr lang="en-US" dirty="0"/>
              <a:t>The primary knob is </a:t>
            </a:r>
            <a:r>
              <a:rPr lang="en-US" dirty="0">
                <a:solidFill>
                  <a:srgbClr val="C00000"/>
                </a:solidFill>
              </a:rPr>
              <a:t>congestion window</a:t>
            </a:r>
          </a:p>
          <a:p>
            <a:endParaRPr lang="en-US" dirty="0"/>
          </a:p>
          <a:p>
            <a:r>
              <a:rPr lang="en-US" dirty="0"/>
              <a:t>The primary signal is </a:t>
            </a:r>
            <a:r>
              <a:rPr lang="en-US" dirty="0">
                <a:solidFill>
                  <a:srgbClr val="C00000"/>
                </a:solidFill>
              </a:rPr>
              <a:t>packet loss 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RTO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Adjustment using </a:t>
            </a:r>
            <a:r>
              <a:rPr lang="en-US" dirty="0">
                <a:solidFill>
                  <a:srgbClr val="C00000"/>
                </a:solidFill>
              </a:rPr>
              <a:t>additive increase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14C61-7C65-1445-93AE-E1710615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2620" y="1536868"/>
            <a:ext cx="5650832" cy="5321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TCP BBR</a:t>
            </a:r>
          </a:p>
          <a:p>
            <a:r>
              <a:rPr lang="en-US" dirty="0"/>
              <a:t>Recent algorithm developed &amp; deployed by Google</a:t>
            </a:r>
          </a:p>
          <a:p>
            <a:endParaRPr lang="en-US" dirty="0"/>
          </a:p>
          <a:p>
            <a:r>
              <a:rPr lang="en-US" dirty="0"/>
              <a:t>The primary knob is </a:t>
            </a:r>
            <a:r>
              <a:rPr lang="en-US" dirty="0">
                <a:solidFill>
                  <a:srgbClr val="C00000"/>
                </a:solidFill>
              </a:rPr>
              <a:t>sending rate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primary signal is </a:t>
            </a:r>
            <a:r>
              <a:rPr lang="en-US" dirty="0">
                <a:solidFill>
                  <a:srgbClr val="C00000"/>
                </a:solidFill>
              </a:rPr>
              <a:t>rate of incoming ACKs</a:t>
            </a:r>
            <a:endParaRPr lang="en-US" dirty="0"/>
          </a:p>
          <a:p>
            <a:endParaRPr lang="en-US" dirty="0"/>
          </a:p>
          <a:p>
            <a:r>
              <a:rPr lang="en-US" dirty="0"/>
              <a:t>Adjustment using </a:t>
            </a:r>
            <a:r>
              <a:rPr lang="en-US" dirty="0">
                <a:solidFill>
                  <a:srgbClr val="C00000"/>
                </a:solidFill>
              </a:rPr>
              <a:t>gain cycling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filters</a:t>
            </a:r>
          </a:p>
        </p:txBody>
      </p:sp>
    </p:spTree>
    <p:extLst>
      <p:ext uri="{BB962C8B-B14F-4D97-AF65-F5344CB8AC3E}">
        <p14:creationId xmlns:p14="http://schemas.microsoft.com/office/powerpoint/2010/main" val="254240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9819-EFA7-3A4E-BB8F-863E464B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New Reno: Additive Increase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C41AA-AD2F-6149-9E7F-3A05BAA1A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62675" cy="4803775"/>
          </a:xfrm>
        </p:spPr>
        <p:txBody>
          <a:bodyPr>
            <a:normAutofit/>
          </a:bodyPr>
          <a:lstStyle/>
          <a:p>
            <a:r>
              <a:rPr lang="en-US" dirty="0"/>
              <a:t>Remember the recent past to find a good estimate of link rate</a:t>
            </a:r>
          </a:p>
          <a:p>
            <a:r>
              <a:rPr lang="en-US" dirty="0"/>
              <a:t>The last good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without packet drop is a good indicator</a:t>
            </a:r>
          </a:p>
          <a:p>
            <a:pPr lvl="1"/>
            <a:r>
              <a:rPr lang="en-US" dirty="0"/>
              <a:t>TCP New Reno calls this the </a:t>
            </a:r>
            <a:r>
              <a:rPr lang="en-US" dirty="0">
                <a:solidFill>
                  <a:srgbClr val="C00000"/>
                </a:solidFill>
              </a:rPr>
              <a:t>slow start threshold (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ssthresh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/>
              <a:t>Increase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by 1 MSS every RTT </a:t>
            </a:r>
            <a:r>
              <a:rPr lang="en-US" dirty="0"/>
              <a:t>after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hits </a:t>
            </a:r>
            <a:r>
              <a:rPr lang="en-US" dirty="0" err="1">
                <a:latin typeface="Courier" pitchFamily="2" charset="0"/>
              </a:rPr>
              <a:t>ssthresh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/>
              <a:t>Effect: increase window </a:t>
            </a:r>
            <a:r>
              <a:rPr lang="en-US" dirty="0">
                <a:solidFill>
                  <a:srgbClr val="C00000"/>
                </a:solidFill>
              </a:rPr>
              <a:t>additively</a:t>
            </a:r>
            <a:r>
              <a:rPr lang="en-US" dirty="0"/>
              <a:t> per RTT</a:t>
            </a:r>
          </a:p>
          <a:p>
            <a:endParaRPr lang="en-US" dirty="0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A16774AC-8773-A749-A87E-F7600A452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1052" y="1704976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A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99D7334A-6C10-604B-B55A-0A53D1B5D6C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182159" y="3047207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B6B5A368-5E86-254F-B6E8-13C1D5FFB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7865" y="16906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B</a:t>
            </a: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991E5FD8-D93E-5F42-865B-1AE3E41976D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9515" y="26574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B8B57E37-08E5-0840-9923-406B7A1F8D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34115" y="26955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E3D3E21F-D583-0B45-A2FE-8DC30AB9EE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8540" y="2806701"/>
            <a:ext cx="0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71F11DE2-9F85-E442-91C2-057A3874CA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38540" y="3413125"/>
            <a:ext cx="0" cy="179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8">
            <a:extLst>
              <a:ext uri="{FF2B5EF4-FFF2-40B4-BE49-F238E27FC236}">
                <a16:creationId xmlns:a16="http://schemas.microsoft.com/office/drawing/2014/main" id="{6D7FBA1F-2AE1-774D-A3F8-A2E7550F9782}"/>
              </a:ext>
            </a:extLst>
          </p:cNvPr>
          <p:cNvGrpSpPr>
            <a:grpSpLocks/>
          </p:cNvGrpSpPr>
          <p:nvPr/>
        </p:nvGrpSpPr>
        <p:grpSpPr bwMode="auto">
          <a:xfrm>
            <a:off x="10848365" y="5989638"/>
            <a:ext cx="615950" cy="366712"/>
            <a:chOff x="3317" y="3527"/>
            <a:chExt cx="388" cy="231"/>
          </a:xfrm>
        </p:grpSpPr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7DDCBE06-7301-8F4F-A02E-7A84A35F0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7A1753C5-D005-4349-B96F-83717E9E8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time</a:t>
              </a:r>
              <a:endParaRPr lang="en-US" altLang="en-US" sz="1000">
                <a:latin typeface="Arial" panose="020B0604020202020204" pitchFamily="34" charset="0"/>
              </a:endParaRPr>
            </a:p>
          </p:txBody>
        </p:sp>
      </p:grpSp>
      <p:sp>
        <p:nvSpPr>
          <p:cNvPr id="22" name="Text Box 26">
            <a:extLst>
              <a:ext uri="{FF2B5EF4-FFF2-40B4-BE49-F238E27FC236}">
                <a16:creationId xmlns:a16="http://schemas.microsoft.com/office/drawing/2014/main" id="{EB247D5E-ACE3-AA43-A9B5-D2552EFD9B27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528391" y="2748090"/>
            <a:ext cx="1306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four segments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grpSp>
        <p:nvGrpSpPr>
          <p:cNvPr id="23" name="Group 27">
            <a:extLst>
              <a:ext uri="{FF2B5EF4-FFF2-40B4-BE49-F238E27FC236}">
                <a16:creationId xmlns:a16="http://schemas.microsoft.com/office/drawing/2014/main" id="{5A988FBB-3179-8345-B62B-098FE971E673}"/>
              </a:ext>
            </a:extLst>
          </p:cNvPr>
          <p:cNvGrpSpPr>
            <a:grpSpLocks/>
          </p:cNvGrpSpPr>
          <p:nvPr/>
        </p:nvGrpSpPr>
        <p:grpSpPr bwMode="auto">
          <a:xfrm>
            <a:off x="8629040" y="2830694"/>
            <a:ext cx="2519362" cy="652463"/>
            <a:chOff x="3954" y="2214"/>
            <a:chExt cx="1587" cy="411"/>
          </a:xfrm>
        </p:grpSpPr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5FA30CAF-0A18-5E48-990F-746AF6A12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59B287AD-905D-BD48-93B9-57326C674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3FC8724C-3C1C-574A-B9E3-DFEC25FCF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ACB4BB1C-473C-9143-8CF2-457AF48A4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32">
            <a:extLst>
              <a:ext uri="{FF2B5EF4-FFF2-40B4-BE49-F238E27FC236}">
                <a16:creationId xmlns:a16="http://schemas.microsoft.com/office/drawing/2014/main" id="{0BA65452-F071-AE48-A5BC-2B3F62305A82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835517" y="3212560"/>
            <a:ext cx="2276601" cy="604838"/>
            <a:chOff x="3920" y="2214"/>
            <a:chExt cx="1621" cy="411"/>
          </a:xfrm>
        </p:grpSpPr>
        <p:sp>
          <p:nvSpPr>
            <p:cNvPr id="29" name="Line 33">
              <a:extLst>
                <a:ext uri="{FF2B5EF4-FFF2-40B4-BE49-F238E27FC236}">
                  <a16:creationId xmlns:a16="http://schemas.microsoft.com/office/drawing/2014/main" id="{6E70C7C9-62B6-FC41-BB62-B9F4D949B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7073EB2F-3D08-3A4B-98B7-61C9D7C235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E35D656E-A9FC-5640-87A4-98B8CBCA0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7662FD56-5881-9C41-B107-C24FCD7E3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0" y="2401"/>
              <a:ext cx="1615" cy="22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43">
            <a:extLst>
              <a:ext uri="{FF2B5EF4-FFF2-40B4-BE49-F238E27FC236}">
                <a16:creationId xmlns:a16="http://schemas.microsoft.com/office/drawing/2014/main" id="{FD2C02DF-CBDF-F04F-802A-38429992B20A}"/>
              </a:ext>
            </a:extLst>
          </p:cNvPr>
          <p:cNvGrpSpPr>
            <a:grpSpLocks/>
          </p:cNvGrpSpPr>
          <p:nvPr/>
        </p:nvGrpSpPr>
        <p:grpSpPr bwMode="auto">
          <a:xfrm>
            <a:off x="8181365" y="2028826"/>
            <a:ext cx="654050" cy="601663"/>
            <a:chOff x="-44" y="1473"/>
            <a:chExt cx="981" cy="1105"/>
          </a:xfrm>
        </p:grpSpPr>
        <p:pic>
          <p:nvPicPr>
            <p:cNvPr id="34" name="Picture 44" descr="desktop_computer_stylized_medium">
              <a:extLst>
                <a:ext uri="{FF2B5EF4-FFF2-40B4-BE49-F238E27FC236}">
                  <a16:creationId xmlns:a16="http://schemas.microsoft.com/office/drawing/2014/main" id="{740C5454-4D10-6B48-B233-A69C9C69A6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4D34B7AC-508D-6946-BA07-DA2AFDFC12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" name="Group 46">
            <a:extLst>
              <a:ext uri="{FF2B5EF4-FFF2-40B4-BE49-F238E27FC236}">
                <a16:creationId xmlns:a16="http://schemas.microsoft.com/office/drawing/2014/main" id="{BA7880FA-4D9B-6C4B-A679-1746258D987B}"/>
              </a:ext>
            </a:extLst>
          </p:cNvPr>
          <p:cNvGrpSpPr>
            <a:grpSpLocks/>
          </p:cNvGrpSpPr>
          <p:nvPr/>
        </p:nvGrpSpPr>
        <p:grpSpPr bwMode="auto">
          <a:xfrm>
            <a:off x="10916627" y="2043114"/>
            <a:ext cx="382588" cy="547687"/>
            <a:chOff x="4140" y="429"/>
            <a:chExt cx="1425" cy="2396"/>
          </a:xfrm>
        </p:grpSpPr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0EEC81B9-412E-D145-8947-45E9E8ED1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48">
              <a:extLst>
                <a:ext uri="{FF2B5EF4-FFF2-40B4-BE49-F238E27FC236}">
                  <a16:creationId xmlns:a16="http://schemas.microsoft.com/office/drawing/2014/main" id="{C365649C-DA63-1C40-8076-E3045AA5F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9" name="Freeform 49">
              <a:extLst>
                <a:ext uri="{FF2B5EF4-FFF2-40B4-BE49-F238E27FC236}">
                  <a16:creationId xmlns:a16="http://schemas.microsoft.com/office/drawing/2014/main" id="{8FBAE15D-4AA5-0B43-9F39-68BB93676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50">
              <a:extLst>
                <a:ext uri="{FF2B5EF4-FFF2-40B4-BE49-F238E27FC236}">
                  <a16:creationId xmlns:a16="http://schemas.microsoft.com/office/drawing/2014/main" id="{38AA084E-BA51-DE47-AEFA-F67D7AC7C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51">
              <a:extLst>
                <a:ext uri="{FF2B5EF4-FFF2-40B4-BE49-F238E27FC236}">
                  <a16:creationId xmlns:a16="http://schemas.microsoft.com/office/drawing/2014/main" id="{74358B34-032D-724A-9245-7BA7AEB25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2" name="Group 52">
              <a:extLst>
                <a:ext uri="{FF2B5EF4-FFF2-40B4-BE49-F238E27FC236}">
                  <a16:creationId xmlns:a16="http://schemas.microsoft.com/office/drawing/2014/main" id="{C31B7E34-6775-C149-877A-4003F853B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7" name="AutoShape 53">
                <a:extLst>
                  <a:ext uri="{FF2B5EF4-FFF2-40B4-BE49-F238E27FC236}">
                    <a16:creationId xmlns:a16="http://schemas.microsoft.com/office/drawing/2014/main" id="{88B2F2FF-D5F1-9A4B-809D-C112CA030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8" name="AutoShape 54">
                <a:extLst>
                  <a:ext uri="{FF2B5EF4-FFF2-40B4-BE49-F238E27FC236}">
                    <a16:creationId xmlns:a16="http://schemas.microsoft.com/office/drawing/2014/main" id="{19C12166-5755-3A48-97C0-D8AAEEE56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3" name="Rectangle 55">
              <a:extLst>
                <a:ext uri="{FF2B5EF4-FFF2-40B4-BE49-F238E27FC236}">
                  <a16:creationId xmlns:a16="http://schemas.microsoft.com/office/drawing/2014/main" id="{9D9A9485-DD34-0F41-AFB5-954B8A72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4" name="Group 56">
              <a:extLst>
                <a:ext uri="{FF2B5EF4-FFF2-40B4-BE49-F238E27FC236}">
                  <a16:creationId xmlns:a16="http://schemas.microsoft.com/office/drawing/2014/main" id="{2FFA3B08-E875-FD48-94E1-F4371505A7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5" name="AutoShape 57">
                <a:extLst>
                  <a:ext uri="{FF2B5EF4-FFF2-40B4-BE49-F238E27FC236}">
                    <a16:creationId xmlns:a16="http://schemas.microsoft.com/office/drawing/2014/main" id="{76476184-6444-564E-8F2D-0791E67E7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6" name="AutoShape 58">
                <a:extLst>
                  <a:ext uri="{FF2B5EF4-FFF2-40B4-BE49-F238E27FC236}">
                    <a16:creationId xmlns:a16="http://schemas.microsoft.com/office/drawing/2014/main" id="{B3BB2EFD-E42B-2B42-987E-379968D98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B5302017-91FF-2F49-BAD2-9CC13F4DC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6" name="Rectangle 60">
              <a:extLst>
                <a:ext uri="{FF2B5EF4-FFF2-40B4-BE49-F238E27FC236}">
                  <a16:creationId xmlns:a16="http://schemas.microsoft.com/office/drawing/2014/main" id="{BE2B79DB-5FFC-8E45-BFC5-0CFF47EF2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7" name="Group 61">
              <a:extLst>
                <a:ext uri="{FF2B5EF4-FFF2-40B4-BE49-F238E27FC236}">
                  <a16:creationId xmlns:a16="http://schemas.microsoft.com/office/drawing/2014/main" id="{3D8C05D2-59BB-334F-8265-8797C04AF7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3" name="AutoShape 62">
                <a:extLst>
                  <a:ext uri="{FF2B5EF4-FFF2-40B4-BE49-F238E27FC236}">
                    <a16:creationId xmlns:a16="http://schemas.microsoft.com/office/drawing/2014/main" id="{8D541DFB-C680-FA4D-9379-35CA1E6C2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4" name="AutoShape 63">
                <a:extLst>
                  <a:ext uri="{FF2B5EF4-FFF2-40B4-BE49-F238E27FC236}">
                    <a16:creationId xmlns:a16="http://schemas.microsoft.com/office/drawing/2014/main" id="{EE12AFD5-29EA-0B41-BB09-C4CD1CFAA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8" name="Freeform 64">
              <a:extLst>
                <a:ext uri="{FF2B5EF4-FFF2-40B4-BE49-F238E27FC236}">
                  <a16:creationId xmlns:a16="http://schemas.microsoft.com/office/drawing/2014/main" id="{51F65051-4D18-D943-BCA0-CFCF16AB3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" name="Group 65">
              <a:extLst>
                <a:ext uri="{FF2B5EF4-FFF2-40B4-BE49-F238E27FC236}">
                  <a16:creationId xmlns:a16="http://schemas.microsoft.com/office/drawing/2014/main" id="{0040AEED-C3DB-7C41-84EC-5FD0D356CA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1" name="AutoShape 66">
                <a:extLst>
                  <a:ext uri="{FF2B5EF4-FFF2-40B4-BE49-F238E27FC236}">
                    <a16:creationId xmlns:a16="http://schemas.microsoft.com/office/drawing/2014/main" id="{BBEACDCA-DF60-E845-8A73-DF0401D09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2" name="AutoShape 67">
                <a:extLst>
                  <a:ext uri="{FF2B5EF4-FFF2-40B4-BE49-F238E27FC236}">
                    <a16:creationId xmlns:a16="http://schemas.microsoft.com/office/drawing/2014/main" id="{0C5CC1B4-7EA2-9640-926D-A69E38B14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F6E87732-186A-FD40-8A21-2B25FC0B6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1" name="Freeform 69">
              <a:extLst>
                <a:ext uri="{FF2B5EF4-FFF2-40B4-BE49-F238E27FC236}">
                  <a16:creationId xmlns:a16="http://schemas.microsoft.com/office/drawing/2014/main" id="{3FC3EF41-5A7D-324B-A226-90A202A84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70">
              <a:extLst>
                <a:ext uri="{FF2B5EF4-FFF2-40B4-BE49-F238E27FC236}">
                  <a16:creationId xmlns:a16="http://schemas.microsoft.com/office/drawing/2014/main" id="{2F77E2E9-E9BA-1546-95D2-DDBC9D18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C5C37FA6-4A1A-644A-991D-4E9F4BDF7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4" name="Freeform 72">
              <a:extLst>
                <a:ext uri="{FF2B5EF4-FFF2-40B4-BE49-F238E27FC236}">
                  <a16:creationId xmlns:a16="http://schemas.microsoft.com/office/drawing/2014/main" id="{019F4BD4-C4C2-ED4B-9FF4-E9FDB074C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AutoShape 73">
              <a:extLst>
                <a:ext uri="{FF2B5EF4-FFF2-40B4-BE49-F238E27FC236}">
                  <a16:creationId xmlns:a16="http://schemas.microsoft.com/office/drawing/2014/main" id="{DEE84281-BBBC-AB48-9B4D-26D47F41D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6" name="AutoShape 74">
              <a:extLst>
                <a:ext uri="{FF2B5EF4-FFF2-40B4-BE49-F238E27FC236}">
                  <a16:creationId xmlns:a16="http://schemas.microsoft.com/office/drawing/2014/main" id="{D6DE68F2-91E4-104E-9B12-4EC6B13A9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D05AF487-4D4B-6F4B-8F88-4BEC85649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1C3E3CA6-0CB3-284D-A761-7870D1CE0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F6CD6B25-C136-054E-B1AA-DAE6A1C8B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60" name="Rectangle 78">
              <a:extLst>
                <a:ext uri="{FF2B5EF4-FFF2-40B4-BE49-F238E27FC236}">
                  <a16:creationId xmlns:a16="http://schemas.microsoft.com/office/drawing/2014/main" id="{DFF45D9F-663D-D74E-8CF5-AD3F5C130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EBE96DF-EF0F-A442-85E5-A8B1FA04F6F9}"/>
              </a:ext>
            </a:extLst>
          </p:cNvPr>
          <p:cNvGrpSpPr/>
          <p:nvPr/>
        </p:nvGrpSpPr>
        <p:grpSpPr>
          <a:xfrm>
            <a:off x="8620613" y="3644503"/>
            <a:ext cx="2519362" cy="757237"/>
            <a:chOff x="8620613" y="3517286"/>
            <a:chExt cx="2519362" cy="757237"/>
          </a:xfrm>
        </p:grpSpPr>
        <p:grpSp>
          <p:nvGrpSpPr>
            <p:cNvPr id="69" name="Group 27">
              <a:extLst>
                <a:ext uri="{FF2B5EF4-FFF2-40B4-BE49-F238E27FC236}">
                  <a16:creationId xmlns:a16="http://schemas.microsoft.com/office/drawing/2014/main" id="{E2C31389-FD25-D84A-84C0-E746EE0678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20613" y="3517286"/>
              <a:ext cx="2519362" cy="652463"/>
              <a:chOff x="3954" y="2214"/>
              <a:chExt cx="1587" cy="411"/>
            </a:xfrm>
          </p:grpSpPr>
          <p:sp>
            <p:nvSpPr>
              <p:cNvPr id="70" name="Line 28">
                <a:extLst>
                  <a:ext uri="{FF2B5EF4-FFF2-40B4-BE49-F238E27FC236}">
                    <a16:creationId xmlns:a16="http://schemas.microsoft.com/office/drawing/2014/main" id="{6CF54A8E-22E1-5C46-95C9-AED4BDD21F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214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29">
                <a:extLst>
                  <a:ext uri="{FF2B5EF4-FFF2-40B4-BE49-F238E27FC236}">
                    <a16:creationId xmlns:a16="http://schemas.microsoft.com/office/drawing/2014/main" id="{943B4CF8-0F40-154A-8747-DD06173C2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4" y="2274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30">
                <a:extLst>
                  <a:ext uri="{FF2B5EF4-FFF2-40B4-BE49-F238E27FC236}">
                    <a16:creationId xmlns:a16="http://schemas.microsoft.com/office/drawing/2014/main" id="{4ED2591C-F102-6E42-AC9A-A0D8CD3008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340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31">
                <a:extLst>
                  <a:ext uri="{FF2B5EF4-FFF2-40B4-BE49-F238E27FC236}">
                    <a16:creationId xmlns:a16="http://schemas.microsoft.com/office/drawing/2014/main" id="{E1587A0B-8745-DD41-8504-95C3558D6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7" y="2403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9" name="Line 31">
              <a:extLst>
                <a:ext uri="{FF2B5EF4-FFF2-40B4-BE49-F238E27FC236}">
                  <a16:creationId xmlns:a16="http://schemas.microsoft.com/office/drawing/2014/main" id="{A2AD7391-475E-1747-9621-095ED3991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33802" y="3922098"/>
              <a:ext cx="2505075" cy="352425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55A30AF-FABD-784F-BBC7-D137A6C7523A}"/>
              </a:ext>
            </a:extLst>
          </p:cNvPr>
          <p:cNvGrpSpPr/>
          <p:nvPr/>
        </p:nvGrpSpPr>
        <p:grpSpPr>
          <a:xfrm>
            <a:off x="8865578" y="4026369"/>
            <a:ext cx="2238113" cy="717456"/>
            <a:chOff x="8865578" y="3899152"/>
            <a:chExt cx="2238113" cy="717456"/>
          </a:xfrm>
        </p:grpSpPr>
        <p:grpSp>
          <p:nvGrpSpPr>
            <p:cNvPr id="74" name="Group 32">
              <a:extLst>
                <a:ext uri="{FF2B5EF4-FFF2-40B4-BE49-F238E27FC236}">
                  <a16:creationId xmlns:a16="http://schemas.microsoft.com/office/drawing/2014/main" id="{D5D0CFE0-967D-3A44-983F-1DC5624E45B8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8874841" y="3899152"/>
              <a:ext cx="2228850" cy="604838"/>
              <a:chOff x="3954" y="2214"/>
              <a:chExt cx="1587" cy="411"/>
            </a:xfrm>
          </p:grpSpPr>
          <p:sp>
            <p:nvSpPr>
              <p:cNvPr id="75" name="Line 33">
                <a:extLst>
                  <a:ext uri="{FF2B5EF4-FFF2-40B4-BE49-F238E27FC236}">
                    <a16:creationId xmlns:a16="http://schemas.microsoft.com/office/drawing/2014/main" id="{189E9A25-0E86-8943-8D87-490FE3F2E6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214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34">
                <a:extLst>
                  <a:ext uri="{FF2B5EF4-FFF2-40B4-BE49-F238E27FC236}">
                    <a16:creationId xmlns:a16="http://schemas.microsoft.com/office/drawing/2014/main" id="{25D33CA5-137D-B54B-9B56-D4679B6CDD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4" y="2274"/>
                <a:ext cx="1578" cy="22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35">
                <a:extLst>
                  <a:ext uri="{FF2B5EF4-FFF2-40B4-BE49-F238E27FC236}">
                    <a16:creationId xmlns:a16="http://schemas.microsoft.com/office/drawing/2014/main" id="{8F4172C4-7863-6042-B2CF-5FCA472CCD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340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36">
                <a:extLst>
                  <a:ext uri="{FF2B5EF4-FFF2-40B4-BE49-F238E27FC236}">
                    <a16:creationId xmlns:a16="http://schemas.microsoft.com/office/drawing/2014/main" id="{97A61225-768D-8143-95DD-C3A2974523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7" y="2403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" name="Line 33">
              <a:extLst>
                <a:ext uri="{FF2B5EF4-FFF2-40B4-BE49-F238E27FC236}">
                  <a16:creationId xmlns:a16="http://schemas.microsoft.com/office/drawing/2014/main" id="{65AA6AC7-0BEA-444B-B5C2-90A329081B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65578" y="4289907"/>
              <a:ext cx="2216210" cy="32670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" name="Text Box 26">
            <a:extLst>
              <a:ext uri="{FF2B5EF4-FFF2-40B4-BE49-F238E27FC236}">
                <a16:creationId xmlns:a16="http://schemas.microsoft.com/office/drawing/2014/main" id="{2AA64127-A1C1-C149-9139-4CCA4B23F14D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925770" y="3644647"/>
            <a:ext cx="12891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five segments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98" name="Text Box 26">
            <a:extLst>
              <a:ext uri="{FF2B5EF4-FFF2-40B4-BE49-F238E27FC236}">
                <a16:creationId xmlns:a16="http://schemas.microsoft.com/office/drawing/2014/main" id="{03A340FD-E9C2-EB4C-8182-44CF1BA2A342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974792" y="4532507"/>
            <a:ext cx="1229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six segments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99" name="Text Box 10">
            <a:extLst>
              <a:ext uri="{FF2B5EF4-FFF2-40B4-BE49-F238E27FC236}">
                <a16:creationId xmlns:a16="http://schemas.microsoft.com/office/drawing/2014/main" id="{4A78BB69-1E03-C344-BBA1-F29408B16B4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182493" y="3873968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00" name="Line 15">
            <a:extLst>
              <a:ext uri="{FF2B5EF4-FFF2-40B4-BE49-F238E27FC236}">
                <a16:creationId xmlns:a16="http://schemas.microsoft.com/office/drawing/2014/main" id="{017648BA-7EE0-A544-8AA5-A2B33E0213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8874" y="3633462"/>
            <a:ext cx="0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2128764F-CC0A-BF49-98F5-DFCB7F2550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38540" y="4239886"/>
            <a:ext cx="0" cy="3489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770959C-5CD7-574F-8FF5-1EA4DE693C25}"/>
              </a:ext>
            </a:extLst>
          </p:cNvPr>
          <p:cNvSpPr txBox="1"/>
          <p:nvPr/>
        </p:nvSpPr>
        <p:spPr>
          <a:xfrm>
            <a:off x="8831283" y="2324321"/>
            <a:ext cx="208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say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Helvetica" pitchFamily="2" charset="0"/>
              </a:rPr>
              <a:t>=4</a:t>
            </a:r>
          </a:p>
        </p:txBody>
      </p:sp>
      <p:sp>
        <p:nvSpPr>
          <p:cNvPr id="103" name="Text Box 26">
            <a:extLst>
              <a:ext uri="{FF2B5EF4-FFF2-40B4-BE49-F238E27FC236}">
                <a16:creationId xmlns:a16="http://schemas.microsoft.com/office/drawing/2014/main" id="{D2AD1570-C279-AD46-8316-48ABA3F81855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731289" y="5472592"/>
            <a:ext cx="14879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seven segments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8554012-DDCC-ED48-8D06-58FD2CA7669A}"/>
              </a:ext>
            </a:extLst>
          </p:cNvPr>
          <p:cNvSpPr txBox="1"/>
          <p:nvPr/>
        </p:nvSpPr>
        <p:spPr>
          <a:xfrm>
            <a:off x="9423061" y="5564568"/>
            <a:ext cx="1153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Helvetica" pitchFamily="2" charset="0"/>
              </a:rPr>
              <a:t>…</a:t>
            </a:r>
          </a:p>
        </p:txBody>
      </p:sp>
      <p:sp>
        <p:nvSpPr>
          <p:cNvPr id="105" name="Text Box 10">
            <a:extLst>
              <a:ext uri="{FF2B5EF4-FFF2-40B4-BE49-F238E27FC236}">
                <a16:creationId xmlns:a16="http://schemas.microsoft.com/office/drawing/2014/main" id="{E1B7DE45-EBFE-DD49-AB8B-5598B569842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183008" y="4823758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06" name="Line 15">
            <a:extLst>
              <a:ext uri="{FF2B5EF4-FFF2-40B4-BE49-F238E27FC236}">
                <a16:creationId xmlns:a16="http://schemas.microsoft.com/office/drawing/2014/main" id="{795D18E2-14B3-4046-B2F4-826280452D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9389" y="4583252"/>
            <a:ext cx="0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16">
            <a:extLst>
              <a:ext uri="{FF2B5EF4-FFF2-40B4-BE49-F238E27FC236}">
                <a16:creationId xmlns:a16="http://schemas.microsoft.com/office/drawing/2014/main" id="{1DE1821D-1EA0-4E49-BE7F-99A1F8E01D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39055" y="5189676"/>
            <a:ext cx="0" cy="3489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CAD1D5F-DA62-0A45-9A75-DAC99663FA98}"/>
              </a:ext>
            </a:extLst>
          </p:cNvPr>
          <p:cNvGrpSpPr/>
          <p:nvPr/>
        </p:nvGrpSpPr>
        <p:grpSpPr>
          <a:xfrm>
            <a:off x="8641240" y="4538758"/>
            <a:ext cx="2522928" cy="871917"/>
            <a:chOff x="8641240" y="4538758"/>
            <a:chExt cx="2522928" cy="871917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9855456-66F2-5642-A1CD-A44CCC82EFD4}"/>
                </a:ext>
              </a:extLst>
            </p:cNvPr>
            <p:cNvGrpSpPr/>
            <p:nvPr/>
          </p:nvGrpSpPr>
          <p:grpSpPr>
            <a:xfrm>
              <a:off x="8644806" y="4538758"/>
              <a:ext cx="2519362" cy="757237"/>
              <a:chOff x="8620613" y="3517286"/>
              <a:chExt cx="2519362" cy="757237"/>
            </a:xfrm>
          </p:grpSpPr>
          <p:grpSp>
            <p:nvGrpSpPr>
              <p:cNvPr id="85" name="Group 27">
                <a:extLst>
                  <a:ext uri="{FF2B5EF4-FFF2-40B4-BE49-F238E27FC236}">
                    <a16:creationId xmlns:a16="http://schemas.microsoft.com/office/drawing/2014/main" id="{B3545617-1C79-824C-BCDA-696988E879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20613" y="3517286"/>
                <a:ext cx="2519362" cy="652463"/>
                <a:chOff x="3954" y="2214"/>
                <a:chExt cx="1587" cy="411"/>
              </a:xfrm>
            </p:grpSpPr>
            <p:sp>
              <p:nvSpPr>
                <p:cNvPr id="87" name="Line 28">
                  <a:extLst>
                    <a:ext uri="{FF2B5EF4-FFF2-40B4-BE49-F238E27FC236}">
                      <a16:creationId xmlns:a16="http://schemas.microsoft.com/office/drawing/2014/main" id="{FD0EBF05-44CE-8340-BABE-269395FCE9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3" y="2214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29">
                  <a:extLst>
                    <a:ext uri="{FF2B5EF4-FFF2-40B4-BE49-F238E27FC236}">
                      <a16:creationId xmlns:a16="http://schemas.microsoft.com/office/drawing/2014/main" id="{E8B20EE6-9D5C-F542-9800-3C063AFF21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4" y="2274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Line 30">
                  <a:extLst>
                    <a:ext uri="{FF2B5EF4-FFF2-40B4-BE49-F238E27FC236}">
                      <a16:creationId xmlns:a16="http://schemas.microsoft.com/office/drawing/2014/main" id="{70D96B8C-1FDE-254C-81BA-7E307AE7A8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3" y="2340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Line 31">
                  <a:extLst>
                    <a:ext uri="{FF2B5EF4-FFF2-40B4-BE49-F238E27FC236}">
                      <a16:creationId xmlns:a16="http://schemas.microsoft.com/office/drawing/2014/main" id="{19EB2260-675C-254F-9C31-3AB65E5C73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7" y="2403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6" name="Line 31">
                <a:extLst>
                  <a:ext uri="{FF2B5EF4-FFF2-40B4-BE49-F238E27FC236}">
                    <a16:creationId xmlns:a16="http://schemas.microsoft.com/office/drawing/2014/main" id="{FB469DF3-F1B1-5E49-9D6D-2E717B516A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33802" y="3922098"/>
                <a:ext cx="2505075" cy="352425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" name="Line 31">
              <a:extLst>
                <a:ext uri="{FF2B5EF4-FFF2-40B4-BE49-F238E27FC236}">
                  <a16:creationId xmlns:a16="http://schemas.microsoft.com/office/drawing/2014/main" id="{FC81BF95-8F2B-0846-B214-DD7FE1C41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1240" y="5058250"/>
              <a:ext cx="2505075" cy="352425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9FAB63C-0658-7F4D-B737-C9B41A3551DB}"/>
              </a:ext>
            </a:extLst>
          </p:cNvPr>
          <p:cNvGrpSpPr/>
          <p:nvPr/>
        </p:nvGrpSpPr>
        <p:grpSpPr>
          <a:xfrm>
            <a:off x="8889771" y="4920624"/>
            <a:ext cx="2238113" cy="807848"/>
            <a:chOff x="8889771" y="4920624"/>
            <a:chExt cx="2238113" cy="807848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43570DD2-D9ED-544A-BEAE-2CE75CD5D0A6}"/>
                </a:ext>
              </a:extLst>
            </p:cNvPr>
            <p:cNvGrpSpPr/>
            <p:nvPr/>
          </p:nvGrpSpPr>
          <p:grpSpPr>
            <a:xfrm>
              <a:off x="8889771" y="4920624"/>
              <a:ext cx="2238113" cy="717456"/>
              <a:chOff x="8865578" y="3899152"/>
              <a:chExt cx="2238113" cy="717456"/>
            </a:xfrm>
          </p:grpSpPr>
          <p:grpSp>
            <p:nvGrpSpPr>
              <p:cNvPr id="92" name="Group 32">
                <a:extLst>
                  <a:ext uri="{FF2B5EF4-FFF2-40B4-BE49-F238E27FC236}">
                    <a16:creationId xmlns:a16="http://schemas.microsoft.com/office/drawing/2014/main" id="{41ACE3D6-1A7B-0C49-B311-27084301DE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8874841" y="3899152"/>
                <a:ext cx="2228850" cy="604838"/>
                <a:chOff x="3954" y="2214"/>
                <a:chExt cx="1587" cy="411"/>
              </a:xfrm>
            </p:grpSpPr>
            <p:sp>
              <p:nvSpPr>
                <p:cNvPr id="94" name="Line 33">
                  <a:extLst>
                    <a:ext uri="{FF2B5EF4-FFF2-40B4-BE49-F238E27FC236}">
                      <a16:creationId xmlns:a16="http://schemas.microsoft.com/office/drawing/2014/main" id="{D3F62816-9D2D-C248-86EC-E87A695DC9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3" y="2214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Line 34">
                  <a:extLst>
                    <a:ext uri="{FF2B5EF4-FFF2-40B4-BE49-F238E27FC236}">
                      <a16:creationId xmlns:a16="http://schemas.microsoft.com/office/drawing/2014/main" id="{3C3E2F68-2B9B-FA4F-A6B0-5725C8ECF4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4" y="2274"/>
                  <a:ext cx="1578" cy="220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Line 35">
                  <a:extLst>
                    <a:ext uri="{FF2B5EF4-FFF2-40B4-BE49-F238E27FC236}">
                      <a16:creationId xmlns:a16="http://schemas.microsoft.com/office/drawing/2014/main" id="{33C59597-E2E7-004B-A03E-1C20482EE3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3" y="2340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Line 36">
                  <a:extLst>
                    <a:ext uri="{FF2B5EF4-FFF2-40B4-BE49-F238E27FC236}">
                      <a16:creationId xmlns:a16="http://schemas.microsoft.com/office/drawing/2014/main" id="{1FC1898B-AAE2-614E-90A2-A03E75FB05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7" y="2403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3" name="Line 33">
                <a:extLst>
                  <a:ext uri="{FF2B5EF4-FFF2-40B4-BE49-F238E27FC236}">
                    <a16:creationId xmlns:a16="http://schemas.microsoft.com/office/drawing/2014/main" id="{627D2EFF-5E95-914C-9BF4-154EEDC567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65578" y="4289907"/>
                <a:ext cx="2216210" cy="326701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9" name="Line 33">
              <a:extLst>
                <a:ext uri="{FF2B5EF4-FFF2-40B4-BE49-F238E27FC236}">
                  <a16:creationId xmlns:a16="http://schemas.microsoft.com/office/drawing/2014/main" id="{EB7BDA89-36DD-E54E-81D8-F276012624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10088" y="5401771"/>
              <a:ext cx="2216210" cy="32670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575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22" grpId="0"/>
      <p:bldP spid="83" grpId="0"/>
      <p:bldP spid="98" grpId="0"/>
      <p:bldP spid="99" grpId="0"/>
      <p:bldP spid="100" grpId="0" animBg="1"/>
      <p:bldP spid="101" grpId="0" animBg="1"/>
      <p:bldP spid="102" grpId="0"/>
      <p:bldP spid="103" grpId="0"/>
      <p:bldP spid="104" grpId="0"/>
      <p:bldP spid="105" grpId="0"/>
      <p:bldP spid="106" grpId="0" animBg="1"/>
      <p:bldP spid="10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F492-FD49-2D46-AE15-0A7F6170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New Reno: Additive increase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0FC7-5A50-684F-B306-9E69113A3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Courier" pitchFamily="2" charset="0"/>
              </a:rPr>
              <a:t> = 64K bytes</a:t>
            </a:r>
            <a:r>
              <a:rPr lang="en-US" dirty="0"/>
              <a:t> (TCP default)</a:t>
            </a:r>
          </a:p>
          <a:p>
            <a:r>
              <a:rPr lang="en-US" dirty="0"/>
              <a:t>Do slow start until </a:t>
            </a:r>
            <a:r>
              <a:rPr lang="en-US" dirty="0" err="1">
                <a:latin typeface="Courier" pitchFamily="2" charset="0"/>
              </a:rPr>
              <a:t>ssthresh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Once the threshold is passed, do </a:t>
            </a:r>
            <a:r>
              <a:rPr lang="en-US" dirty="0">
                <a:solidFill>
                  <a:srgbClr val="C00000"/>
                </a:solidFill>
              </a:rPr>
              <a:t>additive increase</a:t>
            </a:r>
          </a:p>
          <a:p>
            <a:pPr lvl="1"/>
            <a:r>
              <a:rPr lang="en-US" dirty="0"/>
              <a:t>Add one MSS to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for each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worth data </a:t>
            </a:r>
            <a:r>
              <a:rPr lang="en-US" dirty="0" err="1"/>
              <a:t>ACK’ed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For each MSS </a:t>
            </a:r>
            <a:r>
              <a:rPr lang="en-US" dirty="0" err="1"/>
              <a:t>ACK’ed</a:t>
            </a:r>
            <a:r>
              <a:rPr lang="en-US" dirty="0"/>
              <a:t>,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 + (MSS * MSS) / </a:t>
            </a:r>
            <a:r>
              <a:rPr lang="en-US" dirty="0" err="1">
                <a:latin typeface="Courier" pitchFamily="2" charset="0"/>
              </a:rPr>
              <a:t>cwnd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Upon a TCP timeout (RTO),</a:t>
            </a:r>
          </a:p>
          <a:p>
            <a:pPr lvl="1"/>
            <a:r>
              <a:rPr lang="en-US" dirty="0"/>
              <a:t>Set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 = 1 MSS</a:t>
            </a:r>
          </a:p>
          <a:p>
            <a:pPr lvl="1"/>
            <a:r>
              <a:rPr lang="en-US" dirty="0"/>
              <a:t>Set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Courier" pitchFamily="2" charset="0"/>
              </a:rPr>
              <a:t> = max(2 * MSS, 0.5 *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lvl="1"/>
            <a:r>
              <a:rPr lang="en-US" dirty="0"/>
              <a:t>i.e., </a:t>
            </a:r>
            <a:r>
              <a:rPr lang="en-US" dirty="0">
                <a:solidFill>
                  <a:srgbClr val="C00000"/>
                </a:solidFill>
              </a:rPr>
              <a:t>the next linear increase will start at half the current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endParaRPr lang="en-US" dirty="0">
              <a:solidFill>
                <a:srgbClr val="C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76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CCBD-4A27-6442-BB71-ED866F19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Additive Increase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5BDA53-813F-104B-A560-A6F549B88A04}"/>
              </a:ext>
            </a:extLst>
          </p:cNvPr>
          <p:cNvCxnSpPr>
            <a:cxnSpLocks/>
          </p:cNvCxnSpPr>
          <p:nvPr/>
        </p:nvCxnSpPr>
        <p:spPr>
          <a:xfrm flipV="1">
            <a:off x="2128838" y="2494546"/>
            <a:ext cx="0" cy="3700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50E337-9895-C24A-B030-44E2397F065B}"/>
              </a:ext>
            </a:extLst>
          </p:cNvPr>
          <p:cNvCxnSpPr>
            <a:cxnSpLocks/>
          </p:cNvCxnSpPr>
          <p:nvPr/>
        </p:nvCxnSpPr>
        <p:spPr>
          <a:xfrm>
            <a:off x="2114550" y="6195013"/>
            <a:ext cx="89439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E9C775F0-CAF6-FE45-8F10-F3C9EB7E9CB3}"/>
              </a:ext>
            </a:extLst>
          </p:cNvPr>
          <p:cNvSpPr/>
          <p:nvPr/>
        </p:nvSpPr>
        <p:spPr>
          <a:xfrm>
            <a:off x="2128838" y="3323221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E9CEFD-B3CF-2242-B357-296D225C3BD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672013" y="3323221"/>
            <a:ext cx="42862" cy="27289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7A096A-5950-6A43-B398-EAE439E4A559}"/>
              </a:ext>
            </a:extLst>
          </p:cNvPr>
          <p:cNvCxnSpPr>
            <a:cxnSpLocks/>
          </p:cNvCxnSpPr>
          <p:nvPr/>
        </p:nvCxnSpPr>
        <p:spPr>
          <a:xfrm flipV="1">
            <a:off x="2128838" y="6015700"/>
            <a:ext cx="6918909" cy="786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C7268E-0D2C-5F40-A0B9-0390C2839CC8}"/>
              </a:ext>
            </a:extLst>
          </p:cNvPr>
          <p:cNvSpPr txBox="1"/>
          <p:nvPr/>
        </p:nvSpPr>
        <p:spPr>
          <a:xfrm>
            <a:off x="952501" y="5799603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1K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FAE71D-EF1C-0244-9B29-BD0E22F18B85}"/>
              </a:ext>
            </a:extLst>
          </p:cNvPr>
          <p:cNvSpPr txBox="1"/>
          <p:nvPr/>
        </p:nvSpPr>
        <p:spPr>
          <a:xfrm>
            <a:off x="5155406" y="6337893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75D69-B5C0-594E-9FDE-EAB99EEE1F57}"/>
              </a:ext>
            </a:extLst>
          </p:cNvPr>
          <p:cNvSpPr txBox="1"/>
          <p:nvPr/>
        </p:nvSpPr>
        <p:spPr>
          <a:xfrm>
            <a:off x="5126831" y="2222556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Packet drops/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618B1D-6E4D-814A-A2E7-DFACD9F5D26A}"/>
              </a:ext>
            </a:extLst>
          </p:cNvPr>
          <p:cNvCxnSpPr>
            <a:cxnSpLocks/>
          </p:cNvCxnSpPr>
          <p:nvPr/>
        </p:nvCxnSpPr>
        <p:spPr>
          <a:xfrm flipH="1">
            <a:off x="4714875" y="2867193"/>
            <a:ext cx="914400" cy="3547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583323-556F-364B-8754-3F27D9D21A0D}"/>
              </a:ext>
            </a:extLst>
          </p:cNvPr>
          <p:cNvSpPr txBox="1"/>
          <p:nvPr/>
        </p:nvSpPr>
        <p:spPr>
          <a:xfrm rot="19039414">
            <a:off x="2503903" y="4904757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57B465-255D-3E42-9E87-CFB385FCA515}"/>
              </a:ext>
            </a:extLst>
          </p:cNvPr>
          <p:cNvCxnSpPr>
            <a:cxnSpLocks/>
          </p:cNvCxnSpPr>
          <p:nvPr/>
        </p:nvCxnSpPr>
        <p:spPr>
          <a:xfrm>
            <a:off x="6272213" y="2898331"/>
            <a:ext cx="2355054" cy="7580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EF7CF7-B5F9-FD4A-8452-A1DDC047A5B1}"/>
              </a:ext>
            </a:extLst>
          </p:cNvPr>
          <p:cNvSpPr txBox="1"/>
          <p:nvPr/>
        </p:nvSpPr>
        <p:spPr>
          <a:xfrm rot="19039414">
            <a:off x="5388454" y="4932836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843EBA-5E70-D944-8095-8A62E1491213}"/>
              </a:ext>
            </a:extLst>
          </p:cNvPr>
          <p:cNvSpPr txBox="1"/>
          <p:nvPr/>
        </p:nvSpPr>
        <p:spPr>
          <a:xfrm>
            <a:off x="99630" y="4250747"/>
            <a:ext cx="188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Congestion Window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830E70-EBBC-6340-9E2A-9CB9BB86905D}"/>
              </a:ext>
            </a:extLst>
          </p:cNvPr>
          <p:cNvSpPr txBox="1"/>
          <p:nvPr/>
        </p:nvSpPr>
        <p:spPr>
          <a:xfrm>
            <a:off x="815766" y="1362984"/>
            <a:ext cx="5169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Say </a:t>
            </a:r>
            <a:r>
              <a:rPr lang="en-US" sz="2400" dirty="0">
                <a:latin typeface="Courier" pitchFamily="2" charset="0"/>
              </a:rPr>
              <a:t>MSS </a:t>
            </a:r>
            <a:r>
              <a:rPr lang="en-US" sz="2400" dirty="0">
                <a:latin typeface="Helvetica" pitchFamily="2" charset="0"/>
              </a:rPr>
              <a:t>= 1 </a:t>
            </a:r>
            <a:r>
              <a:rPr lang="en-US" sz="2400" dirty="0" err="1">
                <a:latin typeface="Helvetica" pitchFamily="2" charset="0"/>
              </a:rPr>
              <a:t>KByte</a:t>
            </a:r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Default </a:t>
            </a:r>
            <a:r>
              <a:rPr lang="en-US" sz="2400" dirty="0" err="1">
                <a:latin typeface="Courier" pitchFamily="2" charset="0"/>
              </a:rPr>
              <a:t>ssthresh</a:t>
            </a:r>
            <a:r>
              <a:rPr lang="en-US" sz="2400" dirty="0">
                <a:latin typeface="Helvetica" pitchFamily="2" charset="0"/>
              </a:rPr>
              <a:t> = 64KB = 64 </a:t>
            </a:r>
            <a:r>
              <a:rPr lang="en-US" sz="2400" dirty="0">
                <a:latin typeface="Courier" pitchFamily="2" charset="0"/>
              </a:rPr>
              <a:t>MSS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72EE57-FBF7-A243-BD2E-D0BF35388994}"/>
              </a:ext>
            </a:extLst>
          </p:cNvPr>
          <p:cNvCxnSpPr/>
          <p:nvPr/>
        </p:nvCxnSpPr>
        <p:spPr>
          <a:xfrm>
            <a:off x="2128838" y="3374310"/>
            <a:ext cx="2543175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91264FB-C0A7-2546-A55F-B0C624FCC7CB}"/>
              </a:ext>
            </a:extLst>
          </p:cNvPr>
          <p:cNvSpPr txBox="1"/>
          <p:nvPr/>
        </p:nvSpPr>
        <p:spPr>
          <a:xfrm>
            <a:off x="973932" y="3189644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54 MSS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1585EA-780F-4841-BFB5-26B61835901A}"/>
              </a:ext>
            </a:extLst>
          </p:cNvPr>
          <p:cNvCxnSpPr>
            <a:cxnSpLocks/>
          </p:cNvCxnSpPr>
          <p:nvPr/>
        </p:nvCxnSpPr>
        <p:spPr>
          <a:xfrm flipV="1">
            <a:off x="4575972" y="4506391"/>
            <a:ext cx="3204449" cy="1460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CF874D-8930-B844-8000-D9C05DFEB860}"/>
              </a:ext>
            </a:extLst>
          </p:cNvPr>
          <p:cNvSpPr txBox="1"/>
          <p:nvPr/>
        </p:nvSpPr>
        <p:spPr>
          <a:xfrm>
            <a:off x="4714875" y="3904891"/>
            <a:ext cx="216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Set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ssthresh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 to</a:t>
            </a: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27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MSS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66B1CBB-C7DC-D94A-BEBE-C0026247675C}"/>
              </a:ext>
            </a:extLst>
          </p:cNvPr>
          <p:cNvSpPr/>
          <p:nvPr/>
        </p:nvSpPr>
        <p:spPr>
          <a:xfrm>
            <a:off x="4716379" y="4491789"/>
            <a:ext cx="2550695" cy="1491916"/>
          </a:xfrm>
          <a:custGeom>
            <a:avLst/>
            <a:gdLst>
              <a:gd name="connsiteX0" fmla="*/ 0 w 2550695"/>
              <a:gd name="connsiteY0" fmla="*/ 1491916 h 1491916"/>
              <a:gd name="connsiteX1" fmla="*/ 1540042 w 2550695"/>
              <a:gd name="connsiteY1" fmla="*/ 1058779 h 1491916"/>
              <a:gd name="connsiteX2" fmla="*/ 2550695 w 2550695"/>
              <a:gd name="connsiteY2" fmla="*/ 0 h 149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0695" h="1491916">
                <a:moveTo>
                  <a:pt x="0" y="1491916"/>
                </a:moveTo>
                <a:cubicBezTo>
                  <a:pt x="557463" y="1399674"/>
                  <a:pt x="1114926" y="1307432"/>
                  <a:pt x="1540042" y="1058779"/>
                </a:cubicBezTo>
                <a:cubicBezTo>
                  <a:pt x="1965158" y="810126"/>
                  <a:pt x="2257926" y="405063"/>
                  <a:pt x="255069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4A5412-2E53-E446-90D8-7588BCFCD2CE}"/>
              </a:ext>
            </a:extLst>
          </p:cNvPr>
          <p:cNvCxnSpPr>
            <a:cxnSpLocks/>
            <a:stCxn id="32" idx="2"/>
          </p:cNvCxnSpPr>
          <p:nvPr/>
        </p:nvCxnSpPr>
        <p:spPr>
          <a:xfrm flipV="1">
            <a:off x="7267074" y="3705727"/>
            <a:ext cx="1507958" cy="786062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C3FF5F1-7987-5443-A0DB-5380DF48F928}"/>
              </a:ext>
            </a:extLst>
          </p:cNvPr>
          <p:cNvSpPr txBox="1"/>
          <p:nvPr/>
        </p:nvSpPr>
        <p:spPr>
          <a:xfrm>
            <a:off x="8473024" y="2867193"/>
            <a:ext cx="177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Loss occurs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= 40K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B93330-959A-C647-ADC2-3C77472FE128}"/>
              </a:ext>
            </a:extLst>
          </p:cNvPr>
          <p:cNvSpPr txBox="1"/>
          <p:nvPr/>
        </p:nvSpPr>
        <p:spPr>
          <a:xfrm>
            <a:off x="2294235" y="2627194"/>
            <a:ext cx="177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Loss occurs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= 54K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FCF71F-D88C-9C4D-8F96-81086269A105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775032" y="3697706"/>
            <a:ext cx="48126" cy="225391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F1F38C-C11F-E54A-A8CF-85D4EEF1C8A0}"/>
              </a:ext>
            </a:extLst>
          </p:cNvPr>
          <p:cNvCxnSpPr>
            <a:cxnSpLocks/>
          </p:cNvCxnSpPr>
          <p:nvPr/>
        </p:nvCxnSpPr>
        <p:spPr>
          <a:xfrm>
            <a:off x="8499665" y="5121225"/>
            <a:ext cx="2639215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6E4F36E-2470-A24C-BC49-8FF881768E42}"/>
              </a:ext>
            </a:extLst>
          </p:cNvPr>
          <p:cNvSpPr txBox="1"/>
          <p:nvPr/>
        </p:nvSpPr>
        <p:spPr>
          <a:xfrm>
            <a:off x="8775032" y="4454450"/>
            <a:ext cx="2044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Set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Helvetica" pitchFamily="2" charset="0"/>
              </a:rPr>
              <a:t> to</a:t>
            </a:r>
          </a:p>
          <a:p>
            <a:r>
              <a:rPr lang="en-US" dirty="0">
                <a:latin typeface="Helvetica" pitchFamily="2" charset="0"/>
              </a:rPr>
              <a:t>20 </a:t>
            </a:r>
            <a:r>
              <a:rPr lang="en-US" dirty="0">
                <a:latin typeface="Courier" pitchFamily="2" charset="0"/>
              </a:rPr>
              <a:t>MSS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35BE1C5A-A509-894D-B866-1A1B7E57DBF4}"/>
              </a:ext>
            </a:extLst>
          </p:cNvPr>
          <p:cNvSpPr/>
          <p:nvPr/>
        </p:nvSpPr>
        <p:spPr>
          <a:xfrm>
            <a:off x="8823158" y="5117432"/>
            <a:ext cx="1010653" cy="834189"/>
          </a:xfrm>
          <a:custGeom>
            <a:avLst/>
            <a:gdLst>
              <a:gd name="connsiteX0" fmla="*/ 0 w 1010653"/>
              <a:gd name="connsiteY0" fmla="*/ 834189 h 834189"/>
              <a:gd name="connsiteX1" fmla="*/ 641684 w 1010653"/>
              <a:gd name="connsiteY1" fmla="*/ 529389 h 834189"/>
              <a:gd name="connsiteX2" fmla="*/ 1010653 w 1010653"/>
              <a:gd name="connsiteY2" fmla="*/ 0 h 83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0653" h="834189">
                <a:moveTo>
                  <a:pt x="0" y="834189"/>
                </a:moveTo>
                <a:cubicBezTo>
                  <a:pt x="236621" y="751304"/>
                  <a:pt x="473242" y="668420"/>
                  <a:pt x="641684" y="529389"/>
                </a:cubicBezTo>
                <a:cubicBezTo>
                  <a:pt x="810126" y="390357"/>
                  <a:pt x="910389" y="195178"/>
                  <a:pt x="1010653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30EDB4D-E8DD-6546-90CD-1E916EF6553C}"/>
              </a:ext>
            </a:extLst>
          </p:cNvPr>
          <p:cNvCxnSpPr>
            <a:cxnSpLocks/>
          </p:cNvCxnSpPr>
          <p:nvPr/>
        </p:nvCxnSpPr>
        <p:spPr>
          <a:xfrm flipV="1">
            <a:off x="9829339" y="4250747"/>
            <a:ext cx="2011239" cy="8602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DE9BF1C-4FFB-DA4D-9817-B7BCA6AE55D3}"/>
              </a:ext>
            </a:extLst>
          </p:cNvPr>
          <p:cNvSpPr txBox="1"/>
          <p:nvPr/>
        </p:nvSpPr>
        <p:spPr>
          <a:xfrm rot="19947845">
            <a:off x="6981200" y="3475314"/>
            <a:ext cx="1571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Additive increase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40FFF7-C66D-B243-9EAE-F68F1691C564}"/>
              </a:ext>
            </a:extLst>
          </p:cNvPr>
          <p:cNvSpPr txBox="1"/>
          <p:nvPr/>
        </p:nvSpPr>
        <p:spPr>
          <a:xfrm rot="19039414">
            <a:off x="9464364" y="5352786"/>
            <a:ext cx="917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start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F5AFC6-1B66-FC42-AA7E-F9F798B022EA}"/>
              </a:ext>
            </a:extLst>
          </p:cNvPr>
          <p:cNvSpPr txBox="1"/>
          <p:nvPr/>
        </p:nvSpPr>
        <p:spPr>
          <a:xfrm rot="20224594">
            <a:off x="10549363" y="3775109"/>
            <a:ext cx="1195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Additive increase</a:t>
            </a:r>
          </a:p>
        </p:txBody>
      </p:sp>
    </p:spTree>
    <p:extLst>
      <p:ext uri="{BB962C8B-B14F-4D97-AF65-F5344CB8AC3E}">
        <p14:creationId xmlns:p14="http://schemas.microsoft.com/office/powerpoint/2010/main" val="340858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/>
      <p:bldP spid="15" grpId="0"/>
      <p:bldP spid="17" grpId="0"/>
      <p:bldP spid="20" grpId="0"/>
      <p:bldP spid="22" grpId="0"/>
      <p:bldP spid="26" grpId="0"/>
      <p:bldP spid="28" grpId="0"/>
      <p:bldP spid="32" grpId="0" animBg="1"/>
      <p:bldP spid="37" grpId="0"/>
      <p:bldP spid="38" grpId="0"/>
      <p:bldP spid="42" grpId="0"/>
      <p:bldP spid="43" grpId="0" animBg="1"/>
      <p:bldP spid="45" grpId="0"/>
      <p:bldP spid="47" grpId="0"/>
      <p:bldP spid="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78E0-F4AD-1443-BC68-86F830DC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BBR: finding the bottleneck link rate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84FC61-6509-6340-B490-5C5622CC572F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4B4B1B1-CD48-3041-9A6E-632F2BB9E774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9012241-731A-BD40-9792-33ADEC78E8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40AD2D-CACB-2846-9F14-BA4E7D0E39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3C0AD8-A8E9-F54B-9FE8-8FD41D8CAF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36D556-CE10-B244-91D0-08BA2FB869F0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3D90A77-65E9-DA4E-AB22-DD90EEE33C80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9B7CA57-B43E-BF47-9C51-C48797E2D97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82DF22D-8988-4E40-A7B3-3DE21A916184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F947AAE-16C3-4049-B600-6BE6850418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928739F-BF36-8E4D-B376-34877C7612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7BA7EC-CBD9-8247-A82E-94BBD47DE28E}"/>
              </a:ext>
            </a:extLst>
          </p:cNvPr>
          <p:cNvGrpSpPr/>
          <p:nvPr/>
        </p:nvGrpSpPr>
        <p:grpSpPr>
          <a:xfrm>
            <a:off x="2873727" y="2211184"/>
            <a:ext cx="741239" cy="1601152"/>
            <a:chOff x="2873727" y="2211184"/>
            <a:chExt cx="741239" cy="160115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686A8903-FAA8-6346-A712-DCFF02697CFE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71562ABA-D8FF-A748-8E42-7BAAE71AF91F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14850AC-202C-B147-A6BE-545C553A3D31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26BA4EC-8DD4-C348-B014-FCE88A6E0065}"/>
              </a:ext>
            </a:extLst>
          </p:cNvPr>
          <p:cNvGrpSpPr/>
          <p:nvPr/>
        </p:nvGrpSpPr>
        <p:grpSpPr>
          <a:xfrm>
            <a:off x="4327823" y="2896686"/>
            <a:ext cx="2899315" cy="278775"/>
            <a:chOff x="4327823" y="2896686"/>
            <a:chExt cx="2899315" cy="278775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56E0CAC-9002-544A-9432-D8357EF76CA2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4E7E668-0AC7-2346-B9BA-AD3D8563BCCB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565168B-6F02-3449-B665-5958BE2B4336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E550DD0-9FA5-B940-BD98-DC874EE86E31}"/>
              </a:ext>
            </a:extLst>
          </p:cNvPr>
          <p:cNvGrpSpPr/>
          <p:nvPr/>
        </p:nvGrpSpPr>
        <p:grpSpPr>
          <a:xfrm>
            <a:off x="8161600" y="2211184"/>
            <a:ext cx="1736380" cy="1625465"/>
            <a:chOff x="8161600" y="2211184"/>
            <a:chExt cx="1736380" cy="1625465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1CAA385C-B369-B44A-9AFE-01BD8C2EE8DA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C570C7EC-E73E-B146-8FA5-421E92FBE5D8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3486122-3AB3-524E-93B6-DC2867BBBE09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40BB59C-C003-9D4E-AF7E-E5F5EE75A59C}"/>
              </a:ext>
            </a:extLst>
          </p:cNvPr>
          <p:cNvGrpSpPr/>
          <p:nvPr/>
        </p:nvGrpSpPr>
        <p:grpSpPr>
          <a:xfrm>
            <a:off x="2327564" y="4748469"/>
            <a:ext cx="7980218" cy="1625465"/>
            <a:chOff x="612891" y="2626821"/>
            <a:chExt cx="13075746" cy="162546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0384DC-958B-5F4F-892A-316276B77872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48DCDF1-E74F-2641-A067-45644C3C8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A3386F8-A84E-CE4B-8F02-ADD4522007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687AA3A-DA55-E247-89A5-8378EF1FDF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E1E323-F345-CD42-A4D0-8B66C67221C5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D55F58-534D-E746-8F2B-DC91E98F573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776150B-C734-C440-A5C4-AA3EDDE1C2CF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046D6AD-77E4-5E4D-9FDF-1D755619B5FA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8F1DDD-2B42-8A40-A901-5837CF6760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772D8FE-2DBD-A440-BA17-69ABB2843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872279-A514-DD4D-AFEB-C5612B8684B3}"/>
              </a:ext>
            </a:extLst>
          </p:cNvPr>
          <p:cNvGrpSpPr/>
          <p:nvPr/>
        </p:nvGrpSpPr>
        <p:grpSpPr>
          <a:xfrm>
            <a:off x="4327823" y="5430112"/>
            <a:ext cx="2254600" cy="282634"/>
            <a:chOff x="4327823" y="5430112"/>
            <a:chExt cx="2254600" cy="282634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4A188D85-C010-A444-9317-6A0F98901B3B}"/>
                </a:ext>
              </a:extLst>
            </p:cNvPr>
            <p:cNvSpPr/>
            <p:nvPr/>
          </p:nvSpPr>
          <p:spPr>
            <a:xfrm>
              <a:off x="432782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8AEB8F30-A401-DA4D-B654-4A5AB9FCCF9B}"/>
                </a:ext>
              </a:extLst>
            </p:cNvPr>
            <p:cNvSpPr/>
            <p:nvPr/>
          </p:nvSpPr>
          <p:spPr>
            <a:xfrm>
              <a:off x="5317962" y="5430112"/>
              <a:ext cx="274320" cy="274320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E79A74C-C27E-CF4B-901F-8401BA0E3EF1}"/>
                </a:ext>
              </a:extLst>
            </p:cNvPr>
            <p:cNvSpPr/>
            <p:nvPr/>
          </p:nvSpPr>
          <p:spPr>
            <a:xfrm>
              <a:off x="630810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E6B6367-DCDD-3A43-A056-C833EE4CE20C}"/>
              </a:ext>
            </a:extLst>
          </p:cNvPr>
          <p:cNvGrpSpPr/>
          <p:nvPr/>
        </p:nvGrpSpPr>
        <p:grpSpPr>
          <a:xfrm>
            <a:off x="8161600" y="4748469"/>
            <a:ext cx="1597042" cy="1625465"/>
            <a:chOff x="8161600" y="4748469"/>
            <a:chExt cx="1597042" cy="1625465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07223919-D73B-5941-9F6B-902820357A17}"/>
                </a:ext>
              </a:extLst>
            </p:cNvPr>
            <p:cNvSpPr/>
            <p:nvPr/>
          </p:nvSpPr>
          <p:spPr>
            <a:xfrm>
              <a:off x="8161600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3A77698D-C547-9C49-8F48-161613316762}"/>
                </a:ext>
              </a:extLst>
            </p:cNvPr>
            <p:cNvSpPr/>
            <p:nvPr/>
          </p:nvSpPr>
          <p:spPr>
            <a:xfrm>
              <a:off x="8902839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7D9BC301-D8B8-7D4D-8655-D4A6FF59A6CA}"/>
                </a:ext>
              </a:extLst>
            </p:cNvPr>
            <p:cNvSpPr/>
            <p:nvPr/>
          </p:nvSpPr>
          <p:spPr>
            <a:xfrm>
              <a:off x="9667202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06A4F60-50E9-2349-AC8F-09469A4D2B1C}"/>
              </a:ext>
            </a:extLst>
          </p:cNvPr>
          <p:cNvGrpSpPr/>
          <p:nvPr/>
        </p:nvGrpSpPr>
        <p:grpSpPr>
          <a:xfrm>
            <a:off x="2650055" y="4748469"/>
            <a:ext cx="855803" cy="1625465"/>
            <a:chOff x="2650055" y="4748469"/>
            <a:chExt cx="855803" cy="1625465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78C06450-A836-2A40-BE85-532F0BB78DD3}"/>
                </a:ext>
              </a:extLst>
            </p:cNvPr>
            <p:cNvSpPr/>
            <p:nvPr/>
          </p:nvSpPr>
          <p:spPr>
            <a:xfrm>
              <a:off x="2650055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4AA6D413-891C-AD41-8D55-7F9ED31CF857}"/>
                </a:ext>
              </a:extLst>
            </p:cNvPr>
            <p:cNvSpPr/>
            <p:nvPr/>
          </p:nvSpPr>
          <p:spPr>
            <a:xfrm>
              <a:off x="3414418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12A29B5-D818-CB46-9452-59D021A6E977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CF9FCB-8EC4-5F44-A0C0-EEEC0E60F77E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5399D6-20F3-0842-9607-E38CE065A466}"/>
              </a:ext>
            </a:extLst>
          </p:cNvPr>
          <p:cNvSpPr txBox="1"/>
          <p:nvPr/>
        </p:nvSpPr>
        <p:spPr>
          <a:xfrm>
            <a:off x="298723" y="1545058"/>
            <a:ext cx="202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1. Send data at a specific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rate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716C0F-858F-114B-BBD1-F364AD3B953F}"/>
              </a:ext>
            </a:extLst>
          </p:cNvPr>
          <p:cNvCxnSpPr/>
          <p:nvPr/>
        </p:nvCxnSpPr>
        <p:spPr>
          <a:xfrm>
            <a:off x="298723" y="246838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31F9999-4665-CC4B-A1CF-B20533D52F2E}"/>
              </a:ext>
            </a:extLst>
          </p:cNvPr>
          <p:cNvSpPr txBox="1"/>
          <p:nvPr/>
        </p:nvSpPr>
        <p:spPr>
          <a:xfrm>
            <a:off x="3879521" y="1666524"/>
            <a:ext cx="4768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Data gets across the bottleneck at the bottleneck link rate.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5EC90A-7929-F346-98A1-28BBA419F592}"/>
              </a:ext>
            </a:extLst>
          </p:cNvPr>
          <p:cNvSpPr txBox="1"/>
          <p:nvPr/>
        </p:nvSpPr>
        <p:spPr>
          <a:xfrm>
            <a:off x="10283730" y="2309025"/>
            <a:ext cx="179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2. Receive data packet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0381592-F8FF-6846-A415-E51FEED2A9E1}"/>
              </a:ext>
            </a:extLst>
          </p:cNvPr>
          <p:cNvSpPr txBox="1"/>
          <p:nvPr/>
        </p:nvSpPr>
        <p:spPr>
          <a:xfrm>
            <a:off x="10359785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3. Send ACK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59425D-CB0C-824B-A418-AF49411576EB}"/>
              </a:ext>
            </a:extLst>
          </p:cNvPr>
          <p:cNvSpPr txBox="1"/>
          <p:nvPr/>
        </p:nvSpPr>
        <p:spPr>
          <a:xfrm>
            <a:off x="319029" y="5865740"/>
            <a:ext cx="1796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4. Measure rate of incoming ACKs</a:t>
            </a: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A18DA8EE-0C53-5646-A9AF-541FD3D43A0A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5E427465-8B08-C449-BB45-0143374F3C62}"/>
              </a:ext>
            </a:extLst>
          </p:cNvPr>
          <p:cNvSpPr/>
          <p:nvPr/>
        </p:nvSpPr>
        <p:spPr>
          <a:xfrm>
            <a:off x="10257905" y="4688378"/>
            <a:ext cx="961824" cy="1080655"/>
          </a:xfrm>
          <a:custGeom>
            <a:avLst/>
            <a:gdLst>
              <a:gd name="connsiteX0" fmla="*/ 947651 w 961824"/>
              <a:gd name="connsiteY0" fmla="*/ 0 h 1080655"/>
              <a:gd name="connsiteX1" fmla="*/ 831273 w 961824"/>
              <a:gd name="connsiteY1" fmla="*/ 714895 h 1080655"/>
              <a:gd name="connsiteX2" fmla="*/ 0 w 961824"/>
              <a:gd name="connsiteY2" fmla="*/ 1080655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824" h="1080655">
                <a:moveTo>
                  <a:pt x="947651" y="0"/>
                </a:moveTo>
                <a:cubicBezTo>
                  <a:pt x="968433" y="267393"/>
                  <a:pt x="989215" y="534786"/>
                  <a:pt x="831273" y="714895"/>
                </a:cubicBezTo>
                <a:cubicBezTo>
                  <a:pt x="673331" y="895004"/>
                  <a:pt x="336665" y="987829"/>
                  <a:pt x="0" y="108065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56466195-16C9-6449-89F8-0A336F697523}"/>
              </a:ext>
            </a:extLst>
          </p:cNvPr>
          <p:cNvSpPr/>
          <p:nvPr/>
        </p:nvSpPr>
        <p:spPr>
          <a:xfrm>
            <a:off x="1064029" y="4572000"/>
            <a:ext cx="1130531" cy="988616"/>
          </a:xfrm>
          <a:custGeom>
            <a:avLst/>
            <a:gdLst>
              <a:gd name="connsiteX0" fmla="*/ 1130531 w 1130531"/>
              <a:gd name="connsiteY0" fmla="*/ 964276 h 988616"/>
              <a:gd name="connsiteX1" fmla="*/ 232756 w 1130531"/>
              <a:gd name="connsiteY1" fmla="*/ 864524 h 988616"/>
              <a:gd name="connsiteX2" fmla="*/ 0 w 1130531"/>
              <a:gd name="connsiteY2" fmla="*/ 0 h 98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531" h="988616">
                <a:moveTo>
                  <a:pt x="1130531" y="964276"/>
                </a:moveTo>
                <a:cubicBezTo>
                  <a:pt x="775854" y="994756"/>
                  <a:pt x="421178" y="1025237"/>
                  <a:pt x="232756" y="864524"/>
                </a:cubicBezTo>
                <a:cubicBezTo>
                  <a:pt x="44334" y="703811"/>
                  <a:pt x="22167" y="351905"/>
                  <a:pt x="0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FB15D2F-2B49-8645-BC88-C107713D5B12}"/>
              </a:ext>
            </a:extLst>
          </p:cNvPr>
          <p:cNvSpPr txBox="1"/>
          <p:nvPr/>
        </p:nvSpPr>
        <p:spPr>
          <a:xfrm>
            <a:off x="4692732" y="33523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0CE4D20-1E0E-6F48-AD22-E965384091E1}"/>
              </a:ext>
            </a:extLst>
          </p:cNvPr>
          <p:cNvCxnSpPr>
            <a:cxnSpLocks/>
          </p:cNvCxnSpPr>
          <p:nvPr/>
        </p:nvCxnSpPr>
        <p:spPr>
          <a:xfrm>
            <a:off x="5541699" y="35589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8B49EDA-4879-8846-BABD-05C12640EA8F}"/>
              </a:ext>
            </a:extLst>
          </p:cNvPr>
          <p:cNvSpPr txBox="1"/>
          <p:nvPr/>
        </p:nvSpPr>
        <p:spPr>
          <a:xfrm>
            <a:off x="5794105" y="6012003"/>
            <a:ext cx="102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FBA0CD-6BB8-0A41-8116-1EDC931541D6}"/>
              </a:ext>
            </a:extLst>
          </p:cNvPr>
          <p:cNvCxnSpPr>
            <a:cxnSpLocks/>
          </p:cNvCxnSpPr>
          <p:nvPr/>
        </p:nvCxnSpPr>
        <p:spPr>
          <a:xfrm flipH="1">
            <a:off x="4299904" y="6219184"/>
            <a:ext cx="147527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81">
            <a:extLst>
              <a:ext uri="{FF2B5EF4-FFF2-40B4-BE49-F238E27FC236}">
                <a16:creationId xmlns:a16="http://schemas.microsoft.com/office/drawing/2014/main" id="{6D5F39BD-6480-064D-A16B-A300D36FD604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81F909-9828-3341-A963-349FE707AC31}"/>
              </a:ext>
            </a:extLst>
          </p:cNvPr>
          <p:cNvSpPr txBox="1"/>
          <p:nvPr/>
        </p:nvSpPr>
        <p:spPr>
          <a:xfrm>
            <a:off x="166359" y="2667362"/>
            <a:ext cx="2803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Use ACK receive rate to determine sending rate</a:t>
            </a:r>
          </a:p>
        </p:txBody>
      </p:sp>
    </p:spTree>
    <p:extLst>
      <p:ext uri="{BB962C8B-B14F-4D97-AF65-F5344CB8AC3E}">
        <p14:creationId xmlns:p14="http://schemas.microsoft.com/office/powerpoint/2010/main" val="304625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4" grpId="0"/>
      <p:bldP spid="70" grpId="0"/>
      <p:bldP spid="71" grpId="0"/>
      <p:bldP spid="72" grpId="0"/>
      <p:bldP spid="73" grpId="0" animBg="1"/>
      <p:bldP spid="74" grpId="0" animBg="1"/>
      <p:bldP spid="75" grpId="0" animBg="1"/>
      <p:bldP spid="82" grpId="0" animBg="1"/>
      <p:bldP spid="8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C6B7-F0EE-8F4A-A93C-BF51B10A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BBR: finding the bottleneck link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AE35C-AF07-2340-B5A8-321EDC6E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97126" cy="5032375"/>
          </a:xfrm>
        </p:spPr>
        <p:txBody>
          <a:bodyPr>
            <a:normAutofit/>
          </a:bodyPr>
          <a:lstStyle/>
          <a:p>
            <a:r>
              <a:rPr lang="en-US" dirty="0"/>
              <a:t>Assuming that the link rate of the bottleneck</a:t>
            </a:r>
          </a:p>
          <a:p>
            <a:pPr lvl="1"/>
            <a:r>
              <a:rPr lang="en-US" dirty="0"/>
              <a:t>== the rate of data getting across the bottleneck link</a:t>
            </a:r>
          </a:p>
          <a:p>
            <a:pPr lvl="1"/>
            <a:r>
              <a:rPr lang="en-US" dirty="0"/>
              <a:t>== the rate of data getting to the receiver</a:t>
            </a:r>
          </a:p>
          <a:p>
            <a:pPr lvl="1"/>
            <a:r>
              <a:rPr lang="en-US" dirty="0"/>
              <a:t>== the rate at which ACKs are generated by the receiver</a:t>
            </a:r>
          </a:p>
          <a:p>
            <a:pPr lvl="1"/>
            <a:r>
              <a:rPr lang="en-US" dirty="0"/>
              <a:t>== the rate at which ACKs reach the sender</a:t>
            </a:r>
          </a:p>
          <a:p>
            <a:r>
              <a:rPr lang="en-US" dirty="0"/>
              <a:t>Measuring ACK rate provides an estimate of bottleneck link rate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BBR: Send at the maximum ACK rate measured in the recent past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Update max with new bottleneck rate estimates, i.e., larger ACK rate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Forget estimates last measured a long time ago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Incorporated into a rate </a:t>
            </a:r>
            <a:r>
              <a:rPr lang="en-US" dirty="0">
                <a:solidFill>
                  <a:srgbClr val="C00000"/>
                </a:solidFill>
              </a:rPr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386116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E0A0-F531-E44B-93E0-4D23CCC2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BBR: Adjustments by gain cycling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F6DB3-4A94-0844-9664-4FDF444BA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83"/>
            <a:ext cx="10515600" cy="4351338"/>
          </a:xfrm>
        </p:spPr>
        <p:txBody>
          <a:bodyPr/>
          <a:lstStyle/>
          <a:p>
            <a:r>
              <a:rPr lang="en-US" dirty="0"/>
              <a:t>BBR periodically increases its sending rate by a gain factor to see if the link rate has increased (e.g., due to a path change)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1BF224-A707-694C-A327-FB4931D18F33}"/>
              </a:ext>
            </a:extLst>
          </p:cNvPr>
          <p:cNvCxnSpPr>
            <a:cxnSpLocks/>
          </p:cNvCxnSpPr>
          <p:nvPr/>
        </p:nvCxnSpPr>
        <p:spPr>
          <a:xfrm flipV="1">
            <a:off x="838199" y="4716379"/>
            <a:ext cx="1134980" cy="1387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9D1D9C-FD11-C746-9998-5BD5370ACE42}"/>
              </a:ext>
            </a:extLst>
          </p:cNvPr>
          <p:cNvCxnSpPr>
            <a:cxnSpLocks/>
          </p:cNvCxnSpPr>
          <p:nvPr/>
        </p:nvCxnSpPr>
        <p:spPr>
          <a:xfrm flipV="1">
            <a:off x="1973179" y="3790258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2C6CFF-E377-A54F-8494-93FA05630E14}"/>
              </a:ext>
            </a:extLst>
          </p:cNvPr>
          <p:cNvCxnSpPr>
            <a:cxnSpLocks/>
          </p:cNvCxnSpPr>
          <p:nvPr/>
        </p:nvCxnSpPr>
        <p:spPr>
          <a:xfrm flipH="1" flipV="1">
            <a:off x="2103395" y="3827986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043492-0B5C-F840-96B6-86CA1C473BE1}"/>
              </a:ext>
            </a:extLst>
          </p:cNvPr>
          <p:cNvCxnSpPr>
            <a:cxnSpLocks/>
          </p:cNvCxnSpPr>
          <p:nvPr/>
        </p:nvCxnSpPr>
        <p:spPr>
          <a:xfrm flipV="1">
            <a:off x="2228480" y="4687176"/>
            <a:ext cx="148137" cy="859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4C993-5301-D44D-896B-EB301F209FDC}"/>
              </a:ext>
            </a:extLst>
          </p:cNvPr>
          <p:cNvCxnSpPr>
            <a:cxnSpLocks/>
          </p:cNvCxnSpPr>
          <p:nvPr/>
        </p:nvCxnSpPr>
        <p:spPr>
          <a:xfrm>
            <a:off x="2390271" y="4716057"/>
            <a:ext cx="529392" cy="3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D34042-DC24-AF47-9E02-F7F8AF22AFCE}"/>
              </a:ext>
            </a:extLst>
          </p:cNvPr>
          <p:cNvCxnSpPr>
            <a:cxnSpLocks/>
          </p:cNvCxnSpPr>
          <p:nvPr/>
        </p:nvCxnSpPr>
        <p:spPr>
          <a:xfrm flipV="1">
            <a:off x="838200" y="2620695"/>
            <a:ext cx="0" cy="333092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721BFC-850F-0744-82E6-DC297ECAE62F}"/>
              </a:ext>
            </a:extLst>
          </p:cNvPr>
          <p:cNvCxnSpPr>
            <a:cxnSpLocks/>
          </p:cNvCxnSpPr>
          <p:nvPr/>
        </p:nvCxnSpPr>
        <p:spPr>
          <a:xfrm flipV="1">
            <a:off x="838199" y="5951621"/>
            <a:ext cx="10888580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0B7A7E1-E9E9-A145-A245-432C5E1651AB}"/>
              </a:ext>
            </a:extLst>
          </p:cNvPr>
          <p:cNvCxnSpPr>
            <a:cxnSpLocks/>
          </p:cNvCxnSpPr>
          <p:nvPr/>
        </p:nvCxnSpPr>
        <p:spPr>
          <a:xfrm flipV="1">
            <a:off x="2952899" y="3816666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E2E3F7B-22EC-DB41-BB0D-83E72BFCAB3D}"/>
              </a:ext>
            </a:extLst>
          </p:cNvPr>
          <p:cNvCxnSpPr>
            <a:cxnSpLocks/>
          </p:cNvCxnSpPr>
          <p:nvPr/>
        </p:nvCxnSpPr>
        <p:spPr>
          <a:xfrm flipH="1" flipV="1">
            <a:off x="3083115" y="3854394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3C2C3F9-7DA4-BD47-928E-688A6959534C}"/>
              </a:ext>
            </a:extLst>
          </p:cNvPr>
          <p:cNvCxnSpPr>
            <a:cxnSpLocks/>
          </p:cNvCxnSpPr>
          <p:nvPr/>
        </p:nvCxnSpPr>
        <p:spPr>
          <a:xfrm flipV="1">
            <a:off x="3208200" y="4088601"/>
            <a:ext cx="122375" cy="148417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38F847-B63D-C149-BE94-F7C965BFD746}"/>
              </a:ext>
            </a:extLst>
          </p:cNvPr>
          <p:cNvCxnSpPr>
            <a:cxnSpLocks/>
          </p:cNvCxnSpPr>
          <p:nvPr/>
        </p:nvCxnSpPr>
        <p:spPr>
          <a:xfrm>
            <a:off x="3330575" y="4088601"/>
            <a:ext cx="630369" cy="76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783412-329C-EF48-9A95-178E27BF9E02}"/>
              </a:ext>
            </a:extLst>
          </p:cNvPr>
          <p:cNvCxnSpPr>
            <a:cxnSpLocks/>
          </p:cNvCxnSpPr>
          <p:nvPr/>
        </p:nvCxnSpPr>
        <p:spPr>
          <a:xfrm flipV="1">
            <a:off x="3989738" y="3186169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9ED7690-D3EC-CF44-96DC-CD9A0CA955C8}"/>
              </a:ext>
            </a:extLst>
          </p:cNvPr>
          <p:cNvCxnSpPr>
            <a:cxnSpLocks/>
          </p:cNvCxnSpPr>
          <p:nvPr/>
        </p:nvCxnSpPr>
        <p:spPr>
          <a:xfrm flipH="1" flipV="1">
            <a:off x="4119954" y="3223897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6ACEA00-F2FE-2F4C-BB36-73C9EA1B3AE4}"/>
              </a:ext>
            </a:extLst>
          </p:cNvPr>
          <p:cNvCxnSpPr>
            <a:cxnSpLocks/>
          </p:cNvCxnSpPr>
          <p:nvPr/>
        </p:nvCxnSpPr>
        <p:spPr>
          <a:xfrm flipV="1">
            <a:off x="4245039" y="3458104"/>
            <a:ext cx="122375" cy="148417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2B323A9-860E-CB4C-B455-1AA91094296D}"/>
              </a:ext>
            </a:extLst>
          </p:cNvPr>
          <p:cNvCxnSpPr>
            <a:cxnSpLocks/>
          </p:cNvCxnSpPr>
          <p:nvPr/>
        </p:nvCxnSpPr>
        <p:spPr>
          <a:xfrm>
            <a:off x="4367414" y="3458104"/>
            <a:ext cx="636269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B7B1A1E-E7BD-B74B-9F15-B44A0AEF3BF8}"/>
              </a:ext>
            </a:extLst>
          </p:cNvPr>
          <p:cNvCxnSpPr>
            <a:cxnSpLocks/>
          </p:cNvCxnSpPr>
          <p:nvPr/>
        </p:nvCxnSpPr>
        <p:spPr>
          <a:xfrm flipV="1">
            <a:off x="4999298" y="2556047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17198B5-67C9-2446-BB77-3EA8CC943A24}"/>
              </a:ext>
            </a:extLst>
          </p:cNvPr>
          <p:cNvCxnSpPr>
            <a:cxnSpLocks/>
          </p:cNvCxnSpPr>
          <p:nvPr/>
        </p:nvCxnSpPr>
        <p:spPr>
          <a:xfrm flipH="1" flipV="1">
            <a:off x="5129514" y="2593775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9FA59B-0983-054B-9B40-2DB925913C9B}"/>
              </a:ext>
            </a:extLst>
          </p:cNvPr>
          <p:cNvCxnSpPr>
            <a:cxnSpLocks/>
          </p:cNvCxnSpPr>
          <p:nvPr/>
        </p:nvCxnSpPr>
        <p:spPr>
          <a:xfrm flipV="1">
            <a:off x="5254599" y="3452965"/>
            <a:ext cx="148137" cy="859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60CA2BC-37F4-4E4B-AF1D-931CDC98AB21}"/>
              </a:ext>
            </a:extLst>
          </p:cNvPr>
          <p:cNvCxnSpPr>
            <a:cxnSpLocks/>
          </p:cNvCxnSpPr>
          <p:nvPr/>
        </p:nvCxnSpPr>
        <p:spPr>
          <a:xfrm flipV="1">
            <a:off x="7088234" y="2582967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9552EF-2346-5D40-8E27-A402C5ADF9B5}"/>
              </a:ext>
            </a:extLst>
          </p:cNvPr>
          <p:cNvCxnSpPr>
            <a:cxnSpLocks/>
          </p:cNvCxnSpPr>
          <p:nvPr/>
        </p:nvCxnSpPr>
        <p:spPr>
          <a:xfrm flipH="1" flipV="1">
            <a:off x="7218450" y="2620695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862DFA2-7C97-844F-86C4-9F6DB824C778}"/>
              </a:ext>
            </a:extLst>
          </p:cNvPr>
          <p:cNvSpPr txBox="1"/>
          <p:nvPr/>
        </p:nvSpPr>
        <p:spPr>
          <a:xfrm>
            <a:off x="5917045" y="2899519"/>
            <a:ext cx="892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latin typeface="Helvetica" pitchFamily="2" charset="0"/>
              </a:rPr>
              <a:t>…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619B442-31AD-C049-9C5B-7A8BDDD54F63}"/>
              </a:ext>
            </a:extLst>
          </p:cNvPr>
          <p:cNvCxnSpPr>
            <a:cxnSpLocks/>
          </p:cNvCxnSpPr>
          <p:nvPr/>
        </p:nvCxnSpPr>
        <p:spPr>
          <a:xfrm>
            <a:off x="5402736" y="3452965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D33EF77-471C-8B4D-8CC5-03451DCABC0C}"/>
              </a:ext>
            </a:extLst>
          </p:cNvPr>
          <p:cNvCxnSpPr>
            <a:cxnSpLocks/>
          </p:cNvCxnSpPr>
          <p:nvPr/>
        </p:nvCxnSpPr>
        <p:spPr>
          <a:xfrm>
            <a:off x="6731854" y="3475776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43A2897-1F7D-294C-8079-2D9FCF8E5A44}"/>
              </a:ext>
            </a:extLst>
          </p:cNvPr>
          <p:cNvSpPr txBox="1"/>
          <p:nvPr/>
        </p:nvSpPr>
        <p:spPr>
          <a:xfrm>
            <a:off x="4035858" y="6168795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DB61D37-7DD3-134F-8519-2953C4705E67}"/>
              </a:ext>
            </a:extLst>
          </p:cNvPr>
          <p:cNvSpPr txBox="1"/>
          <p:nvPr/>
        </p:nvSpPr>
        <p:spPr>
          <a:xfrm rot="16200000">
            <a:off x="-547656" y="3983007"/>
            <a:ext cx="2022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Sending rate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C77625-CE60-784E-B6AF-EC50820A5594}"/>
              </a:ext>
            </a:extLst>
          </p:cNvPr>
          <p:cNvSpPr txBox="1"/>
          <p:nvPr/>
        </p:nvSpPr>
        <p:spPr>
          <a:xfrm>
            <a:off x="1056911" y="2588771"/>
            <a:ext cx="2714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Steady state operation: constant sending rate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6FADC40-9342-7D4E-BA4F-F36678B1BF86}"/>
              </a:ext>
            </a:extLst>
          </p:cNvPr>
          <p:cNvCxnSpPr>
            <a:cxnSpLocks/>
          </p:cNvCxnSpPr>
          <p:nvPr/>
        </p:nvCxnSpPr>
        <p:spPr>
          <a:xfrm flipH="1">
            <a:off x="1207162" y="3235102"/>
            <a:ext cx="220585" cy="13099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ECEAC4E-9A16-8843-AD99-51A6C8147120}"/>
              </a:ext>
            </a:extLst>
          </p:cNvPr>
          <p:cNvSpPr txBox="1"/>
          <p:nvPr/>
        </p:nvSpPr>
        <p:spPr>
          <a:xfrm>
            <a:off x="1671047" y="3238701"/>
            <a:ext cx="218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Gain cycle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A976D5-87CD-A440-A652-5E17FD74136F}"/>
              </a:ext>
            </a:extLst>
          </p:cNvPr>
          <p:cNvSpPr txBox="1"/>
          <p:nvPr/>
        </p:nvSpPr>
        <p:spPr>
          <a:xfrm>
            <a:off x="3478802" y="5286056"/>
            <a:ext cx="258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Detect higher ACK rate:</a:t>
            </a: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Update sending rate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F57D22C-9C11-A94C-A2E1-4C4345B65E97}"/>
              </a:ext>
            </a:extLst>
          </p:cNvPr>
          <p:cNvCxnSpPr>
            <a:cxnSpLocks/>
          </p:cNvCxnSpPr>
          <p:nvPr/>
        </p:nvCxnSpPr>
        <p:spPr>
          <a:xfrm flipH="1" flipV="1">
            <a:off x="3589819" y="4296927"/>
            <a:ext cx="310130" cy="92833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E7B598E-7A62-6D48-8F2A-64168662D5B8}"/>
              </a:ext>
            </a:extLst>
          </p:cNvPr>
          <p:cNvCxnSpPr>
            <a:cxnSpLocks/>
          </p:cNvCxnSpPr>
          <p:nvPr/>
        </p:nvCxnSpPr>
        <p:spPr>
          <a:xfrm flipV="1">
            <a:off x="4642362" y="3613946"/>
            <a:ext cx="50616" cy="15028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691A4A2-8405-144E-8BD0-DD3977A6358E}"/>
              </a:ext>
            </a:extLst>
          </p:cNvPr>
          <p:cNvCxnSpPr>
            <a:cxnSpLocks/>
          </p:cNvCxnSpPr>
          <p:nvPr/>
        </p:nvCxnSpPr>
        <p:spPr>
          <a:xfrm flipV="1">
            <a:off x="7347817" y="3448763"/>
            <a:ext cx="148137" cy="859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56703B3-484C-5B44-B21B-DB80E4369035}"/>
              </a:ext>
            </a:extLst>
          </p:cNvPr>
          <p:cNvCxnSpPr>
            <a:cxnSpLocks/>
          </p:cNvCxnSpPr>
          <p:nvPr/>
        </p:nvCxnSpPr>
        <p:spPr>
          <a:xfrm>
            <a:off x="7495954" y="3467465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1452AF3-AAB0-F842-9B75-7BC2F8B98B72}"/>
              </a:ext>
            </a:extLst>
          </p:cNvPr>
          <p:cNvCxnSpPr>
            <a:cxnSpLocks/>
          </p:cNvCxnSpPr>
          <p:nvPr/>
        </p:nvCxnSpPr>
        <p:spPr>
          <a:xfrm flipH="1" flipV="1">
            <a:off x="7869645" y="3426968"/>
            <a:ext cx="93396" cy="161584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02D4F8A-F3AF-3843-852C-466288E458E5}"/>
              </a:ext>
            </a:extLst>
          </p:cNvPr>
          <p:cNvCxnSpPr>
            <a:cxnSpLocks/>
          </p:cNvCxnSpPr>
          <p:nvPr/>
        </p:nvCxnSpPr>
        <p:spPr>
          <a:xfrm flipV="1">
            <a:off x="8307093" y="4096274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EDE0460-B6C1-F744-BD78-5AA4099CDCB4}"/>
              </a:ext>
            </a:extLst>
          </p:cNvPr>
          <p:cNvCxnSpPr>
            <a:cxnSpLocks/>
          </p:cNvCxnSpPr>
          <p:nvPr/>
        </p:nvCxnSpPr>
        <p:spPr>
          <a:xfrm flipH="1" flipV="1">
            <a:off x="8437309" y="4134002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C294290-39ED-9A4F-8A4C-9A3578AF8230}"/>
              </a:ext>
            </a:extLst>
          </p:cNvPr>
          <p:cNvCxnSpPr>
            <a:cxnSpLocks/>
          </p:cNvCxnSpPr>
          <p:nvPr/>
        </p:nvCxnSpPr>
        <p:spPr>
          <a:xfrm>
            <a:off x="7950713" y="4989083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EB3B62A-6DCB-D545-A2DC-8A33DD38D75F}"/>
              </a:ext>
            </a:extLst>
          </p:cNvPr>
          <p:cNvCxnSpPr>
            <a:cxnSpLocks/>
          </p:cNvCxnSpPr>
          <p:nvPr/>
        </p:nvCxnSpPr>
        <p:spPr>
          <a:xfrm flipV="1">
            <a:off x="8566676" y="4962070"/>
            <a:ext cx="148137" cy="859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9955A88-B1CB-0B49-910D-6714709B39CA}"/>
              </a:ext>
            </a:extLst>
          </p:cNvPr>
          <p:cNvCxnSpPr>
            <a:cxnSpLocks/>
          </p:cNvCxnSpPr>
          <p:nvPr/>
        </p:nvCxnSpPr>
        <p:spPr>
          <a:xfrm>
            <a:off x="8714813" y="4980772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E085F1AF-31DD-F14E-8B0E-4D1D1FDC7DCB}"/>
              </a:ext>
            </a:extLst>
          </p:cNvPr>
          <p:cNvSpPr txBox="1"/>
          <p:nvPr/>
        </p:nvSpPr>
        <p:spPr>
          <a:xfrm>
            <a:off x="8632481" y="2759414"/>
            <a:ext cx="2585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Last max ACK rate was measured a while ago. Forget it &amp; use a more recent max ACK rate 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68EDB45-77AA-4E45-8B50-CC81CD5C42C7}"/>
              </a:ext>
            </a:extLst>
          </p:cNvPr>
          <p:cNvCxnSpPr/>
          <p:nvPr/>
        </p:nvCxnSpPr>
        <p:spPr>
          <a:xfrm flipH="1">
            <a:off x="8042709" y="3204734"/>
            <a:ext cx="523646" cy="554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D06811AD-A3E3-E14D-A96D-1A87D028D444}"/>
              </a:ext>
            </a:extLst>
          </p:cNvPr>
          <p:cNvSpPr txBox="1"/>
          <p:nvPr/>
        </p:nvSpPr>
        <p:spPr>
          <a:xfrm>
            <a:off x="9180168" y="4394268"/>
            <a:ext cx="892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latin typeface="Helvetica" pitchFamily="2" charset="0"/>
              </a:rPr>
              <a:t>…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7401B9D-C59E-2E4C-8706-D6D0D9A4ABB1}"/>
              </a:ext>
            </a:extLst>
          </p:cNvPr>
          <p:cNvSpPr txBox="1"/>
          <p:nvPr/>
        </p:nvSpPr>
        <p:spPr>
          <a:xfrm>
            <a:off x="746274" y="5197016"/>
            <a:ext cx="143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No change</a:t>
            </a:r>
          </a:p>
          <a:p>
            <a:pPr algn="r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 in ACK rate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2987EB7-A599-6747-A362-D867CF9FC5F4}"/>
              </a:ext>
            </a:extLst>
          </p:cNvPr>
          <p:cNvCxnSpPr>
            <a:cxnSpLocks/>
          </p:cNvCxnSpPr>
          <p:nvPr/>
        </p:nvCxnSpPr>
        <p:spPr>
          <a:xfrm flipV="1">
            <a:off x="2654967" y="3790259"/>
            <a:ext cx="0" cy="2161362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39CE604-5DE5-2841-853E-F9120D825A65}"/>
              </a:ext>
            </a:extLst>
          </p:cNvPr>
          <p:cNvSpPr txBox="1"/>
          <p:nvPr/>
        </p:nvSpPr>
        <p:spPr>
          <a:xfrm>
            <a:off x="1853384" y="6073799"/>
            <a:ext cx="181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Bottleneck link rate increase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E2DA60D-FC14-4242-BDA3-1968937B6349}"/>
              </a:ext>
            </a:extLst>
          </p:cNvPr>
          <p:cNvCxnSpPr>
            <a:cxnSpLocks/>
          </p:cNvCxnSpPr>
          <p:nvPr/>
        </p:nvCxnSpPr>
        <p:spPr>
          <a:xfrm flipV="1">
            <a:off x="6560699" y="2620695"/>
            <a:ext cx="0" cy="3358481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B9CA8C0B-E030-2341-B9E6-F1E0C297CDFA}"/>
              </a:ext>
            </a:extLst>
          </p:cNvPr>
          <p:cNvSpPr txBox="1"/>
          <p:nvPr/>
        </p:nvSpPr>
        <p:spPr>
          <a:xfrm>
            <a:off x="5759116" y="6101353"/>
            <a:ext cx="181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Bottleneck link rate decrease</a:t>
            </a:r>
          </a:p>
        </p:txBody>
      </p:sp>
    </p:spTree>
    <p:extLst>
      <p:ext uri="{BB962C8B-B14F-4D97-AF65-F5344CB8AC3E}">
        <p14:creationId xmlns:p14="http://schemas.microsoft.com/office/powerpoint/2010/main" val="426576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2" grpId="0"/>
      <p:bldP spid="93" grpId="0"/>
      <p:bldP spid="95" grpId="0"/>
      <p:bldP spid="99" grpId="0"/>
      <p:bldP spid="100" grpId="0"/>
      <p:bldP spid="122" grpId="0"/>
      <p:bldP spid="125" grpId="0"/>
      <p:bldP spid="126" grpId="0"/>
      <p:bldP spid="130" grpId="0"/>
      <p:bldP spid="1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031525" y="1709530"/>
            <a:ext cx="10465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distributed algorithm</a:t>
            </a:r>
            <a:r>
              <a:rPr lang="en-US" sz="3200" dirty="0">
                <a:latin typeface="Helvetica" pitchFamily="2" charset="0"/>
              </a:rPr>
              <a:t> to converge to an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efficient </a:t>
            </a:r>
            <a:r>
              <a:rPr lang="en-US" sz="3200" dirty="0">
                <a:latin typeface="Helvetica" pitchFamily="2" charset="0"/>
              </a:rPr>
              <a:t>and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fair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A9A49-898F-A041-5A69-E7251B7B9916}"/>
              </a:ext>
            </a:extLst>
          </p:cNvPr>
          <p:cNvSpPr txBox="1"/>
          <p:nvPr/>
        </p:nvSpPr>
        <p:spPr>
          <a:xfrm>
            <a:off x="2865120" y="508000"/>
            <a:ext cx="6156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Congestion control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EF8DB7-870E-0B9D-0B7C-464ACAF716FF}"/>
              </a:ext>
            </a:extLst>
          </p:cNvPr>
          <p:cNvSpPr txBox="1"/>
          <p:nvPr/>
        </p:nvSpPr>
        <p:spPr>
          <a:xfrm>
            <a:off x="335280" y="3578811"/>
            <a:ext cx="2915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Each endpoint acts by itself. No central vantage point or control.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52AA1-02DD-2CCE-96BA-7CDA9E8D4BCF}"/>
              </a:ext>
            </a:extLst>
          </p:cNvPr>
          <p:cNvSpPr txBox="1"/>
          <p:nvPr/>
        </p:nvSpPr>
        <p:spPr>
          <a:xfrm>
            <a:off x="4003040" y="3578811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Use whatever bottleneck capacity available, even with a single TCP connection.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DA5FF6-AAAD-A6A9-CF17-424412B5EE7F}"/>
              </a:ext>
            </a:extLst>
          </p:cNvPr>
          <p:cNvSpPr txBox="1"/>
          <p:nvPr/>
        </p:nvSpPr>
        <p:spPr>
          <a:xfrm>
            <a:off x="7955280" y="371127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Share bottleneck capacity equitably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550FFCC-C1C5-58B4-6FA5-CB0627638323}"/>
              </a:ext>
            </a:extLst>
          </p:cNvPr>
          <p:cNvSpPr/>
          <p:nvPr/>
        </p:nvSpPr>
        <p:spPr>
          <a:xfrm>
            <a:off x="963393" y="5313680"/>
            <a:ext cx="6675120" cy="103632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Helvetica" pitchFamily="2" charset="0"/>
              </a:rPr>
              <a:t>Sense and React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F23C5B-2D95-D960-AEED-24B7042F9EF3}"/>
              </a:ext>
            </a:extLst>
          </p:cNvPr>
          <p:cNvCxnSpPr>
            <a:cxnSpLocks/>
          </p:cNvCxnSpPr>
          <p:nvPr/>
        </p:nvCxnSpPr>
        <p:spPr>
          <a:xfrm flipH="1">
            <a:off x="2514600" y="2729753"/>
            <a:ext cx="736600" cy="84905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98EAE7-53B4-63B3-FF48-D78090E40F36}"/>
              </a:ext>
            </a:extLst>
          </p:cNvPr>
          <p:cNvCxnSpPr>
            <a:cxnSpLocks/>
          </p:cNvCxnSpPr>
          <p:nvPr/>
        </p:nvCxnSpPr>
        <p:spPr>
          <a:xfrm flipH="1">
            <a:off x="6548718" y="2743309"/>
            <a:ext cx="1632174" cy="8355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7A7B51-08F3-9CF8-120D-7FD65D9C22C2}"/>
              </a:ext>
            </a:extLst>
          </p:cNvPr>
          <p:cNvCxnSpPr>
            <a:cxnSpLocks/>
          </p:cNvCxnSpPr>
          <p:nvPr/>
        </p:nvCxnSpPr>
        <p:spPr>
          <a:xfrm flipH="1">
            <a:off x="10500958" y="2743309"/>
            <a:ext cx="197820" cy="8355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A49F73A9-2119-1BBF-124D-93F9DEAB8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2726" y="5270066"/>
            <a:ext cx="1317138" cy="1226585"/>
          </a:xfrm>
          <a:prstGeom prst="rect">
            <a:avLst/>
          </a:prstGeom>
        </p:spPr>
      </p:pic>
      <p:pic>
        <p:nvPicPr>
          <p:cNvPr id="19" name="Picture 18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65A1163D-8742-86A8-7FE4-DFEBE188C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225440" y="4357610"/>
            <a:ext cx="1123041" cy="103632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BF15B78-2594-D27F-513F-D0A950EA30EA}"/>
              </a:ext>
            </a:extLst>
          </p:cNvPr>
          <p:cNvGrpSpPr/>
          <p:nvPr/>
        </p:nvGrpSpPr>
        <p:grpSpPr>
          <a:xfrm>
            <a:off x="10065644" y="4417937"/>
            <a:ext cx="1734099" cy="1036320"/>
            <a:chOff x="10040373" y="2516898"/>
            <a:chExt cx="2205319" cy="1284975"/>
          </a:xfrm>
        </p:grpSpPr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C524B952-87E3-F541-549A-5CF95433A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16360" y="2516898"/>
              <a:ext cx="1284975" cy="128497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646FF1-5E6C-D6BA-8601-6F13C83F606B}"/>
                </a:ext>
              </a:extLst>
            </p:cNvPr>
            <p:cNvSpPr txBox="1"/>
            <p:nvPr/>
          </p:nvSpPr>
          <p:spPr>
            <a:xfrm>
              <a:off x="10040373" y="2974719"/>
              <a:ext cx="5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rgbClr val="C00000"/>
                  </a:solidFill>
                  <a:latin typeface="Helvetica" pitchFamily="2" charset="0"/>
                </a:rPr>
                <a:t>H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EFC8D6-8A11-0ABA-39E2-D9FFF83133E5}"/>
                </a:ext>
              </a:extLst>
            </p:cNvPr>
            <p:cNvSpPr txBox="1"/>
            <p:nvPr/>
          </p:nvSpPr>
          <p:spPr>
            <a:xfrm>
              <a:off x="11743416" y="2984520"/>
              <a:ext cx="5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chemeClr val="accent1"/>
                  </a:solidFill>
                  <a:latin typeface="Helvetica" pitchFamily="2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68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9BF9-0684-B449-99A9-18290CF0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Getting to Steady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9564B-FF58-4741-9E91-356BA6D29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3722"/>
          </a:xfrm>
        </p:spPr>
        <p:txBody>
          <a:bodyPr>
            <a:normAutofit/>
          </a:bodyPr>
          <a:lstStyle/>
          <a:p>
            <a:r>
              <a:rPr lang="en-US" dirty="0"/>
              <a:t>Want to get to highest sending rate that doesn’t congest the bottleneck link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Slow start</a:t>
            </a:r>
            <a:r>
              <a:rPr lang="en-US" dirty="0"/>
              <a:t>: Exponential increase towards a reasonable estimate of link rate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Congestion avoidance:</a:t>
            </a:r>
            <a:r>
              <a:rPr lang="en-US" dirty="0"/>
              <a:t> milder adjustments to get close to correct link rate estimate.</a:t>
            </a:r>
          </a:p>
          <a:p>
            <a:r>
              <a:rPr lang="en-US" dirty="0"/>
              <a:t>TCP New Reno: </a:t>
            </a:r>
            <a:r>
              <a:rPr lang="en-US" dirty="0">
                <a:solidFill>
                  <a:srgbClr val="C00000"/>
                </a:solidFill>
              </a:rPr>
              <a:t>additive increase</a:t>
            </a:r>
            <a:r>
              <a:rPr lang="en-US" dirty="0"/>
              <a:t> </a:t>
            </a:r>
          </a:p>
          <a:p>
            <a:r>
              <a:rPr lang="en-US" dirty="0"/>
              <a:t>TCP BBR: </a:t>
            </a:r>
            <a:r>
              <a:rPr lang="en-US" dirty="0">
                <a:solidFill>
                  <a:srgbClr val="C00000"/>
                </a:solidFill>
              </a:rPr>
              <a:t>gain cycling </a:t>
            </a:r>
            <a:r>
              <a:rPr lang="en-US" dirty="0"/>
              <a:t>and filters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19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9ECD-8DBF-4C46-886C-6D5FDAD1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and Knobs in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D2C33-39D7-0A4E-A0FB-6E03ABE19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9197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Signals</a:t>
            </a:r>
          </a:p>
          <a:p>
            <a:pPr lvl="1"/>
            <a:r>
              <a:rPr lang="en-US" dirty="0"/>
              <a:t>Packets being </a:t>
            </a:r>
            <a:r>
              <a:rPr lang="en-US" dirty="0" err="1"/>
              <a:t>ACK’ed</a:t>
            </a:r>
            <a:endParaRPr lang="en-US" dirty="0"/>
          </a:p>
          <a:p>
            <a:pPr lvl="1"/>
            <a:r>
              <a:rPr lang="en-US" dirty="0"/>
              <a:t>Packets being dropped (e.g. RTO fires)</a:t>
            </a:r>
          </a:p>
          <a:p>
            <a:pPr lvl="1"/>
            <a:r>
              <a:rPr lang="en-US" dirty="0"/>
              <a:t>Packets being delayed (RTT)</a:t>
            </a:r>
          </a:p>
          <a:p>
            <a:pPr lvl="1"/>
            <a:r>
              <a:rPr lang="en-US" dirty="0"/>
              <a:t>Rate of incoming ACKs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Knobs</a:t>
            </a:r>
          </a:p>
          <a:p>
            <a:pPr lvl="1"/>
            <a:r>
              <a:rPr lang="en-US" dirty="0"/>
              <a:t>What can you change to “probe” the available bottleneck capacity?</a:t>
            </a:r>
          </a:p>
          <a:p>
            <a:pPr lvl="1"/>
            <a:r>
              <a:rPr lang="en-US" dirty="0"/>
              <a:t>Suppose receiver buffer is unbounded:</a:t>
            </a:r>
          </a:p>
          <a:p>
            <a:pPr lvl="1"/>
            <a:r>
              <a:rPr lang="en-US" dirty="0"/>
              <a:t>Increase window/sending rate: e.g., add x or multiply by a factor of x</a:t>
            </a:r>
          </a:p>
          <a:p>
            <a:pPr lvl="1"/>
            <a:r>
              <a:rPr lang="en-US" dirty="0"/>
              <a:t>Decrease window/sending rate: e.g., subtract x or reduce by a factor of 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DD0660C-9A11-9E44-A7D1-FF57A0F5608C}"/>
              </a:ext>
            </a:extLst>
          </p:cNvPr>
          <p:cNvSpPr/>
          <p:nvPr/>
        </p:nvSpPr>
        <p:spPr>
          <a:xfrm>
            <a:off x="7020732" y="1987826"/>
            <a:ext cx="397565" cy="165652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E6469-1AD0-E94E-A488-E8A92A224A0F}"/>
              </a:ext>
            </a:extLst>
          </p:cNvPr>
          <p:cNvSpPr txBox="1"/>
          <p:nvPr/>
        </p:nvSpPr>
        <p:spPr>
          <a:xfrm>
            <a:off x="7596751" y="2031257"/>
            <a:ext cx="4595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Implicit </a:t>
            </a:r>
            <a:r>
              <a:rPr lang="en-US" sz="2400" dirty="0">
                <a:latin typeface="Helvetica" pitchFamily="2" charset="0"/>
              </a:rPr>
              <a:t>feedback signals measured directly at sender.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(There are also explicit signals that the network might provide.)</a:t>
            </a:r>
          </a:p>
        </p:txBody>
      </p:sp>
    </p:spTree>
    <p:extLst>
      <p:ext uri="{BB962C8B-B14F-4D97-AF65-F5344CB8AC3E}">
        <p14:creationId xmlns:p14="http://schemas.microsoft.com/office/powerpoint/2010/main" val="244171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B408-AD8F-9849-8396-F96964A2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Sense and react, sure…but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F9DD3-29BA-4F4F-84A2-880780EDF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you want to be?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steady state</a:t>
            </a:r>
          </a:p>
          <a:p>
            <a:pPr lvl="1"/>
            <a:endParaRPr lang="en-US" dirty="0"/>
          </a:p>
          <a:p>
            <a:r>
              <a:rPr lang="en-US" dirty="0"/>
              <a:t>How do you get there?</a:t>
            </a:r>
          </a:p>
          <a:p>
            <a:pPr lvl="1"/>
            <a:r>
              <a:rPr lang="en-US" dirty="0"/>
              <a:t>Congestion control algorithms</a:t>
            </a:r>
          </a:p>
          <a:p>
            <a:pPr lvl="1"/>
            <a:endParaRPr lang="en-US" dirty="0"/>
          </a:p>
          <a:p>
            <a:r>
              <a:rPr lang="en-US" dirty="0"/>
              <a:t>Sense accurately</a:t>
            </a:r>
          </a:p>
          <a:p>
            <a:r>
              <a:rPr lang="en-US" dirty="0"/>
              <a:t>React proportionately</a:t>
            </a:r>
          </a:p>
          <a:p>
            <a:pPr lvl="1"/>
            <a:endParaRPr lang="en-US" dirty="0"/>
          </a:p>
        </p:txBody>
      </p:sp>
      <p:pic>
        <p:nvPicPr>
          <p:cNvPr id="7" name="Picture 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FB6EE158-C36F-B746-9CCA-FF701A36C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050" y="2710995"/>
            <a:ext cx="3866744" cy="3600905"/>
          </a:xfrm>
          <a:prstGeom prst="rect">
            <a:avLst/>
          </a:prstGeom>
        </p:spPr>
      </p:pic>
      <p:pic>
        <p:nvPicPr>
          <p:cNvPr id="8" name="Picture 7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0E0CD069-C2B5-724C-91F4-8C222BABA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664352" y="1935750"/>
            <a:ext cx="1680236" cy="155048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66CE378-4CFE-3046-9130-68B5B86AE22B}"/>
              </a:ext>
            </a:extLst>
          </p:cNvPr>
          <p:cNvGrpSpPr/>
          <p:nvPr/>
        </p:nvGrpSpPr>
        <p:grpSpPr>
          <a:xfrm>
            <a:off x="9858382" y="1358551"/>
            <a:ext cx="2205319" cy="1284975"/>
            <a:chOff x="10040373" y="2516898"/>
            <a:chExt cx="2205319" cy="1284975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703B86C1-5DED-DC45-AAB8-3CC9A1F9E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16360" y="2516898"/>
              <a:ext cx="1284975" cy="128497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612B59-7C80-C747-B5F0-289A4DD55C12}"/>
                </a:ext>
              </a:extLst>
            </p:cNvPr>
            <p:cNvSpPr txBox="1"/>
            <p:nvPr/>
          </p:nvSpPr>
          <p:spPr>
            <a:xfrm>
              <a:off x="10040373" y="2974719"/>
              <a:ext cx="5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rgbClr val="C00000"/>
                  </a:solidFill>
                  <a:latin typeface="Helvetica" pitchFamily="2" charset="0"/>
                </a:rPr>
                <a:t>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1B39CC-232A-6A48-B686-77125FB4B27A}"/>
                </a:ext>
              </a:extLst>
            </p:cNvPr>
            <p:cNvSpPr txBox="1"/>
            <p:nvPr/>
          </p:nvSpPr>
          <p:spPr>
            <a:xfrm>
              <a:off x="11743416" y="2984520"/>
              <a:ext cx="5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chemeClr val="accent1"/>
                  </a:solidFill>
                  <a:latin typeface="Helvetica" pitchFamily="2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325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A4DD-144D-2A4B-A7FE-A8B658A7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Steady 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B0FA7-4199-314A-A7FF-286D23A192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Efficiency</a:t>
            </a:r>
            <a:r>
              <a:rPr lang="en-US" sz="3600" dirty="0"/>
              <a:t> of a single TCP conversation</a:t>
            </a:r>
          </a:p>
        </p:txBody>
      </p:sp>
    </p:spTree>
    <p:extLst>
      <p:ext uri="{BB962C8B-B14F-4D97-AF65-F5344CB8AC3E}">
        <p14:creationId xmlns:p14="http://schemas.microsoft.com/office/powerpoint/2010/main" val="1187667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F265-C6AE-BF4B-82EB-0AD2B50F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>
                <a:solidFill>
                  <a:srgbClr val="C00000"/>
                </a:solidFill>
              </a:rPr>
              <a:t>efficiency</a:t>
            </a:r>
            <a:r>
              <a:rPr lang="en-US" dirty="0"/>
              <a:t>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1776F-ECA8-F244-B97F-C1BBA4A5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Suppose we want to achieve an </a:t>
            </a:r>
            <a:r>
              <a:rPr lang="en-US" dirty="0">
                <a:solidFill>
                  <a:srgbClr val="C00000"/>
                </a:solidFill>
              </a:rPr>
              <a:t>efficient</a:t>
            </a:r>
            <a:r>
              <a:rPr lang="en-US" dirty="0"/>
              <a:t> outcome for </a:t>
            </a:r>
            <a:r>
              <a:rPr lang="en-US" dirty="0">
                <a:solidFill>
                  <a:srgbClr val="C00000"/>
                </a:solidFill>
              </a:rPr>
              <a:t>one</a:t>
            </a:r>
            <a:r>
              <a:rPr lang="en-US" dirty="0"/>
              <a:t> TCP conversation by observing network signals from the endpoint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Q: How should the endpoint behave </a:t>
            </a:r>
            <a:r>
              <a:rPr lang="en-US" dirty="0">
                <a:solidFill>
                  <a:srgbClr val="C00000"/>
                </a:solidFill>
              </a:rPr>
              <a:t>at steady state</a:t>
            </a:r>
            <a:r>
              <a:rPr lang="en-US" dirty="0"/>
              <a:t>?</a:t>
            </a:r>
          </a:p>
          <a:p>
            <a:r>
              <a:rPr lang="en-US" dirty="0"/>
              <a:t>Challenge: bottleneck link is remotely located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A8DF23F6-7481-454A-A932-A0CCB3A9E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881" y="3248010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Nd9GcTXHm9XcH9T0I0EOJrLBOGANosV-xO3mlldiVZue4LYNHmLIOt0">
            <a:extLst>
              <a:ext uri="{FF2B5EF4-FFF2-40B4-BE49-F238E27FC236}">
                <a16:creationId xmlns:a16="http://schemas.microsoft.com/office/drawing/2014/main" id="{633AE132-DBAD-4D4F-B253-FAF835D03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518" y="2653697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54E6FD-F5A5-804A-931A-1C24CE5A1FED}"/>
              </a:ext>
            </a:extLst>
          </p:cNvPr>
          <p:cNvCxnSpPr>
            <a:cxnSpLocks/>
          </p:cNvCxnSpPr>
          <p:nvPr/>
        </p:nvCxnSpPr>
        <p:spPr>
          <a:xfrm>
            <a:off x="4420271" y="3260916"/>
            <a:ext cx="2541554" cy="17216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B1108D-224B-F24D-9294-86A8A7D6ACBC}"/>
              </a:ext>
            </a:extLst>
          </p:cNvPr>
          <p:cNvCxnSpPr>
            <a:cxnSpLocks/>
          </p:cNvCxnSpPr>
          <p:nvPr/>
        </p:nvCxnSpPr>
        <p:spPr>
          <a:xfrm>
            <a:off x="3175462" y="3911965"/>
            <a:ext cx="366407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2756BC2C-E72F-DD4C-AD8D-B6F8BB9BC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088" y="3217297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8EC18D-86A4-BF40-9246-DAC2E0F11C58}"/>
              </a:ext>
            </a:extLst>
          </p:cNvPr>
          <p:cNvCxnSpPr>
            <a:cxnSpLocks/>
          </p:cNvCxnSpPr>
          <p:nvPr/>
        </p:nvCxnSpPr>
        <p:spPr>
          <a:xfrm>
            <a:off x="8895689" y="3820387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AF464212-B55E-F046-81F2-F22956627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2950" y="3217297"/>
            <a:ext cx="939800" cy="1016000"/>
          </a:xfrm>
          <a:prstGeom prst="rect">
            <a:avLst/>
          </a:prstGeom>
        </p:spPr>
      </p:pic>
      <p:pic>
        <p:nvPicPr>
          <p:cNvPr id="11" name="Picture 5" descr="ANd9GcTXHm9XcH9T0I0EOJrLBOGANosV-xO3mlldiVZue4LYNHmLIOt0">
            <a:extLst>
              <a:ext uri="{FF2B5EF4-FFF2-40B4-BE49-F238E27FC236}">
                <a16:creationId xmlns:a16="http://schemas.microsoft.com/office/drawing/2014/main" id="{CC09DFC1-FDE2-DE40-A6FB-F91C44F59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41" y="396870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425DB9-759A-8848-88D1-BA372D2E18FD}"/>
              </a:ext>
            </a:extLst>
          </p:cNvPr>
          <p:cNvCxnSpPr>
            <a:cxnSpLocks/>
          </p:cNvCxnSpPr>
          <p:nvPr/>
        </p:nvCxnSpPr>
        <p:spPr>
          <a:xfrm flipV="1">
            <a:off x="5153926" y="4233297"/>
            <a:ext cx="1685609" cy="1984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46D185B-D92A-6447-9332-675C3F47C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868" y="2833719"/>
            <a:ext cx="1078246" cy="107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4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D75C-0F5B-D840-AEDD-2FB4CAA7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state: Ideal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3D0E-35F9-C242-B874-F53A67C71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5625" cy="49076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High sending rate:</a:t>
            </a:r>
            <a:r>
              <a:rPr lang="en-US" dirty="0"/>
              <a:t> Use the full capacity of the bottleneck link</a:t>
            </a:r>
          </a:p>
          <a:p>
            <a:r>
              <a:rPr lang="en-US" dirty="0">
                <a:solidFill>
                  <a:srgbClr val="C00000"/>
                </a:solidFill>
              </a:rPr>
              <a:t>Low delay:</a:t>
            </a:r>
            <a:r>
              <a:rPr lang="en-US" dirty="0"/>
              <a:t> Minimize the overall delay of packets to get to the receiver</a:t>
            </a:r>
          </a:p>
          <a:p>
            <a:pPr lvl="1"/>
            <a:r>
              <a:rPr lang="en-US" dirty="0"/>
              <a:t>Overall delay = propagation + queueing + transmission</a:t>
            </a:r>
          </a:p>
          <a:p>
            <a:pPr lvl="1"/>
            <a:r>
              <a:rPr lang="en-US" dirty="0"/>
              <a:t>Assume propagation and transmission components fixed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“Low delay” reduces to </a:t>
            </a:r>
            <a:r>
              <a:rPr lang="en-US" dirty="0">
                <a:solidFill>
                  <a:srgbClr val="C00000"/>
                </a:solidFill>
              </a:rPr>
              <a:t>low queueing delay</a:t>
            </a:r>
          </a:p>
          <a:p>
            <a:r>
              <a:rPr lang="en-US" dirty="0"/>
              <a:t>i.e., don’t push so much data into the network that packets have to wait in queues</a:t>
            </a:r>
          </a:p>
          <a:p>
            <a:endParaRPr lang="en-US" dirty="0"/>
          </a:p>
          <a:p>
            <a:r>
              <a:rPr lang="en-US" dirty="0"/>
              <a:t>Key question: When to send the next packet?</a:t>
            </a:r>
          </a:p>
        </p:txBody>
      </p:sp>
    </p:spTree>
    <p:extLst>
      <p:ext uri="{BB962C8B-B14F-4D97-AF65-F5344CB8AC3E}">
        <p14:creationId xmlns:p14="http://schemas.microsoft.com/office/powerpoint/2010/main" val="103042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189-9743-0B41-8A65-BBE8B3F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When to send the next packet?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1F955-EB26-D143-AEC4-0C9714A71D3C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0F2164-EEE7-CE4A-A0B5-6BD495553BAA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7E0884-1525-D24B-8124-151DE43B9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62037FD-A775-9E42-ADA2-AB97978BE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593350-2F43-E745-9284-F346896461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35B124-1C85-8846-B445-673D712ED361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33344A-86AA-5E4E-AD81-9FEC9818124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B9CA32-CDE8-E348-BF2D-145CB632748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F7E720-14C2-754A-88F8-2C8AAECC57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6363655-EDD5-2043-B64A-02C60B72A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12FD0D-61BD-1D4F-8FC5-57CCF130D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4B958DB-0253-1247-92BA-1A7C8DE17DEA}"/>
              </a:ext>
            </a:extLst>
          </p:cNvPr>
          <p:cNvGrpSpPr/>
          <p:nvPr/>
        </p:nvGrpSpPr>
        <p:grpSpPr>
          <a:xfrm>
            <a:off x="2873727" y="2211184"/>
            <a:ext cx="741239" cy="1601152"/>
            <a:chOff x="2873727" y="2211184"/>
            <a:chExt cx="741239" cy="1601152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3012A76-16E4-3E45-A6BC-4C5003DA51FA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C16B75DA-3D30-1A42-8062-9DDF624DCF3C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CEE1725-53AF-484E-AAA4-E276AC9313C4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AC091DE-5D7A-A941-8F2C-4078C2C0C465}"/>
              </a:ext>
            </a:extLst>
          </p:cNvPr>
          <p:cNvGrpSpPr/>
          <p:nvPr/>
        </p:nvGrpSpPr>
        <p:grpSpPr>
          <a:xfrm>
            <a:off x="4327823" y="2896686"/>
            <a:ext cx="2899315" cy="278775"/>
            <a:chOff x="4327823" y="2896686"/>
            <a:chExt cx="2899315" cy="278775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6F1B5A6-BD56-A743-8009-A3C3DDBE74A6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31F3C92B-D1FE-034A-A03D-C1E4A5F78E3B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BD86247-5986-E14E-BA7E-E24960D07913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036E5EF-F852-B745-8056-DCCBF5901559}"/>
              </a:ext>
            </a:extLst>
          </p:cNvPr>
          <p:cNvGrpSpPr/>
          <p:nvPr/>
        </p:nvGrpSpPr>
        <p:grpSpPr>
          <a:xfrm>
            <a:off x="8161600" y="2211184"/>
            <a:ext cx="1736380" cy="1625465"/>
            <a:chOff x="8161600" y="2211184"/>
            <a:chExt cx="1736380" cy="1625465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D5665CF7-F0E1-384D-AE01-D586B706D3F9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DEA108B5-4F5E-0C41-8D53-A5A3BD083E3D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B9671AC1-4EA0-2E46-81E7-F174CCB0F7A3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E646587-597C-F146-9F73-893B47B1F04B}"/>
              </a:ext>
            </a:extLst>
          </p:cNvPr>
          <p:cNvGrpSpPr/>
          <p:nvPr/>
        </p:nvGrpSpPr>
        <p:grpSpPr>
          <a:xfrm>
            <a:off x="2327564" y="4748469"/>
            <a:ext cx="7980218" cy="1625465"/>
            <a:chOff x="612891" y="2626821"/>
            <a:chExt cx="13075746" cy="162546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E7722DE-0179-DA4D-BB2F-1D1AD4DBA913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398DD49-AF62-CE4A-9E3B-64DD2BAD3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37BEFF2-29F6-C34C-91DB-EEEE783F9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08FCB39-62E8-674B-B3B1-03B090B08E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9CB4632-FB81-2245-A061-A6A7260A71FF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1774522-F5F3-3D4D-8D84-E0567F8EB507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6749FEF-062C-D04A-9952-2BF1BBAFDE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3C42D6B-125F-B643-AF1E-03576A4CEB4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DAEFE3B-6B02-D742-A75F-04C32BB29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5B409DB-2C44-DA43-AA78-4B229BB19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AACE545-8961-B64B-8FD6-95BAD3DF6B4B}"/>
              </a:ext>
            </a:extLst>
          </p:cNvPr>
          <p:cNvGrpSpPr/>
          <p:nvPr/>
        </p:nvGrpSpPr>
        <p:grpSpPr>
          <a:xfrm>
            <a:off x="4327823" y="5430112"/>
            <a:ext cx="2254600" cy="282634"/>
            <a:chOff x="4327823" y="5430112"/>
            <a:chExt cx="2254600" cy="282634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53F701AE-1012-5144-BD2D-715014AD6AFC}"/>
                </a:ext>
              </a:extLst>
            </p:cNvPr>
            <p:cNvSpPr/>
            <p:nvPr/>
          </p:nvSpPr>
          <p:spPr>
            <a:xfrm>
              <a:off x="432782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0FA4F024-E7BD-D74D-A480-B7F341C5C708}"/>
                </a:ext>
              </a:extLst>
            </p:cNvPr>
            <p:cNvSpPr/>
            <p:nvPr/>
          </p:nvSpPr>
          <p:spPr>
            <a:xfrm>
              <a:off x="5317962" y="5430112"/>
              <a:ext cx="274320" cy="274320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E1B120FE-D445-734F-A793-BBB94D87CF3E}"/>
                </a:ext>
              </a:extLst>
            </p:cNvPr>
            <p:cNvSpPr/>
            <p:nvPr/>
          </p:nvSpPr>
          <p:spPr>
            <a:xfrm>
              <a:off x="630810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3F9C990-2C19-0642-81DF-F21C45BBC05F}"/>
              </a:ext>
            </a:extLst>
          </p:cNvPr>
          <p:cNvGrpSpPr/>
          <p:nvPr/>
        </p:nvGrpSpPr>
        <p:grpSpPr>
          <a:xfrm>
            <a:off x="8161600" y="4748469"/>
            <a:ext cx="1597042" cy="1625465"/>
            <a:chOff x="8161600" y="4748469"/>
            <a:chExt cx="1597042" cy="1625465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64F61D2A-3A93-274C-A19D-C79D0EBC9CBA}"/>
                </a:ext>
              </a:extLst>
            </p:cNvPr>
            <p:cNvSpPr/>
            <p:nvPr/>
          </p:nvSpPr>
          <p:spPr>
            <a:xfrm>
              <a:off x="8161600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983AF289-9B39-6148-AC1B-02D288454FD1}"/>
                </a:ext>
              </a:extLst>
            </p:cNvPr>
            <p:cNvSpPr/>
            <p:nvPr/>
          </p:nvSpPr>
          <p:spPr>
            <a:xfrm>
              <a:off x="8902839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928D0197-A719-2E48-AE70-EC6502A4B4CE}"/>
                </a:ext>
              </a:extLst>
            </p:cNvPr>
            <p:cNvSpPr/>
            <p:nvPr/>
          </p:nvSpPr>
          <p:spPr>
            <a:xfrm>
              <a:off x="9667202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36341CA-51B3-8240-B356-0521EEC137C8}"/>
              </a:ext>
            </a:extLst>
          </p:cNvPr>
          <p:cNvGrpSpPr/>
          <p:nvPr/>
        </p:nvGrpSpPr>
        <p:grpSpPr>
          <a:xfrm>
            <a:off x="2650055" y="4748469"/>
            <a:ext cx="855803" cy="1625465"/>
            <a:chOff x="2650055" y="4748469"/>
            <a:chExt cx="855803" cy="1625465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7F23B9C2-80B1-2547-BDEF-BF6A25D1EFC2}"/>
                </a:ext>
              </a:extLst>
            </p:cNvPr>
            <p:cNvSpPr/>
            <p:nvPr/>
          </p:nvSpPr>
          <p:spPr>
            <a:xfrm>
              <a:off x="2650055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66FD89A-4C7B-8A48-881E-87DA186B71A3}"/>
                </a:ext>
              </a:extLst>
            </p:cNvPr>
            <p:cNvSpPr/>
            <p:nvPr/>
          </p:nvSpPr>
          <p:spPr>
            <a:xfrm>
              <a:off x="3414418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611BF3C-F04C-5D45-98D8-C3F0A63C5B94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1CD55-177A-AB40-B9D1-4A28D264F9AA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34DB1AA-399A-2D4A-8EC2-83E3E66368A2}"/>
              </a:ext>
            </a:extLst>
          </p:cNvPr>
          <p:cNvSpPr txBox="1"/>
          <p:nvPr/>
        </p:nvSpPr>
        <p:spPr>
          <a:xfrm>
            <a:off x="298723" y="1865898"/>
            <a:ext cx="202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1. Send packet burst (as allowed by window)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9C18370-E8DC-E547-AE1F-21BE32F31242}"/>
              </a:ext>
            </a:extLst>
          </p:cNvPr>
          <p:cNvCxnSpPr/>
          <p:nvPr/>
        </p:nvCxnSpPr>
        <p:spPr>
          <a:xfrm>
            <a:off x="298723" y="278922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B9115D5-4E7D-7B47-9D73-D928C2C50CE4}"/>
              </a:ext>
            </a:extLst>
          </p:cNvPr>
          <p:cNvSpPr txBox="1"/>
          <p:nvPr/>
        </p:nvSpPr>
        <p:spPr>
          <a:xfrm>
            <a:off x="2585727" y="1664598"/>
            <a:ext cx="132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Fast link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B82B532-175F-104B-9D42-E8291AEE1E22}"/>
              </a:ext>
            </a:extLst>
          </p:cNvPr>
          <p:cNvSpPr txBox="1"/>
          <p:nvPr/>
        </p:nvSpPr>
        <p:spPr>
          <a:xfrm>
            <a:off x="4884279" y="1663070"/>
            <a:ext cx="2423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Bottleneck link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B3675BD-7547-AD4A-83DF-A0295E38DCA7}"/>
              </a:ext>
            </a:extLst>
          </p:cNvPr>
          <p:cNvGrpSpPr/>
          <p:nvPr/>
        </p:nvGrpSpPr>
        <p:grpSpPr>
          <a:xfrm>
            <a:off x="4712358" y="2209156"/>
            <a:ext cx="2389616" cy="434047"/>
            <a:chOff x="4712358" y="2209156"/>
            <a:chExt cx="2389616" cy="43404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CC6F65C-252F-454E-B108-D2ABDAAD3F37}"/>
                </a:ext>
              </a:extLst>
            </p:cNvPr>
            <p:cNvSpPr txBox="1"/>
            <p:nvPr/>
          </p:nvSpPr>
          <p:spPr>
            <a:xfrm>
              <a:off x="4712358" y="2209156"/>
              <a:ext cx="2389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Inter-packet delay T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806FC6C-2EB4-AD4D-BDBA-D61BB9E4BD61}"/>
                </a:ext>
              </a:extLst>
            </p:cNvPr>
            <p:cNvCxnSpPr>
              <a:cxnSpLocks/>
            </p:cNvCxnSpPr>
            <p:nvPr/>
          </p:nvCxnSpPr>
          <p:spPr>
            <a:xfrm>
              <a:off x="5280108" y="2643203"/>
              <a:ext cx="99014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EDA0FA6-1514-0F46-8F01-7B4D61B3113D}"/>
              </a:ext>
            </a:extLst>
          </p:cNvPr>
          <p:cNvGrpSpPr/>
          <p:nvPr/>
        </p:nvGrpSpPr>
        <p:grpSpPr>
          <a:xfrm>
            <a:off x="8866513" y="1372177"/>
            <a:ext cx="990140" cy="580048"/>
            <a:chOff x="8866513" y="1372177"/>
            <a:chExt cx="990140" cy="58004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F3CA3EF-5269-B747-B41A-DB32EC08EFE1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8BB47FD-332A-5F4A-8550-BF4AEDD820FE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2A6B775-C46C-1F43-84BB-497E446AF166}"/>
              </a:ext>
            </a:extLst>
          </p:cNvPr>
          <p:cNvGrpSpPr/>
          <p:nvPr/>
        </p:nvGrpSpPr>
        <p:grpSpPr>
          <a:xfrm>
            <a:off x="8792451" y="3892445"/>
            <a:ext cx="990140" cy="580048"/>
            <a:chOff x="8866513" y="1372177"/>
            <a:chExt cx="990140" cy="580048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975737F-308B-8347-B24F-07CC85725889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9D76C94A-490D-DA44-80F2-CCF2078E6668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DCEE1E6-DE05-ED43-883F-1328091D4A8C}"/>
              </a:ext>
            </a:extLst>
          </p:cNvPr>
          <p:cNvGrpSpPr/>
          <p:nvPr/>
        </p:nvGrpSpPr>
        <p:grpSpPr>
          <a:xfrm>
            <a:off x="5336595" y="4526490"/>
            <a:ext cx="990140" cy="580048"/>
            <a:chOff x="8866513" y="1372177"/>
            <a:chExt cx="990140" cy="580048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EAFD1C3-6CD3-C34F-9188-68A5F1657BAF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58056BC-70E4-C949-8199-F77A41D931C0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65BDEF9-FD3D-3D46-ACF8-B37D1C0946F3}"/>
              </a:ext>
            </a:extLst>
          </p:cNvPr>
          <p:cNvGrpSpPr/>
          <p:nvPr/>
        </p:nvGrpSpPr>
        <p:grpSpPr>
          <a:xfrm>
            <a:off x="2585727" y="3921053"/>
            <a:ext cx="990140" cy="580048"/>
            <a:chOff x="8866513" y="1372177"/>
            <a:chExt cx="990140" cy="58004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6B4B3C0-159A-1A41-A31F-F7A78EFC0D3F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7EF7E0C7-4228-C845-B1D7-EA84AC473F00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4B0A3861-6DCD-094B-8515-51DB9097FEBC}"/>
              </a:ext>
            </a:extLst>
          </p:cNvPr>
          <p:cNvSpPr txBox="1"/>
          <p:nvPr/>
        </p:nvSpPr>
        <p:spPr>
          <a:xfrm>
            <a:off x="10283730" y="2309025"/>
            <a:ext cx="179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2. Receive data packet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45B1939-867E-4243-8948-BDE9C12869EC}"/>
              </a:ext>
            </a:extLst>
          </p:cNvPr>
          <p:cNvSpPr txBox="1"/>
          <p:nvPr/>
        </p:nvSpPr>
        <p:spPr>
          <a:xfrm>
            <a:off x="10359785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3. Send ACK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C92CE62-A144-CD40-938C-DF9A41A210B6}"/>
              </a:ext>
            </a:extLst>
          </p:cNvPr>
          <p:cNvSpPr txBox="1"/>
          <p:nvPr/>
        </p:nvSpPr>
        <p:spPr>
          <a:xfrm>
            <a:off x="319029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4. Receive ACK</a:t>
            </a:r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6B8AB38C-9D2B-824D-B75A-51B94E2F4BC6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02BB93BF-A1E8-1D4C-8607-FC6D5ED1BF65}"/>
              </a:ext>
            </a:extLst>
          </p:cNvPr>
          <p:cNvSpPr/>
          <p:nvPr/>
        </p:nvSpPr>
        <p:spPr>
          <a:xfrm>
            <a:off x="10257905" y="4688378"/>
            <a:ext cx="961824" cy="1080655"/>
          </a:xfrm>
          <a:custGeom>
            <a:avLst/>
            <a:gdLst>
              <a:gd name="connsiteX0" fmla="*/ 947651 w 961824"/>
              <a:gd name="connsiteY0" fmla="*/ 0 h 1080655"/>
              <a:gd name="connsiteX1" fmla="*/ 831273 w 961824"/>
              <a:gd name="connsiteY1" fmla="*/ 714895 h 1080655"/>
              <a:gd name="connsiteX2" fmla="*/ 0 w 961824"/>
              <a:gd name="connsiteY2" fmla="*/ 1080655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824" h="1080655">
                <a:moveTo>
                  <a:pt x="947651" y="0"/>
                </a:moveTo>
                <a:cubicBezTo>
                  <a:pt x="968433" y="267393"/>
                  <a:pt x="989215" y="534786"/>
                  <a:pt x="831273" y="714895"/>
                </a:cubicBezTo>
                <a:cubicBezTo>
                  <a:pt x="673331" y="895004"/>
                  <a:pt x="336665" y="987829"/>
                  <a:pt x="0" y="108065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B7B30AD7-B24C-B043-ADEA-B04666DB9B62}"/>
              </a:ext>
            </a:extLst>
          </p:cNvPr>
          <p:cNvSpPr/>
          <p:nvPr/>
        </p:nvSpPr>
        <p:spPr>
          <a:xfrm>
            <a:off x="1064029" y="4572000"/>
            <a:ext cx="1130531" cy="988616"/>
          </a:xfrm>
          <a:custGeom>
            <a:avLst/>
            <a:gdLst>
              <a:gd name="connsiteX0" fmla="*/ 1130531 w 1130531"/>
              <a:gd name="connsiteY0" fmla="*/ 964276 h 988616"/>
              <a:gd name="connsiteX1" fmla="*/ 232756 w 1130531"/>
              <a:gd name="connsiteY1" fmla="*/ 864524 h 988616"/>
              <a:gd name="connsiteX2" fmla="*/ 0 w 1130531"/>
              <a:gd name="connsiteY2" fmla="*/ 0 h 98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531" h="988616">
                <a:moveTo>
                  <a:pt x="1130531" y="964276"/>
                </a:moveTo>
                <a:cubicBezTo>
                  <a:pt x="775854" y="994756"/>
                  <a:pt x="421178" y="1025237"/>
                  <a:pt x="232756" y="864524"/>
                </a:cubicBezTo>
                <a:cubicBezTo>
                  <a:pt x="44334" y="703811"/>
                  <a:pt x="22167" y="351905"/>
                  <a:pt x="0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531A3D1-F1EB-334D-94BB-52D69DBD5420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9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DB4BB0-B0E9-D141-A499-020C2118E682}"/>
              </a:ext>
            </a:extLst>
          </p:cNvPr>
          <p:cNvSpPr txBox="1"/>
          <p:nvPr/>
        </p:nvSpPr>
        <p:spPr>
          <a:xfrm>
            <a:off x="4692732" y="33523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4FC635F-3C4C-514E-8620-DA60DF9716E1}"/>
              </a:ext>
            </a:extLst>
          </p:cNvPr>
          <p:cNvCxnSpPr>
            <a:cxnSpLocks/>
          </p:cNvCxnSpPr>
          <p:nvPr/>
        </p:nvCxnSpPr>
        <p:spPr>
          <a:xfrm>
            <a:off x="5541699" y="35589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47BD84D-2605-1846-BDEF-51CAFE331F86}"/>
              </a:ext>
            </a:extLst>
          </p:cNvPr>
          <p:cNvSpPr txBox="1"/>
          <p:nvPr/>
        </p:nvSpPr>
        <p:spPr>
          <a:xfrm>
            <a:off x="5794105" y="6012003"/>
            <a:ext cx="102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A3DAE2D-CF7D-894D-B935-0FDACCA069E1}"/>
              </a:ext>
            </a:extLst>
          </p:cNvPr>
          <p:cNvCxnSpPr>
            <a:cxnSpLocks/>
          </p:cNvCxnSpPr>
          <p:nvPr/>
        </p:nvCxnSpPr>
        <p:spPr>
          <a:xfrm flipH="1">
            <a:off x="4299904" y="6219184"/>
            <a:ext cx="147527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9B98AC2-B634-E141-B968-A9AE8168352F}"/>
              </a:ext>
            </a:extLst>
          </p:cNvPr>
          <p:cNvSpPr txBox="1"/>
          <p:nvPr/>
        </p:nvSpPr>
        <p:spPr>
          <a:xfrm>
            <a:off x="121556" y="2859269"/>
            <a:ext cx="3271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5. Send data  packet on ACK</a:t>
            </a:r>
          </a:p>
        </p:txBody>
      </p:sp>
    </p:spTree>
    <p:extLst>
      <p:ext uri="{BB962C8B-B14F-4D97-AF65-F5344CB8AC3E}">
        <p14:creationId xmlns:p14="http://schemas.microsoft.com/office/powerpoint/2010/main" val="120561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20" grpId="0"/>
      <p:bldP spid="121" grpId="0"/>
      <p:bldP spid="122" grpId="0"/>
      <p:bldP spid="126" grpId="0" animBg="1"/>
      <p:bldP spid="127" grpId="0" animBg="1"/>
      <p:bldP spid="128" grpId="0" animBg="1"/>
      <p:bldP spid="129" grpId="0" animBg="1"/>
      <p:bldP spid="1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2588</TotalTime>
  <Words>1746</Words>
  <Application>Microsoft Macintosh PowerPoint</Application>
  <PresentationFormat>Widescreen</PresentationFormat>
  <Paragraphs>342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Consolas</vt:lpstr>
      <vt:lpstr>Courier</vt:lpstr>
      <vt:lpstr>Helvetica</vt:lpstr>
      <vt:lpstr>Tahoma</vt:lpstr>
      <vt:lpstr>Times New Roman</vt:lpstr>
      <vt:lpstr>Wingdings</vt:lpstr>
      <vt:lpstr>Office Theme</vt:lpstr>
      <vt:lpstr>CS 352 Congestion Control (Part 1)</vt:lpstr>
      <vt:lpstr>PowerPoint Presentation</vt:lpstr>
      <vt:lpstr>PowerPoint Presentation</vt:lpstr>
      <vt:lpstr>Signals and Knobs in Congestion Control</vt:lpstr>
      <vt:lpstr>Sense and react, sure…but how?</vt:lpstr>
      <vt:lpstr>The Steady State</vt:lpstr>
      <vt:lpstr>What does efficiency look like?</vt:lpstr>
      <vt:lpstr>Steady state: Ideal goal</vt:lpstr>
      <vt:lpstr>When to send the next packet?</vt:lpstr>
      <vt:lpstr>Rationale</vt:lpstr>
      <vt:lpstr>ACK clocking: analogy</vt:lpstr>
      <vt:lpstr>ACK clocking alone can be inefficient</vt:lpstr>
      <vt:lpstr>ACK clocking alone can be inefficient</vt:lpstr>
      <vt:lpstr>Steady State of Congestion Control</vt:lpstr>
      <vt:lpstr>Finding the Right Congestion Window</vt:lpstr>
      <vt:lpstr>Let’s play a game</vt:lpstr>
      <vt:lpstr>Finding the right congestion window</vt:lpstr>
      <vt:lpstr>Quickly finding a rate: TCP slow start</vt:lpstr>
      <vt:lpstr>Behavior of slow start</vt:lpstr>
      <vt:lpstr>Slow start has problems</vt:lpstr>
      <vt:lpstr>Use slow start mainly at the beginning</vt:lpstr>
      <vt:lpstr>TCP Congestion Avoidance</vt:lpstr>
      <vt:lpstr>Two congestion control algorithms</vt:lpstr>
      <vt:lpstr>TCP New Reno: Additive Increase</vt:lpstr>
      <vt:lpstr>TCP New Reno: Additive increase</vt:lpstr>
      <vt:lpstr>Behavior of Additive Increase</vt:lpstr>
      <vt:lpstr>TCP BBR: finding the bottleneck link rate</vt:lpstr>
      <vt:lpstr>TCP BBR: finding the bottleneck link rate</vt:lpstr>
      <vt:lpstr>TCP BBR: Adjustments by gain cycling</vt:lpstr>
      <vt:lpstr>Summary: Getting to Steady State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1750</cp:revision>
  <cp:lastPrinted>2021-01-24T11:57:08Z</cp:lastPrinted>
  <dcterms:created xsi:type="dcterms:W3CDTF">2019-01-23T03:40:12Z</dcterms:created>
  <dcterms:modified xsi:type="dcterms:W3CDTF">2022-11-01T09:57:38Z</dcterms:modified>
</cp:coreProperties>
</file>