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387" r:id="rId2"/>
    <p:sldId id="965" r:id="rId3"/>
    <p:sldId id="667" r:id="rId4"/>
    <p:sldId id="663" r:id="rId5"/>
    <p:sldId id="968" r:id="rId6"/>
    <p:sldId id="970" r:id="rId7"/>
    <p:sldId id="674" r:id="rId8"/>
    <p:sldId id="675" r:id="rId9"/>
    <p:sldId id="676" r:id="rId10"/>
    <p:sldId id="953" r:id="rId11"/>
    <p:sldId id="688" r:id="rId12"/>
    <p:sldId id="690" r:id="rId13"/>
    <p:sldId id="687" r:id="rId14"/>
    <p:sldId id="691" r:id="rId15"/>
    <p:sldId id="693" r:id="rId16"/>
    <p:sldId id="966" r:id="rId17"/>
    <p:sldId id="661" r:id="rId18"/>
    <p:sldId id="623" r:id="rId19"/>
    <p:sldId id="662" r:id="rId20"/>
    <p:sldId id="955" r:id="rId21"/>
    <p:sldId id="626" r:id="rId22"/>
    <p:sldId id="956" r:id="rId23"/>
    <p:sldId id="678" r:id="rId24"/>
    <p:sldId id="957" r:id="rId25"/>
    <p:sldId id="958" r:id="rId26"/>
    <p:sldId id="959" r:id="rId27"/>
    <p:sldId id="960" r:id="rId28"/>
    <p:sldId id="961" r:id="rId29"/>
    <p:sldId id="967" r:id="rId30"/>
    <p:sldId id="963" r:id="rId31"/>
    <p:sldId id="628" r:id="rId32"/>
    <p:sldId id="96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84"/>
    <p:restoredTop sz="94664"/>
  </p:normalViewPr>
  <p:slideViewPr>
    <p:cSldViewPr snapToGrid="0" snapToObjects="1">
      <p:cViewPr varScale="1">
        <p:scale>
          <a:sx n="123" d="100"/>
          <a:sy n="123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1841" y="1994640"/>
            <a:ext cx="1093216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Congestion Control (Part 2)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17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E19B5-6D64-7840-BFE9-93DBCB603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Bandwidth-Delay Product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37897E-C5DB-D94C-9E65-8A43BB9DC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7AA7D-B769-0B4D-B7D5-28E31616F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Steady state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for a single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AE29-34BD-3947-B472-2D8E07F49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570"/>
            <a:ext cx="11049000" cy="5246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Suppose the bottleneck link has rate C</a:t>
            </a:r>
          </a:p>
          <a:p>
            <a:r>
              <a:rPr lang="en-US" dirty="0"/>
              <a:t>Suppose the propagation round-trip delay (</a:t>
            </a:r>
            <a:r>
              <a:rPr lang="en-US" dirty="0" err="1"/>
              <a:t>propRTT</a:t>
            </a:r>
            <a:r>
              <a:rPr lang="en-US" dirty="0"/>
              <a:t>) between sender and receiver is T</a:t>
            </a:r>
          </a:p>
          <a:p>
            <a:r>
              <a:rPr lang="en-US" dirty="0"/>
              <a:t>Ignore transmission delays for this example; </a:t>
            </a:r>
          </a:p>
          <a:p>
            <a:r>
              <a:rPr lang="en-US" dirty="0"/>
              <a:t>Assume steady state: highest sending rate with no bottleneck congestion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Q: how much data is in flight over a single RTT?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C * T data i.e., amount of data </a:t>
            </a:r>
            <a:r>
              <a:rPr lang="en-US" dirty="0" err="1">
                <a:solidFill>
                  <a:srgbClr val="C00000"/>
                </a:solidFill>
              </a:rPr>
              <a:t>unACKed</a:t>
            </a:r>
            <a:r>
              <a:rPr lang="en-US" dirty="0">
                <a:solidFill>
                  <a:srgbClr val="C00000"/>
                </a:solidFill>
              </a:rPr>
              <a:t> at any point in time</a:t>
            </a:r>
          </a:p>
          <a:p>
            <a:r>
              <a:rPr lang="en-US" dirty="0"/>
              <a:t>ACKs take time T to arrive (without any queueing). In the meantime, sender is transmitting at rate C</a:t>
            </a:r>
          </a:p>
        </p:txBody>
      </p:sp>
    </p:spTree>
    <p:extLst>
      <p:ext uri="{BB962C8B-B14F-4D97-AF65-F5344CB8AC3E}">
        <p14:creationId xmlns:p14="http://schemas.microsoft.com/office/powerpoint/2010/main" val="37822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C * T = </a:t>
            </a:r>
            <a:r>
              <a:rPr lang="en-US" dirty="0">
                <a:solidFill>
                  <a:srgbClr val="C00000"/>
                </a:solidFill>
              </a:rPr>
              <a:t>bandwidth-delay product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The amount of data in flight for a sender transmitting at the ideal rate during the ideal round-trip delay of a packet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Note: this is just the amount of data “on the pipe”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C2EEA60-4570-1A4A-989A-55D585DE3FB9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FF75BD2-9586-F749-B54B-F63230B1B6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706FD45-127B-EE4D-B937-44E88EEBAE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0631E11-7B0C-1E4D-8BF5-3A28AA3BE0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859E95F3-5E03-424F-82D5-4A25B78174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5645A86-9C4A-2443-9848-C750784DEA5C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DA0444-58EC-FB43-8906-560C727677E3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1D90F05-8B42-9D49-BEC7-5D0AB158773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1EDA80D-584A-4447-B080-B9150E59B595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60AA18-CF84-7A46-B784-F8F2C24EB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C5B6FB4-5E71-5B4D-A0FC-6C1055D67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1C7E4FC-C031-7C44-AF8B-CB43C8CDA01F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C838537C-615F-B046-84E1-8CBDDABB3E7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A469863-7016-DC4C-905E-652C8ADE150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7EA606D-80DE-854A-8F9F-4F5D0C21AD2E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608E6C-FC4B-DA44-91A5-2EC9E3DDB52C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569485A3-7FCB-4E45-9255-C847A768E27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3D57C20A-95F1-5741-8BEF-DF408A3AD1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B3999BD-C2E9-B442-AEA6-362ABB7912E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0B5E25C-EFCE-0A49-966B-9371C7F5A7A3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427D60C9-6DD1-0F44-9ADA-214B292A28E5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F65D2B42-F9B3-A740-94C5-653C60155A91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DF84A03-C5D5-ED4C-9280-3C2067CD5416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241859B1-0C5A-C045-933E-B6A42A1A7F87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C8D0236-7195-3946-9577-9048C267B90B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ight Brace 57">
            <a:extLst>
              <a:ext uri="{FF2B5EF4-FFF2-40B4-BE49-F238E27FC236}">
                <a16:creationId xmlns:a16="http://schemas.microsoft.com/office/drawing/2014/main" id="{8D62D3A8-D11D-D244-9827-182EF3611696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F74B7A-1E03-2348-A916-DDAAF3EEFDA6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81166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Bandwidth-Delay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Q: </a:t>
            </a:r>
            <a:r>
              <a:rPr lang="en-US" dirty="0">
                <a:solidFill>
                  <a:srgbClr val="C00000"/>
                </a:solidFill>
              </a:rPr>
              <a:t>What happens 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&gt; C * T?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i.e., where are the rest of the in-flight packets?</a:t>
            </a:r>
          </a:p>
          <a:p>
            <a:endParaRPr lang="en-US" dirty="0"/>
          </a:p>
          <a:p>
            <a:r>
              <a:rPr lang="en-US" dirty="0"/>
              <a:t>A: </a:t>
            </a:r>
            <a:r>
              <a:rPr lang="en-US" dirty="0">
                <a:solidFill>
                  <a:srgbClr val="C00000"/>
                </a:solidFill>
              </a:rPr>
              <a:t>Waiting at the bottleneck router queues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DCCBD438-0F02-0D45-A1C6-355E1D616312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6AF3D-38DD-404B-B2A9-18AF130943F9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</p:spTree>
    <p:extLst>
      <p:ext uri="{BB962C8B-B14F-4D97-AF65-F5344CB8AC3E}">
        <p14:creationId xmlns:p14="http://schemas.microsoft.com/office/powerpoint/2010/main" val="10283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0F06-BA86-B447-973E-C021D018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buffers and the max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BAC22-67DD-C14F-B162-2A4DEC1A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09960" cy="4834255"/>
          </a:xfrm>
        </p:spPr>
        <p:txBody>
          <a:bodyPr>
            <a:normAutofit/>
          </a:bodyPr>
          <a:lstStyle/>
          <a:p>
            <a:r>
              <a:rPr lang="en-US" dirty="0"/>
              <a:t>Router buffer memory is finite: queues can only be so long</a:t>
            </a:r>
          </a:p>
          <a:p>
            <a:pPr lvl="1"/>
            <a:r>
              <a:rPr lang="en-US" dirty="0"/>
              <a:t>If the router buffer size is B, there is at most B data waiting in the queue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If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increases beyond C * T + B, data is dropped!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ABAC56-1BED-FF4F-A811-C984CF215DEB}"/>
              </a:ext>
            </a:extLst>
          </p:cNvPr>
          <p:cNvGrpSpPr/>
          <p:nvPr/>
        </p:nvGrpSpPr>
        <p:grpSpPr>
          <a:xfrm>
            <a:off x="1733204" y="43447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BB57F66-9398-384F-B36B-E41B1544D61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6C1AE6D-71A1-4644-B41E-D2E8F90EF1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C4FE5A-7089-8144-ADC4-67403FD6FA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4A1AC47-D7DA-CF4B-825D-E7DABFE251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5C90634-6376-594D-998A-F611C988FBDE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847420-95E3-D14D-AD2A-33E2FA0EF768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80EF009-0032-CF47-BE51-3515D86DB9A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31CBE80-0797-2C4C-889A-01CBBADB8371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224F1A5-33E1-CC42-B6CE-A7D0B0C43F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5621280-2F7F-1449-A76E-CFA27E75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5DFF740-B3DC-FB45-B1EA-6E9E4F97B98A}"/>
              </a:ext>
            </a:extLst>
          </p:cNvPr>
          <p:cNvGrpSpPr/>
          <p:nvPr/>
        </p:nvGrpSpPr>
        <p:grpSpPr>
          <a:xfrm>
            <a:off x="2279367" y="43447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D6815EED-640B-DD4A-B7F7-B22120BC16D0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C26EFF6-398F-6741-831B-98541B28BE34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99E2B2F-9F26-3348-83E1-25F7C991CA96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C203B0-5006-5A42-BFE2-73ED75FE1B75}"/>
              </a:ext>
            </a:extLst>
          </p:cNvPr>
          <p:cNvGrpSpPr/>
          <p:nvPr/>
        </p:nvGrpSpPr>
        <p:grpSpPr>
          <a:xfrm>
            <a:off x="3733463" y="50302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7CC22F4F-16DD-6842-9C4A-703B2D805CD5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9D5E59B5-77FD-7346-912C-D5FFAD45552A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9177A781-1A01-7141-A62C-BB6C54B306C9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BDA2C2-0448-B449-8413-32433A5B727C}"/>
              </a:ext>
            </a:extLst>
          </p:cNvPr>
          <p:cNvGrpSpPr/>
          <p:nvPr/>
        </p:nvGrpSpPr>
        <p:grpSpPr>
          <a:xfrm>
            <a:off x="7567240" y="43447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E137067A-78EB-A145-B62A-8BE769D25117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04F56F7C-FB05-E048-9716-B76BB7FE8C6B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99D78FBA-E41B-BD44-B515-62054BA288D5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418A939-08A3-394E-AB9E-7FCAA403A4ED}"/>
              </a:ext>
            </a:extLst>
          </p:cNvPr>
          <p:cNvSpPr txBox="1"/>
          <p:nvPr/>
        </p:nvSpPr>
        <p:spPr>
          <a:xfrm>
            <a:off x="4098372" y="54859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2111AF8-C91B-B34C-9692-3329C486EF0A}"/>
              </a:ext>
            </a:extLst>
          </p:cNvPr>
          <p:cNvCxnSpPr>
            <a:cxnSpLocks/>
          </p:cNvCxnSpPr>
          <p:nvPr/>
        </p:nvCxnSpPr>
        <p:spPr>
          <a:xfrm>
            <a:off x="4947339" y="56925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19" descr="Router Clip Art">
            <a:extLst>
              <a:ext uri="{FF2B5EF4-FFF2-40B4-BE49-F238E27FC236}">
                <a16:creationId xmlns:a16="http://schemas.microsoft.com/office/drawing/2014/main" id="{7BB4B7E2-F861-F745-BBB8-C7194BCCBF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655" y="3843550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1EFE5A8-F1B1-0144-A647-015F24E1D5DB}"/>
              </a:ext>
            </a:extLst>
          </p:cNvPr>
          <p:cNvGrpSpPr/>
          <p:nvPr/>
        </p:nvGrpSpPr>
        <p:grpSpPr>
          <a:xfrm>
            <a:off x="5079409" y="3917761"/>
            <a:ext cx="1694190" cy="379750"/>
            <a:chOff x="7779380" y="719528"/>
            <a:chExt cx="1694190" cy="3797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3DE1EB1-A72B-0B41-8500-A321061099B9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4767E50-454C-E844-864F-A94EEC8F4481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1117163-D624-E94C-A196-70D70217AF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7BE1007-6919-9A46-A345-9FDA3AF5F5A0}"/>
              </a:ext>
            </a:extLst>
          </p:cNvPr>
          <p:cNvSpPr/>
          <p:nvPr/>
        </p:nvSpPr>
        <p:spPr>
          <a:xfrm>
            <a:off x="6501198" y="394674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DE4320D4-4DAE-7F4F-AE43-BBA4D1A5500B}"/>
              </a:ext>
            </a:extLst>
          </p:cNvPr>
          <p:cNvSpPr/>
          <p:nvPr/>
        </p:nvSpPr>
        <p:spPr>
          <a:xfrm>
            <a:off x="6222333" y="394903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9151B90-095A-4E47-A6BC-9CFCADB11C52}"/>
              </a:ext>
            </a:extLst>
          </p:cNvPr>
          <p:cNvSpPr/>
          <p:nvPr/>
        </p:nvSpPr>
        <p:spPr>
          <a:xfrm>
            <a:off x="5943468" y="395058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38ACA2F-CF79-0746-BA42-A7378AEFE7E6}"/>
              </a:ext>
            </a:extLst>
          </p:cNvPr>
          <p:cNvSpPr/>
          <p:nvPr/>
        </p:nvSpPr>
        <p:spPr>
          <a:xfrm>
            <a:off x="5664603" y="395286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F0F5A7FB-406E-A14C-BDC0-AD6093D59A20}"/>
              </a:ext>
            </a:extLst>
          </p:cNvPr>
          <p:cNvSpPr/>
          <p:nvPr/>
        </p:nvSpPr>
        <p:spPr>
          <a:xfrm>
            <a:off x="5392202" y="394705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F544B7D5-D0CA-2848-9CE1-395D5E4D95BA}"/>
              </a:ext>
            </a:extLst>
          </p:cNvPr>
          <p:cNvSpPr/>
          <p:nvPr/>
        </p:nvSpPr>
        <p:spPr>
          <a:xfrm>
            <a:off x="5113337" y="394933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97D7A437-0A55-8C4A-9270-8B7EFE986C65}"/>
              </a:ext>
            </a:extLst>
          </p:cNvPr>
          <p:cNvSpPr/>
          <p:nvPr/>
        </p:nvSpPr>
        <p:spPr>
          <a:xfrm rot="5400000">
            <a:off x="5466656" y="1943343"/>
            <a:ext cx="427672" cy="861485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18D33D5-93F4-B24F-BB0F-8E477D069998}"/>
              </a:ext>
            </a:extLst>
          </p:cNvPr>
          <p:cNvSpPr txBox="1"/>
          <p:nvPr/>
        </p:nvSpPr>
        <p:spPr>
          <a:xfrm>
            <a:off x="5105342" y="6387973"/>
            <a:ext cx="1287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C * T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4586238-2298-1C4A-834F-5B05D08BF6D1}"/>
              </a:ext>
            </a:extLst>
          </p:cNvPr>
          <p:cNvSpPr txBox="1"/>
          <p:nvPr/>
        </p:nvSpPr>
        <p:spPr>
          <a:xfrm>
            <a:off x="5694509" y="4466101"/>
            <a:ext cx="447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B1C8AA1-19C4-624C-9EA9-414BC7E269F1}"/>
              </a:ext>
            </a:extLst>
          </p:cNvPr>
          <p:cNvCxnSpPr/>
          <p:nvPr/>
        </p:nvCxnSpPr>
        <p:spPr>
          <a:xfrm>
            <a:off x="5079409" y="4450769"/>
            <a:ext cx="1731824" cy="0"/>
          </a:xfrm>
          <a:prstGeom prst="straightConnector1">
            <a:avLst/>
          </a:prstGeom>
          <a:ln w="50800">
            <a:solidFill>
              <a:srgbClr val="C00000"/>
            </a:solidFill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8309EA3F-9D5E-1449-ACF3-002EC00B0FE3}"/>
              </a:ext>
            </a:extLst>
          </p:cNvPr>
          <p:cNvSpPr/>
          <p:nvPr/>
        </p:nvSpPr>
        <p:spPr>
          <a:xfrm>
            <a:off x="7203939" y="374865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3CDBA0-C474-234E-82EC-3D777BDA8B0D}"/>
              </a:ext>
            </a:extLst>
          </p:cNvPr>
          <p:cNvSpPr/>
          <p:nvPr/>
        </p:nvSpPr>
        <p:spPr>
          <a:xfrm>
            <a:off x="7101738" y="387071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1940421-C8E9-A54C-BA16-3D9B1C0B81FE}"/>
              </a:ext>
            </a:extLst>
          </p:cNvPr>
          <p:cNvSpPr/>
          <p:nvPr/>
        </p:nvSpPr>
        <p:spPr>
          <a:xfrm>
            <a:off x="6989695" y="397806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7BBB-70EF-8540-A096-24AD86D5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E2074-1BC6-F649-8F93-06528C51B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Bandwidth-Delay Product (BDP) governs the window size of a single flow at steady state</a:t>
            </a:r>
          </a:p>
          <a:p>
            <a:endParaRPr lang="en-US" dirty="0"/>
          </a:p>
          <a:p>
            <a:r>
              <a:rPr lang="en-US" dirty="0"/>
              <a:t>The bottleneck router buffer size governs how much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Courier" pitchFamily="2" charset="0"/>
              </a:rPr>
              <a:t> </a:t>
            </a:r>
            <a:r>
              <a:rPr lang="en-US" dirty="0"/>
              <a:t>can exceed the BDP before packet drops occur</a:t>
            </a:r>
          </a:p>
          <a:p>
            <a:endParaRPr lang="en-US" dirty="0"/>
          </a:p>
          <a:p>
            <a:r>
              <a:rPr lang="en-US" dirty="0"/>
              <a:t>BDP is the ideal desired window size to use the full bottleneck link, without any queueing. </a:t>
            </a:r>
          </a:p>
          <a:p>
            <a:pPr lvl="1"/>
            <a:r>
              <a:rPr lang="en-US" dirty="0"/>
              <a:t>Accommodating flow control, also the min socket buffer size to use </a:t>
            </a:r>
            <a:r>
              <a:rPr lang="en-US"/>
              <a:t>the bottleneck link </a:t>
            </a:r>
            <a:r>
              <a:rPr lang="en-US" dirty="0"/>
              <a:t>fully</a:t>
            </a:r>
          </a:p>
        </p:txBody>
      </p:sp>
    </p:spTree>
    <p:extLst>
      <p:ext uri="{BB962C8B-B14F-4D97-AF65-F5344CB8AC3E}">
        <p14:creationId xmlns:p14="http://schemas.microsoft.com/office/powerpoint/2010/main" val="67112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DE5-0215-DE4E-A88A-089C6746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and Reacting to Packet Loss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AF692-8E19-D645-B4B7-210A28472F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20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CFCE-30A9-B347-929F-10BA7B6EE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packet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533BF-2EF4-DE4E-9397-62F8D5D1A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916138"/>
          </a:xfrm>
        </p:spPr>
        <p:txBody>
          <a:bodyPr>
            <a:normAutofit/>
          </a:bodyPr>
          <a:lstStyle/>
          <a:p>
            <a:r>
              <a:rPr lang="en-US" dirty="0"/>
              <a:t>So far, all the algorithms we’ve studied have a coarse loss detection mechanism: RTO timer expiration</a:t>
            </a:r>
          </a:p>
          <a:p>
            <a:pPr lvl="1"/>
            <a:r>
              <a:rPr lang="en-US" dirty="0"/>
              <a:t>Let the RTO expire,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to 1 MSS</a:t>
            </a:r>
          </a:p>
          <a:p>
            <a:endParaRPr lang="en-US" dirty="0"/>
          </a:p>
          <a:p>
            <a:r>
              <a:rPr lang="en-US" dirty="0"/>
              <a:t>Analogy: you’re driving a car</a:t>
            </a:r>
          </a:p>
          <a:p>
            <a:pPr lvl="1"/>
            <a:r>
              <a:rPr lang="en-US" dirty="0"/>
              <a:t>You’re waiting until the next car in front is super close to you (RTO) and then hitting the brakes really hard (set </a:t>
            </a:r>
            <a:r>
              <a:rPr lang="en-US" dirty="0" err="1"/>
              <a:t>cwnd</a:t>
            </a:r>
            <a:r>
              <a:rPr lang="en-US" dirty="0"/>
              <a:t> := 1)</a:t>
            </a:r>
          </a:p>
          <a:p>
            <a:pPr lvl="1"/>
            <a:r>
              <a:rPr lang="en-US" dirty="0"/>
              <a:t>Q: Can you see obstacles from afar and slow down proportionately?</a:t>
            </a:r>
          </a:p>
          <a:p>
            <a:endParaRPr lang="en-US" dirty="0"/>
          </a:p>
          <a:p>
            <a:r>
              <a:rPr lang="en-US" dirty="0"/>
              <a:t>That is, can the sender see packet loss coming in advance?</a:t>
            </a:r>
          </a:p>
          <a:p>
            <a:pPr lvl="1"/>
            <a:r>
              <a:rPr lang="en-US" dirty="0"/>
              <a:t>And 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more gently?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159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6DBCE-C46C-B841-B3B5-FB9328DF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detect loss earlier than RTO?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6A993C-63D9-0C4C-8727-A19EB3D0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02505" cy="4952365"/>
          </a:xfrm>
        </p:spPr>
        <p:txBody>
          <a:bodyPr>
            <a:normAutofit/>
          </a:bodyPr>
          <a:lstStyle/>
          <a:p>
            <a:r>
              <a:rPr lang="en-US" dirty="0"/>
              <a:t>Key idea: use the information in the ACKs. </a:t>
            </a:r>
            <a:r>
              <a:rPr lang="en-US" dirty="0">
                <a:solidFill>
                  <a:srgbClr val="C00000"/>
                </a:solidFill>
              </a:rPr>
              <a:t>How?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Suppose successive (cumulative) ACKs contain the same ACK#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duplicate ACKs</a:t>
            </a:r>
          </a:p>
          <a:p>
            <a:pPr lvl="1"/>
            <a:r>
              <a:rPr lang="en-US" dirty="0"/>
              <a:t>Occur when network is reordering packets, or one (but not most) packets in the window were lost</a:t>
            </a:r>
          </a:p>
          <a:p>
            <a:pPr lvl="1"/>
            <a:endParaRPr lang="en-US" dirty="0"/>
          </a:p>
          <a:p>
            <a:r>
              <a:rPr lang="en-US" dirty="0"/>
              <a:t>Reduce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when you see many duplicate ACKs</a:t>
            </a:r>
          </a:p>
          <a:p>
            <a:pPr lvl="1"/>
            <a:r>
              <a:rPr lang="en-US" dirty="0"/>
              <a:t>Consider many dup ACKs a strong indication that packet was lost</a:t>
            </a:r>
          </a:p>
          <a:p>
            <a:pPr lvl="1"/>
            <a:r>
              <a:rPr lang="en-US" dirty="0"/>
              <a:t>Default threshold: 3 dup ACKs, i.e., </a:t>
            </a:r>
            <a:r>
              <a:rPr lang="en-US" dirty="0">
                <a:solidFill>
                  <a:srgbClr val="C00000"/>
                </a:solidFill>
              </a:rPr>
              <a:t>triple duplicate ACK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Make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reduction gentler than setting 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 = 1; recover faster</a:t>
            </a:r>
          </a:p>
        </p:txBody>
      </p:sp>
    </p:spTree>
    <p:extLst>
      <p:ext uri="{BB962C8B-B14F-4D97-AF65-F5344CB8AC3E}">
        <p14:creationId xmlns:p14="http://schemas.microsoft.com/office/powerpoint/2010/main" val="258109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9A6-F09B-CE47-8EAE-183C8DD2C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Retransmit &amp; Fast Recovery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64D0E-DBE3-FE4C-9E3C-94FC56ADB5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8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0">
            <a:extLst>
              <a:ext uri="{FF2B5EF4-FFF2-40B4-BE49-F238E27FC236}">
                <a16:creationId xmlns:a16="http://schemas.microsoft.com/office/drawing/2014/main" id="{C5F06E77-CA57-7B46-8D95-1EC9C1354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552" y="305915"/>
            <a:ext cx="2533650" cy="381476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5" name="Oval 31">
            <a:extLst>
              <a:ext uri="{FF2B5EF4-FFF2-40B4-BE49-F238E27FC236}">
                <a16:creationId xmlns:a16="http://schemas.microsoft.com/office/drawing/2014/main" id="{722E154F-D52E-7C43-9C63-A36176FD8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1302" y="363065"/>
            <a:ext cx="137795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Helvetica" pitchFamily="2" charset="0"/>
              </a:rPr>
              <a:t>application</a:t>
            </a:r>
          </a:p>
          <a:p>
            <a:r>
              <a:rPr lang="en-US" altLang="en-US" dirty="0">
                <a:latin typeface="Helvetica" pitchFamily="2" charset="0"/>
              </a:rPr>
              <a:t>process</a:t>
            </a:r>
          </a:p>
        </p:txBody>
      </p:sp>
      <p:grpSp>
        <p:nvGrpSpPr>
          <p:cNvPr id="6" name="Group 47">
            <a:extLst>
              <a:ext uri="{FF2B5EF4-FFF2-40B4-BE49-F238E27FC236}">
                <a16:creationId xmlns:a16="http://schemas.microsoft.com/office/drawing/2014/main" id="{30927639-3537-CC47-B2BD-5FED3F6D7AA7}"/>
              </a:ext>
            </a:extLst>
          </p:cNvPr>
          <p:cNvGrpSpPr>
            <a:grpSpLocks/>
          </p:cNvGrpSpPr>
          <p:nvPr/>
        </p:nvGrpSpPr>
        <p:grpSpPr bwMode="auto">
          <a:xfrm>
            <a:off x="8879528" y="1431453"/>
            <a:ext cx="1795463" cy="688975"/>
            <a:chOff x="1173" y="2345"/>
            <a:chExt cx="1131" cy="434"/>
          </a:xfrm>
        </p:grpSpPr>
        <p:sp>
          <p:nvSpPr>
            <p:cNvPr id="7" name="Rectangle 44">
              <a:extLst>
                <a:ext uri="{FF2B5EF4-FFF2-40B4-BE49-F238E27FC236}">
                  <a16:creationId xmlns:a16="http://schemas.microsoft.com/office/drawing/2014/main" id="{06199C6F-6E60-CF46-A5E1-E3867BDF0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3" y="2345"/>
              <a:ext cx="1131" cy="434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8" name="Text Box 46">
              <a:extLst>
                <a:ext uri="{FF2B5EF4-FFF2-40B4-BE49-F238E27FC236}">
                  <a16:creationId xmlns:a16="http://schemas.microsoft.com/office/drawing/2014/main" id="{251AFE48-8929-1F4F-8FFD-349C8FEEF5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0" y="2368"/>
              <a:ext cx="100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TCP socket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receiver buffers</a:t>
              </a:r>
            </a:p>
          </p:txBody>
        </p:sp>
      </p:grpSp>
      <p:sp>
        <p:nvSpPr>
          <p:cNvPr id="9" name="Oval 48">
            <a:extLst>
              <a:ext uri="{FF2B5EF4-FFF2-40B4-BE49-F238E27FC236}">
                <a16:creationId xmlns:a16="http://schemas.microsoft.com/office/drawing/2014/main" id="{5C49C840-84FC-7541-86F7-2128F5FF3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7802" y="2455390"/>
            <a:ext cx="1562100" cy="596900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0" name="Text Box 64">
            <a:extLst>
              <a:ext uri="{FF2B5EF4-FFF2-40B4-BE49-F238E27FC236}">
                <a16:creationId xmlns:a16="http://schemas.microsoft.com/office/drawing/2014/main" id="{FBF8975D-6FDB-8148-A3D3-19D6F0542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1091" y="2479202"/>
            <a:ext cx="5725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code</a:t>
            </a:r>
          </a:p>
        </p:txBody>
      </p:sp>
      <p:sp>
        <p:nvSpPr>
          <p:cNvPr id="11" name="Freeform 61">
            <a:extLst>
              <a:ext uri="{FF2B5EF4-FFF2-40B4-BE49-F238E27FC236}">
                <a16:creationId xmlns:a16="http://schemas.microsoft.com/office/drawing/2014/main" id="{41914BBB-DCCE-6549-8A57-3B534DDC8A63}"/>
              </a:ext>
            </a:extLst>
          </p:cNvPr>
          <p:cNvSpPr>
            <a:spLocks/>
          </p:cNvSpPr>
          <p:nvPr/>
        </p:nvSpPr>
        <p:spPr bwMode="auto">
          <a:xfrm>
            <a:off x="9557391" y="1998191"/>
            <a:ext cx="530225" cy="1616013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" name="Line 69">
            <a:extLst>
              <a:ext uri="{FF2B5EF4-FFF2-40B4-BE49-F238E27FC236}">
                <a16:creationId xmlns:a16="http://schemas.microsoft.com/office/drawing/2014/main" id="{35C3EBE2-9D5B-E446-B363-6B72B0E9C1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577902" y="1339377"/>
            <a:ext cx="25463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3" name="Freeform 63">
            <a:extLst>
              <a:ext uri="{FF2B5EF4-FFF2-40B4-BE49-F238E27FC236}">
                <a16:creationId xmlns:a16="http://schemas.microsoft.com/office/drawing/2014/main" id="{EBBC2774-5A9A-6646-B30A-9FA57B546CC7}"/>
              </a:ext>
            </a:extLst>
          </p:cNvPr>
          <p:cNvSpPr>
            <a:spLocks/>
          </p:cNvSpPr>
          <p:nvPr/>
        </p:nvSpPr>
        <p:spPr bwMode="auto">
          <a:xfrm rot="10800000">
            <a:off x="9546278" y="893290"/>
            <a:ext cx="530225" cy="595312"/>
          </a:xfrm>
          <a:custGeom>
            <a:avLst/>
            <a:gdLst>
              <a:gd name="T0" fmla="*/ 2147483646 w 412"/>
              <a:gd name="T1" fmla="*/ 2147483646 h 2005"/>
              <a:gd name="T2" fmla="*/ 2147483646 w 412"/>
              <a:gd name="T3" fmla="*/ 0 h 2005"/>
              <a:gd name="T4" fmla="*/ 2147483646 w 412"/>
              <a:gd name="T5" fmla="*/ 2147483646 h 200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2" h="2005">
                <a:moveTo>
                  <a:pt x="56" y="2005"/>
                </a:moveTo>
                <a:cubicBezTo>
                  <a:pt x="80" y="1671"/>
                  <a:pt x="0" y="0"/>
                  <a:pt x="206" y="0"/>
                </a:cubicBezTo>
                <a:cubicBezTo>
                  <a:pt x="412" y="0"/>
                  <a:pt x="307" y="1587"/>
                  <a:pt x="334" y="2005"/>
                </a:cubicBezTo>
              </a:path>
            </a:pathLst>
          </a:custGeom>
          <a:noFill/>
          <a:ln w="38100" cap="flat" cmpd="sng">
            <a:solidFill>
              <a:srgbClr val="CC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4" name="Rectangle 86">
            <a:extLst>
              <a:ext uri="{FF2B5EF4-FFF2-40B4-BE49-F238E27FC236}">
                <a16:creationId xmlns:a16="http://schemas.microsoft.com/office/drawing/2014/main" id="{8E50FDDD-2CD5-B640-805F-7D3CC9E7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2878" y="2199802"/>
            <a:ext cx="720725" cy="2095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 algn="ctr"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ahom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endParaRPr lang="en-US" altLang="en-US">
              <a:latin typeface="Helvetica" pitchFamily="2" charset="0"/>
            </a:endParaRPr>
          </a:p>
        </p:txBody>
      </p:sp>
      <p:sp>
        <p:nvSpPr>
          <p:cNvPr id="15" name="Text Box 103">
            <a:extLst>
              <a:ext uri="{FF2B5EF4-FFF2-40B4-BE49-F238E27FC236}">
                <a16:creationId xmlns:a16="http://schemas.microsoft.com/office/drawing/2014/main" id="{F2765DE8-B154-5F46-9A90-79E653C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797" y="4388116"/>
            <a:ext cx="10967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receiver</a:t>
            </a:r>
          </a:p>
        </p:txBody>
      </p:sp>
      <p:sp>
        <p:nvSpPr>
          <p:cNvPr id="16" name="Text Box 116">
            <a:extLst>
              <a:ext uri="{FF2B5EF4-FFF2-40B4-BE49-F238E27FC236}">
                <a16:creationId xmlns:a16="http://schemas.microsoft.com/office/drawing/2014/main" id="{5B56D47C-4BA9-5846-9332-5A303BCC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5882" y="3165551"/>
            <a:ext cx="11334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from sender</a:t>
            </a:r>
          </a:p>
        </p:txBody>
      </p:sp>
      <p:grpSp>
        <p:nvGrpSpPr>
          <p:cNvPr id="17" name="Group 124">
            <a:extLst>
              <a:ext uri="{FF2B5EF4-FFF2-40B4-BE49-F238E27FC236}">
                <a16:creationId xmlns:a16="http://schemas.microsoft.com/office/drawing/2014/main" id="{959C2DC4-79FB-A347-A313-FB74C91C3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44599" y="4272547"/>
            <a:ext cx="869950" cy="906462"/>
            <a:chOff x="-44" y="1473"/>
            <a:chExt cx="981" cy="1105"/>
          </a:xfrm>
        </p:grpSpPr>
        <p:pic>
          <p:nvPicPr>
            <p:cNvPr id="18" name="Picture 125" descr="desktop_computer_stylized_medium">
              <a:extLst>
                <a:ext uri="{FF2B5EF4-FFF2-40B4-BE49-F238E27FC236}">
                  <a16:creationId xmlns:a16="http://schemas.microsoft.com/office/drawing/2014/main" id="{F1B744A6-CB36-594F-8625-791092E8C0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Freeform 126">
              <a:extLst>
                <a:ext uri="{FF2B5EF4-FFF2-40B4-BE49-F238E27FC236}">
                  <a16:creationId xmlns:a16="http://schemas.microsoft.com/office/drawing/2014/main" id="{1ACC163B-ADFF-F442-8C28-69BD2D45AED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9533736-434C-784D-B2F5-97E991793F53}"/>
              </a:ext>
            </a:extLst>
          </p:cNvPr>
          <p:cNvCxnSpPr/>
          <p:nvPr/>
        </p:nvCxnSpPr>
        <p:spPr>
          <a:xfrm>
            <a:off x="9637485" y="3662623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B00F31-1980-F243-9F8E-581686B22CA4}"/>
              </a:ext>
            </a:extLst>
          </p:cNvPr>
          <p:cNvCxnSpPr/>
          <p:nvPr/>
        </p:nvCxnSpPr>
        <p:spPr>
          <a:xfrm>
            <a:off x="9987591" y="3650900"/>
            <a:ext cx="0" cy="411162"/>
          </a:xfrm>
          <a:prstGeom prst="line">
            <a:avLst/>
          </a:prstGeom>
          <a:ln w="28575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D9FABD3-C0F5-4E44-A91B-12FE0C79008C}"/>
              </a:ext>
            </a:extLst>
          </p:cNvPr>
          <p:cNvSpPr txBox="1"/>
          <p:nvPr/>
        </p:nvSpPr>
        <p:spPr>
          <a:xfrm>
            <a:off x="10087616" y="959965"/>
            <a:ext cx="93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grpSp>
        <p:nvGrpSpPr>
          <p:cNvPr id="24" name="Group 124">
            <a:extLst>
              <a:ext uri="{FF2B5EF4-FFF2-40B4-BE49-F238E27FC236}">
                <a16:creationId xmlns:a16="http://schemas.microsoft.com/office/drawing/2014/main" id="{CBA98D77-0E11-674A-8C61-F73B27F2CD6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7547" y="163509"/>
            <a:ext cx="869950" cy="906462"/>
            <a:chOff x="-44" y="1473"/>
            <a:chExt cx="981" cy="1105"/>
          </a:xfrm>
        </p:grpSpPr>
        <p:pic>
          <p:nvPicPr>
            <p:cNvPr id="25" name="Picture 125" descr="desktop_computer_stylized_medium">
              <a:extLst>
                <a:ext uri="{FF2B5EF4-FFF2-40B4-BE49-F238E27FC236}">
                  <a16:creationId xmlns:a16="http://schemas.microsoft.com/office/drawing/2014/main" id="{AA237512-39B3-A94B-AD53-2975C5333A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26">
              <a:extLst>
                <a:ext uri="{FF2B5EF4-FFF2-40B4-BE49-F238E27FC236}">
                  <a16:creationId xmlns:a16="http://schemas.microsoft.com/office/drawing/2014/main" id="{67C59CCB-B10D-F645-A29A-811E1A56997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sp>
        <p:nvSpPr>
          <p:cNvPr id="27" name="Text Box 103">
            <a:extLst>
              <a:ext uri="{FF2B5EF4-FFF2-40B4-BE49-F238E27FC236}">
                <a16:creationId xmlns:a16="http://schemas.microsoft.com/office/drawing/2014/main" id="{201894F4-63D2-DB43-8B58-7CCF52C83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788" y="392580"/>
            <a:ext cx="9685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sender</a:t>
            </a:r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77C16666-78E7-2A4B-AACD-F22034B6F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905" y="1898909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E2A1FA-A1F1-4847-B8CB-20B494B19DD0}"/>
              </a:ext>
            </a:extLst>
          </p:cNvPr>
          <p:cNvCxnSpPr>
            <a:cxnSpLocks/>
          </p:cNvCxnSpPr>
          <p:nvPr/>
        </p:nvCxnSpPr>
        <p:spPr>
          <a:xfrm>
            <a:off x="4675281" y="2497564"/>
            <a:ext cx="1568832" cy="23505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19" descr="Router Clip Art">
            <a:extLst>
              <a:ext uri="{FF2B5EF4-FFF2-40B4-BE49-F238E27FC236}">
                <a16:creationId xmlns:a16="http://schemas.microsoft.com/office/drawing/2014/main" id="{C0ED1B2C-AF43-E04B-8FA2-C1DA1BC73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362" y="2490787"/>
            <a:ext cx="1203652" cy="886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E12A3E-0BED-794B-AA9D-AEEE1976E7D0}"/>
              </a:ext>
            </a:extLst>
          </p:cNvPr>
          <p:cNvCxnSpPr>
            <a:cxnSpLocks/>
          </p:cNvCxnSpPr>
          <p:nvPr/>
        </p:nvCxnSpPr>
        <p:spPr>
          <a:xfrm>
            <a:off x="7627224" y="3219264"/>
            <a:ext cx="960141" cy="12808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FADD576-2126-B94B-8A4F-F9FDDE4D1266}"/>
              </a:ext>
            </a:extLst>
          </p:cNvPr>
          <p:cNvCxnSpPr>
            <a:cxnSpLocks/>
          </p:cNvCxnSpPr>
          <p:nvPr/>
        </p:nvCxnSpPr>
        <p:spPr>
          <a:xfrm>
            <a:off x="1576252" y="1002015"/>
            <a:ext cx="1671363" cy="11585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 descr="A close up of a flower&#10;&#10;Description automatically generated">
            <a:extLst>
              <a:ext uri="{FF2B5EF4-FFF2-40B4-BE49-F238E27FC236}">
                <a16:creationId xmlns:a16="http://schemas.microsoft.com/office/drawing/2014/main" id="{12F2AB8E-3028-9240-9395-2014F13CD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962" y="2120428"/>
            <a:ext cx="939800" cy="1016000"/>
          </a:xfrm>
          <a:prstGeom prst="rect">
            <a:avLst/>
          </a:prstGeom>
        </p:spPr>
      </p:pic>
      <p:grpSp>
        <p:nvGrpSpPr>
          <p:cNvPr id="42" name="Group 124">
            <a:extLst>
              <a:ext uri="{FF2B5EF4-FFF2-40B4-BE49-F238E27FC236}">
                <a16:creationId xmlns:a16="http://schemas.microsoft.com/office/drawing/2014/main" id="{A9EE9651-87B8-D34D-A01E-C8811302212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821129" y="387275"/>
            <a:ext cx="869950" cy="906462"/>
            <a:chOff x="-44" y="1473"/>
            <a:chExt cx="981" cy="1105"/>
          </a:xfrm>
        </p:grpSpPr>
        <p:pic>
          <p:nvPicPr>
            <p:cNvPr id="43" name="Picture 125" descr="desktop_computer_stylized_medium">
              <a:extLst>
                <a:ext uri="{FF2B5EF4-FFF2-40B4-BE49-F238E27FC236}">
                  <a16:creationId xmlns:a16="http://schemas.microsoft.com/office/drawing/2014/main" id="{C0F59A6C-33FB-5041-AE77-02BCAA9266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4" name="Freeform 126">
              <a:extLst>
                <a:ext uri="{FF2B5EF4-FFF2-40B4-BE49-F238E27FC236}">
                  <a16:creationId xmlns:a16="http://schemas.microsoft.com/office/drawing/2014/main" id="{7E5B0E0D-C50A-734E-B90A-3EFBA1AC636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BDC19A3-A725-0F43-AEB4-01477FB324C9}"/>
              </a:ext>
            </a:extLst>
          </p:cNvPr>
          <p:cNvCxnSpPr>
            <a:cxnSpLocks/>
          </p:cNvCxnSpPr>
          <p:nvPr/>
        </p:nvCxnSpPr>
        <p:spPr>
          <a:xfrm>
            <a:off x="3157162" y="1279949"/>
            <a:ext cx="373865" cy="540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124">
            <a:extLst>
              <a:ext uri="{FF2B5EF4-FFF2-40B4-BE49-F238E27FC236}">
                <a16:creationId xmlns:a16="http://schemas.microsoft.com/office/drawing/2014/main" id="{0C96A072-80CF-A54D-BDD3-3BF06BEA1CA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18472" y="3239227"/>
            <a:ext cx="869950" cy="906462"/>
            <a:chOff x="-44" y="1473"/>
            <a:chExt cx="981" cy="1105"/>
          </a:xfrm>
        </p:grpSpPr>
        <p:pic>
          <p:nvPicPr>
            <p:cNvPr id="48" name="Picture 125" descr="desktop_computer_stylized_medium">
              <a:extLst>
                <a:ext uri="{FF2B5EF4-FFF2-40B4-BE49-F238E27FC236}">
                  <a16:creationId xmlns:a16="http://schemas.microsoft.com/office/drawing/2014/main" id="{2D161DFF-FE38-6A48-82FD-E34E5E4CF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126">
              <a:extLst>
                <a:ext uri="{FF2B5EF4-FFF2-40B4-BE49-F238E27FC236}">
                  <a16:creationId xmlns:a16="http://schemas.microsoft.com/office/drawing/2014/main" id="{73B99719-6253-B84A-97C0-99CE9952BC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7497 w 356"/>
                <a:gd name="T3" fmla="*/ 469 h 368"/>
                <a:gd name="T4" fmla="*/ 8894 w 356"/>
                <a:gd name="T5" fmla="*/ 9780 h 368"/>
                <a:gd name="T6" fmla="*/ 1960 w 356"/>
                <a:gd name="T7" fmla="*/ 12231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B489F57-0438-7C4C-8662-70160530709D}"/>
              </a:ext>
            </a:extLst>
          </p:cNvPr>
          <p:cNvCxnSpPr>
            <a:cxnSpLocks/>
            <a:endCxn id="48" idx="0"/>
          </p:cNvCxnSpPr>
          <p:nvPr/>
        </p:nvCxnSpPr>
        <p:spPr>
          <a:xfrm flipH="1">
            <a:off x="2953447" y="2807788"/>
            <a:ext cx="626804" cy="43143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 descr="A close up of a flower&#10;&#10;Description automatically generated">
            <a:extLst>
              <a:ext uri="{FF2B5EF4-FFF2-40B4-BE49-F238E27FC236}">
                <a16:creationId xmlns:a16="http://schemas.microsoft.com/office/drawing/2014/main" id="{1C590F89-A87A-9746-9B7B-F9C071F67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99403" y="152498"/>
            <a:ext cx="916912" cy="991256"/>
          </a:xfrm>
          <a:prstGeom prst="rect">
            <a:avLst/>
          </a:prstGeom>
        </p:spPr>
      </p:pic>
      <p:pic>
        <p:nvPicPr>
          <p:cNvPr id="54" name="Picture 53" descr="A close up of a flower&#10;&#10;Description automatically generated">
            <a:extLst>
              <a:ext uri="{FF2B5EF4-FFF2-40B4-BE49-F238E27FC236}">
                <a16:creationId xmlns:a16="http://schemas.microsoft.com/office/drawing/2014/main" id="{A6BD33E3-B7FA-F146-9E81-9508B16DED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5197" y="1458075"/>
            <a:ext cx="889800" cy="961946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25CF02A-4080-BB4F-B41B-7AF3AC9518D5}"/>
              </a:ext>
            </a:extLst>
          </p:cNvPr>
          <p:cNvSpPr txBox="1"/>
          <p:nvPr/>
        </p:nvSpPr>
        <p:spPr>
          <a:xfrm>
            <a:off x="4333711" y="337748"/>
            <a:ext cx="30170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Multiple locations for bottlenecks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F9BDE5E-0781-1746-87E4-B07FC62DDA90}"/>
              </a:ext>
            </a:extLst>
          </p:cNvPr>
          <p:cNvCxnSpPr>
            <a:cxnSpLocks/>
          </p:cNvCxnSpPr>
          <p:nvPr/>
        </p:nvCxnSpPr>
        <p:spPr>
          <a:xfrm>
            <a:off x="7049642" y="902979"/>
            <a:ext cx="1920374" cy="68492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B7BF3CD-ED1C-C349-87B1-B6AAF1224008}"/>
              </a:ext>
            </a:extLst>
          </p:cNvPr>
          <p:cNvCxnSpPr>
            <a:cxnSpLocks/>
          </p:cNvCxnSpPr>
          <p:nvPr/>
        </p:nvCxnSpPr>
        <p:spPr>
          <a:xfrm>
            <a:off x="7085254" y="1112499"/>
            <a:ext cx="1703377" cy="814925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55724CB-F147-3940-A0AC-A6DF1B1EF894}"/>
              </a:ext>
            </a:extLst>
          </p:cNvPr>
          <p:cNvCxnSpPr>
            <a:cxnSpLocks/>
          </p:cNvCxnSpPr>
          <p:nvPr/>
        </p:nvCxnSpPr>
        <p:spPr>
          <a:xfrm flipH="1">
            <a:off x="5759208" y="1346895"/>
            <a:ext cx="426308" cy="947513"/>
          </a:xfrm>
          <a:prstGeom prst="line">
            <a:avLst/>
          </a:prstGeom>
          <a:ln w="5080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10B0B3F5-6B90-0F48-8540-35A2220B2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518" y="1492254"/>
            <a:ext cx="1078246" cy="1078246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7C199D68-D5F2-B545-8A91-7A219362A573}"/>
              </a:ext>
            </a:extLst>
          </p:cNvPr>
          <p:cNvSpPr txBox="1"/>
          <p:nvPr/>
        </p:nvSpPr>
        <p:spPr>
          <a:xfrm>
            <a:off x="325354" y="2605097"/>
            <a:ext cx="2151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What’s the bottleneck? How to adapt </a:t>
            </a:r>
            <a:r>
              <a:rPr lang="en-US" sz="2000" dirty="0">
                <a:latin typeface="Helvetica" pitchFamily="2" charset="0"/>
              </a:rPr>
              <a:t>how much data to keep in flight?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4764196-8629-334D-BE0E-FE99CFFD4DEF}"/>
              </a:ext>
            </a:extLst>
          </p:cNvPr>
          <p:cNvSpPr txBox="1"/>
          <p:nvPr/>
        </p:nvSpPr>
        <p:spPr>
          <a:xfrm rot="16200000">
            <a:off x="10019906" y="1682709"/>
            <a:ext cx="3017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Flow Control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92B56B1-12EE-1146-A01E-882D2D92BBBB}"/>
              </a:ext>
            </a:extLst>
          </p:cNvPr>
          <p:cNvSpPr txBox="1"/>
          <p:nvPr/>
        </p:nvSpPr>
        <p:spPr>
          <a:xfrm>
            <a:off x="4775133" y="1702898"/>
            <a:ext cx="4257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Congestion Control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9E4655-DF4E-3639-B821-9610BCF996D8}"/>
              </a:ext>
            </a:extLst>
          </p:cNvPr>
          <p:cNvGrpSpPr/>
          <p:nvPr/>
        </p:nvGrpSpPr>
        <p:grpSpPr>
          <a:xfrm>
            <a:off x="3777668" y="1321211"/>
            <a:ext cx="1694190" cy="379750"/>
            <a:chOff x="7779380" y="719528"/>
            <a:chExt cx="1694190" cy="37975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3AF562E-21EE-F2E2-60D0-502A996C364D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5FD6CDC-1536-5CEE-A145-55E0F302E62D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4EC839E-E651-A8E8-3484-6B3F0D436A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3002A8B-BC73-73D2-E56D-D6CCE539A91F}"/>
              </a:ext>
            </a:extLst>
          </p:cNvPr>
          <p:cNvSpPr/>
          <p:nvPr/>
        </p:nvSpPr>
        <p:spPr>
          <a:xfrm>
            <a:off x="5199457" y="135019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718C7D3-926B-A375-B0A2-0EB7EC2E23D3}"/>
              </a:ext>
            </a:extLst>
          </p:cNvPr>
          <p:cNvSpPr/>
          <p:nvPr/>
        </p:nvSpPr>
        <p:spPr>
          <a:xfrm>
            <a:off x="4920592" y="135248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073DC8CA-A5C1-95B7-6277-7E4A958E3619}"/>
              </a:ext>
            </a:extLst>
          </p:cNvPr>
          <p:cNvSpPr/>
          <p:nvPr/>
        </p:nvSpPr>
        <p:spPr>
          <a:xfrm>
            <a:off x="4641727" y="1354032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6BA4FB2-2F8E-AF49-6217-0A4F41FF3BD7}"/>
              </a:ext>
            </a:extLst>
          </p:cNvPr>
          <p:cNvSpPr/>
          <p:nvPr/>
        </p:nvSpPr>
        <p:spPr>
          <a:xfrm>
            <a:off x="4362862" y="1356314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27BF6F6-9AA1-2584-ABBC-5C7450391DEC}"/>
              </a:ext>
            </a:extLst>
          </p:cNvPr>
          <p:cNvSpPr/>
          <p:nvPr/>
        </p:nvSpPr>
        <p:spPr>
          <a:xfrm>
            <a:off x="4090461" y="1350501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9F2333E-1707-C990-0008-236127006661}"/>
              </a:ext>
            </a:extLst>
          </p:cNvPr>
          <p:cNvSpPr/>
          <p:nvPr/>
        </p:nvSpPr>
        <p:spPr>
          <a:xfrm>
            <a:off x="3811596" y="135278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C2C21893-18E0-433A-31F1-D122F95CBCFD}"/>
              </a:ext>
            </a:extLst>
          </p:cNvPr>
          <p:cNvSpPr/>
          <p:nvPr/>
        </p:nvSpPr>
        <p:spPr>
          <a:xfrm>
            <a:off x="5902198" y="1152108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457E9223-0EFC-58A4-C2DD-2B435E0F14A2}"/>
              </a:ext>
            </a:extLst>
          </p:cNvPr>
          <p:cNvSpPr/>
          <p:nvPr/>
        </p:nvSpPr>
        <p:spPr>
          <a:xfrm>
            <a:off x="5799997" y="1274166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>
            <a:extLst>
              <a:ext uri="{FF2B5EF4-FFF2-40B4-BE49-F238E27FC236}">
                <a16:creationId xmlns:a16="http://schemas.microsoft.com/office/drawing/2014/main" id="{0478D550-56A5-9D72-B4F3-A91FE53CFAD7}"/>
              </a:ext>
            </a:extLst>
          </p:cNvPr>
          <p:cNvSpPr/>
          <p:nvPr/>
        </p:nvSpPr>
        <p:spPr>
          <a:xfrm>
            <a:off x="5687954" y="1381514"/>
            <a:ext cx="272401" cy="316949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42D3AC5-A041-4B39-813C-54732D4E0929}"/>
              </a:ext>
            </a:extLst>
          </p:cNvPr>
          <p:cNvSpPr txBox="1"/>
          <p:nvPr/>
        </p:nvSpPr>
        <p:spPr>
          <a:xfrm>
            <a:off x="3189064" y="3511392"/>
            <a:ext cx="46021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Distributed</a:t>
            </a:r>
            <a:r>
              <a:rPr lang="en-US" sz="2400" dirty="0">
                <a:latin typeface="Helvetica" pitchFamily="2" charset="0"/>
              </a:rPr>
              <a:t> algorithm converging to an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efficient</a:t>
            </a:r>
            <a:r>
              <a:rPr lang="en-US" sz="2400" dirty="0">
                <a:latin typeface="Helvetica" pitchFamily="2" charset="0"/>
              </a:rPr>
              <a:t>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fair</a:t>
            </a:r>
            <a:r>
              <a:rPr lang="en-US" sz="2400" dirty="0">
                <a:latin typeface="Helvetica" pitchFamily="2" charset="0"/>
              </a:rPr>
              <a:t> outcome</a:t>
            </a:r>
          </a:p>
        </p:txBody>
      </p: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37F459FB-36CD-9CBB-9E77-4152FDB80849}"/>
              </a:ext>
            </a:extLst>
          </p:cNvPr>
          <p:cNvSpPr/>
          <p:nvPr/>
        </p:nvSpPr>
        <p:spPr>
          <a:xfrm>
            <a:off x="299298" y="4382446"/>
            <a:ext cx="4107486" cy="6851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Helvetica" pitchFamily="2" charset="0"/>
              </a:rPr>
              <a:t>Sense and React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CF86591-B34B-AFF3-6F7C-05E81B909660}"/>
              </a:ext>
            </a:extLst>
          </p:cNvPr>
          <p:cNvSpPr/>
          <p:nvPr/>
        </p:nvSpPr>
        <p:spPr>
          <a:xfrm>
            <a:off x="4739944" y="4633113"/>
            <a:ext cx="4148664" cy="68063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470337-2566-D266-40FE-82AB0359790D}"/>
              </a:ext>
            </a:extLst>
          </p:cNvPr>
          <p:cNvSpPr txBox="1"/>
          <p:nvPr/>
        </p:nvSpPr>
        <p:spPr>
          <a:xfrm>
            <a:off x="4682414" y="4771100"/>
            <a:ext cx="414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TCP congestion control algorithm</a:t>
            </a:r>
          </a:p>
        </p:txBody>
      </p:sp>
      <p:pic>
        <p:nvPicPr>
          <p:cNvPr id="103" name="Picture 102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6726059F-15F0-8624-F979-473C7D12A6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3351" y="5227340"/>
            <a:ext cx="1112827" cy="1036320"/>
          </a:xfrm>
          <a:prstGeom prst="rect">
            <a:avLst/>
          </a:prstGeom>
        </p:spPr>
      </p:pic>
      <p:pic>
        <p:nvPicPr>
          <p:cNvPr id="104" name="Picture 103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19F72772-7764-6094-16D9-3B70F0D8EC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34786" y="5176061"/>
            <a:ext cx="1123041" cy="1036320"/>
          </a:xfrm>
          <a:prstGeom prst="rect">
            <a:avLst/>
          </a:prstGeom>
        </p:spPr>
      </p:pic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657ECF7-A75D-11FE-CA21-D4A0843452E9}"/>
              </a:ext>
            </a:extLst>
          </p:cNvPr>
          <p:cNvGrpSpPr/>
          <p:nvPr/>
        </p:nvGrpSpPr>
        <p:grpSpPr>
          <a:xfrm>
            <a:off x="2829762" y="5218395"/>
            <a:ext cx="1734099" cy="1036320"/>
            <a:chOff x="10040373" y="2516898"/>
            <a:chExt cx="2205319" cy="1284975"/>
          </a:xfrm>
        </p:grpSpPr>
        <p:pic>
          <p:nvPicPr>
            <p:cNvPr id="106" name="Picture 105" descr="Icon&#10;&#10;Description automatically generated">
              <a:extLst>
                <a:ext uri="{FF2B5EF4-FFF2-40B4-BE49-F238E27FC236}">
                  <a16:creationId xmlns:a16="http://schemas.microsoft.com/office/drawing/2014/main" id="{B9F7185B-CC63-E4EB-7BF9-7A360F6F5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416360" y="2516898"/>
              <a:ext cx="1284975" cy="128497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B87C0E8-01B8-F970-29B6-45F1986A3EC6}"/>
                </a:ext>
              </a:extLst>
            </p:cNvPr>
            <p:cNvSpPr txBox="1"/>
            <p:nvPr/>
          </p:nvSpPr>
          <p:spPr>
            <a:xfrm>
              <a:off x="10040373" y="2974719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rgbClr val="C00000"/>
                  </a:solidFill>
                  <a:latin typeface="Helvetica" pitchFamily="2" charset="0"/>
                </a:rPr>
                <a:t>H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70C42DD-3430-3FC9-75AA-342E7B91C6C4}"/>
                </a:ext>
              </a:extLst>
            </p:cNvPr>
            <p:cNvSpPr txBox="1"/>
            <p:nvPr/>
          </p:nvSpPr>
          <p:spPr>
            <a:xfrm>
              <a:off x="11743416" y="2984520"/>
              <a:ext cx="5022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solidFill>
                    <a:schemeClr val="accent1"/>
                  </a:solidFill>
                  <a:latin typeface="Helvetica" pitchFamily="2" charset="0"/>
                </a:rPr>
                <a:t>C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DE57291-8C29-ED4F-0C58-A3EA082E2BE8}"/>
              </a:ext>
            </a:extLst>
          </p:cNvPr>
          <p:cNvSpPr txBox="1"/>
          <p:nvPr/>
        </p:nvSpPr>
        <p:spPr>
          <a:xfrm>
            <a:off x="532564" y="6325159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Signals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655BD90-B336-BA31-57D0-82A8F7661943}"/>
              </a:ext>
            </a:extLst>
          </p:cNvPr>
          <p:cNvSpPr txBox="1"/>
          <p:nvPr/>
        </p:nvSpPr>
        <p:spPr>
          <a:xfrm>
            <a:off x="3124002" y="6322883"/>
            <a:ext cx="101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Knobs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38E96A5-D47C-6611-2EAA-4EDD588BA548}"/>
              </a:ext>
            </a:extLst>
          </p:cNvPr>
          <p:cNvSpPr/>
          <p:nvPr/>
        </p:nvSpPr>
        <p:spPr>
          <a:xfrm>
            <a:off x="4709352" y="5984841"/>
            <a:ext cx="4148664" cy="68063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4F1423D-D06A-F5A9-9C86-FF7AA7FF1E9B}"/>
              </a:ext>
            </a:extLst>
          </p:cNvPr>
          <p:cNvSpPr txBox="1"/>
          <p:nvPr/>
        </p:nvSpPr>
        <p:spPr>
          <a:xfrm>
            <a:off x="4651822" y="6122828"/>
            <a:ext cx="41486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Bottleneck link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FB626C71-4235-9BF8-57B7-91B5B7203238}"/>
              </a:ext>
            </a:extLst>
          </p:cNvPr>
          <p:cNvCxnSpPr/>
          <p:nvPr/>
        </p:nvCxnSpPr>
        <p:spPr>
          <a:xfrm flipV="1">
            <a:off x="6185516" y="5313749"/>
            <a:ext cx="0" cy="671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BD6C0C7C-AE63-18AC-952F-9B8F9B421396}"/>
              </a:ext>
            </a:extLst>
          </p:cNvPr>
          <p:cNvCxnSpPr>
            <a:cxnSpLocks/>
          </p:cNvCxnSpPr>
          <p:nvPr/>
        </p:nvCxnSpPr>
        <p:spPr>
          <a:xfrm>
            <a:off x="6955655" y="5313749"/>
            <a:ext cx="0" cy="6710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01F229BA-63F7-D717-0D41-F36E57C82594}"/>
              </a:ext>
            </a:extLst>
          </p:cNvPr>
          <p:cNvSpPr txBox="1"/>
          <p:nvPr/>
        </p:nvSpPr>
        <p:spPr>
          <a:xfrm>
            <a:off x="4754764" y="5313763"/>
            <a:ext cx="13176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Loss, ACKs, etc.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2119B8E-B796-2B46-F956-EF42FBDEF367}"/>
              </a:ext>
            </a:extLst>
          </p:cNvPr>
          <p:cNvSpPr txBox="1"/>
          <p:nvPr/>
        </p:nvSpPr>
        <p:spPr>
          <a:xfrm>
            <a:off x="7031909" y="5351149"/>
            <a:ext cx="2406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Congestion window, </a:t>
            </a:r>
            <a:r>
              <a:rPr lang="en-US" dirty="0">
                <a:latin typeface="Helvetica" pitchFamily="2" charset="0"/>
              </a:rPr>
              <a:t>sending rate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8EDEAE8-FD1E-6B13-733E-CFD7C13C3AE3}"/>
              </a:ext>
            </a:extLst>
          </p:cNvPr>
          <p:cNvSpPr txBox="1"/>
          <p:nvPr/>
        </p:nvSpPr>
        <p:spPr>
          <a:xfrm>
            <a:off x="9658746" y="4998555"/>
            <a:ext cx="2091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Steady state?</a:t>
            </a:r>
          </a:p>
          <a:p>
            <a:pPr algn="l"/>
            <a:endParaRPr lang="en-US" sz="2000" dirty="0">
              <a:latin typeface="Helvetica" pitchFamily="2" charset="0"/>
            </a:endParaRPr>
          </a:p>
          <a:p>
            <a:pPr algn="l"/>
            <a:r>
              <a:rPr lang="en-US" sz="2000" dirty="0">
                <a:latin typeface="Helvetica" pitchFamily="2" charset="0"/>
              </a:rPr>
              <a:t>How to get to steady state?</a:t>
            </a:r>
          </a:p>
        </p:txBody>
      </p:sp>
    </p:spTree>
    <p:extLst>
      <p:ext uri="{BB962C8B-B14F-4D97-AF65-F5344CB8AC3E}">
        <p14:creationId xmlns:p14="http://schemas.microsoft.com/office/powerpoint/2010/main" val="222882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5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6" grpId="0"/>
      <p:bldP spid="16" grpId="1"/>
      <p:bldP spid="22" grpId="0"/>
      <p:bldP spid="22" grpId="1"/>
      <p:bldP spid="27" grpId="0"/>
      <p:bldP spid="56" grpId="0"/>
      <p:bldP spid="56" grpId="1"/>
      <p:bldP spid="68" grpId="0"/>
      <p:bldP spid="68" grpId="1"/>
      <p:bldP spid="70" grpId="0"/>
      <p:bldP spid="70" grpId="1"/>
      <p:bldP spid="71" grpId="0"/>
      <p:bldP spid="34" grpId="0" animBg="1"/>
      <p:bldP spid="34" grpId="1" animBg="1"/>
      <p:bldP spid="36" grpId="0" animBg="1"/>
      <p:bldP spid="36" grpId="1" animBg="1"/>
      <p:bldP spid="39" grpId="0" animBg="1"/>
      <p:bldP spid="39" grpId="1" animBg="1"/>
      <p:bldP spid="41" grpId="0" animBg="1"/>
      <p:bldP spid="41" grpId="1" animBg="1"/>
      <p:bldP spid="46" grpId="0" animBg="1"/>
      <p:bldP spid="46" grpId="1" animBg="1"/>
      <p:bldP spid="51" grpId="0" animBg="1"/>
      <p:bldP spid="51" grpId="1" animBg="1"/>
      <p:bldP spid="58" grpId="0" animBg="1"/>
      <p:bldP spid="58" grpId="1" animBg="1"/>
      <p:bldP spid="94" grpId="0" animBg="1"/>
      <p:bldP spid="94" grpId="1" animBg="1"/>
      <p:bldP spid="97" grpId="0" animBg="1"/>
      <p:bldP spid="97" grpId="1" animBg="1"/>
      <p:bldP spid="98" grpId="0"/>
      <p:bldP spid="99" grpId="0" animBg="1"/>
      <p:bldP spid="101" grpId="0" animBg="1"/>
      <p:bldP spid="102" grpId="0"/>
      <p:bldP spid="111" grpId="0"/>
      <p:bldP spid="112" grpId="0"/>
      <p:bldP spid="113" grpId="0" animBg="1"/>
      <p:bldP spid="114" grpId="0"/>
      <p:bldP spid="120" grpId="0"/>
      <p:bldP spid="121" grpId="0"/>
      <p:bldP spid="1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2EE51-4C03-B44C-93A2-EF63527E7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Distinction: In-flight versus window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671CF8-4B35-8649-A6B2-2ED4ECBB38BF}"/>
              </a:ext>
            </a:extLst>
          </p:cNvPr>
          <p:cNvSpPr txBox="1"/>
          <p:nvPr/>
        </p:nvSpPr>
        <p:spPr>
          <a:xfrm>
            <a:off x="838200" y="169068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 far, window and in-flight referred to the same data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Fast retransmit &amp; fast recovery differentiate the two notions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7B65598-4BAF-8647-8785-B236B8E8A228}"/>
              </a:ext>
            </a:extLst>
          </p:cNvPr>
          <p:cNvGrpSpPr/>
          <p:nvPr/>
        </p:nvGrpSpPr>
        <p:grpSpPr>
          <a:xfrm>
            <a:off x="1262033" y="4288317"/>
            <a:ext cx="4098976" cy="493632"/>
            <a:chOff x="2038352" y="4479756"/>
            <a:chExt cx="7478713" cy="636306"/>
          </a:xfrm>
        </p:grpSpPr>
        <p:grpSp>
          <p:nvGrpSpPr>
            <p:cNvPr id="7" name="Group 2">
              <a:extLst>
                <a:ext uri="{FF2B5EF4-FFF2-40B4-BE49-F238E27FC236}">
                  <a16:creationId xmlns:a16="http://schemas.microsoft.com/office/drawing/2014/main" id="{AFEDCA90-2546-BB4D-A1AF-809C87328D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8" name="Rectangle 1">
                <a:extLst>
                  <a:ext uri="{FF2B5EF4-FFF2-40B4-BE49-F238E27FC236}">
                    <a16:creationId xmlns:a16="http://schemas.microsoft.com/office/drawing/2014/main" id="{6DEF4E3B-0B3B-0649-93C3-1E2BDA731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D54AA17-2CA5-A64B-A32F-0A51C4624A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0F942F9-D422-8A4B-A1A1-5BBC590978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DC1E150-9344-FE4B-80E5-A4F6C20E02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CF9B829-6ECC-984E-83AB-AAF9D4919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8FD09D9-05D0-474B-BEEA-B3BA254AD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01B6607-C28A-A849-9181-D3BBB6302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E62E6217-5BA2-FD44-BE56-EEA5F43F8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C39D8DF-1616-BD40-93C9-5656BC0AA5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9F66B73-8C06-2D4A-8173-9073C9EF3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2CE6918-C584-C342-A1BD-46615EF208C2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7EAD086-9850-9140-8461-9EDE2B870E0C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A594F-36ED-1049-8304-F1D36DC37322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6B1B1C-3382-CD4A-B01C-E5738AE8F8F4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7A8F870-AD4F-3345-AFBC-43E65529070E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095F874-5DD5-654F-87CD-F83E9C84F053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09B25-FACB-994B-8309-2DA2ED909ECB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FC94F6-B525-8C44-828F-ADE983EFA393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A9ADBDA-45AD-B04B-A2CB-1DF8FCD32C98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C2FFA0B-DCE0-7B42-AD80-6C1C2A9F8953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529181C-F3A2-FF42-92A2-ACCB9D05B3A1}"/>
              </a:ext>
            </a:extLst>
          </p:cNvPr>
          <p:cNvGrpSpPr/>
          <p:nvPr/>
        </p:nvGrpSpPr>
        <p:grpSpPr>
          <a:xfrm>
            <a:off x="1043127" y="4888651"/>
            <a:ext cx="2271948" cy="1189758"/>
            <a:chOff x="2265162" y="5155302"/>
            <a:chExt cx="2065510" cy="114227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2F8308-4C5F-2242-B276-E38396B016BE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A4E3CAC-DC4E-6348-81CB-F518623B610A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EEEFA-0F2C-D14A-BA67-73BC96BFDB88}"/>
              </a:ext>
            </a:extLst>
          </p:cNvPr>
          <p:cNvGrpSpPr/>
          <p:nvPr/>
        </p:nvGrpSpPr>
        <p:grpSpPr>
          <a:xfrm>
            <a:off x="3506723" y="4903060"/>
            <a:ext cx="2271948" cy="1140442"/>
            <a:chOff x="2265162" y="5155302"/>
            <a:chExt cx="2065510" cy="109492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DD86D24-17B6-8047-854F-8DD007A7B7E5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727D221-F317-624C-89CA-13CC8913C833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2D037712-7C05-644E-80F0-D27AF2D51978}"/>
              </a:ext>
            </a:extLst>
          </p:cNvPr>
          <p:cNvSpPr txBox="1"/>
          <p:nvPr/>
        </p:nvSpPr>
        <p:spPr>
          <a:xfrm>
            <a:off x="1851207" y="3035134"/>
            <a:ext cx="38355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Helvetica" pitchFamily="2" charset="0"/>
              </a:rPr>
              <a:t>cwnd</a:t>
            </a:r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 = 6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53C1486-2BC3-A540-A269-FE0D88D2FA80}"/>
              </a:ext>
            </a:extLst>
          </p:cNvPr>
          <p:cNvCxnSpPr>
            <a:cxnSpLocks/>
          </p:cNvCxnSpPr>
          <p:nvPr/>
        </p:nvCxnSpPr>
        <p:spPr>
          <a:xfrm>
            <a:off x="246687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2">
            <a:extLst>
              <a:ext uri="{FF2B5EF4-FFF2-40B4-BE49-F238E27FC236}">
                <a16:creationId xmlns:a16="http://schemas.microsoft.com/office/drawing/2014/main" id="{1AB4ACDB-A045-0F4E-9FB1-12C1ABFC286E}"/>
              </a:ext>
            </a:extLst>
          </p:cNvPr>
          <p:cNvGrpSpPr>
            <a:grpSpLocks/>
          </p:cNvGrpSpPr>
          <p:nvPr/>
        </p:nvGrpSpPr>
        <p:grpSpPr bwMode="auto">
          <a:xfrm>
            <a:off x="6554663" y="4288317"/>
            <a:ext cx="4098976" cy="493632"/>
            <a:chOff x="514350" y="4883611"/>
            <a:chExt cx="7479030" cy="635679"/>
          </a:xfrm>
        </p:grpSpPr>
        <p:sp>
          <p:nvSpPr>
            <p:cNvPr id="49" name="Rectangle 1">
              <a:extLst>
                <a:ext uri="{FF2B5EF4-FFF2-40B4-BE49-F238E27FC236}">
                  <a16:creationId xmlns:a16="http://schemas.microsoft.com/office/drawing/2014/main" id="{44E2B962-2F9C-6045-BFAB-09C22B99C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EA39427-BCFA-E042-9AB9-D1809F1A3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1357221-2081-4E4F-9A7E-D025F5C8E8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1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AC6ABCB-8CB0-594D-86E9-329D6AE3CB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9B5AA6B-57D9-3C4D-898C-E58063D44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630C7A29-E825-BB4F-A5E3-408B0E8AF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59" y="4883613"/>
              <a:ext cx="754379" cy="635677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BD23E11-FEFA-4640-A613-73EFF0CA9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DC75187-10BF-1646-862E-A183253816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9A9084-2894-A649-96D8-163BF709DD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1" y="4883612"/>
              <a:ext cx="754379" cy="63417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5E748D1-9B02-1045-8ECF-C07DAABDC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D20711B-4B95-B445-BE5D-3F0F60D1E900}"/>
              </a:ext>
            </a:extLst>
          </p:cNvPr>
          <p:cNvSpPr txBox="1"/>
          <p:nvPr/>
        </p:nvSpPr>
        <p:spPr>
          <a:xfrm>
            <a:off x="6666452" y="435127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2979D7-8BC7-5548-B9C9-796DF135D583}"/>
              </a:ext>
            </a:extLst>
          </p:cNvPr>
          <p:cNvSpPr txBox="1"/>
          <p:nvPr/>
        </p:nvSpPr>
        <p:spPr>
          <a:xfrm>
            <a:off x="7040779" y="43571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4816C73-2568-1E47-A1CB-AF225886601B}"/>
              </a:ext>
            </a:extLst>
          </p:cNvPr>
          <p:cNvSpPr txBox="1"/>
          <p:nvPr/>
        </p:nvSpPr>
        <p:spPr>
          <a:xfrm>
            <a:off x="7432864" y="4364393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617005-AE1F-334E-82D9-39E9183E413B}"/>
              </a:ext>
            </a:extLst>
          </p:cNvPr>
          <p:cNvSpPr txBox="1"/>
          <p:nvPr/>
        </p:nvSpPr>
        <p:spPr>
          <a:xfrm>
            <a:off x="7818086" y="4354890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4EE7389-451B-5949-8AC2-21FC6DCBED3E}"/>
              </a:ext>
            </a:extLst>
          </p:cNvPr>
          <p:cNvSpPr txBox="1"/>
          <p:nvPr/>
        </p:nvSpPr>
        <p:spPr>
          <a:xfrm>
            <a:off x="8265163" y="435847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DB8757D-5548-954D-A269-86B2AEF8342D}"/>
              </a:ext>
            </a:extLst>
          </p:cNvPr>
          <p:cNvSpPr txBox="1"/>
          <p:nvPr/>
        </p:nvSpPr>
        <p:spPr>
          <a:xfrm>
            <a:off x="8639490" y="4364394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0261CD1-959E-1F4B-AE94-F00FC3BD76BD}"/>
              </a:ext>
            </a:extLst>
          </p:cNvPr>
          <p:cNvSpPr txBox="1"/>
          <p:nvPr/>
        </p:nvSpPr>
        <p:spPr>
          <a:xfrm>
            <a:off x="9071940" y="4371594"/>
            <a:ext cx="187379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21C5AB-AF32-8F49-BA47-FE054B8296A7}"/>
              </a:ext>
            </a:extLst>
          </p:cNvPr>
          <p:cNvSpPr txBox="1"/>
          <p:nvPr/>
        </p:nvSpPr>
        <p:spPr>
          <a:xfrm>
            <a:off x="9491953" y="4369009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39E0C-DDE9-6642-AC5B-FA287BEC5090}"/>
              </a:ext>
            </a:extLst>
          </p:cNvPr>
          <p:cNvSpPr txBox="1"/>
          <p:nvPr/>
        </p:nvSpPr>
        <p:spPr>
          <a:xfrm>
            <a:off x="10334346" y="4363616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9EA29ED-43FE-874B-9E90-CAC436BF4621}"/>
              </a:ext>
            </a:extLst>
          </p:cNvPr>
          <p:cNvSpPr txBox="1"/>
          <p:nvPr/>
        </p:nvSpPr>
        <p:spPr>
          <a:xfrm>
            <a:off x="9905897" y="4358185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F0C108-6ED7-0B45-A784-3DF1D12EE0E8}"/>
              </a:ext>
            </a:extLst>
          </p:cNvPr>
          <p:cNvSpPr txBox="1"/>
          <p:nvPr/>
        </p:nvSpPr>
        <p:spPr>
          <a:xfrm>
            <a:off x="7842756" y="3030929"/>
            <a:ext cx="25537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inflight = 3</a:t>
            </a:r>
            <a:endParaRPr lang="en-US" sz="3600" dirty="0">
              <a:latin typeface="Helvetica" pitchFamily="2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1B12CED-F509-3C43-9FED-C8ECE0477D06}"/>
              </a:ext>
            </a:extLst>
          </p:cNvPr>
          <p:cNvCxnSpPr>
            <a:cxnSpLocks/>
          </p:cNvCxnSpPr>
          <p:nvPr/>
        </p:nvCxnSpPr>
        <p:spPr>
          <a:xfrm>
            <a:off x="7759507" y="3845616"/>
            <a:ext cx="248068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76B5711-9542-0E46-9419-0687C82E6174}"/>
              </a:ext>
            </a:extLst>
          </p:cNvPr>
          <p:cNvSpPr txBox="1"/>
          <p:nvPr/>
        </p:nvSpPr>
        <p:spPr>
          <a:xfrm>
            <a:off x="6406282" y="5136547"/>
            <a:ext cx="45304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Triple duplicate ACKs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 (assume subsequent 3 pieces of data were successfully received)</a:t>
            </a:r>
          </a:p>
        </p:txBody>
      </p:sp>
      <p:sp>
        <p:nvSpPr>
          <p:cNvPr id="100" name="Right Brace 99">
            <a:extLst>
              <a:ext uri="{FF2B5EF4-FFF2-40B4-BE49-F238E27FC236}">
                <a16:creationId xmlns:a16="http://schemas.microsoft.com/office/drawing/2014/main" id="{B1AA626E-5990-8B4D-B763-AFB3AAD2C2C8}"/>
              </a:ext>
            </a:extLst>
          </p:cNvPr>
          <p:cNvSpPr/>
          <p:nvPr/>
        </p:nvSpPr>
        <p:spPr>
          <a:xfrm rot="5400000">
            <a:off x="8703425" y="4448913"/>
            <a:ext cx="257130" cy="116261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2BC025B-0A4A-8E4A-88A4-41FE4DC7CCE0}"/>
              </a:ext>
            </a:extLst>
          </p:cNvPr>
          <p:cNvSpPr txBox="1"/>
          <p:nvPr/>
        </p:nvSpPr>
        <p:spPr>
          <a:xfrm>
            <a:off x="-31756" y="4278909"/>
            <a:ext cx="1153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Sender’s view: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C269D1F-0BB6-ED40-9250-E50FA911ADE2}"/>
              </a:ext>
            </a:extLst>
          </p:cNvPr>
          <p:cNvSpPr txBox="1"/>
          <p:nvPr/>
        </p:nvSpPr>
        <p:spPr>
          <a:xfrm>
            <a:off x="0" y="6095699"/>
            <a:ext cx="62037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Courier" pitchFamily="2" charset="0"/>
              </a:rPr>
              <a:t>cwnd</a:t>
            </a:r>
            <a:r>
              <a:rPr lang="en-US" sz="2000" dirty="0">
                <a:latin typeface="Helvetica" pitchFamily="2" charset="0"/>
              </a:rPr>
              <a:t> is the interval between the last cumulatively </a:t>
            </a:r>
            <a:r>
              <a:rPr lang="en-US" sz="2000" dirty="0" err="1">
                <a:latin typeface="Helvetica" pitchFamily="2" charset="0"/>
              </a:rPr>
              <a:t>ACK’ed</a:t>
            </a:r>
            <a:r>
              <a:rPr lang="en-US" sz="2000" dirty="0">
                <a:latin typeface="Helvetica" pitchFamily="2" charset="0"/>
              </a:rPr>
              <a:t>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 and the last transmitted </a:t>
            </a:r>
            <a:r>
              <a:rPr lang="en-US" sz="2000" dirty="0" err="1">
                <a:latin typeface="Helvetica" pitchFamily="2" charset="0"/>
              </a:rPr>
              <a:t>seq</a:t>
            </a:r>
            <a:r>
              <a:rPr lang="en-US" sz="2000" dirty="0">
                <a:latin typeface="Helvetica" pitchFamily="2" charset="0"/>
              </a:rPr>
              <a:t>#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B37F27-6A8F-6841-9AF4-FEE4680F9024}"/>
              </a:ext>
            </a:extLst>
          </p:cNvPr>
          <p:cNvSpPr txBox="1"/>
          <p:nvPr/>
        </p:nvSpPr>
        <p:spPr>
          <a:xfrm>
            <a:off x="6486833" y="6138692"/>
            <a:ext cx="4449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Courier" pitchFamily="2" charset="0"/>
              </a:rPr>
              <a:t>inflight</a:t>
            </a:r>
            <a:r>
              <a:rPr lang="en-US" sz="2000" dirty="0">
                <a:latin typeface="Helvetica" pitchFamily="2" charset="0"/>
              </a:rPr>
              <a:t> is the data currently believed to be in flight.</a:t>
            </a:r>
          </a:p>
        </p:txBody>
      </p:sp>
    </p:spTree>
    <p:extLst>
      <p:ext uri="{BB962C8B-B14F-4D97-AF65-F5344CB8AC3E}">
        <p14:creationId xmlns:p14="http://schemas.microsoft.com/office/powerpoint/2010/main" val="301915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9" grpId="0"/>
      <p:bldP spid="40" grpId="0"/>
      <p:bldP spid="41" grpId="0"/>
      <p:bldP spid="42" grpId="0"/>
      <p:bldP spid="43" grpId="0"/>
      <p:bldP spid="43" grpId="1"/>
      <p:bldP spid="44" grpId="0"/>
      <p:bldP spid="44" grpId="1"/>
      <p:bldP spid="45" grpId="0"/>
      <p:bldP spid="45" grpId="1"/>
      <p:bldP spid="46" grpId="0"/>
      <p:bldP spid="47" grpId="0"/>
      <p:bldP spid="48" grpId="0"/>
      <p:bldP spid="65" grpId="0"/>
      <p:bldP spid="98" grpId="0"/>
      <p:bldP spid="100" grpId="0" animBg="1"/>
      <p:bldP spid="101" grpId="0"/>
      <p:bldP spid="104" grpId="0"/>
      <p:bldP spid="10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The fact that ACKs are coming means that data is getting delivered to the receiver, albeit with some loss.</a:t>
            </a:r>
          </a:p>
          <a:p>
            <a:r>
              <a:rPr lang="en-US" dirty="0"/>
              <a:t>Note: Before the dup ACKs arrive, we assume </a:t>
            </a:r>
            <a:r>
              <a:rPr lang="en-US" dirty="0">
                <a:latin typeface="Courier" pitchFamily="2" charset="0"/>
              </a:rPr>
              <a:t>inflight = </a:t>
            </a:r>
            <a:r>
              <a:rPr lang="en-US" dirty="0" err="1">
                <a:latin typeface="Courier" pitchFamily="2" charset="0"/>
              </a:rPr>
              <a:t>cwnd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TCP sender does two actions with fast retransmit</a:t>
            </a:r>
          </a:p>
        </p:txBody>
      </p:sp>
    </p:spTree>
    <p:extLst>
      <p:ext uri="{BB962C8B-B14F-4D97-AF65-F5344CB8AC3E}">
        <p14:creationId xmlns:p14="http://schemas.microsoft.com/office/powerpoint/2010/main" val="1096605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6139"/>
          </a:xfrm>
        </p:spPr>
        <p:txBody>
          <a:bodyPr>
            <a:normAutofit/>
          </a:bodyPr>
          <a:lstStyle/>
          <a:p>
            <a:r>
              <a:rPr lang="en-US" dirty="0"/>
              <a:t>(1) Reduce the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in-flight</a:t>
            </a:r>
            <a:r>
              <a:rPr lang="en-US" dirty="0"/>
              <a:t> gently</a:t>
            </a:r>
          </a:p>
          <a:p>
            <a:pPr lvl="1"/>
            <a:r>
              <a:rPr lang="en-US" dirty="0"/>
              <a:t>Don’t drop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all the way down to 1 MSS</a:t>
            </a:r>
          </a:p>
          <a:p>
            <a:endParaRPr lang="en-US" dirty="0"/>
          </a:p>
          <a:p>
            <a:r>
              <a:rPr lang="en-US" dirty="0"/>
              <a:t>Reduce the amount of in-flight data </a:t>
            </a:r>
            <a:r>
              <a:rPr lang="en-US" dirty="0">
                <a:solidFill>
                  <a:srgbClr val="C00000"/>
                </a:solidFill>
              </a:rPr>
              <a:t>multiplicatively</a:t>
            </a:r>
          </a:p>
          <a:p>
            <a:pPr lvl="1"/>
            <a:r>
              <a:rPr lang="en-US" dirty="0"/>
              <a:t>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  <a:sym typeface="Wingdings" pitchFamily="2" charset="2"/>
              </a:rPr>
              <a:t>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inflight / 2</a:t>
            </a:r>
          </a:p>
          <a:p>
            <a:pPr lvl="1"/>
            <a:r>
              <a:rPr lang="en-US" dirty="0"/>
              <a:t>That is, set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 = (inflight / 2) + 3MSS</a:t>
            </a:r>
          </a:p>
          <a:p>
            <a:pPr lvl="1"/>
            <a:r>
              <a:rPr lang="en-US" dirty="0"/>
              <a:t>This step is called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multiplicative decrease</a:t>
            </a:r>
          </a:p>
          <a:p>
            <a:pPr lvl="1"/>
            <a:r>
              <a:rPr lang="en-US" dirty="0"/>
              <a:t>Algorithm also sets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/>
              <a:t> to </a:t>
            </a:r>
            <a:r>
              <a:rPr lang="en-US" dirty="0">
                <a:latin typeface="Courier" pitchFamily="2" charset="0"/>
              </a:rPr>
              <a:t>inflight / 2</a:t>
            </a:r>
          </a:p>
        </p:txBody>
      </p:sp>
    </p:spTree>
    <p:extLst>
      <p:ext uri="{BB962C8B-B14F-4D97-AF65-F5344CB8AC3E}">
        <p14:creationId xmlns:p14="http://schemas.microsoft.com/office/powerpoint/2010/main" val="247782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46B8-FE42-4945-81CB-828694AF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14937-687E-A84C-909A-A3CB0A676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Suppose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(before triple dup ACK) were both 8 MSS. </a:t>
            </a:r>
          </a:p>
          <a:p>
            <a:r>
              <a:rPr lang="en-US" dirty="0"/>
              <a:t>After triple dup ACK, reduce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to 4 MSS</a:t>
            </a:r>
          </a:p>
          <a:p>
            <a:r>
              <a:rPr lang="en-US" i="1" dirty="0"/>
              <a:t>Assume</a:t>
            </a:r>
            <a:r>
              <a:rPr lang="en-US" dirty="0"/>
              <a:t> 3 of those 8 MSS no longer in flight; set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= 7 MSS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635BAA9-4EFF-1749-AC4C-B418DEAF44F5}"/>
              </a:ext>
            </a:extLst>
          </p:cNvPr>
          <p:cNvGrpSpPr/>
          <p:nvPr/>
        </p:nvGrpSpPr>
        <p:grpSpPr>
          <a:xfrm>
            <a:off x="1293677" y="5666764"/>
            <a:ext cx="2271948" cy="1182433"/>
            <a:chOff x="1619362" y="5155302"/>
            <a:chExt cx="2065510" cy="11352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26B13D0-209B-6149-92A7-FB5C609D3521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B02CB64-071F-EE46-B920-30DB047CB78E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E7CDB7AD-0863-8346-ADDB-59180FED6868}"/>
              </a:ext>
            </a:extLst>
          </p:cNvPr>
          <p:cNvSpPr txBox="1"/>
          <p:nvPr/>
        </p:nvSpPr>
        <p:spPr>
          <a:xfrm>
            <a:off x="3341844" y="4116067"/>
            <a:ext cx="4105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cwnd</a:t>
            </a:r>
            <a:r>
              <a:rPr lang="en-US" sz="2400" dirty="0">
                <a:latin typeface="Courier" pitchFamily="2" charset="0"/>
              </a:rPr>
              <a:t> = inflight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E79FFB-596A-CD4A-84A1-102396784F0A}"/>
              </a:ext>
            </a:extLst>
          </p:cNvPr>
          <p:cNvCxnSpPr>
            <a:cxnSpLocks/>
          </p:cNvCxnSpPr>
          <p:nvPr/>
        </p:nvCxnSpPr>
        <p:spPr>
          <a:xfrm>
            <a:off x="3427772" y="4645938"/>
            <a:ext cx="332364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5C372B4-EC63-3148-9F29-2E7F5E4725FF}"/>
              </a:ext>
            </a:extLst>
          </p:cNvPr>
          <p:cNvSpPr txBox="1"/>
          <p:nvPr/>
        </p:nvSpPr>
        <p:spPr>
          <a:xfrm>
            <a:off x="7857733" y="5866567"/>
            <a:ext cx="206117" cy="310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  <a:latin typeface="Helvetica" pitchFamily="2" charset="0"/>
              </a:rPr>
              <a:t>5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98CEA4A-CC70-3A4E-9D23-DEF125A7C834}"/>
              </a:ext>
            </a:extLst>
          </p:cNvPr>
          <p:cNvGrpSpPr/>
          <p:nvPr/>
        </p:nvGrpSpPr>
        <p:grpSpPr>
          <a:xfrm>
            <a:off x="2222928" y="5066429"/>
            <a:ext cx="7422621" cy="504868"/>
            <a:chOff x="2222928" y="5066429"/>
            <a:chExt cx="7422621" cy="50486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B078E7B-1397-0540-B3AB-262F96CCBFF3}"/>
                </a:ext>
              </a:extLst>
            </p:cNvPr>
            <p:cNvGrpSpPr/>
            <p:nvPr/>
          </p:nvGrpSpPr>
          <p:grpSpPr>
            <a:xfrm>
              <a:off x="2222928" y="5066429"/>
              <a:ext cx="4098976" cy="493632"/>
              <a:chOff x="2038352" y="4479756"/>
              <a:chExt cx="7478713" cy="636306"/>
            </a:xfrm>
          </p:grpSpPr>
          <p:grpSp>
            <p:nvGrpSpPr>
              <p:cNvPr id="28" name="Group 2">
                <a:extLst>
                  <a:ext uri="{FF2B5EF4-FFF2-40B4-BE49-F238E27FC236}">
                    <a16:creationId xmlns:a16="http://schemas.microsoft.com/office/drawing/2014/main" id="{6A5DE898-B5EC-B143-BC39-8011A6BB8B7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39" name="Rectangle 1">
                  <a:extLst>
                    <a:ext uri="{FF2B5EF4-FFF2-40B4-BE49-F238E27FC236}">
                      <a16:creationId xmlns:a16="http://schemas.microsoft.com/office/drawing/2014/main" id="{4E75EA9A-E01A-6448-9512-059C09E02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275F7ACC-9E80-EE4A-821A-1B3D12654C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2D3AE4A-EC12-A84F-BA38-C74D003F4A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680B016A-C90C-374D-B57F-6EB4FECA56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0226B6F2-259F-0E41-9AA9-A9445B3047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4266F81-D9D8-114E-A25A-2DEFDB1482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9D2B48-2807-D54B-82C9-939FD16073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76BC657-7F86-4847-8BC3-D415B85D3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A2016A0-B9C3-644D-8397-6BA2121288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593B3DDC-F8DF-AF4D-8D25-5157F82737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A4291EB-3BE5-0F40-816D-3E7839240CD4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8C300E-7314-9149-B6A9-58C29277E68C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B1016-ED94-BC46-8650-39D2695C857F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3240759-3F50-F745-8B71-DEAA7A266C5F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4434A24-214D-0846-90B6-C7944D0CF543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6813B94-FC1F-904D-B51C-B8934A606EBF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D3D70CF-9AE9-7548-B9D8-A0161B28421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85C2C9C-B1AA-734F-AE6A-3423E7FF3E19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0AC30D7-862E-7A43-B799-5FACAEEDE37C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1EFCB2-2F25-4E47-BB56-DC3FBF679608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6F7643-A628-3B44-8653-32F6CFE65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37970" y="508062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B1AB600-D225-204A-9CF0-4D725DF28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417" y="507766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FACD218-3E6A-FB40-B9EC-7ACC5B8A4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4865" y="5082417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59D4438-024D-2A4E-AF4E-107E0A00F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8312" y="5079459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F602CE8-4907-2E41-8F41-011D41B8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91759" y="5077667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C6CB50-E81E-A047-9CE2-6F1193D19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05207" y="508125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6B3C12D-1B49-6343-A5F7-814EA87AA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8654" y="5078293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1C6C1B4-58B4-9643-88A8-F720935FF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2102" y="5077666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AD685D-7FF4-A845-8F88-C1C5FD53BBB5}"/>
                </a:ext>
              </a:extLst>
            </p:cNvPr>
            <p:cNvSpPr txBox="1"/>
            <p:nvPr/>
          </p:nvSpPr>
          <p:spPr>
            <a:xfrm>
              <a:off x="7627347" y="5129387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2013869-0437-E84B-8771-F2F247A0D787}"/>
                </a:ext>
              </a:extLst>
            </p:cNvPr>
            <p:cNvSpPr txBox="1"/>
            <p:nvPr/>
          </p:nvSpPr>
          <p:spPr>
            <a:xfrm>
              <a:off x="6424774" y="5153741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34F9E-D400-9E4E-9715-94AC3372D5D5}"/>
                </a:ext>
              </a:extLst>
            </p:cNvPr>
            <p:cNvSpPr txBox="1"/>
            <p:nvPr/>
          </p:nvSpPr>
          <p:spPr>
            <a:xfrm>
              <a:off x="6809996" y="5144238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BCE03B2-141A-AA4E-AC56-C56015B385FC}"/>
                </a:ext>
              </a:extLst>
            </p:cNvPr>
            <p:cNvSpPr txBox="1"/>
            <p:nvPr/>
          </p:nvSpPr>
          <p:spPr>
            <a:xfrm>
              <a:off x="7257073" y="514782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5702F83-8856-0841-8254-718D7F028EDC}"/>
                </a:ext>
              </a:extLst>
            </p:cNvPr>
            <p:cNvSpPr txBox="1"/>
            <p:nvPr/>
          </p:nvSpPr>
          <p:spPr>
            <a:xfrm>
              <a:off x="8063850" y="5160942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4DA3F7-532D-E841-9385-AC42998F5233}"/>
                </a:ext>
              </a:extLst>
            </p:cNvPr>
            <p:cNvSpPr txBox="1"/>
            <p:nvPr/>
          </p:nvSpPr>
          <p:spPr>
            <a:xfrm>
              <a:off x="8483863" y="515835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5B29A69-9F6C-EC43-B0C5-308E8894956D}"/>
                </a:ext>
              </a:extLst>
            </p:cNvPr>
            <p:cNvSpPr txBox="1"/>
            <p:nvPr/>
          </p:nvSpPr>
          <p:spPr>
            <a:xfrm>
              <a:off x="9326256" y="5152964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6226E6-18D0-2A44-8ACB-A619B0018912}"/>
                </a:ext>
              </a:extLst>
            </p:cNvPr>
            <p:cNvSpPr txBox="1"/>
            <p:nvPr/>
          </p:nvSpPr>
          <p:spPr>
            <a:xfrm>
              <a:off x="8897807" y="514753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49" name="Right Brace 48">
            <a:extLst>
              <a:ext uri="{FF2B5EF4-FFF2-40B4-BE49-F238E27FC236}">
                <a16:creationId xmlns:a16="http://schemas.microsoft.com/office/drawing/2014/main" id="{B3283E32-02E1-7C4F-8FF8-524FC3C1EC23}"/>
              </a:ext>
            </a:extLst>
          </p:cNvPr>
          <p:cNvSpPr/>
          <p:nvPr/>
        </p:nvSpPr>
        <p:spPr>
          <a:xfrm rot="5400000">
            <a:off x="4320143" y="5345860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CCCFBFA-7693-444A-A98B-8778C47A0BC3}"/>
              </a:ext>
            </a:extLst>
          </p:cNvPr>
          <p:cNvSpPr txBox="1"/>
          <p:nvPr/>
        </p:nvSpPr>
        <p:spPr>
          <a:xfrm>
            <a:off x="3992834" y="6129837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6963140-EC67-D143-AAED-38D3DB2F3819}"/>
              </a:ext>
            </a:extLst>
          </p:cNvPr>
          <p:cNvSpPr txBox="1"/>
          <p:nvPr/>
        </p:nvSpPr>
        <p:spPr>
          <a:xfrm>
            <a:off x="8689980" y="3919074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4</a:t>
            </a:r>
          </a:p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</p:txBody>
      </p:sp>
      <p:sp>
        <p:nvSpPr>
          <p:cNvPr id="54" name="Right Arrow 53">
            <a:extLst>
              <a:ext uri="{FF2B5EF4-FFF2-40B4-BE49-F238E27FC236}">
                <a16:creationId xmlns:a16="http://schemas.microsoft.com/office/drawing/2014/main" id="{F0450E49-7291-344F-843A-DDD56662F15A}"/>
              </a:ext>
            </a:extLst>
          </p:cNvPr>
          <p:cNvSpPr/>
          <p:nvPr/>
        </p:nvSpPr>
        <p:spPr>
          <a:xfrm>
            <a:off x="7257073" y="4126823"/>
            <a:ext cx="1202573" cy="415498"/>
          </a:xfrm>
          <a:prstGeom prst="rightArrow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4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9" grpId="0" animBg="1"/>
      <p:bldP spid="50" grpId="0"/>
      <p:bldP spid="5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3DEE4-7340-A94B-9220-AE8FBC3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retransmit </a:t>
            </a:r>
            <a:r>
              <a:rPr lang="en-US" dirty="0"/>
              <a:t>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3644-E1B9-E14A-B3E8-5F5569CF4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18003" cy="4872355"/>
          </a:xfrm>
        </p:spPr>
        <p:txBody>
          <a:bodyPr>
            <a:normAutofit/>
          </a:bodyPr>
          <a:lstStyle/>
          <a:p>
            <a:r>
              <a:rPr lang="en-US" dirty="0"/>
              <a:t>(2) The seq# from dup ACKs is </a:t>
            </a:r>
            <a:r>
              <a:rPr lang="en-US" dirty="0">
                <a:solidFill>
                  <a:srgbClr val="C00000"/>
                </a:solidFill>
              </a:rPr>
              <a:t>immediately retransmitted</a:t>
            </a:r>
          </a:p>
          <a:p>
            <a:pPr lvl="1"/>
            <a:endParaRPr lang="en-US" dirty="0"/>
          </a:p>
          <a:p>
            <a:r>
              <a:rPr lang="en-US" dirty="0"/>
              <a:t>That is, </a:t>
            </a:r>
            <a:r>
              <a:rPr lang="en-US" dirty="0">
                <a:solidFill>
                  <a:srgbClr val="C00000"/>
                </a:solidFill>
              </a:rPr>
              <a:t>don’t wait for an RTO</a:t>
            </a:r>
            <a:r>
              <a:rPr lang="en-US" dirty="0"/>
              <a:t> if there is sufficiently strong evidence that a packet was lost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196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4C2C1-BB0C-594C-A084-D52D0DC04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9770E-3E41-9549-A7EC-5469AB1C8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31880" cy="4351338"/>
          </a:xfrm>
        </p:spPr>
        <p:txBody>
          <a:bodyPr/>
          <a:lstStyle/>
          <a:p>
            <a:r>
              <a:rPr lang="en-US" dirty="0"/>
              <a:t>Sender keeps the reduced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until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</a:t>
            </a:r>
          </a:p>
          <a:p>
            <a:pPr lvl="1"/>
            <a:r>
              <a:rPr lang="en-US" dirty="0"/>
              <a:t>New ACK: an ACK for the </a:t>
            </a:r>
            <a:r>
              <a:rPr lang="en-US" dirty="0" err="1"/>
              <a:t>seq</a:t>
            </a:r>
            <a:r>
              <a:rPr lang="en-US" dirty="0"/>
              <a:t># that was just retransmitted</a:t>
            </a:r>
          </a:p>
          <a:p>
            <a:pPr lvl="1"/>
            <a:r>
              <a:rPr lang="en-US" dirty="0"/>
              <a:t>May also include the (three or more) pieces of data that were subsequently delivered to generate the duplicate ACKs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Conserve packets in flight:</a:t>
            </a:r>
            <a:r>
              <a:rPr lang="en-US" dirty="0"/>
              <a:t> transmit </a:t>
            </a:r>
            <a:r>
              <a:rPr lang="en-US" i="1" dirty="0"/>
              <a:t>some </a:t>
            </a:r>
            <a:r>
              <a:rPr lang="en-US" dirty="0"/>
              <a:t>data over lossy periods (rather than no data, which would happen if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:= 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2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18003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6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809B063-A206-6643-8A7A-BC74822F13D4}"/>
              </a:ext>
            </a:extLst>
          </p:cNvPr>
          <p:cNvGrpSpPr/>
          <p:nvPr/>
        </p:nvGrpSpPr>
        <p:grpSpPr>
          <a:xfrm>
            <a:off x="1262033" y="4647417"/>
            <a:ext cx="7422621" cy="1531025"/>
            <a:chOff x="1262033" y="4647417"/>
            <a:chExt cx="7422621" cy="15310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480684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A26ADE9-E5D1-AE4D-8CB0-420829676E14}"/>
                </a:ext>
              </a:extLst>
            </p:cNvPr>
            <p:cNvSpPr txBox="1"/>
            <p:nvPr/>
          </p:nvSpPr>
          <p:spPr>
            <a:xfrm>
              <a:off x="6896838" y="586804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359248" y="5347339"/>
            <a:ext cx="387457" cy="108488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D66B48A-DD94-6943-B14F-1498A827EE29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2311621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1" grpId="0" animBg="1"/>
      <p:bldP spid="6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7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BC3156-923F-BB44-AA84-F907FC799D9A}"/>
              </a:ext>
            </a:extLst>
          </p:cNvPr>
          <p:cNvGrpSpPr/>
          <p:nvPr/>
        </p:nvGrpSpPr>
        <p:grpSpPr>
          <a:xfrm>
            <a:off x="1262033" y="4647417"/>
            <a:ext cx="7422621" cy="925359"/>
            <a:chOff x="1262033" y="4647417"/>
            <a:chExt cx="7422621" cy="92535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B6474F8-0302-284D-AEF0-779F3FEA36BF}"/>
                </a:ext>
              </a:extLst>
            </p:cNvPr>
            <p:cNvCxnSpPr>
              <a:cxnSpLocks/>
            </p:cNvCxnSpPr>
            <p:nvPr/>
          </p:nvCxnSpPr>
          <p:spPr>
            <a:xfrm>
              <a:off x="2466877" y="4647417"/>
              <a:ext cx="2910198" cy="0"/>
            </a:xfrm>
            <a:prstGeom prst="straightConnector1">
              <a:avLst/>
            </a:prstGeom>
            <a:ln w="50800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78810" y="5128205"/>
            <a:ext cx="387030" cy="15235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F6146F5-5565-FA4A-A0BD-DD44F9337675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</p:spTree>
    <p:extLst>
      <p:ext uri="{BB962C8B-B14F-4D97-AF65-F5344CB8AC3E}">
        <p14:creationId xmlns:p14="http://schemas.microsoft.com/office/powerpoint/2010/main" val="10919394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Keep incrementing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by 1 MSS for each dup ACK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C1A5269-B3C5-0D46-A474-F3064C8BBA0B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AA8F2C0-A9C6-F744-A0A3-7D2132CC8B0D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BAFDFFB-DD78-D04E-9F23-94AED4DBB73F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2525456" y="3639275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8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2466877" y="4647417"/>
            <a:ext cx="338222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C2FB1B9-A3EA-9641-B893-C71F6CAA08D0}"/>
              </a:ext>
            </a:extLst>
          </p:cNvPr>
          <p:cNvGrpSpPr/>
          <p:nvPr/>
        </p:nvGrpSpPr>
        <p:grpSpPr>
          <a:xfrm>
            <a:off x="1262033" y="5067908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3031939" y="6131316"/>
            <a:ext cx="2224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Assumed not in flight (dup ACK)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784948" y="4920896"/>
            <a:ext cx="388200" cy="1937025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2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8D37F-4106-4F45-A5D3-E1DB18C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</a:t>
            </a:r>
            <a:r>
              <a:rPr lang="en-US" dirty="0">
                <a:solidFill>
                  <a:srgbClr val="C00000"/>
                </a:solidFill>
              </a:rPr>
              <a:t>fast recovery</a:t>
            </a:r>
            <a:r>
              <a:rPr lang="en-US" dirty="0"/>
              <a:t> (RFC 2581)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3C4AD-F232-CC42-9C01-C0DA9E4F2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Eventually a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acknowledging the retransmitted data and all data in between</a:t>
            </a:r>
          </a:p>
          <a:p>
            <a:r>
              <a:rPr lang="en-US" dirty="0"/>
              <a:t>Deflate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to half of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before fast retransmit.</a:t>
            </a:r>
          </a:p>
          <a:p>
            <a:pPr lvl="1"/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/>
              <a:t> and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/>
              <a:t> are aligned and equal once again</a:t>
            </a:r>
          </a:p>
          <a:p>
            <a:r>
              <a:rPr lang="en-US" dirty="0"/>
              <a:t>Perform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this point!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4934CC-5D75-2149-AC2A-582E55C467BA}"/>
              </a:ext>
            </a:extLst>
          </p:cNvPr>
          <p:cNvSpPr txBox="1"/>
          <p:nvPr/>
        </p:nvSpPr>
        <p:spPr>
          <a:xfrm>
            <a:off x="4865705" y="4175399"/>
            <a:ext cx="2460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ourier" pitchFamily="2" charset="0"/>
              </a:rPr>
              <a:t>cwnd</a:t>
            </a:r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 = 3</a:t>
            </a:r>
          </a:p>
          <a:p>
            <a:r>
              <a:rPr lang="en-US" sz="2400" dirty="0">
                <a:solidFill>
                  <a:srgbClr val="C00000"/>
                </a:solidFill>
                <a:latin typeface="Courier" pitchFamily="2" charset="0"/>
              </a:rPr>
              <a:t>inflight = 3</a:t>
            </a:r>
            <a:endParaRPr lang="en-US" sz="2400" dirty="0">
              <a:latin typeface="Courier" pitchFamily="2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B6474F8-0302-284D-AEF0-779F3FEA36BF}"/>
              </a:ext>
            </a:extLst>
          </p:cNvPr>
          <p:cNvCxnSpPr>
            <a:cxnSpLocks/>
          </p:cNvCxnSpPr>
          <p:nvPr/>
        </p:nvCxnSpPr>
        <p:spPr>
          <a:xfrm>
            <a:off x="4961983" y="5081368"/>
            <a:ext cx="1334195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808F807-9456-084A-ADFB-277DA0C0543F}"/>
              </a:ext>
            </a:extLst>
          </p:cNvPr>
          <p:cNvGrpSpPr/>
          <p:nvPr/>
        </p:nvGrpSpPr>
        <p:grpSpPr>
          <a:xfrm>
            <a:off x="1262033" y="5207391"/>
            <a:ext cx="7422621" cy="504868"/>
            <a:chOff x="1262033" y="5067908"/>
            <a:chExt cx="7422621" cy="50486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F2ACA2F-C459-C04A-938B-E349701E5263}"/>
                </a:ext>
              </a:extLst>
            </p:cNvPr>
            <p:cNvGrpSpPr/>
            <p:nvPr/>
          </p:nvGrpSpPr>
          <p:grpSpPr>
            <a:xfrm>
              <a:off x="1262033" y="5067908"/>
              <a:ext cx="4098976" cy="493632"/>
              <a:chOff x="2038352" y="4479756"/>
              <a:chExt cx="7478713" cy="636306"/>
            </a:xfrm>
          </p:grpSpPr>
          <p:grpSp>
            <p:nvGrpSpPr>
              <p:cNvPr id="5" name="Group 2">
                <a:extLst>
                  <a:ext uri="{FF2B5EF4-FFF2-40B4-BE49-F238E27FC236}">
                    <a16:creationId xmlns:a16="http://schemas.microsoft.com/office/drawing/2014/main" id="{1E2BCAB8-8A82-4B43-B9FA-62768CA889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38352" y="4479756"/>
                <a:ext cx="7478713" cy="636306"/>
                <a:chOff x="514350" y="4883611"/>
                <a:chExt cx="7479030" cy="635679"/>
              </a:xfrm>
            </p:grpSpPr>
            <p:sp>
              <p:nvSpPr>
                <p:cNvPr id="16" name="Rectangle 1">
                  <a:extLst>
                    <a:ext uri="{FF2B5EF4-FFF2-40B4-BE49-F238E27FC236}">
                      <a16:creationId xmlns:a16="http://schemas.microsoft.com/office/drawing/2014/main" id="{F459E0C4-236A-7446-A15F-9368990906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68730" y="4883612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5C09944-5550-9246-A75A-264790320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58340" y="4887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C3520C2D-C78E-5448-BD03-87D1D5A7B2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12720" y="4883611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7178E-940B-B141-9F77-D916B77B82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67100" y="488973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3EA750-E92F-6D4C-948A-D6DF81A1D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1480" y="4885921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2E350C2D-4F8A-9F45-A4E5-0DABCACC2BE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75859" y="4883613"/>
                  <a:ext cx="754379" cy="635677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8A0365DF-8948-7044-BE22-4114DE799F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730240" y="488823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101ADDDB-D229-8C48-8D72-D1E977D5E2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48462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F60322B-9E55-9840-BD91-5AA05EFEC7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39001" y="4883612"/>
                  <a:ext cx="754379" cy="634174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E95A094-3C56-0740-A09C-235161BB7F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4350" y="4884420"/>
                  <a:ext cx="754380" cy="617220"/>
                </a:xfrm>
                <a:prstGeom prst="rect">
                  <a:avLst/>
                </a:prstGeom>
                <a:solidFill>
                  <a:schemeClr val="accent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q"/>
                    <a:defRPr sz="28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5000"/>
                    <a:buFont typeface="Wingdings" panose="05000000000000000000" pitchFamily="2" charset="2"/>
                    <a:buChar char="v"/>
                    <a:defRPr sz="24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BB16C1-2AAA-CC4E-9643-7F0C577BDCDC}"/>
                  </a:ext>
                </a:extLst>
              </p:cNvPr>
              <p:cNvSpPr txBox="1"/>
              <p:nvPr/>
            </p:nvSpPr>
            <p:spPr>
              <a:xfrm>
                <a:off x="2242315" y="456091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EFFF33-B32F-774F-A86E-4DFC62F3A0A5}"/>
                  </a:ext>
                </a:extLst>
              </p:cNvPr>
              <p:cNvSpPr txBox="1"/>
              <p:nvPr/>
            </p:nvSpPr>
            <p:spPr>
              <a:xfrm>
                <a:off x="2925286" y="456854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F057DD-338E-7C43-A446-8CAB7BB6CE0B}"/>
                  </a:ext>
                </a:extLst>
              </p:cNvPr>
              <p:cNvSpPr txBox="1"/>
              <p:nvPr/>
            </p:nvSpPr>
            <p:spPr>
              <a:xfrm>
                <a:off x="3640658" y="457782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2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36C4ED-D53E-8843-BB72-7E935C6B981A}"/>
                  </a:ext>
                </a:extLst>
              </p:cNvPr>
              <p:cNvSpPr txBox="1"/>
              <p:nvPr/>
            </p:nvSpPr>
            <p:spPr>
              <a:xfrm>
                <a:off x="4343508" y="456557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3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BB572-96BF-054A-9578-4FC8ADA8667E}"/>
                  </a:ext>
                </a:extLst>
              </p:cNvPr>
              <p:cNvSpPr txBox="1"/>
              <p:nvPr/>
            </p:nvSpPr>
            <p:spPr>
              <a:xfrm>
                <a:off x="5159214" y="4570193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4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D29129-95F5-3D46-AB01-DAD4ACCF1E26}"/>
                  </a:ext>
                </a:extLst>
              </p:cNvPr>
              <p:cNvSpPr txBox="1"/>
              <p:nvPr/>
            </p:nvSpPr>
            <p:spPr>
              <a:xfrm>
                <a:off x="5842186" y="4577821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5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9173E3-9E45-2D47-9F33-ACC4957B9DA5}"/>
                  </a:ext>
                </a:extLst>
              </p:cNvPr>
              <p:cNvSpPr txBox="1"/>
              <p:nvPr/>
            </p:nvSpPr>
            <p:spPr>
              <a:xfrm>
                <a:off x="6631205" y="4587103"/>
                <a:ext cx="341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6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4DADA1-4E0E-3149-8B95-8BE475778E52}"/>
                  </a:ext>
                </a:extLst>
              </p:cNvPr>
              <p:cNvSpPr txBox="1"/>
              <p:nvPr/>
            </p:nvSpPr>
            <p:spPr>
              <a:xfrm>
                <a:off x="7397532" y="4583770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7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5CF963-C25F-E04F-A719-F339401FD03D}"/>
                  </a:ext>
                </a:extLst>
              </p:cNvPr>
              <p:cNvSpPr txBox="1"/>
              <p:nvPr/>
            </p:nvSpPr>
            <p:spPr>
              <a:xfrm>
                <a:off x="8934505" y="4576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CC8CE5-AF4D-FA44-82E2-9A1F4D44D105}"/>
                  </a:ext>
                </a:extLst>
              </p:cNvPr>
              <p:cNvSpPr txBox="1"/>
              <p:nvPr/>
            </p:nvSpPr>
            <p:spPr>
              <a:xfrm>
                <a:off x="8152786" y="4569818"/>
                <a:ext cx="3760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000" dirty="0">
                    <a:solidFill>
                      <a:schemeClr val="bg1"/>
                    </a:solidFill>
                    <a:latin typeface="Helvetica" pitchFamily="2" charset="0"/>
                  </a:rPr>
                  <a:t>0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69A6C6A-316C-4440-AD0F-99D5949B3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7075" y="508210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5052D758-5C89-4F40-95B6-DDAF98C62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0522" y="5079144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54CB341-C2D5-164B-9114-9E1D075C0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3970" y="5083896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6D57396-9C09-F64B-A0BE-00379902E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7417" y="5080938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92BA26D-8642-7046-AC96-BCF01E24B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0864" y="5079146"/>
              <a:ext cx="413447" cy="49363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D92ECC7-1B91-BA4D-9C32-0990094D4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44312" y="5082731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540D391-2920-9441-9977-817C00137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7759" y="5079772"/>
              <a:ext cx="413447" cy="47929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4CACC2-6BD1-F549-A8DE-52E2D58002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1207" y="5079145"/>
              <a:ext cx="413447" cy="492463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CDCF4E9-B2E9-C546-B53A-83B87C1D2B43}"/>
                </a:ext>
              </a:extLst>
            </p:cNvPr>
            <p:cNvSpPr txBox="1"/>
            <p:nvPr/>
          </p:nvSpPr>
          <p:spPr>
            <a:xfrm>
              <a:off x="6666452" y="5130866"/>
              <a:ext cx="2061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D3C1A40-6172-EF4E-B78C-421A3D74FBCC}"/>
                </a:ext>
              </a:extLst>
            </p:cNvPr>
            <p:cNvSpPr txBox="1"/>
            <p:nvPr/>
          </p:nvSpPr>
          <p:spPr>
            <a:xfrm>
              <a:off x="5463879" y="5155220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2F6949-C698-AE47-93D9-2D69DA59A482}"/>
                </a:ext>
              </a:extLst>
            </p:cNvPr>
            <p:cNvSpPr txBox="1"/>
            <p:nvPr/>
          </p:nvSpPr>
          <p:spPr>
            <a:xfrm>
              <a:off x="5849101" y="5145717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CBDDF1-8549-C744-9484-6A590871884C}"/>
                </a:ext>
              </a:extLst>
            </p:cNvPr>
            <p:cNvSpPr txBox="1"/>
            <p:nvPr/>
          </p:nvSpPr>
          <p:spPr>
            <a:xfrm>
              <a:off x="6296178" y="514930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C6026A7-9298-3542-8039-0350DE5B1FBE}"/>
                </a:ext>
              </a:extLst>
            </p:cNvPr>
            <p:cNvSpPr txBox="1"/>
            <p:nvPr/>
          </p:nvSpPr>
          <p:spPr>
            <a:xfrm>
              <a:off x="7102955" y="5162421"/>
              <a:ext cx="187379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EF46D2B-1173-2C40-93D9-677A849B0F04}"/>
                </a:ext>
              </a:extLst>
            </p:cNvPr>
            <p:cNvSpPr txBox="1"/>
            <p:nvPr/>
          </p:nvSpPr>
          <p:spPr>
            <a:xfrm>
              <a:off x="7522968" y="5159836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A25DC2A-ED94-C440-B7A7-0BCDFD6A32D9}"/>
                </a:ext>
              </a:extLst>
            </p:cNvPr>
            <p:cNvSpPr txBox="1"/>
            <p:nvPr/>
          </p:nvSpPr>
          <p:spPr>
            <a:xfrm>
              <a:off x="8365361" y="5154443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8A3EC5A-0AF3-C442-A97A-15704F201E7C}"/>
                </a:ext>
              </a:extLst>
            </p:cNvPr>
            <p:cNvSpPr txBox="1"/>
            <p:nvPr/>
          </p:nvSpPr>
          <p:spPr>
            <a:xfrm>
              <a:off x="7936912" y="5149012"/>
              <a:ext cx="206117" cy="3103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3890E290-ADF2-1745-965F-747E312E1570}"/>
              </a:ext>
            </a:extLst>
          </p:cNvPr>
          <p:cNvSpPr txBox="1"/>
          <p:nvPr/>
        </p:nvSpPr>
        <p:spPr>
          <a:xfrm>
            <a:off x="2657768" y="6338719"/>
            <a:ext cx="4415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 </a:t>
            </a:r>
            <a:r>
              <a:rPr lang="en-US" sz="2000" dirty="0">
                <a:latin typeface="Helvetica" pitchFamily="2" charset="0"/>
              </a:rPr>
              <a:t>acknowledged this data</a:t>
            </a:r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69530537-997B-384A-86CC-A19A9D624615}"/>
              </a:ext>
            </a:extLst>
          </p:cNvPr>
          <p:cNvSpPr/>
          <p:nvPr/>
        </p:nvSpPr>
        <p:spPr>
          <a:xfrm rot="5400000">
            <a:off x="3504910" y="4784222"/>
            <a:ext cx="404615" cy="248068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F41897E-B5E8-D44C-B1CD-08A7F0A7B8F1}"/>
              </a:ext>
            </a:extLst>
          </p:cNvPr>
          <p:cNvGrpSpPr/>
          <p:nvPr/>
        </p:nvGrpSpPr>
        <p:grpSpPr>
          <a:xfrm>
            <a:off x="332782" y="5668243"/>
            <a:ext cx="2271948" cy="1182433"/>
            <a:chOff x="1619362" y="5155302"/>
            <a:chExt cx="2065510" cy="1135241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096863-141F-A243-9A6B-F4D264098A80}"/>
                </a:ext>
              </a:extLst>
            </p:cNvPr>
            <p:cNvSpPr txBox="1"/>
            <p:nvPr/>
          </p:nvSpPr>
          <p:spPr>
            <a:xfrm>
              <a:off x="1619362" y="5610909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00B78F55-DF7D-8941-8469-108A60EAE076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44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60" grpId="0"/>
      <p:bldP spid="6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ED60-40AE-C442-A8FC-F74EF149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Congestion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ADCC-478C-A844-9F7A-6CAA30037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sender maintains an estimate of the amount of in-flight data needed to keep the pipe full without congesting it. </a:t>
            </a:r>
          </a:p>
          <a:p>
            <a:endParaRPr lang="en-US" dirty="0"/>
          </a:p>
          <a:p>
            <a:r>
              <a:rPr lang="en-US" dirty="0"/>
              <a:t>This estimate is called the </a:t>
            </a:r>
            <a:r>
              <a:rPr lang="en-US" dirty="0">
                <a:solidFill>
                  <a:srgbClr val="C00000"/>
                </a:solidFill>
              </a:rPr>
              <a:t>congestion window (</a:t>
            </a:r>
            <a:r>
              <a:rPr lang="en-US" dirty="0" err="1">
                <a:solidFill>
                  <a:srgbClr val="C00000"/>
                </a:solidFill>
              </a:rPr>
              <a:t>cwnd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endParaRPr lang="en-US" dirty="0"/>
          </a:p>
          <a:p>
            <a:r>
              <a:rPr lang="en-US" dirty="0"/>
              <a:t>Recall: There is a relationship between the sending rate (throughput) and the sender’s window:  sender transmits a window’s worth of data over an RTT duration 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Rate = window / RTT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52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Additive Increase/Multiplicative Decrease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>
            <a:off x="2128838" y="6023560"/>
            <a:ext cx="8916118" cy="7473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2688867" y="2412367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Triple duplicate ACK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3686176" y="2917034"/>
            <a:ext cx="2298907" cy="71056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2386525" y="5043043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In-flight 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Default </a:t>
            </a:r>
            <a:r>
              <a:rPr lang="en-US" sz="2400" dirty="0" err="1">
                <a:latin typeface="Courier" pitchFamily="2" charset="0"/>
              </a:rPr>
              <a:t>ssthresh</a:t>
            </a:r>
            <a:r>
              <a:rPr lang="en-US" sz="2400" dirty="0">
                <a:latin typeface="Helvetica" pitchFamily="2" charset="0"/>
              </a:rPr>
              <a:t> = 64KB = 64 </a:t>
            </a:r>
            <a:r>
              <a:rPr lang="en-US" sz="2400" dirty="0">
                <a:latin typeface="Courier" pitchFamily="2" charset="0"/>
              </a:rPr>
              <a:t>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>
            <a:off x="3208149" y="4493200"/>
            <a:ext cx="1410346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2170362" y="3491230"/>
            <a:ext cx="26808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Switch to additive increase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>
                <a:latin typeface="Courier" pitchFamily="2" charset="0"/>
              </a:rPr>
              <a:t>=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Courier" pitchFamily="2" charset="0"/>
              </a:rPr>
              <a:t> = </a:t>
            </a:r>
            <a:r>
              <a:rPr lang="en-US" dirty="0">
                <a:latin typeface="Helvetica" pitchFamily="2" charset="0"/>
              </a:rPr>
              <a:t>64K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2130342" y="4510492"/>
            <a:ext cx="1885929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4016271" y="3724430"/>
            <a:ext cx="2172724" cy="78606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5985083" y="3011891"/>
            <a:ext cx="2712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Perceived 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80K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</p:cNvCxnSpPr>
          <p:nvPr/>
        </p:nvCxnSpPr>
        <p:spPr>
          <a:xfrm>
            <a:off x="6188995" y="3716409"/>
            <a:ext cx="63624" cy="143774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4157099" y="5154158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3564610" y="5219270"/>
            <a:ext cx="2274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(2) Set </a:t>
            </a:r>
            <a:r>
              <a:rPr lang="en-US" dirty="0">
                <a:latin typeface="Courier" pitchFamily="2" charset="0"/>
              </a:rPr>
              <a:t>inflight =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= 40K</a:t>
            </a:r>
            <a:endParaRPr lang="en-US" dirty="0">
              <a:latin typeface="Courier" pitchFamily="2" charset="0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7089047" y="429730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20417118">
            <a:off x="4659681" y="4120657"/>
            <a:ext cx="12064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7547307" y="4338345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1E3EE3-0BC7-1943-9AA5-B68DBCBB3685}"/>
              </a:ext>
            </a:extLst>
          </p:cNvPr>
          <p:cNvCxnSpPr>
            <a:cxnSpLocks/>
          </p:cNvCxnSpPr>
          <p:nvPr/>
        </p:nvCxnSpPr>
        <p:spPr>
          <a:xfrm>
            <a:off x="5476707" y="3713487"/>
            <a:ext cx="1209389" cy="292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96B76-C652-404D-9C0E-54FE0EB7178D}"/>
              </a:ext>
            </a:extLst>
          </p:cNvPr>
          <p:cNvCxnSpPr>
            <a:cxnSpLocks/>
          </p:cNvCxnSpPr>
          <p:nvPr/>
        </p:nvCxnSpPr>
        <p:spPr>
          <a:xfrm>
            <a:off x="6268117" y="5139928"/>
            <a:ext cx="820930" cy="1423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7D97711-179B-3040-9D70-36397CE2DC37}"/>
              </a:ext>
            </a:extLst>
          </p:cNvPr>
          <p:cNvSpPr txBox="1"/>
          <p:nvPr/>
        </p:nvSpPr>
        <p:spPr>
          <a:xfrm>
            <a:off x="6041230" y="5209424"/>
            <a:ext cx="57684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retransmit: (1) </a:t>
            </a:r>
            <a:r>
              <a:rPr lang="en-US" dirty="0">
                <a:latin typeface="Helvetica" pitchFamily="2" charset="0"/>
              </a:rPr>
              <a:t>retransmit dup-</a:t>
            </a:r>
            <a:r>
              <a:rPr lang="en-US" dirty="0" err="1">
                <a:latin typeface="Helvetica" pitchFamily="2" charset="0"/>
              </a:rPr>
              <a:t>ACKed</a:t>
            </a:r>
            <a:r>
              <a:rPr lang="en-US" dirty="0">
                <a:latin typeface="Helvetica" pitchFamily="2" charset="0"/>
              </a:rPr>
              <a:t> segment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Fast recovery</a:t>
            </a:r>
            <a:r>
              <a:rPr lang="en-US" dirty="0">
                <a:latin typeface="Helvetica" pitchFamily="2" charset="0"/>
              </a:rPr>
              <a:t> keeps </a:t>
            </a:r>
            <a:r>
              <a:rPr lang="en-US" dirty="0">
                <a:latin typeface="Courier" pitchFamily="2" charset="0"/>
              </a:rPr>
              <a:t>inflight</a:t>
            </a:r>
            <a:r>
              <a:rPr lang="en-US" dirty="0">
                <a:latin typeface="Helvetica" pitchFamily="2" charset="0"/>
              </a:rPr>
              <a:t> stable until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06FE5E7-CEDC-A848-847C-99FE8259B9A3}"/>
              </a:ext>
            </a:extLst>
          </p:cNvPr>
          <p:cNvSpPr txBox="1"/>
          <p:nvPr/>
        </p:nvSpPr>
        <p:spPr>
          <a:xfrm>
            <a:off x="7909466" y="3503034"/>
            <a:ext cx="13632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New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161E10F-FA05-7844-BE98-9DB720746A29}"/>
              </a:ext>
            </a:extLst>
          </p:cNvPr>
          <p:cNvCxnSpPr>
            <a:cxnSpLocks/>
          </p:cNvCxnSpPr>
          <p:nvPr/>
        </p:nvCxnSpPr>
        <p:spPr>
          <a:xfrm flipH="1">
            <a:off x="7151138" y="3888592"/>
            <a:ext cx="1054823" cy="10997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2A373D-99B0-9D44-BF4A-0A5A27688629}"/>
              </a:ext>
            </a:extLst>
          </p:cNvPr>
          <p:cNvCxnSpPr>
            <a:cxnSpLocks/>
          </p:cNvCxnSpPr>
          <p:nvPr/>
        </p:nvCxnSpPr>
        <p:spPr>
          <a:xfrm>
            <a:off x="9130261" y="4269443"/>
            <a:ext cx="81567" cy="1761590"/>
          </a:xfrm>
          <a:prstGeom prst="line">
            <a:avLst/>
          </a:prstGeom>
          <a:ln w="2540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60CDE4B-8BC0-5F42-B6FF-2947B39CFD8E}"/>
              </a:ext>
            </a:extLst>
          </p:cNvPr>
          <p:cNvSpPr txBox="1"/>
          <p:nvPr/>
        </p:nvSpPr>
        <p:spPr>
          <a:xfrm>
            <a:off x="9211828" y="3552403"/>
            <a:ext cx="2638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B79573C-668B-7A41-B175-B4F63782CED7}"/>
              </a:ext>
            </a:extLst>
          </p:cNvPr>
          <p:cNvCxnSpPr>
            <a:cxnSpLocks/>
          </p:cNvCxnSpPr>
          <p:nvPr/>
        </p:nvCxnSpPr>
        <p:spPr>
          <a:xfrm flipH="1">
            <a:off x="9284896" y="3873889"/>
            <a:ext cx="866308" cy="37875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1BAB0C5-7788-5247-AF6E-EE4D4431E429}"/>
              </a:ext>
            </a:extLst>
          </p:cNvPr>
          <p:cNvSpPr txBox="1"/>
          <p:nvPr/>
        </p:nvSpPr>
        <p:spPr>
          <a:xfrm>
            <a:off x="9450698" y="4326618"/>
            <a:ext cx="2611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RTO: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window drops all the way to 1 MSS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27B726-0656-604F-8A5D-047ADE08E401}"/>
              </a:ext>
            </a:extLst>
          </p:cNvPr>
          <p:cNvSpPr txBox="1"/>
          <p:nvPr/>
        </p:nvSpPr>
        <p:spPr>
          <a:xfrm>
            <a:off x="6199324" y="3968674"/>
            <a:ext cx="1713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Multiplicative decrease</a:t>
            </a:r>
          </a:p>
        </p:txBody>
      </p:sp>
    </p:spTree>
    <p:extLst>
      <p:ext uri="{BB962C8B-B14F-4D97-AF65-F5344CB8AC3E}">
        <p14:creationId xmlns:p14="http://schemas.microsoft.com/office/powerpoint/2010/main" val="115951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20" grpId="0"/>
      <p:bldP spid="22" grpId="0"/>
      <p:bldP spid="28" grpId="0"/>
      <p:bldP spid="32" grpId="0" animBg="1"/>
      <p:bldP spid="37" grpId="0"/>
      <p:bldP spid="42" grpId="0"/>
      <p:bldP spid="45" grpId="0"/>
      <p:bldP spid="49" grpId="0"/>
      <p:bldP spid="46" grpId="0"/>
      <p:bldP spid="52" grpId="0"/>
      <p:bldP spid="57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922CEC-4B1D-EF43-8949-8579B795E43F}"/>
              </a:ext>
            </a:extLst>
          </p:cNvPr>
          <p:cNvSpPr txBox="1"/>
          <p:nvPr/>
        </p:nvSpPr>
        <p:spPr>
          <a:xfrm>
            <a:off x="325468" y="646086"/>
            <a:ext cx="1154107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00" dirty="0">
                <a:latin typeface="Helvetica" pitchFamily="2" charset="0"/>
              </a:rPr>
              <a:t>TCP New Reno performs additive increase and multiplicative decrease of congestion window.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latin typeface="Helvetica" pitchFamily="2" charset="0"/>
              </a:rPr>
              <a:t>In short, we often refer to this as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AIMD</a:t>
            </a:r>
            <a:r>
              <a:rPr lang="en-US" sz="4200" dirty="0">
                <a:latin typeface="Helvetica" pitchFamily="2" charset="0"/>
              </a:rPr>
              <a:t>.</a:t>
            </a:r>
          </a:p>
          <a:p>
            <a:pPr algn="ctr"/>
            <a:endParaRPr lang="en-US" sz="4200" dirty="0">
              <a:latin typeface="Helvetica" pitchFamily="2" charset="0"/>
            </a:endParaRPr>
          </a:p>
          <a:p>
            <a:pPr algn="ctr"/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Multiplicative decrease </a:t>
            </a:r>
            <a:r>
              <a:rPr lang="en-US" sz="4200" dirty="0">
                <a:latin typeface="Helvetica" pitchFamily="2" charset="0"/>
              </a:rPr>
              <a:t>is a part of all TCP algorithms, including BBR.</a:t>
            </a:r>
          </a:p>
          <a:p>
            <a:pPr algn="ctr"/>
            <a:r>
              <a:rPr lang="en-US" sz="4200" dirty="0">
                <a:latin typeface="Helvetica" pitchFamily="2" charset="0"/>
              </a:rPr>
              <a:t>[It is necessary for </a:t>
            </a:r>
            <a:r>
              <a:rPr lang="en-US" sz="4200" dirty="0">
                <a:solidFill>
                  <a:srgbClr val="C00000"/>
                </a:solidFill>
                <a:latin typeface="Helvetica" pitchFamily="2" charset="0"/>
              </a:rPr>
              <a:t>fairness</a:t>
            </a:r>
            <a:r>
              <a:rPr lang="en-US" sz="4200" dirty="0">
                <a:latin typeface="Helvetica" pitchFamily="2" charset="0"/>
              </a:rPr>
              <a:t> across TCP flows.]</a:t>
            </a:r>
          </a:p>
        </p:txBody>
      </p:sp>
    </p:spTree>
    <p:extLst>
      <p:ext uri="{BB962C8B-B14F-4D97-AF65-F5344CB8AC3E}">
        <p14:creationId xmlns:p14="http://schemas.microsoft.com/office/powerpoint/2010/main" val="224300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CDAA-DCFE-5745-9087-51845ADC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TCP loss detection </a:t>
            </a:r>
            <a:r>
              <a:rPr lang="en-US"/>
              <a:t>&amp; reaction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EBF7E-AAD2-034C-9893-B80AEDAF1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564609"/>
            <a:ext cx="5181600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Retransmit</a:t>
            </a:r>
          </a:p>
          <a:p>
            <a:r>
              <a:rPr lang="en-US" dirty="0">
                <a:solidFill>
                  <a:srgbClr val="C00000"/>
                </a:solidFill>
              </a:rPr>
              <a:t>Triple dup ACK: </a:t>
            </a:r>
            <a:r>
              <a:rPr lang="en-US" dirty="0"/>
              <a:t>sufficiently strong signal that network has dropped data, before RTO</a:t>
            </a:r>
          </a:p>
          <a:p>
            <a:r>
              <a:rPr lang="en-US" dirty="0"/>
              <a:t>Immediately retransmit data</a:t>
            </a:r>
          </a:p>
          <a:p>
            <a:r>
              <a:rPr lang="en-US" dirty="0"/>
              <a:t>Multiplicatively decrease in-flight data to </a:t>
            </a:r>
            <a:r>
              <a:rPr lang="en-US" dirty="0">
                <a:solidFill>
                  <a:srgbClr val="C00000"/>
                </a:solidFill>
              </a:rPr>
              <a:t>half</a:t>
            </a:r>
            <a:r>
              <a:rPr lang="en-US" dirty="0"/>
              <a:t> of its value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09074-8E3A-FE4C-818F-17EEC9B785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564609"/>
            <a:ext cx="5637508" cy="3293391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Fast Recovery</a:t>
            </a:r>
          </a:p>
          <a:p>
            <a:r>
              <a:rPr lang="en-US" dirty="0"/>
              <a:t>Maintain this reduced amount of in-flight data as long as dup ACKs arrive</a:t>
            </a:r>
          </a:p>
          <a:p>
            <a:pPr lvl="1"/>
            <a:r>
              <a:rPr lang="en-US" dirty="0"/>
              <a:t>Data is successfully getting delivered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new ACK </a:t>
            </a:r>
            <a:r>
              <a:rPr lang="en-US" dirty="0"/>
              <a:t>arrives, do </a:t>
            </a:r>
            <a:r>
              <a:rPr lang="en-US" dirty="0">
                <a:solidFill>
                  <a:srgbClr val="C00000"/>
                </a:solidFill>
              </a:rPr>
              <a:t>additive increase </a:t>
            </a:r>
            <a:r>
              <a:rPr lang="en-US" dirty="0"/>
              <a:t>from there 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8F192A-6EA2-FA48-8B65-487279EF31CE}"/>
              </a:ext>
            </a:extLst>
          </p:cNvPr>
          <p:cNvSpPr txBox="1"/>
          <p:nvPr/>
        </p:nvSpPr>
        <p:spPr>
          <a:xfrm>
            <a:off x="838200" y="1690688"/>
            <a:ext cx="10515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Don’t wait for an RTO and then set the </a:t>
            </a:r>
            <a:r>
              <a:rPr lang="en-US" sz="2800" dirty="0" err="1">
                <a:latin typeface="Courier" pitchFamily="2" charset="0"/>
              </a:rPr>
              <a:t>cwnd</a:t>
            </a:r>
            <a:r>
              <a:rPr lang="en-US" sz="2800" dirty="0">
                <a:latin typeface="Helvetica" pitchFamily="2" charset="0"/>
              </a:rPr>
              <a:t> to 1 MSS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Tantamount to waiting to get super close to the car in front and then jamming the brakes really hard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Instead, react proportionately by sensing </a:t>
            </a:r>
            <a:r>
              <a:rPr lang="en-US" sz="2800" dirty="0" err="1">
                <a:latin typeface="Helvetica" pitchFamily="2" charset="0"/>
              </a:rPr>
              <a:t>pkt</a:t>
            </a:r>
            <a:r>
              <a:rPr lang="en-US" sz="2800" dirty="0">
                <a:latin typeface="Helvetica" pitchFamily="2" charset="0"/>
              </a:rPr>
              <a:t> loss in advance</a:t>
            </a:r>
          </a:p>
        </p:txBody>
      </p:sp>
    </p:spTree>
    <p:extLst>
      <p:ext uri="{BB962C8B-B14F-4D97-AF65-F5344CB8AC3E}">
        <p14:creationId xmlns:p14="http://schemas.microsoft.com/office/powerpoint/2010/main" val="11219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68644-A220-564F-B9AD-731991F42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b/w flow &amp; congestion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0DFF-E361-C34B-83CE-74764BA75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window = </a:t>
            </a:r>
            <a:r>
              <a:rPr lang="en-US" dirty="0">
                <a:solidFill>
                  <a:srgbClr val="C00000"/>
                </a:solidFill>
              </a:rPr>
              <a:t>min</a:t>
            </a:r>
            <a:r>
              <a:rPr lang="en-US" dirty="0"/>
              <a:t>(congestion window, receiver advertised window) </a:t>
            </a:r>
          </a:p>
          <a:p>
            <a:r>
              <a:rPr lang="en-US" dirty="0"/>
              <a:t>Overwhelm neither the receiver nor network links &amp; routers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34A319-8D62-7647-98CF-6AEC75159E32}"/>
              </a:ext>
            </a:extLst>
          </p:cNvPr>
          <p:cNvGrpSpPr/>
          <p:nvPr/>
        </p:nvGrpSpPr>
        <p:grpSpPr>
          <a:xfrm>
            <a:off x="3432936" y="4922144"/>
            <a:ext cx="4098976" cy="493632"/>
            <a:chOff x="2038352" y="4479756"/>
            <a:chExt cx="7478713" cy="636306"/>
          </a:xfrm>
        </p:grpSpPr>
        <p:grpSp>
          <p:nvGrpSpPr>
            <p:cNvPr id="5" name="Group 2">
              <a:extLst>
                <a:ext uri="{FF2B5EF4-FFF2-40B4-BE49-F238E27FC236}">
                  <a16:creationId xmlns:a16="http://schemas.microsoft.com/office/drawing/2014/main" id="{8BD72CF3-E84B-3B44-88DF-862D05C646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38352" y="4479756"/>
              <a:ext cx="7478713" cy="636306"/>
              <a:chOff x="514350" y="4883611"/>
              <a:chExt cx="7479030" cy="635679"/>
            </a:xfrm>
          </p:grpSpPr>
          <p:sp>
            <p:nvSpPr>
              <p:cNvPr id="16" name="Rectangle 1">
                <a:extLst>
                  <a:ext uri="{FF2B5EF4-FFF2-40B4-BE49-F238E27FC236}">
                    <a16:creationId xmlns:a16="http://schemas.microsoft.com/office/drawing/2014/main" id="{BE84EEF8-A4A3-AC4D-95A4-663361315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8730" y="4883612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714AB1-4F62-DF47-844D-C81DB1C40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8340" y="4887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AEA5AD8-E5D4-204F-94C8-767BF279B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2720" y="4883611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B66C831-C4CC-5643-9D77-04F5C98C4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67100" y="488973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8B5E556-A461-7F4C-8A83-5EEF51CBE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1480" y="4885921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EA749C4-1C83-E947-969B-EA97ABED0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5859" y="4883613"/>
                <a:ext cx="754379" cy="635677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70C8F1E-E1BC-2B4E-AF83-3B8116788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0240" y="488823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8603AFC-904C-454E-A216-A015D2DFD0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8462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E0236BD-97DF-5A40-B31C-41D4515D01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9001" y="4883612"/>
                <a:ext cx="754379" cy="634174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BCA5AD6-DA3F-C242-8CE3-10891D409D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4350" y="4884420"/>
                <a:ext cx="754380" cy="617220"/>
              </a:xfrm>
              <a:prstGeom prst="rect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q"/>
                  <a:defRPr sz="28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chemeClr val="bg1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66BA61D-DA86-9148-A408-194C151AF234}"/>
                </a:ext>
              </a:extLst>
            </p:cNvPr>
            <p:cNvSpPr txBox="1"/>
            <p:nvPr/>
          </p:nvSpPr>
          <p:spPr>
            <a:xfrm>
              <a:off x="2242315" y="456091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916DFB-DC15-6A4B-81FC-F37B4A4BF124}"/>
                </a:ext>
              </a:extLst>
            </p:cNvPr>
            <p:cNvSpPr txBox="1"/>
            <p:nvPr/>
          </p:nvSpPr>
          <p:spPr>
            <a:xfrm>
              <a:off x="2925286" y="456854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CB0100-B297-4D4C-B834-E1608AF5B8CE}"/>
                </a:ext>
              </a:extLst>
            </p:cNvPr>
            <p:cNvSpPr txBox="1"/>
            <p:nvPr/>
          </p:nvSpPr>
          <p:spPr>
            <a:xfrm>
              <a:off x="3640658" y="457782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F52E65-CCB6-E648-8288-9EE2ED9CDC8A}"/>
                </a:ext>
              </a:extLst>
            </p:cNvPr>
            <p:cNvSpPr txBox="1"/>
            <p:nvPr/>
          </p:nvSpPr>
          <p:spPr>
            <a:xfrm>
              <a:off x="4343508" y="456557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126002-31ED-7F46-8B3B-4E7B3AE547B2}"/>
                </a:ext>
              </a:extLst>
            </p:cNvPr>
            <p:cNvSpPr txBox="1"/>
            <p:nvPr/>
          </p:nvSpPr>
          <p:spPr>
            <a:xfrm>
              <a:off x="5159214" y="4570193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4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1A5B18A-E0E7-0E41-92D8-0393EB56818A}"/>
                </a:ext>
              </a:extLst>
            </p:cNvPr>
            <p:cNvSpPr txBox="1"/>
            <p:nvPr/>
          </p:nvSpPr>
          <p:spPr>
            <a:xfrm>
              <a:off x="5842186" y="4577821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CDABFA-6BB6-CD45-B86D-513C93EE627A}"/>
                </a:ext>
              </a:extLst>
            </p:cNvPr>
            <p:cNvSpPr txBox="1"/>
            <p:nvPr/>
          </p:nvSpPr>
          <p:spPr>
            <a:xfrm>
              <a:off x="6631205" y="4587103"/>
              <a:ext cx="341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6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DF06E0F-915B-E742-BA25-3497FDE04616}"/>
                </a:ext>
              </a:extLst>
            </p:cNvPr>
            <p:cNvSpPr txBox="1"/>
            <p:nvPr/>
          </p:nvSpPr>
          <p:spPr>
            <a:xfrm>
              <a:off x="7397532" y="4583770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7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DD68334-1B5A-E04A-8949-2F11959B3510}"/>
                </a:ext>
              </a:extLst>
            </p:cNvPr>
            <p:cNvSpPr txBox="1"/>
            <p:nvPr/>
          </p:nvSpPr>
          <p:spPr>
            <a:xfrm>
              <a:off x="8934505" y="4576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A34DC9-1D25-A442-BF64-FCA2F592A6B8}"/>
                </a:ext>
              </a:extLst>
            </p:cNvPr>
            <p:cNvSpPr txBox="1"/>
            <p:nvPr/>
          </p:nvSpPr>
          <p:spPr>
            <a:xfrm>
              <a:off x="8152786" y="4569818"/>
              <a:ext cx="3760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000" dirty="0">
                  <a:solidFill>
                    <a:schemeClr val="bg1"/>
                  </a:solidFill>
                  <a:latin typeface="Helvetica" pitchFamily="2" charset="0"/>
                </a:rPr>
                <a:t>0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50F5F4-3A77-1B4A-B901-743CF2A70EF5}"/>
              </a:ext>
            </a:extLst>
          </p:cNvPr>
          <p:cNvGrpSpPr/>
          <p:nvPr/>
        </p:nvGrpSpPr>
        <p:grpSpPr>
          <a:xfrm>
            <a:off x="3214030" y="5522478"/>
            <a:ext cx="2271948" cy="1189758"/>
            <a:chOff x="2265162" y="5155302"/>
            <a:chExt cx="2065510" cy="114227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9359C5B-5F17-0C43-877C-EB3C6D248C0D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7269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cumulative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ACK’ed</a:t>
              </a:r>
              <a:r>
                <a:rPr lang="en-US" sz="2000" dirty="0">
                  <a:latin typeface="Helvetica" pitchFamily="2" charset="0"/>
                </a:rPr>
                <a:t> </a:t>
              </a:r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5D2E35F-6AEC-F34C-8C44-EE656FFE84BD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6189B57-AB4C-3141-9632-C32451CB2CDD}"/>
              </a:ext>
            </a:extLst>
          </p:cNvPr>
          <p:cNvGrpSpPr/>
          <p:nvPr/>
        </p:nvGrpSpPr>
        <p:grpSpPr>
          <a:xfrm>
            <a:off x="5274674" y="5536887"/>
            <a:ext cx="2271948" cy="1140442"/>
            <a:chOff x="2265162" y="5155302"/>
            <a:chExt cx="2065510" cy="109492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6F2A299-D464-314B-B8BA-7F8225EFFD0B}"/>
                </a:ext>
              </a:extLst>
            </p:cNvPr>
            <p:cNvSpPr txBox="1"/>
            <p:nvPr/>
          </p:nvSpPr>
          <p:spPr>
            <a:xfrm>
              <a:off x="2265162" y="5570594"/>
              <a:ext cx="2065510" cy="6796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" pitchFamily="2" charset="0"/>
                </a:rPr>
                <a:t>Last transmitted </a:t>
              </a:r>
            </a:p>
            <a:p>
              <a:pPr algn="ctr"/>
              <a:r>
                <a:rPr lang="en-US" sz="2000" dirty="0" err="1">
                  <a:latin typeface="Helvetica" pitchFamily="2" charset="0"/>
                </a:rPr>
                <a:t>seq</a:t>
              </a:r>
              <a:r>
                <a:rPr lang="en-US" sz="2000" dirty="0">
                  <a:latin typeface="Helvetica" pitchFamily="2" charset="0"/>
                </a:rPr>
                <a:t> #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98C096-C1F1-3C4C-B830-8FF2E1A7730B}"/>
                </a:ext>
              </a:extLst>
            </p:cNvPr>
            <p:cNvCxnSpPr/>
            <p:nvPr/>
          </p:nvCxnSpPr>
          <p:spPr>
            <a:xfrm flipH="1" flipV="1">
              <a:off x="3377429" y="5155302"/>
              <a:ext cx="2526" cy="39869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EE099051-9B45-4341-AAB5-F4B0DCC9726E}"/>
              </a:ext>
            </a:extLst>
          </p:cNvPr>
          <p:cNvSpPr txBox="1"/>
          <p:nvPr/>
        </p:nvSpPr>
        <p:spPr>
          <a:xfrm>
            <a:off x="1396770" y="4838410"/>
            <a:ext cx="1816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Sender’s view: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B195-A951-7648-B451-EFFC4A08B41B}"/>
              </a:ext>
            </a:extLst>
          </p:cNvPr>
          <p:cNvSpPr txBox="1"/>
          <p:nvPr/>
        </p:nvSpPr>
        <p:spPr>
          <a:xfrm>
            <a:off x="2184339" y="3637598"/>
            <a:ext cx="7719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&lt;= Congestion window (congestion control)</a:t>
            </a:r>
            <a:endParaRPr lang="en-US" sz="2400" dirty="0">
              <a:latin typeface="Helvetica" pitchFamily="2" charset="0"/>
            </a:endParaRPr>
          </a:p>
          <a:p>
            <a:pPr algn="ctr"/>
            <a:r>
              <a:rPr lang="en-US" sz="2400" dirty="0">
                <a:latin typeface="Helvetica" pitchFamily="2" charset="0"/>
              </a:rPr>
              <a:t>Window &lt;=  Advertised window (flow control)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E3F231-C492-DA48-BC0F-C71F5566AB83}"/>
              </a:ext>
            </a:extLst>
          </p:cNvPr>
          <p:cNvCxnSpPr/>
          <p:nvPr/>
        </p:nvCxnSpPr>
        <p:spPr>
          <a:xfrm>
            <a:off x="4637780" y="4667922"/>
            <a:ext cx="2067237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04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86189-9743-0B41-8A65-BBE8B3F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Review: Goal of steady state operation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041F955-EB26-D143-AEC4-0C9714A71D3C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90F2164-EEE7-CE4A-A0B5-6BD495553BAA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7E0884-1525-D24B-8124-151DE43B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62037FD-A775-9E42-ADA2-AB97978BE6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5593350-2F43-E745-9284-F346896461E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035B124-1C85-8846-B445-673D712ED361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833344A-86AA-5E4E-AD81-9FEC9818124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6B9CA32-CDE8-E348-BF2D-145CB632748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BF7E720-14C2-754A-88F8-2C8AAECC57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6363655-EDD5-2043-B64A-02C60B72A5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112FD0D-61BD-1D4F-8FC5-57CCF130D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54B958DB-0253-1247-92BA-1A7C8DE17DEA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3012A76-16E4-3E45-A6BC-4C5003DA51FA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C16B75DA-3D30-1A42-8062-9DDF624DCF3C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CEE1725-53AF-484E-AAA4-E276AC9313C4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AC091DE-5D7A-A941-8F2C-4078C2C0C4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46F1B5A6-BD56-A743-8009-A3C3DDBE74A6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1F3C92B-D1FE-034A-A03D-C1E4A5F78E3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2BD86247-5986-E14E-BA7E-E24960D07913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0036E5EF-F852-B745-8056-DCCBF5901559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5665CF7-F0E1-384D-AE01-D586B706D3F9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108B5-4F5E-0C41-8D53-A5A3BD083E3D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9671AC1-4EA0-2E46-81E7-F174CCB0F7A3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E646587-597C-F146-9F73-893B47B1F04B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DE7722DE-0179-DA4D-BB2F-1D1AD4DBA913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398DD49-AF62-CE4A-9E3B-64DD2BAD3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37BEFF2-29F6-C34C-91DB-EEEE783F90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208FCB39-62E8-674B-B3B1-03B090B08E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CB4632-FB81-2245-A061-A6A7260A71FF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1774522-F5F3-3D4D-8D84-E0567F8EB507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6749FEF-062C-D04A-9952-2BF1BBAFDEB8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3C42D6B-125F-B643-AF1E-03576A4CEB4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5DAEFE3B-6B02-D742-A75F-04C32BB29B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5B409DB-2C44-DA43-AA78-4B229BB199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FAACE545-8961-B64B-8FD6-95BAD3DF6B4B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53F701AE-1012-5144-BD2D-715014AD6AFC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0FA4F024-E7BD-D74D-A480-B7F341C5C708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E1B120FE-D445-734F-A793-BBB94D87CF3E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3F9C990-2C19-0642-81DF-F21C45BBC05F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64F61D2A-3A93-274C-A19D-C79D0EBC9CBA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3AF289-9B39-6148-AC1B-02D288454FD1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ounded Rectangle 92">
              <a:extLst>
                <a:ext uri="{FF2B5EF4-FFF2-40B4-BE49-F238E27FC236}">
                  <a16:creationId xmlns:a16="http://schemas.microsoft.com/office/drawing/2014/main" id="{928D0197-A719-2E48-AE70-EC6502A4B4CE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736341CA-51B3-8240-B356-0521EEC137C8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F23B9C2-80B1-2547-BDEF-BF6A25D1EFC2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66FD89A-4C7B-8A48-881E-87DA186B71A3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9611BF3C-F04C-5D45-98D8-C3F0A63C5B94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F41CD55-177A-AB40-B9D1-4A28D264F9AA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34DB1AA-399A-2D4A-8EC2-83E3E66368A2}"/>
              </a:ext>
            </a:extLst>
          </p:cNvPr>
          <p:cNvSpPr txBox="1"/>
          <p:nvPr/>
        </p:nvSpPr>
        <p:spPr>
          <a:xfrm>
            <a:off x="298723" y="1865898"/>
            <a:ext cx="2022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packet burst (as allowed by window)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9C18370-E8DC-E547-AE1F-21BE32F31242}"/>
              </a:ext>
            </a:extLst>
          </p:cNvPr>
          <p:cNvCxnSpPr/>
          <p:nvPr/>
        </p:nvCxnSpPr>
        <p:spPr>
          <a:xfrm>
            <a:off x="298723" y="278922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B0A3861-6DCD-094B-8515-51DB9097FEBC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data packet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45B1939-867E-4243-8948-BDE9C12869EC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Send ACK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C92CE62-A144-CD40-938C-DF9A41A210B6}"/>
              </a:ext>
            </a:extLst>
          </p:cNvPr>
          <p:cNvSpPr txBox="1"/>
          <p:nvPr/>
        </p:nvSpPr>
        <p:spPr>
          <a:xfrm>
            <a:off x="319029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Receive ACK</a:t>
            </a:r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6B8AB38C-9D2B-824D-B75A-51B94E2F4BC6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02BB93BF-A1E8-1D4C-8607-FC6D5ED1BF65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B7B30AD7-B24C-B043-ADEA-B04666DB9B62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A531A3D1-F1EB-334D-94BB-52D69DBD5420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90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BDB4BB0-B0E9-D141-A499-020C2118E682}"/>
              </a:ext>
            </a:extLst>
          </p:cNvPr>
          <p:cNvSpPr txBox="1"/>
          <p:nvPr/>
        </p:nvSpPr>
        <p:spPr>
          <a:xfrm>
            <a:off x="4601326" y="2327956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4FC635F-3C4C-514E-8620-DA60DF9716E1}"/>
              </a:ext>
            </a:extLst>
          </p:cNvPr>
          <p:cNvCxnSpPr>
            <a:cxnSpLocks/>
          </p:cNvCxnSpPr>
          <p:nvPr/>
        </p:nvCxnSpPr>
        <p:spPr>
          <a:xfrm>
            <a:off x="5450293" y="2534610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47BD84D-2605-1846-BDEF-51CAFE331F86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0A3DAE2D-CF7D-894D-B935-0FDACCA069E1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B9B98AC2-B634-E141-B968-A9AE8168352F}"/>
              </a:ext>
            </a:extLst>
          </p:cNvPr>
          <p:cNvSpPr txBox="1"/>
          <p:nvPr/>
        </p:nvSpPr>
        <p:spPr>
          <a:xfrm>
            <a:off x="242674" y="3105606"/>
            <a:ext cx="27432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(1)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Keep transmissions ACK-clocked: </a:t>
            </a:r>
            <a:r>
              <a:rPr lang="en-US" dirty="0">
                <a:latin typeface="Helvetica" pitchFamily="2" charset="0"/>
              </a:rPr>
              <a:t>Send new data on 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14D509-5188-0449-8162-8812C5618034}"/>
              </a:ext>
            </a:extLst>
          </p:cNvPr>
          <p:cNvSpPr txBox="1"/>
          <p:nvPr/>
        </p:nvSpPr>
        <p:spPr>
          <a:xfrm>
            <a:off x="3499577" y="1326514"/>
            <a:ext cx="47295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(2) Keep transmissions over the bottleneck link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back to back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570B627-890E-2543-8630-3C3AED8E2748}"/>
              </a:ext>
            </a:extLst>
          </p:cNvPr>
          <p:cNvGrpSpPr/>
          <p:nvPr/>
        </p:nvGrpSpPr>
        <p:grpSpPr>
          <a:xfrm>
            <a:off x="3941900" y="3429000"/>
            <a:ext cx="3811913" cy="702945"/>
            <a:chOff x="4013278" y="3892686"/>
            <a:chExt cx="3811913" cy="702945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A81D200C-489F-7842-A627-4920515D8079}"/>
                </a:ext>
              </a:extLst>
            </p:cNvPr>
            <p:cNvSpPr/>
            <p:nvPr/>
          </p:nvSpPr>
          <p:spPr>
            <a:xfrm>
              <a:off x="4216589" y="4092762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685B7D70-ADB5-2841-8F15-A3C94728D309}"/>
                </a:ext>
              </a:extLst>
            </p:cNvPr>
            <p:cNvSpPr/>
            <p:nvPr/>
          </p:nvSpPr>
          <p:spPr>
            <a:xfrm>
              <a:off x="5411383" y="4092761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3EEBC592-5082-9746-A87C-6978B29E6D7D}"/>
                </a:ext>
              </a:extLst>
            </p:cNvPr>
            <p:cNvSpPr/>
            <p:nvPr/>
          </p:nvSpPr>
          <p:spPr>
            <a:xfrm>
              <a:off x="6631459" y="4092760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F820C21-F7EA-834B-BE33-76F5E1F8FBD5}"/>
                </a:ext>
              </a:extLst>
            </p:cNvPr>
            <p:cNvCxnSpPr>
              <a:cxnSpLocks/>
            </p:cNvCxnSpPr>
            <p:nvPr/>
          </p:nvCxnSpPr>
          <p:spPr>
            <a:xfrm>
              <a:off x="4013278" y="3958450"/>
              <a:ext cx="3811913" cy="637181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EFEDE9D-568B-6247-91CE-5B64730C7F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0087" y="3892686"/>
              <a:ext cx="3651713" cy="680730"/>
            </a:xfrm>
            <a:prstGeom prst="line">
              <a:avLst/>
            </a:prstGeom>
            <a:ln w="1016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" name="Picture 14" descr="Icon&#10;&#10;Description automatically generated with medium confidence">
            <a:extLst>
              <a:ext uri="{FF2B5EF4-FFF2-40B4-BE49-F238E27FC236}">
                <a16:creationId xmlns:a16="http://schemas.microsoft.com/office/drawing/2014/main" id="{740619FC-5A39-B740-BC86-29A8A048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4465" y="2223275"/>
            <a:ext cx="787543" cy="634657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2603A21D-8247-CE46-B031-0F192C0B2963}"/>
              </a:ext>
            </a:extLst>
          </p:cNvPr>
          <p:cNvGrpSpPr/>
          <p:nvPr/>
        </p:nvGrpSpPr>
        <p:grpSpPr>
          <a:xfrm>
            <a:off x="3858458" y="3305844"/>
            <a:ext cx="3976533" cy="874299"/>
            <a:chOff x="3848658" y="3798264"/>
            <a:chExt cx="3976533" cy="874299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8BA330EB-028D-1A40-9912-D804FB6CB414}"/>
                </a:ext>
              </a:extLst>
            </p:cNvPr>
            <p:cNvCxnSpPr>
              <a:cxnSpLocks/>
            </p:cNvCxnSpPr>
            <p:nvPr/>
          </p:nvCxnSpPr>
          <p:spPr>
            <a:xfrm>
              <a:off x="3861740" y="3798264"/>
              <a:ext cx="173402" cy="29626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E21A956-677A-564C-9E98-09226D1394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8658" y="4393788"/>
              <a:ext cx="186484" cy="2787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98A86C4-8259-104A-B653-14D0770A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38887" y="3812335"/>
              <a:ext cx="186304" cy="28219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3F7482A7-B223-7340-B5E1-90146E34F3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38887" y="4393788"/>
              <a:ext cx="119722" cy="18763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B99B1E4-95A7-644E-926E-484A2AC73256}"/>
                </a:ext>
              </a:extLst>
            </p:cNvPr>
            <p:cNvCxnSpPr/>
            <p:nvPr/>
          </p:nvCxnSpPr>
          <p:spPr>
            <a:xfrm>
              <a:off x="4035142" y="4094529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3E596C2-C927-ED42-9500-3269ECA40AD9}"/>
                </a:ext>
              </a:extLst>
            </p:cNvPr>
            <p:cNvCxnSpPr/>
            <p:nvPr/>
          </p:nvCxnSpPr>
          <p:spPr>
            <a:xfrm>
              <a:off x="4035142" y="4393787"/>
              <a:ext cx="360374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411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20" grpId="0"/>
      <p:bldP spid="121" grpId="0"/>
      <p:bldP spid="122" grpId="0"/>
      <p:bldP spid="126" grpId="0" animBg="1"/>
      <p:bldP spid="127" grpId="0" animBg="1"/>
      <p:bldP spid="128" grpId="0" animBg="1"/>
      <p:bldP spid="129" grpId="0" animBg="1"/>
      <p:bldP spid="123" grpId="0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4CCBD-4A27-6442-BB71-ED866F199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71200" cy="1325563"/>
          </a:xfrm>
        </p:spPr>
        <p:txBody>
          <a:bodyPr/>
          <a:lstStyle/>
          <a:p>
            <a:r>
              <a:rPr lang="en-US" dirty="0"/>
              <a:t>Review: Getting to steady: TCP New Reno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5BDA53-813F-104B-A560-A6F549B88A04}"/>
              </a:ext>
            </a:extLst>
          </p:cNvPr>
          <p:cNvCxnSpPr>
            <a:cxnSpLocks/>
          </p:cNvCxnSpPr>
          <p:nvPr/>
        </p:nvCxnSpPr>
        <p:spPr>
          <a:xfrm flipV="1">
            <a:off x="2128838" y="2494546"/>
            <a:ext cx="0" cy="370046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50E337-9895-C24A-B030-44E2397F065B}"/>
              </a:ext>
            </a:extLst>
          </p:cNvPr>
          <p:cNvCxnSpPr>
            <a:cxnSpLocks/>
          </p:cNvCxnSpPr>
          <p:nvPr/>
        </p:nvCxnSpPr>
        <p:spPr>
          <a:xfrm>
            <a:off x="2114550" y="6195013"/>
            <a:ext cx="8943975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E9C775F0-CAF6-FE45-8F10-F3C9EB7E9CB3}"/>
              </a:ext>
            </a:extLst>
          </p:cNvPr>
          <p:cNvSpPr/>
          <p:nvPr/>
        </p:nvSpPr>
        <p:spPr>
          <a:xfrm>
            <a:off x="2128838" y="3323221"/>
            <a:ext cx="2543175" cy="2686050"/>
          </a:xfrm>
          <a:custGeom>
            <a:avLst/>
            <a:gdLst>
              <a:gd name="connsiteX0" fmla="*/ 0 w 2543175"/>
              <a:gd name="connsiteY0" fmla="*/ 2686050 h 2686050"/>
              <a:gd name="connsiteX1" fmla="*/ 1157287 w 2543175"/>
              <a:gd name="connsiteY1" fmla="*/ 2314575 h 2686050"/>
              <a:gd name="connsiteX2" fmla="*/ 2028825 w 2543175"/>
              <a:gd name="connsiteY2" fmla="*/ 1571625 h 2686050"/>
              <a:gd name="connsiteX3" fmla="*/ 2543175 w 2543175"/>
              <a:gd name="connsiteY3" fmla="*/ 0 h 2686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43175" h="2686050">
                <a:moveTo>
                  <a:pt x="0" y="2686050"/>
                </a:moveTo>
                <a:cubicBezTo>
                  <a:pt x="409575" y="2593181"/>
                  <a:pt x="819150" y="2500312"/>
                  <a:pt x="1157287" y="2314575"/>
                </a:cubicBezTo>
                <a:cubicBezTo>
                  <a:pt x="1495425" y="2128837"/>
                  <a:pt x="1797844" y="1957387"/>
                  <a:pt x="2028825" y="1571625"/>
                </a:cubicBezTo>
                <a:cubicBezTo>
                  <a:pt x="2259806" y="1185863"/>
                  <a:pt x="2401490" y="592931"/>
                  <a:pt x="254317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9CEFD-B3CF-2242-B357-296D225C3BD7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672013" y="3323221"/>
            <a:ext cx="42862" cy="27289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7A096A-5950-6A43-B398-EAE439E4A559}"/>
              </a:ext>
            </a:extLst>
          </p:cNvPr>
          <p:cNvCxnSpPr>
            <a:cxnSpLocks/>
          </p:cNvCxnSpPr>
          <p:nvPr/>
        </p:nvCxnSpPr>
        <p:spPr>
          <a:xfrm flipV="1">
            <a:off x="2128838" y="6015700"/>
            <a:ext cx="6918909" cy="786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7C7268E-0D2C-5F40-A0B9-0390C2839CC8}"/>
              </a:ext>
            </a:extLst>
          </p:cNvPr>
          <p:cNvSpPr txBox="1"/>
          <p:nvPr/>
        </p:nvSpPr>
        <p:spPr>
          <a:xfrm>
            <a:off x="952501" y="5799603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1K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FAE71D-EF1C-0244-9B29-BD0E22F18B85}"/>
              </a:ext>
            </a:extLst>
          </p:cNvPr>
          <p:cNvSpPr txBox="1"/>
          <p:nvPr/>
        </p:nvSpPr>
        <p:spPr>
          <a:xfrm>
            <a:off x="5155406" y="6337893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775D69-B5C0-594E-9FDE-EAB99EEE1F57}"/>
              </a:ext>
            </a:extLst>
          </p:cNvPr>
          <p:cNvSpPr txBox="1"/>
          <p:nvPr/>
        </p:nvSpPr>
        <p:spPr>
          <a:xfrm>
            <a:off x="5126831" y="2222556"/>
            <a:ext cx="1752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Packet drops/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6618B1D-6E4D-814A-A2E7-DFACD9F5D26A}"/>
              </a:ext>
            </a:extLst>
          </p:cNvPr>
          <p:cNvCxnSpPr>
            <a:cxnSpLocks/>
          </p:cNvCxnSpPr>
          <p:nvPr/>
        </p:nvCxnSpPr>
        <p:spPr>
          <a:xfrm flipH="1">
            <a:off x="4714875" y="2867193"/>
            <a:ext cx="914400" cy="3547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3583323-556F-364B-8754-3F27D9D21A0D}"/>
              </a:ext>
            </a:extLst>
          </p:cNvPr>
          <p:cNvSpPr txBox="1"/>
          <p:nvPr/>
        </p:nvSpPr>
        <p:spPr>
          <a:xfrm rot="19039414">
            <a:off x="2503903" y="4904757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57B465-255D-3E42-9E87-CFB385FCA515}"/>
              </a:ext>
            </a:extLst>
          </p:cNvPr>
          <p:cNvCxnSpPr>
            <a:cxnSpLocks/>
          </p:cNvCxnSpPr>
          <p:nvPr/>
        </p:nvCxnSpPr>
        <p:spPr>
          <a:xfrm>
            <a:off x="6272213" y="2898331"/>
            <a:ext cx="2355054" cy="75807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1EF7CF7-B5F9-FD4A-8452-A1DDC047A5B1}"/>
              </a:ext>
            </a:extLst>
          </p:cNvPr>
          <p:cNvSpPr txBox="1"/>
          <p:nvPr/>
        </p:nvSpPr>
        <p:spPr>
          <a:xfrm rot="19039414">
            <a:off x="5388454" y="4932836"/>
            <a:ext cx="1571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start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843EBA-5E70-D944-8095-8A62E1491213}"/>
              </a:ext>
            </a:extLst>
          </p:cNvPr>
          <p:cNvSpPr txBox="1"/>
          <p:nvPr/>
        </p:nvSpPr>
        <p:spPr>
          <a:xfrm>
            <a:off x="99630" y="4250747"/>
            <a:ext cx="1881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Congestion Window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830E70-EBBC-6340-9E2A-9CB9BB86905D}"/>
              </a:ext>
            </a:extLst>
          </p:cNvPr>
          <p:cNvSpPr txBox="1"/>
          <p:nvPr/>
        </p:nvSpPr>
        <p:spPr>
          <a:xfrm>
            <a:off x="815766" y="1362984"/>
            <a:ext cx="5169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Say </a:t>
            </a:r>
            <a:r>
              <a:rPr lang="en-US" sz="2400" dirty="0">
                <a:latin typeface="Courier" pitchFamily="2" charset="0"/>
              </a:rPr>
              <a:t>MSS </a:t>
            </a:r>
            <a:r>
              <a:rPr lang="en-US" sz="2400" dirty="0">
                <a:latin typeface="Helvetica" pitchFamily="2" charset="0"/>
              </a:rPr>
              <a:t>= 1 </a:t>
            </a:r>
            <a:r>
              <a:rPr lang="en-US" sz="2400" dirty="0" err="1">
                <a:latin typeface="Helvetica" pitchFamily="2" charset="0"/>
              </a:rPr>
              <a:t>KByte</a:t>
            </a:r>
            <a:endParaRPr lang="en-US" sz="2400" dirty="0">
              <a:latin typeface="Helvetica" pitchFamily="2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72EE57-FBF7-A243-BD2E-D0BF35388994}"/>
              </a:ext>
            </a:extLst>
          </p:cNvPr>
          <p:cNvCxnSpPr/>
          <p:nvPr/>
        </p:nvCxnSpPr>
        <p:spPr>
          <a:xfrm>
            <a:off x="2128838" y="3374310"/>
            <a:ext cx="254317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1264FB-C0A7-2546-A55F-B0C624FCC7CB}"/>
              </a:ext>
            </a:extLst>
          </p:cNvPr>
          <p:cNvSpPr txBox="1"/>
          <p:nvPr/>
        </p:nvSpPr>
        <p:spPr>
          <a:xfrm>
            <a:off x="973932" y="3189644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54 MSS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31585EA-780F-4841-BFB5-26B61835901A}"/>
              </a:ext>
            </a:extLst>
          </p:cNvPr>
          <p:cNvCxnSpPr>
            <a:cxnSpLocks/>
          </p:cNvCxnSpPr>
          <p:nvPr/>
        </p:nvCxnSpPr>
        <p:spPr>
          <a:xfrm flipV="1">
            <a:off x="4575972" y="4506391"/>
            <a:ext cx="3204449" cy="1460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ECF874D-8930-B844-8000-D9C05DFEB860}"/>
              </a:ext>
            </a:extLst>
          </p:cNvPr>
          <p:cNvSpPr txBox="1"/>
          <p:nvPr/>
        </p:nvSpPr>
        <p:spPr>
          <a:xfrm>
            <a:off x="4714875" y="3904891"/>
            <a:ext cx="21645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Set </a:t>
            </a:r>
            <a:r>
              <a:rPr lang="en-US" dirty="0" err="1">
                <a:solidFill>
                  <a:srgbClr val="C00000"/>
                </a:solidFill>
                <a:latin typeface="Courier" pitchFamily="2" charset="0"/>
              </a:rPr>
              <a:t>ssthresh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27 </a:t>
            </a:r>
            <a:r>
              <a:rPr lang="en-US" dirty="0">
                <a:solidFill>
                  <a:srgbClr val="C00000"/>
                </a:solidFill>
                <a:latin typeface="Courier" pitchFamily="2" charset="0"/>
              </a:rPr>
              <a:t>MSS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466B1CBB-C7DC-D94A-BEBE-C0026247675C}"/>
              </a:ext>
            </a:extLst>
          </p:cNvPr>
          <p:cNvSpPr/>
          <p:nvPr/>
        </p:nvSpPr>
        <p:spPr>
          <a:xfrm>
            <a:off x="4716379" y="4491789"/>
            <a:ext cx="2550695" cy="1491916"/>
          </a:xfrm>
          <a:custGeom>
            <a:avLst/>
            <a:gdLst>
              <a:gd name="connsiteX0" fmla="*/ 0 w 2550695"/>
              <a:gd name="connsiteY0" fmla="*/ 1491916 h 1491916"/>
              <a:gd name="connsiteX1" fmla="*/ 1540042 w 2550695"/>
              <a:gd name="connsiteY1" fmla="*/ 1058779 h 1491916"/>
              <a:gd name="connsiteX2" fmla="*/ 2550695 w 2550695"/>
              <a:gd name="connsiteY2" fmla="*/ 0 h 1491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0695" h="1491916">
                <a:moveTo>
                  <a:pt x="0" y="1491916"/>
                </a:moveTo>
                <a:cubicBezTo>
                  <a:pt x="557463" y="1399674"/>
                  <a:pt x="1114926" y="1307432"/>
                  <a:pt x="1540042" y="1058779"/>
                </a:cubicBezTo>
                <a:cubicBezTo>
                  <a:pt x="1965158" y="810126"/>
                  <a:pt x="2257926" y="405063"/>
                  <a:pt x="2550695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A5412-2E53-E446-90D8-7588BCFCD2CE}"/>
              </a:ext>
            </a:extLst>
          </p:cNvPr>
          <p:cNvCxnSpPr>
            <a:cxnSpLocks/>
            <a:stCxn id="32" idx="2"/>
          </p:cNvCxnSpPr>
          <p:nvPr/>
        </p:nvCxnSpPr>
        <p:spPr>
          <a:xfrm flipV="1">
            <a:off x="7267074" y="3705727"/>
            <a:ext cx="1507958" cy="78606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C3FF5F1-7987-5443-A0DB-5380DF48F928}"/>
              </a:ext>
            </a:extLst>
          </p:cNvPr>
          <p:cNvSpPr txBox="1"/>
          <p:nvPr/>
        </p:nvSpPr>
        <p:spPr>
          <a:xfrm>
            <a:off x="8473024" y="2867193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40K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AB93330-959A-C647-ADC2-3C77472FE128}"/>
              </a:ext>
            </a:extLst>
          </p:cNvPr>
          <p:cNvSpPr txBox="1"/>
          <p:nvPr/>
        </p:nvSpPr>
        <p:spPr>
          <a:xfrm>
            <a:off x="2294235" y="2627194"/>
            <a:ext cx="1777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Loss occurs at </a:t>
            </a:r>
            <a:r>
              <a:rPr lang="en-US" dirty="0" err="1">
                <a:latin typeface="Courier" pitchFamily="2" charset="0"/>
              </a:rPr>
              <a:t>cwnd</a:t>
            </a:r>
            <a:r>
              <a:rPr lang="en-US" dirty="0">
                <a:latin typeface="Helvetica" pitchFamily="2" charset="0"/>
              </a:rPr>
              <a:t> = 54K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FCF71F-D88C-9C4D-8F96-81086269A105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775032" y="3697706"/>
            <a:ext cx="48126" cy="22539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4F1F38C-C11F-E54A-A8CF-85D4EEF1C8A0}"/>
              </a:ext>
            </a:extLst>
          </p:cNvPr>
          <p:cNvCxnSpPr>
            <a:cxnSpLocks/>
          </p:cNvCxnSpPr>
          <p:nvPr/>
        </p:nvCxnSpPr>
        <p:spPr>
          <a:xfrm>
            <a:off x="8499665" y="5121225"/>
            <a:ext cx="2639215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E4F36E-2470-A24C-BC49-8FF881768E42}"/>
              </a:ext>
            </a:extLst>
          </p:cNvPr>
          <p:cNvSpPr txBox="1"/>
          <p:nvPr/>
        </p:nvSpPr>
        <p:spPr>
          <a:xfrm>
            <a:off x="8775032" y="4454450"/>
            <a:ext cx="2044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Set </a:t>
            </a:r>
            <a:r>
              <a:rPr lang="en-US" dirty="0" err="1">
                <a:latin typeface="Courier" pitchFamily="2" charset="0"/>
              </a:rPr>
              <a:t>ssthresh</a:t>
            </a:r>
            <a:r>
              <a:rPr lang="en-US" dirty="0">
                <a:latin typeface="Helvetica" pitchFamily="2" charset="0"/>
              </a:rPr>
              <a:t> to</a:t>
            </a:r>
          </a:p>
          <a:p>
            <a:r>
              <a:rPr lang="en-US" dirty="0">
                <a:latin typeface="Helvetica" pitchFamily="2" charset="0"/>
              </a:rPr>
              <a:t>20 </a:t>
            </a:r>
            <a:r>
              <a:rPr lang="en-US" dirty="0">
                <a:latin typeface="Courier" pitchFamily="2" charset="0"/>
              </a:rPr>
              <a:t>MSS</a:t>
            </a: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35BE1C5A-A509-894D-B866-1A1B7E57DBF4}"/>
              </a:ext>
            </a:extLst>
          </p:cNvPr>
          <p:cNvSpPr/>
          <p:nvPr/>
        </p:nvSpPr>
        <p:spPr>
          <a:xfrm>
            <a:off x="8823158" y="5117432"/>
            <a:ext cx="1010653" cy="834189"/>
          </a:xfrm>
          <a:custGeom>
            <a:avLst/>
            <a:gdLst>
              <a:gd name="connsiteX0" fmla="*/ 0 w 1010653"/>
              <a:gd name="connsiteY0" fmla="*/ 834189 h 834189"/>
              <a:gd name="connsiteX1" fmla="*/ 641684 w 1010653"/>
              <a:gd name="connsiteY1" fmla="*/ 529389 h 834189"/>
              <a:gd name="connsiteX2" fmla="*/ 1010653 w 1010653"/>
              <a:gd name="connsiteY2" fmla="*/ 0 h 834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0653" h="834189">
                <a:moveTo>
                  <a:pt x="0" y="834189"/>
                </a:moveTo>
                <a:cubicBezTo>
                  <a:pt x="236621" y="751304"/>
                  <a:pt x="473242" y="668420"/>
                  <a:pt x="641684" y="529389"/>
                </a:cubicBezTo>
                <a:cubicBezTo>
                  <a:pt x="810126" y="390357"/>
                  <a:pt x="910389" y="195178"/>
                  <a:pt x="1010653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30EDB4D-E8DD-6546-90CD-1E916EF6553C}"/>
              </a:ext>
            </a:extLst>
          </p:cNvPr>
          <p:cNvCxnSpPr>
            <a:cxnSpLocks/>
          </p:cNvCxnSpPr>
          <p:nvPr/>
        </p:nvCxnSpPr>
        <p:spPr>
          <a:xfrm flipV="1">
            <a:off x="9829339" y="4250747"/>
            <a:ext cx="2011239" cy="86025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DE9BF1C-4FFB-DA4D-9817-B7BCA6AE55D3}"/>
              </a:ext>
            </a:extLst>
          </p:cNvPr>
          <p:cNvSpPr txBox="1"/>
          <p:nvPr/>
        </p:nvSpPr>
        <p:spPr>
          <a:xfrm rot="19947845">
            <a:off x="6981200" y="3475314"/>
            <a:ext cx="1571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Additive increase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C40FFF7-C66D-B243-9EAE-F68F1691C564}"/>
              </a:ext>
            </a:extLst>
          </p:cNvPr>
          <p:cNvSpPr txBox="1"/>
          <p:nvPr/>
        </p:nvSpPr>
        <p:spPr>
          <a:xfrm rot="19039414">
            <a:off x="9464364" y="5352786"/>
            <a:ext cx="917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Slow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start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F5AFC6-1B66-FC42-AA7E-F9F798B022EA}"/>
              </a:ext>
            </a:extLst>
          </p:cNvPr>
          <p:cNvSpPr txBox="1"/>
          <p:nvPr/>
        </p:nvSpPr>
        <p:spPr>
          <a:xfrm rot="20224594">
            <a:off x="10549363" y="3775109"/>
            <a:ext cx="1195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Additive increase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48BCF69-9946-084C-93FD-32204A8B2D4A}"/>
              </a:ext>
            </a:extLst>
          </p:cNvPr>
          <p:cNvSpPr txBox="1"/>
          <p:nvPr/>
        </p:nvSpPr>
        <p:spPr>
          <a:xfrm rot="19039414">
            <a:off x="2070488" y="4405294"/>
            <a:ext cx="25796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exponential</a:t>
            </a:r>
            <a:r>
              <a:rPr lang="en-US" sz="2000" dirty="0">
                <a:latin typeface="Helvetica" pitchFamily="2" charset="0"/>
              </a:rPr>
              <a:t> growth)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A78629-D138-8974-F336-5545BD5B8808}"/>
              </a:ext>
            </a:extLst>
          </p:cNvPr>
          <p:cNvSpPr txBox="1"/>
          <p:nvPr/>
        </p:nvSpPr>
        <p:spPr>
          <a:xfrm>
            <a:off x="8182091" y="2012389"/>
            <a:ext cx="3653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Congestion avoidance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E189B8-1AB3-10DF-17AE-C4D8E8498E67}"/>
              </a:ext>
            </a:extLst>
          </p:cNvPr>
          <p:cNvSpPr/>
          <p:nvPr/>
        </p:nvSpPr>
        <p:spPr>
          <a:xfrm>
            <a:off x="10135225" y="3656404"/>
            <a:ext cx="1957145" cy="1031422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2AE0F3C-7191-142E-98D8-AC2147870974}"/>
              </a:ext>
            </a:extLst>
          </p:cNvPr>
          <p:cNvSpPr/>
          <p:nvPr/>
        </p:nvSpPr>
        <p:spPr>
          <a:xfrm>
            <a:off x="6654752" y="3453051"/>
            <a:ext cx="2160635" cy="1130161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920525-9389-2FB6-3A67-14BCCB618325}"/>
              </a:ext>
            </a:extLst>
          </p:cNvPr>
          <p:cNvCxnSpPr>
            <a:cxnSpLocks/>
          </p:cNvCxnSpPr>
          <p:nvPr/>
        </p:nvCxnSpPr>
        <p:spPr>
          <a:xfrm flipH="1">
            <a:off x="7928014" y="2494546"/>
            <a:ext cx="571651" cy="96636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3EEDF66-44E4-DC09-229C-671D9276632C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0567144" y="2558754"/>
            <a:ext cx="546654" cy="10976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3236BE4-534A-4100-CF1A-788384599D20}"/>
              </a:ext>
            </a:extLst>
          </p:cNvPr>
          <p:cNvSpPr txBox="1"/>
          <p:nvPr/>
        </p:nvSpPr>
        <p:spPr>
          <a:xfrm>
            <a:off x="8182091" y="1362984"/>
            <a:ext cx="3791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Adjusting closer to steady state: different methods…</a:t>
            </a:r>
          </a:p>
        </p:txBody>
      </p:sp>
    </p:spTree>
    <p:extLst>
      <p:ext uri="{BB962C8B-B14F-4D97-AF65-F5344CB8AC3E}">
        <p14:creationId xmlns:p14="http://schemas.microsoft.com/office/powerpoint/2010/main" val="357674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14" grpId="0"/>
      <p:bldP spid="15" grpId="0"/>
      <p:bldP spid="17" grpId="0"/>
      <p:bldP spid="20" grpId="0"/>
      <p:bldP spid="22" grpId="0"/>
      <p:bldP spid="26" grpId="0"/>
      <p:bldP spid="28" grpId="0"/>
      <p:bldP spid="32" grpId="0" animBg="1"/>
      <p:bldP spid="37" grpId="0"/>
      <p:bldP spid="38" grpId="0"/>
      <p:bldP spid="42" grpId="0"/>
      <p:bldP spid="43" grpId="0" animBg="1"/>
      <p:bldP spid="45" grpId="0"/>
      <p:bldP spid="47" grpId="0"/>
      <p:bldP spid="49" grpId="0"/>
      <p:bldP spid="33" grpId="0"/>
      <p:bldP spid="3" grpId="0"/>
      <p:bldP spid="10" grpId="0" animBg="1"/>
      <p:bldP spid="11" grpId="0" animBg="1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E78E0-F4AD-1443-BC68-86F830DC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TCP BBR:</a:t>
            </a:r>
            <a:r>
              <a:rPr lang="en-US" dirty="0"/>
              <a:t> finding the bottleneck link rate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84FC61-6509-6340-B490-5C5622CC572F}"/>
              </a:ext>
            </a:extLst>
          </p:cNvPr>
          <p:cNvGrpSpPr/>
          <p:nvPr/>
        </p:nvGrpSpPr>
        <p:grpSpPr>
          <a:xfrm>
            <a:off x="2327564" y="2211184"/>
            <a:ext cx="7980218" cy="1625465"/>
            <a:chOff x="612891" y="2626821"/>
            <a:chExt cx="13075746" cy="1625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4B4B1B1-CD48-3041-9A6E-632F2BB9E774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12241-731A-BD40-9792-33ADEC78E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40AD2D-CACB-2846-9F14-BA4E7D0E39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73C0AD8-A8E9-F54B-9FE8-8FD41D8CAFF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36D556-CE10-B244-91D0-08BA2FB869F0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3D90A77-65E9-DA4E-AB22-DD90EEE33C80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9B7CA57-B43E-BF47-9C51-C48797E2D970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82DF22D-8988-4E40-A7B3-3DE21A916184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F947AAE-16C3-4049-B600-6BE6850418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28739F-BF36-8E4D-B376-34877C7612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27BA7EC-CBD9-8247-A82E-94BBD47DE28E}"/>
              </a:ext>
            </a:extLst>
          </p:cNvPr>
          <p:cNvGrpSpPr/>
          <p:nvPr/>
        </p:nvGrpSpPr>
        <p:grpSpPr>
          <a:xfrm>
            <a:off x="2873727" y="2211184"/>
            <a:ext cx="741239" cy="1601152"/>
            <a:chOff x="2873727" y="2211184"/>
            <a:chExt cx="741239" cy="160115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686A8903-FAA8-6346-A712-DCFF02697CFE}"/>
                </a:ext>
              </a:extLst>
            </p:cNvPr>
            <p:cNvSpPr/>
            <p:nvPr/>
          </p:nvSpPr>
          <p:spPr>
            <a:xfrm>
              <a:off x="3134806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71562ABA-D8FF-A748-8E42-7BAAE71AF91F}"/>
                </a:ext>
              </a:extLst>
            </p:cNvPr>
            <p:cNvSpPr/>
            <p:nvPr/>
          </p:nvSpPr>
          <p:spPr>
            <a:xfrm>
              <a:off x="3384188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514850AC-202C-B147-A6BE-545C553A3D31}"/>
                </a:ext>
              </a:extLst>
            </p:cNvPr>
            <p:cNvSpPr/>
            <p:nvPr/>
          </p:nvSpPr>
          <p:spPr>
            <a:xfrm>
              <a:off x="2873727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6BA4EC-8DD4-C348-B014-FCE88A6E0065}"/>
              </a:ext>
            </a:extLst>
          </p:cNvPr>
          <p:cNvGrpSpPr/>
          <p:nvPr/>
        </p:nvGrpSpPr>
        <p:grpSpPr>
          <a:xfrm>
            <a:off x="4327823" y="2896686"/>
            <a:ext cx="2899315" cy="278775"/>
            <a:chOff x="4327823" y="2896686"/>
            <a:chExt cx="2899315" cy="278775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856E0CAC-9002-544A-9432-D8357EF76CA2}"/>
                </a:ext>
              </a:extLst>
            </p:cNvPr>
            <p:cNvSpPr/>
            <p:nvPr/>
          </p:nvSpPr>
          <p:spPr>
            <a:xfrm>
              <a:off x="432782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84E7E668-0AC7-2346-B9BA-AD3D8563BCCB}"/>
                </a:ext>
              </a:extLst>
            </p:cNvPr>
            <p:cNvSpPr/>
            <p:nvPr/>
          </p:nvSpPr>
          <p:spPr>
            <a:xfrm>
              <a:off x="5301338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565168B-6F02-3449-B665-5958BE2B4336}"/>
                </a:ext>
              </a:extLst>
            </p:cNvPr>
            <p:cNvSpPr/>
            <p:nvPr/>
          </p:nvSpPr>
          <p:spPr>
            <a:xfrm>
              <a:off x="6274853" y="2896686"/>
              <a:ext cx="952285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550DD0-9FA5-B940-BD98-DC874EE86E31}"/>
              </a:ext>
            </a:extLst>
          </p:cNvPr>
          <p:cNvGrpSpPr/>
          <p:nvPr/>
        </p:nvGrpSpPr>
        <p:grpSpPr>
          <a:xfrm>
            <a:off x="8161600" y="2211184"/>
            <a:ext cx="1736380" cy="1625465"/>
            <a:chOff x="8161600" y="2211184"/>
            <a:chExt cx="1736380" cy="1625465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1CAA385C-B369-B44A-9AFE-01BD8C2EE8DA}"/>
                </a:ext>
              </a:extLst>
            </p:cNvPr>
            <p:cNvSpPr/>
            <p:nvPr/>
          </p:nvSpPr>
          <p:spPr>
            <a:xfrm>
              <a:off x="8161600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C570C7EC-E73E-B146-8FA5-421E92FBE5D8}"/>
                </a:ext>
              </a:extLst>
            </p:cNvPr>
            <p:cNvSpPr/>
            <p:nvPr/>
          </p:nvSpPr>
          <p:spPr>
            <a:xfrm>
              <a:off x="8902839" y="2235497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03486122-3AB3-524E-93B6-DC2867BBBE09}"/>
                </a:ext>
              </a:extLst>
            </p:cNvPr>
            <p:cNvSpPr/>
            <p:nvPr/>
          </p:nvSpPr>
          <p:spPr>
            <a:xfrm>
              <a:off x="9667202" y="2211184"/>
              <a:ext cx="230778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40BB59C-C003-9D4E-AF7E-E5F5EE75A59C}"/>
              </a:ext>
            </a:extLst>
          </p:cNvPr>
          <p:cNvGrpSpPr/>
          <p:nvPr/>
        </p:nvGrpSpPr>
        <p:grpSpPr>
          <a:xfrm>
            <a:off x="2327564" y="4748469"/>
            <a:ext cx="7980218" cy="1625465"/>
            <a:chOff x="612891" y="2626821"/>
            <a:chExt cx="13075746" cy="162546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10384DC-958B-5F4F-892A-316276B77872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78" y="2626821"/>
              <a:ext cx="515389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48DCDF1-E74F-2641-A067-45644C3C81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9578" y="3591098"/>
              <a:ext cx="515389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A3386F8-A84E-CE4B-8F02-ADD4522007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79773" y="2626821"/>
              <a:ext cx="545871" cy="66501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687AA3A-DA55-E247-89A5-8378EF1FD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79773" y="3591098"/>
              <a:ext cx="545871" cy="63687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8E1E323-F345-CD42-A4D0-8B66C67221C5}"/>
                </a:ext>
              </a:extLst>
            </p:cNvPr>
            <p:cNvCxnSpPr/>
            <p:nvPr/>
          </p:nvCxnSpPr>
          <p:spPr>
            <a:xfrm>
              <a:off x="3374967" y="3291840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CD55F58-534D-E746-8F2B-DC91E98F573B}"/>
                </a:ext>
              </a:extLst>
            </p:cNvPr>
            <p:cNvCxnSpPr/>
            <p:nvPr/>
          </p:nvCxnSpPr>
          <p:spPr>
            <a:xfrm>
              <a:off x="3374967" y="3591098"/>
              <a:ext cx="590480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76150B-C734-C440-A5C4-AA3EDDE1C2CF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2626821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046D6AD-77E4-5E4D-9FDF-1D755619B5FA}"/>
                </a:ext>
              </a:extLst>
            </p:cNvPr>
            <p:cNvCxnSpPr>
              <a:cxnSpLocks/>
            </p:cNvCxnSpPr>
            <p:nvPr/>
          </p:nvCxnSpPr>
          <p:spPr>
            <a:xfrm>
              <a:off x="9825643" y="4227973"/>
              <a:ext cx="3862994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8F1DDD-2B42-8A40-A901-5837CF6760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4227973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772D8FE-2DBD-A440-BA17-69ABB2843E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91" y="2626821"/>
              <a:ext cx="2246688" cy="243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A872279-A514-DD4D-AFEB-C5612B8684B3}"/>
              </a:ext>
            </a:extLst>
          </p:cNvPr>
          <p:cNvGrpSpPr/>
          <p:nvPr/>
        </p:nvGrpSpPr>
        <p:grpSpPr>
          <a:xfrm>
            <a:off x="4327823" y="5430112"/>
            <a:ext cx="2254600" cy="282634"/>
            <a:chOff x="4327823" y="5430112"/>
            <a:chExt cx="2254600" cy="282634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4A188D85-C010-A444-9317-6A0F98901B3B}"/>
                </a:ext>
              </a:extLst>
            </p:cNvPr>
            <p:cNvSpPr/>
            <p:nvPr/>
          </p:nvSpPr>
          <p:spPr>
            <a:xfrm>
              <a:off x="432782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8AEB8F30-A401-DA4D-B654-4A5AB9FCCF9B}"/>
                </a:ext>
              </a:extLst>
            </p:cNvPr>
            <p:cNvSpPr/>
            <p:nvPr/>
          </p:nvSpPr>
          <p:spPr>
            <a:xfrm>
              <a:off x="5317962" y="5430112"/>
              <a:ext cx="274320" cy="274320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7E79A74C-C27E-CF4B-901F-8401BA0E3EF1}"/>
                </a:ext>
              </a:extLst>
            </p:cNvPr>
            <p:cNvSpPr/>
            <p:nvPr/>
          </p:nvSpPr>
          <p:spPr>
            <a:xfrm>
              <a:off x="6308103" y="5433971"/>
              <a:ext cx="274320" cy="278775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E6B6367-DCDD-3A43-A056-C833EE4CE20C}"/>
              </a:ext>
            </a:extLst>
          </p:cNvPr>
          <p:cNvGrpSpPr/>
          <p:nvPr/>
        </p:nvGrpSpPr>
        <p:grpSpPr>
          <a:xfrm>
            <a:off x="8161600" y="4748469"/>
            <a:ext cx="1597042" cy="1625465"/>
            <a:chOff x="8161600" y="4748469"/>
            <a:chExt cx="1597042" cy="162546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07223919-D73B-5941-9F6B-902820357A17}"/>
                </a:ext>
              </a:extLst>
            </p:cNvPr>
            <p:cNvSpPr/>
            <p:nvPr/>
          </p:nvSpPr>
          <p:spPr>
            <a:xfrm>
              <a:off x="8161600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3A77698D-C547-9C49-8F48-161613316762}"/>
                </a:ext>
              </a:extLst>
            </p:cNvPr>
            <p:cNvSpPr/>
            <p:nvPr/>
          </p:nvSpPr>
          <p:spPr>
            <a:xfrm>
              <a:off x="8902839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D9BC301-D8B8-7D4D-8655-D4A6FF59A6CA}"/>
                </a:ext>
              </a:extLst>
            </p:cNvPr>
            <p:cNvSpPr/>
            <p:nvPr/>
          </p:nvSpPr>
          <p:spPr>
            <a:xfrm>
              <a:off x="9667202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6A4F60-50E9-2349-AC8F-09469A4D2B1C}"/>
              </a:ext>
            </a:extLst>
          </p:cNvPr>
          <p:cNvGrpSpPr/>
          <p:nvPr/>
        </p:nvGrpSpPr>
        <p:grpSpPr>
          <a:xfrm>
            <a:off x="2650055" y="4748469"/>
            <a:ext cx="855803" cy="1625465"/>
            <a:chOff x="2650055" y="4748469"/>
            <a:chExt cx="855803" cy="1625465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78C06450-A836-2A40-BE85-532F0BB78DD3}"/>
                </a:ext>
              </a:extLst>
            </p:cNvPr>
            <p:cNvSpPr/>
            <p:nvPr/>
          </p:nvSpPr>
          <p:spPr>
            <a:xfrm>
              <a:off x="2650055" y="4772782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4AA6D413-891C-AD41-8D55-7F9ED31CF857}"/>
                </a:ext>
              </a:extLst>
            </p:cNvPr>
            <p:cNvSpPr/>
            <p:nvPr/>
          </p:nvSpPr>
          <p:spPr>
            <a:xfrm>
              <a:off x="3414418" y="4748469"/>
              <a:ext cx="91440" cy="1601152"/>
            </a:xfrm>
            <a:prstGeom prst="roundRect">
              <a:avLst/>
            </a:prstGeom>
            <a:solidFill>
              <a:srgbClr val="92D050"/>
            </a:solidFill>
            <a:ln w="254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612A29B5-D818-CB46-9452-59D021A6E977}"/>
              </a:ext>
            </a:extLst>
          </p:cNvPr>
          <p:cNvSpPr txBox="1"/>
          <p:nvPr/>
        </p:nvSpPr>
        <p:spPr>
          <a:xfrm>
            <a:off x="399341" y="3988014"/>
            <a:ext cx="1693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Sender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5CF9FCB-8EC4-5F44-A0C0-EEEC0E60F77E}"/>
              </a:ext>
            </a:extLst>
          </p:cNvPr>
          <p:cNvSpPr txBox="1"/>
          <p:nvPr/>
        </p:nvSpPr>
        <p:spPr>
          <a:xfrm>
            <a:off x="10307782" y="3988015"/>
            <a:ext cx="1837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Receiver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95399D6-20F3-0842-9607-E38CE065A466}"/>
              </a:ext>
            </a:extLst>
          </p:cNvPr>
          <p:cNvSpPr txBox="1"/>
          <p:nvPr/>
        </p:nvSpPr>
        <p:spPr>
          <a:xfrm>
            <a:off x="298723" y="1545058"/>
            <a:ext cx="2022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1. Send data at a specific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rate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716C0F-858F-114B-BBD1-F364AD3B953F}"/>
              </a:ext>
            </a:extLst>
          </p:cNvPr>
          <p:cNvCxnSpPr/>
          <p:nvPr/>
        </p:nvCxnSpPr>
        <p:spPr>
          <a:xfrm>
            <a:off x="298723" y="2468388"/>
            <a:ext cx="2351332" cy="0"/>
          </a:xfrm>
          <a:prstGeom prst="straightConnector1">
            <a:avLst/>
          </a:prstGeom>
          <a:ln w="508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31F9999-4665-CC4B-A1CF-B20533D52F2E}"/>
              </a:ext>
            </a:extLst>
          </p:cNvPr>
          <p:cNvSpPr txBox="1"/>
          <p:nvPr/>
        </p:nvSpPr>
        <p:spPr>
          <a:xfrm>
            <a:off x="3879521" y="1666524"/>
            <a:ext cx="47680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Data gets across the bottleneck at the bottleneck link rate.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E5EC90A-7929-F346-98A1-28BBA419F592}"/>
              </a:ext>
            </a:extLst>
          </p:cNvPr>
          <p:cNvSpPr txBox="1"/>
          <p:nvPr/>
        </p:nvSpPr>
        <p:spPr>
          <a:xfrm>
            <a:off x="10283730" y="2309025"/>
            <a:ext cx="1796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2. Receive data packet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0381592-F8FF-6846-A415-E51FEED2A9E1}"/>
              </a:ext>
            </a:extLst>
          </p:cNvPr>
          <p:cNvSpPr txBox="1"/>
          <p:nvPr/>
        </p:nvSpPr>
        <p:spPr>
          <a:xfrm>
            <a:off x="10359785" y="5865740"/>
            <a:ext cx="1796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3. Send ACK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E59425D-CB0C-824B-A418-AF49411576EB}"/>
              </a:ext>
            </a:extLst>
          </p:cNvPr>
          <p:cNvSpPr txBox="1"/>
          <p:nvPr/>
        </p:nvSpPr>
        <p:spPr>
          <a:xfrm>
            <a:off x="319029" y="5865740"/>
            <a:ext cx="1796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4. Measure rate of incoming ACKs</a:t>
            </a:r>
          </a:p>
        </p:txBody>
      </p:sp>
      <p:sp>
        <p:nvSpPr>
          <p:cNvPr id="73" name="Freeform 72">
            <a:extLst>
              <a:ext uri="{FF2B5EF4-FFF2-40B4-BE49-F238E27FC236}">
                <a16:creationId xmlns:a16="http://schemas.microsoft.com/office/drawing/2014/main" id="{A18DA8EE-0C53-5646-A9AF-541FD3D43A0A}"/>
              </a:ext>
            </a:extLst>
          </p:cNvPr>
          <p:cNvSpPr/>
          <p:nvPr/>
        </p:nvSpPr>
        <p:spPr>
          <a:xfrm>
            <a:off x="10257905" y="3183881"/>
            <a:ext cx="964277" cy="872730"/>
          </a:xfrm>
          <a:custGeom>
            <a:avLst/>
            <a:gdLst>
              <a:gd name="connsiteX0" fmla="*/ 0 w 964277"/>
              <a:gd name="connsiteY0" fmla="*/ 8206 h 872730"/>
              <a:gd name="connsiteX1" fmla="*/ 798022 w 964277"/>
              <a:gd name="connsiteY1" fmla="*/ 124584 h 872730"/>
              <a:gd name="connsiteX2" fmla="*/ 964277 w 964277"/>
              <a:gd name="connsiteY2" fmla="*/ 872730 h 872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4277" h="872730">
                <a:moveTo>
                  <a:pt x="0" y="8206"/>
                </a:moveTo>
                <a:cubicBezTo>
                  <a:pt x="318654" y="-5649"/>
                  <a:pt x="637309" y="-19503"/>
                  <a:pt x="798022" y="124584"/>
                </a:cubicBezTo>
                <a:cubicBezTo>
                  <a:pt x="958735" y="268671"/>
                  <a:pt x="961506" y="570700"/>
                  <a:pt x="964277" y="87273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5E427465-8B08-C449-BB45-0143374F3C62}"/>
              </a:ext>
            </a:extLst>
          </p:cNvPr>
          <p:cNvSpPr/>
          <p:nvPr/>
        </p:nvSpPr>
        <p:spPr>
          <a:xfrm>
            <a:off x="10257905" y="4688378"/>
            <a:ext cx="961824" cy="1080655"/>
          </a:xfrm>
          <a:custGeom>
            <a:avLst/>
            <a:gdLst>
              <a:gd name="connsiteX0" fmla="*/ 947651 w 961824"/>
              <a:gd name="connsiteY0" fmla="*/ 0 h 1080655"/>
              <a:gd name="connsiteX1" fmla="*/ 831273 w 961824"/>
              <a:gd name="connsiteY1" fmla="*/ 714895 h 1080655"/>
              <a:gd name="connsiteX2" fmla="*/ 0 w 961824"/>
              <a:gd name="connsiteY2" fmla="*/ 1080655 h 1080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61824" h="1080655">
                <a:moveTo>
                  <a:pt x="947651" y="0"/>
                </a:moveTo>
                <a:cubicBezTo>
                  <a:pt x="968433" y="267393"/>
                  <a:pt x="989215" y="534786"/>
                  <a:pt x="831273" y="714895"/>
                </a:cubicBezTo>
                <a:cubicBezTo>
                  <a:pt x="673331" y="895004"/>
                  <a:pt x="336665" y="987829"/>
                  <a:pt x="0" y="108065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56466195-16C9-6449-89F8-0A336F697523}"/>
              </a:ext>
            </a:extLst>
          </p:cNvPr>
          <p:cNvSpPr/>
          <p:nvPr/>
        </p:nvSpPr>
        <p:spPr>
          <a:xfrm>
            <a:off x="1064029" y="4572000"/>
            <a:ext cx="1130531" cy="988616"/>
          </a:xfrm>
          <a:custGeom>
            <a:avLst/>
            <a:gdLst>
              <a:gd name="connsiteX0" fmla="*/ 1130531 w 1130531"/>
              <a:gd name="connsiteY0" fmla="*/ 964276 h 988616"/>
              <a:gd name="connsiteX1" fmla="*/ 232756 w 1130531"/>
              <a:gd name="connsiteY1" fmla="*/ 864524 h 988616"/>
              <a:gd name="connsiteX2" fmla="*/ 0 w 1130531"/>
              <a:gd name="connsiteY2" fmla="*/ 0 h 988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0531" h="988616">
                <a:moveTo>
                  <a:pt x="1130531" y="964276"/>
                </a:moveTo>
                <a:cubicBezTo>
                  <a:pt x="775854" y="994756"/>
                  <a:pt x="421178" y="1025237"/>
                  <a:pt x="232756" y="864524"/>
                </a:cubicBezTo>
                <a:cubicBezTo>
                  <a:pt x="44334" y="703811"/>
                  <a:pt x="22167" y="351905"/>
                  <a:pt x="0" y="0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FB15D2F-2B49-8645-BC88-C107713D5B12}"/>
              </a:ext>
            </a:extLst>
          </p:cNvPr>
          <p:cNvSpPr txBox="1"/>
          <p:nvPr/>
        </p:nvSpPr>
        <p:spPr>
          <a:xfrm>
            <a:off x="4692732" y="3352322"/>
            <a:ext cx="259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Data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0CE4D20-1E0E-6F48-AD22-E965384091E1}"/>
              </a:ext>
            </a:extLst>
          </p:cNvPr>
          <p:cNvCxnSpPr>
            <a:cxnSpLocks/>
          </p:cNvCxnSpPr>
          <p:nvPr/>
        </p:nvCxnSpPr>
        <p:spPr>
          <a:xfrm>
            <a:off x="5541699" y="3558976"/>
            <a:ext cx="1394359" cy="2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F8B49EDA-4879-8846-BABD-05C12640EA8F}"/>
              </a:ext>
            </a:extLst>
          </p:cNvPr>
          <p:cNvSpPr txBox="1"/>
          <p:nvPr/>
        </p:nvSpPr>
        <p:spPr>
          <a:xfrm>
            <a:off x="5794105" y="6012003"/>
            <a:ext cx="102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ACKs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FFBA0CD-6BB8-0A41-8116-1EDC931541D6}"/>
              </a:ext>
            </a:extLst>
          </p:cNvPr>
          <p:cNvCxnSpPr>
            <a:cxnSpLocks/>
          </p:cNvCxnSpPr>
          <p:nvPr/>
        </p:nvCxnSpPr>
        <p:spPr>
          <a:xfrm flipH="1">
            <a:off x="4299904" y="6219184"/>
            <a:ext cx="1475274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reeform 81">
            <a:extLst>
              <a:ext uri="{FF2B5EF4-FFF2-40B4-BE49-F238E27FC236}">
                <a16:creationId xmlns:a16="http://schemas.microsoft.com/office/drawing/2014/main" id="{6D5F39BD-6480-064D-A16B-A300D36FD604}"/>
              </a:ext>
            </a:extLst>
          </p:cNvPr>
          <p:cNvSpPr/>
          <p:nvPr/>
        </p:nvSpPr>
        <p:spPr>
          <a:xfrm>
            <a:off x="1080588" y="3086568"/>
            <a:ext cx="1429856" cy="820414"/>
          </a:xfrm>
          <a:custGeom>
            <a:avLst/>
            <a:gdLst>
              <a:gd name="connsiteX0" fmla="*/ 16692 w 1429856"/>
              <a:gd name="connsiteY0" fmla="*/ 820414 h 820414"/>
              <a:gd name="connsiteX1" fmla="*/ 199572 w 1429856"/>
              <a:gd name="connsiteY1" fmla="*/ 88894 h 820414"/>
              <a:gd name="connsiteX2" fmla="*/ 1429856 w 1429856"/>
              <a:gd name="connsiteY2" fmla="*/ 39017 h 82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29856" h="820414">
                <a:moveTo>
                  <a:pt x="16692" y="820414"/>
                </a:moveTo>
                <a:cubicBezTo>
                  <a:pt x="-9632" y="519770"/>
                  <a:pt x="-35955" y="219127"/>
                  <a:pt x="199572" y="88894"/>
                </a:cubicBezTo>
                <a:cubicBezTo>
                  <a:pt x="435099" y="-41339"/>
                  <a:pt x="932477" y="-1161"/>
                  <a:pt x="1429856" y="39017"/>
                </a:cubicBezTo>
              </a:path>
            </a:pathLst>
          </a:custGeom>
          <a:noFill/>
          <a:ln w="25400">
            <a:solidFill>
              <a:schemeClr val="bg2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781F909-9828-3341-A963-349FE707AC31}"/>
              </a:ext>
            </a:extLst>
          </p:cNvPr>
          <p:cNvSpPr txBox="1"/>
          <p:nvPr/>
        </p:nvSpPr>
        <p:spPr>
          <a:xfrm>
            <a:off x="166359" y="2667362"/>
            <a:ext cx="2803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Use ACK receive rate to determine sending rate</a:t>
            </a:r>
          </a:p>
        </p:txBody>
      </p:sp>
    </p:spTree>
    <p:extLst>
      <p:ext uri="{BB962C8B-B14F-4D97-AF65-F5344CB8AC3E}">
        <p14:creationId xmlns:p14="http://schemas.microsoft.com/office/powerpoint/2010/main" val="304625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  <p:bldP spid="51" grpId="0"/>
      <p:bldP spid="54" grpId="0"/>
      <p:bldP spid="70" grpId="0"/>
      <p:bldP spid="71" grpId="0"/>
      <p:bldP spid="72" grpId="0"/>
      <p:bldP spid="73" grpId="0" animBg="1"/>
      <p:bldP spid="74" grpId="0" animBg="1"/>
      <p:bldP spid="75" grpId="0" animBg="1"/>
      <p:bldP spid="77" grpId="0"/>
      <p:bldP spid="79" grpId="0"/>
      <p:bldP spid="82" grpId="0" animBg="1"/>
      <p:bldP spid="8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6C6B7-F0EE-8F4A-A93C-BF51B10A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finding the bottleneck link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E35C-AF07-2340-B5A8-321EDC6E4C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097126" cy="5032375"/>
          </a:xfrm>
        </p:spPr>
        <p:txBody>
          <a:bodyPr>
            <a:normAutofit/>
          </a:bodyPr>
          <a:lstStyle/>
          <a:p>
            <a:r>
              <a:rPr lang="en-US" dirty="0"/>
              <a:t>Assuming that the link rate of the bottleneck</a:t>
            </a:r>
          </a:p>
          <a:p>
            <a:pPr lvl="1"/>
            <a:r>
              <a:rPr lang="en-US" dirty="0"/>
              <a:t>== the rate of data getting across the bottleneck link</a:t>
            </a:r>
          </a:p>
          <a:p>
            <a:pPr lvl="1"/>
            <a:r>
              <a:rPr lang="en-US" dirty="0"/>
              <a:t>== the rate of data getting to the receiver</a:t>
            </a:r>
          </a:p>
          <a:p>
            <a:pPr lvl="1"/>
            <a:r>
              <a:rPr lang="en-US" dirty="0"/>
              <a:t>== the rate at which ACKs are generated by the receiver</a:t>
            </a:r>
          </a:p>
          <a:p>
            <a:pPr lvl="1"/>
            <a:r>
              <a:rPr lang="en-US" dirty="0"/>
              <a:t>== the rate at which ACKs reach the sender</a:t>
            </a:r>
          </a:p>
          <a:p>
            <a:r>
              <a:rPr lang="en-US" dirty="0"/>
              <a:t>Measuring ACK rate provides an estimate of bottleneck link rate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BBR: Send at the maximum ACK rate measured in the recent past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Update max with new bottleneck rate estimates, i.e., larger ACK rate 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Forget estimates last measured a long time ago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Incorporated into a rate </a:t>
            </a:r>
            <a:r>
              <a:rPr lang="en-US" dirty="0">
                <a:solidFill>
                  <a:srgbClr val="C00000"/>
                </a:solidFill>
              </a:rPr>
              <a:t>filter</a:t>
            </a:r>
          </a:p>
        </p:txBody>
      </p:sp>
    </p:spTree>
    <p:extLst>
      <p:ext uri="{BB962C8B-B14F-4D97-AF65-F5344CB8AC3E}">
        <p14:creationId xmlns:p14="http://schemas.microsoft.com/office/powerpoint/2010/main" val="386116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E0A0-F531-E44B-93E0-4D23CCC26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BBR: Adjustments by gain cycling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F6DB3-4A94-0844-9664-4FDF444B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83"/>
            <a:ext cx="10515600" cy="4351338"/>
          </a:xfrm>
        </p:spPr>
        <p:txBody>
          <a:bodyPr/>
          <a:lstStyle/>
          <a:p>
            <a:r>
              <a:rPr lang="en-US" dirty="0"/>
              <a:t>BBR periodically increases its sending rate by a gain factor to see if the link rate has increased (e.g., due to a path change)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1BF224-A707-694C-A327-FB4931D18F33}"/>
              </a:ext>
            </a:extLst>
          </p:cNvPr>
          <p:cNvCxnSpPr>
            <a:cxnSpLocks/>
          </p:cNvCxnSpPr>
          <p:nvPr/>
        </p:nvCxnSpPr>
        <p:spPr>
          <a:xfrm flipV="1">
            <a:off x="838199" y="4716379"/>
            <a:ext cx="1134980" cy="1387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9D1D9C-FD11-C746-9998-5BD5370ACE42}"/>
              </a:ext>
            </a:extLst>
          </p:cNvPr>
          <p:cNvCxnSpPr>
            <a:cxnSpLocks/>
          </p:cNvCxnSpPr>
          <p:nvPr/>
        </p:nvCxnSpPr>
        <p:spPr>
          <a:xfrm flipV="1">
            <a:off x="1973179" y="3790258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2C6CFF-E377-A54F-8494-93FA05630E14}"/>
              </a:ext>
            </a:extLst>
          </p:cNvPr>
          <p:cNvCxnSpPr>
            <a:cxnSpLocks/>
          </p:cNvCxnSpPr>
          <p:nvPr/>
        </p:nvCxnSpPr>
        <p:spPr>
          <a:xfrm flipH="1" flipV="1">
            <a:off x="2103395" y="3827986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043492-0B5C-F840-96B6-86CA1C473BE1}"/>
              </a:ext>
            </a:extLst>
          </p:cNvPr>
          <p:cNvCxnSpPr>
            <a:cxnSpLocks/>
          </p:cNvCxnSpPr>
          <p:nvPr/>
        </p:nvCxnSpPr>
        <p:spPr>
          <a:xfrm flipV="1">
            <a:off x="2228480" y="4687176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4C993-5301-D44D-896B-EB301F209FDC}"/>
              </a:ext>
            </a:extLst>
          </p:cNvPr>
          <p:cNvCxnSpPr>
            <a:cxnSpLocks/>
          </p:cNvCxnSpPr>
          <p:nvPr/>
        </p:nvCxnSpPr>
        <p:spPr>
          <a:xfrm>
            <a:off x="2390271" y="4716057"/>
            <a:ext cx="529392" cy="3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D34042-DC24-AF47-9E02-F7F8AF22AFCE}"/>
              </a:ext>
            </a:extLst>
          </p:cNvPr>
          <p:cNvCxnSpPr>
            <a:cxnSpLocks/>
          </p:cNvCxnSpPr>
          <p:nvPr/>
        </p:nvCxnSpPr>
        <p:spPr>
          <a:xfrm flipV="1">
            <a:off x="838200" y="2620695"/>
            <a:ext cx="0" cy="33309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721BFC-850F-0744-82E6-DC297ECAE62F}"/>
              </a:ext>
            </a:extLst>
          </p:cNvPr>
          <p:cNvCxnSpPr>
            <a:cxnSpLocks/>
          </p:cNvCxnSpPr>
          <p:nvPr/>
        </p:nvCxnSpPr>
        <p:spPr>
          <a:xfrm flipV="1">
            <a:off x="838199" y="5951621"/>
            <a:ext cx="10888580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0B7A7E1-E9E9-A145-A245-432C5E1651AB}"/>
              </a:ext>
            </a:extLst>
          </p:cNvPr>
          <p:cNvCxnSpPr>
            <a:cxnSpLocks/>
          </p:cNvCxnSpPr>
          <p:nvPr/>
        </p:nvCxnSpPr>
        <p:spPr>
          <a:xfrm flipV="1">
            <a:off x="2952899" y="3816666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E2E3F7B-22EC-DB41-BB0D-83E72BFCAB3D}"/>
              </a:ext>
            </a:extLst>
          </p:cNvPr>
          <p:cNvCxnSpPr>
            <a:cxnSpLocks/>
          </p:cNvCxnSpPr>
          <p:nvPr/>
        </p:nvCxnSpPr>
        <p:spPr>
          <a:xfrm flipH="1" flipV="1">
            <a:off x="3083115" y="3854394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3C2C3F9-7DA4-BD47-928E-688A6959534C}"/>
              </a:ext>
            </a:extLst>
          </p:cNvPr>
          <p:cNvCxnSpPr>
            <a:cxnSpLocks/>
          </p:cNvCxnSpPr>
          <p:nvPr/>
        </p:nvCxnSpPr>
        <p:spPr>
          <a:xfrm flipV="1">
            <a:off x="3208200" y="4088601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38F847-B63D-C149-BE94-F7C965BFD746}"/>
              </a:ext>
            </a:extLst>
          </p:cNvPr>
          <p:cNvCxnSpPr>
            <a:cxnSpLocks/>
          </p:cNvCxnSpPr>
          <p:nvPr/>
        </p:nvCxnSpPr>
        <p:spPr>
          <a:xfrm>
            <a:off x="3330575" y="4088601"/>
            <a:ext cx="630369" cy="765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783412-329C-EF48-9A95-178E27BF9E02}"/>
              </a:ext>
            </a:extLst>
          </p:cNvPr>
          <p:cNvCxnSpPr>
            <a:cxnSpLocks/>
          </p:cNvCxnSpPr>
          <p:nvPr/>
        </p:nvCxnSpPr>
        <p:spPr>
          <a:xfrm flipV="1">
            <a:off x="3989738" y="3186169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9ED7690-D3EC-CF44-96DC-CD9A0CA955C8}"/>
              </a:ext>
            </a:extLst>
          </p:cNvPr>
          <p:cNvCxnSpPr>
            <a:cxnSpLocks/>
          </p:cNvCxnSpPr>
          <p:nvPr/>
        </p:nvCxnSpPr>
        <p:spPr>
          <a:xfrm flipH="1" flipV="1">
            <a:off x="4119954" y="3223897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6ACEA00-F2FE-2F4C-BB36-73C9EA1B3AE4}"/>
              </a:ext>
            </a:extLst>
          </p:cNvPr>
          <p:cNvCxnSpPr>
            <a:cxnSpLocks/>
          </p:cNvCxnSpPr>
          <p:nvPr/>
        </p:nvCxnSpPr>
        <p:spPr>
          <a:xfrm flipV="1">
            <a:off x="4245039" y="3458104"/>
            <a:ext cx="122375" cy="1484177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2B323A9-860E-CB4C-B455-1AA91094296D}"/>
              </a:ext>
            </a:extLst>
          </p:cNvPr>
          <p:cNvCxnSpPr>
            <a:cxnSpLocks/>
          </p:cNvCxnSpPr>
          <p:nvPr/>
        </p:nvCxnSpPr>
        <p:spPr>
          <a:xfrm>
            <a:off x="4367414" y="3458104"/>
            <a:ext cx="636269" cy="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B7B1A1E-E7BD-B74B-9F15-B44A0AEF3BF8}"/>
              </a:ext>
            </a:extLst>
          </p:cNvPr>
          <p:cNvCxnSpPr>
            <a:cxnSpLocks/>
          </p:cNvCxnSpPr>
          <p:nvPr/>
        </p:nvCxnSpPr>
        <p:spPr>
          <a:xfrm flipV="1">
            <a:off x="4999298" y="255604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17198B5-67C9-2446-BB77-3EA8CC943A24}"/>
              </a:ext>
            </a:extLst>
          </p:cNvPr>
          <p:cNvCxnSpPr>
            <a:cxnSpLocks/>
          </p:cNvCxnSpPr>
          <p:nvPr/>
        </p:nvCxnSpPr>
        <p:spPr>
          <a:xfrm flipH="1" flipV="1">
            <a:off x="5129514" y="259377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09FA59B-0983-054B-9B40-2DB925913C9B}"/>
              </a:ext>
            </a:extLst>
          </p:cNvPr>
          <p:cNvCxnSpPr>
            <a:cxnSpLocks/>
          </p:cNvCxnSpPr>
          <p:nvPr/>
        </p:nvCxnSpPr>
        <p:spPr>
          <a:xfrm flipV="1">
            <a:off x="5254599" y="3452965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0CA2BC-37F4-4E4B-AF1D-931CDC98AB21}"/>
              </a:ext>
            </a:extLst>
          </p:cNvPr>
          <p:cNvCxnSpPr>
            <a:cxnSpLocks/>
          </p:cNvCxnSpPr>
          <p:nvPr/>
        </p:nvCxnSpPr>
        <p:spPr>
          <a:xfrm flipV="1">
            <a:off x="7088234" y="2582967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9552EF-2346-5D40-8E27-A402C5ADF9B5}"/>
              </a:ext>
            </a:extLst>
          </p:cNvPr>
          <p:cNvCxnSpPr>
            <a:cxnSpLocks/>
          </p:cNvCxnSpPr>
          <p:nvPr/>
        </p:nvCxnSpPr>
        <p:spPr>
          <a:xfrm flipH="1" flipV="1">
            <a:off x="7218450" y="2620695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862DFA2-7C97-844F-86C4-9F6DB824C778}"/>
              </a:ext>
            </a:extLst>
          </p:cNvPr>
          <p:cNvSpPr txBox="1"/>
          <p:nvPr/>
        </p:nvSpPr>
        <p:spPr>
          <a:xfrm>
            <a:off x="5917045" y="2899519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19B442-31AD-C049-9C5B-7A8BDDD54F63}"/>
              </a:ext>
            </a:extLst>
          </p:cNvPr>
          <p:cNvCxnSpPr>
            <a:cxnSpLocks/>
          </p:cNvCxnSpPr>
          <p:nvPr/>
        </p:nvCxnSpPr>
        <p:spPr>
          <a:xfrm>
            <a:off x="5402736" y="34529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D33EF77-471C-8B4D-8CC5-03451DCABC0C}"/>
              </a:ext>
            </a:extLst>
          </p:cNvPr>
          <p:cNvCxnSpPr>
            <a:cxnSpLocks/>
          </p:cNvCxnSpPr>
          <p:nvPr/>
        </p:nvCxnSpPr>
        <p:spPr>
          <a:xfrm>
            <a:off x="6731854" y="3475776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43A2897-1F7D-294C-8079-2D9FCF8E5A44}"/>
              </a:ext>
            </a:extLst>
          </p:cNvPr>
          <p:cNvSpPr txBox="1"/>
          <p:nvPr/>
        </p:nvSpPr>
        <p:spPr>
          <a:xfrm>
            <a:off x="4035858" y="6168795"/>
            <a:ext cx="188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Time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DB61D37-7DD3-134F-8519-2953C4705E67}"/>
              </a:ext>
            </a:extLst>
          </p:cNvPr>
          <p:cNvSpPr txBox="1"/>
          <p:nvPr/>
        </p:nvSpPr>
        <p:spPr>
          <a:xfrm rot="16200000">
            <a:off x="-547656" y="3983007"/>
            <a:ext cx="2022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Sending rate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C77625-CE60-784E-B6AF-EC50820A5594}"/>
              </a:ext>
            </a:extLst>
          </p:cNvPr>
          <p:cNvSpPr txBox="1"/>
          <p:nvPr/>
        </p:nvSpPr>
        <p:spPr>
          <a:xfrm>
            <a:off x="1056911" y="2588771"/>
            <a:ext cx="2714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Steady state operation: constant sending rate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6FADC40-9342-7D4E-BA4F-F36678B1BF86}"/>
              </a:ext>
            </a:extLst>
          </p:cNvPr>
          <p:cNvCxnSpPr>
            <a:cxnSpLocks/>
          </p:cNvCxnSpPr>
          <p:nvPr/>
        </p:nvCxnSpPr>
        <p:spPr>
          <a:xfrm flipH="1">
            <a:off x="1207162" y="3235102"/>
            <a:ext cx="220585" cy="13099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BECEAC4E-9A16-8843-AD99-51A6C8147120}"/>
              </a:ext>
            </a:extLst>
          </p:cNvPr>
          <p:cNvSpPr txBox="1"/>
          <p:nvPr/>
        </p:nvSpPr>
        <p:spPr>
          <a:xfrm>
            <a:off x="1671047" y="3238701"/>
            <a:ext cx="2182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Gain cycle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A976D5-87CD-A440-A652-5E17FD74136F}"/>
              </a:ext>
            </a:extLst>
          </p:cNvPr>
          <p:cNvSpPr txBox="1"/>
          <p:nvPr/>
        </p:nvSpPr>
        <p:spPr>
          <a:xfrm>
            <a:off x="3478802" y="5286056"/>
            <a:ext cx="2585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Detect higher ACK rate: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Update sending rate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F57D22C-9C11-A94C-A2E1-4C4345B65E97}"/>
              </a:ext>
            </a:extLst>
          </p:cNvPr>
          <p:cNvCxnSpPr>
            <a:cxnSpLocks/>
          </p:cNvCxnSpPr>
          <p:nvPr/>
        </p:nvCxnSpPr>
        <p:spPr>
          <a:xfrm flipH="1" flipV="1">
            <a:off x="3589819" y="4296927"/>
            <a:ext cx="310130" cy="9283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E7B598E-7A62-6D48-8F2A-64168662D5B8}"/>
              </a:ext>
            </a:extLst>
          </p:cNvPr>
          <p:cNvCxnSpPr>
            <a:cxnSpLocks/>
          </p:cNvCxnSpPr>
          <p:nvPr/>
        </p:nvCxnSpPr>
        <p:spPr>
          <a:xfrm flipV="1">
            <a:off x="4642362" y="3613946"/>
            <a:ext cx="50616" cy="15028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691A4A2-8405-144E-8BD0-DD3977A6358E}"/>
              </a:ext>
            </a:extLst>
          </p:cNvPr>
          <p:cNvCxnSpPr>
            <a:cxnSpLocks/>
          </p:cNvCxnSpPr>
          <p:nvPr/>
        </p:nvCxnSpPr>
        <p:spPr>
          <a:xfrm flipV="1">
            <a:off x="7347817" y="3448763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56703B3-484C-5B44-B21B-DB80E4369035}"/>
              </a:ext>
            </a:extLst>
          </p:cNvPr>
          <p:cNvCxnSpPr>
            <a:cxnSpLocks/>
          </p:cNvCxnSpPr>
          <p:nvPr/>
        </p:nvCxnSpPr>
        <p:spPr>
          <a:xfrm>
            <a:off x="7495954" y="3467465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1452AF3-AAB0-F842-9B75-7BC2F8B98B72}"/>
              </a:ext>
            </a:extLst>
          </p:cNvPr>
          <p:cNvCxnSpPr>
            <a:cxnSpLocks/>
          </p:cNvCxnSpPr>
          <p:nvPr/>
        </p:nvCxnSpPr>
        <p:spPr>
          <a:xfrm flipH="1" flipV="1">
            <a:off x="7869645" y="3426968"/>
            <a:ext cx="93396" cy="161584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02D4F8A-F3AF-3843-852C-466288E458E5}"/>
              </a:ext>
            </a:extLst>
          </p:cNvPr>
          <p:cNvCxnSpPr>
            <a:cxnSpLocks/>
          </p:cNvCxnSpPr>
          <p:nvPr/>
        </p:nvCxnSpPr>
        <p:spPr>
          <a:xfrm flipV="1">
            <a:off x="8307093" y="4096274"/>
            <a:ext cx="125085" cy="92612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EDE0460-B6C1-F744-BD78-5AA4099CDCB4}"/>
              </a:ext>
            </a:extLst>
          </p:cNvPr>
          <p:cNvCxnSpPr>
            <a:cxnSpLocks/>
          </p:cNvCxnSpPr>
          <p:nvPr/>
        </p:nvCxnSpPr>
        <p:spPr>
          <a:xfrm flipH="1" flipV="1">
            <a:off x="8437309" y="4134002"/>
            <a:ext cx="98756" cy="171838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C294290-39ED-9A4F-8A4C-9A3578AF8230}"/>
              </a:ext>
            </a:extLst>
          </p:cNvPr>
          <p:cNvCxnSpPr>
            <a:cxnSpLocks/>
          </p:cNvCxnSpPr>
          <p:nvPr/>
        </p:nvCxnSpPr>
        <p:spPr>
          <a:xfrm>
            <a:off x="7950713" y="4989083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EB3B62A-6DCB-D545-A2DC-8A33DD38D75F}"/>
              </a:ext>
            </a:extLst>
          </p:cNvPr>
          <p:cNvCxnSpPr>
            <a:cxnSpLocks/>
          </p:cNvCxnSpPr>
          <p:nvPr/>
        </p:nvCxnSpPr>
        <p:spPr>
          <a:xfrm flipV="1">
            <a:off x="8566676" y="4962070"/>
            <a:ext cx="148137" cy="85919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9955A88-B1CB-0B49-910D-6714709B39CA}"/>
              </a:ext>
            </a:extLst>
          </p:cNvPr>
          <p:cNvCxnSpPr>
            <a:cxnSpLocks/>
          </p:cNvCxnSpPr>
          <p:nvPr/>
        </p:nvCxnSpPr>
        <p:spPr>
          <a:xfrm>
            <a:off x="8714813" y="4980772"/>
            <a:ext cx="356380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E085F1AF-31DD-F14E-8B0E-4D1D1FDC7DCB}"/>
              </a:ext>
            </a:extLst>
          </p:cNvPr>
          <p:cNvSpPr txBox="1"/>
          <p:nvPr/>
        </p:nvSpPr>
        <p:spPr>
          <a:xfrm>
            <a:off x="8632481" y="2759414"/>
            <a:ext cx="2585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Last max ACK rate was measured a while ago. Forget it &amp; use a more recent max ACK rate 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168EDB45-77AA-4E45-8B50-CC81CD5C42C7}"/>
              </a:ext>
            </a:extLst>
          </p:cNvPr>
          <p:cNvCxnSpPr/>
          <p:nvPr/>
        </p:nvCxnSpPr>
        <p:spPr>
          <a:xfrm flipH="1">
            <a:off x="8042709" y="3204734"/>
            <a:ext cx="523646" cy="5548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06811AD-A3E3-E14D-A96D-1A87D028D444}"/>
              </a:ext>
            </a:extLst>
          </p:cNvPr>
          <p:cNvSpPr txBox="1"/>
          <p:nvPr/>
        </p:nvSpPr>
        <p:spPr>
          <a:xfrm>
            <a:off x="9180168" y="4394268"/>
            <a:ext cx="892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latin typeface="Helvetica" pitchFamily="2" charset="0"/>
              </a:rPr>
              <a:t>…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7401B9D-C59E-2E4C-8706-D6D0D9A4ABB1}"/>
              </a:ext>
            </a:extLst>
          </p:cNvPr>
          <p:cNvSpPr txBox="1"/>
          <p:nvPr/>
        </p:nvSpPr>
        <p:spPr>
          <a:xfrm>
            <a:off x="746274" y="5197016"/>
            <a:ext cx="1439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No change</a:t>
            </a:r>
          </a:p>
          <a:p>
            <a:pPr algn="r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in ACK rate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22987EB7-A599-6747-A362-D867CF9FC5F4}"/>
              </a:ext>
            </a:extLst>
          </p:cNvPr>
          <p:cNvCxnSpPr>
            <a:cxnSpLocks/>
          </p:cNvCxnSpPr>
          <p:nvPr/>
        </p:nvCxnSpPr>
        <p:spPr>
          <a:xfrm flipV="1">
            <a:off x="2654967" y="3790259"/>
            <a:ext cx="0" cy="216136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39CE604-5DE5-2841-853E-F9120D825A65}"/>
              </a:ext>
            </a:extLst>
          </p:cNvPr>
          <p:cNvSpPr txBox="1"/>
          <p:nvPr/>
        </p:nvSpPr>
        <p:spPr>
          <a:xfrm>
            <a:off x="1853384" y="6073799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increase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E2DA60D-FC14-4242-BDA3-1968937B6349}"/>
              </a:ext>
            </a:extLst>
          </p:cNvPr>
          <p:cNvCxnSpPr>
            <a:cxnSpLocks/>
          </p:cNvCxnSpPr>
          <p:nvPr/>
        </p:nvCxnSpPr>
        <p:spPr>
          <a:xfrm flipV="1">
            <a:off x="6560699" y="2620695"/>
            <a:ext cx="0" cy="3358481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9CA8C0B-E030-2341-B9E6-F1E0C297CDFA}"/>
              </a:ext>
            </a:extLst>
          </p:cNvPr>
          <p:cNvSpPr txBox="1"/>
          <p:nvPr/>
        </p:nvSpPr>
        <p:spPr>
          <a:xfrm>
            <a:off x="5759116" y="6101353"/>
            <a:ext cx="1817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Bottleneck link rate decrease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505D702-1450-CCA7-1361-49A771887A8B}"/>
              </a:ext>
            </a:extLst>
          </p:cNvPr>
          <p:cNvSpPr/>
          <p:nvPr/>
        </p:nvSpPr>
        <p:spPr>
          <a:xfrm>
            <a:off x="5385471" y="2484031"/>
            <a:ext cx="1618294" cy="3433869"/>
          </a:xfrm>
          <a:prstGeom prst="rect">
            <a:avLst/>
          </a:prstGeom>
          <a:solidFill>
            <a:schemeClr val="accent4">
              <a:alpha val="3516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6381C-E012-EA12-D7D4-B2DADDAC71FE}"/>
              </a:ext>
            </a:extLst>
          </p:cNvPr>
          <p:cNvSpPr txBox="1"/>
          <p:nvPr/>
        </p:nvSpPr>
        <p:spPr>
          <a:xfrm>
            <a:off x="5549927" y="4552174"/>
            <a:ext cx="14018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Filter</a:t>
            </a:r>
            <a:endParaRPr lang="en-US" dirty="0">
              <a:solidFill>
                <a:srgbClr val="C0000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6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 L 0.08672 0 " pathEditMode="relative" rAng="0" ptsTypes="AA">
                                      <p:cBhvr>
                                        <p:cTn id="1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92" grpId="0"/>
      <p:bldP spid="93" grpId="0"/>
      <p:bldP spid="95" grpId="0"/>
      <p:bldP spid="99" grpId="0"/>
      <p:bldP spid="100" grpId="0"/>
      <p:bldP spid="122" grpId="0"/>
      <p:bldP spid="125" grpId="0"/>
      <p:bldP spid="126" grpId="0"/>
      <p:bldP spid="130" grpId="0"/>
      <p:bldP spid="132" grpId="0"/>
      <p:bldP spid="4" grpId="0" animBg="1"/>
      <p:bldP spid="4" grpId="1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2661</TotalTime>
  <Words>2057</Words>
  <Application>Microsoft Macintosh PowerPoint</Application>
  <PresentationFormat>Widescreen</PresentationFormat>
  <Paragraphs>425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Consolas</vt:lpstr>
      <vt:lpstr>Courier</vt:lpstr>
      <vt:lpstr>Helvetica</vt:lpstr>
      <vt:lpstr>Times New Roman</vt:lpstr>
      <vt:lpstr>Office Theme</vt:lpstr>
      <vt:lpstr>CS 352 Congestion Control (Part 2)</vt:lpstr>
      <vt:lpstr>PowerPoint Presentation</vt:lpstr>
      <vt:lpstr>Congestion window</vt:lpstr>
      <vt:lpstr>Interaction b/w flow &amp; congestion control</vt:lpstr>
      <vt:lpstr>Review: Goal of steady state operation</vt:lpstr>
      <vt:lpstr>Review: Getting to steady: TCP New Reno</vt:lpstr>
      <vt:lpstr>TCP BBR: finding the bottleneck link rate</vt:lpstr>
      <vt:lpstr>TCP BBR: finding the bottleneck link rate</vt:lpstr>
      <vt:lpstr>TCP BBR: Adjustments by gain cycling</vt:lpstr>
      <vt:lpstr>Bandwidth-Delay Product</vt:lpstr>
      <vt:lpstr>Steady state cwnd for a single flow</vt:lpstr>
      <vt:lpstr>The Bandwidth-Delay Product</vt:lpstr>
      <vt:lpstr>The Bandwidth-Delay Product</vt:lpstr>
      <vt:lpstr>Router buffers and the max cwnd</vt:lpstr>
      <vt:lpstr>Summary</vt:lpstr>
      <vt:lpstr>Detecting and Reacting to Packet Loss</vt:lpstr>
      <vt:lpstr>Detecting packet loss</vt:lpstr>
      <vt:lpstr>Can we detect loss earlier than RTO?</vt:lpstr>
      <vt:lpstr>Fast Retransmit &amp; Fast Recovery</vt:lpstr>
      <vt:lpstr>Distinction: In-flight versus window</vt:lpstr>
      <vt:lpstr>TCP fast retransmit (RFC 2581)</vt:lpstr>
      <vt:lpstr>TCP fast retransmit (RFC 2581)</vt:lpstr>
      <vt:lpstr>TCP fast retransmit (RFC 2581)</vt:lpstr>
      <vt:lpstr>TCP fast retransmit (RFC 2581)</vt:lpstr>
      <vt:lpstr>TCP fast recovery (RFC 2581)</vt:lpstr>
      <vt:lpstr>TCP fast recovery (RFC 2581)</vt:lpstr>
      <vt:lpstr>TCP fast recovery (RFC 2581)</vt:lpstr>
      <vt:lpstr>TCP fast recovery (RFC 2581)</vt:lpstr>
      <vt:lpstr>TCP fast recovery (RFC 2581)</vt:lpstr>
      <vt:lpstr>Additive Increase/Multiplicative Decrease</vt:lpstr>
      <vt:lpstr>PowerPoint Presentation</vt:lpstr>
      <vt:lpstr>Summary: TCP loss detection &amp; reaction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1800</cp:revision>
  <cp:lastPrinted>2021-01-24T11:57:08Z</cp:lastPrinted>
  <dcterms:created xsi:type="dcterms:W3CDTF">2019-01-23T03:40:12Z</dcterms:created>
  <dcterms:modified xsi:type="dcterms:W3CDTF">2022-11-04T11:43:33Z</dcterms:modified>
</cp:coreProperties>
</file>