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387" r:id="rId2"/>
    <p:sldId id="1033" r:id="rId3"/>
    <p:sldId id="842" r:id="rId4"/>
    <p:sldId id="814" r:id="rId5"/>
    <p:sldId id="986" r:id="rId6"/>
    <p:sldId id="844" r:id="rId7"/>
    <p:sldId id="848" r:id="rId8"/>
    <p:sldId id="850" r:id="rId9"/>
    <p:sldId id="851" r:id="rId10"/>
    <p:sldId id="856" r:id="rId11"/>
    <p:sldId id="853" r:id="rId12"/>
    <p:sldId id="855" r:id="rId13"/>
    <p:sldId id="989" r:id="rId14"/>
    <p:sldId id="988" r:id="rId15"/>
    <p:sldId id="992" r:id="rId16"/>
    <p:sldId id="267" r:id="rId17"/>
    <p:sldId id="846" r:id="rId18"/>
    <p:sldId id="1006" r:id="rId19"/>
    <p:sldId id="1025" r:id="rId20"/>
    <p:sldId id="1022" r:id="rId21"/>
    <p:sldId id="364" r:id="rId22"/>
    <p:sldId id="365" r:id="rId23"/>
    <p:sldId id="857" r:id="rId24"/>
    <p:sldId id="367" r:id="rId25"/>
    <p:sldId id="858" r:id="rId26"/>
    <p:sldId id="859" r:id="rId27"/>
    <p:sldId id="860" r:id="rId28"/>
    <p:sldId id="861" r:id="rId29"/>
    <p:sldId id="1031" r:id="rId30"/>
    <p:sldId id="867" r:id="rId31"/>
    <p:sldId id="868" r:id="rId32"/>
    <p:sldId id="869" r:id="rId33"/>
    <p:sldId id="870" r:id="rId34"/>
    <p:sldId id="871" r:id="rId35"/>
    <p:sldId id="872" r:id="rId36"/>
    <p:sldId id="280" r:id="rId37"/>
    <p:sldId id="873" r:id="rId38"/>
    <p:sldId id="1032" r:id="rId39"/>
    <p:sldId id="28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24"/>
    <p:restoredTop sz="94664"/>
  </p:normalViewPr>
  <p:slideViewPr>
    <p:cSldViewPr snapToGrid="0" snapToObjects="1">
      <p:cViewPr varScale="1">
        <p:scale>
          <a:sx n="95" d="100"/>
          <a:sy n="95" d="100"/>
        </p:scale>
        <p:origin x="19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EE41871-D9D0-1C43-9AF8-B47E3E2B9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95062D-75E7-C24E-A90D-A1084964977D}" type="slidenum">
              <a:rPr lang="en-US" altLang="en-US" sz="1300" smtClean="0"/>
              <a:pPr/>
              <a:t>7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C5CF39C-B993-0E4A-80C5-44B30A82D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0C4AA1F-CC03-364B-A79B-F2DB252D8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343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EBB3BFB4-C5EA-2F47-82B9-6BAB2C5C65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DA0629-9F02-464C-98C5-08251B063EA6}" type="slidenum">
              <a:rPr lang="en-US" altLang="en-US" sz="1300" smtClean="0"/>
              <a:pPr/>
              <a:t>39</a:t>
            </a:fld>
            <a:endParaRPr lang="en-US" altLang="en-US" sz="1300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1E56DC74-1101-8548-933F-9A6742D007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B4FCB84B-4202-F544-914F-9A034A08A7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797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EE41871-D9D0-1C43-9AF8-B47E3E2B9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95062D-75E7-C24E-A90D-A1084964977D}" type="slidenum">
              <a:rPr lang="en-US" altLang="en-US" sz="1300" smtClean="0"/>
              <a:pPr/>
              <a:t>8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C5CF39C-B993-0E4A-80C5-44B30A82D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0C4AA1F-CC03-364B-A79B-F2DB252D8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125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EE41871-D9D0-1C43-9AF8-B47E3E2B9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95062D-75E7-C24E-A90D-A1084964977D}" type="slidenum">
              <a:rPr lang="en-US" altLang="en-US" sz="1300" smtClean="0"/>
              <a:pPr/>
              <a:t>9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C5CF39C-B993-0E4A-80C5-44B30A82D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0C4AA1F-CC03-364B-A79B-F2DB252D8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330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EE41871-D9D0-1C43-9AF8-B47E3E2B9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95062D-75E7-C24E-A90D-A1084964977D}" type="slidenum">
              <a:rPr lang="en-US" altLang="en-US" sz="1300" smtClean="0"/>
              <a:pPr/>
              <a:t>10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C5CF39C-B993-0E4A-80C5-44B30A82D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0C4AA1F-CC03-364B-A79B-F2DB252D8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864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B3B9554C-4AF7-5243-A5A9-0DC2A2E220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1C1046-6310-BE43-A53E-0C162062DB6E}" type="slidenum">
              <a:rPr lang="en-US" altLang="en-US" sz="1300" smtClean="0"/>
              <a:pPr/>
              <a:t>16</a:t>
            </a:fld>
            <a:endParaRPr lang="en-US" altLang="en-US" sz="13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1A741E5A-7C13-CB4F-BDC2-6AF9BA648D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4E5F6A09-4418-794A-A366-41F3733DAE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111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3C3D4A93-BA56-544D-B84A-BFA94DE2F3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5B65CB-4BFF-3B4D-81E9-05581912E3DE}" type="slidenum">
              <a:rPr lang="en-US" altLang="en-US" sz="1300" smtClean="0"/>
              <a:pPr/>
              <a:t>21</a:t>
            </a:fld>
            <a:endParaRPr lang="en-US" altLang="en-US" sz="13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9DCE25B5-E579-C04D-A420-519C3A5D18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6277CFCC-8EFE-1545-915E-0F9134C2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93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BED0F062-48C9-B242-A215-86FF04D5AA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A07894-EC08-5646-A077-DC31ED7DE12C}" type="slidenum">
              <a:rPr lang="en-US" altLang="en-US" sz="1300" smtClean="0"/>
              <a:pPr/>
              <a:t>22</a:t>
            </a:fld>
            <a:endParaRPr lang="en-US" altLang="en-US" sz="13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8FEF811D-4AC1-2646-86E0-0783859DEF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908DA116-F278-3046-868E-9F05A02D6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374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FB8DBFD1-A141-E141-B522-D77B5AB8E1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CB6DF2-9E59-1F4B-8FB0-06734EC0FF13}" type="slidenum">
              <a:rPr lang="en-US" altLang="en-US" sz="1300" smtClean="0"/>
              <a:pPr/>
              <a:t>24</a:t>
            </a:fld>
            <a:endParaRPr lang="en-US" altLang="en-US" sz="13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02953BC3-233A-D44A-A146-0E21789A53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4F899431-650A-2F4F-A893-93A31326B5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583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77BCAC85-15E5-0A4F-A439-35E9777E9C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6BB55B-E124-2040-87A4-332993B0BDE0}" type="slidenum">
              <a:rPr lang="en-US" altLang="en-US" sz="1300" smtClean="0"/>
              <a:pPr/>
              <a:t>36</a:t>
            </a:fld>
            <a:endParaRPr lang="en-US" altLang="en-US" sz="13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26DFB8C8-7887-1145-B5B2-E46A65C147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32D7E3D3-F39A-C040-B925-3ABBAE9548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228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et_Control_Message_Protocol#Control_messag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1841" y="1994640"/>
            <a:ext cx="1093216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Network: LPM, Protocols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21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Freeform 3">
            <a:extLst>
              <a:ext uri="{FF2B5EF4-FFF2-40B4-BE49-F238E27FC236}">
                <a16:creationId xmlns:a16="http://schemas.microsoft.com/office/drawing/2014/main" id="{3B7F4D98-9704-594E-AF0C-4F669A2531EF}"/>
              </a:ext>
            </a:extLst>
          </p:cNvPr>
          <p:cNvSpPr>
            <a:spLocks/>
          </p:cNvSpPr>
          <p:nvPr/>
        </p:nvSpPr>
        <p:spPr bwMode="auto">
          <a:xfrm>
            <a:off x="6699250" y="412115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16D3346C-FB7F-6043-A0DB-D887ED37D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4397375"/>
            <a:ext cx="8953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8" name="Line 5">
            <a:extLst>
              <a:ext uri="{FF2B5EF4-FFF2-40B4-BE49-F238E27FC236}">
                <a16:creationId xmlns:a16="http://schemas.microsoft.com/office/drawing/2014/main" id="{8BEBD174-13A2-AF44-9CFC-C0CF28404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676" y="3768725"/>
            <a:ext cx="7524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9" name="Line 6">
            <a:extLst>
              <a:ext uri="{FF2B5EF4-FFF2-40B4-BE49-F238E27FC236}">
                <a16:creationId xmlns:a16="http://schemas.microsoft.com/office/drawing/2014/main" id="{54771D2D-1FB4-BA43-B8CD-011CDF5AD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1" y="2987675"/>
            <a:ext cx="847725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0" name="Freeform 7">
            <a:extLst>
              <a:ext uri="{FF2B5EF4-FFF2-40B4-BE49-F238E27FC236}">
                <a16:creationId xmlns:a16="http://schemas.microsoft.com/office/drawing/2014/main" id="{FE547FC0-02D3-EF41-AFE2-8AABD9805A64}"/>
              </a:ext>
            </a:extLst>
          </p:cNvPr>
          <p:cNvSpPr>
            <a:spLocks/>
          </p:cNvSpPr>
          <p:nvPr/>
        </p:nvSpPr>
        <p:spPr bwMode="auto">
          <a:xfrm>
            <a:off x="5097464" y="3567114"/>
            <a:ext cx="1773237" cy="979487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54282" name="Group 9">
            <a:extLst>
              <a:ext uri="{FF2B5EF4-FFF2-40B4-BE49-F238E27FC236}">
                <a16:creationId xmlns:a16="http://schemas.microsoft.com/office/drawing/2014/main" id="{FA919178-FF0C-6943-AE81-A527A957186E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2760663"/>
            <a:ext cx="2338388" cy="404812"/>
            <a:chOff x="1004" y="1639"/>
            <a:chExt cx="1473" cy="255"/>
          </a:xfrm>
        </p:grpSpPr>
        <p:sp>
          <p:nvSpPr>
            <p:cNvPr id="54315" name="Freeform 10">
              <a:extLst>
                <a:ext uri="{FF2B5EF4-FFF2-40B4-BE49-F238E27FC236}">
                  <a16:creationId xmlns:a16="http://schemas.microsoft.com/office/drawing/2014/main" id="{579BFC8B-3123-CC47-A82B-836EF83D2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6" name="Text Box 11">
              <a:extLst>
                <a:ext uri="{FF2B5EF4-FFF2-40B4-BE49-F238E27FC236}">
                  <a16:creationId xmlns:a16="http://schemas.microsoft.com/office/drawing/2014/main" id="{631F2587-4077-7247-8E40-8F1B97FD6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3" name="Group 12">
            <a:extLst>
              <a:ext uri="{FF2B5EF4-FFF2-40B4-BE49-F238E27FC236}">
                <a16:creationId xmlns:a16="http://schemas.microsoft.com/office/drawing/2014/main" id="{EEC42483-4E70-2D4B-883F-05A79E0409D2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3351213"/>
            <a:ext cx="2338388" cy="404812"/>
            <a:chOff x="1004" y="1639"/>
            <a:chExt cx="1473" cy="255"/>
          </a:xfrm>
        </p:grpSpPr>
        <p:sp>
          <p:nvSpPr>
            <p:cNvPr id="54313" name="Freeform 13">
              <a:extLst>
                <a:ext uri="{FF2B5EF4-FFF2-40B4-BE49-F238E27FC236}">
                  <a16:creationId xmlns:a16="http://schemas.microsoft.com/office/drawing/2014/main" id="{A4277EB0-78D7-DF4B-A37D-E5BB4A541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4" name="Text Box 14">
              <a:extLst>
                <a:ext uri="{FF2B5EF4-FFF2-40B4-BE49-F238E27FC236}">
                  <a16:creationId xmlns:a16="http://schemas.microsoft.com/office/drawing/2014/main" id="{5E4C72F2-D512-3640-BF7C-A1E6EC161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4" name="Group 15">
            <a:extLst>
              <a:ext uri="{FF2B5EF4-FFF2-40B4-BE49-F238E27FC236}">
                <a16:creationId xmlns:a16="http://schemas.microsoft.com/office/drawing/2014/main" id="{1BBA1EF2-5886-DF4D-9270-48EFD90CF345}"/>
              </a:ext>
            </a:extLst>
          </p:cNvPr>
          <p:cNvGrpSpPr>
            <a:grpSpLocks/>
          </p:cNvGrpSpPr>
          <p:nvPr/>
        </p:nvGrpSpPr>
        <p:grpSpPr bwMode="auto">
          <a:xfrm>
            <a:off x="2225675" y="4770438"/>
            <a:ext cx="2338388" cy="404812"/>
            <a:chOff x="1004" y="1639"/>
            <a:chExt cx="1473" cy="255"/>
          </a:xfrm>
        </p:grpSpPr>
        <p:sp>
          <p:nvSpPr>
            <p:cNvPr id="54311" name="Freeform 16">
              <a:extLst>
                <a:ext uri="{FF2B5EF4-FFF2-40B4-BE49-F238E27FC236}">
                  <a16:creationId xmlns:a16="http://schemas.microsoft.com/office/drawing/2014/main" id="{909C34BF-01E4-3347-AD38-161C0CD99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2" name="Text Box 17">
              <a:extLst>
                <a:ext uri="{FF2B5EF4-FFF2-40B4-BE49-F238E27FC236}">
                  <a16:creationId xmlns:a16="http://schemas.microsoft.com/office/drawing/2014/main" id="{BC469E82-FB52-484C-A30B-2E6D61DE5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200.23.30.0/23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54285" name="Text Box 18">
            <a:extLst>
              <a:ext uri="{FF2B5EF4-FFF2-40B4-BE49-F238E27FC236}">
                <a16:creationId xmlns:a16="http://schemas.microsoft.com/office/drawing/2014/main" id="{E835D062-266A-0B4C-8139-AA09F1515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3933683"/>
            <a:ext cx="821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A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54286" name="Freeform 19">
            <a:extLst>
              <a:ext uri="{FF2B5EF4-FFF2-40B4-BE49-F238E27FC236}">
                <a16:creationId xmlns:a16="http://schemas.microsoft.com/office/drawing/2014/main" id="{F7116D8C-5C52-0441-BFBA-D1438ECFD586}"/>
              </a:ext>
            </a:extLst>
          </p:cNvPr>
          <p:cNvSpPr>
            <a:spLocks/>
          </p:cNvSpPr>
          <p:nvPr/>
        </p:nvSpPr>
        <p:spPr bwMode="auto">
          <a:xfrm>
            <a:off x="8659383" y="3156309"/>
            <a:ext cx="1817686" cy="2535238"/>
          </a:xfrm>
          <a:custGeom>
            <a:avLst/>
            <a:gdLst>
              <a:gd name="T0" fmla="*/ 2147483646 w 460"/>
              <a:gd name="T1" fmla="*/ 2147483646 h 1597"/>
              <a:gd name="T2" fmla="*/ 2147483646 w 460"/>
              <a:gd name="T3" fmla="*/ 2147483646 h 1597"/>
              <a:gd name="T4" fmla="*/ 2147483646 w 460"/>
              <a:gd name="T5" fmla="*/ 2147483646 h 1597"/>
              <a:gd name="T6" fmla="*/ 2147483646 w 460"/>
              <a:gd name="T7" fmla="*/ 2147483646 h 1597"/>
              <a:gd name="T8" fmla="*/ 2147483646 w 460"/>
              <a:gd name="T9" fmla="*/ 2147483646 h 1597"/>
              <a:gd name="T10" fmla="*/ 2147483646 w 460"/>
              <a:gd name="T11" fmla="*/ 2147483646 h 1597"/>
              <a:gd name="T12" fmla="*/ 2147483646 w 460"/>
              <a:gd name="T13" fmla="*/ 2147483646 h 1597"/>
              <a:gd name="T14" fmla="*/ 2147483646 w 460"/>
              <a:gd name="T15" fmla="*/ 2147483646 h 1597"/>
              <a:gd name="T16" fmla="*/ 2147483646 w 460"/>
              <a:gd name="T17" fmla="*/ 2147483646 h 1597"/>
              <a:gd name="T18" fmla="*/ 2147483646 w 460"/>
              <a:gd name="T19" fmla="*/ 2147483646 h 1597"/>
              <a:gd name="T20" fmla="*/ 2147483646 w 460"/>
              <a:gd name="T21" fmla="*/ 2147483646 h 1597"/>
              <a:gd name="T22" fmla="*/ 2147483646 w 460"/>
              <a:gd name="T23" fmla="*/ 2147483646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7" name="Text Box 20">
            <a:extLst>
              <a:ext uri="{FF2B5EF4-FFF2-40B4-BE49-F238E27FC236}">
                <a16:creationId xmlns:a16="http://schemas.microsoft.com/office/drawing/2014/main" id="{D48FAD28-74EF-5A4E-A73D-3D280FC2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193" y="2756991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1</a:t>
            </a:r>
          </a:p>
        </p:txBody>
      </p:sp>
      <p:sp>
        <p:nvSpPr>
          <p:cNvPr id="54288" name="Text Box 21">
            <a:extLst>
              <a:ext uri="{FF2B5EF4-FFF2-40B4-BE49-F238E27FC236}">
                <a16:creationId xmlns:a16="http://schemas.microsoft.com/office/drawing/2014/main" id="{CB91799F-B46A-5E4A-BE55-6273747BB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56" y="481488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8</a:t>
            </a:r>
          </a:p>
        </p:txBody>
      </p:sp>
      <p:sp>
        <p:nvSpPr>
          <p:cNvPr id="54289" name="Text Box 22">
            <a:extLst>
              <a:ext uri="{FF2B5EF4-FFF2-40B4-BE49-F238E27FC236}">
                <a16:creationId xmlns:a16="http://schemas.microsoft.com/office/drawing/2014/main" id="{D76D4C1B-B7E1-5B46-AF61-448067A66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586" y="4453620"/>
            <a:ext cx="1228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Internet</a:t>
            </a:r>
          </a:p>
        </p:txBody>
      </p:sp>
      <p:sp>
        <p:nvSpPr>
          <p:cNvPr id="54290" name="Text Box 23">
            <a:extLst>
              <a:ext uri="{FF2B5EF4-FFF2-40B4-BE49-F238E27FC236}">
                <a16:creationId xmlns:a16="http://schemas.microsoft.com/office/drawing/2014/main" id="{6AE3B44A-0944-1440-ADF7-C93D2685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570" y="3401219"/>
            <a:ext cx="1379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grpSp>
        <p:nvGrpSpPr>
          <p:cNvPr id="54298" name="Group 31">
            <a:extLst>
              <a:ext uri="{FF2B5EF4-FFF2-40B4-BE49-F238E27FC236}">
                <a16:creationId xmlns:a16="http://schemas.microsoft.com/office/drawing/2014/main" id="{F201C2F6-045D-1D44-9E95-DDBB20F5403B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3941763"/>
            <a:ext cx="2338388" cy="404812"/>
            <a:chOff x="1004" y="1639"/>
            <a:chExt cx="1473" cy="255"/>
          </a:xfrm>
        </p:grpSpPr>
        <p:sp>
          <p:nvSpPr>
            <p:cNvPr id="54309" name="Freeform 32">
              <a:extLst>
                <a:ext uri="{FF2B5EF4-FFF2-40B4-BE49-F238E27FC236}">
                  <a16:creationId xmlns:a16="http://schemas.microsoft.com/office/drawing/2014/main" id="{0F48C950-0ED0-2646-AE50-0EFD1F904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0" name="Text Box 33">
              <a:extLst>
                <a:ext uri="{FF2B5EF4-FFF2-40B4-BE49-F238E27FC236}">
                  <a16:creationId xmlns:a16="http://schemas.microsoft.com/office/drawing/2014/main" id="{264F5F5E-0B9C-0245-B695-AE0923C4E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200.23.20.0/23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299" name="Text Box 34">
            <a:extLst>
              <a:ext uri="{FF2B5EF4-FFF2-40B4-BE49-F238E27FC236}">
                <a16:creationId xmlns:a16="http://schemas.microsoft.com/office/drawing/2014/main" id="{620667E2-808C-204C-8FE0-97FCAEAF0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117" y="399595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3</a:t>
            </a:r>
          </a:p>
        </p:txBody>
      </p:sp>
      <p:grpSp>
        <p:nvGrpSpPr>
          <p:cNvPr id="54300" name="Group 35">
            <a:extLst>
              <a:ext uri="{FF2B5EF4-FFF2-40B4-BE49-F238E27FC236}">
                <a16:creationId xmlns:a16="http://schemas.microsoft.com/office/drawing/2014/main" id="{6354EAEA-EA33-7446-9594-255BB869488B}"/>
              </a:ext>
            </a:extLst>
          </p:cNvPr>
          <p:cNvGrpSpPr>
            <a:grpSpLocks/>
          </p:cNvGrpSpPr>
          <p:nvPr/>
        </p:nvGrpSpPr>
        <p:grpSpPr bwMode="auto">
          <a:xfrm>
            <a:off x="3679827" y="4205289"/>
            <a:ext cx="258763" cy="666750"/>
            <a:chOff x="870" y="2945"/>
            <a:chExt cx="163" cy="420"/>
          </a:xfrm>
        </p:grpSpPr>
        <p:sp>
          <p:nvSpPr>
            <p:cNvPr id="54306" name="Text Box 36">
              <a:extLst>
                <a:ext uri="{FF2B5EF4-FFF2-40B4-BE49-F238E27FC236}">
                  <a16:creationId xmlns:a16="http://schemas.microsoft.com/office/drawing/2014/main" id="{C77FCD02-CA2E-7842-A386-C5A9B3148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7" name="Text Box 37">
              <a:extLst>
                <a:ext uri="{FF2B5EF4-FFF2-40B4-BE49-F238E27FC236}">
                  <a16:creationId xmlns:a16="http://schemas.microsoft.com/office/drawing/2014/main" id="{26F797E1-CA43-D241-A5FE-4A2906D7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8" name="Text Box 38">
              <a:extLst>
                <a:ext uri="{FF2B5EF4-FFF2-40B4-BE49-F238E27FC236}">
                  <a16:creationId xmlns:a16="http://schemas.microsoft.com/office/drawing/2014/main" id="{EE18D9F8-9D2C-7C43-B7C1-7391619DE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grpSp>
        <p:nvGrpSpPr>
          <p:cNvPr id="54301" name="Group 39">
            <a:extLst>
              <a:ext uri="{FF2B5EF4-FFF2-40B4-BE49-F238E27FC236}">
                <a16:creationId xmlns:a16="http://schemas.microsoft.com/office/drawing/2014/main" id="{621371D0-A14F-7841-8530-71D4DE685595}"/>
              </a:ext>
            </a:extLst>
          </p:cNvPr>
          <p:cNvGrpSpPr>
            <a:grpSpLocks/>
          </p:cNvGrpSpPr>
          <p:nvPr/>
        </p:nvGrpSpPr>
        <p:grpSpPr bwMode="auto">
          <a:xfrm>
            <a:off x="4708527" y="3910014"/>
            <a:ext cx="258763" cy="666750"/>
            <a:chOff x="870" y="2945"/>
            <a:chExt cx="163" cy="420"/>
          </a:xfrm>
        </p:grpSpPr>
        <p:sp>
          <p:nvSpPr>
            <p:cNvPr id="54303" name="Text Box 40">
              <a:extLst>
                <a:ext uri="{FF2B5EF4-FFF2-40B4-BE49-F238E27FC236}">
                  <a16:creationId xmlns:a16="http://schemas.microsoft.com/office/drawing/2014/main" id="{412CC3B6-0E5B-A441-A96B-2B61763BD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4" name="Text Box 41">
              <a:extLst>
                <a:ext uri="{FF2B5EF4-FFF2-40B4-BE49-F238E27FC236}">
                  <a16:creationId xmlns:a16="http://schemas.microsoft.com/office/drawing/2014/main" id="{0A26635C-03F3-454F-850F-39EFFB821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5" name="Text Box 42">
              <a:extLst>
                <a:ext uri="{FF2B5EF4-FFF2-40B4-BE49-F238E27FC236}">
                  <a16:creationId xmlns:a16="http://schemas.microsoft.com/office/drawing/2014/main" id="{4D6BFCCC-AABD-0449-8886-E91CF2F98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4C343B4-A967-6D46-862C-ABC74B6E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2122" cy="1325563"/>
          </a:xfrm>
        </p:spPr>
        <p:txBody>
          <a:bodyPr/>
          <a:lstStyle/>
          <a:p>
            <a:r>
              <a:rPr lang="en-US" altLang="en-US" dirty="0"/>
              <a:t>Example of IP block reallocation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40018-0643-9647-A068-6110250E4AF6}"/>
              </a:ext>
            </a:extLst>
          </p:cNvPr>
          <p:cNvSpPr txBox="1"/>
          <p:nvPr/>
        </p:nvSpPr>
        <p:spPr>
          <a:xfrm>
            <a:off x="4950546" y="2460793"/>
            <a:ext cx="214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ISP A owns the IP block 200.23.16.0/20. </a:t>
            </a:r>
          </a:p>
        </p:txBody>
      </p:sp>
      <p:pic>
        <p:nvPicPr>
          <p:cNvPr id="46" name="Picture 19" descr="Router Clip Art">
            <a:extLst>
              <a:ext uri="{FF2B5EF4-FFF2-40B4-BE49-F238E27FC236}">
                <a16:creationId xmlns:a16="http://schemas.microsoft.com/office/drawing/2014/main" id="{BA791F9C-7CE0-6147-9EF0-8262BBDE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3670343"/>
            <a:ext cx="1092301" cy="80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68D8053-A533-2940-8947-A7F38B076D0E}"/>
              </a:ext>
            </a:extLst>
          </p:cNvPr>
          <p:cNvSpPr txBox="1"/>
          <p:nvPr/>
        </p:nvSpPr>
        <p:spPr>
          <a:xfrm>
            <a:off x="838200" y="1639532"/>
            <a:ext cx="401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Suppose ISP A reallocates a part of its IP block to orgs 1… 8</a:t>
            </a:r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1802F253-E2D0-7C4B-A2E8-2F97A90F2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4287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0" name="Rectangle 22">
            <a:extLst>
              <a:ext uri="{FF2B5EF4-FFF2-40B4-BE49-F238E27FC236}">
                <a16:creationId xmlns:a16="http://schemas.microsoft.com/office/drawing/2014/main" id="{C186EE6F-D0B0-524D-8AFF-B969D4F6A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8859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aphicFrame>
        <p:nvGraphicFramePr>
          <p:cNvPr id="51" name="Group 23">
            <a:extLst>
              <a:ext uri="{FF2B5EF4-FFF2-40B4-BE49-F238E27FC236}">
                <a16:creationId xmlns:a16="http://schemas.microsoft.com/office/drawing/2014/main" id="{09E1F73D-8EFD-284A-B128-50D8542E0B95}"/>
              </a:ext>
            </a:extLst>
          </p:cNvPr>
          <p:cNvGraphicFramePr>
            <a:graphicFrameLocks noGrp="1"/>
          </p:cNvGraphicFramePr>
          <p:nvPr/>
        </p:nvGraphicFramePr>
        <p:xfrm>
          <a:off x="8193730" y="1425713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200.23.18.0/23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4 (towards B)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32864-DA53-EA4C-8D18-81969B618B01}"/>
              </a:ext>
            </a:extLst>
          </p:cNvPr>
          <p:cNvCxnSpPr/>
          <p:nvPr/>
        </p:nvCxnSpPr>
        <p:spPr>
          <a:xfrm flipH="1" flipV="1">
            <a:off x="8193730" y="3476456"/>
            <a:ext cx="1209966" cy="37799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AB7171-8CBC-2543-8E70-4E85B2E67D70}"/>
              </a:ext>
            </a:extLst>
          </p:cNvPr>
          <p:cNvCxnSpPr>
            <a:cxnSpLocks/>
          </p:cNvCxnSpPr>
          <p:nvPr/>
        </p:nvCxnSpPr>
        <p:spPr>
          <a:xfrm flipV="1">
            <a:off x="10706855" y="3471028"/>
            <a:ext cx="744313" cy="38228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ine 6">
            <a:extLst>
              <a:ext uri="{FF2B5EF4-FFF2-40B4-BE49-F238E27FC236}">
                <a16:creationId xmlns:a16="http://schemas.microsoft.com/office/drawing/2014/main" id="{EB26866D-B113-3044-9CCB-375DA7CB9C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07455" y="5864205"/>
            <a:ext cx="333375" cy="247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8" name="Group 13">
            <a:extLst>
              <a:ext uri="{FF2B5EF4-FFF2-40B4-BE49-F238E27FC236}">
                <a16:creationId xmlns:a16="http://schemas.microsoft.com/office/drawing/2014/main" id="{88131816-C0A7-5D4B-B680-B0E4F8EB0FB4}"/>
              </a:ext>
            </a:extLst>
          </p:cNvPr>
          <p:cNvGrpSpPr>
            <a:grpSpLocks/>
          </p:cNvGrpSpPr>
          <p:nvPr/>
        </p:nvGrpSpPr>
        <p:grpSpPr bwMode="auto">
          <a:xfrm>
            <a:off x="2481780" y="6027718"/>
            <a:ext cx="2338387" cy="404813"/>
            <a:chOff x="1004" y="1639"/>
            <a:chExt cx="1473" cy="255"/>
          </a:xfrm>
        </p:grpSpPr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2F113FBD-9F3F-C741-A0F7-A05FC5672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3" name="Text Box 15">
              <a:extLst>
                <a:ext uri="{FF2B5EF4-FFF2-40B4-BE49-F238E27FC236}">
                  <a16:creationId xmlns:a16="http://schemas.microsoft.com/office/drawing/2014/main" id="{1039A987-5E93-6C40-AFA1-D5117DE30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" name="Freeform 25">
            <a:extLst>
              <a:ext uri="{FF2B5EF4-FFF2-40B4-BE49-F238E27FC236}">
                <a16:creationId xmlns:a16="http://schemas.microsoft.com/office/drawing/2014/main" id="{69AC1677-7186-CB4D-B36A-166802F215DC}"/>
              </a:ext>
            </a:extLst>
          </p:cNvPr>
          <p:cNvSpPr>
            <a:spLocks/>
          </p:cNvSpPr>
          <p:nvPr/>
        </p:nvSpPr>
        <p:spPr bwMode="auto">
          <a:xfrm>
            <a:off x="5029716" y="5072042"/>
            <a:ext cx="1773238" cy="979488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5" name="Freeform 27">
            <a:extLst>
              <a:ext uri="{FF2B5EF4-FFF2-40B4-BE49-F238E27FC236}">
                <a16:creationId xmlns:a16="http://schemas.microsoft.com/office/drawing/2014/main" id="{2D932D5B-5BC3-C44C-8D03-5A119DF5AD3D}"/>
              </a:ext>
            </a:extLst>
          </p:cNvPr>
          <p:cNvSpPr>
            <a:spLocks/>
          </p:cNvSpPr>
          <p:nvPr/>
        </p:nvSpPr>
        <p:spPr bwMode="auto">
          <a:xfrm flipV="1">
            <a:off x="6755328" y="4864040"/>
            <a:ext cx="2249775" cy="52391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" name="Line 28">
            <a:extLst>
              <a:ext uri="{FF2B5EF4-FFF2-40B4-BE49-F238E27FC236}">
                <a16:creationId xmlns:a16="http://schemas.microsoft.com/office/drawing/2014/main" id="{7FB111EE-13AA-964B-BB18-129D351B3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5530" y="5635605"/>
            <a:ext cx="4857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7" name="Line 29">
            <a:extLst>
              <a:ext uri="{FF2B5EF4-FFF2-40B4-BE49-F238E27FC236}">
                <a16:creationId xmlns:a16="http://schemas.microsoft.com/office/drawing/2014/main" id="{A5A13DAD-B1B8-7945-B240-2A28417CB7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3130" y="5702280"/>
            <a:ext cx="6381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9" name="Line 30">
            <a:extLst>
              <a:ext uri="{FF2B5EF4-FFF2-40B4-BE49-F238E27FC236}">
                <a16:creationId xmlns:a16="http://schemas.microsoft.com/office/drawing/2014/main" id="{0B1168CC-EAE3-A840-B752-ACF663C177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1279" y="5949931"/>
            <a:ext cx="247650" cy="409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Text Box 23">
            <a:extLst>
              <a:ext uri="{FF2B5EF4-FFF2-40B4-BE49-F238E27FC236}">
                <a16:creationId xmlns:a16="http://schemas.microsoft.com/office/drawing/2014/main" id="{8E86155D-94C6-4E41-83FD-D65B28E3E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878" y="606807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3E88686-7468-3949-BF6D-E498EBC28B88}"/>
              </a:ext>
            </a:extLst>
          </p:cNvPr>
          <p:cNvSpPr/>
          <p:nvPr/>
        </p:nvSpPr>
        <p:spPr>
          <a:xfrm>
            <a:off x="299660" y="3768725"/>
            <a:ext cx="708759" cy="2418908"/>
          </a:xfrm>
          <a:custGeom>
            <a:avLst/>
            <a:gdLst>
              <a:gd name="connsiteX0" fmla="*/ 511990 w 708759"/>
              <a:gd name="connsiteY0" fmla="*/ 0 h 2453833"/>
              <a:gd name="connsiteX1" fmla="*/ 2704 w 708759"/>
              <a:gd name="connsiteY1" fmla="*/ 1099595 h 2453833"/>
              <a:gd name="connsiteX2" fmla="*/ 708759 w 708759"/>
              <a:gd name="connsiteY2" fmla="*/ 2453833 h 245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8759" h="2453833">
                <a:moveTo>
                  <a:pt x="511990" y="0"/>
                </a:moveTo>
                <a:cubicBezTo>
                  <a:pt x="240949" y="345311"/>
                  <a:pt x="-30091" y="690623"/>
                  <a:pt x="2704" y="1099595"/>
                </a:cubicBezTo>
                <a:cubicBezTo>
                  <a:pt x="35499" y="1508567"/>
                  <a:pt x="372129" y="1981200"/>
                  <a:pt x="708759" y="2453833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8BE461-7E3A-A849-ADA1-81958565F68D}"/>
              </a:ext>
            </a:extLst>
          </p:cNvPr>
          <p:cNvCxnSpPr/>
          <p:nvPr/>
        </p:nvCxnSpPr>
        <p:spPr>
          <a:xfrm>
            <a:off x="785173" y="3350481"/>
            <a:ext cx="3983310" cy="35553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69EA9A9-F3FF-C04D-B596-B0FDD6115419}"/>
              </a:ext>
            </a:extLst>
          </p:cNvPr>
          <p:cNvCxnSpPr>
            <a:cxnSpLocks/>
          </p:cNvCxnSpPr>
          <p:nvPr/>
        </p:nvCxnSpPr>
        <p:spPr>
          <a:xfrm flipV="1">
            <a:off x="785173" y="3447399"/>
            <a:ext cx="3922282" cy="235601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18">
            <a:extLst>
              <a:ext uri="{FF2B5EF4-FFF2-40B4-BE49-F238E27FC236}">
                <a16:creationId xmlns:a16="http://schemas.microsoft.com/office/drawing/2014/main" id="{89F401D0-4127-AB4C-900F-3CCC2A41E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498" y="5387956"/>
            <a:ext cx="8358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B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B83C40-F6F3-5941-A1C5-817FC245FEC2}"/>
              </a:ext>
            </a:extLst>
          </p:cNvPr>
          <p:cNvSpPr txBox="1"/>
          <p:nvPr/>
        </p:nvSpPr>
        <p:spPr>
          <a:xfrm rot="20727261">
            <a:off x="7042358" y="5237567"/>
            <a:ext cx="2029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[BGP] Announce 200.23.18.0/23</a:t>
            </a:r>
          </a:p>
          <a:p>
            <a:r>
              <a:rPr lang="en-US" dirty="0">
                <a:latin typeface="Helvetica" pitchFamily="2" charset="0"/>
              </a:rPr>
              <a:t>(besides other IP prefixes)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972983-0074-B44C-85B9-F670F2B15D6F}"/>
              </a:ext>
            </a:extLst>
          </p:cNvPr>
          <p:cNvSpPr txBox="1"/>
          <p:nvPr/>
        </p:nvSpPr>
        <p:spPr>
          <a:xfrm rot="541165">
            <a:off x="6848404" y="3402922"/>
            <a:ext cx="1991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[BGP] Send me pkts destined to</a:t>
            </a: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200.23.16.0/20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637412B-F10B-654A-87E0-96C319A98C1C}"/>
              </a:ext>
            </a:extLst>
          </p:cNvPr>
          <p:cNvCxnSpPr>
            <a:cxnSpLocks/>
          </p:cNvCxnSpPr>
          <p:nvPr/>
        </p:nvCxnSpPr>
        <p:spPr>
          <a:xfrm flipV="1">
            <a:off x="3611286" y="4471989"/>
            <a:ext cx="1876212" cy="16001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138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DAC0-F824-B84E-BFE0-D076A712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forwarding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A3B9B-D3DB-0047-B11D-E10CE327E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56676" cy="4351338"/>
          </a:xfrm>
        </p:spPr>
        <p:txBody>
          <a:bodyPr/>
          <a:lstStyle/>
          <a:p>
            <a:r>
              <a:rPr lang="en-US" dirty="0"/>
              <a:t>200.23.18.0/23 is </a:t>
            </a:r>
            <a:r>
              <a:rPr lang="en-US" dirty="0">
                <a:solidFill>
                  <a:srgbClr val="C00000"/>
                </a:solidFill>
              </a:rPr>
              <a:t>inside </a:t>
            </a:r>
            <a:r>
              <a:rPr lang="en-US" dirty="0"/>
              <a:t>200.23.16.0/20</a:t>
            </a:r>
          </a:p>
          <a:p>
            <a:endParaRPr lang="en-US" dirty="0"/>
          </a:p>
          <a:p>
            <a:r>
              <a:rPr lang="en-US" dirty="0"/>
              <a:t>A packet with destination IP address 200.23.18.xx is in </a:t>
            </a:r>
            <a:r>
              <a:rPr lang="en-US" dirty="0">
                <a:solidFill>
                  <a:srgbClr val="C00000"/>
                </a:solidFill>
              </a:rPr>
              <a:t>both prefixes</a:t>
            </a:r>
          </a:p>
          <a:p>
            <a:pPr lvl="1"/>
            <a:r>
              <a:rPr lang="en-US" dirty="0"/>
              <a:t>i.e., both entries match</a:t>
            </a:r>
          </a:p>
          <a:p>
            <a:endParaRPr lang="en-US" dirty="0"/>
          </a:p>
          <a:p>
            <a:r>
              <a:rPr lang="en-US" dirty="0"/>
              <a:t>Q: How should the router choose to forward the packet?</a:t>
            </a:r>
          </a:p>
          <a:p>
            <a:pPr lvl="1"/>
            <a:r>
              <a:rPr lang="en-US" dirty="0"/>
              <a:t>The org prefers B, so should choose B</a:t>
            </a:r>
          </a:p>
        </p:txBody>
      </p:sp>
      <p:graphicFrame>
        <p:nvGraphicFramePr>
          <p:cNvPr id="4" name="Group 23">
            <a:extLst>
              <a:ext uri="{FF2B5EF4-FFF2-40B4-BE49-F238E27FC236}">
                <a16:creationId xmlns:a16="http://schemas.microsoft.com/office/drawing/2014/main" id="{BBA71DC0-DD51-8142-AA29-94226280760A}"/>
              </a:ext>
            </a:extLst>
          </p:cNvPr>
          <p:cNvGraphicFramePr>
            <a:graphicFrameLocks noGrp="1"/>
          </p:cNvGraphicFramePr>
          <p:nvPr/>
        </p:nvGraphicFramePr>
        <p:xfrm>
          <a:off x="8425223" y="1690688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200.23.18.0/23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4 (towards B)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A2C541D-1C29-2543-8357-F46656A2487C}"/>
              </a:ext>
            </a:extLst>
          </p:cNvPr>
          <p:cNvSpPr/>
          <p:nvPr/>
        </p:nvSpPr>
        <p:spPr>
          <a:xfrm>
            <a:off x="8425223" y="4560426"/>
            <a:ext cx="3373740" cy="75941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61067-B249-A044-8787-41425F932B0F}"/>
              </a:ext>
            </a:extLst>
          </p:cNvPr>
          <p:cNvSpPr/>
          <p:nvPr/>
        </p:nvSpPr>
        <p:spPr>
          <a:xfrm>
            <a:off x="9679256" y="4560426"/>
            <a:ext cx="359497" cy="759416"/>
          </a:xfrm>
          <a:prstGeom prst="rect">
            <a:avLst/>
          </a:prstGeom>
          <a:solidFill>
            <a:schemeClr val="accent2"/>
          </a:solidFill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895F3F-7930-E946-A704-8085AB2A979C}"/>
              </a:ext>
            </a:extLst>
          </p:cNvPr>
          <p:cNvSpPr/>
          <p:nvPr/>
        </p:nvSpPr>
        <p:spPr>
          <a:xfrm>
            <a:off x="7744448" y="3020992"/>
            <a:ext cx="2105608" cy="1493135"/>
          </a:xfrm>
          <a:custGeom>
            <a:avLst/>
            <a:gdLst>
              <a:gd name="connsiteX0" fmla="*/ 600899 w 2105608"/>
              <a:gd name="connsiteY0" fmla="*/ 0 h 1493135"/>
              <a:gd name="connsiteX1" fmla="*/ 10590 w 2105608"/>
              <a:gd name="connsiteY1" fmla="*/ 474562 h 1493135"/>
              <a:gd name="connsiteX2" fmla="*/ 334681 w 2105608"/>
              <a:gd name="connsiteY2" fmla="*/ 1134319 h 1493135"/>
              <a:gd name="connsiteX3" fmla="*/ 1665770 w 2105608"/>
              <a:gd name="connsiteY3" fmla="*/ 1006998 h 1493135"/>
              <a:gd name="connsiteX4" fmla="*/ 2105608 w 2105608"/>
              <a:gd name="connsiteY4" fmla="*/ 1493135 h 149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5608" h="1493135">
                <a:moveTo>
                  <a:pt x="600899" y="0"/>
                </a:moveTo>
                <a:cubicBezTo>
                  <a:pt x="327929" y="142754"/>
                  <a:pt x="54960" y="285509"/>
                  <a:pt x="10590" y="474562"/>
                </a:cubicBezTo>
                <a:cubicBezTo>
                  <a:pt x="-33780" y="663615"/>
                  <a:pt x="58818" y="1045580"/>
                  <a:pt x="334681" y="1134319"/>
                </a:cubicBezTo>
                <a:cubicBezTo>
                  <a:pt x="610544" y="1223058"/>
                  <a:pt x="1370616" y="947195"/>
                  <a:pt x="1665770" y="1006998"/>
                </a:cubicBezTo>
                <a:cubicBezTo>
                  <a:pt x="1960924" y="1066801"/>
                  <a:pt x="2033266" y="1279968"/>
                  <a:pt x="2105608" y="149313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24B96-F11A-3440-B3D4-DDB4EDD92924}"/>
              </a:ext>
            </a:extLst>
          </p:cNvPr>
          <p:cNvSpPr txBox="1"/>
          <p:nvPr/>
        </p:nvSpPr>
        <p:spPr>
          <a:xfrm>
            <a:off x="9216950" y="5659765"/>
            <a:ext cx="171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200.23.16.0/20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640B40-E08F-F44D-8230-FC1BE6493798}"/>
              </a:ext>
            </a:extLst>
          </p:cNvPr>
          <p:cNvCxnSpPr/>
          <p:nvPr/>
        </p:nvCxnSpPr>
        <p:spPr>
          <a:xfrm>
            <a:off x="10984375" y="5844431"/>
            <a:ext cx="814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31A7B1-D3BC-EB43-B813-3423EF27A1DF}"/>
              </a:ext>
            </a:extLst>
          </p:cNvPr>
          <p:cNvCxnSpPr>
            <a:cxnSpLocks/>
          </p:cNvCxnSpPr>
          <p:nvPr/>
        </p:nvCxnSpPr>
        <p:spPr>
          <a:xfrm flipH="1">
            <a:off x="8418750" y="5844431"/>
            <a:ext cx="75700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624114D-BC53-B9C2-98E9-0BBEFF2D0935}"/>
              </a:ext>
            </a:extLst>
          </p:cNvPr>
          <p:cNvSpPr/>
          <p:nvPr/>
        </p:nvSpPr>
        <p:spPr>
          <a:xfrm>
            <a:off x="431800" y="6129878"/>
            <a:ext cx="11367163" cy="47828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Helvetica" pitchFamily="2" charset="0"/>
              </a:rPr>
              <a:t>The Internet uses a policy to prioritize: Longest Prefix Matching</a:t>
            </a:r>
          </a:p>
        </p:txBody>
      </p:sp>
    </p:spTree>
    <p:extLst>
      <p:ext uri="{BB962C8B-B14F-4D97-AF65-F5344CB8AC3E}">
        <p14:creationId xmlns:p14="http://schemas.microsoft.com/office/powerpoint/2010/main" val="88180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DAC0-F824-B84E-BFE0-D076A712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 (LPM)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A3B9B-D3DB-0047-B11D-E10CE327E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68251" cy="4852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the </a:t>
            </a:r>
            <a:r>
              <a:rPr lang="en-US" dirty="0">
                <a:solidFill>
                  <a:srgbClr val="C00000"/>
                </a:solidFill>
              </a:rPr>
              <a:t>longest </a:t>
            </a:r>
            <a:r>
              <a:rPr lang="en-US" dirty="0"/>
              <a:t>matching prefix, i.e., the most </a:t>
            </a:r>
            <a:r>
              <a:rPr lang="en-US" dirty="0">
                <a:solidFill>
                  <a:srgbClr val="C00000"/>
                </a:solidFill>
              </a:rPr>
              <a:t>specific </a:t>
            </a:r>
            <a:r>
              <a:rPr lang="en-US" dirty="0"/>
              <a:t>route, among all prefixes that match the packet.</a:t>
            </a:r>
          </a:p>
          <a:p>
            <a:endParaRPr lang="en-US" dirty="0"/>
          </a:p>
          <a:p>
            <a:r>
              <a:rPr lang="en-US" dirty="0"/>
              <a:t>Policy borne out of the Internet’s IP allocation model: prefixes and sub-prefixes are handed out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Internet routers use longest prefix matching.</a:t>
            </a:r>
          </a:p>
          <a:p>
            <a:pPr lvl="1"/>
            <a:r>
              <a:rPr lang="en-US" dirty="0"/>
              <a:t>Very interesting algorithmic problems</a:t>
            </a:r>
          </a:p>
          <a:p>
            <a:pPr lvl="1"/>
            <a:r>
              <a:rPr lang="en-US" dirty="0"/>
              <a:t>Challenges in designing efficient software and hardware data structures</a:t>
            </a:r>
          </a:p>
        </p:txBody>
      </p:sp>
      <p:graphicFrame>
        <p:nvGraphicFramePr>
          <p:cNvPr id="4" name="Group 23">
            <a:extLst>
              <a:ext uri="{FF2B5EF4-FFF2-40B4-BE49-F238E27FC236}">
                <a16:creationId xmlns:a16="http://schemas.microsoft.com/office/drawing/2014/main" id="{BBA71DC0-DD51-8142-AA29-94226280760A}"/>
              </a:ext>
            </a:extLst>
          </p:cNvPr>
          <p:cNvGraphicFramePr>
            <a:graphicFrameLocks noGrp="1"/>
          </p:cNvGraphicFramePr>
          <p:nvPr/>
        </p:nvGraphicFramePr>
        <p:xfrm>
          <a:off x="8425223" y="1690688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200.23.18.0/23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4 (towards B)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A2C541D-1C29-2543-8357-F46656A2487C}"/>
              </a:ext>
            </a:extLst>
          </p:cNvPr>
          <p:cNvSpPr/>
          <p:nvPr/>
        </p:nvSpPr>
        <p:spPr>
          <a:xfrm>
            <a:off x="8425223" y="4560426"/>
            <a:ext cx="3373740" cy="75941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61067-B249-A044-8787-41425F932B0F}"/>
              </a:ext>
            </a:extLst>
          </p:cNvPr>
          <p:cNvSpPr/>
          <p:nvPr/>
        </p:nvSpPr>
        <p:spPr>
          <a:xfrm>
            <a:off x="9679256" y="4560426"/>
            <a:ext cx="359497" cy="759416"/>
          </a:xfrm>
          <a:prstGeom prst="rect">
            <a:avLst/>
          </a:prstGeom>
          <a:solidFill>
            <a:schemeClr val="accent2"/>
          </a:solidFill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895F3F-7930-E946-A704-8085AB2A979C}"/>
              </a:ext>
            </a:extLst>
          </p:cNvPr>
          <p:cNvSpPr/>
          <p:nvPr/>
        </p:nvSpPr>
        <p:spPr>
          <a:xfrm>
            <a:off x="7744448" y="3020992"/>
            <a:ext cx="2105608" cy="1493135"/>
          </a:xfrm>
          <a:custGeom>
            <a:avLst/>
            <a:gdLst>
              <a:gd name="connsiteX0" fmla="*/ 600899 w 2105608"/>
              <a:gd name="connsiteY0" fmla="*/ 0 h 1493135"/>
              <a:gd name="connsiteX1" fmla="*/ 10590 w 2105608"/>
              <a:gd name="connsiteY1" fmla="*/ 474562 h 1493135"/>
              <a:gd name="connsiteX2" fmla="*/ 334681 w 2105608"/>
              <a:gd name="connsiteY2" fmla="*/ 1134319 h 1493135"/>
              <a:gd name="connsiteX3" fmla="*/ 1665770 w 2105608"/>
              <a:gd name="connsiteY3" fmla="*/ 1006998 h 1493135"/>
              <a:gd name="connsiteX4" fmla="*/ 2105608 w 2105608"/>
              <a:gd name="connsiteY4" fmla="*/ 1493135 h 149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5608" h="1493135">
                <a:moveTo>
                  <a:pt x="600899" y="0"/>
                </a:moveTo>
                <a:cubicBezTo>
                  <a:pt x="327929" y="142754"/>
                  <a:pt x="54960" y="285509"/>
                  <a:pt x="10590" y="474562"/>
                </a:cubicBezTo>
                <a:cubicBezTo>
                  <a:pt x="-33780" y="663615"/>
                  <a:pt x="58818" y="1045580"/>
                  <a:pt x="334681" y="1134319"/>
                </a:cubicBezTo>
                <a:cubicBezTo>
                  <a:pt x="610544" y="1223058"/>
                  <a:pt x="1370616" y="947195"/>
                  <a:pt x="1665770" y="1006998"/>
                </a:cubicBezTo>
                <a:cubicBezTo>
                  <a:pt x="1960924" y="1066801"/>
                  <a:pt x="2033266" y="1279968"/>
                  <a:pt x="2105608" y="149313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24B96-F11A-3440-B3D4-DDB4EDD92924}"/>
              </a:ext>
            </a:extLst>
          </p:cNvPr>
          <p:cNvSpPr txBox="1"/>
          <p:nvPr/>
        </p:nvSpPr>
        <p:spPr>
          <a:xfrm>
            <a:off x="9216950" y="5659765"/>
            <a:ext cx="171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200.23.16.0/20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640B40-E08F-F44D-8230-FC1BE6493798}"/>
              </a:ext>
            </a:extLst>
          </p:cNvPr>
          <p:cNvCxnSpPr/>
          <p:nvPr/>
        </p:nvCxnSpPr>
        <p:spPr>
          <a:xfrm>
            <a:off x="10984375" y="5844431"/>
            <a:ext cx="814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31A7B1-D3BC-EB43-B813-3423EF27A1DF}"/>
              </a:ext>
            </a:extLst>
          </p:cNvPr>
          <p:cNvCxnSpPr>
            <a:cxnSpLocks/>
          </p:cNvCxnSpPr>
          <p:nvPr/>
        </p:nvCxnSpPr>
        <p:spPr>
          <a:xfrm flipH="1">
            <a:off x="8418750" y="5844431"/>
            <a:ext cx="75700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19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08A135-F618-0D4D-8BF0-B7BDE8676FEC}"/>
              </a:ext>
            </a:extLst>
          </p:cNvPr>
          <p:cNvSpPr txBox="1"/>
          <p:nvPr/>
        </p:nvSpPr>
        <p:spPr>
          <a:xfrm>
            <a:off x="1028700" y="1511300"/>
            <a:ext cx="10287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Helvetica" pitchFamily="2" charset="0"/>
              </a:rPr>
              <a:t>Internet routers perform longest-prefix matching on destination IP addresses of packets.</a:t>
            </a:r>
          </a:p>
        </p:txBody>
      </p:sp>
    </p:spTree>
    <p:extLst>
      <p:ext uri="{BB962C8B-B14F-4D97-AF65-F5344CB8AC3E}">
        <p14:creationId xmlns:p14="http://schemas.microsoft.com/office/powerpoint/2010/main" val="4034953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E4E8-E5D9-5C45-A7B7-2DBFD883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LPM prevalent?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72AF3-C50D-5841-9768-0ABA518FA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45800" cy="5020254"/>
          </a:xfrm>
        </p:spPr>
        <p:txBody>
          <a:bodyPr>
            <a:normAutofit/>
          </a:bodyPr>
          <a:lstStyle/>
          <a:p>
            <a:r>
              <a:rPr lang="en-US" dirty="0"/>
              <a:t>An ISP (e.g., Verizon) has allocated a sub-prefix (or “subnet”) of a larger prefix that the ISP owns to an organization (e.g., Rutgers)</a:t>
            </a:r>
          </a:p>
          <a:p>
            <a:r>
              <a:rPr lang="en-US" dirty="0"/>
              <a:t>Further, the ISP announces the aggregated prefix to the Internet to save on number of forwarding table memory and number of announcements</a:t>
            </a:r>
          </a:p>
          <a:p>
            <a:r>
              <a:rPr lang="en-US" dirty="0"/>
              <a:t>The organization (e.g., Rutgers) is reachable over multiple paths (e.g., through another ISP like AT&amp;T)</a:t>
            </a:r>
          </a:p>
          <a:p>
            <a:r>
              <a:rPr lang="en-US" dirty="0"/>
              <a:t>The organization has a preference to use one path over another, and expresses this by announcing the longer (more specific) prefix</a:t>
            </a:r>
          </a:p>
          <a:p>
            <a:r>
              <a:rPr lang="en-US" dirty="0"/>
              <a:t>Routers in the Internet must route based on the longer prefix</a:t>
            </a:r>
          </a:p>
          <a:p>
            <a:endParaRPr lang="en-US" dirty="0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4EB6268F-3588-6F43-9046-535970F1EA9A}"/>
              </a:ext>
            </a:extLst>
          </p:cNvPr>
          <p:cNvSpPr>
            <a:spLocks/>
          </p:cNvSpPr>
          <p:nvPr/>
        </p:nvSpPr>
        <p:spPr bwMode="auto">
          <a:xfrm>
            <a:off x="10104437" y="12122"/>
            <a:ext cx="1579563" cy="773111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2216D046-422C-F145-AB38-F1603A6D9297}"/>
              </a:ext>
            </a:extLst>
          </p:cNvPr>
          <p:cNvGrpSpPr>
            <a:grpSpLocks/>
          </p:cNvGrpSpPr>
          <p:nvPr/>
        </p:nvGrpSpPr>
        <p:grpSpPr bwMode="auto">
          <a:xfrm>
            <a:off x="6842125" y="560386"/>
            <a:ext cx="2338388" cy="404812"/>
            <a:chOff x="1004" y="1639"/>
            <a:chExt cx="1473" cy="255"/>
          </a:xfrm>
        </p:grpSpPr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DC4845C8-021D-E44A-915E-B9E6955F0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F3FD97E7-493B-E24C-A91A-A451906DE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6" y="1671"/>
              <a:ext cx="56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Rutgers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8" name="Text Box 11">
            <a:extLst>
              <a:ext uri="{FF2B5EF4-FFF2-40B4-BE49-F238E27FC236}">
                <a16:creationId xmlns:a16="http://schemas.microsoft.com/office/drawing/2014/main" id="{65ED2336-C226-A747-8C52-1B07C3EB2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0193" y="257386"/>
            <a:ext cx="867545" cy="33855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Verizon</a:t>
            </a:r>
            <a:endParaRPr lang="en-US" altLang="en-US" sz="1800" dirty="0">
              <a:latin typeface="Helvetica" pitchFamily="2" charset="0"/>
            </a:endParaRPr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84C25370-A7D9-424A-897C-1F0B3970CF36}"/>
              </a:ext>
            </a:extLst>
          </p:cNvPr>
          <p:cNvSpPr>
            <a:spLocks/>
          </p:cNvSpPr>
          <p:nvPr/>
        </p:nvSpPr>
        <p:spPr bwMode="auto">
          <a:xfrm>
            <a:off x="8898730" y="965608"/>
            <a:ext cx="1579563" cy="773111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3396369E-9568-4446-A641-2D8665E39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4486" y="1223572"/>
            <a:ext cx="692113" cy="33855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AT&amp;T</a:t>
            </a:r>
            <a:endParaRPr lang="en-US" altLang="en-US" sz="1800" dirty="0">
              <a:latin typeface="Helvetica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E10EB3-2349-884B-BC4D-A5A798C44849}"/>
              </a:ext>
            </a:extLst>
          </p:cNvPr>
          <p:cNvCxnSpPr/>
          <p:nvPr/>
        </p:nvCxnSpPr>
        <p:spPr>
          <a:xfrm flipV="1">
            <a:off x="9118580" y="503929"/>
            <a:ext cx="923924" cy="1494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6EF13-3F01-CA4B-9FBB-07766FF95B96}"/>
              </a:ext>
            </a:extLst>
          </p:cNvPr>
          <p:cNvCxnSpPr>
            <a:cxnSpLocks/>
          </p:cNvCxnSpPr>
          <p:nvPr/>
        </p:nvCxnSpPr>
        <p:spPr>
          <a:xfrm>
            <a:off x="8270081" y="1011847"/>
            <a:ext cx="596898" cy="43886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0B7ED9-FA38-454F-BEAD-D3A15B7CF48B}"/>
              </a:ext>
            </a:extLst>
          </p:cNvPr>
          <p:cNvCxnSpPr>
            <a:cxnSpLocks/>
          </p:cNvCxnSpPr>
          <p:nvPr/>
        </p:nvCxnSpPr>
        <p:spPr>
          <a:xfrm>
            <a:off x="11276067" y="817801"/>
            <a:ext cx="284562" cy="4057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A3C4D7-E697-DC42-A1BE-F1106A18C941}"/>
              </a:ext>
            </a:extLst>
          </p:cNvPr>
          <p:cNvSpPr txBox="1"/>
          <p:nvPr/>
        </p:nvSpPr>
        <p:spPr>
          <a:xfrm rot="20320526">
            <a:off x="11473567" y="490676"/>
            <a:ext cx="861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Agg</a:t>
            </a:r>
            <a:r>
              <a:rPr lang="en-US" dirty="0">
                <a:latin typeface="Helvetica" pitchFamily="2" charset="0"/>
              </a:rPr>
              <a:t>. route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7D9E8C-CB0D-A14E-B5A7-A5FCC535F5C0}"/>
              </a:ext>
            </a:extLst>
          </p:cNvPr>
          <p:cNvCxnSpPr>
            <a:cxnSpLocks/>
          </p:cNvCxnSpPr>
          <p:nvPr/>
        </p:nvCxnSpPr>
        <p:spPr>
          <a:xfrm>
            <a:off x="10355551" y="1647789"/>
            <a:ext cx="1088418" cy="22327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BC5C7D7-60EF-1841-9CC9-B5DC0BAF250C}"/>
              </a:ext>
            </a:extLst>
          </p:cNvPr>
          <p:cNvSpPr txBox="1"/>
          <p:nvPr/>
        </p:nvSpPr>
        <p:spPr>
          <a:xfrm rot="827045">
            <a:off x="10397120" y="1191430"/>
            <a:ext cx="1743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Specific</a:t>
            </a:r>
            <a:r>
              <a:rPr lang="en-US" dirty="0">
                <a:latin typeface="Helvetica" pitchFamily="2" charset="0"/>
              </a:rPr>
              <a:t> route </a:t>
            </a:r>
          </a:p>
          <a:p>
            <a:pPr algn="l"/>
            <a:r>
              <a:rPr lang="en-US" dirty="0">
                <a:latin typeface="Helvetica" pitchFamily="2" charset="0"/>
              </a:rPr>
              <a:t>(longer prefix)</a:t>
            </a:r>
          </a:p>
        </p:txBody>
      </p:sp>
    </p:spTree>
    <p:extLst>
      <p:ext uri="{BB962C8B-B14F-4D97-AF65-F5344CB8AC3E}">
        <p14:creationId xmlns:p14="http://schemas.microsoft.com/office/powerpoint/2010/main" val="391552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 animBg="1"/>
      <p:bldP spid="10" grpId="0"/>
      <p:bldP spid="17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28378-2B73-5E40-A9B0-575104D2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Datagram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2BFEE-6F90-8E4E-9D9B-F4D2B9533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32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>
            <a:extLst>
              <a:ext uri="{FF2B5EF4-FFF2-40B4-BE49-F238E27FC236}">
                <a16:creationId xmlns:a16="http://schemas.microsoft.com/office/drawing/2014/main" id="{8263103A-1A80-384B-BF92-732A2F02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57BBD6-A7FA-2F4F-A450-92163D967398}" type="slidenum">
              <a:rPr lang="en-US" altLang="en-US" sz="1400">
                <a:latin typeface="Helvetica" pitchFamily="2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latin typeface="Helvetica" pitchFamily="2" charset="0"/>
            </a:endParaRPr>
          </a:p>
        </p:txBody>
      </p:sp>
      <p:sp>
        <p:nvSpPr>
          <p:cNvPr id="60423" name="Rectangle 5">
            <a:extLst>
              <a:ext uri="{FF2B5EF4-FFF2-40B4-BE49-F238E27FC236}">
                <a16:creationId xmlns:a16="http://schemas.microsoft.com/office/drawing/2014/main" id="{F04523EB-739E-2E49-A4AC-200B947A1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1484314"/>
            <a:ext cx="3951288" cy="4805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0424" name="Text Box 6">
            <a:extLst>
              <a:ext uri="{FF2B5EF4-FFF2-40B4-BE49-F238E27FC236}">
                <a16:creationId xmlns:a16="http://schemas.microsoft.com/office/drawing/2014/main" id="{0128271D-4D08-0540-B17D-7CF410AA6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488" y="1549401"/>
            <a:ext cx="504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Helvetica" pitchFamily="2" charset="0"/>
              </a:rPr>
              <a:t>ver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25" name="Text Box 7">
            <a:extLst>
              <a:ext uri="{FF2B5EF4-FFF2-40B4-BE49-F238E27FC236}">
                <a16:creationId xmlns:a16="http://schemas.microsoft.com/office/drawing/2014/main" id="{9E7757B3-54EA-8243-B226-17C8272C2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1611314"/>
            <a:ext cx="812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length</a:t>
            </a:r>
          </a:p>
        </p:txBody>
      </p:sp>
      <p:sp>
        <p:nvSpPr>
          <p:cNvPr id="60426" name="Line 8">
            <a:extLst>
              <a:ext uri="{FF2B5EF4-FFF2-40B4-BE49-F238E27FC236}">
                <a16:creationId xmlns:a16="http://schemas.microsoft.com/office/drawing/2014/main" id="{A4E2A84C-3C7E-4D4E-BCE8-4B964E500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1050" y="2001839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27" name="Line 9">
            <a:extLst>
              <a:ext uri="{FF2B5EF4-FFF2-40B4-BE49-F238E27FC236}">
                <a16:creationId xmlns:a16="http://schemas.microsoft.com/office/drawing/2014/main" id="{BADA1EAA-BB6E-3547-92C2-B5C363DDF9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0975" y="1493839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28" name="Text Box 10">
            <a:extLst>
              <a:ext uri="{FF2B5EF4-FFF2-40B4-BE49-F238E27FC236}">
                <a16:creationId xmlns:a16="http://schemas.microsoft.com/office/drawing/2014/main" id="{448D70B8-BCF3-274F-BDA6-CA9746902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0600" y="968376"/>
            <a:ext cx="863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32 bits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60429" name="Line 11">
            <a:extLst>
              <a:ext uri="{FF2B5EF4-FFF2-40B4-BE49-F238E27FC236}">
                <a16:creationId xmlns:a16="http://schemas.microsoft.com/office/drawing/2014/main" id="{155F0956-6F89-A240-8E69-216CCABFC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3900" y="1209676"/>
            <a:ext cx="1427163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30" name="Line 12">
            <a:extLst>
              <a:ext uri="{FF2B5EF4-FFF2-40B4-BE49-F238E27FC236}">
                <a16:creationId xmlns:a16="http://schemas.microsoft.com/office/drawing/2014/main" id="{2E5F929C-749D-B740-B063-547D20C8A7AB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565650" y="1220789"/>
            <a:ext cx="13414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31" name="Text Box 13">
            <a:extLst>
              <a:ext uri="{FF2B5EF4-FFF2-40B4-BE49-F238E27FC236}">
                <a16:creationId xmlns:a16="http://schemas.microsoft.com/office/drawing/2014/main" id="{E7635395-8777-2F4F-A32A-E9887916F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513" y="4623122"/>
            <a:ext cx="2195513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data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(variable length,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typically a TCP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or UDP segment)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32" name="Text Box 14">
            <a:extLst>
              <a:ext uri="{FF2B5EF4-FFF2-40B4-BE49-F238E27FC236}">
                <a16:creationId xmlns:a16="http://schemas.microsoft.com/office/drawing/2014/main" id="{5B4A47DB-5D71-2E4A-A180-2F478DA86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388" y="2095501"/>
            <a:ext cx="215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16-bit identifier</a:t>
            </a:r>
            <a:endParaRPr lang="en-US" altLang="en-US" sz="2000" dirty="0">
              <a:latin typeface="Helvetica" pitchFamily="2" charset="0"/>
            </a:endParaRPr>
          </a:p>
        </p:txBody>
      </p:sp>
      <p:sp>
        <p:nvSpPr>
          <p:cNvPr id="60433" name="Line 15">
            <a:extLst>
              <a:ext uri="{FF2B5EF4-FFF2-40B4-BE49-F238E27FC236}">
                <a16:creationId xmlns:a16="http://schemas.microsoft.com/office/drawing/2014/main" id="{778987F2-5E09-9243-840A-B5067B17C8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4700" y="3500439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34" name="Line 16">
            <a:extLst>
              <a:ext uri="{FF2B5EF4-FFF2-40B4-BE49-F238E27FC236}">
                <a16:creationId xmlns:a16="http://schemas.microsoft.com/office/drawing/2014/main" id="{FF138724-A997-B440-8253-35FEACD62A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4700" y="3976689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35" name="Text Box 17">
            <a:extLst>
              <a:ext uri="{FF2B5EF4-FFF2-40B4-BE49-F238E27FC236}">
                <a16:creationId xmlns:a16="http://schemas.microsoft.com/office/drawing/2014/main" id="{150BCF13-1A42-E147-BFA3-6C6AFEF7E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463801"/>
            <a:ext cx="1276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header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 checksum</a:t>
            </a:r>
          </a:p>
        </p:txBody>
      </p:sp>
      <p:sp>
        <p:nvSpPr>
          <p:cNvPr id="60436" name="Text Box 18">
            <a:extLst>
              <a:ext uri="{FF2B5EF4-FFF2-40B4-BE49-F238E27FC236}">
                <a16:creationId xmlns:a16="http://schemas.microsoft.com/office/drawing/2014/main" id="{7EB07A6E-EE62-E945-80DE-4245AB51B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5" y="2435226"/>
            <a:ext cx="87788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time to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live</a:t>
            </a:r>
          </a:p>
        </p:txBody>
      </p:sp>
      <p:sp>
        <p:nvSpPr>
          <p:cNvPr id="60437" name="Text Box 19">
            <a:extLst>
              <a:ext uri="{FF2B5EF4-FFF2-40B4-BE49-F238E27FC236}">
                <a16:creationId xmlns:a16="http://schemas.microsoft.com/office/drawing/2014/main" id="{BEF7E058-D27C-5540-A33D-9EFA9BD7E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6363" y="3114676"/>
            <a:ext cx="26685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32-bit source IP address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38" name="Text Box 20">
            <a:extLst>
              <a:ext uri="{FF2B5EF4-FFF2-40B4-BE49-F238E27FC236}">
                <a16:creationId xmlns:a16="http://schemas.microsoft.com/office/drawing/2014/main" id="{6AACD723-CCAE-DB43-8830-4AE3344AF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0" y="863601"/>
            <a:ext cx="209073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IP protocol version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number</a:t>
            </a:r>
            <a:endParaRPr lang="en-US" altLang="en-US" sz="1000" dirty="0">
              <a:latin typeface="Helvetica" pitchFamily="2" charset="0"/>
            </a:endParaRPr>
          </a:p>
        </p:txBody>
      </p:sp>
      <p:sp>
        <p:nvSpPr>
          <p:cNvPr id="60439" name="Text Box 21">
            <a:extLst>
              <a:ext uri="{FF2B5EF4-FFF2-40B4-BE49-F238E27FC236}">
                <a16:creationId xmlns:a16="http://schemas.microsoft.com/office/drawing/2014/main" id="{440B47E6-86F5-4242-842D-41BBD5108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457" y="1420020"/>
            <a:ext cx="159543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header length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 (bytes)</a:t>
            </a:r>
            <a:endParaRPr lang="en-US" altLang="en-US" sz="1000" dirty="0">
              <a:latin typeface="Helvetica" pitchFamily="2" charset="0"/>
            </a:endParaRPr>
          </a:p>
        </p:txBody>
      </p:sp>
      <p:sp>
        <p:nvSpPr>
          <p:cNvPr id="60440" name="Text Box 22">
            <a:extLst>
              <a:ext uri="{FF2B5EF4-FFF2-40B4-BE49-F238E27FC236}">
                <a16:creationId xmlns:a16="http://schemas.microsoft.com/office/drawing/2014/main" id="{06073876-7F56-6F44-B1AF-F16619186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411414"/>
            <a:ext cx="1928813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max number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remaining hops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(decremented at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each router)</a:t>
            </a:r>
          </a:p>
        </p:txBody>
      </p:sp>
      <p:sp>
        <p:nvSpPr>
          <p:cNvPr id="60441" name="Line 23">
            <a:extLst>
              <a:ext uri="{FF2B5EF4-FFF2-40B4-BE49-F238E27FC236}">
                <a16:creationId xmlns:a16="http://schemas.microsoft.com/office/drawing/2014/main" id="{A5ABE833-6A8D-624D-937E-1475F33CE1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6713" y="1189039"/>
            <a:ext cx="528638" cy="461963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42" name="Line 24">
            <a:extLst>
              <a:ext uri="{FF2B5EF4-FFF2-40B4-BE49-F238E27FC236}">
                <a16:creationId xmlns:a16="http://schemas.microsoft.com/office/drawing/2014/main" id="{C8FD2C11-2C70-1643-8547-E16CAB98A8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8900" y="1727202"/>
            <a:ext cx="1247775" cy="57151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43" name="Text Box 25">
            <a:extLst>
              <a:ext uri="{FF2B5EF4-FFF2-40B4-BE49-F238E27FC236}">
                <a16:creationId xmlns:a16="http://schemas.microsoft.com/office/drawing/2014/main" id="{AAA91323-EFE7-CE47-A985-2CE3C15CD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665" y="1808162"/>
            <a:ext cx="165893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for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fragmentation/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reassembly</a:t>
            </a:r>
          </a:p>
        </p:txBody>
      </p:sp>
      <p:sp>
        <p:nvSpPr>
          <p:cNvPr id="60444" name="Text Box 26">
            <a:extLst>
              <a:ext uri="{FF2B5EF4-FFF2-40B4-BE49-F238E27FC236}">
                <a16:creationId xmlns:a16="http://schemas.microsoft.com/office/drawing/2014/main" id="{3254C30C-7A63-094D-9BE5-EA841EA03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2731" y="741360"/>
            <a:ext cx="165893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total datagram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length (bytes)</a:t>
            </a:r>
          </a:p>
        </p:txBody>
      </p:sp>
      <p:sp>
        <p:nvSpPr>
          <p:cNvPr id="60445" name="Text Box 27">
            <a:extLst>
              <a:ext uri="{FF2B5EF4-FFF2-40B4-BE49-F238E27FC236}">
                <a16:creationId xmlns:a16="http://schemas.microsoft.com/office/drawing/2014/main" id="{858F2BB1-87AF-604A-AD97-86B3AA5D9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124" y="3687764"/>
            <a:ext cx="34434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upper layer protocol to deliver payload to, e.g., TCP, UDP</a:t>
            </a:r>
          </a:p>
        </p:txBody>
      </p:sp>
      <p:sp>
        <p:nvSpPr>
          <p:cNvPr id="60446" name="Line 28">
            <a:extLst>
              <a:ext uri="{FF2B5EF4-FFF2-40B4-BE49-F238E27FC236}">
                <a16:creationId xmlns:a16="http://schemas.microsoft.com/office/drawing/2014/main" id="{ECB1BAAB-7B0C-A34F-B78C-914CE2D4B0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19588" y="2732089"/>
            <a:ext cx="1466850" cy="11239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47" name="Line 29">
            <a:extLst>
              <a:ext uri="{FF2B5EF4-FFF2-40B4-BE49-F238E27FC236}">
                <a16:creationId xmlns:a16="http://schemas.microsoft.com/office/drawing/2014/main" id="{A55655B8-0D62-2E43-8ED1-D9A471CF75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199" y="2246313"/>
            <a:ext cx="2005013" cy="225391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48" name="Line 30">
            <a:extLst>
              <a:ext uri="{FF2B5EF4-FFF2-40B4-BE49-F238E27FC236}">
                <a16:creationId xmlns:a16="http://schemas.microsoft.com/office/drawing/2014/main" id="{02C1ABD7-D5D0-D24D-9B18-ECF4225196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81987" y="1183471"/>
            <a:ext cx="899318" cy="605643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49" name="Text Box 31">
            <a:extLst>
              <a:ext uri="{FF2B5EF4-FFF2-40B4-BE49-F238E27FC236}">
                <a16:creationId xmlns:a16="http://schemas.microsoft.com/office/drawing/2014/main" id="{D53A45ED-6CAC-374F-B427-F67D0D899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2098" y="1444626"/>
            <a:ext cx="5180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Helvetica" pitchFamily="2" charset="0"/>
              </a:rPr>
              <a:t>hdr</a:t>
            </a:r>
            <a:endParaRPr lang="en-US" altLang="en-US" sz="18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Helvetica" pitchFamily="2" charset="0"/>
              </a:rPr>
              <a:t>len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50" name="Text Box 32">
            <a:extLst>
              <a:ext uri="{FF2B5EF4-FFF2-40B4-BE49-F238E27FC236}">
                <a16:creationId xmlns:a16="http://schemas.microsoft.com/office/drawing/2014/main" id="{9CC99280-54B5-354A-ACDF-6242BECA3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2450" y="1435101"/>
            <a:ext cx="91598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type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service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51" name="Line 33">
            <a:extLst>
              <a:ext uri="{FF2B5EF4-FFF2-40B4-BE49-F238E27FC236}">
                <a16:creationId xmlns:a16="http://schemas.microsoft.com/office/drawing/2014/main" id="{5DE47091-B186-5F44-91CB-A9FD11C4D0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35625" y="1489076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52" name="Line 34">
            <a:extLst>
              <a:ext uri="{FF2B5EF4-FFF2-40B4-BE49-F238E27FC236}">
                <a16:creationId xmlns:a16="http://schemas.microsoft.com/office/drawing/2014/main" id="{6388655D-0ED1-4841-B576-DDD67AFE44C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21263" y="1498601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53" name="Text Box 35">
            <a:extLst>
              <a:ext uri="{FF2B5EF4-FFF2-40B4-BE49-F238E27FC236}">
                <a16:creationId xmlns:a16="http://schemas.microsoft.com/office/drawing/2014/main" id="{6C6F6669-0C43-ED41-ADA0-F169D0CC6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7" y="1627187"/>
            <a:ext cx="242887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Bits for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traffic differentiation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e.g., audio, web, bulk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(more on this later)</a:t>
            </a:r>
            <a:endParaRPr lang="en-US" altLang="en-US" sz="1000" dirty="0">
              <a:latin typeface="Helvetica" pitchFamily="2" charset="0"/>
            </a:endParaRPr>
          </a:p>
        </p:txBody>
      </p:sp>
      <p:sp>
        <p:nvSpPr>
          <p:cNvPr id="60454" name="Line 36">
            <a:extLst>
              <a:ext uri="{FF2B5EF4-FFF2-40B4-BE49-F238E27FC236}">
                <a16:creationId xmlns:a16="http://schemas.microsoft.com/office/drawing/2014/main" id="{B8543512-EBAE-164A-9447-9241FE53A3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1908" y="1760539"/>
            <a:ext cx="3205956" cy="460374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55" name="Line 37">
            <a:extLst>
              <a:ext uri="{FF2B5EF4-FFF2-40B4-BE49-F238E27FC236}">
                <a16:creationId xmlns:a16="http://schemas.microsoft.com/office/drawing/2014/main" id="{D8A07C3F-A20E-CE4D-A303-DDE23AB1326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0975" y="2008189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56" name="Text Box 38">
            <a:extLst>
              <a:ext uri="{FF2B5EF4-FFF2-40B4-BE49-F238E27FC236}">
                <a16:creationId xmlns:a16="http://schemas.microsoft.com/office/drawing/2014/main" id="{7BCA637A-EF30-EA4A-AECF-BEBD2BB1C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2559" y="2080338"/>
            <a:ext cx="771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flags</a:t>
            </a:r>
            <a:endParaRPr lang="en-US" altLang="en-US" sz="2000" dirty="0">
              <a:latin typeface="Helvetica" pitchFamily="2" charset="0"/>
            </a:endParaRPr>
          </a:p>
        </p:txBody>
      </p:sp>
      <p:sp>
        <p:nvSpPr>
          <p:cNvPr id="60457" name="Line 39">
            <a:extLst>
              <a:ext uri="{FF2B5EF4-FFF2-40B4-BE49-F238E27FC236}">
                <a16:creationId xmlns:a16="http://schemas.microsoft.com/office/drawing/2014/main" id="{9E23B0F7-94D1-9B49-BA65-3C32D03D385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01875" y="1998664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58" name="Text Box 40">
            <a:extLst>
              <a:ext uri="{FF2B5EF4-FFF2-40B4-BE49-F238E27FC236}">
                <a16:creationId xmlns:a16="http://schemas.microsoft.com/office/drawing/2014/main" id="{F936F301-4497-9B4C-B165-4550E63D5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0563" y="1952626"/>
            <a:ext cx="1428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fragment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 offset</a:t>
            </a:r>
            <a:endParaRPr lang="en-US" altLang="en-US" sz="2000">
              <a:latin typeface="Helvetica" pitchFamily="2" charset="0"/>
            </a:endParaRPr>
          </a:p>
        </p:txBody>
      </p:sp>
      <p:sp>
        <p:nvSpPr>
          <p:cNvPr id="60459" name="Line 41">
            <a:extLst>
              <a:ext uri="{FF2B5EF4-FFF2-40B4-BE49-F238E27FC236}">
                <a16:creationId xmlns:a16="http://schemas.microsoft.com/office/drawing/2014/main" id="{670581D3-5C26-5E48-87F3-E173A192F8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62938" y="2141539"/>
            <a:ext cx="657225" cy="11430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0" name="Line 42">
            <a:extLst>
              <a:ext uri="{FF2B5EF4-FFF2-40B4-BE49-F238E27FC236}">
                <a16:creationId xmlns:a16="http://schemas.microsoft.com/office/drawing/2014/main" id="{38E56B3A-183F-784B-9524-1EF99A93E2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6513" y="2255839"/>
            <a:ext cx="2514600" cy="571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1" name="Line 43">
            <a:extLst>
              <a:ext uri="{FF2B5EF4-FFF2-40B4-BE49-F238E27FC236}">
                <a16:creationId xmlns:a16="http://schemas.microsoft.com/office/drawing/2014/main" id="{8A347B1A-AD2A-E74E-8A41-A48A3F09B4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4700" y="2509839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2" name="Line 44">
            <a:extLst>
              <a:ext uri="{FF2B5EF4-FFF2-40B4-BE49-F238E27FC236}">
                <a16:creationId xmlns:a16="http://schemas.microsoft.com/office/drawing/2014/main" id="{5110F0CE-A48B-B949-9B88-F1D1F038B26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0975" y="2513014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3" name="Line 45">
            <a:extLst>
              <a:ext uri="{FF2B5EF4-FFF2-40B4-BE49-F238E27FC236}">
                <a16:creationId xmlns:a16="http://schemas.microsoft.com/office/drawing/2014/main" id="{1E214237-9717-F446-A93E-90D434BD64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5650" y="3024189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4" name="Text Box 46">
            <a:extLst>
              <a:ext uri="{FF2B5EF4-FFF2-40B4-BE49-F238E27FC236}">
                <a16:creationId xmlns:a16="http://schemas.microsoft.com/office/drawing/2014/main" id="{6B39EC7D-A6AB-F341-81C9-94ADCC7AE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759" y="2425701"/>
            <a:ext cx="10695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upper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 protocol</a:t>
            </a:r>
          </a:p>
        </p:txBody>
      </p:sp>
      <p:sp>
        <p:nvSpPr>
          <p:cNvPr id="60465" name="Line 47">
            <a:extLst>
              <a:ext uri="{FF2B5EF4-FFF2-40B4-BE49-F238E27FC236}">
                <a16:creationId xmlns:a16="http://schemas.microsoft.com/office/drawing/2014/main" id="{EAD15A7B-F7A9-364A-8C6A-05445C052B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78475" y="2522539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6" name="Line 48">
            <a:extLst>
              <a:ext uri="{FF2B5EF4-FFF2-40B4-BE49-F238E27FC236}">
                <a16:creationId xmlns:a16="http://schemas.microsoft.com/office/drawing/2014/main" id="{DA740DEA-3EDF-6543-9B3E-500609A54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0538" y="2698751"/>
            <a:ext cx="552450" cy="90488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7" name="Text Box 49">
            <a:extLst>
              <a:ext uri="{FF2B5EF4-FFF2-40B4-BE49-F238E27FC236}">
                <a16:creationId xmlns:a16="http://schemas.microsoft.com/office/drawing/2014/main" id="{6AE0A41B-FB0B-E247-AADC-032A38C0A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3552826"/>
            <a:ext cx="30924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32-bit destination IP address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68" name="Line 50">
            <a:extLst>
              <a:ext uri="{FF2B5EF4-FFF2-40B4-BE49-F238E27FC236}">
                <a16:creationId xmlns:a16="http://schemas.microsoft.com/office/drawing/2014/main" id="{5C15D531-2612-9E47-ADE7-361C1F2EA0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4700" y="4424364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9" name="Text Box 51">
            <a:extLst>
              <a:ext uri="{FF2B5EF4-FFF2-40B4-BE49-F238E27FC236}">
                <a16:creationId xmlns:a16="http://schemas.microsoft.com/office/drawing/2014/main" id="{45700278-0902-DC40-8656-2F6B1AD2D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0" y="4019551"/>
            <a:ext cx="1749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Options (if any)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70" name="Text Box 52">
            <a:extLst>
              <a:ext uri="{FF2B5EF4-FFF2-40B4-BE49-F238E27FC236}">
                <a16:creationId xmlns:a16="http://schemas.microsoft.com/office/drawing/2014/main" id="{54136BE8-8FDA-674E-90C2-D7C4AB1AF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7044" y="3886995"/>
            <a:ext cx="267733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E.g. timestamp,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record the route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taken, specify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list of routers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to visit (“source routing”)</a:t>
            </a:r>
          </a:p>
        </p:txBody>
      </p:sp>
      <p:sp>
        <p:nvSpPr>
          <p:cNvPr id="60471" name="Line 53">
            <a:extLst>
              <a:ext uri="{FF2B5EF4-FFF2-40B4-BE49-F238E27FC236}">
                <a16:creationId xmlns:a16="http://schemas.microsoft.com/office/drawing/2014/main" id="{2CB6DD8D-BF97-EF41-B2C8-BABBBF83A8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67663" y="4208464"/>
            <a:ext cx="819150" cy="952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21" name="Rectangle 54">
            <a:extLst>
              <a:ext uri="{FF2B5EF4-FFF2-40B4-BE49-F238E27FC236}">
                <a16:creationId xmlns:a16="http://schemas.microsoft.com/office/drawing/2014/main" id="{21C30264-D15D-1841-A360-A9F336B8A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49" y="4598192"/>
            <a:ext cx="3649773" cy="214153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 u="sng" dirty="0">
                <a:latin typeface="Helvetica" pitchFamily="2" charset="0"/>
              </a:rPr>
              <a:t>How much header overhead?</a:t>
            </a:r>
            <a:endParaRPr lang="en-US" altLang="en-US" sz="2000" dirty="0">
              <a:latin typeface="Helvetica" pitchFamily="2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Suppose 20 bytes of TCP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20 bytes of IP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= 40 bytes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42D661-4618-3746-B7CC-365235C4C900}"/>
              </a:ext>
            </a:extLst>
          </p:cNvPr>
          <p:cNvGrpSpPr/>
          <p:nvPr/>
        </p:nvGrpSpPr>
        <p:grpSpPr>
          <a:xfrm>
            <a:off x="410901" y="261971"/>
            <a:ext cx="1175806" cy="1009935"/>
            <a:chOff x="9422462" y="2142976"/>
            <a:chExt cx="1175806" cy="100993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6BC25D0-987D-0B4E-A3E4-C6C91EBD865C}"/>
                </a:ext>
              </a:extLst>
            </p:cNvPr>
            <p:cNvGrpSpPr/>
            <p:nvPr/>
          </p:nvGrpSpPr>
          <p:grpSpPr>
            <a:xfrm>
              <a:off x="9425800" y="2142976"/>
              <a:ext cx="1154312" cy="338554"/>
              <a:chOff x="9522792" y="2132162"/>
              <a:chExt cx="1154312" cy="338554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9E93E1E-912A-E242-9261-282A7F0D1543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69AC61-A5DA-BC42-B0D9-93CFA2384311}"/>
                  </a:ext>
                </a:extLst>
              </p:cNvPr>
              <p:cNvSpPr txBox="1"/>
              <p:nvPr/>
            </p:nvSpPr>
            <p:spPr>
              <a:xfrm>
                <a:off x="9551973" y="2132162"/>
                <a:ext cx="1065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Transport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FA6F832-B5A0-A546-95A8-866B7D8FC682}"/>
                </a:ext>
              </a:extLst>
            </p:cNvPr>
            <p:cNvGrpSpPr/>
            <p:nvPr/>
          </p:nvGrpSpPr>
          <p:grpSpPr>
            <a:xfrm>
              <a:off x="9425800" y="2495331"/>
              <a:ext cx="1154312" cy="338554"/>
              <a:chOff x="9522792" y="2140414"/>
              <a:chExt cx="1154312" cy="33855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95B9891-D672-F840-9EA0-E418BA219C15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708DC50-1ADA-124B-BBC7-C09539C7EEE2}"/>
                  </a:ext>
                </a:extLst>
              </p:cNvPr>
              <p:cNvSpPr txBox="1"/>
              <p:nvPr/>
            </p:nvSpPr>
            <p:spPr>
              <a:xfrm>
                <a:off x="9652690" y="2140414"/>
                <a:ext cx="969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Network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5B72F55-3402-3640-83BF-95AFAF702485}"/>
                </a:ext>
              </a:extLst>
            </p:cNvPr>
            <p:cNvGrpSpPr/>
            <p:nvPr/>
          </p:nvGrpSpPr>
          <p:grpSpPr>
            <a:xfrm>
              <a:off x="9422462" y="2814357"/>
              <a:ext cx="1175806" cy="338554"/>
              <a:chOff x="9522792" y="2153179"/>
              <a:chExt cx="1175806" cy="33855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589BDFA-2916-A841-BBB3-F41494662594}"/>
                  </a:ext>
                </a:extLst>
              </p:cNvPr>
              <p:cNvSpPr/>
              <p:nvPr/>
            </p:nvSpPr>
            <p:spPr>
              <a:xfrm>
                <a:off x="9522792" y="2191444"/>
                <a:ext cx="1175806" cy="270022"/>
              </a:xfrm>
              <a:prstGeom prst="rect">
                <a:avLst/>
              </a:prstGeom>
              <a:solidFill>
                <a:srgbClr val="7030A0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428C4C9-F1A6-904D-9E35-73E5AB1BDABA}"/>
                  </a:ext>
                </a:extLst>
              </p:cNvPr>
              <p:cNvSpPr txBox="1"/>
              <p:nvPr/>
            </p:nvSpPr>
            <p:spPr>
              <a:xfrm>
                <a:off x="9576711" y="2153179"/>
                <a:ext cx="1065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Link layer</a:t>
                </a:r>
              </a:p>
            </p:txBody>
          </p:sp>
        </p:grp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FE892D-2890-8E4E-B8B6-D349A0A0CF06}"/>
              </a:ext>
            </a:extLst>
          </p:cNvPr>
          <p:cNvCxnSpPr/>
          <p:nvPr/>
        </p:nvCxnSpPr>
        <p:spPr>
          <a:xfrm>
            <a:off x="1682496" y="968376"/>
            <a:ext cx="2637092" cy="5387974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410C14A-7770-1F4F-89FE-203E6B4A7CF6}"/>
              </a:ext>
            </a:extLst>
          </p:cNvPr>
          <p:cNvCxnSpPr>
            <a:cxnSpLocks/>
          </p:cNvCxnSpPr>
          <p:nvPr/>
        </p:nvCxnSpPr>
        <p:spPr>
          <a:xfrm>
            <a:off x="1661859" y="606425"/>
            <a:ext cx="6855079" cy="412442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00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4" grpId="0"/>
      <p:bldP spid="60425" grpId="0"/>
      <p:bldP spid="60431" grpId="0"/>
      <p:bldP spid="60432" grpId="0"/>
      <p:bldP spid="60435" grpId="0"/>
      <p:bldP spid="60436" grpId="0"/>
      <p:bldP spid="60437" grpId="0"/>
      <p:bldP spid="60438" grpId="0"/>
      <p:bldP spid="60439" grpId="0"/>
      <p:bldP spid="60440" grpId="0"/>
      <p:bldP spid="60441" grpId="0" animBg="1"/>
      <p:bldP spid="60442" grpId="0" animBg="1"/>
      <p:bldP spid="60443" grpId="0"/>
      <p:bldP spid="60444" grpId="0"/>
      <p:bldP spid="60445" grpId="0"/>
      <p:bldP spid="60446" grpId="0" animBg="1"/>
      <p:bldP spid="60447" grpId="0" animBg="1"/>
      <p:bldP spid="60448" grpId="0" animBg="1"/>
      <p:bldP spid="60449" grpId="0"/>
      <p:bldP spid="60450" grpId="0"/>
      <p:bldP spid="60453" grpId="0"/>
      <p:bldP spid="60454" grpId="0" animBg="1"/>
      <p:bldP spid="60456" grpId="0"/>
      <p:bldP spid="60458" grpId="0"/>
      <p:bldP spid="60459" grpId="0" animBg="1"/>
      <p:bldP spid="60460" grpId="0" animBg="1"/>
      <p:bldP spid="60464" grpId="0"/>
      <p:bldP spid="60466" grpId="0" animBg="1"/>
      <p:bldP spid="60467" grpId="0"/>
      <p:bldP spid="60469" grpId="0"/>
      <p:bldP spid="60470" grpId="0"/>
      <p:bldP spid="60471" grpId="0" animBg="1"/>
      <p:bldP spid="604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D69B-18E1-8346-B4AC-2A34BE20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of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3A739-7BCE-624D-A520-C18194BE8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625600"/>
            <a:ext cx="10998200" cy="5067300"/>
          </a:xfrm>
        </p:spPr>
        <p:txBody>
          <a:bodyPr>
            <a:normAutofit/>
          </a:bodyPr>
          <a:lstStyle/>
          <a:p>
            <a:r>
              <a:rPr lang="en-US" dirty="0"/>
              <a:t>Discuss </a:t>
            </a:r>
            <a:r>
              <a:rPr lang="en-US" dirty="0">
                <a:solidFill>
                  <a:srgbClr val="C00000"/>
                </a:solidFill>
              </a:rPr>
              <a:t>support protocols and mechanisms </a:t>
            </a:r>
            <a:r>
              <a:rPr lang="en-US" dirty="0"/>
              <a:t>for the network layer</a:t>
            </a:r>
          </a:p>
          <a:p>
            <a:pPr lvl="1"/>
            <a:r>
              <a:rPr lang="en-US" dirty="0"/>
              <a:t>Protocols: DHCP, </a:t>
            </a:r>
            <a:r>
              <a:rPr lang="en-US" dirty="0">
                <a:solidFill>
                  <a:srgbClr val="C00000"/>
                </a:solidFill>
              </a:rPr>
              <a:t>ICMP</a:t>
            </a:r>
            <a:r>
              <a:rPr lang="en-US" dirty="0"/>
              <a:t>, ARP, IPv6, …</a:t>
            </a:r>
          </a:p>
          <a:p>
            <a:pPr lvl="1"/>
            <a:r>
              <a:rPr lang="en-US" dirty="0"/>
              <a:t>Mechanisms: </a:t>
            </a:r>
            <a:r>
              <a:rPr lang="en-US" dirty="0">
                <a:solidFill>
                  <a:srgbClr val="C00000"/>
                </a:solidFill>
              </a:rPr>
              <a:t>NAT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Some of these protocols use an IP header underneath their own header (ICMP) or replace the IP header with their own (ARP)</a:t>
            </a:r>
          </a:p>
          <a:p>
            <a:pPr lvl="1"/>
            <a:r>
              <a:rPr lang="en-US" dirty="0"/>
              <a:t>But these shouldn’t be construed as transport/network protocols</a:t>
            </a:r>
          </a:p>
          <a:p>
            <a:pPr lvl="1"/>
            <a:r>
              <a:rPr lang="en-US" dirty="0"/>
              <a:t>They are fundamental to supporting IP/network layer functionality</a:t>
            </a:r>
          </a:p>
          <a:p>
            <a:pPr lvl="1"/>
            <a:r>
              <a:rPr lang="en-US" dirty="0"/>
              <a:t>More appropriately discussed as support protocols for the network layer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6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7476A-6617-4642-8782-CCD53B50CDC2}"/>
              </a:ext>
            </a:extLst>
          </p:cNvPr>
          <p:cNvSpPr txBox="1"/>
          <p:nvPr/>
        </p:nvSpPr>
        <p:spPr>
          <a:xfrm>
            <a:off x="593766" y="523237"/>
            <a:ext cx="110084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The network layer is </a:t>
            </a:r>
            <a:r>
              <a:rPr lang="en-US" sz="4000" dirty="0">
                <a:solidFill>
                  <a:srgbClr val="C00000"/>
                </a:solidFill>
                <a:latin typeface="Helvetica" pitchFamily="2" charset="0"/>
              </a:rPr>
              <a:t>all about reachability</a:t>
            </a:r>
            <a:r>
              <a:rPr lang="en-US" sz="4000" dirty="0">
                <a:latin typeface="Helvetica" pitchFamily="2" charset="0"/>
              </a:rPr>
              <a:t>.</a:t>
            </a:r>
          </a:p>
          <a:p>
            <a:pPr algn="ctr"/>
            <a:r>
              <a:rPr lang="en-US" sz="4000" dirty="0">
                <a:latin typeface="Helvetica" pitchFamily="2" charset="0"/>
              </a:rPr>
              <a:t>Every protocol we’ll see solves a sub-problem.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9563F-6D28-6E42-8364-71DB169327B8}"/>
              </a:ext>
            </a:extLst>
          </p:cNvPr>
          <p:cNvSpPr txBox="1"/>
          <p:nvPr/>
        </p:nvSpPr>
        <p:spPr>
          <a:xfrm>
            <a:off x="795647" y="2162462"/>
            <a:ext cx="3467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get an address?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437AA-D2F6-054E-B446-35C5140CAD43}"/>
              </a:ext>
            </a:extLst>
          </p:cNvPr>
          <p:cNvSpPr txBox="1"/>
          <p:nvPr/>
        </p:nvSpPr>
        <p:spPr>
          <a:xfrm>
            <a:off x="1802085" y="2991770"/>
            <a:ext cx="166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DHCP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B7A0B-2F48-1D4D-AD64-7E8DAAE2B58D}"/>
              </a:ext>
            </a:extLst>
          </p:cNvPr>
          <p:cNvSpPr txBox="1"/>
          <p:nvPr/>
        </p:nvSpPr>
        <p:spPr>
          <a:xfrm>
            <a:off x="2594082" y="4287836"/>
            <a:ext cx="3467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talk to another </a:t>
            </a:r>
            <a:r>
              <a:rPr lang="en-US" sz="2400" i="1" dirty="0">
                <a:latin typeface="Helvetica" pitchFamily="2" charset="0"/>
              </a:rPr>
              <a:t>within </a:t>
            </a:r>
            <a:r>
              <a:rPr lang="en-US" sz="2400" dirty="0">
                <a:latin typeface="Helvetica" pitchFamily="2" charset="0"/>
              </a:rPr>
              <a:t>the same network?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832457B5-D864-DC4C-860B-A6AC501F1824}"/>
              </a:ext>
            </a:extLst>
          </p:cNvPr>
          <p:cNvSpPr/>
          <p:nvPr/>
        </p:nvSpPr>
        <p:spPr>
          <a:xfrm>
            <a:off x="567702" y="3741218"/>
            <a:ext cx="6711872" cy="2975991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135">
            <a:extLst>
              <a:ext uri="{FF2B5EF4-FFF2-40B4-BE49-F238E27FC236}">
                <a16:creationId xmlns:a16="http://schemas.microsoft.com/office/drawing/2014/main" id="{AFE135E4-D804-B245-84EE-D5BCD75CB09C}"/>
              </a:ext>
            </a:extLst>
          </p:cNvPr>
          <p:cNvGrpSpPr>
            <a:grpSpLocks/>
          </p:cNvGrpSpPr>
          <p:nvPr/>
        </p:nvGrpSpPr>
        <p:grpSpPr bwMode="auto">
          <a:xfrm>
            <a:off x="3733144" y="3425432"/>
            <a:ext cx="1064210" cy="903201"/>
            <a:chOff x="-44" y="1473"/>
            <a:chExt cx="981" cy="1105"/>
          </a:xfrm>
        </p:grpSpPr>
        <p:pic>
          <p:nvPicPr>
            <p:cNvPr id="10" name="Picture 136" descr="desktop_computer_stylized_medium">
              <a:extLst>
                <a:ext uri="{FF2B5EF4-FFF2-40B4-BE49-F238E27FC236}">
                  <a16:creationId xmlns:a16="http://schemas.microsoft.com/office/drawing/2014/main" id="{C667A67B-C860-204F-ADDE-FA8A96874D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Freeform 137">
              <a:extLst>
                <a:ext uri="{FF2B5EF4-FFF2-40B4-BE49-F238E27FC236}">
                  <a16:creationId xmlns:a16="http://schemas.microsoft.com/office/drawing/2014/main" id="{2668E5FD-4AA0-AE4E-BC4B-76AFD3CD51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135">
            <a:extLst>
              <a:ext uri="{FF2B5EF4-FFF2-40B4-BE49-F238E27FC236}">
                <a16:creationId xmlns:a16="http://schemas.microsoft.com/office/drawing/2014/main" id="{62D766EB-0245-8F40-A424-9691D9764645}"/>
              </a:ext>
            </a:extLst>
          </p:cNvPr>
          <p:cNvGrpSpPr>
            <a:grpSpLocks/>
          </p:cNvGrpSpPr>
          <p:nvPr/>
        </p:nvGrpSpPr>
        <p:grpSpPr bwMode="auto">
          <a:xfrm>
            <a:off x="10098712" y="4344359"/>
            <a:ext cx="1064210" cy="903201"/>
            <a:chOff x="-44" y="1473"/>
            <a:chExt cx="981" cy="1105"/>
          </a:xfrm>
        </p:grpSpPr>
        <p:pic>
          <p:nvPicPr>
            <p:cNvPr id="17" name="Picture 136" descr="desktop_computer_stylized_medium">
              <a:extLst>
                <a:ext uri="{FF2B5EF4-FFF2-40B4-BE49-F238E27FC236}">
                  <a16:creationId xmlns:a16="http://schemas.microsoft.com/office/drawing/2014/main" id="{6C3C34CE-05CB-0C48-8AB7-37F375CC14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Freeform 137">
              <a:extLst>
                <a:ext uri="{FF2B5EF4-FFF2-40B4-BE49-F238E27FC236}">
                  <a16:creationId xmlns:a16="http://schemas.microsoft.com/office/drawing/2014/main" id="{8B1AE7F0-F268-6C42-AE6C-A76CFB1A5E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9" name="Cloud 18">
            <a:extLst>
              <a:ext uri="{FF2B5EF4-FFF2-40B4-BE49-F238E27FC236}">
                <a16:creationId xmlns:a16="http://schemas.microsoft.com/office/drawing/2014/main" id="{7515EBB9-D4DA-4449-AED4-21A6612939E1}"/>
              </a:ext>
            </a:extLst>
          </p:cNvPr>
          <p:cNvSpPr/>
          <p:nvPr/>
        </p:nvSpPr>
        <p:spPr>
          <a:xfrm>
            <a:off x="8217635" y="3951082"/>
            <a:ext cx="3762153" cy="1963778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C19CC4-B819-7D42-A208-F315FF3D100A}"/>
              </a:ext>
            </a:extLst>
          </p:cNvPr>
          <p:cNvSpPr txBox="1"/>
          <p:nvPr/>
        </p:nvSpPr>
        <p:spPr>
          <a:xfrm>
            <a:off x="4186776" y="5401378"/>
            <a:ext cx="166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ARP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F06135-B71A-8E43-9157-24CE8BBB3A42}"/>
              </a:ext>
            </a:extLst>
          </p:cNvPr>
          <p:cNvSpPr txBox="1"/>
          <p:nvPr/>
        </p:nvSpPr>
        <p:spPr>
          <a:xfrm>
            <a:off x="7496108" y="2080673"/>
            <a:ext cx="5111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talk to another </a:t>
            </a:r>
            <a:r>
              <a:rPr lang="en-US" sz="2400" i="1" dirty="0">
                <a:latin typeface="Helvetica" pitchFamily="2" charset="0"/>
              </a:rPr>
              <a:t>outside </a:t>
            </a:r>
            <a:r>
              <a:rPr lang="en-US" sz="2400" dirty="0">
                <a:latin typeface="Helvetica" pitchFamily="2" charset="0"/>
              </a:rPr>
              <a:t>its network?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590906-5398-DB4D-8346-B679E56F2192}"/>
              </a:ext>
            </a:extLst>
          </p:cNvPr>
          <p:cNvSpPr txBox="1"/>
          <p:nvPr/>
        </p:nvSpPr>
        <p:spPr>
          <a:xfrm>
            <a:off x="7544129" y="2873864"/>
            <a:ext cx="5256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Routing protocols</a:t>
            </a:r>
          </a:p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OSPF, RIP, BGP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344FD6-4597-EC4F-8C11-20CCF7393910}"/>
              </a:ext>
            </a:extLst>
          </p:cNvPr>
          <p:cNvSpPr txBox="1"/>
          <p:nvPr/>
        </p:nvSpPr>
        <p:spPr>
          <a:xfrm>
            <a:off x="7046777" y="5670769"/>
            <a:ext cx="166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Gateways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925C58-5C30-C54B-9D76-4596A8F6DB0E}"/>
              </a:ext>
            </a:extLst>
          </p:cNvPr>
          <p:cNvSpPr txBox="1"/>
          <p:nvPr/>
        </p:nvSpPr>
        <p:spPr>
          <a:xfrm>
            <a:off x="7060299" y="6053234"/>
            <a:ext cx="2408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NAT &amp; IPv6</a:t>
            </a:r>
          </a:p>
        </p:txBody>
      </p:sp>
      <p:grpSp>
        <p:nvGrpSpPr>
          <p:cNvPr id="3" name="Group 135">
            <a:extLst>
              <a:ext uri="{FF2B5EF4-FFF2-40B4-BE49-F238E27FC236}">
                <a16:creationId xmlns:a16="http://schemas.microsoft.com/office/drawing/2014/main" id="{C0E844DD-B07F-4F44-857A-5FE361DCD9EA}"/>
              </a:ext>
            </a:extLst>
          </p:cNvPr>
          <p:cNvGrpSpPr>
            <a:grpSpLocks/>
          </p:cNvGrpSpPr>
          <p:nvPr/>
        </p:nvGrpSpPr>
        <p:grpSpPr bwMode="auto">
          <a:xfrm>
            <a:off x="427927" y="3946885"/>
            <a:ext cx="1399562" cy="1197821"/>
            <a:chOff x="-44" y="1473"/>
            <a:chExt cx="981" cy="1105"/>
          </a:xfrm>
        </p:grpSpPr>
        <p:pic>
          <p:nvPicPr>
            <p:cNvPr id="4" name="Picture 136" descr="desktop_computer_stylized_medium">
              <a:extLst>
                <a:ext uri="{FF2B5EF4-FFF2-40B4-BE49-F238E27FC236}">
                  <a16:creationId xmlns:a16="http://schemas.microsoft.com/office/drawing/2014/main" id="{635B3576-D6F8-384A-BF23-0A1B00B80A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Freeform 137">
              <a:extLst>
                <a:ext uri="{FF2B5EF4-FFF2-40B4-BE49-F238E27FC236}">
                  <a16:creationId xmlns:a16="http://schemas.microsoft.com/office/drawing/2014/main" id="{E327FC03-E45B-2048-BFDF-4848DCF8E6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135">
            <a:extLst>
              <a:ext uri="{FF2B5EF4-FFF2-40B4-BE49-F238E27FC236}">
                <a16:creationId xmlns:a16="http://schemas.microsoft.com/office/drawing/2014/main" id="{FF3FDD08-2AF8-7F4D-A0FD-DE557EB954B6}"/>
              </a:ext>
            </a:extLst>
          </p:cNvPr>
          <p:cNvGrpSpPr>
            <a:grpSpLocks/>
          </p:cNvGrpSpPr>
          <p:nvPr/>
        </p:nvGrpSpPr>
        <p:grpSpPr bwMode="auto">
          <a:xfrm>
            <a:off x="795647" y="5775896"/>
            <a:ext cx="1064210" cy="903201"/>
            <a:chOff x="-44" y="1473"/>
            <a:chExt cx="981" cy="1105"/>
          </a:xfrm>
        </p:grpSpPr>
        <p:pic>
          <p:nvPicPr>
            <p:cNvPr id="13" name="Picture 136" descr="desktop_computer_stylized_medium">
              <a:extLst>
                <a:ext uri="{FF2B5EF4-FFF2-40B4-BE49-F238E27FC236}">
                  <a16:creationId xmlns:a16="http://schemas.microsoft.com/office/drawing/2014/main" id="{9A103F8D-5B2A-C244-9BB8-F7313F14F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Freeform 137">
              <a:extLst>
                <a:ext uri="{FF2B5EF4-FFF2-40B4-BE49-F238E27FC236}">
                  <a16:creationId xmlns:a16="http://schemas.microsoft.com/office/drawing/2014/main" id="{8DA6AC0D-76C0-C94F-9F0D-30F19B4304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9871D1CD-2B30-D04C-892D-E13B2AAE1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39" y="5850218"/>
            <a:ext cx="1896830" cy="569049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187A2B-4A5C-6A4A-8DFA-256195C5386B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7279574" y="4932971"/>
            <a:ext cx="949731" cy="3692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9" descr="Router Clip Art">
            <a:extLst>
              <a:ext uri="{FF2B5EF4-FFF2-40B4-BE49-F238E27FC236}">
                <a16:creationId xmlns:a16="http://schemas.microsoft.com/office/drawing/2014/main" id="{EBE8C051-0090-0847-9555-29F2B6411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839" y="4977166"/>
            <a:ext cx="850847" cy="62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1" descr="Shape&#10;&#10;Description automatically generated">
            <a:extLst>
              <a:ext uri="{FF2B5EF4-FFF2-40B4-BE49-F238E27FC236}">
                <a16:creationId xmlns:a16="http://schemas.microsoft.com/office/drawing/2014/main" id="{6F3A8D63-6C91-2F4B-B2C8-72B006B9D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6832" y="5452001"/>
            <a:ext cx="1072131" cy="121833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C57F36D-3DFF-4940-B59D-623B5FA62494}"/>
              </a:ext>
            </a:extLst>
          </p:cNvPr>
          <p:cNvSpPr txBox="1"/>
          <p:nvPr/>
        </p:nvSpPr>
        <p:spPr>
          <a:xfrm>
            <a:off x="4778360" y="2352687"/>
            <a:ext cx="3467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Debugging?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047366-6C1F-6447-B6CE-185A7B111E67}"/>
              </a:ext>
            </a:extLst>
          </p:cNvPr>
          <p:cNvSpPr txBox="1"/>
          <p:nvPr/>
        </p:nvSpPr>
        <p:spPr>
          <a:xfrm>
            <a:off x="5073562" y="2775673"/>
            <a:ext cx="1227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ICMP</a:t>
            </a:r>
          </a:p>
        </p:txBody>
      </p:sp>
    </p:spTree>
    <p:extLst>
      <p:ext uri="{BB962C8B-B14F-4D97-AF65-F5344CB8AC3E}">
        <p14:creationId xmlns:p14="http://schemas.microsoft.com/office/powerpoint/2010/main" val="107031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5" grpId="0" animBg="1"/>
      <p:bldP spid="19" grpId="0" animBg="1"/>
      <p:bldP spid="20" grpId="0"/>
      <p:bldP spid="21" grpId="0"/>
      <p:bldP spid="22" grpId="0"/>
      <p:bldP spid="24" grpId="0"/>
      <p:bldP spid="25" grpId="0"/>
      <p:bldP spid="33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9C72C-B983-8C43-B76D-AD3A1E16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Control Message Protocol (ICMP)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C93F7-9A97-F14C-A53C-42FEA338EC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8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6AF0-24D0-7949-B230-D3CAA6438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232" y="210702"/>
            <a:ext cx="10515600" cy="1325563"/>
          </a:xfrm>
        </p:spPr>
        <p:txBody>
          <a:bodyPr/>
          <a:lstStyle/>
          <a:p>
            <a:r>
              <a:rPr lang="en-US" dirty="0"/>
              <a:t>Quick recap of concepts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64BFE6-9C54-8C44-BF8C-F746515F2D04}"/>
              </a:ext>
            </a:extLst>
          </p:cNvPr>
          <p:cNvGrpSpPr/>
          <p:nvPr/>
        </p:nvGrpSpPr>
        <p:grpSpPr>
          <a:xfrm>
            <a:off x="451438" y="1636243"/>
            <a:ext cx="2265987" cy="1699490"/>
            <a:chOff x="838200" y="2104967"/>
            <a:chExt cx="2265987" cy="1699490"/>
          </a:xfrm>
        </p:grpSpPr>
        <p:pic>
          <p:nvPicPr>
            <p:cNvPr id="5" name="Picture 4" descr="A piece of cake on a plate&#10;&#10;Description automatically generated">
              <a:extLst>
                <a:ext uri="{FF2B5EF4-FFF2-40B4-BE49-F238E27FC236}">
                  <a16:creationId xmlns:a16="http://schemas.microsoft.com/office/drawing/2014/main" id="{DD96CB74-A034-DB40-A53D-6391DB3D9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104967"/>
              <a:ext cx="2265987" cy="169949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94FCF5E-E412-C347-A1A3-C381F8473ED8}"/>
                </a:ext>
              </a:extLst>
            </p:cNvPr>
            <p:cNvSpPr txBox="1"/>
            <p:nvPr/>
          </p:nvSpPr>
          <p:spPr>
            <a:xfrm rot="768831">
              <a:off x="1566572" y="2809188"/>
              <a:ext cx="1249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latin typeface="Helvetica" pitchFamily="2" charset="0"/>
                </a:rPr>
                <a:t>Net layer</a:t>
              </a:r>
            </a:p>
          </p:txBody>
        </p:sp>
      </p:grpSp>
      <p:pic>
        <p:nvPicPr>
          <p:cNvPr id="7" name="Picture 6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985100E8-33D5-4840-9C59-FAD381876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304" y="1893907"/>
            <a:ext cx="1150396" cy="832887"/>
          </a:xfrm>
          <a:prstGeom prst="rect">
            <a:avLst/>
          </a:prstGeom>
        </p:spPr>
      </p:pic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BE0AF9B8-8337-8841-BDA1-32DF67A3C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165" y="3522302"/>
            <a:ext cx="552779" cy="40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35">
            <a:extLst>
              <a:ext uri="{FF2B5EF4-FFF2-40B4-BE49-F238E27FC236}">
                <a16:creationId xmlns:a16="http://schemas.microsoft.com/office/drawing/2014/main" id="{E971C66C-250E-114E-8E89-0580DCF54E72}"/>
              </a:ext>
            </a:extLst>
          </p:cNvPr>
          <p:cNvGrpSpPr>
            <a:grpSpLocks/>
          </p:cNvGrpSpPr>
          <p:nvPr/>
        </p:nvGrpSpPr>
        <p:grpSpPr bwMode="auto">
          <a:xfrm>
            <a:off x="0" y="3474677"/>
            <a:ext cx="580706" cy="524757"/>
            <a:chOff x="-44" y="1473"/>
            <a:chExt cx="981" cy="1105"/>
          </a:xfrm>
        </p:grpSpPr>
        <p:pic>
          <p:nvPicPr>
            <p:cNvPr id="10" name="Picture 136" descr="desktop_computer_stylized_medium">
              <a:extLst>
                <a:ext uri="{FF2B5EF4-FFF2-40B4-BE49-F238E27FC236}">
                  <a16:creationId xmlns:a16="http://schemas.microsoft.com/office/drawing/2014/main" id="{B97D54ED-82B6-3A48-847D-C6ADBF2888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Freeform 137">
              <a:extLst>
                <a:ext uri="{FF2B5EF4-FFF2-40B4-BE49-F238E27FC236}">
                  <a16:creationId xmlns:a16="http://schemas.microsoft.com/office/drawing/2014/main" id="{AB235E74-9904-E341-8F90-7E8009D8A1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F44279-C6BB-1941-B209-F13BCDA82B0D}"/>
              </a:ext>
            </a:extLst>
          </p:cNvPr>
          <p:cNvCxnSpPr>
            <a:cxnSpLocks/>
          </p:cNvCxnSpPr>
          <p:nvPr/>
        </p:nvCxnSpPr>
        <p:spPr>
          <a:xfrm>
            <a:off x="792864" y="3700068"/>
            <a:ext cx="35262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676A98-954D-F84E-B78F-40E4A0E7AA52}"/>
              </a:ext>
            </a:extLst>
          </p:cNvPr>
          <p:cNvCxnSpPr>
            <a:cxnSpLocks/>
          </p:cNvCxnSpPr>
          <p:nvPr/>
        </p:nvCxnSpPr>
        <p:spPr>
          <a:xfrm>
            <a:off x="1959903" y="3700416"/>
            <a:ext cx="30608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49C1F470-D5EF-A244-87F6-F5FABBFC1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447" y="3511041"/>
            <a:ext cx="541754" cy="399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29">
            <a:extLst>
              <a:ext uri="{FF2B5EF4-FFF2-40B4-BE49-F238E27FC236}">
                <a16:creationId xmlns:a16="http://schemas.microsoft.com/office/drawing/2014/main" id="{72407D8B-1382-1540-A63D-33FD58A9819B}"/>
              </a:ext>
            </a:extLst>
          </p:cNvPr>
          <p:cNvGrpSpPr>
            <a:grpSpLocks/>
          </p:cNvGrpSpPr>
          <p:nvPr/>
        </p:nvGrpSpPr>
        <p:grpSpPr bwMode="auto">
          <a:xfrm rot="1855996">
            <a:off x="4390218" y="3002354"/>
            <a:ext cx="216493" cy="371009"/>
            <a:chOff x="354" y="2715"/>
            <a:chExt cx="344" cy="344"/>
          </a:xfrm>
        </p:grpSpPr>
        <p:sp>
          <p:nvSpPr>
            <p:cNvPr id="16" name="Oval 25">
              <a:extLst>
                <a:ext uri="{FF2B5EF4-FFF2-40B4-BE49-F238E27FC236}">
                  <a16:creationId xmlns:a16="http://schemas.microsoft.com/office/drawing/2014/main" id="{EE492B7C-CBFD-B24D-8E28-C5169550F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chemeClr val="bg1">
                    <a:lumMod val="6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7" name="Oval 26">
              <a:extLst>
                <a:ext uri="{FF2B5EF4-FFF2-40B4-BE49-F238E27FC236}">
                  <a16:creationId xmlns:a16="http://schemas.microsoft.com/office/drawing/2014/main" id="{747E0BC6-B161-DC4C-819C-B0FB6ECF7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chemeClr val="bg1">
                    <a:lumMod val="6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8" name="Oval 27">
              <a:extLst>
                <a:ext uri="{FF2B5EF4-FFF2-40B4-BE49-F238E27FC236}">
                  <a16:creationId xmlns:a16="http://schemas.microsoft.com/office/drawing/2014/main" id="{D969302F-C5C5-8240-BF33-AAC83CDE7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chemeClr val="bg1">
                    <a:lumMod val="6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19" name="Oval 28">
              <a:extLst>
                <a:ext uri="{FF2B5EF4-FFF2-40B4-BE49-F238E27FC236}">
                  <a16:creationId xmlns:a16="http://schemas.microsoft.com/office/drawing/2014/main" id="{9E8DC108-B72F-A64D-A7C9-5C8F69ECC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chemeClr val="bg1">
                    <a:lumMod val="65000"/>
                  </a:schemeClr>
                </a:solidFill>
                <a:latin typeface="Helvetica" pitchFamily="2" charset="0"/>
              </a:endParaRPr>
            </a:p>
          </p:txBody>
        </p:sp>
      </p:grpSp>
      <p:grpSp>
        <p:nvGrpSpPr>
          <p:cNvPr id="20" name="Group 60">
            <a:extLst>
              <a:ext uri="{FF2B5EF4-FFF2-40B4-BE49-F238E27FC236}">
                <a16:creationId xmlns:a16="http://schemas.microsoft.com/office/drawing/2014/main" id="{CCF429B9-A4A6-9849-B927-8395F65D100A}"/>
              </a:ext>
            </a:extLst>
          </p:cNvPr>
          <p:cNvGrpSpPr>
            <a:grpSpLocks/>
          </p:cNvGrpSpPr>
          <p:nvPr/>
        </p:nvGrpSpPr>
        <p:grpSpPr bwMode="auto">
          <a:xfrm>
            <a:off x="5530484" y="2193781"/>
            <a:ext cx="1609725" cy="2343150"/>
            <a:chOff x="2418" y="1882"/>
            <a:chExt cx="1014" cy="1476"/>
          </a:xfrm>
        </p:grpSpPr>
        <p:sp>
          <p:nvSpPr>
            <p:cNvPr id="21" name="Rectangle 45">
              <a:extLst>
                <a:ext uri="{FF2B5EF4-FFF2-40B4-BE49-F238E27FC236}">
                  <a16:creationId xmlns:a16="http://schemas.microsoft.com/office/drawing/2014/main" id="{8C18B709-86EF-E844-89F3-3A490F589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1882"/>
              <a:ext cx="1014" cy="14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22" name="Text Box 48">
              <a:extLst>
                <a:ext uri="{FF2B5EF4-FFF2-40B4-BE49-F238E27FC236}">
                  <a16:creationId xmlns:a16="http://schemas.microsoft.com/office/drawing/2014/main" id="{D8ED581B-B5E3-2346-B6B9-D671818FE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3" y="2418"/>
              <a:ext cx="960" cy="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2000" dirty="0">
                  <a:latin typeface="Helvetica" pitchFamily="2" charset="0"/>
                </a:rPr>
                <a:t>high-speed 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2000" dirty="0">
                  <a:latin typeface="Helvetica" pitchFamily="2" charset="0"/>
                </a:rPr>
                <a:t>switching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2000" dirty="0">
                  <a:solidFill>
                    <a:srgbClr val="C00000"/>
                  </a:solidFill>
                  <a:latin typeface="Helvetica" pitchFamily="2" charset="0"/>
                </a:rPr>
                <a:t>fabric</a:t>
              </a:r>
            </a:p>
          </p:txBody>
        </p:sp>
      </p:grpSp>
      <p:sp>
        <p:nvSpPr>
          <p:cNvPr id="23" name="Rectangle 46">
            <a:extLst>
              <a:ext uri="{FF2B5EF4-FFF2-40B4-BE49-F238E27FC236}">
                <a16:creationId xmlns:a16="http://schemas.microsoft.com/office/drawing/2014/main" id="{341EF590-8357-F14E-81C7-EFA981C51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947" y="1231756"/>
            <a:ext cx="1590675" cy="6477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latin typeface="Helvetica" pitchFamily="2" charset="0"/>
            </a:endParaRPr>
          </a:p>
        </p:txBody>
      </p:sp>
      <p:sp>
        <p:nvSpPr>
          <p:cNvPr id="24" name="Text Box 47">
            <a:extLst>
              <a:ext uri="{FF2B5EF4-FFF2-40B4-BE49-F238E27FC236}">
                <a16:creationId xmlns:a16="http://schemas.microsoft.com/office/drawing/2014/main" id="{56236CC1-717C-344D-B928-DBFF48008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485" y="1273031"/>
            <a:ext cx="1309975" cy="62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2000" dirty="0">
                <a:latin typeface="Helvetica" pitchFamily="2" charset="0"/>
              </a:rPr>
              <a:t>route </a:t>
            </a:r>
          </a:p>
          <a:p>
            <a:pPr algn="ctr">
              <a:lnSpc>
                <a:spcPct val="85000"/>
              </a:lnSpc>
            </a:pPr>
            <a:r>
              <a:rPr lang="en-US" altLang="en-US" sz="2000" dirty="0">
                <a:latin typeface="Helvetica" pitchFamily="2" charset="0"/>
              </a:rPr>
              <a:t>processor</a:t>
            </a:r>
          </a:p>
        </p:txBody>
      </p:sp>
      <p:sp>
        <p:nvSpPr>
          <p:cNvPr id="25" name="Line 50">
            <a:extLst>
              <a:ext uri="{FF2B5EF4-FFF2-40B4-BE49-F238E27FC236}">
                <a16:creationId xmlns:a16="http://schemas.microsoft.com/office/drawing/2014/main" id="{8F09D9F2-4CDE-4140-9D36-183A0201F8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14085" y="1893580"/>
            <a:ext cx="0" cy="54150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26" name="Group 17">
            <a:extLst>
              <a:ext uri="{FF2B5EF4-FFF2-40B4-BE49-F238E27FC236}">
                <a16:creationId xmlns:a16="http://schemas.microsoft.com/office/drawing/2014/main" id="{8345D913-9502-3A44-B1D3-B0AD21677B0A}"/>
              </a:ext>
            </a:extLst>
          </p:cNvPr>
          <p:cNvGrpSpPr>
            <a:grpSpLocks/>
          </p:cNvGrpSpPr>
          <p:nvPr/>
        </p:nvGrpSpPr>
        <p:grpSpPr bwMode="auto">
          <a:xfrm>
            <a:off x="3487372" y="2208069"/>
            <a:ext cx="2033587" cy="566737"/>
            <a:chOff x="930" y="1989"/>
            <a:chExt cx="1482" cy="357"/>
          </a:xfrm>
        </p:grpSpPr>
        <p:sp>
          <p:nvSpPr>
            <p:cNvPr id="27" name="Rectangle 9">
              <a:extLst>
                <a:ext uri="{FF2B5EF4-FFF2-40B4-BE49-F238E27FC236}">
                  <a16:creationId xmlns:a16="http://schemas.microsoft.com/office/drawing/2014/main" id="{321F8493-8BEB-934C-A96C-4E4BB8C3A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89"/>
              <a:ext cx="1086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F44BC9F6-93A5-6649-A283-45C15B9DE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09F1DE38-EA57-0148-B32D-DCADF61E3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30" name="Rectangle 8">
              <a:extLst>
                <a:ext uri="{FF2B5EF4-FFF2-40B4-BE49-F238E27FC236}">
                  <a16:creationId xmlns:a16="http://schemas.microsoft.com/office/drawing/2014/main" id="{56FF4ABC-CC47-9341-84D7-5F44692C2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31" name="Line 16">
              <a:extLst>
                <a:ext uri="{FF2B5EF4-FFF2-40B4-BE49-F238E27FC236}">
                  <a16:creationId xmlns:a16="http://schemas.microsoft.com/office/drawing/2014/main" id="{B5DAE5AD-FB71-BA4C-9208-DCBEDC90E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32" name="Group 18">
            <a:extLst>
              <a:ext uri="{FF2B5EF4-FFF2-40B4-BE49-F238E27FC236}">
                <a16:creationId xmlns:a16="http://schemas.microsoft.com/office/drawing/2014/main" id="{172D1FFA-A05E-E943-9734-4EB06383BCDD}"/>
              </a:ext>
            </a:extLst>
          </p:cNvPr>
          <p:cNvGrpSpPr>
            <a:grpSpLocks/>
          </p:cNvGrpSpPr>
          <p:nvPr/>
        </p:nvGrpSpPr>
        <p:grpSpPr bwMode="auto">
          <a:xfrm>
            <a:off x="3476259" y="3946381"/>
            <a:ext cx="2058988" cy="566738"/>
            <a:chOff x="930" y="1989"/>
            <a:chExt cx="1482" cy="357"/>
          </a:xfrm>
        </p:grpSpPr>
        <p:sp>
          <p:nvSpPr>
            <p:cNvPr id="33" name="Rectangle 19">
              <a:extLst>
                <a:ext uri="{FF2B5EF4-FFF2-40B4-BE49-F238E27FC236}">
                  <a16:creationId xmlns:a16="http://schemas.microsoft.com/office/drawing/2014/main" id="{AAC8E484-D2A7-D343-9ED8-75B0EFCE5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89"/>
              <a:ext cx="1088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34" name="Rectangle 20">
              <a:extLst>
                <a:ext uri="{FF2B5EF4-FFF2-40B4-BE49-F238E27FC236}">
                  <a16:creationId xmlns:a16="http://schemas.microsoft.com/office/drawing/2014/main" id="{B32E56CC-4299-F246-9EE6-84BFEBFE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9CBDC0FD-3DF9-AC42-A117-4BB362190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36" name="Rectangle 22">
              <a:extLst>
                <a:ext uri="{FF2B5EF4-FFF2-40B4-BE49-F238E27FC236}">
                  <a16:creationId xmlns:a16="http://schemas.microsoft.com/office/drawing/2014/main" id="{3F50CB46-00E3-9A40-B1C3-603E14C42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37" name="Line 23">
              <a:extLst>
                <a:ext uri="{FF2B5EF4-FFF2-40B4-BE49-F238E27FC236}">
                  <a16:creationId xmlns:a16="http://schemas.microsoft.com/office/drawing/2014/main" id="{137420D5-DA97-4D4F-8F93-1BA1B2EB5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38" name="Text Box 57">
            <a:extLst>
              <a:ext uri="{FF2B5EF4-FFF2-40B4-BE49-F238E27FC236}">
                <a16:creationId xmlns:a16="http://schemas.microsoft.com/office/drawing/2014/main" id="{545DD526-B7A2-2E46-B99B-1AD98CC1C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932" y="3486007"/>
            <a:ext cx="191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Helvetica" pitchFamily="2" charset="0"/>
              </a:rPr>
              <a:t>router input ports</a:t>
            </a:r>
          </a:p>
        </p:txBody>
      </p:sp>
      <p:grpSp>
        <p:nvGrpSpPr>
          <p:cNvPr id="39" name="Group 37">
            <a:extLst>
              <a:ext uri="{FF2B5EF4-FFF2-40B4-BE49-F238E27FC236}">
                <a16:creationId xmlns:a16="http://schemas.microsoft.com/office/drawing/2014/main" id="{4E4A4B1C-CCC6-C944-8AE1-3A55C9E64506}"/>
              </a:ext>
            </a:extLst>
          </p:cNvPr>
          <p:cNvGrpSpPr>
            <a:grpSpLocks/>
          </p:cNvGrpSpPr>
          <p:nvPr/>
        </p:nvGrpSpPr>
        <p:grpSpPr bwMode="auto">
          <a:xfrm>
            <a:off x="7087822" y="2212831"/>
            <a:ext cx="1957387" cy="566738"/>
            <a:chOff x="-51" y="2454"/>
            <a:chExt cx="1482" cy="357"/>
          </a:xfrm>
        </p:grpSpPr>
        <p:grpSp>
          <p:nvGrpSpPr>
            <p:cNvPr id="40" name="Group 36">
              <a:extLst>
                <a:ext uri="{FF2B5EF4-FFF2-40B4-BE49-F238E27FC236}">
                  <a16:creationId xmlns:a16="http://schemas.microsoft.com/office/drawing/2014/main" id="{4637A802-875C-C746-8E25-73F073A1054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42" name="Rectangle 31">
                <a:extLst>
                  <a:ext uri="{FF2B5EF4-FFF2-40B4-BE49-F238E27FC236}">
                    <a16:creationId xmlns:a16="http://schemas.microsoft.com/office/drawing/2014/main" id="{417F4FF2-1B3F-094F-8BBB-25175AF99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43" name="Rectangle 32">
                <a:extLst>
                  <a:ext uri="{FF2B5EF4-FFF2-40B4-BE49-F238E27FC236}">
                    <a16:creationId xmlns:a16="http://schemas.microsoft.com/office/drawing/2014/main" id="{C8D58322-485F-DA46-A1E0-9A452E553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8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44" name="Rectangle 33">
                <a:extLst>
                  <a:ext uri="{FF2B5EF4-FFF2-40B4-BE49-F238E27FC236}">
                    <a16:creationId xmlns:a16="http://schemas.microsoft.com/office/drawing/2014/main" id="{AD2E979F-D69C-7C46-AACF-277BDA706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45" name="Rectangle 34">
                <a:extLst>
                  <a:ext uri="{FF2B5EF4-FFF2-40B4-BE49-F238E27FC236}">
                    <a16:creationId xmlns:a16="http://schemas.microsoft.com/office/drawing/2014/main" id="{363F16FA-D2EE-6444-8F01-D69FA4712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</p:grpSp>
        <p:sp>
          <p:nvSpPr>
            <p:cNvPr id="41" name="Line 35">
              <a:extLst>
                <a:ext uri="{FF2B5EF4-FFF2-40B4-BE49-F238E27FC236}">
                  <a16:creationId xmlns:a16="http://schemas.microsoft.com/office/drawing/2014/main" id="{B7F285CF-A515-D941-A835-4CEC97F75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059E1EC-5937-164E-B1C5-CC277074ED3E}"/>
              </a:ext>
            </a:extLst>
          </p:cNvPr>
          <p:cNvGrpSpPr>
            <a:grpSpLocks/>
          </p:cNvGrpSpPr>
          <p:nvPr/>
        </p:nvGrpSpPr>
        <p:grpSpPr bwMode="auto">
          <a:xfrm>
            <a:off x="7106872" y="3946381"/>
            <a:ext cx="2011362" cy="566738"/>
            <a:chOff x="-51" y="2454"/>
            <a:chExt cx="1482" cy="35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BEA7113-96AF-2749-85B0-2A4F89AE24D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49" name="Rectangle 40">
                <a:extLst>
                  <a:ext uri="{FF2B5EF4-FFF2-40B4-BE49-F238E27FC236}">
                    <a16:creationId xmlns:a16="http://schemas.microsoft.com/office/drawing/2014/main" id="{B3101ACE-567D-2649-B78F-C07050EB0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50" name="Rectangle 41">
                <a:extLst>
                  <a:ext uri="{FF2B5EF4-FFF2-40B4-BE49-F238E27FC236}">
                    <a16:creationId xmlns:a16="http://schemas.microsoft.com/office/drawing/2014/main" id="{DFF31C91-2F81-1E42-A821-CDCD359BE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7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51" name="Rectangle 42">
                <a:extLst>
                  <a:ext uri="{FF2B5EF4-FFF2-40B4-BE49-F238E27FC236}">
                    <a16:creationId xmlns:a16="http://schemas.microsoft.com/office/drawing/2014/main" id="{B0AAF621-58E8-F04D-BE35-EC97AAE03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52" name="Rectangle 43">
                <a:extLst>
                  <a:ext uri="{FF2B5EF4-FFF2-40B4-BE49-F238E27FC236}">
                    <a16:creationId xmlns:a16="http://schemas.microsoft.com/office/drawing/2014/main" id="{DB8EE29C-0405-AF4A-909D-2A05DD905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</p:grpSp>
        <p:sp>
          <p:nvSpPr>
            <p:cNvPr id="48" name="Line 44">
              <a:extLst>
                <a:ext uri="{FF2B5EF4-FFF2-40B4-BE49-F238E27FC236}">
                  <a16:creationId xmlns:a16="http://schemas.microsoft.com/office/drawing/2014/main" id="{BF08B423-07C5-0A42-94DE-A5EEA7391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53" name="Group 51">
            <a:extLst>
              <a:ext uri="{FF2B5EF4-FFF2-40B4-BE49-F238E27FC236}">
                <a16:creationId xmlns:a16="http://schemas.microsoft.com/office/drawing/2014/main" id="{D7A3BC3B-11A2-C74C-8B59-D49ACD3EB7EE}"/>
              </a:ext>
            </a:extLst>
          </p:cNvPr>
          <p:cNvGrpSpPr>
            <a:grpSpLocks/>
          </p:cNvGrpSpPr>
          <p:nvPr/>
        </p:nvGrpSpPr>
        <p:grpSpPr bwMode="auto">
          <a:xfrm rot="2141303">
            <a:off x="8011234" y="3049478"/>
            <a:ext cx="248053" cy="370936"/>
            <a:chOff x="354" y="2715"/>
            <a:chExt cx="344" cy="344"/>
          </a:xfrm>
        </p:grpSpPr>
        <p:sp>
          <p:nvSpPr>
            <p:cNvPr id="54" name="Oval 55">
              <a:extLst>
                <a:ext uri="{FF2B5EF4-FFF2-40B4-BE49-F238E27FC236}">
                  <a16:creationId xmlns:a16="http://schemas.microsoft.com/office/drawing/2014/main" id="{ED08B5E2-354B-9244-93B4-4B9858272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chemeClr val="bg1">
                    <a:lumMod val="6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55" name="Oval 52">
              <a:extLst>
                <a:ext uri="{FF2B5EF4-FFF2-40B4-BE49-F238E27FC236}">
                  <a16:creationId xmlns:a16="http://schemas.microsoft.com/office/drawing/2014/main" id="{7BA32C1D-C075-1D4A-99EB-50A15613A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chemeClr val="bg1">
                    <a:lumMod val="6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56" name="Oval 53">
              <a:extLst>
                <a:ext uri="{FF2B5EF4-FFF2-40B4-BE49-F238E27FC236}">
                  <a16:creationId xmlns:a16="http://schemas.microsoft.com/office/drawing/2014/main" id="{A2D9D3A3-DA70-A445-8DD6-756F2E6F9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chemeClr val="bg1">
                    <a:lumMod val="6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57" name="Oval 54">
              <a:extLst>
                <a:ext uri="{FF2B5EF4-FFF2-40B4-BE49-F238E27FC236}">
                  <a16:creationId xmlns:a16="http://schemas.microsoft.com/office/drawing/2014/main" id="{4137EBEA-CA2A-C942-ADD5-BE96F7E79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chemeClr val="bg1">
                    <a:lumMod val="65000"/>
                  </a:schemeClr>
                </a:solidFill>
                <a:latin typeface="Helvetica" pitchFamily="2" charset="0"/>
              </a:endParaRPr>
            </a:p>
          </p:txBody>
        </p:sp>
      </p:grpSp>
      <p:sp>
        <p:nvSpPr>
          <p:cNvPr id="58" name="Text Box 58">
            <a:extLst>
              <a:ext uri="{FF2B5EF4-FFF2-40B4-BE49-F238E27FC236}">
                <a16:creationId xmlns:a16="http://schemas.microsoft.com/office/drawing/2014/main" id="{26405646-DA54-BD4D-A6EE-9B6CB283C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1606" y="3508232"/>
            <a:ext cx="205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Helvetica" pitchFamily="2" charset="0"/>
              </a:rPr>
              <a:t>router output ports</a:t>
            </a:r>
          </a:p>
        </p:txBody>
      </p:sp>
      <p:sp>
        <p:nvSpPr>
          <p:cNvPr id="59" name="Freeform 10">
            <a:extLst>
              <a:ext uri="{FF2B5EF4-FFF2-40B4-BE49-F238E27FC236}">
                <a16:creationId xmlns:a16="http://schemas.microsoft.com/office/drawing/2014/main" id="{B7122A79-2FA4-DF4A-A840-C318A3DBFD6D}"/>
              </a:ext>
            </a:extLst>
          </p:cNvPr>
          <p:cNvSpPr>
            <a:spLocks/>
          </p:cNvSpPr>
          <p:nvPr/>
        </p:nvSpPr>
        <p:spPr bwMode="auto">
          <a:xfrm>
            <a:off x="4941522" y="1527031"/>
            <a:ext cx="512762" cy="73025"/>
          </a:xfrm>
          <a:custGeom>
            <a:avLst/>
            <a:gdLst>
              <a:gd name="T0" fmla="*/ 487003 w 512919"/>
              <a:gd name="T1" fmla="*/ 70891 h 73266"/>
              <a:gd name="T2" fmla="*/ 511349 w 512919"/>
              <a:gd name="T3" fmla="*/ 0 h 73266"/>
              <a:gd name="T4" fmla="*/ 146098 w 512919"/>
              <a:gd name="T5" fmla="*/ 11815 h 73266"/>
              <a:gd name="T6" fmla="*/ 97399 w 512919"/>
              <a:gd name="T7" fmla="*/ 23630 h 73266"/>
              <a:gd name="T8" fmla="*/ 0 w 512919"/>
              <a:gd name="T9" fmla="*/ 11815 h 73266"/>
              <a:gd name="T10" fmla="*/ 0 w 512919"/>
              <a:gd name="T11" fmla="*/ 11815 h 73266"/>
              <a:gd name="T12" fmla="*/ 511349 w 512919"/>
              <a:gd name="T13" fmla="*/ 11815 h 732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2919"/>
              <a:gd name="T22" fmla="*/ 0 h 73266"/>
              <a:gd name="T23" fmla="*/ 512919 w 512919"/>
              <a:gd name="T24" fmla="*/ 73266 h 732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2919" h="73266">
                <a:moveTo>
                  <a:pt x="488494" y="73266"/>
                </a:moveTo>
                <a:lnTo>
                  <a:pt x="512919" y="0"/>
                </a:lnTo>
                <a:cubicBezTo>
                  <a:pt x="390795" y="4070"/>
                  <a:pt x="268529" y="5036"/>
                  <a:pt x="146548" y="12211"/>
                </a:cubicBezTo>
                <a:cubicBezTo>
                  <a:pt x="129793" y="13196"/>
                  <a:pt x="114483" y="24422"/>
                  <a:pt x="97699" y="24422"/>
                </a:cubicBezTo>
                <a:cubicBezTo>
                  <a:pt x="64879" y="24422"/>
                  <a:pt x="0" y="12211"/>
                  <a:pt x="0" y="12211"/>
                </a:cubicBezTo>
                <a:lnTo>
                  <a:pt x="512919" y="122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F7A5E21E-D7BC-4046-9CDF-97FAF50013AE}"/>
              </a:ext>
            </a:extLst>
          </p:cNvPr>
          <p:cNvCxnSpPr>
            <a:cxnSpLocks noChangeShapeType="1"/>
            <a:endCxn id="36" idx="0"/>
          </p:cNvCxnSpPr>
          <p:nvPr/>
        </p:nvCxnSpPr>
        <p:spPr bwMode="auto">
          <a:xfrm rot="5400000">
            <a:off x="3958065" y="2589863"/>
            <a:ext cx="2473325" cy="347662"/>
          </a:xfrm>
          <a:prstGeom prst="bentConnector3">
            <a:avLst>
              <a:gd name="adj1" fmla="val -6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B0338D0-465E-5F48-AB22-018B8632C7C5}"/>
              </a:ext>
            </a:extLst>
          </p:cNvPr>
          <p:cNvCxnSpPr>
            <a:cxnSpLocks/>
          </p:cNvCxnSpPr>
          <p:nvPr/>
        </p:nvCxnSpPr>
        <p:spPr>
          <a:xfrm flipV="1">
            <a:off x="2586107" y="2069790"/>
            <a:ext cx="1000795" cy="1364547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1E62965-487D-1242-B6D4-ED38E0403EBD}"/>
              </a:ext>
            </a:extLst>
          </p:cNvPr>
          <p:cNvCxnSpPr>
            <a:cxnSpLocks/>
          </p:cNvCxnSpPr>
          <p:nvPr/>
        </p:nvCxnSpPr>
        <p:spPr>
          <a:xfrm>
            <a:off x="2586107" y="3986805"/>
            <a:ext cx="898436" cy="646864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 descr="A picture containing logo&#10;&#10;Description automatically generated">
            <a:extLst>
              <a:ext uri="{FF2B5EF4-FFF2-40B4-BE49-F238E27FC236}">
                <a16:creationId xmlns:a16="http://schemas.microsoft.com/office/drawing/2014/main" id="{A5AC5538-C72F-834F-81C2-74E5F77214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9727" y="5110827"/>
            <a:ext cx="1540344" cy="114933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23F8CE9-FC45-5146-A83E-ABA73D1E3A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5064" y="5092798"/>
            <a:ext cx="1624349" cy="1362489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A9E70DD6-B904-3F43-B4FC-AAA5B1DBC21D}"/>
              </a:ext>
            </a:extLst>
          </p:cNvPr>
          <p:cNvSpPr txBox="1"/>
          <p:nvPr/>
        </p:nvSpPr>
        <p:spPr>
          <a:xfrm>
            <a:off x="7890931" y="4713957"/>
            <a:ext cx="10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Blocking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84026D-FD55-9F4E-9B4F-FDF8B9ED4B3E}"/>
              </a:ext>
            </a:extLst>
          </p:cNvPr>
          <p:cNvSpPr txBox="1"/>
          <p:nvPr/>
        </p:nvSpPr>
        <p:spPr>
          <a:xfrm>
            <a:off x="6058487" y="4699654"/>
            <a:ext cx="146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Nonblocking</a:t>
            </a: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91092180-BCA2-3645-A451-65BD3DBA08E8}"/>
              </a:ext>
            </a:extLst>
          </p:cNvPr>
          <p:cNvSpPr/>
          <p:nvPr/>
        </p:nvSpPr>
        <p:spPr>
          <a:xfrm>
            <a:off x="5474895" y="3089531"/>
            <a:ext cx="1828800" cy="204800"/>
          </a:xfrm>
          <a:custGeom>
            <a:avLst/>
            <a:gdLst>
              <a:gd name="connsiteX0" fmla="*/ 0 w 1828800"/>
              <a:gd name="connsiteY0" fmla="*/ 0 h 204800"/>
              <a:gd name="connsiteX1" fmla="*/ 1045029 w 1828800"/>
              <a:gd name="connsiteY1" fmla="*/ 190005 h 204800"/>
              <a:gd name="connsiteX2" fmla="*/ 1828800 w 1828800"/>
              <a:gd name="connsiteY2" fmla="*/ 178130 h 2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204800">
                <a:moveTo>
                  <a:pt x="0" y="0"/>
                </a:moveTo>
                <a:cubicBezTo>
                  <a:pt x="370114" y="80158"/>
                  <a:pt x="740229" y="160317"/>
                  <a:pt x="1045029" y="190005"/>
                </a:cubicBezTo>
                <a:cubicBezTo>
                  <a:pt x="1349829" y="219693"/>
                  <a:pt x="1589314" y="198911"/>
                  <a:pt x="1828800" y="17813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C718BBE0-94CC-8649-83FA-EC691DF0FA62}"/>
              </a:ext>
            </a:extLst>
          </p:cNvPr>
          <p:cNvSpPr/>
          <p:nvPr/>
        </p:nvSpPr>
        <p:spPr>
          <a:xfrm>
            <a:off x="5451144" y="3363912"/>
            <a:ext cx="1828800" cy="556892"/>
          </a:xfrm>
          <a:custGeom>
            <a:avLst/>
            <a:gdLst>
              <a:gd name="connsiteX0" fmla="*/ 0 w 1828800"/>
              <a:gd name="connsiteY0" fmla="*/ 556892 h 556892"/>
              <a:gd name="connsiteX1" fmla="*/ 498764 w 1828800"/>
              <a:gd name="connsiteY1" fmla="*/ 212508 h 556892"/>
              <a:gd name="connsiteX2" fmla="*/ 1092530 w 1828800"/>
              <a:gd name="connsiteY2" fmla="*/ 10627 h 556892"/>
              <a:gd name="connsiteX3" fmla="*/ 1828800 w 1828800"/>
              <a:gd name="connsiteY3" fmla="*/ 46253 h 556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556892">
                <a:moveTo>
                  <a:pt x="0" y="556892"/>
                </a:moveTo>
                <a:cubicBezTo>
                  <a:pt x="158338" y="430222"/>
                  <a:pt x="316676" y="303552"/>
                  <a:pt x="498764" y="212508"/>
                </a:cubicBezTo>
                <a:cubicBezTo>
                  <a:pt x="680852" y="121464"/>
                  <a:pt x="870857" y="38336"/>
                  <a:pt x="1092530" y="10627"/>
                </a:cubicBezTo>
                <a:cubicBezTo>
                  <a:pt x="1314203" y="-17082"/>
                  <a:pt x="1571501" y="14585"/>
                  <a:pt x="1828800" y="46253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73BA1168-E80E-7248-98DA-CEB741B7E1D6}"/>
              </a:ext>
            </a:extLst>
          </p:cNvPr>
          <p:cNvSpPr/>
          <p:nvPr/>
        </p:nvSpPr>
        <p:spPr>
          <a:xfrm>
            <a:off x="5510521" y="2602643"/>
            <a:ext cx="1733797" cy="581891"/>
          </a:xfrm>
          <a:custGeom>
            <a:avLst/>
            <a:gdLst>
              <a:gd name="connsiteX0" fmla="*/ 0 w 1733797"/>
              <a:gd name="connsiteY0" fmla="*/ 0 h 581891"/>
              <a:gd name="connsiteX1" fmla="*/ 736270 w 1733797"/>
              <a:gd name="connsiteY1" fmla="*/ 439387 h 581891"/>
              <a:gd name="connsiteX2" fmla="*/ 1733797 w 1733797"/>
              <a:gd name="connsiteY2" fmla="*/ 581891 h 58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3797" h="581891">
                <a:moveTo>
                  <a:pt x="0" y="0"/>
                </a:moveTo>
                <a:cubicBezTo>
                  <a:pt x="223652" y="171202"/>
                  <a:pt x="447304" y="342405"/>
                  <a:pt x="736270" y="439387"/>
                </a:cubicBezTo>
                <a:cubicBezTo>
                  <a:pt x="1025236" y="536369"/>
                  <a:pt x="1379516" y="559130"/>
                  <a:pt x="1733797" y="58189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37">
            <a:extLst>
              <a:ext uri="{FF2B5EF4-FFF2-40B4-BE49-F238E27FC236}">
                <a16:creationId xmlns:a16="http://schemas.microsoft.com/office/drawing/2014/main" id="{E50BA7C8-2164-374F-B6A6-C665539BB693}"/>
              </a:ext>
            </a:extLst>
          </p:cNvPr>
          <p:cNvGrpSpPr>
            <a:grpSpLocks/>
          </p:cNvGrpSpPr>
          <p:nvPr/>
        </p:nvGrpSpPr>
        <p:grpSpPr bwMode="auto">
          <a:xfrm>
            <a:off x="7103573" y="3050837"/>
            <a:ext cx="1957387" cy="566738"/>
            <a:chOff x="-51" y="2454"/>
            <a:chExt cx="1482" cy="357"/>
          </a:xfrm>
        </p:grpSpPr>
        <p:grpSp>
          <p:nvGrpSpPr>
            <p:cNvPr id="71" name="Group 36">
              <a:extLst>
                <a:ext uri="{FF2B5EF4-FFF2-40B4-BE49-F238E27FC236}">
                  <a16:creationId xmlns:a16="http://schemas.microsoft.com/office/drawing/2014/main" id="{9B84FA70-C942-AD43-B75F-36672974B3C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73" name="Rectangle 31">
                <a:extLst>
                  <a:ext uri="{FF2B5EF4-FFF2-40B4-BE49-F238E27FC236}">
                    <a16:creationId xmlns:a16="http://schemas.microsoft.com/office/drawing/2014/main" id="{3E61E45F-4918-334D-B157-159DFE764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74" name="Rectangle 32">
                <a:extLst>
                  <a:ext uri="{FF2B5EF4-FFF2-40B4-BE49-F238E27FC236}">
                    <a16:creationId xmlns:a16="http://schemas.microsoft.com/office/drawing/2014/main" id="{20255B99-88FA-4A46-BBDD-8FE4E890F5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8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75" name="Rectangle 33">
                <a:extLst>
                  <a:ext uri="{FF2B5EF4-FFF2-40B4-BE49-F238E27FC236}">
                    <a16:creationId xmlns:a16="http://schemas.microsoft.com/office/drawing/2014/main" id="{1B3EF24F-7F7C-2644-9985-A61D04744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76" name="Rectangle 34">
                <a:extLst>
                  <a:ext uri="{FF2B5EF4-FFF2-40B4-BE49-F238E27FC236}">
                    <a16:creationId xmlns:a16="http://schemas.microsoft.com/office/drawing/2014/main" id="{293BADB5-9ABE-B642-910A-A21A4A9C4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</p:grpSp>
        <p:sp>
          <p:nvSpPr>
            <p:cNvPr id="72" name="Line 35">
              <a:extLst>
                <a:ext uri="{FF2B5EF4-FFF2-40B4-BE49-F238E27FC236}">
                  <a16:creationId xmlns:a16="http://schemas.microsoft.com/office/drawing/2014/main" id="{253DB8FB-AEC7-1148-8E9E-4289F5984F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3A386565-3B0F-6049-BAAD-C8C0DF7BAA83}"/>
              </a:ext>
            </a:extLst>
          </p:cNvPr>
          <p:cNvSpPr txBox="1"/>
          <p:nvPr/>
        </p:nvSpPr>
        <p:spPr>
          <a:xfrm>
            <a:off x="172451" y="4157905"/>
            <a:ext cx="32004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In nonblocking fabrics, queues form only due to contention for output port.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91CA2AF-CA82-D949-B1E5-09B355CB743B}"/>
              </a:ext>
            </a:extLst>
          </p:cNvPr>
          <p:cNvSpPr txBox="1"/>
          <p:nvPr/>
        </p:nvSpPr>
        <p:spPr>
          <a:xfrm>
            <a:off x="145095" y="5221757"/>
            <a:ext cx="31701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Output port contention is fundamental; unavoidable.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C47BCCD-12DC-E94E-8F99-A9175A35102A}"/>
              </a:ext>
            </a:extLst>
          </p:cNvPr>
          <p:cNvSpPr txBox="1"/>
          <p:nvPr/>
        </p:nvSpPr>
        <p:spPr>
          <a:xfrm>
            <a:off x="154970" y="5973001"/>
            <a:ext cx="293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Scheduling</a:t>
            </a:r>
            <a:r>
              <a:rPr lang="en-US" sz="2000" dirty="0">
                <a:latin typeface="Helvetica" pitchFamily="2" charset="0"/>
              </a:rPr>
              <a:t> and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buffer management</a:t>
            </a:r>
            <a:r>
              <a:rPr lang="en-US" sz="2000" dirty="0">
                <a:latin typeface="Helvetica" pitchFamily="2" charset="0"/>
              </a:rPr>
              <a:t> crucial.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3EEB738-4DAC-1648-B892-88EC7832F4A8}"/>
              </a:ext>
            </a:extLst>
          </p:cNvPr>
          <p:cNvCxnSpPr>
            <a:cxnSpLocks/>
          </p:cNvCxnSpPr>
          <p:nvPr/>
        </p:nvCxnSpPr>
        <p:spPr>
          <a:xfrm flipH="1" flipV="1">
            <a:off x="5635239" y="4606120"/>
            <a:ext cx="321727" cy="450807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855A480-FA1F-C04A-BEBD-3ED7BBA498BC}"/>
              </a:ext>
            </a:extLst>
          </p:cNvPr>
          <p:cNvCxnSpPr>
            <a:cxnSpLocks/>
          </p:cNvCxnSpPr>
          <p:nvPr/>
        </p:nvCxnSpPr>
        <p:spPr>
          <a:xfrm flipH="1" flipV="1">
            <a:off x="7203352" y="4598054"/>
            <a:ext cx="1841857" cy="173409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Picture 115">
            <a:extLst>
              <a:ext uri="{FF2B5EF4-FFF2-40B4-BE49-F238E27FC236}">
                <a16:creationId xmlns:a16="http://schemas.microsoft.com/office/drawing/2014/main" id="{2CF3F6B5-02CE-A441-8CAA-5B7FAF138F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0495" y="4048898"/>
            <a:ext cx="480296" cy="411022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BC250D85-772A-B44C-827D-C6AE6D6FA5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0480" y="4068140"/>
            <a:ext cx="969560" cy="566410"/>
          </a:xfrm>
          <a:prstGeom prst="rect">
            <a:avLst/>
          </a:prstGeom>
        </p:spPr>
      </p:pic>
      <p:sp>
        <p:nvSpPr>
          <p:cNvPr id="78" name="Rectangle 20">
            <a:extLst>
              <a:ext uri="{FF2B5EF4-FFF2-40B4-BE49-F238E27FC236}">
                <a16:creationId xmlns:a16="http://schemas.microsoft.com/office/drawing/2014/main" id="{A72142BF-B668-222F-F5E0-334B4EF69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511" y="5372470"/>
            <a:ext cx="1201738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79" name="Rectangle 21">
            <a:extLst>
              <a:ext uri="{FF2B5EF4-FFF2-40B4-BE49-F238E27FC236}">
                <a16:creationId xmlns:a16="http://schemas.microsoft.com/office/drawing/2014/main" id="{7B4B2480-0959-74F8-8FC4-0EEA8534E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249" y="5372470"/>
            <a:ext cx="1200150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0" name="Rectangle 22">
            <a:extLst>
              <a:ext uri="{FF2B5EF4-FFF2-40B4-BE49-F238E27FC236}">
                <a16:creationId xmlns:a16="http://schemas.microsoft.com/office/drawing/2014/main" id="{23BD3EED-B9DE-A26C-996E-FDE4407A8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511" y="5666157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1" name="Rectangle 23">
            <a:extLst>
              <a:ext uri="{FF2B5EF4-FFF2-40B4-BE49-F238E27FC236}">
                <a16:creationId xmlns:a16="http://schemas.microsoft.com/office/drawing/2014/main" id="{FB05F75A-4BBA-33D8-1EBE-B60100A60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249" y="5666157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2" name="Rectangle 24">
            <a:extLst>
              <a:ext uri="{FF2B5EF4-FFF2-40B4-BE49-F238E27FC236}">
                <a16:creationId xmlns:a16="http://schemas.microsoft.com/office/drawing/2014/main" id="{A20F0E7E-17CB-2AF9-23B3-8214F9350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511" y="5961432"/>
            <a:ext cx="1201738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3" name="Rectangle 25">
            <a:extLst>
              <a:ext uri="{FF2B5EF4-FFF2-40B4-BE49-F238E27FC236}">
                <a16:creationId xmlns:a16="http://schemas.microsoft.com/office/drawing/2014/main" id="{8C574C97-ED69-9651-0F71-3DB773852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249" y="5961432"/>
            <a:ext cx="1200150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4" name="Rectangle 26">
            <a:extLst>
              <a:ext uri="{FF2B5EF4-FFF2-40B4-BE49-F238E27FC236}">
                <a16:creationId xmlns:a16="http://schemas.microsoft.com/office/drawing/2014/main" id="{952BBA0C-9627-F1D7-B307-41D1998B9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511" y="6453557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5" name="Rectangle 27">
            <a:extLst>
              <a:ext uri="{FF2B5EF4-FFF2-40B4-BE49-F238E27FC236}">
                <a16:creationId xmlns:a16="http://schemas.microsoft.com/office/drawing/2014/main" id="{3D05D658-778A-C7FC-630C-11AC1DC59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249" y="6453557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6" name="Rectangle 28">
            <a:extLst>
              <a:ext uri="{FF2B5EF4-FFF2-40B4-BE49-F238E27FC236}">
                <a16:creationId xmlns:a16="http://schemas.microsoft.com/office/drawing/2014/main" id="{4B1984E6-B74E-7B79-942E-3847B2564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511" y="5077195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7" name="Rectangle 29">
            <a:extLst>
              <a:ext uri="{FF2B5EF4-FFF2-40B4-BE49-F238E27FC236}">
                <a16:creationId xmlns:a16="http://schemas.microsoft.com/office/drawing/2014/main" id="{4DA08A6C-3CFC-B9F6-1AAC-047886458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249" y="5077195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88" name="Text Box 30">
            <a:extLst>
              <a:ext uri="{FF2B5EF4-FFF2-40B4-BE49-F238E27FC236}">
                <a16:creationId xmlns:a16="http://schemas.microsoft.com/office/drawing/2014/main" id="{A1FFB62A-EDF9-AAF7-CADE-CF8E0C02F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9153" y="5034601"/>
            <a:ext cx="1280779" cy="33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333300"/>
                </a:solidFill>
                <a:latin typeface="Helvetica" pitchFamily="2" charset="0"/>
              </a:rPr>
              <a:t>Dst</a:t>
            </a:r>
            <a:r>
              <a:rPr lang="en-US" altLang="en-US" sz="1600" dirty="0">
                <a:solidFill>
                  <a:srgbClr val="333300"/>
                </a:solidFill>
                <a:latin typeface="Helvetica" pitchFamily="2" charset="0"/>
              </a:rPr>
              <a:t>-network</a:t>
            </a:r>
          </a:p>
        </p:txBody>
      </p:sp>
      <p:sp>
        <p:nvSpPr>
          <p:cNvPr id="89" name="Text Box 31">
            <a:extLst>
              <a:ext uri="{FF2B5EF4-FFF2-40B4-BE49-F238E27FC236}">
                <a16:creationId xmlns:a16="http://schemas.microsoft.com/office/drawing/2014/main" id="{AEAF2383-F8DF-BF59-3299-D5D6A1EE8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612" y="5047031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333300"/>
                </a:solidFill>
                <a:latin typeface="Helvetica" pitchFamily="2" charset="0"/>
              </a:rPr>
              <a:t>Port</a:t>
            </a:r>
          </a:p>
        </p:txBody>
      </p:sp>
      <p:sp>
        <p:nvSpPr>
          <p:cNvPr id="90" name="Text Box 32">
            <a:extLst>
              <a:ext uri="{FF2B5EF4-FFF2-40B4-BE49-F238E27FC236}">
                <a16:creationId xmlns:a16="http://schemas.microsoft.com/office/drawing/2014/main" id="{7E4ABC8E-74CE-1DD2-E50F-4C3441EFD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0815" y="4689189"/>
            <a:ext cx="1951668" cy="3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333300"/>
                </a:solidFill>
                <a:latin typeface="Helvetica" pitchFamily="2" charset="0"/>
              </a:rPr>
              <a:t>Forwarding Table</a:t>
            </a:r>
          </a:p>
        </p:txBody>
      </p:sp>
      <p:sp>
        <p:nvSpPr>
          <p:cNvPr id="91" name="Text Box 36">
            <a:extLst>
              <a:ext uri="{FF2B5EF4-FFF2-40B4-BE49-F238E27FC236}">
                <a16:creationId xmlns:a16="http://schemas.microsoft.com/office/drawing/2014/main" id="{001FEB94-DFAC-587C-963A-B2E198E88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2636" y="5394694"/>
            <a:ext cx="1169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65.0.0.0/8</a:t>
            </a:r>
          </a:p>
        </p:txBody>
      </p:sp>
      <p:sp>
        <p:nvSpPr>
          <p:cNvPr id="92" name="Text Box 37">
            <a:extLst>
              <a:ext uri="{FF2B5EF4-FFF2-40B4-BE49-F238E27FC236}">
                <a16:creationId xmlns:a16="http://schemas.microsoft.com/office/drawing/2014/main" id="{51F3FB20-EA5B-3B40-E219-15FAB94AE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6761" y="5689969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128.9.0.0/16</a:t>
            </a:r>
          </a:p>
        </p:txBody>
      </p:sp>
      <p:sp>
        <p:nvSpPr>
          <p:cNvPr id="93" name="Text Box 38">
            <a:extLst>
              <a:ext uri="{FF2B5EF4-FFF2-40B4-BE49-F238E27FC236}">
                <a16:creationId xmlns:a16="http://schemas.microsoft.com/office/drawing/2014/main" id="{54DC43D5-C919-AF0B-954C-F62E49921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0887" y="6482131"/>
            <a:ext cx="1298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149.12.0.0/19</a:t>
            </a:r>
          </a:p>
        </p:txBody>
      </p:sp>
      <p:sp>
        <p:nvSpPr>
          <p:cNvPr id="94" name="Text Box 39">
            <a:extLst>
              <a:ext uri="{FF2B5EF4-FFF2-40B4-BE49-F238E27FC236}">
                <a16:creationId xmlns:a16="http://schemas.microsoft.com/office/drawing/2014/main" id="{39D0FFDC-A4B2-C1D9-9A03-9E9EF0CB9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5536" y="5404219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95" name="Text Box 40">
            <a:extLst>
              <a:ext uri="{FF2B5EF4-FFF2-40B4-BE49-F238E27FC236}">
                <a16:creationId xmlns:a16="http://schemas.microsoft.com/office/drawing/2014/main" id="{71AACB0A-8ADB-B4FC-2A31-5E23A6013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1887" y="5694731"/>
            <a:ext cx="284032" cy="30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96" name="Text Box 41">
            <a:extLst>
              <a:ext uri="{FF2B5EF4-FFF2-40B4-BE49-F238E27FC236}">
                <a16:creationId xmlns:a16="http://schemas.microsoft.com/office/drawing/2014/main" id="{F09F8095-A5BC-4E07-2A49-75BDB9EE9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524" y="6493244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97" name="Line 44">
            <a:extLst>
              <a:ext uri="{FF2B5EF4-FFF2-40B4-BE49-F238E27FC236}">
                <a16:creationId xmlns:a16="http://schemas.microsoft.com/office/drawing/2014/main" id="{9C955FD6-7AD6-A7B8-9A2A-A14D247F78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9211" y="6053506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5" name="Line 45">
            <a:extLst>
              <a:ext uri="{FF2B5EF4-FFF2-40B4-BE49-F238E27FC236}">
                <a16:creationId xmlns:a16="http://schemas.microsoft.com/office/drawing/2014/main" id="{5664A906-F486-906D-B422-E57BB48182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8411" y="6053506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D065DF-C7F2-7AA5-7668-2079B419F20F}"/>
              </a:ext>
            </a:extLst>
          </p:cNvPr>
          <p:cNvCxnSpPr>
            <a:cxnSpLocks/>
            <a:stCxn id="90" idx="1"/>
          </p:cNvCxnSpPr>
          <p:nvPr/>
        </p:nvCxnSpPr>
        <p:spPr>
          <a:xfrm flipV="1">
            <a:off x="3780815" y="4419770"/>
            <a:ext cx="236591" cy="454401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8405D05-32B2-85EB-0B76-14AE07877E74}"/>
              </a:ext>
            </a:extLst>
          </p:cNvPr>
          <p:cNvCxnSpPr>
            <a:cxnSpLocks/>
          </p:cNvCxnSpPr>
          <p:nvPr/>
        </p:nvCxnSpPr>
        <p:spPr>
          <a:xfrm flipH="1" flipV="1">
            <a:off x="4602280" y="4381115"/>
            <a:ext cx="970249" cy="378573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611FB5D-4C21-F4AA-4424-2759B00DD9B1}"/>
              </a:ext>
            </a:extLst>
          </p:cNvPr>
          <p:cNvSpPr txBox="1"/>
          <p:nvPr/>
        </p:nvSpPr>
        <p:spPr>
          <a:xfrm>
            <a:off x="9110596" y="474112"/>
            <a:ext cx="2641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The Internet uses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destination IP based </a:t>
            </a:r>
            <a:r>
              <a:rPr lang="en-US" sz="2000" dirty="0">
                <a:latin typeface="Helvetica" pitchFamily="2" charset="0"/>
              </a:rPr>
              <a:t>forwarding.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0E34F35C-41D9-943E-D706-366D4D7B80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997" y="1349354"/>
            <a:ext cx="940617" cy="573778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ABEF231A-3B26-A95A-193A-2ED993E47AFB}"/>
              </a:ext>
            </a:extLst>
          </p:cNvPr>
          <p:cNvSpPr txBox="1"/>
          <p:nvPr/>
        </p:nvSpPr>
        <p:spPr>
          <a:xfrm>
            <a:off x="11235649" y="2099903"/>
            <a:ext cx="78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Parse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159DB9B-E84C-3274-F3EB-40EC5D2073B3}"/>
              </a:ext>
            </a:extLst>
          </p:cNvPr>
          <p:cNvCxnSpPr>
            <a:cxnSpLocks/>
          </p:cNvCxnSpPr>
          <p:nvPr/>
        </p:nvCxnSpPr>
        <p:spPr>
          <a:xfrm>
            <a:off x="11059244" y="2053733"/>
            <a:ext cx="0" cy="501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2642C24-BBAC-B7D4-8C24-D6CF3833493E}"/>
              </a:ext>
            </a:extLst>
          </p:cNvPr>
          <p:cNvGrpSpPr/>
          <p:nvPr/>
        </p:nvGrpSpPr>
        <p:grpSpPr>
          <a:xfrm>
            <a:off x="10510402" y="2743253"/>
            <a:ext cx="1175806" cy="1009935"/>
            <a:chOff x="9422462" y="2142976"/>
            <a:chExt cx="1175806" cy="1009935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944005B1-E090-ED71-1F8C-A6749D5720D1}"/>
                </a:ext>
              </a:extLst>
            </p:cNvPr>
            <p:cNvGrpSpPr/>
            <p:nvPr/>
          </p:nvGrpSpPr>
          <p:grpSpPr>
            <a:xfrm>
              <a:off x="9425800" y="2142976"/>
              <a:ext cx="1154312" cy="338554"/>
              <a:chOff x="9522792" y="2132162"/>
              <a:chExt cx="1154312" cy="338554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96190E4E-F66C-B6CB-FAB4-C859709CBFA7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38FBA16-E6E0-7822-384D-A381C6EBC1B6}"/>
                  </a:ext>
                </a:extLst>
              </p:cNvPr>
              <p:cNvSpPr txBox="1"/>
              <p:nvPr/>
            </p:nvSpPr>
            <p:spPr>
              <a:xfrm>
                <a:off x="9551973" y="2132162"/>
                <a:ext cx="1065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Transport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509AA4CB-07DB-A8E3-0EF1-F4C44A0BA371}"/>
                </a:ext>
              </a:extLst>
            </p:cNvPr>
            <p:cNvGrpSpPr/>
            <p:nvPr/>
          </p:nvGrpSpPr>
          <p:grpSpPr>
            <a:xfrm>
              <a:off x="9425800" y="2495331"/>
              <a:ext cx="1154312" cy="338554"/>
              <a:chOff x="9522792" y="2140414"/>
              <a:chExt cx="1154312" cy="338554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6ABADA80-50D0-B70E-DDC0-0A54958875CA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4CE973F2-A444-7B18-904C-1DF62698B794}"/>
                  </a:ext>
                </a:extLst>
              </p:cNvPr>
              <p:cNvSpPr txBox="1"/>
              <p:nvPr/>
            </p:nvSpPr>
            <p:spPr>
              <a:xfrm>
                <a:off x="9652690" y="2140414"/>
                <a:ext cx="969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Network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7D74F9D-5EC1-9935-54C6-B14D91746B8E}"/>
                </a:ext>
              </a:extLst>
            </p:cNvPr>
            <p:cNvGrpSpPr/>
            <p:nvPr/>
          </p:nvGrpSpPr>
          <p:grpSpPr>
            <a:xfrm>
              <a:off x="9422462" y="2814357"/>
              <a:ext cx="1175806" cy="338554"/>
              <a:chOff x="9522792" y="2153179"/>
              <a:chExt cx="1175806" cy="338554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59B903CD-DDF8-CDB9-0E8A-2F9B2FB1C400}"/>
                  </a:ext>
                </a:extLst>
              </p:cNvPr>
              <p:cNvSpPr/>
              <p:nvPr/>
            </p:nvSpPr>
            <p:spPr>
              <a:xfrm>
                <a:off x="9522792" y="2191444"/>
                <a:ext cx="1175806" cy="270022"/>
              </a:xfrm>
              <a:prstGeom prst="rect">
                <a:avLst/>
              </a:prstGeom>
              <a:solidFill>
                <a:srgbClr val="7030A0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807D421E-EDE0-6DB6-E478-40016EC3C337}"/>
                  </a:ext>
                </a:extLst>
              </p:cNvPr>
              <p:cNvSpPr txBox="1"/>
              <p:nvPr/>
            </p:nvSpPr>
            <p:spPr>
              <a:xfrm>
                <a:off x="9576711" y="2153179"/>
                <a:ext cx="1065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Link layer</a:t>
                </a:r>
              </a:p>
            </p:txBody>
          </p:sp>
        </p:grp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FD551118-19E2-4916-5A59-A402712A4C67}"/>
              </a:ext>
            </a:extLst>
          </p:cNvPr>
          <p:cNvSpPr txBox="1"/>
          <p:nvPr/>
        </p:nvSpPr>
        <p:spPr>
          <a:xfrm>
            <a:off x="9285847" y="3915803"/>
            <a:ext cx="198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Extract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destination IP </a:t>
            </a:r>
            <a:r>
              <a:rPr lang="en-US" dirty="0">
                <a:latin typeface="Helvetica" pitchFamily="2" charset="0"/>
              </a:rPr>
              <a:t>address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DB77AE7-AE5F-B9D8-AE5E-DFA609148269}"/>
              </a:ext>
            </a:extLst>
          </p:cNvPr>
          <p:cNvCxnSpPr>
            <a:cxnSpLocks/>
          </p:cNvCxnSpPr>
          <p:nvPr/>
        </p:nvCxnSpPr>
        <p:spPr>
          <a:xfrm>
            <a:off x="11059244" y="3858235"/>
            <a:ext cx="0" cy="9132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E4B022A-8083-ECF3-A0F1-94FD5334AC9F}"/>
              </a:ext>
            </a:extLst>
          </p:cNvPr>
          <p:cNvSpPr txBox="1"/>
          <p:nvPr/>
        </p:nvSpPr>
        <p:spPr>
          <a:xfrm>
            <a:off x="9843247" y="4898623"/>
            <a:ext cx="190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Lookup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forwarding table</a:t>
            </a:r>
          </a:p>
        </p:txBody>
      </p:sp>
    </p:spTree>
    <p:extLst>
      <p:ext uri="{BB962C8B-B14F-4D97-AF65-F5344CB8AC3E}">
        <p14:creationId xmlns:p14="http://schemas.microsoft.com/office/powerpoint/2010/main" val="280807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  <p:bldP spid="38" grpId="0"/>
      <p:bldP spid="58" grpId="0"/>
      <p:bldP spid="65" grpId="0"/>
      <p:bldP spid="66" grpId="0"/>
      <p:bldP spid="67" grpId="0" animBg="1"/>
      <p:bldP spid="68" grpId="0" animBg="1"/>
      <p:bldP spid="69" grpId="0" animBg="1"/>
      <p:bldP spid="98" grpId="0"/>
      <p:bldP spid="99" grpId="0"/>
      <p:bldP spid="100" grpId="0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 animBg="1"/>
      <p:bldP spid="105" grpId="0" animBg="1"/>
      <p:bldP spid="3" grpId="0"/>
      <p:bldP spid="111" grpId="0"/>
      <p:bldP spid="127" grpId="0"/>
      <p:bldP spid="1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45B9-5116-9743-AFDA-D6C3DA88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Control Message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EF0F-886E-7C44-93AD-3D3BAA8B7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protocol for </a:t>
            </a:r>
            <a:r>
              <a:rPr lang="en-US" dirty="0">
                <a:solidFill>
                  <a:srgbClr val="C00000"/>
                </a:solidFill>
              </a:rPr>
              <a:t>troubleshooting</a:t>
            </a:r>
            <a:r>
              <a:rPr lang="en-US" dirty="0"/>
              <a:t> and diagnostics</a:t>
            </a:r>
          </a:p>
          <a:p>
            <a:endParaRPr lang="en-US" dirty="0"/>
          </a:p>
          <a:p>
            <a:r>
              <a:rPr lang="en-US" dirty="0"/>
              <a:t>Works over IP: </a:t>
            </a:r>
            <a:r>
              <a:rPr lang="en-US" dirty="0">
                <a:solidFill>
                  <a:srgbClr val="C00000"/>
                </a:solidFill>
              </a:rPr>
              <a:t>unreliable delivery </a:t>
            </a:r>
            <a:r>
              <a:rPr lang="en-US" dirty="0"/>
              <a:t>of packets</a:t>
            </a:r>
          </a:p>
          <a:p>
            <a:endParaRPr lang="en-US" dirty="0"/>
          </a:p>
          <a:p>
            <a:r>
              <a:rPr lang="en-US" dirty="0"/>
              <a:t>Some functions of ICMP:</a:t>
            </a:r>
          </a:p>
          <a:p>
            <a:pPr lvl="1"/>
            <a:r>
              <a:rPr lang="en-US" altLang="en-US" dirty="0"/>
              <a:t>Determine reachability and network errors</a:t>
            </a:r>
          </a:p>
          <a:p>
            <a:pPr lvl="1"/>
            <a:r>
              <a:rPr lang="en-US" altLang="en-US" dirty="0"/>
              <a:t>Specify that packets have been in the network for too long</a:t>
            </a:r>
          </a:p>
        </p:txBody>
      </p:sp>
    </p:spTree>
    <p:extLst>
      <p:ext uri="{BB962C8B-B14F-4D97-AF65-F5344CB8AC3E}">
        <p14:creationId xmlns:p14="http://schemas.microsoft.com/office/powerpoint/2010/main" val="25367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4">
            <a:extLst>
              <a:ext uri="{FF2B5EF4-FFF2-40B4-BE49-F238E27FC236}">
                <a16:creationId xmlns:a16="http://schemas.microsoft.com/office/drawing/2014/main" id="{DE223ED5-E764-334C-8C1C-11F0E2F4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64031E-6A8F-114C-BA2E-8A176AF19DF2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430873D4-0FBC-2C40-A27E-5C7ED8AB2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ICMP message format (informal)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4742F4C8-8A6B-1641-AF3C-548F57516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76600"/>
            <a:ext cx="70104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IP header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72709" name="Rectangle 4">
            <a:extLst>
              <a:ext uri="{FF2B5EF4-FFF2-40B4-BE49-F238E27FC236}">
                <a16:creationId xmlns:a16="http://schemas.microsoft.com/office/drawing/2014/main" id="{BBC760E1-C47E-2A44-AF03-25B9BAFA5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036763"/>
            <a:ext cx="7010400" cy="1219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ICMP header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Message </a:t>
            </a: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</a:rPr>
              <a:t>type</a:t>
            </a:r>
            <a:r>
              <a:rPr lang="en-US" altLang="en-US" sz="2400" dirty="0">
                <a:latin typeface="Arial" panose="020B0604020202020204" pitchFamily="34" charset="0"/>
              </a:rPr>
              <a:t>, Code, Checksum,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ICMP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9D509F-7868-394B-862A-2B6C1EE2BFEF}"/>
              </a:ext>
            </a:extLst>
          </p:cNvPr>
          <p:cNvSpPr txBox="1"/>
          <p:nvPr/>
        </p:nvSpPr>
        <p:spPr>
          <a:xfrm>
            <a:off x="1600200" y="5372100"/>
            <a:ext cx="956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  <a:hlinkClick r:id="rId3"/>
              </a:rPr>
              <a:t>https://en.wikipedia.org/wiki/Internet_Control_Message_Protocol#Control_messages</a:t>
            </a:r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55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>
            <a:extLst>
              <a:ext uri="{FF2B5EF4-FFF2-40B4-BE49-F238E27FC236}">
                <a16:creationId xmlns:a16="http://schemas.microsoft.com/office/drawing/2014/main" id="{20EB27CA-B7FF-634B-940F-4008FEC3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Specific uses of ICMP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3CEFA9CA-8EF9-9549-8759-DA7C206337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9982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Echo request reply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Check remotely if an endpoint is alive and connected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Without</a:t>
            </a:r>
            <a:r>
              <a:rPr lang="en-US" altLang="en-US" dirty="0"/>
              <a:t> running an app remotely or controlling that endpoint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An unreachable destination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Invalid address and/or port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Knowing if packet’s IP time-to-live expired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Example, due to routing loops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r>
              <a:rPr lang="en-US" altLang="en-US" dirty="0"/>
              <a:t>Look at two tools built using ICMP: </a:t>
            </a:r>
            <a:r>
              <a:rPr lang="en-US" altLang="en-US" dirty="0">
                <a:solidFill>
                  <a:srgbClr val="C00000"/>
                </a:solidFill>
              </a:rPr>
              <a:t>ping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C00000"/>
                </a:solidFill>
              </a:rPr>
              <a:t>traceroute</a:t>
            </a:r>
          </a:p>
        </p:txBody>
      </p:sp>
    </p:spTree>
    <p:extLst>
      <p:ext uri="{BB962C8B-B14F-4D97-AF65-F5344CB8AC3E}">
        <p14:creationId xmlns:p14="http://schemas.microsoft.com/office/powerpoint/2010/main" val="86861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FE16-7BAC-974B-A401-E95B40E9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9752C-785C-AF49-94A4-B439ECFEA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600" cy="4667250"/>
          </a:xfrm>
        </p:spPr>
        <p:txBody>
          <a:bodyPr>
            <a:normAutofit/>
          </a:bodyPr>
          <a:lstStyle/>
          <a:p>
            <a:r>
              <a:rPr lang="en-US" altLang="en-US" dirty="0"/>
              <a:t>Uses ICMP echo request (type=8, code=0) and reply (type=0, code=0)</a:t>
            </a:r>
          </a:p>
          <a:p>
            <a:r>
              <a:rPr lang="en-US" altLang="en-US" dirty="0"/>
              <a:t>Source sends ICMP </a:t>
            </a:r>
            <a:r>
              <a:rPr lang="en-US" altLang="en-US" dirty="0">
                <a:solidFill>
                  <a:srgbClr val="C00000"/>
                </a:solidFill>
              </a:rPr>
              <a:t>echo request</a:t>
            </a:r>
            <a:r>
              <a:rPr lang="en-US" altLang="en-US" dirty="0"/>
              <a:t> message to </a:t>
            </a:r>
            <a:r>
              <a:rPr lang="en-US" altLang="en-US" dirty="0" err="1"/>
              <a:t>dst</a:t>
            </a:r>
            <a:r>
              <a:rPr lang="en-US" altLang="en-US" dirty="0"/>
              <a:t> address</a:t>
            </a:r>
          </a:p>
          <a:p>
            <a:r>
              <a:rPr lang="en-US" altLang="en-US" dirty="0"/>
              <a:t>Destination network stack replies with an ICMP </a:t>
            </a:r>
            <a:r>
              <a:rPr lang="en-US" altLang="en-US" dirty="0">
                <a:solidFill>
                  <a:srgbClr val="C00000"/>
                </a:solidFill>
              </a:rPr>
              <a:t>echo reply</a:t>
            </a:r>
            <a:r>
              <a:rPr lang="en-US" altLang="en-US" dirty="0"/>
              <a:t> message </a:t>
            </a:r>
          </a:p>
          <a:p>
            <a:r>
              <a:rPr lang="en-US" altLang="en-US" dirty="0"/>
              <a:t>Source can calculate round trip time (RTT) of packets</a:t>
            </a:r>
          </a:p>
          <a:p>
            <a:r>
              <a:rPr lang="en-US" altLang="en-US" dirty="0"/>
              <a:t>If no echo reply comes back, then the destination is </a:t>
            </a:r>
            <a:r>
              <a:rPr lang="en-US" altLang="en-US" dirty="0">
                <a:solidFill>
                  <a:srgbClr val="C00000"/>
                </a:solidFill>
              </a:rPr>
              <a:t>unreachable</a:t>
            </a:r>
          </a:p>
          <a:p>
            <a:r>
              <a:rPr lang="en-US" altLang="en-US" dirty="0"/>
              <a:t>Don’t need to have a server program running on the other side</a:t>
            </a:r>
          </a:p>
          <a:p>
            <a:pPr lvl="1"/>
            <a:r>
              <a:rPr lang="en-US" altLang="en-US" dirty="0"/>
              <a:t>In general, the remote endpoint can be completely outside your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5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>
            <a:extLst>
              <a:ext uri="{FF2B5EF4-FFF2-40B4-BE49-F238E27FC236}">
                <a16:creationId xmlns:a16="http://schemas.microsoft.com/office/drawing/2014/main" id="{E90DC711-C3C3-3D4C-872D-10F0C11615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Ping</a:t>
            </a:r>
          </a:p>
        </p:txBody>
      </p:sp>
      <p:sp>
        <p:nvSpPr>
          <p:cNvPr id="82948" name="Line 3">
            <a:extLst>
              <a:ext uri="{FF2B5EF4-FFF2-40B4-BE49-F238E27FC236}">
                <a16:creationId xmlns:a16="http://schemas.microsoft.com/office/drawing/2014/main" id="{1D7D3DBB-FB20-564A-A3C3-9E63BB199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5146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Line 9">
            <a:extLst>
              <a:ext uri="{FF2B5EF4-FFF2-40B4-BE49-F238E27FC236}">
                <a16:creationId xmlns:a16="http://schemas.microsoft.com/office/drawing/2014/main" id="{FF580B23-B99E-B44F-B179-A9242D9E37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8194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Line 10">
            <a:extLst>
              <a:ext uri="{FF2B5EF4-FFF2-40B4-BE49-F238E27FC236}">
                <a16:creationId xmlns:a16="http://schemas.microsoft.com/office/drawing/2014/main" id="{4E5D4894-B656-8B48-A1EA-C117B867B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7432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Line 11">
            <a:extLst>
              <a:ext uri="{FF2B5EF4-FFF2-40B4-BE49-F238E27FC236}">
                <a16:creationId xmlns:a16="http://schemas.microsoft.com/office/drawing/2014/main" id="{15F298F0-417A-6C4F-8586-744ABFF2A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7432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Line 12">
            <a:extLst>
              <a:ext uri="{FF2B5EF4-FFF2-40B4-BE49-F238E27FC236}">
                <a16:creationId xmlns:a16="http://schemas.microsoft.com/office/drawing/2014/main" id="{17D467E8-9547-D24E-84F1-91EF76971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7432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Line 13">
            <a:extLst>
              <a:ext uri="{FF2B5EF4-FFF2-40B4-BE49-F238E27FC236}">
                <a16:creationId xmlns:a16="http://schemas.microsoft.com/office/drawing/2014/main" id="{8B000FE7-2935-3B4D-BE83-2A27FE51DEE8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27432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Text Box 14">
            <a:extLst>
              <a:ext uri="{FF2B5EF4-FFF2-40B4-BE49-F238E27FC236}">
                <a16:creationId xmlns:a16="http://schemas.microsoft.com/office/drawing/2014/main" id="{3B914EBD-2638-2D4B-8C62-EDE9651AF886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9553379" y="3363912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82960" name="Line 15">
            <a:extLst>
              <a:ext uri="{FF2B5EF4-FFF2-40B4-BE49-F238E27FC236}">
                <a16:creationId xmlns:a16="http://schemas.microsoft.com/office/drawing/2014/main" id="{F7B70D9A-FBAA-4645-B64E-FC7C83D5002D}"/>
              </a:ext>
            </a:extLst>
          </p:cNvPr>
          <p:cNvSpPr>
            <a:spLocks noChangeShapeType="1"/>
          </p:cNvSpPr>
          <p:nvPr/>
        </p:nvSpPr>
        <p:spPr bwMode="auto">
          <a:xfrm>
            <a:off x="9950553" y="4115594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1" name="Line 16">
            <a:extLst>
              <a:ext uri="{FF2B5EF4-FFF2-40B4-BE49-F238E27FC236}">
                <a16:creationId xmlns:a16="http://schemas.microsoft.com/office/drawing/2014/main" id="{64B6E837-2244-7644-B2F3-DDFB0999F1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124200"/>
            <a:ext cx="1447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Line 17">
            <a:extLst>
              <a:ext uri="{FF2B5EF4-FFF2-40B4-BE49-F238E27FC236}">
                <a16:creationId xmlns:a16="http://schemas.microsoft.com/office/drawing/2014/main" id="{3E556F74-21AD-AF4B-85A1-9FC08BA2D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352800"/>
            <a:ext cx="1752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Line 18">
            <a:extLst>
              <a:ext uri="{FF2B5EF4-FFF2-40B4-BE49-F238E27FC236}">
                <a16:creationId xmlns:a16="http://schemas.microsoft.com/office/drawing/2014/main" id="{F134FDBD-4DAE-494B-B02C-6EB55EEA9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733800"/>
            <a:ext cx="1752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4" name="Line 19">
            <a:extLst>
              <a:ext uri="{FF2B5EF4-FFF2-40B4-BE49-F238E27FC236}">
                <a16:creationId xmlns:a16="http://schemas.microsoft.com/office/drawing/2014/main" id="{E89C1CD8-416E-914A-9AE2-E4F0CDB8F7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114800"/>
            <a:ext cx="15240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Line 20">
            <a:extLst>
              <a:ext uri="{FF2B5EF4-FFF2-40B4-BE49-F238E27FC236}">
                <a16:creationId xmlns:a16="http://schemas.microsoft.com/office/drawing/2014/main" id="{E8E01AC2-BEC2-8B47-ACA2-793395E9AF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4343400"/>
            <a:ext cx="1524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6" name="Line 21">
            <a:extLst>
              <a:ext uri="{FF2B5EF4-FFF2-40B4-BE49-F238E27FC236}">
                <a16:creationId xmlns:a16="http://schemas.microsoft.com/office/drawing/2014/main" id="{168111E9-494D-A84D-A7C5-43B85677B3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4648200"/>
            <a:ext cx="1752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7" name="Line 22">
            <a:extLst>
              <a:ext uri="{FF2B5EF4-FFF2-40B4-BE49-F238E27FC236}">
                <a16:creationId xmlns:a16="http://schemas.microsoft.com/office/drawing/2014/main" id="{00CA84BB-7574-4F42-BA36-1663A60626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4953000"/>
            <a:ext cx="1752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8" name="Line 23">
            <a:extLst>
              <a:ext uri="{FF2B5EF4-FFF2-40B4-BE49-F238E27FC236}">
                <a16:creationId xmlns:a16="http://schemas.microsoft.com/office/drawing/2014/main" id="{4FBDEBF4-0485-0C4E-83DA-D9E7933AEF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5410200"/>
            <a:ext cx="1447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9" name="Text Box 24">
            <a:extLst>
              <a:ext uri="{FF2B5EF4-FFF2-40B4-BE49-F238E27FC236}">
                <a16:creationId xmlns:a16="http://schemas.microsoft.com/office/drawing/2014/main" id="{385B001D-1334-C840-AB22-A25B3D055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257" y="3303586"/>
            <a:ext cx="121219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Echo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request</a:t>
            </a:r>
          </a:p>
        </p:txBody>
      </p:sp>
      <p:sp>
        <p:nvSpPr>
          <p:cNvPr id="82970" name="Text Box 25">
            <a:extLst>
              <a:ext uri="{FF2B5EF4-FFF2-40B4-BE49-F238E27FC236}">
                <a16:creationId xmlns:a16="http://schemas.microsoft.com/office/drawing/2014/main" id="{0EAB41F9-F0EB-0E4E-9D1D-C547C0F26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520" y="4719935"/>
            <a:ext cx="16401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Echo reply</a:t>
            </a:r>
          </a:p>
        </p:txBody>
      </p:sp>
      <p:grpSp>
        <p:nvGrpSpPr>
          <p:cNvPr id="27" name="Group 150">
            <a:extLst>
              <a:ext uri="{FF2B5EF4-FFF2-40B4-BE49-F238E27FC236}">
                <a16:creationId xmlns:a16="http://schemas.microsoft.com/office/drawing/2014/main" id="{40BAD5BD-A59B-E34D-B770-B11E7ABD5F16}"/>
              </a:ext>
            </a:extLst>
          </p:cNvPr>
          <p:cNvGrpSpPr>
            <a:grpSpLocks/>
          </p:cNvGrpSpPr>
          <p:nvPr/>
        </p:nvGrpSpPr>
        <p:grpSpPr bwMode="auto">
          <a:xfrm>
            <a:off x="3856039" y="2324101"/>
            <a:ext cx="698500" cy="355600"/>
            <a:chOff x="4396" y="1245"/>
            <a:chExt cx="672" cy="248"/>
          </a:xfrm>
        </p:grpSpPr>
        <p:sp>
          <p:nvSpPr>
            <p:cNvPr id="28" name="Oval 407">
              <a:extLst>
                <a:ext uri="{FF2B5EF4-FFF2-40B4-BE49-F238E27FC236}">
                  <a16:creationId xmlns:a16="http://schemas.microsoft.com/office/drawing/2014/main" id="{2F23F68A-187B-EC42-B708-3BC8CEAE5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410">
              <a:extLst>
                <a:ext uri="{FF2B5EF4-FFF2-40B4-BE49-F238E27FC236}">
                  <a16:creationId xmlns:a16="http://schemas.microsoft.com/office/drawing/2014/main" id="{F2F245EB-5BD8-1C49-B234-BC65BAEBF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" name="Oval 411">
              <a:extLst>
                <a:ext uri="{FF2B5EF4-FFF2-40B4-BE49-F238E27FC236}">
                  <a16:creationId xmlns:a16="http://schemas.microsoft.com/office/drawing/2014/main" id="{B8A9AB1C-FC64-AF49-A3F3-616B446DC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31" name="Group 154">
              <a:extLst>
                <a:ext uri="{FF2B5EF4-FFF2-40B4-BE49-F238E27FC236}">
                  <a16:creationId xmlns:a16="http://schemas.microsoft.com/office/drawing/2014/main" id="{EE7EDD96-66C3-1249-B0BE-37FD37A12F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4" name="Freeform 155">
                <a:extLst>
                  <a:ext uri="{FF2B5EF4-FFF2-40B4-BE49-F238E27FC236}">
                    <a16:creationId xmlns:a16="http://schemas.microsoft.com/office/drawing/2014/main" id="{85E97E66-8EF9-7648-8390-86105FE1FF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56">
                <a:extLst>
                  <a:ext uri="{FF2B5EF4-FFF2-40B4-BE49-F238E27FC236}">
                    <a16:creationId xmlns:a16="http://schemas.microsoft.com/office/drawing/2014/main" id="{5249FBBE-5618-DF46-9249-9C07138CC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" name="Line 157">
              <a:extLst>
                <a:ext uri="{FF2B5EF4-FFF2-40B4-BE49-F238E27FC236}">
                  <a16:creationId xmlns:a16="http://schemas.microsoft.com/office/drawing/2014/main" id="{50865181-82CE-6B47-B817-EC5A803A1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58">
              <a:extLst>
                <a:ext uri="{FF2B5EF4-FFF2-40B4-BE49-F238E27FC236}">
                  <a16:creationId xmlns:a16="http://schemas.microsoft.com/office/drawing/2014/main" id="{D036DEA6-AC7D-D04E-8567-1C26547A7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150">
            <a:extLst>
              <a:ext uri="{FF2B5EF4-FFF2-40B4-BE49-F238E27FC236}">
                <a16:creationId xmlns:a16="http://schemas.microsoft.com/office/drawing/2014/main" id="{8ACF82E7-C45E-3044-BF48-0917010C73CF}"/>
              </a:ext>
            </a:extLst>
          </p:cNvPr>
          <p:cNvGrpSpPr>
            <a:grpSpLocks/>
          </p:cNvGrpSpPr>
          <p:nvPr/>
        </p:nvGrpSpPr>
        <p:grpSpPr bwMode="auto">
          <a:xfrm>
            <a:off x="5688011" y="2314064"/>
            <a:ext cx="698500" cy="355600"/>
            <a:chOff x="4396" y="1245"/>
            <a:chExt cx="672" cy="248"/>
          </a:xfrm>
        </p:grpSpPr>
        <p:sp>
          <p:nvSpPr>
            <p:cNvPr id="37" name="Oval 407">
              <a:extLst>
                <a:ext uri="{FF2B5EF4-FFF2-40B4-BE49-F238E27FC236}">
                  <a16:creationId xmlns:a16="http://schemas.microsoft.com/office/drawing/2014/main" id="{F45F07C2-6331-3D43-8F92-294A880FE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410">
              <a:extLst>
                <a:ext uri="{FF2B5EF4-FFF2-40B4-BE49-F238E27FC236}">
                  <a16:creationId xmlns:a16="http://schemas.microsoft.com/office/drawing/2014/main" id="{4FE86974-9FA0-6547-992A-8ADB6C3B8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9" name="Oval 411">
              <a:extLst>
                <a:ext uri="{FF2B5EF4-FFF2-40B4-BE49-F238E27FC236}">
                  <a16:creationId xmlns:a16="http://schemas.microsoft.com/office/drawing/2014/main" id="{2103DAEC-A254-EB49-9C36-EEAC4320E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0" name="Group 154">
              <a:extLst>
                <a:ext uri="{FF2B5EF4-FFF2-40B4-BE49-F238E27FC236}">
                  <a16:creationId xmlns:a16="http://schemas.microsoft.com/office/drawing/2014/main" id="{8262F668-4C8C-424A-A8C6-721062A1C9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43" name="Freeform 155">
                <a:extLst>
                  <a:ext uri="{FF2B5EF4-FFF2-40B4-BE49-F238E27FC236}">
                    <a16:creationId xmlns:a16="http://schemas.microsoft.com/office/drawing/2014/main" id="{90E28500-D094-9242-8D6A-0A87E97F5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156">
                <a:extLst>
                  <a:ext uri="{FF2B5EF4-FFF2-40B4-BE49-F238E27FC236}">
                    <a16:creationId xmlns:a16="http://schemas.microsoft.com/office/drawing/2014/main" id="{7F879F00-ACFF-5F4C-A168-C9C48A9CB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" name="Line 157">
              <a:extLst>
                <a:ext uri="{FF2B5EF4-FFF2-40B4-BE49-F238E27FC236}">
                  <a16:creationId xmlns:a16="http://schemas.microsoft.com/office/drawing/2014/main" id="{65C78A97-A2A6-DB4E-8BF6-E79570809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58">
              <a:extLst>
                <a:ext uri="{FF2B5EF4-FFF2-40B4-BE49-F238E27FC236}">
                  <a16:creationId xmlns:a16="http://schemas.microsoft.com/office/drawing/2014/main" id="{CC8C8A9D-EB2C-294F-9A55-BB800BC27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" name="Group 150">
            <a:extLst>
              <a:ext uri="{FF2B5EF4-FFF2-40B4-BE49-F238E27FC236}">
                <a16:creationId xmlns:a16="http://schemas.microsoft.com/office/drawing/2014/main" id="{10206F25-5CD8-5F48-BF50-BEAFFBFD59B7}"/>
              </a:ext>
            </a:extLst>
          </p:cNvPr>
          <p:cNvGrpSpPr>
            <a:grpSpLocks/>
          </p:cNvGrpSpPr>
          <p:nvPr/>
        </p:nvGrpSpPr>
        <p:grpSpPr bwMode="auto">
          <a:xfrm>
            <a:off x="7431303" y="2304027"/>
            <a:ext cx="698500" cy="355600"/>
            <a:chOff x="4396" y="1245"/>
            <a:chExt cx="672" cy="248"/>
          </a:xfrm>
        </p:grpSpPr>
        <p:sp>
          <p:nvSpPr>
            <p:cNvPr id="46" name="Oval 407">
              <a:extLst>
                <a:ext uri="{FF2B5EF4-FFF2-40B4-BE49-F238E27FC236}">
                  <a16:creationId xmlns:a16="http://schemas.microsoft.com/office/drawing/2014/main" id="{3480E84D-7586-DF47-85BD-624888D63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" name="Rectangle 410">
              <a:extLst>
                <a:ext uri="{FF2B5EF4-FFF2-40B4-BE49-F238E27FC236}">
                  <a16:creationId xmlns:a16="http://schemas.microsoft.com/office/drawing/2014/main" id="{D5ECA9BF-869C-4341-9C9D-4314518AD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" name="Oval 411">
              <a:extLst>
                <a:ext uri="{FF2B5EF4-FFF2-40B4-BE49-F238E27FC236}">
                  <a16:creationId xmlns:a16="http://schemas.microsoft.com/office/drawing/2014/main" id="{526522EF-F7D6-B148-A09C-FD5091820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9" name="Group 154">
              <a:extLst>
                <a:ext uri="{FF2B5EF4-FFF2-40B4-BE49-F238E27FC236}">
                  <a16:creationId xmlns:a16="http://schemas.microsoft.com/office/drawing/2014/main" id="{0F2F5F5F-8936-F641-B09B-68E8979BCE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2" name="Freeform 155">
                <a:extLst>
                  <a:ext uri="{FF2B5EF4-FFF2-40B4-BE49-F238E27FC236}">
                    <a16:creationId xmlns:a16="http://schemas.microsoft.com/office/drawing/2014/main" id="{C0694417-5AC7-D848-AC6F-10BF95107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56">
                <a:extLst>
                  <a:ext uri="{FF2B5EF4-FFF2-40B4-BE49-F238E27FC236}">
                    <a16:creationId xmlns:a16="http://schemas.microsoft.com/office/drawing/2014/main" id="{1BFEE2A3-5DD7-5B4E-87A1-00CF64B192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" name="Line 157">
              <a:extLst>
                <a:ext uri="{FF2B5EF4-FFF2-40B4-BE49-F238E27FC236}">
                  <a16:creationId xmlns:a16="http://schemas.microsoft.com/office/drawing/2014/main" id="{420CC042-031F-074D-ABE3-630075F9B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58">
              <a:extLst>
                <a:ext uri="{FF2B5EF4-FFF2-40B4-BE49-F238E27FC236}">
                  <a16:creationId xmlns:a16="http://schemas.microsoft.com/office/drawing/2014/main" id="{0C4061F6-7F3A-CD45-8E36-FC58B1AC77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" name="Group 135">
            <a:extLst>
              <a:ext uri="{FF2B5EF4-FFF2-40B4-BE49-F238E27FC236}">
                <a16:creationId xmlns:a16="http://schemas.microsoft.com/office/drawing/2014/main" id="{261EA0E8-CBD3-8A49-BEF7-0A038EB1BADA}"/>
              </a:ext>
            </a:extLst>
          </p:cNvPr>
          <p:cNvGrpSpPr>
            <a:grpSpLocks/>
          </p:cNvGrpSpPr>
          <p:nvPr/>
        </p:nvGrpSpPr>
        <p:grpSpPr bwMode="auto">
          <a:xfrm>
            <a:off x="2294344" y="2300287"/>
            <a:ext cx="641350" cy="558800"/>
            <a:chOff x="-44" y="1473"/>
            <a:chExt cx="981" cy="1105"/>
          </a:xfrm>
        </p:grpSpPr>
        <p:pic>
          <p:nvPicPr>
            <p:cNvPr id="55" name="Picture 136" descr="desktop_computer_stylized_medium">
              <a:extLst>
                <a:ext uri="{FF2B5EF4-FFF2-40B4-BE49-F238E27FC236}">
                  <a16:creationId xmlns:a16="http://schemas.microsoft.com/office/drawing/2014/main" id="{AF5FCF5D-6A5E-934F-8A2F-332BEF2A84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Freeform 137">
              <a:extLst>
                <a:ext uri="{FF2B5EF4-FFF2-40B4-BE49-F238E27FC236}">
                  <a16:creationId xmlns:a16="http://schemas.microsoft.com/office/drawing/2014/main" id="{BCB5AE2D-F619-2048-8459-F2DC2F7079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7" name="Group 135">
            <a:extLst>
              <a:ext uri="{FF2B5EF4-FFF2-40B4-BE49-F238E27FC236}">
                <a16:creationId xmlns:a16="http://schemas.microsoft.com/office/drawing/2014/main" id="{46D3D0C0-238E-CB43-B008-94A83B1D5739}"/>
              </a:ext>
            </a:extLst>
          </p:cNvPr>
          <p:cNvGrpSpPr>
            <a:grpSpLocks/>
          </p:cNvGrpSpPr>
          <p:nvPr/>
        </p:nvGrpSpPr>
        <p:grpSpPr bwMode="auto">
          <a:xfrm>
            <a:off x="8837015" y="2178844"/>
            <a:ext cx="641350" cy="558800"/>
            <a:chOff x="-44" y="1473"/>
            <a:chExt cx="981" cy="1105"/>
          </a:xfrm>
        </p:grpSpPr>
        <p:pic>
          <p:nvPicPr>
            <p:cNvPr id="58" name="Picture 136" descr="desktop_computer_stylized_medium">
              <a:extLst>
                <a:ext uri="{FF2B5EF4-FFF2-40B4-BE49-F238E27FC236}">
                  <a16:creationId xmlns:a16="http://schemas.microsoft.com/office/drawing/2014/main" id="{78CCDFA3-999C-D945-870D-2ACD69D221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Freeform 137">
              <a:extLst>
                <a:ext uri="{FF2B5EF4-FFF2-40B4-BE49-F238E27FC236}">
                  <a16:creationId xmlns:a16="http://schemas.microsoft.com/office/drawing/2014/main" id="{1B4CB461-6948-EA4F-A8C3-FE1CC80FC9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5A77D7A-928F-8F41-B159-EB196C781DEA}"/>
              </a:ext>
            </a:extLst>
          </p:cNvPr>
          <p:cNvSpPr txBox="1"/>
          <p:nvPr/>
        </p:nvSpPr>
        <p:spPr>
          <a:xfrm>
            <a:off x="2514601" y="1764690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4BE429F-C09E-8140-8364-005F3B869774}"/>
              </a:ext>
            </a:extLst>
          </p:cNvPr>
          <p:cNvSpPr txBox="1"/>
          <p:nvPr/>
        </p:nvSpPr>
        <p:spPr>
          <a:xfrm>
            <a:off x="9113937" y="1765043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CA1D54-41EB-BA43-9B7D-FD54E140A5D6}"/>
              </a:ext>
            </a:extLst>
          </p:cNvPr>
          <p:cNvSpPr txBox="1"/>
          <p:nvPr/>
        </p:nvSpPr>
        <p:spPr>
          <a:xfrm>
            <a:off x="3962625" y="1751217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6ACE099-EB17-CD41-B901-ED693CAA7EE3}"/>
              </a:ext>
            </a:extLst>
          </p:cNvPr>
          <p:cNvSpPr txBox="1"/>
          <p:nvPr/>
        </p:nvSpPr>
        <p:spPr>
          <a:xfrm>
            <a:off x="5794597" y="1750746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E0A288-DB86-1D4A-84EB-5C03983EA122}"/>
              </a:ext>
            </a:extLst>
          </p:cNvPr>
          <p:cNvSpPr txBox="1"/>
          <p:nvPr/>
        </p:nvSpPr>
        <p:spPr>
          <a:xfrm>
            <a:off x="7484595" y="1764268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R3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BE71B15-F243-DD4E-B20E-2824412FF38C}"/>
              </a:ext>
            </a:extLst>
          </p:cNvPr>
          <p:cNvSpPr/>
          <p:nvPr/>
        </p:nvSpPr>
        <p:spPr>
          <a:xfrm>
            <a:off x="1727200" y="3124200"/>
            <a:ext cx="567144" cy="242570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7AF8B-5E7D-794C-A2DC-58DECBFBB4D5}"/>
              </a:ext>
            </a:extLst>
          </p:cNvPr>
          <p:cNvSpPr txBox="1"/>
          <p:nvPr/>
        </p:nvSpPr>
        <p:spPr>
          <a:xfrm>
            <a:off x="254002" y="3886200"/>
            <a:ext cx="13166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Helvetica" pitchFamily="2" charset="0"/>
              </a:rPr>
              <a:t>Ping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E7D342-A741-6748-8B7D-E24D6F370097}"/>
              </a:ext>
            </a:extLst>
          </p:cNvPr>
          <p:cNvSpPr txBox="1"/>
          <p:nvPr/>
        </p:nvSpPr>
        <p:spPr>
          <a:xfrm>
            <a:off x="9406713" y="6139190"/>
            <a:ext cx="2762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 small demo…</a:t>
            </a:r>
          </a:p>
        </p:txBody>
      </p:sp>
    </p:spTree>
    <p:extLst>
      <p:ext uri="{BB962C8B-B14F-4D97-AF65-F5344CB8AC3E}">
        <p14:creationId xmlns:p14="http://schemas.microsoft.com/office/powerpoint/2010/main" val="287693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61" grpId="0" animBg="1"/>
      <p:bldP spid="82962" grpId="0" animBg="1"/>
      <p:bldP spid="82963" grpId="0" animBg="1"/>
      <p:bldP spid="82964" grpId="0" animBg="1"/>
      <p:bldP spid="82965" grpId="0" animBg="1"/>
      <p:bldP spid="82966" grpId="0" animBg="1"/>
      <p:bldP spid="82967" grpId="0" animBg="1"/>
      <p:bldP spid="82968" grpId="0" animBg="1"/>
      <p:bldP spid="82969" grpId="0"/>
      <p:bldP spid="82970" grpId="0"/>
      <p:bldP spid="3" grpId="0" animBg="1"/>
      <p:bldP spid="4" grpId="0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24C9-ADFD-8F42-8F8B-2B810EE7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91E22-1994-124A-8D63-E6CDB4A78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that can record the router-level path taken by packets</a:t>
            </a:r>
          </a:p>
          <a:p>
            <a:r>
              <a:rPr lang="en-US" dirty="0"/>
              <a:t>A clever use of the IP </a:t>
            </a:r>
            <a:r>
              <a:rPr lang="en-US" dirty="0">
                <a:solidFill>
                  <a:srgbClr val="C00000"/>
                </a:solidFill>
              </a:rPr>
              <a:t>time-to-live</a:t>
            </a:r>
            <a:r>
              <a:rPr lang="en-US" dirty="0"/>
              <a:t> (TTL) field</a:t>
            </a:r>
          </a:p>
          <a:p>
            <a:r>
              <a:rPr lang="en-US" dirty="0"/>
              <a:t>In general, when a router receives an IP packet, it decrements the TTL field on the packet</a:t>
            </a:r>
          </a:p>
          <a:p>
            <a:pPr lvl="1"/>
            <a:r>
              <a:rPr lang="en-US" dirty="0"/>
              <a:t>A failsafe mechanism to ensure packets don’t keep taking up network resources for too long</a:t>
            </a:r>
          </a:p>
          <a:p>
            <a:r>
              <a:rPr lang="en-US" dirty="0"/>
              <a:t>If a router receives a packet with TTL=0, it sends an </a:t>
            </a:r>
            <a:r>
              <a:rPr lang="en-US" dirty="0">
                <a:solidFill>
                  <a:srgbClr val="C00000"/>
                </a:solidFill>
              </a:rPr>
              <a:t>ICMP time exceeded</a:t>
            </a:r>
            <a:r>
              <a:rPr lang="en-US" dirty="0"/>
              <a:t> message (type=11, code=0) to the source endpoint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7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DB27A-890E-2C47-96C7-BD770D3A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1760-682F-2842-BE4C-2F6D24E27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0100" cy="4351338"/>
          </a:xfrm>
        </p:spPr>
        <p:txBody>
          <a:bodyPr/>
          <a:lstStyle/>
          <a:p>
            <a:r>
              <a:rPr lang="en-US" dirty="0"/>
              <a:t>Traceroute sends multiple packets to a destination endpoint</a:t>
            </a:r>
          </a:p>
          <a:p>
            <a:r>
              <a:rPr lang="en-US" dirty="0"/>
              <a:t>But it </a:t>
            </a:r>
            <a:r>
              <a:rPr lang="en-US" dirty="0">
                <a:solidFill>
                  <a:srgbClr val="C00000"/>
                </a:solidFill>
              </a:rPr>
              <a:t>progressively increases the TTL</a:t>
            </a:r>
            <a:r>
              <a:rPr lang="en-US" dirty="0"/>
              <a:t> on those packets: 1, 2, ...</a:t>
            </a:r>
          </a:p>
          <a:p>
            <a:r>
              <a:rPr lang="en-US" dirty="0"/>
              <a:t>Every time a time exceeded message is received, record the router’s IP address</a:t>
            </a:r>
          </a:p>
          <a:p>
            <a:r>
              <a:rPr lang="en-US" dirty="0"/>
              <a:t>Process repeated until the destination endpoint is reached</a:t>
            </a:r>
          </a:p>
          <a:p>
            <a:r>
              <a:rPr lang="en-US" dirty="0"/>
              <a:t>If the packet reaches the destination endpoint (i.e.: TTL is high enough), then the endpoint sends a </a:t>
            </a:r>
            <a:r>
              <a:rPr lang="en-US" dirty="0">
                <a:solidFill>
                  <a:srgbClr val="C00000"/>
                </a:solidFill>
              </a:rPr>
              <a:t>port unreachable</a:t>
            </a:r>
            <a:r>
              <a:rPr lang="en-US" dirty="0"/>
              <a:t> message (type=3, code=3)</a:t>
            </a:r>
          </a:p>
        </p:txBody>
      </p:sp>
    </p:spTree>
    <p:extLst>
      <p:ext uri="{BB962C8B-B14F-4D97-AF65-F5344CB8AC3E}">
        <p14:creationId xmlns:p14="http://schemas.microsoft.com/office/powerpoint/2010/main" val="303612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CDD8-1189-E043-8708-08B64C06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Traceroute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D0CC9134-8A6B-D54B-A4F1-8E6A526BD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4871" y="20447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E56F2D1B-0B38-2243-B339-185ABBD6BB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2471" y="2349499"/>
            <a:ext cx="7220" cy="4229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0691E6C9-FF90-434F-84D4-5DE9872B65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0270" y="2273299"/>
            <a:ext cx="37181" cy="430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8B406C48-83BC-DD41-A929-0C9AD0B41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2870" y="2273299"/>
            <a:ext cx="79149" cy="430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40C068B6-217B-B243-AF90-3081C753DA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5470" y="2273299"/>
            <a:ext cx="41963" cy="430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268E2AD0-580B-BE40-98B9-454877C5A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19471" y="2273300"/>
            <a:ext cx="0" cy="430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FCC2190C-36F2-E946-9C9C-BA2342C96CF9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9576450" y="2894012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8E0F94B2-BD72-3B46-8D5E-C8B3D76588D2}"/>
              </a:ext>
            </a:extLst>
          </p:cNvPr>
          <p:cNvSpPr>
            <a:spLocks noChangeShapeType="1"/>
          </p:cNvSpPr>
          <p:nvPr/>
        </p:nvSpPr>
        <p:spPr bwMode="auto">
          <a:xfrm>
            <a:off x="9973624" y="3645694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BE8264D1-9880-0946-BD1C-7A3591941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2471" y="2654300"/>
            <a:ext cx="1447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2">
            <a:extLst>
              <a:ext uri="{FF2B5EF4-FFF2-40B4-BE49-F238E27FC236}">
                <a16:creationId xmlns:a16="http://schemas.microsoft.com/office/drawing/2014/main" id="{366F4360-63B9-F444-A4AD-956E7F021C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48302" y="4216400"/>
            <a:ext cx="1752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3">
            <a:extLst>
              <a:ext uri="{FF2B5EF4-FFF2-40B4-BE49-F238E27FC236}">
                <a16:creationId xmlns:a16="http://schemas.microsoft.com/office/drawing/2014/main" id="{345D2C26-6934-9542-995A-D70BA9BA36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4372" y="4471973"/>
            <a:ext cx="1447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24">
            <a:extLst>
              <a:ext uri="{FF2B5EF4-FFF2-40B4-BE49-F238E27FC236}">
                <a16:creationId xmlns:a16="http://schemas.microsoft.com/office/drawing/2014/main" id="{0F716816-0945-3548-A2D1-B27A92B8B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27" y="2354496"/>
            <a:ext cx="220363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TTL=1, </a:t>
            </a:r>
            <a:r>
              <a:rPr lang="en-US" altLang="en-US" sz="2000" dirty="0" err="1">
                <a:latin typeface="Arial" panose="020B0604020202020204" pitchFamily="34" charset="0"/>
              </a:rPr>
              <a:t>dest</a:t>
            </a:r>
            <a:r>
              <a:rPr lang="en-US" altLang="en-US" sz="2000" dirty="0">
                <a:latin typeface="Arial" panose="020B0604020202020204" pitchFamily="34" charset="0"/>
              </a:rPr>
              <a:t> = B, </a:t>
            </a:r>
            <a:r>
              <a:rPr lang="en-US" altLang="en-US" sz="2000" dirty="0" err="1">
                <a:latin typeface="Arial" panose="020B0604020202020204" pitchFamily="34" charset="0"/>
              </a:rPr>
              <a:t>dstport</a:t>
            </a:r>
            <a:r>
              <a:rPr lang="en-US" altLang="en-US" sz="2000" dirty="0">
                <a:latin typeface="Arial" panose="020B0604020202020204" pitchFamily="34" charset="0"/>
              </a:rPr>
              <a:t> = invalid</a:t>
            </a:r>
          </a:p>
        </p:txBody>
      </p:sp>
      <p:grpSp>
        <p:nvGrpSpPr>
          <p:cNvPr id="22" name="Group 150">
            <a:extLst>
              <a:ext uri="{FF2B5EF4-FFF2-40B4-BE49-F238E27FC236}">
                <a16:creationId xmlns:a16="http://schemas.microsoft.com/office/drawing/2014/main" id="{5A6A43B2-BDA1-5A4B-A649-39930CD93EDC}"/>
              </a:ext>
            </a:extLst>
          </p:cNvPr>
          <p:cNvGrpSpPr>
            <a:grpSpLocks/>
          </p:cNvGrpSpPr>
          <p:nvPr/>
        </p:nvGrpSpPr>
        <p:grpSpPr bwMode="auto">
          <a:xfrm>
            <a:off x="3879110" y="1854201"/>
            <a:ext cx="698500" cy="355600"/>
            <a:chOff x="4396" y="1245"/>
            <a:chExt cx="672" cy="248"/>
          </a:xfrm>
        </p:grpSpPr>
        <p:sp>
          <p:nvSpPr>
            <p:cNvPr id="23" name="Oval 407">
              <a:extLst>
                <a:ext uri="{FF2B5EF4-FFF2-40B4-BE49-F238E27FC236}">
                  <a16:creationId xmlns:a16="http://schemas.microsoft.com/office/drawing/2014/main" id="{6AD86F8E-EC5F-DF4C-93B9-BD0688907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410">
              <a:extLst>
                <a:ext uri="{FF2B5EF4-FFF2-40B4-BE49-F238E27FC236}">
                  <a16:creationId xmlns:a16="http://schemas.microsoft.com/office/drawing/2014/main" id="{7059E769-3EDD-9E4C-8E01-712702A99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" name="Oval 411">
              <a:extLst>
                <a:ext uri="{FF2B5EF4-FFF2-40B4-BE49-F238E27FC236}">
                  <a16:creationId xmlns:a16="http://schemas.microsoft.com/office/drawing/2014/main" id="{6ABB1726-6B1B-2142-8553-A58959702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Group 154">
              <a:extLst>
                <a:ext uri="{FF2B5EF4-FFF2-40B4-BE49-F238E27FC236}">
                  <a16:creationId xmlns:a16="http://schemas.microsoft.com/office/drawing/2014/main" id="{8EAED737-2DAC-6E44-88D4-27974CAF02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29" name="Freeform 155">
                <a:extLst>
                  <a:ext uri="{FF2B5EF4-FFF2-40B4-BE49-F238E27FC236}">
                    <a16:creationId xmlns:a16="http://schemas.microsoft.com/office/drawing/2014/main" id="{1DBDA927-40D1-FA4D-9260-8953481DF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56">
                <a:extLst>
                  <a:ext uri="{FF2B5EF4-FFF2-40B4-BE49-F238E27FC236}">
                    <a16:creationId xmlns:a16="http://schemas.microsoft.com/office/drawing/2014/main" id="{69D8F6DD-97FC-E740-815C-E770CC1391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" name="Line 157">
              <a:extLst>
                <a:ext uri="{FF2B5EF4-FFF2-40B4-BE49-F238E27FC236}">
                  <a16:creationId xmlns:a16="http://schemas.microsoft.com/office/drawing/2014/main" id="{E7144350-DCED-1346-81AE-48C1E636F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58">
              <a:extLst>
                <a:ext uri="{FF2B5EF4-FFF2-40B4-BE49-F238E27FC236}">
                  <a16:creationId xmlns:a16="http://schemas.microsoft.com/office/drawing/2014/main" id="{0E0C2E36-9312-7F49-A6E7-35A20B587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150">
            <a:extLst>
              <a:ext uri="{FF2B5EF4-FFF2-40B4-BE49-F238E27FC236}">
                <a16:creationId xmlns:a16="http://schemas.microsoft.com/office/drawing/2014/main" id="{21FDC89E-40E1-C44E-8EAA-AA358D92FA66}"/>
              </a:ext>
            </a:extLst>
          </p:cNvPr>
          <p:cNvGrpSpPr>
            <a:grpSpLocks/>
          </p:cNvGrpSpPr>
          <p:nvPr/>
        </p:nvGrpSpPr>
        <p:grpSpPr bwMode="auto">
          <a:xfrm>
            <a:off x="5711082" y="1844164"/>
            <a:ext cx="698500" cy="355600"/>
            <a:chOff x="4396" y="1245"/>
            <a:chExt cx="672" cy="248"/>
          </a:xfrm>
        </p:grpSpPr>
        <p:sp>
          <p:nvSpPr>
            <p:cNvPr id="32" name="Oval 407">
              <a:extLst>
                <a:ext uri="{FF2B5EF4-FFF2-40B4-BE49-F238E27FC236}">
                  <a16:creationId xmlns:a16="http://schemas.microsoft.com/office/drawing/2014/main" id="{A1E214B8-C6E2-134E-855B-470D1F6A7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410">
              <a:extLst>
                <a:ext uri="{FF2B5EF4-FFF2-40B4-BE49-F238E27FC236}">
                  <a16:creationId xmlns:a16="http://schemas.microsoft.com/office/drawing/2014/main" id="{E404DD1E-39CB-814E-98EB-02398FFC7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4" name="Oval 411">
              <a:extLst>
                <a:ext uri="{FF2B5EF4-FFF2-40B4-BE49-F238E27FC236}">
                  <a16:creationId xmlns:a16="http://schemas.microsoft.com/office/drawing/2014/main" id="{26EDF2E7-5F2C-5E4F-9711-267A7247C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35" name="Group 154">
              <a:extLst>
                <a:ext uri="{FF2B5EF4-FFF2-40B4-BE49-F238E27FC236}">
                  <a16:creationId xmlns:a16="http://schemas.microsoft.com/office/drawing/2014/main" id="{0F78022C-76AA-754A-B6C5-8447D9272B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8" name="Freeform 155">
                <a:extLst>
                  <a:ext uri="{FF2B5EF4-FFF2-40B4-BE49-F238E27FC236}">
                    <a16:creationId xmlns:a16="http://schemas.microsoft.com/office/drawing/2014/main" id="{BFD30065-477C-4047-A914-B4475400CB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56">
                <a:extLst>
                  <a:ext uri="{FF2B5EF4-FFF2-40B4-BE49-F238E27FC236}">
                    <a16:creationId xmlns:a16="http://schemas.microsoft.com/office/drawing/2014/main" id="{7DBDD27E-1A8D-FD44-96F4-0F8870ECBD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" name="Line 157">
              <a:extLst>
                <a:ext uri="{FF2B5EF4-FFF2-40B4-BE49-F238E27FC236}">
                  <a16:creationId xmlns:a16="http://schemas.microsoft.com/office/drawing/2014/main" id="{A3370389-1F0E-B74C-B61D-A9249EC2A3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58">
              <a:extLst>
                <a:ext uri="{FF2B5EF4-FFF2-40B4-BE49-F238E27FC236}">
                  <a16:creationId xmlns:a16="http://schemas.microsoft.com/office/drawing/2014/main" id="{81B4043B-EC57-FB4F-A6B5-320BB4A39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150">
            <a:extLst>
              <a:ext uri="{FF2B5EF4-FFF2-40B4-BE49-F238E27FC236}">
                <a16:creationId xmlns:a16="http://schemas.microsoft.com/office/drawing/2014/main" id="{56D67E90-F69F-C94C-8227-D885CAA9C447}"/>
              </a:ext>
            </a:extLst>
          </p:cNvPr>
          <p:cNvGrpSpPr>
            <a:grpSpLocks/>
          </p:cNvGrpSpPr>
          <p:nvPr/>
        </p:nvGrpSpPr>
        <p:grpSpPr bwMode="auto">
          <a:xfrm>
            <a:off x="7454374" y="1834127"/>
            <a:ext cx="698500" cy="355600"/>
            <a:chOff x="4396" y="1245"/>
            <a:chExt cx="672" cy="248"/>
          </a:xfrm>
        </p:grpSpPr>
        <p:sp>
          <p:nvSpPr>
            <p:cNvPr id="41" name="Oval 407">
              <a:extLst>
                <a:ext uri="{FF2B5EF4-FFF2-40B4-BE49-F238E27FC236}">
                  <a16:creationId xmlns:a16="http://schemas.microsoft.com/office/drawing/2014/main" id="{569D4F32-4501-8B4D-925A-FB252FC78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2" name="Rectangle 410">
              <a:extLst>
                <a:ext uri="{FF2B5EF4-FFF2-40B4-BE49-F238E27FC236}">
                  <a16:creationId xmlns:a16="http://schemas.microsoft.com/office/drawing/2014/main" id="{533E5B37-D478-7F46-8FA0-521597EF0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" name="Oval 411">
              <a:extLst>
                <a:ext uri="{FF2B5EF4-FFF2-40B4-BE49-F238E27FC236}">
                  <a16:creationId xmlns:a16="http://schemas.microsoft.com/office/drawing/2014/main" id="{D74C71BB-710E-1F4E-B8D8-05423F12D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" name="Group 154">
              <a:extLst>
                <a:ext uri="{FF2B5EF4-FFF2-40B4-BE49-F238E27FC236}">
                  <a16:creationId xmlns:a16="http://schemas.microsoft.com/office/drawing/2014/main" id="{F76D1F32-AA2F-834C-98C2-685D22C4A5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47" name="Freeform 155">
                <a:extLst>
                  <a:ext uri="{FF2B5EF4-FFF2-40B4-BE49-F238E27FC236}">
                    <a16:creationId xmlns:a16="http://schemas.microsoft.com/office/drawing/2014/main" id="{91F655FF-0572-6243-BCFC-552BFFF13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56">
                <a:extLst>
                  <a:ext uri="{FF2B5EF4-FFF2-40B4-BE49-F238E27FC236}">
                    <a16:creationId xmlns:a16="http://schemas.microsoft.com/office/drawing/2014/main" id="{81528D7D-58AE-F642-A9FF-24B962179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" name="Line 157">
              <a:extLst>
                <a:ext uri="{FF2B5EF4-FFF2-40B4-BE49-F238E27FC236}">
                  <a16:creationId xmlns:a16="http://schemas.microsoft.com/office/drawing/2014/main" id="{EE79202F-0597-7743-9224-648C64CF1E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58">
              <a:extLst>
                <a:ext uri="{FF2B5EF4-FFF2-40B4-BE49-F238E27FC236}">
                  <a16:creationId xmlns:a16="http://schemas.microsoft.com/office/drawing/2014/main" id="{7E227304-05CC-E74C-B494-B02E0EE36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135">
            <a:extLst>
              <a:ext uri="{FF2B5EF4-FFF2-40B4-BE49-F238E27FC236}">
                <a16:creationId xmlns:a16="http://schemas.microsoft.com/office/drawing/2014/main" id="{6CDD2B50-27DB-ED47-B619-D062F5EE8683}"/>
              </a:ext>
            </a:extLst>
          </p:cNvPr>
          <p:cNvGrpSpPr>
            <a:grpSpLocks/>
          </p:cNvGrpSpPr>
          <p:nvPr/>
        </p:nvGrpSpPr>
        <p:grpSpPr bwMode="auto">
          <a:xfrm>
            <a:off x="2317415" y="1830387"/>
            <a:ext cx="641350" cy="558800"/>
            <a:chOff x="-44" y="1473"/>
            <a:chExt cx="981" cy="1105"/>
          </a:xfrm>
        </p:grpSpPr>
        <p:pic>
          <p:nvPicPr>
            <p:cNvPr id="50" name="Picture 136" descr="desktop_computer_stylized_medium">
              <a:extLst>
                <a:ext uri="{FF2B5EF4-FFF2-40B4-BE49-F238E27FC236}">
                  <a16:creationId xmlns:a16="http://schemas.microsoft.com/office/drawing/2014/main" id="{41F2889F-9C4E-AB4F-BAE9-F7DCB8FB97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Freeform 137">
              <a:extLst>
                <a:ext uri="{FF2B5EF4-FFF2-40B4-BE49-F238E27FC236}">
                  <a16:creationId xmlns:a16="http://schemas.microsoft.com/office/drawing/2014/main" id="{9AAEE497-734C-F940-9A88-57CF409A47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2" name="Group 135">
            <a:extLst>
              <a:ext uri="{FF2B5EF4-FFF2-40B4-BE49-F238E27FC236}">
                <a16:creationId xmlns:a16="http://schemas.microsoft.com/office/drawing/2014/main" id="{E231634C-A806-9146-AFE7-557B0CA56928}"/>
              </a:ext>
            </a:extLst>
          </p:cNvPr>
          <p:cNvGrpSpPr>
            <a:grpSpLocks/>
          </p:cNvGrpSpPr>
          <p:nvPr/>
        </p:nvGrpSpPr>
        <p:grpSpPr bwMode="auto">
          <a:xfrm>
            <a:off x="8860086" y="1708944"/>
            <a:ext cx="641350" cy="558800"/>
            <a:chOff x="-44" y="1473"/>
            <a:chExt cx="981" cy="1105"/>
          </a:xfrm>
        </p:grpSpPr>
        <p:pic>
          <p:nvPicPr>
            <p:cNvPr id="53" name="Picture 136" descr="desktop_computer_stylized_medium">
              <a:extLst>
                <a:ext uri="{FF2B5EF4-FFF2-40B4-BE49-F238E27FC236}">
                  <a16:creationId xmlns:a16="http://schemas.microsoft.com/office/drawing/2014/main" id="{771FED8E-944A-404C-97C9-3A1A148C86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Freeform 137">
              <a:extLst>
                <a:ext uri="{FF2B5EF4-FFF2-40B4-BE49-F238E27FC236}">
                  <a16:creationId xmlns:a16="http://schemas.microsoft.com/office/drawing/2014/main" id="{C6B3CC09-FBD6-3F44-B9C8-82727064C1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4ADB4EC0-306E-7349-B124-78FF8F573E77}"/>
              </a:ext>
            </a:extLst>
          </p:cNvPr>
          <p:cNvSpPr txBox="1"/>
          <p:nvPr/>
        </p:nvSpPr>
        <p:spPr>
          <a:xfrm>
            <a:off x="2537672" y="1294790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695ABB-735F-C24B-9AD2-3F2A3D1E653F}"/>
              </a:ext>
            </a:extLst>
          </p:cNvPr>
          <p:cNvSpPr txBox="1"/>
          <p:nvPr/>
        </p:nvSpPr>
        <p:spPr>
          <a:xfrm>
            <a:off x="9137008" y="1295143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00DCE67-D4FF-684C-B078-08E9DD297B27}"/>
              </a:ext>
            </a:extLst>
          </p:cNvPr>
          <p:cNvSpPr txBox="1"/>
          <p:nvPr/>
        </p:nvSpPr>
        <p:spPr>
          <a:xfrm>
            <a:off x="3985696" y="1281317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2336BA-3812-3043-9A2C-057BA9C315FB}"/>
              </a:ext>
            </a:extLst>
          </p:cNvPr>
          <p:cNvSpPr txBox="1"/>
          <p:nvPr/>
        </p:nvSpPr>
        <p:spPr>
          <a:xfrm>
            <a:off x="5817668" y="1280846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E6214D2-E880-4B47-9E30-B2C2D3838CA4}"/>
              </a:ext>
            </a:extLst>
          </p:cNvPr>
          <p:cNvSpPr txBox="1"/>
          <p:nvPr/>
        </p:nvSpPr>
        <p:spPr>
          <a:xfrm>
            <a:off x="7507666" y="1294368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7019A43-EAFE-F24D-B485-D8D7C1F9F81C}"/>
              </a:ext>
            </a:extLst>
          </p:cNvPr>
          <p:cNvSpPr txBox="1"/>
          <p:nvPr/>
        </p:nvSpPr>
        <p:spPr>
          <a:xfrm>
            <a:off x="9414574" y="5977661"/>
            <a:ext cx="2762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 small demo…</a:t>
            </a:r>
          </a:p>
        </p:txBody>
      </p:sp>
      <p:sp>
        <p:nvSpPr>
          <p:cNvPr id="62" name="Line 20">
            <a:extLst>
              <a:ext uri="{FF2B5EF4-FFF2-40B4-BE49-F238E27FC236}">
                <a16:creationId xmlns:a16="http://schemas.microsoft.com/office/drawing/2014/main" id="{D049CAED-60DF-7C4B-A53C-CCCFD2DFB6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2470" y="2908300"/>
            <a:ext cx="1428146" cy="279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24">
            <a:extLst>
              <a:ext uri="{FF2B5EF4-FFF2-40B4-BE49-F238E27FC236}">
                <a16:creationId xmlns:a16="http://schemas.microsoft.com/office/drawing/2014/main" id="{4CFFFC0B-37CC-4140-AF4A-5529164DC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732" y="3155525"/>
            <a:ext cx="22437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Time exceeded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Source: 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R1</a:t>
            </a:r>
          </a:p>
        </p:txBody>
      </p:sp>
      <p:sp>
        <p:nvSpPr>
          <p:cNvPr id="64" name="Line 16">
            <a:extLst>
              <a:ext uri="{FF2B5EF4-FFF2-40B4-BE49-F238E27FC236}">
                <a16:creationId xmlns:a16="http://schemas.microsoft.com/office/drawing/2014/main" id="{AAE7FB99-A713-C646-ACFC-A62F52BB6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4477" y="3899459"/>
            <a:ext cx="1459803" cy="1178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17">
            <a:extLst>
              <a:ext uri="{FF2B5EF4-FFF2-40B4-BE49-F238E27FC236}">
                <a16:creationId xmlns:a16="http://schemas.microsoft.com/office/drawing/2014/main" id="{021A03A2-EDA0-2E4C-8204-950E4CBFE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5133" y="4017298"/>
            <a:ext cx="1752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 Box 24">
            <a:extLst>
              <a:ext uri="{FF2B5EF4-FFF2-40B4-BE49-F238E27FC236}">
                <a16:creationId xmlns:a16="http://schemas.microsoft.com/office/drawing/2014/main" id="{78470FFC-800F-DB49-913A-CF320109E555}"/>
              </a:ext>
            </a:extLst>
          </p:cNvPr>
          <p:cNvSpPr txBox="1">
            <a:spLocks noChangeArrowheads="1"/>
          </p:cNvSpPr>
          <p:nvPr/>
        </p:nvSpPr>
        <p:spPr bwMode="auto">
          <a:xfrm rot="390726">
            <a:off x="2963333" y="3488044"/>
            <a:ext cx="124942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TTL = 2</a:t>
            </a:r>
          </a:p>
        </p:txBody>
      </p:sp>
      <p:sp>
        <p:nvSpPr>
          <p:cNvPr id="67" name="Text Box 24">
            <a:extLst>
              <a:ext uri="{FF2B5EF4-FFF2-40B4-BE49-F238E27FC236}">
                <a16:creationId xmlns:a16="http://schemas.microsoft.com/office/drawing/2014/main" id="{B9A1BB2F-CFBB-E342-BC40-A59942DDB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9749" y="4386218"/>
            <a:ext cx="10079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TE(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R2)</a:t>
            </a:r>
          </a:p>
        </p:txBody>
      </p:sp>
      <p:sp>
        <p:nvSpPr>
          <p:cNvPr id="68" name="Line 17">
            <a:extLst>
              <a:ext uri="{FF2B5EF4-FFF2-40B4-BE49-F238E27FC236}">
                <a16:creationId xmlns:a16="http://schemas.microsoft.com/office/drawing/2014/main" id="{908AF5C2-4732-1A4B-A4B4-DE39052CB3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627" y="4979194"/>
            <a:ext cx="1432642" cy="130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7">
            <a:extLst>
              <a:ext uri="{FF2B5EF4-FFF2-40B4-BE49-F238E27FC236}">
                <a16:creationId xmlns:a16="http://schemas.microsoft.com/office/drawing/2014/main" id="{C7099B37-BC53-5B49-AF38-3FBE52014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8298" y="5110057"/>
            <a:ext cx="1714572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7">
            <a:extLst>
              <a:ext uri="{FF2B5EF4-FFF2-40B4-BE49-F238E27FC236}">
                <a16:creationId xmlns:a16="http://schemas.microsoft.com/office/drawing/2014/main" id="{752AEE33-D6B0-1846-946F-1BB61E8807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8689" y="5262457"/>
            <a:ext cx="1714572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7">
            <a:extLst>
              <a:ext uri="{FF2B5EF4-FFF2-40B4-BE49-F238E27FC236}">
                <a16:creationId xmlns:a16="http://schemas.microsoft.com/office/drawing/2014/main" id="{62A508EB-7AB9-CA43-A8DC-CE4EB5937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6758" y="5429041"/>
            <a:ext cx="1436883" cy="1338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23">
            <a:extLst>
              <a:ext uri="{FF2B5EF4-FFF2-40B4-BE49-F238E27FC236}">
                <a16:creationId xmlns:a16="http://schemas.microsoft.com/office/drawing/2014/main" id="{BB81C043-83B3-9D4E-8348-2B2448D022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6457" y="5669290"/>
            <a:ext cx="1460821" cy="1338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23">
            <a:extLst>
              <a:ext uri="{FF2B5EF4-FFF2-40B4-BE49-F238E27FC236}">
                <a16:creationId xmlns:a16="http://schemas.microsoft.com/office/drawing/2014/main" id="{C4C54456-B000-7942-8CC8-C6C802770C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22019" y="5816600"/>
            <a:ext cx="1670536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23">
            <a:extLst>
              <a:ext uri="{FF2B5EF4-FFF2-40B4-BE49-F238E27FC236}">
                <a16:creationId xmlns:a16="http://schemas.microsoft.com/office/drawing/2014/main" id="{F4B6D5DF-4182-6441-BE18-1A60EDE29F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78456" y="5977661"/>
            <a:ext cx="1670536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23">
            <a:extLst>
              <a:ext uri="{FF2B5EF4-FFF2-40B4-BE49-F238E27FC236}">
                <a16:creationId xmlns:a16="http://schemas.microsoft.com/office/drawing/2014/main" id="{5AC0285B-E4C8-A546-8D39-FD5BE08BFF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1624" y="6129167"/>
            <a:ext cx="1391578" cy="130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24">
            <a:extLst>
              <a:ext uri="{FF2B5EF4-FFF2-40B4-BE49-F238E27FC236}">
                <a16:creationId xmlns:a16="http://schemas.microsoft.com/office/drawing/2014/main" id="{6C3680D6-FF00-C842-A20C-7688517F8086}"/>
              </a:ext>
            </a:extLst>
          </p:cNvPr>
          <p:cNvSpPr txBox="1">
            <a:spLocks noChangeArrowheads="1"/>
          </p:cNvSpPr>
          <p:nvPr/>
        </p:nvSpPr>
        <p:spPr bwMode="auto">
          <a:xfrm rot="21135758">
            <a:off x="7771847" y="5761177"/>
            <a:ext cx="151621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Port un- reachable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Source: 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96A8A6E-7E5E-8047-A9B9-2B70B30D46C9}"/>
              </a:ext>
            </a:extLst>
          </p:cNvPr>
          <p:cNvSpPr txBox="1"/>
          <p:nvPr/>
        </p:nvSpPr>
        <p:spPr>
          <a:xfrm>
            <a:off x="0" y="4339127"/>
            <a:ext cx="2793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Similarly, capture IP addresses of routers at distance 3, 4, …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D9D552-4B3D-AB4C-8F68-64426CB76992}"/>
              </a:ext>
            </a:extLst>
          </p:cNvPr>
          <p:cNvSpPr txBox="1"/>
          <p:nvPr/>
        </p:nvSpPr>
        <p:spPr>
          <a:xfrm>
            <a:off x="25424" y="5906087"/>
            <a:ext cx="2793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Have full router-level path until destination</a:t>
            </a:r>
          </a:p>
        </p:txBody>
      </p:sp>
    </p:spTree>
    <p:extLst>
      <p:ext uri="{BB962C8B-B14F-4D97-AF65-F5344CB8AC3E}">
        <p14:creationId xmlns:p14="http://schemas.microsoft.com/office/powerpoint/2010/main" val="158723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  <p:bldP spid="20" grpId="0"/>
      <p:bldP spid="61" grpId="0"/>
      <p:bldP spid="62" grpId="0" animBg="1"/>
      <p:bldP spid="63" grpId="0"/>
      <p:bldP spid="64" grpId="0" animBg="1"/>
      <p:bldP spid="65" grpId="0" animBg="1"/>
      <p:bldP spid="66" grpId="0"/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/>
      <p:bldP spid="76" grpId="1"/>
      <p:bldP spid="77" grpId="0"/>
      <p:bldP spid="8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6B6C8-5825-034F-8EFF-380C5AFC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ICMP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7FFFF-FE78-834D-8727-91940DABE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protocol for network diagnostics and troubleshooting</a:t>
            </a:r>
          </a:p>
          <a:p>
            <a:endParaRPr lang="en-US" dirty="0"/>
          </a:p>
          <a:p>
            <a:r>
              <a:rPr lang="en-US" dirty="0"/>
              <a:t>Two useful tools: </a:t>
            </a:r>
            <a:r>
              <a:rPr lang="en-US" dirty="0">
                <a:solidFill>
                  <a:srgbClr val="C00000"/>
                </a:solidFill>
              </a:rPr>
              <a:t>ping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traceroute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Ping: test connectivity to a machine totally outside your control</a:t>
            </a:r>
          </a:p>
          <a:p>
            <a:pPr lvl="1"/>
            <a:r>
              <a:rPr lang="en-US" dirty="0"/>
              <a:t>Use ICMP echo request and reply</a:t>
            </a:r>
          </a:p>
          <a:p>
            <a:pPr lvl="1"/>
            <a:endParaRPr lang="en-US" dirty="0"/>
          </a:p>
          <a:p>
            <a:r>
              <a:rPr lang="en-US" dirty="0"/>
              <a:t>Traceroute: determine router-level path to a remote endpoint</a:t>
            </a:r>
          </a:p>
          <a:p>
            <a:pPr lvl="1"/>
            <a:r>
              <a:rPr lang="en-US" dirty="0"/>
              <a:t>A smart use of the TTL field in the IP header</a:t>
            </a:r>
          </a:p>
        </p:txBody>
      </p:sp>
    </p:spTree>
    <p:extLst>
      <p:ext uri="{BB962C8B-B14F-4D97-AF65-F5344CB8AC3E}">
        <p14:creationId xmlns:p14="http://schemas.microsoft.com/office/powerpoint/2010/main" val="3182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8DB1-F239-2247-B0BE-FF820394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Translation (NAT)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E1B1E-025C-254C-98BF-9CE6ECE725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81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EEA54-24F4-C946-AE87-580B370D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(plane)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15877-5A6C-634E-B0D0-792E5ADD0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312540" cy="5032376"/>
          </a:xfrm>
        </p:spPr>
        <p:txBody>
          <a:bodyPr>
            <a:normAutofit/>
          </a:bodyPr>
          <a:lstStyle/>
          <a:p>
            <a:r>
              <a:rPr lang="en-US" dirty="0"/>
              <a:t>A general-purpose processor that “programs” the data plane:</a:t>
            </a:r>
          </a:p>
          <a:p>
            <a:pPr lvl="1"/>
            <a:r>
              <a:rPr lang="en-US" dirty="0"/>
              <a:t>Forwarding table</a:t>
            </a:r>
          </a:p>
          <a:p>
            <a:pPr lvl="1"/>
            <a:r>
              <a:rPr lang="en-US" dirty="0"/>
              <a:t>Scheduling and buffer management policy</a:t>
            </a:r>
          </a:p>
          <a:p>
            <a:r>
              <a:rPr lang="en-US" dirty="0"/>
              <a:t>Implements the </a:t>
            </a:r>
            <a:r>
              <a:rPr lang="en-US" dirty="0">
                <a:solidFill>
                  <a:srgbClr val="C00000"/>
                </a:solidFill>
              </a:rPr>
              <a:t>routing algorithm</a:t>
            </a:r>
            <a:r>
              <a:rPr lang="en-US" dirty="0"/>
              <a:t> by processing </a:t>
            </a:r>
            <a:r>
              <a:rPr lang="en-US" dirty="0">
                <a:solidFill>
                  <a:srgbClr val="C00000"/>
                </a:solidFill>
              </a:rPr>
              <a:t>routing protocol messages</a:t>
            </a:r>
            <a:endParaRPr lang="en-US" dirty="0"/>
          </a:p>
          <a:p>
            <a:pPr lvl="1"/>
            <a:r>
              <a:rPr lang="en-US" dirty="0"/>
              <a:t>Mechanism by which routers collectively solve the Internet routing problem</a:t>
            </a:r>
          </a:p>
          <a:p>
            <a:pPr lvl="1"/>
            <a:r>
              <a:rPr lang="en-US" dirty="0"/>
              <a:t>More on this soon.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E40BB5-A828-C84E-A963-85F589F3AA41}"/>
              </a:ext>
            </a:extLst>
          </p:cNvPr>
          <p:cNvGrpSpPr/>
          <p:nvPr/>
        </p:nvGrpSpPr>
        <p:grpSpPr>
          <a:xfrm>
            <a:off x="6481306" y="3547712"/>
            <a:ext cx="5084271" cy="1685811"/>
            <a:chOff x="6657506" y="1161155"/>
            <a:chExt cx="5084271" cy="16858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69703B-9894-794D-884C-E778CCD800ED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F75FE4-3F32-2440-9203-64BA1D75A0E6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97F483-BEF4-734F-8B25-11C054D406A8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601065-F496-9D4E-AFB6-C9A2E5B27365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5F342F1-9798-1840-8EEC-5200B123FFF4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2C8900E-7545-DD4F-AD53-0BAC2C5F72DA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A34AB4-B19C-B54E-A3CF-57781EEACE7E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85112B-CFB3-2A47-8A78-84E46F5094EA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6F8CDDD-668D-2A45-859C-9D4EC86F32B9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522950-A934-DE4E-8B98-D897E4EFD2AB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575243-E2F2-F84F-B02B-4126907EB413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BCBE05B-85B4-794A-8E94-2832E9D88E09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D8ACD6-F36A-B54C-980B-59861C9837D8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F14A6C-9412-D648-8FED-C18DC3FDB89B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F826F8-D4FF-FF4A-8401-BEDE05A24F05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594F19-D4AC-B344-9B39-52F7862C9A9B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DC32A30-FBAA-E34A-8506-7A326F531101}"/>
              </a:ext>
            </a:extLst>
          </p:cNvPr>
          <p:cNvSpPr/>
          <p:nvPr/>
        </p:nvSpPr>
        <p:spPr>
          <a:xfrm>
            <a:off x="7828265" y="2024639"/>
            <a:ext cx="1982462" cy="1230205"/>
          </a:xfrm>
          <a:prstGeom prst="rect">
            <a:avLst/>
          </a:prstGeom>
          <a:noFill/>
          <a:ln w="28575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D8780A-CE9B-2046-9A6D-FC8ED90BF875}"/>
              </a:ext>
            </a:extLst>
          </p:cNvPr>
          <p:cNvSpPr txBox="1"/>
          <p:nvPr/>
        </p:nvSpPr>
        <p:spPr>
          <a:xfrm>
            <a:off x="8117898" y="2329138"/>
            <a:ext cx="1403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Control Processor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0F8192-132F-B940-84D9-B678B71996E3}"/>
              </a:ext>
            </a:extLst>
          </p:cNvPr>
          <p:cNvCxnSpPr/>
          <p:nvPr/>
        </p:nvCxnSpPr>
        <p:spPr>
          <a:xfrm flipH="1" flipV="1">
            <a:off x="6181354" y="1840675"/>
            <a:ext cx="1489124" cy="183964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CF6B0C-018F-E540-8442-8E545BB86A6B}"/>
              </a:ext>
            </a:extLst>
          </p:cNvPr>
          <p:cNvCxnSpPr>
            <a:cxnSpLocks/>
          </p:cNvCxnSpPr>
          <p:nvPr/>
        </p:nvCxnSpPr>
        <p:spPr>
          <a:xfrm flipH="1">
            <a:off x="6172202" y="3429000"/>
            <a:ext cx="1525066" cy="256877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60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1DEF-07DF-3542-A2C5-5314C555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 The Internet’s growing pains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F583C-DD32-6C49-B0DE-FFDB36D60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47400" cy="5032375"/>
          </a:xfrm>
        </p:spPr>
        <p:txBody>
          <a:bodyPr>
            <a:normAutofit/>
          </a:bodyPr>
          <a:lstStyle/>
          <a:p>
            <a:r>
              <a:rPr lang="en-US" dirty="0"/>
              <a:t>Networks had incompatible addressing</a:t>
            </a:r>
          </a:p>
          <a:p>
            <a:pPr lvl="1"/>
            <a:r>
              <a:rPr lang="en-US" dirty="0"/>
              <a:t>IPv4 versus other network-layer protocols (X.25)</a:t>
            </a:r>
          </a:p>
          <a:p>
            <a:pPr lvl="1"/>
            <a:r>
              <a:rPr lang="en-US" dirty="0"/>
              <a:t>Routable address ranges different across networks</a:t>
            </a:r>
          </a:p>
          <a:p>
            <a:r>
              <a:rPr lang="en-US" dirty="0"/>
              <a:t>Entire networks were changing their Internet Service Providers</a:t>
            </a:r>
          </a:p>
          <a:p>
            <a:pPr lvl="1"/>
            <a:r>
              <a:rPr lang="en-US" dirty="0"/>
              <a:t>ISPs don’t want to route directly to internal endpoints, just to the gateway</a:t>
            </a:r>
          </a:p>
          <a:p>
            <a:r>
              <a:rPr lang="en-US" dirty="0">
                <a:solidFill>
                  <a:srgbClr val="C00000"/>
                </a:solidFill>
              </a:rPr>
              <a:t>IPv4 address exhaustion</a:t>
            </a:r>
          </a:p>
          <a:p>
            <a:pPr lvl="1"/>
            <a:r>
              <a:rPr lang="en-US" dirty="0"/>
              <a:t>Insufficient large IP blocks even for large networks</a:t>
            </a:r>
          </a:p>
          <a:p>
            <a:pPr lvl="1"/>
            <a:r>
              <a:rPr lang="en-US" dirty="0"/>
              <a:t>Rutgers (AS46) has &gt; 130,000 publicly routable IP addresses</a:t>
            </a:r>
          </a:p>
          <a:p>
            <a:pPr lvl="1"/>
            <a:r>
              <a:rPr lang="en-US" dirty="0"/>
              <a:t>IIT Madras (a well-known public university in India, AS141340) has 512</a:t>
            </a:r>
          </a:p>
          <a:p>
            <a:pPr marL="457200" lvl="1" indent="0" algn="ctr">
              <a:buNone/>
            </a:pPr>
            <a:endParaRPr lang="en-US" sz="1800" dirty="0"/>
          </a:p>
          <a:p>
            <a:pPr marL="457200" lvl="1" indent="0" algn="ctr">
              <a:buNone/>
            </a:pPr>
            <a:r>
              <a:rPr lang="en-US" sz="1800" dirty="0"/>
              <a:t>(Source: </a:t>
            </a:r>
            <a:r>
              <a:rPr lang="en-US" sz="1800" dirty="0" err="1"/>
              <a:t>ipinfo.io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86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1E9F6-F001-DB45-A7CB-6A0462BA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A5F3C-9ED5-0A49-A999-295383DD8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When a router modifies fields in an IP packet to:</a:t>
            </a:r>
          </a:p>
          <a:p>
            <a:r>
              <a:rPr lang="en-US" dirty="0"/>
              <a:t>Enable communication across networks with different (network-layer) addressing formats and address ranges</a:t>
            </a:r>
          </a:p>
          <a:p>
            <a:r>
              <a:rPr lang="en-US" dirty="0"/>
              <a:t>Allow a network to change its connectivity to the Internet </a:t>
            </a:r>
            <a:r>
              <a:rPr lang="en-US" dirty="0" err="1"/>
              <a:t>en</a:t>
            </a:r>
            <a:r>
              <a:rPr lang="en-US" dirty="0"/>
              <a:t> masse by modifying the source IP to a (publicly-visible) gateway IP address</a:t>
            </a:r>
          </a:p>
          <a:p>
            <a:r>
              <a:rPr lang="en-US" dirty="0">
                <a:solidFill>
                  <a:srgbClr val="C00000"/>
                </a:solidFill>
              </a:rPr>
              <a:t>Masquerade</a:t>
            </a:r>
            <a:r>
              <a:rPr lang="en-US" dirty="0"/>
              <a:t> as an entire network of endpoints using (say) one publicly visible IP address</a:t>
            </a:r>
          </a:p>
          <a:p>
            <a:pPr lvl="1"/>
            <a:r>
              <a:rPr lang="en-US" dirty="0"/>
              <a:t>Effect: use fewer IP addresses for more endpoints!</a:t>
            </a:r>
          </a:p>
          <a:p>
            <a:r>
              <a:rPr lang="en-US" dirty="0"/>
              <a:t>We’ll see a standard design</a:t>
            </a:r>
            <a:r>
              <a:rPr lang="en-US"/>
              <a:t>: “Network </a:t>
            </a:r>
            <a:r>
              <a:rPr lang="en-US" dirty="0"/>
              <a:t>address and </a:t>
            </a:r>
            <a:r>
              <a:rPr lang="en-US"/>
              <a:t>port translation” (</a:t>
            </a:r>
            <a:r>
              <a:rPr lang="en-US" dirty="0"/>
              <a:t>NAPT)</a:t>
            </a:r>
          </a:p>
        </p:txBody>
      </p:sp>
    </p:spTree>
    <p:extLst>
      <p:ext uri="{BB962C8B-B14F-4D97-AF65-F5344CB8AC3E}">
        <p14:creationId xmlns:p14="http://schemas.microsoft.com/office/powerpoint/2010/main" val="374463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4155-4F94-F84C-8436-DCDD862B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NAT setup (NAPT)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E7C497C-B5B6-6946-BFB4-C792BDC3C3B4}"/>
              </a:ext>
            </a:extLst>
          </p:cNvPr>
          <p:cNvSpPr>
            <a:spLocks/>
          </p:cNvSpPr>
          <p:nvPr/>
        </p:nvSpPr>
        <p:spPr bwMode="auto">
          <a:xfrm>
            <a:off x="5651501" y="2124292"/>
            <a:ext cx="3738563" cy="2697162"/>
          </a:xfrm>
          <a:custGeom>
            <a:avLst/>
            <a:gdLst>
              <a:gd name="T0" fmla="*/ 2147483646 w 2355"/>
              <a:gd name="T1" fmla="*/ 2147483646 h 1699"/>
              <a:gd name="T2" fmla="*/ 2147483646 w 2355"/>
              <a:gd name="T3" fmla="*/ 2147483646 h 1699"/>
              <a:gd name="T4" fmla="*/ 2147483646 w 2355"/>
              <a:gd name="T5" fmla="*/ 2147483646 h 1699"/>
              <a:gd name="T6" fmla="*/ 2147483646 w 2355"/>
              <a:gd name="T7" fmla="*/ 2147483646 h 1699"/>
              <a:gd name="T8" fmla="*/ 2147483646 w 2355"/>
              <a:gd name="T9" fmla="*/ 2147483646 h 1699"/>
              <a:gd name="T10" fmla="*/ 2147483646 w 2355"/>
              <a:gd name="T11" fmla="*/ 2147483646 h 1699"/>
              <a:gd name="T12" fmla="*/ 2147483646 w 2355"/>
              <a:gd name="T13" fmla="*/ 2147483646 h 1699"/>
              <a:gd name="T14" fmla="*/ 2147483646 w 2355"/>
              <a:gd name="T15" fmla="*/ 2147483646 h 1699"/>
              <a:gd name="T16" fmla="*/ 2147483646 w 2355"/>
              <a:gd name="T17" fmla="*/ 2147483646 h 1699"/>
              <a:gd name="T18" fmla="*/ 2147483646 w 2355"/>
              <a:gd name="T19" fmla="*/ 2147483646 h 1699"/>
              <a:gd name="T20" fmla="*/ 2147483646 w 2355"/>
              <a:gd name="T21" fmla="*/ 2147483646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300C518-396C-FC4C-8B88-904729D38524}"/>
              </a:ext>
            </a:extLst>
          </p:cNvPr>
          <p:cNvSpPr>
            <a:spLocks/>
          </p:cNvSpPr>
          <p:nvPr/>
        </p:nvSpPr>
        <p:spPr bwMode="auto">
          <a:xfrm>
            <a:off x="1498601" y="2891055"/>
            <a:ext cx="3825875" cy="1355725"/>
          </a:xfrm>
          <a:custGeom>
            <a:avLst/>
            <a:gdLst>
              <a:gd name="T0" fmla="*/ 2147483646 w 2269"/>
              <a:gd name="T1" fmla="*/ 2147483646 h 854"/>
              <a:gd name="T2" fmla="*/ 2147483646 w 2269"/>
              <a:gd name="T3" fmla="*/ 2147483646 h 854"/>
              <a:gd name="T4" fmla="*/ 2147483646 w 2269"/>
              <a:gd name="T5" fmla="*/ 2147483646 h 854"/>
              <a:gd name="T6" fmla="*/ 2147483646 w 2269"/>
              <a:gd name="T7" fmla="*/ 2147483646 h 854"/>
              <a:gd name="T8" fmla="*/ 2147483646 w 2269"/>
              <a:gd name="T9" fmla="*/ 2147483646 h 854"/>
              <a:gd name="T10" fmla="*/ 2147483646 w 2269"/>
              <a:gd name="T11" fmla="*/ 2147483646 h 854"/>
              <a:gd name="T12" fmla="*/ 2147483646 w 2269"/>
              <a:gd name="T13" fmla="*/ 2147483646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4D6FCDC-5DE2-A744-99C6-DA6614BCB4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0451" y="2435442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D4D6FCDC-5DE2-A744-99C6-DA6614BCB4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0451" y="2435442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C3913E90-A73F-FB4E-8A08-D6A52038C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29664" y="3224429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C3913E90-A73F-FB4E-8A08-D6A52038C4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9664" y="3224429"/>
                        <a:ext cx="5794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CAF40347-47A8-4A49-A504-C8CCA37E76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01088" y="3989604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CAF40347-47A8-4A49-A504-C8CCA37E76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1088" y="3989604"/>
                        <a:ext cx="563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8">
            <a:extLst>
              <a:ext uri="{FF2B5EF4-FFF2-40B4-BE49-F238E27FC236}">
                <a16:creationId xmlns:a16="http://schemas.microsoft.com/office/drawing/2014/main" id="{37C3C8A4-D481-C84F-8125-5E44D845A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5801" y="3446679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3E6E2EC2-C942-D448-A37D-5008D204DF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01076" y="2703729"/>
            <a:ext cx="9525" cy="149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312BAEA-5E87-AC49-A032-103218CF3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5838" y="2698967"/>
            <a:ext cx="13335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B0812DC4-F9A0-4148-BA94-796F09BBE7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2188" y="4203917"/>
            <a:ext cx="171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A3FFA4E-E1E2-184D-998F-70E15DF49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1314" y="2433854"/>
            <a:ext cx="9268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10.0.0.1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23220394-3ACC-A744-AD1E-3DAA778D0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8314" y="320220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10.0.0.2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3FACA289-C503-2547-A013-3ADF7ED0B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0214" y="409755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10.0.0.3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40B3C49E-CB61-8744-957B-A0C88D655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088" y="2795615"/>
            <a:ext cx="11095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10.0.0.4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73A0A7D3-6965-4C4A-BF9F-3BBD6C0AA0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47566" y="3075469"/>
            <a:ext cx="344120" cy="2439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AD5383A5-47B8-6C48-BBF3-D31E5EE53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232" y="4106724"/>
            <a:ext cx="1537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138.76.29.7</a:t>
            </a:r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DC071B75-1BFC-354B-A70E-FA7AD5B631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659618"/>
            <a:ext cx="1030289" cy="351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A147B4BD-6347-B041-BBF4-72E7E4B63149}"/>
              </a:ext>
            </a:extLst>
          </p:cNvPr>
          <p:cNvGrpSpPr>
            <a:grpSpLocks/>
          </p:cNvGrpSpPr>
          <p:nvPr/>
        </p:nvGrpSpPr>
        <p:grpSpPr bwMode="auto">
          <a:xfrm>
            <a:off x="4814021" y="3287622"/>
            <a:ext cx="898525" cy="723521"/>
            <a:chOff x="3600" y="219"/>
            <a:chExt cx="360" cy="175"/>
          </a:xfrm>
        </p:grpSpPr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62FD3A73-158D-8640-BB0A-36EE39BAA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3E8541E2-2729-1348-BDFB-43F3F6931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22893A66-7711-0645-9470-C759C31F3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E7A03B4F-7D59-CF40-895A-ACC329F35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9EDB9105-2BBB-454E-B550-AB190E5C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2ACEB724-06E0-6F48-9C0A-0C470A0CC5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A76E60E9-9EA0-1D47-91FF-B67D8E6A4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23EA6279-1B8F-4341-9F77-2C0895727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C7C972A6-B0BB-D04A-8837-E351CEE14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29">
              <a:extLst>
                <a:ext uri="{FF2B5EF4-FFF2-40B4-BE49-F238E27FC236}">
                  <a16:creationId xmlns:a16="http://schemas.microsoft.com/office/drawing/2014/main" id="{5D82703D-BA5F-8F42-8121-EB1C6CB6A2C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" name="Line 30">
                <a:extLst>
                  <a:ext uri="{FF2B5EF4-FFF2-40B4-BE49-F238E27FC236}">
                    <a16:creationId xmlns:a16="http://schemas.microsoft.com/office/drawing/2014/main" id="{367A9CB4-2560-C44F-AE50-D0FBEC79A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31">
                <a:extLst>
                  <a:ext uri="{FF2B5EF4-FFF2-40B4-BE49-F238E27FC236}">
                    <a16:creationId xmlns:a16="http://schemas.microsoft.com/office/drawing/2014/main" id="{AB69FE27-EA82-C549-915C-4879E00B5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32">
                <a:extLst>
                  <a:ext uri="{FF2B5EF4-FFF2-40B4-BE49-F238E27FC236}">
                    <a16:creationId xmlns:a16="http://schemas.microsoft.com/office/drawing/2014/main" id="{9DC17BC2-860F-2141-973B-9E196EB87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" name="Line 33">
            <a:extLst>
              <a:ext uri="{FF2B5EF4-FFF2-40B4-BE49-F238E27FC236}">
                <a16:creationId xmlns:a16="http://schemas.microsoft.com/office/drawing/2014/main" id="{CBB0E8D2-04A2-E046-BADB-316FD0221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6780" y="3488973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id="{FFC67089-D9BB-2442-B054-7578EFF55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911" y="1649591"/>
            <a:ext cx="2284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local 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10.0.0/24</a:t>
            </a:r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CBB69936-68D9-7D41-8506-438B5AE05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3600" y="2152867"/>
            <a:ext cx="13858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97CB55A1-8EBF-1743-9F7A-8DB541B06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7144" y="1817905"/>
            <a:ext cx="0" cy="1081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071D24E2-6609-D541-94F1-96749D6F54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8570" y="2140167"/>
            <a:ext cx="1102093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CC21E8F9-89BB-6347-8F6F-2974E6D1E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6700" y="2152867"/>
            <a:ext cx="115411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" name="Line 39">
            <a:extLst>
              <a:ext uri="{FF2B5EF4-FFF2-40B4-BE49-F238E27FC236}">
                <a16:creationId xmlns:a16="http://schemas.microsoft.com/office/drawing/2014/main" id="{B31412DA-B10B-2545-8932-DFF79DE800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55776" y="2124292"/>
            <a:ext cx="898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D8BCD11B-699D-7B42-8A2B-95FFDCE6A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3932" y="1690688"/>
            <a:ext cx="20040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rest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the Internet</a:t>
            </a:r>
          </a:p>
        </p:txBody>
      </p:sp>
      <p:sp>
        <p:nvSpPr>
          <p:cNvPr id="42" name="Text Box 44">
            <a:extLst>
              <a:ext uri="{FF2B5EF4-FFF2-40B4-BE49-F238E27FC236}">
                <a16:creationId xmlns:a16="http://schemas.microsoft.com/office/drawing/2014/main" id="{3FFA7C9A-A489-0D4D-830A-BDD36566E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211" y="4863900"/>
            <a:ext cx="105156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The gateway’s IP, 138.76.29.7 is publicly visible</a:t>
            </a:r>
          </a:p>
          <a:p>
            <a:pPr marL="457200" indent="-45720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The local endpoint IP addresses in 10.0.0/24 are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private</a:t>
            </a:r>
          </a:p>
          <a:p>
            <a:pPr marL="457200" indent="-45720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All</a:t>
            </a:r>
            <a:r>
              <a:rPr lang="en-US" altLang="en-US" dirty="0">
                <a:latin typeface="Helvetica" pitchFamily="2" charset="0"/>
              </a:rPr>
              <a:t> datagrams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leaving</a:t>
            </a:r>
            <a:r>
              <a:rPr lang="en-US" altLang="en-US" dirty="0">
                <a:latin typeface="Helvetica" pitchFamily="2" charset="0"/>
              </a:rPr>
              <a:t> local network have the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same source IP </a:t>
            </a:r>
            <a:r>
              <a:rPr lang="en-US" altLang="en-US" dirty="0">
                <a:latin typeface="Helvetica" pitchFamily="2" charset="0"/>
              </a:rPr>
              <a:t>as the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gateway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9CEACA-2A77-A248-A565-603329182742}"/>
              </a:ext>
            </a:extLst>
          </p:cNvPr>
          <p:cNvSpPr txBox="1"/>
          <p:nvPr/>
        </p:nvSpPr>
        <p:spPr>
          <a:xfrm>
            <a:off x="4009875" y="4087770"/>
            <a:ext cx="250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Gateway</a:t>
            </a:r>
            <a:r>
              <a:rPr lang="en-US" sz="2400" dirty="0">
                <a:latin typeface="Helvetica" pitchFamily="2" charset="0"/>
              </a:rPr>
              <a:t> router</a:t>
            </a:r>
          </a:p>
        </p:txBody>
      </p:sp>
    </p:spTree>
    <p:extLst>
      <p:ext uri="{BB962C8B-B14F-4D97-AF65-F5344CB8AC3E}">
        <p14:creationId xmlns:p14="http://schemas.microsoft.com/office/powerpoint/2010/main" val="153185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/>
      <p:bldP spid="18" grpId="0" animBg="1"/>
      <p:bldP spid="33" grpId="0" animBg="1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4155-4F94-F84C-8436-DCDD862B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NAT setup (NAPT)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E7C497C-B5B6-6946-BFB4-C792BDC3C3B4}"/>
              </a:ext>
            </a:extLst>
          </p:cNvPr>
          <p:cNvSpPr>
            <a:spLocks/>
          </p:cNvSpPr>
          <p:nvPr/>
        </p:nvSpPr>
        <p:spPr bwMode="auto">
          <a:xfrm>
            <a:off x="5651501" y="2124292"/>
            <a:ext cx="3738563" cy="2697162"/>
          </a:xfrm>
          <a:custGeom>
            <a:avLst/>
            <a:gdLst>
              <a:gd name="T0" fmla="*/ 2147483646 w 2355"/>
              <a:gd name="T1" fmla="*/ 2147483646 h 1699"/>
              <a:gd name="T2" fmla="*/ 2147483646 w 2355"/>
              <a:gd name="T3" fmla="*/ 2147483646 h 1699"/>
              <a:gd name="T4" fmla="*/ 2147483646 w 2355"/>
              <a:gd name="T5" fmla="*/ 2147483646 h 1699"/>
              <a:gd name="T6" fmla="*/ 2147483646 w 2355"/>
              <a:gd name="T7" fmla="*/ 2147483646 h 1699"/>
              <a:gd name="T8" fmla="*/ 2147483646 w 2355"/>
              <a:gd name="T9" fmla="*/ 2147483646 h 1699"/>
              <a:gd name="T10" fmla="*/ 2147483646 w 2355"/>
              <a:gd name="T11" fmla="*/ 2147483646 h 1699"/>
              <a:gd name="T12" fmla="*/ 2147483646 w 2355"/>
              <a:gd name="T13" fmla="*/ 2147483646 h 1699"/>
              <a:gd name="T14" fmla="*/ 2147483646 w 2355"/>
              <a:gd name="T15" fmla="*/ 2147483646 h 1699"/>
              <a:gd name="T16" fmla="*/ 2147483646 w 2355"/>
              <a:gd name="T17" fmla="*/ 2147483646 h 1699"/>
              <a:gd name="T18" fmla="*/ 2147483646 w 2355"/>
              <a:gd name="T19" fmla="*/ 2147483646 h 1699"/>
              <a:gd name="T20" fmla="*/ 2147483646 w 2355"/>
              <a:gd name="T21" fmla="*/ 2147483646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300C518-396C-FC4C-8B88-904729D38524}"/>
              </a:ext>
            </a:extLst>
          </p:cNvPr>
          <p:cNvSpPr>
            <a:spLocks/>
          </p:cNvSpPr>
          <p:nvPr/>
        </p:nvSpPr>
        <p:spPr bwMode="auto">
          <a:xfrm>
            <a:off x="1498601" y="2891055"/>
            <a:ext cx="3825875" cy="1355725"/>
          </a:xfrm>
          <a:custGeom>
            <a:avLst/>
            <a:gdLst>
              <a:gd name="T0" fmla="*/ 2147483646 w 2269"/>
              <a:gd name="T1" fmla="*/ 2147483646 h 854"/>
              <a:gd name="T2" fmla="*/ 2147483646 w 2269"/>
              <a:gd name="T3" fmla="*/ 2147483646 h 854"/>
              <a:gd name="T4" fmla="*/ 2147483646 w 2269"/>
              <a:gd name="T5" fmla="*/ 2147483646 h 854"/>
              <a:gd name="T6" fmla="*/ 2147483646 w 2269"/>
              <a:gd name="T7" fmla="*/ 2147483646 h 854"/>
              <a:gd name="T8" fmla="*/ 2147483646 w 2269"/>
              <a:gd name="T9" fmla="*/ 2147483646 h 854"/>
              <a:gd name="T10" fmla="*/ 2147483646 w 2269"/>
              <a:gd name="T11" fmla="*/ 2147483646 h 854"/>
              <a:gd name="T12" fmla="*/ 2147483646 w 2269"/>
              <a:gd name="T13" fmla="*/ 2147483646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4D6FCDC-5DE2-A744-99C6-DA6614BCB4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0451" y="2435442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D4D6FCDC-5DE2-A744-99C6-DA6614BCB4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0451" y="2435442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C3913E90-A73F-FB4E-8A08-D6A52038C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29664" y="3224429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C3913E90-A73F-FB4E-8A08-D6A52038C4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9664" y="3224429"/>
                        <a:ext cx="5794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CAF40347-47A8-4A49-A504-C8CCA37E76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01088" y="3989604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CAF40347-47A8-4A49-A504-C8CCA37E76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1088" y="3989604"/>
                        <a:ext cx="563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8">
            <a:extLst>
              <a:ext uri="{FF2B5EF4-FFF2-40B4-BE49-F238E27FC236}">
                <a16:creationId xmlns:a16="http://schemas.microsoft.com/office/drawing/2014/main" id="{37C3C8A4-D481-C84F-8125-5E44D845A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5801" y="3446679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3E6E2EC2-C942-D448-A37D-5008D204DF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01076" y="2703729"/>
            <a:ext cx="9525" cy="149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312BAEA-5E87-AC49-A032-103218CF3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5838" y="2698967"/>
            <a:ext cx="13335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B0812DC4-F9A0-4148-BA94-796F09BBE7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2188" y="4203917"/>
            <a:ext cx="171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A3FFA4E-E1E2-184D-998F-70E15DF49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1314" y="2433854"/>
            <a:ext cx="9268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10.0.0.1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23220394-3ACC-A744-AD1E-3DAA778D0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8314" y="320220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10.0.0.2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3FACA289-C503-2547-A013-3ADF7ED0B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0214" y="409755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10.0.0.3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40B3C49E-CB61-8744-957B-A0C88D655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088" y="2795615"/>
            <a:ext cx="11095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10.0.0.4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73A0A7D3-6965-4C4A-BF9F-3BBD6C0AA0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47566" y="3075469"/>
            <a:ext cx="344120" cy="2439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A147B4BD-6347-B041-BBF4-72E7E4B63149}"/>
              </a:ext>
            </a:extLst>
          </p:cNvPr>
          <p:cNvGrpSpPr>
            <a:grpSpLocks/>
          </p:cNvGrpSpPr>
          <p:nvPr/>
        </p:nvGrpSpPr>
        <p:grpSpPr bwMode="auto">
          <a:xfrm>
            <a:off x="4814021" y="3287622"/>
            <a:ext cx="898525" cy="723521"/>
            <a:chOff x="3600" y="219"/>
            <a:chExt cx="360" cy="175"/>
          </a:xfrm>
        </p:grpSpPr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62FD3A73-158D-8640-BB0A-36EE39BAA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3E8541E2-2729-1348-BDFB-43F3F6931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22893A66-7711-0645-9470-C759C31F3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E7A03B4F-7D59-CF40-895A-ACC329F35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9EDB9105-2BBB-454E-B550-AB190E5C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2ACEB724-06E0-6F48-9C0A-0C470A0CC5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A76E60E9-9EA0-1D47-91FF-B67D8E6A4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23EA6279-1B8F-4341-9F77-2C0895727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C7C972A6-B0BB-D04A-8837-E351CEE14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29">
              <a:extLst>
                <a:ext uri="{FF2B5EF4-FFF2-40B4-BE49-F238E27FC236}">
                  <a16:creationId xmlns:a16="http://schemas.microsoft.com/office/drawing/2014/main" id="{5D82703D-BA5F-8F42-8121-EB1C6CB6A2C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" name="Line 30">
                <a:extLst>
                  <a:ext uri="{FF2B5EF4-FFF2-40B4-BE49-F238E27FC236}">
                    <a16:creationId xmlns:a16="http://schemas.microsoft.com/office/drawing/2014/main" id="{367A9CB4-2560-C44F-AE50-D0FBEC79A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31">
                <a:extLst>
                  <a:ext uri="{FF2B5EF4-FFF2-40B4-BE49-F238E27FC236}">
                    <a16:creationId xmlns:a16="http://schemas.microsoft.com/office/drawing/2014/main" id="{AB69FE27-EA82-C549-915C-4879E00B5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32">
                <a:extLst>
                  <a:ext uri="{FF2B5EF4-FFF2-40B4-BE49-F238E27FC236}">
                    <a16:creationId xmlns:a16="http://schemas.microsoft.com/office/drawing/2014/main" id="{9DC17BC2-860F-2141-973B-9E196EB87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" name="Line 33">
            <a:extLst>
              <a:ext uri="{FF2B5EF4-FFF2-40B4-BE49-F238E27FC236}">
                <a16:creationId xmlns:a16="http://schemas.microsoft.com/office/drawing/2014/main" id="{CBB0E8D2-04A2-E046-BADB-316FD0221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6780" y="3488973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id="{FFC67089-D9BB-2442-B054-7578EFF55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911" y="1649591"/>
            <a:ext cx="2284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local 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10.0.0/24</a:t>
            </a:r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CBB69936-68D9-7D41-8506-438B5AE05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3600" y="2152867"/>
            <a:ext cx="13858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97CB55A1-8EBF-1743-9F7A-8DB541B06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7144" y="1817905"/>
            <a:ext cx="0" cy="1081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071D24E2-6609-D541-94F1-96749D6F54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8570" y="2140167"/>
            <a:ext cx="1102093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CC21E8F9-89BB-6347-8F6F-2974E6D1E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6700" y="2152867"/>
            <a:ext cx="115411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" name="Line 39">
            <a:extLst>
              <a:ext uri="{FF2B5EF4-FFF2-40B4-BE49-F238E27FC236}">
                <a16:creationId xmlns:a16="http://schemas.microsoft.com/office/drawing/2014/main" id="{B31412DA-B10B-2545-8932-DFF79DE800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55776" y="2124292"/>
            <a:ext cx="898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D8BCD11B-699D-7B42-8A2B-95FFDCE6A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3932" y="1690688"/>
            <a:ext cx="20040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rest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the Internet</a:t>
            </a:r>
          </a:p>
        </p:txBody>
      </p:sp>
      <p:sp>
        <p:nvSpPr>
          <p:cNvPr id="42" name="Text Box 44">
            <a:extLst>
              <a:ext uri="{FF2B5EF4-FFF2-40B4-BE49-F238E27FC236}">
                <a16:creationId xmlns:a16="http://schemas.microsoft.com/office/drawing/2014/main" id="{3FFA7C9A-A489-0D4D-830A-BDD36566E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111" y="5078313"/>
            <a:ext cx="105156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latin typeface="Helvetica" pitchFamily="2" charset="0"/>
              </a:rPr>
              <a:t>That is, for the rest of the Internet, the gateway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masquerades</a:t>
            </a:r>
            <a:r>
              <a:rPr lang="en-US" altLang="en-US" dirty="0">
                <a:latin typeface="Helvetica" pitchFamily="2" charset="0"/>
              </a:rPr>
              <a:t> as a single endpoint representing (hiding) all the private endpoints.</a:t>
            </a: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latin typeface="Helvetica" pitchFamily="2" charset="0"/>
              </a:rPr>
              <a:t>The entire network just needs one (or a few) public IP addresses.</a:t>
            </a:r>
          </a:p>
          <a:p>
            <a:pPr algn="ctr">
              <a:spcBef>
                <a:spcPct val="0"/>
              </a:spcBef>
              <a:buClrTx/>
              <a:buSzTx/>
              <a:buNone/>
            </a:pPr>
            <a:endParaRPr lang="en-US" altLang="en-US" dirty="0">
              <a:latin typeface="Helvetica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327C76-CE48-814C-BD65-FB3271E23789}"/>
              </a:ext>
            </a:extLst>
          </p:cNvPr>
          <p:cNvSpPr txBox="1"/>
          <p:nvPr/>
        </p:nvSpPr>
        <p:spPr>
          <a:xfrm>
            <a:off x="4009875" y="4087770"/>
            <a:ext cx="250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Gateway</a:t>
            </a:r>
            <a:r>
              <a:rPr lang="en-US" sz="2400" dirty="0">
                <a:latin typeface="Helvetica" pitchFamily="2" charset="0"/>
              </a:rPr>
              <a:t> router</a:t>
            </a:r>
          </a:p>
        </p:txBody>
      </p:sp>
      <p:sp>
        <p:nvSpPr>
          <p:cNvPr id="45" name="Text Box 17">
            <a:extLst>
              <a:ext uri="{FF2B5EF4-FFF2-40B4-BE49-F238E27FC236}">
                <a16:creationId xmlns:a16="http://schemas.microsoft.com/office/drawing/2014/main" id="{BF2C1EE6-9B46-D34A-BAAC-058AFAFC5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232" y="4106724"/>
            <a:ext cx="1537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138.76.29.7</a:t>
            </a:r>
          </a:p>
        </p:txBody>
      </p:sp>
      <p:sp>
        <p:nvSpPr>
          <p:cNvPr id="46" name="Line 18">
            <a:extLst>
              <a:ext uri="{FF2B5EF4-FFF2-40B4-BE49-F238E27FC236}">
                <a16:creationId xmlns:a16="http://schemas.microsoft.com/office/drawing/2014/main" id="{36D68460-E2B7-8D45-BE1C-AF1BDF33F5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659618"/>
            <a:ext cx="1030289" cy="351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0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4155-4F94-F84C-8436-DCDD862B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NAT setup (NAPT)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E7C497C-B5B6-6946-BFB4-C792BDC3C3B4}"/>
              </a:ext>
            </a:extLst>
          </p:cNvPr>
          <p:cNvSpPr>
            <a:spLocks/>
          </p:cNvSpPr>
          <p:nvPr/>
        </p:nvSpPr>
        <p:spPr bwMode="auto">
          <a:xfrm>
            <a:off x="5651501" y="2124292"/>
            <a:ext cx="3738563" cy="2697162"/>
          </a:xfrm>
          <a:custGeom>
            <a:avLst/>
            <a:gdLst>
              <a:gd name="T0" fmla="*/ 2147483646 w 2355"/>
              <a:gd name="T1" fmla="*/ 2147483646 h 1699"/>
              <a:gd name="T2" fmla="*/ 2147483646 w 2355"/>
              <a:gd name="T3" fmla="*/ 2147483646 h 1699"/>
              <a:gd name="T4" fmla="*/ 2147483646 w 2355"/>
              <a:gd name="T5" fmla="*/ 2147483646 h 1699"/>
              <a:gd name="T6" fmla="*/ 2147483646 w 2355"/>
              <a:gd name="T7" fmla="*/ 2147483646 h 1699"/>
              <a:gd name="T8" fmla="*/ 2147483646 w 2355"/>
              <a:gd name="T9" fmla="*/ 2147483646 h 1699"/>
              <a:gd name="T10" fmla="*/ 2147483646 w 2355"/>
              <a:gd name="T11" fmla="*/ 2147483646 h 1699"/>
              <a:gd name="T12" fmla="*/ 2147483646 w 2355"/>
              <a:gd name="T13" fmla="*/ 2147483646 h 1699"/>
              <a:gd name="T14" fmla="*/ 2147483646 w 2355"/>
              <a:gd name="T15" fmla="*/ 2147483646 h 1699"/>
              <a:gd name="T16" fmla="*/ 2147483646 w 2355"/>
              <a:gd name="T17" fmla="*/ 2147483646 h 1699"/>
              <a:gd name="T18" fmla="*/ 2147483646 w 2355"/>
              <a:gd name="T19" fmla="*/ 2147483646 h 1699"/>
              <a:gd name="T20" fmla="*/ 2147483646 w 2355"/>
              <a:gd name="T21" fmla="*/ 2147483646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300C518-396C-FC4C-8B88-904729D38524}"/>
              </a:ext>
            </a:extLst>
          </p:cNvPr>
          <p:cNvSpPr>
            <a:spLocks/>
          </p:cNvSpPr>
          <p:nvPr/>
        </p:nvSpPr>
        <p:spPr bwMode="auto">
          <a:xfrm>
            <a:off x="1498601" y="2891055"/>
            <a:ext cx="3825875" cy="1355725"/>
          </a:xfrm>
          <a:custGeom>
            <a:avLst/>
            <a:gdLst>
              <a:gd name="T0" fmla="*/ 2147483646 w 2269"/>
              <a:gd name="T1" fmla="*/ 2147483646 h 854"/>
              <a:gd name="T2" fmla="*/ 2147483646 w 2269"/>
              <a:gd name="T3" fmla="*/ 2147483646 h 854"/>
              <a:gd name="T4" fmla="*/ 2147483646 w 2269"/>
              <a:gd name="T5" fmla="*/ 2147483646 h 854"/>
              <a:gd name="T6" fmla="*/ 2147483646 w 2269"/>
              <a:gd name="T7" fmla="*/ 2147483646 h 854"/>
              <a:gd name="T8" fmla="*/ 2147483646 w 2269"/>
              <a:gd name="T9" fmla="*/ 2147483646 h 854"/>
              <a:gd name="T10" fmla="*/ 2147483646 w 2269"/>
              <a:gd name="T11" fmla="*/ 2147483646 h 854"/>
              <a:gd name="T12" fmla="*/ 2147483646 w 2269"/>
              <a:gd name="T13" fmla="*/ 2147483646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4D6FCDC-5DE2-A744-99C6-DA6614BCB4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0451" y="2435442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D4D6FCDC-5DE2-A744-99C6-DA6614BCB4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0451" y="2435442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C3913E90-A73F-FB4E-8A08-D6A52038C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29664" y="3224429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C3913E90-A73F-FB4E-8A08-D6A52038C4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9664" y="3224429"/>
                        <a:ext cx="5794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CAF40347-47A8-4A49-A504-C8CCA37E76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01088" y="3989604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CAF40347-47A8-4A49-A504-C8CCA37E76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1088" y="3989604"/>
                        <a:ext cx="563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8">
            <a:extLst>
              <a:ext uri="{FF2B5EF4-FFF2-40B4-BE49-F238E27FC236}">
                <a16:creationId xmlns:a16="http://schemas.microsoft.com/office/drawing/2014/main" id="{37C3C8A4-D481-C84F-8125-5E44D845A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5801" y="3446679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3E6E2EC2-C942-D448-A37D-5008D204DF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01076" y="2703729"/>
            <a:ext cx="9525" cy="149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312BAEA-5E87-AC49-A032-103218CF3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5838" y="2698967"/>
            <a:ext cx="13335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B0812DC4-F9A0-4148-BA94-796F09BBE7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2188" y="4203917"/>
            <a:ext cx="171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A3FFA4E-E1E2-184D-998F-70E15DF49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1314" y="2433854"/>
            <a:ext cx="9268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10.0.0.1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23220394-3ACC-A744-AD1E-3DAA778D0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8314" y="320220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10.0.0.2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3FACA289-C503-2547-A013-3ADF7ED0B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0214" y="409755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10.0.0.3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40B3C49E-CB61-8744-957B-A0C88D655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088" y="2795615"/>
            <a:ext cx="11095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10.0.0.4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73A0A7D3-6965-4C4A-BF9F-3BBD6C0AA0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47566" y="3075469"/>
            <a:ext cx="344120" cy="2439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A147B4BD-6347-B041-BBF4-72E7E4B63149}"/>
              </a:ext>
            </a:extLst>
          </p:cNvPr>
          <p:cNvGrpSpPr>
            <a:grpSpLocks/>
          </p:cNvGrpSpPr>
          <p:nvPr/>
        </p:nvGrpSpPr>
        <p:grpSpPr bwMode="auto">
          <a:xfrm>
            <a:off x="4814021" y="3287622"/>
            <a:ext cx="898525" cy="723521"/>
            <a:chOff x="3600" y="219"/>
            <a:chExt cx="360" cy="175"/>
          </a:xfrm>
        </p:grpSpPr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62FD3A73-158D-8640-BB0A-36EE39BAA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3E8541E2-2729-1348-BDFB-43F3F6931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22893A66-7711-0645-9470-C759C31F3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E7A03B4F-7D59-CF40-895A-ACC329F35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9EDB9105-2BBB-454E-B550-AB190E5C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2ACEB724-06E0-6F48-9C0A-0C470A0CC5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A76E60E9-9EA0-1D47-91FF-B67D8E6A4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23EA6279-1B8F-4341-9F77-2C0895727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C7C972A6-B0BB-D04A-8837-E351CEE14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29">
              <a:extLst>
                <a:ext uri="{FF2B5EF4-FFF2-40B4-BE49-F238E27FC236}">
                  <a16:creationId xmlns:a16="http://schemas.microsoft.com/office/drawing/2014/main" id="{5D82703D-BA5F-8F42-8121-EB1C6CB6A2C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" name="Line 30">
                <a:extLst>
                  <a:ext uri="{FF2B5EF4-FFF2-40B4-BE49-F238E27FC236}">
                    <a16:creationId xmlns:a16="http://schemas.microsoft.com/office/drawing/2014/main" id="{367A9CB4-2560-C44F-AE50-D0FBEC79A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31">
                <a:extLst>
                  <a:ext uri="{FF2B5EF4-FFF2-40B4-BE49-F238E27FC236}">
                    <a16:creationId xmlns:a16="http://schemas.microsoft.com/office/drawing/2014/main" id="{AB69FE27-EA82-C549-915C-4879E00B5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32">
                <a:extLst>
                  <a:ext uri="{FF2B5EF4-FFF2-40B4-BE49-F238E27FC236}">
                    <a16:creationId xmlns:a16="http://schemas.microsoft.com/office/drawing/2014/main" id="{9DC17BC2-860F-2141-973B-9E196EB87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" name="Line 33">
            <a:extLst>
              <a:ext uri="{FF2B5EF4-FFF2-40B4-BE49-F238E27FC236}">
                <a16:creationId xmlns:a16="http://schemas.microsoft.com/office/drawing/2014/main" id="{CBB0E8D2-04A2-E046-BADB-316FD0221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6780" y="3488973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id="{FFC67089-D9BB-2442-B054-7578EFF55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911" y="1649591"/>
            <a:ext cx="2284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local 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10.0.0/24</a:t>
            </a:r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CBB69936-68D9-7D41-8506-438B5AE05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3600" y="2152867"/>
            <a:ext cx="13858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97CB55A1-8EBF-1743-9F7A-8DB541B06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7144" y="1817905"/>
            <a:ext cx="0" cy="1081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071D24E2-6609-D541-94F1-96749D6F54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8570" y="2140167"/>
            <a:ext cx="1102093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CC21E8F9-89BB-6347-8F6F-2974E6D1E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6700" y="2152867"/>
            <a:ext cx="115411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" name="Line 39">
            <a:extLst>
              <a:ext uri="{FF2B5EF4-FFF2-40B4-BE49-F238E27FC236}">
                <a16:creationId xmlns:a16="http://schemas.microsoft.com/office/drawing/2014/main" id="{B31412DA-B10B-2545-8932-DFF79DE800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55776" y="2124292"/>
            <a:ext cx="898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D8BCD11B-699D-7B42-8A2B-95FFDCE6A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3932" y="1690688"/>
            <a:ext cx="20040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rest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the Internet</a:t>
            </a:r>
          </a:p>
        </p:txBody>
      </p:sp>
      <p:sp>
        <p:nvSpPr>
          <p:cNvPr id="42" name="Text Box 44">
            <a:extLst>
              <a:ext uri="{FF2B5EF4-FFF2-40B4-BE49-F238E27FC236}">
                <a16:creationId xmlns:a16="http://schemas.microsoft.com/office/drawing/2014/main" id="{3FFA7C9A-A489-0D4D-830A-BDD36566E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111" y="5078313"/>
            <a:ext cx="105156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latin typeface="Helvetica" pitchFamily="2" charset="0"/>
              </a:rPr>
              <a:t>The NAT gateway router accomplishes this by using a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different transport port </a:t>
            </a:r>
            <a:r>
              <a:rPr lang="en-US" altLang="en-US" dirty="0">
                <a:latin typeface="Helvetica" pitchFamily="2" charset="0"/>
              </a:rPr>
              <a:t>for each distinct (transport-level) conversation between the local network and the Internet.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327C76-CE48-814C-BD65-FB3271E23789}"/>
              </a:ext>
            </a:extLst>
          </p:cNvPr>
          <p:cNvSpPr txBox="1"/>
          <p:nvPr/>
        </p:nvSpPr>
        <p:spPr>
          <a:xfrm>
            <a:off x="4009875" y="4087770"/>
            <a:ext cx="250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Gateway</a:t>
            </a:r>
            <a:r>
              <a:rPr lang="en-US" sz="2400" dirty="0">
                <a:latin typeface="Helvetica" pitchFamily="2" charset="0"/>
              </a:rPr>
              <a:t> router</a:t>
            </a:r>
          </a:p>
        </p:txBody>
      </p:sp>
      <p:sp>
        <p:nvSpPr>
          <p:cNvPr id="45" name="Text Box 17">
            <a:extLst>
              <a:ext uri="{FF2B5EF4-FFF2-40B4-BE49-F238E27FC236}">
                <a16:creationId xmlns:a16="http://schemas.microsoft.com/office/drawing/2014/main" id="{BF2C1EE6-9B46-D34A-BAAC-058AFAFC5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232" y="4106724"/>
            <a:ext cx="1537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138.76.29.7</a:t>
            </a:r>
          </a:p>
        </p:txBody>
      </p:sp>
      <p:sp>
        <p:nvSpPr>
          <p:cNvPr id="46" name="Line 18">
            <a:extLst>
              <a:ext uri="{FF2B5EF4-FFF2-40B4-BE49-F238E27FC236}">
                <a16:creationId xmlns:a16="http://schemas.microsoft.com/office/drawing/2014/main" id="{36D68460-E2B7-8D45-BE1C-AF1BDF33F5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659618"/>
            <a:ext cx="1030289" cy="351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16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4155-4F94-F84C-8436-DCDD862B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NAT setup (NAPT)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E7C497C-B5B6-6946-BFB4-C792BDC3C3B4}"/>
              </a:ext>
            </a:extLst>
          </p:cNvPr>
          <p:cNvSpPr>
            <a:spLocks/>
          </p:cNvSpPr>
          <p:nvPr/>
        </p:nvSpPr>
        <p:spPr bwMode="auto">
          <a:xfrm>
            <a:off x="6897870" y="3550740"/>
            <a:ext cx="3738563" cy="2697162"/>
          </a:xfrm>
          <a:custGeom>
            <a:avLst/>
            <a:gdLst>
              <a:gd name="T0" fmla="*/ 2147483646 w 2355"/>
              <a:gd name="T1" fmla="*/ 2147483646 h 1699"/>
              <a:gd name="T2" fmla="*/ 2147483646 w 2355"/>
              <a:gd name="T3" fmla="*/ 2147483646 h 1699"/>
              <a:gd name="T4" fmla="*/ 2147483646 w 2355"/>
              <a:gd name="T5" fmla="*/ 2147483646 h 1699"/>
              <a:gd name="T6" fmla="*/ 2147483646 w 2355"/>
              <a:gd name="T7" fmla="*/ 2147483646 h 1699"/>
              <a:gd name="T8" fmla="*/ 2147483646 w 2355"/>
              <a:gd name="T9" fmla="*/ 2147483646 h 1699"/>
              <a:gd name="T10" fmla="*/ 2147483646 w 2355"/>
              <a:gd name="T11" fmla="*/ 2147483646 h 1699"/>
              <a:gd name="T12" fmla="*/ 2147483646 w 2355"/>
              <a:gd name="T13" fmla="*/ 2147483646 h 1699"/>
              <a:gd name="T14" fmla="*/ 2147483646 w 2355"/>
              <a:gd name="T15" fmla="*/ 2147483646 h 1699"/>
              <a:gd name="T16" fmla="*/ 2147483646 w 2355"/>
              <a:gd name="T17" fmla="*/ 2147483646 h 1699"/>
              <a:gd name="T18" fmla="*/ 2147483646 w 2355"/>
              <a:gd name="T19" fmla="*/ 2147483646 h 1699"/>
              <a:gd name="T20" fmla="*/ 2147483646 w 2355"/>
              <a:gd name="T21" fmla="*/ 2147483646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300C518-396C-FC4C-8B88-904729D38524}"/>
              </a:ext>
            </a:extLst>
          </p:cNvPr>
          <p:cNvSpPr>
            <a:spLocks/>
          </p:cNvSpPr>
          <p:nvPr/>
        </p:nvSpPr>
        <p:spPr bwMode="auto">
          <a:xfrm>
            <a:off x="2870201" y="4389655"/>
            <a:ext cx="3825875" cy="1355725"/>
          </a:xfrm>
          <a:custGeom>
            <a:avLst/>
            <a:gdLst>
              <a:gd name="T0" fmla="*/ 2147483646 w 2269"/>
              <a:gd name="T1" fmla="*/ 2147483646 h 854"/>
              <a:gd name="T2" fmla="*/ 2147483646 w 2269"/>
              <a:gd name="T3" fmla="*/ 2147483646 h 854"/>
              <a:gd name="T4" fmla="*/ 2147483646 w 2269"/>
              <a:gd name="T5" fmla="*/ 2147483646 h 854"/>
              <a:gd name="T6" fmla="*/ 2147483646 w 2269"/>
              <a:gd name="T7" fmla="*/ 2147483646 h 854"/>
              <a:gd name="T8" fmla="*/ 2147483646 w 2269"/>
              <a:gd name="T9" fmla="*/ 2147483646 h 854"/>
              <a:gd name="T10" fmla="*/ 2147483646 w 2269"/>
              <a:gd name="T11" fmla="*/ 2147483646 h 854"/>
              <a:gd name="T12" fmla="*/ 2147483646 w 2269"/>
              <a:gd name="T13" fmla="*/ 2147483646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4D6FCDC-5DE2-A744-99C6-DA6614BCB4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52051" y="3934042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D4D6FCDC-5DE2-A744-99C6-DA6614BCB4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2051" y="3934042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C3913E90-A73F-FB4E-8A08-D6A52038C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01264" y="4723029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C3913E90-A73F-FB4E-8A08-D6A52038C4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1264" y="4723029"/>
                        <a:ext cx="5794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CAF40347-47A8-4A49-A504-C8CCA37E76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72688" y="5488204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CAF40347-47A8-4A49-A504-C8CCA37E76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2688" y="5488204"/>
                        <a:ext cx="563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8">
            <a:extLst>
              <a:ext uri="{FF2B5EF4-FFF2-40B4-BE49-F238E27FC236}">
                <a16:creationId xmlns:a16="http://schemas.microsoft.com/office/drawing/2014/main" id="{37C3C8A4-D481-C84F-8125-5E44D845A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7401" y="4945279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3E6E2EC2-C942-D448-A37D-5008D204DF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72676" y="4202329"/>
            <a:ext cx="9525" cy="149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312BAEA-5E87-AC49-A032-103218CF3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77438" y="4197567"/>
            <a:ext cx="13335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B0812DC4-F9A0-4148-BA94-796F09BBE7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83788" y="5702517"/>
            <a:ext cx="171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A3FFA4E-E1E2-184D-998F-70E15DF49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2914" y="3932454"/>
            <a:ext cx="9268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10.0.0.1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23220394-3ACC-A744-AD1E-3DAA778D0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29914" y="470080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10.0.0.2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3FACA289-C503-2547-A013-3ADF7ED0B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1814" y="559615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10.0.0.3</a:t>
            </a:r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A147B4BD-6347-B041-BBF4-72E7E4B63149}"/>
              </a:ext>
            </a:extLst>
          </p:cNvPr>
          <p:cNvGrpSpPr>
            <a:grpSpLocks/>
          </p:cNvGrpSpPr>
          <p:nvPr/>
        </p:nvGrpSpPr>
        <p:grpSpPr bwMode="auto">
          <a:xfrm>
            <a:off x="6185621" y="4786222"/>
            <a:ext cx="898525" cy="723521"/>
            <a:chOff x="3600" y="219"/>
            <a:chExt cx="360" cy="175"/>
          </a:xfrm>
        </p:grpSpPr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62FD3A73-158D-8640-BB0A-36EE39BAA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3E8541E2-2729-1348-BDFB-43F3F6931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22893A66-7711-0645-9470-C759C31F3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E7A03B4F-7D59-CF40-895A-ACC329F35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9EDB9105-2BBB-454E-B550-AB190E5C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2ACEB724-06E0-6F48-9C0A-0C470A0CC5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A76E60E9-9EA0-1D47-91FF-B67D8E6A4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23EA6279-1B8F-4341-9F77-2C0895727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C7C972A6-B0BB-D04A-8837-E351CEE14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29">
              <a:extLst>
                <a:ext uri="{FF2B5EF4-FFF2-40B4-BE49-F238E27FC236}">
                  <a16:creationId xmlns:a16="http://schemas.microsoft.com/office/drawing/2014/main" id="{5D82703D-BA5F-8F42-8121-EB1C6CB6A2C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" name="Line 30">
                <a:extLst>
                  <a:ext uri="{FF2B5EF4-FFF2-40B4-BE49-F238E27FC236}">
                    <a16:creationId xmlns:a16="http://schemas.microsoft.com/office/drawing/2014/main" id="{367A9CB4-2560-C44F-AE50-D0FBEC79A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31">
                <a:extLst>
                  <a:ext uri="{FF2B5EF4-FFF2-40B4-BE49-F238E27FC236}">
                    <a16:creationId xmlns:a16="http://schemas.microsoft.com/office/drawing/2014/main" id="{AB69FE27-EA82-C549-915C-4879E00B5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32">
                <a:extLst>
                  <a:ext uri="{FF2B5EF4-FFF2-40B4-BE49-F238E27FC236}">
                    <a16:creationId xmlns:a16="http://schemas.microsoft.com/office/drawing/2014/main" id="{9DC17BC2-860F-2141-973B-9E196EB87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" name="Line 33">
            <a:extLst>
              <a:ext uri="{FF2B5EF4-FFF2-40B4-BE49-F238E27FC236}">
                <a16:creationId xmlns:a16="http://schemas.microsoft.com/office/drawing/2014/main" id="{CBB0E8D2-04A2-E046-BADB-316FD0221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8380" y="4987573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3" name="Group 15">
            <a:extLst>
              <a:ext uri="{FF2B5EF4-FFF2-40B4-BE49-F238E27FC236}">
                <a16:creationId xmlns:a16="http://schemas.microsoft.com/office/drawing/2014/main" id="{D5F4143A-FEB8-5346-B224-39B9658F00F1}"/>
              </a:ext>
            </a:extLst>
          </p:cNvPr>
          <p:cNvGrpSpPr>
            <a:grpSpLocks/>
          </p:cNvGrpSpPr>
          <p:nvPr/>
        </p:nvGrpSpPr>
        <p:grpSpPr bwMode="auto">
          <a:xfrm>
            <a:off x="7161213" y="3052394"/>
            <a:ext cx="3775077" cy="1046164"/>
            <a:chOff x="2629" y="2055"/>
            <a:chExt cx="2378" cy="659"/>
          </a:xfrm>
        </p:grpSpPr>
        <p:grpSp>
          <p:nvGrpSpPr>
            <p:cNvPr id="47" name="Group 16">
              <a:extLst>
                <a:ext uri="{FF2B5EF4-FFF2-40B4-BE49-F238E27FC236}">
                  <a16:creationId xmlns:a16="http://schemas.microsoft.com/office/drawing/2014/main" id="{748B68A7-9C69-3745-BF65-3CF2D905D0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6" y="2055"/>
              <a:ext cx="1471" cy="336"/>
              <a:chOff x="4367" y="786"/>
              <a:chExt cx="1382" cy="336"/>
            </a:xfrm>
          </p:grpSpPr>
          <p:sp>
            <p:nvSpPr>
              <p:cNvPr id="52" name="Rectangle 17">
                <a:extLst>
                  <a:ext uri="{FF2B5EF4-FFF2-40B4-BE49-F238E27FC236}">
                    <a16:creationId xmlns:a16="http://schemas.microsoft.com/office/drawing/2014/main" id="{140853EC-1689-1646-8F18-9C24EB217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7" y="793"/>
                <a:ext cx="1308" cy="3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53" name="Text Box 18">
                <a:extLst>
                  <a:ext uri="{FF2B5EF4-FFF2-40B4-BE49-F238E27FC236}">
                    <a16:creationId xmlns:a16="http://schemas.microsoft.com/office/drawing/2014/main" id="{8F371525-99EE-9E41-936E-47FF3F07EE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1" y="789"/>
                <a:ext cx="130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latin typeface="Helvetica" pitchFamily="2" charset="0"/>
                  </a:rPr>
                  <a:t>S: 10.0.0.1, 3345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latin typeface="Helvetica" pitchFamily="2" charset="0"/>
                  </a:rPr>
                  <a:t>D: 128.119.40.186, 80</a:t>
                </a:r>
              </a:p>
            </p:txBody>
          </p:sp>
          <p:sp>
            <p:nvSpPr>
              <p:cNvPr id="59" name="Freeform 20">
                <a:extLst>
                  <a:ext uri="{FF2B5EF4-FFF2-40B4-BE49-F238E27FC236}">
                    <a16:creationId xmlns:a16="http://schemas.microsoft.com/office/drawing/2014/main" id="{1408A417-4240-6740-A552-5AD5A93477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4" y="786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DB532B8C-646A-DD47-AC61-7CB114E37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9" y="2364"/>
              <a:ext cx="1508" cy="350"/>
            </a:xfrm>
            <a:custGeom>
              <a:avLst/>
              <a:gdLst>
                <a:gd name="T0" fmla="*/ 0 w 417"/>
                <a:gd name="T1" fmla="*/ 4556 h 264"/>
                <a:gd name="T2" fmla="*/ 11560 w 417"/>
                <a:gd name="T3" fmla="*/ 4556 h 264"/>
                <a:gd name="T4" fmla="*/ 11560 w 417"/>
                <a:gd name="T5" fmla="*/ 0 h 2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508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49" name="Group 28">
              <a:extLst>
                <a:ext uri="{FF2B5EF4-FFF2-40B4-BE49-F238E27FC236}">
                  <a16:creationId xmlns:a16="http://schemas.microsoft.com/office/drawing/2014/main" id="{FE0AAFED-16CC-4443-8F13-BE7727B7B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419"/>
              <a:ext cx="218" cy="233"/>
              <a:chOff x="5140" y="403"/>
              <a:chExt cx="218" cy="233"/>
            </a:xfrm>
          </p:grpSpPr>
          <p:sp>
            <p:nvSpPr>
              <p:cNvPr id="50" name="Oval 29">
                <a:extLst>
                  <a:ext uri="{FF2B5EF4-FFF2-40B4-BE49-F238E27FC236}">
                    <a16:creationId xmlns:a16="http://schemas.microsoft.com/office/drawing/2014/main" id="{ED42DE1C-1E2F-4A4C-8EB6-E06DC1E5D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51" name="Text Box 30">
                <a:extLst>
                  <a:ext uri="{FF2B5EF4-FFF2-40B4-BE49-F238E27FC236}">
                    <a16:creationId xmlns:a16="http://schemas.microsoft.com/office/drawing/2014/main" id="{9F53036A-A0E8-834F-9620-9533BB9370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solidFill>
                      <a:srgbClr val="C00000"/>
                    </a:solidFill>
                    <a:latin typeface="Helvetica" pitchFamily="2" charset="0"/>
                  </a:rPr>
                  <a:t>1</a:t>
                </a:r>
              </a:p>
            </p:txBody>
          </p:sp>
        </p:grpSp>
      </p:grpSp>
      <p:grpSp>
        <p:nvGrpSpPr>
          <p:cNvPr id="62" name="Group 35">
            <a:extLst>
              <a:ext uri="{FF2B5EF4-FFF2-40B4-BE49-F238E27FC236}">
                <a16:creationId xmlns:a16="http://schemas.microsoft.com/office/drawing/2014/main" id="{DF12F27D-4EB9-4A43-8839-9E2F7CF5172A}"/>
              </a:ext>
            </a:extLst>
          </p:cNvPr>
          <p:cNvGrpSpPr>
            <a:grpSpLocks/>
          </p:cNvGrpSpPr>
          <p:nvPr/>
        </p:nvGrpSpPr>
        <p:grpSpPr bwMode="auto">
          <a:xfrm>
            <a:off x="8529652" y="1374777"/>
            <a:ext cx="2873379" cy="1506754"/>
            <a:chOff x="4282" y="866"/>
            <a:chExt cx="1810" cy="998"/>
          </a:xfrm>
        </p:grpSpPr>
        <p:sp>
          <p:nvSpPr>
            <p:cNvPr id="63" name="Text Box 36">
              <a:extLst>
                <a:ext uri="{FF2B5EF4-FFF2-40B4-BE49-F238E27FC236}">
                  <a16:creationId xmlns:a16="http://schemas.microsoft.com/office/drawing/2014/main" id="{4D24F46A-C4C2-944C-B5C2-762E6B5A1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2" y="866"/>
              <a:ext cx="1810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u="sng" dirty="0">
                  <a:latin typeface="Helvetica" pitchFamily="2" charset="0"/>
                </a:rPr>
                <a:t>1:</a:t>
              </a:r>
              <a:r>
                <a:rPr lang="en-US" altLang="en-US" sz="1800" dirty="0">
                  <a:latin typeface="Helvetica" pitchFamily="2" charset="0"/>
                </a:rPr>
                <a:t> host 10.0.0.1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sends datagram to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an </a:t>
              </a: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external host</a:t>
              </a:r>
              <a:r>
                <a:rPr lang="en-US" altLang="en-US" sz="1800" dirty="0">
                  <a:latin typeface="Helvetica" pitchFamily="2" charset="0"/>
                </a:rPr>
                <a:t>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128.119.40.186, at port 80</a:t>
              </a:r>
            </a:p>
          </p:txBody>
        </p:sp>
        <p:sp>
          <p:nvSpPr>
            <p:cNvPr id="64" name="Line 37">
              <a:extLst>
                <a:ext uri="{FF2B5EF4-FFF2-40B4-BE49-F238E27FC236}">
                  <a16:creationId xmlns:a16="http://schemas.microsoft.com/office/drawing/2014/main" id="{1E54C90A-0BD1-AA41-9CCC-68F90EC57F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5" y="1625"/>
              <a:ext cx="109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5" name="Group 59">
            <a:extLst>
              <a:ext uri="{FF2B5EF4-FFF2-40B4-BE49-F238E27FC236}">
                <a16:creationId xmlns:a16="http://schemas.microsoft.com/office/drawing/2014/main" id="{35BE91EA-428B-3B41-A5B3-BAA97B18C29E}"/>
              </a:ext>
            </a:extLst>
          </p:cNvPr>
          <p:cNvGrpSpPr>
            <a:grpSpLocks/>
          </p:cNvGrpSpPr>
          <p:nvPr/>
        </p:nvGrpSpPr>
        <p:grpSpPr bwMode="auto">
          <a:xfrm>
            <a:off x="7025662" y="4233382"/>
            <a:ext cx="2811467" cy="552450"/>
            <a:chOff x="2872" y="2981"/>
            <a:chExt cx="1771" cy="348"/>
          </a:xfrm>
        </p:grpSpPr>
        <p:sp>
          <p:nvSpPr>
            <p:cNvPr id="66" name="Rectangle 60">
              <a:extLst>
                <a:ext uri="{FF2B5EF4-FFF2-40B4-BE49-F238E27FC236}">
                  <a16:creationId xmlns:a16="http://schemas.microsoft.com/office/drawing/2014/main" id="{921D5B60-AB40-A743-9A0A-B62D05C01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981"/>
              <a:ext cx="1306" cy="3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7" name="Text Box 61">
              <a:extLst>
                <a:ext uri="{FF2B5EF4-FFF2-40B4-BE49-F238E27FC236}">
                  <a16:creationId xmlns:a16="http://schemas.microsoft.com/office/drawing/2014/main" id="{C1C57C6D-29BE-F048-9C63-EBE0651B6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9" y="2999"/>
              <a:ext cx="13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S: 128.119.40.186, 80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D: 10.0.0.1, 3345</a:t>
              </a:r>
            </a:p>
          </p:txBody>
        </p:sp>
        <p:sp>
          <p:nvSpPr>
            <p:cNvPr id="70" name="Freeform 70">
              <a:extLst>
                <a:ext uri="{FF2B5EF4-FFF2-40B4-BE49-F238E27FC236}">
                  <a16:creationId xmlns:a16="http://schemas.microsoft.com/office/drawing/2014/main" id="{F4D469EA-A64F-084B-BEF8-52EDAD106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9" y="2986"/>
              <a:ext cx="464" cy="199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508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71" name="Group 71">
              <a:extLst>
                <a:ext uri="{FF2B5EF4-FFF2-40B4-BE49-F238E27FC236}">
                  <a16:creationId xmlns:a16="http://schemas.microsoft.com/office/drawing/2014/main" id="{0CD07063-DB1B-3B46-9D32-8D1B7FF29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0" y="3064"/>
              <a:ext cx="218" cy="231"/>
              <a:chOff x="5140" y="403"/>
              <a:chExt cx="218" cy="231"/>
            </a:xfrm>
          </p:grpSpPr>
          <p:sp>
            <p:nvSpPr>
              <p:cNvPr id="72" name="Oval 72">
                <a:extLst>
                  <a:ext uri="{FF2B5EF4-FFF2-40B4-BE49-F238E27FC236}">
                    <a16:creationId xmlns:a16="http://schemas.microsoft.com/office/drawing/2014/main" id="{49E93A99-711E-9649-984E-B1A8BB83A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3" name="Text Box 73">
                <a:extLst>
                  <a:ext uri="{FF2B5EF4-FFF2-40B4-BE49-F238E27FC236}">
                    <a16:creationId xmlns:a16="http://schemas.microsoft.com/office/drawing/2014/main" id="{6F80AC21-EB43-9D4A-8639-C4C925BB16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solidFill>
                      <a:srgbClr val="C00000"/>
                    </a:solidFill>
                    <a:latin typeface="Helvetica" pitchFamily="2" charset="0"/>
                  </a:rPr>
                  <a:t>4</a:t>
                </a:r>
              </a:p>
            </p:txBody>
          </p:sp>
        </p:grpSp>
      </p:grpSp>
      <p:grpSp>
        <p:nvGrpSpPr>
          <p:cNvPr id="80" name="Group 74">
            <a:extLst>
              <a:ext uri="{FF2B5EF4-FFF2-40B4-BE49-F238E27FC236}">
                <a16:creationId xmlns:a16="http://schemas.microsoft.com/office/drawing/2014/main" id="{52BBC2DB-D189-3143-91D6-6F44ED64969E}"/>
              </a:ext>
            </a:extLst>
          </p:cNvPr>
          <p:cNvGrpSpPr>
            <a:grpSpLocks/>
          </p:cNvGrpSpPr>
          <p:nvPr/>
        </p:nvGrpSpPr>
        <p:grpSpPr bwMode="auto">
          <a:xfrm>
            <a:off x="2508251" y="3761188"/>
            <a:ext cx="3233737" cy="684213"/>
            <a:chOff x="730" y="3603"/>
            <a:chExt cx="2037" cy="431"/>
          </a:xfrm>
        </p:grpSpPr>
        <p:grpSp>
          <p:nvGrpSpPr>
            <p:cNvPr id="81" name="Group 75">
              <a:extLst>
                <a:ext uri="{FF2B5EF4-FFF2-40B4-BE49-F238E27FC236}">
                  <a16:creationId xmlns:a16="http://schemas.microsoft.com/office/drawing/2014/main" id="{FC4C4DD5-0570-6F47-9BDB-BAD4EAAD12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8" y="3603"/>
              <a:ext cx="1349" cy="431"/>
              <a:chOff x="4385" y="830"/>
              <a:chExt cx="1259" cy="431"/>
            </a:xfrm>
          </p:grpSpPr>
          <p:sp>
            <p:nvSpPr>
              <p:cNvPr id="86" name="Rectangle 76">
                <a:extLst>
                  <a:ext uri="{FF2B5EF4-FFF2-40B4-BE49-F238E27FC236}">
                    <a16:creationId xmlns:a16="http://schemas.microsoft.com/office/drawing/2014/main" id="{C6895B75-3AC5-8B4D-836A-A0875C87D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259" cy="43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87" name="Text Box 77">
                <a:extLst>
                  <a:ext uri="{FF2B5EF4-FFF2-40B4-BE49-F238E27FC236}">
                    <a16:creationId xmlns:a16="http://schemas.microsoft.com/office/drawing/2014/main" id="{7C79F8B3-F8F0-3D4A-8B87-5C8D3C34C5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6" y="878"/>
                <a:ext cx="1152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latin typeface="Helvetica" pitchFamily="2" charset="0"/>
                  </a:rPr>
                  <a:t>S: 138.76.29.7, 5001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latin typeface="Helvetica" pitchFamily="2" charset="0"/>
                  </a:rPr>
                  <a:t>D: 128.119.40.186, 80</a:t>
                </a:r>
              </a:p>
            </p:txBody>
          </p:sp>
        </p:grpSp>
        <p:sp>
          <p:nvSpPr>
            <p:cNvPr id="82" name="Line 86">
              <a:extLst>
                <a:ext uri="{FF2B5EF4-FFF2-40B4-BE49-F238E27FC236}">
                  <a16:creationId xmlns:a16="http://schemas.microsoft.com/office/drawing/2014/main" id="{1AE21620-1894-A24F-BECE-DD0D7E152C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0" y="3729"/>
              <a:ext cx="672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83" name="Group 87">
              <a:extLst>
                <a:ext uri="{FF2B5EF4-FFF2-40B4-BE49-F238E27FC236}">
                  <a16:creationId xmlns:a16="http://schemas.microsoft.com/office/drawing/2014/main" id="{8EA075B1-DDBC-3848-A444-64E1CD0EFD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" y="3616"/>
              <a:ext cx="218" cy="231"/>
              <a:chOff x="5140" y="403"/>
              <a:chExt cx="218" cy="231"/>
            </a:xfrm>
          </p:grpSpPr>
          <p:sp>
            <p:nvSpPr>
              <p:cNvPr id="84" name="Oval 88">
                <a:extLst>
                  <a:ext uri="{FF2B5EF4-FFF2-40B4-BE49-F238E27FC236}">
                    <a16:creationId xmlns:a16="http://schemas.microsoft.com/office/drawing/2014/main" id="{9C434303-4FF5-DF41-BC2B-906259426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85" name="Text Box 89">
                <a:extLst>
                  <a:ext uri="{FF2B5EF4-FFF2-40B4-BE49-F238E27FC236}">
                    <a16:creationId xmlns:a16="http://schemas.microsoft.com/office/drawing/2014/main" id="{C7CFE830-78D4-4A4B-80A4-DB8C4983FA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solidFill>
                      <a:srgbClr val="C00000"/>
                    </a:solidFill>
                    <a:latin typeface="Helvetica" pitchFamily="2" charset="0"/>
                  </a:rPr>
                  <a:t>2</a:t>
                </a:r>
              </a:p>
            </p:txBody>
          </p:sp>
        </p:grpSp>
      </p:grpSp>
      <p:grpSp>
        <p:nvGrpSpPr>
          <p:cNvPr id="96" name="Group 90">
            <a:extLst>
              <a:ext uri="{FF2B5EF4-FFF2-40B4-BE49-F238E27FC236}">
                <a16:creationId xmlns:a16="http://schemas.microsoft.com/office/drawing/2014/main" id="{18A556BF-20E4-ED44-973C-DF55C4CFD062}"/>
              </a:ext>
            </a:extLst>
          </p:cNvPr>
          <p:cNvGrpSpPr>
            <a:grpSpLocks/>
          </p:cNvGrpSpPr>
          <p:nvPr/>
        </p:nvGrpSpPr>
        <p:grpSpPr bwMode="auto">
          <a:xfrm>
            <a:off x="1124636" y="1590618"/>
            <a:ext cx="3452813" cy="2063750"/>
            <a:chOff x="0" y="1288"/>
            <a:chExt cx="2175" cy="1300"/>
          </a:xfrm>
        </p:grpSpPr>
        <p:sp>
          <p:nvSpPr>
            <p:cNvPr id="97" name="Text Box 91">
              <a:extLst>
                <a:ext uri="{FF2B5EF4-FFF2-40B4-BE49-F238E27FC236}">
                  <a16:creationId xmlns:a16="http://schemas.microsoft.com/office/drawing/2014/main" id="{570B531A-AC3B-874D-9CD2-74CD08887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288"/>
              <a:ext cx="1369" cy="1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u="sng" dirty="0">
                  <a:latin typeface="Helvetica" pitchFamily="2" charset="0"/>
                </a:rPr>
                <a:t>2:</a:t>
              </a:r>
              <a:r>
                <a:rPr lang="en-US" altLang="en-US" sz="1800" dirty="0">
                  <a:latin typeface="Helvetica" pitchFamily="2" charset="0"/>
                </a:rPr>
                <a:t> NAT router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changes datagram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 err="1">
                  <a:solidFill>
                    <a:srgbClr val="C00000"/>
                  </a:solidFill>
                  <a:latin typeface="Helvetica" pitchFamily="2" charset="0"/>
                </a:rPr>
                <a:t>src</a:t>
              </a: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 </a:t>
              </a:r>
              <a:r>
                <a:rPr lang="en-US" altLang="en-US" sz="1800" dirty="0" err="1">
                  <a:solidFill>
                    <a:srgbClr val="C00000"/>
                  </a:solidFill>
                  <a:latin typeface="Helvetica" pitchFamily="2" charset="0"/>
                </a:rPr>
                <a:t>addr</a:t>
              </a: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, port</a:t>
              </a:r>
              <a:r>
                <a:rPr lang="en-US" altLang="en-US" sz="1800" dirty="0">
                  <a:latin typeface="Helvetica" pitchFamily="2" charset="0"/>
                </a:rPr>
                <a:t> from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10.0.0.1, 3345 to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138.76.29.7, 5001,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Updates table</a:t>
              </a:r>
            </a:p>
          </p:txBody>
        </p:sp>
        <p:sp>
          <p:nvSpPr>
            <p:cNvPr id="98" name="Line 92">
              <a:extLst>
                <a:ext uri="{FF2B5EF4-FFF2-40B4-BE49-F238E27FC236}">
                  <a16:creationId xmlns:a16="http://schemas.microsoft.com/office/drawing/2014/main" id="{D6A47529-47E9-A649-BBB8-1A06721FF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5" y="2243"/>
              <a:ext cx="444" cy="345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0" name="Line 94">
              <a:extLst>
                <a:ext uri="{FF2B5EF4-FFF2-40B4-BE49-F238E27FC236}">
                  <a16:creationId xmlns:a16="http://schemas.microsoft.com/office/drawing/2014/main" id="{8BAF94C0-8D2E-D84E-B631-26AC2247FC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" y="1845"/>
              <a:ext cx="900" cy="397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101" name="Group 95">
            <a:extLst>
              <a:ext uri="{FF2B5EF4-FFF2-40B4-BE49-F238E27FC236}">
                <a16:creationId xmlns:a16="http://schemas.microsoft.com/office/drawing/2014/main" id="{7D4CA404-9432-6A47-BF88-7BC4EC79E93A}"/>
              </a:ext>
            </a:extLst>
          </p:cNvPr>
          <p:cNvGrpSpPr>
            <a:grpSpLocks/>
          </p:cNvGrpSpPr>
          <p:nvPr/>
        </p:nvGrpSpPr>
        <p:grpSpPr bwMode="auto">
          <a:xfrm>
            <a:off x="2396944" y="4554940"/>
            <a:ext cx="3232149" cy="758825"/>
            <a:chOff x="892" y="3796"/>
            <a:chExt cx="2036" cy="478"/>
          </a:xfrm>
        </p:grpSpPr>
        <p:sp>
          <p:nvSpPr>
            <p:cNvPr id="102" name="Rectangle 96">
              <a:extLst>
                <a:ext uri="{FF2B5EF4-FFF2-40B4-BE49-F238E27FC236}">
                  <a16:creationId xmlns:a16="http://schemas.microsoft.com/office/drawing/2014/main" id="{3655D3B7-5336-1444-9A20-B1556AE7F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" y="3796"/>
              <a:ext cx="1454" cy="4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103" name="Text Box 97">
              <a:extLst>
                <a:ext uri="{FF2B5EF4-FFF2-40B4-BE49-F238E27FC236}">
                  <a16:creationId xmlns:a16="http://schemas.microsoft.com/office/drawing/2014/main" id="{2F772F89-F54A-5844-8994-5C6854EFE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2" y="3870"/>
              <a:ext cx="13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S: 128.119.40.186, 80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D: 138.76.29.7, 5001</a:t>
              </a:r>
            </a:p>
          </p:txBody>
        </p:sp>
        <p:sp>
          <p:nvSpPr>
            <p:cNvPr id="106" name="Line 106">
              <a:extLst>
                <a:ext uri="{FF2B5EF4-FFF2-40B4-BE49-F238E27FC236}">
                  <a16:creationId xmlns:a16="http://schemas.microsoft.com/office/drawing/2014/main" id="{EC2B98B9-C5E5-DD48-AA4D-6BD7A5C7E5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4" y="3927"/>
              <a:ext cx="584" cy="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07" name="Group 107">
              <a:extLst>
                <a:ext uri="{FF2B5EF4-FFF2-40B4-BE49-F238E27FC236}">
                  <a16:creationId xmlns:a16="http://schemas.microsoft.com/office/drawing/2014/main" id="{8D7B22C8-E514-E14C-A485-5DE263E16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9" y="3818"/>
              <a:ext cx="218" cy="231"/>
              <a:chOff x="5140" y="403"/>
              <a:chExt cx="218" cy="231"/>
            </a:xfrm>
          </p:grpSpPr>
          <p:sp>
            <p:nvSpPr>
              <p:cNvPr id="108" name="Oval 108">
                <a:extLst>
                  <a:ext uri="{FF2B5EF4-FFF2-40B4-BE49-F238E27FC236}">
                    <a16:creationId xmlns:a16="http://schemas.microsoft.com/office/drawing/2014/main" id="{52CCCB6F-78AC-0B4C-B559-F0D423766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109" name="Text Box 109">
                <a:extLst>
                  <a:ext uri="{FF2B5EF4-FFF2-40B4-BE49-F238E27FC236}">
                    <a16:creationId xmlns:a16="http://schemas.microsoft.com/office/drawing/2014/main" id="{26F95560-8FA2-AB48-A1CB-5EA6587155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solidFill>
                      <a:srgbClr val="C00000"/>
                    </a:solidFill>
                    <a:latin typeface="Helvetica" pitchFamily="2" charset="0"/>
                  </a:rPr>
                  <a:t>3</a:t>
                </a:r>
              </a:p>
            </p:txBody>
          </p:sp>
        </p:grpSp>
      </p:grpSp>
      <p:sp>
        <p:nvSpPr>
          <p:cNvPr id="116" name="Text Box 110">
            <a:extLst>
              <a:ext uri="{FF2B5EF4-FFF2-40B4-BE49-F238E27FC236}">
                <a16:creationId xmlns:a16="http://schemas.microsoft.com/office/drawing/2014/main" id="{6BDF49F7-1133-FC44-BB3A-C3E684D6A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113" y="5624627"/>
            <a:ext cx="210826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 dirty="0">
                <a:latin typeface="Helvetica" pitchFamily="2" charset="0"/>
              </a:rPr>
              <a:t>3:</a:t>
            </a:r>
            <a:r>
              <a:rPr lang="en-US" altLang="en-US" sz="1800" dirty="0">
                <a:latin typeface="Helvetica" pitchFamily="2" charset="0"/>
              </a:rPr>
              <a:t> Reply arrives to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 </a:t>
            </a:r>
            <a:r>
              <a:rPr lang="en-US" altLang="en-US" sz="1800" dirty="0" err="1">
                <a:latin typeface="Helvetica" pitchFamily="2" charset="0"/>
              </a:rPr>
              <a:t>dst</a:t>
            </a:r>
            <a:r>
              <a:rPr lang="en-US" altLang="en-US" sz="1800" dirty="0">
                <a:latin typeface="Helvetica" pitchFamily="2" charset="0"/>
              </a:rPr>
              <a:t> </a:t>
            </a:r>
            <a:r>
              <a:rPr lang="en-US" altLang="en-US" sz="1800" dirty="0" err="1">
                <a:latin typeface="Helvetica" pitchFamily="2" charset="0"/>
              </a:rPr>
              <a:t>addr</a:t>
            </a:r>
            <a:r>
              <a:rPr lang="en-US" altLang="en-US" sz="1800" dirty="0">
                <a:latin typeface="Helvetica" pitchFamily="2" charset="0"/>
              </a:rPr>
              <a:t>, port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 138.76.29.7, 5001</a:t>
            </a:r>
          </a:p>
        </p:txBody>
      </p:sp>
      <p:sp>
        <p:nvSpPr>
          <p:cNvPr id="117" name="Text Box 111">
            <a:extLst>
              <a:ext uri="{FF2B5EF4-FFF2-40B4-BE49-F238E27FC236}">
                <a16:creationId xmlns:a16="http://schemas.microsoft.com/office/drawing/2014/main" id="{E8A47ADB-78D4-F242-84C9-DEA7BADD1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124" y="5242355"/>
            <a:ext cx="248863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 dirty="0">
                <a:latin typeface="Helvetica" pitchFamily="2" charset="0"/>
              </a:rPr>
              <a:t>4:</a:t>
            </a:r>
            <a:r>
              <a:rPr lang="en-US" altLang="en-US" sz="1800" dirty="0">
                <a:latin typeface="Helvetica" pitchFamily="2" charset="0"/>
              </a:rPr>
              <a:t> NAT gateway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changes datagram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Helvetica" pitchFamily="2" charset="0"/>
              </a:rPr>
              <a:t>dest</a:t>
            </a:r>
            <a:r>
              <a:rPr lang="en-US" altLang="en-US" sz="1800" dirty="0">
                <a:latin typeface="Helvetica" pitchFamily="2" charset="0"/>
              </a:rPr>
              <a:t> </a:t>
            </a:r>
            <a:r>
              <a:rPr lang="en-US" altLang="en-US" sz="1800" dirty="0" err="1">
                <a:latin typeface="Helvetica" pitchFamily="2" charset="0"/>
              </a:rPr>
              <a:t>addr</a:t>
            </a:r>
            <a:r>
              <a:rPr lang="en-US" altLang="en-US" sz="1800" dirty="0">
                <a:latin typeface="Helvetica" pitchFamily="2" charset="0"/>
              </a:rPr>
              <a:t>, port from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138.76.29.7, 5001 to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10.0.0.1, 3345</a:t>
            </a:r>
          </a:p>
        </p:txBody>
      </p:sp>
      <p:sp>
        <p:nvSpPr>
          <p:cNvPr id="118" name="Freeform 38">
            <a:extLst>
              <a:ext uri="{FF2B5EF4-FFF2-40B4-BE49-F238E27FC236}">
                <a16:creationId xmlns:a16="http://schemas.microsoft.com/office/drawing/2014/main" id="{9DE76AEF-2BEC-D946-8913-76A63306255D}"/>
              </a:ext>
            </a:extLst>
          </p:cNvPr>
          <p:cNvSpPr>
            <a:spLocks/>
          </p:cNvSpPr>
          <p:nvPr/>
        </p:nvSpPr>
        <p:spPr bwMode="auto">
          <a:xfrm>
            <a:off x="4378325" y="2985220"/>
            <a:ext cx="4460694" cy="1699798"/>
          </a:xfrm>
          <a:custGeom>
            <a:avLst/>
            <a:gdLst>
              <a:gd name="T0" fmla="*/ 0 w 2433"/>
              <a:gd name="T1" fmla="*/ 2147483646 h 965"/>
              <a:gd name="T2" fmla="*/ 2147483646 w 2433"/>
              <a:gd name="T3" fmla="*/ 2147483646 h 965"/>
              <a:gd name="T4" fmla="*/ 2147483646 w 2433"/>
              <a:gd name="T5" fmla="*/ 2147483646 h 965"/>
              <a:gd name="T6" fmla="*/ 2147483646 w 2433"/>
              <a:gd name="T7" fmla="*/ 2147483646 h 965"/>
              <a:gd name="T8" fmla="*/ 2147483646 w 2433"/>
              <a:gd name="T9" fmla="*/ 2147483646 h 965"/>
              <a:gd name="T10" fmla="*/ 2147483646 w 2433"/>
              <a:gd name="T11" fmla="*/ 2147483646 h 965"/>
              <a:gd name="T12" fmla="*/ 0 w 2433"/>
              <a:gd name="T13" fmla="*/ 2147483646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317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19" name="Rectangle 39">
            <a:extLst>
              <a:ext uri="{FF2B5EF4-FFF2-40B4-BE49-F238E27FC236}">
                <a16:creationId xmlns:a16="http://schemas.microsoft.com/office/drawing/2014/main" id="{325DBBF4-B2EE-B04D-9DF3-A08AE5807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033" y="1692526"/>
            <a:ext cx="3784600" cy="1354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20" name="Text Box 40">
            <a:extLst>
              <a:ext uri="{FF2B5EF4-FFF2-40B4-BE49-F238E27FC236}">
                <a16:creationId xmlns:a16="http://schemas.microsoft.com/office/drawing/2014/main" id="{F6983A72-DB37-0342-B098-0E833FE76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321" y="1703388"/>
            <a:ext cx="372041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Translation table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Internet-side          Local side</a:t>
            </a:r>
          </a:p>
        </p:txBody>
      </p:sp>
      <p:sp>
        <p:nvSpPr>
          <p:cNvPr id="121" name="Line 41">
            <a:extLst>
              <a:ext uri="{FF2B5EF4-FFF2-40B4-BE49-F238E27FC236}">
                <a16:creationId xmlns:a16="http://schemas.microsoft.com/office/drawing/2014/main" id="{C5A11CDB-A7EA-734A-8F11-4D1AB34E97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1033" y="2040189"/>
            <a:ext cx="3790950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2" name="Line 42">
            <a:extLst>
              <a:ext uri="{FF2B5EF4-FFF2-40B4-BE49-F238E27FC236}">
                <a16:creationId xmlns:a16="http://schemas.microsoft.com/office/drawing/2014/main" id="{AE3A25F3-6BF4-294C-BE99-56117CFB30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95321" y="2343402"/>
            <a:ext cx="3749675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3" name="Line 43">
            <a:extLst>
              <a:ext uri="{FF2B5EF4-FFF2-40B4-BE49-F238E27FC236}">
                <a16:creationId xmlns:a16="http://schemas.microsoft.com/office/drawing/2014/main" id="{D6B7F384-3EAD-884B-9B5C-936AEA6F1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6077" y="2047975"/>
            <a:ext cx="12208" cy="9955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4" name="Text Box 58">
            <a:extLst>
              <a:ext uri="{FF2B5EF4-FFF2-40B4-BE49-F238E27FC236}">
                <a16:creationId xmlns:a16="http://schemas.microsoft.com/office/drawing/2014/main" id="{28DA59DD-D9F1-E14D-B771-683CEDD22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458" y="2367215"/>
            <a:ext cx="38186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138.76.29.7, 5001   10.0.0.1, 3345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……                                         ……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7B36E-4926-484F-9FA6-DBCEDDB59F45}"/>
              </a:ext>
            </a:extLst>
          </p:cNvPr>
          <p:cNvCxnSpPr/>
          <p:nvPr/>
        </p:nvCxnSpPr>
        <p:spPr>
          <a:xfrm>
            <a:off x="6637195" y="2823713"/>
            <a:ext cx="77117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07631A7-A9F4-9845-AFD8-38A87629ED80}"/>
              </a:ext>
            </a:extLst>
          </p:cNvPr>
          <p:cNvSpPr txBox="1"/>
          <p:nvPr/>
        </p:nvSpPr>
        <p:spPr>
          <a:xfrm>
            <a:off x="5285583" y="2639047"/>
            <a:ext cx="170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4: Map back</a:t>
            </a:r>
          </a:p>
        </p:txBody>
      </p:sp>
      <p:sp>
        <p:nvSpPr>
          <p:cNvPr id="79" name="Text Box 17">
            <a:extLst>
              <a:ext uri="{FF2B5EF4-FFF2-40B4-BE49-F238E27FC236}">
                <a16:creationId xmlns:a16="http://schemas.microsoft.com/office/drawing/2014/main" id="{FF420B21-83C3-2047-A4C8-E826A4600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3664" y="5583235"/>
            <a:ext cx="1537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138.76.29.7</a:t>
            </a:r>
          </a:p>
        </p:txBody>
      </p:sp>
    </p:spTree>
    <p:extLst>
      <p:ext uri="{BB962C8B-B14F-4D97-AF65-F5344CB8AC3E}">
        <p14:creationId xmlns:p14="http://schemas.microsoft.com/office/powerpoint/2010/main" val="3613982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/>
      <p:bldP spid="124" grpId="0"/>
      <p:bldP spid="4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5">
            <a:extLst>
              <a:ext uri="{FF2B5EF4-FFF2-40B4-BE49-F238E27FC236}">
                <a16:creationId xmlns:a16="http://schemas.microsoft.com/office/drawing/2014/main" id="{1F1A4356-D13D-E94C-B3E2-461A0467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C1DEC6-5CFA-6443-9EEF-08EE9A1536F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CA397471-8C78-3043-BB64-27B055EF4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5252" y="1600199"/>
            <a:ext cx="11416748" cy="5121275"/>
          </a:xfrm>
        </p:spPr>
        <p:txBody>
          <a:bodyPr>
            <a:normAutofit/>
          </a:bodyPr>
          <a:lstStyle/>
          <a:p>
            <a:r>
              <a:rPr lang="en-US" altLang="en-US" dirty="0"/>
              <a:t>Use one or a few public IPs: You don’t need a lot of addresses from your ISP</a:t>
            </a:r>
          </a:p>
          <a:p>
            <a:r>
              <a:rPr lang="en-US" altLang="en-US" dirty="0"/>
              <a:t>Change addresses of devices inside the local network freely, without notifying the rest of the Internet</a:t>
            </a:r>
          </a:p>
          <a:p>
            <a:r>
              <a:rPr lang="en-US" altLang="en-US" dirty="0"/>
              <a:t>Change the public IP address freely independent of network-local endpoints</a:t>
            </a:r>
          </a:p>
          <a:p>
            <a:r>
              <a:rPr lang="en-US" altLang="en-US" dirty="0"/>
              <a:t>Devices inside the local network are not publicly visible, routable, or accessible</a:t>
            </a:r>
          </a:p>
          <a:p>
            <a:r>
              <a:rPr lang="en-US" altLang="en-US" dirty="0"/>
              <a:t>Most IP masquerading NATs block incoming connections originating from the Internet</a:t>
            </a:r>
          </a:p>
          <a:p>
            <a:pPr lvl="1"/>
            <a:r>
              <a:rPr lang="en-US" altLang="en-US" dirty="0"/>
              <a:t>Only way to communicate is if the </a:t>
            </a:r>
            <a:r>
              <a:rPr lang="en-US" altLang="en-US" dirty="0">
                <a:solidFill>
                  <a:srgbClr val="C00000"/>
                </a:solidFill>
              </a:rPr>
              <a:t>internal host initiates</a:t>
            </a:r>
            <a:r>
              <a:rPr lang="en-US" altLang="en-US" dirty="0"/>
              <a:t> the conversation</a:t>
            </a:r>
          </a:p>
          <a:p>
            <a:pPr>
              <a:buFont typeface="Wingdings" pitchFamily="2" charset="2"/>
              <a:buNone/>
            </a:pPr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BC2B1B-194B-E746-A960-977B1478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IP-masquerading NAT</a:t>
            </a:r>
          </a:p>
        </p:txBody>
      </p:sp>
    </p:spTree>
    <p:extLst>
      <p:ext uri="{BB962C8B-B14F-4D97-AF65-F5344CB8AC3E}">
        <p14:creationId xmlns:p14="http://schemas.microsoft.com/office/powerpoint/2010/main" val="428235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5399-6F92-F940-BCD2-A4AAEF32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you’re home, you’re likely behind NAT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FA35-E60A-EC4E-AABB-0BE205864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access routers (e.g., your home </a:t>
            </a:r>
            <a:r>
              <a:rPr lang="en-US" dirty="0" err="1"/>
              <a:t>WiFi</a:t>
            </a:r>
            <a:r>
              <a:rPr lang="en-US" dirty="0"/>
              <a:t> router) implement network address translation</a:t>
            </a:r>
          </a:p>
          <a:p>
            <a:endParaRPr lang="en-US" dirty="0"/>
          </a:p>
          <a:p>
            <a:r>
              <a:rPr lang="en-US" dirty="0"/>
              <a:t>You can check this by comparing your local address (visible from </a:t>
            </a:r>
            <a:r>
              <a:rPr lang="en-US" sz="2400" dirty="0">
                <a:latin typeface="Courier" pitchFamily="2" charset="0"/>
              </a:rPr>
              <a:t>ifconfig</a:t>
            </a:r>
            <a:r>
              <a:rPr lang="en-US" dirty="0"/>
              <a:t>) and your externally-visible IP address (e.g., type “what’s my IP address?” on your browser search bar)</a:t>
            </a:r>
          </a:p>
        </p:txBody>
      </p:sp>
    </p:spTree>
    <p:extLst>
      <p:ext uri="{BB962C8B-B14F-4D97-AF65-F5344CB8AC3E}">
        <p14:creationId xmlns:p14="http://schemas.microsoft.com/office/powerpoint/2010/main" val="167469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DE3A-694F-4C40-9299-71009FE8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you’re home, you’re likely behind NAT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546300-3FAE-0949-BAF8-64817B858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543" y="4350752"/>
            <a:ext cx="8674100" cy="18161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A24B48-11F9-BB47-B23F-8E85F7DED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642" y="1599198"/>
            <a:ext cx="8130716" cy="226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23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5">
            <a:extLst>
              <a:ext uri="{FF2B5EF4-FFF2-40B4-BE49-F238E27FC236}">
                <a16:creationId xmlns:a16="http://schemas.microsoft.com/office/drawing/2014/main" id="{3850BB27-E295-3540-8C8A-0B6D4051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C3EE71-364B-4945-891C-191496F60D5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F1C6FB1C-5EB7-0641-80E2-E7746159B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Limitations of IP-masquerading NATs</a:t>
            </a:r>
            <a:endParaRPr lang="en-US" altLang="en-US" sz="5400" dirty="0"/>
          </a:p>
        </p:txBody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A7AEBD00-2BC8-2149-B5E0-D6DB7AD742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827102"/>
          </a:xfrm>
        </p:spPr>
        <p:txBody>
          <a:bodyPr>
            <a:normAutofit/>
          </a:bodyPr>
          <a:lstStyle/>
          <a:p>
            <a:r>
              <a:rPr lang="en-US" altLang="en-US" dirty="0"/>
              <a:t>Connection limit due to 16-bit port-number field</a:t>
            </a:r>
          </a:p>
          <a:p>
            <a:pPr lvl="1"/>
            <a:r>
              <a:rPr lang="en-US" altLang="en-US" dirty="0"/>
              <a:t>~64K total simultaneous connections with a single public IP address</a:t>
            </a:r>
          </a:p>
          <a:p>
            <a:r>
              <a:rPr lang="en-US" altLang="en-US" dirty="0"/>
              <a:t>NAT can be controversial</a:t>
            </a:r>
          </a:p>
          <a:p>
            <a:pPr lvl="1"/>
            <a:r>
              <a:rPr lang="en-US" altLang="en-US" dirty="0"/>
              <a:t>“Routers should only manipulate headers up to the network layer, not  modify headers at the transport layer!”</a:t>
            </a:r>
          </a:p>
          <a:p>
            <a:r>
              <a:rPr lang="en-US" altLang="en-US" dirty="0"/>
              <a:t>Application developers must take NAT into account</a:t>
            </a:r>
          </a:p>
          <a:p>
            <a:pPr lvl="1"/>
            <a:r>
              <a:rPr lang="en-US" altLang="en-US" dirty="0"/>
              <a:t>e.g., peer-to-peer applications like Skype</a:t>
            </a:r>
          </a:p>
          <a:p>
            <a:r>
              <a:rPr lang="en-US" altLang="en-US" dirty="0"/>
              <a:t>Internet “purists”: instead, solve address shortage with </a:t>
            </a:r>
            <a:r>
              <a:rPr lang="en-US" altLang="en-US" dirty="0">
                <a:solidFill>
                  <a:srgbClr val="C00000"/>
                </a:solidFill>
              </a:rPr>
              <a:t>IPv6</a:t>
            </a:r>
          </a:p>
          <a:p>
            <a:pPr lvl="1"/>
            <a:r>
              <a:rPr lang="en-US" altLang="en-US" dirty="0"/>
              <a:t>32-bit IP addresses are just not enough</a:t>
            </a:r>
          </a:p>
          <a:p>
            <a:pPr lvl="1"/>
            <a:r>
              <a:rPr lang="en-US" altLang="en-US" dirty="0"/>
              <a:t>Esp. with more devices (your watch, your fridge, …) coming online</a:t>
            </a:r>
          </a:p>
        </p:txBody>
      </p:sp>
    </p:spTree>
    <p:extLst>
      <p:ext uri="{BB962C8B-B14F-4D97-AF65-F5344CB8AC3E}">
        <p14:creationId xmlns:p14="http://schemas.microsoft.com/office/powerpoint/2010/main" val="428392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reeform 2">
            <a:extLst>
              <a:ext uri="{FF2B5EF4-FFF2-40B4-BE49-F238E27FC236}">
                <a16:creationId xmlns:a16="http://schemas.microsoft.com/office/drawing/2014/main" id="{634E526E-2686-6D45-B68D-4925D3B04B09}"/>
              </a:ext>
            </a:extLst>
          </p:cNvPr>
          <p:cNvSpPr>
            <a:spLocks/>
          </p:cNvSpPr>
          <p:nvPr/>
        </p:nvSpPr>
        <p:spPr bwMode="auto">
          <a:xfrm>
            <a:off x="4740360" y="5094225"/>
            <a:ext cx="4383087" cy="1216007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FC291F3-0D39-A04F-992A-FF788918EBFF}"/>
              </a:ext>
            </a:extLst>
          </p:cNvPr>
          <p:cNvCxnSpPr/>
          <p:nvPr/>
        </p:nvCxnSpPr>
        <p:spPr>
          <a:xfrm flipV="1">
            <a:off x="5547604" y="5377100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5C52AED-8E09-C848-8E19-42C8AA74596D}"/>
              </a:ext>
            </a:extLst>
          </p:cNvPr>
          <p:cNvCxnSpPr/>
          <p:nvPr/>
        </p:nvCxnSpPr>
        <p:spPr>
          <a:xfrm>
            <a:off x="5436480" y="5562837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B66E600-A040-804C-A02C-2843FDCF2B40}"/>
              </a:ext>
            </a:extLst>
          </p:cNvPr>
          <p:cNvCxnSpPr/>
          <p:nvPr/>
        </p:nvCxnSpPr>
        <p:spPr>
          <a:xfrm>
            <a:off x="5449180" y="5669201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BD66878-1897-924D-80B2-3C9558484517}"/>
              </a:ext>
            </a:extLst>
          </p:cNvPr>
          <p:cNvCxnSpPr/>
          <p:nvPr/>
        </p:nvCxnSpPr>
        <p:spPr>
          <a:xfrm flipV="1">
            <a:off x="6466768" y="5862875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E7FE4FE-3428-9C42-8EA8-99CBD998EE80}"/>
              </a:ext>
            </a:extLst>
          </p:cNvPr>
          <p:cNvCxnSpPr/>
          <p:nvPr/>
        </p:nvCxnSpPr>
        <p:spPr>
          <a:xfrm>
            <a:off x="7127168" y="5408851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16A4BEA-A9CB-114B-8BB1-43721B20BF40}"/>
              </a:ext>
            </a:extLst>
          </p:cNvPr>
          <p:cNvCxnSpPr/>
          <p:nvPr/>
        </p:nvCxnSpPr>
        <p:spPr>
          <a:xfrm flipV="1">
            <a:off x="6411204" y="5562837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2237CC7-185A-9240-97A9-906AACDCBA76}"/>
              </a:ext>
            </a:extLst>
          </p:cNvPr>
          <p:cNvCxnSpPr/>
          <p:nvPr/>
        </p:nvCxnSpPr>
        <p:spPr>
          <a:xfrm flipV="1">
            <a:off x="7738355" y="5591413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C573D09-B5C2-DC46-866A-9F8703D8E1F2}"/>
              </a:ext>
            </a:extLst>
          </p:cNvPr>
          <p:cNvCxnSpPr/>
          <p:nvPr/>
        </p:nvCxnSpPr>
        <p:spPr>
          <a:xfrm>
            <a:off x="6881104" y="5377100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15" name="Group 7">
            <a:extLst>
              <a:ext uri="{FF2B5EF4-FFF2-40B4-BE49-F238E27FC236}">
                <a16:creationId xmlns:a16="http://schemas.microsoft.com/office/drawing/2014/main" id="{4DE5AF7D-ED42-6549-9F52-BDC63457F0C3}"/>
              </a:ext>
            </a:extLst>
          </p:cNvPr>
          <p:cNvGrpSpPr>
            <a:grpSpLocks/>
          </p:cNvGrpSpPr>
          <p:nvPr/>
        </p:nvGrpSpPr>
        <p:grpSpPr bwMode="auto">
          <a:xfrm>
            <a:off x="6006392" y="5802551"/>
            <a:ext cx="563562" cy="293687"/>
            <a:chOff x="1871277" y="1576300"/>
            <a:chExt cx="1128371" cy="437861"/>
          </a:xfrm>
        </p:grpSpPr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114885C0-7FAA-374B-831F-6D5277967D1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4D2C0C32-FABF-EB4E-9FE2-8554A0F21B6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317E5CAE-4401-AE4D-AAF1-F239F59897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D828F515-ADF5-CD4D-9E02-175320CC82EE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66D21877-A411-CD40-91EE-B49437492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67A99E8F-7580-D24D-A95A-1E3F44A6E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27237BF5-EAE4-7B4A-B5A9-67584ABB0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737300EE-D88F-AB4F-89A6-7F30982DCDD7}"/>
                </a:ext>
              </a:extLst>
            </p:cNvPr>
            <p:cNvCxnSpPr>
              <a:cxnSpLocks noChangeShapeType="1"/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5E5FDA8-BEAF-714C-9C41-D193A44AF5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6" name="Group 327">
            <a:extLst>
              <a:ext uri="{FF2B5EF4-FFF2-40B4-BE49-F238E27FC236}">
                <a16:creationId xmlns:a16="http://schemas.microsoft.com/office/drawing/2014/main" id="{A0F14C2E-8A56-2341-93BF-4DEC77A8A792}"/>
              </a:ext>
            </a:extLst>
          </p:cNvPr>
          <p:cNvGrpSpPr>
            <a:grpSpLocks/>
          </p:cNvGrpSpPr>
          <p:nvPr/>
        </p:nvGrpSpPr>
        <p:grpSpPr bwMode="auto">
          <a:xfrm>
            <a:off x="6701717" y="5261212"/>
            <a:ext cx="565150" cy="292100"/>
            <a:chOff x="1871277" y="1576300"/>
            <a:chExt cx="1128371" cy="437861"/>
          </a:xfrm>
        </p:grpSpPr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9B9C2662-23CF-1F44-96C2-2EF37DB4A95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F49E7B60-1177-5E40-BF77-F42CCEF25941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91F62B5D-99E4-A84C-8E46-D25FC542FA1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9035B0CE-5820-C945-80AB-2E1D0F446CD6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22EC89B8-B410-154A-85FE-99A7EBE1C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E2D11383-7839-E641-8F04-EF78A0495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74F4D092-591A-1244-A32D-6CEB25EEC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FFC9CFD4-03E5-4440-B78B-FA4F4F2D1722}"/>
                </a:ext>
              </a:extLst>
            </p:cNvPr>
            <p:cNvCxnSpPr>
              <a:cxnSpLocks noChangeShapeType="1"/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6228B63-9833-7244-B601-FAAE553EB2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7" name="Group 337">
            <a:extLst>
              <a:ext uri="{FF2B5EF4-FFF2-40B4-BE49-F238E27FC236}">
                <a16:creationId xmlns:a16="http://schemas.microsoft.com/office/drawing/2014/main" id="{53ACAE03-B167-0048-9924-15AF572C8FBE}"/>
              </a:ext>
            </a:extLst>
          </p:cNvPr>
          <p:cNvGrpSpPr>
            <a:grpSpLocks/>
          </p:cNvGrpSpPr>
          <p:nvPr/>
        </p:nvGrpSpPr>
        <p:grpSpPr bwMode="auto">
          <a:xfrm>
            <a:off x="7344655" y="5715237"/>
            <a:ext cx="563563" cy="293688"/>
            <a:chOff x="1871277" y="1576300"/>
            <a:chExt cx="1128371" cy="437861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7071B9F3-6D77-1943-BDAB-FA37616C48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6D7C3B0F-582E-C340-B21D-12C9E3F0ECEA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067EFE6B-C91C-8649-B3AC-C0861E9B81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92EB8F0B-F59D-F34A-9009-E45D2D953AC5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C45B9726-9D51-1149-A061-94155AA1F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DAD18836-625F-1340-A8C5-1447D72C4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CC86AD6B-E8A2-F74F-A246-297F8898A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F984F087-DA99-DB4D-8536-1160758E582C}"/>
                </a:ext>
              </a:extLst>
            </p:cNvPr>
            <p:cNvCxnSpPr>
              <a:cxnSpLocks noChangeShapeType="1"/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5969E9E-0998-0847-9BE5-39AA5AE629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8" name="Group 347">
            <a:extLst>
              <a:ext uri="{FF2B5EF4-FFF2-40B4-BE49-F238E27FC236}">
                <a16:creationId xmlns:a16="http://schemas.microsoft.com/office/drawing/2014/main" id="{6B33BD30-4940-0243-9093-A7A0F9459A1E}"/>
              </a:ext>
            </a:extLst>
          </p:cNvPr>
          <p:cNvGrpSpPr>
            <a:grpSpLocks/>
          </p:cNvGrpSpPr>
          <p:nvPr/>
        </p:nvGrpSpPr>
        <p:grpSpPr bwMode="auto">
          <a:xfrm>
            <a:off x="8066967" y="5400912"/>
            <a:ext cx="565150" cy="293688"/>
            <a:chOff x="1871277" y="1576300"/>
            <a:chExt cx="1128371" cy="437861"/>
          </a:xfrm>
        </p:grpSpPr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1137244C-130F-3044-8BAE-F5049E9E3A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492E2FC2-23FF-3246-BFCE-74A3EF65D263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2D551B89-863C-994A-88A4-CB60E7FC05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ECD7788B-9962-344C-9F8B-A3D7626D9401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65BDF7AC-4D4D-C942-84B5-A72CDB281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F61C84F7-6F90-1C42-9A58-6647BEEA2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F7C4B265-33E3-A144-9610-2AE8C214D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A88FA1F8-F268-0D48-B7D9-B017955A650B}"/>
                </a:ext>
              </a:extLst>
            </p:cNvPr>
            <p:cNvCxnSpPr>
              <a:cxnSpLocks noChangeShapeType="1"/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72611A12-8F0C-FE4E-AD9E-349DF59281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DF1CF9-6AAD-6D4C-A5DB-9063E7311B3E}"/>
              </a:ext>
            </a:extLst>
          </p:cNvPr>
          <p:cNvGrpSpPr>
            <a:grpSpLocks/>
          </p:cNvGrpSpPr>
          <p:nvPr/>
        </p:nvGrpSpPr>
        <p:grpSpPr bwMode="auto">
          <a:xfrm>
            <a:off x="4082342" y="2117962"/>
            <a:ext cx="5270500" cy="3805238"/>
            <a:chOff x="1757805" y="2331054"/>
            <a:chExt cx="5270058" cy="3804634"/>
          </a:xfrm>
        </p:grpSpPr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A4243F5E-6EED-9441-9814-0D7E71556274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45760CC5-39F4-B247-AD55-C7590D5D451A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56F61F6A-0F9B-B34F-8902-187CB59DABB9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0B65C0E8-B7A5-4C4E-8A83-D5F343C1336B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42772937-46A4-6C4B-BB32-58F84B7AD189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7200" name="Group 17">
              <a:extLst>
                <a:ext uri="{FF2B5EF4-FFF2-40B4-BE49-F238E27FC236}">
                  <a16:creationId xmlns:a16="http://schemas.microsoft.com/office/drawing/2014/main" id="{2203B5C5-1456-844E-8F5E-AA592B41A3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DFEBC2F-9148-3E4C-8144-752236C1CB4C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296" name="Group 104">
                <a:extLst>
                  <a:ext uri="{FF2B5EF4-FFF2-40B4-BE49-F238E27FC236}">
                    <a16:creationId xmlns:a16="http://schemas.microsoft.com/office/drawing/2014/main" id="{A530DAED-1FE3-A544-9CC1-AF1C02DBFE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E4BD8D7B-86CD-8145-A428-DB72B0EF1A7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7EF41E68-9C12-C541-9F7C-A7469A09C860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5B91A080-4D05-2345-A3FA-B3D4BDCA80B9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325CD774-E63F-1545-A618-F75ECAD50739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DD6FE1C9-FBEC-9940-ABC9-4BFFE4118773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0C4B95C-D1EB-834F-979D-54DB42FC06E8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C94EBF9-4455-274A-89FC-E94FEB3F90BB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8FF9376-02C8-2846-BF2D-E05976045300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300" name="Group 9">
                <a:extLst>
                  <a:ext uri="{FF2B5EF4-FFF2-40B4-BE49-F238E27FC236}">
                    <a16:creationId xmlns:a16="http://schemas.microsoft.com/office/drawing/2014/main" id="{38118CAF-643D-064E-9CBD-74FEFB2407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B36E6C3C-0773-8D4D-89EE-267547B4CE36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2B108E8A-EA03-C247-B6C5-10E80E978602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>
                  <a:extLst>
                    <a:ext uri="{FF2B5EF4-FFF2-40B4-BE49-F238E27FC236}">
                      <a16:creationId xmlns:a16="http://schemas.microsoft.com/office/drawing/2014/main" id="{C8F7D730-6323-0445-AEAE-F16F94A24E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5C1EAB30-518B-F848-AEDF-68B849D1B983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3" name="Freeform 372">
                  <a:extLst>
                    <a:ext uri="{FF2B5EF4-FFF2-40B4-BE49-F238E27FC236}">
                      <a16:creationId xmlns:a16="http://schemas.microsoft.com/office/drawing/2014/main" id="{535B07AC-4D6D-D84F-842D-FB45A73472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4" name="Freeform 373">
                  <a:extLst>
                    <a:ext uri="{FF2B5EF4-FFF2-40B4-BE49-F238E27FC236}">
                      <a16:creationId xmlns:a16="http://schemas.microsoft.com/office/drawing/2014/main" id="{367DBA81-67EF-3D46-949F-6E2C472BE6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5" name="Freeform 374">
                  <a:extLst>
                    <a:ext uri="{FF2B5EF4-FFF2-40B4-BE49-F238E27FC236}">
                      <a16:creationId xmlns:a16="http://schemas.microsoft.com/office/drawing/2014/main" id="{0C74AC0B-7313-204A-B6A7-3AAFF917A6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FB9E0C25-5AA0-9040-AD86-384CC999BD55}"/>
                    </a:ext>
                  </a:extLst>
                </p:cNvPr>
                <p:cNvCxnSpPr>
                  <a:cxnSpLocks noChangeShapeType="1"/>
                  <a:endCxn id="371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C228D664-A64F-DE46-B884-C16F2C4BFA6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1" name="Group 18">
              <a:extLst>
                <a:ext uri="{FF2B5EF4-FFF2-40B4-BE49-F238E27FC236}">
                  <a16:creationId xmlns:a16="http://schemas.microsoft.com/office/drawing/2014/main" id="{28C76D16-ECC7-2044-B2EC-ABFB754C5A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ADFD9264-89F9-6C48-8C97-C83520CC9ED7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C527D26-079D-2A4D-82A8-0D357D7CEFCD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76" name="Picture 86" descr="router_top.png">
                <a:extLst>
                  <a:ext uri="{FF2B5EF4-FFF2-40B4-BE49-F238E27FC236}">
                    <a16:creationId xmlns:a16="http://schemas.microsoft.com/office/drawing/2014/main" id="{7C448A41-57DE-B045-AB4D-92C510EA2E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77" name="Group 82">
                <a:extLst>
                  <a:ext uri="{FF2B5EF4-FFF2-40B4-BE49-F238E27FC236}">
                    <a16:creationId xmlns:a16="http://schemas.microsoft.com/office/drawing/2014/main" id="{25586F75-62AA-7D45-BC23-A425F3245A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C135B02A-DA94-7A4E-BF4C-2B0587368DC1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D6ACF10-4A43-5440-96E7-5306600A7B2B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BC68F720-7F4D-3640-ACBC-66E9CC92667E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B5993D2-473D-5842-911A-7A8A28B3278B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1F1AE57-3E50-6042-9E6B-3E65B5BE751A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853D9AE6-A568-8546-AAEA-9BFDF168D738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6CD7E20C-58E4-E349-8902-730A4A376F12}"/>
                  </a:ext>
                </a:extLst>
              </p:cNvPr>
              <p:cNvCxnSpPr>
                <a:stCxn id="381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80" name="Group 377">
                <a:extLst>
                  <a:ext uri="{FF2B5EF4-FFF2-40B4-BE49-F238E27FC236}">
                    <a16:creationId xmlns:a16="http://schemas.microsoft.com/office/drawing/2014/main" id="{23C81A49-07B8-C840-A358-4FA3A1873B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C9B39705-C061-A14D-98DE-18B432D3183E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688B5F26-D195-6441-8857-CDA96370D41C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E8F3781E-D5DB-9641-9694-546648D34F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82" name="Freeform 381">
                  <a:extLst>
                    <a:ext uri="{FF2B5EF4-FFF2-40B4-BE49-F238E27FC236}">
                      <a16:creationId xmlns:a16="http://schemas.microsoft.com/office/drawing/2014/main" id="{16FC6907-2C7C-7048-99A3-1435676D4007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3" name="Freeform 382">
                  <a:extLst>
                    <a:ext uri="{FF2B5EF4-FFF2-40B4-BE49-F238E27FC236}">
                      <a16:creationId xmlns:a16="http://schemas.microsoft.com/office/drawing/2014/main" id="{8E646897-0A22-2443-93E6-28238CD307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4" name="Freeform 383">
                  <a:extLst>
                    <a:ext uri="{FF2B5EF4-FFF2-40B4-BE49-F238E27FC236}">
                      <a16:creationId xmlns:a16="http://schemas.microsoft.com/office/drawing/2014/main" id="{597BFF48-A91A-4D4A-B8B5-A058EDA5A0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5" name="Freeform 384">
                  <a:extLst>
                    <a:ext uri="{FF2B5EF4-FFF2-40B4-BE49-F238E27FC236}">
                      <a16:creationId xmlns:a16="http://schemas.microsoft.com/office/drawing/2014/main" id="{75099847-5914-5F49-B8DE-A3CAD73E5C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AB4E713B-E4B1-D54A-84D4-61ADEA7FB4F0}"/>
                    </a:ext>
                  </a:extLst>
                </p:cNvPr>
                <p:cNvCxnSpPr>
                  <a:cxnSpLocks noChangeShapeType="1"/>
                  <a:endCxn id="381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55AE7175-EB9D-3445-88C7-3E76335FB6D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2" name="Group 19">
              <a:extLst>
                <a:ext uri="{FF2B5EF4-FFF2-40B4-BE49-F238E27FC236}">
                  <a16:creationId xmlns:a16="http://schemas.microsoft.com/office/drawing/2014/main" id="{1300D0CA-4008-354F-AAB6-2912D5E7EC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CF582CD9-8A31-4C4B-B6BD-00537AE7F9D0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46C9928E-4817-3044-A149-5B4A33769DE2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4" name="Group 442">
                <a:extLst>
                  <a:ext uri="{FF2B5EF4-FFF2-40B4-BE49-F238E27FC236}">
                    <a16:creationId xmlns:a16="http://schemas.microsoft.com/office/drawing/2014/main" id="{B54537E1-C272-114E-9FB0-3E36E01413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>
                  <a:extLst>
                    <a:ext uri="{FF2B5EF4-FFF2-40B4-BE49-F238E27FC236}">
                      <a16:creationId xmlns:a16="http://schemas.microsoft.com/office/drawing/2014/main" id="{7F7D47F9-7673-3045-8692-4FEAE8071791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E5253033-7B56-684A-A748-FA80AF44CC65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>
                  <a:extLst>
                    <a:ext uri="{FF2B5EF4-FFF2-40B4-BE49-F238E27FC236}">
                      <a16:creationId xmlns:a16="http://schemas.microsoft.com/office/drawing/2014/main" id="{1E3E8E3A-98C4-4D49-BF10-5C935379B12F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F8F86FD4-2EC7-9748-832E-34EA8FFF619B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6EAC8429-B56C-E848-9962-AC9935440EF8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A609CFDB-6CFB-BF49-BB2B-75E875337E5E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D68F9DB2-1DBD-B349-B803-F063367F4348}"/>
                  </a:ext>
                </a:extLst>
              </p:cNvPr>
              <p:cNvCxnSpPr>
                <a:stCxn id="458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7" name="Group 456">
                <a:extLst>
                  <a:ext uri="{FF2B5EF4-FFF2-40B4-BE49-F238E27FC236}">
                    <a16:creationId xmlns:a16="http://schemas.microsoft.com/office/drawing/2014/main" id="{61114553-7AE6-F940-84CE-AD9DAC7D03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FB85A90A-78CB-EB4B-A038-CE87274C18B9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1EF26BA7-E8CF-554E-BF4F-83C3C69F2101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>
                  <a:extLst>
                    <a:ext uri="{FF2B5EF4-FFF2-40B4-BE49-F238E27FC236}">
                      <a16:creationId xmlns:a16="http://schemas.microsoft.com/office/drawing/2014/main" id="{79274863-ADA2-D74D-8937-435AF80F5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61" name="Freeform 460">
                  <a:extLst>
                    <a:ext uri="{FF2B5EF4-FFF2-40B4-BE49-F238E27FC236}">
                      <a16:creationId xmlns:a16="http://schemas.microsoft.com/office/drawing/2014/main" id="{A6BCD9AD-AC54-2244-BA5D-72A3D60510BB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461">
                  <a:extLst>
                    <a:ext uri="{FF2B5EF4-FFF2-40B4-BE49-F238E27FC236}">
                      <a16:creationId xmlns:a16="http://schemas.microsoft.com/office/drawing/2014/main" id="{C060E590-B005-8443-81D4-1949DE4FAD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3" name="Freeform 462">
                  <a:extLst>
                    <a:ext uri="{FF2B5EF4-FFF2-40B4-BE49-F238E27FC236}">
                      <a16:creationId xmlns:a16="http://schemas.microsoft.com/office/drawing/2014/main" id="{28A33C0F-3AA4-1F4A-A67A-96FE2C77E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4" name="Freeform 463">
                  <a:extLst>
                    <a:ext uri="{FF2B5EF4-FFF2-40B4-BE49-F238E27FC236}">
                      <a16:creationId xmlns:a16="http://schemas.microsoft.com/office/drawing/2014/main" id="{C3F89BD2-4382-8F45-BF74-6EC2EB48F0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5D24DC80-0F62-264A-94AD-B74D430662C7}"/>
                    </a:ext>
                  </a:extLst>
                </p:cNvPr>
                <p:cNvCxnSpPr>
                  <a:cxnSpLocks noChangeShapeType="1"/>
                  <a:endCxn id="460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680956C3-A075-5047-A8C9-17C8768EBAC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3" name="Group 20">
              <a:extLst>
                <a:ext uri="{FF2B5EF4-FFF2-40B4-BE49-F238E27FC236}">
                  <a16:creationId xmlns:a16="http://schemas.microsoft.com/office/drawing/2014/main" id="{A4C641B0-1DBF-D643-ACE0-EC7F61591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8140DFF3-0F19-A440-B162-7B638094FD6F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069F475E-76CC-8246-A82E-1A5305A1D3C6}"/>
                  </a:ext>
                </a:extLst>
              </p:cNvPr>
              <p:cNvCxnSpPr>
                <a:stCxn id="489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31" name="Picture 469" descr="router_top.png">
                <a:extLst>
                  <a:ext uri="{FF2B5EF4-FFF2-40B4-BE49-F238E27FC236}">
                    <a16:creationId xmlns:a16="http://schemas.microsoft.com/office/drawing/2014/main" id="{649CA784-DCE1-2941-B7FD-C2DF38ACD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32" name="Group 471">
                <a:extLst>
                  <a:ext uri="{FF2B5EF4-FFF2-40B4-BE49-F238E27FC236}">
                    <a16:creationId xmlns:a16="http://schemas.microsoft.com/office/drawing/2014/main" id="{F4070489-F1F3-5646-A5A5-ABC3E55300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>
                  <a:extLst>
                    <a:ext uri="{FF2B5EF4-FFF2-40B4-BE49-F238E27FC236}">
                      <a16:creationId xmlns:a16="http://schemas.microsoft.com/office/drawing/2014/main" id="{F074608B-8A38-C946-BCD7-EACE6ADB070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23ACA6D6-711A-AE47-BC36-E8167549712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2A26B3EB-0401-7440-8EAE-C5BCAE08943B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>
                  <a:extLst>
                    <a:ext uri="{FF2B5EF4-FFF2-40B4-BE49-F238E27FC236}">
                      <a16:creationId xmlns:a16="http://schemas.microsoft.com/office/drawing/2014/main" id="{0DDA3E96-8937-E54C-A10D-CBFCDEE962AC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0DE93C27-226F-C14F-9E57-20A0D6BE286A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E2410A82-0CA4-6C4A-B649-C3BED929F24B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0EA580E3-479E-6D49-8052-A944F458217E}"/>
                  </a:ext>
                </a:extLst>
              </p:cNvPr>
              <p:cNvCxnSpPr>
                <a:stCxn id="47231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5" name="Group 485">
                <a:extLst>
                  <a:ext uri="{FF2B5EF4-FFF2-40B4-BE49-F238E27FC236}">
                    <a16:creationId xmlns:a16="http://schemas.microsoft.com/office/drawing/2014/main" id="{48ACEBED-19B8-194A-AF9F-948E247919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>
                  <a:extLst>
                    <a:ext uri="{FF2B5EF4-FFF2-40B4-BE49-F238E27FC236}">
                      <a16:creationId xmlns:a16="http://schemas.microsoft.com/office/drawing/2014/main" id="{56019423-FB8B-9C41-9A5A-328BF71A1308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FBC3D2F3-CA7D-2B4D-8FBE-B35EC6273A39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>
                  <a:extLst>
                    <a:ext uri="{FF2B5EF4-FFF2-40B4-BE49-F238E27FC236}">
                      <a16:creationId xmlns:a16="http://schemas.microsoft.com/office/drawing/2014/main" id="{5D24200F-4557-FB41-B5F7-7B1B2DC74E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90" name="Freeform 489">
                  <a:extLst>
                    <a:ext uri="{FF2B5EF4-FFF2-40B4-BE49-F238E27FC236}">
                      <a16:creationId xmlns:a16="http://schemas.microsoft.com/office/drawing/2014/main" id="{02D0117B-A9D3-F949-A0A4-D465E45403CF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>
                  <a:extLst>
                    <a:ext uri="{FF2B5EF4-FFF2-40B4-BE49-F238E27FC236}">
                      <a16:creationId xmlns:a16="http://schemas.microsoft.com/office/drawing/2014/main" id="{35B249AE-4CD3-D349-A2D4-5C0373F1E1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2" name="Freeform 491">
                  <a:extLst>
                    <a:ext uri="{FF2B5EF4-FFF2-40B4-BE49-F238E27FC236}">
                      <a16:creationId xmlns:a16="http://schemas.microsoft.com/office/drawing/2014/main" id="{565D2813-1B6E-8046-86F4-C746C82543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3" name="Freeform 492">
                  <a:extLst>
                    <a:ext uri="{FF2B5EF4-FFF2-40B4-BE49-F238E27FC236}">
                      <a16:creationId xmlns:a16="http://schemas.microsoft.com/office/drawing/2014/main" id="{EDD5060A-E614-C04A-85FC-C8386138D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94" name="Straight Connector 493">
                  <a:extLst>
                    <a:ext uri="{FF2B5EF4-FFF2-40B4-BE49-F238E27FC236}">
                      <a16:creationId xmlns:a16="http://schemas.microsoft.com/office/drawing/2014/main" id="{844D9062-F406-6A41-81DC-C249DE81F163}"/>
                    </a:ext>
                  </a:extLst>
                </p:cNvPr>
                <p:cNvCxnSpPr>
                  <a:cxnSpLocks noChangeShapeType="1"/>
                  <a:endCxn id="489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5" name="Straight Connector 494">
                  <a:extLst>
                    <a:ext uri="{FF2B5EF4-FFF2-40B4-BE49-F238E27FC236}">
                      <a16:creationId xmlns:a16="http://schemas.microsoft.com/office/drawing/2014/main" id="{9C3366F1-3F1E-9C40-AB07-92C1BA61116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4" name="Group 21">
              <a:extLst>
                <a:ext uri="{FF2B5EF4-FFF2-40B4-BE49-F238E27FC236}">
                  <a16:creationId xmlns:a16="http://schemas.microsoft.com/office/drawing/2014/main" id="{2A292C81-E6E3-5F42-8781-2508EB0DA4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C6114D7F-A341-B048-B684-58AD610B2009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B9664657-7122-7D4F-B356-27D1EE2D8A3F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09" name="Group 500">
                <a:extLst>
                  <a:ext uri="{FF2B5EF4-FFF2-40B4-BE49-F238E27FC236}">
                    <a16:creationId xmlns:a16="http://schemas.microsoft.com/office/drawing/2014/main" id="{E4A08BF4-7FD0-C047-B882-5C53BEC83B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>
                  <a:extLst>
                    <a:ext uri="{FF2B5EF4-FFF2-40B4-BE49-F238E27FC236}">
                      <a16:creationId xmlns:a16="http://schemas.microsoft.com/office/drawing/2014/main" id="{6C3AD4A8-D6D6-4E49-A769-BC1A9F30984B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225CD4CF-BDB5-734D-A573-ED5358879811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65A9F195-94FA-0E46-9021-DDA053690598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F1B2B240-0D9D-5C4C-9987-1ADA8FCFD547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A1555B09-561F-C742-B1F3-1D7F74A124CD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59A7DF26-30E6-7C4F-BA65-4E76B6F49717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860E00C9-5CFF-CF43-A1AE-1DC946EBE4A7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2" name="Group 514">
                <a:extLst>
                  <a:ext uri="{FF2B5EF4-FFF2-40B4-BE49-F238E27FC236}">
                    <a16:creationId xmlns:a16="http://schemas.microsoft.com/office/drawing/2014/main" id="{F485486B-3991-3F4B-AAB8-26DDD61E1E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>
                  <a:extLst>
                    <a:ext uri="{FF2B5EF4-FFF2-40B4-BE49-F238E27FC236}">
                      <a16:creationId xmlns:a16="http://schemas.microsoft.com/office/drawing/2014/main" id="{6150FBCA-08E5-A24D-BDDD-4B4F386A0933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8E079A08-57EE-4C40-96EC-52A5E13015F3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>
                  <a:extLst>
                    <a:ext uri="{FF2B5EF4-FFF2-40B4-BE49-F238E27FC236}">
                      <a16:creationId xmlns:a16="http://schemas.microsoft.com/office/drawing/2014/main" id="{5BA5B3B3-0B7A-F141-87CA-B9E04385DE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519" name="Freeform 518">
                  <a:extLst>
                    <a:ext uri="{FF2B5EF4-FFF2-40B4-BE49-F238E27FC236}">
                      <a16:creationId xmlns:a16="http://schemas.microsoft.com/office/drawing/2014/main" id="{D6AD8155-7614-8B4F-BD51-ED95BDE86A2C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0" name="Freeform 519">
                  <a:extLst>
                    <a:ext uri="{FF2B5EF4-FFF2-40B4-BE49-F238E27FC236}">
                      <a16:creationId xmlns:a16="http://schemas.microsoft.com/office/drawing/2014/main" id="{0B03137A-9376-F942-A0F4-B0F9A588C3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1" name="Freeform 520">
                  <a:extLst>
                    <a:ext uri="{FF2B5EF4-FFF2-40B4-BE49-F238E27FC236}">
                      <a16:creationId xmlns:a16="http://schemas.microsoft.com/office/drawing/2014/main" id="{57F15128-E725-6249-8E83-3497993CB8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2" name="Freeform 521">
                  <a:extLst>
                    <a:ext uri="{FF2B5EF4-FFF2-40B4-BE49-F238E27FC236}">
                      <a16:creationId xmlns:a16="http://schemas.microsoft.com/office/drawing/2014/main" id="{C083A4B3-A361-D24F-B9F0-27DF8FDDD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523" name="Straight Connector 522">
                  <a:extLst>
                    <a:ext uri="{FF2B5EF4-FFF2-40B4-BE49-F238E27FC236}">
                      <a16:creationId xmlns:a16="http://schemas.microsoft.com/office/drawing/2014/main" id="{648194A2-13CA-454B-B112-3E1FE79B952C}"/>
                    </a:ext>
                  </a:extLst>
                </p:cNvPr>
                <p:cNvCxnSpPr>
                  <a:cxnSpLocks noChangeShapeType="1"/>
                  <a:endCxn id="518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24" name="Straight Connector 523">
                  <a:extLst>
                    <a:ext uri="{FF2B5EF4-FFF2-40B4-BE49-F238E27FC236}">
                      <a16:creationId xmlns:a16="http://schemas.microsoft.com/office/drawing/2014/main" id="{010B15FB-66B2-B049-8708-F397EA9ED00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224604E4-4E95-DB40-AFC9-5F65F575439F}"/>
              </a:ext>
            </a:extLst>
          </p:cNvPr>
          <p:cNvGrpSpPr>
            <a:grpSpLocks/>
          </p:cNvGrpSpPr>
          <p:nvPr/>
        </p:nvGrpSpPr>
        <p:grpSpPr bwMode="auto">
          <a:xfrm>
            <a:off x="4153779" y="2473563"/>
            <a:ext cx="5111750" cy="879475"/>
            <a:chOff x="1866825" y="707349"/>
            <a:chExt cx="5112820" cy="879389"/>
          </a:xfrm>
        </p:grpSpPr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54FC18E1-0801-154B-9929-59E0A83F3C19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182" name="TextBox 233">
              <a:extLst>
                <a:ext uri="{FF2B5EF4-FFF2-40B4-BE49-F238E27FC236}">
                  <a16:creationId xmlns:a16="http://schemas.microsoft.com/office/drawing/2014/main" id="{AED34F5E-F4CA-F640-BCBB-22B9E603B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6347" y="783191"/>
              <a:ext cx="941481" cy="477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475"/>
                </a:lnSpc>
              </a:pPr>
              <a:r>
                <a:rPr lang="en-US" altLang="en-US" sz="1400"/>
                <a:t>Routing</a:t>
              </a:r>
            </a:p>
            <a:p>
              <a:pPr algn="ctr">
                <a:lnSpc>
                  <a:spcPts val="1475"/>
                </a:lnSpc>
              </a:pPr>
              <a:r>
                <a:rPr lang="en-US" altLang="en-US" sz="1400"/>
                <a:t>Algorithm</a:t>
              </a:r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792B024C-5A1B-C546-A882-6D1ACAFA7172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6D6B8A10-32ED-3D4E-95AE-A9405815D8DF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A9FAEE90-C60B-DD4C-8687-37C325EE2258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39EF1FBF-A732-ED44-8AE5-F8F3231D0CBB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F87D3E59-10BD-7C4E-8474-05BE76E54AAE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45D59D04-883C-F54C-8C35-381BF0106920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FF1BD261-DAFF-5A4C-8CEE-466F30507AC3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5DFAD7CE-DFB4-134D-B5A5-3FA2FF2DF1AA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74AB5883-4EF1-F941-86A0-109F286908CD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4C4AD68E-3274-5444-8962-A927AFE3A050}"/>
                </a:ext>
              </a:extLst>
            </p:cNvPr>
            <p:cNvCxnSpPr>
              <a:endCxn id="239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1862B2AC-AC3B-7541-B8E5-F1B78C84765F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393B2EDF-9F94-D048-96BD-11CF6BBA0940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0F1C94-0639-964C-9BC8-CEC811088098}"/>
              </a:ext>
            </a:extLst>
          </p:cNvPr>
          <p:cNvGrpSpPr>
            <a:grpSpLocks/>
          </p:cNvGrpSpPr>
          <p:nvPr/>
        </p:nvGrpSpPr>
        <p:grpSpPr bwMode="auto">
          <a:xfrm>
            <a:off x="3882317" y="2462923"/>
            <a:ext cx="6534170" cy="1766939"/>
            <a:chOff x="1557338" y="2675411"/>
            <a:chExt cx="6534170" cy="1766939"/>
          </a:xfrm>
        </p:grpSpPr>
        <p:sp>
          <p:nvSpPr>
            <p:cNvPr id="47178" name="TextBox 232">
              <a:extLst>
                <a:ext uri="{FF2B5EF4-FFF2-40B4-BE49-F238E27FC236}">
                  <a16:creationId xmlns:a16="http://schemas.microsoft.com/office/drawing/2014/main" id="{CC96A214-C402-044F-AC6E-27AD8B72C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2194" y="3734464"/>
              <a:ext cx="81304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>
                  <a:latin typeface="Helvetica" pitchFamily="2" charset="0"/>
                </a:rPr>
                <a:t>data</a:t>
              </a:r>
            </a:p>
            <a:p>
              <a:pPr algn="ctr"/>
              <a:r>
                <a:rPr lang="en-US" altLang="en-US" sz="2000" dirty="0">
                  <a:latin typeface="Helvetica" pitchFamily="2" charset="0"/>
                </a:rPr>
                <a:t>plane</a:t>
              </a:r>
            </a:p>
          </p:txBody>
        </p:sp>
        <p:sp>
          <p:nvSpPr>
            <p:cNvPr id="47179" name="TextBox 233">
              <a:extLst>
                <a:ext uri="{FF2B5EF4-FFF2-40B4-BE49-F238E27FC236}">
                  <a16:creationId xmlns:a16="http://schemas.microsoft.com/office/drawing/2014/main" id="{04A7B6C4-DE3E-CD43-9D57-5FBCB1E03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7401" y="2675411"/>
              <a:ext cx="954107" cy="768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en-US" sz="2000" dirty="0">
                  <a:latin typeface="Helvetica" pitchFamily="2" charset="0"/>
                </a:rPr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en-US" sz="2000" dirty="0">
                  <a:latin typeface="Helvetica" pitchFamily="2" charset="0"/>
                </a:rPr>
                <a:t>plane</a:t>
              </a:r>
            </a:p>
          </p:txBody>
        </p: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9846EE91-AC88-6F45-821B-F27D733DF7D4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9FE138-1728-CD4A-9008-41B5D8F58984}"/>
              </a:ext>
            </a:extLst>
          </p:cNvPr>
          <p:cNvGrpSpPr>
            <a:grpSpLocks/>
          </p:cNvGrpSpPr>
          <p:nvPr/>
        </p:nvGrpSpPr>
        <p:grpSpPr bwMode="auto">
          <a:xfrm>
            <a:off x="4153779" y="3489563"/>
            <a:ext cx="5126038" cy="1120775"/>
            <a:chOff x="-4746102" y="4471477"/>
            <a:chExt cx="5126173" cy="1120753"/>
          </a:xfrm>
        </p:grpSpPr>
        <p:pic>
          <p:nvPicPr>
            <p:cNvPr id="47156" name="Picture 10" descr="fig42_table.pdf">
              <a:extLst>
                <a:ext uri="{FF2B5EF4-FFF2-40B4-BE49-F238E27FC236}">
                  <a16:creationId xmlns:a16="http://schemas.microsoft.com/office/drawing/2014/main" id="{59C81313-79D9-E048-8AE2-9794B754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157" name="Group 25">
              <a:extLst>
                <a:ext uri="{FF2B5EF4-FFF2-40B4-BE49-F238E27FC236}">
                  <a16:creationId xmlns:a16="http://schemas.microsoft.com/office/drawing/2014/main" id="{D97046FC-06C7-274E-9581-20129682FC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158" name="Group 241">
                <a:extLst>
                  <a:ext uri="{FF2B5EF4-FFF2-40B4-BE49-F238E27FC236}">
                    <a16:creationId xmlns:a16="http://schemas.microsoft.com/office/drawing/2014/main" id="{062920D3-3E88-C543-930A-1FEF8C405B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966C20B4-C4A9-7247-92A0-E0E39B19E67B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40B28A7B-CD34-904C-BA35-88DBC284DA0B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2F700DA3-E48B-AB44-BF47-6945169DD442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17162707-A751-C849-A3CC-E7078610248B}"/>
                    </a:ext>
                  </a:extLst>
                </p:cNvPr>
                <p:cNvCxnSpPr>
                  <a:stCxn id="92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59" name="Group 444">
                <a:extLst>
                  <a:ext uri="{FF2B5EF4-FFF2-40B4-BE49-F238E27FC236}">
                    <a16:creationId xmlns:a16="http://schemas.microsoft.com/office/drawing/2014/main" id="{B11A9085-4696-4349-9A4B-06217A8B39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133B3D90-B34C-824F-A862-7613850A651C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62CBAF07-4BE4-8C4E-A2EE-97113E034012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62B088FD-9CE5-374C-9899-CC32605D8B60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CB5F26BF-E7A1-0344-90FC-DB1E1A31C3E6}"/>
                    </a:ext>
                  </a:extLst>
                </p:cNvPr>
                <p:cNvCxnSpPr>
                  <a:stCxn id="448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0" name="Group 473">
                <a:extLst>
                  <a:ext uri="{FF2B5EF4-FFF2-40B4-BE49-F238E27FC236}">
                    <a16:creationId xmlns:a16="http://schemas.microsoft.com/office/drawing/2014/main" id="{45E5DFDF-3A4E-2B40-9B77-707F5FC1D7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3F1B4138-B826-2C47-A5DD-F40EC73354E8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DD15592C-2693-E24E-89F0-C506D020F050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FA239C0B-4E92-AD46-98B9-9DEEB059ABAD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0876A218-086A-D649-A045-906342ACBC13}"/>
                    </a:ext>
                  </a:extLst>
                </p:cNvPr>
                <p:cNvCxnSpPr>
                  <a:stCxn id="477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1" name="Group 502">
                <a:extLst>
                  <a:ext uri="{FF2B5EF4-FFF2-40B4-BE49-F238E27FC236}">
                    <a16:creationId xmlns:a16="http://schemas.microsoft.com/office/drawing/2014/main" id="{E8FC8CE4-97B7-7D48-88C5-EA266FC915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DFDF0847-A411-4B4E-A31E-1F69D522BF93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FA9778C7-8C84-D949-911E-22A9F9D0540A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662F91FC-571F-5B46-A1FC-72BA2E2D4AE3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3279F266-2A70-8742-BCD8-A176DA76B50C}"/>
                    </a:ext>
                  </a:extLst>
                </p:cNvPr>
                <p:cNvCxnSpPr>
                  <a:stCxn id="50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EA9FCEF-7859-C645-93B9-61AD73F8D0D2}"/>
              </a:ext>
            </a:extLst>
          </p:cNvPr>
          <p:cNvGrpSpPr>
            <a:grpSpLocks/>
          </p:cNvGrpSpPr>
          <p:nvPr/>
        </p:nvGrpSpPr>
        <p:grpSpPr bwMode="auto">
          <a:xfrm>
            <a:off x="4607805" y="2670413"/>
            <a:ext cx="4437063" cy="1577975"/>
            <a:chOff x="-4267279" y="3655204"/>
            <a:chExt cx="4437063" cy="1578510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94E33A6-6F4C-A241-B67C-CF75CE6BB2EB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3040823-C89F-2742-AD78-B42F725F8C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38C3ACF3-D3B3-904F-ADC4-D01CCFBFD9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532BEEE4-B2D6-8448-8474-D7809DFB48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4" name="Straight Arrow Connector 503">
              <a:extLst>
                <a:ext uri="{FF2B5EF4-FFF2-40B4-BE49-F238E27FC236}">
                  <a16:creationId xmlns:a16="http://schemas.microsoft.com/office/drawing/2014/main" id="{B86874C7-7404-C548-9688-8A53DD1B28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29" name="TextBox 265">
            <a:extLst>
              <a:ext uri="{FF2B5EF4-FFF2-40B4-BE49-F238E27FC236}">
                <a16:creationId xmlns:a16="http://schemas.microsoft.com/office/drawing/2014/main" id="{CE305DF5-51E6-A04B-8657-93D516160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3792" y="526121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1</a:t>
            </a:r>
          </a:p>
        </p:txBody>
      </p:sp>
      <p:sp>
        <p:nvSpPr>
          <p:cNvPr id="47130" name="TextBox 281">
            <a:extLst>
              <a:ext uri="{FF2B5EF4-FFF2-40B4-BE49-F238E27FC236}">
                <a16:creationId xmlns:a16="http://schemas.microsoft.com/office/drawing/2014/main" id="{93383B5D-C970-8C45-A9C4-7292CE0D0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417" y="554855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FF779B-EFA7-DD49-937D-3042ACF52C57}"/>
              </a:ext>
            </a:extLst>
          </p:cNvPr>
          <p:cNvGrpSpPr/>
          <p:nvPr/>
        </p:nvGrpSpPr>
        <p:grpSpPr>
          <a:xfrm>
            <a:off x="3263193" y="5259954"/>
            <a:ext cx="1316604" cy="277000"/>
            <a:chOff x="2462214" y="5472442"/>
            <a:chExt cx="1316604" cy="277000"/>
          </a:xfrm>
        </p:grpSpPr>
        <p:sp>
          <p:nvSpPr>
            <p:cNvPr id="47145" name="Rectangle 97">
              <a:extLst>
                <a:ext uri="{FF2B5EF4-FFF2-40B4-BE49-F238E27FC236}">
                  <a16:creationId xmlns:a16="http://schemas.microsoft.com/office/drawing/2014/main" id="{4DC7C216-72A9-6940-978C-9334894C5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793" y="5484317"/>
              <a:ext cx="1290025" cy="2082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6" name="Rectangle 98">
              <a:extLst>
                <a:ext uri="{FF2B5EF4-FFF2-40B4-BE49-F238E27FC236}">
                  <a16:creationId xmlns:a16="http://schemas.microsoft.com/office/drawing/2014/main" id="{868C809B-D485-6A4A-95A8-DB8F3CEC7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4" y="5505144"/>
              <a:ext cx="1281165" cy="20827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8" name="Rectangle 104">
              <a:extLst>
                <a:ext uri="{FF2B5EF4-FFF2-40B4-BE49-F238E27FC236}">
                  <a16:creationId xmlns:a16="http://schemas.microsoft.com/office/drawing/2014/main" id="{188942D6-7658-D240-AAB8-9F7536644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931" y="5507921"/>
              <a:ext cx="476671" cy="2096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9" name="Text Box 105">
              <a:extLst>
                <a:ext uri="{FF2B5EF4-FFF2-40B4-BE49-F238E27FC236}">
                  <a16:creationId xmlns:a16="http://schemas.microsoft.com/office/drawing/2014/main" id="{464DE2F3-253A-7845-A03A-AA09B68F4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520" y="5472442"/>
              <a:ext cx="501676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dirty="0">
                  <a:solidFill>
                    <a:schemeClr val="bg1"/>
                  </a:solidFill>
                  <a:latin typeface="Helvetica" pitchFamily="2" charset="0"/>
                </a:rPr>
                <a:t>0111</a:t>
              </a:r>
            </a:p>
          </p:txBody>
        </p:sp>
      </p:grpSp>
      <p:sp>
        <p:nvSpPr>
          <p:cNvPr id="47150" name="Line 119">
            <a:extLst>
              <a:ext uri="{FF2B5EF4-FFF2-40B4-BE49-F238E27FC236}">
                <a16:creationId xmlns:a16="http://schemas.microsoft.com/office/drawing/2014/main" id="{05154368-2727-084D-ACFE-5648AF1D58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71261" y="5570819"/>
            <a:ext cx="602504" cy="463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2" name="Freeform 120">
            <a:extLst>
              <a:ext uri="{FF2B5EF4-FFF2-40B4-BE49-F238E27FC236}">
                <a16:creationId xmlns:a16="http://schemas.microsoft.com/office/drawing/2014/main" id="{19808B60-D1ED-3440-B21E-60B16A6E78AF}"/>
              </a:ext>
            </a:extLst>
          </p:cNvPr>
          <p:cNvSpPr>
            <a:spLocks/>
          </p:cNvSpPr>
          <p:nvPr/>
        </p:nvSpPr>
        <p:spPr bwMode="auto">
          <a:xfrm>
            <a:off x="4818942" y="5456475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33" name="Group 357">
            <a:extLst>
              <a:ext uri="{FF2B5EF4-FFF2-40B4-BE49-F238E27FC236}">
                <a16:creationId xmlns:a16="http://schemas.microsoft.com/office/drawing/2014/main" id="{BD173ADB-AEAE-9645-B89F-B82F1A212A86}"/>
              </a:ext>
            </a:extLst>
          </p:cNvPr>
          <p:cNvGrpSpPr>
            <a:grpSpLocks/>
          </p:cNvGrpSpPr>
          <p:nvPr/>
        </p:nvGrpSpPr>
        <p:grpSpPr bwMode="auto">
          <a:xfrm>
            <a:off x="5039604" y="5446951"/>
            <a:ext cx="565150" cy="293687"/>
            <a:chOff x="1871277" y="1576300"/>
            <a:chExt cx="1128371" cy="437861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505F76D7-CADC-3441-8F60-3F9DCEE19FA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CB21D12F-43AA-BC4D-B6C4-9DDAD41AB6D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ADBD47E6-312F-8B49-A3BC-3F8A49D1FF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468CC66D-2719-1147-A58E-F0C929D2886C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798B5AD2-0A9F-CD4A-A169-0718D9D7C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084DED8B-512E-0B41-B970-2E594DD91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6E7712E3-B41E-984C-8AC3-690DBE559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91A649D5-1EBD-E24F-8B4A-020A7B05A22D}"/>
                </a:ext>
              </a:extLst>
            </p:cNvPr>
            <p:cNvCxnSpPr>
              <a:cxnSpLocks noChangeShapeType="1"/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29C36AEB-A10D-E141-A17F-4A4E57E318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34" name="TextBox 6">
            <a:extLst>
              <a:ext uri="{FF2B5EF4-FFF2-40B4-BE49-F238E27FC236}">
                <a16:creationId xmlns:a16="http://schemas.microsoft.com/office/drawing/2014/main" id="{FA6F3E9E-FD16-B541-A26E-7BFEB01DE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5444" y="5809108"/>
            <a:ext cx="29121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/>
              <a:t>values in arriving </a:t>
            </a:r>
          </a:p>
          <a:p>
            <a:r>
              <a:rPr lang="en-US" altLang="en-US" sz="1600" dirty="0"/>
              <a:t>packet header, </a:t>
            </a:r>
            <a:r>
              <a:rPr lang="en-US" altLang="en-US" sz="1600" dirty="0" err="1"/>
              <a:t>i.e</a:t>
            </a:r>
            <a:r>
              <a:rPr lang="en-US" altLang="en-US" sz="1600" dirty="0"/>
              <a:t>, destination IP address</a:t>
            </a:r>
            <a:endParaRPr lang="en-US" altLang="en-US" sz="2000" dirty="0"/>
          </a:p>
        </p:txBody>
      </p:sp>
      <p:sp>
        <p:nvSpPr>
          <p:cNvPr id="47135" name="TextBox 282">
            <a:extLst>
              <a:ext uri="{FF2B5EF4-FFF2-40B4-BE49-F238E27FC236}">
                <a16:creationId xmlns:a16="http://schemas.microsoft.com/office/drawing/2014/main" id="{A8701469-AECB-E045-BF87-6B7DAE226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3617" y="565015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</a:t>
            </a:r>
          </a:p>
        </p:txBody>
      </p:sp>
      <p:sp>
        <p:nvSpPr>
          <p:cNvPr id="247" name="Text Box 8">
            <a:extLst>
              <a:ext uri="{FF2B5EF4-FFF2-40B4-BE49-F238E27FC236}">
                <a16:creationId xmlns:a16="http://schemas.microsoft.com/office/drawing/2014/main" id="{BF7E83CC-4903-9D4C-BFBF-B243D0E05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362" y="4099599"/>
            <a:ext cx="3213099" cy="163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Helvetica" pitchFamily="2" charset="0"/>
              </a:rPr>
              <a:t>Data plane</a:t>
            </a:r>
            <a:endParaRPr lang="en-US" altLang="en-US" sz="24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per-packet processing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(~ tens of nanoseconds)</a:t>
            </a:r>
          </a:p>
        </p:txBody>
      </p:sp>
      <p:sp>
        <p:nvSpPr>
          <p:cNvPr id="248" name="Line 2">
            <a:extLst>
              <a:ext uri="{FF2B5EF4-FFF2-40B4-BE49-F238E27FC236}">
                <a16:creationId xmlns:a16="http://schemas.microsoft.com/office/drawing/2014/main" id="{B6DEB6B7-2481-8548-8BED-96E25E3287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1339" y="3881002"/>
            <a:ext cx="1665685" cy="365781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0" name="Text Box 8">
            <a:extLst>
              <a:ext uri="{FF2B5EF4-FFF2-40B4-BE49-F238E27FC236}">
                <a16:creationId xmlns:a16="http://schemas.microsoft.com/office/drawing/2014/main" id="{E4898DAE-741C-FD41-9535-97A383905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855" y="1593651"/>
            <a:ext cx="3213099" cy="2369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Helvetica" pitchFamily="2" charset="0"/>
              </a:rPr>
              <a:t>Control plane</a:t>
            </a:r>
            <a:endParaRPr lang="en-US" altLang="en-US" sz="24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Traditional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distributed routing</a:t>
            </a:r>
            <a:r>
              <a:rPr lang="en-US" altLang="en-US" sz="2400" dirty="0">
                <a:latin typeface="Helvetica" pitchFamily="2" charset="0"/>
              </a:rPr>
              <a:t>: per route-change processing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(~ a few tens of seconds)</a:t>
            </a:r>
          </a:p>
        </p:txBody>
      </p:sp>
      <p:sp>
        <p:nvSpPr>
          <p:cNvPr id="251" name="Line 2">
            <a:extLst>
              <a:ext uri="{FF2B5EF4-FFF2-40B4-BE49-F238E27FC236}">
                <a16:creationId xmlns:a16="http://schemas.microsoft.com/office/drawing/2014/main" id="{99FCF550-828A-914E-AB40-D03638F35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0155" y="2605325"/>
            <a:ext cx="980608" cy="9206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2" name="Title 10">
            <a:extLst>
              <a:ext uri="{FF2B5EF4-FFF2-40B4-BE49-F238E27FC236}">
                <a16:creationId xmlns:a16="http://schemas.microsoft.com/office/drawing/2014/main" id="{28CD5BB6-FDC0-C04C-8B57-58190771DDC0}"/>
              </a:ext>
            </a:extLst>
          </p:cNvPr>
          <p:cNvSpPr txBox="1">
            <a:spLocks/>
          </p:cNvSpPr>
          <p:nvPr/>
        </p:nvSpPr>
        <p:spPr>
          <a:xfrm>
            <a:off x="635919" y="663266"/>
            <a:ext cx="10853488" cy="10134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Router design: the bigger picture</a:t>
            </a:r>
          </a:p>
        </p:txBody>
      </p:sp>
    </p:spTree>
    <p:extLst>
      <p:ext uri="{BB962C8B-B14F-4D97-AF65-F5344CB8AC3E}">
        <p14:creationId xmlns:p14="http://schemas.microsoft.com/office/powerpoint/2010/main" val="136676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50" grpId="0" animBg="1"/>
      <p:bldP spid="47132" grpId="0" animBg="1"/>
      <p:bldP spid="47134" grpId="0"/>
      <p:bldP spid="247" grpId="0"/>
      <p:bldP spid="248" grpId="0" animBg="1"/>
      <p:bldP spid="250" grpId="0"/>
      <p:bldP spid="25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2985-7A56-2541-9DF5-E5B8B52D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40AD8-9CDD-8B45-9F02-1F65010326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8104-EBFB-3E4C-BF1B-CCA12585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Route 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21253-9E6F-8A48-956B-EB87F8208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609132" cy="48343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Table lookup matches a packet against an IP </a:t>
            </a:r>
            <a:r>
              <a:rPr lang="en-US" dirty="0">
                <a:solidFill>
                  <a:srgbClr val="C00000"/>
                </a:solidFill>
              </a:rPr>
              <a:t>prefix</a:t>
            </a:r>
          </a:p>
          <a:p>
            <a:pPr lvl="1"/>
            <a:r>
              <a:rPr lang="en-US" dirty="0"/>
              <a:t>Ex: 65.12.45.2 matches 65.0.0.0/8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Prefixes are allocated to organizations by Internet registries</a:t>
            </a:r>
          </a:p>
          <a:p>
            <a:endParaRPr lang="en-US" dirty="0"/>
          </a:p>
          <a:p>
            <a:r>
              <a:rPr lang="en-US" dirty="0"/>
              <a:t>But organizations can reallocate a subset of their IP address allocation to other orgs</a:t>
            </a:r>
          </a:p>
        </p:txBody>
      </p:sp>
      <p:sp>
        <p:nvSpPr>
          <p:cNvPr id="99" name="Rectangle 15">
            <a:extLst>
              <a:ext uri="{FF2B5EF4-FFF2-40B4-BE49-F238E27FC236}">
                <a16:creationId xmlns:a16="http://schemas.microsoft.com/office/drawing/2014/main" id="{5571F83C-4EBD-6149-A74E-C25907C5D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312" y="3428771"/>
            <a:ext cx="3308350" cy="33512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0" name="Oval 16">
            <a:extLst>
              <a:ext uri="{FF2B5EF4-FFF2-40B4-BE49-F238E27FC236}">
                <a16:creationId xmlns:a16="http://schemas.microsoft.com/office/drawing/2014/main" id="{524D3184-E680-C143-B581-2AF095107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793" y="3613542"/>
            <a:ext cx="2668588" cy="7588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1" name="Rectangle 17">
            <a:extLst>
              <a:ext uri="{FF2B5EF4-FFF2-40B4-BE49-F238E27FC236}">
                <a16:creationId xmlns:a16="http://schemas.microsoft.com/office/drawing/2014/main" id="{DF7624A7-12C9-3443-A3A3-E96DF239C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631" y="4560702"/>
            <a:ext cx="2728912" cy="2114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2" name="Rectangle 19">
            <a:extLst>
              <a:ext uri="{FF2B5EF4-FFF2-40B4-BE49-F238E27FC236}">
                <a16:creationId xmlns:a16="http://schemas.microsoft.com/office/drawing/2014/main" id="{8CE6F011-1021-1B40-AD08-9042C2E54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781" y="3666722"/>
            <a:ext cx="1227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Outgoing Port</a:t>
            </a:r>
          </a:p>
        </p:txBody>
      </p:sp>
      <p:sp>
        <p:nvSpPr>
          <p:cNvPr id="103" name="Rectangle 20">
            <a:extLst>
              <a:ext uri="{FF2B5EF4-FFF2-40B4-BE49-F238E27FC236}">
                <a16:creationId xmlns:a16="http://schemas.microsoft.com/office/drawing/2014/main" id="{54B3CDD2-3471-B04D-9A3C-E6D03F1F1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283592"/>
            <a:ext cx="1201738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4" name="Rectangle 21">
            <a:extLst>
              <a:ext uri="{FF2B5EF4-FFF2-40B4-BE49-F238E27FC236}">
                <a16:creationId xmlns:a16="http://schemas.microsoft.com/office/drawing/2014/main" id="{EEFF3697-968C-BF4A-B4B7-3A84F38C7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283592"/>
            <a:ext cx="1200150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5" name="Rectangle 22">
            <a:extLst>
              <a:ext uri="{FF2B5EF4-FFF2-40B4-BE49-F238E27FC236}">
                <a16:creationId xmlns:a16="http://schemas.microsoft.com/office/drawing/2014/main" id="{D7ECEB4F-BF10-7C4D-8580-6278F3EDC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5772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6" name="Rectangle 23">
            <a:extLst>
              <a:ext uri="{FF2B5EF4-FFF2-40B4-BE49-F238E27FC236}">
                <a16:creationId xmlns:a16="http://schemas.microsoft.com/office/drawing/2014/main" id="{FF4B1BF7-94C1-7A40-817D-CC6C022F8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5772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7" name="Rectangle 24">
            <a:extLst>
              <a:ext uri="{FF2B5EF4-FFF2-40B4-BE49-F238E27FC236}">
                <a16:creationId xmlns:a16="http://schemas.microsoft.com/office/drawing/2014/main" id="{C8AC768F-E418-4F41-93D6-BFAC9DD8F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872554"/>
            <a:ext cx="1201738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8" name="Rectangle 25">
            <a:extLst>
              <a:ext uri="{FF2B5EF4-FFF2-40B4-BE49-F238E27FC236}">
                <a16:creationId xmlns:a16="http://schemas.microsoft.com/office/drawing/2014/main" id="{B25DB8FB-BB9C-0A48-8E4E-01C5A3036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872554"/>
            <a:ext cx="1200150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9" name="Rectangle 26">
            <a:extLst>
              <a:ext uri="{FF2B5EF4-FFF2-40B4-BE49-F238E27FC236}">
                <a16:creationId xmlns:a16="http://schemas.microsoft.com/office/drawing/2014/main" id="{72835F6D-F4D7-084D-B7EF-486440688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63646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10" name="Rectangle 27">
            <a:extLst>
              <a:ext uri="{FF2B5EF4-FFF2-40B4-BE49-F238E27FC236}">
                <a16:creationId xmlns:a16="http://schemas.microsoft.com/office/drawing/2014/main" id="{AED18933-E1C8-734E-A622-FA88194F2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63646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11" name="Rectangle 28">
            <a:extLst>
              <a:ext uri="{FF2B5EF4-FFF2-40B4-BE49-F238E27FC236}">
                <a16:creationId xmlns:a16="http://schemas.microsoft.com/office/drawing/2014/main" id="{01C07943-6063-AA49-A761-702214989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4988317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12" name="Rectangle 29">
            <a:extLst>
              <a:ext uri="{FF2B5EF4-FFF2-40B4-BE49-F238E27FC236}">
                <a16:creationId xmlns:a16="http://schemas.microsoft.com/office/drawing/2014/main" id="{87FD851C-0196-7F42-BFBD-4920C61D3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4988317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13" name="Text Box 30">
            <a:extLst>
              <a:ext uri="{FF2B5EF4-FFF2-40B4-BE49-F238E27FC236}">
                <a16:creationId xmlns:a16="http://schemas.microsoft.com/office/drawing/2014/main" id="{35A7B005-B17F-1342-ABF4-F9FF1C212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435" y="4945723"/>
            <a:ext cx="1280779" cy="33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333300"/>
                </a:solidFill>
                <a:latin typeface="Helvetica" pitchFamily="2" charset="0"/>
              </a:rPr>
              <a:t>Dst</a:t>
            </a:r>
            <a:r>
              <a:rPr lang="en-US" altLang="en-US" sz="1600" dirty="0">
                <a:solidFill>
                  <a:srgbClr val="333300"/>
                </a:solidFill>
                <a:latin typeface="Helvetica" pitchFamily="2" charset="0"/>
              </a:rPr>
              <a:t>-network</a:t>
            </a:r>
          </a:p>
        </p:txBody>
      </p:sp>
      <p:sp>
        <p:nvSpPr>
          <p:cNvPr id="114" name="Text Box 31">
            <a:extLst>
              <a:ext uri="{FF2B5EF4-FFF2-40B4-BE49-F238E27FC236}">
                <a16:creationId xmlns:a16="http://schemas.microsoft.com/office/drawing/2014/main" id="{1B6030A4-21CC-874F-A718-AA2BA6CCF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894" y="4958153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333300"/>
                </a:solidFill>
                <a:latin typeface="Helvetica" pitchFamily="2" charset="0"/>
              </a:rPr>
              <a:t>Port</a:t>
            </a:r>
          </a:p>
        </p:txBody>
      </p:sp>
      <p:sp>
        <p:nvSpPr>
          <p:cNvPr id="115" name="Text Box 32">
            <a:extLst>
              <a:ext uri="{FF2B5EF4-FFF2-40B4-BE49-F238E27FC236}">
                <a16:creationId xmlns:a16="http://schemas.microsoft.com/office/drawing/2014/main" id="{D757539A-6D4A-9F4F-A374-FC2392C4A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224" y="4621074"/>
            <a:ext cx="1951668" cy="3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333300"/>
                </a:solidFill>
                <a:latin typeface="Helvetica" pitchFamily="2" charset="0"/>
              </a:rPr>
              <a:t>Forwarding Table</a:t>
            </a:r>
          </a:p>
        </p:txBody>
      </p:sp>
      <p:sp>
        <p:nvSpPr>
          <p:cNvPr id="116" name="Line 33">
            <a:extLst>
              <a:ext uri="{FF2B5EF4-FFF2-40B4-BE49-F238E27FC236}">
                <a16:creationId xmlns:a16="http://schemas.microsoft.com/office/drawing/2014/main" id="{A3717B03-8A3A-EB43-ADCF-1591758F7F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21881" y="4377128"/>
            <a:ext cx="0" cy="26670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17" name="Text Box 35">
            <a:extLst>
              <a:ext uri="{FF2B5EF4-FFF2-40B4-BE49-F238E27FC236}">
                <a16:creationId xmlns:a16="http://schemas.microsoft.com/office/drawing/2014/main" id="{93B0CAFB-B026-3642-BCFC-8548D6CE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756" y="3667516"/>
            <a:ext cx="185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Route Lookup Data Structure</a:t>
            </a:r>
          </a:p>
        </p:txBody>
      </p:sp>
      <p:sp>
        <p:nvSpPr>
          <p:cNvPr id="118" name="Text Box 36">
            <a:extLst>
              <a:ext uri="{FF2B5EF4-FFF2-40B4-BE49-F238E27FC236}">
                <a16:creationId xmlns:a16="http://schemas.microsoft.com/office/drawing/2014/main" id="{7C1D4A74-07E2-0640-A872-E11AB2622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918" y="5305816"/>
            <a:ext cx="1169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65.0.0.0/8</a:t>
            </a:r>
          </a:p>
        </p:txBody>
      </p:sp>
      <p:sp>
        <p:nvSpPr>
          <p:cNvPr id="119" name="Text Box 37">
            <a:extLst>
              <a:ext uri="{FF2B5EF4-FFF2-40B4-BE49-F238E27FC236}">
                <a16:creationId xmlns:a16="http://schemas.microsoft.com/office/drawing/2014/main" id="{1C3BD388-20AB-4148-9783-1B5CEBA4E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2043" y="5601091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128.9.0.0/16</a:t>
            </a:r>
          </a:p>
        </p:txBody>
      </p:sp>
      <p:sp>
        <p:nvSpPr>
          <p:cNvPr id="120" name="Text Box 38">
            <a:extLst>
              <a:ext uri="{FF2B5EF4-FFF2-40B4-BE49-F238E27FC236}">
                <a16:creationId xmlns:a16="http://schemas.microsoft.com/office/drawing/2014/main" id="{C85728A5-8206-9543-AE84-548754CAC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169" y="6393253"/>
            <a:ext cx="1298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149.12.0.0/19</a:t>
            </a:r>
          </a:p>
        </p:txBody>
      </p:sp>
      <p:sp>
        <p:nvSpPr>
          <p:cNvPr id="121" name="Text Box 39">
            <a:extLst>
              <a:ext uri="{FF2B5EF4-FFF2-40B4-BE49-F238E27FC236}">
                <a16:creationId xmlns:a16="http://schemas.microsoft.com/office/drawing/2014/main" id="{ABE879BC-9329-A048-96DD-F21F39A42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0818" y="5315341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122" name="Text Box 40">
            <a:extLst>
              <a:ext uri="{FF2B5EF4-FFF2-40B4-BE49-F238E27FC236}">
                <a16:creationId xmlns:a16="http://schemas.microsoft.com/office/drawing/2014/main" id="{886B0CA8-0C8D-A041-9D6D-B2414D0B6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7169" y="5605853"/>
            <a:ext cx="284032" cy="30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23" name="Text Box 41">
            <a:extLst>
              <a:ext uri="{FF2B5EF4-FFF2-40B4-BE49-F238E27FC236}">
                <a16:creationId xmlns:a16="http://schemas.microsoft.com/office/drawing/2014/main" id="{600C6250-351F-694B-B105-D36879FD5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806" y="6404366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124" name="Line 44">
            <a:extLst>
              <a:ext uri="{FF2B5EF4-FFF2-40B4-BE49-F238E27FC236}">
                <a16:creationId xmlns:a16="http://schemas.microsoft.com/office/drawing/2014/main" id="{0B080899-6C72-574C-8144-BDA80AD6F08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44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5" name="Line 45">
            <a:extLst>
              <a:ext uri="{FF2B5EF4-FFF2-40B4-BE49-F238E27FC236}">
                <a16:creationId xmlns:a16="http://schemas.microsoft.com/office/drawing/2014/main" id="{4BD2A06B-335C-AB46-98DE-A2C1DE6DB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36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6" name="Line 43">
            <a:extLst>
              <a:ext uri="{FF2B5EF4-FFF2-40B4-BE49-F238E27FC236}">
                <a16:creationId xmlns:a16="http://schemas.microsoft.com/office/drawing/2014/main" id="{EC850063-D2A1-244E-80F0-6D201558E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8431" y="3987397"/>
            <a:ext cx="7493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5C7421B6-5DCA-BD41-B3E3-0770EFAF7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00" y="2344302"/>
            <a:ext cx="940617" cy="573778"/>
          </a:xfrm>
          <a:prstGeom prst="rect">
            <a:avLst/>
          </a:prstGeom>
        </p:spPr>
      </p:pic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138236A-60B5-A94C-821D-BA68D2B66B36}"/>
              </a:ext>
            </a:extLst>
          </p:cNvPr>
          <p:cNvCxnSpPr>
            <a:cxnSpLocks/>
          </p:cNvCxnSpPr>
          <p:nvPr/>
        </p:nvCxnSpPr>
        <p:spPr>
          <a:xfrm flipH="1">
            <a:off x="6535938" y="1868629"/>
            <a:ext cx="2283070" cy="280847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797E7E2-FDDE-7B4A-B5B7-83A4E0EEE451}"/>
              </a:ext>
            </a:extLst>
          </p:cNvPr>
          <p:cNvCxnSpPr>
            <a:cxnSpLocks/>
          </p:cNvCxnSpPr>
          <p:nvPr/>
        </p:nvCxnSpPr>
        <p:spPr>
          <a:xfrm>
            <a:off x="9826092" y="1890396"/>
            <a:ext cx="2096734" cy="40234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780EF41-2DEB-8242-BC95-7446C4879F44}"/>
              </a:ext>
            </a:extLst>
          </p:cNvPr>
          <p:cNvSpPr txBox="1"/>
          <p:nvPr/>
        </p:nvSpPr>
        <p:spPr>
          <a:xfrm>
            <a:off x="7548434" y="2247541"/>
            <a:ext cx="78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Parse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8B984C0-C560-4542-9F07-E53AFC7557FA}"/>
              </a:ext>
            </a:extLst>
          </p:cNvPr>
          <p:cNvCxnSpPr>
            <a:cxnSpLocks/>
          </p:cNvCxnSpPr>
          <p:nvPr/>
        </p:nvCxnSpPr>
        <p:spPr>
          <a:xfrm flipV="1">
            <a:off x="7599015" y="2622607"/>
            <a:ext cx="927697" cy="5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F2757A8-9935-0E4D-ACD6-586FC8FB9F5E}"/>
              </a:ext>
            </a:extLst>
          </p:cNvPr>
          <p:cNvGrpSpPr/>
          <p:nvPr/>
        </p:nvGrpSpPr>
        <p:grpSpPr>
          <a:xfrm>
            <a:off x="8611980" y="2157278"/>
            <a:ext cx="1175806" cy="1009935"/>
            <a:chOff x="9422462" y="2142976"/>
            <a:chExt cx="1175806" cy="1009935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20EF3A6-C61C-2940-864A-A2355F756A63}"/>
                </a:ext>
              </a:extLst>
            </p:cNvPr>
            <p:cNvGrpSpPr/>
            <p:nvPr/>
          </p:nvGrpSpPr>
          <p:grpSpPr>
            <a:xfrm>
              <a:off x="9425800" y="2142976"/>
              <a:ext cx="1154312" cy="338554"/>
              <a:chOff x="9522792" y="2132162"/>
              <a:chExt cx="1154312" cy="338554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605DBE19-6981-0E4B-9E80-AA78C44F654B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52D315E9-6A36-8C4F-AE6A-0852CD3F29C8}"/>
                  </a:ext>
                </a:extLst>
              </p:cNvPr>
              <p:cNvSpPr txBox="1"/>
              <p:nvPr/>
            </p:nvSpPr>
            <p:spPr>
              <a:xfrm>
                <a:off x="9551973" y="2132162"/>
                <a:ext cx="1065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Transport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AE12218-68F9-2F4B-ACA9-0C9B23AAEF94}"/>
                </a:ext>
              </a:extLst>
            </p:cNvPr>
            <p:cNvGrpSpPr/>
            <p:nvPr/>
          </p:nvGrpSpPr>
          <p:grpSpPr>
            <a:xfrm>
              <a:off x="9425800" y="2495331"/>
              <a:ext cx="1154312" cy="338554"/>
              <a:chOff x="9522792" y="2140414"/>
              <a:chExt cx="1154312" cy="338554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1F25002-A6FB-0F43-92E2-A9575A609AD2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078860B6-6A87-0E41-87CC-42B4BB7DED56}"/>
                  </a:ext>
                </a:extLst>
              </p:cNvPr>
              <p:cNvSpPr txBox="1"/>
              <p:nvPr/>
            </p:nvSpPr>
            <p:spPr>
              <a:xfrm>
                <a:off x="9652690" y="2140414"/>
                <a:ext cx="969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Network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B9F36860-B564-5A4A-97D7-531671953B7C}"/>
                </a:ext>
              </a:extLst>
            </p:cNvPr>
            <p:cNvGrpSpPr/>
            <p:nvPr/>
          </p:nvGrpSpPr>
          <p:grpSpPr>
            <a:xfrm>
              <a:off x="9422462" y="2814357"/>
              <a:ext cx="1175806" cy="338554"/>
              <a:chOff x="9522792" y="2153179"/>
              <a:chExt cx="1175806" cy="338554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F05FD530-2845-3147-9492-A6C51EFA03C2}"/>
                  </a:ext>
                </a:extLst>
              </p:cNvPr>
              <p:cNvSpPr/>
              <p:nvPr/>
            </p:nvSpPr>
            <p:spPr>
              <a:xfrm>
                <a:off x="9522792" y="2191444"/>
                <a:ext cx="1175806" cy="270022"/>
              </a:xfrm>
              <a:prstGeom prst="rect">
                <a:avLst/>
              </a:prstGeom>
              <a:solidFill>
                <a:srgbClr val="7030A0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45E2BDC-A177-8343-97E7-43C38C248F7F}"/>
                  </a:ext>
                </a:extLst>
              </p:cNvPr>
              <p:cNvSpPr txBox="1"/>
              <p:nvPr/>
            </p:nvSpPr>
            <p:spPr>
              <a:xfrm>
                <a:off x="9576711" y="2153179"/>
                <a:ext cx="1065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Link layer</a:t>
                </a:r>
              </a:p>
            </p:txBody>
          </p:sp>
        </p:grp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CD716285-FD79-AD43-8300-621F5EBA3814}"/>
              </a:ext>
            </a:extLst>
          </p:cNvPr>
          <p:cNvSpPr txBox="1"/>
          <p:nvPr/>
        </p:nvSpPr>
        <p:spPr>
          <a:xfrm>
            <a:off x="9532961" y="2149842"/>
            <a:ext cx="198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Extract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destination IP </a:t>
            </a:r>
            <a:r>
              <a:rPr lang="en-US" dirty="0">
                <a:latin typeface="Helvetica" pitchFamily="2" charset="0"/>
              </a:rPr>
              <a:t>address</a:t>
            </a:r>
          </a:p>
        </p:txBody>
      </p:sp>
      <p:sp>
        <p:nvSpPr>
          <p:cNvPr id="143" name="Freeform 142">
            <a:extLst>
              <a:ext uri="{FF2B5EF4-FFF2-40B4-BE49-F238E27FC236}">
                <a16:creationId xmlns:a16="http://schemas.microsoft.com/office/drawing/2014/main" id="{E21B14B1-B23D-A14C-AC25-46B8F248C901}"/>
              </a:ext>
            </a:extLst>
          </p:cNvPr>
          <p:cNvSpPr/>
          <p:nvPr/>
        </p:nvSpPr>
        <p:spPr>
          <a:xfrm>
            <a:off x="6782921" y="2755076"/>
            <a:ext cx="4630215" cy="1232322"/>
          </a:xfrm>
          <a:custGeom>
            <a:avLst/>
            <a:gdLst>
              <a:gd name="connsiteX0" fmla="*/ 3216102 w 4630215"/>
              <a:gd name="connsiteY0" fmla="*/ 0 h 1330037"/>
              <a:gd name="connsiteX1" fmla="*/ 4486761 w 4630215"/>
              <a:gd name="connsiteY1" fmla="*/ 190006 h 1330037"/>
              <a:gd name="connsiteX2" fmla="*/ 235395 w 4630215"/>
              <a:gd name="connsiteY2" fmla="*/ 819398 h 1330037"/>
              <a:gd name="connsiteX3" fmla="*/ 924164 w 4630215"/>
              <a:gd name="connsiteY3" fmla="*/ 1330037 h 13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215" h="1330037">
                <a:moveTo>
                  <a:pt x="3216102" y="0"/>
                </a:moveTo>
                <a:cubicBezTo>
                  <a:pt x="4099824" y="26720"/>
                  <a:pt x="4983546" y="53440"/>
                  <a:pt x="4486761" y="190006"/>
                </a:cubicBezTo>
                <a:cubicBezTo>
                  <a:pt x="3989976" y="326572"/>
                  <a:pt x="829161" y="629393"/>
                  <a:pt x="235395" y="819398"/>
                </a:cubicBezTo>
                <a:cubicBezTo>
                  <a:pt x="-358371" y="1009403"/>
                  <a:pt x="282896" y="1169720"/>
                  <a:pt x="924164" y="133003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9" descr="Router Clip Art">
            <a:extLst>
              <a:ext uri="{FF2B5EF4-FFF2-40B4-BE49-F238E27FC236}">
                <a16:creationId xmlns:a16="http://schemas.microsoft.com/office/drawing/2014/main" id="{4376E3E2-CDFA-FA4B-8137-3E9D22D00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712" y="551694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98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Freeform 3">
            <a:extLst>
              <a:ext uri="{FF2B5EF4-FFF2-40B4-BE49-F238E27FC236}">
                <a16:creationId xmlns:a16="http://schemas.microsoft.com/office/drawing/2014/main" id="{3B7F4D98-9704-594E-AF0C-4F669A2531EF}"/>
              </a:ext>
            </a:extLst>
          </p:cNvPr>
          <p:cNvSpPr>
            <a:spLocks/>
          </p:cNvSpPr>
          <p:nvPr/>
        </p:nvSpPr>
        <p:spPr bwMode="auto">
          <a:xfrm>
            <a:off x="6699250" y="412115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16D3346C-FB7F-6043-A0DB-D887ED37D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4397375"/>
            <a:ext cx="8953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8" name="Line 5">
            <a:extLst>
              <a:ext uri="{FF2B5EF4-FFF2-40B4-BE49-F238E27FC236}">
                <a16:creationId xmlns:a16="http://schemas.microsoft.com/office/drawing/2014/main" id="{8BEBD174-13A2-AF44-9CFC-C0CF28404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676" y="3768725"/>
            <a:ext cx="7524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9" name="Line 6">
            <a:extLst>
              <a:ext uri="{FF2B5EF4-FFF2-40B4-BE49-F238E27FC236}">
                <a16:creationId xmlns:a16="http://schemas.microsoft.com/office/drawing/2014/main" id="{54771D2D-1FB4-BA43-B8CD-011CDF5AD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1" y="2987675"/>
            <a:ext cx="847725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0" name="Freeform 7">
            <a:extLst>
              <a:ext uri="{FF2B5EF4-FFF2-40B4-BE49-F238E27FC236}">
                <a16:creationId xmlns:a16="http://schemas.microsoft.com/office/drawing/2014/main" id="{FE547FC0-02D3-EF41-AFE2-8AABD9805A64}"/>
              </a:ext>
            </a:extLst>
          </p:cNvPr>
          <p:cNvSpPr>
            <a:spLocks/>
          </p:cNvSpPr>
          <p:nvPr/>
        </p:nvSpPr>
        <p:spPr bwMode="auto">
          <a:xfrm>
            <a:off x="5097464" y="3567114"/>
            <a:ext cx="1773237" cy="979487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54282" name="Group 9">
            <a:extLst>
              <a:ext uri="{FF2B5EF4-FFF2-40B4-BE49-F238E27FC236}">
                <a16:creationId xmlns:a16="http://schemas.microsoft.com/office/drawing/2014/main" id="{FA919178-FF0C-6943-AE81-A527A957186E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2760663"/>
            <a:ext cx="2338388" cy="404812"/>
            <a:chOff x="1004" y="1639"/>
            <a:chExt cx="1473" cy="255"/>
          </a:xfrm>
        </p:grpSpPr>
        <p:sp>
          <p:nvSpPr>
            <p:cNvPr id="54315" name="Freeform 10">
              <a:extLst>
                <a:ext uri="{FF2B5EF4-FFF2-40B4-BE49-F238E27FC236}">
                  <a16:creationId xmlns:a16="http://schemas.microsoft.com/office/drawing/2014/main" id="{579BFC8B-3123-CC47-A82B-836EF83D2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6" name="Text Box 11">
              <a:extLst>
                <a:ext uri="{FF2B5EF4-FFF2-40B4-BE49-F238E27FC236}">
                  <a16:creationId xmlns:a16="http://schemas.microsoft.com/office/drawing/2014/main" id="{631F2587-4077-7247-8E40-8F1B97FD6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3" name="Group 12">
            <a:extLst>
              <a:ext uri="{FF2B5EF4-FFF2-40B4-BE49-F238E27FC236}">
                <a16:creationId xmlns:a16="http://schemas.microsoft.com/office/drawing/2014/main" id="{EEC42483-4E70-2D4B-883F-05A79E0409D2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3351213"/>
            <a:ext cx="2338388" cy="404812"/>
            <a:chOff x="1004" y="1639"/>
            <a:chExt cx="1473" cy="255"/>
          </a:xfrm>
        </p:grpSpPr>
        <p:sp>
          <p:nvSpPr>
            <p:cNvPr id="54313" name="Freeform 13">
              <a:extLst>
                <a:ext uri="{FF2B5EF4-FFF2-40B4-BE49-F238E27FC236}">
                  <a16:creationId xmlns:a16="http://schemas.microsoft.com/office/drawing/2014/main" id="{A4277EB0-78D7-DF4B-A37D-E5BB4A541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4" name="Text Box 14">
              <a:extLst>
                <a:ext uri="{FF2B5EF4-FFF2-40B4-BE49-F238E27FC236}">
                  <a16:creationId xmlns:a16="http://schemas.microsoft.com/office/drawing/2014/main" id="{5E4C72F2-D512-3640-BF7C-A1E6EC161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4" name="Group 15">
            <a:extLst>
              <a:ext uri="{FF2B5EF4-FFF2-40B4-BE49-F238E27FC236}">
                <a16:creationId xmlns:a16="http://schemas.microsoft.com/office/drawing/2014/main" id="{1BBA1EF2-5886-DF4D-9270-48EFD90CF345}"/>
              </a:ext>
            </a:extLst>
          </p:cNvPr>
          <p:cNvGrpSpPr>
            <a:grpSpLocks/>
          </p:cNvGrpSpPr>
          <p:nvPr/>
        </p:nvGrpSpPr>
        <p:grpSpPr bwMode="auto">
          <a:xfrm>
            <a:off x="2225675" y="4770438"/>
            <a:ext cx="2338388" cy="404812"/>
            <a:chOff x="1004" y="1639"/>
            <a:chExt cx="1473" cy="255"/>
          </a:xfrm>
        </p:grpSpPr>
        <p:sp>
          <p:nvSpPr>
            <p:cNvPr id="54311" name="Freeform 16">
              <a:extLst>
                <a:ext uri="{FF2B5EF4-FFF2-40B4-BE49-F238E27FC236}">
                  <a16:creationId xmlns:a16="http://schemas.microsoft.com/office/drawing/2014/main" id="{909C34BF-01E4-3347-AD38-161C0CD99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2" name="Text Box 17">
              <a:extLst>
                <a:ext uri="{FF2B5EF4-FFF2-40B4-BE49-F238E27FC236}">
                  <a16:creationId xmlns:a16="http://schemas.microsoft.com/office/drawing/2014/main" id="{BC469E82-FB52-484C-A30B-2E6D61DE5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200.23.30.0/23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54285" name="Text Box 18">
            <a:extLst>
              <a:ext uri="{FF2B5EF4-FFF2-40B4-BE49-F238E27FC236}">
                <a16:creationId xmlns:a16="http://schemas.microsoft.com/office/drawing/2014/main" id="{E835D062-266A-0B4C-8139-AA09F1515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3933683"/>
            <a:ext cx="821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A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54286" name="Freeform 19">
            <a:extLst>
              <a:ext uri="{FF2B5EF4-FFF2-40B4-BE49-F238E27FC236}">
                <a16:creationId xmlns:a16="http://schemas.microsoft.com/office/drawing/2014/main" id="{F7116D8C-5C52-0441-BFBA-D1438ECFD586}"/>
              </a:ext>
            </a:extLst>
          </p:cNvPr>
          <p:cNvSpPr>
            <a:spLocks/>
          </p:cNvSpPr>
          <p:nvPr/>
        </p:nvSpPr>
        <p:spPr bwMode="auto">
          <a:xfrm>
            <a:off x="8659383" y="3156309"/>
            <a:ext cx="1817686" cy="2535238"/>
          </a:xfrm>
          <a:custGeom>
            <a:avLst/>
            <a:gdLst>
              <a:gd name="T0" fmla="*/ 2147483646 w 460"/>
              <a:gd name="T1" fmla="*/ 2147483646 h 1597"/>
              <a:gd name="T2" fmla="*/ 2147483646 w 460"/>
              <a:gd name="T3" fmla="*/ 2147483646 h 1597"/>
              <a:gd name="T4" fmla="*/ 2147483646 w 460"/>
              <a:gd name="T5" fmla="*/ 2147483646 h 1597"/>
              <a:gd name="T6" fmla="*/ 2147483646 w 460"/>
              <a:gd name="T7" fmla="*/ 2147483646 h 1597"/>
              <a:gd name="T8" fmla="*/ 2147483646 w 460"/>
              <a:gd name="T9" fmla="*/ 2147483646 h 1597"/>
              <a:gd name="T10" fmla="*/ 2147483646 w 460"/>
              <a:gd name="T11" fmla="*/ 2147483646 h 1597"/>
              <a:gd name="T12" fmla="*/ 2147483646 w 460"/>
              <a:gd name="T13" fmla="*/ 2147483646 h 1597"/>
              <a:gd name="T14" fmla="*/ 2147483646 w 460"/>
              <a:gd name="T15" fmla="*/ 2147483646 h 1597"/>
              <a:gd name="T16" fmla="*/ 2147483646 w 460"/>
              <a:gd name="T17" fmla="*/ 2147483646 h 1597"/>
              <a:gd name="T18" fmla="*/ 2147483646 w 460"/>
              <a:gd name="T19" fmla="*/ 2147483646 h 1597"/>
              <a:gd name="T20" fmla="*/ 2147483646 w 460"/>
              <a:gd name="T21" fmla="*/ 2147483646 h 1597"/>
              <a:gd name="T22" fmla="*/ 2147483646 w 460"/>
              <a:gd name="T23" fmla="*/ 2147483646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7" name="Text Box 20">
            <a:extLst>
              <a:ext uri="{FF2B5EF4-FFF2-40B4-BE49-F238E27FC236}">
                <a16:creationId xmlns:a16="http://schemas.microsoft.com/office/drawing/2014/main" id="{D48FAD28-74EF-5A4E-A73D-3D280FC2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193" y="2756991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1</a:t>
            </a:r>
          </a:p>
        </p:txBody>
      </p:sp>
      <p:sp>
        <p:nvSpPr>
          <p:cNvPr id="54288" name="Text Box 21">
            <a:extLst>
              <a:ext uri="{FF2B5EF4-FFF2-40B4-BE49-F238E27FC236}">
                <a16:creationId xmlns:a16="http://schemas.microsoft.com/office/drawing/2014/main" id="{CB91799F-B46A-5E4A-BE55-6273747BB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56" y="481488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8</a:t>
            </a:r>
          </a:p>
        </p:txBody>
      </p:sp>
      <p:sp>
        <p:nvSpPr>
          <p:cNvPr id="54289" name="Text Box 22">
            <a:extLst>
              <a:ext uri="{FF2B5EF4-FFF2-40B4-BE49-F238E27FC236}">
                <a16:creationId xmlns:a16="http://schemas.microsoft.com/office/drawing/2014/main" id="{D76D4C1B-B7E1-5B46-AF61-448067A66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586" y="4453620"/>
            <a:ext cx="1228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Internet</a:t>
            </a:r>
          </a:p>
        </p:txBody>
      </p:sp>
      <p:sp>
        <p:nvSpPr>
          <p:cNvPr id="54290" name="Text Box 23">
            <a:extLst>
              <a:ext uri="{FF2B5EF4-FFF2-40B4-BE49-F238E27FC236}">
                <a16:creationId xmlns:a16="http://schemas.microsoft.com/office/drawing/2014/main" id="{6AE3B44A-0944-1440-ADF7-C93D2685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570" y="3401219"/>
            <a:ext cx="1379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grpSp>
        <p:nvGrpSpPr>
          <p:cNvPr id="54298" name="Group 31">
            <a:extLst>
              <a:ext uri="{FF2B5EF4-FFF2-40B4-BE49-F238E27FC236}">
                <a16:creationId xmlns:a16="http://schemas.microsoft.com/office/drawing/2014/main" id="{F201C2F6-045D-1D44-9E95-DDBB20F5403B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3941763"/>
            <a:ext cx="2338388" cy="404812"/>
            <a:chOff x="1004" y="1639"/>
            <a:chExt cx="1473" cy="255"/>
          </a:xfrm>
        </p:grpSpPr>
        <p:sp>
          <p:nvSpPr>
            <p:cNvPr id="54309" name="Freeform 32">
              <a:extLst>
                <a:ext uri="{FF2B5EF4-FFF2-40B4-BE49-F238E27FC236}">
                  <a16:creationId xmlns:a16="http://schemas.microsoft.com/office/drawing/2014/main" id="{0F48C950-0ED0-2646-AE50-0EFD1F904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0" name="Text Box 33">
              <a:extLst>
                <a:ext uri="{FF2B5EF4-FFF2-40B4-BE49-F238E27FC236}">
                  <a16:creationId xmlns:a16="http://schemas.microsoft.com/office/drawing/2014/main" id="{264F5F5E-0B9C-0245-B695-AE0923C4E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200.23.20.0/23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299" name="Text Box 34">
            <a:extLst>
              <a:ext uri="{FF2B5EF4-FFF2-40B4-BE49-F238E27FC236}">
                <a16:creationId xmlns:a16="http://schemas.microsoft.com/office/drawing/2014/main" id="{620667E2-808C-204C-8FE0-97FCAEAF0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117" y="399595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3</a:t>
            </a:r>
          </a:p>
        </p:txBody>
      </p:sp>
      <p:grpSp>
        <p:nvGrpSpPr>
          <p:cNvPr id="54300" name="Group 35">
            <a:extLst>
              <a:ext uri="{FF2B5EF4-FFF2-40B4-BE49-F238E27FC236}">
                <a16:creationId xmlns:a16="http://schemas.microsoft.com/office/drawing/2014/main" id="{6354EAEA-EA33-7446-9594-255BB869488B}"/>
              </a:ext>
            </a:extLst>
          </p:cNvPr>
          <p:cNvGrpSpPr>
            <a:grpSpLocks/>
          </p:cNvGrpSpPr>
          <p:nvPr/>
        </p:nvGrpSpPr>
        <p:grpSpPr bwMode="auto">
          <a:xfrm>
            <a:off x="3679827" y="4205289"/>
            <a:ext cx="258763" cy="666750"/>
            <a:chOff x="870" y="2945"/>
            <a:chExt cx="163" cy="420"/>
          </a:xfrm>
        </p:grpSpPr>
        <p:sp>
          <p:nvSpPr>
            <p:cNvPr id="54306" name="Text Box 36">
              <a:extLst>
                <a:ext uri="{FF2B5EF4-FFF2-40B4-BE49-F238E27FC236}">
                  <a16:creationId xmlns:a16="http://schemas.microsoft.com/office/drawing/2014/main" id="{C77FCD02-CA2E-7842-A386-C5A9B3148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7" name="Text Box 37">
              <a:extLst>
                <a:ext uri="{FF2B5EF4-FFF2-40B4-BE49-F238E27FC236}">
                  <a16:creationId xmlns:a16="http://schemas.microsoft.com/office/drawing/2014/main" id="{26F797E1-CA43-D241-A5FE-4A2906D7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8" name="Text Box 38">
              <a:extLst>
                <a:ext uri="{FF2B5EF4-FFF2-40B4-BE49-F238E27FC236}">
                  <a16:creationId xmlns:a16="http://schemas.microsoft.com/office/drawing/2014/main" id="{EE18D9F8-9D2C-7C43-B7C1-7391619DE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grpSp>
        <p:nvGrpSpPr>
          <p:cNvPr id="54301" name="Group 39">
            <a:extLst>
              <a:ext uri="{FF2B5EF4-FFF2-40B4-BE49-F238E27FC236}">
                <a16:creationId xmlns:a16="http://schemas.microsoft.com/office/drawing/2014/main" id="{621371D0-A14F-7841-8530-71D4DE685595}"/>
              </a:ext>
            </a:extLst>
          </p:cNvPr>
          <p:cNvGrpSpPr>
            <a:grpSpLocks/>
          </p:cNvGrpSpPr>
          <p:nvPr/>
        </p:nvGrpSpPr>
        <p:grpSpPr bwMode="auto">
          <a:xfrm>
            <a:off x="4708527" y="3910014"/>
            <a:ext cx="258763" cy="666750"/>
            <a:chOff x="870" y="2945"/>
            <a:chExt cx="163" cy="420"/>
          </a:xfrm>
        </p:grpSpPr>
        <p:sp>
          <p:nvSpPr>
            <p:cNvPr id="54303" name="Text Box 40">
              <a:extLst>
                <a:ext uri="{FF2B5EF4-FFF2-40B4-BE49-F238E27FC236}">
                  <a16:creationId xmlns:a16="http://schemas.microsoft.com/office/drawing/2014/main" id="{412CC3B6-0E5B-A441-A96B-2B61763BD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4" name="Text Box 41">
              <a:extLst>
                <a:ext uri="{FF2B5EF4-FFF2-40B4-BE49-F238E27FC236}">
                  <a16:creationId xmlns:a16="http://schemas.microsoft.com/office/drawing/2014/main" id="{0A26635C-03F3-454F-850F-39EFFB821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5" name="Text Box 42">
              <a:extLst>
                <a:ext uri="{FF2B5EF4-FFF2-40B4-BE49-F238E27FC236}">
                  <a16:creationId xmlns:a16="http://schemas.microsoft.com/office/drawing/2014/main" id="{4D6BFCCC-AABD-0449-8886-E91CF2F98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4C343B4-A967-6D46-862C-ABC74B6E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2122" cy="1325563"/>
          </a:xfrm>
        </p:spPr>
        <p:txBody>
          <a:bodyPr/>
          <a:lstStyle/>
          <a:p>
            <a:r>
              <a:rPr lang="en-US" altLang="en-US" dirty="0"/>
              <a:t>Example of IP block reallocation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40018-0643-9647-A068-6110250E4AF6}"/>
              </a:ext>
            </a:extLst>
          </p:cNvPr>
          <p:cNvSpPr txBox="1"/>
          <p:nvPr/>
        </p:nvSpPr>
        <p:spPr>
          <a:xfrm>
            <a:off x="4950546" y="2460793"/>
            <a:ext cx="214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ISP A owns the IP block 200.23.16.0/20. </a:t>
            </a:r>
          </a:p>
        </p:txBody>
      </p:sp>
      <p:pic>
        <p:nvPicPr>
          <p:cNvPr id="46" name="Picture 19" descr="Router Clip Art">
            <a:extLst>
              <a:ext uri="{FF2B5EF4-FFF2-40B4-BE49-F238E27FC236}">
                <a16:creationId xmlns:a16="http://schemas.microsoft.com/office/drawing/2014/main" id="{BA791F9C-7CE0-6147-9EF0-8262BBDE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3670343"/>
            <a:ext cx="1092301" cy="80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68D8053-A533-2940-8947-A7F38B076D0E}"/>
              </a:ext>
            </a:extLst>
          </p:cNvPr>
          <p:cNvSpPr txBox="1"/>
          <p:nvPr/>
        </p:nvSpPr>
        <p:spPr>
          <a:xfrm>
            <a:off x="838200" y="1639532"/>
            <a:ext cx="401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Suppose ISP A reallocates a part of its IP block to orgs 1… 8</a:t>
            </a:r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1802F253-E2D0-7C4B-A2E8-2F97A90F2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4287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0" name="Rectangle 22">
            <a:extLst>
              <a:ext uri="{FF2B5EF4-FFF2-40B4-BE49-F238E27FC236}">
                <a16:creationId xmlns:a16="http://schemas.microsoft.com/office/drawing/2014/main" id="{C186EE6F-D0B0-524D-8AFF-B969D4F6A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8859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aphicFrame>
        <p:nvGraphicFramePr>
          <p:cNvPr id="51" name="Group 23">
            <a:extLst>
              <a:ext uri="{FF2B5EF4-FFF2-40B4-BE49-F238E27FC236}">
                <a16:creationId xmlns:a16="http://schemas.microsoft.com/office/drawing/2014/main" id="{09E1F73D-8EFD-284A-B128-50D8542E0B95}"/>
              </a:ext>
            </a:extLst>
          </p:cNvPr>
          <p:cNvGraphicFramePr>
            <a:graphicFrameLocks noGrp="1"/>
          </p:cNvGraphicFramePr>
          <p:nvPr/>
        </p:nvGraphicFramePr>
        <p:xfrm>
          <a:off x="8193730" y="1425713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32864-DA53-EA4C-8D18-81969B618B01}"/>
              </a:ext>
            </a:extLst>
          </p:cNvPr>
          <p:cNvCxnSpPr/>
          <p:nvPr/>
        </p:nvCxnSpPr>
        <p:spPr>
          <a:xfrm flipH="1" flipV="1">
            <a:off x="8193730" y="3476456"/>
            <a:ext cx="1209966" cy="37799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AB7171-8CBC-2543-8E70-4E85B2E67D70}"/>
              </a:ext>
            </a:extLst>
          </p:cNvPr>
          <p:cNvCxnSpPr>
            <a:cxnSpLocks/>
          </p:cNvCxnSpPr>
          <p:nvPr/>
        </p:nvCxnSpPr>
        <p:spPr>
          <a:xfrm flipV="1">
            <a:off x="10706855" y="3471028"/>
            <a:ext cx="744313" cy="38228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0165D9-6FD0-4743-8B1C-D65A3E6FE6A5}"/>
              </a:ext>
            </a:extLst>
          </p:cNvPr>
          <p:cNvSpPr txBox="1"/>
          <p:nvPr/>
        </p:nvSpPr>
        <p:spPr>
          <a:xfrm>
            <a:off x="5086552" y="4984889"/>
            <a:ext cx="4717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There is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announcement mechanism</a:t>
            </a:r>
            <a:r>
              <a:rPr lang="en-US" dirty="0">
                <a:latin typeface="Helvetica" pitchFamily="2" charset="0"/>
              </a:rPr>
              <a:t> (BGP) by which ISP A can inform the rest of the Internet about the prefixes it owns.</a:t>
            </a:r>
          </a:p>
          <a:p>
            <a:pPr algn="l"/>
            <a:r>
              <a:rPr lang="en-US" dirty="0">
                <a:latin typeface="Helvetica" pitchFamily="2" charset="0"/>
              </a:rPr>
              <a:t>It is enough to announce a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coarse-grained prefix</a:t>
            </a:r>
            <a:r>
              <a:rPr lang="en-US" dirty="0">
                <a:latin typeface="Helvetica" pitchFamily="2" charset="0"/>
              </a:rPr>
              <a:t> 200.23.16.0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/20 </a:t>
            </a:r>
            <a:r>
              <a:rPr lang="en-US" dirty="0">
                <a:latin typeface="Helvetica" pitchFamily="2" charset="0"/>
              </a:rPr>
              <a:t>rather than 8 separate sub-prefixes.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88FBDD-D8E3-C840-8388-83C5F64437CD}"/>
              </a:ext>
            </a:extLst>
          </p:cNvPr>
          <p:cNvSpPr txBox="1"/>
          <p:nvPr/>
        </p:nvSpPr>
        <p:spPr>
          <a:xfrm rot="541165">
            <a:off x="6848404" y="3402922"/>
            <a:ext cx="1991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[BGP] Send me pkts destined to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200.23.16.0/20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0B073-9D5B-2443-A051-652D104D30BD}"/>
              </a:ext>
            </a:extLst>
          </p:cNvPr>
          <p:cNvSpPr txBox="1"/>
          <p:nvPr/>
        </p:nvSpPr>
        <p:spPr>
          <a:xfrm>
            <a:off x="426746" y="5410994"/>
            <a:ext cx="3663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Route Aggregation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Save forwarding table memory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Fewer routing protocol </a:t>
            </a:r>
            <a:r>
              <a:rPr lang="en-US" sz="2000" dirty="0" err="1">
                <a:latin typeface="Helvetica" pitchFamily="2" charset="0"/>
              </a:rPr>
              <a:t>msgs</a:t>
            </a:r>
            <a:endParaRPr lang="en-US" sz="2000" dirty="0">
              <a:latin typeface="Helvetica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8E1047-C5FB-3D4D-A22D-67AB3416E67F}"/>
              </a:ext>
            </a:extLst>
          </p:cNvPr>
          <p:cNvCxnSpPr>
            <a:cxnSpLocks/>
          </p:cNvCxnSpPr>
          <p:nvPr/>
        </p:nvCxnSpPr>
        <p:spPr>
          <a:xfrm flipV="1">
            <a:off x="3679827" y="4346581"/>
            <a:ext cx="3749673" cy="106441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61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nimBg="1"/>
      <p:bldP spid="54277" grpId="0" animBg="1"/>
      <p:bldP spid="54278" grpId="0" animBg="1"/>
      <p:bldP spid="54279" grpId="0" animBg="1"/>
      <p:bldP spid="54286" grpId="0" animBg="1"/>
      <p:bldP spid="54287" grpId="0"/>
      <p:bldP spid="54288" grpId="0"/>
      <p:bldP spid="54289" grpId="0"/>
      <p:bldP spid="54290" grpId="0"/>
      <p:bldP spid="54299" grpId="0"/>
      <p:bldP spid="2" grpId="0"/>
      <p:bldP spid="47" grpId="0"/>
      <p:bldP spid="11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Freeform 3">
            <a:extLst>
              <a:ext uri="{FF2B5EF4-FFF2-40B4-BE49-F238E27FC236}">
                <a16:creationId xmlns:a16="http://schemas.microsoft.com/office/drawing/2014/main" id="{3B7F4D98-9704-594E-AF0C-4F669A2531EF}"/>
              </a:ext>
            </a:extLst>
          </p:cNvPr>
          <p:cNvSpPr>
            <a:spLocks/>
          </p:cNvSpPr>
          <p:nvPr/>
        </p:nvSpPr>
        <p:spPr bwMode="auto">
          <a:xfrm>
            <a:off x="6699250" y="412115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16D3346C-FB7F-6043-A0DB-D887ED37D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4397375"/>
            <a:ext cx="8953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8" name="Line 5">
            <a:extLst>
              <a:ext uri="{FF2B5EF4-FFF2-40B4-BE49-F238E27FC236}">
                <a16:creationId xmlns:a16="http://schemas.microsoft.com/office/drawing/2014/main" id="{8BEBD174-13A2-AF44-9CFC-C0CF28404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676" y="3768725"/>
            <a:ext cx="7524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9" name="Line 6">
            <a:extLst>
              <a:ext uri="{FF2B5EF4-FFF2-40B4-BE49-F238E27FC236}">
                <a16:creationId xmlns:a16="http://schemas.microsoft.com/office/drawing/2014/main" id="{54771D2D-1FB4-BA43-B8CD-011CDF5AD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1" y="2987675"/>
            <a:ext cx="847725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0" name="Freeform 7">
            <a:extLst>
              <a:ext uri="{FF2B5EF4-FFF2-40B4-BE49-F238E27FC236}">
                <a16:creationId xmlns:a16="http://schemas.microsoft.com/office/drawing/2014/main" id="{FE547FC0-02D3-EF41-AFE2-8AABD9805A64}"/>
              </a:ext>
            </a:extLst>
          </p:cNvPr>
          <p:cNvSpPr>
            <a:spLocks/>
          </p:cNvSpPr>
          <p:nvPr/>
        </p:nvSpPr>
        <p:spPr bwMode="auto">
          <a:xfrm>
            <a:off x="5097464" y="3567114"/>
            <a:ext cx="1773237" cy="979487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54282" name="Group 9">
            <a:extLst>
              <a:ext uri="{FF2B5EF4-FFF2-40B4-BE49-F238E27FC236}">
                <a16:creationId xmlns:a16="http://schemas.microsoft.com/office/drawing/2014/main" id="{FA919178-FF0C-6943-AE81-A527A957186E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2760663"/>
            <a:ext cx="2338388" cy="404812"/>
            <a:chOff x="1004" y="1639"/>
            <a:chExt cx="1473" cy="255"/>
          </a:xfrm>
        </p:grpSpPr>
        <p:sp>
          <p:nvSpPr>
            <p:cNvPr id="54315" name="Freeform 10">
              <a:extLst>
                <a:ext uri="{FF2B5EF4-FFF2-40B4-BE49-F238E27FC236}">
                  <a16:creationId xmlns:a16="http://schemas.microsoft.com/office/drawing/2014/main" id="{579BFC8B-3123-CC47-A82B-836EF83D2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6" name="Text Box 11">
              <a:extLst>
                <a:ext uri="{FF2B5EF4-FFF2-40B4-BE49-F238E27FC236}">
                  <a16:creationId xmlns:a16="http://schemas.microsoft.com/office/drawing/2014/main" id="{631F2587-4077-7247-8E40-8F1B97FD6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3" name="Group 12">
            <a:extLst>
              <a:ext uri="{FF2B5EF4-FFF2-40B4-BE49-F238E27FC236}">
                <a16:creationId xmlns:a16="http://schemas.microsoft.com/office/drawing/2014/main" id="{EEC42483-4E70-2D4B-883F-05A79E0409D2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3351213"/>
            <a:ext cx="2338388" cy="404812"/>
            <a:chOff x="1004" y="1639"/>
            <a:chExt cx="1473" cy="255"/>
          </a:xfrm>
        </p:grpSpPr>
        <p:sp>
          <p:nvSpPr>
            <p:cNvPr id="54313" name="Freeform 13">
              <a:extLst>
                <a:ext uri="{FF2B5EF4-FFF2-40B4-BE49-F238E27FC236}">
                  <a16:creationId xmlns:a16="http://schemas.microsoft.com/office/drawing/2014/main" id="{A4277EB0-78D7-DF4B-A37D-E5BB4A541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4" name="Text Box 14">
              <a:extLst>
                <a:ext uri="{FF2B5EF4-FFF2-40B4-BE49-F238E27FC236}">
                  <a16:creationId xmlns:a16="http://schemas.microsoft.com/office/drawing/2014/main" id="{5E4C72F2-D512-3640-BF7C-A1E6EC161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4" name="Group 15">
            <a:extLst>
              <a:ext uri="{FF2B5EF4-FFF2-40B4-BE49-F238E27FC236}">
                <a16:creationId xmlns:a16="http://schemas.microsoft.com/office/drawing/2014/main" id="{1BBA1EF2-5886-DF4D-9270-48EFD90CF345}"/>
              </a:ext>
            </a:extLst>
          </p:cNvPr>
          <p:cNvGrpSpPr>
            <a:grpSpLocks/>
          </p:cNvGrpSpPr>
          <p:nvPr/>
        </p:nvGrpSpPr>
        <p:grpSpPr bwMode="auto">
          <a:xfrm>
            <a:off x="2225675" y="4770438"/>
            <a:ext cx="2338388" cy="404812"/>
            <a:chOff x="1004" y="1639"/>
            <a:chExt cx="1473" cy="255"/>
          </a:xfrm>
        </p:grpSpPr>
        <p:sp>
          <p:nvSpPr>
            <p:cNvPr id="54311" name="Freeform 16">
              <a:extLst>
                <a:ext uri="{FF2B5EF4-FFF2-40B4-BE49-F238E27FC236}">
                  <a16:creationId xmlns:a16="http://schemas.microsoft.com/office/drawing/2014/main" id="{909C34BF-01E4-3347-AD38-161C0CD99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2" name="Text Box 17">
              <a:extLst>
                <a:ext uri="{FF2B5EF4-FFF2-40B4-BE49-F238E27FC236}">
                  <a16:creationId xmlns:a16="http://schemas.microsoft.com/office/drawing/2014/main" id="{BC469E82-FB52-484C-A30B-2E6D61DE5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200.23.30.0/23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54285" name="Text Box 18">
            <a:extLst>
              <a:ext uri="{FF2B5EF4-FFF2-40B4-BE49-F238E27FC236}">
                <a16:creationId xmlns:a16="http://schemas.microsoft.com/office/drawing/2014/main" id="{E835D062-266A-0B4C-8139-AA09F1515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3933683"/>
            <a:ext cx="821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A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54286" name="Freeform 19">
            <a:extLst>
              <a:ext uri="{FF2B5EF4-FFF2-40B4-BE49-F238E27FC236}">
                <a16:creationId xmlns:a16="http://schemas.microsoft.com/office/drawing/2014/main" id="{F7116D8C-5C52-0441-BFBA-D1438ECFD586}"/>
              </a:ext>
            </a:extLst>
          </p:cNvPr>
          <p:cNvSpPr>
            <a:spLocks/>
          </p:cNvSpPr>
          <p:nvPr/>
        </p:nvSpPr>
        <p:spPr bwMode="auto">
          <a:xfrm>
            <a:off x="8659383" y="3156309"/>
            <a:ext cx="1817686" cy="2535238"/>
          </a:xfrm>
          <a:custGeom>
            <a:avLst/>
            <a:gdLst>
              <a:gd name="T0" fmla="*/ 2147483646 w 460"/>
              <a:gd name="T1" fmla="*/ 2147483646 h 1597"/>
              <a:gd name="T2" fmla="*/ 2147483646 w 460"/>
              <a:gd name="T3" fmla="*/ 2147483646 h 1597"/>
              <a:gd name="T4" fmla="*/ 2147483646 w 460"/>
              <a:gd name="T5" fmla="*/ 2147483646 h 1597"/>
              <a:gd name="T6" fmla="*/ 2147483646 w 460"/>
              <a:gd name="T7" fmla="*/ 2147483646 h 1597"/>
              <a:gd name="T8" fmla="*/ 2147483646 w 460"/>
              <a:gd name="T9" fmla="*/ 2147483646 h 1597"/>
              <a:gd name="T10" fmla="*/ 2147483646 w 460"/>
              <a:gd name="T11" fmla="*/ 2147483646 h 1597"/>
              <a:gd name="T12" fmla="*/ 2147483646 w 460"/>
              <a:gd name="T13" fmla="*/ 2147483646 h 1597"/>
              <a:gd name="T14" fmla="*/ 2147483646 w 460"/>
              <a:gd name="T15" fmla="*/ 2147483646 h 1597"/>
              <a:gd name="T16" fmla="*/ 2147483646 w 460"/>
              <a:gd name="T17" fmla="*/ 2147483646 h 1597"/>
              <a:gd name="T18" fmla="*/ 2147483646 w 460"/>
              <a:gd name="T19" fmla="*/ 2147483646 h 1597"/>
              <a:gd name="T20" fmla="*/ 2147483646 w 460"/>
              <a:gd name="T21" fmla="*/ 2147483646 h 1597"/>
              <a:gd name="T22" fmla="*/ 2147483646 w 460"/>
              <a:gd name="T23" fmla="*/ 2147483646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7" name="Text Box 20">
            <a:extLst>
              <a:ext uri="{FF2B5EF4-FFF2-40B4-BE49-F238E27FC236}">
                <a16:creationId xmlns:a16="http://schemas.microsoft.com/office/drawing/2014/main" id="{D48FAD28-74EF-5A4E-A73D-3D280FC2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193" y="2756991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1</a:t>
            </a:r>
          </a:p>
        </p:txBody>
      </p:sp>
      <p:sp>
        <p:nvSpPr>
          <p:cNvPr id="54288" name="Text Box 21">
            <a:extLst>
              <a:ext uri="{FF2B5EF4-FFF2-40B4-BE49-F238E27FC236}">
                <a16:creationId xmlns:a16="http://schemas.microsoft.com/office/drawing/2014/main" id="{CB91799F-B46A-5E4A-BE55-6273747BB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56" y="481488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8</a:t>
            </a:r>
          </a:p>
        </p:txBody>
      </p:sp>
      <p:sp>
        <p:nvSpPr>
          <p:cNvPr id="54289" name="Text Box 22">
            <a:extLst>
              <a:ext uri="{FF2B5EF4-FFF2-40B4-BE49-F238E27FC236}">
                <a16:creationId xmlns:a16="http://schemas.microsoft.com/office/drawing/2014/main" id="{D76D4C1B-B7E1-5B46-AF61-448067A66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586" y="4453620"/>
            <a:ext cx="1228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Internet</a:t>
            </a:r>
          </a:p>
        </p:txBody>
      </p:sp>
      <p:sp>
        <p:nvSpPr>
          <p:cNvPr id="54290" name="Text Box 23">
            <a:extLst>
              <a:ext uri="{FF2B5EF4-FFF2-40B4-BE49-F238E27FC236}">
                <a16:creationId xmlns:a16="http://schemas.microsoft.com/office/drawing/2014/main" id="{6AE3B44A-0944-1440-ADF7-C93D2685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570" y="3401219"/>
            <a:ext cx="1379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grpSp>
        <p:nvGrpSpPr>
          <p:cNvPr id="54298" name="Group 31">
            <a:extLst>
              <a:ext uri="{FF2B5EF4-FFF2-40B4-BE49-F238E27FC236}">
                <a16:creationId xmlns:a16="http://schemas.microsoft.com/office/drawing/2014/main" id="{F201C2F6-045D-1D44-9E95-DDBB20F5403B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3941763"/>
            <a:ext cx="2338388" cy="404812"/>
            <a:chOff x="1004" y="1639"/>
            <a:chExt cx="1473" cy="255"/>
          </a:xfrm>
        </p:grpSpPr>
        <p:sp>
          <p:nvSpPr>
            <p:cNvPr id="54309" name="Freeform 32">
              <a:extLst>
                <a:ext uri="{FF2B5EF4-FFF2-40B4-BE49-F238E27FC236}">
                  <a16:creationId xmlns:a16="http://schemas.microsoft.com/office/drawing/2014/main" id="{0F48C950-0ED0-2646-AE50-0EFD1F904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0" name="Text Box 33">
              <a:extLst>
                <a:ext uri="{FF2B5EF4-FFF2-40B4-BE49-F238E27FC236}">
                  <a16:creationId xmlns:a16="http://schemas.microsoft.com/office/drawing/2014/main" id="{264F5F5E-0B9C-0245-B695-AE0923C4E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200.23.20.0/23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299" name="Text Box 34">
            <a:extLst>
              <a:ext uri="{FF2B5EF4-FFF2-40B4-BE49-F238E27FC236}">
                <a16:creationId xmlns:a16="http://schemas.microsoft.com/office/drawing/2014/main" id="{620667E2-808C-204C-8FE0-97FCAEAF0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117" y="399595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3</a:t>
            </a:r>
          </a:p>
        </p:txBody>
      </p:sp>
      <p:grpSp>
        <p:nvGrpSpPr>
          <p:cNvPr id="54300" name="Group 35">
            <a:extLst>
              <a:ext uri="{FF2B5EF4-FFF2-40B4-BE49-F238E27FC236}">
                <a16:creationId xmlns:a16="http://schemas.microsoft.com/office/drawing/2014/main" id="{6354EAEA-EA33-7446-9594-255BB869488B}"/>
              </a:ext>
            </a:extLst>
          </p:cNvPr>
          <p:cNvGrpSpPr>
            <a:grpSpLocks/>
          </p:cNvGrpSpPr>
          <p:nvPr/>
        </p:nvGrpSpPr>
        <p:grpSpPr bwMode="auto">
          <a:xfrm>
            <a:off x="3679827" y="4205289"/>
            <a:ext cx="258763" cy="666750"/>
            <a:chOff x="870" y="2945"/>
            <a:chExt cx="163" cy="420"/>
          </a:xfrm>
        </p:grpSpPr>
        <p:sp>
          <p:nvSpPr>
            <p:cNvPr id="54306" name="Text Box 36">
              <a:extLst>
                <a:ext uri="{FF2B5EF4-FFF2-40B4-BE49-F238E27FC236}">
                  <a16:creationId xmlns:a16="http://schemas.microsoft.com/office/drawing/2014/main" id="{C77FCD02-CA2E-7842-A386-C5A9B3148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7" name="Text Box 37">
              <a:extLst>
                <a:ext uri="{FF2B5EF4-FFF2-40B4-BE49-F238E27FC236}">
                  <a16:creationId xmlns:a16="http://schemas.microsoft.com/office/drawing/2014/main" id="{26F797E1-CA43-D241-A5FE-4A2906D7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8" name="Text Box 38">
              <a:extLst>
                <a:ext uri="{FF2B5EF4-FFF2-40B4-BE49-F238E27FC236}">
                  <a16:creationId xmlns:a16="http://schemas.microsoft.com/office/drawing/2014/main" id="{EE18D9F8-9D2C-7C43-B7C1-7391619DE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grpSp>
        <p:nvGrpSpPr>
          <p:cNvPr id="54301" name="Group 39">
            <a:extLst>
              <a:ext uri="{FF2B5EF4-FFF2-40B4-BE49-F238E27FC236}">
                <a16:creationId xmlns:a16="http://schemas.microsoft.com/office/drawing/2014/main" id="{621371D0-A14F-7841-8530-71D4DE685595}"/>
              </a:ext>
            </a:extLst>
          </p:cNvPr>
          <p:cNvGrpSpPr>
            <a:grpSpLocks/>
          </p:cNvGrpSpPr>
          <p:nvPr/>
        </p:nvGrpSpPr>
        <p:grpSpPr bwMode="auto">
          <a:xfrm>
            <a:off x="4708527" y="3910014"/>
            <a:ext cx="258763" cy="666750"/>
            <a:chOff x="870" y="2945"/>
            <a:chExt cx="163" cy="420"/>
          </a:xfrm>
        </p:grpSpPr>
        <p:sp>
          <p:nvSpPr>
            <p:cNvPr id="54303" name="Text Box 40">
              <a:extLst>
                <a:ext uri="{FF2B5EF4-FFF2-40B4-BE49-F238E27FC236}">
                  <a16:creationId xmlns:a16="http://schemas.microsoft.com/office/drawing/2014/main" id="{412CC3B6-0E5B-A441-A96B-2B61763BD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4" name="Text Box 41">
              <a:extLst>
                <a:ext uri="{FF2B5EF4-FFF2-40B4-BE49-F238E27FC236}">
                  <a16:creationId xmlns:a16="http://schemas.microsoft.com/office/drawing/2014/main" id="{0A26635C-03F3-454F-850F-39EFFB821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5" name="Text Box 42">
              <a:extLst>
                <a:ext uri="{FF2B5EF4-FFF2-40B4-BE49-F238E27FC236}">
                  <a16:creationId xmlns:a16="http://schemas.microsoft.com/office/drawing/2014/main" id="{4D6BFCCC-AABD-0449-8886-E91CF2F98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4C343B4-A967-6D46-862C-ABC74B6E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2122" cy="1325563"/>
          </a:xfrm>
        </p:spPr>
        <p:txBody>
          <a:bodyPr/>
          <a:lstStyle/>
          <a:p>
            <a:r>
              <a:rPr lang="en-US" altLang="en-US" dirty="0"/>
              <a:t>Example of IP block reallocation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40018-0643-9647-A068-6110250E4AF6}"/>
              </a:ext>
            </a:extLst>
          </p:cNvPr>
          <p:cNvSpPr txBox="1"/>
          <p:nvPr/>
        </p:nvSpPr>
        <p:spPr>
          <a:xfrm>
            <a:off x="4950546" y="2460793"/>
            <a:ext cx="214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ISP A owns the IP block 200.23.16.0/20. </a:t>
            </a:r>
          </a:p>
        </p:txBody>
      </p:sp>
      <p:pic>
        <p:nvPicPr>
          <p:cNvPr id="46" name="Picture 19" descr="Router Clip Art">
            <a:extLst>
              <a:ext uri="{FF2B5EF4-FFF2-40B4-BE49-F238E27FC236}">
                <a16:creationId xmlns:a16="http://schemas.microsoft.com/office/drawing/2014/main" id="{BA791F9C-7CE0-6147-9EF0-8262BBDE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3670343"/>
            <a:ext cx="1092301" cy="80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68D8053-A533-2940-8947-A7F38B076D0E}"/>
              </a:ext>
            </a:extLst>
          </p:cNvPr>
          <p:cNvSpPr txBox="1"/>
          <p:nvPr/>
        </p:nvSpPr>
        <p:spPr>
          <a:xfrm>
            <a:off x="838200" y="1639532"/>
            <a:ext cx="401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Suppose ISP A reallocates a part of its IP block to orgs 1… 8</a:t>
            </a:r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1802F253-E2D0-7C4B-A2E8-2F97A90F2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4287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0" name="Rectangle 22">
            <a:extLst>
              <a:ext uri="{FF2B5EF4-FFF2-40B4-BE49-F238E27FC236}">
                <a16:creationId xmlns:a16="http://schemas.microsoft.com/office/drawing/2014/main" id="{C186EE6F-D0B0-524D-8AFF-B969D4F6A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8859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aphicFrame>
        <p:nvGraphicFramePr>
          <p:cNvPr id="51" name="Group 23">
            <a:extLst>
              <a:ext uri="{FF2B5EF4-FFF2-40B4-BE49-F238E27FC236}">
                <a16:creationId xmlns:a16="http://schemas.microsoft.com/office/drawing/2014/main" id="{09E1F73D-8EFD-284A-B128-50D8542E0B95}"/>
              </a:ext>
            </a:extLst>
          </p:cNvPr>
          <p:cNvGraphicFramePr>
            <a:graphicFrameLocks noGrp="1"/>
          </p:cNvGraphicFramePr>
          <p:nvPr/>
        </p:nvGraphicFramePr>
        <p:xfrm>
          <a:off x="8193730" y="1425713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32864-DA53-EA4C-8D18-81969B618B01}"/>
              </a:ext>
            </a:extLst>
          </p:cNvPr>
          <p:cNvCxnSpPr/>
          <p:nvPr/>
        </p:nvCxnSpPr>
        <p:spPr>
          <a:xfrm flipH="1" flipV="1">
            <a:off x="8193730" y="3476456"/>
            <a:ext cx="1209966" cy="37799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AB7171-8CBC-2543-8E70-4E85B2E67D70}"/>
              </a:ext>
            </a:extLst>
          </p:cNvPr>
          <p:cNvCxnSpPr>
            <a:cxnSpLocks/>
          </p:cNvCxnSpPr>
          <p:nvPr/>
        </p:nvCxnSpPr>
        <p:spPr>
          <a:xfrm flipV="1">
            <a:off x="10706855" y="3471028"/>
            <a:ext cx="744313" cy="38228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0165D9-6FD0-4743-8B1C-D65A3E6FE6A5}"/>
              </a:ext>
            </a:extLst>
          </p:cNvPr>
          <p:cNvSpPr txBox="1"/>
          <p:nvPr/>
        </p:nvSpPr>
        <p:spPr>
          <a:xfrm>
            <a:off x="688239" y="5470740"/>
            <a:ext cx="9451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Now suppose one of these organizations adds another ISP for its Internet service and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prefers</a:t>
            </a:r>
            <a:r>
              <a:rPr lang="en-US" sz="2400" dirty="0">
                <a:latin typeface="Helvetica" pitchFamily="2" charset="0"/>
              </a:rPr>
              <a:t> using the new ISP.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Note: it’s possible for the organization to retain its assigned IP block.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C53D70-716A-2444-AAE8-3D9A330413F4}"/>
              </a:ext>
            </a:extLst>
          </p:cNvPr>
          <p:cNvSpPr txBox="1"/>
          <p:nvPr/>
        </p:nvSpPr>
        <p:spPr>
          <a:xfrm rot="541165">
            <a:off x="6848404" y="3402922"/>
            <a:ext cx="1991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[BGP] Send me pkts destined to</a:t>
            </a: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200.23.16.0/20</a:t>
            </a:r>
          </a:p>
        </p:txBody>
      </p:sp>
    </p:spTree>
    <p:extLst>
      <p:ext uri="{BB962C8B-B14F-4D97-AF65-F5344CB8AC3E}">
        <p14:creationId xmlns:p14="http://schemas.microsoft.com/office/powerpoint/2010/main" val="241036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Freeform 3">
            <a:extLst>
              <a:ext uri="{FF2B5EF4-FFF2-40B4-BE49-F238E27FC236}">
                <a16:creationId xmlns:a16="http://schemas.microsoft.com/office/drawing/2014/main" id="{3B7F4D98-9704-594E-AF0C-4F669A2531EF}"/>
              </a:ext>
            </a:extLst>
          </p:cNvPr>
          <p:cNvSpPr>
            <a:spLocks/>
          </p:cNvSpPr>
          <p:nvPr/>
        </p:nvSpPr>
        <p:spPr bwMode="auto">
          <a:xfrm>
            <a:off x="6699250" y="412115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16D3346C-FB7F-6043-A0DB-D887ED37D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4397375"/>
            <a:ext cx="8953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8" name="Line 5">
            <a:extLst>
              <a:ext uri="{FF2B5EF4-FFF2-40B4-BE49-F238E27FC236}">
                <a16:creationId xmlns:a16="http://schemas.microsoft.com/office/drawing/2014/main" id="{8BEBD174-13A2-AF44-9CFC-C0CF28404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676" y="3768725"/>
            <a:ext cx="7524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9" name="Line 6">
            <a:extLst>
              <a:ext uri="{FF2B5EF4-FFF2-40B4-BE49-F238E27FC236}">
                <a16:creationId xmlns:a16="http://schemas.microsoft.com/office/drawing/2014/main" id="{54771D2D-1FB4-BA43-B8CD-011CDF5AD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1" y="2987675"/>
            <a:ext cx="847725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0" name="Freeform 7">
            <a:extLst>
              <a:ext uri="{FF2B5EF4-FFF2-40B4-BE49-F238E27FC236}">
                <a16:creationId xmlns:a16="http://schemas.microsoft.com/office/drawing/2014/main" id="{FE547FC0-02D3-EF41-AFE2-8AABD9805A64}"/>
              </a:ext>
            </a:extLst>
          </p:cNvPr>
          <p:cNvSpPr>
            <a:spLocks/>
          </p:cNvSpPr>
          <p:nvPr/>
        </p:nvSpPr>
        <p:spPr bwMode="auto">
          <a:xfrm>
            <a:off x="5097464" y="3567114"/>
            <a:ext cx="1773237" cy="979487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54282" name="Group 9">
            <a:extLst>
              <a:ext uri="{FF2B5EF4-FFF2-40B4-BE49-F238E27FC236}">
                <a16:creationId xmlns:a16="http://schemas.microsoft.com/office/drawing/2014/main" id="{FA919178-FF0C-6943-AE81-A527A957186E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2760663"/>
            <a:ext cx="2338388" cy="404812"/>
            <a:chOff x="1004" y="1639"/>
            <a:chExt cx="1473" cy="255"/>
          </a:xfrm>
        </p:grpSpPr>
        <p:sp>
          <p:nvSpPr>
            <p:cNvPr id="54315" name="Freeform 10">
              <a:extLst>
                <a:ext uri="{FF2B5EF4-FFF2-40B4-BE49-F238E27FC236}">
                  <a16:creationId xmlns:a16="http://schemas.microsoft.com/office/drawing/2014/main" id="{579BFC8B-3123-CC47-A82B-836EF83D2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6" name="Text Box 11">
              <a:extLst>
                <a:ext uri="{FF2B5EF4-FFF2-40B4-BE49-F238E27FC236}">
                  <a16:creationId xmlns:a16="http://schemas.microsoft.com/office/drawing/2014/main" id="{631F2587-4077-7247-8E40-8F1B97FD6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3" name="Group 12">
            <a:extLst>
              <a:ext uri="{FF2B5EF4-FFF2-40B4-BE49-F238E27FC236}">
                <a16:creationId xmlns:a16="http://schemas.microsoft.com/office/drawing/2014/main" id="{EEC42483-4E70-2D4B-883F-05A79E0409D2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3351213"/>
            <a:ext cx="2338388" cy="404812"/>
            <a:chOff x="1004" y="1639"/>
            <a:chExt cx="1473" cy="255"/>
          </a:xfrm>
        </p:grpSpPr>
        <p:sp>
          <p:nvSpPr>
            <p:cNvPr id="54313" name="Freeform 13">
              <a:extLst>
                <a:ext uri="{FF2B5EF4-FFF2-40B4-BE49-F238E27FC236}">
                  <a16:creationId xmlns:a16="http://schemas.microsoft.com/office/drawing/2014/main" id="{A4277EB0-78D7-DF4B-A37D-E5BB4A541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4" name="Text Box 14">
              <a:extLst>
                <a:ext uri="{FF2B5EF4-FFF2-40B4-BE49-F238E27FC236}">
                  <a16:creationId xmlns:a16="http://schemas.microsoft.com/office/drawing/2014/main" id="{5E4C72F2-D512-3640-BF7C-A1E6EC161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4" name="Group 15">
            <a:extLst>
              <a:ext uri="{FF2B5EF4-FFF2-40B4-BE49-F238E27FC236}">
                <a16:creationId xmlns:a16="http://schemas.microsoft.com/office/drawing/2014/main" id="{1BBA1EF2-5886-DF4D-9270-48EFD90CF345}"/>
              </a:ext>
            </a:extLst>
          </p:cNvPr>
          <p:cNvGrpSpPr>
            <a:grpSpLocks/>
          </p:cNvGrpSpPr>
          <p:nvPr/>
        </p:nvGrpSpPr>
        <p:grpSpPr bwMode="auto">
          <a:xfrm>
            <a:off x="2225675" y="4770438"/>
            <a:ext cx="2338388" cy="404812"/>
            <a:chOff x="1004" y="1639"/>
            <a:chExt cx="1473" cy="255"/>
          </a:xfrm>
        </p:grpSpPr>
        <p:sp>
          <p:nvSpPr>
            <p:cNvPr id="54311" name="Freeform 16">
              <a:extLst>
                <a:ext uri="{FF2B5EF4-FFF2-40B4-BE49-F238E27FC236}">
                  <a16:creationId xmlns:a16="http://schemas.microsoft.com/office/drawing/2014/main" id="{909C34BF-01E4-3347-AD38-161C0CD99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2" name="Text Box 17">
              <a:extLst>
                <a:ext uri="{FF2B5EF4-FFF2-40B4-BE49-F238E27FC236}">
                  <a16:creationId xmlns:a16="http://schemas.microsoft.com/office/drawing/2014/main" id="{BC469E82-FB52-484C-A30B-2E6D61DE5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200.23.30.0/23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54285" name="Text Box 18">
            <a:extLst>
              <a:ext uri="{FF2B5EF4-FFF2-40B4-BE49-F238E27FC236}">
                <a16:creationId xmlns:a16="http://schemas.microsoft.com/office/drawing/2014/main" id="{E835D062-266A-0B4C-8139-AA09F1515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3933683"/>
            <a:ext cx="821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A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54286" name="Freeform 19">
            <a:extLst>
              <a:ext uri="{FF2B5EF4-FFF2-40B4-BE49-F238E27FC236}">
                <a16:creationId xmlns:a16="http://schemas.microsoft.com/office/drawing/2014/main" id="{F7116D8C-5C52-0441-BFBA-D1438ECFD586}"/>
              </a:ext>
            </a:extLst>
          </p:cNvPr>
          <p:cNvSpPr>
            <a:spLocks/>
          </p:cNvSpPr>
          <p:nvPr/>
        </p:nvSpPr>
        <p:spPr bwMode="auto">
          <a:xfrm>
            <a:off x="8659383" y="3156309"/>
            <a:ext cx="1817686" cy="2535238"/>
          </a:xfrm>
          <a:custGeom>
            <a:avLst/>
            <a:gdLst>
              <a:gd name="T0" fmla="*/ 2147483646 w 460"/>
              <a:gd name="T1" fmla="*/ 2147483646 h 1597"/>
              <a:gd name="T2" fmla="*/ 2147483646 w 460"/>
              <a:gd name="T3" fmla="*/ 2147483646 h 1597"/>
              <a:gd name="T4" fmla="*/ 2147483646 w 460"/>
              <a:gd name="T5" fmla="*/ 2147483646 h 1597"/>
              <a:gd name="T6" fmla="*/ 2147483646 w 460"/>
              <a:gd name="T7" fmla="*/ 2147483646 h 1597"/>
              <a:gd name="T8" fmla="*/ 2147483646 w 460"/>
              <a:gd name="T9" fmla="*/ 2147483646 h 1597"/>
              <a:gd name="T10" fmla="*/ 2147483646 w 460"/>
              <a:gd name="T11" fmla="*/ 2147483646 h 1597"/>
              <a:gd name="T12" fmla="*/ 2147483646 w 460"/>
              <a:gd name="T13" fmla="*/ 2147483646 h 1597"/>
              <a:gd name="T14" fmla="*/ 2147483646 w 460"/>
              <a:gd name="T15" fmla="*/ 2147483646 h 1597"/>
              <a:gd name="T16" fmla="*/ 2147483646 w 460"/>
              <a:gd name="T17" fmla="*/ 2147483646 h 1597"/>
              <a:gd name="T18" fmla="*/ 2147483646 w 460"/>
              <a:gd name="T19" fmla="*/ 2147483646 h 1597"/>
              <a:gd name="T20" fmla="*/ 2147483646 w 460"/>
              <a:gd name="T21" fmla="*/ 2147483646 h 1597"/>
              <a:gd name="T22" fmla="*/ 2147483646 w 460"/>
              <a:gd name="T23" fmla="*/ 2147483646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7" name="Text Box 20">
            <a:extLst>
              <a:ext uri="{FF2B5EF4-FFF2-40B4-BE49-F238E27FC236}">
                <a16:creationId xmlns:a16="http://schemas.microsoft.com/office/drawing/2014/main" id="{D48FAD28-74EF-5A4E-A73D-3D280FC2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193" y="2756991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1</a:t>
            </a:r>
          </a:p>
        </p:txBody>
      </p:sp>
      <p:sp>
        <p:nvSpPr>
          <p:cNvPr id="54288" name="Text Box 21">
            <a:extLst>
              <a:ext uri="{FF2B5EF4-FFF2-40B4-BE49-F238E27FC236}">
                <a16:creationId xmlns:a16="http://schemas.microsoft.com/office/drawing/2014/main" id="{CB91799F-B46A-5E4A-BE55-6273747BB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56" y="481488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8</a:t>
            </a:r>
          </a:p>
        </p:txBody>
      </p:sp>
      <p:sp>
        <p:nvSpPr>
          <p:cNvPr id="54289" name="Text Box 22">
            <a:extLst>
              <a:ext uri="{FF2B5EF4-FFF2-40B4-BE49-F238E27FC236}">
                <a16:creationId xmlns:a16="http://schemas.microsoft.com/office/drawing/2014/main" id="{D76D4C1B-B7E1-5B46-AF61-448067A66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586" y="4453620"/>
            <a:ext cx="1228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Internet</a:t>
            </a:r>
          </a:p>
        </p:txBody>
      </p:sp>
      <p:sp>
        <p:nvSpPr>
          <p:cNvPr id="54290" name="Text Box 23">
            <a:extLst>
              <a:ext uri="{FF2B5EF4-FFF2-40B4-BE49-F238E27FC236}">
                <a16:creationId xmlns:a16="http://schemas.microsoft.com/office/drawing/2014/main" id="{6AE3B44A-0944-1440-ADF7-C93D2685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570" y="3401219"/>
            <a:ext cx="1379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grpSp>
        <p:nvGrpSpPr>
          <p:cNvPr id="54298" name="Group 31">
            <a:extLst>
              <a:ext uri="{FF2B5EF4-FFF2-40B4-BE49-F238E27FC236}">
                <a16:creationId xmlns:a16="http://schemas.microsoft.com/office/drawing/2014/main" id="{F201C2F6-045D-1D44-9E95-DDBB20F5403B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3941763"/>
            <a:ext cx="2338388" cy="404812"/>
            <a:chOff x="1004" y="1639"/>
            <a:chExt cx="1473" cy="255"/>
          </a:xfrm>
        </p:grpSpPr>
        <p:sp>
          <p:nvSpPr>
            <p:cNvPr id="54309" name="Freeform 32">
              <a:extLst>
                <a:ext uri="{FF2B5EF4-FFF2-40B4-BE49-F238E27FC236}">
                  <a16:creationId xmlns:a16="http://schemas.microsoft.com/office/drawing/2014/main" id="{0F48C950-0ED0-2646-AE50-0EFD1F904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0" name="Text Box 33">
              <a:extLst>
                <a:ext uri="{FF2B5EF4-FFF2-40B4-BE49-F238E27FC236}">
                  <a16:creationId xmlns:a16="http://schemas.microsoft.com/office/drawing/2014/main" id="{264F5F5E-0B9C-0245-B695-AE0923C4E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200.23.20.0/23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299" name="Text Box 34">
            <a:extLst>
              <a:ext uri="{FF2B5EF4-FFF2-40B4-BE49-F238E27FC236}">
                <a16:creationId xmlns:a16="http://schemas.microsoft.com/office/drawing/2014/main" id="{620667E2-808C-204C-8FE0-97FCAEAF0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117" y="399595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3</a:t>
            </a:r>
          </a:p>
        </p:txBody>
      </p:sp>
      <p:grpSp>
        <p:nvGrpSpPr>
          <p:cNvPr id="54300" name="Group 35">
            <a:extLst>
              <a:ext uri="{FF2B5EF4-FFF2-40B4-BE49-F238E27FC236}">
                <a16:creationId xmlns:a16="http://schemas.microsoft.com/office/drawing/2014/main" id="{6354EAEA-EA33-7446-9594-255BB869488B}"/>
              </a:ext>
            </a:extLst>
          </p:cNvPr>
          <p:cNvGrpSpPr>
            <a:grpSpLocks/>
          </p:cNvGrpSpPr>
          <p:nvPr/>
        </p:nvGrpSpPr>
        <p:grpSpPr bwMode="auto">
          <a:xfrm>
            <a:off x="3679827" y="4205289"/>
            <a:ext cx="258763" cy="666750"/>
            <a:chOff x="870" y="2945"/>
            <a:chExt cx="163" cy="420"/>
          </a:xfrm>
        </p:grpSpPr>
        <p:sp>
          <p:nvSpPr>
            <p:cNvPr id="54306" name="Text Box 36">
              <a:extLst>
                <a:ext uri="{FF2B5EF4-FFF2-40B4-BE49-F238E27FC236}">
                  <a16:creationId xmlns:a16="http://schemas.microsoft.com/office/drawing/2014/main" id="{C77FCD02-CA2E-7842-A386-C5A9B3148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7" name="Text Box 37">
              <a:extLst>
                <a:ext uri="{FF2B5EF4-FFF2-40B4-BE49-F238E27FC236}">
                  <a16:creationId xmlns:a16="http://schemas.microsoft.com/office/drawing/2014/main" id="{26F797E1-CA43-D241-A5FE-4A2906D7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8" name="Text Box 38">
              <a:extLst>
                <a:ext uri="{FF2B5EF4-FFF2-40B4-BE49-F238E27FC236}">
                  <a16:creationId xmlns:a16="http://schemas.microsoft.com/office/drawing/2014/main" id="{EE18D9F8-9D2C-7C43-B7C1-7391619DE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grpSp>
        <p:nvGrpSpPr>
          <p:cNvPr id="54301" name="Group 39">
            <a:extLst>
              <a:ext uri="{FF2B5EF4-FFF2-40B4-BE49-F238E27FC236}">
                <a16:creationId xmlns:a16="http://schemas.microsoft.com/office/drawing/2014/main" id="{621371D0-A14F-7841-8530-71D4DE685595}"/>
              </a:ext>
            </a:extLst>
          </p:cNvPr>
          <p:cNvGrpSpPr>
            <a:grpSpLocks/>
          </p:cNvGrpSpPr>
          <p:nvPr/>
        </p:nvGrpSpPr>
        <p:grpSpPr bwMode="auto">
          <a:xfrm>
            <a:off x="4708527" y="3910014"/>
            <a:ext cx="258763" cy="666750"/>
            <a:chOff x="870" y="2945"/>
            <a:chExt cx="163" cy="420"/>
          </a:xfrm>
        </p:grpSpPr>
        <p:sp>
          <p:nvSpPr>
            <p:cNvPr id="54303" name="Text Box 40">
              <a:extLst>
                <a:ext uri="{FF2B5EF4-FFF2-40B4-BE49-F238E27FC236}">
                  <a16:creationId xmlns:a16="http://schemas.microsoft.com/office/drawing/2014/main" id="{412CC3B6-0E5B-A441-A96B-2B61763BD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4" name="Text Box 41">
              <a:extLst>
                <a:ext uri="{FF2B5EF4-FFF2-40B4-BE49-F238E27FC236}">
                  <a16:creationId xmlns:a16="http://schemas.microsoft.com/office/drawing/2014/main" id="{0A26635C-03F3-454F-850F-39EFFB821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5" name="Text Box 42">
              <a:extLst>
                <a:ext uri="{FF2B5EF4-FFF2-40B4-BE49-F238E27FC236}">
                  <a16:creationId xmlns:a16="http://schemas.microsoft.com/office/drawing/2014/main" id="{4D6BFCCC-AABD-0449-8886-E91CF2F98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4C343B4-A967-6D46-862C-ABC74B6E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2122" cy="1325563"/>
          </a:xfrm>
        </p:spPr>
        <p:txBody>
          <a:bodyPr/>
          <a:lstStyle/>
          <a:p>
            <a:r>
              <a:rPr lang="en-US" altLang="en-US" dirty="0"/>
              <a:t>Example of IP block reallocation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40018-0643-9647-A068-6110250E4AF6}"/>
              </a:ext>
            </a:extLst>
          </p:cNvPr>
          <p:cNvSpPr txBox="1"/>
          <p:nvPr/>
        </p:nvSpPr>
        <p:spPr>
          <a:xfrm>
            <a:off x="4950546" y="2460793"/>
            <a:ext cx="214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ISP A owns the IP block 200.23.16.0/20. </a:t>
            </a:r>
          </a:p>
        </p:txBody>
      </p:sp>
      <p:pic>
        <p:nvPicPr>
          <p:cNvPr id="46" name="Picture 19" descr="Router Clip Art">
            <a:extLst>
              <a:ext uri="{FF2B5EF4-FFF2-40B4-BE49-F238E27FC236}">
                <a16:creationId xmlns:a16="http://schemas.microsoft.com/office/drawing/2014/main" id="{BA791F9C-7CE0-6147-9EF0-8262BBDE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3670343"/>
            <a:ext cx="1092301" cy="80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68D8053-A533-2940-8947-A7F38B076D0E}"/>
              </a:ext>
            </a:extLst>
          </p:cNvPr>
          <p:cNvSpPr txBox="1"/>
          <p:nvPr/>
        </p:nvSpPr>
        <p:spPr>
          <a:xfrm>
            <a:off x="838200" y="1639532"/>
            <a:ext cx="401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Suppose ISP A reallocates a part of its IP block to orgs 1… 8</a:t>
            </a:r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1802F253-E2D0-7C4B-A2E8-2F97A90F2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4287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0" name="Rectangle 22">
            <a:extLst>
              <a:ext uri="{FF2B5EF4-FFF2-40B4-BE49-F238E27FC236}">
                <a16:creationId xmlns:a16="http://schemas.microsoft.com/office/drawing/2014/main" id="{C186EE6F-D0B0-524D-8AFF-B969D4F6A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8859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aphicFrame>
        <p:nvGraphicFramePr>
          <p:cNvPr id="51" name="Group 23">
            <a:extLst>
              <a:ext uri="{FF2B5EF4-FFF2-40B4-BE49-F238E27FC236}">
                <a16:creationId xmlns:a16="http://schemas.microsoft.com/office/drawing/2014/main" id="{09E1F73D-8EFD-284A-B128-50D8542E0B95}"/>
              </a:ext>
            </a:extLst>
          </p:cNvPr>
          <p:cNvGraphicFramePr>
            <a:graphicFrameLocks noGrp="1"/>
          </p:cNvGraphicFramePr>
          <p:nvPr/>
        </p:nvGraphicFramePr>
        <p:xfrm>
          <a:off x="8193730" y="1425713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32864-DA53-EA4C-8D18-81969B618B01}"/>
              </a:ext>
            </a:extLst>
          </p:cNvPr>
          <p:cNvCxnSpPr/>
          <p:nvPr/>
        </p:nvCxnSpPr>
        <p:spPr>
          <a:xfrm flipH="1" flipV="1">
            <a:off x="8193730" y="3476456"/>
            <a:ext cx="1209966" cy="37799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AB7171-8CBC-2543-8E70-4E85B2E67D70}"/>
              </a:ext>
            </a:extLst>
          </p:cNvPr>
          <p:cNvCxnSpPr>
            <a:cxnSpLocks/>
          </p:cNvCxnSpPr>
          <p:nvPr/>
        </p:nvCxnSpPr>
        <p:spPr>
          <a:xfrm flipV="1">
            <a:off x="10706855" y="3471028"/>
            <a:ext cx="744313" cy="38228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ine 6">
            <a:extLst>
              <a:ext uri="{FF2B5EF4-FFF2-40B4-BE49-F238E27FC236}">
                <a16:creationId xmlns:a16="http://schemas.microsoft.com/office/drawing/2014/main" id="{EB26866D-B113-3044-9CCB-375DA7CB9C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07455" y="5864205"/>
            <a:ext cx="333375" cy="247650"/>
          </a:xfrm>
          <a:prstGeom prst="line">
            <a:avLst/>
          </a:prstGeom>
          <a:noFill/>
          <a:ln w="635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8" name="Group 13">
            <a:extLst>
              <a:ext uri="{FF2B5EF4-FFF2-40B4-BE49-F238E27FC236}">
                <a16:creationId xmlns:a16="http://schemas.microsoft.com/office/drawing/2014/main" id="{88131816-C0A7-5D4B-B680-B0E4F8EB0FB4}"/>
              </a:ext>
            </a:extLst>
          </p:cNvPr>
          <p:cNvGrpSpPr>
            <a:grpSpLocks/>
          </p:cNvGrpSpPr>
          <p:nvPr/>
        </p:nvGrpSpPr>
        <p:grpSpPr bwMode="auto">
          <a:xfrm>
            <a:off x="2481780" y="6027718"/>
            <a:ext cx="2338387" cy="404813"/>
            <a:chOff x="1004" y="1639"/>
            <a:chExt cx="1473" cy="255"/>
          </a:xfrm>
        </p:grpSpPr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2F113FBD-9F3F-C741-A0F7-A05FC5672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3" name="Text Box 15">
              <a:extLst>
                <a:ext uri="{FF2B5EF4-FFF2-40B4-BE49-F238E27FC236}">
                  <a16:creationId xmlns:a16="http://schemas.microsoft.com/office/drawing/2014/main" id="{1039A987-5E93-6C40-AFA1-D5117DE30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" name="Freeform 25">
            <a:extLst>
              <a:ext uri="{FF2B5EF4-FFF2-40B4-BE49-F238E27FC236}">
                <a16:creationId xmlns:a16="http://schemas.microsoft.com/office/drawing/2014/main" id="{69AC1677-7186-CB4D-B36A-166802F215DC}"/>
              </a:ext>
            </a:extLst>
          </p:cNvPr>
          <p:cNvSpPr>
            <a:spLocks/>
          </p:cNvSpPr>
          <p:nvPr/>
        </p:nvSpPr>
        <p:spPr bwMode="auto">
          <a:xfrm>
            <a:off x="5029716" y="5072042"/>
            <a:ext cx="1773238" cy="979488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5" name="Freeform 27">
            <a:extLst>
              <a:ext uri="{FF2B5EF4-FFF2-40B4-BE49-F238E27FC236}">
                <a16:creationId xmlns:a16="http://schemas.microsoft.com/office/drawing/2014/main" id="{2D932D5B-5BC3-C44C-8D03-5A119DF5AD3D}"/>
              </a:ext>
            </a:extLst>
          </p:cNvPr>
          <p:cNvSpPr>
            <a:spLocks/>
          </p:cNvSpPr>
          <p:nvPr/>
        </p:nvSpPr>
        <p:spPr bwMode="auto">
          <a:xfrm flipV="1">
            <a:off x="6755328" y="4864040"/>
            <a:ext cx="2249775" cy="52391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" name="Line 28">
            <a:extLst>
              <a:ext uri="{FF2B5EF4-FFF2-40B4-BE49-F238E27FC236}">
                <a16:creationId xmlns:a16="http://schemas.microsoft.com/office/drawing/2014/main" id="{7FB111EE-13AA-964B-BB18-129D351B3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5530" y="5635605"/>
            <a:ext cx="4857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7" name="Line 29">
            <a:extLst>
              <a:ext uri="{FF2B5EF4-FFF2-40B4-BE49-F238E27FC236}">
                <a16:creationId xmlns:a16="http://schemas.microsoft.com/office/drawing/2014/main" id="{A5A13DAD-B1B8-7945-B240-2A28417CB7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3130" y="5702280"/>
            <a:ext cx="638175" cy="17145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9" name="Line 30">
            <a:extLst>
              <a:ext uri="{FF2B5EF4-FFF2-40B4-BE49-F238E27FC236}">
                <a16:creationId xmlns:a16="http://schemas.microsoft.com/office/drawing/2014/main" id="{0B1168CC-EAE3-A840-B752-ACF663C177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1279" y="5949931"/>
            <a:ext cx="247650" cy="409575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Text Box 23">
            <a:extLst>
              <a:ext uri="{FF2B5EF4-FFF2-40B4-BE49-F238E27FC236}">
                <a16:creationId xmlns:a16="http://schemas.microsoft.com/office/drawing/2014/main" id="{8E86155D-94C6-4E41-83FD-D65B28E3E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878" y="606807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3E88686-7468-3949-BF6D-E498EBC28B88}"/>
              </a:ext>
            </a:extLst>
          </p:cNvPr>
          <p:cNvSpPr/>
          <p:nvPr/>
        </p:nvSpPr>
        <p:spPr>
          <a:xfrm>
            <a:off x="299660" y="3768725"/>
            <a:ext cx="708759" cy="2418908"/>
          </a:xfrm>
          <a:custGeom>
            <a:avLst/>
            <a:gdLst>
              <a:gd name="connsiteX0" fmla="*/ 511990 w 708759"/>
              <a:gd name="connsiteY0" fmla="*/ 0 h 2453833"/>
              <a:gd name="connsiteX1" fmla="*/ 2704 w 708759"/>
              <a:gd name="connsiteY1" fmla="*/ 1099595 h 2453833"/>
              <a:gd name="connsiteX2" fmla="*/ 708759 w 708759"/>
              <a:gd name="connsiteY2" fmla="*/ 2453833 h 245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8759" h="2453833">
                <a:moveTo>
                  <a:pt x="511990" y="0"/>
                </a:moveTo>
                <a:cubicBezTo>
                  <a:pt x="240949" y="345311"/>
                  <a:pt x="-30091" y="690623"/>
                  <a:pt x="2704" y="1099595"/>
                </a:cubicBezTo>
                <a:cubicBezTo>
                  <a:pt x="35499" y="1508567"/>
                  <a:pt x="372129" y="1981200"/>
                  <a:pt x="708759" y="2453833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8BE461-7E3A-A849-ADA1-81958565F68D}"/>
              </a:ext>
            </a:extLst>
          </p:cNvPr>
          <p:cNvCxnSpPr/>
          <p:nvPr/>
        </p:nvCxnSpPr>
        <p:spPr>
          <a:xfrm>
            <a:off x="785173" y="3350481"/>
            <a:ext cx="3983310" cy="35553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69EA9A9-F3FF-C04D-B596-B0FDD6115419}"/>
              </a:ext>
            </a:extLst>
          </p:cNvPr>
          <p:cNvCxnSpPr>
            <a:cxnSpLocks/>
          </p:cNvCxnSpPr>
          <p:nvPr/>
        </p:nvCxnSpPr>
        <p:spPr>
          <a:xfrm flipV="1">
            <a:off x="785173" y="3447399"/>
            <a:ext cx="3922282" cy="235601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18">
            <a:extLst>
              <a:ext uri="{FF2B5EF4-FFF2-40B4-BE49-F238E27FC236}">
                <a16:creationId xmlns:a16="http://schemas.microsoft.com/office/drawing/2014/main" id="{89F401D0-4127-AB4C-900F-3CCC2A41E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498" y="5387956"/>
            <a:ext cx="8358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B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B83C40-F6F3-5941-A1C5-817FC245FEC2}"/>
              </a:ext>
            </a:extLst>
          </p:cNvPr>
          <p:cNvSpPr txBox="1"/>
          <p:nvPr/>
        </p:nvSpPr>
        <p:spPr>
          <a:xfrm rot="20727261">
            <a:off x="7043320" y="5245105"/>
            <a:ext cx="1969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[BGP] Announce 200.23.18.0/23</a:t>
            </a:r>
          </a:p>
          <a:p>
            <a:pPr algn="l"/>
            <a:r>
              <a:rPr lang="en-US" dirty="0">
                <a:latin typeface="Helvetica" pitchFamily="2" charset="0"/>
              </a:rPr>
              <a:t>(besides other IP prefixes)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972983-0074-B44C-85B9-F670F2B15D6F}"/>
              </a:ext>
            </a:extLst>
          </p:cNvPr>
          <p:cNvSpPr txBox="1"/>
          <p:nvPr/>
        </p:nvSpPr>
        <p:spPr>
          <a:xfrm rot="541165">
            <a:off x="6848404" y="3402922"/>
            <a:ext cx="1991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[BGP] Send me pkts destined to</a:t>
            </a: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200.23.16.0/20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B933F4-7406-5D47-88C9-6BC403DF457B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3611286" y="4471989"/>
            <a:ext cx="1876212" cy="1600179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89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60" grpId="0"/>
      <p:bldP spid="4" grpId="0" animBg="1"/>
      <p:bldP spid="65" grpId="0"/>
      <p:bldP spid="6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3468</TotalTime>
  <Words>2623</Words>
  <Application>Microsoft Macintosh PowerPoint</Application>
  <PresentationFormat>Widescreen</PresentationFormat>
  <Paragraphs>584</Paragraphs>
  <Slides>39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Courier</vt:lpstr>
      <vt:lpstr>Helvetica</vt:lpstr>
      <vt:lpstr>Times</vt:lpstr>
      <vt:lpstr>Times New Roman</vt:lpstr>
      <vt:lpstr>Wingdings</vt:lpstr>
      <vt:lpstr>Office Theme</vt:lpstr>
      <vt:lpstr>Clip</vt:lpstr>
      <vt:lpstr>CS 352 Network: LPM, Protocols</vt:lpstr>
      <vt:lpstr>Quick recap of concepts</vt:lpstr>
      <vt:lpstr>Control (plane) processor</vt:lpstr>
      <vt:lpstr>PowerPoint Presentation</vt:lpstr>
      <vt:lpstr>Longest Prefix Matching</vt:lpstr>
      <vt:lpstr>Review: Route lookup</vt:lpstr>
      <vt:lpstr>Example of IP block reallocation</vt:lpstr>
      <vt:lpstr>Example of IP block reallocation</vt:lpstr>
      <vt:lpstr>Example of IP block reallocation</vt:lpstr>
      <vt:lpstr>Example of IP block reallocation</vt:lpstr>
      <vt:lpstr>A closer look at the forwarding table</vt:lpstr>
      <vt:lpstr>Longest Prefix Matching (LPM)</vt:lpstr>
      <vt:lpstr>PowerPoint Presentation</vt:lpstr>
      <vt:lpstr>Why is LPM prevalent?</vt:lpstr>
      <vt:lpstr>IPv4 Datagram Format</vt:lpstr>
      <vt:lpstr>PowerPoint Presentation</vt:lpstr>
      <vt:lpstr>Rest of this lecture</vt:lpstr>
      <vt:lpstr>PowerPoint Presentation</vt:lpstr>
      <vt:lpstr>Internet Control Message Protocol (ICMP)</vt:lpstr>
      <vt:lpstr>Internet Control Message Protocol</vt:lpstr>
      <vt:lpstr>ICMP message format (informal)</vt:lpstr>
      <vt:lpstr>Specific uses of ICMP</vt:lpstr>
      <vt:lpstr>Ping</vt:lpstr>
      <vt:lpstr>Ping</vt:lpstr>
      <vt:lpstr>Traceroute</vt:lpstr>
      <vt:lpstr>Traceroute</vt:lpstr>
      <vt:lpstr>Traceroute</vt:lpstr>
      <vt:lpstr>Summary of ICMP</vt:lpstr>
      <vt:lpstr>Network Address Translation (NAT)</vt:lpstr>
      <vt:lpstr>Background: The Internet’s growing pains</vt:lpstr>
      <vt:lpstr>Network Address Translation</vt:lpstr>
      <vt:lpstr>Typical NAT setup (NAPT)</vt:lpstr>
      <vt:lpstr>Typical NAT setup (NAPT)</vt:lpstr>
      <vt:lpstr>Typical NAT setup (NAPT)</vt:lpstr>
      <vt:lpstr>Typical NAT setup (NAPT)</vt:lpstr>
      <vt:lpstr>Features of IP-masquerading NAT</vt:lpstr>
      <vt:lpstr>If you’re home, you’re likely behind NAT</vt:lpstr>
      <vt:lpstr>If you’re home, you’re likely behind NAT</vt:lpstr>
      <vt:lpstr>Limitations of IP-masquerading NATs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2023</cp:revision>
  <cp:lastPrinted>2021-01-24T11:57:08Z</cp:lastPrinted>
  <dcterms:created xsi:type="dcterms:W3CDTF">2019-01-23T03:40:12Z</dcterms:created>
  <dcterms:modified xsi:type="dcterms:W3CDTF">2022-11-29T04:12:10Z</dcterms:modified>
</cp:coreProperties>
</file>