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387" r:id="rId2"/>
    <p:sldId id="1051" r:id="rId3"/>
    <p:sldId id="1052" r:id="rId4"/>
    <p:sldId id="898" r:id="rId5"/>
    <p:sldId id="901" r:id="rId6"/>
    <p:sldId id="902" r:id="rId7"/>
    <p:sldId id="903" r:id="rId8"/>
    <p:sldId id="1044" r:id="rId9"/>
    <p:sldId id="1045" r:id="rId10"/>
    <p:sldId id="905" r:id="rId11"/>
    <p:sldId id="906" r:id="rId12"/>
    <p:sldId id="644" r:id="rId13"/>
    <p:sldId id="645" r:id="rId14"/>
    <p:sldId id="907" r:id="rId15"/>
    <p:sldId id="646" r:id="rId16"/>
    <p:sldId id="908" r:id="rId17"/>
    <p:sldId id="909" r:id="rId18"/>
    <p:sldId id="921" r:id="rId19"/>
    <p:sldId id="1040" r:id="rId20"/>
    <p:sldId id="1050" r:id="rId21"/>
    <p:sldId id="651" r:id="rId22"/>
    <p:sldId id="911" r:id="rId23"/>
    <p:sldId id="913" r:id="rId24"/>
    <p:sldId id="654" r:id="rId25"/>
    <p:sldId id="916" r:id="rId26"/>
    <p:sldId id="917" r:id="rId27"/>
    <p:sldId id="918" r:id="rId28"/>
    <p:sldId id="92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82"/>
    <p:restoredTop sz="96860"/>
  </p:normalViewPr>
  <p:slideViewPr>
    <p:cSldViewPr snapToGrid="0" snapToObjects="1">
      <p:cViewPr varScale="1">
        <p:scale>
          <a:sx n="147" d="100"/>
          <a:sy n="147" d="100"/>
        </p:scale>
        <p:origin x="216" y="192"/>
      </p:cViewPr>
      <p:guideLst/>
    </p:cSldViewPr>
  </p:slideViewPr>
  <p:outlineViewPr>
    <p:cViewPr>
      <p:scale>
        <a:sx n="33" d="100"/>
        <a:sy n="33" d="100"/>
      </p:scale>
      <p:origin x="0" y="-72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99A535-2848-421B-813C-96081FF0D83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At each node we need</a:t>
            </a:r>
          </a:p>
          <a:p>
            <a:r>
              <a:rPr lang="en-US"/>
              <a:t>- an array (known as DV) that lists the current least costs to reach all known destinations</a:t>
            </a:r>
          </a:p>
          <a:p>
            <a:r>
              <a:rPr lang="en-US"/>
              <a:t>- also need to maintain the next-hop along the least cost path</a:t>
            </a:r>
          </a:p>
          <a:p>
            <a:r>
              <a:rPr lang="en-US"/>
              <a:t>- the DV’s from all neighbors</a:t>
            </a:r>
          </a:p>
        </p:txBody>
      </p:sp>
    </p:spTree>
    <p:extLst>
      <p:ext uri="{BB962C8B-B14F-4D97-AF65-F5344CB8AC3E}">
        <p14:creationId xmlns:p14="http://schemas.microsoft.com/office/powerpoint/2010/main" val="154663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E50434-8294-4242-97F9-2F986B6F9D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This example assumes that nodes are computing routes in a lock-step fashion.</a:t>
            </a:r>
          </a:p>
        </p:txBody>
      </p:sp>
    </p:spTree>
    <p:extLst>
      <p:ext uri="{BB962C8B-B14F-4D97-AF65-F5344CB8AC3E}">
        <p14:creationId xmlns:p14="http://schemas.microsoft.com/office/powerpoint/2010/main" val="395447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1841" y="1994640"/>
            <a:ext cx="1093216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Network: Routing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23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E5C7-41B9-564D-94C6-FA4CB6C4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Information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3B2AC-3BE5-8848-B801-50C4027E9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658807" cy="49385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Link state flooding:</a:t>
            </a:r>
            <a:r>
              <a:rPr lang="en-US" dirty="0"/>
              <a:t> the process by which neighborhood information of </a:t>
            </a:r>
            <a:r>
              <a:rPr lang="en-US" dirty="0">
                <a:solidFill>
                  <a:srgbClr val="C00000"/>
                </a:solidFill>
              </a:rPr>
              <a:t>each network router</a:t>
            </a:r>
            <a:r>
              <a:rPr lang="en-US" dirty="0"/>
              <a:t> is transmitted to </a:t>
            </a:r>
            <a:r>
              <a:rPr lang="en-US" dirty="0">
                <a:solidFill>
                  <a:srgbClr val="C00000"/>
                </a:solidFill>
              </a:rPr>
              <a:t>all other routers</a:t>
            </a:r>
          </a:p>
          <a:p>
            <a:r>
              <a:rPr lang="en-US" dirty="0"/>
              <a:t>Each router sends a </a:t>
            </a:r>
            <a:r>
              <a:rPr lang="en-US" dirty="0">
                <a:solidFill>
                  <a:srgbClr val="C00000"/>
                </a:solidFill>
              </a:rPr>
              <a:t>link state advertisement</a:t>
            </a:r>
            <a:r>
              <a:rPr lang="en-US" dirty="0"/>
              <a:t> (LSA) to each of its neighbors</a:t>
            </a:r>
          </a:p>
          <a:p>
            <a:r>
              <a:rPr lang="en-US" dirty="0"/>
              <a:t>LSA contains </a:t>
            </a:r>
            <a:r>
              <a:rPr lang="en-US" dirty="0">
                <a:solidFill>
                  <a:schemeClr val="tx1"/>
                </a:solidFill>
              </a:rPr>
              <a:t>the router ID, the IP prefix owned by the router, the router’s neighbors, and link cost to those neighbors</a:t>
            </a:r>
          </a:p>
          <a:p>
            <a:r>
              <a:rPr lang="en-US" dirty="0"/>
              <a:t>Upon receiving an LSA, a router forwards it to each of its neighbors: </a:t>
            </a:r>
            <a:r>
              <a:rPr lang="en-US" dirty="0">
                <a:solidFill>
                  <a:srgbClr val="C00000"/>
                </a:solidFill>
              </a:rPr>
              <a:t>flooding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A40EF9-7AC5-0E40-8DFE-35A19FEAED20}"/>
              </a:ext>
            </a:extLst>
          </p:cNvPr>
          <p:cNvGrpSpPr/>
          <p:nvPr/>
        </p:nvGrpSpPr>
        <p:grpSpPr>
          <a:xfrm>
            <a:off x="8404932" y="2050349"/>
            <a:ext cx="3571875" cy="2236788"/>
            <a:chOff x="4103078" y="2519487"/>
            <a:chExt cx="3571875" cy="2236788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80C5EBE5-CAF0-A34F-BF3B-21967FFDF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6E55B162-65A2-B14F-93E3-64AD0FCD9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094EECA9-E427-0948-AB46-5F7755352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7C0A2B89-1888-4D4F-BA4F-44E8046D7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ABFA0EA4-6A06-D34E-A48A-7C652453F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CB403DC4-A1D1-DE4B-93ED-E59379AC0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47A218A4-6FE1-4E4E-96DB-4D0D04E6F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B3F8D3D1-0C9D-6145-93F0-7299594B4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881430A3-6360-4B46-B000-8BA59D7B68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368D2BDC-195B-C949-A4C3-906CDB6E9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114D97ED-8F73-4440-8CEF-9716E05DD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74A1191C-4E34-AF4B-B4DA-4E2B61F25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C6714078-48A4-F344-8CA1-694E24260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136F522C-3232-9D42-B438-278EF8FAD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B992DA2D-2386-E646-ABC5-235E9F82F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C8E18537-E937-C94A-AD04-0F2DC52D7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6453ECA3-31E1-1D4A-8F54-CB4B717AB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BC020F5F-A37F-0848-901D-637ED45A4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F3E6201D-191C-484A-A01F-7C5660BC4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8D12B636-ACFA-E94C-9344-FF7D1DB78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7B894F68-2F90-1A47-BE22-255943D5E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7F016B0B-8993-1143-84E3-A57A775CE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19C922EF-A7B8-654A-9862-F2BE8789B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788C0EC9-12AD-384A-8677-2A56F6A7A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473DFF4A-345D-B94E-BF13-BC4B3576B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3B15912-6BC2-E848-B803-739D558B7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8A266BB2-8F74-BF4F-879D-4DE787A4F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670CC436-12E2-5948-A6DB-4C788C2DA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9E9A33D7-4000-D041-BF92-01A48E32A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D8FEF4CC-FDB3-1746-AD9B-FBECA60FF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DCA8D17C-90C5-BF41-AE25-D78D57AEA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" name="Oval 34">
              <a:extLst>
                <a:ext uri="{FF2B5EF4-FFF2-40B4-BE49-F238E27FC236}">
                  <a16:creationId xmlns:a16="http://schemas.microsoft.com/office/drawing/2014/main" id="{072D9CE8-8A07-434A-8E10-D51BAA11B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D98AF19A-E1E2-FC42-BECD-D540F6772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28184BCF-E424-3A4C-813E-757406BC2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ED07A1F0-9280-4E41-BD46-100197C3F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6A7BD5C2-E74A-854B-A9A8-DEE5F7365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0C9719DF-EDD8-6D42-A846-2AABF5BFB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82D709AE-E5CE-CD43-A6EC-2F62514A2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A5BD44EC-48C2-6847-A459-91F23CDEE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E0EA6617-2D76-684A-8A6C-1C42B078A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5ED58263-EC44-384D-8FAD-7CA529206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FA72689-7E26-B24C-8790-DA3E447C9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Text Box 46">
              <a:extLst>
                <a:ext uri="{FF2B5EF4-FFF2-40B4-BE49-F238E27FC236}">
                  <a16:creationId xmlns:a16="http://schemas.microsoft.com/office/drawing/2014/main" id="{C096260B-F438-BA4D-ADAF-7EE11EB6F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8" name="Rectangle 48">
              <a:extLst>
                <a:ext uri="{FF2B5EF4-FFF2-40B4-BE49-F238E27FC236}">
                  <a16:creationId xmlns:a16="http://schemas.microsoft.com/office/drawing/2014/main" id="{6722DCA2-E405-DD49-997D-06B9CD419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 Box 49">
              <a:extLst>
                <a:ext uri="{FF2B5EF4-FFF2-40B4-BE49-F238E27FC236}">
                  <a16:creationId xmlns:a16="http://schemas.microsoft.com/office/drawing/2014/main" id="{FE48674B-58D5-2745-8176-39F3A18C8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51">
              <a:extLst>
                <a:ext uri="{FF2B5EF4-FFF2-40B4-BE49-F238E27FC236}">
                  <a16:creationId xmlns:a16="http://schemas.microsoft.com/office/drawing/2014/main" id="{4AA62AF3-63E7-0D48-A941-1C000F0C7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Text Box 52">
              <a:extLst>
                <a:ext uri="{FF2B5EF4-FFF2-40B4-BE49-F238E27FC236}">
                  <a16:creationId xmlns:a16="http://schemas.microsoft.com/office/drawing/2014/main" id="{CE6F1C0C-AF21-664A-9F2F-1044DD0B5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52" name="Rectangle 54">
              <a:extLst>
                <a:ext uri="{FF2B5EF4-FFF2-40B4-BE49-F238E27FC236}">
                  <a16:creationId xmlns:a16="http://schemas.microsoft.com/office/drawing/2014/main" id="{767E1219-DD92-CB40-AEE7-901877131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Text Box 55">
              <a:extLst>
                <a:ext uri="{FF2B5EF4-FFF2-40B4-BE49-F238E27FC236}">
                  <a16:creationId xmlns:a16="http://schemas.microsoft.com/office/drawing/2014/main" id="{EAFD4DEF-6AA0-974A-9DA2-797002D3A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4" name="Rectangle 57">
              <a:extLst>
                <a:ext uri="{FF2B5EF4-FFF2-40B4-BE49-F238E27FC236}">
                  <a16:creationId xmlns:a16="http://schemas.microsoft.com/office/drawing/2014/main" id="{1AF32F6E-ABE7-4F47-B57F-FBA0646AF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Text Box 58">
              <a:extLst>
                <a:ext uri="{FF2B5EF4-FFF2-40B4-BE49-F238E27FC236}">
                  <a16:creationId xmlns:a16="http://schemas.microsoft.com/office/drawing/2014/main" id="{A3441A79-045E-0940-A95E-FF3DF2B25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6" name="Rectangle 60">
              <a:extLst>
                <a:ext uri="{FF2B5EF4-FFF2-40B4-BE49-F238E27FC236}">
                  <a16:creationId xmlns:a16="http://schemas.microsoft.com/office/drawing/2014/main" id="{4BD77302-2ECB-9745-BA76-7D324EBD0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Text Box 61">
              <a:extLst>
                <a:ext uri="{FF2B5EF4-FFF2-40B4-BE49-F238E27FC236}">
                  <a16:creationId xmlns:a16="http://schemas.microsoft.com/office/drawing/2014/main" id="{7E3CBBCC-7C8F-5043-B8C3-88884775B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58" name="Text Box 62">
              <a:extLst>
                <a:ext uri="{FF2B5EF4-FFF2-40B4-BE49-F238E27FC236}">
                  <a16:creationId xmlns:a16="http://schemas.microsoft.com/office/drawing/2014/main" id="{09C0E53B-86D4-DB45-BA5E-F90A75725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9" name="Text Box 63">
              <a:extLst>
                <a:ext uri="{FF2B5EF4-FFF2-40B4-BE49-F238E27FC236}">
                  <a16:creationId xmlns:a16="http://schemas.microsoft.com/office/drawing/2014/main" id="{5F03CCD3-A03E-1641-8163-689EAB47D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0" name="Text Box 64">
              <a:extLst>
                <a:ext uri="{FF2B5EF4-FFF2-40B4-BE49-F238E27FC236}">
                  <a16:creationId xmlns:a16="http://schemas.microsoft.com/office/drawing/2014/main" id="{DEDFB122-706D-8E4D-B49A-07836FA98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1" name="Text Box 65">
              <a:extLst>
                <a:ext uri="{FF2B5EF4-FFF2-40B4-BE49-F238E27FC236}">
                  <a16:creationId xmlns:a16="http://schemas.microsoft.com/office/drawing/2014/main" id="{1963496A-8ACA-174A-930A-F3807C37B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" name="Text Box 66">
              <a:extLst>
                <a:ext uri="{FF2B5EF4-FFF2-40B4-BE49-F238E27FC236}">
                  <a16:creationId xmlns:a16="http://schemas.microsoft.com/office/drawing/2014/main" id="{4B99B3BA-9C62-D74B-9989-8F5BBD7B0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3" name="Text Box 67">
              <a:extLst>
                <a:ext uri="{FF2B5EF4-FFF2-40B4-BE49-F238E27FC236}">
                  <a16:creationId xmlns:a16="http://schemas.microsoft.com/office/drawing/2014/main" id="{C0CF002E-D695-F044-820A-4682140C0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4" name="Text Box 68">
              <a:extLst>
                <a:ext uri="{FF2B5EF4-FFF2-40B4-BE49-F238E27FC236}">
                  <a16:creationId xmlns:a16="http://schemas.microsoft.com/office/drawing/2014/main" id="{0E85498C-EBCD-FB49-9969-6070B11003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5" name="Text Box 69">
              <a:extLst>
                <a:ext uri="{FF2B5EF4-FFF2-40B4-BE49-F238E27FC236}">
                  <a16:creationId xmlns:a16="http://schemas.microsoft.com/office/drawing/2014/main" id="{87953599-40D4-544B-B085-C2FB4FE97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6" name="Text Box 70">
              <a:extLst>
                <a:ext uri="{FF2B5EF4-FFF2-40B4-BE49-F238E27FC236}">
                  <a16:creationId xmlns:a16="http://schemas.microsoft.com/office/drawing/2014/main" id="{9103E63C-0BC5-BD4A-B58C-2314B4253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7" name="Text Box 71">
              <a:extLst>
                <a:ext uri="{FF2B5EF4-FFF2-40B4-BE49-F238E27FC236}">
                  <a16:creationId xmlns:a16="http://schemas.microsoft.com/office/drawing/2014/main" id="{2489A9B4-E46A-E34C-96E0-C9B2664C5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53F2DE5-522F-C249-AF85-4F4735578912}"/>
              </a:ext>
            </a:extLst>
          </p:cNvPr>
          <p:cNvCxnSpPr>
            <a:cxnSpLocks/>
          </p:cNvCxnSpPr>
          <p:nvPr/>
        </p:nvCxnSpPr>
        <p:spPr>
          <a:xfrm>
            <a:off x="9606868" y="3059117"/>
            <a:ext cx="10914" cy="76526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8A9C55B-4A9F-A04B-B941-C3BC70E64DB1}"/>
              </a:ext>
            </a:extLst>
          </p:cNvPr>
          <p:cNvCxnSpPr>
            <a:cxnSpLocks/>
          </p:cNvCxnSpPr>
          <p:nvPr/>
        </p:nvCxnSpPr>
        <p:spPr>
          <a:xfrm flipH="1">
            <a:off x="9072072" y="3090716"/>
            <a:ext cx="323072" cy="29505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06ECFB3-827E-D34F-8C64-272711256389}"/>
              </a:ext>
            </a:extLst>
          </p:cNvPr>
          <p:cNvCxnSpPr>
            <a:cxnSpLocks/>
            <a:endCxn id="53" idx="0"/>
          </p:cNvCxnSpPr>
          <p:nvPr/>
        </p:nvCxnSpPr>
        <p:spPr>
          <a:xfrm flipV="1">
            <a:off x="9649719" y="2639312"/>
            <a:ext cx="966601" cy="1017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71E125E-075A-5741-8DCB-C1127FDBF551}"/>
              </a:ext>
            </a:extLst>
          </p:cNvPr>
          <p:cNvCxnSpPr>
            <a:cxnSpLocks/>
          </p:cNvCxnSpPr>
          <p:nvPr/>
        </p:nvCxnSpPr>
        <p:spPr>
          <a:xfrm>
            <a:off x="10728885" y="3024281"/>
            <a:ext cx="71585" cy="64658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8DEBFB0-689F-3E42-A16D-87BD37FBB0E2}"/>
              </a:ext>
            </a:extLst>
          </p:cNvPr>
          <p:cNvCxnSpPr>
            <a:cxnSpLocks/>
          </p:cNvCxnSpPr>
          <p:nvPr/>
        </p:nvCxnSpPr>
        <p:spPr>
          <a:xfrm flipH="1">
            <a:off x="10118916" y="3198298"/>
            <a:ext cx="351354" cy="5617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4E92865-CE7D-6143-977E-31B0B032A83F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10997647" y="2764792"/>
            <a:ext cx="527517" cy="37934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6D34AA69-E890-F44B-ADFD-6482E2F1E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464" y="401017"/>
            <a:ext cx="1281340" cy="104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1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E5C7-41B9-564D-94C6-FA4CB6C4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Information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3B2AC-3BE5-8848-B801-50C4027E9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624863" cy="5032376"/>
          </a:xfrm>
        </p:spPr>
        <p:txBody>
          <a:bodyPr>
            <a:normAutofit/>
          </a:bodyPr>
          <a:lstStyle/>
          <a:p>
            <a:r>
              <a:rPr lang="en-US" dirty="0"/>
              <a:t>Eventually, the entire network receives LSAs originated by each router</a:t>
            </a:r>
          </a:p>
          <a:p>
            <a:r>
              <a:rPr lang="en-US" dirty="0"/>
              <a:t>LSAs put into a </a:t>
            </a:r>
            <a:r>
              <a:rPr lang="en-US" dirty="0">
                <a:solidFill>
                  <a:srgbClr val="C00000"/>
                </a:solidFill>
              </a:rPr>
              <a:t>link state database</a:t>
            </a:r>
            <a:endParaRPr lang="en-US" dirty="0"/>
          </a:p>
          <a:p>
            <a:r>
              <a:rPr lang="en-US" dirty="0"/>
              <a:t>LSAs occur periodically and </a:t>
            </a:r>
            <a:r>
              <a:rPr lang="en-US" dirty="0">
                <a:solidFill>
                  <a:srgbClr val="C00000"/>
                </a:solidFill>
              </a:rPr>
              <a:t>whenever the graph changes</a:t>
            </a:r>
          </a:p>
          <a:p>
            <a:pPr lvl="1"/>
            <a:r>
              <a:rPr lang="en-US" dirty="0"/>
              <a:t>Example: if a link fails</a:t>
            </a:r>
          </a:p>
          <a:p>
            <a:pPr lvl="1"/>
            <a:r>
              <a:rPr lang="en-US" dirty="0"/>
              <a:t>Example: if a new link or router is added</a:t>
            </a:r>
          </a:p>
          <a:p>
            <a:r>
              <a:rPr lang="en-US" dirty="0"/>
              <a:t>The routing algorithm running at each router can </a:t>
            </a:r>
            <a:r>
              <a:rPr lang="en-US" dirty="0">
                <a:solidFill>
                  <a:srgbClr val="C00000"/>
                </a:solidFill>
              </a:rPr>
              <a:t>use the entire network’s graph</a:t>
            </a:r>
            <a:r>
              <a:rPr lang="en-US" dirty="0"/>
              <a:t> to compute least cost paths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A40EF9-7AC5-0E40-8DFE-35A19FEAED20}"/>
              </a:ext>
            </a:extLst>
          </p:cNvPr>
          <p:cNvGrpSpPr/>
          <p:nvPr/>
        </p:nvGrpSpPr>
        <p:grpSpPr>
          <a:xfrm>
            <a:off x="8404932" y="2050349"/>
            <a:ext cx="3571875" cy="2236788"/>
            <a:chOff x="4103078" y="2519487"/>
            <a:chExt cx="3571875" cy="2236788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80C5EBE5-CAF0-A34F-BF3B-21967FFDF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6E55B162-65A2-B14F-93E3-64AD0FCD9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094EECA9-E427-0948-AB46-5F7755352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7C0A2B89-1888-4D4F-BA4F-44E8046D7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ABFA0EA4-6A06-D34E-A48A-7C652453F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CB403DC4-A1D1-DE4B-93ED-E59379AC0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47A218A4-6FE1-4E4E-96DB-4D0D04E6F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B3F8D3D1-0C9D-6145-93F0-7299594B4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881430A3-6360-4B46-B000-8BA59D7B68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368D2BDC-195B-C949-A4C3-906CDB6E9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114D97ED-8F73-4440-8CEF-9716E05DD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74A1191C-4E34-AF4B-B4DA-4E2B61F25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C6714078-48A4-F344-8CA1-694E24260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136F522C-3232-9D42-B438-278EF8FAD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B992DA2D-2386-E646-ABC5-235E9F82F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C8E18537-E937-C94A-AD04-0F2DC52D7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6453ECA3-31E1-1D4A-8F54-CB4B717AB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BC020F5F-A37F-0848-901D-637ED45A4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F3E6201D-191C-484A-A01F-7C5660BC4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8D12B636-ACFA-E94C-9344-FF7D1DB78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7B894F68-2F90-1A47-BE22-255943D5E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7F016B0B-8993-1143-84E3-A57A775CE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19C922EF-A7B8-654A-9862-F2BE8789B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788C0EC9-12AD-384A-8677-2A56F6A7A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473DFF4A-345D-B94E-BF13-BC4B3576B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3B15912-6BC2-E848-B803-739D558B7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8A266BB2-8F74-BF4F-879D-4DE787A4F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670CC436-12E2-5948-A6DB-4C788C2DA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9E9A33D7-4000-D041-BF92-01A48E32A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D8FEF4CC-FDB3-1746-AD9B-FBECA60FF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DCA8D17C-90C5-BF41-AE25-D78D57AEA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" name="Oval 34">
              <a:extLst>
                <a:ext uri="{FF2B5EF4-FFF2-40B4-BE49-F238E27FC236}">
                  <a16:creationId xmlns:a16="http://schemas.microsoft.com/office/drawing/2014/main" id="{072D9CE8-8A07-434A-8E10-D51BAA11B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D98AF19A-E1E2-FC42-BECD-D540F6772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28184BCF-E424-3A4C-813E-757406BC2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ED07A1F0-9280-4E41-BD46-100197C3F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6A7BD5C2-E74A-854B-A9A8-DEE5F7365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0C9719DF-EDD8-6D42-A846-2AABF5BFB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82D709AE-E5CE-CD43-A6EC-2F62514A2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A5BD44EC-48C2-6847-A459-91F23CDEE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E0EA6617-2D76-684A-8A6C-1C42B078A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5ED58263-EC44-384D-8FAD-7CA529206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FA72689-7E26-B24C-8790-DA3E447C9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Text Box 46">
              <a:extLst>
                <a:ext uri="{FF2B5EF4-FFF2-40B4-BE49-F238E27FC236}">
                  <a16:creationId xmlns:a16="http://schemas.microsoft.com/office/drawing/2014/main" id="{C096260B-F438-BA4D-ADAF-7EE11EB6F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8" name="Rectangle 48">
              <a:extLst>
                <a:ext uri="{FF2B5EF4-FFF2-40B4-BE49-F238E27FC236}">
                  <a16:creationId xmlns:a16="http://schemas.microsoft.com/office/drawing/2014/main" id="{6722DCA2-E405-DD49-997D-06B9CD419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 Box 49">
              <a:extLst>
                <a:ext uri="{FF2B5EF4-FFF2-40B4-BE49-F238E27FC236}">
                  <a16:creationId xmlns:a16="http://schemas.microsoft.com/office/drawing/2014/main" id="{FE48674B-58D5-2745-8176-39F3A18C8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51">
              <a:extLst>
                <a:ext uri="{FF2B5EF4-FFF2-40B4-BE49-F238E27FC236}">
                  <a16:creationId xmlns:a16="http://schemas.microsoft.com/office/drawing/2014/main" id="{4AA62AF3-63E7-0D48-A941-1C000F0C7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Text Box 52">
              <a:extLst>
                <a:ext uri="{FF2B5EF4-FFF2-40B4-BE49-F238E27FC236}">
                  <a16:creationId xmlns:a16="http://schemas.microsoft.com/office/drawing/2014/main" id="{CE6F1C0C-AF21-664A-9F2F-1044DD0B5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52" name="Rectangle 54">
              <a:extLst>
                <a:ext uri="{FF2B5EF4-FFF2-40B4-BE49-F238E27FC236}">
                  <a16:creationId xmlns:a16="http://schemas.microsoft.com/office/drawing/2014/main" id="{767E1219-DD92-CB40-AEE7-901877131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Text Box 55">
              <a:extLst>
                <a:ext uri="{FF2B5EF4-FFF2-40B4-BE49-F238E27FC236}">
                  <a16:creationId xmlns:a16="http://schemas.microsoft.com/office/drawing/2014/main" id="{EAFD4DEF-6AA0-974A-9DA2-797002D3A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4" name="Rectangle 57">
              <a:extLst>
                <a:ext uri="{FF2B5EF4-FFF2-40B4-BE49-F238E27FC236}">
                  <a16:creationId xmlns:a16="http://schemas.microsoft.com/office/drawing/2014/main" id="{1AF32F6E-ABE7-4F47-B57F-FBA0646AF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Text Box 58">
              <a:extLst>
                <a:ext uri="{FF2B5EF4-FFF2-40B4-BE49-F238E27FC236}">
                  <a16:creationId xmlns:a16="http://schemas.microsoft.com/office/drawing/2014/main" id="{A3441A79-045E-0940-A95E-FF3DF2B25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6" name="Rectangle 60">
              <a:extLst>
                <a:ext uri="{FF2B5EF4-FFF2-40B4-BE49-F238E27FC236}">
                  <a16:creationId xmlns:a16="http://schemas.microsoft.com/office/drawing/2014/main" id="{4BD77302-2ECB-9745-BA76-7D324EBD0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Text Box 61">
              <a:extLst>
                <a:ext uri="{FF2B5EF4-FFF2-40B4-BE49-F238E27FC236}">
                  <a16:creationId xmlns:a16="http://schemas.microsoft.com/office/drawing/2014/main" id="{7E3CBBCC-7C8F-5043-B8C3-88884775B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58" name="Text Box 62">
              <a:extLst>
                <a:ext uri="{FF2B5EF4-FFF2-40B4-BE49-F238E27FC236}">
                  <a16:creationId xmlns:a16="http://schemas.microsoft.com/office/drawing/2014/main" id="{09C0E53B-86D4-DB45-BA5E-F90A75725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9" name="Text Box 63">
              <a:extLst>
                <a:ext uri="{FF2B5EF4-FFF2-40B4-BE49-F238E27FC236}">
                  <a16:creationId xmlns:a16="http://schemas.microsoft.com/office/drawing/2014/main" id="{5F03CCD3-A03E-1641-8163-689EAB47D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0" name="Text Box 64">
              <a:extLst>
                <a:ext uri="{FF2B5EF4-FFF2-40B4-BE49-F238E27FC236}">
                  <a16:creationId xmlns:a16="http://schemas.microsoft.com/office/drawing/2014/main" id="{DEDFB122-706D-8E4D-B49A-07836FA98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1" name="Text Box 65">
              <a:extLst>
                <a:ext uri="{FF2B5EF4-FFF2-40B4-BE49-F238E27FC236}">
                  <a16:creationId xmlns:a16="http://schemas.microsoft.com/office/drawing/2014/main" id="{1963496A-8ACA-174A-930A-F3807C37B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" name="Text Box 66">
              <a:extLst>
                <a:ext uri="{FF2B5EF4-FFF2-40B4-BE49-F238E27FC236}">
                  <a16:creationId xmlns:a16="http://schemas.microsoft.com/office/drawing/2014/main" id="{4B99B3BA-9C62-D74B-9989-8F5BBD7B0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3" name="Text Box 67">
              <a:extLst>
                <a:ext uri="{FF2B5EF4-FFF2-40B4-BE49-F238E27FC236}">
                  <a16:creationId xmlns:a16="http://schemas.microsoft.com/office/drawing/2014/main" id="{C0CF002E-D695-F044-820A-4682140C0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4" name="Text Box 68">
              <a:extLst>
                <a:ext uri="{FF2B5EF4-FFF2-40B4-BE49-F238E27FC236}">
                  <a16:creationId xmlns:a16="http://schemas.microsoft.com/office/drawing/2014/main" id="{0E85498C-EBCD-FB49-9969-6070B11003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5" name="Text Box 69">
              <a:extLst>
                <a:ext uri="{FF2B5EF4-FFF2-40B4-BE49-F238E27FC236}">
                  <a16:creationId xmlns:a16="http://schemas.microsoft.com/office/drawing/2014/main" id="{87953599-40D4-544B-B085-C2FB4FE97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6" name="Text Box 70">
              <a:extLst>
                <a:ext uri="{FF2B5EF4-FFF2-40B4-BE49-F238E27FC236}">
                  <a16:creationId xmlns:a16="http://schemas.microsoft.com/office/drawing/2014/main" id="{9103E63C-0BC5-BD4A-B58C-2314B4253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7" name="Text Box 71">
              <a:extLst>
                <a:ext uri="{FF2B5EF4-FFF2-40B4-BE49-F238E27FC236}">
                  <a16:creationId xmlns:a16="http://schemas.microsoft.com/office/drawing/2014/main" id="{2489A9B4-E46A-E34C-96E0-C9B2664C5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53F2DE5-522F-C249-AF85-4F4735578912}"/>
              </a:ext>
            </a:extLst>
          </p:cNvPr>
          <p:cNvCxnSpPr>
            <a:cxnSpLocks/>
          </p:cNvCxnSpPr>
          <p:nvPr/>
        </p:nvCxnSpPr>
        <p:spPr>
          <a:xfrm>
            <a:off x="9606868" y="3059117"/>
            <a:ext cx="10914" cy="76526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8A9C55B-4A9F-A04B-B941-C3BC70E64DB1}"/>
              </a:ext>
            </a:extLst>
          </p:cNvPr>
          <p:cNvCxnSpPr>
            <a:cxnSpLocks/>
          </p:cNvCxnSpPr>
          <p:nvPr/>
        </p:nvCxnSpPr>
        <p:spPr>
          <a:xfrm flipH="1">
            <a:off x="9072072" y="3090716"/>
            <a:ext cx="323072" cy="29505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06ECFB3-827E-D34F-8C64-272711256389}"/>
              </a:ext>
            </a:extLst>
          </p:cNvPr>
          <p:cNvCxnSpPr>
            <a:cxnSpLocks/>
            <a:endCxn id="53" idx="0"/>
          </p:cNvCxnSpPr>
          <p:nvPr/>
        </p:nvCxnSpPr>
        <p:spPr>
          <a:xfrm flipV="1">
            <a:off x="9649719" y="2639312"/>
            <a:ext cx="966601" cy="1017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71E125E-075A-5741-8DCB-C1127FDBF551}"/>
              </a:ext>
            </a:extLst>
          </p:cNvPr>
          <p:cNvCxnSpPr>
            <a:cxnSpLocks/>
          </p:cNvCxnSpPr>
          <p:nvPr/>
        </p:nvCxnSpPr>
        <p:spPr>
          <a:xfrm>
            <a:off x="10728885" y="3024281"/>
            <a:ext cx="71585" cy="64658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8DEBFB0-689F-3E42-A16D-87BD37FBB0E2}"/>
              </a:ext>
            </a:extLst>
          </p:cNvPr>
          <p:cNvCxnSpPr>
            <a:cxnSpLocks/>
          </p:cNvCxnSpPr>
          <p:nvPr/>
        </p:nvCxnSpPr>
        <p:spPr>
          <a:xfrm flipH="1">
            <a:off x="10118916" y="3198298"/>
            <a:ext cx="351354" cy="5617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4E92865-CE7D-6143-977E-31B0B032A83F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10997647" y="2764792"/>
            <a:ext cx="527517" cy="37934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1D59B960-9B26-864F-B18A-41C88DF44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464" y="401017"/>
            <a:ext cx="1281340" cy="104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7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Q2: The algorithm</a:t>
            </a:r>
            <a:endParaRPr lang="en-US" sz="4800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825625"/>
            <a:ext cx="5181600" cy="4895850"/>
          </a:xfrm>
        </p:spPr>
        <p:txBody>
          <a:bodyPr>
            <a:normAutofit/>
          </a:bodyPr>
          <a:lstStyle/>
          <a:p>
            <a:pPr>
              <a:buFont typeface="ZapfDingbats"/>
              <a:buNone/>
            </a:pPr>
            <a:r>
              <a:rPr lang="en-US" sz="3000" dirty="0">
                <a:solidFill>
                  <a:srgbClr val="C00000"/>
                </a:solidFill>
              </a:rPr>
              <a:t>Dijkstra’s algorithm</a:t>
            </a:r>
          </a:p>
          <a:p>
            <a:r>
              <a:rPr lang="en-US" sz="2400" dirty="0"/>
              <a:t>Given a network graph, the algorithm computes the least cost paths from one node (</a:t>
            </a:r>
            <a:r>
              <a:rPr lang="en-US" sz="2400" dirty="0">
                <a:solidFill>
                  <a:srgbClr val="C00000"/>
                </a:solidFill>
              </a:rPr>
              <a:t>source</a:t>
            </a:r>
            <a:r>
              <a:rPr lang="en-US" sz="2400" dirty="0"/>
              <a:t>) to all other nodes</a:t>
            </a:r>
          </a:p>
          <a:p>
            <a:r>
              <a:rPr lang="en-US" sz="2400" dirty="0"/>
              <a:t>This can then be used to compute the </a:t>
            </a:r>
            <a:r>
              <a:rPr lang="en-US" sz="2400" dirty="0">
                <a:solidFill>
                  <a:srgbClr val="C00000"/>
                </a:solidFill>
              </a:rPr>
              <a:t>forwarding table</a:t>
            </a:r>
            <a:r>
              <a:rPr lang="en-US" sz="2400" dirty="0"/>
              <a:t> at that node</a:t>
            </a:r>
            <a:endParaRPr lang="en-US" dirty="0"/>
          </a:p>
          <a:p>
            <a:r>
              <a:rPr lang="en-US" sz="2400" dirty="0"/>
              <a:t>Iterative algorithm: maintain </a:t>
            </a:r>
            <a:r>
              <a:rPr lang="en-US" sz="2400" dirty="0">
                <a:solidFill>
                  <a:srgbClr val="C00000"/>
                </a:solidFill>
              </a:rPr>
              <a:t>estimates</a:t>
            </a:r>
            <a:r>
              <a:rPr lang="en-US" sz="2400" dirty="0"/>
              <a:t> of least costs to reach every other node.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After k iterations, each node definitively knows the least cost path to k destinations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72200" y="1825625"/>
            <a:ext cx="5181600" cy="4667250"/>
          </a:xfrm>
        </p:spPr>
        <p:txBody>
          <a:bodyPr>
            <a:normAutofit/>
          </a:bodyPr>
          <a:lstStyle/>
          <a:p>
            <a:pPr>
              <a:buFont typeface="ZapfDingbats"/>
              <a:buNone/>
            </a:pPr>
            <a:r>
              <a:rPr lang="en-US" sz="3200" dirty="0">
                <a:solidFill>
                  <a:srgbClr val="C00000"/>
                </a:solidFill>
              </a:rPr>
              <a:t>Notation</a:t>
            </a:r>
            <a:r>
              <a:rPr lang="en-US" sz="3200" dirty="0">
                <a:solidFill>
                  <a:srgbClr val="FF0000"/>
                </a:solidFill>
              </a:rPr>
              <a:t>:</a:t>
            </a:r>
            <a:endParaRPr lang="en-US" sz="3200" dirty="0"/>
          </a:p>
          <a:p>
            <a:r>
              <a:rPr lang="en-US" dirty="0">
                <a:solidFill>
                  <a:srgbClr val="C00000"/>
                </a:solidFill>
                <a:latin typeface="Arial" charset="0"/>
              </a:rPr>
              <a:t>c(</a:t>
            </a:r>
            <a:r>
              <a:rPr lang="en-US" dirty="0" err="1">
                <a:solidFill>
                  <a:srgbClr val="C00000"/>
                </a:solidFill>
                <a:latin typeface="Arial" charset="0"/>
              </a:rPr>
              <a:t>x,y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):</a:t>
            </a:r>
            <a:r>
              <a:rPr lang="en-US" sz="2400" dirty="0"/>
              <a:t> link cost from node x to y;  = ∞ if not direct neighbors</a:t>
            </a:r>
          </a:p>
          <a:p>
            <a:r>
              <a:rPr lang="en-US" dirty="0">
                <a:solidFill>
                  <a:srgbClr val="C00000"/>
                </a:solidFill>
                <a:latin typeface="Arial" charset="0"/>
              </a:rPr>
              <a:t>D(v):</a:t>
            </a:r>
            <a:r>
              <a:rPr lang="en-US" sz="2400" dirty="0"/>
              <a:t> current estimate of cost of path from source to destination v</a:t>
            </a:r>
          </a:p>
          <a:p>
            <a:r>
              <a:rPr lang="en-US" dirty="0">
                <a:solidFill>
                  <a:srgbClr val="C00000"/>
                </a:solidFill>
                <a:latin typeface="Arial" charset="0"/>
              </a:rPr>
              <a:t>p(v):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C00000"/>
                </a:solidFill>
              </a:rPr>
              <a:t>predecessor node</a:t>
            </a:r>
            <a:r>
              <a:rPr lang="en-US" sz="2400" dirty="0"/>
              <a:t>) the last node before v on the path from source to v</a:t>
            </a:r>
          </a:p>
          <a:p>
            <a:r>
              <a:rPr lang="en-US" dirty="0">
                <a:solidFill>
                  <a:srgbClr val="C00000"/>
                </a:solidFill>
                <a:latin typeface="Arial" charset="0"/>
              </a:rPr>
              <a:t>N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'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:</a:t>
            </a:r>
            <a:r>
              <a:rPr lang="en-US" sz="2400" dirty="0"/>
              <a:t> set of nodes whose least cost path is definitively known</a:t>
            </a: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EE073403-AB26-5048-ABA0-EF779C4C5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82" y="365125"/>
            <a:ext cx="1387358" cy="91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1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Dijsktra’s</a:t>
            </a:r>
            <a:r>
              <a:rPr lang="en-US" dirty="0"/>
              <a:t> Algorithm</a:t>
            </a:r>
            <a:endParaRPr lang="en-US" sz="5400" dirty="0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665413" y="1458914"/>
            <a:ext cx="6221412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Arial" charset="0"/>
              </a:rPr>
              <a:t>1  </a:t>
            </a:r>
            <a:r>
              <a:rPr lang="en-US" sz="2000" b="1" i="1" dirty="0">
                <a:latin typeface="Arial" charset="0"/>
              </a:rPr>
              <a:t>Initialization:</a:t>
            </a:r>
            <a:r>
              <a:rPr lang="en-US" sz="2000" dirty="0">
                <a:latin typeface="Arial" charset="0"/>
              </a:rPr>
              <a:t>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2    N</a:t>
            </a:r>
            <a:r>
              <a:rPr lang="en-US" sz="2000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= {u}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3    for all nodes v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4      if v adjacent to u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5          then D(v) = c(</a:t>
            </a:r>
            <a:r>
              <a:rPr lang="en-US" sz="2000" dirty="0" err="1">
                <a:latin typeface="Arial" charset="0"/>
              </a:rPr>
              <a:t>u,v</a:t>
            </a:r>
            <a:r>
              <a:rPr lang="en-US" sz="2000" dirty="0">
                <a:latin typeface="Arial" charset="0"/>
              </a:rPr>
              <a:t>)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6      else D(v) = </a:t>
            </a:r>
            <a:r>
              <a:rPr lang="en-US" sz="2000" dirty="0">
                <a:latin typeface="Arial" charset="0"/>
                <a:cs typeface="Arial" charset="0"/>
              </a:rPr>
              <a:t>∞</a:t>
            </a:r>
            <a:r>
              <a:rPr lang="en-US" sz="2000" dirty="0">
                <a:latin typeface="Arial" charset="0"/>
              </a:rPr>
              <a:t>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7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8   </a:t>
            </a:r>
            <a:r>
              <a:rPr lang="en-US" sz="2000" b="1" i="1" dirty="0">
                <a:latin typeface="Arial" charset="0"/>
              </a:rPr>
              <a:t>Loop</a:t>
            </a:r>
            <a:r>
              <a:rPr lang="en-US" sz="2000" i="1" dirty="0">
                <a:latin typeface="Arial" charset="0"/>
              </a:rPr>
              <a:t> </a:t>
            </a:r>
            <a:endParaRPr lang="en-US" sz="2000" dirty="0">
              <a:latin typeface="Arial" charset="0"/>
            </a:endParaRPr>
          </a:p>
          <a:p>
            <a:pPr eaLnBrk="0" hangingPunct="0"/>
            <a:r>
              <a:rPr lang="en-US" sz="2000" dirty="0">
                <a:latin typeface="Arial" charset="0"/>
              </a:rPr>
              <a:t>9     find w not in N</a:t>
            </a:r>
            <a:r>
              <a:rPr lang="en-US" sz="2000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such that D(w) is a minimum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10    add w to N</a:t>
            </a:r>
            <a:r>
              <a:rPr lang="en-US" sz="2000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11    update D(v) for all v adjacent to w and not in N</a:t>
            </a:r>
            <a:r>
              <a:rPr lang="en-US" sz="2000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: </a:t>
            </a:r>
          </a:p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Arial" charset="0"/>
              </a:rPr>
              <a:t>12       D(v) = min( D(v), D(w) + c(</a:t>
            </a:r>
            <a:r>
              <a:rPr lang="en-US" sz="2000" dirty="0" err="1">
                <a:solidFill>
                  <a:srgbClr val="C00000"/>
                </a:solidFill>
                <a:latin typeface="Arial" charset="0"/>
              </a:rPr>
              <a:t>w,v</a:t>
            </a:r>
            <a:r>
              <a:rPr lang="en-US" sz="2000" dirty="0">
                <a:solidFill>
                  <a:srgbClr val="C00000"/>
                </a:solidFill>
                <a:latin typeface="Arial" charset="0"/>
              </a:rPr>
              <a:t>) )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13    /* new cost to v is either old cost to v or known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14     shortest path cost to w plus cost from w to v */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15  </a:t>
            </a:r>
            <a:r>
              <a:rPr lang="en-US" sz="2000" b="1" i="1" dirty="0">
                <a:latin typeface="Arial" charset="0"/>
              </a:rPr>
              <a:t>until all nodes in N</a:t>
            </a:r>
            <a:r>
              <a:rPr lang="en-US" sz="2000" b="1" i="1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</a:t>
            </a:r>
          </a:p>
        </p:txBody>
      </p:sp>
      <p:sp>
        <p:nvSpPr>
          <p:cNvPr id="22532" name="Freeform 4"/>
          <p:cNvSpPr>
            <a:spLocks/>
          </p:cNvSpPr>
          <p:nvPr/>
        </p:nvSpPr>
        <p:spPr bwMode="auto">
          <a:xfrm>
            <a:off x="2124075" y="3543301"/>
            <a:ext cx="800100" cy="2886075"/>
          </a:xfrm>
          <a:custGeom>
            <a:avLst/>
            <a:gdLst>
              <a:gd name="T0" fmla="*/ 800100 w 504"/>
              <a:gd name="T1" fmla="*/ 2533650 h 1818"/>
              <a:gd name="T2" fmla="*/ 190500 w 504"/>
              <a:gd name="T3" fmla="*/ 2543175 h 1818"/>
              <a:gd name="T4" fmla="*/ 142875 w 504"/>
              <a:gd name="T5" fmla="*/ 304800 h 1818"/>
              <a:gd name="T6" fmla="*/ 628650 w 504"/>
              <a:gd name="T7" fmla="*/ 228600 h 1818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1818"/>
              <a:gd name="T14" fmla="*/ 504 w 504"/>
              <a:gd name="T15" fmla="*/ 1818 h 18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0E324C-0733-F442-B6EC-33549ABC019F}"/>
              </a:ext>
            </a:extLst>
          </p:cNvPr>
          <p:cNvSpPr txBox="1"/>
          <p:nvPr/>
        </p:nvSpPr>
        <p:spPr>
          <a:xfrm>
            <a:off x="7553265" y="1865442"/>
            <a:ext cx="2988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Initial estimates of distances are just the link costs of neighbors.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9FF58D14-4F37-E94F-94B6-D8785F7A0234}"/>
              </a:ext>
            </a:extLst>
          </p:cNvPr>
          <p:cNvSpPr/>
          <p:nvPr/>
        </p:nvSpPr>
        <p:spPr>
          <a:xfrm>
            <a:off x="6810070" y="1458914"/>
            <a:ext cx="634084" cy="180010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AB43B8-7B80-0841-8020-D1B726B2BAC7}"/>
              </a:ext>
            </a:extLst>
          </p:cNvPr>
          <p:cNvSpPr txBox="1"/>
          <p:nvPr/>
        </p:nvSpPr>
        <p:spPr>
          <a:xfrm>
            <a:off x="8904410" y="3609461"/>
            <a:ext cx="2988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Least cost node among all estimates. This cost cannot decrease further.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C34E866-E24E-F346-8596-22A47373CE27}"/>
              </a:ext>
            </a:extLst>
          </p:cNvPr>
          <p:cNvSpPr/>
          <p:nvPr/>
        </p:nvSpPr>
        <p:spPr>
          <a:xfrm>
            <a:off x="8252741" y="3790951"/>
            <a:ext cx="634084" cy="659419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16E0B90-7466-6844-AC5B-1DBC3C4F36FD}"/>
              </a:ext>
            </a:extLst>
          </p:cNvPr>
          <p:cNvSpPr/>
          <p:nvPr/>
        </p:nvSpPr>
        <p:spPr>
          <a:xfrm>
            <a:off x="8710246" y="4625124"/>
            <a:ext cx="562708" cy="1084014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09510-531B-FB47-8925-47CEE3C97A5E}"/>
              </a:ext>
            </a:extLst>
          </p:cNvPr>
          <p:cNvSpPr txBox="1"/>
          <p:nvPr/>
        </p:nvSpPr>
        <p:spPr>
          <a:xfrm>
            <a:off x="9428163" y="4905521"/>
            <a:ext cx="2366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Relaxation</a:t>
            </a:r>
          </a:p>
        </p:txBody>
      </p:sp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2AFF042E-567B-A443-AE57-FFBD0B858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82" y="365125"/>
            <a:ext cx="1387358" cy="91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1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  <p:bldP spid="2" grpId="0"/>
      <p:bldP spid="3" grpId="0" animBg="1"/>
      <p:bldP spid="8" grpId="0"/>
      <p:bldP spid="9" grpId="0" animBg="1"/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779A86A-A5E2-4B46-8AC3-76B849905319}"/>
              </a:ext>
            </a:extLst>
          </p:cNvPr>
          <p:cNvCxnSpPr>
            <a:cxnSpLocks/>
          </p:cNvCxnSpPr>
          <p:nvPr/>
        </p:nvCxnSpPr>
        <p:spPr>
          <a:xfrm>
            <a:off x="6488666" y="2907900"/>
            <a:ext cx="1113006" cy="1163175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97F7742-61C6-A544-8D7B-8BDE515E257E}"/>
              </a:ext>
            </a:extLst>
          </p:cNvPr>
          <p:cNvCxnSpPr>
            <a:cxnSpLocks/>
          </p:cNvCxnSpPr>
          <p:nvPr/>
        </p:nvCxnSpPr>
        <p:spPr>
          <a:xfrm>
            <a:off x="6353956" y="3027608"/>
            <a:ext cx="1213253" cy="191673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87">
            <a:extLst>
              <a:ext uri="{FF2B5EF4-FFF2-40B4-BE49-F238E27FC236}">
                <a16:creationId xmlns:a16="http://schemas.microsoft.com/office/drawing/2014/main" id="{312A0B50-23C9-B645-B7DA-3A234E7A7EF6}"/>
              </a:ext>
            </a:extLst>
          </p:cNvPr>
          <p:cNvSpPr/>
          <p:nvPr/>
        </p:nvSpPr>
        <p:spPr>
          <a:xfrm rot="1542643">
            <a:off x="2640326" y="3998367"/>
            <a:ext cx="4847584" cy="1771209"/>
          </a:xfrm>
          <a:custGeom>
            <a:avLst/>
            <a:gdLst>
              <a:gd name="connsiteX0" fmla="*/ 0 w 3305908"/>
              <a:gd name="connsiteY0" fmla="*/ 1348154 h 1407232"/>
              <a:gd name="connsiteX1" fmla="*/ 82062 w 3305908"/>
              <a:gd name="connsiteY1" fmla="*/ 1277815 h 1407232"/>
              <a:gd name="connsiteX2" fmla="*/ 117231 w 3305908"/>
              <a:gd name="connsiteY2" fmla="*/ 1254369 h 1407232"/>
              <a:gd name="connsiteX3" fmla="*/ 152400 w 3305908"/>
              <a:gd name="connsiteY3" fmla="*/ 1266092 h 1407232"/>
              <a:gd name="connsiteX4" fmla="*/ 199292 w 3305908"/>
              <a:gd name="connsiteY4" fmla="*/ 1289538 h 1407232"/>
              <a:gd name="connsiteX5" fmla="*/ 234462 w 3305908"/>
              <a:gd name="connsiteY5" fmla="*/ 1301261 h 1407232"/>
              <a:gd name="connsiteX6" fmla="*/ 281354 w 3305908"/>
              <a:gd name="connsiteY6" fmla="*/ 1324708 h 1407232"/>
              <a:gd name="connsiteX7" fmla="*/ 339969 w 3305908"/>
              <a:gd name="connsiteY7" fmla="*/ 1336431 h 1407232"/>
              <a:gd name="connsiteX8" fmla="*/ 386862 w 3305908"/>
              <a:gd name="connsiteY8" fmla="*/ 1348154 h 1407232"/>
              <a:gd name="connsiteX9" fmla="*/ 422031 w 3305908"/>
              <a:gd name="connsiteY9" fmla="*/ 1359877 h 1407232"/>
              <a:gd name="connsiteX10" fmla="*/ 504092 w 3305908"/>
              <a:gd name="connsiteY10" fmla="*/ 1371600 h 1407232"/>
              <a:gd name="connsiteX11" fmla="*/ 539262 w 3305908"/>
              <a:gd name="connsiteY11" fmla="*/ 1383323 h 1407232"/>
              <a:gd name="connsiteX12" fmla="*/ 586154 w 3305908"/>
              <a:gd name="connsiteY12" fmla="*/ 1406769 h 1407232"/>
              <a:gd name="connsiteX13" fmla="*/ 703385 w 3305908"/>
              <a:gd name="connsiteY13" fmla="*/ 1395046 h 1407232"/>
              <a:gd name="connsiteX14" fmla="*/ 762000 w 3305908"/>
              <a:gd name="connsiteY14" fmla="*/ 1371600 h 1407232"/>
              <a:gd name="connsiteX15" fmla="*/ 808892 w 3305908"/>
              <a:gd name="connsiteY15" fmla="*/ 1301261 h 1407232"/>
              <a:gd name="connsiteX16" fmla="*/ 855785 w 3305908"/>
              <a:gd name="connsiteY16" fmla="*/ 1219200 h 1407232"/>
              <a:gd name="connsiteX17" fmla="*/ 879231 w 3305908"/>
              <a:gd name="connsiteY17" fmla="*/ 1148861 h 1407232"/>
              <a:gd name="connsiteX18" fmla="*/ 890954 w 3305908"/>
              <a:gd name="connsiteY18" fmla="*/ 1113692 h 1407232"/>
              <a:gd name="connsiteX19" fmla="*/ 902677 w 3305908"/>
              <a:gd name="connsiteY19" fmla="*/ 1066800 h 1407232"/>
              <a:gd name="connsiteX20" fmla="*/ 914400 w 3305908"/>
              <a:gd name="connsiteY20" fmla="*/ 1031631 h 1407232"/>
              <a:gd name="connsiteX21" fmla="*/ 926123 w 3305908"/>
              <a:gd name="connsiteY21" fmla="*/ 973015 h 1407232"/>
              <a:gd name="connsiteX22" fmla="*/ 973015 w 3305908"/>
              <a:gd name="connsiteY22" fmla="*/ 867508 h 1407232"/>
              <a:gd name="connsiteX23" fmla="*/ 996462 w 3305908"/>
              <a:gd name="connsiteY23" fmla="*/ 844061 h 1407232"/>
              <a:gd name="connsiteX24" fmla="*/ 1043354 w 3305908"/>
              <a:gd name="connsiteY24" fmla="*/ 832338 h 1407232"/>
              <a:gd name="connsiteX25" fmla="*/ 1101969 w 3305908"/>
              <a:gd name="connsiteY25" fmla="*/ 844061 h 1407232"/>
              <a:gd name="connsiteX26" fmla="*/ 1137139 w 3305908"/>
              <a:gd name="connsiteY26" fmla="*/ 867508 h 1407232"/>
              <a:gd name="connsiteX27" fmla="*/ 1184031 w 3305908"/>
              <a:gd name="connsiteY27" fmla="*/ 879231 h 1407232"/>
              <a:gd name="connsiteX28" fmla="*/ 1219200 w 3305908"/>
              <a:gd name="connsiteY28" fmla="*/ 902677 h 1407232"/>
              <a:gd name="connsiteX29" fmla="*/ 1406769 w 3305908"/>
              <a:gd name="connsiteY29" fmla="*/ 937846 h 1407232"/>
              <a:gd name="connsiteX30" fmla="*/ 1535723 w 3305908"/>
              <a:gd name="connsiteY30" fmla="*/ 926123 h 1407232"/>
              <a:gd name="connsiteX31" fmla="*/ 1617785 w 3305908"/>
              <a:gd name="connsiteY31" fmla="*/ 914400 h 1407232"/>
              <a:gd name="connsiteX32" fmla="*/ 1688123 w 3305908"/>
              <a:gd name="connsiteY32" fmla="*/ 867508 h 1407232"/>
              <a:gd name="connsiteX33" fmla="*/ 1735015 w 3305908"/>
              <a:gd name="connsiteY33" fmla="*/ 797169 h 1407232"/>
              <a:gd name="connsiteX34" fmla="*/ 1770185 w 3305908"/>
              <a:gd name="connsiteY34" fmla="*/ 691661 h 1407232"/>
              <a:gd name="connsiteX35" fmla="*/ 1781908 w 3305908"/>
              <a:gd name="connsiteY35" fmla="*/ 656492 h 1407232"/>
              <a:gd name="connsiteX36" fmla="*/ 1852246 w 3305908"/>
              <a:gd name="connsiteY36" fmla="*/ 539261 h 1407232"/>
              <a:gd name="connsiteX37" fmla="*/ 1875692 w 3305908"/>
              <a:gd name="connsiteY37" fmla="*/ 504092 h 1407232"/>
              <a:gd name="connsiteX38" fmla="*/ 1934308 w 3305908"/>
              <a:gd name="connsiteY38" fmla="*/ 433754 h 1407232"/>
              <a:gd name="connsiteX39" fmla="*/ 1969477 w 3305908"/>
              <a:gd name="connsiteY39" fmla="*/ 422031 h 1407232"/>
              <a:gd name="connsiteX40" fmla="*/ 2028092 w 3305908"/>
              <a:gd name="connsiteY40" fmla="*/ 445477 h 1407232"/>
              <a:gd name="connsiteX41" fmla="*/ 2121877 w 3305908"/>
              <a:gd name="connsiteY41" fmla="*/ 468923 h 1407232"/>
              <a:gd name="connsiteX42" fmla="*/ 2168769 w 3305908"/>
              <a:gd name="connsiteY42" fmla="*/ 480646 h 1407232"/>
              <a:gd name="connsiteX43" fmla="*/ 2239108 w 3305908"/>
              <a:gd name="connsiteY43" fmla="*/ 504092 h 1407232"/>
              <a:gd name="connsiteX44" fmla="*/ 2344615 w 3305908"/>
              <a:gd name="connsiteY44" fmla="*/ 527538 h 1407232"/>
              <a:gd name="connsiteX45" fmla="*/ 2579077 w 3305908"/>
              <a:gd name="connsiteY45" fmla="*/ 492369 h 1407232"/>
              <a:gd name="connsiteX46" fmla="*/ 2614246 w 3305908"/>
              <a:gd name="connsiteY46" fmla="*/ 468923 h 1407232"/>
              <a:gd name="connsiteX47" fmla="*/ 2637692 w 3305908"/>
              <a:gd name="connsiteY47" fmla="*/ 433754 h 1407232"/>
              <a:gd name="connsiteX48" fmla="*/ 2649415 w 3305908"/>
              <a:gd name="connsiteY48" fmla="*/ 398585 h 1407232"/>
              <a:gd name="connsiteX49" fmla="*/ 2672862 w 3305908"/>
              <a:gd name="connsiteY49" fmla="*/ 351692 h 1407232"/>
              <a:gd name="connsiteX50" fmla="*/ 2708031 w 3305908"/>
              <a:gd name="connsiteY50" fmla="*/ 234461 h 1407232"/>
              <a:gd name="connsiteX51" fmla="*/ 2719754 w 3305908"/>
              <a:gd name="connsiteY51" fmla="*/ 199292 h 1407232"/>
              <a:gd name="connsiteX52" fmla="*/ 2731477 w 3305908"/>
              <a:gd name="connsiteY52" fmla="*/ 164123 h 1407232"/>
              <a:gd name="connsiteX53" fmla="*/ 2754923 w 3305908"/>
              <a:gd name="connsiteY53" fmla="*/ 128954 h 1407232"/>
              <a:gd name="connsiteX54" fmla="*/ 2766646 w 3305908"/>
              <a:gd name="connsiteY54" fmla="*/ 93785 h 1407232"/>
              <a:gd name="connsiteX55" fmla="*/ 2813539 w 3305908"/>
              <a:gd name="connsiteY55" fmla="*/ 46892 h 1407232"/>
              <a:gd name="connsiteX56" fmla="*/ 2883877 w 3305908"/>
              <a:gd name="connsiteY56" fmla="*/ 0 h 1407232"/>
              <a:gd name="connsiteX57" fmla="*/ 3071446 w 3305908"/>
              <a:gd name="connsiteY57" fmla="*/ 23446 h 1407232"/>
              <a:gd name="connsiteX58" fmla="*/ 3130062 w 3305908"/>
              <a:gd name="connsiteY58" fmla="*/ 35169 h 1407232"/>
              <a:gd name="connsiteX59" fmla="*/ 3165231 w 3305908"/>
              <a:gd name="connsiteY59" fmla="*/ 46892 h 1407232"/>
              <a:gd name="connsiteX60" fmla="*/ 3305908 w 3305908"/>
              <a:gd name="connsiteY60" fmla="*/ 58615 h 14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305908" h="1407232">
                <a:moveTo>
                  <a:pt x="0" y="1348154"/>
                </a:moveTo>
                <a:cubicBezTo>
                  <a:pt x="27354" y="1324708"/>
                  <a:pt x="53929" y="1300321"/>
                  <a:pt x="82062" y="1277815"/>
                </a:cubicBezTo>
                <a:cubicBezTo>
                  <a:pt x="93064" y="1269013"/>
                  <a:pt x="103333" y="1256685"/>
                  <a:pt x="117231" y="1254369"/>
                </a:cubicBezTo>
                <a:cubicBezTo>
                  <a:pt x="129420" y="1252338"/>
                  <a:pt x="141042" y="1261224"/>
                  <a:pt x="152400" y="1266092"/>
                </a:cubicBezTo>
                <a:cubicBezTo>
                  <a:pt x="168463" y="1272976"/>
                  <a:pt x="183229" y="1282654"/>
                  <a:pt x="199292" y="1289538"/>
                </a:cubicBezTo>
                <a:cubicBezTo>
                  <a:pt x="210650" y="1294406"/>
                  <a:pt x="223104" y="1296393"/>
                  <a:pt x="234462" y="1301261"/>
                </a:cubicBezTo>
                <a:cubicBezTo>
                  <a:pt x="250525" y="1308145"/>
                  <a:pt x="264775" y="1319182"/>
                  <a:pt x="281354" y="1324708"/>
                </a:cubicBezTo>
                <a:cubicBezTo>
                  <a:pt x="300257" y="1331009"/>
                  <a:pt x="320518" y="1332109"/>
                  <a:pt x="339969" y="1336431"/>
                </a:cubicBezTo>
                <a:cubicBezTo>
                  <a:pt x="355697" y="1339926"/>
                  <a:pt x="371370" y="1343728"/>
                  <a:pt x="386862" y="1348154"/>
                </a:cubicBezTo>
                <a:cubicBezTo>
                  <a:pt x="398744" y="1351549"/>
                  <a:pt x="409914" y="1357454"/>
                  <a:pt x="422031" y="1359877"/>
                </a:cubicBezTo>
                <a:cubicBezTo>
                  <a:pt x="449126" y="1365296"/>
                  <a:pt x="476738" y="1367692"/>
                  <a:pt x="504092" y="1371600"/>
                </a:cubicBezTo>
                <a:cubicBezTo>
                  <a:pt x="515815" y="1375508"/>
                  <a:pt x="527904" y="1378455"/>
                  <a:pt x="539262" y="1383323"/>
                </a:cubicBezTo>
                <a:cubicBezTo>
                  <a:pt x="555325" y="1390207"/>
                  <a:pt x="568723" y="1405524"/>
                  <a:pt x="586154" y="1406769"/>
                </a:cubicBezTo>
                <a:cubicBezTo>
                  <a:pt x="625326" y="1409567"/>
                  <a:pt x="664308" y="1398954"/>
                  <a:pt x="703385" y="1395046"/>
                </a:cubicBezTo>
                <a:cubicBezTo>
                  <a:pt x="722923" y="1387231"/>
                  <a:pt x="746272" y="1385581"/>
                  <a:pt x="762000" y="1371600"/>
                </a:cubicBezTo>
                <a:cubicBezTo>
                  <a:pt x="783061" y="1352879"/>
                  <a:pt x="793261" y="1324707"/>
                  <a:pt x="808892" y="1301261"/>
                </a:cubicBezTo>
                <a:cubicBezTo>
                  <a:pt x="830043" y="1269534"/>
                  <a:pt x="840909" y="1256389"/>
                  <a:pt x="855785" y="1219200"/>
                </a:cubicBezTo>
                <a:cubicBezTo>
                  <a:pt x="864964" y="1196253"/>
                  <a:pt x="871416" y="1172307"/>
                  <a:pt x="879231" y="1148861"/>
                </a:cubicBezTo>
                <a:cubicBezTo>
                  <a:pt x="883139" y="1137138"/>
                  <a:pt x="887957" y="1125680"/>
                  <a:pt x="890954" y="1113692"/>
                </a:cubicBezTo>
                <a:cubicBezTo>
                  <a:pt x="894862" y="1098061"/>
                  <a:pt x="898251" y="1082292"/>
                  <a:pt x="902677" y="1066800"/>
                </a:cubicBezTo>
                <a:cubicBezTo>
                  <a:pt x="906072" y="1054918"/>
                  <a:pt x="911403" y="1043619"/>
                  <a:pt x="914400" y="1031631"/>
                </a:cubicBezTo>
                <a:cubicBezTo>
                  <a:pt x="919233" y="1012300"/>
                  <a:pt x="920880" y="992239"/>
                  <a:pt x="926123" y="973015"/>
                </a:cubicBezTo>
                <a:cubicBezTo>
                  <a:pt x="939585" y="923654"/>
                  <a:pt x="944092" y="903662"/>
                  <a:pt x="973015" y="867508"/>
                </a:cubicBezTo>
                <a:cubicBezTo>
                  <a:pt x="979920" y="858877"/>
                  <a:pt x="986576" y="849004"/>
                  <a:pt x="996462" y="844061"/>
                </a:cubicBezTo>
                <a:cubicBezTo>
                  <a:pt x="1010873" y="836856"/>
                  <a:pt x="1027723" y="836246"/>
                  <a:pt x="1043354" y="832338"/>
                </a:cubicBezTo>
                <a:cubicBezTo>
                  <a:pt x="1062892" y="836246"/>
                  <a:pt x="1083312" y="837065"/>
                  <a:pt x="1101969" y="844061"/>
                </a:cubicBezTo>
                <a:cubicBezTo>
                  <a:pt x="1115162" y="849008"/>
                  <a:pt x="1124189" y="861958"/>
                  <a:pt x="1137139" y="867508"/>
                </a:cubicBezTo>
                <a:cubicBezTo>
                  <a:pt x="1151948" y="873855"/>
                  <a:pt x="1168400" y="875323"/>
                  <a:pt x="1184031" y="879231"/>
                </a:cubicBezTo>
                <a:cubicBezTo>
                  <a:pt x="1195754" y="887046"/>
                  <a:pt x="1206325" y="896955"/>
                  <a:pt x="1219200" y="902677"/>
                </a:cubicBezTo>
                <a:cubicBezTo>
                  <a:pt x="1292087" y="935071"/>
                  <a:pt x="1320099" y="929179"/>
                  <a:pt x="1406769" y="937846"/>
                </a:cubicBezTo>
                <a:cubicBezTo>
                  <a:pt x="1449754" y="933938"/>
                  <a:pt x="1492825" y="930889"/>
                  <a:pt x="1535723" y="926123"/>
                </a:cubicBezTo>
                <a:cubicBezTo>
                  <a:pt x="1563186" y="923072"/>
                  <a:pt x="1591995" y="924319"/>
                  <a:pt x="1617785" y="914400"/>
                </a:cubicBezTo>
                <a:cubicBezTo>
                  <a:pt x="1644085" y="904285"/>
                  <a:pt x="1688123" y="867508"/>
                  <a:pt x="1688123" y="867508"/>
                </a:cubicBezTo>
                <a:cubicBezTo>
                  <a:pt x="1703754" y="844062"/>
                  <a:pt x="1726104" y="823902"/>
                  <a:pt x="1735015" y="797169"/>
                </a:cubicBezTo>
                <a:lnTo>
                  <a:pt x="1770185" y="691661"/>
                </a:lnTo>
                <a:cubicBezTo>
                  <a:pt x="1774093" y="679938"/>
                  <a:pt x="1776382" y="667545"/>
                  <a:pt x="1781908" y="656492"/>
                </a:cubicBezTo>
                <a:cubicBezTo>
                  <a:pt x="1817955" y="584397"/>
                  <a:pt x="1795661" y="624139"/>
                  <a:pt x="1852246" y="539261"/>
                </a:cubicBezTo>
                <a:lnTo>
                  <a:pt x="1875692" y="504092"/>
                </a:lnTo>
                <a:cubicBezTo>
                  <a:pt x="1892992" y="478143"/>
                  <a:pt x="1907231" y="451805"/>
                  <a:pt x="1934308" y="433754"/>
                </a:cubicBezTo>
                <a:cubicBezTo>
                  <a:pt x="1944590" y="426899"/>
                  <a:pt x="1957754" y="425939"/>
                  <a:pt x="1969477" y="422031"/>
                </a:cubicBezTo>
                <a:cubicBezTo>
                  <a:pt x="1989015" y="429846"/>
                  <a:pt x="2007979" y="439288"/>
                  <a:pt x="2028092" y="445477"/>
                </a:cubicBezTo>
                <a:cubicBezTo>
                  <a:pt x="2058891" y="454953"/>
                  <a:pt x="2090615" y="461108"/>
                  <a:pt x="2121877" y="468923"/>
                </a:cubicBezTo>
                <a:cubicBezTo>
                  <a:pt x="2137508" y="472831"/>
                  <a:pt x="2153484" y="475551"/>
                  <a:pt x="2168769" y="480646"/>
                </a:cubicBezTo>
                <a:cubicBezTo>
                  <a:pt x="2192215" y="488461"/>
                  <a:pt x="2215131" y="498098"/>
                  <a:pt x="2239108" y="504092"/>
                </a:cubicBezTo>
                <a:cubicBezTo>
                  <a:pt x="2305330" y="520648"/>
                  <a:pt x="2270201" y="512655"/>
                  <a:pt x="2344615" y="527538"/>
                </a:cubicBezTo>
                <a:cubicBezTo>
                  <a:pt x="2381310" y="524917"/>
                  <a:pt x="2525234" y="528264"/>
                  <a:pt x="2579077" y="492369"/>
                </a:cubicBezTo>
                <a:lnTo>
                  <a:pt x="2614246" y="468923"/>
                </a:lnTo>
                <a:cubicBezTo>
                  <a:pt x="2622061" y="457200"/>
                  <a:pt x="2631391" y="446356"/>
                  <a:pt x="2637692" y="433754"/>
                </a:cubicBezTo>
                <a:cubicBezTo>
                  <a:pt x="2643218" y="422701"/>
                  <a:pt x="2644547" y="409943"/>
                  <a:pt x="2649415" y="398585"/>
                </a:cubicBezTo>
                <a:cubicBezTo>
                  <a:pt x="2656299" y="382522"/>
                  <a:pt x="2665046" y="367323"/>
                  <a:pt x="2672862" y="351692"/>
                </a:cubicBezTo>
                <a:cubicBezTo>
                  <a:pt x="2690579" y="280824"/>
                  <a:pt x="2679490" y="320083"/>
                  <a:pt x="2708031" y="234461"/>
                </a:cubicBezTo>
                <a:lnTo>
                  <a:pt x="2719754" y="199292"/>
                </a:lnTo>
                <a:cubicBezTo>
                  <a:pt x="2723662" y="187569"/>
                  <a:pt x="2724622" y="174405"/>
                  <a:pt x="2731477" y="164123"/>
                </a:cubicBezTo>
                <a:cubicBezTo>
                  <a:pt x="2739292" y="152400"/>
                  <a:pt x="2748622" y="141556"/>
                  <a:pt x="2754923" y="128954"/>
                </a:cubicBezTo>
                <a:cubicBezTo>
                  <a:pt x="2760449" y="117901"/>
                  <a:pt x="2759464" y="103840"/>
                  <a:pt x="2766646" y="93785"/>
                </a:cubicBezTo>
                <a:cubicBezTo>
                  <a:pt x="2779495" y="75797"/>
                  <a:pt x="2795146" y="59154"/>
                  <a:pt x="2813539" y="46892"/>
                </a:cubicBezTo>
                <a:lnTo>
                  <a:pt x="2883877" y="0"/>
                </a:lnTo>
                <a:cubicBezTo>
                  <a:pt x="2991389" y="10751"/>
                  <a:pt x="2982568" y="7286"/>
                  <a:pt x="3071446" y="23446"/>
                </a:cubicBezTo>
                <a:cubicBezTo>
                  <a:pt x="3091050" y="27010"/>
                  <a:pt x="3110731" y="30336"/>
                  <a:pt x="3130062" y="35169"/>
                </a:cubicBezTo>
                <a:cubicBezTo>
                  <a:pt x="3142050" y="38166"/>
                  <a:pt x="3153114" y="44469"/>
                  <a:pt x="3165231" y="46892"/>
                </a:cubicBezTo>
                <a:cubicBezTo>
                  <a:pt x="3237662" y="61378"/>
                  <a:pt x="3240148" y="58615"/>
                  <a:pt x="3305908" y="58615"/>
                </a:cubicBezTo>
              </a:path>
            </a:pathLst>
          </a:custGeom>
          <a:noFill/>
          <a:ln w="50800">
            <a:solidFill>
              <a:schemeClr val="bg1">
                <a:lumMod val="75000"/>
              </a:schemeClr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39F1FF9C-38D9-DA4E-A0D7-881DDFBFCB8E}"/>
              </a:ext>
            </a:extLst>
          </p:cNvPr>
          <p:cNvSpPr/>
          <p:nvPr/>
        </p:nvSpPr>
        <p:spPr>
          <a:xfrm rot="719505">
            <a:off x="2678016" y="3522486"/>
            <a:ext cx="4803387" cy="1553723"/>
          </a:xfrm>
          <a:custGeom>
            <a:avLst/>
            <a:gdLst>
              <a:gd name="connsiteX0" fmla="*/ 0 w 3305908"/>
              <a:gd name="connsiteY0" fmla="*/ 1348154 h 1407232"/>
              <a:gd name="connsiteX1" fmla="*/ 82062 w 3305908"/>
              <a:gd name="connsiteY1" fmla="*/ 1277815 h 1407232"/>
              <a:gd name="connsiteX2" fmla="*/ 117231 w 3305908"/>
              <a:gd name="connsiteY2" fmla="*/ 1254369 h 1407232"/>
              <a:gd name="connsiteX3" fmla="*/ 152400 w 3305908"/>
              <a:gd name="connsiteY3" fmla="*/ 1266092 h 1407232"/>
              <a:gd name="connsiteX4" fmla="*/ 199292 w 3305908"/>
              <a:gd name="connsiteY4" fmla="*/ 1289538 h 1407232"/>
              <a:gd name="connsiteX5" fmla="*/ 234462 w 3305908"/>
              <a:gd name="connsiteY5" fmla="*/ 1301261 h 1407232"/>
              <a:gd name="connsiteX6" fmla="*/ 281354 w 3305908"/>
              <a:gd name="connsiteY6" fmla="*/ 1324708 h 1407232"/>
              <a:gd name="connsiteX7" fmla="*/ 339969 w 3305908"/>
              <a:gd name="connsiteY7" fmla="*/ 1336431 h 1407232"/>
              <a:gd name="connsiteX8" fmla="*/ 386862 w 3305908"/>
              <a:gd name="connsiteY8" fmla="*/ 1348154 h 1407232"/>
              <a:gd name="connsiteX9" fmla="*/ 422031 w 3305908"/>
              <a:gd name="connsiteY9" fmla="*/ 1359877 h 1407232"/>
              <a:gd name="connsiteX10" fmla="*/ 504092 w 3305908"/>
              <a:gd name="connsiteY10" fmla="*/ 1371600 h 1407232"/>
              <a:gd name="connsiteX11" fmla="*/ 539262 w 3305908"/>
              <a:gd name="connsiteY11" fmla="*/ 1383323 h 1407232"/>
              <a:gd name="connsiteX12" fmla="*/ 586154 w 3305908"/>
              <a:gd name="connsiteY12" fmla="*/ 1406769 h 1407232"/>
              <a:gd name="connsiteX13" fmla="*/ 703385 w 3305908"/>
              <a:gd name="connsiteY13" fmla="*/ 1395046 h 1407232"/>
              <a:gd name="connsiteX14" fmla="*/ 762000 w 3305908"/>
              <a:gd name="connsiteY14" fmla="*/ 1371600 h 1407232"/>
              <a:gd name="connsiteX15" fmla="*/ 808892 w 3305908"/>
              <a:gd name="connsiteY15" fmla="*/ 1301261 h 1407232"/>
              <a:gd name="connsiteX16" fmla="*/ 855785 w 3305908"/>
              <a:gd name="connsiteY16" fmla="*/ 1219200 h 1407232"/>
              <a:gd name="connsiteX17" fmla="*/ 879231 w 3305908"/>
              <a:gd name="connsiteY17" fmla="*/ 1148861 h 1407232"/>
              <a:gd name="connsiteX18" fmla="*/ 890954 w 3305908"/>
              <a:gd name="connsiteY18" fmla="*/ 1113692 h 1407232"/>
              <a:gd name="connsiteX19" fmla="*/ 902677 w 3305908"/>
              <a:gd name="connsiteY19" fmla="*/ 1066800 h 1407232"/>
              <a:gd name="connsiteX20" fmla="*/ 914400 w 3305908"/>
              <a:gd name="connsiteY20" fmla="*/ 1031631 h 1407232"/>
              <a:gd name="connsiteX21" fmla="*/ 926123 w 3305908"/>
              <a:gd name="connsiteY21" fmla="*/ 973015 h 1407232"/>
              <a:gd name="connsiteX22" fmla="*/ 973015 w 3305908"/>
              <a:gd name="connsiteY22" fmla="*/ 867508 h 1407232"/>
              <a:gd name="connsiteX23" fmla="*/ 996462 w 3305908"/>
              <a:gd name="connsiteY23" fmla="*/ 844061 h 1407232"/>
              <a:gd name="connsiteX24" fmla="*/ 1043354 w 3305908"/>
              <a:gd name="connsiteY24" fmla="*/ 832338 h 1407232"/>
              <a:gd name="connsiteX25" fmla="*/ 1101969 w 3305908"/>
              <a:gd name="connsiteY25" fmla="*/ 844061 h 1407232"/>
              <a:gd name="connsiteX26" fmla="*/ 1137139 w 3305908"/>
              <a:gd name="connsiteY26" fmla="*/ 867508 h 1407232"/>
              <a:gd name="connsiteX27" fmla="*/ 1184031 w 3305908"/>
              <a:gd name="connsiteY27" fmla="*/ 879231 h 1407232"/>
              <a:gd name="connsiteX28" fmla="*/ 1219200 w 3305908"/>
              <a:gd name="connsiteY28" fmla="*/ 902677 h 1407232"/>
              <a:gd name="connsiteX29" fmla="*/ 1406769 w 3305908"/>
              <a:gd name="connsiteY29" fmla="*/ 937846 h 1407232"/>
              <a:gd name="connsiteX30" fmla="*/ 1535723 w 3305908"/>
              <a:gd name="connsiteY30" fmla="*/ 926123 h 1407232"/>
              <a:gd name="connsiteX31" fmla="*/ 1617785 w 3305908"/>
              <a:gd name="connsiteY31" fmla="*/ 914400 h 1407232"/>
              <a:gd name="connsiteX32" fmla="*/ 1688123 w 3305908"/>
              <a:gd name="connsiteY32" fmla="*/ 867508 h 1407232"/>
              <a:gd name="connsiteX33" fmla="*/ 1735015 w 3305908"/>
              <a:gd name="connsiteY33" fmla="*/ 797169 h 1407232"/>
              <a:gd name="connsiteX34" fmla="*/ 1770185 w 3305908"/>
              <a:gd name="connsiteY34" fmla="*/ 691661 h 1407232"/>
              <a:gd name="connsiteX35" fmla="*/ 1781908 w 3305908"/>
              <a:gd name="connsiteY35" fmla="*/ 656492 h 1407232"/>
              <a:gd name="connsiteX36" fmla="*/ 1852246 w 3305908"/>
              <a:gd name="connsiteY36" fmla="*/ 539261 h 1407232"/>
              <a:gd name="connsiteX37" fmla="*/ 1875692 w 3305908"/>
              <a:gd name="connsiteY37" fmla="*/ 504092 h 1407232"/>
              <a:gd name="connsiteX38" fmla="*/ 1934308 w 3305908"/>
              <a:gd name="connsiteY38" fmla="*/ 433754 h 1407232"/>
              <a:gd name="connsiteX39" fmla="*/ 1969477 w 3305908"/>
              <a:gd name="connsiteY39" fmla="*/ 422031 h 1407232"/>
              <a:gd name="connsiteX40" fmla="*/ 2028092 w 3305908"/>
              <a:gd name="connsiteY40" fmla="*/ 445477 h 1407232"/>
              <a:gd name="connsiteX41" fmla="*/ 2121877 w 3305908"/>
              <a:gd name="connsiteY41" fmla="*/ 468923 h 1407232"/>
              <a:gd name="connsiteX42" fmla="*/ 2168769 w 3305908"/>
              <a:gd name="connsiteY42" fmla="*/ 480646 h 1407232"/>
              <a:gd name="connsiteX43" fmla="*/ 2239108 w 3305908"/>
              <a:gd name="connsiteY43" fmla="*/ 504092 h 1407232"/>
              <a:gd name="connsiteX44" fmla="*/ 2344615 w 3305908"/>
              <a:gd name="connsiteY44" fmla="*/ 527538 h 1407232"/>
              <a:gd name="connsiteX45" fmla="*/ 2579077 w 3305908"/>
              <a:gd name="connsiteY45" fmla="*/ 492369 h 1407232"/>
              <a:gd name="connsiteX46" fmla="*/ 2614246 w 3305908"/>
              <a:gd name="connsiteY46" fmla="*/ 468923 h 1407232"/>
              <a:gd name="connsiteX47" fmla="*/ 2637692 w 3305908"/>
              <a:gd name="connsiteY47" fmla="*/ 433754 h 1407232"/>
              <a:gd name="connsiteX48" fmla="*/ 2649415 w 3305908"/>
              <a:gd name="connsiteY48" fmla="*/ 398585 h 1407232"/>
              <a:gd name="connsiteX49" fmla="*/ 2672862 w 3305908"/>
              <a:gd name="connsiteY49" fmla="*/ 351692 h 1407232"/>
              <a:gd name="connsiteX50" fmla="*/ 2708031 w 3305908"/>
              <a:gd name="connsiteY50" fmla="*/ 234461 h 1407232"/>
              <a:gd name="connsiteX51" fmla="*/ 2719754 w 3305908"/>
              <a:gd name="connsiteY51" fmla="*/ 199292 h 1407232"/>
              <a:gd name="connsiteX52" fmla="*/ 2731477 w 3305908"/>
              <a:gd name="connsiteY52" fmla="*/ 164123 h 1407232"/>
              <a:gd name="connsiteX53" fmla="*/ 2754923 w 3305908"/>
              <a:gd name="connsiteY53" fmla="*/ 128954 h 1407232"/>
              <a:gd name="connsiteX54" fmla="*/ 2766646 w 3305908"/>
              <a:gd name="connsiteY54" fmla="*/ 93785 h 1407232"/>
              <a:gd name="connsiteX55" fmla="*/ 2813539 w 3305908"/>
              <a:gd name="connsiteY55" fmla="*/ 46892 h 1407232"/>
              <a:gd name="connsiteX56" fmla="*/ 2883877 w 3305908"/>
              <a:gd name="connsiteY56" fmla="*/ 0 h 1407232"/>
              <a:gd name="connsiteX57" fmla="*/ 3071446 w 3305908"/>
              <a:gd name="connsiteY57" fmla="*/ 23446 h 1407232"/>
              <a:gd name="connsiteX58" fmla="*/ 3130062 w 3305908"/>
              <a:gd name="connsiteY58" fmla="*/ 35169 h 1407232"/>
              <a:gd name="connsiteX59" fmla="*/ 3165231 w 3305908"/>
              <a:gd name="connsiteY59" fmla="*/ 46892 h 1407232"/>
              <a:gd name="connsiteX60" fmla="*/ 3305908 w 3305908"/>
              <a:gd name="connsiteY60" fmla="*/ 58615 h 14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305908" h="1407232">
                <a:moveTo>
                  <a:pt x="0" y="1348154"/>
                </a:moveTo>
                <a:cubicBezTo>
                  <a:pt x="27354" y="1324708"/>
                  <a:pt x="53929" y="1300321"/>
                  <a:pt x="82062" y="1277815"/>
                </a:cubicBezTo>
                <a:cubicBezTo>
                  <a:pt x="93064" y="1269013"/>
                  <a:pt x="103333" y="1256685"/>
                  <a:pt x="117231" y="1254369"/>
                </a:cubicBezTo>
                <a:cubicBezTo>
                  <a:pt x="129420" y="1252338"/>
                  <a:pt x="141042" y="1261224"/>
                  <a:pt x="152400" y="1266092"/>
                </a:cubicBezTo>
                <a:cubicBezTo>
                  <a:pt x="168463" y="1272976"/>
                  <a:pt x="183229" y="1282654"/>
                  <a:pt x="199292" y="1289538"/>
                </a:cubicBezTo>
                <a:cubicBezTo>
                  <a:pt x="210650" y="1294406"/>
                  <a:pt x="223104" y="1296393"/>
                  <a:pt x="234462" y="1301261"/>
                </a:cubicBezTo>
                <a:cubicBezTo>
                  <a:pt x="250525" y="1308145"/>
                  <a:pt x="264775" y="1319182"/>
                  <a:pt x="281354" y="1324708"/>
                </a:cubicBezTo>
                <a:cubicBezTo>
                  <a:pt x="300257" y="1331009"/>
                  <a:pt x="320518" y="1332109"/>
                  <a:pt x="339969" y="1336431"/>
                </a:cubicBezTo>
                <a:cubicBezTo>
                  <a:pt x="355697" y="1339926"/>
                  <a:pt x="371370" y="1343728"/>
                  <a:pt x="386862" y="1348154"/>
                </a:cubicBezTo>
                <a:cubicBezTo>
                  <a:pt x="398744" y="1351549"/>
                  <a:pt x="409914" y="1357454"/>
                  <a:pt x="422031" y="1359877"/>
                </a:cubicBezTo>
                <a:cubicBezTo>
                  <a:pt x="449126" y="1365296"/>
                  <a:pt x="476738" y="1367692"/>
                  <a:pt x="504092" y="1371600"/>
                </a:cubicBezTo>
                <a:cubicBezTo>
                  <a:pt x="515815" y="1375508"/>
                  <a:pt x="527904" y="1378455"/>
                  <a:pt x="539262" y="1383323"/>
                </a:cubicBezTo>
                <a:cubicBezTo>
                  <a:pt x="555325" y="1390207"/>
                  <a:pt x="568723" y="1405524"/>
                  <a:pt x="586154" y="1406769"/>
                </a:cubicBezTo>
                <a:cubicBezTo>
                  <a:pt x="625326" y="1409567"/>
                  <a:pt x="664308" y="1398954"/>
                  <a:pt x="703385" y="1395046"/>
                </a:cubicBezTo>
                <a:cubicBezTo>
                  <a:pt x="722923" y="1387231"/>
                  <a:pt x="746272" y="1385581"/>
                  <a:pt x="762000" y="1371600"/>
                </a:cubicBezTo>
                <a:cubicBezTo>
                  <a:pt x="783061" y="1352879"/>
                  <a:pt x="793261" y="1324707"/>
                  <a:pt x="808892" y="1301261"/>
                </a:cubicBezTo>
                <a:cubicBezTo>
                  <a:pt x="830043" y="1269534"/>
                  <a:pt x="840909" y="1256389"/>
                  <a:pt x="855785" y="1219200"/>
                </a:cubicBezTo>
                <a:cubicBezTo>
                  <a:pt x="864964" y="1196253"/>
                  <a:pt x="871416" y="1172307"/>
                  <a:pt x="879231" y="1148861"/>
                </a:cubicBezTo>
                <a:cubicBezTo>
                  <a:pt x="883139" y="1137138"/>
                  <a:pt x="887957" y="1125680"/>
                  <a:pt x="890954" y="1113692"/>
                </a:cubicBezTo>
                <a:cubicBezTo>
                  <a:pt x="894862" y="1098061"/>
                  <a:pt x="898251" y="1082292"/>
                  <a:pt x="902677" y="1066800"/>
                </a:cubicBezTo>
                <a:cubicBezTo>
                  <a:pt x="906072" y="1054918"/>
                  <a:pt x="911403" y="1043619"/>
                  <a:pt x="914400" y="1031631"/>
                </a:cubicBezTo>
                <a:cubicBezTo>
                  <a:pt x="919233" y="1012300"/>
                  <a:pt x="920880" y="992239"/>
                  <a:pt x="926123" y="973015"/>
                </a:cubicBezTo>
                <a:cubicBezTo>
                  <a:pt x="939585" y="923654"/>
                  <a:pt x="944092" y="903662"/>
                  <a:pt x="973015" y="867508"/>
                </a:cubicBezTo>
                <a:cubicBezTo>
                  <a:pt x="979920" y="858877"/>
                  <a:pt x="986576" y="849004"/>
                  <a:pt x="996462" y="844061"/>
                </a:cubicBezTo>
                <a:cubicBezTo>
                  <a:pt x="1010873" y="836856"/>
                  <a:pt x="1027723" y="836246"/>
                  <a:pt x="1043354" y="832338"/>
                </a:cubicBezTo>
                <a:cubicBezTo>
                  <a:pt x="1062892" y="836246"/>
                  <a:pt x="1083312" y="837065"/>
                  <a:pt x="1101969" y="844061"/>
                </a:cubicBezTo>
                <a:cubicBezTo>
                  <a:pt x="1115162" y="849008"/>
                  <a:pt x="1124189" y="861958"/>
                  <a:pt x="1137139" y="867508"/>
                </a:cubicBezTo>
                <a:cubicBezTo>
                  <a:pt x="1151948" y="873855"/>
                  <a:pt x="1168400" y="875323"/>
                  <a:pt x="1184031" y="879231"/>
                </a:cubicBezTo>
                <a:cubicBezTo>
                  <a:pt x="1195754" y="887046"/>
                  <a:pt x="1206325" y="896955"/>
                  <a:pt x="1219200" y="902677"/>
                </a:cubicBezTo>
                <a:cubicBezTo>
                  <a:pt x="1292087" y="935071"/>
                  <a:pt x="1320099" y="929179"/>
                  <a:pt x="1406769" y="937846"/>
                </a:cubicBezTo>
                <a:cubicBezTo>
                  <a:pt x="1449754" y="933938"/>
                  <a:pt x="1492825" y="930889"/>
                  <a:pt x="1535723" y="926123"/>
                </a:cubicBezTo>
                <a:cubicBezTo>
                  <a:pt x="1563186" y="923072"/>
                  <a:pt x="1591995" y="924319"/>
                  <a:pt x="1617785" y="914400"/>
                </a:cubicBezTo>
                <a:cubicBezTo>
                  <a:pt x="1644085" y="904285"/>
                  <a:pt x="1688123" y="867508"/>
                  <a:pt x="1688123" y="867508"/>
                </a:cubicBezTo>
                <a:cubicBezTo>
                  <a:pt x="1703754" y="844062"/>
                  <a:pt x="1726104" y="823902"/>
                  <a:pt x="1735015" y="797169"/>
                </a:cubicBezTo>
                <a:lnTo>
                  <a:pt x="1770185" y="691661"/>
                </a:lnTo>
                <a:cubicBezTo>
                  <a:pt x="1774093" y="679938"/>
                  <a:pt x="1776382" y="667545"/>
                  <a:pt x="1781908" y="656492"/>
                </a:cubicBezTo>
                <a:cubicBezTo>
                  <a:pt x="1817955" y="584397"/>
                  <a:pt x="1795661" y="624139"/>
                  <a:pt x="1852246" y="539261"/>
                </a:cubicBezTo>
                <a:lnTo>
                  <a:pt x="1875692" y="504092"/>
                </a:lnTo>
                <a:cubicBezTo>
                  <a:pt x="1892992" y="478143"/>
                  <a:pt x="1907231" y="451805"/>
                  <a:pt x="1934308" y="433754"/>
                </a:cubicBezTo>
                <a:cubicBezTo>
                  <a:pt x="1944590" y="426899"/>
                  <a:pt x="1957754" y="425939"/>
                  <a:pt x="1969477" y="422031"/>
                </a:cubicBezTo>
                <a:cubicBezTo>
                  <a:pt x="1989015" y="429846"/>
                  <a:pt x="2007979" y="439288"/>
                  <a:pt x="2028092" y="445477"/>
                </a:cubicBezTo>
                <a:cubicBezTo>
                  <a:pt x="2058891" y="454953"/>
                  <a:pt x="2090615" y="461108"/>
                  <a:pt x="2121877" y="468923"/>
                </a:cubicBezTo>
                <a:cubicBezTo>
                  <a:pt x="2137508" y="472831"/>
                  <a:pt x="2153484" y="475551"/>
                  <a:pt x="2168769" y="480646"/>
                </a:cubicBezTo>
                <a:cubicBezTo>
                  <a:pt x="2192215" y="488461"/>
                  <a:pt x="2215131" y="498098"/>
                  <a:pt x="2239108" y="504092"/>
                </a:cubicBezTo>
                <a:cubicBezTo>
                  <a:pt x="2305330" y="520648"/>
                  <a:pt x="2270201" y="512655"/>
                  <a:pt x="2344615" y="527538"/>
                </a:cubicBezTo>
                <a:cubicBezTo>
                  <a:pt x="2381310" y="524917"/>
                  <a:pt x="2525234" y="528264"/>
                  <a:pt x="2579077" y="492369"/>
                </a:cubicBezTo>
                <a:lnTo>
                  <a:pt x="2614246" y="468923"/>
                </a:lnTo>
                <a:cubicBezTo>
                  <a:pt x="2622061" y="457200"/>
                  <a:pt x="2631391" y="446356"/>
                  <a:pt x="2637692" y="433754"/>
                </a:cubicBezTo>
                <a:cubicBezTo>
                  <a:pt x="2643218" y="422701"/>
                  <a:pt x="2644547" y="409943"/>
                  <a:pt x="2649415" y="398585"/>
                </a:cubicBezTo>
                <a:cubicBezTo>
                  <a:pt x="2656299" y="382522"/>
                  <a:pt x="2665046" y="367323"/>
                  <a:pt x="2672862" y="351692"/>
                </a:cubicBezTo>
                <a:cubicBezTo>
                  <a:pt x="2690579" y="280824"/>
                  <a:pt x="2679490" y="320083"/>
                  <a:pt x="2708031" y="234461"/>
                </a:cubicBezTo>
                <a:lnTo>
                  <a:pt x="2719754" y="199292"/>
                </a:lnTo>
                <a:cubicBezTo>
                  <a:pt x="2723662" y="187569"/>
                  <a:pt x="2724622" y="174405"/>
                  <a:pt x="2731477" y="164123"/>
                </a:cubicBezTo>
                <a:cubicBezTo>
                  <a:pt x="2739292" y="152400"/>
                  <a:pt x="2748622" y="141556"/>
                  <a:pt x="2754923" y="128954"/>
                </a:cubicBezTo>
                <a:cubicBezTo>
                  <a:pt x="2760449" y="117901"/>
                  <a:pt x="2759464" y="103840"/>
                  <a:pt x="2766646" y="93785"/>
                </a:cubicBezTo>
                <a:cubicBezTo>
                  <a:pt x="2779495" y="75797"/>
                  <a:pt x="2795146" y="59154"/>
                  <a:pt x="2813539" y="46892"/>
                </a:cubicBezTo>
                <a:lnTo>
                  <a:pt x="2883877" y="0"/>
                </a:lnTo>
                <a:cubicBezTo>
                  <a:pt x="2991389" y="10751"/>
                  <a:pt x="2982568" y="7286"/>
                  <a:pt x="3071446" y="23446"/>
                </a:cubicBezTo>
                <a:cubicBezTo>
                  <a:pt x="3091050" y="27010"/>
                  <a:pt x="3110731" y="30336"/>
                  <a:pt x="3130062" y="35169"/>
                </a:cubicBezTo>
                <a:cubicBezTo>
                  <a:pt x="3142050" y="38166"/>
                  <a:pt x="3153114" y="44469"/>
                  <a:pt x="3165231" y="46892"/>
                </a:cubicBezTo>
                <a:cubicBezTo>
                  <a:pt x="3237662" y="61378"/>
                  <a:pt x="3240148" y="58615"/>
                  <a:pt x="3305908" y="58615"/>
                </a:cubicBezTo>
              </a:path>
            </a:pathLst>
          </a:custGeom>
          <a:noFill/>
          <a:ln w="50800">
            <a:solidFill>
              <a:schemeClr val="bg1">
                <a:lumMod val="75000"/>
              </a:schemeClr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B5D65-F3A3-994B-A811-F857F85B3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58393D-3615-4645-98B2-8ADF86D157C7}"/>
              </a:ext>
            </a:extLst>
          </p:cNvPr>
          <p:cNvGrpSpPr/>
          <p:nvPr/>
        </p:nvGrpSpPr>
        <p:grpSpPr>
          <a:xfrm>
            <a:off x="7659650" y="3140668"/>
            <a:ext cx="501650" cy="461665"/>
            <a:chOff x="6962166" y="3613275"/>
            <a:chExt cx="501650" cy="46166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0F391A9-AD12-ED4F-8C8F-4670FCE0D670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6" name="Oval 30">
                <a:extLst>
                  <a:ext uri="{FF2B5EF4-FFF2-40B4-BE49-F238E27FC236}">
                    <a16:creationId xmlns:a16="http://schemas.microsoft.com/office/drawing/2014/main" id="{D6DFD080-0A4F-364A-8E7A-08A353631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Line 31">
                <a:extLst>
                  <a:ext uri="{FF2B5EF4-FFF2-40B4-BE49-F238E27FC236}">
                    <a16:creationId xmlns:a16="http://schemas.microsoft.com/office/drawing/2014/main" id="{868576DD-85AF-664B-A270-9FDCE83F20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Line 32">
                <a:extLst>
                  <a:ext uri="{FF2B5EF4-FFF2-40B4-BE49-F238E27FC236}">
                    <a16:creationId xmlns:a16="http://schemas.microsoft.com/office/drawing/2014/main" id="{DE10D24E-9DAB-4848-969A-997584FE2D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Rectangle 33">
                <a:extLst>
                  <a:ext uri="{FF2B5EF4-FFF2-40B4-BE49-F238E27FC236}">
                    <a16:creationId xmlns:a16="http://schemas.microsoft.com/office/drawing/2014/main" id="{74816445-8669-E84B-AB29-EA8E4F500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Oval 34">
                <a:extLst>
                  <a:ext uri="{FF2B5EF4-FFF2-40B4-BE49-F238E27FC236}">
                    <a16:creationId xmlns:a16="http://schemas.microsoft.com/office/drawing/2014/main" id="{B9F937F6-B4C9-D14A-ACA4-09AAB3D98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ectangle 60">
                <a:extLst>
                  <a:ext uri="{FF2B5EF4-FFF2-40B4-BE49-F238E27FC236}">
                    <a16:creationId xmlns:a16="http://schemas.microsoft.com/office/drawing/2014/main" id="{316A658B-AB3E-D047-9D08-1B063F354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Text Box 61">
              <a:extLst>
                <a:ext uri="{FF2B5EF4-FFF2-40B4-BE49-F238E27FC236}">
                  <a16:creationId xmlns:a16="http://schemas.microsoft.com/office/drawing/2014/main" id="{AEAA7396-B688-004E-B0ED-A2AE13F716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1246" y="3613275"/>
              <a:ext cx="32412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v</a:t>
              </a:r>
              <a:endParaRPr lang="en-US" sz="24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2B27347-2EE9-554A-9995-10D54884F4C7}"/>
              </a:ext>
            </a:extLst>
          </p:cNvPr>
          <p:cNvGrpSpPr/>
          <p:nvPr/>
        </p:nvGrpSpPr>
        <p:grpSpPr>
          <a:xfrm>
            <a:off x="5919661" y="2506089"/>
            <a:ext cx="501650" cy="461665"/>
            <a:chOff x="6962166" y="3613275"/>
            <a:chExt cx="501650" cy="46166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6665CF2-9BA4-E04A-A8E4-06B22C34AE1D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18" name="Oval 30">
                <a:extLst>
                  <a:ext uri="{FF2B5EF4-FFF2-40B4-BE49-F238E27FC236}">
                    <a16:creationId xmlns:a16="http://schemas.microsoft.com/office/drawing/2014/main" id="{4393CD69-6250-3A40-9807-CB2B371A7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Line 31">
                <a:extLst>
                  <a:ext uri="{FF2B5EF4-FFF2-40B4-BE49-F238E27FC236}">
                    <a16:creationId xmlns:a16="http://schemas.microsoft.com/office/drawing/2014/main" id="{7885C067-B23F-1946-9E6D-B606A00D2B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Line 32">
                <a:extLst>
                  <a:ext uri="{FF2B5EF4-FFF2-40B4-BE49-F238E27FC236}">
                    <a16:creationId xmlns:a16="http://schemas.microsoft.com/office/drawing/2014/main" id="{EA88D05A-BCB1-5641-B895-11E989400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33">
                <a:extLst>
                  <a:ext uri="{FF2B5EF4-FFF2-40B4-BE49-F238E27FC236}">
                    <a16:creationId xmlns:a16="http://schemas.microsoft.com/office/drawing/2014/main" id="{66DF9A51-E081-9441-8E21-4224BFE4EC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" name="Oval 34">
                <a:extLst>
                  <a:ext uri="{FF2B5EF4-FFF2-40B4-BE49-F238E27FC236}">
                    <a16:creationId xmlns:a16="http://schemas.microsoft.com/office/drawing/2014/main" id="{0818780C-5F5C-2C43-9BC2-D59844404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Rectangle 60">
                <a:extLst>
                  <a:ext uri="{FF2B5EF4-FFF2-40B4-BE49-F238E27FC236}">
                    <a16:creationId xmlns:a16="http://schemas.microsoft.com/office/drawing/2014/main" id="{00CD9BBB-7D1C-6342-A975-63AE0F8D1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Text Box 61">
              <a:extLst>
                <a:ext uri="{FF2B5EF4-FFF2-40B4-BE49-F238E27FC236}">
                  <a16:creationId xmlns:a16="http://schemas.microsoft.com/office/drawing/2014/main" id="{FC52584B-1ECD-6A43-90C9-34B42D846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1171" y="3613275"/>
              <a:ext cx="40427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w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4C4AC44-AFB2-3A42-90E3-F8486DF4C7BA}"/>
              </a:ext>
            </a:extLst>
          </p:cNvPr>
          <p:cNvGrpSpPr/>
          <p:nvPr/>
        </p:nvGrpSpPr>
        <p:grpSpPr>
          <a:xfrm>
            <a:off x="1916108" y="4168725"/>
            <a:ext cx="501650" cy="461665"/>
            <a:chOff x="6962166" y="3613275"/>
            <a:chExt cx="501650" cy="46166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ABB8B3F-C208-B34D-83DB-13A85937ACC6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27" name="Oval 30">
                <a:extLst>
                  <a:ext uri="{FF2B5EF4-FFF2-40B4-BE49-F238E27FC236}">
                    <a16:creationId xmlns:a16="http://schemas.microsoft.com/office/drawing/2014/main" id="{C05F7CE2-3A85-6744-8B41-3EE502BC2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Line 31">
                <a:extLst>
                  <a:ext uri="{FF2B5EF4-FFF2-40B4-BE49-F238E27FC236}">
                    <a16:creationId xmlns:a16="http://schemas.microsoft.com/office/drawing/2014/main" id="{008EF3E4-3A94-BF4D-815C-C2E8EC4A6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Line 32">
                <a:extLst>
                  <a:ext uri="{FF2B5EF4-FFF2-40B4-BE49-F238E27FC236}">
                    <a16:creationId xmlns:a16="http://schemas.microsoft.com/office/drawing/2014/main" id="{5599C74A-17B3-5A4E-B7F5-A2B5E184BF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Rectangle 33">
                <a:extLst>
                  <a:ext uri="{FF2B5EF4-FFF2-40B4-BE49-F238E27FC236}">
                    <a16:creationId xmlns:a16="http://schemas.microsoft.com/office/drawing/2014/main" id="{7E7A9B3C-0130-B241-B9AB-C94A29A00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" name="Oval 34">
                <a:extLst>
                  <a:ext uri="{FF2B5EF4-FFF2-40B4-BE49-F238E27FC236}">
                    <a16:creationId xmlns:a16="http://schemas.microsoft.com/office/drawing/2014/main" id="{D3C48C42-8404-A749-A4FC-7D21D415A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Rectangle 60">
                <a:extLst>
                  <a:ext uri="{FF2B5EF4-FFF2-40B4-BE49-F238E27FC236}">
                    <a16:creationId xmlns:a16="http://schemas.microsoft.com/office/drawing/2014/main" id="{4606EDFB-4346-554C-A7FA-746C85D37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Text Box 61">
              <a:extLst>
                <a:ext uri="{FF2B5EF4-FFF2-40B4-BE49-F238E27FC236}">
                  <a16:creationId xmlns:a16="http://schemas.microsoft.com/office/drawing/2014/main" id="{4EDDF52C-86C6-0744-AA21-84CA464D8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0025" y="3613275"/>
              <a:ext cx="34657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u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15B8185-EF6E-0245-AF46-6D128AFE6A9E}"/>
              </a:ext>
            </a:extLst>
          </p:cNvPr>
          <p:cNvCxnSpPr>
            <a:cxnSpLocks/>
          </p:cNvCxnSpPr>
          <p:nvPr/>
        </p:nvCxnSpPr>
        <p:spPr>
          <a:xfrm>
            <a:off x="5087815" y="1430215"/>
            <a:ext cx="11095" cy="4056185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2C06805-8D96-2742-82D3-DE081DD39804}"/>
              </a:ext>
            </a:extLst>
          </p:cNvPr>
          <p:cNvSpPr txBox="1"/>
          <p:nvPr/>
        </p:nvSpPr>
        <p:spPr>
          <a:xfrm>
            <a:off x="340583" y="1533990"/>
            <a:ext cx="321736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N’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nodes whose least cost paths from </a:t>
            </a:r>
            <a:r>
              <a:rPr lang="en-US" sz="2400" dirty="0">
                <a:latin typeface="Courier" pitchFamily="2" charset="0"/>
              </a:rPr>
              <a:t>u</a:t>
            </a:r>
            <a:r>
              <a:rPr lang="en-US" sz="2400" dirty="0">
                <a:latin typeface="Helvetica" pitchFamily="2" charset="0"/>
              </a:rPr>
              <a:t> are definitively known 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47BE619-06F3-3C4A-9468-08D08B3CCB0A}"/>
              </a:ext>
            </a:extLst>
          </p:cNvPr>
          <p:cNvGrpSpPr/>
          <p:nvPr/>
        </p:nvGrpSpPr>
        <p:grpSpPr>
          <a:xfrm>
            <a:off x="7659650" y="3992789"/>
            <a:ext cx="501650" cy="461665"/>
            <a:chOff x="6962166" y="3624998"/>
            <a:chExt cx="501650" cy="46166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9E45707-D2D1-DA49-9574-9D31E8E1CA84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39" name="Oval 30">
                <a:extLst>
                  <a:ext uri="{FF2B5EF4-FFF2-40B4-BE49-F238E27FC236}">
                    <a16:creationId xmlns:a16="http://schemas.microsoft.com/office/drawing/2014/main" id="{16D56210-E5C5-014D-81AA-DBA3A9465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Line 31">
                <a:extLst>
                  <a:ext uri="{FF2B5EF4-FFF2-40B4-BE49-F238E27FC236}">
                    <a16:creationId xmlns:a16="http://schemas.microsoft.com/office/drawing/2014/main" id="{2A49F5A7-4172-FE4A-BDDD-D1F6617EE5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Line 32">
                <a:extLst>
                  <a:ext uri="{FF2B5EF4-FFF2-40B4-BE49-F238E27FC236}">
                    <a16:creationId xmlns:a16="http://schemas.microsoft.com/office/drawing/2014/main" id="{C1154A36-2FCF-BA48-BFAD-02287CA19E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33">
                <a:extLst>
                  <a:ext uri="{FF2B5EF4-FFF2-40B4-BE49-F238E27FC236}">
                    <a16:creationId xmlns:a16="http://schemas.microsoft.com/office/drawing/2014/main" id="{843F7B63-DAB0-5B49-8347-6C8ECC8B0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" name="Oval 34">
                <a:extLst>
                  <a:ext uri="{FF2B5EF4-FFF2-40B4-BE49-F238E27FC236}">
                    <a16:creationId xmlns:a16="http://schemas.microsoft.com/office/drawing/2014/main" id="{C7DBDECD-EB94-D540-AAB2-1A172FA48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B749F949-66DE-CE40-B219-1AF621544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Text Box 61">
              <a:extLst>
                <a:ext uri="{FF2B5EF4-FFF2-40B4-BE49-F238E27FC236}">
                  <a16:creationId xmlns:a16="http://schemas.microsoft.com/office/drawing/2014/main" id="{C09658EE-FD7C-CF46-ABCF-1909EB94D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1701" y="3624998"/>
              <a:ext cx="41011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v’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3CE075E-30A1-F442-914D-A07FB2AEF9AD}"/>
              </a:ext>
            </a:extLst>
          </p:cNvPr>
          <p:cNvGrpSpPr/>
          <p:nvPr/>
        </p:nvGrpSpPr>
        <p:grpSpPr>
          <a:xfrm>
            <a:off x="7659650" y="4830656"/>
            <a:ext cx="551565" cy="461665"/>
            <a:chOff x="6962166" y="3624998"/>
            <a:chExt cx="551565" cy="46166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F8B5055-8D56-4B4A-906D-4FAB02D46F14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66" name="Oval 30">
                <a:extLst>
                  <a:ext uri="{FF2B5EF4-FFF2-40B4-BE49-F238E27FC236}">
                    <a16:creationId xmlns:a16="http://schemas.microsoft.com/office/drawing/2014/main" id="{900F7852-70DE-1048-9B89-2C86FD667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Line 31">
                <a:extLst>
                  <a:ext uri="{FF2B5EF4-FFF2-40B4-BE49-F238E27FC236}">
                    <a16:creationId xmlns:a16="http://schemas.microsoft.com/office/drawing/2014/main" id="{5774EE22-339C-EE4B-80BC-4892F105E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Line 32">
                <a:extLst>
                  <a:ext uri="{FF2B5EF4-FFF2-40B4-BE49-F238E27FC236}">
                    <a16:creationId xmlns:a16="http://schemas.microsoft.com/office/drawing/2014/main" id="{CD807721-5942-7B44-A5E2-0350F348CE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Rectangle 33">
                <a:extLst>
                  <a:ext uri="{FF2B5EF4-FFF2-40B4-BE49-F238E27FC236}">
                    <a16:creationId xmlns:a16="http://schemas.microsoft.com/office/drawing/2014/main" id="{4F7E2163-F6BD-044A-A250-11B5BD53B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0" name="Oval 34">
                <a:extLst>
                  <a:ext uri="{FF2B5EF4-FFF2-40B4-BE49-F238E27FC236}">
                    <a16:creationId xmlns:a16="http://schemas.microsoft.com/office/drawing/2014/main" id="{424C4150-BE8E-DF42-83DF-C29338E1A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Rectangle 60">
                <a:extLst>
                  <a:ext uri="{FF2B5EF4-FFF2-40B4-BE49-F238E27FC236}">
                    <a16:creationId xmlns:a16="http://schemas.microsoft.com/office/drawing/2014/main" id="{03C90371-321E-2445-8BC4-564BF9E7F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5" name="Text Box 61">
              <a:extLst>
                <a:ext uri="{FF2B5EF4-FFF2-40B4-BE49-F238E27FC236}">
                  <a16:creationId xmlns:a16="http://schemas.microsoft.com/office/drawing/2014/main" id="{C4315017-D929-4F44-99FA-0F91A09048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6675" y="3624998"/>
              <a:ext cx="48705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v’’</a:t>
              </a:r>
              <a:endParaRPr lang="en-US" sz="24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EEEA496-A314-4C43-8AF8-FF6697DD5D85}"/>
              </a:ext>
            </a:extLst>
          </p:cNvPr>
          <p:cNvCxnSpPr/>
          <p:nvPr/>
        </p:nvCxnSpPr>
        <p:spPr>
          <a:xfrm>
            <a:off x="6593627" y="2789136"/>
            <a:ext cx="1066023" cy="476944"/>
          </a:xfrm>
          <a:prstGeom prst="line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AE076D-C162-A44C-80D2-4BACEA56A579}"/>
              </a:ext>
            </a:extLst>
          </p:cNvPr>
          <p:cNvSpPr txBox="1"/>
          <p:nvPr/>
        </p:nvSpPr>
        <p:spPr>
          <a:xfrm>
            <a:off x="8542611" y="1331561"/>
            <a:ext cx="32173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N \ N’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Nodes with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estimated </a:t>
            </a:r>
            <a:r>
              <a:rPr lang="en-US" sz="2400" dirty="0">
                <a:latin typeface="Helvetica" pitchFamily="2" charset="0"/>
              </a:rPr>
              <a:t>least path costs, not definitively known to be smallest possible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9C3B25B-8790-1145-9ADC-4E792C725308}"/>
              </a:ext>
            </a:extLst>
          </p:cNvPr>
          <p:cNvSpPr/>
          <p:nvPr/>
        </p:nvSpPr>
        <p:spPr>
          <a:xfrm>
            <a:off x="5624367" y="2302944"/>
            <a:ext cx="990617" cy="904766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BEF3C9-081C-1D47-84AB-1DAC818081E9}"/>
              </a:ext>
            </a:extLst>
          </p:cNvPr>
          <p:cNvSpPr txBox="1"/>
          <p:nvPr/>
        </p:nvSpPr>
        <p:spPr>
          <a:xfrm>
            <a:off x="6277696" y="1383470"/>
            <a:ext cx="2115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min cost in N \ N’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F68DA18-AD95-584F-AA5E-33A488DEFF1B}"/>
              </a:ext>
            </a:extLst>
          </p:cNvPr>
          <p:cNvCxnSpPr>
            <a:endCxn id="81" idx="0"/>
          </p:cNvCxnSpPr>
          <p:nvPr/>
        </p:nvCxnSpPr>
        <p:spPr>
          <a:xfrm flipH="1">
            <a:off x="6119676" y="1815508"/>
            <a:ext cx="461667" cy="4874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eform 85">
            <a:extLst>
              <a:ext uri="{FF2B5EF4-FFF2-40B4-BE49-F238E27FC236}">
                <a16:creationId xmlns:a16="http://schemas.microsoft.com/office/drawing/2014/main" id="{4C1068B1-2212-1844-81AA-6B15D68DDCE6}"/>
              </a:ext>
            </a:extLst>
          </p:cNvPr>
          <p:cNvSpPr/>
          <p:nvPr/>
        </p:nvSpPr>
        <p:spPr>
          <a:xfrm>
            <a:off x="2602523" y="2883877"/>
            <a:ext cx="3305908" cy="1407232"/>
          </a:xfrm>
          <a:custGeom>
            <a:avLst/>
            <a:gdLst>
              <a:gd name="connsiteX0" fmla="*/ 0 w 3305908"/>
              <a:gd name="connsiteY0" fmla="*/ 1348154 h 1407232"/>
              <a:gd name="connsiteX1" fmla="*/ 82062 w 3305908"/>
              <a:gd name="connsiteY1" fmla="*/ 1277815 h 1407232"/>
              <a:gd name="connsiteX2" fmla="*/ 117231 w 3305908"/>
              <a:gd name="connsiteY2" fmla="*/ 1254369 h 1407232"/>
              <a:gd name="connsiteX3" fmla="*/ 152400 w 3305908"/>
              <a:gd name="connsiteY3" fmla="*/ 1266092 h 1407232"/>
              <a:gd name="connsiteX4" fmla="*/ 199292 w 3305908"/>
              <a:gd name="connsiteY4" fmla="*/ 1289538 h 1407232"/>
              <a:gd name="connsiteX5" fmla="*/ 234462 w 3305908"/>
              <a:gd name="connsiteY5" fmla="*/ 1301261 h 1407232"/>
              <a:gd name="connsiteX6" fmla="*/ 281354 w 3305908"/>
              <a:gd name="connsiteY6" fmla="*/ 1324708 h 1407232"/>
              <a:gd name="connsiteX7" fmla="*/ 339969 w 3305908"/>
              <a:gd name="connsiteY7" fmla="*/ 1336431 h 1407232"/>
              <a:gd name="connsiteX8" fmla="*/ 386862 w 3305908"/>
              <a:gd name="connsiteY8" fmla="*/ 1348154 h 1407232"/>
              <a:gd name="connsiteX9" fmla="*/ 422031 w 3305908"/>
              <a:gd name="connsiteY9" fmla="*/ 1359877 h 1407232"/>
              <a:gd name="connsiteX10" fmla="*/ 504092 w 3305908"/>
              <a:gd name="connsiteY10" fmla="*/ 1371600 h 1407232"/>
              <a:gd name="connsiteX11" fmla="*/ 539262 w 3305908"/>
              <a:gd name="connsiteY11" fmla="*/ 1383323 h 1407232"/>
              <a:gd name="connsiteX12" fmla="*/ 586154 w 3305908"/>
              <a:gd name="connsiteY12" fmla="*/ 1406769 h 1407232"/>
              <a:gd name="connsiteX13" fmla="*/ 703385 w 3305908"/>
              <a:gd name="connsiteY13" fmla="*/ 1395046 h 1407232"/>
              <a:gd name="connsiteX14" fmla="*/ 762000 w 3305908"/>
              <a:gd name="connsiteY14" fmla="*/ 1371600 h 1407232"/>
              <a:gd name="connsiteX15" fmla="*/ 808892 w 3305908"/>
              <a:gd name="connsiteY15" fmla="*/ 1301261 h 1407232"/>
              <a:gd name="connsiteX16" fmla="*/ 855785 w 3305908"/>
              <a:gd name="connsiteY16" fmla="*/ 1219200 h 1407232"/>
              <a:gd name="connsiteX17" fmla="*/ 879231 w 3305908"/>
              <a:gd name="connsiteY17" fmla="*/ 1148861 h 1407232"/>
              <a:gd name="connsiteX18" fmla="*/ 890954 w 3305908"/>
              <a:gd name="connsiteY18" fmla="*/ 1113692 h 1407232"/>
              <a:gd name="connsiteX19" fmla="*/ 902677 w 3305908"/>
              <a:gd name="connsiteY19" fmla="*/ 1066800 h 1407232"/>
              <a:gd name="connsiteX20" fmla="*/ 914400 w 3305908"/>
              <a:gd name="connsiteY20" fmla="*/ 1031631 h 1407232"/>
              <a:gd name="connsiteX21" fmla="*/ 926123 w 3305908"/>
              <a:gd name="connsiteY21" fmla="*/ 973015 h 1407232"/>
              <a:gd name="connsiteX22" fmla="*/ 973015 w 3305908"/>
              <a:gd name="connsiteY22" fmla="*/ 867508 h 1407232"/>
              <a:gd name="connsiteX23" fmla="*/ 996462 w 3305908"/>
              <a:gd name="connsiteY23" fmla="*/ 844061 h 1407232"/>
              <a:gd name="connsiteX24" fmla="*/ 1043354 w 3305908"/>
              <a:gd name="connsiteY24" fmla="*/ 832338 h 1407232"/>
              <a:gd name="connsiteX25" fmla="*/ 1101969 w 3305908"/>
              <a:gd name="connsiteY25" fmla="*/ 844061 h 1407232"/>
              <a:gd name="connsiteX26" fmla="*/ 1137139 w 3305908"/>
              <a:gd name="connsiteY26" fmla="*/ 867508 h 1407232"/>
              <a:gd name="connsiteX27" fmla="*/ 1184031 w 3305908"/>
              <a:gd name="connsiteY27" fmla="*/ 879231 h 1407232"/>
              <a:gd name="connsiteX28" fmla="*/ 1219200 w 3305908"/>
              <a:gd name="connsiteY28" fmla="*/ 902677 h 1407232"/>
              <a:gd name="connsiteX29" fmla="*/ 1406769 w 3305908"/>
              <a:gd name="connsiteY29" fmla="*/ 937846 h 1407232"/>
              <a:gd name="connsiteX30" fmla="*/ 1535723 w 3305908"/>
              <a:gd name="connsiteY30" fmla="*/ 926123 h 1407232"/>
              <a:gd name="connsiteX31" fmla="*/ 1617785 w 3305908"/>
              <a:gd name="connsiteY31" fmla="*/ 914400 h 1407232"/>
              <a:gd name="connsiteX32" fmla="*/ 1688123 w 3305908"/>
              <a:gd name="connsiteY32" fmla="*/ 867508 h 1407232"/>
              <a:gd name="connsiteX33" fmla="*/ 1735015 w 3305908"/>
              <a:gd name="connsiteY33" fmla="*/ 797169 h 1407232"/>
              <a:gd name="connsiteX34" fmla="*/ 1770185 w 3305908"/>
              <a:gd name="connsiteY34" fmla="*/ 691661 h 1407232"/>
              <a:gd name="connsiteX35" fmla="*/ 1781908 w 3305908"/>
              <a:gd name="connsiteY35" fmla="*/ 656492 h 1407232"/>
              <a:gd name="connsiteX36" fmla="*/ 1852246 w 3305908"/>
              <a:gd name="connsiteY36" fmla="*/ 539261 h 1407232"/>
              <a:gd name="connsiteX37" fmla="*/ 1875692 w 3305908"/>
              <a:gd name="connsiteY37" fmla="*/ 504092 h 1407232"/>
              <a:gd name="connsiteX38" fmla="*/ 1934308 w 3305908"/>
              <a:gd name="connsiteY38" fmla="*/ 433754 h 1407232"/>
              <a:gd name="connsiteX39" fmla="*/ 1969477 w 3305908"/>
              <a:gd name="connsiteY39" fmla="*/ 422031 h 1407232"/>
              <a:gd name="connsiteX40" fmla="*/ 2028092 w 3305908"/>
              <a:gd name="connsiteY40" fmla="*/ 445477 h 1407232"/>
              <a:gd name="connsiteX41" fmla="*/ 2121877 w 3305908"/>
              <a:gd name="connsiteY41" fmla="*/ 468923 h 1407232"/>
              <a:gd name="connsiteX42" fmla="*/ 2168769 w 3305908"/>
              <a:gd name="connsiteY42" fmla="*/ 480646 h 1407232"/>
              <a:gd name="connsiteX43" fmla="*/ 2239108 w 3305908"/>
              <a:gd name="connsiteY43" fmla="*/ 504092 h 1407232"/>
              <a:gd name="connsiteX44" fmla="*/ 2344615 w 3305908"/>
              <a:gd name="connsiteY44" fmla="*/ 527538 h 1407232"/>
              <a:gd name="connsiteX45" fmla="*/ 2579077 w 3305908"/>
              <a:gd name="connsiteY45" fmla="*/ 492369 h 1407232"/>
              <a:gd name="connsiteX46" fmla="*/ 2614246 w 3305908"/>
              <a:gd name="connsiteY46" fmla="*/ 468923 h 1407232"/>
              <a:gd name="connsiteX47" fmla="*/ 2637692 w 3305908"/>
              <a:gd name="connsiteY47" fmla="*/ 433754 h 1407232"/>
              <a:gd name="connsiteX48" fmla="*/ 2649415 w 3305908"/>
              <a:gd name="connsiteY48" fmla="*/ 398585 h 1407232"/>
              <a:gd name="connsiteX49" fmla="*/ 2672862 w 3305908"/>
              <a:gd name="connsiteY49" fmla="*/ 351692 h 1407232"/>
              <a:gd name="connsiteX50" fmla="*/ 2708031 w 3305908"/>
              <a:gd name="connsiteY50" fmla="*/ 234461 h 1407232"/>
              <a:gd name="connsiteX51" fmla="*/ 2719754 w 3305908"/>
              <a:gd name="connsiteY51" fmla="*/ 199292 h 1407232"/>
              <a:gd name="connsiteX52" fmla="*/ 2731477 w 3305908"/>
              <a:gd name="connsiteY52" fmla="*/ 164123 h 1407232"/>
              <a:gd name="connsiteX53" fmla="*/ 2754923 w 3305908"/>
              <a:gd name="connsiteY53" fmla="*/ 128954 h 1407232"/>
              <a:gd name="connsiteX54" fmla="*/ 2766646 w 3305908"/>
              <a:gd name="connsiteY54" fmla="*/ 93785 h 1407232"/>
              <a:gd name="connsiteX55" fmla="*/ 2813539 w 3305908"/>
              <a:gd name="connsiteY55" fmla="*/ 46892 h 1407232"/>
              <a:gd name="connsiteX56" fmla="*/ 2883877 w 3305908"/>
              <a:gd name="connsiteY56" fmla="*/ 0 h 1407232"/>
              <a:gd name="connsiteX57" fmla="*/ 3071446 w 3305908"/>
              <a:gd name="connsiteY57" fmla="*/ 23446 h 1407232"/>
              <a:gd name="connsiteX58" fmla="*/ 3130062 w 3305908"/>
              <a:gd name="connsiteY58" fmla="*/ 35169 h 1407232"/>
              <a:gd name="connsiteX59" fmla="*/ 3165231 w 3305908"/>
              <a:gd name="connsiteY59" fmla="*/ 46892 h 1407232"/>
              <a:gd name="connsiteX60" fmla="*/ 3305908 w 3305908"/>
              <a:gd name="connsiteY60" fmla="*/ 58615 h 14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305908" h="1407232">
                <a:moveTo>
                  <a:pt x="0" y="1348154"/>
                </a:moveTo>
                <a:cubicBezTo>
                  <a:pt x="27354" y="1324708"/>
                  <a:pt x="53929" y="1300321"/>
                  <a:pt x="82062" y="1277815"/>
                </a:cubicBezTo>
                <a:cubicBezTo>
                  <a:pt x="93064" y="1269013"/>
                  <a:pt x="103333" y="1256685"/>
                  <a:pt x="117231" y="1254369"/>
                </a:cubicBezTo>
                <a:cubicBezTo>
                  <a:pt x="129420" y="1252338"/>
                  <a:pt x="141042" y="1261224"/>
                  <a:pt x="152400" y="1266092"/>
                </a:cubicBezTo>
                <a:cubicBezTo>
                  <a:pt x="168463" y="1272976"/>
                  <a:pt x="183229" y="1282654"/>
                  <a:pt x="199292" y="1289538"/>
                </a:cubicBezTo>
                <a:cubicBezTo>
                  <a:pt x="210650" y="1294406"/>
                  <a:pt x="223104" y="1296393"/>
                  <a:pt x="234462" y="1301261"/>
                </a:cubicBezTo>
                <a:cubicBezTo>
                  <a:pt x="250525" y="1308145"/>
                  <a:pt x="264775" y="1319182"/>
                  <a:pt x="281354" y="1324708"/>
                </a:cubicBezTo>
                <a:cubicBezTo>
                  <a:pt x="300257" y="1331009"/>
                  <a:pt x="320518" y="1332109"/>
                  <a:pt x="339969" y="1336431"/>
                </a:cubicBezTo>
                <a:cubicBezTo>
                  <a:pt x="355697" y="1339926"/>
                  <a:pt x="371370" y="1343728"/>
                  <a:pt x="386862" y="1348154"/>
                </a:cubicBezTo>
                <a:cubicBezTo>
                  <a:pt x="398744" y="1351549"/>
                  <a:pt x="409914" y="1357454"/>
                  <a:pt x="422031" y="1359877"/>
                </a:cubicBezTo>
                <a:cubicBezTo>
                  <a:pt x="449126" y="1365296"/>
                  <a:pt x="476738" y="1367692"/>
                  <a:pt x="504092" y="1371600"/>
                </a:cubicBezTo>
                <a:cubicBezTo>
                  <a:pt x="515815" y="1375508"/>
                  <a:pt x="527904" y="1378455"/>
                  <a:pt x="539262" y="1383323"/>
                </a:cubicBezTo>
                <a:cubicBezTo>
                  <a:pt x="555325" y="1390207"/>
                  <a:pt x="568723" y="1405524"/>
                  <a:pt x="586154" y="1406769"/>
                </a:cubicBezTo>
                <a:cubicBezTo>
                  <a:pt x="625326" y="1409567"/>
                  <a:pt x="664308" y="1398954"/>
                  <a:pt x="703385" y="1395046"/>
                </a:cubicBezTo>
                <a:cubicBezTo>
                  <a:pt x="722923" y="1387231"/>
                  <a:pt x="746272" y="1385581"/>
                  <a:pt x="762000" y="1371600"/>
                </a:cubicBezTo>
                <a:cubicBezTo>
                  <a:pt x="783061" y="1352879"/>
                  <a:pt x="793261" y="1324707"/>
                  <a:pt x="808892" y="1301261"/>
                </a:cubicBezTo>
                <a:cubicBezTo>
                  <a:pt x="830043" y="1269534"/>
                  <a:pt x="840909" y="1256389"/>
                  <a:pt x="855785" y="1219200"/>
                </a:cubicBezTo>
                <a:cubicBezTo>
                  <a:pt x="864964" y="1196253"/>
                  <a:pt x="871416" y="1172307"/>
                  <a:pt x="879231" y="1148861"/>
                </a:cubicBezTo>
                <a:cubicBezTo>
                  <a:pt x="883139" y="1137138"/>
                  <a:pt x="887957" y="1125680"/>
                  <a:pt x="890954" y="1113692"/>
                </a:cubicBezTo>
                <a:cubicBezTo>
                  <a:pt x="894862" y="1098061"/>
                  <a:pt x="898251" y="1082292"/>
                  <a:pt x="902677" y="1066800"/>
                </a:cubicBezTo>
                <a:cubicBezTo>
                  <a:pt x="906072" y="1054918"/>
                  <a:pt x="911403" y="1043619"/>
                  <a:pt x="914400" y="1031631"/>
                </a:cubicBezTo>
                <a:cubicBezTo>
                  <a:pt x="919233" y="1012300"/>
                  <a:pt x="920880" y="992239"/>
                  <a:pt x="926123" y="973015"/>
                </a:cubicBezTo>
                <a:cubicBezTo>
                  <a:pt x="939585" y="923654"/>
                  <a:pt x="944092" y="903662"/>
                  <a:pt x="973015" y="867508"/>
                </a:cubicBezTo>
                <a:cubicBezTo>
                  <a:pt x="979920" y="858877"/>
                  <a:pt x="986576" y="849004"/>
                  <a:pt x="996462" y="844061"/>
                </a:cubicBezTo>
                <a:cubicBezTo>
                  <a:pt x="1010873" y="836856"/>
                  <a:pt x="1027723" y="836246"/>
                  <a:pt x="1043354" y="832338"/>
                </a:cubicBezTo>
                <a:cubicBezTo>
                  <a:pt x="1062892" y="836246"/>
                  <a:pt x="1083312" y="837065"/>
                  <a:pt x="1101969" y="844061"/>
                </a:cubicBezTo>
                <a:cubicBezTo>
                  <a:pt x="1115162" y="849008"/>
                  <a:pt x="1124189" y="861958"/>
                  <a:pt x="1137139" y="867508"/>
                </a:cubicBezTo>
                <a:cubicBezTo>
                  <a:pt x="1151948" y="873855"/>
                  <a:pt x="1168400" y="875323"/>
                  <a:pt x="1184031" y="879231"/>
                </a:cubicBezTo>
                <a:cubicBezTo>
                  <a:pt x="1195754" y="887046"/>
                  <a:pt x="1206325" y="896955"/>
                  <a:pt x="1219200" y="902677"/>
                </a:cubicBezTo>
                <a:cubicBezTo>
                  <a:pt x="1292087" y="935071"/>
                  <a:pt x="1320099" y="929179"/>
                  <a:pt x="1406769" y="937846"/>
                </a:cubicBezTo>
                <a:cubicBezTo>
                  <a:pt x="1449754" y="933938"/>
                  <a:pt x="1492825" y="930889"/>
                  <a:pt x="1535723" y="926123"/>
                </a:cubicBezTo>
                <a:cubicBezTo>
                  <a:pt x="1563186" y="923072"/>
                  <a:pt x="1591995" y="924319"/>
                  <a:pt x="1617785" y="914400"/>
                </a:cubicBezTo>
                <a:cubicBezTo>
                  <a:pt x="1644085" y="904285"/>
                  <a:pt x="1688123" y="867508"/>
                  <a:pt x="1688123" y="867508"/>
                </a:cubicBezTo>
                <a:cubicBezTo>
                  <a:pt x="1703754" y="844062"/>
                  <a:pt x="1726104" y="823902"/>
                  <a:pt x="1735015" y="797169"/>
                </a:cubicBezTo>
                <a:lnTo>
                  <a:pt x="1770185" y="691661"/>
                </a:lnTo>
                <a:cubicBezTo>
                  <a:pt x="1774093" y="679938"/>
                  <a:pt x="1776382" y="667545"/>
                  <a:pt x="1781908" y="656492"/>
                </a:cubicBezTo>
                <a:cubicBezTo>
                  <a:pt x="1817955" y="584397"/>
                  <a:pt x="1795661" y="624139"/>
                  <a:pt x="1852246" y="539261"/>
                </a:cubicBezTo>
                <a:lnTo>
                  <a:pt x="1875692" y="504092"/>
                </a:lnTo>
                <a:cubicBezTo>
                  <a:pt x="1892992" y="478143"/>
                  <a:pt x="1907231" y="451805"/>
                  <a:pt x="1934308" y="433754"/>
                </a:cubicBezTo>
                <a:cubicBezTo>
                  <a:pt x="1944590" y="426899"/>
                  <a:pt x="1957754" y="425939"/>
                  <a:pt x="1969477" y="422031"/>
                </a:cubicBezTo>
                <a:cubicBezTo>
                  <a:pt x="1989015" y="429846"/>
                  <a:pt x="2007979" y="439288"/>
                  <a:pt x="2028092" y="445477"/>
                </a:cubicBezTo>
                <a:cubicBezTo>
                  <a:pt x="2058891" y="454953"/>
                  <a:pt x="2090615" y="461108"/>
                  <a:pt x="2121877" y="468923"/>
                </a:cubicBezTo>
                <a:cubicBezTo>
                  <a:pt x="2137508" y="472831"/>
                  <a:pt x="2153484" y="475551"/>
                  <a:pt x="2168769" y="480646"/>
                </a:cubicBezTo>
                <a:cubicBezTo>
                  <a:pt x="2192215" y="488461"/>
                  <a:pt x="2215131" y="498098"/>
                  <a:pt x="2239108" y="504092"/>
                </a:cubicBezTo>
                <a:cubicBezTo>
                  <a:pt x="2305330" y="520648"/>
                  <a:pt x="2270201" y="512655"/>
                  <a:pt x="2344615" y="527538"/>
                </a:cubicBezTo>
                <a:cubicBezTo>
                  <a:pt x="2381310" y="524917"/>
                  <a:pt x="2525234" y="528264"/>
                  <a:pt x="2579077" y="492369"/>
                </a:cubicBezTo>
                <a:lnTo>
                  <a:pt x="2614246" y="468923"/>
                </a:lnTo>
                <a:cubicBezTo>
                  <a:pt x="2622061" y="457200"/>
                  <a:pt x="2631391" y="446356"/>
                  <a:pt x="2637692" y="433754"/>
                </a:cubicBezTo>
                <a:cubicBezTo>
                  <a:pt x="2643218" y="422701"/>
                  <a:pt x="2644547" y="409943"/>
                  <a:pt x="2649415" y="398585"/>
                </a:cubicBezTo>
                <a:cubicBezTo>
                  <a:pt x="2656299" y="382522"/>
                  <a:pt x="2665046" y="367323"/>
                  <a:pt x="2672862" y="351692"/>
                </a:cubicBezTo>
                <a:cubicBezTo>
                  <a:pt x="2690579" y="280824"/>
                  <a:pt x="2679490" y="320083"/>
                  <a:pt x="2708031" y="234461"/>
                </a:cubicBezTo>
                <a:lnTo>
                  <a:pt x="2719754" y="199292"/>
                </a:lnTo>
                <a:cubicBezTo>
                  <a:pt x="2723662" y="187569"/>
                  <a:pt x="2724622" y="174405"/>
                  <a:pt x="2731477" y="164123"/>
                </a:cubicBezTo>
                <a:cubicBezTo>
                  <a:pt x="2739292" y="152400"/>
                  <a:pt x="2748622" y="141556"/>
                  <a:pt x="2754923" y="128954"/>
                </a:cubicBezTo>
                <a:cubicBezTo>
                  <a:pt x="2760449" y="117901"/>
                  <a:pt x="2759464" y="103840"/>
                  <a:pt x="2766646" y="93785"/>
                </a:cubicBezTo>
                <a:cubicBezTo>
                  <a:pt x="2779495" y="75797"/>
                  <a:pt x="2795146" y="59154"/>
                  <a:pt x="2813539" y="46892"/>
                </a:cubicBezTo>
                <a:lnTo>
                  <a:pt x="2883877" y="0"/>
                </a:lnTo>
                <a:cubicBezTo>
                  <a:pt x="2991389" y="10751"/>
                  <a:pt x="2982568" y="7286"/>
                  <a:pt x="3071446" y="23446"/>
                </a:cubicBezTo>
                <a:cubicBezTo>
                  <a:pt x="3091050" y="27010"/>
                  <a:pt x="3110731" y="30336"/>
                  <a:pt x="3130062" y="35169"/>
                </a:cubicBezTo>
                <a:cubicBezTo>
                  <a:pt x="3142050" y="38166"/>
                  <a:pt x="3153114" y="44469"/>
                  <a:pt x="3165231" y="46892"/>
                </a:cubicBezTo>
                <a:cubicBezTo>
                  <a:pt x="3237662" y="61378"/>
                  <a:pt x="3240148" y="58615"/>
                  <a:pt x="3305908" y="58615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DD1CC985-9A0E-1948-BD7F-DCE3D1888E12}"/>
              </a:ext>
            </a:extLst>
          </p:cNvPr>
          <p:cNvSpPr/>
          <p:nvPr/>
        </p:nvSpPr>
        <p:spPr>
          <a:xfrm rot="626130">
            <a:off x="2734840" y="2966419"/>
            <a:ext cx="4728141" cy="1963170"/>
          </a:xfrm>
          <a:custGeom>
            <a:avLst/>
            <a:gdLst>
              <a:gd name="connsiteX0" fmla="*/ 0 w 3305908"/>
              <a:gd name="connsiteY0" fmla="*/ 1348154 h 1407232"/>
              <a:gd name="connsiteX1" fmla="*/ 82062 w 3305908"/>
              <a:gd name="connsiteY1" fmla="*/ 1277815 h 1407232"/>
              <a:gd name="connsiteX2" fmla="*/ 117231 w 3305908"/>
              <a:gd name="connsiteY2" fmla="*/ 1254369 h 1407232"/>
              <a:gd name="connsiteX3" fmla="*/ 152400 w 3305908"/>
              <a:gd name="connsiteY3" fmla="*/ 1266092 h 1407232"/>
              <a:gd name="connsiteX4" fmla="*/ 199292 w 3305908"/>
              <a:gd name="connsiteY4" fmla="*/ 1289538 h 1407232"/>
              <a:gd name="connsiteX5" fmla="*/ 234462 w 3305908"/>
              <a:gd name="connsiteY5" fmla="*/ 1301261 h 1407232"/>
              <a:gd name="connsiteX6" fmla="*/ 281354 w 3305908"/>
              <a:gd name="connsiteY6" fmla="*/ 1324708 h 1407232"/>
              <a:gd name="connsiteX7" fmla="*/ 339969 w 3305908"/>
              <a:gd name="connsiteY7" fmla="*/ 1336431 h 1407232"/>
              <a:gd name="connsiteX8" fmla="*/ 386862 w 3305908"/>
              <a:gd name="connsiteY8" fmla="*/ 1348154 h 1407232"/>
              <a:gd name="connsiteX9" fmla="*/ 422031 w 3305908"/>
              <a:gd name="connsiteY9" fmla="*/ 1359877 h 1407232"/>
              <a:gd name="connsiteX10" fmla="*/ 504092 w 3305908"/>
              <a:gd name="connsiteY10" fmla="*/ 1371600 h 1407232"/>
              <a:gd name="connsiteX11" fmla="*/ 539262 w 3305908"/>
              <a:gd name="connsiteY11" fmla="*/ 1383323 h 1407232"/>
              <a:gd name="connsiteX12" fmla="*/ 586154 w 3305908"/>
              <a:gd name="connsiteY12" fmla="*/ 1406769 h 1407232"/>
              <a:gd name="connsiteX13" fmla="*/ 703385 w 3305908"/>
              <a:gd name="connsiteY13" fmla="*/ 1395046 h 1407232"/>
              <a:gd name="connsiteX14" fmla="*/ 762000 w 3305908"/>
              <a:gd name="connsiteY14" fmla="*/ 1371600 h 1407232"/>
              <a:gd name="connsiteX15" fmla="*/ 808892 w 3305908"/>
              <a:gd name="connsiteY15" fmla="*/ 1301261 h 1407232"/>
              <a:gd name="connsiteX16" fmla="*/ 855785 w 3305908"/>
              <a:gd name="connsiteY16" fmla="*/ 1219200 h 1407232"/>
              <a:gd name="connsiteX17" fmla="*/ 879231 w 3305908"/>
              <a:gd name="connsiteY17" fmla="*/ 1148861 h 1407232"/>
              <a:gd name="connsiteX18" fmla="*/ 890954 w 3305908"/>
              <a:gd name="connsiteY18" fmla="*/ 1113692 h 1407232"/>
              <a:gd name="connsiteX19" fmla="*/ 902677 w 3305908"/>
              <a:gd name="connsiteY19" fmla="*/ 1066800 h 1407232"/>
              <a:gd name="connsiteX20" fmla="*/ 914400 w 3305908"/>
              <a:gd name="connsiteY20" fmla="*/ 1031631 h 1407232"/>
              <a:gd name="connsiteX21" fmla="*/ 926123 w 3305908"/>
              <a:gd name="connsiteY21" fmla="*/ 973015 h 1407232"/>
              <a:gd name="connsiteX22" fmla="*/ 973015 w 3305908"/>
              <a:gd name="connsiteY22" fmla="*/ 867508 h 1407232"/>
              <a:gd name="connsiteX23" fmla="*/ 996462 w 3305908"/>
              <a:gd name="connsiteY23" fmla="*/ 844061 h 1407232"/>
              <a:gd name="connsiteX24" fmla="*/ 1043354 w 3305908"/>
              <a:gd name="connsiteY24" fmla="*/ 832338 h 1407232"/>
              <a:gd name="connsiteX25" fmla="*/ 1101969 w 3305908"/>
              <a:gd name="connsiteY25" fmla="*/ 844061 h 1407232"/>
              <a:gd name="connsiteX26" fmla="*/ 1137139 w 3305908"/>
              <a:gd name="connsiteY26" fmla="*/ 867508 h 1407232"/>
              <a:gd name="connsiteX27" fmla="*/ 1184031 w 3305908"/>
              <a:gd name="connsiteY27" fmla="*/ 879231 h 1407232"/>
              <a:gd name="connsiteX28" fmla="*/ 1219200 w 3305908"/>
              <a:gd name="connsiteY28" fmla="*/ 902677 h 1407232"/>
              <a:gd name="connsiteX29" fmla="*/ 1406769 w 3305908"/>
              <a:gd name="connsiteY29" fmla="*/ 937846 h 1407232"/>
              <a:gd name="connsiteX30" fmla="*/ 1535723 w 3305908"/>
              <a:gd name="connsiteY30" fmla="*/ 926123 h 1407232"/>
              <a:gd name="connsiteX31" fmla="*/ 1617785 w 3305908"/>
              <a:gd name="connsiteY31" fmla="*/ 914400 h 1407232"/>
              <a:gd name="connsiteX32" fmla="*/ 1688123 w 3305908"/>
              <a:gd name="connsiteY32" fmla="*/ 867508 h 1407232"/>
              <a:gd name="connsiteX33" fmla="*/ 1735015 w 3305908"/>
              <a:gd name="connsiteY33" fmla="*/ 797169 h 1407232"/>
              <a:gd name="connsiteX34" fmla="*/ 1770185 w 3305908"/>
              <a:gd name="connsiteY34" fmla="*/ 691661 h 1407232"/>
              <a:gd name="connsiteX35" fmla="*/ 1781908 w 3305908"/>
              <a:gd name="connsiteY35" fmla="*/ 656492 h 1407232"/>
              <a:gd name="connsiteX36" fmla="*/ 1852246 w 3305908"/>
              <a:gd name="connsiteY36" fmla="*/ 539261 h 1407232"/>
              <a:gd name="connsiteX37" fmla="*/ 1875692 w 3305908"/>
              <a:gd name="connsiteY37" fmla="*/ 504092 h 1407232"/>
              <a:gd name="connsiteX38" fmla="*/ 1934308 w 3305908"/>
              <a:gd name="connsiteY38" fmla="*/ 433754 h 1407232"/>
              <a:gd name="connsiteX39" fmla="*/ 1969477 w 3305908"/>
              <a:gd name="connsiteY39" fmla="*/ 422031 h 1407232"/>
              <a:gd name="connsiteX40" fmla="*/ 2028092 w 3305908"/>
              <a:gd name="connsiteY40" fmla="*/ 445477 h 1407232"/>
              <a:gd name="connsiteX41" fmla="*/ 2121877 w 3305908"/>
              <a:gd name="connsiteY41" fmla="*/ 468923 h 1407232"/>
              <a:gd name="connsiteX42" fmla="*/ 2168769 w 3305908"/>
              <a:gd name="connsiteY42" fmla="*/ 480646 h 1407232"/>
              <a:gd name="connsiteX43" fmla="*/ 2239108 w 3305908"/>
              <a:gd name="connsiteY43" fmla="*/ 504092 h 1407232"/>
              <a:gd name="connsiteX44" fmla="*/ 2344615 w 3305908"/>
              <a:gd name="connsiteY44" fmla="*/ 527538 h 1407232"/>
              <a:gd name="connsiteX45" fmla="*/ 2579077 w 3305908"/>
              <a:gd name="connsiteY45" fmla="*/ 492369 h 1407232"/>
              <a:gd name="connsiteX46" fmla="*/ 2614246 w 3305908"/>
              <a:gd name="connsiteY46" fmla="*/ 468923 h 1407232"/>
              <a:gd name="connsiteX47" fmla="*/ 2637692 w 3305908"/>
              <a:gd name="connsiteY47" fmla="*/ 433754 h 1407232"/>
              <a:gd name="connsiteX48" fmla="*/ 2649415 w 3305908"/>
              <a:gd name="connsiteY48" fmla="*/ 398585 h 1407232"/>
              <a:gd name="connsiteX49" fmla="*/ 2672862 w 3305908"/>
              <a:gd name="connsiteY49" fmla="*/ 351692 h 1407232"/>
              <a:gd name="connsiteX50" fmla="*/ 2708031 w 3305908"/>
              <a:gd name="connsiteY50" fmla="*/ 234461 h 1407232"/>
              <a:gd name="connsiteX51" fmla="*/ 2719754 w 3305908"/>
              <a:gd name="connsiteY51" fmla="*/ 199292 h 1407232"/>
              <a:gd name="connsiteX52" fmla="*/ 2731477 w 3305908"/>
              <a:gd name="connsiteY52" fmla="*/ 164123 h 1407232"/>
              <a:gd name="connsiteX53" fmla="*/ 2754923 w 3305908"/>
              <a:gd name="connsiteY53" fmla="*/ 128954 h 1407232"/>
              <a:gd name="connsiteX54" fmla="*/ 2766646 w 3305908"/>
              <a:gd name="connsiteY54" fmla="*/ 93785 h 1407232"/>
              <a:gd name="connsiteX55" fmla="*/ 2813539 w 3305908"/>
              <a:gd name="connsiteY55" fmla="*/ 46892 h 1407232"/>
              <a:gd name="connsiteX56" fmla="*/ 2883877 w 3305908"/>
              <a:gd name="connsiteY56" fmla="*/ 0 h 1407232"/>
              <a:gd name="connsiteX57" fmla="*/ 3071446 w 3305908"/>
              <a:gd name="connsiteY57" fmla="*/ 23446 h 1407232"/>
              <a:gd name="connsiteX58" fmla="*/ 3130062 w 3305908"/>
              <a:gd name="connsiteY58" fmla="*/ 35169 h 1407232"/>
              <a:gd name="connsiteX59" fmla="*/ 3165231 w 3305908"/>
              <a:gd name="connsiteY59" fmla="*/ 46892 h 1407232"/>
              <a:gd name="connsiteX60" fmla="*/ 3305908 w 3305908"/>
              <a:gd name="connsiteY60" fmla="*/ 58615 h 14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305908" h="1407232">
                <a:moveTo>
                  <a:pt x="0" y="1348154"/>
                </a:moveTo>
                <a:cubicBezTo>
                  <a:pt x="27354" y="1324708"/>
                  <a:pt x="53929" y="1300321"/>
                  <a:pt x="82062" y="1277815"/>
                </a:cubicBezTo>
                <a:cubicBezTo>
                  <a:pt x="93064" y="1269013"/>
                  <a:pt x="103333" y="1256685"/>
                  <a:pt x="117231" y="1254369"/>
                </a:cubicBezTo>
                <a:cubicBezTo>
                  <a:pt x="129420" y="1252338"/>
                  <a:pt x="141042" y="1261224"/>
                  <a:pt x="152400" y="1266092"/>
                </a:cubicBezTo>
                <a:cubicBezTo>
                  <a:pt x="168463" y="1272976"/>
                  <a:pt x="183229" y="1282654"/>
                  <a:pt x="199292" y="1289538"/>
                </a:cubicBezTo>
                <a:cubicBezTo>
                  <a:pt x="210650" y="1294406"/>
                  <a:pt x="223104" y="1296393"/>
                  <a:pt x="234462" y="1301261"/>
                </a:cubicBezTo>
                <a:cubicBezTo>
                  <a:pt x="250525" y="1308145"/>
                  <a:pt x="264775" y="1319182"/>
                  <a:pt x="281354" y="1324708"/>
                </a:cubicBezTo>
                <a:cubicBezTo>
                  <a:pt x="300257" y="1331009"/>
                  <a:pt x="320518" y="1332109"/>
                  <a:pt x="339969" y="1336431"/>
                </a:cubicBezTo>
                <a:cubicBezTo>
                  <a:pt x="355697" y="1339926"/>
                  <a:pt x="371370" y="1343728"/>
                  <a:pt x="386862" y="1348154"/>
                </a:cubicBezTo>
                <a:cubicBezTo>
                  <a:pt x="398744" y="1351549"/>
                  <a:pt x="409914" y="1357454"/>
                  <a:pt x="422031" y="1359877"/>
                </a:cubicBezTo>
                <a:cubicBezTo>
                  <a:pt x="449126" y="1365296"/>
                  <a:pt x="476738" y="1367692"/>
                  <a:pt x="504092" y="1371600"/>
                </a:cubicBezTo>
                <a:cubicBezTo>
                  <a:pt x="515815" y="1375508"/>
                  <a:pt x="527904" y="1378455"/>
                  <a:pt x="539262" y="1383323"/>
                </a:cubicBezTo>
                <a:cubicBezTo>
                  <a:pt x="555325" y="1390207"/>
                  <a:pt x="568723" y="1405524"/>
                  <a:pt x="586154" y="1406769"/>
                </a:cubicBezTo>
                <a:cubicBezTo>
                  <a:pt x="625326" y="1409567"/>
                  <a:pt x="664308" y="1398954"/>
                  <a:pt x="703385" y="1395046"/>
                </a:cubicBezTo>
                <a:cubicBezTo>
                  <a:pt x="722923" y="1387231"/>
                  <a:pt x="746272" y="1385581"/>
                  <a:pt x="762000" y="1371600"/>
                </a:cubicBezTo>
                <a:cubicBezTo>
                  <a:pt x="783061" y="1352879"/>
                  <a:pt x="793261" y="1324707"/>
                  <a:pt x="808892" y="1301261"/>
                </a:cubicBezTo>
                <a:cubicBezTo>
                  <a:pt x="830043" y="1269534"/>
                  <a:pt x="840909" y="1256389"/>
                  <a:pt x="855785" y="1219200"/>
                </a:cubicBezTo>
                <a:cubicBezTo>
                  <a:pt x="864964" y="1196253"/>
                  <a:pt x="871416" y="1172307"/>
                  <a:pt x="879231" y="1148861"/>
                </a:cubicBezTo>
                <a:cubicBezTo>
                  <a:pt x="883139" y="1137138"/>
                  <a:pt x="887957" y="1125680"/>
                  <a:pt x="890954" y="1113692"/>
                </a:cubicBezTo>
                <a:cubicBezTo>
                  <a:pt x="894862" y="1098061"/>
                  <a:pt x="898251" y="1082292"/>
                  <a:pt x="902677" y="1066800"/>
                </a:cubicBezTo>
                <a:cubicBezTo>
                  <a:pt x="906072" y="1054918"/>
                  <a:pt x="911403" y="1043619"/>
                  <a:pt x="914400" y="1031631"/>
                </a:cubicBezTo>
                <a:cubicBezTo>
                  <a:pt x="919233" y="1012300"/>
                  <a:pt x="920880" y="992239"/>
                  <a:pt x="926123" y="973015"/>
                </a:cubicBezTo>
                <a:cubicBezTo>
                  <a:pt x="939585" y="923654"/>
                  <a:pt x="944092" y="903662"/>
                  <a:pt x="973015" y="867508"/>
                </a:cubicBezTo>
                <a:cubicBezTo>
                  <a:pt x="979920" y="858877"/>
                  <a:pt x="986576" y="849004"/>
                  <a:pt x="996462" y="844061"/>
                </a:cubicBezTo>
                <a:cubicBezTo>
                  <a:pt x="1010873" y="836856"/>
                  <a:pt x="1027723" y="836246"/>
                  <a:pt x="1043354" y="832338"/>
                </a:cubicBezTo>
                <a:cubicBezTo>
                  <a:pt x="1062892" y="836246"/>
                  <a:pt x="1083312" y="837065"/>
                  <a:pt x="1101969" y="844061"/>
                </a:cubicBezTo>
                <a:cubicBezTo>
                  <a:pt x="1115162" y="849008"/>
                  <a:pt x="1124189" y="861958"/>
                  <a:pt x="1137139" y="867508"/>
                </a:cubicBezTo>
                <a:cubicBezTo>
                  <a:pt x="1151948" y="873855"/>
                  <a:pt x="1168400" y="875323"/>
                  <a:pt x="1184031" y="879231"/>
                </a:cubicBezTo>
                <a:cubicBezTo>
                  <a:pt x="1195754" y="887046"/>
                  <a:pt x="1206325" y="896955"/>
                  <a:pt x="1219200" y="902677"/>
                </a:cubicBezTo>
                <a:cubicBezTo>
                  <a:pt x="1292087" y="935071"/>
                  <a:pt x="1320099" y="929179"/>
                  <a:pt x="1406769" y="937846"/>
                </a:cubicBezTo>
                <a:cubicBezTo>
                  <a:pt x="1449754" y="933938"/>
                  <a:pt x="1492825" y="930889"/>
                  <a:pt x="1535723" y="926123"/>
                </a:cubicBezTo>
                <a:cubicBezTo>
                  <a:pt x="1563186" y="923072"/>
                  <a:pt x="1591995" y="924319"/>
                  <a:pt x="1617785" y="914400"/>
                </a:cubicBezTo>
                <a:cubicBezTo>
                  <a:pt x="1644085" y="904285"/>
                  <a:pt x="1688123" y="867508"/>
                  <a:pt x="1688123" y="867508"/>
                </a:cubicBezTo>
                <a:cubicBezTo>
                  <a:pt x="1703754" y="844062"/>
                  <a:pt x="1726104" y="823902"/>
                  <a:pt x="1735015" y="797169"/>
                </a:cubicBezTo>
                <a:lnTo>
                  <a:pt x="1770185" y="691661"/>
                </a:lnTo>
                <a:cubicBezTo>
                  <a:pt x="1774093" y="679938"/>
                  <a:pt x="1776382" y="667545"/>
                  <a:pt x="1781908" y="656492"/>
                </a:cubicBezTo>
                <a:cubicBezTo>
                  <a:pt x="1817955" y="584397"/>
                  <a:pt x="1795661" y="624139"/>
                  <a:pt x="1852246" y="539261"/>
                </a:cubicBezTo>
                <a:lnTo>
                  <a:pt x="1875692" y="504092"/>
                </a:lnTo>
                <a:cubicBezTo>
                  <a:pt x="1892992" y="478143"/>
                  <a:pt x="1907231" y="451805"/>
                  <a:pt x="1934308" y="433754"/>
                </a:cubicBezTo>
                <a:cubicBezTo>
                  <a:pt x="1944590" y="426899"/>
                  <a:pt x="1957754" y="425939"/>
                  <a:pt x="1969477" y="422031"/>
                </a:cubicBezTo>
                <a:cubicBezTo>
                  <a:pt x="1989015" y="429846"/>
                  <a:pt x="2007979" y="439288"/>
                  <a:pt x="2028092" y="445477"/>
                </a:cubicBezTo>
                <a:cubicBezTo>
                  <a:pt x="2058891" y="454953"/>
                  <a:pt x="2090615" y="461108"/>
                  <a:pt x="2121877" y="468923"/>
                </a:cubicBezTo>
                <a:cubicBezTo>
                  <a:pt x="2137508" y="472831"/>
                  <a:pt x="2153484" y="475551"/>
                  <a:pt x="2168769" y="480646"/>
                </a:cubicBezTo>
                <a:cubicBezTo>
                  <a:pt x="2192215" y="488461"/>
                  <a:pt x="2215131" y="498098"/>
                  <a:pt x="2239108" y="504092"/>
                </a:cubicBezTo>
                <a:cubicBezTo>
                  <a:pt x="2305330" y="520648"/>
                  <a:pt x="2270201" y="512655"/>
                  <a:pt x="2344615" y="527538"/>
                </a:cubicBezTo>
                <a:cubicBezTo>
                  <a:pt x="2381310" y="524917"/>
                  <a:pt x="2525234" y="528264"/>
                  <a:pt x="2579077" y="492369"/>
                </a:cubicBezTo>
                <a:lnTo>
                  <a:pt x="2614246" y="468923"/>
                </a:lnTo>
                <a:cubicBezTo>
                  <a:pt x="2622061" y="457200"/>
                  <a:pt x="2631391" y="446356"/>
                  <a:pt x="2637692" y="433754"/>
                </a:cubicBezTo>
                <a:cubicBezTo>
                  <a:pt x="2643218" y="422701"/>
                  <a:pt x="2644547" y="409943"/>
                  <a:pt x="2649415" y="398585"/>
                </a:cubicBezTo>
                <a:cubicBezTo>
                  <a:pt x="2656299" y="382522"/>
                  <a:pt x="2665046" y="367323"/>
                  <a:pt x="2672862" y="351692"/>
                </a:cubicBezTo>
                <a:cubicBezTo>
                  <a:pt x="2690579" y="280824"/>
                  <a:pt x="2679490" y="320083"/>
                  <a:pt x="2708031" y="234461"/>
                </a:cubicBezTo>
                <a:lnTo>
                  <a:pt x="2719754" y="199292"/>
                </a:lnTo>
                <a:cubicBezTo>
                  <a:pt x="2723662" y="187569"/>
                  <a:pt x="2724622" y="174405"/>
                  <a:pt x="2731477" y="164123"/>
                </a:cubicBezTo>
                <a:cubicBezTo>
                  <a:pt x="2739292" y="152400"/>
                  <a:pt x="2748622" y="141556"/>
                  <a:pt x="2754923" y="128954"/>
                </a:cubicBezTo>
                <a:cubicBezTo>
                  <a:pt x="2760449" y="117901"/>
                  <a:pt x="2759464" y="103840"/>
                  <a:pt x="2766646" y="93785"/>
                </a:cubicBezTo>
                <a:cubicBezTo>
                  <a:pt x="2779495" y="75797"/>
                  <a:pt x="2795146" y="59154"/>
                  <a:pt x="2813539" y="46892"/>
                </a:cubicBezTo>
                <a:lnTo>
                  <a:pt x="2883877" y="0"/>
                </a:lnTo>
                <a:cubicBezTo>
                  <a:pt x="2991389" y="10751"/>
                  <a:pt x="2982568" y="7286"/>
                  <a:pt x="3071446" y="23446"/>
                </a:cubicBezTo>
                <a:cubicBezTo>
                  <a:pt x="3091050" y="27010"/>
                  <a:pt x="3110731" y="30336"/>
                  <a:pt x="3130062" y="35169"/>
                </a:cubicBezTo>
                <a:cubicBezTo>
                  <a:pt x="3142050" y="38166"/>
                  <a:pt x="3153114" y="44469"/>
                  <a:pt x="3165231" y="46892"/>
                </a:cubicBezTo>
                <a:cubicBezTo>
                  <a:pt x="3237662" y="61378"/>
                  <a:pt x="3240148" y="58615"/>
                  <a:pt x="3305908" y="58615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161EEB9-1032-1543-8B2A-E3ECCE086288}"/>
              </a:ext>
            </a:extLst>
          </p:cNvPr>
          <p:cNvSpPr txBox="1"/>
          <p:nvPr/>
        </p:nvSpPr>
        <p:spPr>
          <a:xfrm rot="20164495">
            <a:off x="3712149" y="2914755"/>
            <a:ext cx="1032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D(w)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ED9A729-C546-8B46-A773-195D4900533C}"/>
              </a:ext>
            </a:extLst>
          </p:cNvPr>
          <p:cNvSpPr txBox="1"/>
          <p:nvPr/>
        </p:nvSpPr>
        <p:spPr>
          <a:xfrm rot="1567686">
            <a:off x="6732557" y="2553015"/>
            <a:ext cx="135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c(w, v)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DE0E4C8-6226-0E43-8C9A-31226362AAEC}"/>
              </a:ext>
            </a:extLst>
          </p:cNvPr>
          <p:cNvSpPr txBox="1"/>
          <p:nvPr/>
        </p:nvSpPr>
        <p:spPr>
          <a:xfrm rot="20164495">
            <a:off x="5116490" y="3945896"/>
            <a:ext cx="1032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D(v)</a:t>
            </a:r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8EBE31F9-CE17-6D49-AE03-55D85409A361}"/>
              </a:ext>
            </a:extLst>
          </p:cNvPr>
          <p:cNvSpPr/>
          <p:nvPr/>
        </p:nvSpPr>
        <p:spPr>
          <a:xfrm>
            <a:off x="4032738" y="2121852"/>
            <a:ext cx="1817077" cy="234486"/>
          </a:xfrm>
          <a:custGeom>
            <a:avLst/>
            <a:gdLst>
              <a:gd name="connsiteX0" fmla="*/ 1817077 w 1817077"/>
              <a:gd name="connsiteY0" fmla="*/ 234486 h 234486"/>
              <a:gd name="connsiteX1" fmla="*/ 1113693 w 1817077"/>
              <a:gd name="connsiteY1" fmla="*/ 25 h 234486"/>
              <a:gd name="connsiteX2" fmla="*/ 0 w 1817077"/>
              <a:gd name="connsiteY2" fmla="*/ 222763 h 234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7077" h="234486">
                <a:moveTo>
                  <a:pt x="1817077" y="234486"/>
                </a:moveTo>
                <a:cubicBezTo>
                  <a:pt x="1616808" y="118232"/>
                  <a:pt x="1416539" y="1979"/>
                  <a:pt x="1113693" y="25"/>
                </a:cubicBezTo>
                <a:cubicBezTo>
                  <a:pt x="810847" y="-1929"/>
                  <a:pt x="405423" y="110417"/>
                  <a:pt x="0" y="222763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19D7F83-1225-7546-8E57-FDEB44B901C7}"/>
              </a:ext>
            </a:extLst>
          </p:cNvPr>
          <p:cNvSpPr txBox="1"/>
          <p:nvPr/>
        </p:nvSpPr>
        <p:spPr>
          <a:xfrm>
            <a:off x="3585011" y="1499603"/>
            <a:ext cx="1624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W should move to N’.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7C475C4-BEBC-C748-AE23-6B5567F0E6CF}"/>
              </a:ext>
            </a:extLst>
          </p:cNvPr>
          <p:cNvSpPr txBox="1"/>
          <p:nvPr/>
        </p:nvSpPr>
        <p:spPr>
          <a:xfrm>
            <a:off x="8656748" y="3806663"/>
            <a:ext cx="34062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Relaxation</a:t>
            </a:r>
            <a:r>
              <a:rPr lang="en-US" sz="2400" dirty="0">
                <a:latin typeface="Helvetica" pitchFamily="2" charset="0"/>
              </a:rPr>
              <a:t>: for each v in N \ N’, is the cost of the path via w smaller than known least cost path to v?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If so,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update D(v)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Predecessor of v is w.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C30C03C-82FA-B74E-B405-A78CD4199C49}"/>
              </a:ext>
            </a:extLst>
          </p:cNvPr>
          <p:cNvSpPr txBox="1"/>
          <p:nvPr/>
        </p:nvSpPr>
        <p:spPr>
          <a:xfrm>
            <a:off x="1110667" y="5732585"/>
            <a:ext cx="5504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Cost of path via w: D(w) + c(</a:t>
            </a:r>
            <a:r>
              <a:rPr lang="en-US" sz="2800" dirty="0" err="1">
                <a:latin typeface="Helvetica" pitchFamily="2" charset="0"/>
              </a:rPr>
              <a:t>w,v</a:t>
            </a:r>
            <a:r>
              <a:rPr lang="en-US" sz="2800" dirty="0">
                <a:latin typeface="Helvetica" pitchFamily="2" charset="0"/>
              </a:rPr>
              <a:t>)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Cost of known best path: D(v)</a:t>
            </a:r>
          </a:p>
        </p:txBody>
      </p:sp>
      <p:pic>
        <p:nvPicPr>
          <p:cNvPr id="72" name="Picture 71" descr="Shape&#10;&#10;Description automatically generated with low confidence">
            <a:extLst>
              <a:ext uri="{FF2B5EF4-FFF2-40B4-BE49-F238E27FC236}">
                <a16:creationId xmlns:a16="http://schemas.microsoft.com/office/drawing/2014/main" id="{4844CCF5-BB30-4F4C-B50A-F5C1D3F6D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82" y="365125"/>
            <a:ext cx="1387358" cy="91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9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97" grpId="0" animBg="1"/>
      <p:bldP spid="35" grpId="0"/>
      <p:bldP spid="80" grpId="0"/>
      <p:bldP spid="81" grpId="0" animBg="1"/>
      <p:bldP spid="82" grpId="0"/>
      <p:bldP spid="86" grpId="0" animBg="1"/>
      <p:bldP spid="87" grpId="0" animBg="1"/>
      <p:bldP spid="89" grpId="0"/>
      <p:bldP spid="90" grpId="0"/>
      <p:bldP spid="91" grpId="0"/>
      <p:bldP spid="92" grpId="0" animBg="1"/>
      <p:bldP spid="9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Dijkstra’s algorithm: example</a:t>
            </a:r>
            <a:endParaRPr lang="en-US" sz="5400" dirty="0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763714" y="1506539"/>
            <a:ext cx="70643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 dirty="0">
                <a:latin typeface="Arial" charset="0"/>
              </a:rPr>
              <a:t>Step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0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1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2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3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4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5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776539" y="1516064"/>
            <a:ext cx="101758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 dirty="0">
                <a:latin typeface="Arial" charset="0"/>
              </a:rPr>
              <a:t>N</a:t>
            </a:r>
            <a:r>
              <a:rPr lang="en-US" sz="2000" dirty="0">
                <a:latin typeface="Arial" charset="0"/>
                <a:cs typeface="Arial" charset="0"/>
              </a:rPr>
              <a:t>'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u</a:t>
            </a:r>
          </a:p>
          <a:p>
            <a:pPr algn="r" eaLnBrk="0" hangingPunct="0"/>
            <a:r>
              <a:rPr lang="en-US" sz="2000" dirty="0" err="1">
                <a:latin typeface="Arial" charset="0"/>
              </a:rPr>
              <a:t>ux</a:t>
            </a:r>
            <a:endParaRPr lang="en-US" sz="2000" dirty="0">
              <a:latin typeface="Arial" charset="0"/>
            </a:endParaRPr>
          </a:p>
          <a:p>
            <a:pPr algn="r" eaLnBrk="0" hangingPunct="0"/>
            <a:r>
              <a:rPr lang="en-US" sz="2000" dirty="0" err="1">
                <a:latin typeface="Arial" charset="0"/>
              </a:rPr>
              <a:t>uxy</a:t>
            </a:r>
            <a:endParaRPr lang="en-US" sz="2000" dirty="0">
              <a:latin typeface="Arial" charset="0"/>
            </a:endParaRPr>
          </a:p>
          <a:p>
            <a:pPr algn="r" eaLnBrk="0" hangingPunct="0"/>
            <a:r>
              <a:rPr lang="en-US" sz="2000" dirty="0" err="1">
                <a:latin typeface="Arial" charset="0"/>
              </a:rPr>
              <a:t>uxyv</a:t>
            </a:r>
            <a:endParaRPr lang="en-US" sz="2000" dirty="0">
              <a:latin typeface="Arial" charset="0"/>
            </a:endParaRPr>
          </a:p>
          <a:p>
            <a:pPr algn="r" eaLnBrk="0" hangingPunct="0"/>
            <a:r>
              <a:rPr lang="en-US" sz="2000" dirty="0" err="1">
                <a:latin typeface="Arial" charset="0"/>
              </a:rPr>
              <a:t>uxyvw</a:t>
            </a:r>
            <a:endParaRPr lang="en-US" sz="2000" dirty="0">
              <a:latin typeface="Arial" charset="0"/>
            </a:endParaRPr>
          </a:p>
          <a:p>
            <a:pPr algn="r" eaLnBrk="0" hangingPunct="0"/>
            <a:r>
              <a:rPr lang="en-US" sz="2000" dirty="0" err="1">
                <a:latin typeface="Arial" charset="0"/>
              </a:rPr>
              <a:t>uxyvwz</a:t>
            </a:r>
            <a:endParaRPr lang="en-US" sz="2000" dirty="0">
              <a:latin typeface="Arial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24314" y="1497014"/>
            <a:ext cx="116998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 dirty="0">
                <a:latin typeface="Arial" charset="0"/>
              </a:rPr>
              <a:t>D(v),p(v)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2,u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2,u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2,u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5191125" y="1501776"/>
            <a:ext cx="128428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 dirty="0">
                <a:latin typeface="Arial" charset="0"/>
              </a:rPr>
              <a:t>D(w),p(w)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5,u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4,x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3,y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3,y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581775" y="1497014"/>
            <a:ext cx="11699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 dirty="0">
                <a:latin typeface="Arial" charset="0"/>
              </a:rPr>
              <a:t>D(x),p(x)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1,u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7877175" y="1501776"/>
            <a:ext cx="11699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D(y),p(y)</a:t>
            </a:r>
          </a:p>
          <a:p>
            <a:pPr algn="r" eaLnBrk="0" hangingPunct="0"/>
            <a:r>
              <a:rPr lang="en-US" sz="2000">
                <a:cs typeface="Arial" charset="0"/>
              </a:rPr>
              <a:t>∞</a:t>
            </a:r>
          </a:p>
          <a:p>
            <a:pPr algn="r" eaLnBrk="0" hangingPunct="0"/>
            <a:r>
              <a:rPr lang="en-US" sz="2000">
                <a:latin typeface="Arial" charset="0"/>
              </a:rPr>
              <a:t>2,x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9129714" y="1516063"/>
            <a:ext cx="1169987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D(z),p(z)</a:t>
            </a:r>
          </a:p>
          <a:p>
            <a:pPr algn="r" eaLnBrk="0" hangingPunct="0"/>
            <a:r>
              <a:rPr lang="en-US"/>
              <a:t>∞ </a:t>
            </a:r>
            <a:endParaRPr lang="en-US" sz="2000">
              <a:latin typeface="Arial" charset="0"/>
            </a:endParaRPr>
          </a:p>
          <a:p>
            <a:pPr algn="r" eaLnBrk="0" hangingPunct="0"/>
            <a:r>
              <a:rPr lang="en-US"/>
              <a:t>∞ </a:t>
            </a:r>
            <a:endParaRPr lang="en-US" sz="2000">
              <a:latin typeface="Arial" charset="0"/>
            </a:endParaRPr>
          </a:p>
          <a:p>
            <a:pPr algn="r" eaLnBrk="0" hangingPunct="0"/>
            <a:r>
              <a:rPr lang="en-US" sz="2000">
                <a:latin typeface="Arial" charset="0"/>
              </a:rPr>
              <a:t>4,y</a:t>
            </a:r>
          </a:p>
          <a:p>
            <a:pPr algn="r" eaLnBrk="0" hangingPunct="0"/>
            <a:r>
              <a:rPr lang="en-US" sz="2000">
                <a:latin typeface="Arial" charset="0"/>
              </a:rPr>
              <a:t>4,y</a:t>
            </a:r>
          </a:p>
          <a:p>
            <a:pPr algn="r" eaLnBrk="0" hangingPunct="0"/>
            <a:r>
              <a:rPr lang="en-US" sz="2000">
                <a:latin typeface="Arial" charset="0"/>
              </a:rPr>
              <a:t>4,y</a:t>
            </a:r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1885951" y="1857376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2043114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2062163" y="2457451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2071688" y="2767014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2081213" y="3071814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2095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1590" name="Line 86"/>
          <p:cNvSpPr>
            <a:spLocks noChangeShapeType="1"/>
          </p:cNvSpPr>
          <p:nvPr/>
        </p:nvSpPr>
        <p:spPr bwMode="auto">
          <a:xfrm flipH="1">
            <a:off x="3765551" y="2035176"/>
            <a:ext cx="3514725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1" name="Line 87"/>
          <p:cNvSpPr>
            <a:spLocks noChangeShapeType="1"/>
          </p:cNvSpPr>
          <p:nvPr/>
        </p:nvSpPr>
        <p:spPr bwMode="auto">
          <a:xfrm flipH="1">
            <a:off x="3687763" y="2330451"/>
            <a:ext cx="4894262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2" name="Line 88"/>
          <p:cNvSpPr>
            <a:spLocks noChangeShapeType="1"/>
          </p:cNvSpPr>
          <p:nvPr/>
        </p:nvSpPr>
        <p:spPr bwMode="auto">
          <a:xfrm flipH="1">
            <a:off x="3751263" y="2692401"/>
            <a:ext cx="914400" cy="257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3" name="Line 89"/>
          <p:cNvSpPr>
            <a:spLocks noChangeShapeType="1"/>
          </p:cNvSpPr>
          <p:nvPr/>
        </p:nvSpPr>
        <p:spPr bwMode="auto">
          <a:xfrm flipH="1">
            <a:off x="3765551" y="2949576"/>
            <a:ext cx="2239963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4" name="Line 90"/>
          <p:cNvSpPr>
            <a:spLocks noChangeShapeType="1"/>
          </p:cNvSpPr>
          <p:nvPr/>
        </p:nvSpPr>
        <p:spPr bwMode="auto">
          <a:xfrm flipH="1">
            <a:off x="3778250" y="3206751"/>
            <a:ext cx="5975350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A4B90FE-33A7-234C-A7EF-C1D7B1AF8F82}"/>
              </a:ext>
            </a:extLst>
          </p:cNvPr>
          <p:cNvGrpSpPr/>
          <p:nvPr/>
        </p:nvGrpSpPr>
        <p:grpSpPr>
          <a:xfrm>
            <a:off x="4441031" y="3940178"/>
            <a:ext cx="3571875" cy="2236788"/>
            <a:chOff x="4103078" y="2519487"/>
            <a:chExt cx="3571875" cy="2236788"/>
          </a:xfrm>
        </p:grpSpPr>
        <p:sp>
          <p:nvSpPr>
            <p:cNvPr id="93" name="Freeform 3">
              <a:extLst>
                <a:ext uri="{FF2B5EF4-FFF2-40B4-BE49-F238E27FC236}">
                  <a16:creationId xmlns:a16="http://schemas.microsoft.com/office/drawing/2014/main" id="{632A032F-435E-3247-9E61-D1ED615C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4" name="Freeform 4">
              <a:extLst>
                <a:ext uri="{FF2B5EF4-FFF2-40B4-BE49-F238E27FC236}">
                  <a16:creationId xmlns:a16="http://schemas.microsoft.com/office/drawing/2014/main" id="{CAB6F082-CABC-A741-AED9-A48B84CE3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5" name="Oval 5">
              <a:extLst>
                <a:ext uri="{FF2B5EF4-FFF2-40B4-BE49-F238E27FC236}">
                  <a16:creationId xmlns:a16="http://schemas.microsoft.com/office/drawing/2014/main" id="{EB76A9FC-DBC6-5748-889B-C52F93B30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" name="Line 6">
              <a:extLst>
                <a:ext uri="{FF2B5EF4-FFF2-40B4-BE49-F238E27FC236}">
                  <a16:creationId xmlns:a16="http://schemas.microsoft.com/office/drawing/2014/main" id="{9A460593-B6B4-5749-AD48-CD1ECBCFF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" name="Line 7">
              <a:extLst>
                <a:ext uri="{FF2B5EF4-FFF2-40B4-BE49-F238E27FC236}">
                  <a16:creationId xmlns:a16="http://schemas.microsoft.com/office/drawing/2014/main" id="{68797FD8-5B4D-504B-93F7-2ADE347F78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" name="Rectangle 8">
              <a:extLst>
                <a:ext uri="{FF2B5EF4-FFF2-40B4-BE49-F238E27FC236}">
                  <a16:creationId xmlns:a16="http://schemas.microsoft.com/office/drawing/2014/main" id="{8A90BE05-E1BF-F044-832B-9F1D89531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99" name="Oval 9">
              <a:extLst>
                <a:ext uri="{FF2B5EF4-FFF2-40B4-BE49-F238E27FC236}">
                  <a16:creationId xmlns:a16="http://schemas.microsoft.com/office/drawing/2014/main" id="{763A044C-77F7-BB49-A473-29E97C1B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0" name="Oval 10">
              <a:extLst>
                <a:ext uri="{FF2B5EF4-FFF2-40B4-BE49-F238E27FC236}">
                  <a16:creationId xmlns:a16="http://schemas.microsoft.com/office/drawing/2014/main" id="{B6CA5E5E-0B34-4E4E-912A-54722AEBE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1" name="Line 11">
              <a:extLst>
                <a:ext uri="{FF2B5EF4-FFF2-40B4-BE49-F238E27FC236}">
                  <a16:creationId xmlns:a16="http://schemas.microsoft.com/office/drawing/2014/main" id="{2B73C5B8-9C91-184B-99F6-0D50030A8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2" name="Line 12">
              <a:extLst>
                <a:ext uri="{FF2B5EF4-FFF2-40B4-BE49-F238E27FC236}">
                  <a16:creationId xmlns:a16="http://schemas.microsoft.com/office/drawing/2014/main" id="{FB096E02-A30E-984D-804B-7EFA9AFF57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3" name="Rectangle 13">
              <a:extLst>
                <a:ext uri="{FF2B5EF4-FFF2-40B4-BE49-F238E27FC236}">
                  <a16:creationId xmlns:a16="http://schemas.microsoft.com/office/drawing/2014/main" id="{A136A04D-C4B5-1841-BE48-32B858CFE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04" name="Oval 14">
              <a:extLst>
                <a:ext uri="{FF2B5EF4-FFF2-40B4-BE49-F238E27FC236}">
                  <a16:creationId xmlns:a16="http://schemas.microsoft.com/office/drawing/2014/main" id="{D6652BF6-48B2-3E4A-99EA-5917349E2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5" name="Oval 15">
              <a:extLst>
                <a:ext uri="{FF2B5EF4-FFF2-40B4-BE49-F238E27FC236}">
                  <a16:creationId xmlns:a16="http://schemas.microsoft.com/office/drawing/2014/main" id="{6C1F2416-6168-B247-A40E-C03108145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6" name="Line 16">
              <a:extLst>
                <a:ext uri="{FF2B5EF4-FFF2-40B4-BE49-F238E27FC236}">
                  <a16:creationId xmlns:a16="http://schemas.microsoft.com/office/drawing/2014/main" id="{19F14863-23AA-5947-ABB4-CD76906E26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7" name="Line 17">
              <a:extLst>
                <a:ext uri="{FF2B5EF4-FFF2-40B4-BE49-F238E27FC236}">
                  <a16:creationId xmlns:a16="http://schemas.microsoft.com/office/drawing/2014/main" id="{DABFC2C4-1BB1-4945-A3A3-BBDE0D8D3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8" name="Rectangle 18">
              <a:extLst>
                <a:ext uri="{FF2B5EF4-FFF2-40B4-BE49-F238E27FC236}">
                  <a16:creationId xmlns:a16="http://schemas.microsoft.com/office/drawing/2014/main" id="{C6245B9B-09A7-4D4A-B4C8-9AC5A085D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09" name="Oval 19">
              <a:extLst>
                <a:ext uri="{FF2B5EF4-FFF2-40B4-BE49-F238E27FC236}">
                  <a16:creationId xmlns:a16="http://schemas.microsoft.com/office/drawing/2014/main" id="{40295AE0-ACA0-5542-AFFD-5F1AA32FA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0" name="Oval 20">
              <a:extLst>
                <a:ext uri="{FF2B5EF4-FFF2-40B4-BE49-F238E27FC236}">
                  <a16:creationId xmlns:a16="http://schemas.microsoft.com/office/drawing/2014/main" id="{CCCEF164-13B6-2C4F-A554-DF178139C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1" name="Line 21">
              <a:extLst>
                <a:ext uri="{FF2B5EF4-FFF2-40B4-BE49-F238E27FC236}">
                  <a16:creationId xmlns:a16="http://schemas.microsoft.com/office/drawing/2014/main" id="{D9DDFB22-863E-924B-8211-2B192F722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2" name="Line 22">
              <a:extLst>
                <a:ext uri="{FF2B5EF4-FFF2-40B4-BE49-F238E27FC236}">
                  <a16:creationId xmlns:a16="http://schemas.microsoft.com/office/drawing/2014/main" id="{91B9977C-F723-CE48-9338-BFF873101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3" name="Rectangle 23">
              <a:extLst>
                <a:ext uri="{FF2B5EF4-FFF2-40B4-BE49-F238E27FC236}">
                  <a16:creationId xmlns:a16="http://schemas.microsoft.com/office/drawing/2014/main" id="{D4B8039D-09F4-AD49-AB45-4DDDAF00D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4" name="Oval 24">
              <a:extLst>
                <a:ext uri="{FF2B5EF4-FFF2-40B4-BE49-F238E27FC236}">
                  <a16:creationId xmlns:a16="http://schemas.microsoft.com/office/drawing/2014/main" id="{FBA4B0DF-CE0B-1E43-854D-ECD418F70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5" name="Oval 25">
              <a:extLst>
                <a:ext uri="{FF2B5EF4-FFF2-40B4-BE49-F238E27FC236}">
                  <a16:creationId xmlns:a16="http://schemas.microsoft.com/office/drawing/2014/main" id="{E70DCB9E-19D1-D741-9C02-DFD64A58C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6" name="Line 26">
              <a:extLst>
                <a:ext uri="{FF2B5EF4-FFF2-40B4-BE49-F238E27FC236}">
                  <a16:creationId xmlns:a16="http://schemas.microsoft.com/office/drawing/2014/main" id="{F376BBED-4D07-C54D-A430-3DDB67EC8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7" name="Line 27">
              <a:extLst>
                <a:ext uri="{FF2B5EF4-FFF2-40B4-BE49-F238E27FC236}">
                  <a16:creationId xmlns:a16="http://schemas.microsoft.com/office/drawing/2014/main" id="{60CC7789-E4EC-B148-8BB3-68C49A509B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8" name="Rectangle 28">
              <a:extLst>
                <a:ext uri="{FF2B5EF4-FFF2-40B4-BE49-F238E27FC236}">
                  <a16:creationId xmlns:a16="http://schemas.microsoft.com/office/drawing/2014/main" id="{36467F97-8D7B-7A4F-BB1B-ECA2A3471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9" name="Oval 29">
              <a:extLst>
                <a:ext uri="{FF2B5EF4-FFF2-40B4-BE49-F238E27FC236}">
                  <a16:creationId xmlns:a16="http://schemas.microsoft.com/office/drawing/2014/main" id="{92AE8664-F9EF-B845-B2A7-01AA67919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0" name="Oval 30">
              <a:extLst>
                <a:ext uri="{FF2B5EF4-FFF2-40B4-BE49-F238E27FC236}">
                  <a16:creationId xmlns:a16="http://schemas.microsoft.com/office/drawing/2014/main" id="{8D8635F1-096B-5945-8590-DC45020D1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1" name="Line 31">
              <a:extLst>
                <a:ext uri="{FF2B5EF4-FFF2-40B4-BE49-F238E27FC236}">
                  <a16:creationId xmlns:a16="http://schemas.microsoft.com/office/drawing/2014/main" id="{6AA2BF11-8729-8D47-9FF3-60513A61F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2" name="Line 32">
              <a:extLst>
                <a:ext uri="{FF2B5EF4-FFF2-40B4-BE49-F238E27FC236}">
                  <a16:creationId xmlns:a16="http://schemas.microsoft.com/office/drawing/2014/main" id="{20574A28-5A97-CB4C-9839-8359DFFF8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3" name="Rectangle 33">
              <a:extLst>
                <a:ext uri="{FF2B5EF4-FFF2-40B4-BE49-F238E27FC236}">
                  <a16:creationId xmlns:a16="http://schemas.microsoft.com/office/drawing/2014/main" id="{F5612F0F-0700-8141-B530-50B95E1D0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24" name="Oval 34">
              <a:extLst>
                <a:ext uri="{FF2B5EF4-FFF2-40B4-BE49-F238E27FC236}">
                  <a16:creationId xmlns:a16="http://schemas.microsoft.com/office/drawing/2014/main" id="{FFF5B9EE-15DE-E64E-9016-F455C2E8F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5" name="Freeform 35">
              <a:extLst>
                <a:ext uri="{FF2B5EF4-FFF2-40B4-BE49-F238E27FC236}">
                  <a16:creationId xmlns:a16="http://schemas.microsoft.com/office/drawing/2014/main" id="{6781CC19-06DF-4E4C-B0A6-C8F57522A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6" name="Freeform 36">
              <a:extLst>
                <a:ext uri="{FF2B5EF4-FFF2-40B4-BE49-F238E27FC236}">
                  <a16:creationId xmlns:a16="http://schemas.microsoft.com/office/drawing/2014/main" id="{EF813921-9E2B-F04B-BA15-A33EFC131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7" name="Freeform 37">
              <a:extLst>
                <a:ext uri="{FF2B5EF4-FFF2-40B4-BE49-F238E27FC236}">
                  <a16:creationId xmlns:a16="http://schemas.microsoft.com/office/drawing/2014/main" id="{2DA1BD4F-8370-5D4A-8830-7F3EBE6B4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" name="Freeform 38">
              <a:extLst>
                <a:ext uri="{FF2B5EF4-FFF2-40B4-BE49-F238E27FC236}">
                  <a16:creationId xmlns:a16="http://schemas.microsoft.com/office/drawing/2014/main" id="{DCCAAE1D-46DC-0945-A5DE-732FB786F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9" name="Freeform 39">
              <a:extLst>
                <a:ext uri="{FF2B5EF4-FFF2-40B4-BE49-F238E27FC236}">
                  <a16:creationId xmlns:a16="http://schemas.microsoft.com/office/drawing/2014/main" id="{C9448D8B-1686-0B42-A487-8BCC1D0AC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" name="Freeform 40">
              <a:extLst>
                <a:ext uri="{FF2B5EF4-FFF2-40B4-BE49-F238E27FC236}">
                  <a16:creationId xmlns:a16="http://schemas.microsoft.com/office/drawing/2014/main" id="{58E4EC18-C61D-A546-862B-0FDAB1ED8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1" name="Freeform 41">
              <a:extLst>
                <a:ext uri="{FF2B5EF4-FFF2-40B4-BE49-F238E27FC236}">
                  <a16:creationId xmlns:a16="http://schemas.microsoft.com/office/drawing/2014/main" id="{5C8F6780-9ABE-B44E-A5DE-C227196B7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2" name="Freeform 42">
              <a:extLst>
                <a:ext uri="{FF2B5EF4-FFF2-40B4-BE49-F238E27FC236}">
                  <a16:creationId xmlns:a16="http://schemas.microsoft.com/office/drawing/2014/main" id="{A01C3AE7-30BB-8842-AEB1-C745882C9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3" name="Freeform 43">
              <a:extLst>
                <a:ext uri="{FF2B5EF4-FFF2-40B4-BE49-F238E27FC236}">
                  <a16:creationId xmlns:a16="http://schemas.microsoft.com/office/drawing/2014/main" id="{FF90D890-3E20-DC43-B9BF-EF7950D91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FC909CD-08B9-EC49-9597-048F97935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5" name="Text Box 46">
              <a:extLst>
                <a:ext uri="{FF2B5EF4-FFF2-40B4-BE49-F238E27FC236}">
                  <a16:creationId xmlns:a16="http://schemas.microsoft.com/office/drawing/2014/main" id="{5692C172-5A05-C549-82C5-626452AE9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36" name="Rectangle 48">
              <a:extLst>
                <a:ext uri="{FF2B5EF4-FFF2-40B4-BE49-F238E27FC236}">
                  <a16:creationId xmlns:a16="http://schemas.microsoft.com/office/drawing/2014/main" id="{486BCE73-0F42-1C41-8D0E-FA0A7C16F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7" name="Text Box 49">
              <a:extLst>
                <a:ext uri="{FF2B5EF4-FFF2-40B4-BE49-F238E27FC236}">
                  <a16:creationId xmlns:a16="http://schemas.microsoft.com/office/drawing/2014/main" id="{84D296A2-026D-2046-B4EC-7ECF697DD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38" name="Rectangle 51">
              <a:extLst>
                <a:ext uri="{FF2B5EF4-FFF2-40B4-BE49-F238E27FC236}">
                  <a16:creationId xmlns:a16="http://schemas.microsoft.com/office/drawing/2014/main" id="{EF6E3428-7156-B94D-A678-6A84C0CB5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9" name="Text Box 52">
              <a:extLst>
                <a:ext uri="{FF2B5EF4-FFF2-40B4-BE49-F238E27FC236}">
                  <a16:creationId xmlns:a16="http://schemas.microsoft.com/office/drawing/2014/main" id="{D3572AD4-4DFF-1642-8DC9-AD7D7DC32E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0" name="Rectangle 54">
              <a:extLst>
                <a:ext uri="{FF2B5EF4-FFF2-40B4-BE49-F238E27FC236}">
                  <a16:creationId xmlns:a16="http://schemas.microsoft.com/office/drawing/2014/main" id="{50A5533A-B5F4-A140-9D9D-494DE8756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1" name="Text Box 55">
              <a:extLst>
                <a:ext uri="{FF2B5EF4-FFF2-40B4-BE49-F238E27FC236}">
                  <a16:creationId xmlns:a16="http://schemas.microsoft.com/office/drawing/2014/main" id="{30A51A32-CABE-E344-8EF9-68C55EC76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42" name="Rectangle 57">
              <a:extLst>
                <a:ext uri="{FF2B5EF4-FFF2-40B4-BE49-F238E27FC236}">
                  <a16:creationId xmlns:a16="http://schemas.microsoft.com/office/drawing/2014/main" id="{8909E61C-4EE6-AD44-BD69-A622AA1D1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3" name="Text Box 58">
              <a:extLst>
                <a:ext uri="{FF2B5EF4-FFF2-40B4-BE49-F238E27FC236}">
                  <a16:creationId xmlns:a16="http://schemas.microsoft.com/office/drawing/2014/main" id="{77947E10-0B1E-7843-BEF5-79E13CA8A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44" name="Rectangle 60">
              <a:extLst>
                <a:ext uri="{FF2B5EF4-FFF2-40B4-BE49-F238E27FC236}">
                  <a16:creationId xmlns:a16="http://schemas.microsoft.com/office/drawing/2014/main" id="{BD41C208-AC04-FA4B-80EE-FCE60813C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5" name="Text Box 61">
              <a:extLst>
                <a:ext uri="{FF2B5EF4-FFF2-40B4-BE49-F238E27FC236}">
                  <a16:creationId xmlns:a16="http://schemas.microsoft.com/office/drawing/2014/main" id="{2B1CBFE5-8739-9841-A745-458F67566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146" name="Text Box 62">
              <a:extLst>
                <a:ext uri="{FF2B5EF4-FFF2-40B4-BE49-F238E27FC236}">
                  <a16:creationId xmlns:a16="http://schemas.microsoft.com/office/drawing/2014/main" id="{DA72DAE6-90D4-6F4F-83B2-18C7C28FB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147" name="Text Box 63">
              <a:extLst>
                <a:ext uri="{FF2B5EF4-FFF2-40B4-BE49-F238E27FC236}">
                  <a16:creationId xmlns:a16="http://schemas.microsoft.com/office/drawing/2014/main" id="{0ACC2123-4512-E64F-8B44-C3E511762B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148" name="Text Box 64">
              <a:extLst>
                <a:ext uri="{FF2B5EF4-FFF2-40B4-BE49-F238E27FC236}">
                  <a16:creationId xmlns:a16="http://schemas.microsoft.com/office/drawing/2014/main" id="{7C74987F-BAC6-6441-B77A-C5B667A986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49" name="Text Box 65">
              <a:extLst>
                <a:ext uri="{FF2B5EF4-FFF2-40B4-BE49-F238E27FC236}">
                  <a16:creationId xmlns:a16="http://schemas.microsoft.com/office/drawing/2014/main" id="{9616A81D-33DE-DF4D-A974-C1613CE7FA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0" name="Text Box 66">
              <a:extLst>
                <a:ext uri="{FF2B5EF4-FFF2-40B4-BE49-F238E27FC236}">
                  <a16:creationId xmlns:a16="http://schemas.microsoft.com/office/drawing/2014/main" id="{E541A67B-DC9B-584F-A8F2-C125D2081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1" name="Text Box 67">
              <a:extLst>
                <a:ext uri="{FF2B5EF4-FFF2-40B4-BE49-F238E27FC236}">
                  <a16:creationId xmlns:a16="http://schemas.microsoft.com/office/drawing/2014/main" id="{714FD9F2-1180-CE40-BD2A-233943F16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2" name="Text Box 68">
              <a:extLst>
                <a:ext uri="{FF2B5EF4-FFF2-40B4-BE49-F238E27FC236}">
                  <a16:creationId xmlns:a16="http://schemas.microsoft.com/office/drawing/2014/main" id="{30B747AB-200C-DB40-97B4-E97C130D0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3" name="Text Box 69">
              <a:extLst>
                <a:ext uri="{FF2B5EF4-FFF2-40B4-BE49-F238E27FC236}">
                  <a16:creationId xmlns:a16="http://schemas.microsoft.com/office/drawing/2014/main" id="{7159D628-F4B7-524B-BB68-6BE35EC26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4" name="Text Box 70">
              <a:extLst>
                <a:ext uri="{FF2B5EF4-FFF2-40B4-BE49-F238E27FC236}">
                  <a16:creationId xmlns:a16="http://schemas.microsoft.com/office/drawing/2014/main" id="{943CABAD-EDC3-2D4D-BA91-1A12DF80B6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5" name="Text Box 71">
              <a:extLst>
                <a:ext uri="{FF2B5EF4-FFF2-40B4-BE49-F238E27FC236}">
                  <a16:creationId xmlns:a16="http://schemas.microsoft.com/office/drawing/2014/main" id="{5716B791-D3E8-774D-B913-595ED366B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95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90" grpId="0" animBg="1"/>
      <p:bldP spid="661591" grpId="0" animBg="1"/>
      <p:bldP spid="661592" grpId="0" animBg="1"/>
      <p:bldP spid="661593" grpId="0" animBg="1"/>
      <p:bldP spid="66159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5588-0885-464E-8BA8-A5FF6C60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the forwarding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0920A-C661-1F4B-8DF6-C1CE99DF5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the router port to use for a given destination (router), find the </a:t>
            </a:r>
            <a:r>
              <a:rPr lang="en-US" dirty="0">
                <a:solidFill>
                  <a:srgbClr val="C00000"/>
                </a:solidFill>
              </a:rPr>
              <a:t>predecessor </a:t>
            </a:r>
            <a:r>
              <a:rPr lang="en-US" dirty="0"/>
              <a:t>of the node </a:t>
            </a:r>
            <a:r>
              <a:rPr lang="en-US" dirty="0">
                <a:solidFill>
                  <a:srgbClr val="C00000"/>
                </a:solidFill>
              </a:rPr>
              <a:t>iteratively </a:t>
            </a:r>
            <a:r>
              <a:rPr lang="en-US" dirty="0"/>
              <a:t>until reaching an </a:t>
            </a:r>
            <a:r>
              <a:rPr lang="en-US" dirty="0">
                <a:solidFill>
                  <a:srgbClr val="C00000"/>
                </a:solidFill>
              </a:rPr>
              <a:t>immediate neighbor of the source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u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The port connecting </a:t>
            </a:r>
            <a:r>
              <a:rPr lang="en-US" dirty="0">
                <a:latin typeface="Courier" pitchFamily="2" charset="0"/>
              </a:rPr>
              <a:t>u</a:t>
            </a:r>
            <a:r>
              <a:rPr lang="en-US" dirty="0"/>
              <a:t> to this neighbor is the output port for this destination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40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5588-0885-464E-8BA8-A5FF6C60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the forwarding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0920A-C661-1F4B-8DF6-C1CE99DF5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want forwarding entry for z.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107F9F9-B788-734E-ABFF-00AFE17F49B2}"/>
              </a:ext>
            </a:extLst>
          </p:cNvPr>
          <p:cNvGrpSpPr/>
          <p:nvPr/>
        </p:nvGrpSpPr>
        <p:grpSpPr>
          <a:xfrm>
            <a:off x="606362" y="3842574"/>
            <a:ext cx="8505825" cy="726935"/>
            <a:chOff x="1122975" y="5822466"/>
            <a:chExt cx="8505825" cy="726935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5188BB7A-9926-174D-89C1-585F3D9FDB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4520" y="5822466"/>
              <a:ext cx="1180131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dirty="0">
                  <a:latin typeface="Arial" charset="0"/>
                </a:rPr>
                <a:t>D(v),p(v)</a:t>
              </a:r>
            </a:p>
            <a:p>
              <a:pPr algn="r" eaLnBrk="0" hangingPunct="0"/>
              <a:r>
                <a:rPr lang="en-US" sz="2000" dirty="0">
                  <a:latin typeface="Arial" charset="0"/>
                </a:rPr>
                <a:t>2,u</a:t>
              </a: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94B6A03E-6CBC-644C-AEE5-B22D9F8A7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0216" y="5827228"/>
              <a:ext cx="1295547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dirty="0">
                  <a:latin typeface="Arial" charset="0"/>
                </a:rPr>
                <a:t>D(w),p(w)</a:t>
              </a:r>
            </a:p>
            <a:p>
              <a:pPr algn="r" eaLnBrk="0" hangingPunct="0"/>
              <a:r>
                <a:rPr lang="en-US" sz="2000" dirty="0">
                  <a:latin typeface="Arial" charset="0"/>
                </a:rPr>
                <a:t>3,y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62ADE664-A625-5445-8CBB-72D09FE56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125" y="5822466"/>
              <a:ext cx="1169988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dirty="0">
                  <a:latin typeface="Arial" charset="0"/>
                </a:rPr>
                <a:t>D(x),p(x)</a:t>
              </a:r>
            </a:p>
            <a:p>
              <a:pPr algn="r" eaLnBrk="0" hangingPunct="0"/>
              <a:r>
                <a:rPr lang="en-US" sz="2000" dirty="0">
                  <a:latin typeface="Arial" charset="0"/>
                </a:rPr>
                <a:t>1,u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37395196-0154-D44F-92E0-992CB80D31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7382" y="5827228"/>
              <a:ext cx="1180131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dirty="0">
                  <a:latin typeface="Arial" charset="0"/>
                </a:rPr>
                <a:t>D(y),p(y)</a:t>
              </a:r>
            </a:p>
            <a:p>
              <a:pPr algn="r" eaLnBrk="0" hangingPunct="0"/>
              <a:r>
                <a:rPr lang="en-US" sz="2000" dirty="0">
                  <a:latin typeface="Arial" charset="0"/>
                </a:rPr>
                <a:t>2,x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F199B8CE-1D58-D34E-B588-4B844D979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9920" y="5841515"/>
              <a:ext cx="1180131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dirty="0">
                  <a:latin typeface="Arial" charset="0"/>
                </a:rPr>
                <a:t>D(z),p(z)</a:t>
              </a:r>
            </a:p>
            <a:p>
              <a:pPr algn="r" eaLnBrk="0" hangingPunct="0"/>
              <a:r>
                <a:rPr lang="en-US" sz="2000" dirty="0">
                  <a:latin typeface="Arial" charset="0"/>
                </a:rPr>
                <a:t>4,y</a:t>
              </a:r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F0CE7E3F-E465-4C4F-8B11-B90B1D992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2975" y="6195458"/>
              <a:ext cx="8505825" cy="95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8949B6B-2A93-CD46-8901-9371619B6E3E}"/>
              </a:ext>
            </a:extLst>
          </p:cNvPr>
          <p:cNvSpPr txBox="1"/>
          <p:nvPr/>
        </p:nvSpPr>
        <p:spPr>
          <a:xfrm>
            <a:off x="9427909" y="3799224"/>
            <a:ext cx="2249334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z: p(z) = y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y: p(y) = x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x: p(x) =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u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x is an immediate 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neighbor of 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D13563-ED14-5E4E-BF13-509A93117078}"/>
              </a:ext>
            </a:extLst>
          </p:cNvPr>
          <p:cNvGrpSpPr/>
          <p:nvPr/>
        </p:nvGrpSpPr>
        <p:grpSpPr>
          <a:xfrm>
            <a:off x="8399675" y="1335424"/>
            <a:ext cx="3571875" cy="2236788"/>
            <a:chOff x="4103078" y="2519487"/>
            <a:chExt cx="3571875" cy="2236788"/>
          </a:xfrm>
        </p:grpSpPr>
        <p:sp>
          <p:nvSpPr>
            <p:cNvPr id="15" name="Freeform 3">
              <a:extLst>
                <a:ext uri="{FF2B5EF4-FFF2-40B4-BE49-F238E27FC236}">
                  <a16:creationId xmlns:a16="http://schemas.microsoft.com/office/drawing/2014/main" id="{2057443B-E716-3A4F-B126-E9705C44F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4">
              <a:extLst>
                <a:ext uri="{FF2B5EF4-FFF2-40B4-BE49-F238E27FC236}">
                  <a16:creationId xmlns:a16="http://schemas.microsoft.com/office/drawing/2014/main" id="{2340C2CD-587F-234D-BF0A-1D3C58DA6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CE3A1DC0-A246-ED4E-9867-5ABCF0655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6">
              <a:extLst>
                <a:ext uri="{FF2B5EF4-FFF2-40B4-BE49-F238E27FC236}">
                  <a16:creationId xmlns:a16="http://schemas.microsoft.com/office/drawing/2014/main" id="{23EE115A-434E-E347-88BE-750359055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7">
              <a:extLst>
                <a:ext uri="{FF2B5EF4-FFF2-40B4-BE49-F238E27FC236}">
                  <a16:creationId xmlns:a16="http://schemas.microsoft.com/office/drawing/2014/main" id="{FE49F204-92C6-344A-B87E-D9CC9C0C92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FD4E2ABE-6018-2449-977E-368A2B9C2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9">
              <a:extLst>
                <a:ext uri="{FF2B5EF4-FFF2-40B4-BE49-F238E27FC236}">
                  <a16:creationId xmlns:a16="http://schemas.microsoft.com/office/drawing/2014/main" id="{5C151415-1083-E94E-8B6A-C13BCE3AE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8B2EB493-2B18-5947-B351-3295EA1E9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11">
              <a:extLst>
                <a:ext uri="{FF2B5EF4-FFF2-40B4-BE49-F238E27FC236}">
                  <a16:creationId xmlns:a16="http://schemas.microsoft.com/office/drawing/2014/main" id="{016A95CB-3CED-7742-8BDE-503CFE991B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12">
              <a:extLst>
                <a:ext uri="{FF2B5EF4-FFF2-40B4-BE49-F238E27FC236}">
                  <a16:creationId xmlns:a16="http://schemas.microsoft.com/office/drawing/2014/main" id="{F71100AF-350B-4044-993D-C35D83F80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13">
              <a:extLst>
                <a:ext uri="{FF2B5EF4-FFF2-40B4-BE49-F238E27FC236}">
                  <a16:creationId xmlns:a16="http://schemas.microsoft.com/office/drawing/2014/main" id="{175CB64B-FF67-DE40-8451-E5C9F7AF0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Oval 14">
              <a:extLst>
                <a:ext uri="{FF2B5EF4-FFF2-40B4-BE49-F238E27FC236}">
                  <a16:creationId xmlns:a16="http://schemas.microsoft.com/office/drawing/2014/main" id="{E96E39DB-F2DD-F044-BC87-144719732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15">
              <a:extLst>
                <a:ext uri="{FF2B5EF4-FFF2-40B4-BE49-F238E27FC236}">
                  <a16:creationId xmlns:a16="http://schemas.microsoft.com/office/drawing/2014/main" id="{DA20F5E1-0DD4-7A41-96AF-688B33B57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9237E48D-D9E8-F440-A03C-4E12A6B435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17">
              <a:extLst>
                <a:ext uri="{FF2B5EF4-FFF2-40B4-BE49-F238E27FC236}">
                  <a16:creationId xmlns:a16="http://schemas.microsoft.com/office/drawing/2014/main" id="{5BC7C2C0-3587-F349-8280-E6F5386280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18">
              <a:extLst>
                <a:ext uri="{FF2B5EF4-FFF2-40B4-BE49-F238E27FC236}">
                  <a16:creationId xmlns:a16="http://schemas.microsoft.com/office/drawing/2014/main" id="{49B9C02D-4AB7-AC43-AB74-EDE91098E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Oval 19">
              <a:extLst>
                <a:ext uri="{FF2B5EF4-FFF2-40B4-BE49-F238E27FC236}">
                  <a16:creationId xmlns:a16="http://schemas.microsoft.com/office/drawing/2014/main" id="{29584C32-80C9-6F4D-86E5-74F4E1F3D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Oval 20">
              <a:extLst>
                <a:ext uri="{FF2B5EF4-FFF2-40B4-BE49-F238E27FC236}">
                  <a16:creationId xmlns:a16="http://schemas.microsoft.com/office/drawing/2014/main" id="{28915FA7-BA6A-B34E-A9BC-2B3B5EE8B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21">
              <a:extLst>
                <a:ext uri="{FF2B5EF4-FFF2-40B4-BE49-F238E27FC236}">
                  <a16:creationId xmlns:a16="http://schemas.microsoft.com/office/drawing/2014/main" id="{F19EE127-0D33-904D-985A-FE1A86771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22">
              <a:extLst>
                <a:ext uri="{FF2B5EF4-FFF2-40B4-BE49-F238E27FC236}">
                  <a16:creationId xmlns:a16="http://schemas.microsoft.com/office/drawing/2014/main" id="{FAE5CC48-B86D-6E43-AF3E-A350B8D3E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23">
              <a:extLst>
                <a:ext uri="{FF2B5EF4-FFF2-40B4-BE49-F238E27FC236}">
                  <a16:creationId xmlns:a16="http://schemas.microsoft.com/office/drawing/2014/main" id="{2855B004-940B-E641-A9AC-D13A05223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" name="Oval 24">
              <a:extLst>
                <a:ext uri="{FF2B5EF4-FFF2-40B4-BE49-F238E27FC236}">
                  <a16:creationId xmlns:a16="http://schemas.microsoft.com/office/drawing/2014/main" id="{43632760-37FF-2E40-9785-FBBAE730F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Oval 25">
              <a:extLst>
                <a:ext uri="{FF2B5EF4-FFF2-40B4-BE49-F238E27FC236}">
                  <a16:creationId xmlns:a16="http://schemas.microsoft.com/office/drawing/2014/main" id="{5A1D5848-07F7-174F-A083-C1FA287CF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Line 26">
              <a:extLst>
                <a:ext uri="{FF2B5EF4-FFF2-40B4-BE49-F238E27FC236}">
                  <a16:creationId xmlns:a16="http://schemas.microsoft.com/office/drawing/2014/main" id="{B9777F47-5331-3F48-B85B-CE73050B93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Line 27">
              <a:extLst>
                <a:ext uri="{FF2B5EF4-FFF2-40B4-BE49-F238E27FC236}">
                  <a16:creationId xmlns:a16="http://schemas.microsoft.com/office/drawing/2014/main" id="{FC99C819-CA0A-1B4D-B4E6-F14087268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13BEACE5-4E34-2042-A531-3BD510D3C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1" name="Oval 29">
              <a:extLst>
                <a:ext uri="{FF2B5EF4-FFF2-40B4-BE49-F238E27FC236}">
                  <a16:creationId xmlns:a16="http://schemas.microsoft.com/office/drawing/2014/main" id="{429A5C1F-C4F6-814A-BD58-A9E771B66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Oval 30">
              <a:extLst>
                <a:ext uri="{FF2B5EF4-FFF2-40B4-BE49-F238E27FC236}">
                  <a16:creationId xmlns:a16="http://schemas.microsoft.com/office/drawing/2014/main" id="{7FFA8C0B-5CFA-CB4D-A0D9-5BBAF9B96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Line 31">
              <a:extLst>
                <a:ext uri="{FF2B5EF4-FFF2-40B4-BE49-F238E27FC236}">
                  <a16:creationId xmlns:a16="http://schemas.microsoft.com/office/drawing/2014/main" id="{34021224-9434-8C4B-B778-C534798B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Line 32">
              <a:extLst>
                <a:ext uri="{FF2B5EF4-FFF2-40B4-BE49-F238E27FC236}">
                  <a16:creationId xmlns:a16="http://schemas.microsoft.com/office/drawing/2014/main" id="{944B6C55-3593-1F49-A8FE-5DE66425A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Rectangle 33">
              <a:extLst>
                <a:ext uri="{FF2B5EF4-FFF2-40B4-BE49-F238E27FC236}">
                  <a16:creationId xmlns:a16="http://schemas.microsoft.com/office/drawing/2014/main" id="{ED2AE763-F025-9C4C-96F4-FF30D4A2A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6" name="Oval 34">
              <a:extLst>
                <a:ext uri="{FF2B5EF4-FFF2-40B4-BE49-F238E27FC236}">
                  <a16:creationId xmlns:a16="http://schemas.microsoft.com/office/drawing/2014/main" id="{1DDEB2CB-7EF1-824A-854F-DBCEF0E65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CA71D95E-EC60-EF4F-846B-7A79825F0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D5F92E54-5F68-1D46-AB37-0C59342C7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FDCCF3C9-9B69-C24B-81BC-D09A4C9D3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C064433E-CD8C-8442-A774-1899D0A4D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AA26FDB4-3127-0B46-8BBE-8D3FFC2E1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C0D84409-42A8-E348-BD74-669E29699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417444DA-6FD1-EC47-BB9C-DEBE2E1D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9A40A70A-588A-5547-A7F6-5258C875D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BBBD48D1-8B12-2640-BCE4-B65186851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1DB2059-C1C2-1443-8C98-87165D240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Text Box 46">
              <a:extLst>
                <a:ext uri="{FF2B5EF4-FFF2-40B4-BE49-F238E27FC236}">
                  <a16:creationId xmlns:a16="http://schemas.microsoft.com/office/drawing/2014/main" id="{F7BB4DFC-A4E7-1949-AED1-1147357BB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8" name="Rectangle 48">
              <a:extLst>
                <a:ext uri="{FF2B5EF4-FFF2-40B4-BE49-F238E27FC236}">
                  <a16:creationId xmlns:a16="http://schemas.microsoft.com/office/drawing/2014/main" id="{E3153CD7-8766-F142-9BA2-9CC1A2246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Text Box 49">
              <a:extLst>
                <a:ext uri="{FF2B5EF4-FFF2-40B4-BE49-F238E27FC236}">
                  <a16:creationId xmlns:a16="http://schemas.microsoft.com/office/drawing/2014/main" id="{A2ACDE2C-BCF9-EC44-A3F2-62FA7343A2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0" name="Rectangle 51">
              <a:extLst>
                <a:ext uri="{FF2B5EF4-FFF2-40B4-BE49-F238E27FC236}">
                  <a16:creationId xmlns:a16="http://schemas.microsoft.com/office/drawing/2014/main" id="{46038743-B4F0-9848-A1CE-48F207772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" name="Text Box 52">
              <a:extLst>
                <a:ext uri="{FF2B5EF4-FFF2-40B4-BE49-F238E27FC236}">
                  <a16:creationId xmlns:a16="http://schemas.microsoft.com/office/drawing/2014/main" id="{94E2FA28-F267-2944-B300-74A5DD03A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62" name="Rectangle 54">
              <a:extLst>
                <a:ext uri="{FF2B5EF4-FFF2-40B4-BE49-F238E27FC236}">
                  <a16:creationId xmlns:a16="http://schemas.microsoft.com/office/drawing/2014/main" id="{7D93FD83-4DDF-964B-ACB2-E7F0A47A4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Text Box 55">
              <a:extLst>
                <a:ext uri="{FF2B5EF4-FFF2-40B4-BE49-F238E27FC236}">
                  <a16:creationId xmlns:a16="http://schemas.microsoft.com/office/drawing/2014/main" id="{259F6932-DF71-C347-85CD-093E6574D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57">
              <a:extLst>
                <a:ext uri="{FF2B5EF4-FFF2-40B4-BE49-F238E27FC236}">
                  <a16:creationId xmlns:a16="http://schemas.microsoft.com/office/drawing/2014/main" id="{5189FDDA-C71F-EA49-AE31-5DA569906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Text Box 58">
              <a:extLst>
                <a:ext uri="{FF2B5EF4-FFF2-40B4-BE49-F238E27FC236}">
                  <a16:creationId xmlns:a16="http://schemas.microsoft.com/office/drawing/2014/main" id="{FC8799AC-81DD-B940-ADAE-D26B5FC71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60">
              <a:extLst>
                <a:ext uri="{FF2B5EF4-FFF2-40B4-BE49-F238E27FC236}">
                  <a16:creationId xmlns:a16="http://schemas.microsoft.com/office/drawing/2014/main" id="{9B1A17A7-3D5F-5E4F-B70F-EAA8CD24E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Text Box 61">
              <a:extLst>
                <a:ext uri="{FF2B5EF4-FFF2-40B4-BE49-F238E27FC236}">
                  <a16:creationId xmlns:a16="http://schemas.microsoft.com/office/drawing/2014/main" id="{8BC91E47-7BFB-4F4B-93C5-F21B2C88A2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68" name="Text Box 62">
              <a:extLst>
                <a:ext uri="{FF2B5EF4-FFF2-40B4-BE49-F238E27FC236}">
                  <a16:creationId xmlns:a16="http://schemas.microsoft.com/office/drawing/2014/main" id="{16C67AF0-DC71-3F44-A855-3DD9110D4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9" name="Text Box 63">
              <a:extLst>
                <a:ext uri="{FF2B5EF4-FFF2-40B4-BE49-F238E27FC236}">
                  <a16:creationId xmlns:a16="http://schemas.microsoft.com/office/drawing/2014/main" id="{DDEB5914-9846-9443-B96A-FB86AE21A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0" name="Text Box 64">
              <a:extLst>
                <a:ext uri="{FF2B5EF4-FFF2-40B4-BE49-F238E27FC236}">
                  <a16:creationId xmlns:a16="http://schemas.microsoft.com/office/drawing/2014/main" id="{6FDC842D-0C7E-6148-9631-EBC47559EE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" name="Text Box 65">
              <a:extLst>
                <a:ext uri="{FF2B5EF4-FFF2-40B4-BE49-F238E27FC236}">
                  <a16:creationId xmlns:a16="http://schemas.microsoft.com/office/drawing/2014/main" id="{8089EB9B-A4CA-A047-A47E-17C359CA0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" name="Text Box 66">
              <a:extLst>
                <a:ext uri="{FF2B5EF4-FFF2-40B4-BE49-F238E27FC236}">
                  <a16:creationId xmlns:a16="http://schemas.microsoft.com/office/drawing/2014/main" id="{5F3D3665-055F-B645-A07B-66E313FBC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" name="Text Box 67">
              <a:extLst>
                <a:ext uri="{FF2B5EF4-FFF2-40B4-BE49-F238E27FC236}">
                  <a16:creationId xmlns:a16="http://schemas.microsoft.com/office/drawing/2014/main" id="{5136EE96-1E4A-3D4E-BCE5-A1D106040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" name="Text Box 68">
              <a:extLst>
                <a:ext uri="{FF2B5EF4-FFF2-40B4-BE49-F238E27FC236}">
                  <a16:creationId xmlns:a16="http://schemas.microsoft.com/office/drawing/2014/main" id="{D944F50A-4906-3342-A02A-75CD59102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" name="Text Box 69">
              <a:extLst>
                <a:ext uri="{FF2B5EF4-FFF2-40B4-BE49-F238E27FC236}">
                  <a16:creationId xmlns:a16="http://schemas.microsoft.com/office/drawing/2014/main" id="{35FE0CB4-D2DA-F14C-901E-45F7C2867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6" name="Text Box 70">
              <a:extLst>
                <a:ext uri="{FF2B5EF4-FFF2-40B4-BE49-F238E27FC236}">
                  <a16:creationId xmlns:a16="http://schemas.microsoft.com/office/drawing/2014/main" id="{F8AEFBFC-4E61-6D41-9CDD-C44F6706DA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7" name="Text Box 71">
              <a:extLst>
                <a:ext uri="{FF2B5EF4-FFF2-40B4-BE49-F238E27FC236}">
                  <a16:creationId xmlns:a16="http://schemas.microsoft.com/office/drawing/2014/main" id="{322EE286-216A-9245-A4F4-B38737437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F0DF4C9-8F20-C94C-BDC4-B5C7F370722C}"/>
              </a:ext>
            </a:extLst>
          </p:cNvPr>
          <p:cNvCxnSpPr>
            <a:cxnSpLocks/>
          </p:cNvCxnSpPr>
          <p:nvPr/>
        </p:nvCxnSpPr>
        <p:spPr>
          <a:xfrm flipH="1">
            <a:off x="7874912" y="4044187"/>
            <a:ext cx="1479396" cy="30730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eform 79">
            <a:extLst>
              <a:ext uri="{FF2B5EF4-FFF2-40B4-BE49-F238E27FC236}">
                <a16:creationId xmlns:a16="http://schemas.microsoft.com/office/drawing/2014/main" id="{FE3F5602-DDCA-E74F-BDFF-0BAE9FC8ED4B}"/>
              </a:ext>
            </a:extLst>
          </p:cNvPr>
          <p:cNvSpPr/>
          <p:nvPr/>
        </p:nvSpPr>
        <p:spPr>
          <a:xfrm>
            <a:off x="6257127" y="4585956"/>
            <a:ext cx="1148861" cy="422244"/>
          </a:xfrm>
          <a:custGeom>
            <a:avLst/>
            <a:gdLst>
              <a:gd name="connsiteX0" fmla="*/ 1148861 w 1148861"/>
              <a:gd name="connsiteY0" fmla="*/ 0 h 422244"/>
              <a:gd name="connsiteX1" fmla="*/ 597877 w 1148861"/>
              <a:gd name="connsiteY1" fmla="*/ 422031 h 422244"/>
              <a:gd name="connsiteX2" fmla="*/ 0 w 1148861"/>
              <a:gd name="connsiteY2" fmla="*/ 58616 h 422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8861" h="422244">
                <a:moveTo>
                  <a:pt x="1148861" y="0"/>
                </a:moveTo>
                <a:cubicBezTo>
                  <a:pt x="969107" y="206131"/>
                  <a:pt x="789354" y="412262"/>
                  <a:pt x="597877" y="422031"/>
                </a:cubicBezTo>
                <a:cubicBezTo>
                  <a:pt x="406400" y="431800"/>
                  <a:pt x="189523" y="103555"/>
                  <a:pt x="0" y="5861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7D7D7937-441D-654F-ACBF-95B4CBADBACC}"/>
              </a:ext>
            </a:extLst>
          </p:cNvPr>
          <p:cNvSpPr/>
          <p:nvPr/>
        </p:nvSpPr>
        <p:spPr>
          <a:xfrm>
            <a:off x="4950405" y="4656469"/>
            <a:ext cx="1148861" cy="422244"/>
          </a:xfrm>
          <a:custGeom>
            <a:avLst/>
            <a:gdLst>
              <a:gd name="connsiteX0" fmla="*/ 1148861 w 1148861"/>
              <a:gd name="connsiteY0" fmla="*/ 0 h 422244"/>
              <a:gd name="connsiteX1" fmla="*/ 597877 w 1148861"/>
              <a:gd name="connsiteY1" fmla="*/ 422031 h 422244"/>
              <a:gd name="connsiteX2" fmla="*/ 0 w 1148861"/>
              <a:gd name="connsiteY2" fmla="*/ 58616 h 422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8861" h="422244">
                <a:moveTo>
                  <a:pt x="1148861" y="0"/>
                </a:moveTo>
                <a:cubicBezTo>
                  <a:pt x="969107" y="206131"/>
                  <a:pt x="789354" y="412262"/>
                  <a:pt x="597877" y="422031"/>
                </a:cubicBezTo>
                <a:cubicBezTo>
                  <a:pt x="406400" y="431800"/>
                  <a:pt x="189523" y="103555"/>
                  <a:pt x="0" y="5861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58">
            <a:extLst>
              <a:ext uri="{FF2B5EF4-FFF2-40B4-BE49-F238E27FC236}">
                <a16:creationId xmlns:a16="http://schemas.microsoft.com/office/drawing/2014/main" id="{1840CC16-5F15-6B4C-BB35-C567676936EB}"/>
              </a:ext>
            </a:extLst>
          </p:cNvPr>
          <p:cNvGrpSpPr>
            <a:grpSpLocks/>
          </p:cNvGrpSpPr>
          <p:nvPr/>
        </p:nvGrpSpPr>
        <p:grpSpPr bwMode="auto">
          <a:xfrm>
            <a:off x="3949944" y="5439580"/>
            <a:ext cx="3119432" cy="939801"/>
            <a:chOff x="186" y="2768"/>
            <a:chExt cx="1965" cy="592"/>
          </a:xfrm>
        </p:grpSpPr>
        <p:sp>
          <p:nvSpPr>
            <p:cNvPr id="84" name="Line 59">
              <a:extLst>
                <a:ext uri="{FF2B5EF4-FFF2-40B4-BE49-F238E27FC236}">
                  <a16:creationId xmlns:a16="http://schemas.microsoft.com/office/drawing/2014/main" id="{B2CBB828-70F7-754C-8D62-CCA4C03B99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1" y="2820"/>
              <a:ext cx="0" cy="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" name="Line 60">
              <a:extLst>
                <a:ext uri="{FF2B5EF4-FFF2-40B4-BE49-F238E27FC236}">
                  <a16:creationId xmlns:a16="http://schemas.microsoft.com/office/drawing/2014/main" id="{7F6097C0-4C55-8B4A-B32D-9E1C3E2192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" y="3059"/>
              <a:ext cx="1965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0" name="Text Box 65">
              <a:extLst>
                <a:ext uri="{FF2B5EF4-FFF2-40B4-BE49-F238E27FC236}">
                  <a16:creationId xmlns:a16="http://schemas.microsoft.com/office/drawing/2014/main" id="{605918EE-5FB3-E547-99CC-1B6348D19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" y="3063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</a:rPr>
                <a:t>z</a:t>
              </a:r>
            </a:p>
          </p:txBody>
        </p:sp>
        <p:sp>
          <p:nvSpPr>
            <p:cNvPr id="95" name="Text Box 70">
              <a:extLst>
                <a:ext uri="{FF2B5EF4-FFF2-40B4-BE49-F238E27FC236}">
                  <a16:creationId xmlns:a16="http://schemas.microsoft.com/office/drawing/2014/main" id="{C411D51A-4715-FC43-9A9F-26C79E752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" y="3069"/>
              <a:ext cx="5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</a:rPr>
                <a:t>(</a:t>
              </a:r>
              <a:r>
                <a:rPr lang="en-US" dirty="0" err="1">
                  <a:latin typeface="Helvetica" pitchFamily="2" charset="0"/>
                </a:rPr>
                <a:t>u,x</a:t>
              </a:r>
              <a:r>
                <a:rPr lang="en-US" dirty="0">
                  <a:latin typeface="Helvetica" pitchFamily="2" charset="0"/>
                </a:rPr>
                <a:t>)</a:t>
              </a:r>
            </a:p>
          </p:txBody>
        </p:sp>
        <p:sp>
          <p:nvSpPr>
            <p:cNvPr id="96" name="Text Box 71">
              <a:extLst>
                <a:ext uri="{FF2B5EF4-FFF2-40B4-BE49-F238E27FC236}">
                  <a16:creationId xmlns:a16="http://schemas.microsoft.com/office/drawing/2014/main" id="{B23B957D-746F-CC4E-A00B-F51EBA5F0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" y="2768"/>
              <a:ext cx="105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</a:rPr>
                <a:t>destination</a:t>
              </a:r>
            </a:p>
          </p:txBody>
        </p:sp>
        <p:sp>
          <p:nvSpPr>
            <p:cNvPr id="97" name="Text Box 72">
              <a:extLst>
                <a:ext uri="{FF2B5EF4-FFF2-40B4-BE49-F238E27FC236}">
                  <a16:creationId xmlns:a16="http://schemas.microsoft.com/office/drawing/2014/main" id="{9A7C1996-D5A9-BB44-AFF8-AA7F928A78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5" y="2791"/>
              <a:ext cx="4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</a:rPr>
                <a:t>link</a:t>
              </a: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869D1D95-EC80-224A-9BFD-34CC1BB472B8}"/>
              </a:ext>
            </a:extLst>
          </p:cNvPr>
          <p:cNvSpPr txBox="1"/>
          <p:nvPr/>
        </p:nvSpPr>
        <p:spPr>
          <a:xfrm>
            <a:off x="2205704" y="5501919"/>
            <a:ext cx="1815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Forwarding table at </a:t>
            </a:r>
            <a:r>
              <a:rPr lang="en-US" sz="2400" dirty="0">
                <a:latin typeface="Courier" pitchFamily="2" charset="0"/>
              </a:rPr>
              <a:t>u</a:t>
            </a:r>
            <a:r>
              <a:rPr lang="en-US" sz="2400" dirty="0">
                <a:latin typeface="Helvetica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7067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9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40BC-AAB4-6F4E-843F-461C9E21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link state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389FF-A37A-694D-A7A0-FA5CE9E9E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router announces link state to the entire network using flooding</a:t>
            </a:r>
          </a:p>
          <a:p>
            <a:endParaRPr lang="en-US" dirty="0"/>
          </a:p>
          <a:p>
            <a:r>
              <a:rPr lang="en-US" dirty="0"/>
              <a:t>Each node independently computes least cost paths to every other node using the full network graph</a:t>
            </a:r>
          </a:p>
          <a:p>
            <a:endParaRPr lang="en-US" dirty="0"/>
          </a:p>
          <a:p>
            <a:r>
              <a:rPr lang="en-US" dirty="0"/>
              <a:t>Dijkstra’s algorithm can efficiently compute these best paths</a:t>
            </a:r>
          </a:p>
          <a:p>
            <a:pPr lvl="1"/>
            <a:r>
              <a:rPr lang="en-US" dirty="0"/>
              <a:t>Easy to populate the forwarding table from predecessor information computed during the algorithm</a:t>
            </a:r>
          </a:p>
        </p:txBody>
      </p:sp>
    </p:spTree>
    <p:extLst>
      <p:ext uri="{BB962C8B-B14F-4D97-AF65-F5344CB8AC3E}">
        <p14:creationId xmlns:p14="http://schemas.microsoft.com/office/powerpoint/2010/main" val="327332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4D7B-A69C-E347-9C72-F438427C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Protocols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8F3F9-B70B-4A44-9063-992D1F53E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7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21ABC9-6E09-314D-A05C-ACE21230301B}"/>
              </a:ext>
            </a:extLst>
          </p:cNvPr>
          <p:cNvSpPr txBox="1"/>
          <p:nvPr/>
        </p:nvSpPr>
        <p:spPr>
          <a:xfrm>
            <a:off x="696468" y="1751618"/>
            <a:ext cx="107990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How would one design a “Google Maps” </a:t>
            </a:r>
          </a:p>
          <a:p>
            <a:pPr algn="ctr"/>
            <a:r>
              <a:rPr lang="en-US" sz="4000" dirty="0">
                <a:latin typeface="Helvetica" pitchFamily="2" charset="0"/>
              </a:rPr>
              <a:t>to navigate the Internet?</a:t>
            </a:r>
          </a:p>
          <a:p>
            <a:pPr algn="ctr"/>
            <a:endParaRPr lang="en-US" sz="4000" dirty="0">
              <a:latin typeface="Helvetica" pitchFamily="2" charset="0"/>
            </a:endParaRP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A9B7910C-79AD-DE4E-A49A-98BBE24D8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680" y="3127000"/>
            <a:ext cx="5127585" cy="31737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90145A-AE3C-9A4F-81D5-70BBA2EEFDD0}"/>
              </a:ext>
            </a:extLst>
          </p:cNvPr>
          <p:cNvSpPr txBox="1"/>
          <p:nvPr/>
        </p:nvSpPr>
        <p:spPr>
          <a:xfrm>
            <a:off x="542812" y="709984"/>
            <a:ext cx="11296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Helvetica" pitchFamily="2" charset="0"/>
              </a:rPr>
              <a:t>Routing is a fundamental problem in networking.</a:t>
            </a:r>
          </a:p>
        </p:txBody>
      </p:sp>
    </p:spTree>
    <p:extLst>
      <p:ext uri="{BB962C8B-B14F-4D97-AF65-F5344CB8AC3E}">
        <p14:creationId xmlns:p14="http://schemas.microsoft.com/office/powerpoint/2010/main" val="145312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8869-840E-734B-B16A-3FBB2ABF7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4F1A0-71E4-1B47-BA88-4873E8790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router only exchanges a </a:t>
            </a:r>
            <a:r>
              <a:rPr lang="en-US" dirty="0">
                <a:solidFill>
                  <a:srgbClr val="C00000"/>
                </a:solidFill>
              </a:rPr>
              <a:t>distance vector</a:t>
            </a:r>
            <a:r>
              <a:rPr lang="en-US" dirty="0"/>
              <a:t> with its neighbors</a:t>
            </a:r>
          </a:p>
          <a:p>
            <a:pPr lvl="1"/>
            <a:r>
              <a:rPr lang="en-US" dirty="0"/>
              <a:t>Distance: how far the destination is</a:t>
            </a:r>
          </a:p>
          <a:p>
            <a:pPr lvl="1"/>
            <a:r>
              <a:rPr lang="en-US" dirty="0"/>
              <a:t>Vector: a value for each destination</a:t>
            </a:r>
          </a:p>
          <a:p>
            <a:r>
              <a:rPr lang="en-US" dirty="0"/>
              <a:t>DVs are only exchanged between neighbors; not flooded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>
                <a:solidFill>
                  <a:srgbClr val="C00000"/>
                </a:solidFill>
              </a:rPr>
              <a:t>incomplete</a:t>
            </a:r>
            <a:r>
              <a:rPr lang="en-US" dirty="0"/>
              <a:t> view of graph </a:t>
            </a:r>
            <a:r>
              <a:rPr lang="en-US" dirty="0">
                <a:solidFill>
                  <a:srgbClr val="C00000"/>
                </a:solidFill>
              </a:rPr>
              <a:t>derived from neighbors’ </a:t>
            </a:r>
            <a:r>
              <a:rPr lang="en-US" dirty="0"/>
              <a:t>distance vectors to compute the shortest paths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BC9752-DECD-404C-8E32-B7B177497432}"/>
              </a:ext>
            </a:extLst>
          </p:cNvPr>
          <p:cNvGrpSpPr/>
          <p:nvPr/>
        </p:nvGrpSpPr>
        <p:grpSpPr>
          <a:xfrm>
            <a:off x="8216598" y="4721288"/>
            <a:ext cx="3853993" cy="1853541"/>
            <a:chOff x="8300523" y="1771650"/>
            <a:chExt cx="4046386" cy="18535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7695D5E-CC96-2842-9307-0ED37E9F7F39}"/>
                </a:ext>
              </a:extLst>
            </p:cNvPr>
            <p:cNvSpPr txBox="1"/>
            <p:nvPr/>
          </p:nvSpPr>
          <p:spPr>
            <a:xfrm>
              <a:off x="10048266" y="2978860"/>
              <a:ext cx="22986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Distance vector protocols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E9ED1A9-C4B3-9D4C-A836-6DDFCC7F34B6}"/>
                </a:ext>
              </a:extLst>
            </p:cNvPr>
            <p:cNvGrpSpPr/>
            <p:nvPr/>
          </p:nvGrpSpPr>
          <p:grpSpPr>
            <a:xfrm>
              <a:off x="8300523" y="1771650"/>
              <a:ext cx="3495581" cy="1850476"/>
              <a:chOff x="8300523" y="1771650"/>
              <a:chExt cx="3495581" cy="185047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829514E-BE98-D644-9391-5A46ACFD0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27540" y="2313727"/>
                <a:ext cx="571501" cy="5731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B058493-3DE1-4547-8EAB-7BE342B548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6128" y="2336477"/>
                <a:ext cx="627672" cy="49387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B571EF-A3ED-804F-9F46-309C8B81B2FC}"/>
                  </a:ext>
                </a:extLst>
              </p:cNvPr>
              <p:cNvSpPr txBox="1"/>
              <p:nvPr/>
            </p:nvSpPr>
            <p:spPr>
              <a:xfrm>
                <a:off x="8582641" y="1771650"/>
                <a:ext cx="3213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Routing protocols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28D0A8-8822-504D-895D-4E753D1BA6CB}"/>
                  </a:ext>
                </a:extLst>
              </p:cNvPr>
              <p:cNvSpPr txBox="1"/>
              <p:nvPr/>
            </p:nvSpPr>
            <p:spPr>
              <a:xfrm>
                <a:off x="8300523" y="2975795"/>
                <a:ext cx="17477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Link state </a:t>
                </a:r>
              </a:p>
              <a:p>
                <a:pPr algn="ctr"/>
                <a:r>
                  <a:rPr lang="en-US" dirty="0">
                    <a:latin typeface="Helvetica" pitchFamily="2" charset="0"/>
                  </a:rPr>
                  <a:t>protocols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762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7B2994-C174-4F67-BABA-51787D9DE63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Q1: Distance Vectors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baseline="-25000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(y)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estimate</a:t>
            </a:r>
            <a:r>
              <a:rPr lang="en-US" dirty="0"/>
              <a:t> of least cost from x to y</a:t>
            </a:r>
          </a:p>
          <a:p>
            <a:r>
              <a:rPr lang="en-US" dirty="0"/>
              <a:t>Distance vector: </a:t>
            </a:r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baseline="-25000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 = [D</a:t>
            </a:r>
            <a:r>
              <a:rPr lang="en-US" baseline="-25000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(y): y </a:t>
            </a:r>
            <a:r>
              <a:rPr lang="ru-RU" dirty="0" err="1">
                <a:solidFill>
                  <a:srgbClr val="C00000"/>
                </a:solidFill>
              </a:rPr>
              <a:t>є</a:t>
            </a:r>
            <a:r>
              <a:rPr lang="en-US" dirty="0">
                <a:solidFill>
                  <a:srgbClr val="C00000"/>
                </a:solidFill>
              </a:rPr>
              <a:t> N ]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en-US" dirty="0"/>
              <a:t>Node x knows cost of edge to each neighbor v: </a:t>
            </a:r>
            <a:r>
              <a:rPr lang="en-US" dirty="0">
                <a:solidFill>
                  <a:srgbClr val="C00000"/>
                </a:solidFill>
              </a:rPr>
              <a:t>c(</a:t>
            </a:r>
            <a:r>
              <a:rPr lang="en-US" dirty="0" err="1">
                <a:solidFill>
                  <a:srgbClr val="C00000"/>
                </a:solidFill>
              </a:rPr>
              <a:t>x,v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r>
              <a:rPr lang="en-US" dirty="0"/>
              <a:t>Node x maintains </a:t>
            </a:r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baseline="-25000" dirty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Node x also maintains its neighbors’ distance vectors</a:t>
            </a:r>
          </a:p>
          <a:p>
            <a:pPr lvl="1"/>
            <a:r>
              <a:rPr lang="en-US" dirty="0"/>
              <a:t>For each neighbor v, x maintains </a:t>
            </a:r>
            <a:r>
              <a:rPr lang="en-US" b="1" dirty="0" err="1">
                <a:solidFill>
                  <a:srgbClr val="C00000"/>
                </a:solidFill>
              </a:rPr>
              <a:t>D</a:t>
            </a:r>
            <a:r>
              <a:rPr lang="en-US" baseline="-25000" dirty="0" err="1">
                <a:solidFill>
                  <a:srgbClr val="C00000"/>
                </a:solidFill>
              </a:rPr>
              <a:t>v</a:t>
            </a:r>
            <a:r>
              <a:rPr lang="en-US" dirty="0">
                <a:solidFill>
                  <a:srgbClr val="C00000"/>
                </a:solidFill>
              </a:rPr>
              <a:t> = [</a:t>
            </a:r>
            <a:r>
              <a:rPr lang="en-US" dirty="0" err="1">
                <a:solidFill>
                  <a:srgbClr val="C00000"/>
                </a:solidFill>
              </a:rPr>
              <a:t>D</a:t>
            </a:r>
            <a:r>
              <a:rPr lang="en-US" baseline="-25000" dirty="0" err="1">
                <a:solidFill>
                  <a:srgbClr val="C00000"/>
                </a:solidFill>
              </a:rPr>
              <a:t>v</a:t>
            </a:r>
            <a:r>
              <a:rPr lang="en-US" dirty="0">
                <a:solidFill>
                  <a:srgbClr val="C00000"/>
                </a:solidFill>
              </a:rPr>
              <a:t>(y): y </a:t>
            </a:r>
            <a:r>
              <a:rPr lang="ru-RU" dirty="0" err="1">
                <a:solidFill>
                  <a:srgbClr val="C00000"/>
                </a:solidFill>
              </a:rPr>
              <a:t>є</a:t>
            </a:r>
            <a:r>
              <a:rPr lang="en-US" dirty="0">
                <a:solidFill>
                  <a:srgbClr val="C00000"/>
                </a:solidFill>
              </a:rPr>
              <a:t> N ]</a:t>
            </a:r>
          </a:p>
          <a:p>
            <a:r>
              <a:rPr lang="en-US" dirty="0"/>
              <a:t>Nodes exchange distance vector periodically and </a:t>
            </a:r>
            <a:r>
              <a:rPr lang="en-US" dirty="0">
                <a:solidFill>
                  <a:srgbClr val="C00000"/>
                </a:solidFill>
              </a:rPr>
              <a:t>whenever the local distance vector changes</a:t>
            </a:r>
            <a:r>
              <a:rPr lang="en-US" dirty="0"/>
              <a:t> (e.g., link failure, cost changes)</a:t>
            </a:r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0B5BC872-1120-974F-8A5C-4DEC14595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464" y="401017"/>
            <a:ext cx="1281340" cy="104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4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5747-55FD-8D40-ACD6-14561AEA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Q2: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AE426-ACF1-EE46-A24E-9650774B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4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Bellman-Ford algorithm</a:t>
            </a:r>
          </a:p>
          <a:p>
            <a:r>
              <a:rPr lang="en-US" dirty="0"/>
              <a:t>Each node initializes its own distance vector (DV) to edge costs</a:t>
            </a:r>
          </a:p>
          <a:p>
            <a:r>
              <a:rPr lang="en-US" dirty="0"/>
              <a:t>Each node sends its DVs to its neighbors</a:t>
            </a:r>
          </a:p>
          <a:p>
            <a:r>
              <a:rPr lang="en-US" dirty="0"/>
              <a:t>When a node </a:t>
            </a:r>
            <a:r>
              <a:rPr lang="en-US" dirty="0">
                <a:latin typeface="Courier" pitchFamily="2" charset="0"/>
              </a:rPr>
              <a:t>x</a:t>
            </a:r>
            <a:r>
              <a:rPr lang="en-US" dirty="0"/>
              <a:t> receives new DV from a neighbor </a:t>
            </a:r>
            <a:r>
              <a:rPr lang="en-US" dirty="0">
                <a:latin typeface="Courier" pitchFamily="2" charset="0"/>
              </a:rPr>
              <a:t>v</a:t>
            </a:r>
            <a:r>
              <a:rPr lang="en-US" dirty="0"/>
              <a:t>, it updates its own DV using the </a:t>
            </a:r>
            <a:r>
              <a:rPr lang="en-US" dirty="0">
                <a:solidFill>
                  <a:srgbClr val="C00000"/>
                </a:solidFill>
              </a:rPr>
              <a:t>Bellman-Ford equation:</a:t>
            </a:r>
            <a:endParaRPr lang="en-US" dirty="0"/>
          </a:p>
          <a:p>
            <a:r>
              <a:rPr lang="en-US" dirty="0"/>
              <a:t>Given d</a:t>
            </a:r>
            <a:r>
              <a:rPr lang="en-US" baseline="-25000" dirty="0"/>
              <a:t>x</a:t>
            </a:r>
            <a:r>
              <a:rPr lang="en-US" dirty="0"/>
              <a:t>(y) := estimated cost of the least-cost path from x to y</a:t>
            </a:r>
          </a:p>
          <a:p>
            <a:r>
              <a:rPr lang="en-US" dirty="0">
                <a:solidFill>
                  <a:srgbClr val="CC0000"/>
                </a:solidFill>
              </a:rPr>
              <a:t>Update d</a:t>
            </a:r>
            <a:r>
              <a:rPr lang="en-US" baseline="-25000" dirty="0">
                <a:solidFill>
                  <a:srgbClr val="CC0000"/>
                </a:solidFill>
              </a:rPr>
              <a:t>x</a:t>
            </a:r>
            <a:r>
              <a:rPr lang="en-US" dirty="0">
                <a:solidFill>
                  <a:srgbClr val="CC0000"/>
                </a:solidFill>
              </a:rPr>
              <a:t>(y) = </a:t>
            </a:r>
            <a:r>
              <a:rPr lang="en-US" dirty="0" err="1">
                <a:solidFill>
                  <a:srgbClr val="CC0000"/>
                </a:solidFill>
              </a:rPr>
              <a:t>min</a:t>
            </a:r>
            <a:r>
              <a:rPr lang="en-US" baseline="-25000" dirty="0" err="1">
                <a:solidFill>
                  <a:srgbClr val="CC0000"/>
                </a:solidFill>
              </a:rPr>
              <a:t>v</a:t>
            </a:r>
            <a:r>
              <a:rPr lang="en-US" dirty="0">
                <a:solidFill>
                  <a:srgbClr val="CC0000"/>
                </a:solidFill>
              </a:rPr>
              <a:t> {c(</a:t>
            </a:r>
            <a:r>
              <a:rPr lang="en-US" dirty="0" err="1">
                <a:solidFill>
                  <a:srgbClr val="CC0000"/>
                </a:solidFill>
              </a:rPr>
              <a:t>x,v</a:t>
            </a:r>
            <a:r>
              <a:rPr lang="en-US" dirty="0">
                <a:solidFill>
                  <a:srgbClr val="CC0000"/>
                </a:solidFill>
              </a:rPr>
              <a:t>) + d</a:t>
            </a:r>
            <a:r>
              <a:rPr lang="en-US" baseline="-25000" dirty="0">
                <a:solidFill>
                  <a:srgbClr val="CC0000"/>
                </a:solidFill>
              </a:rPr>
              <a:t>v</a:t>
            </a:r>
            <a:r>
              <a:rPr lang="en-US" dirty="0">
                <a:solidFill>
                  <a:srgbClr val="CC0000"/>
                </a:solidFill>
              </a:rPr>
              <a:t>(y) }</a:t>
            </a:r>
            <a:endParaRPr lang="en-US" dirty="0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3060F311-1C89-F848-AAD7-936774715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801" y="6217877"/>
            <a:ext cx="56739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</a:rPr>
              <a:t>cost to reach neighbor v directly from x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C2DF104E-F51E-9349-B089-1879EA488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590" y="5861925"/>
            <a:ext cx="304282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</a:rPr>
              <a:t>minimum taken over </a:t>
            </a:r>
          </a:p>
          <a:p>
            <a:r>
              <a:rPr lang="en-US" dirty="0">
                <a:latin typeface="Helvetica" pitchFamily="2" charset="0"/>
              </a:rPr>
              <a:t>all neighbors v of x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B5264FEC-C589-0F4F-B193-0BA65B507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1595" y="5530751"/>
            <a:ext cx="6421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</a:rPr>
              <a:t>cost of path from neighbor v to destination y</a:t>
            </a:r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31D32E5C-D0D2-C94D-96F8-AD2876FD23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3769" y="5314723"/>
            <a:ext cx="689135" cy="5267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E7ED8133-B876-6C4A-AEBE-4BBCA4CB84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5755" y="5287816"/>
            <a:ext cx="422772" cy="8996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C4EE5F2F-8697-D144-936E-7BF911D288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9275" y="5287816"/>
            <a:ext cx="319198" cy="2429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515DF25A-330A-2246-B30D-3F8C1C6C1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82" y="365125"/>
            <a:ext cx="1387358" cy="91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7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3BF69-BC7A-0440-9B34-A5C68740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26424-72E0-D444-AA88-4C25A25A6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12300" cy="4891698"/>
          </a:xfrm>
        </p:spPr>
        <p:txBody>
          <a:bodyPr>
            <a:normAutofit/>
          </a:bodyPr>
          <a:lstStyle/>
          <a:p>
            <a:r>
              <a:rPr lang="en-US" dirty="0"/>
              <a:t>Which neighbor v offers the current best path from x to y?</a:t>
            </a:r>
          </a:p>
          <a:p>
            <a:r>
              <a:rPr lang="en-US" dirty="0"/>
              <a:t>Path through neighbor v has cost c(</a:t>
            </a:r>
            <a:r>
              <a:rPr lang="en-US" dirty="0" err="1"/>
              <a:t>x,v</a:t>
            </a:r>
            <a:r>
              <a:rPr lang="en-US" dirty="0"/>
              <a:t>) + d</a:t>
            </a:r>
            <a:r>
              <a:rPr lang="en-US" baseline="-25000" dirty="0"/>
              <a:t>v</a:t>
            </a:r>
            <a:r>
              <a:rPr lang="en-US" dirty="0"/>
              <a:t>(y)</a:t>
            </a:r>
          </a:p>
          <a:p>
            <a:r>
              <a:rPr lang="en-US" dirty="0"/>
              <a:t>Choose min-cost neighbor</a:t>
            </a:r>
          </a:p>
          <a:p>
            <a:r>
              <a:rPr lang="en-US" dirty="0"/>
              <a:t>Remember </a:t>
            </a:r>
            <a:r>
              <a:rPr lang="en-US" dirty="0">
                <a:solidFill>
                  <a:srgbClr val="C00000"/>
                </a:solidFill>
              </a:rPr>
              <a:t>min-cost neighbor </a:t>
            </a:r>
            <a:r>
              <a:rPr lang="en-US" dirty="0"/>
              <a:t>as the one used to reach node y</a:t>
            </a:r>
          </a:p>
          <a:p>
            <a:r>
              <a:rPr lang="en-US" dirty="0"/>
              <a:t>This neighbor determines the output port!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5AFBF6-2B57-1B41-83B7-FE9845EF0340}"/>
              </a:ext>
            </a:extLst>
          </p:cNvPr>
          <p:cNvGrpSpPr/>
          <p:nvPr/>
        </p:nvGrpSpPr>
        <p:grpSpPr>
          <a:xfrm>
            <a:off x="5468200" y="3629324"/>
            <a:ext cx="1073276" cy="584776"/>
            <a:chOff x="6962166" y="3736456"/>
            <a:chExt cx="501650" cy="23643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B4E58EE-A262-0C4D-887F-5CFE58295408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7" name="Oval 30">
                <a:extLst>
                  <a:ext uri="{FF2B5EF4-FFF2-40B4-BE49-F238E27FC236}">
                    <a16:creationId xmlns:a16="http://schemas.microsoft.com/office/drawing/2014/main" id="{4F3E00C7-5F03-7645-A391-F96A080B8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Line 31">
                <a:extLst>
                  <a:ext uri="{FF2B5EF4-FFF2-40B4-BE49-F238E27FC236}">
                    <a16:creationId xmlns:a16="http://schemas.microsoft.com/office/drawing/2014/main" id="{90BD7160-357C-3448-801B-CBE4E97B30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Line 32">
                <a:extLst>
                  <a:ext uri="{FF2B5EF4-FFF2-40B4-BE49-F238E27FC236}">
                    <a16:creationId xmlns:a16="http://schemas.microsoft.com/office/drawing/2014/main" id="{F1C0B661-FE6F-DC47-9F1F-1879AA797B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Rectangle 33">
                <a:extLst>
                  <a:ext uri="{FF2B5EF4-FFF2-40B4-BE49-F238E27FC236}">
                    <a16:creationId xmlns:a16="http://schemas.microsoft.com/office/drawing/2014/main" id="{5CC4973D-56E5-6D49-9BF7-BA9A789B7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Oval 34">
                <a:extLst>
                  <a:ext uri="{FF2B5EF4-FFF2-40B4-BE49-F238E27FC236}">
                    <a16:creationId xmlns:a16="http://schemas.microsoft.com/office/drawing/2014/main" id="{4E5502FA-B229-E241-9399-C5ADAD903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ectangle 60">
                <a:extLst>
                  <a:ext uri="{FF2B5EF4-FFF2-40B4-BE49-F238E27FC236}">
                    <a16:creationId xmlns:a16="http://schemas.microsoft.com/office/drawing/2014/main" id="{3D599491-D730-2740-BD19-FE9B62846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Text Box 61">
              <a:extLst>
                <a:ext uri="{FF2B5EF4-FFF2-40B4-BE49-F238E27FC236}">
                  <a16:creationId xmlns:a16="http://schemas.microsoft.com/office/drawing/2014/main" id="{BAE1E86F-CA64-B941-8BF4-A696D4590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5870" y="3736456"/>
              <a:ext cx="169480" cy="236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3200" dirty="0">
                  <a:solidFill>
                    <a:schemeClr val="bg1"/>
                  </a:solidFill>
                </a:rPr>
                <a:t>x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EB813E-912E-5F4E-9FF5-8C4E6C37F91E}"/>
              </a:ext>
            </a:extLst>
          </p:cNvPr>
          <p:cNvGrpSpPr/>
          <p:nvPr/>
        </p:nvGrpSpPr>
        <p:grpSpPr>
          <a:xfrm>
            <a:off x="8973400" y="2044123"/>
            <a:ext cx="1073276" cy="584776"/>
            <a:chOff x="6962166" y="3736456"/>
            <a:chExt cx="501650" cy="23643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A607295-541C-AA41-A7E6-FF1013159780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16" name="Oval 30">
                <a:extLst>
                  <a:ext uri="{FF2B5EF4-FFF2-40B4-BE49-F238E27FC236}">
                    <a16:creationId xmlns:a16="http://schemas.microsoft.com/office/drawing/2014/main" id="{AEB9673D-6133-0E41-8089-68C377DCF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Line 31">
                <a:extLst>
                  <a:ext uri="{FF2B5EF4-FFF2-40B4-BE49-F238E27FC236}">
                    <a16:creationId xmlns:a16="http://schemas.microsoft.com/office/drawing/2014/main" id="{E38F602E-1D87-4B46-AC9E-5B2DBE80FC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Line 32">
                <a:extLst>
                  <a:ext uri="{FF2B5EF4-FFF2-40B4-BE49-F238E27FC236}">
                    <a16:creationId xmlns:a16="http://schemas.microsoft.com/office/drawing/2014/main" id="{888C0E65-A4DE-0247-A43F-9184378F81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33">
                <a:extLst>
                  <a:ext uri="{FF2B5EF4-FFF2-40B4-BE49-F238E27FC236}">
                    <a16:creationId xmlns:a16="http://schemas.microsoft.com/office/drawing/2014/main" id="{16764EC3-0461-784E-848A-923423AB99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" name="Oval 34">
                <a:extLst>
                  <a:ext uri="{FF2B5EF4-FFF2-40B4-BE49-F238E27FC236}">
                    <a16:creationId xmlns:a16="http://schemas.microsoft.com/office/drawing/2014/main" id="{BEBDCBC9-7FE9-9F4D-91B0-4DA591F02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60">
                <a:extLst>
                  <a:ext uri="{FF2B5EF4-FFF2-40B4-BE49-F238E27FC236}">
                    <a16:creationId xmlns:a16="http://schemas.microsoft.com/office/drawing/2014/main" id="{F7166A63-5054-DD4B-8AD2-92872EEE0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Text Box 61">
              <a:extLst>
                <a:ext uri="{FF2B5EF4-FFF2-40B4-BE49-F238E27FC236}">
                  <a16:creationId xmlns:a16="http://schemas.microsoft.com/office/drawing/2014/main" id="{21F73BFA-E598-BB42-BE5B-EAB3F0FE8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3997" y="3736456"/>
              <a:ext cx="173226" cy="236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3200" dirty="0">
                  <a:solidFill>
                    <a:schemeClr val="bg1"/>
                  </a:solidFill>
                </a:rPr>
                <a:t>v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5CDD48B-07BE-F34B-934A-CDCE723E0CCD}"/>
              </a:ext>
            </a:extLst>
          </p:cNvPr>
          <p:cNvGrpSpPr/>
          <p:nvPr/>
        </p:nvGrpSpPr>
        <p:grpSpPr>
          <a:xfrm>
            <a:off x="10251215" y="5385200"/>
            <a:ext cx="1073276" cy="584776"/>
            <a:chOff x="6962166" y="3736456"/>
            <a:chExt cx="501650" cy="23643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C6B5676-8C7D-DD41-9EDD-9B7D88248C9C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25" name="Oval 30">
                <a:extLst>
                  <a:ext uri="{FF2B5EF4-FFF2-40B4-BE49-F238E27FC236}">
                    <a16:creationId xmlns:a16="http://schemas.microsoft.com/office/drawing/2014/main" id="{02CCB3A7-FB83-A648-8214-A1CBC45D9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Line 31">
                <a:extLst>
                  <a:ext uri="{FF2B5EF4-FFF2-40B4-BE49-F238E27FC236}">
                    <a16:creationId xmlns:a16="http://schemas.microsoft.com/office/drawing/2014/main" id="{0FE214E2-B848-AC44-8619-DE4A4BC16A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Line 32">
                <a:extLst>
                  <a:ext uri="{FF2B5EF4-FFF2-40B4-BE49-F238E27FC236}">
                    <a16:creationId xmlns:a16="http://schemas.microsoft.com/office/drawing/2014/main" id="{98CD4C15-AF20-BA4C-A959-FC9D740068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Rectangle 33">
                <a:extLst>
                  <a:ext uri="{FF2B5EF4-FFF2-40B4-BE49-F238E27FC236}">
                    <a16:creationId xmlns:a16="http://schemas.microsoft.com/office/drawing/2014/main" id="{0076873B-0381-FD4F-9BD5-C54582DA0B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" name="Oval 34">
                <a:extLst>
                  <a:ext uri="{FF2B5EF4-FFF2-40B4-BE49-F238E27FC236}">
                    <a16:creationId xmlns:a16="http://schemas.microsoft.com/office/drawing/2014/main" id="{40D119E3-36DE-6740-AEFD-413E04C69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Rectangle 60">
                <a:extLst>
                  <a:ext uri="{FF2B5EF4-FFF2-40B4-BE49-F238E27FC236}">
                    <a16:creationId xmlns:a16="http://schemas.microsoft.com/office/drawing/2014/main" id="{4628B3B2-12C2-4341-B17A-20D2D6931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" name="Text Box 61">
              <a:extLst>
                <a:ext uri="{FF2B5EF4-FFF2-40B4-BE49-F238E27FC236}">
                  <a16:creationId xmlns:a16="http://schemas.microsoft.com/office/drawing/2014/main" id="{3345C3BC-42B2-494D-BA57-2E02D9492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3997" y="3736456"/>
              <a:ext cx="173226" cy="236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3200" dirty="0">
                  <a:solidFill>
                    <a:schemeClr val="bg1"/>
                  </a:solidFill>
                </a:rPr>
                <a:t>y</a:t>
              </a:r>
            </a:p>
          </p:txBody>
        </p:sp>
      </p:grpSp>
      <p:sp>
        <p:nvSpPr>
          <p:cNvPr id="31" name="Freeform 30">
            <a:extLst>
              <a:ext uri="{FF2B5EF4-FFF2-40B4-BE49-F238E27FC236}">
                <a16:creationId xmlns:a16="http://schemas.microsoft.com/office/drawing/2014/main" id="{465B22CF-CE45-6248-B1FE-E59B40916847}"/>
              </a:ext>
            </a:extLst>
          </p:cNvPr>
          <p:cNvSpPr/>
          <p:nvPr/>
        </p:nvSpPr>
        <p:spPr>
          <a:xfrm>
            <a:off x="9812215" y="2813538"/>
            <a:ext cx="1078523" cy="2532184"/>
          </a:xfrm>
          <a:custGeom>
            <a:avLst/>
            <a:gdLst>
              <a:gd name="connsiteX0" fmla="*/ 0 w 1078523"/>
              <a:gd name="connsiteY0" fmla="*/ 0 h 2532184"/>
              <a:gd name="connsiteX1" fmla="*/ 128954 w 1078523"/>
              <a:gd name="connsiteY1" fmla="*/ 82061 h 2532184"/>
              <a:gd name="connsiteX2" fmla="*/ 175846 w 1078523"/>
              <a:gd name="connsiteY2" fmla="*/ 152400 h 2532184"/>
              <a:gd name="connsiteX3" fmla="*/ 199292 w 1078523"/>
              <a:gd name="connsiteY3" fmla="*/ 187569 h 2532184"/>
              <a:gd name="connsiteX4" fmla="*/ 222738 w 1078523"/>
              <a:gd name="connsiteY4" fmla="*/ 269631 h 2532184"/>
              <a:gd name="connsiteX5" fmla="*/ 234461 w 1078523"/>
              <a:gd name="connsiteY5" fmla="*/ 304800 h 2532184"/>
              <a:gd name="connsiteX6" fmla="*/ 246184 w 1078523"/>
              <a:gd name="connsiteY6" fmla="*/ 375138 h 2532184"/>
              <a:gd name="connsiteX7" fmla="*/ 234461 w 1078523"/>
              <a:gd name="connsiteY7" fmla="*/ 738554 h 2532184"/>
              <a:gd name="connsiteX8" fmla="*/ 246184 w 1078523"/>
              <a:gd name="connsiteY8" fmla="*/ 1090246 h 2532184"/>
              <a:gd name="connsiteX9" fmla="*/ 257908 w 1078523"/>
              <a:gd name="connsiteY9" fmla="*/ 1137138 h 2532184"/>
              <a:gd name="connsiteX10" fmla="*/ 269631 w 1078523"/>
              <a:gd name="connsiteY10" fmla="*/ 1207477 h 2532184"/>
              <a:gd name="connsiteX11" fmla="*/ 316523 w 1078523"/>
              <a:gd name="connsiteY11" fmla="*/ 1371600 h 2532184"/>
              <a:gd name="connsiteX12" fmla="*/ 363415 w 1078523"/>
              <a:gd name="connsiteY12" fmla="*/ 1441938 h 2532184"/>
              <a:gd name="connsiteX13" fmla="*/ 398584 w 1078523"/>
              <a:gd name="connsiteY13" fmla="*/ 1488831 h 2532184"/>
              <a:gd name="connsiteX14" fmla="*/ 445477 w 1078523"/>
              <a:gd name="connsiteY14" fmla="*/ 1512277 h 2532184"/>
              <a:gd name="connsiteX15" fmla="*/ 504092 w 1078523"/>
              <a:gd name="connsiteY15" fmla="*/ 1570892 h 2532184"/>
              <a:gd name="connsiteX16" fmla="*/ 586154 w 1078523"/>
              <a:gd name="connsiteY16" fmla="*/ 1629507 h 2532184"/>
              <a:gd name="connsiteX17" fmla="*/ 609600 w 1078523"/>
              <a:gd name="connsiteY17" fmla="*/ 1652954 h 2532184"/>
              <a:gd name="connsiteX18" fmla="*/ 726831 w 1078523"/>
              <a:gd name="connsiteY18" fmla="*/ 1735015 h 2532184"/>
              <a:gd name="connsiteX19" fmla="*/ 797169 w 1078523"/>
              <a:gd name="connsiteY19" fmla="*/ 1770184 h 2532184"/>
              <a:gd name="connsiteX20" fmla="*/ 855784 w 1078523"/>
              <a:gd name="connsiteY20" fmla="*/ 1828800 h 2532184"/>
              <a:gd name="connsiteX21" fmla="*/ 914400 w 1078523"/>
              <a:gd name="connsiteY21" fmla="*/ 1899138 h 2532184"/>
              <a:gd name="connsiteX22" fmla="*/ 937846 w 1078523"/>
              <a:gd name="connsiteY22" fmla="*/ 1969477 h 2532184"/>
              <a:gd name="connsiteX23" fmla="*/ 996461 w 1078523"/>
              <a:gd name="connsiteY23" fmla="*/ 2051538 h 2532184"/>
              <a:gd name="connsiteX24" fmla="*/ 1031631 w 1078523"/>
              <a:gd name="connsiteY24" fmla="*/ 2110154 h 2532184"/>
              <a:gd name="connsiteX25" fmla="*/ 1066800 w 1078523"/>
              <a:gd name="connsiteY25" fmla="*/ 2227384 h 2532184"/>
              <a:gd name="connsiteX26" fmla="*/ 1078523 w 1078523"/>
              <a:gd name="connsiteY26" fmla="*/ 2309446 h 2532184"/>
              <a:gd name="connsiteX27" fmla="*/ 1066800 w 1078523"/>
              <a:gd name="connsiteY27" fmla="*/ 2532184 h 253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78523" h="2532184">
                <a:moveTo>
                  <a:pt x="0" y="0"/>
                </a:moveTo>
                <a:cubicBezTo>
                  <a:pt x="42985" y="27354"/>
                  <a:pt x="100692" y="39668"/>
                  <a:pt x="128954" y="82061"/>
                </a:cubicBezTo>
                <a:lnTo>
                  <a:pt x="175846" y="152400"/>
                </a:lnTo>
                <a:cubicBezTo>
                  <a:pt x="183661" y="164123"/>
                  <a:pt x="194837" y="174203"/>
                  <a:pt x="199292" y="187569"/>
                </a:cubicBezTo>
                <a:cubicBezTo>
                  <a:pt x="227400" y="271892"/>
                  <a:pt x="193298" y="166590"/>
                  <a:pt x="222738" y="269631"/>
                </a:cubicBezTo>
                <a:cubicBezTo>
                  <a:pt x="226133" y="281513"/>
                  <a:pt x="231780" y="292737"/>
                  <a:pt x="234461" y="304800"/>
                </a:cubicBezTo>
                <a:cubicBezTo>
                  <a:pt x="239617" y="328003"/>
                  <a:pt x="242276" y="351692"/>
                  <a:pt x="246184" y="375138"/>
                </a:cubicBezTo>
                <a:cubicBezTo>
                  <a:pt x="242276" y="496277"/>
                  <a:pt x="234461" y="617352"/>
                  <a:pt x="234461" y="738554"/>
                </a:cubicBezTo>
                <a:cubicBezTo>
                  <a:pt x="234461" y="855850"/>
                  <a:pt x="239296" y="973153"/>
                  <a:pt x="246184" y="1090246"/>
                </a:cubicBezTo>
                <a:cubicBezTo>
                  <a:pt x="247130" y="1106330"/>
                  <a:pt x="254748" y="1121339"/>
                  <a:pt x="257908" y="1137138"/>
                </a:cubicBezTo>
                <a:cubicBezTo>
                  <a:pt x="262570" y="1160446"/>
                  <a:pt x="264651" y="1184235"/>
                  <a:pt x="269631" y="1207477"/>
                </a:cubicBezTo>
                <a:cubicBezTo>
                  <a:pt x="272099" y="1218995"/>
                  <a:pt x="303574" y="1352177"/>
                  <a:pt x="316523" y="1371600"/>
                </a:cubicBezTo>
                <a:cubicBezTo>
                  <a:pt x="332154" y="1395046"/>
                  <a:pt x="346508" y="1419395"/>
                  <a:pt x="363415" y="1441938"/>
                </a:cubicBezTo>
                <a:cubicBezTo>
                  <a:pt x="375138" y="1457569"/>
                  <a:pt x="383749" y="1476115"/>
                  <a:pt x="398584" y="1488831"/>
                </a:cubicBezTo>
                <a:cubicBezTo>
                  <a:pt x="411853" y="1500204"/>
                  <a:pt x="429846" y="1504462"/>
                  <a:pt x="445477" y="1512277"/>
                </a:cubicBezTo>
                <a:cubicBezTo>
                  <a:pt x="488461" y="1576754"/>
                  <a:pt x="445477" y="1522046"/>
                  <a:pt x="504092" y="1570892"/>
                </a:cubicBezTo>
                <a:cubicBezTo>
                  <a:pt x="575381" y="1630299"/>
                  <a:pt x="499384" y="1586123"/>
                  <a:pt x="586154" y="1629507"/>
                </a:cubicBezTo>
                <a:cubicBezTo>
                  <a:pt x="593969" y="1637323"/>
                  <a:pt x="601109" y="1645878"/>
                  <a:pt x="609600" y="1652954"/>
                </a:cubicBezTo>
                <a:cubicBezTo>
                  <a:pt x="644317" y="1681885"/>
                  <a:pt x="690307" y="1710666"/>
                  <a:pt x="726831" y="1735015"/>
                </a:cubicBezTo>
                <a:cubicBezTo>
                  <a:pt x="772283" y="1765316"/>
                  <a:pt x="748633" y="1754005"/>
                  <a:pt x="797169" y="1770184"/>
                </a:cubicBezTo>
                <a:cubicBezTo>
                  <a:pt x="816707" y="1789723"/>
                  <a:pt x="840456" y="1805809"/>
                  <a:pt x="855784" y="1828800"/>
                </a:cubicBezTo>
                <a:cubicBezTo>
                  <a:pt x="888428" y="1877763"/>
                  <a:pt x="869268" y="1854006"/>
                  <a:pt x="914400" y="1899138"/>
                </a:cubicBezTo>
                <a:cubicBezTo>
                  <a:pt x="922215" y="1922584"/>
                  <a:pt x="923017" y="1949705"/>
                  <a:pt x="937846" y="1969477"/>
                </a:cubicBezTo>
                <a:cubicBezTo>
                  <a:pt x="945811" y="1980097"/>
                  <a:pt x="987890" y="2034396"/>
                  <a:pt x="996461" y="2051538"/>
                </a:cubicBezTo>
                <a:cubicBezTo>
                  <a:pt x="1026898" y="2112411"/>
                  <a:pt x="985834" y="2064357"/>
                  <a:pt x="1031631" y="2110154"/>
                </a:cubicBezTo>
                <a:cubicBezTo>
                  <a:pt x="1043866" y="2146858"/>
                  <a:pt x="1059713" y="2188407"/>
                  <a:pt x="1066800" y="2227384"/>
                </a:cubicBezTo>
                <a:cubicBezTo>
                  <a:pt x="1071743" y="2254570"/>
                  <a:pt x="1074615" y="2282092"/>
                  <a:pt x="1078523" y="2309446"/>
                </a:cubicBezTo>
                <a:lnTo>
                  <a:pt x="1066800" y="2532184"/>
                </a:ln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DC40B0-640C-EF4A-8E8B-DE31C10355C0}"/>
              </a:ext>
            </a:extLst>
          </p:cNvPr>
          <p:cNvCxnSpPr/>
          <p:nvPr/>
        </p:nvCxnSpPr>
        <p:spPr>
          <a:xfrm flipV="1">
            <a:off x="6605428" y="2477613"/>
            <a:ext cx="2163433" cy="105103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30F582B-78E4-E74A-9359-877213757A3A}"/>
              </a:ext>
            </a:extLst>
          </p:cNvPr>
          <p:cNvSpPr txBox="1"/>
          <p:nvPr/>
        </p:nvSpPr>
        <p:spPr>
          <a:xfrm rot="20213088">
            <a:off x="6616875" y="2413475"/>
            <a:ext cx="1627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c(</a:t>
            </a:r>
            <a:r>
              <a:rPr lang="en-US" sz="3200" dirty="0" err="1">
                <a:latin typeface="Helvetica" pitchFamily="2" charset="0"/>
              </a:rPr>
              <a:t>x,v</a:t>
            </a:r>
            <a:r>
              <a:rPr lang="en-US" sz="3200" dirty="0">
                <a:latin typeface="Helvetica" pitchFamily="2" charset="0"/>
              </a:rPr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5531E2-4175-8147-8444-48BB7E9DE9B6}"/>
              </a:ext>
            </a:extLst>
          </p:cNvPr>
          <p:cNvSpPr txBox="1"/>
          <p:nvPr/>
        </p:nvSpPr>
        <p:spPr>
          <a:xfrm>
            <a:off x="5855262" y="1387498"/>
            <a:ext cx="2918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Neighbor v sends its distance vector to x.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EB3E77-CEF9-774B-ABD5-0B4A364E6086}"/>
              </a:ext>
            </a:extLst>
          </p:cNvPr>
          <p:cNvSpPr txBox="1"/>
          <p:nvPr/>
        </p:nvSpPr>
        <p:spPr>
          <a:xfrm>
            <a:off x="10251215" y="3740491"/>
            <a:ext cx="1627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d</a:t>
            </a:r>
            <a:r>
              <a:rPr lang="en-US" sz="3200" baseline="-25000" dirty="0">
                <a:latin typeface="Helvetica" pitchFamily="2" charset="0"/>
              </a:rPr>
              <a:t>v</a:t>
            </a:r>
            <a:r>
              <a:rPr lang="en-US" sz="3200" dirty="0">
                <a:latin typeface="Helvetica" pitchFamily="2" charset="0"/>
              </a:rPr>
              <a:t>(y)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179BDAE-83B4-1348-84C9-E77468E1A620}"/>
              </a:ext>
            </a:extLst>
          </p:cNvPr>
          <p:cNvGrpSpPr/>
          <p:nvPr/>
        </p:nvGrpSpPr>
        <p:grpSpPr>
          <a:xfrm>
            <a:off x="8545033" y="3290186"/>
            <a:ext cx="1073276" cy="584776"/>
            <a:chOff x="6962166" y="3736456"/>
            <a:chExt cx="501650" cy="23643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5C6BDA3-201D-7548-93DE-518C6EB82D81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41" name="Oval 30">
                <a:extLst>
                  <a:ext uri="{FF2B5EF4-FFF2-40B4-BE49-F238E27FC236}">
                    <a16:creationId xmlns:a16="http://schemas.microsoft.com/office/drawing/2014/main" id="{25470983-B2B2-224C-888C-24F8EA1DB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Line 31">
                <a:extLst>
                  <a:ext uri="{FF2B5EF4-FFF2-40B4-BE49-F238E27FC236}">
                    <a16:creationId xmlns:a16="http://schemas.microsoft.com/office/drawing/2014/main" id="{EF318EC6-2BB2-4E44-8708-B1F5D4B511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Line 32">
                <a:extLst>
                  <a:ext uri="{FF2B5EF4-FFF2-40B4-BE49-F238E27FC236}">
                    <a16:creationId xmlns:a16="http://schemas.microsoft.com/office/drawing/2014/main" id="{AA1D6198-4FF6-2441-B5E2-B7BE7D330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ectangle 33">
                <a:extLst>
                  <a:ext uri="{FF2B5EF4-FFF2-40B4-BE49-F238E27FC236}">
                    <a16:creationId xmlns:a16="http://schemas.microsoft.com/office/drawing/2014/main" id="{B75B4315-27AE-1846-9721-61D1E880A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" name="Oval 34">
                <a:extLst>
                  <a:ext uri="{FF2B5EF4-FFF2-40B4-BE49-F238E27FC236}">
                    <a16:creationId xmlns:a16="http://schemas.microsoft.com/office/drawing/2014/main" id="{7A528B05-7109-F248-901D-9B3987016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2BA2EB5-BED1-9546-B04F-B9F7B4B6B0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Text Box 61">
              <a:extLst>
                <a:ext uri="{FF2B5EF4-FFF2-40B4-BE49-F238E27FC236}">
                  <a16:creationId xmlns:a16="http://schemas.microsoft.com/office/drawing/2014/main" id="{B88E9C8D-D3AB-A240-8AE6-CEABAB01FD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7204" y="3736456"/>
              <a:ext cx="226812" cy="236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3200" dirty="0">
                  <a:solidFill>
                    <a:schemeClr val="bg1"/>
                  </a:solidFill>
                </a:rPr>
                <a:t>v’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858F2E2-6F0B-734C-BD9D-2CDEDC8A1E6F}"/>
              </a:ext>
            </a:extLst>
          </p:cNvPr>
          <p:cNvGrpSpPr/>
          <p:nvPr/>
        </p:nvGrpSpPr>
        <p:grpSpPr>
          <a:xfrm>
            <a:off x="8100254" y="4399650"/>
            <a:ext cx="1073276" cy="584776"/>
            <a:chOff x="6962166" y="3736456"/>
            <a:chExt cx="501650" cy="23643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D5BD0DE-E729-8240-B855-DBEC8C4720D2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50" name="Oval 30">
                <a:extLst>
                  <a:ext uri="{FF2B5EF4-FFF2-40B4-BE49-F238E27FC236}">
                    <a16:creationId xmlns:a16="http://schemas.microsoft.com/office/drawing/2014/main" id="{9EB4C7DC-B128-7D47-AABE-21138B6E85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Line 31">
                <a:extLst>
                  <a:ext uri="{FF2B5EF4-FFF2-40B4-BE49-F238E27FC236}">
                    <a16:creationId xmlns:a16="http://schemas.microsoft.com/office/drawing/2014/main" id="{28F748DF-D512-CF4B-9B4E-56313448C6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Line 32">
                <a:extLst>
                  <a:ext uri="{FF2B5EF4-FFF2-40B4-BE49-F238E27FC236}">
                    <a16:creationId xmlns:a16="http://schemas.microsoft.com/office/drawing/2014/main" id="{4788BBBF-9503-B641-A4DA-05006F4418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ectangle 33">
                <a:extLst>
                  <a:ext uri="{FF2B5EF4-FFF2-40B4-BE49-F238E27FC236}">
                    <a16:creationId xmlns:a16="http://schemas.microsoft.com/office/drawing/2014/main" id="{693DA7B6-ABFF-A847-8702-C8067B864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4" name="Oval 34">
                <a:extLst>
                  <a:ext uri="{FF2B5EF4-FFF2-40B4-BE49-F238E27FC236}">
                    <a16:creationId xmlns:a16="http://schemas.microsoft.com/office/drawing/2014/main" id="{BB54E1AD-4C29-3342-B849-C1DED48BC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Rectangle 60">
                <a:extLst>
                  <a:ext uri="{FF2B5EF4-FFF2-40B4-BE49-F238E27FC236}">
                    <a16:creationId xmlns:a16="http://schemas.microsoft.com/office/drawing/2014/main" id="{D9580A88-56D1-EA43-B72D-5E5C89834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9" name="Text Box 61">
              <a:extLst>
                <a:ext uri="{FF2B5EF4-FFF2-40B4-BE49-F238E27FC236}">
                  <a16:creationId xmlns:a16="http://schemas.microsoft.com/office/drawing/2014/main" id="{DA12E85D-F2DB-6243-9595-2AE87067D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3229" y="3736456"/>
              <a:ext cx="274763" cy="236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3200" dirty="0">
                  <a:solidFill>
                    <a:schemeClr val="bg1"/>
                  </a:solidFill>
                </a:rPr>
                <a:t>v’’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4556932-94A7-5B43-9DE9-ECB8E685DD0C}"/>
              </a:ext>
            </a:extLst>
          </p:cNvPr>
          <p:cNvGrpSpPr/>
          <p:nvPr/>
        </p:nvGrpSpPr>
        <p:grpSpPr>
          <a:xfrm>
            <a:off x="8188609" y="5725615"/>
            <a:ext cx="1073276" cy="584776"/>
            <a:chOff x="6962166" y="3736456"/>
            <a:chExt cx="501650" cy="236437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D4029DC-6B61-2040-B3D6-D4BC76B0F6A2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59" name="Oval 30">
                <a:extLst>
                  <a:ext uri="{FF2B5EF4-FFF2-40B4-BE49-F238E27FC236}">
                    <a16:creationId xmlns:a16="http://schemas.microsoft.com/office/drawing/2014/main" id="{C8F4F9AA-A103-DE4E-9E14-090FB5122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Line 31">
                <a:extLst>
                  <a:ext uri="{FF2B5EF4-FFF2-40B4-BE49-F238E27FC236}">
                    <a16:creationId xmlns:a16="http://schemas.microsoft.com/office/drawing/2014/main" id="{A946C259-DBD6-F844-BAA4-8B589A2EA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Line 32">
                <a:extLst>
                  <a:ext uri="{FF2B5EF4-FFF2-40B4-BE49-F238E27FC236}">
                    <a16:creationId xmlns:a16="http://schemas.microsoft.com/office/drawing/2014/main" id="{0E8FF206-1873-DB47-BC0E-7B1BF0B2E8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Rectangle 33">
                <a:extLst>
                  <a:ext uri="{FF2B5EF4-FFF2-40B4-BE49-F238E27FC236}">
                    <a16:creationId xmlns:a16="http://schemas.microsoft.com/office/drawing/2014/main" id="{C11A500F-C38B-7C42-91D2-0DE1A28B69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3" name="Oval 34">
                <a:extLst>
                  <a:ext uri="{FF2B5EF4-FFF2-40B4-BE49-F238E27FC236}">
                    <a16:creationId xmlns:a16="http://schemas.microsoft.com/office/drawing/2014/main" id="{A845E7F5-5A5F-2E4F-B5F1-A8CC7DD5A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Rectangle 60">
                <a:extLst>
                  <a:ext uri="{FF2B5EF4-FFF2-40B4-BE49-F238E27FC236}">
                    <a16:creationId xmlns:a16="http://schemas.microsoft.com/office/drawing/2014/main" id="{EF9C5C5A-84B8-204D-AE93-33D771B14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8" name="Text Box 61">
              <a:extLst>
                <a:ext uri="{FF2B5EF4-FFF2-40B4-BE49-F238E27FC236}">
                  <a16:creationId xmlns:a16="http://schemas.microsoft.com/office/drawing/2014/main" id="{508216A0-63E2-7449-9826-DBAD45C91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9255" y="3736456"/>
              <a:ext cx="322715" cy="236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3200" dirty="0">
                  <a:solidFill>
                    <a:schemeClr val="bg1"/>
                  </a:solidFill>
                </a:rPr>
                <a:t>v’’’</a:t>
              </a: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09E3CD0-117A-B14A-983A-7276426039C1}"/>
              </a:ext>
            </a:extLst>
          </p:cNvPr>
          <p:cNvCxnSpPr>
            <a:cxnSpLocks/>
          </p:cNvCxnSpPr>
          <p:nvPr/>
        </p:nvCxnSpPr>
        <p:spPr>
          <a:xfrm flipV="1">
            <a:off x="6652340" y="3609031"/>
            <a:ext cx="1738693" cy="322137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FAB61B2-8A07-E44A-9175-BABBB25DFA0E}"/>
              </a:ext>
            </a:extLst>
          </p:cNvPr>
          <p:cNvCxnSpPr>
            <a:cxnSpLocks/>
          </p:cNvCxnSpPr>
          <p:nvPr/>
        </p:nvCxnSpPr>
        <p:spPr>
          <a:xfrm>
            <a:off x="6698001" y="4200648"/>
            <a:ext cx="1304941" cy="381206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EBBF85B-12F3-6740-8E62-3FD435D34EBD}"/>
              </a:ext>
            </a:extLst>
          </p:cNvPr>
          <p:cNvCxnSpPr>
            <a:cxnSpLocks/>
          </p:cNvCxnSpPr>
          <p:nvPr/>
        </p:nvCxnSpPr>
        <p:spPr>
          <a:xfrm>
            <a:off x="6318614" y="4446675"/>
            <a:ext cx="1699033" cy="1383973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 70">
            <a:extLst>
              <a:ext uri="{FF2B5EF4-FFF2-40B4-BE49-F238E27FC236}">
                <a16:creationId xmlns:a16="http://schemas.microsoft.com/office/drawing/2014/main" id="{A088543E-651C-4F4F-ABBD-25D7BF97628B}"/>
              </a:ext>
            </a:extLst>
          </p:cNvPr>
          <p:cNvSpPr/>
          <p:nvPr/>
        </p:nvSpPr>
        <p:spPr>
          <a:xfrm>
            <a:off x="9577754" y="3997569"/>
            <a:ext cx="902677" cy="1289539"/>
          </a:xfrm>
          <a:custGeom>
            <a:avLst/>
            <a:gdLst>
              <a:gd name="connsiteX0" fmla="*/ 0 w 902677"/>
              <a:gd name="connsiteY0" fmla="*/ 0 h 1289539"/>
              <a:gd name="connsiteX1" fmla="*/ 58615 w 902677"/>
              <a:gd name="connsiteY1" fmla="*/ 398585 h 1289539"/>
              <a:gd name="connsiteX2" fmla="*/ 82061 w 902677"/>
              <a:gd name="connsiteY2" fmla="*/ 433754 h 1289539"/>
              <a:gd name="connsiteX3" fmla="*/ 117231 w 902677"/>
              <a:gd name="connsiteY3" fmla="*/ 468923 h 1289539"/>
              <a:gd name="connsiteX4" fmla="*/ 175846 w 902677"/>
              <a:gd name="connsiteY4" fmla="*/ 515816 h 1289539"/>
              <a:gd name="connsiteX5" fmla="*/ 281354 w 902677"/>
              <a:gd name="connsiteY5" fmla="*/ 597877 h 1289539"/>
              <a:gd name="connsiteX6" fmla="*/ 316523 w 902677"/>
              <a:gd name="connsiteY6" fmla="*/ 621323 h 1289539"/>
              <a:gd name="connsiteX7" fmla="*/ 398584 w 902677"/>
              <a:gd name="connsiteY7" fmla="*/ 656493 h 1289539"/>
              <a:gd name="connsiteX8" fmla="*/ 422031 w 902677"/>
              <a:gd name="connsiteY8" fmla="*/ 679939 h 1289539"/>
              <a:gd name="connsiteX9" fmla="*/ 457200 w 902677"/>
              <a:gd name="connsiteY9" fmla="*/ 691662 h 1289539"/>
              <a:gd name="connsiteX10" fmla="*/ 492369 w 902677"/>
              <a:gd name="connsiteY10" fmla="*/ 715108 h 1289539"/>
              <a:gd name="connsiteX11" fmla="*/ 539261 w 902677"/>
              <a:gd name="connsiteY11" fmla="*/ 750277 h 1289539"/>
              <a:gd name="connsiteX12" fmla="*/ 562708 w 902677"/>
              <a:gd name="connsiteY12" fmla="*/ 773723 h 1289539"/>
              <a:gd name="connsiteX13" fmla="*/ 597877 w 902677"/>
              <a:gd name="connsiteY13" fmla="*/ 797169 h 1289539"/>
              <a:gd name="connsiteX14" fmla="*/ 644769 w 902677"/>
              <a:gd name="connsiteY14" fmla="*/ 855785 h 1289539"/>
              <a:gd name="connsiteX15" fmla="*/ 679938 w 902677"/>
              <a:gd name="connsiteY15" fmla="*/ 879231 h 1289539"/>
              <a:gd name="connsiteX16" fmla="*/ 703384 w 902677"/>
              <a:gd name="connsiteY16" fmla="*/ 914400 h 1289539"/>
              <a:gd name="connsiteX17" fmla="*/ 726831 w 902677"/>
              <a:gd name="connsiteY17" fmla="*/ 937846 h 1289539"/>
              <a:gd name="connsiteX18" fmla="*/ 773723 w 902677"/>
              <a:gd name="connsiteY18" fmla="*/ 1008185 h 1289539"/>
              <a:gd name="connsiteX19" fmla="*/ 797169 w 902677"/>
              <a:gd name="connsiteY19" fmla="*/ 1043354 h 1289539"/>
              <a:gd name="connsiteX20" fmla="*/ 820615 w 902677"/>
              <a:gd name="connsiteY20" fmla="*/ 1078523 h 1289539"/>
              <a:gd name="connsiteX21" fmla="*/ 832338 w 902677"/>
              <a:gd name="connsiteY21" fmla="*/ 1113693 h 1289539"/>
              <a:gd name="connsiteX22" fmla="*/ 855784 w 902677"/>
              <a:gd name="connsiteY22" fmla="*/ 1148862 h 1289539"/>
              <a:gd name="connsiteX23" fmla="*/ 879231 w 902677"/>
              <a:gd name="connsiteY23" fmla="*/ 1219200 h 1289539"/>
              <a:gd name="connsiteX24" fmla="*/ 890954 w 902677"/>
              <a:gd name="connsiteY24" fmla="*/ 1254369 h 1289539"/>
              <a:gd name="connsiteX25" fmla="*/ 902677 w 902677"/>
              <a:gd name="connsiteY25" fmla="*/ 1289539 h 1289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02677" h="1289539">
                <a:moveTo>
                  <a:pt x="0" y="0"/>
                </a:moveTo>
                <a:cubicBezTo>
                  <a:pt x="21354" y="213543"/>
                  <a:pt x="-15213" y="269387"/>
                  <a:pt x="58615" y="398585"/>
                </a:cubicBezTo>
                <a:cubicBezTo>
                  <a:pt x="65605" y="410818"/>
                  <a:pt x="73041" y="422930"/>
                  <a:pt x="82061" y="433754"/>
                </a:cubicBezTo>
                <a:cubicBezTo>
                  <a:pt x="92675" y="446490"/>
                  <a:pt x="106617" y="456187"/>
                  <a:pt x="117231" y="468923"/>
                </a:cubicBezTo>
                <a:cubicBezTo>
                  <a:pt x="158022" y="517872"/>
                  <a:pt x="118110" y="496571"/>
                  <a:pt x="175846" y="515816"/>
                </a:cubicBezTo>
                <a:cubicBezTo>
                  <a:pt x="230941" y="570911"/>
                  <a:pt x="197220" y="541788"/>
                  <a:pt x="281354" y="597877"/>
                </a:cubicBezTo>
                <a:cubicBezTo>
                  <a:pt x="293077" y="605692"/>
                  <a:pt x="303157" y="616868"/>
                  <a:pt x="316523" y="621323"/>
                </a:cubicBezTo>
                <a:cubicBezTo>
                  <a:pt x="347787" y="631744"/>
                  <a:pt x="369608" y="637176"/>
                  <a:pt x="398584" y="656493"/>
                </a:cubicBezTo>
                <a:cubicBezTo>
                  <a:pt x="407780" y="662624"/>
                  <a:pt x="412553" y="674252"/>
                  <a:pt x="422031" y="679939"/>
                </a:cubicBezTo>
                <a:cubicBezTo>
                  <a:pt x="432627" y="686297"/>
                  <a:pt x="446147" y="686136"/>
                  <a:pt x="457200" y="691662"/>
                </a:cubicBezTo>
                <a:cubicBezTo>
                  <a:pt x="469802" y="697963"/>
                  <a:pt x="480904" y="706919"/>
                  <a:pt x="492369" y="715108"/>
                </a:cubicBezTo>
                <a:cubicBezTo>
                  <a:pt x="508268" y="726464"/>
                  <a:pt x="524251" y="737769"/>
                  <a:pt x="539261" y="750277"/>
                </a:cubicBezTo>
                <a:cubicBezTo>
                  <a:pt x="547752" y="757353"/>
                  <a:pt x="554077" y="766818"/>
                  <a:pt x="562708" y="773723"/>
                </a:cubicBezTo>
                <a:cubicBezTo>
                  <a:pt x="573710" y="782524"/>
                  <a:pt x="586875" y="788367"/>
                  <a:pt x="597877" y="797169"/>
                </a:cubicBezTo>
                <a:cubicBezTo>
                  <a:pt x="655881" y="843573"/>
                  <a:pt x="583839" y="794855"/>
                  <a:pt x="644769" y="855785"/>
                </a:cubicBezTo>
                <a:cubicBezTo>
                  <a:pt x="654732" y="865748"/>
                  <a:pt x="668215" y="871416"/>
                  <a:pt x="679938" y="879231"/>
                </a:cubicBezTo>
                <a:cubicBezTo>
                  <a:pt x="687753" y="890954"/>
                  <a:pt x="694582" y="903398"/>
                  <a:pt x="703384" y="914400"/>
                </a:cubicBezTo>
                <a:cubicBezTo>
                  <a:pt x="710289" y="923031"/>
                  <a:pt x="720199" y="929004"/>
                  <a:pt x="726831" y="937846"/>
                </a:cubicBezTo>
                <a:cubicBezTo>
                  <a:pt x="743738" y="960389"/>
                  <a:pt x="758092" y="984739"/>
                  <a:pt x="773723" y="1008185"/>
                </a:cubicBezTo>
                <a:lnTo>
                  <a:pt x="797169" y="1043354"/>
                </a:lnTo>
                <a:lnTo>
                  <a:pt x="820615" y="1078523"/>
                </a:lnTo>
                <a:cubicBezTo>
                  <a:pt x="824523" y="1090246"/>
                  <a:pt x="826812" y="1102640"/>
                  <a:pt x="832338" y="1113693"/>
                </a:cubicBezTo>
                <a:cubicBezTo>
                  <a:pt x="838639" y="1126295"/>
                  <a:pt x="850062" y="1135987"/>
                  <a:pt x="855784" y="1148862"/>
                </a:cubicBezTo>
                <a:cubicBezTo>
                  <a:pt x="865822" y="1171446"/>
                  <a:pt x="871415" y="1195754"/>
                  <a:pt x="879231" y="1219200"/>
                </a:cubicBezTo>
                <a:lnTo>
                  <a:pt x="890954" y="1254369"/>
                </a:lnTo>
                <a:lnTo>
                  <a:pt x="902677" y="1289539"/>
                </a:lnTo>
              </a:path>
            </a:pathLst>
          </a:custGeom>
          <a:noFill/>
          <a:ln w="50800">
            <a:solidFill>
              <a:schemeClr val="bg2">
                <a:lumMod val="75000"/>
              </a:schemeClr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15376D20-5FDA-D94B-AB22-4240631044B1}"/>
              </a:ext>
            </a:extLst>
          </p:cNvPr>
          <p:cNvSpPr/>
          <p:nvPr/>
        </p:nvSpPr>
        <p:spPr>
          <a:xfrm rot="7627602">
            <a:off x="8707941" y="4945705"/>
            <a:ext cx="1983258" cy="1314188"/>
          </a:xfrm>
          <a:prstGeom prst="arc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8E100098-6CAD-9240-982F-6BC371192A22}"/>
              </a:ext>
            </a:extLst>
          </p:cNvPr>
          <p:cNvSpPr/>
          <p:nvPr/>
        </p:nvSpPr>
        <p:spPr>
          <a:xfrm>
            <a:off x="9226062" y="4935415"/>
            <a:ext cx="961292" cy="785447"/>
          </a:xfrm>
          <a:custGeom>
            <a:avLst/>
            <a:gdLst>
              <a:gd name="connsiteX0" fmla="*/ 0 w 961292"/>
              <a:gd name="connsiteY0" fmla="*/ 0 h 785447"/>
              <a:gd name="connsiteX1" fmla="*/ 128953 w 961292"/>
              <a:gd name="connsiteY1" fmla="*/ 23447 h 785447"/>
              <a:gd name="connsiteX2" fmla="*/ 234461 w 961292"/>
              <a:gd name="connsiteY2" fmla="*/ 35170 h 785447"/>
              <a:gd name="connsiteX3" fmla="*/ 281353 w 961292"/>
              <a:gd name="connsiteY3" fmla="*/ 70339 h 785447"/>
              <a:gd name="connsiteX4" fmla="*/ 351692 w 961292"/>
              <a:gd name="connsiteY4" fmla="*/ 117231 h 785447"/>
              <a:gd name="connsiteX5" fmla="*/ 386861 w 961292"/>
              <a:gd name="connsiteY5" fmla="*/ 164123 h 785447"/>
              <a:gd name="connsiteX6" fmla="*/ 398584 w 961292"/>
              <a:gd name="connsiteY6" fmla="*/ 199293 h 785447"/>
              <a:gd name="connsiteX7" fmla="*/ 433753 w 961292"/>
              <a:gd name="connsiteY7" fmla="*/ 234462 h 785447"/>
              <a:gd name="connsiteX8" fmla="*/ 457200 w 961292"/>
              <a:gd name="connsiteY8" fmla="*/ 269631 h 785447"/>
              <a:gd name="connsiteX9" fmla="*/ 468923 w 961292"/>
              <a:gd name="connsiteY9" fmla="*/ 328247 h 785447"/>
              <a:gd name="connsiteX10" fmla="*/ 480646 w 961292"/>
              <a:gd name="connsiteY10" fmla="*/ 363416 h 785447"/>
              <a:gd name="connsiteX11" fmla="*/ 492369 w 961292"/>
              <a:gd name="connsiteY11" fmla="*/ 445477 h 785447"/>
              <a:gd name="connsiteX12" fmla="*/ 504092 w 961292"/>
              <a:gd name="connsiteY12" fmla="*/ 492370 h 785447"/>
              <a:gd name="connsiteX13" fmla="*/ 515815 w 961292"/>
              <a:gd name="connsiteY13" fmla="*/ 562708 h 785447"/>
              <a:gd name="connsiteX14" fmla="*/ 562707 w 961292"/>
              <a:gd name="connsiteY14" fmla="*/ 633047 h 785447"/>
              <a:gd name="connsiteX15" fmla="*/ 621323 w 961292"/>
              <a:gd name="connsiteY15" fmla="*/ 703385 h 785447"/>
              <a:gd name="connsiteX16" fmla="*/ 679938 w 961292"/>
              <a:gd name="connsiteY16" fmla="*/ 750277 h 785447"/>
              <a:gd name="connsiteX17" fmla="*/ 797169 w 961292"/>
              <a:gd name="connsiteY17" fmla="*/ 773723 h 785447"/>
              <a:gd name="connsiteX18" fmla="*/ 832338 w 961292"/>
              <a:gd name="connsiteY18" fmla="*/ 785447 h 785447"/>
              <a:gd name="connsiteX19" fmla="*/ 961292 w 961292"/>
              <a:gd name="connsiteY19" fmla="*/ 773723 h 785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61292" h="785447">
                <a:moveTo>
                  <a:pt x="0" y="0"/>
                </a:moveTo>
                <a:cubicBezTo>
                  <a:pt x="42984" y="7816"/>
                  <a:pt x="85747" y="16966"/>
                  <a:pt x="128953" y="23447"/>
                </a:cubicBezTo>
                <a:cubicBezTo>
                  <a:pt x="163947" y="28696"/>
                  <a:pt x="200640" y="24764"/>
                  <a:pt x="234461" y="35170"/>
                </a:cubicBezTo>
                <a:cubicBezTo>
                  <a:pt x="253135" y="40916"/>
                  <a:pt x="265347" y="59135"/>
                  <a:pt x="281353" y="70339"/>
                </a:cubicBezTo>
                <a:cubicBezTo>
                  <a:pt x="304438" y="86498"/>
                  <a:pt x="328246" y="101600"/>
                  <a:pt x="351692" y="117231"/>
                </a:cubicBezTo>
                <a:cubicBezTo>
                  <a:pt x="363415" y="132862"/>
                  <a:pt x="377167" y="147159"/>
                  <a:pt x="386861" y="164123"/>
                </a:cubicBezTo>
                <a:cubicBezTo>
                  <a:pt x="392992" y="174852"/>
                  <a:pt x="391729" y="189011"/>
                  <a:pt x="398584" y="199293"/>
                </a:cubicBezTo>
                <a:cubicBezTo>
                  <a:pt x="407780" y="213087"/>
                  <a:pt x="423139" y="221726"/>
                  <a:pt x="433753" y="234462"/>
                </a:cubicBezTo>
                <a:cubicBezTo>
                  <a:pt x="442773" y="245286"/>
                  <a:pt x="449384" y="257908"/>
                  <a:pt x="457200" y="269631"/>
                </a:cubicBezTo>
                <a:cubicBezTo>
                  <a:pt x="461108" y="289170"/>
                  <a:pt x="464090" y="308916"/>
                  <a:pt x="468923" y="328247"/>
                </a:cubicBezTo>
                <a:cubicBezTo>
                  <a:pt x="471920" y="340235"/>
                  <a:pt x="478223" y="351299"/>
                  <a:pt x="480646" y="363416"/>
                </a:cubicBezTo>
                <a:cubicBezTo>
                  <a:pt x="486065" y="390511"/>
                  <a:pt x="487426" y="418291"/>
                  <a:pt x="492369" y="445477"/>
                </a:cubicBezTo>
                <a:cubicBezTo>
                  <a:pt x="495251" y="461329"/>
                  <a:pt x="500932" y="476571"/>
                  <a:pt x="504092" y="492370"/>
                </a:cubicBezTo>
                <a:cubicBezTo>
                  <a:pt x="508754" y="515678"/>
                  <a:pt x="506673" y="540767"/>
                  <a:pt x="515815" y="562708"/>
                </a:cubicBezTo>
                <a:cubicBezTo>
                  <a:pt x="526653" y="588719"/>
                  <a:pt x="547076" y="609601"/>
                  <a:pt x="562707" y="633047"/>
                </a:cubicBezTo>
                <a:cubicBezTo>
                  <a:pt x="587679" y="670506"/>
                  <a:pt x="585216" y="671792"/>
                  <a:pt x="621323" y="703385"/>
                </a:cubicBezTo>
                <a:cubicBezTo>
                  <a:pt x="640154" y="719862"/>
                  <a:pt x="656706" y="740984"/>
                  <a:pt x="679938" y="750277"/>
                </a:cubicBezTo>
                <a:cubicBezTo>
                  <a:pt x="716939" y="765077"/>
                  <a:pt x="759363" y="761120"/>
                  <a:pt x="797169" y="773723"/>
                </a:cubicBezTo>
                <a:lnTo>
                  <a:pt x="832338" y="785447"/>
                </a:lnTo>
                <a:lnTo>
                  <a:pt x="961292" y="773723"/>
                </a:lnTo>
              </a:path>
            </a:pathLst>
          </a:custGeom>
          <a:noFill/>
          <a:ln w="50800">
            <a:solidFill>
              <a:schemeClr val="bg2">
                <a:lumMod val="75000"/>
              </a:schemeClr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244B86C-87B7-E74D-AC48-CA699ABDF799}"/>
              </a:ext>
            </a:extLst>
          </p:cNvPr>
          <p:cNvSpPr txBox="1"/>
          <p:nvPr/>
        </p:nvSpPr>
        <p:spPr>
          <a:xfrm>
            <a:off x="5512525" y="5881030"/>
            <a:ext cx="2427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Use v’’ and link (</a:t>
            </a:r>
            <a:r>
              <a:rPr lang="en-US" sz="2400" dirty="0" err="1">
                <a:latin typeface="Helvetica" pitchFamily="2" charset="0"/>
              </a:rPr>
              <a:t>x,v</a:t>
            </a:r>
            <a:r>
              <a:rPr lang="en-US" sz="2400" dirty="0">
                <a:latin typeface="Helvetica" pitchFamily="2" charset="0"/>
              </a:rPr>
              <a:t>’’) to reach y.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019BCD8-0B05-6840-8E60-0338C4C1D893}"/>
              </a:ext>
            </a:extLst>
          </p:cNvPr>
          <p:cNvCxnSpPr>
            <a:cxnSpLocks/>
          </p:cNvCxnSpPr>
          <p:nvPr/>
        </p:nvCxnSpPr>
        <p:spPr>
          <a:xfrm flipV="1">
            <a:off x="7051488" y="4980844"/>
            <a:ext cx="1052697" cy="75294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Shape&#10;&#10;Description automatically generated with low confidence">
            <a:extLst>
              <a:ext uri="{FF2B5EF4-FFF2-40B4-BE49-F238E27FC236}">
                <a16:creationId xmlns:a16="http://schemas.microsoft.com/office/drawing/2014/main" id="{1132AFC9-36AF-2747-8DE3-325D83E9A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82" y="365125"/>
            <a:ext cx="1387358" cy="91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7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1000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10000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/>
      <p:bldP spid="36" grpId="0"/>
      <p:bldP spid="37" grpId="0"/>
      <p:bldP spid="71" grpId="0" animBg="1"/>
      <p:bldP spid="74" grpId="0" animBg="1"/>
      <p:bldP spid="75" grpId="0" animBg="1"/>
      <p:bldP spid="7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2055813" y="990600"/>
            <a:ext cx="1754188" cy="1741488"/>
            <a:chOff x="239" y="192"/>
            <a:chExt cx="1105" cy="1097"/>
          </a:xfrm>
        </p:grpSpPr>
        <p:sp>
          <p:nvSpPr>
            <p:cNvPr id="33949" name="Line 3"/>
            <p:cNvSpPr>
              <a:spLocks noChangeShapeType="1"/>
            </p:cNvSpPr>
            <p:nvPr/>
          </p:nvSpPr>
          <p:spPr bwMode="auto">
            <a:xfrm>
              <a:off x="672" y="4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50" name="Line 4"/>
            <p:cNvSpPr>
              <a:spLocks noChangeShapeType="1"/>
            </p:cNvSpPr>
            <p:nvPr/>
          </p:nvSpPr>
          <p:spPr bwMode="auto">
            <a:xfrm>
              <a:off x="480" y="62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51" name="Text Box 5"/>
            <p:cNvSpPr txBox="1">
              <a:spLocks noChangeArrowheads="1"/>
            </p:cNvSpPr>
            <p:nvPr/>
          </p:nvSpPr>
          <p:spPr bwMode="auto">
            <a:xfrm>
              <a:off x="672" y="384"/>
              <a:ext cx="5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x   y   z</a:t>
              </a:r>
            </a:p>
          </p:txBody>
        </p:sp>
        <p:sp>
          <p:nvSpPr>
            <p:cNvPr id="33952" name="Text Box 6"/>
            <p:cNvSpPr txBox="1">
              <a:spLocks noChangeArrowheads="1"/>
            </p:cNvSpPr>
            <p:nvPr/>
          </p:nvSpPr>
          <p:spPr bwMode="auto">
            <a:xfrm>
              <a:off x="480" y="624"/>
              <a:ext cx="17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x</a:t>
              </a:r>
            </a:p>
          </p:txBody>
        </p:sp>
        <p:sp>
          <p:nvSpPr>
            <p:cNvPr id="33953" name="Text Box 7"/>
            <p:cNvSpPr txBox="1">
              <a:spLocks noChangeArrowheads="1"/>
            </p:cNvSpPr>
            <p:nvPr/>
          </p:nvSpPr>
          <p:spPr bwMode="auto">
            <a:xfrm>
              <a:off x="480" y="816"/>
              <a:ext cx="1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y</a:t>
              </a:r>
            </a:p>
          </p:txBody>
        </p:sp>
        <p:sp>
          <p:nvSpPr>
            <p:cNvPr id="33954" name="Text Box 8"/>
            <p:cNvSpPr txBox="1">
              <a:spLocks noChangeArrowheads="1"/>
            </p:cNvSpPr>
            <p:nvPr/>
          </p:nvSpPr>
          <p:spPr bwMode="auto">
            <a:xfrm>
              <a:off x="480" y="1008"/>
              <a:ext cx="17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z</a:t>
              </a:r>
            </a:p>
          </p:txBody>
        </p:sp>
        <p:sp>
          <p:nvSpPr>
            <p:cNvPr id="33955" name="Text Box 9"/>
            <p:cNvSpPr txBox="1">
              <a:spLocks noChangeArrowheads="1"/>
            </p:cNvSpPr>
            <p:nvPr/>
          </p:nvSpPr>
          <p:spPr bwMode="auto">
            <a:xfrm>
              <a:off x="672" y="624"/>
              <a:ext cx="50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0  2   7</a:t>
              </a:r>
            </a:p>
          </p:txBody>
        </p:sp>
        <p:sp>
          <p:nvSpPr>
            <p:cNvPr id="33956" name="Text Box 10"/>
            <p:cNvSpPr txBox="1">
              <a:spLocks noChangeArrowheads="1"/>
            </p:cNvSpPr>
            <p:nvPr/>
          </p:nvSpPr>
          <p:spPr bwMode="auto">
            <a:xfrm>
              <a:off x="672" y="864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57" name="Text Box 11"/>
            <p:cNvSpPr txBox="1">
              <a:spLocks noChangeArrowheads="1"/>
            </p:cNvSpPr>
            <p:nvPr/>
          </p:nvSpPr>
          <p:spPr bwMode="auto">
            <a:xfrm>
              <a:off x="816" y="864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/>
                <a:t>∞</a:t>
              </a:r>
            </a:p>
          </p:txBody>
        </p:sp>
        <p:sp>
          <p:nvSpPr>
            <p:cNvPr id="33958" name="Text Box 12"/>
            <p:cNvSpPr txBox="1">
              <a:spLocks noChangeArrowheads="1"/>
            </p:cNvSpPr>
            <p:nvPr/>
          </p:nvSpPr>
          <p:spPr bwMode="auto">
            <a:xfrm>
              <a:off x="1056" y="864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59" name="Text Box 13"/>
            <p:cNvSpPr txBox="1">
              <a:spLocks noChangeArrowheads="1"/>
            </p:cNvSpPr>
            <p:nvPr/>
          </p:nvSpPr>
          <p:spPr bwMode="auto">
            <a:xfrm>
              <a:off x="672" y="1056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60" name="Text Box 14"/>
            <p:cNvSpPr txBox="1">
              <a:spLocks noChangeArrowheads="1"/>
            </p:cNvSpPr>
            <p:nvPr/>
          </p:nvSpPr>
          <p:spPr bwMode="auto">
            <a:xfrm>
              <a:off x="816" y="1056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61" name="Text Box 15"/>
            <p:cNvSpPr txBox="1">
              <a:spLocks noChangeArrowheads="1"/>
            </p:cNvSpPr>
            <p:nvPr/>
          </p:nvSpPr>
          <p:spPr bwMode="auto">
            <a:xfrm>
              <a:off x="1056" y="1056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62" name="Text Box 16"/>
            <p:cNvSpPr txBox="1">
              <a:spLocks noChangeArrowheads="1"/>
            </p:cNvSpPr>
            <p:nvPr/>
          </p:nvSpPr>
          <p:spPr bwMode="auto">
            <a:xfrm rot="16200000">
              <a:off x="152" y="826"/>
              <a:ext cx="40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Helvetica" pitchFamily="2" charset="0"/>
                </a:rPr>
                <a:t>from</a:t>
              </a:r>
            </a:p>
          </p:txBody>
        </p:sp>
        <p:sp>
          <p:nvSpPr>
            <p:cNvPr id="33963" name="Text Box 17"/>
            <p:cNvSpPr txBox="1">
              <a:spLocks noChangeArrowheads="1"/>
            </p:cNvSpPr>
            <p:nvPr/>
          </p:nvSpPr>
          <p:spPr bwMode="auto">
            <a:xfrm>
              <a:off x="672" y="192"/>
              <a:ext cx="54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Helvetica" pitchFamily="2" charset="0"/>
                </a:rPr>
                <a:t>cost to</a:t>
              </a:r>
            </a:p>
          </p:txBody>
        </p:sp>
      </p:grpSp>
      <p:sp>
        <p:nvSpPr>
          <p:cNvPr id="33795" name="Text Box 18"/>
          <p:cNvSpPr txBox="1">
            <a:spLocks noChangeArrowheads="1"/>
          </p:cNvSpPr>
          <p:nvPr/>
        </p:nvSpPr>
        <p:spPr bwMode="auto">
          <a:xfrm rot="-5400000">
            <a:off x="1917592" y="38269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2" charset="0"/>
              </a:rPr>
              <a:t>from</a:t>
            </a:r>
          </a:p>
        </p:txBody>
      </p:sp>
      <p:sp>
        <p:nvSpPr>
          <p:cNvPr id="33796" name="Text Box 19"/>
          <p:cNvSpPr txBox="1">
            <a:spLocks noChangeArrowheads="1"/>
          </p:cNvSpPr>
          <p:nvPr/>
        </p:nvSpPr>
        <p:spPr bwMode="auto">
          <a:xfrm rot="-5400000">
            <a:off x="1917592" y="55795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2" charset="0"/>
              </a:rPr>
              <a:t>from</a:t>
            </a:r>
          </a:p>
        </p:txBody>
      </p:sp>
      <p:sp>
        <p:nvSpPr>
          <p:cNvPr id="33797" name="Line 20"/>
          <p:cNvSpPr>
            <a:spLocks noChangeShapeType="1"/>
          </p:cNvSpPr>
          <p:nvPr/>
        </p:nvSpPr>
        <p:spPr bwMode="auto">
          <a:xfrm>
            <a:off x="7010400" y="1524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798" name="Line 21"/>
          <p:cNvSpPr>
            <a:spLocks noChangeShapeType="1"/>
          </p:cNvSpPr>
          <p:nvPr/>
        </p:nvSpPr>
        <p:spPr bwMode="auto">
          <a:xfrm>
            <a:off x="6705600" y="1752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799" name="Text Box 22"/>
          <p:cNvSpPr txBox="1">
            <a:spLocks noChangeArrowheads="1"/>
          </p:cNvSpPr>
          <p:nvPr/>
        </p:nvSpPr>
        <p:spPr bwMode="auto">
          <a:xfrm>
            <a:off x="7010401" y="13716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00" name="Text Box 23"/>
          <p:cNvSpPr txBox="1">
            <a:spLocks noChangeArrowheads="1"/>
          </p:cNvSpPr>
          <p:nvPr/>
        </p:nvSpPr>
        <p:spPr bwMode="auto">
          <a:xfrm>
            <a:off x="6705600" y="17526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01" name="Text Box 24"/>
          <p:cNvSpPr txBox="1">
            <a:spLocks noChangeArrowheads="1"/>
          </p:cNvSpPr>
          <p:nvPr/>
        </p:nvSpPr>
        <p:spPr bwMode="auto">
          <a:xfrm>
            <a:off x="6705600" y="20574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02" name="Text Box 25"/>
          <p:cNvSpPr txBox="1">
            <a:spLocks noChangeArrowheads="1"/>
          </p:cNvSpPr>
          <p:nvPr/>
        </p:nvSpPr>
        <p:spPr bwMode="auto">
          <a:xfrm>
            <a:off x="6705600" y="23622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03" name="Text Box 26"/>
          <p:cNvSpPr txBox="1">
            <a:spLocks noChangeArrowheads="1"/>
          </p:cNvSpPr>
          <p:nvPr/>
        </p:nvSpPr>
        <p:spPr bwMode="auto">
          <a:xfrm>
            <a:off x="7010401" y="17526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0  2   3</a:t>
            </a:r>
          </a:p>
        </p:txBody>
      </p:sp>
      <p:sp>
        <p:nvSpPr>
          <p:cNvPr id="33804" name="Text Box 27"/>
          <p:cNvSpPr txBox="1">
            <a:spLocks noChangeArrowheads="1"/>
          </p:cNvSpPr>
          <p:nvPr/>
        </p:nvSpPr>
        <p:spPr bwMode="auto">
          <a:xfrm rot="-5400000">
            <a:off x="6184792" y="20743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from</a:t>
            </a:r>
          </a:p>
        </p:txBody>
      </p:sp>
      <p:sp>
        <p:nvSpPr>
          <p:cNvPr id="33805" name="Text Box 28"/>
          <p:cNvSpPr txBox="1">
            <a:spLocks noChangeArrowheads="1"/>
          </p:cNvSpPr>
          <p:nvPr/>
        </p:nvSpPr>
        <p:spPr bwMode="auto">
          <a:xfrm>
            <a:off x="7010401" y="10668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2" charset="0"/>
              </a:rPr>
              <a:t>cost to</a:t>
            </a:r>
          </a:p>
        </p:txBody>
      </p:sp>
      <p:sp>
        <p:nvSpPr>
          <p:cNvPr id="33806" name="Line 29"/>
          <p:cNvSpPr>
            <a:spLocks noChangeShapeType="1"/>
          </p:cNvSpPr>
          <p:nvPr/>
        </p:nvSpPr>
        <p:spPr bwMode="auto">
          <a:xfrm>
            <a:off x="4800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07" name="Line 30"/>
          <p:cNvSpPr>
            <a:spLocks noChangeShapeType="1"/>
          </p:cNvSpPr>
          <p:nvPr/>
        </p:nvSpPr>
        <p:spPr bwMode="auto">
          <a:xfrm>
            <a:off x="4495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08" name="Text Box 31"/>
          <p:cNvSpPr txBox="1">
            <a:spLocks noChangeArrowheads="1"/>
          </p:cNvSpPr>
          <p:nvPr/>
        </p:nvSpPr>
        <p:spPr bwMode="auto">
          <a:xfrm>
            <a:off x="4800601" y="12954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x   y   z</a:t>
            </a:r>
          </a:p>
        </p:txBody>
      </p:sp>
      <p:sp>
        <p:nvSpPr>
          <p:cNvPr id="33809" name="Text Box 32"/>
          <p:cNvSpPr txBox="1">
            <a:spLocks noChangeArrowheads="1"/>
          </p:cNvSpPr>
          <p:nvPr/>
        </p:nvSpPr>
        <p:spPr bwMode="auto">
          <a:xfrm>
            <a:off x="4495800" y="16764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10" name="Text Box 33"/>
          <p:cNvSpPr txBox="1">
            <a:spLocks noChangeArrowheads="1"/>
          </p:cNvSpPr>
          <p:nvPr/>
        </p:nvSpPr>
        <p:spPr bwMode="auto">
          <a:xfrm>
            <a:off x="4495800" y="19812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11" name="Text Box 34"/>
          <p:cNvSpPr txBox="1">
            <a:spLocks noChangeArrowheads="1"/>
          </p:cNvSpPr>
          <p:nvPr/>
        </p:nvSpPr>
        <p:spPr bwMode="auto">
          <a:xfrm>
            <a:off x="4495800" y="22860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12" name="Text Box 35"/>
          <p:cNvSpPr txBox="1">
            <a:spLocks noChangeArrowheads="1"/>
          </p:cNvSpPr>
          <p:nvPr/>
        </p:nvSpPr>
        <p:spPr bwMode="auto">
          <a:xfrm>
            <a:off x="4800601" y="1676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0  2   3</a:t>
            </a:r>
          </a:p>
        </p:txBody>
      </p:sp>
      <p:sp>
        <p:nvSpPr>
          <p:cNvPr id="33813" name="Text Box 36"/>
          <p:cNvSpPr txBox="1">
            <a:spLocks noChangeArrowheads="1"/>
          </p:cNvSpPr>
          <p:nvPr/>
        </p:nvSpPr>
        <p:spPr bwMode="auto">
          <a:xfrm rot="-5400000">
            <a:off x="3974992" y="19981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from</a:t>
            </a:r>
          </a:p>
        </p:txBody>
      </p:sp>
      <p:sp>
        <p:nvSpPr>
          <p:cNvPr id="33814" name="Text Box 37"/>
          <p:cNvSpPr txBox="1">
            <a:spLocks noChangeArrowheads="1"/>
          </p:cNvSpPr>
          <p:nvPr/>
        </p:nvSpPr>
        <p:spPr bwMode="auto">
          <a:xfrm>
            <a:off x="4800601" y="9906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2" charset="0"/>
              </a:rPr>
              <a:t>cost to</a:t>
            </a:r>
          </a:p>
        </p:txBody>
      </p:sp>
      <p:sp>
        <p:nvSpPr>
          <p:cNvPr id="33815" name="Line 38"/>
          <p:cNvSpPr>
            <a:spLocks noChangeShapeType="1"/>
          </p:cNvSpPr>
          <p:nvPr/>
        </p:nvSpPr>
        <p:spPr bwMode="auto">
          <a:xfrm>
            <a:off x="2743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16" name="Line 39"/>
          <p:cNvSpPr>
            <a:spLocks noChangeShapeType="1"/>
          </p:cNvSpPr>
          <p:nvPr/>
        </p:nvSpPr>
        <p:spPr bwMode="auto">
          <a:xfrm>
            <a:off x="2438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17" name="Text Box 40"/>
          <p:cNvSpPr txBox="1">
            <a:spLocks noChangeArrowheads="1"/>
          </p:cNvSpPr>
          <p:nvPr/>
        </p:nvSpPr>
        <p:spPr bwMode="auto">
          <a:xfrm>
            <a:off x="2743201" y="30480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18" name="Text Box 41"/>
          <p:cNvSpPr txBox="1">
            <a:spLocks noChangeArrowheads="1"/>
          </p:cNvSpPr>
          <p:nvPr/>
        </p:nvSpPr>
        <p:spPr bwMode="auto">
          <a:xfrm>
            <a:off x="2438400" y="34290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19" name="Text Box 42"/>
          <p:cNvSpPr txBox="1">
            <a:spLocks noChangeArrowheads="1"/>
          </p:cNvSpPr>
          <p:nvPr/>
        </p:nvSpPr>
        <p:spPr bwMode="auto">
          <a:xfrm>
            <a:off x="2438400" y="37338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20" name="Text Box 43"/>
          <p:cNvSpPr txBox="1">
            <a:spLocks noChangeArrowheads="1"/>
          </p:cNvSpPr>
          <p:nvPr/>
        </p:nvSpPr>
        <p:spPr bwMode="auto">
          <a:xfrm>
            <a:off x="2438400" y="40386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21" name="Text Box 44"/>
          <p:cNvSpPr txBox="1">
            <a:spLocks noChangeArrowheads="1"/>
          </p:cNvSpPr>
          <p:nvPr/>
        </p:nvSpPr>
        <p:spPr bwMode="auto">
          <a:xfrm>
            <a:off x="3048000" y="34290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2" name="Text Box 45"/>
          <p:cNvSpPr txBox="1">
            <a:spLocks noChangeArrowheads="1"/>
          </p:cNvSpPr>
          <p:nvPr/>
        </p:nvSpPr>
        <p:spPr bwMode="auto">
          <a:xfrm>
            <a:off x="3352800" y="34290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3" name="Text Box 46"/>
          <p:cNvSpPr txBox="1">
            <a:spLocks noChangeArrowheads="1"/>
          </p:cNvSpPr>
          <p:nvPr/>
        </p:nvSpPr>
        <p:spPr bwMode="auto">
          <a:xfrm>
            <a:off x="2743200" y="4114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4" name="Text Box 47"/>
          <p:cNvSpPr txBox="1">
            <a:spLocks noChangeArrowheads="1"/>
          </p:cNvSpPr>
          <p:nvPr/>
        </p:nvSpPr>
        <p:spPr bwMode="auto">
          <a:xfrm>
            <a:off x="2971800" y="4114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5" name="Text Box 48"/>
          <p:cNvSpPr txBox="1">
            <a:spLocks noChangeArrowheads="1"/>
          </p:cNvSpPr>
          <p:nvPr/>
        </p:nvSpPr>
        <p:spPr bwMode="auto">
          <a:xfrm>
            <a:off x="3352800" y="4114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6" name="Text Box 49"/>
          <p:cNvSpPr txBox="1">
            <a:spLocks noChangeArrowheads="1"/>
          </p:cNvSpPr>
          <p:nvPr/>
        </p:nvSpPr>
        <p:spPr bwMode="auto">
          <a:xfrm>
            <a:off x="2743201" y="27432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cost to</a:t>
            </a:r>
          </a:p>
        </p:txBody>
      </p:sp>
      <p:sp>
        <p:nvSpPr>
          <p:cNvPr id="33827" name="Line 50"/>
          <p:cNvSpPr>
            <a:spLocks noChangeShapeType="1"/>
          </p:cNvSpPr>
          <p:nvPr/>
        </p:nvSpPr>
        <p:spPr bwMode="auto">
          <a:xfrm>
            <a:off x="48006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28" name="Line 51"/>
          <p:cNvSpPr>
            <a:spLocks noChangeShapeType="1"/>
          </p:cNvSpPr>
          <p:nvPr/>
        </p:nvSpPr>
        <p:spPr bwMode="auto">
          <a:xfrm>
            <a:off x="44958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29" name="Text Box 52"/>
          <p:cNvSpPr txBox="1">
            <a:spLocks noChangeArrowheads="1"/>
          </p:cNvSpPr>
          <p:nvPr/>
        </p:nvSpPr>
        <p:spPr bwMode="auto">
          <a:xfrm>
            <a:off x="4800601" y="30480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30" name="Text Box 53"/>
          <p:cNvSpPr txBox="1">
            <a:spLocks noChangeArrowheads="1"/>
          </p:cNvSpPr>
          <p:nvPr/>
        </p:nvSpPr>
        <p:spPr bwMode="auto">
          <a:xfrm>
            <a:off x="4495800" y="34290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31" name="Text Box 54"/>
          <p:cNvSpPr txBox="1">
            <a:spLocks noChangeArrowheads="1"/>
          </p:cNvSpPr>
          <p:nvPr/>
        </p:nvSpPr>
        <p:spPr bwMode="auto">
          <a:xfrm>
            <a:off x="4495800" y="37338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32" name="Text Box 55"/>
          <p:cNvSpPr txBox="1">
            <a:spLocks noChangeArrowheads="1"/>
          </p:cNvSpPr>
          <p:nvPr/>
        </p:nvSpPr>
        <p:spPr bwMode="auto">
          <a:xfrm>
            <a:off x="4495800" y="40386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33" name="Text Box 56"/>
          <p:cNvSpPr txBox="1">
            <a:spLocks noChangeArrowheads="1"/>
          </p:cNvSpPr>
          <p:nvPr/>
        </p:nvSpPr>
        <p:spPr bwMode="auto">
          <a:xfrm>
            <a:off x="4800601" y="34290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0  2   7</a:t>
            </a:r>
          </a:p>
        </p:txBody>
      </p:sp>
      <p:sp>
        <p:nvSpPr>
          <p:cNvPr id="33834" name="Text Box 57"/>
          <p:cNvSpPr txBox="1">
            <a:spLocks noChangeArrowheads="1"/>
          </p:cNvSpPr>
          <p:nvPr/>
        </p:nvSpPr>
        <p:spPr bwMode="auto">
          <a:xfrm rot="-5400000">
            <a:off x="3974992" y="37507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from</a:t>
            </a:r>
          </a:p>
        </p:txBody>
      </p:sp>
      <p:sp>
        <p:nvSpPr>
          <p:cNvPr id="33835" name="Text Box 58"/>
          <p:cNvSpPr txBox="1">
            <a:spLocks noChangeArrowheads="1"/>
          </p:cNvSpPr>
          <p:nvPr/>
        </p:nvSpPr>
        <p:spPr bwMode="auto">
          <a:xfrm>
            <a:off x="4800601" y="27432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cost to</a:t>
            </a:r>
          </a:p>
        </p:txBody>
      </p:sp>
      <p:sp>
        <p:nvSpPr>
          <p:cNvPr id="33836" name="Line 59"/>
          <p:cNvSpPr>
            <a:spLocks noChangeShapeType="1"/>
          </p:cNvSpPr>
          <p:nvPr/>
        </p:nvSpPr>
        <p:spPr bwMode="auto">
          <a:xfrm>
            <a:off x="7010400" y="3276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37" name="Line 60"/>
          <p:cNvSpPr>
            <a:spLocks noChangeShapeType="1"/>
          </p:cNvSpPr>
          <p:nvPr/>
        </p:nvSpPr>
        <p:spPr bwMode="auto">
          <a:xfrm>
            <a:off x="6705600" y="3505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38" name="Text Box 61"/>
          <p:cNvSpPr txBox="1">
            <a:spLocks noChangeArrowheads="1"/>
          </p:cNvSpPr>
          <p:nvPr/>
        </p:nvSpPr>
        <p:spPr bwMode="auto">
          <a:xfrm>
            <a:off x="7010401" y="31242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39" name="Text Box 62"/>
          <p:cNvSpPr txBox="1">
            <a:spLocks noChangeArrowheads="1"/>
          </p:cNvSpPr>
          <p:nvPr/>
        </p:nvSpPr>
        <p:spPr bwMode="auto">
          <a:xfrm>
            <a:off x="6705600" y="35052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40" name="Text Box 63"/>
          <p:cNvSpPr txBox="1">
            <a:spLocks noChangeArrowheads="1"/>
          </p:cNvSpPr>
          <p:nvPr/>
        </p:nvSpPr>
        <p:spPr bwMode="auto">
          <a:xfrm>
            <a:off x="6705600" y="38100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41" name="Text Box 64"/>
          <p:cNvSpPr txBox="1">
            <a:spLocks noChangeArrowheads="1"/>
          </p:cNvSpPr>
          <p:nvPr/>
        </p:nvSpPr>
        <p:spPr bwMode="auto">
          <a:xfrm>
            <a:off x="6705600" y="41148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42" name="Text Box 65"/>
          <p:cNvSpPr txBox="1">
            <a:spLocks noChangeArrowheads="1"/>
          </p:cNvSpPr>
          <p:nvPr/>
        </p:nvSpPr>
        <p:spPr bwMode="auto">
          <a:xfrm>
            <a:off x="7010401" y="35052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0  2   3</a:t>
            </a:r>
          </a:p>
        </p:txBody>
      </p:sp>
      <p:sp>
        <p:nvSpPr>
          <p:cNvPr id="33843" name="Text Box 66"/>
          <p:cNvSpPr txBox="1">
            <a:spLocks noChangeArrowheads="1"/>
          </p:cNvSpPr>
          <p:nvPr/>
        </p:nvSpPr>
        <p:spPr bwMode="auto">
          <a:xfrm rot="-5400000">
            <a:off x="6184792" y="38269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from</a:t>
            </a:r>
          </a:p>
        </p:txBody>
      </p:sp>
      <p:sp>
        <p:nvSpPr>
          <p:cNvPr id="33844" name="Text Box 67"/>
          <p:cNvSpPr txBox="1">
            <a:spLocks noChangeArrowheads="1"/>
          </p:cNvSpPr>
          <p:nvPr/>
        </p:nvSpPr>
        <p:spPr bwMode="auto">
          <a:xfrm>
            <a:off x="7010401" y="28194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cost to</a:t>
            </a:r>
          </a:p>
        </p:txBody>
      </p:sp>
      <p:sp>
        <p:nvSpPr>
          <p:cNvPr id="33845" name="Line 68"/>
          <p:cNvSpPr>
            <a:spLocks noChangeShapeType="1"/>
          </p:cNvSpPr>
          <p:nvPr/>
        </p:nvSpPr>
        <p:spPr bwMode="auto">
          <a:xfrm>
            <a:off x="69342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46" name="Line 69"/>
          <p:cNvSpPr>
            <a:spLocks noChangeShapeType="1"/>
          </p:cNvSpPr>
          <p:nvPr/>
        </p:nvSpPr>
        <p:spPr bwMode="auto">
          <a:xfrm>
            <a:off x="66294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47" name="Text Box 70"/>
          <p:cNvSpPr txBox="1">
            <a:spLocks noChangeArrowheads="1"/>
          </p:cNvSpPr>
          <p:nvPr/>
        </p:nvSpPr>
        <p:spPr bwMode="auto">
          <a:xfrm>
            <a:off x="6934201" y="48006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48" name="Text Box 71"/>
          <p:cNvSpPr txBox="1">
            <a:spLocks noChangeArrowheads="1"/>
          </p:cNvSpPr>
          <p:nvPr/>
        </p:nvSpPr>
        <p:spPr bwMode="auto">
          <a:xfrm>
            <a:off x="6629400" y="51816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49" name="Text Box 72"/>
          <p:cNvSpPr txBox="1">
            <a:spLocks noChangeArrowheads="1"/>
          </p:cNvSpPr>
          <p:nvPr/>
        </p:nvSpPr>
        <p:spPr bwMode="auto">
          <a:xfrm>
            <a:off x="6629400" y="54864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50" name="Text Box 73"/>
          <p:cNvSpPr txBox="1">
            <a:spLocks noChangeArrowheads="1"/>
          </p:cNvSpPr>
          <p:nvPr/>
        </p:nvSpPr>
        <p:spPr bwMode="auto">
          <a:xfrm>
            <a:off x="6629400" y="57912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51" name="Text Box 74"/>
          <p:cNvSpPr txBox="1">
            <a:spLocks noChangeArrowheads="1"/>
          </p:cNvSpPr>
          <p:nvPr/>
        </p:nvSpPr>
        <p:spPr bwMode="auto">
          <a:xfrm>
            <a:off x="6934201" y="51816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0  2   3</a:t>
            </a:r>
          </a:p>
        </p:txBody>
      </p:sp>
      <p:sp>
        <p:nvSpPr>
          <p:cNvPr id="33852" name="Text Box 75"/>
          <p:cNvSpPr txBox="1">
            <a:spLocks noChangeArrowheads="1"/>
          </p:cNvSpPr>
          <p:nvPr/>
        </p:nvSpPr>
        <p:spPr bwMode="auto">
          <a:xfrm rot="-5400000">
            <a:off x="6108592" y="55033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from</a:t>
            </a:r>
          </a:p>
        </p:txBody>
      </p:sp>
      <p:sp>
        <p:nvSpPr>
          <p:cNvPr id="33853" name="Text Box 76"/>
          <p:cNvSpPr txBox="1">
            <a:spLocks noChangeArrowheads="1"/>
          </p:cNvSpPr>
          <p:nvPr/>
        </p:nvSpPr>
        <p:spPr bwMode="auto">
          <a:xfrm>
            <a:off x="6934201" y="44958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cost to</a:t>
            </a:r>
          </a:p>
        </p:txBody>
      </p:sp>
      <p:sp>
        <p:nvSpPr>
          <p:cNvPr id="33854" name="Line 77"/>
          <p:cNvSpPr>
            <a:spLocks noChangeShapeType="1"/>
          </p:cNvSpPr>
          <p:nvPr/>
        </p:nvSpPr>
        <p:spPr bwMode="auto">
          <a:xfrm>
            <a:off x="48006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55" name="Line 78"/>
          <p:cNvSpPr>
            <a:spLocks noChangeShapeType="1"/>
          </p:cNvSpPr>
          <p:nvPr/>
        </p:nvSpPr>
        <p:spPr bwMode="auto">
          <a:xfrm>
            <a:off x="44958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56" name="Text Box 79"/>
          <p:cNvSpPr txBox="1">
            <a:spLocks noChangeArrowheads="1"/>
          </p:cNvSpPr>
          <p:nvPr/>
        </p:nvSpPr>
        <p:spPr bwMode="auto">
          <a:xfrm>
            <a:off x="4800601" y="48006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57" name="Text Box 80"/>
          <p:cNvSpPr txBox="1">
            <a:spLocks noChangeArrowheads="1"/>
          </p:cNvSpPr>
          <p:nvPr/>
        </p:nvSpPr>
        <p:spPr bwMode="auto">
          <a:xfrm>
            <a:off x="4495800" y="51816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58" name="Text Box 81"/>
          <p:cNvSpPr txBox="1">
            <a:spLocks noChangeArrowheads="1"/>
          </p:cNvSpPr>
          <p:nvPr/>
        </p:nvSpPr>
        <p:spPr bwMode="auto">
          <a:xfrm>
            <a:off x="4495800" y="54864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59" name="Text Box 82"/>
          <p:cNvSpPr txBox="1">
            <a:spLocks noChangeArrowheads="1"/>
          </p:cNvSpPr>
          <p:nvPr/>
        </p:nvSpPr>
        <p:spPr bwMode="auto">
          <a:xfrm>
            <a:off x="4495800" y="57912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60" name="Text Box 83"/>
          <p:cNvSpPr txBox="1">
            <a:spLocks noChangeArrowheads="1"/>
          </p:cNvSpPr>
          <p:nvPr/>
        </p:nvSpPr>
        <p:spPr bwMode="auto">
          <a:xfrm>
            <a:off x="4800601" y="51816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0  2   7</a:t>
            </a:r>
          </a:p>
        </p:txBody>
      </p:sp>
      <p:sp>
        <p:nvSpPr>
          <p:cNvPr id="33861" name="Text Box 84"/>
          <p:cNvSpPr txBox="1">
            <a:spLocks noChangeArrowheads="1"/>
          </p:cNvSpPr>
          <p:nvPr/>
        </p:nvSpPr>
        <p:spPr bwMode="auto">
          <a:xfrm rot="-5400000">
            <a:off x="3974992" y="55033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from</a:t>
            </a:r>
          </a:p>
        </p:txBody>
      </p:sp>
      <p:sp>
        <p:nvSpPr>
          <p:cNvPr id="33862" name="Text Box 85"/>
          <p:cNvSpPr txBox="1">
            <a:spLocks noChangeArrowheads="1"/>
          </p:cNvSpPr>
          <p:nvPr/>
        </p:nvSpPr>
        <p:spPr bwMode="auto">
          <a:xfrm>
            <a:off x="4800601" y="44958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2" charset="0"/>
              </a:rPr>
              <a:t>cost to</a:t>
            </a:r>
          </a:p>
        </p:txBody>
      </p:sp>
      <p:sp>
        <p:nvSpPr>
          <p:cNvPr id="33863" name="Line 86"/>
          <p:cNvSpPr>
            <a:spLocks noChangeShapeType="1"/>
          </p:cNvSpPr>
          <p:nvPr/>
        </p:nvSpPr>
        <p:spPr bwMode="auto">
          <a:xfrm>
            <a:off x="2743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64" name="Line 87"/>
          <p:cNvSpPr>
            <a:spLocks noChangeShapeType="1"/>
          </p:cNvSpPr>
          <p:nvPr/>
        </p:nvSpPr>
        <p:spPr bwMode="auto">
          <a:xfrm>
            <a:off x="2438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65" name="Text Box 88"/>
          <p:cNvSpPr txBox="1">
            <a:spLocks noChangeArrowheads="1"/>
          </p:cNvSpPr>
          <p:nvPr/>
        </p:nvSpPr>
        <p:spPr bwMode="auto">
          <a:xfrm>
            <a:off x="2743201" y="48768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66" name="Text Box 89"/>
          <p:cNvSpPr txBox="1">
            <a:spLocks noChangeArrowheads="1"/>
          </p:cNvSpPr>
          <p:nvPr/>
        </p:nvSpPr>
        <p:spPr bwMode="auto">
          <a:xfrm>
            <a:off x="2438400" y="52578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67" name="Text Box 90"/>
          <p:cNvSpPr txBox="1">
            <a:spLocks noChangeArrowheads="1"/>
          </p:cNvSpPr>
          <p:nvPr/>
        </p:nvSpPr>
        <p:spPr bwMode="auto">
          <a:xfrm>
            <a:off x="2438400" y="55626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68" name="Text Box 91"/>
          <p:cNvSpPr txBox="1">
            <a:spLocks noChangeArrowheads="1"/>
          </p:cNvSpPr>
          <p:nvPr/>
        </p:nvSpPr>
        <p:spPr bwMode="auto">
          <a:xfrm>
            <a:off x="2438400" y="58674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69" name="Text Box 92"/>
          <p:cNvSpPr txBox="1">
            <a:spLocks noChangeArrowheads="1"/>
          </p:cNvSpPr>
          <p:nvPr/>
        </p:nvSpPr>
        <p:spPr bwMode="auto">
          <a:xfrm>
            <a:off x="2743200" y="5638801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70" name="Text Box 93"/>
          <p:cNvSpPr txBox="1">
            <a:spLocks noChangeArrowheads="1"/>
          </p:cNvSpPr>
          <p:nvPr/>
        </p:nvSpPr>
        <p:spPr bwMode="auto">
          <a:xfrm>
            <a:off x="2971800" y="5638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71" name="Text Box 94"/>
          <p:cNvSpPr txBox="1">
            <a:spLocks noChangeArrowheads="1"/>
          </p:cNvSpPr>
          <p:nvPr/>
        </p:nvSpPr>
        <p:spPr bwMode="auto">
          <a:xfrm>
            <a:off x="3352800" y="5638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72" name="Text Box 95"/>
          <p:cNvSpPr txBox="1">
            <a:spLocks noChangeArrowheads="1"/>
          </p:cNvSpPr>
          <p:nvPr/>
        </p:nvSpPr>
        <p:spPr bwMode="auto">
          <a:xfrm>
            <a:off x="2743200" y="59436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7</a:t>
            </a:r>
          </a:p>
        </p:txBody>
      </p:sp>
      <p:sp>
        <p:nvSpPr>
          <p:cNvPr id="33873" name="Text Box 96"/>
          <p:cNvSpPr txBox="1">
            <a:spLocks noChangeArrowheads="1"/>
          </p:cNvSpPr>
          <p:nvPr/>
        </p:nvSpPr>
        <p:spPr bwMode="auto">
          <a:xfrm>
            <a:off x="3043145" y="59436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</a:t>
            </a:r>
          </a:p>
        </p:txBody>
      </p:sp>
      <p:sp>
        <p:nvSpPr>
          <p:cNvPr id="33874" name="Text Box 97"/>
          <p:cNvSpPr txBox="1">
            <a:spLocks noChangeArrowheads="1"/>
          </p:cNvSpPr>
          <p:nvPr/>
        </p:nvSpPr>
        <p:spPr bwMode="auto">
          <a:xfrm>
            <a:off x="3352800" y="59436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</a:t>
            </a:r>
          </a:p>
        </p:txBody>
      </p:sp>
      <p:sp>
        <p:nvSpPr>
          <p:cNvPr id="33875" name="Text Box 98"/>
          <p:cNvSpPr txBox="1">
            <a:spLocks noChangeArrowheads="1"/>
          </p:cNvSpPr>
          <p:nvPr/>
        </p:nvSpPr>
        <p:spPr bwMode="auto">
          <a:xfrm>
            <a:off x="2743201" y="45720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cost to</a:t>
            </a:r>
          </a:p>
        </p:txBody>
      </p:sp>
      <p:sp>
        <p:nvSpPr>
          <p:cNvPr id="33876" name="Text Box 99"/>
          <p:cNvSpPr txBox="1">
            <a:spLocks noChangeArrowheads="1"/>
          </p:cNvSpPr>
          <p:nvPr/>
        </p:nvSpPr>
        <p:spPr bwMode="auto">
          <a:xfrm>
            <a:off x="2743201" y="3505201"/>
            <a:ext cx="85311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 </a:t>
            </a:r>
          </a:p>
          <a:p>
            <a:pPr eaLnBrk="0" hangingPunct="0"/>
            <a:r>
              <a:rPr lang="en-US" dirty="0"/>
              <a:t>2   0   1</a:t>
            </a:r>
          </a:p>
        </p:txBody>
      </p:sp>
      <p:sp>
        <p:nvSpPr>
          <p:cNvPr id="33877" name="Text Box 100"/>
          <p:cNvSpPr txBox="1">
            <a:spLocks noChangeArrowheads="1"/>
          </p:cNvSpPr>
          <p:nvPr/>
        </p:nvSpPr>
        <p:spPr bwMode="auto">
          <a:xfrm>
            <a:off x="2743200" y="5257801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∞ ∞  ∞</a:t>
            </a:r>
          </a:p>
        </p:txBody>
      </p:sp>
      <p:sp>
        <p:nvSpPr>
          <p:cNvPr id="33878" name="Text Box 101"/>
          <p:cNvSpPr txBox="1">
            <a:spLocks noChangeArrowheads="1"/>
          </p:cNvSpPr>
          <p:nvPr/>
        </p:nvSpPr>
        <p:spPr bwMode="auto">
          <a:xfrm>
            <a:off x="4784726" y="2022475"/>
            <a:ext cx="853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2   0   1</a:t>
            </a:r>
          </a:p>
        </p:txBody>
      </p:sp>
      <p:sp>
        <p:nvSpPr>
          <p:cNvPr id="33879" name="Text Box 102"/>
          <p:cNvSpPr txBox="1">
            <a:spLocks noChangeArrowheads="1"/>
          </p:cNvSpPr>
          <p:nvPr/>
        </p:nvSpPr>
        <p:spPr bwMode="auto">
          <a:xfrm>
            <a:off x="4784726" y="2327275"/>
            <a:ext cx="853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7   1   0</a:t>
            </a:r>
          </a:p>
        </p:txBody>
      </p:sp>
      <p:sp>
        <p:nvSpPr>
          <p:cNvPr id="33880" name="Text Box 103"/>
          <p:cNvSpPr txBox="1">
            <a:spLocks noChangeArrowheads="1"/>
          </p:cNvSpPr>
          <p:nvPr/>
        </p:nvSpPr>
        <p:spPr bwMode="auto">
          <a:xfrm>
            <a:off x="4800601" y="3751385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2  0   1</a:t>
            </a:r>
          </a:p>
        </p:txBody>
      </p:sp>
      <p:sp>
        <p:nvSpPr>
          <p:cNvPr id="33881" name="Text Box 104"/>
          <p:cNvSpPr txBox="1">
            <a:spLocks noChangeArrowheads="1"/>
          </p:cNvSpPr>
          <p:nvPr/>
        </p:nvSpPr>
        <p:spPr bwMode="auto">
          <a:xfrm>
            <a:off x="4800601" y="4056185"/>
            <a:ext cx="853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7   1   0</a:t>
            </a:r>
          </a:p>
        </p:txBody>
      </p:sp>
      <p:sp>
        <p:nvSpPr>
          <p:cNvPr id="33882" name="Text Box 105"/>
          <p:cNvSpPr txBox="1">
            <a:spLocks noChangeArrowheads="1"/>
          </p:cNvSpPr>
          <p:nvPr/>
        </p:nvSpPr>
        <p:spPr bwMode="auto">
          <a:xfrm>
            <a:off x="4800601" y="5515708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2  0   1</a:t>
            </a:r>
          </a:p>
        </p:txBody>
      </p:sp>
      <p:sp>
        <p:nvSpPr>
          <p:cNvPr id="33883" name="Text Box 106"/>
          <p:cNvSpPr txBox="1">
            <a:spLocks noChangeArrowheads="1"/>
          </p:cNvSpPr>
          <p:nvPr/>
        </p:nvSpPr>
        <p:spPr bwMode="auto">
          <a:xfrm>
            <a:off x="4800601" y="5867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3  1   0</a:t>
            </a:r>
          </a:p>
        </p:txBody>
      </p:sp>
      <p:sp>
        <p:nvSpPr>
          <p:cNvPr id="33884" name="Text Box 107"/>
          <p:cNvSpPr txBox="1">
            <a:spLocks noChangeArrowheads="1"/>
          </p:cNvSpPr>
          <p:nvPr/>
        </p:nvSpPr>
        <p:spPr bwMode="auto">
          <a:xfrm>
            <a:off x="6998678" y="2110154"/>
            <a:ext cx="853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2   0   1</a:t>
            </a:r>
          </a:p>
        </p:txBody>
      </p:sp>
      <p:sp>
        <p:nvSpPr>
          <p:cNvPr id="33885" name="Text Box 108"/>
          <p:cNvSpPr txBox="1">
            <a:spLocks noChangeArrowheads="1"/>
          </p:cNvSpPr>
          <p:nvPr/>
        </p:nvSpPr>
        <p:spPr bwMode="auto">
          <a:xfrm>
            <a:off x="7010401" y="2438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3  1   0</a:t>
            </a:r>
          </a:p>
        </p:txBody>
      </p:sp>
      <p:sp>
        <p:nvSpPr>
          <p:cNvPr id="33886" name="Text Box 109"/>
          <p:cNvSpPr txBox="1">
            <a:spLocks noChangeArrowheads="1"/>
          </p:cNvSpPr>
          <p:nvPr/>
        </p:nvSpPr>
        <p:spPr bwMode="auto">
          <a:xfrm>
            <a:off x="7010401" y="3827585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2  0   1</a:t>
            </a:r>
          </a:p>
        </p:txBody>
      </p:sp>
      <p:sp>
        <p:nvSpPr>
          <p:cNvPr id="33887" name="Text Box 110"/>
          <p:cNvSpPr txBox="1">
            <a:spLocks noChangeArrowheads="1"/>
          </p:cNvSpPr>
          <p:nvPr/>
        </p:nvSpPr>
        <p:spPr bwMode="auto">
          <a:xfrm>
            <a:off x="6934201" y="5867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3  1   0</a:t>
            </a:r>
          </a:p>
        </p:txBody>
      </p:sp>
      <p:sp>
        <p:nvSpPr>
          <p:cNvPr id="33888" name="Text Box 111"/>
          <p:cNvSpPr txBox="1">
            <a:spLocks noChangeArrowheads="1"/>
          </p:cNvSpPr>
          <p:nvPr/>
        </p:nvSpPr>
        <p:spPr bwMode="auto">
          <a:xfrm>
            <a:off x="6934201" y="5533292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2  0   1</a:t>
            </a:r>
          </a:p>
        </p:txBody>
      </p:sp>
      <p:sp>
        <p:nvSpPr>
          <p:cNvPr id="33889" name="Text Box 112"/>
          <p:cNvSpPr txBox="1">
            <a:spLocks noChangeArrowheads="1"/>
          </p:cNvSpPr>
          <p:nvPr/>
        </p:nvSpPr>
        <p:spPr bwMode="auto">
          <a:xfrm>
            <a:off x="7010401" y="41148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3  1   0</a:t>
            </a:r>
          </a:p>
        </p:txBody>
      </p:sp>
      <p:sp>
        <p:nvSpPr>
          <p:cNvPr id="33890" name="Line 113"/>
          <p:cNvSpPr>
            <a:spLocks noChangeShapeType="1"/>
          </p:cNvSpPr>
          <p:nvPr/>
        </p:nvSpPr>
        <p:spPr bwMode="auto">
          <a:xfrm>
            <a:off x="3733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1" name="Line 114"/>
          <p:cNvSpPr>
            <a:spLocks noChangeShapeType="1"/>
          </p:cNvSpPr>
          <p:nvPr/>
        </p:nvSpPr>
        <p:spPr bwMode="auto">
          <a:xfrm>
            <a:off x="3657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2" name="Line 115"/>
          <p:cNvSpPr>
            <a:spLocks noChangeShapeType="1"/>
          </p:cNvSpPr>
          <p:nvPr/>
        </p:nvSpPr>
        <p:spPr bwMode="auto">
          <a:xfrm flipV="1">
            <a:off x="3657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3" name="Line 116"/>
          <p:cNvSpPr>
            <a:spLocks noChangeShapeType="1"/>
          </p:cNvSpPr>
          <p:nvPr/>
        </p:nvSpPr>
        <p:spPr bwMode="auto">
          <a:xfrm>
            <a:off x="3657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4" name="Line 117"/>
          <p:cNvSpPr>
            <a:spLocks noChangeShapeType="1"/>
          </p:cNvSpPr>
          <p:nvPr/>
        </p:nvSpPr>
        <p:spPr bwMode="auto">
          <a:xfrm flipV="1">
            <a:off x="3657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5" name="Line 118"/>
          <p:cNvSpPr>
            <a:spLocks noChangeShapeType="1"/>
          </p:cNvSpPr>
          <p:nvPr/>
        </p:nvSpPr>
        <p:spPr bwMode="auto">
          <a:xfrm flipV="1">
            <a:off x="3733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6" name="Line 119"/>
          <p:cNvSpPr>
            <a:spLocks noChangeShapeType="1"/>
          </p:cNvSpPr>
          <p:nvPr/>
        </p:nvSpPr>
        <p:spPr bwMode="auto">
          <a:xfrm>
            <a:off x="5791200" y="1981200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7" name="Line 120"/>
          <p:cNvSpPr>
            <a:spLocks noChangeShapeType="1"/>
          </p:cNvSpPr>
          <p:nvPr/>
        </p:nvSpPr>
        <p:spPr bwMode="auto">
          <a:xfrm>
            <a:off x="5715000" y="2057400"/>
            <a:ext cx="8382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8" name="Line 121"/>
          <p:cNvSpPr>
            <a:spLocks noChangeShapeType="1"/>
          </p:cNvSpPr>
          <p:nvPr/>
        </p:nvSpPr>
        <p:spPr bwMode="auto">
          <a:xfrm flipV="1">
            <a:off x="5638800" y="2743200"/>
            <a:ext cx="11430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9" name="Line 122"/>
          <p:cNvSpPr>
            <a:spLocks noChangeShapeType="1"/>
          </p:cNvSpPr>
          <p:nvPr/>
        </p:nvSpPr>
        <p:spPr bwMode="auto">
          <a:xfrm flipV="1">
            <a:off x="5638800" y="4419600"/>
            <a:ext cx="1066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900" name="Line 123"/>
          <p:cNvSpPr>
            <a:spLocks noChangeShapeType="1"/>
          </p:cNvSpPr>
          <p:nvPr/>
        </p:nvSpPr>
        <p:spPr bwMode="auto">
          <a:xfrm>
            <a:off x="2133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901" name="Text Box 124"/>
          <p:cNvSpPr txBox="1">
            <a:spLocks noChangeArrowheads="1"/>
          </p:cNvSpPr>
          <p:nvPr/>
        </p:nvSpPr>
        <p:spPr bwMode="auto">
          <a:xfrm>
            <a:off x="7593014" y="6142038"/>
            <a:ext cx="6206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time</a:t>
            </a:r>
          </a:p>
        </p:txBody>
      </p:sp>
      <p:grpSp>
        <p:nvGrpSpPr>
          <p:cNvPr id="33902" name="Group 125"/>
          <p:cNvGrpSpPr>
            <a:grpSpLocks/>
          </p:cNvGrpSpPr>
          <p:nvPr/>
        </p:nvGrpSpPr>
        <p:grpSpPr bwMode="auto">
          <a:xfrm>
            <a:off x="8661400" y="3010416"/>
            <a:ext cx="2184400" cy="1212850"/>
            <a:chOff x="2352" y="0"/>
            <a:chExt cx="1376" cy="764"/>
          </a:xfrm>
        </p:grpSpPr>
        <p:sp>
          <p:nvSpPr>
            <p:cNvPr id="33915" name="Freeform 126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916" name="Group 127"/>
            <p:cNvGrpSpPr>
              <a:grpSpLocks/>
            </p:cNvGrpSpPr>
            <p:nvPr/>
          </p:nvGrpSpPr>
          <p:grpSpPr bwMode="auto">
            <a:xfrm>
              <a:off x="2448" y="74"/>
              <a:ext cx="1161" cy="677"/>
              <a:chOff x="-17" y="1286"/>
              <a:chExt cx="1161" cy="677"/>
            </a:xfrm>
          </p:grpSpPr>
          <p:sp>
            <p:nvSpPr>
              <p:cNvPr id="33917" name="Freeform 128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18" name="Oval 129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33919" name="Line 130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20" name="Line 131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21" name="Rectangle 132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3922" name="Oval 133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33923" name="Freeform 134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24" name="Freeform 135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3925" name="Group 136"/>
              <p:cNvGrpSpPr>
                <a:grpSpLocks/>
              </p:cNvGrpSpPr>
              <p:nvPr/>
            </p:nvGrpSpPr>
            <p:grpSpPr bwMode="auto">
              <a:xfrm>
                <a:off x="41" y="1598"/>
                <a:ext cx="186" cy="252"/>
                <a:chOff x="2963" y="2429"/>
                <a:chExt cx="187" cy="252"/>
              </a:xfrm>
            </p:grpSpPr>
            <p:sp>
              <p:nvSpPr>
                <p:cNvPr id="33947" name="Rectangle 1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33948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2963" y="2429"/>
                  <a:ext cx="187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000" dirty="0">
                      <a:solidFill>
                        <a:schemeClr val="bg1"/>
                      </a:solidFill>
                    </a:rPr>
                    <a:t>x</a:t>
                  </a:r>
                  <a:endParaRPr lang="en-US" sz="2400" dirty="0">
                    <a:solidFill>
                      <a:schemeClr val="bg1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3926" name="Group 139"/>
              <p:cNvGrpSpPr>
                <a:grpSpLocks/>
              </p:cNvGrpSpPr>
              <p:nvPr/>
            </p:nvGrpSpPr>
            <p:grpSpPr bwMode="auto">
              <a:xfrm>
                <a:off x="828" y="1580"/>
                <a:ext cx="316" cy="291"/>
                <a:chOff x="1740" y="2276"/>
                <a:chExt cx="316" cy="291"/>
              </a:xfrm>
            </p:grpSpPr>
            <p:sp>
              <p:nvSpPr>
                <p:cNvPr id="33939" name="Oval 140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33940" name="Line 141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41" name="Line 142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42" name="Rectangle 143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33943" name="Oval 144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grpSp>
              <p:nvGrpSpPr>
                <p:cNvPr id="33944" name="Group 145"/>
                <p:cNvGrpSpPr>
                  <a:grpSpLocks/>
                </p:cNvGrpSpPr>
                <p:nvPr/>
              </p:nvGrpSpPr>
              <p:grpSpPr bwMode="auto">
                <a:xfrm>
                  <a:off x="1802" y="2276"/>
                  <a:ext cx="193" cy="291"/>
                  <a:chOff x="2960" y="2399"/>
                  <a:chExt cx="194" cy="291"/>
                </a:xfrm>
              </p:grpSpPr>
              <p:sp>
                <p:nvSpPr>
                  <p:cNvPr id="33945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en-US"/>
                  </a:p>
                </p:txBody>
              </p:sp>
              <p:sp>
                <p:nvSpPr>
                  <p:cNvPr id="33946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0" y="2399"/>
                    <a:ext cx="194" cy="2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400" dirty="0">
                        <a:solidFill>
                          <a:schemeClr val="bg1"/>
                        </a:solidFill>
                      </a:rPr>
                      <a:t>z</a:t>
                    </a:r>
                  </a:p>
                </p:txBody>
              </p:sp>
            </p:grpSp>
          </p:grpSp>
          <p:sp>
            <p:nvSpPr>
              <p:cNvPr id="33927" name="Text Box 148"/>
              <p:cNvSpPr txBox="1">
                <a:spLocks noChangeArrowheads="1"/>
              </p:cNvSpPr>
              <p:nvPr/>
            </p:nvSpPr>
            <p:spPr bwMode="auto">
              <a:xfrm>
                <a:off x="726" y="1400"/>
                <a:ext cx="19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/>
                  <a:t>1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3928" name="Text Box 149"/>
              <p:cNvSpPr txBox="1">
                <a:spLocks noChangeArrowheads="1"/>
              </p:cNvSpPr>
              <p:nvPr/>
            </p:nvSpPr>
            <p:spPr bwMode="auto">
              <a:xfrm>
                <a:off x="199" y="1397"/>
                <a:ext cx="19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/>
                  <a:t>2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3929" name="Text Box 150"/>
              <p:cNvSpPr txBox="1">
                <a:spLocks noChangeArrowheads="1"/>
              </p:cNvSpPr>
              <p:nvPr/>
            </p:nvSpPr>
            <p:spPr bwMode="auto">
              <a:xfrm>
                <a:off x="484" y="1730"/>
                <a:ext cx="19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/>
                  <a:t>7</a:t>
                </a:r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33930" name="Group 151"/>
              <p:cNvGrpSpPr>
                <a:grpSpLocks/>
              </p:cNvGrpSpPr>
              <p:nvPr/>
            </p:nvGrpSpPr>
            <p:grpSpPr bwMode="auto">
              <a:xfrm>
                <a:off x="408" y="1286"/>
                <a:ext cx="316" cy="252"/>
                <a:chOff x="1740" y="2306"/>
                <a:chExt cx="316" cy="252"/>
              </a:xfrm>
            </p:grpSpPr>
            <p:sp>
              <p:nvSpPr>
                <p:cNvPr id="33931" name="Oval 152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33932" name="Line 153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33" name="Line 154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34" name="Rectangle 155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33935" name="Oval 156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grpSp>
              <p:nvGrpSpPr>
                <p:cNvPr id="33936" name="Group 157"/>
                <p:cNvGrpSpPr>
                  <a:grpSpLocks/>
                </p:cNvGrpSpPr>
                <p:nvPr/>
              </p:nvGrpSpPr>
              <p:grpSpPr bwMode="auto">
                <a:xfrm>
                  <a:off x="1804" y="2306"/>
                  <a:ext cx="189" cy="252"/>
                  <a:chOff x="2961" y="2429"/>
                  <a:chExt cx="191" cy="252"/>
                </a:xfrm>
              </p:grpSpPr>
              <p:sp>
                <p:nvSpPr>
                  <p:cNvPr id="33937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en-US"/>
                  </a:p>
                </p:txBody>
              </p:sp>
              <p:sp>
                <p:nvSpPr>
                  <p:cNvPr id="33938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" y="2429"/>
                    <a:ext cx="191" cy="2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000" dirty="0">
                        <a:solidFill>
                          <a:schemeClr val="bg1"/>
                        </a:solidFill>
                      </a:rPr>
                      <a:t>y</a:t>
                    </a:r>
                    <a:endParaRPr lang="en-US" sz="2400" dirty="0">
                      <a:solidFill>
                        <a:schemeClr val="bg1"/>
                      </a:solidFill>
                      <a:latin typeface="Times New Roman" pitchFamily="18" charset="0"/>
                    </a:endParaRPr>
                  </a:p>
                </p:txBody>
              </p:sp>
            </p:grpSp>
          </p:grpSp>
        </p:grpSp>
      </p:grpSp>
      <p:sp>
        <p:nvSpPr>
          <p:cNvPr id="33903" name="Text Box 160"/>
          <p:cNvSpPr txBox="1">
            <a:spLocks noChangeArrowheads="1"/>
          </p:cNvSpPr>
          <p:nvPr/>
        </p:nvSpPr>
        <p:spPr bwMode="auto">
          <a:xfrm>
            <a:off x="909339" y="805934"/>
            <a:ext cx="1531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 dirty="0">
                <a:latin typeface="Helvetica" pitchFamily="2" charset="0"/>
              </a:rPr>
              <a:t>node x table</a:t>
            </a:r>
          </a:p>
        </p:txBody>
      </p:sp>
      <p:sp>
        <p:nvSpPr>
          <p:cNvPr id="33904" name="Text Box 161"/>
          <p:cNvSpPr txBox="1">
            <a:spLocks noChangeArrowheads="1"/>
          </p:cNvSpPr>
          <p:nvPr/>
        </p:nvSpPr>
        <p:spPr bwMode="auto">
          <a:xfrm>
            <a:off x="925812" y="2696421"/>
            <a:ext cx="1531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 dirty="0">
                <a:latin typeface="Helvetica" pitchFamily="2" charset="0"/>
              </a:rPr>
              <a:t>node y table</a:t>
            </a:r>
          </a:p>
        </p:txBody>
      </p:sp>
      <p:sp>
        <p:nvSpPr>
          <p:cNvPr id="33905" name="Text Box 162"/>
          <p:cNvSpPr txBox="1">
            <a:spLocks noChangeArrowheads="1"/>
          </p:cNvSpPr>
          <p:nvPr/>
        </p:nvSpPr>
        <p:spPr bwMode="auto">
          <a:xfrm>
            <a:off x="925812" y="4475162"/>
            <a:ext cx="1518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 dirty="0">
                <a:latin typeface="Helvetica" pitchFamily="2" charset="0"/>
              </a:rPr>
              <a:t>node z table</a:t>
            </a:r>
          </a:p>
        </p:txBody>
      </p:sp>
      <p:sp>
        <p:nvSpPr>
          <p:cNvPr id="33906" name="Oval 163"/>
          <p:cNvSpPr>
            <a:spLocks noChangeArrowheads="1"/>
          </p:cNvSpPr>
          <p:nvPr/>
        </p:nvSpPr>
        <p:spPr bwMode="auto">
          <a:xfrm>
            <a:off x="2743200" y="1676400"/>
            <a:ext cx="10668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07" name="Oval 164"/>
          <p:cNvSpPr>
            <a:spLocks noChangeArrowheads="1"/>
          </p:cNvSpPr>
          <p:nvPr/>
        </p:nvSpPr>
        <p:spPr bwMode="auto">
          <a:xfrm>
            <a:off x="2743200" y="3733800"/>
            <a:ext cx="10668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08" name="Oval 165"/>
          <p:cNvSpPr>
            <a:spLocks noChangeArrowheads="1"/>
          </p:cNvSpPr>
          <p:nvPr/>
        </p:nvSpPr>
        <p:spPr bwMode="auto">
          <a:xfrm>
            <a:off x="2743200" y="5943600"/>
            <a:ext cx="10668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09" name="Oval 166"/>
          <p:cNvSpPr>
            <a:spLocks noChangeArrowheads="1"/>
          </p:cNvSpPr>
          <p:nvPr/>
        </p:nvSpPr>
        <p:spPr bwMode="auto">
          <a:xfrm>
            <a:off x="48006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10" name="Oval 167"/>
          <p:cNvSpPr>
            <a:spLocks noChangeArrowheads="1"/>
          </p:cNvSpPr>
          <p:nvPr/>
        </p:nvSpPr>
        <p:spPr bwMode="auto">
          <a:xfrm>
            <a:off x="4724400" y="5867400"/>
            <a:ext cx="10668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11" name="Rectangle 168"/>
          <p:cNvSpPr>
            <a:spLocks noChangeArrowheads="1"/>
          </p:cNvSpPr>
          <p:nvPr/>
        </p:nvSpPr>
        <p:spPr bwMode="auto">
          <a:xfrm>
            <a:off x="2878218" y="184836"/>
            <a:ext cx="4689201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eaLnBrk="0" hangingPunct="0"/>
            <a:r>
              <a:rPr lang="fr-FR" dirty="0" err="1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D</a:t>
            </a:r>
            <a:r>
              <a:rPr lang="fr-FR" baseline="-25000" dirty="0" err="1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x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(y) = min{c(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x,y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) + D</a:t>
            </a:r>
            <a:r>
              <a:rPr lang="fr-FR" baseline="-25000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y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(y), c(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x,z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) + D</a:t>
            </a:r>
            <a:r>
              <a:rPr lang="fr-FR" baseline="-25000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z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(y)} </a:t>
            </a:r>
            <a:br>
              <a:rPr lang="fr-FR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</a:br>
            <a:r>
              <a:rPr lang="fr-FR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             = min{2+0 , 7+1} = 2</a:t>
            </a:r>
          </a:p>
        </p:txBody>
      </p:sp>
      <p:sp>
        <p:nvSpPr>
          <p:cNvPr id="33912" name="Line 169"/>
          <p:cNvSpPr>
            <a:spLocks noChangeShapeType="1"/>
          </p:cNvSpPr>
          <p:nvPr/>
        </p:nvSpPr>
        <p:spPr bwMode="auto">
          <a:xfrm flipH="1">
            <a:off x="5633973" y="778947"/>
            <a:ext cx="369411" cy="83288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913" name="Rectangle 170"/>
          <p:cNvSpPr>
            <a:spLocks noChangeArrowheads="1"/>
          </p:cNvSpPr>
          <p:nvPr/>
        </p:nvSpPr>
        <p:spPr bwMode="auto">
          <a:xfrm>
            <a:off x="7964808" y="107454"/>
            <a:ext cx="385205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fr-FR" dirty="0" err="1">
                <a:latin typeface="Helvetica" pitchFamily="2" charset="0"/>
              </a:rPr>
              <a:t>D</a:t>
            </a:r>
            <a:r>
              <a:rPr lang="fr-FR" baseline="-25000" dirty="0" err="1">
                <a:latin typeface="Helvetica" pitchFamily="2" charset="0"/>
              </a:rPr>
              <a:t>x</a:t>
            </a:r>
            <a:r>
              <a:rPr lang="fr-FR" dirty="0">
                <a:latin typeface="Helvetica" pitchFamily="2" charset="0"/>
              </a:rPr>
              <a:t>(z) = min{c(</a:t>
            </a:r>
            <a:r>
              <a:rPr lang="fr-FR" dirty="0" err="1">
                <a:latin typeface="Helvetica" pitchFamily="2" charset="0"/>
              </a:rPr>
              <a:t>x,y</a:t>
            </a:r>
            <a:r>
              <a:rPr lang="fr-FR" dirty="0">
                <a:latin typeface="Helvetica" pitchFamily="2" charset="0"/>
              </a:rPr>
              <a:t>) + D</a:t>
            </a:r>
            <a:r>
              <a:rPr lang="fr-FR" baseline="-25000" dirty="0">
                <a:latin typeface="Helvetica" pitchFamily="2" charset="0"/>
              </a:rPr>
              <a:t>y</a:t>
            </a:r>
            <a:r>
              <a:rPr lang="fr-FR" dirty="0">
                <a:latin typeface="Helvetica" pitchFamily="2" charset="0"/>
              </a:rPr>
              <a:t>(z), </a:t>
            </a:r>
          </a:p>
          <a:p>
            <a:pPr eaLnBrk="0" hangingPunct="0"/>
            <a:r>
              <a:rPr lang="fr-FR" dirty="0">
                <a:latin typeface="Helvetica" pitchFamily="2" charset="0"/>
              </a:rPr>
              <a:t>                  c(</a:t>
            </a:r>
            <a:r>
              <a:rPr lang="fr-FR" dirty="0" err="1">
                <a:latin typeface="Helvetica" pitchFamily="2" charset="0"/>
              </a:rPr>
              <a:t>x,z</a:t>
            </a:r>
            <a:r>
              <a:rPr lang="fr-FR" dirty="0">
                <a:latin typeface="Helvetica" pitchFamily="2" charset="0"/>
              </a:rPr>
              <a:t>) + D</a:t>
            </a:r>
            <a:r>
              <a:rPr lang="fr-FR" baseline="-25000" dirty="0">
                <a:latin typeface="Helvetica" pitchFamily="2" charset="0"/>
              </a:rPr>
              <a:t>z</a:t>
            </a:r>
            <a:r>
              <a:rPr lang="fr-FR" dirty="0">
                <a:latin typeface="Helvetica" pitchFamily="2" charset="0"/>
              </a:rPr>
              <a:t>(z)} </a:t>
            </a:r>
          </a:p>
          <a:p>
            <a:pPr algn="just" eaLnBrk="0" hangingPunct="0"/>
            <a:r>
              <a:rPr lang="fr-FR" dirty="0">
                <a:latin typeface="Helvetica" pitchFamily="2" charset="0"/>
              </a:rPr>
              <a:t>= min{2+1 , 7+0} = 3</a:t>
            </a:r>
          </a:p>
        </p:txBody>
      </p:sp>
      <p:sp>
        <p:nvSpPr>
          <p:cNvPr id="33914" name="Line 171"/>
          <p:cNvSpPr>
            <a:spLocks noChangeShapeType="1"/>
          </p:cNvSpPr>
          <p:nvPr/>
        </p:nvSpPr>
        <p:spPr bwMode="auto">
          <a:xfrm flipH="1">
            <a:off x="5791200" y="563562"/>
            <a:ext cx="2286000" cy="110117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3" name="Text Box 44">
            <a:extLst>
              <a:ext uri="{FF2B5EF4-FFF2-40B4-BE49-F238E27FC236}">
                <a16:creationId xmlns:a16="http://schemas.microsoft.com/office/drawing/2014/main" id="{BE07DC12-6F14-8444-97E1-C5D517F9E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771" y="3427691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6189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nimBg="1"/>
      <p:bldP spid="33798" grpId="0" animBg="1"/>
      <p:bldP spid="33799" grpId="0"/>
      <p:bldP spid="33800" grpId="0"/>
      <p:bldP spid="33801" grpId="0"/>
      <p:bldP spid="33802" grpId="0"/>
      <p:bldP spid="33803" grpId="0"/>
      <p:bldP spid="33804" grpId="0"/>
      <p:bldP spid="33805" grpId="0"/>
      <p:bldP spid="33806" grpId="0" animBg="1"/>
      <p:bldP spid="33807" grpId="0" animBg="1"/>
      <p:bldP spid="33808" grpId="0"/>
      <p:bldP spid="33809" grpId="0"/>
      <p:bldP spid="33810" grpId="0"/>
      <p:bldP spid="33811" grpId="0"/>
      <p:bldP spid="33812" grpId="0"/>
      <p:bldP spid="33813" grpId="0"/>
      <p:bldP spid="33814" grpId="0"/>
      <p:bldP spid="33827" grpId="0" animBg="1"/>
      <p:bldP spid="33828" grpId="0" animBg="1"/>
      <p:bldP spid="33829" grpId="0"/>
      <p:bldP spid="33830" grpId="0"/>
      <p:bldP spid="33831" grpId="0"/>
      <p:bldP spid="33832" grpId="0"/>
      <p:bldP spid="33833" grpId="0"/>
      <p:bldP spid="33834" grpId="0"/>
      <p:bldP spid="33835" grpId="0"/>
      <p:bldP spid="33836" grpId="0" animBg="1"/>
      <p:bldP spid="33837" grpId="0" animBg="1"/>
      <p:bldP spid="33838" grpId="0"/>
      <p:bldP spid="33839" grpId="0"/>
      <p:bldP spid="33840" grpId="0"/>
      <p:bldP spid="33841" grpId="0"/>
      <p:bldP spid="33842" grpId="0"/>
      <p:bldP spid="33843" grpId="0"/>
      <p:bldP spid="33844" grpId="0"/>
      <p:bldP spid="33845" grpId="0" animBg="1"/>
      <p:bldP spid="33846" grpId="0" animBg="1"/>
      <p:bldP spid="33847" grpId="0"/>
      <p:bldP spid="33848" grpId="0"/>
      <p:bldP spid="33849" grpId="0"/>
      <p:bldP spid="33850" grpId="0"/>
      <p:bldP spid="33851" grpId="0"/>
      <p:bldP spid="33852" grpId="0"/>
      <p:bldP spid="33853" grpId="0"/>
      <p:bldP spid="33854" grpId="0" animBg="1"/>
      <p:bldP spid="33855" grpId="0" animBg="1"/>
      <p:bldP spid="33856" grpId="0"/>
      <p:bldP spid="33857" grpId="0"/>
      <p:bldP spid="33858" grpId="0"/>
      <p:bldP spid="33859" grpId="0"/>
      <p:bldP spid="33860" grpId="0"/>
      <p:bldP spid="33861" grpId="0"/>
      <p:bldP spid="33862" grpId="0"/>
      <p:bldP spid="33878" grpId="0"/>
      <p:bldP spid="33879" grpId="0"/>
      <p:bldP spid="33880" grpId="0"/>
      <p:bldP spid="33881" grpId="0"/>
      <p:bldP spid="33882" grpId="0"/>
      <p:bldP spid="33883" grpId="0"/>
      <p:bldP spid="33884" grpId="0"/>
      <p:bldP spid="33885" grpId="0"/>
      <p:bldP spid="33886" grpId="0"/>
      <p:bldP spid="33887" grpId="0"/>
      <p:bldP spid="33888" grpId="0"/>
      <p:bldP spid="33889" grpId="0"/>
      <p:bldP spid="33890" grpId="0" animBg="1"/>
      <p:bldP spid="33891" grpId="0" animBg="1"/>
      <p:bldP spid="33892" grpId="0" animBg="1"/>
      <p:bldP spid="33893" grpId="0" animBg="1"/>
      <p:bldP spid="33894" grpId="0" animBg="1"/>
      <p:bldP spid="33895" grpId="0" animBg="1"/>
      <p:bldP spid="33896" grpId="0" animBg="1"/>
      <p:bldP spid="33897" grpId="0" animBg="1"/>
      <p:bldP spid="33898" grpId="0" animBg="1"/>
      <p:bldP spid="33899" grpId="0" animBg="1"/>
      <p:bldP spid="33900" grpId="0" animBg="1"/>
      <p:bldP spid="33901" grpId="0"/>
      <p:bldP spid="33909" grpId="0" animBg="1"/>
      <p:bldP spid="33909" grpId="1" animBg="1"/>
      <p:bldP spid="33910" grpId="0" animBg="1"/>
      <p:bldP spid="33911" grpId="0"/>
      <p:bldP spid="33912" grpId="0" animBg="1"/>
      <p:bldP spid="33913" grpId="0"/>
      <p:bldP spid="339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D676-AB2C-1A41-8E68-587356B8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news travels fast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32ECC-C3A0-1149-9E12-FC210406F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548" y="1690688"/>
            <a:ext cx="8313739" cy="4879975"/>
          </a:xfrm>
        </p:spPr>
        <p:txBody>
          <a:bodyPr>
            <a:normAutofit/>
          </a:bodyPr>
          <a:lstStyle/>
          <a:p>
            <a:r>
              <a:rPr lang="en-US" dirty="0"/>
              <a:t>Suppose the link cost reduces or a new better path becomes available in a network.</a:t>
            </a:r>
          </a:p>
          <a:p>
            <a:r>
              <a:rPr lang="en-US" dirty="0"/>
              <a:t>The immediate neighbors of the change detect the better path immediately</a:t>
            </a:r>
          </a:p>
          <a:p>
            <a:r>
              <a:rPr lang="en-US" dirty="0"/>
              <a:t>Since their DV changed, these nodes notify their neighbors immediately.</a:t>
            </a:r>
          </a:p>
          <a:p>
            <a:pPr lvl="1"/>
            <a:r>
              <a:rPr lang="en-US" dirty="0"/>
              <a:t>And those neighbors notify still more neighbors</a:t>
            </a:r>
          </a:p>
          <a:p>
            <a:pPr lvl="1"/>
            <a:r>
              <a:rPr lang="en-US" dirty="0"/>
              <a:t>… until the entire network knows to use the better path</a:t>
            </a:r>
          </a:p>
          <a:p>
            <a:r>
              <a:rPr lang="en-US" dirty="0">
                <a:solidFill>
                  <a:srgbClr val="C00000"/>
                </a:solidFill>
              </a:rPr>
              <a:t>Good news travels fast</a:t>
            </a:r>
            <a:r>
              <a:rPr lang="en-US" dirty="0"/>
              <a:t> through the network</a:t>
            </a:r>
          </a:p>
          <a:p>
            <a:r>
              <a:rPr lang="en-US" dirty="0"/>
              <a:t>This is </a:t>
            </a:r>
            <a:r>
              <a:rPr lang="en-US" dirty="0">
                <a:solidFill>
                  <a:srgbClr val="C00000"/>
                </a:solidFill>
              </a:rPr>
              <a:t>despite </a:t>
            </a:r>
            <a:r>
              <a:rPr lang="en-US" dirty="0"/>
              <a:t>messages </a:t>
            </a:r>
            <a:r>
              <a:rPr lang="en-US" dirty="0">
                <a:solidFill>
                  <a:srgbClr val="C00000"/>
                </a:solidFill>
              </a:rPr>
              <a:t>only being exchanged among neighbors</a:t>
            </a: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4B47A3A4-F84B-7849-B625-6370F50B4D7E}"/>
              </a:ext>
            </a:extLst>
          </p:cNvPr>
          <p:cNvGrpSpPr>
            <a:grpSpLocks/>
          </p:cNvGrpSpPr>
          <p:nvPr/>
        </p:nvGrpSpPr>
        <p:grpSpPr bwMode="auto">
          <a:xfrm>
            <a:off x="9169400" y="1937971"/>
            <a:ext cx="2184400" cy="1314450"/>
            <a:chOff x="3625" y="1076"/>
            <a:chExt cx="1376" cy="828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B3EDDECA-B789-984B-A56D-7940375EC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FA68C08B-716E-CF4D-85A8-F0FCB2DF1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DD7C9166-BCC0-A147-870D-CC29E2F4C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88468BC3-53A6-C045-8AF0-A3A86B63D2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B6D5956B-57AD-8445-99A8-709A837AA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42229897-9B9F-D74D-ABAF-114A0146F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11" name="Oval 12">
              <a:extLst>
                <a:ext uri="{FF2B5EF4-FFF2-40B4-BE49-F238E27FC236}">
                  <a16:creationId xmlns:a16="http://schemas.microsoft.com/office/drawing/2014/main" id="{3624DDCD-D859-7743-B782-F0B083AA8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1B76EF60-80C4-8B4D-BE34-856ACE76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96375EB2-61E3-E440-94D9-8924F7AB2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14" name="Group 15">
              <a:extLst>
                <a:ext uri="{FF2B5EF4-FFF2-40B4-BE49-F238E27FC236}">
                  <a16:creationId xmlns:a16="http://schemas.microsoft.com/office/drawing/2014/main" id="{5BD04FC8-51B2-FB41-BC16-179B9861A0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4" y="1526"/>
              <a:ext cx="197" cy="252"/>
              <a:chOff x="2958" y="2429"/>
              <a:chExt cx="200" cy="252"/>
            </a:xfrm>
          </p:grpSpPr>
          <p:sp>
            <p:nvSpPr>
              <p:cNvPr id="38" name="Rectangle 16">
                <a:extLst>
                  <a:ext uri="{FF2B5EF4-FFF2-40B4-BE49-F238E27FC236}">
                    <a16:creationId xmlns:a16="http://schemas.microsoft.com/office/drawing/2014/main" id="{EAC2EFAC-91BA-3D4B-8E8C-43F1D0F32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39" name="Text Box 17">
                <a:extLst>
                  <a:ext uri="{FF2B5EF4-FFF2-40B4-BE49-F238E27FC236}">
                    <a16:creationId xmlns:a16="http://schemas.microsoft.com/office/drawing/2014/main" id="{235EA74B-27EA-D94A-BAB6-4FEE5717C1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9"/>
                <a:ext cx="20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x</a:t>
                </a:r>
                <a:endParaRPr lang="en-US" dirty="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15" name="Group 18">
              <a:extLst>
                <a:ext uri="{FF2B5EF4-FFF2-40B4-BE49-F238E27FC236}">
                  <a16:creationId xmlns:a16="http://schemas.microsoft.com/office/drawing/2014/main" id="{0AD145F3-62CA-B44C-8E73-C5452DBDB5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30" name="Oval 19">
                <a:extLst>
                  <a:ext uri="{FF2B5EF4-FFF2-40B4-BE49-F238E27FC236}">
                    <a16:creationId xmlns:a16="http://schemas.microsoft.com/office/drawing/2014/main" id="{E667868C-627D-644E-B235-273FA45B5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31" name="Line 20">
                <a:extLst>
                  <a:ext uri="{FF2B5EF4-FFF2-40B4-BE49-F238E27FC236}">
                    <a16:creationId xmlns:a16="http://schemas.microsoft.com/office/drawing/2014/main" id="{148D60E6-67B7-4643-9D32-3861023272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32" name="Line 21">
                <a:extLst>
                  <a:ext uri="{FF2B5EF4-FFF2-40B4-BE49-F238E27FC236}">
                    <a16:creationId xmlns:a16="http://schemas.microsoft.com/office/drawing/2014/main" id="{E7814B79-2EED-B441-98E3-A33C8C8387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33" name="Rectangle 22">
                <a:extLst>
                  <a:ext uri="{FF2B5EF4-FFF2-40B4-BE49-F238E27FC236}">
                    <a16:creationId xmlns:a16="http://schemas.microsoft.com/office/drawing/2014/main" id="{ED0AE727-37B8-D54B-8E84-0D82D54A9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Helvetica" pitchFamily="2" charset="0"/>
                </a:endParaRPr>
              </a:p>
            </p:txBody>
          </p:sp>
          <p:sp>
            <p:nvSpPr>
              <p:cNvPr id="34" name="Oval 23">
                <a:extLst>
                  <a:ext uri="{FF2B5EF4-FFF2-40B4-BE49-F238E27FC236}">
                    <a16:creationId xmlns:a16="http://schemas.microsoft.com/office/drawing/2014/main" id="{1EB28F0E-A01F-7448-BF6E-1EA0A47E6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grpSp>
            <p:nvGrpSpPr>
              <p:cNvPr id="35" name="Group 24">
                <a:extLst>
                  <a:ext uri="{FF2B5EF4-FFF2-40B4-BE49-F238E27FC236}">
                    <a16:creationId xmlns:a16="http://schemas.microsoft.com/office/drawing/2014/main" id="{862D2242-EA5F-9044-BB0D-32AAD6EC60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36" name="Rectangle 25">
                  <a:extLst>
                    <a:ext uri="{FF2B5EF4-FFF2-40B4-BE49-F238E27FC236}">
                      <a16:creationId xmlns:a16="http://schemas.microsoft.com/office/drawing/2014/main" id="{260238FC-1905-724C-B41C-EB838317E2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37" name="Text Box 26">
                  <a:extLst>
                    <a:ext uri="{FF2B5EF4-FFF2-40B4-BE49-F238E27FC236}">
                      <a16:creationId xmlns:a16="http://schemas.microsoft.com/office/drawing/2014/main" id="{7D180C61-EF41-E04C-A1F7-1FC3625938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  <a:latin typeface="Helvetica" pitchFamily="2" charset="0"/>
                    </a:rPr>
                    <a:t>z</a:t>
                  </a:r>
                  <a:endParaRPr lang="en-US" dirty="0">
                    <a:solidFill>
                      <a:schemeClr val="bg1"/>
                    </a:solidFill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16" name="Text Box 27">
              <a:extLst>
                <a:ext uri="{FF2B5EF4-FFF2-40B4-BE49-F238E27FC236}">
                  <a16:creationId xmlns:a16="http://schemas.microsoft.com/office/drawing/2014/main" id="{60B0D48A-F846-414F-807A-0F7168181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1" y="132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Helvetica" pitchFamily="2" charset="0"/>
                </a:rPr>
                <a:t>1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7" name="Text Box 28">
              <a:extLst>
                <a:ext uri="{FF2B5EF4-FFF2-40B4-BE49-F238E27FC236}">
                  <a16:creationId xmlns:a16="http://schemas.microsoft.com/office/drawing/2014/main" id="{542BD58E-CF15-6A41-B9E8-1B2195F86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Helvetica" pitchFamily="2" charset="0"/>
                </a:rPr>
                <a:t>4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8" name="Text Box 29">
              <a:extLst>
                <a:ext uri="{FF2B5EF4-FFF2-40B4-BE49-F238E27FC236}">
                  <a16:creationId xmlns:a16="http://schemas.microsoft.com/office/drawing/2014/main" id="{3E5EEBE7-D597-AE4B-8D3C-52CA4C5B14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6" y="165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Helvetica" pitchFamily="2" charset="0"/>
                </a:rPr>
                <a:t>2</a:t>
              </a: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19" name="Group 30">
              <a:extLst>
                <a:ext uri="{FF2B5EF4-FFF2-40B4-BE49-F238E27FC236}">
                  <a16:creationId xmlns:a16="http://schemas.microsoft.com/office/drawing/2014/main" id="{6D67DD3A-EA1F-C54C-9459-D7FAB3CF44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22" name="Oval 31">
                <a:extLst>
                  <a:ext uri="{FF2B5EF4-FFF2-40B4-BE49-F238E27FC236}">
                    <a16:creationId xmlns:a16="http://schemas.microsoft.com/office/drawing/2014/main" id="{5B231417-1042-EB4C-A9FE-6C233FDEA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3" name="Line 32">
                <a:extLst>
                  <a:ext uri="{FF2B5EF4-FFF2-40B4-BE49-F238E27FC236}">
                    <a16:creationId xmlns:a16="http://schemas.microsoft.com/office/drawing/2014/main" id="{BE8931B0-33A0-D944-8F25-9EEA3A64A4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4" name="Line 33">
                <a:extLst>
                  <a:ext uri="{FF2B5EF4-FFF2-40B4-BE49-F238E27FC236}">
                    <a16:creationId xmlns:a16="http://schemas.microsoft.com/office/drawing/2014/main" id="{7E8E5225-D14C-9648-94E8-B45108B7BC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5" name="Rectangle 34">
                <a:extLst>
                  <a:ext uri="{FF2B5EF4-FFF2-40B4-BE49-F238E27FC236}">
                    <a16:creationId xmlns:a16="http://schemas.microsoft.com/office/drawing/2014/main" id="{2C103997-788A-D44E-8960-CA70C5955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Helvetica" pitchFamily="2" charset="0"/>
                </a:endParaRPr>
              </a:p>
            </p:txBody>
          </p:sp>
          <p:sp>
            <p:nvSpPr>
              <p:cNvPr id="26" name="Oval 35">
                <a:extLst>
                  <a:ext uri="{FF2B5EF4-FFF2-40B4-BE49-F238E27FC236}">
                    <a16:creationId xmlns:a16="http://schemas.microsoft.com/office/drawing/2014/main" id="{EF8DD51A-A93F-A548-977B-33DECE83F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grpSp>
            <p:nvGrpSpPr>
              <p:cNvPr id="27" name="Group 36">
                <a:extLst>
                  <a:ext uri="{FF2B5EF4-FFF2-40B4-BE49-F238E27FC236}">
                    <a16:creationId xmlns:a16="http://schemas.microsoft.com/office/drawing/2014/main" id="{8FCD7C3C-E339-164C-8B31-ABB13929CA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28" name="Rectangle 37">
                  <a:extLst>
                    <a:ext uri="{FF2B5EF4-FFF2-40B4-BE49-F238E27FC236}">
                      <a16:creationId xmlns:a16="http://schemas.microsoft.com/office/drawing/2014/main" id="{84D066EB-9157-854A-8420-8B49F47938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29" name="Text Box 38">
                  <a:extLst>
                    <a:ext uri="{FF2B5EF4-FFF2-40B4-BE49-F238E27FC236}">
                      <a16:creationId xmlns:a16="http://schemas.microsoft.com/office/drawing/2014/main" id="{44862147-FF09-3644-B056-64B1374661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  <a:latin typeface="Helvetica" pitchFamily="2" charset="0"/>
                    </a:rPr>
                    <a:t>y</a:t>
                  </a:r>
                  <a:endParaRPr lang="en-US" dirty="0">
                    <a:solidFill>
                      <a:schemeClr val="bg1"/>
                    </a:solidFill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20" name="Text Box 39">
              <a:extLst>
                <a:ext uri="{FF2B5EF4-FFF2-40B4-BE49-F238E27FC236}">
                  <a16:creationId xmlns:a16="http://schemas.microsoft.com/office/drawing/2014/main" id="{AA1AE91A-BFC4-0248-A2F9-8291CCEA7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" y="107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C00000"/>
                  </a:solidFill>
                  <a:latin typeface="Helvetica" pitchFamily="2" charset="0"/>
                </a:rPr>
                <a:t>1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sp>
          <p:nvSpPr>
            <p:cNvPr id="21" name="Line 40">
              <a:extLst>
                <a:ext uri="{FF2B5EF4-FFF2-40B4-BE49-F238E27FC236}">
                  <a16:creationId xmlns:a16="http://schemas.microsoft.com/office/drawing/2014/main" id="{DFE748B8-8815-024C-BCD0-53E3C9D11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pic>
        <p:nvPicPr>
          <p:cNvPr id="40" name="Picture 39" descr="Shape&#10;&#10;Description automatically generated with low confidence">
            <a:extLst>
              <a:ext uri="{FF2B5EF4-FFF2-40B4-BE49-F238E27FC236}">
                <a16:creationId xmlns:a16="http://schemas.microsoft.com/office/drawing/2014/main" id="{3CEA823E-AC5F-AD45-A9FF-52DB5FDBB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190" y="432793"/>
            <a:ext cx="1387358" cy="913494"/>
          </a:xfrm>
          <a:prstGeom prst="rect">
            <a:avLst/>
          </a:prstGeom>
        </p:spPr>
      </p:pic>
      <p:pic>
        <p:nvPicPr>
          <p:cNvPr id="41" name="Picture 40" descr="Shape&#10;&#10;Description automatically generated with medium confidence">
            <a:extLst>
              <a:ext uri="{FF2B5EF4-FFF2-40B4-BE49-F238E27FC236}">
                <a16:creationId xmlns:a16="http://schemas.microsoft.com/office/drawing/2014/main" id="{6DFE91CF-D614-B645-80DE-85A665E06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464" y="401017"/>
            <a:ext cx="1281340" cy="104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8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58D3D-13A5-DA49-BEBE-A4EAFC4C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news travels slowly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1204D-AC56-2341-9285-34E2C3578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router goes down, could be a while before network realizes it.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BDB36518-8B7B-364D-869B-9A6E609DA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8644" y="3093336"/>
            <a:ext cx="3584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C26019-9CEB-434B-83AA-7B593B675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068" y="3004437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41954-4C91-E444-A0A2-91678C7F2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5682" y="3004437"/>
            <a:ext cx="153987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90E6F8-E27D-FD40-B065-BDD0F0D9E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618" y="3004437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A29889-2467-4847-B2E0-7FC0405E3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518" y="3004437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4EF4EB-BDE7-3A48-B9FA-24B9218C0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093" y="3004437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D3FCAD-0BC9-A445-A103-2EA8AFD20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643" y="2569461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6C410D-FE2F-224A-8464-9B5E17450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2569461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9B0A47-4B75-A243-887C-E53997D74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2569461"/>
            <a:ext cx="37189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1CFD4B-5333-4546-B99A-7AC6FDF77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4" y="2569461"/>
            <a:ext cx="37189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782C3C-B6ED-5142-8CA1-D10737E19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9" y="2569461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FFA692-BA4A-B646-9B0A-6216E149E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333146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latin typeface="Helvetica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ADEB6F-78E1-8D45-8159-FEF52DC49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333146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B68B39-8432-074D-96CA-C86CE6C95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333146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403A8C-D823-A742-94A5-712FC6B71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333146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48169B-2C34-0C4B-937C-8FA58C84A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38442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EADCCC-368A-9E4A-A3EA-0607C3AC2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38442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95D332-43AF-6140-92AF-B3ADFF17D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38442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284158-4C12-C448-BFED-B36DCBE19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38442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851723-AB41-E947-BDE3-19D98AA66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440461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2E8836-3948-1148-ADBF-3005ABBAC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440461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78AF19-5B44-3E4E-AA17-E49F379A9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440461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FA0617-B802-0544-8A92-99E532828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440461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2F1B9E-0DEA-734B-8F8B-865DA8101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49602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C22642-9B6D-6A40-B75D-EF6DABD5D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49602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C9AE04-A800-A64E-BB78-6DC843740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49602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3A80CD-0FBF-E443-B9A4-6A23C2E70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49602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D1019E6-602B-664A-BF55-A74AD6310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55317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C7F5EA-8C84-F942-8CBE-A07F88ED4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55317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C587F5-3E0A-0441-9069-850C09EA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55317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F10D54-938B-8644-B729-D400526DE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55317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solidFill>
                  <a:srgbClr val="C00000"/>
                </a:solidFill>
                <a:latin typeface="Helvetica" pitchFamily="2" charset="0"/>
              </a:rPr>
              <a:t>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329AC3D-FAC2-8D4D-8FC0-99574AD88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60921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8E67F0-DEE6-7E42-A05F-18AEBF4C2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60921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06C45C2-FBD6-DD4E-8CB8-C438EC44B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60921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solidFill>
                  <a:srgbClr val="C000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BBA855-B3A0-4341-B281-100A4607F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60921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26AFE48-9936-E043-80F7-E630268EB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3331461"/>
            <a:ext cx="97142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latin typeface="Helvetica" pitchFamily="2" charset="0"/>
              </a:rPr>
              <a:t>Initially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3D2449-720B-4F49-BF4C-877939E0E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3844223"/>
            <a:ext cx="212237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1 exchange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936379-71BB-364C-9242-007FACDD7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4404611"/>
            <a:ext cx="2250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2 exchanges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26B3FB-361A-FD4C-9299-2A085C341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4960236"/>
            <a:ext cx="2250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3 exchanges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92A5C1-CBCE-BA44-A389-DC99DF731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5531736"/>
            <a:ext cx="2250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4 exchanges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E52551-1E38-1B4E-B2C2-54246CC0A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6092123"/>
            <a:ext cx="2250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latin typeface="Helvetica" pitchFamily="2" charset="0"/>
              </a:rPr>
              <a:t>After 5 exchanges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421B7D0-3C86-9C48-BE65-F72705F09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532" y="6092123"/>
            <a:ext cx="193642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 err="1">
                <a:latin typeface="Helvetica" pitchFamily="2" charset="0"/>
              </a:rPr>
              <a:t>etc</a:t>
            </a:r>
            <a:r>
              <a:rPr lang="en-US" sz="2000" dirty="0">
                <a:latin typeface="Helvetica" pitchFamily="2" charset="0"/>
              </a:rPr>
              <a:t>…  to infinity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9FBCF0-5B4C-F942-9C2C-390EA0101A3E}"/>
              </a:ext>
            </a:extLst>
          </p:cNvPr>
          <p:cNvSpPr txBox="1"/>
          <p:nvPr/>
        </p:nvSpPr>
        <p:spPr>
          <a:xfrm>
            <a:off x="7573864" y="5457757"/>
            <a:ext cx="4640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Count to infinity problem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5D256C-7C4A-6645-A6D2-8F130115184F}"/>
              </a:ext>
            </a:extLst>
          </p:cNvPr>
          <p:cNvSpPr txBox="1"/>
          <p:nvPr/>
        </p:nvSpPr>
        <p:spPr>
          <a:xfrm>
            <a:off x="8493205" y="2382989"/>
            <a:ext cx="3630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 still thinks it can reach A through C… bad!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723E443-48D5-B748-9BE6-525269154AF9}"/>
              </a:ext>
            </a:extLst>
          </p:cNvPr>
          <p:cNvCxnSpPr>
            <a:cxnSpLocks/>
            <a:stCxn id="49" idx="1"/>
            <a:endCxn id="19" idx="3"/>
          </p:cNvCxnSpPr>
          <p:nvPr/>
        </p:nvCxnSpPr>
        <p:spPr>
          <a:xfrm flipH="1">
            <a:off x="2394809" y="2798488"/>
            <a:ext cx="6098396" cy="12461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CAD87AC-84D2-7B4A-9D45-E29B4BDAC244}"/>
              </a:ext>
            </a:extLst>
          </p:cNvPr>
          <p:cNvSpPr txBox="1"/>
          <p:nvPr/>
        </p:nvSpPr>
        <p:spPr>
          <a:xfrm>
            <a:off x="8487264" y="3396548"/>
            <a:ext cx="3630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 thinks it can reach A through B… worse!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9500CD9-B071-CF46-9452-BFBB84163A18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3288572" y="3831524"/>
            <a:ext cx="5178786" cy="7734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08DEF0D-18EF-1E49-9C56-3AFB3AE9FD91}"/>
              </a:ext>
            </a:extLst>
          </p:cNvPr>
          <p:cNvSpPr txBox="1"/>
          <p:nvPr/>
        </p:nvSpPr>
        <p:spPr>
          <a:xfrm>
            <a:off x="8503962" y="4444198"/>
            <a:ext cx="3630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B, D think they can reach A through C… ugly!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5A3F62B-BC5D-4248-B121-1A8A569913A0}"/>
              </a:ext>
            </a:extLst>
          </p:cNvPr>
          <p:cNvCxnSpPr>
            <a:cxnSpLocks/>
          </p:cNvCxnSpPr>
          <p:nvPr/>
        </p:nvCxnSpPr>
        <p:spPr>
          <a:xfrm flipH="1">
            <a:off x="4068857" y="4577572"/>
            <a:ext cx="4374822" cy="7173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6254FD7-7669-C54F-8816-A3B6D131E456}"/>
              </a:ext>
            </a:extLst>
          </p:cNvPr>
          <p:cNvCxnSpPr>
            <a:cxnSpLocks/>
          </p:cNvCxnSpPr>
          <p:nvPr/>
        </p:nvCxnSpPr>
        <p:spPr>
          <a:xfrm flipH="1">
            <a:off x="2318606" y="4588893"/>
            <a:ext cx="6125073" cy="4387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 descr="Shape&#10;&#10;Description automatically generated with medium confidence">
            <a:extLst>
              <a:ext uri="{FF2B5EF4-FFF2-40B4-BE49-F238E27FC236}">
                <a16:creationId xmlns:a16="http://schemas.microsoft.com/office/drawing/2014/main" id="{B2CB290C-4BA9-AD41-ADD5-6D30C6E9D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31" y="2970213"/>
            <a:ext cx="568541" cy="695437"/>
          </a:xfrm>
          <a:prstGeom prst="rect">
            <a:avLst/>
          </a:prstGeom>
        </p:spPr>
      </p:pic>
      <p:pic>
        <p:nvPicPr>
          <p:cNvPr id="66" name="Picture 65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0C38930D-C308-B04E-A18C-8813F4CB6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032" y="2856247"/>
            <a:ext cx="577295" cy="577295"/>
          </a:xfrm>
          <a:prstGeom prst="rect">
            <a:avLst/>
          </a:prstGeom>
        </p:spPr>
      </p:pic>
      <p:pic>
        <p:nvPicPr>
          <p:cNvPr id="67" name="Picture 66" descr="Shape&#10;&#10;Description automatically generated with low confidence">
            <a:extLst>
              <a:ext uri="{FF2B5EF4-FFF2-40B4-BE49-F238E27FC236}">
                <a16:creationId xmlns:a16="http://schemas.microsoft.com/office/drawing/2014/main" id="{8E453646-91C6-634C-B7A1-CD7954C75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0582" y="428774"/>
            <a:ext cx="1387358" cy="913494"/>
          </a:xfrm>
          <a:prstGeom prst="rect">
            <a:avLst/>
          </a:prstGeom>
        </p:spPr>
      </p:pic>
      <p:pic>
        <p:nvPicPr>
          <p:cNvPr id="68" name="Picture 67" descr="Shape&#10;&#10;Description automatically generated with medium confidence">
            <a:extLst>
              <a:ext uri="{FF2B5EF4-FFF2-40B4-BE49-F238E27FC236}">
                <a16:creationId xmlns:a16="http://schemas.microsoft.com/office/drawing/2014/main" id="{E075CE10-B174-014B-96BD-224572CC8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5717" y="298255"/>
            <a:ext cx="1281340" cy="104836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3DBD582D-5E3D-BD45-99FC-DDFD0443FF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9207057" y="102666"/>
            <a:ext cx="1258874" cy="143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7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2" grpId="0"/>
      <p:bldP spid="5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7A41-8E03-1C4F-A937-A6C25D12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news travels slowly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0FFE3-FE1C-6E49-BC6E-1E3A9D7A4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710"/>
            <a:ext cx="10515600" cy="5247782"/>
          </a:xfrm>
        </p:spPr>
        <p:txBody>
          <a:bodyPr>
            <a:normAutofit/>
          </a:bodyPr>
          <a:lstStyle/>
          <a:p>
            <a:r>
              <a:rPr lang="en-US" dirty="0"/>
              <a:t>Reacting appropriately to bad news requires information that only other routers have. </a:t>
            </a:r>
            <a:r>
              <a:rPr lang="en-US" dirty="0">
                <a:solidFill>
                  <a:srgbClr val="C00000"/>
                </a:solidFill>
              </a:rPr>
              <a:t>DV does not exchange sufficient info.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B needs to know that C has no other path to A other than via B.</a:t>
            </a:r>
          </a:p>
          <a:p>
            <a:r>
              <a:rPr lang="en-US" dirty="0">
                <a:solidFill>
                  <a:srgbClr val="C00000"/>
                </a:solidFill>
              </a:rPr>
              <a:t>DV does not exchange paths; just distances!</a:t>
            </a:r>
          </a:p>
          <a:p>
            <a:r>
              <a:rPr lang="en-US" dirty="0">
                <a:solidFill>
                  <a:srgbClr val="C00000"/>
                </a:solidFill>
              </a:rPr>
              <a:t>Poisoned reverse:</a:t>
            </a:r>
            <a:r>
              <a:rPr lang="en-US" dirty="0"/>
              <a:t> if X gets its route to Y via Z, then X will announce </a:t>
            </a:r>
            <a:r>
              <a:rPr lang="en-US" dirty="0" err="1"/>
              <a:t>d</a:t>
            </a:r>
            <a:r>
              <a:rPr lang="en-US" baseline="-25000" dirty="0" err="1"/>
              <a:t>X</a:t>
            </a:r>
            <a:r>
              <a:rPr lang="en-US" dirty="0"/>
              <a:t>(Y) = ∞ in its message to Z</a:t>
            </a:r>
          </a:p>
          <a:p>
            <a:pPr lvl="1"/>
            <a:r>
              <a:rPr lang="en-US" dirty="0"/>
              <a:t>Effect: Z won’t use X to route to Y</a:t>
            </a:r>
          </a:p>
          <a:p>
            <a:pPr lvl="1"/>
            <a:r>
              <a:rPr lang="en-US" dirty="0"/>
              <a:t>However, this won’t solve the problem in general (think why.)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08EC5373-9517-2A48-84F4-9E7AB43378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2758" y="3006521"/>
            <a:ext cx="3584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22B26E-B2EE-D947-82CC-B99AED83E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182" y="2917622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B30EC3-EE00-CE4F-B7EF-E10252365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9796" y="2917622"/>
            <a:ext cx="153987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1AB094-6659-4545-9119-253D20F62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8732" y="2917622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A3E706-67C0-4945-B23D-0D699456B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8632" y="2917622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6C3182-C61E-B440-BE6F-73FF341AD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6207" y="2917622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D72CBA-797F-2C45-B184-57BDB742C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5757" y="2482646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B89CC2-27CE-AB4D-8239-189A43318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307" y="2482646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8371B-F550-D644-B964-3C2FB83C8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4070" y="2482646"/>
            <a:ext cx="37189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FC718D-4B9D-7D4D-B6AC-96761280A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208" y="2482646"/>
            <a:ext cx="37189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206E7B-350F-E94F-9A12-65671403C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5083" y="2482646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E</a:t>
            </a:r>
          </a:p>
        </p:txBody>
      </p:sp>
      <p:sp>
        <p:nvSpPr>
          <p:cNvPr id="15" name="Line 38">
            <a:extLst>
              <a:ext uri="{FF2B5EF4-FFF2-40B4-BE49-F238E27FC236}">
                <a16:creationId xmlns:a16="http://schemas.microsoft.com/office/drawing/2014/main" id="{CF832263-8796-3E4B-81CA-E6AA2C3DA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9095" y="2841421"/>
            <a:ext cx="296862" cy="296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6" name="Line 39">
            <a:extLst>
              <a:ext uri="{FF2B5EF4-FFF2-40B4-BE49-F238E27FC236}">
                <a16:creationId xmlns:a16="http://schemas.microsoft.com/office/drawing/2014/main" id="{5080E849-4C89-F94A-94BE-C62430ECBD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1795" y="2841421"/>
            <a:ext cx="28575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pic>
        <p:nvPicPr>
          <p:cNvPr id="17" name="Picture 16" descr="Shape&#10;&#10;Description automatically generated with low confidence">
            <a:extLst>
              <a:ext uri="{FF2B5EF4-FFF2-40B4-BE49-F238E27FC236}">
                <a16:creationId xmlns:a16="http://schemas.microsoft.com/office/drawing/2014/main" id="{8E2A3769-75DD-6F42-B6B2-7EFF83F00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582" y="428774"/>
            <a:ext cx="1387358" cy="913494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22D770D4-1997-1C46-9594-6284527B7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717" y="298255"/>
            <a:ext cx="1281340" cy="10483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D78C73F-A2A1-B744-915D-40255483A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207057" y="102666"/>
            <a:ext cx="1258874" cy="143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3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B69E-B8EF-BD42-8CF8-76982629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Comparison of LS and DV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4061-E825-B046-A74F-7794D9E0F1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b="0" dirty="0">
                <a:solidFill>
                  <a:srgbClr val="C00000"/>
                </a:solidFill>
              </a:rPr>
              <a:t>Link State Algorithms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C5A19-C69B-7648-AFA6-127D037EB6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Nodes have full visibility into the network’s graph</a:t>
            </a:r>
          </a:p>
          <a:p>
            <a:r>
              <a:rPr lang="en-US" dirty="0"/>
              <a:t>Copious message exchange: each LSA is flooded over the whole network</a:t>
            </a:r>
          </a:p>
          <a:p>
            <a:r>
              <a:rPr lang="en-US" dirty="0"/>
              <a:t>Robust to network changes and failures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7CF1FA-9AF5-E447-A49C-10505B8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b="0" dirty="0">
                <a:solidFill>
                  <a:srgbClr val="C00000"/>
                </a:solidFill>
              </a:rPr>
              <a:t>Distance Vector Algorithms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708C48-2F84-1340-9AA7-9A5ED6F72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621215" cy="3684588"/>
          </a:xfrm>
        </p:spPr>
        <p:txBody>
          <a:bodyPr>
            <a:normAutofit/>
          </a:bodyPr>
          <a:lstStyle/>
          <a:p>
            <a:r>
              <a:rPr lang="en-US" dirty="0"/>
              <a:t>Only distances and neighbors are visible</a:t>
            </a:r>
          </a:p>
          <a:p>
            <a:r>
              <a:rPr lang="en-US" dirty="0"/>
              <a:t>Sparse message exchange: DVs  are exchanged among neighbors only</a:t>
            </a:r>
          </a:p>
          <a:p>
            <a:r>
              <a:rPr lang="en-US" dirty="0"/>
              <a:t>Brittle to router failures. Incorrect info may propagate all over net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3C246-322E-5441-B026-E6AFCDC5B161}"/>
              </a:ext>
            </a:extLst>
          </p:cNvPr>
          <p:cNvSpPr txBox="1"/>
          <p:nvPr/>
        </p:nvSpPr>
        <p:spPr>
          <a:xfrm>
            <a:off x="590309" y="5589498"/>
            <a:ext cx="5407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OSPF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Open Shortest Path First 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(v2 RFC 2328)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9C5333-F86B-EE4B-8E7C-85934490B259}"/>
              </a:ext>
            </a:extLst>
          </p:cNvPr>
          <p:cNvSpPr txBox="1"/>
          <p:nvPr/>
        </p:nvSpPr>
        <p:spPr>
          <a:xfrm>
            <a:off x="6386149" y="5589497"/>
            <a:ext cx="540726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EIGRP</a:t>
            </a:r>
          </a:p>
          <a:p>
            <a:pPr algn="ctr"/>
            <a:r>
              <a:rPr lang="en-US" sz="2000" dirty="0">
                <a:latin typeface="Helvetica" pitchFamily="2" charset="0"/>
              </a:rPr>
              <a:t>Enhanced Interior Gateway Routing Protocol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(RFC 7868)</a:t>
            </a:r>
          </a:p>
        </p:txBody>
      </p:sp>
    </p:spTree>
    <p:extLst>
      <p:ext uri="{BB962C8B-B14F-4D97-AF65-F5344CB8AC3E}">
        <p14:creationId xmlns:p14="http://schemas.microsoft.com/office/powerpoint/2010/main" val="155785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reeform 2">
            <a:extLst>
              <a:ext uri="{FF2B5EF4-FFF2-40B4-BE49-F238E27FC236}">
                <a16:creationId xmlns:a16="http://schemas.microsoft.com/office/drawing/2014/main" id="{634E526E-2686-6D45-B68D-4925D3B04B09}"/>
              </a:ext>
            </a:extLst>
          </p:cNvPr>
          <p:cNvSpPr>
            <a:spLocks/>
          </p:cNvSpPr>
          <p:nvPr/>
        </p:nvSpPr>
        <p:spPr bwMode="auto">
          <a:xfrm>
            <a:off x="4740360" y="5094225"/>
            <a:ext cx="4383087" cy="1216007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FC291F3-0D39-A04F-992A-FF788918EBFF}"/>
              </a:ext>
            </a:extLst>
          </p:cNvPr>
          <p:cNvCxnSpPr/>
          <p:nvPr/>
        </p:nvCxnSpPr>
        <p:spPr>
          <a:xfrm flipV="1">
            <a:off x="5547604" y="5377100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5C52AED-8E09-C848-8E19-42C8AA74596D}"/>
              </a:ext>
            </a:extLst>
          </p:cNvPr>
          <p:cNvCxnSpPr/>
          <p:nvPr/>
        </p:nvCxnSpPr>
        <p:spPr>
          <a:xfrm>
            <a:off x="5436480" y="5562837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B66E600-A040-804C-A02C-2843FDCF2B40}"/>
              </a:ext>
            </a:extLst>
          </p:cNvPr>
          <p:cNvCxnSpPr/>
          <p:nvPr/>
        </p:nvCxnSpPr>
        <p:spPr>
          <a:xfrm>
            <a:off x="5449180" y="5669201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BD66878-1897-924D-80B2-3C9558484517}"/>
              </a:ext>
            </a:extLst>
          </p:cNvPr>
          <p:cNvCxnSpPr/>
          <p:nvPr/>
        </p:nvCxnSpPr>
        <p:spPr>
          <a:xfrm flipV="1">
            <a:off x="6466768" y="5862875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E7FE4FE-3428-9C42-8EA8-99CBD998EE80}"/>
              </a:ext>
            </a:extLst>
          </p:cNvPr>
          <p:cNvCxnSpPr/>
          <p:nvPr/>
        </p:nvCxnSpPr>
        <p:spPr>
          <a:xfrm>
            <a:off x="7127168" y="5408851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16A4BEA-A9CB-114B-8BB1-43721B20BF40}"/>
              </a:ext>
            </a:extLst>
          </p:cNvPr>
          <p:cNvCxnSpPr/>
          <p:nvPr/>
        </p:nvCxnSpPr>
        <p:spPr>
          <a:xfrm flipV="1">
            <a:off x="6411204" y="5562837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2237CC7-185A-9240-97A9-906AACDCBA76}"/>
              </a:ext>
            </a:extLst>
          </p:cNvPr>
          <p:cNvCxnSpPr/>
          <p:nvPr/>
        </p:nvCxnSpPr>
        <p:spPr>
          <a:xfrm flipV="1">
            <a:off x="7738355" y="5591413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C573D09-B5C2-DC46-866A-9F8703D8E1F2}"/>
              </a:ext>
            </a:extLst>
          </p:cNvPr>
          <p:cNvCxnSpPr/>
          <p:nvPr/>
        </p:nvCxnSpPr>
        <p:spPr>
          <a:xfrm>
            <a:off x="6881104" y="5377100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115" name="Group 7">
            <a:extLst>
              <a:ext uri="{FF2B5EF4-FFF2-40B4-BE49-F238E27FC236}">
                <a16:creationId xmlns:a16="http://schemas.microsoft.com/office/drawing/2014/main" id="{4DE5AF7D-ED42-6549-9F52-BDC63457F0C3}"/>
              </a:ext>
            </a:extLst>
          </p:cNvPr>
          <p:cNvGrpSpPr>
            <a:grpSpLocks/>
          </p:cNvGrpSpPr>
          <p:nvPr/>
        </p:nvGrpSpPr>
        <p:grpSpPr bwMode="auto">
          <a:xfrm>
            <a:off x="6006392" y="5802551"/>
            <a:ext cx="563562" cy="293687"/>
            <a:chOff x="1871277" y="1576300"/>
            <a:chExt cx="1128371" cy="437861"/>
          </a:xfrm>
        </p:grpSpPr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114885C0-7FAA-374B-831F-6D5277967D1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4D2C0C32-FABF-EB4E-9FE2-8554A0F21B6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317E5CAE-4401-AE4D-AAF1-F239F59897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D828F515-ADF5-CD4D-9E02-175320CC82EE}"/>
                </a:ext>
              </a:extLst>
            </p:cNvPr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66D21877-A411-CD40-91EE-B49437492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67A99E8F-7580-D24D-A95A-1E3F44A6E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27237BF5-EAE4-7B4A-B5A9-67584ABB0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737300EE-D88F-AB4F-89A6-7F30982DCDD7}"/>
                </a:ext>
              </a:extLst>
            </p:cNvPr>
            <p:cNvCxnSpPr>
              <a:cxnSpLocks noChangeShapeType="1"/>
              <a:endCxn id="32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5E5FDA8-BEAF-714C-9C41-D193A44AF5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6" name="Group 327">
            <a:extLst>
              <a:ext uri="{FF2B5EF4-FFF2-40B4-BE49-F238E27FC236}">
                <a16:creationId xmlns:a16="http://schemas.microsoft.com/office/drawing/2014/main" id="{A0F14C2E-8A56-2341-93BF-4DEC77A8A792}"/>
              </a:ext>
            </a:extLst>
          </p:cNvPr>
          <p:cNvGrpSpPr>
            <a:grpSpLocks/>
          </p:cNvGrpSpPr>
          <p:nvPr/>
        </p:nvGrpSpPr>
        <p:grpSpPr bwMode="auto">
          <a:xfrm>
            <a:off x="6701717" y="5261212"/>
            <a:ext cx="565150" cy="292100"/>
            <a:chOff x="1871277" y="1576300"/>
            <a:chExt cx="1128371" cy="437861"/>
          </a:xfrm>
        </p:grpSpPr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9B9C2662-23CF-1F44-96C2-2EF37DB4A95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F49E7B60-1177-5E40-BF77-F42CCEF25941}"/>
                </a:ext>
              </a:extLst>
            </p:cNvPr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91F62B5D-99E4-A84C-8E46-D25FC542FA1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9035B0CE-5820-C945-80AB-2E1D0F446CD6}"/>
                </a:ext>
              </a:extLst>
            </p:cNvPr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22EC89B8-B410-154A-85FE-99A7EBE1C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E2D11383-7839-E641-8F04-EF78A0495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74F4D092-591A-1244-A32D-6CEB25EEC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FFC9CFD4-03E5-4440-B78B-FA4F4F2D1722}"/>
                </a:ext>
              </a:extLst>
            </p:cNvPr>
            <p:cNvCxnSpPr>
              <a:cxnSpLocks noChangeShapeType="1"/>
              <a:endCxn id="331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76228B63-9833-7244-B601-FAAE553EB2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7" name="Group 337">
            <a:extLst>
              <a:ext uri="{FF2B5EF4-FFF2-40B4-BE49-F238E27FC236}">
                <a16:creationId xmlns:a16="http://schemas.microsoft.com/office/drawing/2014/main" id="{53ACAE03-B167-0048-9924-15AF572C8FBE}"/>
              </a:ext>
            </a:extLst>
          </p:cNvPr>
          <p:cNvGrpSpPr>
            <a:grpSpLocks/>
          </p:cNvGrpSpPr>
          <p:nvPr/>
        </p:nvGrpSpPr>
        <p:grpSpPr bwMode="auto">
          <a:xfrm>
            <a:off x="7344655" y="5715237"/>
            <a:ext cx="563563" cy="293688"/>
            <a:chOff x="1871277" y="1576300"/>
            <a:chExt cx="1128371" cy="437861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7071B9F3-6D77-1943-BDAB-FA37616C48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6D7C3B0F-582E-C340-B21D-12C9E3F0ECEA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067EFE6B-C91C-8649-B3AC-C0861E9B81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92EB8F0B-F59D-F34A-9009-E45D2D953AC5}"/>
                </a:ext>
              </a:extLst>
            </p:cNvPr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C45B9726-9D51-1149-A061-94155AA1F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DAD18836-625F-1340-A8C5-1447D72C4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CC86AD6B-E8A2-F74F-A246-297F8898A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F984F087-DA99-DB4D-8536-1160758E582C}"/>
                </a:ext>
              </a:extLst>
            </p:cNvPr>
            <p:cNvCxnSpPr>
              <a:cxnSpLocks noChangeShapeType="1"/>
              <a:endCxn id="341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5969E9E-0998-0847-9BE5-39AA5AE629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8" name="Group 347">
            <a:extLst>
              <a:ext uri="{FF2B5EF4-FFF2-40B4-BE49-F238E27FC236}">
                <a16:creationId xmlns:a16="http://schemas.microsoft.com/office/drawing/2014/main" id="{6B33BD30-4940-0243-9093-A7A0F9459A1E}"/>
              </a:ext>
            </a:extLst>
          </p:cNvPr>
          <p:cNvGrpSpPr>
            <a:grpSpLocks/>
          </p:cNvGrpSpPr>
          <p:nvPr/>
        </p:nvGrpSpPr>
        <p:grpSpPr bwMode="auto">
          <a:xfrm>
            <a:off x="8066967" y="5400912"/>
            <a:ext cx="565150" cy="293688"/>
            <a:chOff x="1871277" y="1576300"/>
            <a:chExt cx="1128371" cy="437861"/>
          </a:xfrm>
        </p:grpSpPr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1137244C-130F-3044-8BAE-F5049E9E3AA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492E2FC2-23FF-3246-BFCE-74A3EF65D263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2D551B89-863C-994A-88A4-CB60E7FC05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ECD7788B-9962-344C-9F8B-A3D7626D9401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65BDF7AC-4D4D-C942-84B5-A72CDB281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F61C84F7-6F90-1C42-9A58-6647BEEA2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F7C4B265-33E3-A144-9610-2AE8C214D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A88FA1F8-F268-0D48-B7D9-B017955A650B}"/>
                </a:ext>
              </a:extLst>
            </p:cNvPr>
            <p:cNvCxnSpPr>
              <a:cxnSpLocks noChangeShapeType="1"/>
              <a:endCxn id="3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72611A12-8F0C-FE4E-AD9E-349DF59281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DF1CF9-6AAD-6D4C-A5DB-9063E7311B3E}"/>
              </a:ext>
            </a:extLst>
          </p:cNvPr>
          <p:cNvGrpSpPr>
            <a:grpSpLocks/>
          </p:cNvGrpSpPr>
          <p:nvPr/>
        </p:nvGrpSpPr>
        <p:grpSpPr bwMode="auto">
          <a:xfrm>
            <a:off x="4082342" y="2117962"/>
            <a:ext cx="5270500" cy="3805238"/>
            <a:chOff x="1757805" y="2331054"/>
            <a:chExt cx="5270058" cy="3804634"/>
          </a:xfrm>
        </p:grpSpPr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A4243F5E-6EED-9441-9814-0D7E71556274}"/>
                </a:ext>
              </a:extLst>
            </p:cNvPr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45760CC5-39F4-B247-AD55-C7590D5D451A}"/>
                </a:ext>
              </a:extLst>
            </p:cNvPr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56F61F6A-0F9B-B34F-8902-187CB59DABB9}"/>
                </a:ext>
              </a:extLst>
            </p:cNvPr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0B65C0E8-B7A5-4C4E-8A83-D5F343C1336B}"/>
                </a:ext>
              </a:extLst>
            </p:cNvPr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42772937-46A4-6C4B-BB32-58F84B7AD189}"/>
                </a:ext>
              </a:extLst>
            </p:cNvPr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7200" name="Group 17">
              <a:extLst>
                <a:ext uri="{FF2B5EF4-FFF2-40B4-BE49-F238E27FC236}">
                  <a16:creationId xmlns:a16="http://schemas.microsoft.com/office/drawing/2014/main" id="{2203B5C5-1456-844E-8F5E-AA592B41A3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DFEBC2F-9148-3E4C-8144-752236C1CB4C}"/>
                  </a:ext>
                </a:extLst>
              </p:cNvPr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296" name="Group 104">
                <a:extLst>
                  <a:ext uri="{FF2B5EF4-FFF2-40B4-BE49-F238E27FC236}">
                    <a16:creationId xmlns:a16="http://schemas.microsoft.com/office/drawing/2014/main" id="{A530DAED-1FE3-A544-9CC1-AF1C02DBFE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E4BD8D7B-86CD-8145-A428-DB72B0EF1A76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7EF41E68-9C12-C541-9F7C-A7469A09C860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5B91A080-4D05-2345-A3FA-B3D4BDCA80B9}"/>
                    </a:ext>
                  </a:extLst>
                </p:cNvPr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325CD774-E63F-1545-A618-F75ECAD50739}"/>
                    </a:ext>
                  </a:extLst>
                </p:cNvPr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DD6FE1C9-FBEC-9940-ABC9-4BFFE4118773}"/>
                    </a:ext>
                  </a:extLst>
                </p:cNvPr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0C4B95C-D1EB-834F-979D-54DB42FC06E8}"/>
                  </a:ext>
                </a:extLst>
              </p:cNvPr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C94EBF9-4455-274A-89FC-E94FEB3F90BB}"/>
                  </a:ext>
                </a:extLst>
              </p:cNvPr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F8FF9376-02C8-2846-BF2D-E05976045300}"/>
                  </a:ext>
                </a:extLst>
              </p:cNvPr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300" name="Group 9">
                <a:extLst>
                  <a:ext uri="{FF2B5EF4-FFF2-40B4-BE49-F238E27FC236}">
                    <a16:creationId xmlns:a16="http://schemas.microsoft.com/office/drawing/2014/main" id="{38118CAF-643D-064E-9CBD-74FEFB2407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69" name="Oval 368">
                  <a:extLst>
                    <a:ext uri="{FF2B5EF4-FFF2-40B4-BE49-F238E27FC236}">
                      <a16:creationId xmlns:a16="http://schemas.microsoft.com/office/drawing/2014/main" id="{B36E6C3C-0773-8D4D-89EE-267547B4CE36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2B108E8A-EA03-C247-B6C5-10E80E978602}"/>
                    </a:ext>
                  </a:extLst>
                </p:cNvPr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1" name="Oval 370">
                  <a:extLst>
                    <a:ext uri="{FF2B5EF4-FFF2-40B4-BE49-F238E27FC236}">
                      <a16:creationId xmlns:a16="http://schemas.microsoft.com/office/drawing/2014/main" id="{C8F7D730-6323-0445-AEAE-F16F94A24E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5C1EAB30-518B-F848-AEDF-68B849D1B983}"/>
                    </a:ext>
                  </a:extLst>
                </p:cNvPr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3" name="Freeform 372">
                  <a:extLst>
                    <a:ext uri="{FF2B5EF4-FFF2-40B4-BE49-F238E27FC236}">
                      <a16:creationId xmlns:a16="http://schemas.microsoft.com/office/drawing/2014/main" id="{535B07AC-4D6D-D84F-842D-FB45A73472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4" name="Freeform 373">
                  <a:extLst>
                    <a:ext uri="{FF2B5EF4-FFF2-40B4-BE49-F238E27FC236}">
                      <a16:creationId xmlns:a16="http://schemas.microsoft.com/office/drawing/2014/main" id="{367DBA81-67EF-3D46-949F-6E2C472BE6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5" name="Freeform 374">
                  <a:extLst>
                    <a:ext uri="{FF2B5EF4-FFF2-40B4-BE49-F238E27FC236}">
                      <a16:creationId xmlns:a16="http://schemas.microsoft.com/office/drawing/2014/main" id="{0C74AC0B-7313-204A-B6A7-3AAFF917A6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FB9E0C25-5AA0-9040-AD86-384CC999BD55}"/>
                    </a:ext>
                  </a:extLst>
                </p:cNvPr>
                <p:cNvCxnSpPr>
                  <a:cxnSpLocks noChangeShapeType="1"/>
                  <a:endCxn id="371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C228D664-A64F-DE46-B884-C16F2C4BFA6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1" name="Group 18">
              <a:extLst>
                <a:ext uri="{FF2B5EF4-FFF2-40B4-BE49-F238E27FC236}">
                  <a16:creationId xmlns:a16="http://schemas.microsoft.com/office/drawing/2014/main" id="{28C76D16-ECC7-2044-B2EC-ABFB754C5A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ADFD9264-89F9-6C48-8C97-C83520CC9ED7}"/>
                  </a:ext>
                </a:extLst>
              </p:cNvPr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C527D26-079D-2A4D-82A8-0D357D7CEFCD}"/>
                  </a:ext>
                </a:extLst>
              </p:cNvPr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76" name="Picture 86" descr="router_top.png">
                <a:extLst>
                  <a:ext uri="{FF2B5EF4-FFF2-40B4-BE49-F238E27FC236}">
                    <a16:creationId xmlns:a16="http://schemas.microsoft.com/office/drawing/2014/main" id="{7C448A41-57DE-B045-AB4D-92C510EA2E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77" name="Group 82">
                <a:extLst>
                  <a:ext uri="{FF2B5EF4-FFF2-40B4-BE49-F238E27FC236}">
                    <a16:creationId xmlns:a16="http://schemas.microsoft.com/office/drawing/2014/main" id="{25586F75-62AA-7D45-BC23-A425F3245A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C135B02A-DA94-7A4E-BF4C-2B0587368DC1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D6ACF10-4A43-5440-96E7-5306600A7B2B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BC68F720-7F4D-3640-ACBC-66E9CC92667E}"/>
                    </a:ext>
                  </a:extLst>
                </p:cNvPr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B5993D2-473D-5842-911A-7A8A28B3278B}"/>
                    </a:ext>
                  </a:extLst>
                </p:cNvPr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31F1AE57-3E50-6042-9E6B-3E65B5BE751A}"/>
                    </a:ext>
                  </a:extLst>
                </p:cNvPr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853D9AE6-A568-8546-AAEA-9BFDF168D738}"/>
                  </a:ext>
                </a:extLst>
              </p:cNvPr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6CD7E20C-58E4-E349-8902-730A4A376F12}"/>
                  </a:ext>
                </a:extLst>
              </p:cNvPr>
              <p:cNvCxnSpPr>
                <a:stCxn id="381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80" name="Group 377">
                <a:extLst>
                  <a:ext uri="{FF2B5EF4-FFF2-40B4-BE49-F238E27FC236}">
                    <a16:creationId xmlns:a16="http://schemas.microsoft.com/office/drawing/2014/main" id="{23C81A49-07B8-C840-A358-4FA3A1873B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C9B39705-C061-A14D-98DE-18B432D3183E}"/>
                    </a:ext>
                  </a:extLst>
                </p:cNvPr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688B5F26-D195-6441-8857-CDA96370D41C}"/>
                    </a:ext>
                  </a:extLst>
                </p:cNvPr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1" name="Oval 380">
                  <a:extLst>
                    <a:ext uri="{FF2B5EF4-FFF2-40B4-BE49-F238E27FC236}">
                      <a16:creationId xmlns:a16="http://schemas.microsoft.com/office/drawing/2014/main" id="{E8F3781E-D5DB-9641-9694-546648D34F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82" name="Freeform 381">
                  <a:extLst>
                    <a:ext uri="{FF2B5EF4-FFF2-40B4-BE49-F238E27FC236}">
                      <a16:creationId xmlns:a16="http://schemas.microsoft.com/office/drawing/2014/main" id="{16FC6907-2C7C-7048-99A3-1435676D4007}"/>
                    </a:ext>
                  </a:extLst>
                </p:cNvPr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3" name="Freeform 382">
                  <a:extLst>
                    <a:ext uri="{FF2B5EF4-FFF2-40B4-BE49-F238E27FC236}">
                      <a16:creationId xmlns:a16="http://schemas.microsoft.com/office/drawing/2014/main" id="{8E646897-0A22-2443-93E6-28238CD307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4" name="Freeform 383">
                  <a:extLst>
                    <a:ext uri="{FF2B5EF4-FFF2-40B4-BE49-F238E27FC236}">
                      <a16:creationId xmlns:a16="http://schemas.microsoft.com/office/drawing/2014/main" id="{597BFF48-A91A-4D4A-B8B5-A058EDA5A0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5" name="Freeform 384">
                  <a:extLst>
                    <a:ext uri="{FF2B5EF4-FFF2-40B4-BE49-F238E27FC236}">
                      <a16:creationId xmlns:a16="http://schemas.microsoft.com/office/drawing/2014/main" id="{75099847-5914-5F49-B8DE-A3CAD73E5C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AB4E713B-E4B1-D54A-84D4-61ADEA7FB4F0}"/>
                    </a:ext>
                  </a:extLst>
                </p:cNvPr>
                <p:cNvCxnSpPr>
                  <a:cxnSpLocks noChangeShapeType="1"/>
                  <a:endCxn id="381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55AE7175-EB9D-3445-88C7-3E76335FB6D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2" name="Group 19">
              <a:extLst>
                <a:ext uri="{FF2B5EF4-FFF2-40B4-BE49-F238E27FC236}">
                  <a16:creationId xmlns:a16="http://schemas.microsoft.com/office/drawing/2014/main" id="{1300D0CA-4008-354F-AAB6-2912D5E7EC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CF582CD9-8A31-4C4B-B6BD-00537AE7F9D0}"/>
                  </a:ext>
                </a:extLst>
              </p:cNvPr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46C9928E-4817-3044-A149-5B4A33769DE2}"/>
                  </a:ext>
                </a:extLst>
              </p:cNvPr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4" name="Group 442">
                <a:extLst>
                  <a:ext uri="{FF2B5EF4-FFF2-40B4-BE49-F238E27FC236}">
                    <a16:creationId xmlns:a16="http://schemas.microsoft.com/office/drawing/2014/main" id="{B54537E1-C272-114E-9FB0-3E36E01413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452" name="Oval 451">
                  <a:extLst>
                    <a:ext uri="{FF2B5EF4-FFF2-40B4-BE49-F238E27FC236}">
                      <a16:creationId xmlns:a16="http://schemas.microsoft.com/office/drawing/2014/main" id="{7F7D47F9-7673-3045-8692-4FEAE8071791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E5253033-7B56-684A-A748-FA80AF44CC65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4" name="Oval 453">
                  <a:extLst>
                    <a:ext uri="{FF2B5EF4-FFF2-40B4-BE49-F238E27FC236}">
                      <a16:creationId xmlns:a16="http://schemas.microsoft.com/office/drawing/2014/main" id="{1E3E8E3A-98C4-4D49-BF10-5C935379B12F}"/>
                    </a:ext>
                  </a:extLst>
                </p:cNvPr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F8F86FD4-2EC7-9748-832E-34EA8FFF619B}"/>
                    </a:ext>
                  </a:extLst>
                </p:cNvPr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>
                  <a:extLst>
                    <a:ext uri="{FF2B5EF4-FFF2-40B4-BE49-F238E27FC236}">
                      <a16:creationId xmlns:a16="http://schemas.microsoft.com/office/drawing/2014/main" id="{6EAC8429-B56C-E848-9962-AC9935440EF8}"/>
                    </a:ext>
                  </a:extLst>
                </p:cNvPr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A609CFDB-6CFB-BF49-BB2B-75E875337E5E}"/>
                  </a:ext>
                </a:extLst>
              </p:cNvPr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D68F9DB2-1DBD-B349-B803-F063367F4348}"/>
                  </a:ext>
                </a:extLst>
              </p:cNvPr>
              <p:cNvCxnSpPr>
                <a:stCxn id="458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7" name="Group 456">
                <a:extLst>
                  <a:ext uri="{FF2B5EF4-FFF2-40B4-BE49-F238E27FC236}">
                    <a16:creationId xmlns:a16="http://schemas.microsoft.com/office/drawing/2014/main" id="{61114553-7AE6-F940-84CE-AD9DAC7D03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458" name="Oval 457">
                  <a:extLst>
                    <a:ext uri="{FF2B5EF4-FFF2-40B4-BE49-F238E27FC236}">
                      <a16:creationId xmlns:a16="http://schemas.microsoft.com/office/drawing/2014/main" id="{FB85A90A-78CB-EB4B-A038-CE87274C18B9}"/>
                    </a:ext>
                  </a:extLst>
                </p:cNvPr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1EF26BA7-E8CF-554E-BF4F-83C3C69F2101}"/>
                    </a:ext>
                  </a:extLst>
                </p:cNvPr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>
                  <a:extLst>
                    <a:ext uri="{FF2B5EF4-FFF2-40B4-BE49-F238E27FC236}">
                      <a16:creationId xmlns:a16="http://schemas.microsoft.com/office/drawing/2014/main" id="{79274863-ADA2-D74D-8937-435AF80F50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61" name="Freeform 460">
                  <a:extLst>
                    <a:ext uri="{FF2B5EF4-FFF2-40B4-BE49-F238E27FC236}">
                      <a16:creationId xmlns:a16="http://schemas.microsoft.com/office/drawing/2014/main" id="{A6BCD9AD-AC54-2244-BA5D-72A3D60510BB}"/>
                    </a:ext>
                  </a:extLst>
                </p:cNvPr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2" name="Freeform 461">
                  <a:extLst>
                    <a:ext uri="{FF2B5EF4-FFF2-40B4-BE49-F238E27FC236}">
                      <a16:creationId xmlns:a16="http://schemas.microsoft.com/office/drawing/2014/main" id="{C060E590-B005-8443-81D4-1949DE4FAD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3" name="Freeform 462">
                  <a:extLst>
                    <a:ext uri="{FF2B5EF4-FFF2-40B4-BE49-F238E27FC236}">
                      <a16:creationId xmlns:a16="http://schemas.microsoft.com/office/drawing/2014/main" id="{28A33C0F-3AA4-1F4A-A67A-96FE2C77E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4" name="Freeform 463">
                  <a:extLst>
                    <a:ext uri="{FF2B5EF4-FFF2-40B4-BE49-F238E27FC236}">
                      <a16:creationId xmlns:a16="http://schemas.microsoft.com/office/drawing/2014/main" id="{C3F89BD2-4382-8F45-BF74-6EC2EB48F0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65" name="Straight Connector 464">
                  <a:extLst>
                    <a:ext uri="{FF2B5EF4-FFF2-40B4-BE49-F238E27FC236}">
                      <a16:creationId xmlns:a16="http://schemas.microsoft.com/office/drawing/2014/main" id="{5D24DC80-0F62-264A-94AD-B74D430662C7}"/>
                    </a:ext>
                  </a:extLst>
                </p:cNvPr>
                <p:cNvCxnSpPr>
                  <a:cxnSpLocks noChangeShapeType="1"/>
                  <a:endCxn id="460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680956C3-A075-5047-A8C9-17C8768EBAC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3" name="Group 20">
              <a:extLst>
                <a:ext uri="{FF2B5EF4-FFF2-40B4-BE49-F238E27FC236}">
                  <a16:creationId xmlns:a16="http://schemas.microsoft.com/office/drawing/2014/main" id="{A4C641B0-1DBF-D643-ACE0-EC7F61591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8140DFF3-0F19-A440-B162-7B638094FD6F}"/>
                  </a:ext>
                </a:extLst>
              </p:cNvPr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069F475E-76CC-8246-A82E-1A5305A1D3C6}"/>
                  </a:ext>
                </a:extLst>
              </p:cNvPr>
              <p:cNvCxnSpPr>
                <a:stCxn id="489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31" name="Picture 469" descr="router_top.png">
                <a:extLst>
                  <a:ext uri="{FF2B5EF4-FFF2-40B4-BE49-F238E27FC236}">
                    <a16:creationId xmlns:a16="http://schemas.microsoft.com/office/drawing/2014/main" id="{649CA784-DCE1-2941-B7FD-C2DF38ACD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32" name="Group 471">
                <a:extLst>
                  <a:ext uri="{FF2B5EF4-FFF2-40B4-BE49-F238E27FC236}">
                    <a16:creationId xmlns:a16="http://schemas.microsoft.com/office/drawing/2014/main" id="{F4070489-F1F3-5646-A5A5-ABC3E55300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481" name="Oval 480">
                  <a:extLst>
                    <a:ext uri="{FF2B5EF4-FFF2-40B4-BE49-F238E27FC236}">
                      <a16:creationId xmlns:a16="http://schemas.microsoft.com/office/drawing/2014/main" id="{F074608B-8A38-C946-BCD7-EACE6ADB0708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23ACA6D6-711A-AE47-BC36-E81675497128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" name="Oval 482">
                  <a:extLst>
                    <a:ext uri="{FF2B5EF4-FFF2-40B4-BE49-F238E27FC236}">
                      <a16:creationId xmlns:a16="http://schemas.microsoft.com/office/drawing/2014/main" id="{2A26B3EB-0401-7440-8EAE-C5BCAE08943B}"/>
                    </a:ext>
                  </a:extLst>
                </p:cNvPr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84" name="Straight Connector 483">
                  <a:extLst>
                    <a:ext uri="{FF2B5EF4-FFF2-40B4-BE49-F238E27FC236}">
                      <a16:creationId xmlns:a16="http://schemas.microsoft.com/office/drawing/2014/main" id="{0DDA3E96-8937-E54C-A10D-CBFCDEE962AC}"/>
                    </a:ext>
                  </a:extLst>
                </p:cNvPr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>
                  <a:extLst>
                    <a:ext uri="{FF2B5EF4-FFF2-40B4-BE49-F238E27FC236}">
                      <a16:creationId xmlns:a16="http://schemas.microsoft.com/office/drawing/2014/main" id="{0DE93C27-226F-C14F-9E57-20A0D6BE286A}"/>
                    </a:ext>
                  </a:extLst>
                </p:cNvPr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E2410A82-0CA4-6C4A-B649-C3BED929F24B}"/>
                  </a:ext>
                </a:extLst>
              </p:cNvPr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0EA580E3-479E-6D49-8052-A944F458217E}"/>
                  </a:ext>
                </a:extLst>
              </p:cNvPr>
              <p:cNvCxnSpPr>
                <a:stCxn id="47231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35" name="Group 485">
                <a:extLst>
                  <a:ext uri="{FF2B5EF4-FFF2-40B4-BE49-F238E27FC236}">
                    <a16:creationId xmlns:a16="http://schemas.microsoft.com/office/drawing/2014/main" id="{48ACEBED-19B8-194A-AF9F-948E247919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487" name="Oval 486">
                  <a:extLst>
                    <a:ext uri="{FF2B5EF4-FFF2-40B4-BE49-F238E27FC236}">
                      <a16:creationId xmlns:a16="http://schemas.microsoft.com/office/drawing/2014/main" id="{56019423-FB8B-9C41-9A5A-328BF71A1308}"/>
                    </a:ext>
                  </a:extLst>
                </p:cNvPr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FBC3D2F3-CA7D-2B4D-8FBE-B35EC6273A39}"/>
                    </a:ext>
                  </a:extLst>
                </p:cNvPr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>
                  <a:extLst>
                    <a:ext uri="{FF2B5EF4-FFF2-40B4-BE49-F238E27FC236}">
                      <a16:creationId xmlns:a16="http://schemas.microsoft.com/office/drawing/2014/main" id="{5D24200F-4557-FB41-B5F7-7B1B2DC74E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90" name="Freeform 489">
                  <a:extLst>
                    <a:ext uri="{FF2B5EF4-FFF2-40B4-BE49-F238E27FC236}">
                      <a16:creationId xmlns:a16="http://schemas.microsoft.com/office/drawing/2014/main" id="{02D0117B-A9D3-F949-A0A4-D465E45403CF}"/>
                    </a:ext>
                  </a:extLst>
                </p:cNvPr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>
                  <a:extLst>
                    <a:ext uri="{FF2B5EF4-FFF2-40B4-BE49-F238E27FC236}">
                      <a16:creationId xmlns:a16="http://schemas.microsoft.com/office/drawing/2014/main" id="{35B249AE-4CD3-D349-A2D4-5C0373F1E1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2" name="Freeform 491">
                  <a:extLst>
                    <a:ext uri="{FF2B5EF4-FFF2-40B4-BE49-F238E27FC236}">
                      <a16:creationId xmlns:a16="http://schemas.microsoft.com/office/drawing/2014/main" id="{565D2813-1B6E-8046-86F4-C746C82543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3" name="Freeform 492">
                  <a:extLst>
                    <a:ext uri="{FF2B5EF4-FFF2-40B4-BE49-F238E27FC236}">
                      <a16:creationId xmlns:a16="http://schemas.microsoft.com/office/drawing/2014/main" id="{EDD5060A-E614-C04A-85FC-C8386138D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94" name="Straight Connector 493">
                  <a:extLst>
                    <a:ext uri="{FF2B5EF4-FFF2-40B4-BE49-F238E27FC236}">
                      <a16:creationId xmlns:a16="http://schemas.microsoft.com/office/drawing/2014/main" id="{844D9062-F406-6A41-81DC-C249DE81F163}"/>
                    </a:ext>
                  </a:extLst>
                </p:cNvPr>
                <p:cNvCxnSpPr>
                  <a:cxnSpLocks noChangeShapeType="1"/>
                  <a:endCxn id="489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5" name="Straight Connector 494">
                  <a:extLst>
                    <a:ext uri="{FF2B5EF4-FFF2-40B4-BE49-F238E27FC236}">
                      <a16:creationId xmlns:a16="http://schemas.microsoft.com/office/drawing/2014/main" id="{9C3366F1-3F1E-9C40-AB07-92C1BA61116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4" name="Group 21">
              <a:extLst>
                <a:ext uri="{FF2B5EF4-FFF2-40B4-BE49-F238E27FC236}">
                  <a16:creationId xmlns:a16="http://schemas.microsoft.com/office/drawing/2014/main" id="{2A292C81-E6E3-5F42-8781-2508EB0DA4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C6114D7F-A341-B048-B684-58AD610B2009}"/>
                  </a:ext>
                </a:extLst>
              </p:cNvPr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B9664657-7122-7D4F-B356-27D1EE2D8A3F}"/>
                  </a:ext>
                </a:extLst>
              </p:cNvPr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09" name="Group 500">
                <a:extLst>
                  <a:ext uri="{FF2B5EF4-FFF2-40B4-BE49-F238E27FC236}">
                    <a16:creationId xmlns:a16="http://schemas.microsoft.com/office/drawing/2014/main" id="{E4A08BF4-7FD0-C047-B882-5C53BEC83B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510" name="Oval 509">
                  <a:extLst>
                    <a:ext uri="{FF2B5EF4-FFF2-40B4-BE49-F238E27FC236}">
                      <a16:creationId xmlns:a16="http://schemas.microsoft.com/office/drawing/2014/main" id="{6C3AD4A8-D6D6-4E49-A769-BC1A9F30984B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225CD4CF-BDB5-734D-A573-ED5358879811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Oval 511">
                  <a:extLst>
                    <a:ext uri="{FF2B5EF4-FFF2-40B4-BE49-F238E27FC236}">
                      <a16:creationId xmlns:a16="http://schemas.microsoft.com/office/drawing/2014/main" id="{65A9F195-94FA-0E46-9021-DDA053690598}"/>
                    </a:ext>
                  </a:extLst>
                </p:cNvPr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F1B2B240-0D9D-5C4C-9987-1ADA8FCFD547}"/>
                    </a:ext>
                  </a:extLst>
                </p:cNvPr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A1555B09-561F-C742-B1F3-1D7F74A124CD}"/>
                    </a:ext>
                  </a:extLst>
                </p:cNvPr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59A7DF26-30E6-7C4F-BA65-4E76B6F49717}"/>
                  </a:ext>
                </a:extLst>
              </p:cNvPr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860E00C9-5CFF-CF43-A1AE-1DC946EBE4A7}"/>
                  </a:ext>
                </a:extLst>
              </p:cNvPr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12" name="Group 514">
                <a:extLst>
                  <a:ext uri="{FF2B5EF4-FFF2-40B4-BE49-F238E27FC236}">
                    <a16:creationId xmlns:a16="http://schemas.microsoft.com/office/drawing/2014/main" id="{F485486B-3991-3F4B-AAB8-26DDD61E1E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516" name="Oval 515">
                  <a:extLst>
                    <a:ext uri="{FF2B5EF4-FFF2-40B4-BE49-F238E27FC236}">
                      <a16:creationId xmlns:a16="http://schemas.microsoft.com/office/drawing/2014/main" id="{6150FBCA-08E5-A24D-BDDD-4B4F386A0933}"/>
                    </a:ext>
                  </a:extLst>
                </p:cNvPr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7" name="Rectangle 516">
                  <a:extLst>
                    <a:ext uri="{FF2B5EF4-FFF2-40B4-BE49-F238E27FC236}">
                      <a16:creationId xmlns:a16="http://schemas.microsoft.com/office/drawing/2014/main" id="{8E079A08-57EE-4C40-96EC-52A5E13015F3}"/>
                    </a:ext>
                  </a:extLst>
                </p:cNvPr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8" name="Oval 517">
                  <a:extLst>
                    <a:ext uri="{FF2B5EF4-FFF2-40B4-BE49-F238E27FC236}">
                      <a16:creationId xmlns:a16="http://schemas.microsoft.com/office/drawing/2014/main" id="{5BA5B3B3-0B7A-F141-87CA-B9E04385DE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519" name="Freeform 518">
                  <a:extLst>
                    <a:ext uri="{FF2B5EF4-FFF2-40B4-BE49-F238E27FC236}">
                      <a16:creationId xmlns:a16="http://schemas.microsoft.com/office/drawing/2014/main" id="{D6AD8155-7614-8B4F-BD51-ED95BDE86A2C}"/>
                    </a:ext>
                  </a:extLst>
                </p:cNvPr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0" name="Freeform 519">
                  <a:extLst>
                    <a:ext uri="{FF2B5EF4-FFF2-40B4-BE49-F238E27FC236}">
                      <a16:creationId xmlns:a16="http://schemas.microsoft.com/office/drawing/2014/main" id="{0B03137A-9376-F942-A0F4-B0F9A588C3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1" name="Freeform 520">
                  <a:extLst>
                    <a:ext uri="{FF2B5EF4-FFF2-40B4-BE49-F238E27FC236}">
                      <a16:creationId xmlns:a16="http://schemas.microsoft.com/office/drawing/2014/main" id="{57F15128-E725-6249-8E83-3497993CB8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2" name="Freeform 521">
                  <a:extLst>
                    <a:ext uri="{FF2B5EF4-FFF2-40B4-BE49-F238E27FC236}">
                      <a16:creationId xmlns:a16="http://schemas.microsoft.com/office/drawing/2014/main" id="{C083A4B3-A361-D24F-B9F0-27DF8FDDD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523" name="Straight Connector 522">
                  <a:extLst>
                    <a:ext uri="{FF2B5EF4-FFF2-40B4-BE49-F238E27FC236}">
                      <a16:creationId xmlns:a16="http://schemas.microsoft.com/office/drawing/2014/main" id="{648194A2-13CA-454B-B112-3E1FE79B952C}"/>
                    </a:ext>
                  </a:extLst>
                </p:cNvPr>
                <p:cNvCxnSpPr>
                  <a:cxnSpLocks noChangeShapeType="1"/>
                  <a:endCxn id="518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24" name="Straight Connector 523">
                  <a:extLst>
                    <a:ext uri="{FF2B5EF4-FFF2-40B4-BE49-F238E27FC236}">
                      <a16:creationId xmlns:a16="http://schemas.microsoft.com/office/drawing/2014/main" id="{010B15FB-66B2-B049-8708-F397EA9ED00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224604E4-4E95-DB40-AFC9-5F65F575439F}"/>
              </a:ext>
            </a:extLst>
          </p:cNvPr>
          <p:cNvGrpSpPr>
            <a:grpSpLocks/>
          </p:cNvGrpSpPr>
          <p:nvPr/>
        </p:nvGrpSpPr>
        <p:grpSpPr bwMode="auto">
          <a:xfrm>
            <a:off x="4153779" y="2473563"/>
            <a:ext cx="5111750" cy="879475"/>
            <a:chOff x="1866825" y="707349"/>
            <a:chExt cx="5112820" cy="879389"/>
          </a:xfrm>
        </p:grpSpPr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54FC18E1-0801-154B-9929-59E0A83F3C19}"/>
                </a:ext>
              </a:extLst>
            </p:cNvPr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182" name="TextBox 233">
              <a:extLst>
                <a:ext uri="{FF2B5EF4-FFF2-40B4-BE49-F238E27FC236}">
                  <a16:creationId xmlns:a16="http://schemas.microsoft.com/office/drawing/2014/main" id="{AED34F5E-F4CA-F640-BCBB-22B9E603B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6347" y="783191"/>
              <a:ext cx="941481" cy="477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475"/>
                </a:lnSpc>
              </a:pPr>
              <a:r>
                <a:rPr lang="en-US" altLang="en-US" sz="1400"/>
                <a:t>Routing</a:t>
              </a:r>
            </a:p>
            <a:p>
              <a:pPr algn="ctr">
                <a:lnSpc>
                  <a:spcPts val="1475"/>
                </a:lnSpc>
              </a:pPr>
              <a:r>
                <a:rPr lang="en-US" altLang="en-US" sz="1400"/>
                <a:t>Algorithm</a:t>
              </a:r>
            </a:p>
          </p:txBody>
        </p: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792B024C-5A1B-C546-A882-6D1ACAFA7172}"/>
                </a:ext>
              </a:extLst>
            </p:cNvPr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6D6B8A10-32ED-3D4E-95AE-A9405815D8DF}"/>
                </a:ext>
              </a:extLst>
            </p:cNvPr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A9FAEE90-C60B-DD4C-8687-37C325EE2258}"/>
                </a:ext>
              </a:extLst>
            </p:cNvPr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39EF1FBF-A732-ED44-8AE5-F8F3231D0CBB}"/>
                </a:ext>
              </a:extLst>
            </p:cNvPr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F87D3E59-10BD-7C4E-8474-05BE76E54AAE}"/>
                </a:ext>
              </a:extLst>
            </p:cNvPr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45D59D04-883C-F54C-8C35-381BF0106920}"/>
                </a:ext>
              </a:extLst>
            </p:cNvPr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FF1BD261-DAFF-5A4C-8CEE-466F30507AC3}"/>
                </a:ext>
              </a:extLst>
            </p:cNvPr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5DFAD7CE-DFB4-134D-B5A5-3FA2FF2DF1AA}"/>
                </a:ext>
              </a:extLst>
            </p:cNvPr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74AB5883-4EF1-F941-86A0-109F286908CD}"/>
                </a:ext>
              </a:extLst>
            </p:cNvPr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4C4AD68E-3274-5444-8962-A927AFE3A050}"/>
                </a:ext>
              </a:extLst>
            </p:cNvPr>
            <p:cNvCxnSpPr>
              <a:endCxn id="239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1862B2AC-AC3B-7541-B8E5-F1B78C84765F}"/>
                </a:ext>
              </a:extLst>
            </p:cNvPr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393B2EDF-9F94-D048-96BD-11CF6BBA0940}"/>
                </a:ext>
              </a:extLst>
            </p:cNvPr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0F1C94-0639-964C-9BC8-CEC811088098}"/>
              </a:ext>
            </a:extLst>
          </p:cNvPr>
          <p:cNvGrpSpPr>
            <a:grpSpLocks/>
          </p:cNvGrpSpPr>
          <p:nvPr/>
        </p:nvGrpSpPr>
        <p:grpSpPr bwMode="auto">
          <a:xfrm>
            <a:off x="3882317" y="2462923"/>
            <a:ext cx="6534170" cy="1766939"/>
            <a:chOff x="1557338" y="2675411"/>
            <a:chExt cx="6534170" cy="1766939"/>
          </a:xfrm>
        </p:grpSpPr>
        <p:sp>
          <p:nvSpPr>
            <p:cNvPr id="47178" name="TextBox 232">
              <a:extLst>
                <a:ext uri="{FF2B5EF4-FFF2-40B4-BE49-F238E27FC236}">
                  <a16:creationId xmlns:a16="http://schemas.microsoft.com/office/drawing/2014/main" id="{CC96A214-C402-044F-AC6E-27AD8B72C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2194" y="3734464"/>
              <a:ext cx="81304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>
                  <a:latin typeface="Helvetica" pitchFamily="2" charset="0"/>
                </a:rPr>
                <a:t>data</a:t>
              </a:r>
            </a:p>
            <a:p>
              <a:pPr algn="ctr"/>
              <a:r>
                <a:rPr lang="en-US" altLang="en-US" sz="2000" dirty="0">
                  <a:latin typeface="Helvetica" pitchFamily="2" charset="0"/>
                </a:rPr>
                <a:t>plane</a:t>
              </a:r>
            </a:p>
          </p:txBody>
        </p:sp>
        <p:sp>
          <p:nvSpPr>
            <p:cNvPr id="47179" name="TextBox 233">
              <a:extLst>
                <a:ext uri="{FF2B5EF4-FFF2-40B4-BE49-F238E27FC236}">
                  <a16:creationId xmlns:a16="http://schemas.microsoft.com/office/drawing/2014/main" id="{04A7B6C4-DE3E-CD43-9D57-5FBCB1E03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7401" y="2675411"/>
              <a:ext cx="954107" cy="768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en-US" sz="2000" dirty="0">
                  <a:latin typeface="Helvetica" pitchFamily="2" charset="0"/>
                </a:rPr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altLang="en-US" sz="2000" dirty="0">
                  <a:latin typeface="Helvetica" pitchFamily="2" charset="0"/>
                </a:rPr>
                <a:t>plane</a:t>
              </a:r>
            </a:p>
          </p:txBody>
        </p: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9846EE91-AC88-6F45-821B-F27D733DF7D4}"/>
                </a:ext>
              </a:extLst>
            </p:cNvPr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9FE138-1728-CD4A-9008-41B5D8F58984}"/>
              </a:ext>
            </a:extLst>
          </p:cNvPr>
          <p:cNvGrpSpPr>
            <a:grpSpLocks/>
          </p:cNvGrpSpPr>
          <p:nvPr/>
        </p:nvGrpSpPr>
        <p:grpSpPr bwMode="auto">
          <a:xfrm>
            <a:off x="4153779" y="3489563"/>
            <a:ext cx="5126038" cy="1120775"/>
            <a:chOff x="-4746102" y="4471477"/>
            <a:chExt cx="5126173" cy="1120753"/>
          </a:xfrm>
        </p:grpSpPr>
        <p:pic>
          <p:nvPicPr>
            <p:cNvPr id="47156" name="Picture 10" descr="fig42_table.pdf">
              <a:extLst>
                <a:ext uri="{FF2B5EF4-FFF2-40B4-BE49-F238E27FC236}">
                  <a16:creationId xmlns:a16="http://schemas.microsoft.com/office/drawing/2014/main" id="{59C81313-79D9-E048-8AE2-9794B7546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157" name="Group 25">
              <a:extLst>
                <a:ext uri="{FF2B5EF4-FFF2-40B4-BE49-F238E27FC236}">
                  <a16:creationId xmlns:a16="http://schemas.microsoft.com/office/drawing/2014/main" id="{D97046FC-06C7-274E-9581-20129682FC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7158" name="Group 241">
                <a:extLst>
                  <a:ext uri="{FF2B5EF4-FFF2-40B4-BE49-F238E27FC236}">
                    <a16:creationId xmlns:a16="http://schemas.microsoft.com/office/drawing/2014/main" id="{062920D3-3E88-C543-930A-1FEF8C405B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966C20B4-C4A9-7247-92A0-E0E39B19E67B}"/>
                    </a:ext>
                  </a:extLst>
                </p:cNvPr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40B28A7B-CD34-904C-BA35-88DBC284DA0B}"/>
                    </a:ext>
                  </a:extLst>
                </p:cNvPr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2F700DA3-E48B-AB44-BF47-6945169DD442}"/>
                    </a:ext>
                  </a:extLst>
                </p:cNvPr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17162707-A751-C849-A3CC-E7078610248B}"/>
                    </a:ext>
                  </a:extLst>
                </p:cNvPr>
                <p:cNvCxnSpPr>
                  <a:stCxn id="92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59" name="Group 444">
                <a:extLst>
                  <a:ext uri="{FF2B5EF4-FFF2-40B4-BE49-F238E27FC236}">
                    <a16:creationId xmlns:a16="http://schemas.microsoft.com/office/drawing/2014/main" id="{B11A9085-4696-4349-9A4B-06217A8B39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133B3D90-B34C-824F-A862-7613850A651C}"/>
                    </a:ext>
                  </a:extLst>
                </p:cNvPr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62CBAF07-4BE4-8C4E-A2EE-97113E034012}"/>
                    </a:ext>
                  </a:extLst>
                </p:cNvPr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>
                  <a:extLst>
                    <a:ext uri="{FF2B5EF4-FFF2-40B4-BE49-F238E27FC236}">
                      <a16:creationId xmlns:a16="http://schemas.microsoft.com/office/drawing/2014/main" id="{62B088FD-9CE5-374C-9899-CC32605D8B60}"/>
                    </a:ext>
                  </a:extLst>
                </p:cNvPr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CB5F26BF-E7A1-0344-90FC-DB1E1A31C3E6}"/>
                    </a:ext>
                  </a:extLst>
                </p:cNvPr>
                <p:cNvCxnSpPr>
                  <a:stCxn id="448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0" name="Group 473">
                <a:extLst>
                  <a:ext uri="{FF2B5EF4-FFF2-40B4-BE49-F238E27FC236}">
                    <a16:creationId xmlns:a16="http://schemas.microsoft.com/office/drawing/2014/main" id="{45E5DFDF-3A4E-2B40-9B77-707F5FC1D7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3F1B4138-B826-2C47-A5DD-F40EC73354E8}"/>
                    </a:ext>
                  </a:extLst>
                </p:cNvPr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DD15592C-2693-E24E-89F0-C506D020F050}"/>
                    </a:ext>
                  </a:extLst>
                </p:cNvPr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FA239C0B-4E92-AD46-98B9-9DEEB059ABAD}"/>
                    </a:ext>
                  </a:extLst>
                </p:cNvPr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0876A218-086A-D649-A045-906342ACBC13}"/>
                    </a:ext>
                  </a:extLst>
                </p:cNvPr>
                <p:cNvCxnSpPr>
                  <a:stCxn id="477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1" name="Group 502">
                <a:extLst>
                  <a:ext uri="{FF2B5EF4-FFF2-40B4-BE49-F238E27FC236}">
                    <a16:creationId xmlns:a16="http://schemas.microsoft.com/office/drawing/2014/main" id="{E8FC8CE4-97B7-7D48-88C5-EA266FC915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DFDF0847-A411-4B4E-A31E-1F69D522BF93}"/>
                    </a:ext>
                  </a:extLst>
                </p:cNvPr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FA9778C7-8C84-D949-911E-22A9F9D0540A}"/>
                    </a:ext>
                  </a:extLst>
                </p:cNvPr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662F91FC-571F-5B46-A1FC-72BA2E2D4AE3}"/>
                    </a:ext>
                  </a:extLst>
                </p:cNvPr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>
                  <a:extLst>
                    <a:ext uri="{FF2B5EF4-FFF2-40B4-BE49-F238E27FC236}">
                      <a16:creationId xmlns:a16="http://schemas.microsoft.com/office/drawing/2014/main" id="{3279F266-2A70-8742-BCD8-A176DA76B50C}"/>
                    </a:ext>
                  </a:extLst>
                </p:cNvPr>
                <p:cNvCxnSpPr>
                  <a:stCxn id="506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EA9FCEF-7859-C645-93B9-61AD73F8D0D2}"/>
              </a:ext>
            </a:extLst>
          </p:cNvPr>
          <p:cNvGrpSpPr>
            <a:grpSpLocks/>
          </p:cNvGrpSpPr>
          <p:nvPr/>
        </p:nvGrpSpPr>
        <p:grpSpPr bwMode="auto">
          <a:xfrm>
            <a:off x="4607805" y="2670413"/>
            <a:ext cx="4437063" cy="1577975"/>
            <a:chOff x="-4267279" y="3655204"/>
            <a:chExt cx="4437063" cy="1578510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94E33A6-6F4C-A241-B67C-CF75CE6BB2EB}"/>
                </a:ext>
              </a:extLst>
            </p:cNvPr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3040823-C89F-2742-AD78-B42F725F8C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Arrow Connector 445">
              <a:extLst>
                <a:ext uri="{FF2B5EF4-FFF2-40B4-BE49-F238E27FC236}">
                  <a16:creationId xmlns:a16="http://schemas.microsoft.com/office/drawing/2014/main" id="{38C3ACF3-D3B3-904F-ADC4-D01CCFBFD9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5" name="Straight Arrow Connector 474">
              <a:extLst>
                <a:ext uri="{FF2B5EF4-FFF2-40B4-BE49-F238E27FC236}">
                  <a16:creationId xmlns:a16="http://schemas.microsoft.com/office/drawing/2014/main" id="{532BEEE4-B2D6-8448-8474-D7809DFB48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4" name="Straight Arrow Connector 503">
              <a:extLst>
                <a:ext uri="{FF2B5EF4-FFF2-40B4-BE49-F238E27FC236}">
                  <a16:creationId xmlns:a16="http://schemas.microsoft.com/office/drawing/2014/main" id="{B86874C7-7404-C548-9688-8A53DD1B28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29" name="TextBox 265">
            <a:extLst>
              <a:ext uri="{FF2B5EF4-FFF2-40B4-BE49-F238E27FC236}">
                <a16:creationId xmlns:a16="http://schemas.microsoft.com/office/drawing/2014/main" id="{CE305DF5-51E6-A04B-8657-93D516160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3792" y="526121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1</a:t>
            </a:r>
          </a:p>
        </p:txBody>
      </p:sp>
      <p:sp>
        <p:nvSpPr>
          <p:cNvPr id="47130" name="TextBox 281">
            <a:extLst>
              <a:ext uri="{FF2B5EF4-FFF2-40B4-BE49-F238E27FC236}">
                <a16:creationId xmlns:a16="http://schemas.microsoft.com/office/drawing/2014/main" id="{93383B5D-C970-8C45-A9C4-7292CE0D0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8417" y="554855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FF779B-EFA7-DD49-937D-3042ACF52C57}"/>
              </a:ext>
            </a:extLst>
          </p:cNvPr>
          <p:cNvGrpSpPr/>
          <p:nvPr/>
        </p:nvGrpSpPr>
        <p:grpSpPr>
          <a:xfrm>
            <a:off x="3263193" y="5259954"/>
            <a:ext cx="1316604" cy="277000"/>
            <a:chOff x="2462214" y="5472442"/>
            <a:chExt cx="1316604" cy="277000"/>
          </a:xfrm>
        </p:grpSpPr>
        <p:sp>
          <p:nvSpPr>
            <p:cNvPr id="47145" name="Rectangle 97">
              <a:extLst>
                <a:ext uri="{FF2B5EF4-FFF2-40B4-BE49-F238E27FC236}">
                  <a16:creationId xmlns:a16="http://schemas.microsoft.com/office/drawing/2014/main" id="{4DC7C216-72A9-6940-978C-9334894C5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793" y="5484317"/>
              <a:ext cx="1290025" cy="20827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6" name="Rectangle 98">
              <a:extLst>
                <a:ext uri="{FF2B5EF4-FFF2-40B4-BE49-F238E27FC236}">
                  <a16:creationId xmlns:a16="http://schemas.microsoft.com/office/drawing/2014/main" id="{868C809B-D485-6A4A-95A8-DB8F3CEC7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4" y="5505144"/>
              <a:ext cx="1281165" cy="20827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8" name="Rectangle 104">
              <a:extLst>
                <a:ext uri="{FF2B5EF4-FFF2-40B4-BE49-F238E27FC236}">
                  <a16:creationId xmlns:a16="http://schemas.microsoft.com/office/drawing/2014/main" id="{188942D6-7658-D240-AAB8-9F7536644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931" y="5507921"/>
              <a:ext cx="476671" cy="2096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9" name="Text Box 105">
              <a:extLst>
                <a:ext uri="{FF2B5EF4-FFF2-40B4-BE49-F238E27FC236}">
                  <a16:creationId xmlns:a16="http://schemas.microsoft.com/office/drawing/2014/main" id="{464DE2F3-253A-7845-A03A-AA09B68F4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520" y="5472442"/>
              <a:ext cx="501676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 dirty="0">
                  <a:solidFill>
                    <a:schemeClr val="bg1"/>
                  </a:solidFill>
                  <a:latin typeface="Helvetica" pitchFamily="2" charset="0"/>
                </a:rPr>
                <a:t>0111</a:t>
              </a:r>
            </a:p>
          </p:txBody>
        </p:sp>
      </p:grpSp>
      <p:sp>
        <p:nvSpPr>
          <p:cNvPr id="47150" name="Line 119">
            <a:extLst>
              <a:ext uri="{FF2B5EF4-FFF2-40B4-BE49-F238E27FC236}">
                <a16:creationId xmlns:a16="http://schemas.microsoft.com/office/drawing/2014/main" id="{05154368-2727-084D-ACFE-5648AF1D58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4065" y="5570818"/>
            <a:ext cx="59699" cy="4609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2" name="Freeform 120">
            <a:extLst>
              <a:ext uri="{FF2B5EF4-FFF2-40B4-BE49-F238E27FC236}">
                <a16:creationId xmlns:a16="http://schemas.microsoft.com/office/drawing/2014/main" id="{19808B60-D1ED-3440-B21E-60B16A6E78AF}"/>
              </a:ext>
            </a:extLst>
          </p:cNvPr>
          <p:cNvSpPr>
            <a:spLocks/>
          </p:cNvSpPr>
          <p:nvPr/>
        </p:nvSpPr>
        <p:spPr bwMode="auto">
          <a:xfrm>
            <a:off x="4818942" y="5456475"/>
            <a:ext cx="982662" cy="23336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33" name="Group 357">
            <a:extLst>
              <a:ext uri="{FF2B5EF4-FFF2-40B4-BE49-F238E27FC236}">
                <a16:creationId xmlns:a16="http://schemas.microsoft.com/office/drawing/2014/main" id="{BD173ADB-AEAE-9645-B89F-B82F1A212A86}"/>
              </a:ext>
            </a:extLst>
          </p:cNvPr>
          <p:cNvGrpSpPr>
            <a:grpSpLocks/>
          </p:cNvGrpSpPr>
          <p:nvPr/>
        </p:nvGrpSpPr>
        <p:grpSpPr bwMode="auto">
          <a:xfrm>
            <a:off x="5039604" y="5446951"/>
            <a:ext cx="565150" cy="293687"/>
            <a:chOff x="1871277" y="1576300"/>
            <a:chExt cx="1128371" cy="437861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505F76D7-CADC-3441-8F60-3F9DCEE19FA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CB21D12F-43AA-BC4D-B6C4-9DDAD41AB6DE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ADBD47E6-312F-8B49-A3BC-3F8A49D1FF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468CC66D-2719-1147-A58E-F0C929D2886C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798B5AD2-0A9F-CD4A-A169-0718D9D7C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084DED8B-512E-0B41-B970-2E594DD91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6E7712E3-B41E-984C-8AC3-690DBE559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91A649D5-1EBD-E24F-8B4A-020A7B05A22D}"/>
                </a:ext>
              </a:extLst>
            </p:cNvPr>
            <p:cNvCxnSpPr>
              <a:cxnSpLocks noChangeShapeType="1"/>
              <a:endCxn id="361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29C36AEB-A10D-E141-A17F-4A4E57E318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34" name="TextBox 6">
            <a:extLst>
              <a:ext uri="{FF2B5EF4-FFF2-40B4-BE49-F238E27FC236}">
                <a16:creationId xmlns:a16="http://schemas.microsoft.com/office/drawing/2014/main" id="{FA6F3E9E-FD16-B541-A26E-7BFEB01DE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712" y="6032237"/>
            <a:ext cx="29121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/>
              <a:t>values in arriving </a:t>
            </a:r>
          </a:p>
          <a:p>
            <a:r>
              <a:rPr lang="en-US" altLang="en-US" sz="1600" dirty="0"/>
              <a:t>packet header, </a:t>
            </a:r>
          </a:p>
          <a:p>
            <a:r>
              <a:rPr lang="en-US" altLang="en-US" sz="1600" dirty="0" err="1"/>
              <a:t>i.e</a:t>
            </a:r>
            <a:r>
              <a:rPr lang="en-US" altLang="en-US" sz="1600" dirty="0"/>
              <a:t>, destination IP address</a:t>
            </a:r>
            <a:endParaRPr lang="en-US" altLang="en-US" sz="2000" dirty="0"/>
          </a:p>
        </p:txBody>
      </p:sp>
      <p:sp>
        <p:nvSpPr>
          <p:cNvPr id="47135" name="TextBox 282">
            <a:extLst>
              <a:ext uri="{FF2B5EF4-FFF2-40B4-BE49-F238E27FC236}">
                <a16:creationId xmlns:a16="http://schemas.microsoft.com/office/drawing/2014/main" id="{A8701469-AECB-E045-BF87-6B7DAE226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3617" y="565015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</a:t>
            </a:r>
          </a:p>
        </p:txBody>
      </p:sp>
      <p:sp>
        <p:nvSpPr>
          <p:cNvPr id="247" name="Text Box 8">
            <a:extLst>
              <a:ext uri="{FF2B5EF4-FFF2-40B4-BE49-F238E27FC236}">
                <a16:creationId xmlns:a16="http://schemas.microsoft.com/office/drawing/2014/main" id="{BF7E83CC-4903-9D4C-BFBF-B243D0E05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00" y="4261458"/>
            <a:ext cx="3213099" cy="200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Helvetica" pitchFamily="2" charset="0"/>
              </a:rPr>
              <a:t>Data plane</a:t>
            </a:r>
            <a:endParaRPr lang="en-US" altLang="en-US" sz="24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per-packet processing, moving packet from input port to output port</a:t>
            </a:r>
          </a:p>
        </p:txBody>
      </p:sp>
      <p:sp>
        <p:nvSpPr>
          <p:cNvPr id="248" name="Line 2">
            <a:extLst>
              <a:ext uri="{FF2B5EF4-FFF2-40B4-BE49-F238E27FC236}">
                <a16:creationId xmlns:a16="http://schemas.microsoft.com/office/drawing/2014/main" id="{B6DEB6B7-2481-8548-8BED-96E25E3287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1131" y="3881001"/>
            <a:ext cx="1785893" cy="540339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0" name="Text Box 8">
            <a:extLst>
              <a:ext uri="{FF2B5EF4-FFF2-40B4-BE49-F238E27FC236}">
                <a16:creationId xmlns:a16="http://schemas.microsoft.com/office/drawing/2014/main" id="{E4898DAE-741C-FD41-9535-97A383905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391" y="1435203"/>
            <a:ext cx="3213099" cy="280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  <a:latin typeface="Helvetica" pitchFamily="2" charset="0"/>
              </a:rPr>
              <a:t>Distributed</a:t>
            </a:r>
            <a:r>
              <a:rPr lang="en-US" altLang="en-US" b="1" dirty="0">
                <a:latin typeface="Helvetica" pitchFamily="2" charset="0"/>
              </a:rPr>
              <a:t> control plane:</a:t>
            </a:r>
            <a:r>
              <a:rPr lang="en-US" altLang="en-US" sz="2400" dirty="0">
                <a:latin typeface="Helvetica" pitchFamily="2" charset="0"/>
              </a:rPr>
              <a:t> Components in 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every router</a:t>
            </a:r>
            <a:r>
              <a:rPr lang="en-US" altLang="en-US" sz="2400" dirty="0">
                <a:latin typeface="Helvetica" pitchFamily="2" charset="0"/>
              </a:rPr>
              <a:t> interact with other components to produce a routing outcome.</a:t>
            </a:r>
          </a:p>
        </p:txBody>
      </p:sp>
      <p:sp>
        <p:nvSpPr>
          <p:cNvPr id="251" name="Line 2">
            <a:extLst>
              <a:ext uri="{FF2B5EF4-FFF2-40B4-BE49-F238E27FC236}">
                <a16:creationId xmlns:a16="http://schemas.microsoft.com/office/drawing/2014/main" id="{99FCF550-828A-914E-AB40-D03638F35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6471" y="2094151"/>
            <a:ext cx="1144292" cy="60324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2" name="Title 10">
            <a:extLst>
              <a:ext uri="{FF2B5EF4-FFF2-40B4-BE49-F238E27FC236}">
                <a16:creationId xmlns:a16="http://schemas.microsoft.com/office/drawing/2014/main" id="{28CD5BB6-FDC0-C04C-8B57-58190771DDC0}"/>
              </a:ext>
            </a:extLst>
          </p:cNvPr>
          <p:cNvSpPr txBox="1">
            <a:spLocks/>
          </p:cNvSpPr>
          <p:nvPr/>
        </p:nvSpPr>
        <p:spPr>
          <a:xfrm>
            <a:off x="635919" y="663266"/>
            <a:ext cx="10853488" cy="10134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altLang="en-US" dirty="0"/>
              <a:t>Per-router control plane</a:t>
            </a:r>
          </a:p>
        </p:txBody>
      </p:sp>
      <p:pic>
        <p:nvPicPr>
          <p:cNvPr id="4" name="Picture 3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46838288-E60D-CA49-979A-C261BDA5F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398" y="2391006"/>
            <a:ext cx="1219200" cy="107124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BFE72B4C-1CB9-6E49-ABB3-A31B19D2D4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0720" y="2104276"/>
            <a:ext cx="638972" cy="522795"/>
          </a:xfrm>
          <a:prstGeom prst="rect">
            <a:avLst/>
          </a:prstGeom>
        </p:spPr>
      </p:pic>
      <p:pic>
        <p:nvPicPr>
          <p:cNvPr id="249" name="Picture 24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FDD3A60-7003-B948-9DB2-D1905F1D9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968043" y="1991088"/>
            <a:ext cx="638972" cy="522795"/>
          </a:xfrm>
          <a:prstGeom prst="rect">
            <a:avLst/>
          </a:prstGeom>
        </p:spPr>
      </p:pic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DE9AF33F-5F6D-D446-9940-0B28F478F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4248" y="5938367"/>
            <a:ext cx="1387358" cy="913494"/>
          </a:xfrm>
          <a:prstGeom prst="rect">
            <a:avLst/>
          </a:prstGeom>
        </p:spPr>
      </p:pic>
      <p:pic>
        <p:nvPicPr>
          <p:cNvPr id="253" name="Picture 252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4F75DE10-A96B-6044-AB55-7DDE79704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308" y="2386250"/>
            <a:ext cx="764258" cy="671512"/>
          </a:xfrm>
          <a:prstGeom prst="rect">
            <a:avLst/>
          </a:prstGeom>
        </p:spPr>
      </p:pic>
      <p:pic>
        <p:nvPicPr>
          <p:cNvPr id="254" name="Picture 253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CE400521-37E1-5043-9FD4-378BE602C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051" y="3100229"/>
            <a:ext cx="598940" cy="526256"/>
          </a:xfrm>
          <a:prstGeom prst="rect">
            <a:avLst/>
          </a:prstGeom>
        </p:spPr>
      </p:pic>
      <p:pic>
        <p:nvPicPr>
          <p:cNvPr id="255" name="Picture 254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7A4553D6-73F9-C14F-A616-A75484EE4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8610" y="3100229"/>
            <a:ext cx="598940" cy="526256"/>
          </a:xfrm>
          <a:prstGeom prst="rect">
            <a:avLst/>
          </a:prstGeom>
        </p:spPr>
      </p:pic>
      <p:pic>
        <p:nvPicPr>
          <p:cNvPr id="256" name="Picture 255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0BDE0B2C-AE9B-F345-B31D-5B2B57563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28" y="2595222"/>
            <a:ext cx="598940" cy="526256"/>
          </a:xfrm>
          <a:prstGeom prst="rect">
            <a:avLst/>
          </a:prstGeom>
        </p:spPr>
      </p:pic>
      <p:pic>
        <p:nvPicPr>
          <p:cNvPr id="257" name="Picture 256" descr="Shape&#10;&#10;Description automatically generated with medium confidence">
            <a:extLst>
              <a:ext uri="{FF2B5EF4-FFF2-40B4-BE49-F238E27FC236}">
                <a16:creationId xmlns:a16="http://schemas.microsoft.com/office/drawing/2014/main" id="{E31516E3-BB5F-8843-B1C6-8A147D551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4238" y="2047855"/>
            <a:ext cx="638972" cy="522795"/>
          </a:xfrm>
          <a:prstGeom prst="rect">
            <a:avLst/>
          </a:prstGeom>
        </p:spPr>
      </p:pic>
      <p:pic>
        <p:nvPicPr>
          <p:cNvPr id="258" name="Picture 257" descr="Shape&#10;&#10;Description automatically generated with medium confidence">
            <a:extLst>
              <a:ext uri="{FF2B5EF4-FFF2-40B4-BE49-F238E27FC236}">
                <a16:creationId xmlns:a16="http://schemas.microsoft.com/office/drawing/2014/main" id="{3B4F45F5-BB21-C841-9088-570C35177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177295" y="2118581"/>
            <a:ext cx="638972" cy="522795"/>
          </a:xfrm>
          <a:prstGeom prst="rect">
            <a:avLst/>
          </a:prstGeom>
        </p:spPr>
      </p:pic>
      <p:pic>
        <p:nvPicPr>
          <p:cNvPr id="259" name="Picture 258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279FB5-388F-6349-BA30-32341B9738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3447" y="4839906"/>
            <a:ext cx="1281340" cy="10483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E310A3-290F-0147-A9C9-67046868BA73}"/>
              </a:ext>
            </a:extLst>
          </p:cNvPr>
          <p:cNvSpPr txBox="1"/>
          <p:nvPr/>
        </p:nvSpPr>
        <p:spPr>
          <a:xfrm>
            <a:off x="10435176" y="5057478"/>
            <a:ext cx="1721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Q1. What info exchanged?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ADD07164-F2A8-1B48-B416-1CAB8613B4BC}"/>
              </a:ext>
            </a:extLst>
          </p:cNvPr>
          <p:cNvSpPr txBox="1"/>
          <p:nvPr/>
        </p:nvSpPr>
        <p:spPr>
          <a:xfrm>
            <a:off x="10454443" y="6096238"/>
            <a:ext cx="1721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Q2. What computation?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78B94C-0DCE-8D40-85B2-832A2DC58BFC}"/>
              </a:ext>
            </a:extLst>
          </p:cNvPr>
          <p:cNvSpPr txBox="1"/>
          <p:nvPr/>
        </p:nvSpPr>
        <p:spPr>
          <a:xfrm>
            <a:off x="10479587" y="3917935"/>
            <a:ext cx="17216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Routing protocol</a:t>
            </a:r>
          </a:p>
        </p:txBody>
      </p:sp>
    </p:spTree>
    <p:extLst>
      <p:ext uri="{BB962C8B-B14F-4D97-AF65-F5344CB8AC3E}">
        <p14:creationId xmlns:p14="http://schemas.microsoft.com/office/powerpoint/2010/main" val="246704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50" grpId="0" animBg="1"/>
      <p:bldP spid="47132" grpId="0" animBg="1"/>
      <p:bldP spid="47134" grpId="0"/>
      <p:bldP spid="247" grpId="0"/>
      <p:bldP spid="248" grpId="0" animBg="1"/>
      <p:bldP spid="250" grpId="0"/>
      <p:bldP spid="251" grpId="0" animBg="1"/>
      <p:bldP spid="9" grpId="0"/>
      <p:bldP spid="260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2927-BB38-D142-B0BA-7DA9E5D6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graph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26EE-6C06-6B4F-8C75-4CEA4607E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2278"/>
            <a:ext cx="11013832" cy="5345722"/>
          </a:xfrm>
        </p:spPr>
        <p:txBody>
          <a:bodyPr>
            <a:normAutofit/>
          </a:bodyPr>
          <a:lstStyle/>
          <a:p>
            <a:r>
              <a:rPr lang="en-US" dirty="0"/>
              <a:t>Routing algorithms work over an abstract representation of a network: </a:t>
            </a:r>
            <a:r>
              <a:rPr lang="en-US" dirty="0">
                <a:solidFill>
                  <a:srgbClr val="C00000"/>
                </a:solidFill>
              </a:rPr>
              <a:t>the graph abstraction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Each router is a </a:t>
            </a:r>
            <a:r>
              <a:rPr lang="en-US" dirty="0">
                <a:solidFill>
                  <a:srgbClr val="C00000"/>
                </a:solidFill>
              </a:rPr>
              <a:t>node</a:t>
            </a:r>
            <a:r>
              <a:rPr lang="en-US" dirty="0"/>
              <a:t> in a graph</a:t>
            </a:r>
          </a:p>
          <a:p>
            <a:r>
              <a:rPr lang="en-US" dirty="0"/>
              <a:t>Each link is an </a:t>
            </a:r>
            <a:r>
              <a:rPr lang="en-US" dirty="0">
                <a:solidFill>
                  <a:srgbClr val="C00000"/>
                </a:solidFill>
              </a:rPr>
              <a:t>edge</a:t>
            </a:r>
            <a:r>
              <a:rPr lang="en-US" dirty="0"/>
              <a:t> in the graph</a:t>
            </a:r>
          </a:p>
          <a:p>
            <a:r>
              <a:rPr lang="en-US" dirty="0"/>
              <a:t>Edges have </a:t>
            </a:r>
            <a:r>
              <a:rPr lang="en-US" dirty="0">
                <a:solidFill>
                  <a:srgbClr val="C00000"/>
                </a:solidFill>
              </a:rPr>
              <a:t>weights </a:t>
            </a:r>
            <a:r>
              <a:rPr lang="en-US" dirty="0"/>
              <a:t>(also called </a:t>
            </a:r>
            <a:r>
              <a:rPr lang="en-US" dirty="0">
                <a:solidFill>
                  <a:srgbClr val="C00000"/>
                </a:solidFill>
              </a:rPr>
              <a:t>link metrics). </a:t>
            </a:r>
            <a:r>
              <a:rPr lang="en-US" dirty="0"/>
              <a:t>Set by </a:t>
            </a:r>
            <a:r>
              <a:rPr lang="en-US" dirty="0" err="1"/>
              <a:t>netadmin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6AA36F2-C11B-7E4A-856F-D57DBCC49D08}"/>
              </a:ext>
            </a:extLst>
          </p:cNvPr>
          <p:cNvSpPr>
            <a:spLocks/>
          </p:cNvSpPr>
          <p:nvPr/>
        </p:nvSpPr>
        <p:spPr bwMode="auto">
          <a:xfrm>
            <a:off x="4103078" y="2519487"/>
            <a:ext cx="3571875" cy="2236788"/>
          </a:xfrm>
          <a:custGeom>
            <a:avLst/>
            <a:gdLst>
              <a:gd name="T0" fmla="*/ 0 w 2250"/>
              <a:gd name="T1" fmla="*/ 624 h 1409"/>
              <a:gd name="T2" fmla="*/ 219 w 2250"/>
              <a:gd name="T3" fmla="*/ 321 h 1409"/>
              <a:gd name="T4" fmla="*/ 529 w 2250"/>
              <a:gd name="T5" fmla="*/ 35 h 1409"/>
              <a:gd name="T6" fmla="*/ 1551 w 2250"/>
              <a:gd name="T7" fmla="*/ 111 h 1409"/>
              <a:gd name="T8" fmla="*/ 1968 w 2250"/>
              <a:gd name="T9" fmla="*/ 483 h 1409"/>
              <a:gd name="T10" fmla="*/ 2199 w 2250"/>
              <a:gd name="T11" fmla="*/ 906 h 1409"/>
              <a:gd name="T12" fmla="*/ 1659 w 2250"/>
              <a:gd name="T13" fmla="*/ 1314 h 1409"/>
              <a:gd name="T14" fmla="*/ 993 w 2250"/>
              <a:gd name="T15" fmla="*/ 1386 h 1409"/>
              <a:gd name="T16" fmla="*/ 465 w 2250"/>
              <a:gd name="T17" fmla="*/ 1356 h 1409"/>
              <a:gd name="T18" fmla="*/ 102 w 2250"/>
              <a:gd name="T19" fmla="*/ 1068 h 1409"/>
              <a:gd name="T20" fmla="*/ 0 w 2250"/>
              <a:gd name="T21" fmla="*/ 624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39FB3D6E-5034-2748-9A18-EC0262AE8FA2}"/>
              </a:ext>
            </a:extLst>
          </p:cNvPr>
          <p:cNvSpPr>
            <a:spLocks/>
          </p:cNvSpPr>
          <p:nvPr/>
        </p:nvSpPr>
        <p:spPr bwMode="auto">
          <a:xfrm>
            <a:off x="4636478" y="3391025"/>
            <a:ext cx="542925" cy="295275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E2C537A6-A00E-F440-ADB3-72F3FA4F5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3728" y="3775200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0304DDBF-DE37-5840-B283-5988C42C71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3728" y="3764087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304C825-C510-BC4B-B4D5-4420208DE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0616" y="3764087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74D810F9-003F-C346-912E-359A3871B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3728" y="3764087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868A894F-8339-7544-8745-EDD30DE2B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8966" y="3670425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09718FD3-4FD9-D242-93A2-6CFBC5D3B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203" y="4389562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08BC5DCF-22CA-EA4E-96F1-33B5B69665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6203" y="437845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7FC3ECB1-F2E0-8544-98CF-B20A6AA56F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3091" y="437845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60504817-EBDA-F34E-A333-D88B3B821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203" y="4378450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76A193E1-65B5-8343-9414-C92F6C133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1441" y="4284787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9AD19C60-CECF-914D-9B61-158F91E0F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9853" y="3294187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EFC7206C-1F4A-4142-926F-91B1CB4CDB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9853" y="328307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214C743B-788B-B34D-B3EB-9F5D119574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6741" y="328307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2259441A-1272-2045-9F2F-B2AA4C8CD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9853" y="3283075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1" name="Oval 19">
            <a:extLst>
              <a:ext uri="{FF2B5EF4-FFF2-40B4-BE49-F238E27FC236}">
                <a16:creationId xmlns:a16="http://schemas.microsoft.com/office/drawing/2014/main" id="{391D7FA2-B08C-6A45-8B28-E0FBBE724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091" y="3189412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6D475E29-885E-374C-B4E2-454FA8608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116" y="3287837"/>
            <a:ext cx="495300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59678F29-4EB2-A842-B773-D1006A375C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4116" y="327672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E16A6E46-66C0-9446-93C7-5A9F699956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9416" y="327672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1C81ADCB-310E-D047-B285-E9BCD9481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116" y="3276725"/>
            <a:ext cx="490538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6" name="Oval 24">
            <a:extLst>
              <a:ext uri="{FF2B5EF4-FFF2-40B4-BE49-F238E27FC236}">
                <a16:creationId xmlns:a16="http://schemas.microsoft.com/office/drawing/2014/main" id="{57677031-B541-9949-A124-74DD19513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878" y="3187825"/>
            <a:ext cx="495300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Oval 25">
            <a:extLst>
              <a:ext uri="{FF2B5EF4-FFF2-40B4-BE49-F238E27FC236}">
                <a16:creationId xmlns:a16="http://schemas.microsoft.com/office/drawing/2014/main" id="{7BA5DE5F-B157-5B41-8BC0-7F4238D9A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991" y="4384800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5522935A-DE15-E441-BB71-48978361F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9991" y="4373687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5B21B7C0-DBCA-D04D-9A00-2711EAEED5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6878" y="4373687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5C1EC9F4-0ABB-DD46-80C1-69546E626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991" y="4373687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1" name="Oval 29">
            <a:extLst>
              <a:ext uri="{FF2B5EF4-FFF2-40B4-BE49-F238E27FC236}">
                <a16:creationId xmlns:a16="http://schemas.microsoft.com/office/drawing/2014/main" id="{E730812D-AE40-8E4A-980D-857AB1B19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5228" y="4280025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Oval 30">
            <a:extLst>
              <a:ext uri="{FF2B5EF4-FFF2-40B4-BE49-F238E27FC236}">
                <a16:creationId xmlns:a16="http://schemas.microsoft.com/office/drawing/2014/main" id="{928A2163-FDBF-2F43-B7CB-96B14CAE9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6928" y="3843462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EC3A519D-5162-764E-A3FD-97BC1F644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6928" y="383235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CD138B40-4242-AA42-B261-9CDED32A5F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3816" y="383235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Rectangle 33">
            <a:extLst>
              <a:ext uri="{FF2B5EF4-FFF2-40B4-BE49-F238E27FC236}">
                <a16:creationId xmlns:a16="http://schemas.microsoft.com/office/drawing/2014/main" id="{3EB9607E-03CB-4146-8B70-B717A2A30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6928" y="3832350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6" name="Oval 34">
            <a:extLst>
              <a:ext uri="{FF2B5EF4-FFF2-40B4-BE49-F238E27FC236}">
                <a16:creationId xmlns:a16="http://schemas.microsoft.com/office/drawing/2014/main" id="{C9863082-F339-5544-B9A4-A19903465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166" y="3738687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Freeform 35">
            <a:extLst>
              <a:ext uri="{FF2B5EF4-FFF2-40B4-BE49-F238E27FC236}">
                <a16:creationId xmlns:a16="http://schemas.microsoft.com/office/drawing/2014/main" id="{FF88D18F-8694-EF4D-BE05-45EF9A8E065A}"/>
              </a:ext>
            </a:extLst>
          </p:cNvPr>
          <p:cNvSpPr>
            <a:spLocks/>
          </p:cNvSpPr>
          <p:nvPr/>
        </p:nvSpPr>
        <p:spPr bwMode="auto">
          <a:xfrm>
            <a:off x="6317641" y="3433887"/>
            <a:ext cx="1588" cy="828675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Freeform 36">
            <a:extLst>
              <a:ext uri="{FF2B5EF4-FFF2-40B4-BE49-F238E27FC236}">
                <a16:creationId xmlns:a16="http://schemas.microsoft.com/office/drawing/2014/main" id="{661E0A0E-307E-2C49-AC04-126CA1B17B95}"/>
              </a:ext>
            </a:extLst>
          </p:cNvPr>
          <p:cNvSpPr>
            <a:spLocks/>
          </p:cNvSpPr>
          <p:nvPr/>
        </p:nvSpPr>
        <p:spPr bwMode="auto">
          <a:xfrm>
            <a:off x="5217503" y="3443412"/>
            <a:ext cx="1588" cy="852488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Freeform 37">
            <a:extLst>
              <a:ext uri="{FF2B5EF4-FFF2-40B4-BE49-F238E27FC236}">
                <a16:creationId xmlns:a16="http://schemas.microsoft.com/office/drawing/2014/main" id="{E33BA9AC-5628-B64B-BECE-5A26B9BA0CD1}"/>
              </a:ext>
            </a:extLst>
          </p:cNvPr>
          <p:cNvSpPr>
            <a:spLocks/>
          </p:cNvSpPr>
          <p:nvPr/>
        </p:nvSpPr>
        <p:spPr bwMode="auto">
          <a:xfrm>
            <a:off x="5479441" y="3419600"/>
            <a:ext cx="800100" cy="952500"/>
          </a:xfrm>
          <a:custGeom>
            <a:avLst/>
            <a:gdLst>
              <a:gd name="T0" fmla="*/ 0 w 378"/>
              <a:gd name="T1" fmla="*/ 600 h 174"/>
              <a:gd name="T2" fmla="*/ 504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Freeform 38">
            <a:extLst>
              <a:ext uri="{FF2B5EF4-FFF2-40B4-BE49-F238E27FC236}">
                <a16:creationId xmlns:a16="http://schemas.microsoft.com/office/drawing/2014/main" id="{7B38EBFA-3B95-4B4C-AD50-2E167E25CF92}"/>
              </a:ext>
            </a:extLst>
          </p:cNvPr>
          <p:cNvSpPr>
            <a:spLocks/>
          </p:cNvSpPr>
          <p:nvPr/>
        </p:nvSpPr>
        <p:spPr bwMode="auto">
          <a:xfrm>
            <a:off x="6570053" y="3972050"/>
            <a:ext cx="581025" cy="428625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Freeform 39">
            <a:extLst>
              <a:ext uri="{FF2B5EF4-FFF2-40B4-BE49-F238E27FC236}">
                <a16:creationId xmlns:a16="http://schemas.microsoft.com/office/drawing/2014/main" id="{1ABBA0D3-E03E-B84F-8488-9A1CA05B3FF8}"/>
              </a:ext>
            </a:extLst>
          </p:cNvPr>
          <p:cNvSpPr>
            <a:spLocks/>
          </p:cNvSpPr>
          <p:nvPr/>
        </p:nvSpPr>
        <p:spPr bwMode="auto">
          <a:xfrm>
            <a:off x="5488966" y="4419725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Freeform 40">
            <a:extLst>
              <a:ext uri="{FF2B5EF4-FFF2-40B4-BE49-F238E27FC236}">
                <a16:creationId xmlns:a16="http://schemas.microsoft.com/office/drawing/2014/main" id="{D0F4F0D0-78E3-FF4C-A591-A002F3918419}"/>
              </a:ext>
            </a:extLst>
          </p:cNvPr>
          <p:cNvSpPr>
            <a:spLocks/>
          </p:cNvSpPr>
          <p:nvPr/>
        </p:nvSpPr>
        <p:spPr bwMode="auto">
          <a:xfrm>
            <a:off x="4550753" y="3905375"/>
            <a:ext cx="438150" cy="41910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Freeform 41">
            <a:extLst>
              <a:ext uri="{FF2B5EF4-FFF2-40B4-BE49-F238E27FC236}">
                <a16:creationId xmlns:a16="http://schemas.microsoft.com/office/drawing/2014/main" id="{6CA125C3-F035-DF4C-9FAB-795CD746B39B}"/>
              </a:ext>
            </a:extLst>
          </p:cNvPr>
          <p:cNvSpPr>
            <a:spLocks/>
          </p:cNvSpPr>
          <p:nvPr/>
        </p:nvSpPr>
        <p:spPr bwMode="auto">
          <a:xfrm>
            <a:off x="5479441" y="3324350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Freeform 42">
            <a:extLst>
              <a:ext uri="{FF2B5EF4-FFF2-40B4-BE49-F238E27FC236}">
                <a16:creationId xmlns:a16="http://schemas.microsoft.com/office/drawing/2014/main" id="{401F77F0-0EAC-3840-8666-AB24E95B8AD4}"/>
              </a:ext>
            </a:extLst>
          </p:cNvPr>
          <p:cNvSpPr>
            <a:spLocks/>
          </p:cNvSpPr>
          <p:nvPr/>
        </p:nvSpPr>
        <p:spPr bwMode="auto">
          <a:xfrm>
            <a:off x="6551003" y="3319587"/>
            <a:ext cx="628650" cy="423863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Freeform 43">
            <a:extLst>
              <a:ext uri="{FF2B5EF4-FFF2-40B4-BE49-F238E27FC236}">
                <a16:creationId xmlns:a16="http://schemas.microsoft.com/office/drawing/2014/main" id="{72B937D4-EB85-AA4B-BF0D-E8E9A7C6DE2F}"/>
              </a:ext>
            </a:extLst>
          </p:cNvPr>
          <p:cNvSpPr>
            <a:spLocks/>
          </p:cNvSpPr>
          <p:nvPr/>
        </p:nvSpPr>
        <p:spPr bwMode="auto">
          <a:xfrm>
            <a:off x="4460266" y="2638550"/>
            <a:ext cx="1762125" cy="1023938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2" name="Rectangle 45">
            <a:extLst>
              <a:ext uri="{FF2B5EF4-FFF2-40B4-BE49-F238E27FC236}">
                <a16:creationId xmlns:a16="http://schemas.microsoft.com/office/drawing/2014/main" id="{64DFFDB1-00FC-AD41-BC19-4FA7B0253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359" y="3691063"/>
            <a:ext cx="225239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73" name="Text Box 46">
            <a:extLst>
              <a:ext uri="{FF2B5EF4-FFF2-40B4-BE49-F238E27FC236}">
                <a16:creationId xmlns:a16="http://schemas.microsoft.com/office/drawing/2014/main" id="{59308691-2F9F-D84F-B5BC-F0C518DE3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691" y="3594225"/>
            <a:ext cx="3190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dirty="0">
                <a:solidFill>
                  <a:schemeClr val="bg1"/>
                </a:solidFill>
              </a:rPr>
              <a:t>u</a:t>
            </a:r>
            <a:endParaRPr lang="en-US" sz="2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0" name="Rectangle 48">
            <a:extLst>
              <a:ext uri="{FF2B5EF4-FFF2-40B4-BE49-F238E27FC236}">
                <a16:creationId xmlns:a16="http://schemas.microsoft.com/office/drawing/2014/main" id="{F6AECA28-1D83-AC4E-A32F-594157644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9670" y="4300663"/>
            <a:ext cx="225029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71" name="Text Box 49">
            <a:extLst>
              <a:ext uri="{FF2B5EF4-FFF2-40B4-BE49-F238E27FC236}">
                <a16:creationId xmlns:a16="http://schemas.microsoft.com/office/drawing/2014/main" id="{4B193E79-F5AB-7E4C-903C-55B2B4277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8416" y="4203825"/>
            <a:ext cx="300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bg1"/>
                </a:solidFill>
              </a:rPr>
              <a:t>y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8" name="Rectangle 51">
            <a:extLst>
              <a:ext uri="{FF2B5EF4-FFF2-40B4-BE49-F238E27FC236}">
                <a16:creationId xmlns:a16="http://schemas.microsoft.com/office/drawing/2014/main" id="{9A670E30-8910-3D46-A2F7-21D846174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7293" y="4295900"/>
            <a:ext cx="227463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69" name="Text Box 52">
            <a:extLst>
              <a:ext uri="{FF2B5EF4-FFF2-40B4-BE49-F238E27FC236}">
                <a16:creationId xmlns:a16="http://schemas.microsoft.com/office/drawing/2014/main" id="{D2F40E79-ECBF-EF47-A16B-C72C3A3E4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7803" y="4151437"/>
            <a:ext cx="317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66" name="Rectangle 54">
            <a:extLst>
              <a:ext uri="{FF2B5EF4-FFF2-40B4-BE49-F238E27FC236}">
                <a16:creationId xmlns:a16="http://schemas.microsoft.com/office/drawing/2014/main" id="{DEAE1FC2-2635-6543-B733-C059D2871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573" y="3205288"/>
            <a:ext cx="225682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67" name="Text Box 55">
            <a:extLst>
              <a:ext uri="{FF2B5EF4-FFF2-40B4-BE49-F238E27FC236}">
                <a16:creationId xmlns:a16="http://schemas.microsoft.com/office/drawing/2014/main" id="{45007B86-4E19-9A41-AA35-E2514A0A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316" y="3108450"/>
            <a:ext cx="3683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dirty="0">
                <a:solidFill>
                  <a:schemeClr val="bg1"/>
                </a:solidFill>
              </a:rPr>
              <a:t>w</a:t>
            </a:r>
            <a:endParaRPr lang="en-US" sz="2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4" name="Rectangle 57">
            <a:extLst>
              <a:ext uri="{FF2B5EF4-FFF2-40B4-BE49-F238E27FC236}">
                <a16:creationId xmlns:a16="http://schemas.microsoft.com/office/drawing/2014/main" id="{15DD4324-1D32-6C4F-976F-F15C1496F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409" y="3205288"/>
            <a:ext cx="225119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65" name="Text Box 58">
            <a:extLst>
              <a:ext uri="{FF2B5EF4-FFF2-40B4-BE49-F238E27FC236}">
                <a16:creationId xmlns:a16="http://schemas.microsoft.com/office/drawing/2014/main" id="{5D1DDF8A-3125-6842-AB38-6D2970C99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1453" y="3108450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bg1"/>
                </a:solidFill>
              </a:rPr>
              <a:t>v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2" name="Rectangle 60">
            <a:extLst>
              <a:ext uri="{FF2B5EF4-FFF2-40B4-BE49-F238E27FC236}">
                <a16:creationId xmlns:a16="http://schemas.microsoft.com/office/drawing/2014/main" id="{A1FE25BA-79FE-3941-B366-EF499464C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6254" y="3757738"/>
            <a:ext cx="226256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63" name="Text Box 61">
            <a:extLst>
              <a:ext uri="{FF2B5EF4-FFF2-40B4-BE49-F238E27FC236}">
                <a16:creationId xmlns:a16="http://schemas.microsoft.com/office/drawing/2014/main" id="{DAC756A5-1F33-0C4A-ACA7-8F3E9E302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116" y="3613275"/>
            <a:ext cx="306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52" name="Text Box 62">
            <a:extLst>
              <a:ext uri="{FF2B5EF4-FFF2-40B4-BE49-F238E27FC236}">
                <a16:creationId xmlns:a16="http://schemas.microsoft.com/office/drawing/2014/main" id="{9B72EA58-A6FC-7740-A160-52E189FDA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303" y="3313237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/>
              <a:t>2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53" name="Text Box 63">
            <a:extLst>
              <a:ext uri="{FF2B5EF4-FFF2-40B4-BE49-F238E27FC236}">
                <a16:creationId xmlns:a16="http://schemas.microsoft.com/office/drawing/2014/main" id="{3105E872-7A2B-3C41-97DC-E431928C5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5753" y="36609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/>
              <a:t>2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54" name="Text Box 64">
            <a:extLst>
              <a:ext uri="{FF2B5EF4-FFF2-40B4-BE49-F238E27FC236}">
                <a16:creationId xmlns:a16="http://schemas.microsoft.com/office/drawing/2014/main" id="{826437D1-F983-AB4E-9142-64101916A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3603" y="3999037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5" name="Text Box 65">
            <a:extLst>
              <a:ext uri="{FF2B5EF4-FFF2-40B4-BE49-F238E27FC236}">
                <a16:creationId xmlns:a16="http://schemas.microsoft.com/office/drawing/2014/main" id="{99B65FFB-2DB3-8843-8C70-1A587A170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353" y="3808537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3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6" name="Text Box 66">
            <a:extLst>
              <a:ext uri="{FF2B5EF4-FFF2-40B4-BE49-F238E27FC236}">
                <a16:creationId xmlns:a16="http://schemas.microsoft.com/office/drawing/2014/main" id="{2B173FAD-AD0C-C149-AD27-45B1B6FF0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3753" y="4370512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7" name="Text Box 67">
            <a:extLst>
              <a:ext uri="{FF2B5EF4-FFF2-40B4-BE49-F238E27FC236}">
                <a16:creationId xmlns:a16="http://schemas.microsoft.com/office/drawing/2014/main" id="{424F83FF-FCE2-DE4E-AD4F-E5F85CEA8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5253" y="36894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8" name="Text Box 68">
            <a:extLst>
              <a:ext uri="{FF2B5EF4-FFF2-40B4-BE49-F238E27FC236}">
                <a16:creationId xmlns:a16="http://schemas.microsoft.com/office/drawing/2014/main" id="{54035322-07AF-304D-AEFC-F0C2C8883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8341" y="41085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9" name="Text Box 69">
            <a:extLst>
              <a:ext uri="{FF2B5EF4-FFF2-40B4-BE49-F238E27FC236}">
                <a16:creationId xmlns:a16="http://schemas.microsoft.com/office/drawing/2014/main" id="{72BFBEC9-BD47-E14B-AE8C-F295900F2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5478" y="3256087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5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60" name="Text Box 70">
            <a:extLst>
              <a:ext uri="{FF2B5EF4-FFF2-40B4-BE49-F238E27FC236}">
                <a16:creationId xmlns:a16="http://schemas.microsoft.com/office/drawing/2014/main" id="{42697AC4-B0EA-B248-A803-1D6C00F2B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8666" y="3017962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3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61" name="Text Box 71">
            <a:extLst>
              <a:ext uri="{FF2B5EF4-FFF2-40B4-BE49-F238E27FC236}">
                <a16:creationId xmlns:a16="http://schemas.microsoft.com/office/drawing/2014/main" id="{9D56BD3B-70F9-8945-8D58-626936AB2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1453" y="25941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/>
              <a:t>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1432829-6FD9-AB4B-8236-3D80C79E48F4}"/>
              </a:ext>
            </a:extLst>
          </p:cNvPr>
          <p:cNvSpPr txBox="1"/>
          <p:nvPr/>
        </p:nvSpPr>
        <p:spPr>
          <a:xfrm>
            <a:off x="949569" y="2618279"/>
            <a:ext cx="30042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Ex: Rutgers campus</a:t>
            </a:r>
          </a:p>
          <a:p>
            <a:pPr algn="r"/>
            <a:endParaRPr lang="en-US" sz="2000" dirty="0">
              <a:latin typeface="Helvetica" pitchFamily="2" charset="0"/>
            </a:endParaRPr>
          </a:p>
          <a:p>
            <a:pPr algn="r"/>
            <a:r>
              <a:rPr lang="en-US" sz="2000" dirty="0">
                <a:latin typeface="Helvetica" pitchFamily="2" charset="0"/>
              </a:rPr>
              <a:t>u: Computer Science</a:t>
            </a:r>
          </a:p>
          <a:p>
            <a:pPr algn="r"/>
            <a:r>
              <a:rPr lang="en-US" sz="2000" dirty="0">
                <a:latin typeface="Helvetica" pitchFamily="2" charset="0"/>
              </a:rPr>
              <a:t>v: School of Engineering</a:t>
            </a:r>
          </a:p>
          <a:p>
            <a:pPr algn="r"/>
            <a:r>
              <a:rPr lang="en-US" sz="2000" dirty="0">
                <a:latin typeface="Helvetica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8088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1" grpId="0"/>
      <p:bldP spid="69" grpId="0"/>
      <p:bldP spid="67" grpId="0"/>
      <p:bldP spid="65" grpId="0"/>
      <p:bldP spid="63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2927-BB38-D142-B0BA-7DA9E5D6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graph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26EE-6C06-6B4F-8C75-4CEA4607E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2278"/>
            <a:ext cx="10134601" cy="5345722"/>
          </a:xfrm>
        </p:spPr>
        <p:txBody>
          <a:bodyPr>
            <a:normAutofit/>
          </a:bodyPr>
          <a:lstStyle/>
          <a:p>
            <a:r>
              <a:rPr lang="en-US" dirty="0"/>
              <a:t>Routing algorithms work over an abstract representation of a network: </a:t>
            </a:r>
            <a:r>
              <a:rPr lang="en-US" dirty="0">
                <a:solidFill>
                  <a:srgbClr val="C00000"/>
                </a:solidFill>
              </a:rPr>
              <a:t>the graph abstraction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G = (N, E)</a:t>
            </a:r>
          </a:p>
          <a:p>
            <a:r>
              <a:rPr lang="en-US" dirty="0"/>
              <a:t>N = {u, v, w, x, y, z}</a:t>
            </a:r>
          </a:p>
          <a:p>
            <a:r>
              <a:rPr lang="en-US" dirty="0"/>
              <a:t>E = { (</a:t>
            </a:r>
            <a:r>
              <a:rPr lang="en-US" dirty="0" err="1"/>
              <a:t>u,v</a:t>
            </a:r>
            <a:r>
              <a:rPr lang="en-US" dirty="0"/>
              <a:t>), (</a:t>
            </a:r>
            <a:r>
              <a:rPr lang="en-US" dirty="0" err="1"/>
              <a:t>u,x</a:t>
            </a:r>
            <a:r>
              <a:rPr lang="en-US" dirty="0"/>
              <a:t>), (</a:t>
            </a:r>
            <a:r>
              <a:rPr lang="en-US" dirty="0" err="1"/>
              <a:t>v,x</a:t>
            </a:r>
            <a:r>
              <a:rPr lang="en-US" dirty="0"/>
              <a:t>), (</a:t>
            </a:r>
            <a:r>
              <a:rPr lang="en-US" dirty="0" err="1"/>
              <a:t>v,w</a:t>
            </a:r>
            <a:r>
              <a:rPr lang="en-US" dirty="0"/>
              <a:t>), (</a:t>
            </a:r>
            <a:r>
              <a:rPr lang="en-US" dirty="0" err="1"/>
              <a:t>x,w</a:t>
            </a:r>
            <a:r>
              <a:rPr lang="en-US" dirty="0"/>
              <a:t>), (</a:t>
            </a:r>
            <a:r>
              <a:rPr lang="en-US" dirty="0" err="1"/>
              <a:t>x,y</a:t>
            </a:r>
            <a:r>
              <a:rPr lang="en-US" dirty="0"/>
              <a:t>), (</a:t>
            </a:r>
            <a:r>
              <a:rPr lang="en-US" dirty="0" err="1"/>
              <a:t>w,y</a:t>
            </a:r>
            <a:r>
              <a:rPr lang="en-US" dirty="0"/>
              <a:t>), (</a:t>
            </a:r>
            <a:r>
              <a:rPr lang="en-US" dirty="0" err="1"/>
              <a:t>w,z</a:t>
            </a:r>
            <a:r>
              <a:rPr lang="en-US" dirty="0"/>
              <a:t>), (</a:t>
            </a:r>
            <a:r>
              <a:rPr lang="en-US" dirty="0" err="1"/>
              <a:t>y,z</a:t>
            </a:r>
            <a:r>
              <a:rPr lang="en-US" dirty="0"/>
              <a:t>) 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77A84D-5451-1544-9C1C-B31F1359388E}"/>
              </a:ext>
            </a:extLst>
          </p:cNvPr>
          <p:cNvGrpSpPr/>
          <p:nvPr/>
        </p:nvGrpSpPr>
        <p:grpSpPr>
          <a:xfrm>
            <a:off x="4103078" y="2519487"/>
            <a:ext cx="3571875" cy="2236788"/>
            <a:chOff x="4103078" y="2519487"/>
            <a:chExt cx="3571875" cy="2236788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16AA36F2-C11B-7E4A-856F-D57DBCC49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39FB3D6E-5034-2748-9A18-EC0262A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E2C537A6-A00E-F440-ADB3-72F3FA4F5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0304DDBF-DE37-5840-B283-5988C42C7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7304C825-C510-BC4B-B4D5-4420208DE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74D810F9-003F-C346-912E-359A3871B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868A894F-8339-7544-8745-EDD30DE2B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09718FD3-4FD9-D242-93A2-6CFBC5D3B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08BC5DCF-22CA-EA4E-96F1-33B5B6966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7FC3ECB1-F2E0-8544-98CF-B20A6AA56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60504817-EBDA-F34E-A333-D88B3B821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76A193E1-65B5-8343-9414-C92F6C133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9AD19C60-CECF-914D-9B61-158F91E0F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EFC7206C-1F4A-4142-926F-91B1CB4CD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214C743B-788B-B34D-B3EB-9F5D11957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2259441A-1272-2045-9F2F-B2AA4C8CD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391D7FA2-B08C-6A45-8B28-E0FBBE724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6D475E29-885E-374C-B4E2-454FA8608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59678F29-4EB2-A842-B773-D1006A375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E16A6E46-66C0-9446-93C7-5A9F699956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1C81ADCB-310E-D047-B285-E9BCD9481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57677031-B541-9949-A124-74DD19513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7BA5DE5F-B157-5B41-8BC0-7F4238D9A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5522935A-DE15-E441-BB71-48978361F2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5B21B7C0-DBCA-D04D-9A00-2711EAEED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5C1EC9F4-0ABB-DD46-80C1-69546E626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E730812D-AE40-8E4A-980D-857AB1B19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928A2163-FDBF-2F43-B7CB-96B14CAE9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EC3A519D-5162-764E-A3FD-97BC1F644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CD138B40-4242-AA42-B261-9CDED32A5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3EB9607E-03CB-4146-8B70-B717A2A30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" name="Oval 34">
              <a:extLst>
                <a:ext uri="{FF2B5EF4-FFF2-40B4-BE49-F238E27FC236}">
                  <a16:creationId xmlns:a16="http://schemas.microsoft.com/office/drawing/2014/main" id="{C9863082-F339-5544-B9A4-A19903465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FF88D18F-8694-EF4D-BE05-45EF9A8E0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661E0A0E-307E-2C49-AC04-126CA1B17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E33BA9AC-5628-B64B-BECE-5A26B9BA0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7B38EBFA-3B95-4B4C-AD50-2E167E25C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1ABBA0D3-E03E-B84F-8488-9A1CA05B3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D0F4F0D0-78E3-FF4C-A591-A002F3918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6CA125C3-F035-DF4C-9FAB-795CD746B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401F77F0-0EAC-3840-8666-AB24E95B8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72B937D4-EB85-AA4B-BF0D-E8E9A7C6D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Rectangle 45">
              <a:extLst>
                <a:ext uri="{FF2B5EF4-FFF2-40B4-BE49-F238E27FC236}">
                  <a16:creationId xmlns:a16="http://schemas.microsoft.com/office/drawing/2014/main" id="{64DFFDB1-00FC-AD41-BC19-4FA7B0253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Text Box 46">
              <a:extLst>
                <a:ext uri="{FF2B5EF4-FFF2-40B4-BE49-F238E27FC236}">
                  <a16:creationId xmlns:a16="http://schemas.microsoft.com/office/drawing/2014/main" id="{59308691-2F9F-D84F-B5BC-F0C518DE32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48">
              <a:extLst>
                <a:ext uri="{FF2B5EF4-FFF2-40B4-BE49-F238E27FC236}">
                  <a16:creationId xmlns:a16="http://schemas.microsoft.com/office/drawing/2014/main" id="{F6AECA28-1D83-AC4E-A32F-594157644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Text Box 49">
              <a:extLst>
                <a:ext uri="{FF2B5EF4-FFF2-40B4-BE49-F238E27FC236}">
                  <a16:creationId xmlns:a16="http://schemas.microsoft.com/office/drawing/2014/main" id="{4B193E79-F5AB-7E4C-903C-55B2B4277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51">
              <a:extLst>
                <a:ext uri="{FF2B5EF4-FFF2-40B4-BE49-F238E27FC236}">
                  <a16:creationId xmlns:a16="http://schemas.microsoft.com/office/drawing/2014/main" id="{9A670E30-8910-3D46-A2F7-21D846174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9" name="Text Box 52">
              <a:extLst>
                <a:ext uri="{FF2B5EF4-FFF2-40B4-BE49-F238E27FC236}">
                  <a16:creationId xmlns:a16="http://schemas.microsoft.com/office/drawing/2014/main" id="{D2F40E79-ECBF-EF47-A16B-C72C3A3E4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66" name="Rectangle 54">
              <a:extLst>
                <a:ext uri="{FF2B5EF4-FFF2-40B4-BE49-F238E27FC236}">
                  <a16:creationId xmlns:a16="http://schemas.microsoft.com/office/drawing/2014/main" id="{DEAE1FC2-2635-6543-B733-C059D2871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Text Box 55">
              <a:extLst>
                <a:ext uri="{FF2B5EF4-FFF2-40B4-BE49-F238E27FC236}">
                  <a16:creationId xmlns:a16="http://schemas.microsoft.com/office/drawing/2014/main" id="{45007B86-4E19-9A41-AA35-E2514A0AD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57">
              <a:extLst>
                <a:ext uri="{FF2B5EF4-FFF2-40B4-BE49-F238E27FC236}">
                  <a16:creationId xmlns:a16="http://schemas.microsoft.com/office/drawing/2014/main" id="{15DD4324-1D32-6C4F-976F-F15C1496F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Text Box 58">
              <a:extLst>
                <a:ext uri="{FF2B5EF4-FFF2-40B4-BE49-F238E27FC236}">
                  <a16:creationId xmlns:a16="http://schemas.microsoft.com/office/drawing/2014/main" id="{5D1DDF8A-3125-6842-AB38-6D2970C99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60">
              <a:extLst>
                <a:ext uri="{FF2B5EF4-FFF2-40B4-BE49-F238E27FC236}">
                  <a16:creationId xmlns:a16="http://schemas.microsoft.com/office/drawing/2014/main" id="{A1FE25BA-79FE-3941-B366-EF499464C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Text Box 61">
              <a:extLst>
                <a:ext uri="{FF2B5EF4-FFF2-40B4-BE49-F238E27FC236}">
                  <a16:creationId xmlns:a16="http://schemas.microsoft.com/office/drawing/2014/main" id="{DAC756A5-1F33-0C4A-ACA7-8F3E9E302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52" name="Text Box 62">
              <a:extLst>
                <a:ext uri="{FF2B5EF4-FFF2-40B4-BE49-F238E27FC236}">
                  <a16:creationId xmlns:a16="http://schemas.microsoft.com/office/drawing/2014/main" id="{9B72EA58-A6FC-7740-A160-52E189FDA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3" name="Text Box 63">
              <a:extLst>
                <a:ext uri="{FF2B5EF4-FFF2-40B4-BE49-F238E27FC236}">
                  <a16:creationId xmlns:a16="http://schemas.microsoft.com/office/drawing/2014/main" id="{3105E872-7A2B-3C41-97DC-E431928C5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4" name="Text Box 64">
              <a:extLst>
                <a:ext uri="{FF2B5EF4-FFF2-40B4-BE49-F238E27FC236}">
                  <a16:creationId xmlns:a16="http://schemas.microsoft.com/office/drawing/2014/main" id="{826437D1-F983-AB4E-9142-64101916A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5" name="Text Box 65">
              <a:extLst>
                <a:ext uri="{FF2B5EF4-FFF2-40B4-BE49-F238E27FC236}">
                  <a16:creationId xmlns:a16="http://schemas.microsoft.com/office/drawing/2014/main" id="{99B65FFB-2DB3-8843-8C70-1A587A170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6" name="Text Box 66">
              <a:extLst>
                <a:ext uri="{FF2B5EF4-FFF2-40B4-BE49-F238E27FC236}">
                  <a16:creationId xmlns:a16="http://schemas.microsoft.com/office/drawing/2014/main" id="{2B173FAD-AD0C-C149-AD27-45B1B6FF0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" name="Text Box 67">
              <a:extLst>
                <a:ext uri="{FF2B5EF4-FFF2-40B4-BE49-F238E27FC236}">
                  <a16:creationId xmlns:a16="http://schemas.microsoft.com/office/drawing/2014/main" id="{424F83FF-FCE2-DE4E-AD4F-E5F85CEA87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8" name="Text Box 68">
              <a:extLst>
                <a:ext uri="{FF2B5EF4-FFF2-40B4-BE49-F238E27FC236}">
                  <a16:creationId xmlns:a16="http://schemas.microsoft.com/office/drawing/2014/main" id="{54035322-07AF-304D-AEFC-F0C2C8883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9" name="Text Box 69">
              <a:extLst>
                <a:ext uri="{FF2B5EF4-FFF2-40B4-BE49-F238E27FC236}">
                  <a16:creationId xmlns:a16="http://schemas.microsoft.com/office/drawing/2014/main" id="{72BFBEC9-BD47-E14B-AE8C-F295900F2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0" name="Text Box 70">
              <a:extLst>
                <a:ext uri="{FF2B5EF4-FFF2-40B4-BE49-F238E27FC236}">
                  <a16:creationId xmlns:a16="http://schemas.microsoft.com/office/drawing/2014/main" id="{42697AC4-B0EA-B248-A803-1D6C00F2B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1" name="Text Box 71">
              <a:extLst>
                <a:ext uri="{FF2B5EF4-FFF2-40B4-BE49-F238E27FC236}">
                  <a16:creationId xmlns:a16="http://schemas.microsoft.com/office/drawing/2014/main" id="{9D56BD3B-70F9-8945-8D58-626936AB2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1432829-6FD9-AB4B-8236-3D80C79E48F4}"/>
              </a:ext>
            </a:extLst>
          </p:cNvPr>
          <p:cNvSpPr txBox="1"/>
          <p:nvPr/>
        </p:nvSpPr>
        <p:spPr>
          <a:xfrm>
            <a:off x="949569" y="2618279"/>
            <a:ext cx="30042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Ex: Rutgers campus</a:t>
            </a:r>
          </a:p>
          <a:p>
            <a:pPr algn="r"/>
            <a:endParaRPr lang="en-US" sz="2000" dirty="0">
              <a:latin typeface="Helvetica" pitchFamily="2" charset="0"/>
            </a:endParaRPr>
          </a:p>
          <a:p>
            <a:pPr algn="r"/>
            <a:r>
              <a:rPr lang="en-US" sz="2000" dirty="0">
                <a:latin typeface="Helvetica" pitchFamily="2" charset="0"/>
              </a:rPr>
              <a:t>u: Computer Science</a:t>
            </a:r>
          </a:p>
          <a:p>
            <a:pPr algn="r"/>
            <a:r>
              <a:rPr lang="en-US" sz="2000" dirty="0">
                <a:latin typeface="Helvetica" pitchFamily="2" charset="0"/>
              </a:rPr>
              <a:t>v: School of Engineering</a:t>
            </a:r>
          </a:p>
          <a:p>
            <a:pPr algn="r"/>
            <a:r>
              <a:rPr lang="en-US" sz="2000" dirty="0">
                <a:latin typeface="Helvetica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2194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2927-BB38-D142-B0BA-7DA9E5D6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graph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26EE-6C06-6B4F-8C75-4CEA4607E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7077"/>
            <a:ext cx="10834323" cy="48885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Cost of an edge: </a:t>
            </a:r>
            <a:r>
              <a:rPr lang="en-US" dirty="0">
                <a:solidFill>
                  <a:srgbClr val="C00000"/>
                </a:solidFill>
              </a:rPr>
              <a:t>c(x, y)</a:t>
            </a:r>
          </a:p>
          <a:p>
            <a:pPr lvl="1"/>
            <a:r>
              <a:rPr lang="en-US" dirty="0"/>
              <a:t>Examples: c(u, v) = 2, c(u, w) = 5</a:t>
            </a:r>
          </a:p>
          <a:p>
            <a:r>
              <a:rPr lang="en-US" dirty="0"/>
              <a:t>Cost of a path = </a:t>
            </a:r>
            <a:r>
              <a:rPr lang="en-US" dirty="0">
                <a:solidFill>
                  <a:srgbClr val="C00000"/>
                </a:solidFill>
              </a:rPr>
              <a:t>sum of edge costs</a:t>
            </a:r>
          </a:p>
          <a:p>
            <a:pPr lvl="1"/>
            <a:r>
              <a:rPr lang="en-US" dirty="0"/>
              <a:t>c(path x </a:t>
            </a:r>
            <a:r>
              <a:rPr lang="en-US" dirty="0">
                <a:sym typeface="Wingdings" pitchFamily="2" charset="2"/>
              </a:rPr>
              <a:t> w  y  z) = 3 + 1 + 2 = 6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Outcome</a:t>
            </a:r>
            <a:r>
              <a:rPr lang="en-US" dirty="0">
                <a:sym typeface="Wingdings" pitchFamily="2" charset="2"/>
              </a:rPr>
              <a:t> of routing: each node should determine the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least cost path </a:t>
            </a:r>
            <a:r>
              <a:rPr lang="en-US" dirty="0">
                <a:sym typeface="Wingdings" pitchFamily="2" charset="2"/>
              </a:rPr>
              <a:t>to every other node</a:t>
            </a:r>
          </a:p>
          <a:p>
            <a:r>
              <a:rPr lang="en-US" dirty="0">
                <a:sym typeface="Wingdings" pitchFamily="2" charset="2"/>
              </a:rPr>
              <a:t>Q1: What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information</a:t>
            </a:r>
            <a:r>
              <a:rPr lang="en-US" dirty="0">
                <a:sym typeface="Wingdings" pitchFamily="2" charset="2"/>
              </a:rPr>
              <a:t> should nodes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exchange</a:t>
            </a:r>
            <a:r>
              <a:rPr lang="en-US" dirty="0">
                <a:sym typeface="Wingdings" pitchFamily="2" charset="2"/>
              </a:rPr>
              <a:t> with each other to enable this computation?</a:t>
            </a:r>
          </a:p>
          <a:p>
            <a:r>
              <a:rPr lang="en-US" dirty="0">
                <a:sym typeface="Wingdings" pitchFamily="2" charset="2"/>
              </a:rPr>
              <a:t>Q2: What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algorithm</a:t>
            </a:r>
            <a:r>
              <a:rPr lang="en-US" dirty="0">
                <a:sym typeface="Wingdings" pitchFamily="2" charset="2"/>
              </a:rPr>
              <a:t> should each node run to compute the least cost path to every node?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77A84D-5451-1544-9C1C-B31F1359388E}"/>
              </a:ext>
            </a:extLst>
          </p:cNvPr>
          <p:cNvGrpSpPr/>
          <p:nvPr/>
        </p:nvGrpSpPr>
        <p:grpSpPr>
          <a:xfrm>
            <a:off x="8100647" y="1722322"/>
            <a:ext cx="3571875" cy="2236788"/>
            <a:chOff x="4103078" y="2519487"/>
            <a:chExt cx="3571875" cy="2236788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16AA36F2-C11B-7E4A-856F-D57DBCC49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39FB3D6E-5034-2748-9A18-EC0262A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E2C537A6-A00E-F440-ADB3-72F3FA4F5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0304DDBF-DE37-5840-B283-5988C42C7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7304C825-C510-BC4B-B4D5-4420208DE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74D810F9-003F-C346-912E-359A3871B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868A894F-8339-7544-8745-EDD30DE2B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09718FD3-4FD9-D242-93A2-6CFBC5D3B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08BC5DCF-22CA-EA4E-96F1-33B5B6966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7FC3ECB1-F2E0-8544-98CF-B20A6AA56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60504817-EBDA-F34E-A333-D88B3B821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76A193E1-65B5-8343-9414-C92F6C133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9AD19C60-CECF-914D-9B61-158F91E0F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EFC7206C-1F4A-4142-926F-91B1CB4CD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214C743B-788B-B34D-B3EB-9F5D11957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2259441A-1272-2045-9F2F-B2AA4C8CD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391D7FA2-B08C-6A45-8B28-E0FBBE724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6D475E29-885E-374C-B4E2-454FA8608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59678F29-4EB2-A842-B773-D1006A375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E16A6E46-66C0-9446-93C7-5A9F699956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1C81ADCB-310E-D047-B285-E9BCD9481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57677031-B541-9949-A124-74DD19513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7BA5DE5F-B157-5B41-8BC0-7F4238D9A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5522935A-DE15-E441-BB71-48978361F2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5B21B7C0-DBCA-D04D-9A00-2711EAEED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5C1EC9F4-0ABB-DD46-80C1-69546E626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E730812D-AE40-8E4A-980D-857AB1B19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928A2163-FDBF-2F43-B7CB-96B14CAE9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EC3A519D-5162-764E-A3FD-97BC1F644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CD138B40-4242-AA42-B261-9CDED32A5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3EB9607E-03CB-4146-8B70-B717A2A30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" name="Oval 34">
              <a:extLst>
                <a:ext uri="{FF2B5EF4-FFF2-40B4-BE49-F238E27FC236}">
                  <a16:creationId xmlns:a16="http://schemas.microsoft.com/office/drawing/2014/main" id="{C9863082-F339-5544-B9A4-A19903465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FF88D18F-8694-EF4D-BE05-45EF9A8E0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661E0A0E-307E-2C49-AC04-126CA1B17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E33BA9AC-5628-B64B-BECE-5A26B9BA0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7B38EBFA-3B95-4B4C-AD50-2E167E25C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1ABBA0D3-E03E-B84F-8488-9A1CA05B3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D0F4F0D0-78E3-FF4C-A591-A002F3918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6CA125C3-F035-DF4C-9FAB-795CD746B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401F77F0-0EAC-3840-8666-AB24E95B8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72B937D4-EB85-AA4B-BF0D-E8E9A7C6D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Rectangle 45">
              <a:extLst>
                <a:ext uri="{FF2B5EF4-FFF2-40B4-BE49-F238E27FC236}">
                  <a16:creationId xmlns:a16="http://schemas.microsoft.com/office/drawing/2014/main" id="{64DFFDB1-00FC-AD41-BC19-4FA7B0253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Text Box 46">
              <a:extLst>
                <a:ext uri="{FF2B5EF4-FFF2-40B4-BE49-F238E27FC236}">
                  <a16:creationId xmlns:a16="http://schemas.microsoft.com/office/drawing/2014/main" id="{59308691-2F9F-D84F-B5BC-F0C518DE32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48">
              <a:extLst>
                <a:ext uri="{FF2B5EF4-FFF2-40B4-BE49-F238E27FC236}">
                  <a16:creationId xmlns:a16="http://schemas.microsoft.com/office/drawing/2014/main" id="{F6AECA28-1D83-AC4E-A32F-594157644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Text Box 49">
              <a:extLst>
                <a:ext uri="{FF2B5EF4-FFF2-40B4-BE49-F238E27FC236}">
                  <a16:creationId xmlns:a16="http://schemas.microsoft.com/office/drawing/2014/main" id="{4B193E79-F5AB-7E4C-903C-55B2B4277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51">
              <a:extLst>
                <a:ext uri="{FF2B5EF4-FFF2-40B4-BE49-F238E27FC236}">
                  <a16:creationId xmlns:a16="http://schemas.microsoft.com/office/drawing/2014/main" id="{9A670E30-8910-3D46-A2F7-21D846174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9" name="Text Box 52">
              <a:extLst>
                <a:ext uri="{FF2B5EF4-FFF2-40B4-BE49-F238E27FC236}">
                  <a16:creationId xmlns:a16="http://schemas.microsoft.com/office/drawing/2014/main" id="{D2F40E79-ECBF-EF47-A16B-C72C3A3E4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66" name="Rectangle 54">
              <a:extLst>
                <a:ext uri="{FF2B5EF4-FFF2-40B4-BE49-F238E27FC236}">
                  <a16:creationId xmlns:a16="http://schemas.microsoft.com/office/drawing/2014/main" id="{DEAE1FC2-2635-6543-B733-C059D2871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Text Box 55">
              <a:extLst>
                <a:ext uri="{FF2B5EF4-FFF2-40B4-BE49-F238E27FC236}">
                  <a16:creationId xmlns:a16="http://schemas.microsoft.com/office/drawing/2014/main" id="{45007B86-4E19-9A41-AA35-E2514A0AD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57">
              <a:extLst>
                <a:ext uri="{FF2B5EF4-FFF2-40B4-BE49-F238E27FC236}">
                  <a16:creationId xmlns:a16="http://schemas.microsoft.com/office/drawing/2014/main" id="{15DD4324-1D32-6C4F-976F-F15C1496F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Text Box 58">
              <a:extLst>
                <a:ext uri="{FF2B5EF4-FFF2-40B4-BE49-F238E27FC236}">
                  <a16:creationId xmlns:a16="http://schemas.microsoft.com/office/drawing/2014/main" id="{5D1DDF8A-3125-6842-AB38-6D2970C99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60">
              <a:extLst>
                <a:ext uri="{FF2B5EF4-FFF2-40B4-BE49-F238E27FC236}">
                  <a16:creationId xmlns:a16="http://schemas.microsoft.com/office/drawing/2014/main" id="{A1FE25BA-79FE-3941-B366-EF499464C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Text Box 61">
              <a:extLst>
                <a:ext uri="{FF2B5EF4-FFF2-40B4-BE49-F238E27FC236}">
                  <a16:creationId xmlns:a16="http://schemas.microsoft.com/office/drawing/2014/main" id="{DAC756A5-1F33-0C4A-ACA7-8F3E9E302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52" name="Text Box 62">
              <a:extLst>
                <a:ext uri="{FF2B5EF4-FFF2-40B4-BE49-F238E27FC236}">
                  <a16:creationId xmlns:a16="http://schemas.microsoft.com/office/drawing/2014/main" id="{9B72EA58-A6FC-7740-A160-52E189FDA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3" name="Text Box 63">
              <a:extLst>
                <a:ext uri="{FF2B5EF4-FFF2-40B4-BE49-F238E27FC236}">
                  <a16:creationId xmlns:a16="http://schemas.microsoft.com/office/drawing/2014/main" id="{3105E872-7A2B-3C41-97DC-E431928C5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4" name="Text Box 64">
              <a:extLst>
                <a:ext uri="{FF2B5EF4-FFF2-40B4-BE49-F238E27FC236}">
                  <a16:creationId xmlns:a16="http://schemas.microsoft.com/office/drawing/2014/main" id="{826437D1-F983-AB4E-9142-64101916A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5" name="Text Box 65">
              <a:extLst>
                <a:ext uri="{FF2B5EF4-FFF2-40B4-BE49-F238E27FC236}">
                  <a16:creationId xmlns:a16="http://schemas.microsoft.com/office/drawing/2014/main" id="{99B65FFB-2DB3-8843-8C70-1A587A170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6" name="Text Box 66">
              <a:extLst>
                <a:ext uri="{FF2B5EF4-FFF2-40B4-BE49-F238E27FC236}">
                  <a16:creationId xmlns:a16="http://schemas.microsoft.com/office/drawing/2014/main" id="{2B173FAD-AD0C-C149-AD27-45B1B6FF0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" name="Text Box 67">
              <a:extLst>
                <a:ext uri="{FF2B5EF4-FFF2-40B4-BE49-F238E27FC236}">
                  <a16:creationId xmlns:a16="http://schemas.microsoft.com/office/drawing/2014/main" id="{424F83FF-FCE2-DE4E-AD4F-E5F85CEA87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8" name="Text Box 68">
              <a:extLst>
                <a:ext uri="{FF2B5EF4-FFF2-40B4-BE49-F238E27FC236}">
                  <a16:creationId xmlns:a16="http://schemas.microsoft.com/office/drawing/2014/main" id="{54035322-07AF-304D-AEFC-F0C2C8883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9" name="Text Box 69">
              <a:extLst>
                <a:ext uri="{FF2B5EF4-FFF2-40B4-BE49-F238E27FC236}">
                  <a16:creationId xmlns:a16="http://schemas.microsoft.com/office/drawing/2014/main" id="{72BFBEC9-BD47-E14B-AE8C-F295900F2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0" name="Text Box 70">
              <a:extLst>
                <a:ext uri="{FF2B5EF4-FFF2-40B4-BE49-F238E27FC236}">
                  <a16:creationId xmlns:a16="http://schemas.microsoft.com/office/drawing/2014/main" id="{42697AC4-B0EA-B248-A803-1D6C00F2B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1" name="Text Box 71">
              <a:extLst>
                <a:ext uri="{FF2B5EF4-FFF2-40B4-BE49-F238E27FC236}">
                  <a16:creationId xmlns:a16="http://schemas.microsoft.com/office/drawing/2014/main" id="{9D56BD3B-70F9-8945-8D58-626936AB2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7250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45BB0-2757-3E4B-BA1C-760E6984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next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2F9ECC-9543-1042-B2A2-36E1D7B98FC8}"/>
              </a:ext>
            </a:extLst>
          </p:cNvPr>
          <p:cNvSpPr txBox="1"/>
          <p:nvPr/>
        </p:nvSpPr>
        <p:spPr>
          <a:xfrm>
            <a:off x="4536160" y="1503120"/>
            <a:ext cx="32134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Routing protocols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BB22DF-EC9A-2043-9E8F-17FFF019FCD3}"/>
              </a:ext>
            </a:extLst>
          </p:cNvPr>
          <p:cNvSpPr txBox="1"/>
          <p:nvPr/>
        </p:nvSpPr>
        <p:spPr>
          <a:xfrm>
            <a:off x="456195" y="2881195"/>
            <a:ext cx="32134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Link state </a:t>
            </a:r>
          </a:p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protocols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3495A1-CF0B-FB4F-9812-8F341A60FA27}"/>
              </a:ext>
            </a:extLst>
          </p:cNvPr>
          <p:cNvCxnSpPr>
            <a:cxnSpLocks/>
          </p:cNvCxnSpPr>
          <p:nvPr/>
        </p:nvCxnSpPr>
        <p:spPr>
          <a:xfrm flipH="1">
            <a:off x="2755259" y="2030826"/>
            <a:ext cx="2391172" cy="68278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9CD306-6D74-C04F-AABC-81B5E2302BCA}"/>
              </a:ext>
            </a:extLst>
          </p:cNvPr>
          <p:cNvCxnSpPr>
            <a:cxnSpLocks/>
          </p:cNvCxnSpPr>
          <p:nvPr/>
        </p:nvCxnSpPr>
        <p:spPr>
          <a:xfrm>
            <a:off x="7373147" y="2030826"/>
            <a:ext cx="1630176" cy="68278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18ABAF-1EB0-894F-B6D2-34EB92CF30C7}"/>
              </a:ext>
            </a:extLst>
          </p:cNvPr>
          <p:cNvSpPr txBox="1"/>
          <p:nvPr/>
        </p:nvSpPr>
        <p:spPr>
          <a:xfrm>
            <a:off x="7749623" y="2863444"/>
            <a:ext cx="32134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Distance vector protocols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70530-7834-1244-BF81-FED161ED0C79}"/>
              </a:ext>
            </a:extLst>
          </p:cNvPr>
          <p:cNvSpPr txBox="1"/>
          <p:nvPr/>
        </p:nvSpPr>
        <p:spPr>
          <a:xfrm>
            <a:off x="266218" y="4073240"/>
            <a:ext cx="58297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Each router has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complete information</a:t>
            </a:r>
            <a:r>
              <a:rPr lang="en-US" sz="2400" dirty="0">
                <a:latin typeface="Helvetica" pitchFamily="2" charset="0"/>
              </a:rPr>
              <a:t> of the graph</a:t>
            </a:r>
          </a:p>
          <a:p>
            <a:pPr algn="r"/>
            <a:endParaRPr lang="en-US" sz="2400" dirty="0">
              <a:latin typeface="Helvetica" pitchFamily="2" charset="0"/>
            </a:endParaRPr>
          </a:p>
          <a:p>
            <a:pPr algn="r"/>
            <a:r>
              <a:rPr lang="en-US" sz="2400" dirty="0">
                <a:latin typeface="Helvetica" pitchFamily="2" charset="0"/>
              </a:rPr>
              <a:t>Messages exchanged by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flooding</a:t>
            </a:r>
            <a:r>
              <a:rPr lang="en-US" sz="2400" dirty="0">
                <a:latin typeface="Helvetica" pitchFamily="2" charset="0"/>
              </a:rPr>
              <a:t> all over the network</a:t>
            </a:r>
          </a:p>
          <a:p>
            <a:pPr algn="r"/>
            <a:endParaRPr lang="en-US" sz="2400" dirty="0">
              <a:latin typeface="Helvetica" pitchFamily="2" charset="0"/>
            </a:endParaRPr>
          </a:p>
          <a:p>
            <a:pPr algn="r"/>
            <a:r>
              <a:rPr lang="en-US" sz="2400" dirty="0">
                <a:latin typeface="Helvetica" pitchFamily="2" charset="0"/>
              </a:rPr>
              <a:t>Communication expensive, but complete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324DE5-A1F6-164E-8933-17EE23A19083}"/>
              </a:ext>
            </a:extLst>
          </p:cNvPr>
          <p:cNvSpPr txBox="1"/>
          <p:nvPr/>
        </p:nvSpPr>
        <p:spPr>
          <a:xfrm>
            <a:off x="6406142" y="4073240"/>
            <a:ext cx="5519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Each router only maintains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distances</a:t>
            </a:r>
            <a:r>
              <a:rPr lang="en-US" sz="2400" dirty="0">
                <a:latin typeface="Helvetica" pitchFamily="2" charset="0"/>
              </a:rPr>
              <a:t> &amp;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next hop </a:t>
            </a:r>
            <a:r>
              <a:rPr lang="en-US" sz="2400" dirty="0">
                <a:latin typeface="Helvetica" pitchFamily="2" charset="0"/>
              </a:rPr>
              <a:t>to others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Messages are exchanged over each link and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stay within the link</a:t>
            </a:r>
          </a:p>
          <a:p>
            <a:pPr algn="l"/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Communication cheap, but incomplete</a:t>
            </a:r>
          </a:p>
        </p:txBody>
      </p:sp>
    </p:spTree>
    <p:extLst>
      <p:ext uri="{BB962C8B-B14F-4D97-AF65-F5344CB8AC3E}">
        <p14:creationId xmlns:p14="http://schemas.microsoft.com/office/powerpoint/2010/main" val="149433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B05B8-29AF-E341-A0F6-F49A88C2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State Protocols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CD683-863D-8044-AB15-A8DAB73A19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24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9640-289E-3C4D-99AF-4C9263930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state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83CA-0E0E-BC41-98D5-FB89FFFD6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router knows the </a:t>
            </a:r>
            <a:r>
              <a:rPr lang="en-US" dirty="0">
                <a:solidFill>
                  <a:srgbClr val="C00000"/>
                </a:solidFill>
              </a:rPr>
              <a:t>state </a:t>
            </a:r>
            <a:r>
              <a:rPr lang="en-US" dirty="0"/>
              <a:t>of all the links and routers in the network</a:t>
            </a:r>
          </a:p>
          <a:p>
            <a:endParaRPr lang="en-US" dirty="0"/>
          </a:p>
          <a:p>
            <a:r>
              <a:rPr lang="en-US" dirty="0"/>
              <a:t>Every router performs an </a:t>
            </a:r>
            <a:r>
              <a:rPr lang="en-US" dirty="0">
                <a:solidFill>
                  <a:srgbClr val="C00000"/>
                </a:solidFill>
              </a:rPr>
              <a:t>independent</a:t>
            </a:r>
            <a:r>
              <a:rPr lang="en-US" dirty="0"/>
              <a:t> computation on </a:t>
            </a:r>
            <a:r>
              <a:rPr lang="en-US" dirty="0">
                <a:solidFill>
                  <a:srgbClr val="C00000"/>
                </a:solidFill>
              </a:rPr>
              <a:t>globally shared</a:t>
            </a:r>
            <a:r>
              <a:rPr lang="en-US" dirty="0"/>
              <a:t> knowledge of network’s </a:t>
            </a:r>
            <a:r>
              <a:rPr lang="en-US" dirty="0">
                <a:solidFill>
                  <a:srgbClr val="C00000"/>
                </a:solidFill>
              </a:rPr>
              <a:t>complete</a:t>
            </a:r>
            <a:r>
              <a:rPr lang="en-US" dirty="0"/>
              <a:t> graph representation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B29039-7DFD-1041-9B7D-9004C8528F77}"/>
              </a:ext>
            </a:extLst>
          </p:cNvPr>
          <p:cNvGrpSpPr/>
          <p:nvPr/>
        </p:nvGrpSpPr>
        <p:grpSpPr>
          <a:xfrm>
            <a:off x="8216598" y="4721288"/>
            <a:ext cx="3853993" cy="1853541"/>
            <a:chOff x="8300523" y="1771650"/>
            <a:chExt cx="4046386" cy="18535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F7F2AB-1061-2C44-A3E5-B4C1C4C1BE21}"/>
                </a:ext>
              </a:extLst>
            </p:cNvPr>
            <p:cNvSpPr txBox="1"/>
            <p:nvPr/>
          </p:nvSpPr>
          <p:spPr>
            <a:xfrm>
              <a:off x="10048266" y="2978860"/>
              <a:ext cx="22986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Distance vector protocols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B2FAA1-6191-BB41-894B-3837DD071C98}"/>
                </a:ext>
              </a:extLst>
            </p:cNvPr>
            <p:cNvGrpSpPr/>
            <p:nvPr/>
          </p:nvGrpSpPr>
          <p:grpSpPr>
            <a:xfrm>
              <a:off x="8300523" y="1771650"/>
              <a:ext cx="3495581" cy="1850476"/>
              <a:chOff x="8300523" y="1771650"/>
              <a:chExt cx="3495581" cy="185047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F68909-F339-0645-A912-D80AEC470C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27540" y="2313727"/>
                <a:ext cx="571501" cy="5731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E3C1CB8-E50F-6944-8F13-D02865773C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6128" y="2336477"/>
                <a:ext cx="627672" cy="49387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2E7092-EE09-EE41-BC4D-0EC6CB8BDEFE}"/>
                  </a:ext>
                </a:extLst>
              </p:cNvPr>
              <p:cNvSpPr txBox="1"/>
              <p:nvPr/>
            </p:nvSpPr>
            <p:spPr>
              <a:xfrm>
                <a:off x="8582641" y="1771650"/>
                <a:ext cx="3213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Routing protocols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57B41F-74E0-204C-A182-1980BF706C07}"/>
                  </a:ext>
                </a:extLst>
              </p:cNvPr>
              <p:cNvSpPr txBox="1"/>
              <p:nvPr/>
            </p:nvSpPr>
            <p:spPr>
              <a:xfrm>
                <a:off x="8300523" y="2975795"/>
                <a:ext cx="17477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Helvetica" pitchFamily="2" charset="0"/>
                  </a:rPr>
                  <a:t>Link state 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Helvetica" pitchFamily="2" charset="0"/>
                  </a:rPr>
                  <a:t>protocols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390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3563</TotalTime>
  <Words>2562</Words>
  <Application>Microsoft Macintosh PowerPoint</Application>
  <PresentationFormat>Widescreen</PresentationFormat>
  <Paragraphs>581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Courier</vt:lpstr>
      <vt:lpstr>Helvetica</vt:lpstr>
      <vt:lpstr>Times New Roman</vt:lpstr>
      <vt:lpstr>ZapfDingbats</vt:lpstr>
      <vt:lpstr>Office Theme</vt:lpstr>
      <vt:lpstr>CS 352 Network: Routing</vt:lpstr>
      <vt:lpstr>PowerPoint Presentation</vt:lpstr>
      <vt:lpstr>PowerPoint Presentation</vt:lpstr>
      <vt:lpstr>The graph abstraction</vt:lpstr>
      <vt:lpstr>The graph abstraction</vt:lpstr>
      <vt:lpstr>The graph abstraction</vt:lpstr>
      <vt:lpstr>Coming up next</vt:lpstr>
      <vt:lpstr>Link State Protocols</vt:lpstr>
      <vt:lpstr>Link state protocol</vt:lpstr>
      <vt:lpstr>Q1: Information exchange</vt:lpstr>
      <vt:lpstr>Q1: Information exchange</vt:lpstr>
      <vt:lpstr>Q2: The algorithm</vt:lpstr>
      <vt:lpstr>Dijsktra’s Algorithm</vt:lpstr>
      <vt:lpstr>Visualization</vt:lpstr>
      <vt:lpstr>Dijkstra’s algorithm: example</vt:lpstr>
      <vt:lpstr>Constructing the forwarding table</vt:lpstr>
      <vt:lpstr>Constructing the forwarding table</vt:lpstr>
      <vt:lpstr>Summary of link state protocols</vt:lpstr>
      <vt:lpstr>Distance Vector Protocols</vt:lpstr>
      <vt:lpstr>Distance Vector Protocol</vt:lpstr>
      <vt:lpstr>Q1: Distance Vectors</vt:lpstr>
      <vt:lpstr>Q2: Algorithm</vt:lpstr>
      <vt:lpstr>Visualization</vt:lpstr>
      <vt:lpstr>PowerPoint Presentation</vt:lpstr>
      <vt:lpstr>Good news travels fast</vt:lpstr>
      <vt:lpstr>Bad news travels slowly</vt:lpstr>
      <vt:lpstr>Bad news travels slowly</vt:lpstr>
      <vt:lpstr>Summary: Comparison of LS and DV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2091</cp:revision>
  <cp:lastPrinted>2021-01-24T11:57:08Z</cp:lastPrinted>
  <dcterms:created xsi:type="dcterms:W3CDTF">2019-01-23T03:40:12Z</dcterms:created>
  <dcterms:modified xsi:type="dcterms:W3CDTF">2022-12-06T01:50:44Z</dcterms:modified>
</cp:coreProperties>
</file>