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87" r:id="rId2"/>
    <p:sldId id="516" r:id="rId3"/>
    <p:sldId id="922" r:id="rId4"/>
    <p:sldId id="604" r:id="rId5"/>
    <p:sldId id="590" r:id="rId6"/>
    <p:sldId id="591" r:id="rId7"/>
    <p:sldId id="592" r:id="rId8"/>
    <p:sldId id="595" r:id="rId9"/>
    <p:sldId id="593" r:id="rId10"/>
    <p:sldId id="594" r:id="rId11"/>
    <p:sldId id="911" r:id="rId12"/>
    <p:sldId id="442" r:id="rId13"/>
    <p:sldId id="928" r:id="rId14"/>
    <p:sldId id="613" r:id="rId15"/>
    <p:sldId id="617" r:id="rId16"/>
    <p:sldId id="616" r:id="rId17"/>
    <p:sldId id="578" r:id="rId18"/>
    <p:sldId id="929" r:id="rId19"/>
    <p:sldId id="930" r:id="rId20"/>
    <p:sldId id="931" r:id="rId21"/>
    <p:sldId id="932" r:id="rId22"/>
    <p:sldId id="621" r:id="rId23"/>
    <p:sldId id="933" r:id="rId24"/>
    <p:sldId id="418" r:id="rId25"/>
    <p:sldId id="420" r:id="rId26"/>
    <p:sldId id="603" r:id="rId27"/>
    <p:sldId id="421" r:id="rId28"/>
    <p:sldId id="42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1"/>
    <p:restoredTop sz="94664"/>
  </p:normalViewPr>
  <p:slideViewPr>
    <p:cSldViewPr snapToGrid="0" snapToObjects="1">
      <p:cViewPr varScale="1">
        <p:scale>
          <a:sx n="95" d="100"/>
          <a:sy n="95" d="100"/>
        </p:scale>
        <p:origin x="18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Reliability: Pipelined Delivery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94" y="4876802"/>
            <a:ext cx="132568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 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its memory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114800" y="4572000"/>
            <a:ext cx="584200" cy="860649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393" y="5050250"/>
            <a:ext cx="1712007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Packet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 (or)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dropped packet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43" y="1905000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2872" y="5173325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661" y="4882812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5851147" y="3016645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648865" y="3202381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>
            <a:off x="7180265" y="3140077"/>
            <a:ext cx="335855" cy="87471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2CF78D-A320-C37C-EC72-47E3606C08B2}"/>
              </a:ext>
            </a:extLst>
          </p:cNvPr>
          <p:cNvSpPr txBox="1"/>
          <p:nvPr/>
        </p:nvSpPr>
        <p:spPr>
          <a:xfrm>
            <a:off x="554184" y="5849897"/>
            <a:ext cx="8818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Subtle: Even if there were multiple drops, retransmission after an RTO only includes the first dropped sequence number. Recovering each drop will require one RTO after corresponding packet was transmitted.</a:t>
            </a:r>
          </a:p>
        </p:txBody>
      </p:sp>
    </p:spTree>
    <p:extLst>
      <p:ext uri="{BB962C8B-B14F-4D97-AF65-F5344CB8AC3E}">
        <p14:creationId xmlns:p14="http://schemas.microsoft.com/office/powerpoint/2010/main" val="253361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8" grpId="1" build="allAtOnce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</a:t>
            </a:r>
            <a:r>
              <a:rPr lang="en-US" dirty="0">
                <a:solidFill>
                  <a:srgbClr val="C00000"/>
                </a:solidFill>
              </a:rPr>
              <a:t>selective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92" y="4876802"/>
            <a:ext cx="132568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 in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its memory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139791" y="4572000"/>
            <a:ext cx="559209" cy="703284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317" y="5123023"/>
            <a:ext cx="131606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Packet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43" y="1905000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5395912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589" y="5105399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746493">
            <a:off x="5448245" y="2583433"/>
            <a:ext cx="139577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0--1, 3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013983" y="3159960"/>
            <a:ext cx="177208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0,--1, 3--4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>
            <a:off x="7180265" y="3140077"/>
            <a:ext cx="335855" cy="87471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85AAF7-D4EF-CCB3-99EA-E64052DBFDDB}"/>
              </a:ext>
            </a:extLst>
          </p:cNvPr>
          <p:cNvSpPr txBox="1"/>
          <p:nvPr/>
        </p:nvSpPr>
        <p:spPr>
          <a:xfrm>
            <a:off x="561231" y="5870777"/>
            <a:ext cx="10792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This slide assumes retransmissions are only triggered by an RTO.</a:t>
            </a:r>
          </a:p>
          <a:p>
            <a:pPr algn="l"/>
            <a:r>
              <a:rPr lang="en-US" dirty="0">
                <a:latin typeface="Helvetica" pitchFamily="2" charset="0"/>
              </a:rPr>
              <a:t>If other signals were to be used to retransmit earlier (e.g., triple dup ACK -- more on this soon), </a:t>
            </a:r>
          </a:p>
          <a:p>
            <a:pPr algn="l"/>
            <a:r>
              <a:rPr lang="en-US" dirty="0">
                <a:latin typeface="Helvetica" pitchFamily="2" charset="0"/>
              </a:rPr>
              <a:t>SACK significantly reduces the number of duplicate transmissions compared to cumulative-only ACKs.</a:t>
            </a:r>
          </a:p>
        </p:txBody>
      </p:sp>
    </p:spTree>
    <p:extLst>
      <p:ext uri="{BB962C8B-B14F-4D97-AF65-F5344CB8AC3E}">
        <p14:creationId xmlns:p14="http://schemas.microsoft.com/office/powerpoint/2010/main" val="488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8" grpId="1" build="allAtOnce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Cumulative &amp; Selective 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981" cy="4879976"/>
          </a:xfrm>
        </p:spPr>
        <p:txBody>
          <a:bodyPr>
            <a:normAutofit/>
          </a:bodyPr>
          <a:lstStyle/>
          <a:p>
            <a:r>
              <a:rPr lang="en-US" dirty="0"/>
              <a:t>Sender retransmits the seq #s it thinks aren’t received successfully yet</a:t>
            </a:r>
          </a:p>
          <a:p>
            <a:r>
              <a:rPr lang="en-US" dirty="0"/>
              <a:t>Pros &amp; cons: selective vs. cumulative ACKs</a:t>
            </a:r>
          </a:p>
          <a:p>
            <a:pPr lvl="1"/>
            <a:r>
              <a:rPr lang="en-US" dirty="0"/>
              <a:t>Precision of info available to sender</a:t>
            </a:r>
          </a:p>
          <a:p>
            <a:pPr lvl="1"/>
            <a:r>
              <a:rPr lang="en-US" dirty="0"/>
              <a:t>Redundancy of retransmissions</a:t>
            </a:r>
          </a:p>
          <a:p>
            <a:pPr lvl="1"/>
            <a:r>
              <a:rPr lang="en-US" dirty="0"/>
              <a:t>Packet header space</a:t>
            </a:r>
          </a:p>
          <a:p>
            <a:pPr lvl="1"/>
            <a:r>
              <a:rPr lang="en-US" dirty="0"/>
              <a:t>Complexity (and bugs) in transport software</a:t>
            </a:r>
          </a:p>
          <a:p>
            <a:r>
              <a:rPr lang="en-US" dirty="0"/>
              <a:t>On modern Linux, TCP uses selective ACKs by default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319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106F-9B36-C14D-8CB4-066B72F1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reliability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24BC3-8315-DD4A-B785-7DEDF48C7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7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on TCP packets for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uses metadata in the form of sequence #s and ACK #s</a:t>
            </a:r>
          </a:p>
          <a:p>
            <a:endParaRPr lang="en-US" dirty="0"/>
          </a:p>
          <a:p>
            <a:r>
              <a:rPr lang="en-US" dirty="0"/>
              <a:t>Where are these stored? Naturally, in the packet header!</a:t>
            </a:r>
          </a:p>
        </p:txBody>
      </p:sp>
    </p:spTree>
    <p:extLst>
      <p:ext uri="{BB962C8B-B14F-4D97-AF65-F5344CB8AC3E}">
        <p14:creationId xmlns:p14="http://schemas.microsoft.com/office/powerpoint/2010/main" val="306673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1" y="1796128"/>
            <a:ext cx="4235245" cy="4351338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dirty="0"/>
              <a:t>Source port, destination port (connection demultiplexing)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Size of the TCP header (in 32-bit words)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Basic error detection through checksums (similar to UDP)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4FFA4B-960A-F043-9642-FC6433AD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69" y="1690688"/>
            <a:ext cx="7227431" cy="48522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D1E0F-7D01-E74A-A783-3E732F3AC03C}"/>
              </a:ext>
            </a:extLst>
          </p:cNvPr>
          <p:cNvGrpSpPr/>
          <p:nvPr/>
        </p:nvGrpSpPr>
        <p:grpSpPr>
          <a:xfrm>
            <a:off x="4624126" y="4205325"/>
            <a:ext cx="3476426" cy="606885"/>
            <a:chOff x="6518063" y="2639961"/>
            <a:chExt cx="3476426" cy="6068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6B830-446A-0645-B066-6663362D71BF}"/>
                </a:ext>
              </a:extLst>
            </p:cNvPr>
            <p:cNvSpPr/>
            <p:nvPr/>
          </p:nvSpPr>
          <p:spPr>
            <a:xfrm>
              <a:off x="7462684" y="2639961"/>
              <a:ext cx="253180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BB0187-0A46-1049-87D7-60C454BCFF8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6518063" y="2890684"/>
              <a:ext cx="944621" cy="356162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8A80B-63F1-CF4C-B745-A954A3203B5C}"/>
              </a:ext>
            </a:extLst>
          </p:cNvPr>
          <p:cNvGrpSpPr/>
          <p:nvPr/>
        </p:nvGrpSpPr>
        <p:grpSpPr>
          <a:xfrm>
            <a:off x="4624126" y="2168012"/>
            <a:ext cx="6729674" cy="579185"/>
            <a:chOff x="4624126" y="2168012"/>
            <a:chExt cx="6729674" cy="57918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1E0F24-2D63-5B44-8C5D-2CE333389E84}"/>
                </a:ext>
              </a:extLst>
            </p:cNvPr>
            <p:cNvGrpSpPr/>
            <p:nvPr/>
          </p:nvGrpSpPr>
          <p:grpSpPr>
            <a:xfrm>
              <a:off x="4624126" y="2168012"/>
              <a:ext cx="6729674" cy="567123"/>
              <a:chOff x="3004261" y="2574283"/>
              <a:chExt cx="6729674" cy="56712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785B6A5-9DB1-ED45-87E3-A22F5D57B182}"/>
                  </a:ext>
                </a:extLst>
              </p:cNvPr>
              <p:cNvSpPr/>
              <p:nvPr/>
            </p:nvSpPr>
            <p:spPr>
              <a:xfrm>
                <a:off x="7462684" y="2639961"/>
                <a:ext cx="2271251" cy="501445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C961085-0D70-0F42-9BD2-82DFE83328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04261" y="2574283"/>
                <a:ext cx="4458425" cy="22791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69621-F0B7-0849-8A4C-2DD2ABB8EF5F}"/>
                </a:ext>
              </a:extLst>
            </p:cNvPr>
            <p:cNvSpPr/>
            <p:nvPr/>
          </p:nvSpPr>
          <p:spPr>
            <a:xfrm>
              <a:off x="5829301" y="2245752"/>
              <a:ext cx="2271251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6A65F0-5114-E241-B41E-28E9134B640D}"/>
              </a:ext>
            </a:extLst>
          </p:cNvPr>
          <p:cNvGrpSpPr/>
          <p:nvPr/>
        </p:nvGrpSpPr>
        <p:grpSpPr>
          <a:xfrm>
            <a:off x="4624126" y="3542544"/>
            <a:ext cx="1540700" cy="501445"/>
            <a:chOff x="7311656" y="2611190"/>
            <a:chExt cx="1540700" cy="5014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B8E9F9-029B-1A47-8B55-9558257A0BB7}"/>
                </a:ext>
              </a:extLst>
            </p:cNvPr>
            <p:cNvSpPr/>
            <p:nvPr/>
          </p:nvSpPr>
          <p:spPr>
            <a:xfrm>
              <a:off x="7878961" y="2611190"/>
              <a:ext cx="97339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12BD96-1F19-9941-8DED-E8B68C73F88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7311656" y="2861913"/>
              <a:ext cx="56730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7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1" y="1796128"/>
            <a:ext cx="4235245" cy="493013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/>
              <a:t>Identifies data in the packet from sender’s perspective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TCP uses byte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#s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Identifies the data being </a:t>
            </a:r>
            <a:r>
              <a:rPr lang="en-US" dirty="0" err="1"/>
              <a:t>ACKed</a:t>
            </a:r>
            <a:r>
              <a:rPr lang="en-US" dirty="0"/>
              <a:t> from the receiver’s perspective.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TCP uses 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# that the receiver is expecting. 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4FFA4B-960A-F043-9642-FC6433AD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69" y="1690688"/>
            <a:ext cx="7227431" cy="48522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E1E0F24-2D63-5B44-8C5D-2CE333389E84}"/>
              </a:ext>
            </a:extLst>
          </p:cNvPr>
          <p:cNvGrpSpPr/>
          <p:nvPr/>
        </p:nvGrpSpPr>
        <p:grpSpPr>
          <a:xfrm>
            <a:off x="4624126" y="2418735"/>
            <a:ext cx="5109809" cy="722671"/>
            <a:chOff x="4624126" y="2418735"/>
            <a:chExt cx="5109809" cy="7226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85B6A5-9DB1-ED45-87E3-A22F5D57B182}"/>
                </a:ext>
              </a:extLst>
            </p:cNvPr>
            <p:cNvSpPr/>
            <p:nvPr/>
          </p:nvSpPr>
          <p:spPr>
            <a:xfrm>
              <a:off x="7462684" y="2639961"/>
              <a:ext cx="2271251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961085-0D70-0F42-9BD2-82DFE83328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4126" y="2418735"/>
              <a:ext cx="2838559" cy="38346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D1E0F-7D01-E74A-A783-3E732F3AC03C}"/>
              </a:ext>
            </a:extLst>
          </p:cNvPr>
          <p:cNvGrpSpPr/>
          <p:nvPr/>
        </p:nvGrpSpPr>
        <p:grpSpPr>
          <a:xfrm>
            <a:off x="4624126" y="3028797"/>
            <a:ext cx="5109809" cy="1232399"/>
            <a:chOff x="4884680" y="2639961"/>
            <a:chExt cx="5109809" cy="12323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6B830-446A-0645-B066-6663362D71BF}"/>
                </a:ext>
              </a:extLst>
            </p:cNvPr>
            <p:cNvSpPr/>
            <p:nvPr/>
          </p:nvSpPr>
          <p:spPr>
            <a:xfrm>
              <a:off x="7462684" y="2639961"/>
              <a:ext cx="253180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BB0187-0A46-1049-87D7-60C454BCFF8E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>
              <a:off x="4884680" y="2988545"/>
              <a:ext cx="2578004" cy="88381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43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8924-BD56-3A4B-BF05-74B53EF3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a TCP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96C3-4F7A-7D48-90A4-E13837CB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Courier" pitchFamily="2" charset="0"/>
              </a:rPr>
              <a:t>sudo</a:t>
            </a:r>
            <a:r>
              <a:rPr lang="en-IN" dirty="0">
                <a:latin typeface="Courier" pitchFamily="2" charset="0"/>
              </a:rPr>
              <a:t> </a:t>
            </a:r>
            <a:r>
              <a:rPr lang="en-IN" dirty="0" err="1">
                <a:latin typeface="Courier" pitchFamily="2" charset="0"/>
              </a:rPr>
              <a:t>tcpdump</a:t>
            </a:r>
            <a:r>
              <a:rPr lang="en-IN" dirty="0">
                <a:latin typeface="Courier" pitchFamily="2" charset="0"/>
              </a:rPr>
              <a:t> -</a:t>
            </a:r>
            <a:r>
              <a:rPr lang="en-IN" dirty="0" err="1">
                <a:latin typeface="Courier" pitchFamily="2" charset="0"/>
              </a:rPr>
              <a:t>i</a:t>
            </a:r>
            <a:r>
              <a:rPr lang="en-IN" dirty="0">
                <a:latin typeface="Courier" pitchFamily="2" charset="0"/>
              </a:rPr>
              <a:t> eno1 </a:t>
            </a:r>
            <a:r>
              <a:rPr lang="en-IN" dirty="0" err="1">
                <a:latin typeface="Courier" pitchFamily="2" charset="0"/>
              </a:rPr>
              <a:t>tcp</a:t>
            </a:r>
            <a:r>
              <a:rPr lang="en-IN" dirty="0">
                <a:latin typeface="Courier" pitchFamily="2" charset="0"/>
              </a:rPr>
              <a:t> </a:t>
            </a:r>
            <a:r>
              <a:rPr lang="en-IN" dirty="0" err="1">
                <a:latin typeface="Courier" pitchFamily="2" charset="0"/>
              </a:rPr>
              <a:t>portrange</a:t>
            </a:r>
            <a:r>
              <a:rPr lang="en-IN" dirty="0">
                <a:latin typeface="Courier" pitchFamily="2" charset="0"/>
              </a:rPr>
              <a:t> 56000-56010</a:t>
            </a:r>
          </a:p>
          <a:p>
            <a:endParaRPr lang="en-IN" dirty="0">
              <a:latin typeface="Courier" pitchFamily="2" charset="0"/>
            </a:endParaRPr>
          </a:p>
          <a:p>
            <a:r>
              <a:rPr lang="en-IN" dirty="0">
                <a:latin typeface="Courier" pitchFamily="2" charset="0"/>
              </a:rPr>
              <a:t>curl --local-port 56000-56010 https://</a:t>
            </a:r>
            <a:r>
              <a:rPr lang="en-IN" dirty="0" err="1">
                <a:latin typeface="Courier" pitchFamily="2" charset="0"/>
              </a:rPr>
              <a:t>www.google.com</a:t>
            </a:r>
            <a:r>
              <a:rPr lang="en-IN" dirty="0">
                <a:latin typeface="Courier" pitchFamily="2" charset="0"/>
              </a:rPr>
              <a:t> &gt; </a:t>
            </a:r>
            <a:r>
              <a:rPr lang="en-IN" dirty="0" err="1">
                <a:latin typeface="Courier" pitchFamily="2" charset="0"/>
              </a:rPr>
              <a:t>output.html</a:t>
            </a:r>
            <a:endParaRPr lang="en-IN" dirty="0">
              <a:latin typeface="Courier" pitchFamily="2" charset="0"/>
            </a:endParaRPr>
          </a:p>
          <a:p>
            <a:endParaRPr lang="en-IN" dirty="0">
              <a:latin typeface="Courier" pitchFamily="2" charset="0"/>
            </a:endParaRPr>
          </a:p>
          <a:p>
            <a:r>
              <a:rPr lang="en-IN" dirty="0"/>
              <a:t>Bonus: Try crafting TCP packets with </a:t>
            </a:r>
            <a:r>
              <a:rPr lang="en-IN" dirty="0" err="1">
                <a:latin typeface="Courier" pitchFamily="2" charset="0"/>
              </a:rPr>
              <a:t>scapy</a:t>
            </a:r>
            <a:r>
              <a:rPr lang="en-IN" dirty="0">
                <a:latin typeface="Courier" pitchFamily="2" charset="0"/>
              </a:rPr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2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28248" y="23069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Buffering and Ordering in TCP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2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61C6-CA85-7A49-8902-8ABCE2AA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Buffers at the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23F0B-602F-DE4F-A986-5B7FDF741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9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pic>
        <p:nvPicPr>
          <p:cNvPr id="12" name="Picture 11" descr="A piece of cake on a plate&#10;&#10;Description automatically generated">
            <a:extLst>
              <a:ext uri="{FF2B5EF4-FFF2-40B4-BE49-F238E27FC236}">
                <a16:creationId xmlns:a16="http://schemas.microsoft.com/office/drawing/2014/main" id="{8F51016F-AD39-C542-BE76-85F5C31A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7" y="1554505"/>
            <a:ext cx="2265987" cy="1699490"/>
          </a:xfrm>
          <a:prstGeom prst="rect">
            <a:avLst/>
          </a:prstGeom>
        </p:spPr>
      </p:pic>
      <p:pic>
        <p:nvPicPr>
          <p:cNvPr id="13" name="Picture 12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6B41F76E-802C-1448-A141-BB1907FF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72" y="1579317"/>
            <a:ext cx="1104982" cy="800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D5503-113A-6443-BB7A-5540B5AECB30}"/>
              </a:ext>
            </a:extLst>
          </p:cNvPr>
          <p:cNvSpPr txBox="1"/>
          <p:nvPr/>
        </p:nvSpPr>
        <p:spPr>
          <a:xfrm rot="485961">
            <a:off x="1204574" y="2070710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Tp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layer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7A8332-FC69-D943-97EC-6B4A76CCE3F0}"/>
              </a:ext>
            </a:extLst>
          </p:cNvPr>
          <p:cNvSpPr txBox="1"/>
          <p:nvPr/>
        </p:nvSpPr>
        <p:spPr>
          <a:xfrm>
            <a:off x="4068675" y="1474601"/>
            <a:ext cx="434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TCP: </a:t>
            </a:r>
            <a:r>
              <a:rPr lang="en-US" sz="2400" dirty="0">
                <a:latin typeface="Helvetica" pitchFamily="2" charset="0"/>
              </a:rPr>
              <a:t>Connection-oriented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74644-E356-6D43-B077-7DD65AAA8218}"/>
              </a:ext>
            </a:extLst>
          </p:cNvPr>
          <p:cNvSpPr txBox="1"/>
          <p:nvPr/>
        </p:nvSpPr>
        <p:spPr>
          <a:xfrm>
            <a:off x="1020322" y="3376362"/>
            <a:ext cx="304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Stop and Wait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1933FC-F134-8D4F-888D-A83A410B24AF}"/>
              </a:ext>
            </a:extLst>
          </p:cNvPr>
          <p:cNvCxnSpPr>
            <a:cxnSpLocks/>
          </p:cNvCxnSpPr>
          <p:nvPr/>
        </p:nvCxnSpPr>
        <p:spPr>
          <a:xfrm>
            <a:off x="1127800" y="4080482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350629-159A-184D-99AC-21E675891AD1}"/>
              </a:ext>
            </a:extLst>
          </p:cNvPr>
          <p:cNvCxnSpPr>
            <a:cxnSpLocks/>
          </p:cNvCxnSpPr>
          <p:nvPr/>
        </p:nvCxnSpPr>
        <p:spPr>
          <a:xfrm>
            <a:off x="1328585" y="4157649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4112AF-0D4F-C14C-818D-6D2D33F04BD2}"/>
              </a:ext>
            </a:extLst>
          </p:cNvPr>
          <p:cNvGrpSpPr/>
          <p:nvPr/>
        </p:nvGrpSpPr>
        <p:grpSpPr>
          <a:xfrm>
            <a:off x="3265263" y="4180419"/>
            <a:ext cx="515705" cy="320943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59AA93C-7019-F943-8BF4-05432F21F4D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4A183B3-87A1-5B4A-8920-D26EA71007E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6A3B4D-1F23-AC4D-A497-A1E28B24F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E31741-4581-104A-9217-2B14CB01284C}"/>
              </a:ext>
            </a:extLst>
          </p:cNvPr>
          <p:cNvCxnSpPr>
            <a:cxnSpLocks/>
          </p:cNvCxnSpPr>
          <p:nvPr/>
        </p:nvCxnSpPr>
        <p:spPr>
          <a:xfrm flipH="1">
            <a:off x="1255005" y="4858461"/>
            <a:ext cx="2591357" cy="893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15A39B-4125-6646-8A2C-58075C46468A}"/>
              </a:ext>
            </a:extLst>
          </p:cNvPr>
          <p:cNvGrpSpPr/>
          <p:nvPr/>
        </p:nvGrpSpPr>
        <p:grpSpPr>
          <a:xfrm>
            <a:off x="2972198" y="5343382"/>
            <a:ext cx="453882" cy="281889"/>
            <a:chOff x="9342783" y="1192696"/>
            <a:chExt cx="2011017" cy="101941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F145CEE-6D98-A541-A936-534F12BD6D6E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DA11BA-7DBA-3748-A618-3C8C6070B83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262D75-D806-4B47-9649-016E9B316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37BCD0-B261-984D-9503-76AB9327D5EA}"/>
              </a:ext>
            </a:extLst>
          </p:cNvPr>
          <p:cNvCxnSpPr/>
          <p:nvPr/>
        </p:nvCxnSpPr>
        <p:spPr>
          <a:xfrm>
            <a:off x="1297648" y="6184261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A680BF-7352-074B-B8BA-72C8C0EB6E31}"/>
              </a:ext>
            </a:extLst>
          </p:cNvPr>
          <p:cNvCxnSpPr>
            <a:cxnSpLocks/>
          </p:cNvCxnSpPr>
          <p:nvPr/>
        </p:nvCxnSpPr>
        <p:spPr>
          <a:xfrm>
            <a:off x="1328585" y="4194457"/>
            <a:ext cx="0" cy="143216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47F653-83A6-6A41-AF52-A40D02306F52}"/>
              </a:ext>
            </a:extLst>
          </p:cNvPr>
          <p:cNvSpPr txBox="1"/>
          <p:nvPr/>
        </p:nvSpPr>
        <p:spPr>
          <a:xfrm rot="5400000">
            <a:off x="1054256" y="4807605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4480B9-6CCF-F34A-AD82-4E540792BB6B}"/>
              </a:ext>
            </a:extLst>
          </p:cNvPr>
          <p:cNvSpPr txBox="1"/>
          <p:nvPr/>
        </p:nvSpPr>
        <p:spPr>
          <a:xfrm>
            <a:off x="1167225" y="6256534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659B3A-52FE-0340-ADB2-F9A6ACD4C6A4}"/>
              </a:ext>
            </a:extLst>
          </p:cNvPr>
          <p:cNvSpPr txBox="1"/>
          <p:nvPr/>
        </p:nvSpPr>
        <p:spPr>
          <a:xfrm>
            <a:off x="3064431" y="3865173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E1C5E6-3D9E-9646-BF0A-B106146F896F}"/>
              </a:ext>
            </a:extLst>
          </p:cNvPr>
          <p:cNvSpPr txBox="1"/>
          <p:nvPr/>
        </p:nvSpPr>
        <p:spPr>
          <a:xfrm>
            <a:off x="3013569" y="5721355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EBF595-7399-0E42-BD61-8C5539776E8F}"/>
              </a:ext>
            </a:extLst>
          </p:cNvPr>
          <p:cNvCxnSpPr>
            <a:cxnSpLocks/>
          </p:cNvCxnSpPr>
          <p:nvPr/>
        </p:nvCxnSpPr>
        <p:spPr>
          <a:xfrm>
            <a:off x="1266713" y="6236903"/>
            <a:ext cx="2667577" cy="302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5C93B1-61B2-1D4A-AC6F-DE6790E7850C}"/>
              </a:ext>
            </a:extLst>
          </p:cNvPr>
          <p:cNvSpPr txBox="1"/>
          <p:nvPr/>
        </p:nvSpPr>
        <p:spPr>
          <a:xfrm rot="464203">
            <a:off x="2128514" y="6421617"/>
            <a:ext cx="151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C23814-AA84-A84E-A9C3-314B9AED687B}"/>
              </a:ext>
            </a:extLst>
          </p:cNvPr>
          <p:cNvSpPr txBox="1"/>
          <p:nvPr/>
        </p:nvSpPr>
        <p:spPr>
          <a:xfrm>
            <a:off x="2341651" y="5333636"/>
            <a:ext cx="8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7365AD0-6727-9D4E-8DFE-CCB1C0760BBC}"/>
              </a:ext>
            </a:extLst>
          </p:cNvPr>
          <p:cNvCxnSpPr>
            <a:cxnSpLocks/>
          </p:cNvCxnSpPr>
          <p:nvPr/>
        </p:nvCxnSpPr>
        <p:spPr>
          <a:xfrm>
            <a:off x="4013126" y="4096973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A4F320-A7B5-7E46-A762-C49260122F8A}"/>
              </a:ext>
            </a:extLst>
          </p:cNvPr>
          <p:cNvGrpSpPr/>
          <p:nvPr/>
        </p:nvGrpSpPr>
        <p:grpSpPr>
          <a:xfrm>
            <a:off x="3192431" y="6047696"/>
            <a:ext cx="515705" cy="320943"/>
            <a:chOff x="9342783" y="1192696"/>
            <a:chExt cx="2011017" cy="101941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C87E58C7-98C9-BF41-920D-F6AF28ADE4F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C667B5-5E73-D344-93D7-E1F5A33771A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313F45A-F7D4-BE4A-90D5-6875599FC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7C0201D-72DC-CA41-B7F1-5C6827FC0A8E}"/>
              </a:ext>
            </a:extLst>
          </p:cNvPr>
          <p:cNvSpPr txBox="1"/>
          <p:nvPr/>
        </p:nvSpPr>
        <p:spPr>
          <a:xfrm>
            <a:off x="8322591" y="1231644"/>
            <a:ext cx="3717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Pipelined Reliability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1B1381F-2CD5-424C-B16D-7D25B1CC9E61}"/>
              </a:ext>
            </a:extLst>
          </p:cNvPr>
          <p:cNvCxnSpPr>
            <a:cxnSpLocks/>
          </p:cNvCxnSpPr>
          <p:nvPr/>
        </p:nvCxnSpPr>
        <p:spPr>
          <a:xfrm>
            <a:off x="8792919" y="1938263"/>
            <a:ext cx="0" cy="3364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5805E2E-1B30-C44C-BE62-8515CE4EC745}"/>
              </a:ext>
            </a:extLst>
          </p:cNvPr>
          <p:cNvCxnSpPr>
            <a:cxnSpLocks/>
          </p:cNvCxnSpPr>
          <p:nvPr/>
        </p:nvCxnSpPr>
        <p:spPr>
          <a:xfrm>
            <a:off x="8993704" y="201543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F8B0844-7773-0E4A-834F-24B5FE0768E4}"/>
              </a:ext>
            </a:extLst>
          </p:cNvPr>
          <p:cNvGrpSpPr/>
          <p:nvPr/>
        </p:nvGrpSpPr>
        <p:grpSpPr>
          <a:xfrm>
            <a:off x="10930382" y="2038200"/>
            <a:ext cx="515705" cy="320943"/>
            <a:chOff x="9342783" y="1192696"/>
            <a:chExt cx="2011017" cy="1019419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A5A68CD-27CF-1F48-AAD2-EACFDE563C8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E514C3B-1226-8544-A917-94C58A3F8AF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E33B4CD-CE62-994A-8D19-A28145FF3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F7A8B5D-F217-914B-9B2A-8A8CF059527B}"/>
              </a:ext>
            </a:extLst>
          </p:cNvPr>
          <p:cNvSpPr txBox="1"/>
          <p:nvPr/>
        </p:nvSpPr>
        <p:spPr>
          <a:xfrm rot="736554">
            <a:off x="9573557" y="191710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3FE58D0-F0AD-D743-8C46-E65823F7773F}"/>
              </a:ext>
            </a:extLst>
          </p:cNvPr>
          <p:cNvCxnSpPr>
            <a:cxnSpLocks/>
          </p:cNvCxnSpPr>
          <p:nvPr/>
        </p:nvCxnSpPr>
        <p:spPr>
          <a:xfrm>
            <a:off x="11678245" y="1954754"/>
            <a:ext cx="0" cy="3331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635CAF-5E37-D046-95C0-33DC9F01B5FE}"/>
              </a:ext>
            </a:extLst>
          </p:cNvPr>
          <p:cNvCxnSpPr>
            <a:cxnSpLocks/>
          </p:cNvCxnSpPr>
          <p:nvPr/>
        </p:nvCxnSpPr>
        <p:spPr>
          <a:xfrm>
            <a:off x="8993703" y="226837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DC8C112-CB17-1844-94CC-DAC20F2F5288}"/>
              </a:ext>
            </a:extLst>
          </p:cNvPr>
          <p:cNvCxnSpPr>
            <a:cxnSpLocks/>
          </p:cNvCxnSpPr>
          <p:nvPr/>
        </p:nvCxnSpPr>
        <p:spPr>
          <a:xfrm>
            <a:off x="8993702" y="253386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772A07E-130E-D74E-A87A-2CC59A0F5C94}"/>
              </a:ext>
            </a:extLst>
          </p:cNvPr>
          <p:cNvCxnSpPr>
            <a:cxnSpLocks/>
          </p:cNvCxnSpPr>
          <p:nvPr/>
        </p:nvCxnSpPr>
        <p:spPr>
          <a:xfrm>
            <a:off x="8666662" y="2002288"/>
            <a:ext cx="0" cy="290825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8D76922-BACA-F042-9808-342D40708BF2}"/>
              </a:ext>
            </a:extLst>
          </p:cNvPr>
          <p:cNvSpPr txBox="1"/>
          <p:nvPr/>
        </p:nvSpPr>
        <p:spPr>
          <a:xfrm rot="5400000">
            <a:off x="8530622" y="3302651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6D90A2-2AF7-3C4C-9FF7-C329354E7D37}"/>
              </a:ext>
            </a:extLst>
          </p:cNvPr>
          <p:cNvCxnSpPr>
            <a:cxnSpLocks/>
          </p:cNvCxnSpPr>
          <p:nvPr/>
        </p:nvCxnSpPr>
        <p:spPr>
          <a:xfrm flipH="1">
            <a:off x="8885222" y="2566163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A02B7C-0B7C-E147-961D-B89091E87E4F}"/>
              </a:ext>
            </a:extLst>
          </p:cNvPr>
          <p:cNvCxnSpPr>
            <a:cxnSpLocks/>
          </p:cNvCxnSpPr>
          <p:nvPr/>
        </p:nvCxnSpPr>
        <p:spPr>
          <a:xfrm>
            <a:off x="8968622" y="284206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BBAAFB0-50F6-1C43-9305-D04896C34D97}"/>
              </a:ext>
            </a:extLst>
          </p:cNvPr>
          <p:cNvSpPr txBox="1"/>
          <p:nvPr/>
        </p:nvSpPr>
        <p:spPr>
          <a:xfrm>
            <a:off x="8901162" y="5339317"/>
            <a:ext cx="3343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Q2. Which packets were successfully delivered?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B41050E-2C6A-7448-8E88-856824126AAF}"/>
              </a:ext>
            </a:extLst>
          </p:cNvPr>
          <p:cNvSpPr txBox="1"/>
          <p:nvPr/>
        </p:nvSpPr>
        <p:spPr>
          <a:xfrm>
            <a:off x="8874471" y="6076902"/>
            <a:ext cx="35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Q3. Which packets should the sender retransmit?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AFE0DF-7AB4-3F48-AA8B-5389D070C518}"/>
              </a:ext>
            </a:extLst>
          </p:cNvPr>
          <p:cNvSpPr txBox="1"/>
          <p:nvPr/>
        </p:nvSpPr>
        <p:spPr>
          <a:xfrm>
            <a:off x="4361772" y="2152206"/>
            <a:ext cx="3563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Q1. Which packets are currently in flight?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C91456-A56E-E541-BE64-03AEFDCABDA5}"/>
              </a:ext>
            </a:extLst>
          </p:cNvPr>
          <p:cNvSpPr txBox="1"/>
          <p:nvPr/>
        </p:nvSpPr>
        <p:spPr>
          <a:xfrm rot="746861">
            <a:off x="9516242" y="2183923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58EDD7-ADB8-EF42-B707-1C2D82F4A11C}"/>
              </a:ext>
            </a:extLst>
          </p:cNvPr>
          <p:cNvSpPr txBox="1"/>
          <p:nvPr/>
        </p:nvSpPr>
        <p:spPr>
          <a:xfrm rot="746861">
            <a:off x="9434446" y="2439750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991F27E-689B-8B4D-A32F-D4B4949506BF}"/>
              </a:ext>
            </a:extLst>
          </p:cNvPr>
          <p:cNvSpPr txBox="1"/>
          <p:nvPr/>
        </p:nvSpPr>
        <p:spPr>
          <a:xfrm rot="746861">
            <a:off x="9350645" y="270573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3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335EAEC-5081-6C4C-A73D-BE73DE3F0F1C}"/>
              </a:ext>
            </a:extLst>
          </p:cNvPr>
          <p:cNvGrpSpPr/>
          <p:nvPr/>
        </p:nvGrpSpPr>
        <p:grpSpPr>
          <a:xfrm>
            <a:off x="4252105" y="3159517"/>
            <a:ext cx="4064955" cy="417751"/>
            <a:chOff x="4322691" y="3757484"/>
            <a:chExt cx="4064955" cy="41775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C101F27-BA67-B04A-A326-469F8F59E0EC}"/>
                </a:ext>
              </a:extLst>
            </p:cNvPr>
            <p:cNvGrpSpPr/>
            <p:nvPr/>
          </p:nvGrpSpPr>
          <p:grpSpPr>
            <a:xfrm>
              <a:off x="4766168" y="3765088"/>
              <a:ext cx="451030" cy="410147"/>
              <a:chOff x="4512954" y="3550990"/>
              <a:chExt cx="451030" cy="410147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8426E74-598F-9C43-93DC-5390B61D4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9A8C71A-1D3B-D04D-8CF6-37F405DEE278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FC23C84-A9E4-904A-9C71-BACFBECD1CFA}"/>
                </a:ext>
              </a:extLst>
            </p:cNvPr>
            <p:cNvGrpSpPr/>
            <p:nvPr/>
          </p:nvGrpSpPr>
          <p:grpSpPr>
            <a:xfrm>
              <a:off x="5215587" y="3764768"/>
              <a:ext cx="451030" cy="410147"/>
              <a:chOff x="4512954" y="3550990"/>
              <a:chExt cx="451030" cy="410147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ECAD1BBD-E941-6146-813E-E72C56025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FFDA7BB-FB6B-4143-B87B-3D98221309E7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4803C4D-62DC-1A4D-83ED-1C0584231BB5}"/>
                </a:ext>
              </a:extLst>
            </p:cNvPr>
            <p:cNvGrpSpPr/>
            <p:nvPr/>
          </p:nvGrpSpPr>
          <p:grpSpPr>
            <a:xfrm>
              <a:off x="5665006" y="3762340"/>
              <a:ext cx="451030" cy="410147"/>
              <a:chOff x="4512954" y="3550990"/>
              <a:chExt cx="451030" cy="410147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6135BA2-51AC-734C-9A52-823853E58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163DC47-BA6A-7F4B-BF60-93680E3A2F80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B019C57-B651-EE40-8396-9CC9C320CF57}"/>
                </a:ext>
              </a:extLst>
            </p:cNvPr>
            <p:cNvGrpSpPr/>
            <p:nvPr/>
          </p:nvGrpSpPr>
          <p:grpSpPr>
            <a:xfrm>
              <a:off x="6111886" y="3762340"/>
              <a:ext cx="451030" cy="410147"/>
              <a:chOff x="4512954" y="3550990"/>
              <a:chExt cx="451030" cy="410147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548AB7F-3648-3A45-9754-E2DAAA1FC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8D5D305-B0FB-3847-8390-81251D430D8A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89C7591-6680-9842-9087-C03BC7F8C297}"/>
                </a:ext>
              </a:extLst>
            </p:cNvPr>
            <p:cNvGrpSpPr/>
            <p:nvPr/>
          </p:nvGrpSpPr>
          <p:grpSpPr>
            <a:xfrm>
              <a:off x="6565403" y="3762340"/>
              <a:ext cx="451030" cy="410147"/>
              <a:chOff x="4512954" y="3550990"/>
              <a:chExt cx="451030" cy="41014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7631CCF-81FA-4646-8D40-C3FB6BF14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A2B26B9-E460-3A45-BE77-AEE3E09FA9F2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61E3BC1-6767-4D43-B405-3CDB59C6F629}"/>
                </a:ext>
              </a:extLst>
            </p:cNvPr>
            <p:cNvGrpSpPr/>
            <p:nvPr/>
          </p:nvGrpSpPr>
          <p:grpSpPr>
            <a:xfrm>
              <a:off x="7014822" y="3759912"/>
              <a:ext cx="451030" cy="410147"/>
              <a:chOff x="4512954" y="3550990"/>
              <a:chExt cx="451030" cy="410147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2F445C6-C43F-2D4F-AF34-711A74E5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05A6EDE-5B8A-0146-A568-E0E51EE653A9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61936A3-514A-2245-BC61-3532F0A04BB8}"/>
                </a:ext>
              </a:extLst>
            </p:cNvPr>
            <p:cNvGrpSpPr/>
            <p:nvPr/>
          </p:nvGrpSpPr>
          <p:grpSpPr>
            <a:xfrm>
              <a:off x="7473934" y="3757484"/>
              <a:ext cx="451030" cy="410147"/>
              <a:chOff x="4512954" y="3550990"/>
              <a:chExt cx="451030" cy="410147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806CF3A-4AD6-9E45-8DFD-85374DB94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EF0C85E-E8D8-9E44-9765-371F733CEB14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B1A40DB-F138-F841-AD2F-397127EEF8C3}"/>
                </a:ext>
              </a:extLst>
            </p:cNvPr>
            <p:cNvGrpSpPr/>
            <p:nvPr/>
          </p:nvGrpSpPr>
          <p:grpSpPr>
            <a:xfrm>
              <a:off x="7936616" y="3757484"/>
              <a:ext cx="451030" cy="410147"/>
              <a:chOff x="4512954" y="3550990"/>
              <a:chExt cx="451030" cy="410147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FD8666B-7224-F74B-928B-F06C85F8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DDF8497-D7CA-E343-AB47-4F285779AEAE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C499A995-316F-7948-856B-C9FE1173294C}"/>
                </a:ext>
              </a:extLst>
            </p:cNvPr>
            <p:cNvGrpSpPr/>
            <p:nvPr/>
          </p:nvGrpSpPr>
          <p:grpSpPr>
            <a:xfrm>
              <a:off x="4322691" y="3764118"/>
              <a:ext cx="451030" cy="410147"/>
              <a:chOff x="4512954" y="3550990"/>
              <a:chExt cx="451030" cy="410147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7F980E07-247F-014B-BCAE-CAB7A14AF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377050C-E068-0E48-871F-B1AFFCACA42F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0C4100B-6097-4E40-B122-539E3839605A}"/>
              </a:ext>
            </a:extLst>
          </p:cNvPr>
          <p:cNvCxnSpPr>
            <a:cxnSpLocks/>
          </p:cNvCxnSpPr>
          <p:nvPr/>
        </p:nvCxnSpPr>
        <p:spPr>
          <a:xfrm flipH="1">
            <a:off x="8885222" y="2830489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E3FD696-40B5-F940-8A2B-81428943E566}"/>
              </a:ext>
            </a:extLst>
          </p:cNvPr>
          <p:cNvCxnSpPr>
            <a:cxnSpLocks/>
          </p:cNvCxnSpPr>
          <p:nvPr/>
        </p:nvCxnSpPr>
        <p:spPr>
          <a:xfrm flipH="1">
            <a:off x="8885222" y="3104060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16F5A9D-9CFC-A046-BC7D-EF62E96AF1FB}"/>
              </a:ext>
            </a:extLst>
          </p:cNvPr>
          <p:cNvCxnSpPr>
            <a:cxnSpLocks/>
          </p:cNvCxnSpPr>
          <p:nvPr/>
        </p:nvCxnSpPr>
        <p:spPr>
          <a:xfrm flipH="1">
            <a:off x="8874471" y="3400040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62560FD-C1B2-B046-A85D-5FD7EA5730AA}"/>
              </a:ext>
            </a:extLst>
          </p:cNvPr>
          <p:cNvGrpSpPr/>
          <p:nvPr/>
        </p:nvGrpSpPr>
        <p:grpSpPr>
          <a:xfrm>
            <a:off x="5029384" y="2842065"/>
            <a:ext cx="3584766" cy="1988341"/>
            <a:chOff x="5029384" y="2842065"/>
            <a:chExt cx="3584766" cy="1988341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371AE2E-F430-CC41-9C04-B9EE31B26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5640" y="3587356"/>
              <a:ext cx="0" cy="5039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6FC33ABD-6147-6B45-9213-AD5C16DBF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905" y="3600439"/>
              <a:ext cx="0" cy="5039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63665F2-B7D3-374D-977B-156D615B392D}"/>
                </a:ext>
              </a:extLst>
            </p:cNvPr>
            <p:cNvSpPr txBox="1"/>
            <p:nvPr/>
          </p:nvSpPr>
          <p:spPr>
            <a:xfrm>
              <a:off x="5029384" y="4170448"/>
              <a:ext cx="981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Latest </a:t>
              </a:r>
            </a:p>
            <a:p>
              <a:pPr algn="l"/>
              <a:r>
                <a:rPr lang="en-US" dirty="0" err="1">
                  <a:latin typeface="Helvetica" pitchFamily="2" charset="0"/>
                </a:rPr>
                <a:t>ACK’ed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5711A55-1F61-0844-8C46-4411E904FF13}"/>
                </a:ext>
              </a:extLst>
            </p:cNvPr>
            <p:cNvSpPr txBox="1"/>
            <p:nvPr/>
          </p:nvSpPr>
          <p:spPr>
            <a:xfrm>
              <a:off x="6357815" y="4184075"/>
              <a:ext cx="2256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Latest transmitted (or) acceptable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0F8E4958-5E3E-8A42-BD74-92832D785F5B}"/>
                </a:ext>
              </a:extLst>
            </p:cNvPr>
            <p:cNvSpPr/>
            <p:nvPr/>
          </p:nvSpPr>
          <p:spPr>
            <a:xfrm>
              <a:off x="5485237" y="2842065"/>
              <a:ext cx="1492085" cy="115033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54391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985BF29A-EB07-5544-84D1-ED3C49B43701}"/>
              </a:ext>
            </a:extLst>
          </p:cNvPr>
          <p:cNvSpPr txBox="1"/>
          <p:nvPr/>
        </p:nvSpPr>
        <p:spPr>
          <a:xfrm>
            <a:off x="4725820" y="4945074"/>
            <a:ext cx="393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pkts after a drop?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871FA84-E674-4345-A49D-126397FCC9FD}"/>
              </a:ext>
            </a:extLst>
          </p:cNvPr>
          <p:cNvCxnSpPr>
            <a:cxnSpLocks/>
          </p:cNvCxnSpPr>
          <p:nvPr/>
        </p:nvCxnSpPr>
        <p:spPr>
          <a:xfrm flipH="1">
            <a:off x="4775063" y="5460595"/>
            <a:ext cx="437108" cy="3088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8CD61EF-819C-1748-9434-C7AB95EE4F65}"/>
              </a:ext>
            </a:extLst>
          </p:cNvPr>
          <p:cNvSpPr txBox="1"/>
          <p:nvPr/>
        </p:nvSpPr>
        <p:spPr>
          <a:xfrm>
            <a:off x="4422528" y="5769143"/>
            <a:ext cx="1229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??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04BFE0A-C7D0-394F-8A9D-9A50D75D4AC7}"/>
              </a:ext>
            </a:extLst>
          </p:cNvPr>
          <p:cNvSpPr txBox="1"/>
          <p:nvPr/>
        </p:nvSpPr>
        <p:spPr>
          <a:xfrm>
            <a:off x="4326434" y="5369033"/>
            <a:ext cx="56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No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ABA21EB-AB90-AD48-A52D-E8895A46FA9B}"/>
              </a:ext>
            </a:extLst>
          </p:cNvPr>
          <p:cNvCxnSpPr>
            <a:cxnSpLocks/>
          </p:cNvCxnSpPr>
          <p:nvPr/>
        </p:nvCxnSpPr>
        <p:spPr>
          <a:xfrm>
            <a:off x="7061892" y="5418367"/>
            <a:ext cx="277695" cy="4478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33C00EB-55BF-4641-8579-6BC553F7BCF0}"/>
              </a:ext>
            </a:extLst>
          </p:cNvPr>
          <p:cNvSpPr txBox="1"/>
          <p:nvPr/>
        </p:nvSpPr>
        <p:spPr>
          <a:xfrm>
            <a:off x="6297956" y="5868478"/>
            <a:ext cx="237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What ACK no?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469B76C-6EDA-4646-A7D0-B8100E00256B}"/>
              </a:ext>
            </a:extLst>
          </p:cNvPr>
          <p:cNvSpPr txBox="1"/>
          <p:nvPr/>
        </p:nvSpPr>
        <p:spPr>
          <a:xfrm>
            <a:off x="7366850" y="5511143"/>
            <a:ext cx="772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Yes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8233887-4CFB-3143-9F69-A09610BBF8C5}"/>
              </a:ext>
            </a:extLst>
          </p:cNvPr>
          <p:cNvSpPr txBox="1"/>
          <p:nvPr/>
        </p:nvSpPr>
        <p:spPr>
          <a:xfrm>
            <a:off x="3828292" y="2815885"/>
            <a:ext cx="214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Sliding windows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DAA223F-3517-5C45-8177-4C5EAC8DD45E}"/>
              </a:ext>
            </a:extLst>
          </p:cNvPr>
          <p:cNvSpPr/>
          <p:nvPr/>
        </p:nvSpPr>
        <p:spPr>
          <a:xfrm rot="19640621">
            <a:off x="10547085" y="3632016"/>
            <a:ext cx="759772" cy="3677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4638AF8-901A-7141-805E-DFBACD15E481}"/>
              </a:ext>
            </a:extLst>
          </p:cNvPr>
          <p:cNvSpPr txBox="1"/>
          <p:nvPr/>
        </p:nvSpPr>
        <p:spPr>
          <a:xfrm rot="19723867">
            <a:off x="9245541" y="3274090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60EE458-3EFA-7943-9334-93C6A1EAC755}"/>
              </a:ext>
            </a:extLst>
          </p:cNvPr>
          <p:cNvSpPr txBox="1"/>
          <p:nvPr/>
        </p:nvSpPr>
        <p:spPr>
          <a:xfrm rot="19723867">
            <a:off x="9357446" y="3518097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79924BB-6B73-6043-B1CA-E6895D40DF96}"/>
              </a:ext>
            </a:extLst>
          </p:cNvPr>
          <p:cNvSpPr txBox="1"/>
          <p:nvPr/>
        </p:nvSpPr>
        <p:spPr>
          <a:xfrm rot="19723867">
            <a:off x="9469348" y="3726272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C9507A-0627-7049-B3BA-6E8AC3A1C396}"/>
              </a:ext>
            </a:extLst>
          </p:cNvPr>
          <p:cNvSpPr txBox="1"/>
          <p:nvPr/>
        </p:nvSpPr>
        <p:spPr>
          <a:xfrm rot="19723867">
            <a:off x="9581251" y="3944384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4</a:t>
            </a:r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0.0401 0.004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5" grpId="0"/>
      <p:bldP spid="39" grpId="0"/>
      <p:bldP spid="45" grpId="0"/>
      <p:bldP spid="46" grpId="0"/>
      <p:bldP spid="47" grpId="0"/>
      <p:bldP spid="53" grpId="0"/>
      <p:bldP spid="53" grpId="1"/>
      <p:bldP spid="20" grpId="0"/>
      <p:bldP spid="69" grpId="0"/>
      <p:bldP spid="77" grpId="0"/>
      <p:bldP spid="85" grpId="0"/>
      <p:bldP spid="92" grpId="0"/>
      <p:bldP spid="93" grpId="0"/>
      <p:bldP spid="95" grpId="0"/>
      <p:bldP spid="96" grpId="0"/>
      <p:bldP spid="98" grpId="0"/>
      <p:bldP spid="98" grpId="1"/>
      <p:bldP spid="99" grpId="0"/>
      <p:bldP spid="161" grpId="0"/>
      <p:bldP spid="164" grpId="0"/>
      <p:bldP spid="165" grpId="0"/>
      <p:bldP spid="167" grpId="0"/>
      <p:bldP spid="168" grpId="0"/>
      <p:bldP spid="181" grpId="0"/>
      <p:bldP spid="182" grpId="0" animBg="1"/>
      <p:bldP spid="183" grpId="0"/>
      <p:bldP spid="184" grpId="0"/>
      <p:bldP spid="185" grpId="0"/>
      <p:bldP spid="185" grpId="1"/>
      <p:bldP spid="18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1041-EC4D-5A47-B739-7EB0A7F4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3379" cy="1325563"/>
          </a:xfrm>
        </p:spPr>
        <p:txBody>
          <a:bodyPr/>
          <a:lstStyle/>
          <a:p>
            <a:r>
              <a:rPr lang="en-US" dirty="0"/>
              <a:t>Sockets need receive-side memory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C438-AD85-114C-A0C1-6DF95B27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93378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TCP uses selective repeat, the receiver must </a:t>
            </a:r>
            <a:r>
              <a:rPr lang="en-US" dirty="0">
                <a:solidFill>
                  <a:srgbClr val="C00000"/>
                </a:solidFill>
              </a:rPr>
              <a:t>buffer</a:t>
            </a:r>
            <a:r>
              <a:rPr lang="en-US" dirty="0"/>
              <a:t> data that is received after loss:</a:t>
            </a:r>
          </a:p>
          <a:p>
            <a:pPr lvl="1"/>
            <a:r>
              <a:rPr lang="en-US" dirty="0"/>
              <a:t>e.g., hold packets so that only the “holes” (due to loss) need to be filled in later, without having to retransmit packets that were received successfully</a:t>
            </a:r>
          </a:p>
          <a:p>
            <a:pPr lvl="1"/>
            <a:endParaRPr lang="en-US" dirty="0"/>
          </a:p>
          <a:p>
            <a:r>
              <a:rPr lang="en-US" dirty="0"/>
              <a:t>Apps read from the receive-side socket buffer when you do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call.</a:t>
            </a:r>
          </a:p>
          <a:p>
            <a:endParaRPr lang="en-US" dirty="0"/>
          </a:p>
          <a:p>
            <a:r>
              <a:rPr lang="en-US" dirty="0"/>
              <a:t>Even if data is always reliably received, applications may not always read the data immediately</a:t>
            </a:r>
          </a:p>
          <a:p>
            <a:pPr lvl="1"/>
            <a:r>
              <a:rPr lang="en-US" dirty="0"/>
              <a:t>What if you invoked </a:t>
            </a:r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() </a:t>
            </a:r>
            <a:r>
              <a:rPr lang="en-US" dirty="0"/>
              <a:t>in your program infrequently (or never)?</a:t>
            </a:r>
          </a:p>
          <a:p>
            <a:pPr lvl="1"/>
            <a:r>
              <a:rPr lang="en-US" dirty="0"/>
              <a:t>For the same reason, UDP sockets also have receive-side buffers</a:t>
            </a:r>
          </a:p>
        </p:txBody>
      </p:sp>
    </p:spTree>
    <p:extLst>
      <p:ext uri="{BB962C8B-B14F-4D97-AF65-F5344CB8AC3E}">
        <p14:creationId xmlns:p14="http://schemas.microsoft.com/office/powerpoint/2010/main" val="1124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app’s interaction with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Upon reception of data, the receiver’s TCP stack deposits the data in the receive-side socket buffer</a:t>
            </a:r>
          </a:p>
          <a:p>
            <a:endParaRPr lang="en-US" dirty="0"/>
          </a:p>
          <a:p>
            <a:r>
              <a:rPr lang="en-US" dirty="0"/>
              <a:t>An app with a TCP socket reads from the TCP receive socket buffer</a:t>
            </a:r>
          </a:p>
          <a:p>
            <a:pPr lvl="1"/>
            <a:r>
              <a:rPr lang="en-US" dirty="0"/>
              <a:t>e.g., when you do </a:t>
            </a:r>
            <a:r>
              <a:rPr lang="en-US" sz="2000" dirty="0">
                <a:latin typeface="Courier" pitchFamily="2" charset="0"/>
              </a:rPr>
              <a:t>data = </a:t>
            </a:r>
            <a:r>
              <a:rPr lang="en-US" sz="2000" dirty="0" err="1">
                <a:latin typeface="Courier" pitchFamily="2" charset="0"/>
              </a:rPr>
              <a:t>sock.recv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endParaRPr lang="en-US" dirty="0"/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257" y="5800664"/>
            <a:ext cx="2926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TCP interaction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0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CF79-8918-B845-84F6-75FF3FC1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4621" cy="1325563"/>
          </a:xfrm>
        </p:spPr>
        <p:txBody>
          <a:bodyPr/>
          <a:lstStyle/>
          <a:p>
            <a:r>
              <a:rPr lang="en-US" dirty="0"/>
              <a:t>Sockets need send-side memory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F13A-C56A-3143-878F-BBC81DE0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67600" cy="4829175"/>
          </a:xfrm>
        </p:spPr>
        <p:txBody>
          <a:bodyPr>
            <a:normAutofit/>
          </a:bodyPr>
          <a:lstStyle/>
          <a:p>
            <a:r>
              <a:rPr lang="en-US" dirty="0"/>
              <a:t>The possibility of </a:t>
            </a:r>
            <a:r>
              <a:rPr lang="en-US" dirty="0">
                <a:solidFill>
                  <a:srgbClr val="C00000"/>
                </a:solidFill>
              </a:rPr>
              <a:t>packet retransmission </a:t>
            </a:r>
            <a:r>
              <a:rPr lang="en-US" dirty="0"/>
              <a:t>in the future means that data can’t be immediately discarded from the sender once transmitted. </a:t>
            </a:r>
          </a:p>
          <a:p>
            <a:endParaRPr lang="en-US" dirty="0"/>
          </a:p>
          <a:p>
            <a:r>
              <a:rPr lang="en-US" dirty="0"/>
              <a:t>App has issued </a:t>
            </a:r>
            <a:r>
              <a:rPr lang="en-US" dirty="0">
                <a:latin typeface="Courier" pitchFamily="2" charset="0"/>
              </a:rPr>
              <a:t>send()</a:t>
            </a:r>
            <a:r>
              <a:rPr lang="en-US" dirty="0"/>
              <a:t> and moved on; TCP stack must buffer this data</a:t>
            </a:r>
          </a:p>
          <a:p>
            <a:endParaRPr lang="en-US" dirty="0"/>
          </a:p>
          <a:p>
            <a:r>
              <a:rPr lang="en-US" dirty="0"/>
              <a:t>Transport layer must wait for ACK of a piece of data before reclaiming (freeing) the memory for that data.</a:t>
            </a:r>
          </a:p>
          <a:p>
            <a:endParaRPr lang="en-US" dirty="0"/>
          </a:p>
        </p:txBody>
      </p:sp>
      <p:sp>
        <p:nvSpPr>
          <p:cNvPr id="4" name="Freeform 32">
            <a:extLst>
              <a:ext uri="{FF2B5EF4-FFF2-40B4-BE49-F238E27FC236}">
                <a16:creationId xmlns:a16="http://schemas.microsoft.com/office/drawing/2014/main" id="{1777A393-D7CA-234E-8C56-C3B0E0A479C0}"/>
              </a:ext>
            </a:extLst>
          </p:cNvPr>
          <p:cNvSpPr>
            <a:spLocks/>
          </p:cNvSpPr>
          <p:nvPr/>
        </p:nvSpPr>
        <p:spPr bwMode="auto">
          <a:xfrm>
            <a:off x="10868771" y="1582739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D263DE2-0DFF-A442-BA46-2F5BC1A94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470" y="1690688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6" name="Oval 31">
            <a:extLst>
              <a:ext uri="{FF2B5EF4-FFF2-40B4-BE49-F238E27FC236}">
                <a16:creationId xmlns:a16="http://schemas.microsoft.com/office/drawing/2014/main" id="{F8130527-AEA0-F84B-A42A-7EEA37AB5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220" y="1747838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7" name="Group 47">
            <a:extLst>
              <a:ext uri="{FF2B5EF4-FFF2-40B4-BE49-F238E27FC236}">
                <a16:creationId xmlns:a16="http://schemas.microsoft.com/office/drawing/2014/main" id="{93C6D9F2-AAD8-D14E-B43E-7034F1D3850D}"/>
              </a:ext>
            </a:extLst>
          </p:cNvPr>
          <p:cNvGrpSpPr>
            <a:grpSpLocks/>
          </p:cNvGrpSpPr>
          <p:nvPr/>
        </p:nvGrpSpPr>
        <p:grpSpPr bwMode="auto">
          <a:xfrm>
            <a:off x="8649446" y="2816226"/>
            <a:ext cx="1795463" cy="688975"/>
            <a:chOff x="1173" y="2345"/>
            <a:chExt cx="1131" cy="434"/>
          </a:xfrm>
        </p:grpSpPr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958304C7-2CF8-E543-AF13-71F1D0CFB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" name="Text Box 46">
              <a:extLst>
                <a:ext uri="{FF2B5EF4-FFF2-40B4-BE49-F238E27FC236}">
                  <a16:creationId xmlns:a16="http://schemas.microsoft.com/office/drawing/2014/main" id="{6F6C3A91-A4AE-9146-8A9F-5A9E32275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2" y="2368"/>
              <a:ext cx="94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sender buffers</a:t>
              </a:r>
            </a:p>
          </p:txBody>
        </p:sp>
      </p:grpSp>
      <p:sp>
        <p:nvSpPr>
          <p:cNvPr id="10" name="Oval 48">
            <a:extLst>
              <a:ext uri="{FF2B5EF4-FFF2-40B4-BE49-F238E27FC236}">
                <a16:creationId xmlns:a16="http://schemas.microsoft.com/office/drawing/2014/main" id="{AA37B21A-6F2D-414C-983B-67F2E1AFD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720" y="384016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1" name="Text Box 64">
            <a:extLst>
              <a:ext uri="{FF2B5EF4-FFF2-40B4-BE49-F238E27FC236}">
                <a16:creationId xmlns:a16="http://schemas.microsoft.com/office/drawing/2014/main" id="{AAF26565-B0D5-1A4B-B893-19F62035D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1009" y="3863975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2" name="Freeform 61">
            <a:extLst>
              <a:ext uri="{FF2B5EF4-FFF2-40B4-BE49-F238E27FC236}">
                <a16:creationId xmlns:a16="http://schemas.microsoft.com/office/drawing/2014/main" id="{E0D98C70-1C2A-E94D-9D56-A53FAB0E99FB}"/>
              </a:ext>
            </a:extLst>
          </p:cNvPr>
          <p:cNvSpPr>
            <a:spLocks/>
          </p:cNvSpPr>
          <p:nvPr/>
        </p:nvSpPr>
        <p:spPr bwMode="auto">
          <a:xfrm>
            <a:off x="9327309" y="3382964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Line 69">
            <a:extLst>
              <a:ext uri="{FF2B5EF4-FFF2-40B4-BE49-F238E27FC236}">
                <a16:creationId xmlns:a16="http://schemas.microsoft.com/office/drawing/2014/main" id="{72D03B9D-7024-6641-A0D2-51380B6B0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820" y="27241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Freeform 63">
            <a:extLst>
              <a:ext uri="{FF2B5EF4-FFF2-40B4-BE49-F238E27FC236}">
                <a16:creationId xmlns:a16="http://schemas.microsoft.com/office/drawing/2014/main" id="{63C8B976-4EB7-1048-AF4F-650810ED4925}"/>
              </a:ext>
            </a:extLst>
          </p:cNvPr>
          <p:cNvSpPr>
            <a:spLocks/>
          </p:cNvSpPr>
          <p:nvPr/>
        </p:nvSpPr>
        <p:spPr bwMode="auto">
          <a:xfrm rot="10800000">
            <a:off x="9316196" y="2278063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86">
            <a:extLst>
              <a:ext uri="{FF2B5EF4-FFF2-40B4-BE49-F238E27FC236}">
                <a16:creationId xmlns:a16="http://schemas.microsoft.com/office/drawing/2014/main" id="{E820C040-4A52-094C-8376-309753010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796" y="3584575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6" name="Text Box 103">
            <a:extLst>
              <a:ext uri="{FF2B5EF4-FFF2-40B4-BE49-F238E27FC236}">
                <a16:creationId xmlns:a16="http://schemas.microsoft.com/office/drawing/2014/main" id="{68ADD9C8-7914-6D43-B49D-FB0FBBDEE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637" y="5969733"/>
            <a:ext cx="2798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 TCP interaction</a:t>
            </a:r>
          </a:p>
        </p:txBody>
      </p:sp>
      <p:sp>
        <p:nvSpPr>
          <p:cNvPr id="17" name="Text Box 116">
            <a:extLst>
              <a:ext uri="{FF2B5EF4-FFF2-40B4-BE49-F238E27FC236}">
                <a16:creationId xmlns:a16="http://schemas.microsoft.com/office/drawing/2014/main" id="{50FC299B-8557-8A47-9B7F-7050CBA24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622" y="4550324"/>
            <a:ext cx="10198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to receiver</a:t>
            </a:r>
          </a:p>
        </p:txBody>
      </p:sp>
      <p:grpSp>
        <p:nvGrpSpPr>
          <p:cNvPr id="18" name="Group 124">
            <a:extLst>
              <a:ext uri="{FF2B5EF4-FFF2-40B4-BE49-F238E27FC236}">
                <a16:creationId xmlns:a16="http://schemas.microsoft.com/office/drawing/2014/main" id="{7EF78402-C6AB-BB43-BEB4-3DD8272FF2E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02133" y="5094288"/>
            <a:ext cx="869950" cy="906462"/>
            <a:chOff x="-44" y="1473"/>
            <a:chExt cx="981" cy="1105"/>
          </a:xfrm>
        </p:grpSpPr>
        <p:pic>
          <p:nvPicPr>
            <p:cNvPr id="19" name="Picture 125" descr="desktop_computer_stylized_medium">
              <a:extLst>
                <a:ext uri="{FF2B5EF4-FFF2-40B4-BE49-F238E27FC236}">
                  <a16:creationId xmlns:a16="http://schemas.microsoft.com/office/drawing/2014/main" id="{FDEE5FF4-6263-1548-8B62-5DC6E75F8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259BEF92-5774-3A4A-9170-BDE56A4E53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A96473-5D5C-EB44-BF23-81C5EDD26FD2}"/>
              </a:ext>
            </a:extLst>
          </p:cNvPr>
          <p:cNvCxnSpPr/>
          <p:nvPr/>
        </p:nvCxnSpPr>
        <p:spPr>
          <a:xfrm>
            <a:off x="9407403" y="5047396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0C7AB4-5952-7B4B-A99E-383F1341A750}"/>
              </a:ext>
            </a:extLst>
          </p:cNvPr>
          <p:cNvCxnSpPr/>
          <p:nvPr/>
        </p:nvCxnSpPr>
        <p:spPr>
          <a:xfrm>
            <a:off x="9757509" y="503567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242F3C-024B-BC43-B2A0-864385BDB315}"/>
              </a:ext>
            </a:extLst>
          </p:cNvPr>
          <p:cNvSpPr txBox="1"/>
          <p:nvPr/>
        </p:nvSpPr>
        <p:spPr>
          <a:xfrm>
            <a:off x="8434588" y="2318122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send()</a:t>
            </a:r>
          </a:p>
        </p:txBody>
      </p:sp>
    </p:spTree>
    <p:extLst>
      <p:ext uri="{BB962C8B-B14F-4D97-AF65-F5344CB8AC3E}">
        <p14:creationId xmlns:p14="http://schemas.microsoft.com/office/powerpoint/2010/main" val="33675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2" grpId="0" animBg="1"/>
      <p:bldP spid="14" grpId="0" animBg="1"/>
      <p:bldP spid="15" grpId="0" animBg="1"/>
      <p:bldP spid="17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D788-8E65-C341-8B4B-C6BB2A36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3F8D-469A-2642-B3B8-4EB0A285E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10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application (i.e., receiving 1,2,4 through the </a:t>
            </a:r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 call)?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27" y="1825624"/>
            <a:ext cx="8108879" cy="4879975"/>
          </a:xfrm>
        </p:spPr>
        <p:txBody>
          <a:bodyPr>
            <a:normAutofit/>
          </a:bodyPr>
          <a:lstStyle/>
          <a:p>
            <a:r>
              <a:rPr lang="en-US" dirty="0"/>
              <a:t>Reordering can happen for a few reasons:</a:t>
            </a:r>
          </a:p>
          <a:p>
            <a:pPr lvl="1"/>
            <a:r>
              <a:rPr lang="en-US" dirty="0"/>
              <a:t>Drops</a:t>
            </a:r>
          </a:p>
          <a:p>
            <a:pPr lvl="1"/>
            <a:r>
              <a:rPr lang="en-US" dirty="0"/>
              <a:t>Packets taking different paths through a network</a:t>
            </a:r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the same order that the sender pushed it</a:t>
            </a:r>
          </a:p>
          <a:p>
            <a:r>
              <a:rPr lang="en-US" dirty="0"/>
              <a:t>To implement ordered delivery, the receiver uses</a:t>
            </a:r>
          </a:p>
          <a:p>
            <a:pPr lvl="1"/>
            <a:r>
              <a:rPr lang="en-US" dirty="0"/>
              <a:t>Sequence numbers </a:t>
            </a:r>
          </a:p>
          <a:p>
            <a:pPr lvl="1"/>
            <a:r>
              <a:rPr lang="en-US" dirty="0"/>
              <a:t>Receiver socket buffer</a:t>
            </a:r>
          </a:p>
          <a:p>
            <a:r>
              <a:rPr lang="en-US" dirty="0"/>
              <a:t>We’ve already seen the use of these for reliability; but they can be used to order too!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8353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7441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90076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7202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4772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9324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90200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9904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9582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9904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9142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9548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6606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8656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100801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3067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100756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9051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5357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4072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9233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3448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8069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Receive-side app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TCP receiver software only releases the data from the receive-side socket buffer to the application if:</a:t>
            </a:r>
          </a:p>
          <a:p>
            <a:endParaRPr lang="en-US" dirty="0"/>
          </a:p>
          <a:p>
            <a:pPr lvl="1"/>
            <a:r>
              <a:rPr lang="en-US" sz="2800" dirty="0"/>
              <a:t>the data is </a:t>
            </a:r>
            <a:r>
              <a:rPr lang="en-US" sz="2800" dirty="0">
                <a:solidFill>
                  <a:srgbClr val="C00000"/>
                </a:solidFill>
              </a:rPr>
              <a:t>in order </a:t>
            </a:r>
            <a:r>
              <a:rPr lang="en-US" sz="2800" dirty="0"/>
              <a:t>relative to all other data already read by the application</a:t>
            </a:r>
          </a:p>
          <a:p>
            <a:endParaRPr lang="en-US" dirty="0"/>
          </a:p>
          <a:p>
            <a:r>
              <a:rPr lang="en-US" dirty="0"/>
              <a:t>This process is called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5800664"/>
            <a:ext cx="2747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protocol stack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182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TCP Reassembly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7" y="1829277"/>
            <a:ext cx="2438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</a:t>
            </a:r>
            <a:r>
              <a:rPr lang="en-US" sz="3200" dirty="0" err="1">
                <a:latin typeface="Courier" pitchFamily="2" charset="0"/>
              </a:rPr>
              <a:t>recv</a:t>
            </a:r>
            <a:r>
              <a:rPr lang="en-US" sz="3200" dirty="0">
                <a:latin typeface="Courier" pitchFamily="2" charset="0"/>
              </a:rPr>
              <a:t>()</a:t>
            </a:r>
            <a:r>
              <a:rPr lang="en-US" sz="3200" dirty="0">
                <a:latin typeface="Helvetica" pitchFamily="2" charset="0"/>
              </a:rPr>
              <a:t>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25211" y="1645560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Sender/Net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2902735" y="6393154"/>
            <a:ext cx="711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Socket buffer memory on the receiver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336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pPr lvl="1"/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Subsequent out-of-order packets dropped </a:t>
            </a:r>
          </a:p>
          <a:p>
            <a:pPr lvl="1"/>
            <a:r>
              <a:rPr lang="en-US" dirty="0"/>
              <a:t>It won’t matter that those packets successfully arrive at the receiver from the sender over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application-level throughput will suffer </a:t>
            </a:r>
            <a:r>
              <a:rPr lang="en-US" dirty="0"/>
              <a:t>if there is too much packet reordering in the network</a:t>
            </a:r>
          </a:p>
          <a:p>
            <a:pPr lvl="1"/>
            <a:r>
              <a:rPr lang="en-US" dirty="0"/>
              <a:t>Data may have reached the receiver, but won’t be delivered to apps upon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(...</a:t>
            </a:r>
            <a:r>
              <a:rPr lang="en-US" dirty="0">
                <a:cs typeface="Consolas" panose="020B0609020204030204" pitchFamily="49" charset="0"/>
              </a:rPr>
              <a:t>or may not even be buffered!)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3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73E8-B82E-A849-90C9-18DBD3A8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packets to retransmit?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B1B44-65CD-174C-B251-D8ABF0163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6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dropped packets?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176"/>
            <a:ext cx="7194318" cy="52008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4 packets sent, but 1 dropped. How does sender know which one(s) dropped?</a:t>
            </a:r>
          </a:p>
          <a:p>
            <a:endParaRPr lang="en-US" dirty="0"/>
          </a:p>
          <a:p>
            <a:r>
              <a:rPr lang="en-US" dirty="0"/>
              <a:t>Recall: Receiver writes </a:t>
            </a:r>
            <a:r>
              <a:rPr lang="en-US" dirty="0">
                <a:solidFill>
                  <a:srgbClr val="C00000"/>
                </a:solidFill>
              </a:rPr>
              <a:t>sequence numbers </a:t>
            </a:r>
            <a:r>
              <a:rPr lang="en-US" dirty="0"/>
              <a:t>on the ACK indicating successful reception</a:t>
            </a:r>
          </a:p>
          <a:p>
            <a:r>
              <a:rPr lang="en-US" dirty="0"/>
              <a:t>Key idea: Sender can infer which data was received successfully using the ACK #s!</a:t>
            </a:r>
          </a:p>
          <a:p>
            <a:pPr lvl="1"/>
            <a:r>
              <a:rPr lang="en-US" dirty="0"/>
              <a:t>Hence, sender can know which data to retransmit</a:t>
            </a:r>
          </a:p>
          <a:p>
            <a:pPr lvl="1"/>
            <a:endParaRPr lang="en-US" dirty="0"/>
          </a:p>
          <a:p>
            <a:r>
              <a:rPr lang="en-US" dirty="0"/>
              <a:t>Q1: Should receivers ACK subsequent packets upon detecting data loss?</a:t>
            </a:r>
          </a:p>
          <a:p>
            <a:r>
              <a:rPr lang="en-US" dirty="0"/>
              <a:t>Q2: If so, what sequence number should receiver put on the ACK?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A7CF9E-9C8B-DD49-BAC1-040196A87B28}"/>
              </a:ext>
            </a:extLst>
          </p:cNvPr>
          <p:cNvGrpSpPr/>
          <p:nvPr/>
        </p:nvGrpSpPr>
        <p:grpSpPr>
          <a:xfrm>
            <a:off x="10357288" y="3117775"/>
            <a:ext cx="453882" cy="281889"/>
            <a:chOff x="9342783" y="1192696"/>
            <a:chExt cx="2011017" cy="101941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A3C29592-AED9-6E4A-A7D7-1890139C8F77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46E8BA-84A2-D847-AB2B-9DAB5D09B0B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7AE4E51-035D-9244-824F-2DB8D62AA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C69D9-8D1F-0449-AB12-9D48A8FA4577}"/>
              </a:ext>
            </a:extLst>
          </p:cNvPr>
          <p:cNvSpPr txBox="1"/>
          <p:nvPr/>
        </p:nvSpPr>
        <p:spPr>
          <a:xfrm>
            <a:off x="10254030" y="4310048"/>
            <a:ext cx="140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Should this ACK exist ???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3E74D-ACE4-FB4A-B89C-837D5809172C}"/>
              </a:ext>
            </a:extLst>
          </p:cNvPr>
          <p:cNvGrpSpPr/>
          <p:nvPr/>
        </p:nvGrpSpPr>
        <p:grpSpPr>
          <a:xfrm>
            <a:off x="9661897" y="2525814"/>
            <a:ext cx="1128788" cy="940319"/>
            <a:chOff x="9661897" y="2525814"/>
            <a:chExt cx="1128788" cy="940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3AE976-FD3A-D74B-8A86-96D3AE63A5E5}"/>
                </a:ext>
              </a:extLst>
            </p:cNvPr>
            <p:cNvSpPr txBox="1"/>
            <p:nvPr/>
          </p:nvSpPr>
          <p:spPr>
            <a:xfrm rot="716124">
              <a:off x="9833699" y="2525814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D01CF8-91D4-6D4F-9C89-E3D60108B4BF}"/>
                </a:ext>
              </a:extLst>
            </p:cNvPr>
            <p:cNvSpPr txBox="1"/>
            <p:nvPr/>
          </p:nvSpPr>
          <p:spPr>
            <a:xfrm rot="850066">
              <a:off x="9775537" y="2741721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2EB038-149F-0E4A-8CE6-AEA486CF4E32}"/>
                </a:ext>
              </a:extLst>
            </p:cNvPr>
            <p:cNvSpPr txBox="1"/>
            <p:nvPr/>
          </p:nvSpPr>
          <p:spPr>
            <a:xfrm rot="716124">
              <a:off x="9720059" y="2973227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AE3680-04DA-5847-87FB-82B7F33D52C7}"/>
                </a:ext>
              </a:extLst>
            </p:cNvPr>
            <p:cNvSpPr txBox="1"/>
            <p:nvPr/>
          </p:nvSpPr>
          <p:spPr>
            <a:xfrm rot="850066">
              <a:off x="9661897" y="3189134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20F111-8861-354A-9DBD-4AB943A859C6}"/>
              </a:ext>
            </a:extLst>
          </p:cNvPr>
          <p:cNvGrpSpPr/>
          <p:nvPr/>
        </p:nvGrpSpPr>
        <p:grpSpPr>
          <a:xfrm>
            <a:off x="9448714" y="3576073"/>
            <a:ext cx="1011347" cy="503212"/>
            <a:chOff x="9448714" y="3576073"/>
            <a:chExt cx="1011347" cy="50321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FADF19-7384-C844-A17E-30366BE22747}"/>
                </a:ext>
              </a:extLst>
            </p:cNvPr>
            <p:cNvSpPr txBox="1"/>
            <p:nvPr/>
          </p:nvSpPr>
          <p:spPr>
            <a:xfrm rot="19978907">
              <a:off x="9448714" y="3576073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ACK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D7EAEF-E960-6E47-A979-1EEE88D5B36A}"/>
                </a:ext>
              </a:extLst>
            </p:cNvPr>
            <p:cNvSpPr txBox="1"/>
            <p:nvPr/>
          </p:nvSpPr>
          <p:spPr>
            <a:xfrm rot="20112849">
              <a:off x="9503075" y="3802286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ACK 3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B7DCD01-4249-2541-A76F-C91C8333CF4C}"/>
              </a:ext>
            </a:extLst>
          </p:cNvPr>
          <p:cNvSpPr txBox="1"/>
          <p:nvPr/>
        </p:nvSpPr>
        <p:spPr>
          <a:xfrm rot="20112849">
            <a:off x="9691380" y="4525789"/>
            <a:ext cx="956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ACK ??</a:t>
            </a:r>
          </a:p>
        </p:txBody>
      </p:sp>
    </p:spTree>
    <p:extLst>
      <p:ext uri="{BB962C8B-B14F-4D97-AF65-F5344CB8AC3E}">
        <p14:creationId xmlns:p14="http://schemas.microsoft.com/office/powerpoint/2010/main" val="296662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C -0.01979 -0.00254 -0.03958 -0.0044 -0.04752 0.04931 C -0.05547 0.10301 -0.05143 0.21343 -0.04752 0.32385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1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9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strategies upon packet loss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CE639D-B2DD-9148-9E23-E58E13E3FB4B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E2E387-00E2-DE42-A9BE-9FD9F10370FD}"/>
              </a:ext>
            </a:extLst>
          </p:cNvPr>
          <p:cNvGrpSpPr/>
          <p:nvPr/>
        </p:nvGrpSpPr>
        <p:grpSpPr>
          <a:xfrm>
            <a:off x="10477247" y="3131394"/>
            <a:ext cx="453882" cy="281889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C14079A-35CB-464B-A3CF-1CE2E79181F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270E74-2011-A140-B570-A1AA06D2474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B986E2-5AD9-9049-8D52-0A3EDC3CA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70BFB9E5-8731-D049-9058-8685BDE2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AAC499-4B0A-524E-9E79-0D24D83C277F}"/>
              </a:ext>
            </a:extLst>
          </p:cNvPr>
          <p:cNvSpPr txBox="1"/>
          <p:nvPr/>
        </p:nvSpPr>
        <p:spPr>
          <a:xfrm>
            <a:off x="2638058" y="1981761"/>
            <a:ext cx="424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pkts after a drop?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B31DB7-15CE-1C48-86EC-255DD7706764}"/>
              </a:ext>
            </a:extLst>
          </p:cNvPr>
          <p:cNvSpPr txBox="1"/>
          <p:nvPr/>
        </p:nvSpPr>
        <p:spPr>
          <a:xfrm>
            <a:off x="892350" y="3265431"/>
            <a:ext cx="21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Go-back-N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131094-510D-B347-80DE-8A358DDE01C7}"/>
              </a:ext>
            </a:extLst>
          </p:cNvPr>
          <p:cNvSpPr txBox="1"/>
          <p:nvPr/>
        </p:nvSpPr>
        <p:spPr>
          <a:xfrm>
            <a:off x="4317193" y="3265431"/>
            <a:ext cx="3782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Repeat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What # on ACK?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B423AF-531A-5B4B-A863-D385364AB0D4}"/>
              </a:ext>
            </a:extLst>
          </p:cNvPr>
          <p:cNvSpPr txBox="1"/>
          <p:nvPr/>
        </p:nvSpPr>
        <p:spPr>
          <a:xfrm>
            <a:off x="1301269" y="5284869"/>
            <a:ext cx="343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Last seq# in order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Cumulative 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96D88-631A-A84A-9284-CF6F795AC053}"/>
              </a:ext>
            </a:extLst>
          </p:cNvPr>
          <p:cNvSpPr txBox="1"/>
          <p:nvPr/>
        </p:nvSpPr>
        <p:spPr>
          <a:xfrm>
            <a:off x="5442474" y="5176196"/>
            <a:ext cx="2771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Seq# </a:t>
            </a:r>
            <a:r>
              <a:rPr lang="en-US" sz="2800" i="1" dirty="0">
                <a:latin typeface="Helvetica" pitchFamily="2" charset="0"/>
              </a:rPr>
              <a:t>ranges</a:t>
            </a:r>
            <a:r>
              <a:rPr lang="en-US" sz="2800" dirty="0">
                <a:latin typeface="Helvetica" pitchFamily="2" charset="0"/>
              </a:rPr>
              <a:t> received so far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ACK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3036E7-27F5-AE49-806A-6F485043B845}"/>
              </a:ext>
            </a:extLst>
          </p:cNvPr>
          <p:cNvCxnSpPr>
            <a:cxnSpLocks/>
          </p:cNvCxnSpPr>
          <p:nvPr/>
        </p:nvCxnSpPr>
        <p:spPr>
          <a:xfrm flipH="1">
            <a:off x="2228850" y="2548542"/>
            <a:ext cx="671288" cy="716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528BAD-F93E-E24D-B065-C57110C312A3}"/>
              </a:ext>
            </a:extLst>
          </p:cNvPr>
          <p:cNvCxnSpPr>
            <a:cxnSpLocks/>
          </p:cNvCxnSpPr>
          <p:nvPr/>
        </p:nvCxnSpPr>
        <p:spPr>
          <a:xfrm>
            <a:off x="5796383" y="2588402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421ACF-4B83-7544-845D-D63C77C0061D}"/>
              </a:ext>
            </a:extLst>
          </p:cNvPr>
          <p:cNvCxnSpPr/>
          <p:nvPr/>
        </p:nvCxnSpPr>
        <p:spPr>
          <a:xfrm flipH="1">
            <a:off x="3677958" y="4274767"/>
            <a:ext cx="806923" cy="8811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E4E6E0-DCB4-7140-943B-43EDA4192CCD}"/>
              </a:ext>
            </a:extLst>
          </p:cNvPr>
          <p:cNvCxnSpPr>
            <a:cxnSpLocks/>
          </p:cNvCxnSpPr>
          <p:nvPr/>
        </p:nvCxnSpPr>
        <p:spPr>
          <a:xfrm>
            <a:off x="6208452" y="4286514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621363-5074-8C4C-A1D9-8F1E0065F8C4}"/>
              </a:ext>
            </a:extLst>
          </p:cNvPr>
          <p:cNvSpPr txBox="1"/>
          <p:nvPr/>
        </p:nvSpPr>
        <p:spPr>
          <a:xfrm>
            <a:off x="1713978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B22EE0-0870-E24A-A49B-79010985D8E9}"/>
              </a:ext>
            </a:extLst>
          </p:cNvPr>
          <p:cNvSpPr txBox="1"/>
          <p:nvPr/>
        </p:nvSpPr>
        <p:spPr>
          <a:xfrm>
            <a:off x="6139311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172BE-7D4E-BC4A-8D08-64AC5BE3D103}"/>
              </a:ext>
            </a:extLst>
          </p:cNvPr>
          <p:cNvSpPr txBox="1"/>
          <p:nvPr/>
        </p:nvSpPr>
        <p:spPr>
          <a:xfrm>
            <a:off x="4999554" y="64886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TCP’s default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A86A7-6F15-5D4D-BFCA-3DFE99919904}"/>
              </a:ext>
            </a:extLst>
          </p:cNvPr>
          <p:cNvSpPr/>
          <p:nvPr/>
        </p:nvSpPr>
        <p:spPr>
          <a:xfrm>
            <a:off x="5211476" y="4979988"/>
            <a:ext cx="3274083" cy="187801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23" grpId="0"/>
      <p:bldP spid="48" grpId="0"/>
      <p:bldP spid="24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8159-9F02-8C41-BDC9-7F04821A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Sliding Window with Go Back 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FB33-25B3-6F4C-BBF0-DC34F03A9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When the receiver notices missing data:</a:t>
            </a:r>
          </a:p>
          <a:p>
            <a:endParaRPr lang="en-US" altLang="en-US" dirty="0"/>
          </a:p>
          <a:p>
            <a:r>
              <a:rPr lang="en-US" altLang="en-US" dirty="0"/>
              <a:t>It simply </a:t>
            </a:r>
            <a:r>
              <a:rPr lang="en-US" altLang="en-US" dirty="0">
                <a:solidFill>
                  <a:srgbClr val="C00000"/>
                </a:solidFill>
              </a:rPr>
              <a:t>discards</a:t>
            </a:r>
            <a:r>
              <a:rPr lang="en-US" altLang="en-US" dirty="0"/>
              <a:t> all data with greater sequence numbers</a:t>
            </a:r>
          </a:p>
          <a:p>
            <a:pPr lvl="1"/>
            <a:r>
              <a:rPr lang="en-US" altLang="en-US" dirty="0"/>
              <a:t>i.e.: the receiver will send no further ACKs</a:t>
            </a:r>
          </a:p>
          <a:p>
            <a:endParaRPr lang="en-US" altLang="en-US" dirty="0"/>
          </a:p>
          <a:p>
            <a:r>
              <a:rPr lang="en-US" altLang="en-US" dirty="0"/>
              <a:t>The sender will eventually time out (RTO) and retransmit all the data in its sending window</a:t>
            </a:r>
          </a:p>
          <a:p>
            <a:endParaRPr lang="en-US" dirty="0"/>
          </a:p>
          <a:p>
            <a:r>
              <a:rPr lang="en-US" dirty="0"/>
              <a:t>Subtle: conceptually, </a:t>
            </a:r>
            <a:r>
              <a:rPr lang="en-US" dirty="0">
                <a:solidFill>
                  <a:srgbClr val="C00000"/>
                </a:solidFill>
              </a:rPr>
              <a:t>separate timer per byte </a:t>
            </a:r>
            <a:r>
              <a:rPr lang="en-US" dirty="0"/>
              <a:t>to infer RTO</a:t>
            </a:r>
          </a:p>
        </p:txBody>
      </p:sp>
    </p:spTree>
    <p:extLst>
      <p:ext uri="{BB962C8B-B14F-4D97-AF65-F5344CB8AC3E}">
        <p14:creationId xmlns:p14="http://schemas.microsoft.com/office/powerpoint/2010/main" val="99617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686D-A806-694B-8059-DD4159DB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34EA20A9-34F7-DB4B-B389-83C26536A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0FC7A19C-6DB8-354D-A622-E7A339388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A8E500E-BCCB-5B44-B4FD-B0F085C2E9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445A40-540F-F64E-B618-96AF470FCB2D}"/>
              </a:ext>
            </a:extLst>
          </p:cNvPr>
          <p:cNvSpPr>
            <a:spLocks/>
          </p:cNvSpPr>
          <p:nvPr/>
        </p:nvSpPr>
        <p:spPr bwMode="auto">
          <a:xfrm>
            <a:off x="5943600" y="4524377"/>
            <a:ext cx="1123950" cy="227013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190AF-4B5D-B145-88F4-E8B3A3AD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364" y="4770438"/>
            <a:ext cx="147316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Discarded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9B83D6-E2E2-FC40-BD5F-923EDDA0B186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4975-A294-9F4B-AD57-080B5B1F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947" y="5618165"/>
            <a:ext cx="1792157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Dropped packet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(or) Packet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A127D9-80D3-924D-8B98-087F515A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808" y="1905000"/>
            <a:ext cx="61504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29658-4A54-1F4F-AD68-16ED812AE90F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1D912FBF-3C87-B34E-A6CA-7A8B29783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E0A7F-0C05-D945-981C-FEE62958C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41AD3-5D2A-C341-ACAF-E8F3D3641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11A48-0039-2846-8902-A4688735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CE437175-3DF9-804B-BA14-2ED6C555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window size = 8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8E92D52-EDF5-424B-BD70-8728C1249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6F049-CBA2-7341-890D-DB48CE3F9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668C2F-55A9-F645-B308-8074EBF32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F7EBA4-D0A5-0E4E-B4E2-FDCEB2C0F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6EE8FB-F6E3-AC4B-B5AC-A0E442DF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A7B97398-2748-DA48-ABF3-8A8F95DFC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56C96E-4F48-2441-B97F-E23F0AAA99E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68ADAE-E873-134C-BA0F-1A8E6162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0A78BD88-7520-C04A-8814-8BF498AB2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F38D0769-CD61-9D48-9C57-FF2100FB8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13370A-8930-784C-8CD7-F37932C9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B0ACE27E-AD5E-DB43-A8C9-82396475A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4B5AED11-2AEF-1A46-9599-6A7CD40A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425BF5-E384-B942-9401-086D4782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2287420C-3C4B-5641-9FEC-16B2C02AA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93784AA3-6FEE-FC43-BD91-9B7AA36C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A46D36-B68D-7449-9885-0CECE86F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94BE6-D038-6C48-8F48-D1F7681E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2A1DF88A-9657-5740-A5AB-C7C80FD87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EDCB3E-7C37-ED4B-8670-1C55B3686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4E519DEC-6CE2-0042-AF62-F48B0CC580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7CB1A1-4967-A543-BADF-763CA1D9F984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80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7CF14C-EAE6-F24F-A2B2-A4BDE77D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DFADAB-68D7-B041-937A-32129C78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D5CBB5-4B82-1B40-8515-432EFCB2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9E235E62-CB76-AC4C-ACD1-09AA17DD6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72A8DB-EB17-8C4A-AFCE-968255F2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228E1E02-69E8-EE4A-81E9-22DC63140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38A7E62F-21E3-C441-A997-A42C7C767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06C17A85-151B-224E-8C5F-00249521A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0616DF-5AEB-FD4F-BE8C-B3A06DC1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432C2F-B6B0-E347-8400-DF634D50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6E4993FB-F32F-B041-A09A-2D89D3973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DCCB33-5B6A-A146-AD42-AADB6FEF4BFC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9045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E3FE02-02E3-DD46-968C-17E9E51647A3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830045" y="342622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CAE68AD7-FA88-424B-AA0D-8AED524207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175E78-7ACA-814C-B36C-C0EA83456CFE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8209458" y="3424633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07CA0AC-8969-5D44-871B-B8ADEC0F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56" name="Line 55">
            <a:extLst>
              <a:ext uri="{FF2B5EF4-FFF2-40B4-BE49-F238E27FC236}">
                <a16:creationId xmlns:a16="http://schemas.microsoft.com/office/drawing/2014/main" id="{9488A01F-D9C1-7242-B3E0-7490E587B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1F30B89D-0DFF-504C-89A1-C86DABB7D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3D864C-D015-FC47-A293-5C0C8D373B4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86862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59" name="Line 58">
            <a:extLst>
              <a:ext uri="{FF2B5EF4-FFF2-40B4-BE49-F238E27FC236}">
                <a16:creationId xmlns:a16="http://schemas.microsoft.com/office/drawing/2014/main" id="{CD3E873C-DA4D-8B45-8C14-EF89CBDD3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59">
            <a:extLst>
              <a:ext uri="{FF2B5EF4-FFF2-40B4-BE49-F238E27FC236}">
                <a16:creationId xmlns:a16="http://schemas.microsoft.com/office/drawing/2014/main" id="{A0690FAB-547D-0542-9512-C76C12E7E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" name="Line 60">
            <a:extLst>
              <a:ext uri="{FF2B5EF4-FFF2-40B4-BE49-F238E27FC236}">
                <a16:creationId xmlns:a16="http://schemas.microsoft.com/office/drawing/2014/main" id="{9D1A3552-9A47-7F41-B1A6-8E66F39B1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28" grpId="0" animBg="1"/>
      <p:bldP spid="29" grpId="0" animBg="1"/>
      <p:bldP spid="30" grpId="0"/>
      <p:bldP spid="31" grpId="0" animBg="1"/>
      <p:bldP spid="32" grpId="0" animBg="1"/>
      <p:bldP spid="32" grpId="1" animBg="1"/>
      <p:bldP spid="33" grpId="0"/>
      <p:bldP spid="33" grpId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 animBg="1"/>
      <p:bldP spid="54" grpId="0"/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198-DA46-2B4F-A703-3FB106F2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8AA8-1267-864C-AA43-831DAF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Go Back N can recover from erroneous or missing packets.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But it is wasteful.</a:t>
            </a:r>
          </a:p>
          <a:p>
            <a:endParaRPr lang="en-US" altLang="en-US" dirty="0"/>
          </a:p>
          <a:p>
            <a:r>
              <a:rPr lang="en-US" altLang="en-US" dirty="0"/>
              <a:t>If there are errors, the sender will spend time and network bandwidth retransmitting </a:t>
            </a:r>
            <a:r>
              <a:rPr lang="en-US" altLang="en-US" dirty="0">
                <a:solidFill>
                  <a:srgbClr val="C00000"/>
                </a:solidFill>
              </a:rPr>
              <a:t>data the receiver has already seen.</a:t>
            </a:r>
          </a:p>
          <a:p>
            <a:endParaRPr lang="en-US" alt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9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8048-5184-EC47-A8B9-63992D08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E2A6-FE45-F04C-BA83-3306BE87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Idea: sender should only retransmit dropped/corrupted data.</a:t>
            </a:r>
          </a:p>
          <a:p>
            <a:r>
              <a:rPr lang="en-US" altLang="en-US" dirty="0"/>
              <a:t>The receiver </a:t>
            </a:r>
            <a:r>
              <a:rPr lang="en-US" altLang="en-US" dirty="0">
                <a:solidFill>
                  <a:srgbClr val="C00000"/>
                </a:solidFill>
              </a:rPr>
              <a:t>stores </a:t>
            </a:r>
            <a:r>
              <a:rPr lang="en-US" altLang="en-US" dirty="0"/>
              <a:t>all the correct frames that arrive following the bad one.  (Note that the receiver requires </a:t>
            </a:r>
            <a:r>
              <a:rPr lang="en-US" altLang="en-US" dirty="0">
                <a:solidFill>
                  <a:srgbClr val="C00000"/>
                </a:solidFill>
              </a:rPr>
              <a:t>memory to hold data </a:t>
            </a:r>
            <a:r>
              <a:rPr lang="en-US" altLang="en-US" dirty="0"/>
              <a:t>for each sequence number in the receiver window.)</a:t>
            </a:r>
          </a:p>
          <a:p>
            <a:r>
              <a:rPr lang="en-US" altLang="en-US" dirty="0"/>
              <a:t>When the receiver notices a skipped sequence number, it keeps acknowledging the </a:t>
            </a:r>
            <a:r>
              <a:rPr lang="en-US" altLang="en-US" dirty="0">
                <a:solidFill>
                  <a:srgbClr val="C00000"/>
                </a:solidFill>
              </a:rPr>
              <a:t>first in-order sequence number it wants to receive. </a:t>
            </a:r>
            <a:r>
              <a:rPr lang="en-US" altLang="en-US" dirty="0"/>
              <a:t>This is termed </a:t>
            </a:r>
            <a:r>
              <a:rPr lang="en-US" altLang="en-US" dirty="0">
                <a:solidFill>
                  <a:srgbClr val="C00000"/>
                </a:solidFill>
              </a:rPr>
              <a:t>cumulative ACK.</a:t>
            </a:r>
          </a:p>
          <a:p>
            <a:r>
              <a:rPr lang="en-US" altLang="en-US" dirty="0"/>
              <a:t>When the sender times out waiting for an acknowledgement, it </a:t>
            </a:r>
            <a:r>
              <a:rPr lang="en-US" altLang="en-US" dirty="0">
                <a:solidFill>
                  <a:srgbClr val="C00000"/>
                </a:solidFill>
              </a:rPr>
              <a:t>just retransmits the first unacknowledged data</a:t>
            </a:r>
            <a:r>
              <a:rPr lang="en-US" altLang="en-US" dirty="0"/>
              <a:t>, not all its successors.</a:t>
            </a:r>
          </a:p>
          <a:p>
            <a:r>
              <a:rPr lang="en-US" altLang="en-US" dirty="0"/>
              <a:t>Recall that RTO applies independently to each sequence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3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1593</Words>
  <Application>Microsoft Macintosh PowerPoint</Application>
  <PresentationFormat>Widescreen</PresentationFormat>
  <Paragraphs>386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Courier</vt:lpstr>
      <vt:lpstr>Helvetica</vt:lpstr>
      <vt:lpstr>Times New Roman</vt:lpstr>
      <vt:lpstr>Office Theme</vt:lpstr>
      <vt:lpstr>CS 352 Reliability: Pipelined Delivery</vt:lpstr>
      <vt:lpstr>Quick recap of concepts</vt:lpstr>
      <vt:lpstr>Which packets to retransmit?</vt:lpstr>
      <vt:lpstr>How to identify dropped packets?</vt:lpstr>
      <vt:lpstr>Receiver strategies upon packet loss</vt:lpstr>
      <vt:lpstr>Sliding Window with Go Back N</vt:lpstr>
      <vt:lpstr>Go back N</vt:lpstr>
      <vt:lpstr>Go back N</vt:lpstr>
      <vt:lpstr>Selective repeat with cumulative ACK</vt:lpstr>
      <vt:lpstr>Selective repeat with cumulative ACK</vt:lpstr>
      <vt:lpstr>Selective repeat with selective ACK</vt:lpstr>
      <vt:lpstr>TCP: Cumulative &amp; Selective ACKs</vt:lpstr>
      <vt:lpstr>TCP reliability metadata</vt:lpstr>
      <vt:lpstr>Metadata on TCP packets for Reliability</vt:lpstr>
      <vt:lpstr>TCP header structure</vt:lpstr>
      <vt:lpstr>TCP header structure</vt:lpstr>
      <vt:lpstr>Observing a TCP exchange</vt:lpstr>
      <vt:lpstr>Buffering and Ordering in TCP</vt:lpstr>
      <vt:lpstr>Memory Buffers at the Transport Layer</vt:lpstr>
      <vt:lpstr>Sockets need receive-side memory buffers</vt:lpstr>
      <vt:lpstr>Receiver app’s interaction with TCP</vt:lpstr>
      <vt:lpstr>Sockets need send-side memory buffers</vt:lpstr>
      <vt:lpstr>Ordered Delivery</vt:lpstr>
      <vt:lpstr>Reordering packets at the receiver side</vt:lpstr>
      <vt:lpstr>Reordering packets at the receiver side</vt:lpstr>
      <vt:lpstr>Receive-side app and TCP</vt:lpstr>
      <vt:lpstr>TCP Reassembly</vt:lpstr>
      <vt:lpstr>Implications of ordered delivery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1700</cp:revision>
  <cp:lastPrinted>2021-01-24T11:57:08Z</cp:lastPrinted>
  <dcterms:created xsi:type="dcterms:W3CDTF">2019-01-23T03:40:12Z</dcterms:created>
  <dcterms:modified xsi:type="dcterms:W3CDTF">2022-10-21T02:44:38Z</dcterms:modified>
</cp:coreProperties>
</file>