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9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90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9"/>
    <p:restoredTop sz="86390"/>
  </p:normalViewPr>
  <p:slideViewPr>
    <p:cSldViewPr snapToGrid="0" snapToObjects="1">
      <p:cViewPr varScale="1">
        <p:scale>
          <a:sx n="118" d="100"/>
          <a:sy n="118" d="100"/>
        </p:scale>
        <p:origin x="216" y="512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Analysis: attackers want to reveal which points in a network may be attacked</a:t>
            </a:r>
          </a:p>
          <a:p>
            <a:r>
              <a:rPr lang="en-US" dirty="0"/>
              <a:t>Confirmation: attackers want to reveal who is talking to who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25, 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631" y="1039660"/>
            <a:ext cx="11764352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Anonymous Communication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4D03-FF44-B84B-9110-87DBC0C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Tor works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174E-D205-114A-8A6F-694BA874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3126031-5619-B04D-BDE6-B87C4862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470" y="2223294"/>
            <a:ext cx="5831870" cy="372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2" y="1812756"/>
            <a:ext cx="11502188" cy="1638551"/>
          </a:xfrm>
        </p:spPr>
        <p:txBody>
          <a:bodyPr>
            <a:normAutofit fontScale="90000"/>
          </a:bodyPr>
          <a:lstStyle/>
          <a:p>
            <a:r>
              <a:rPr lang="en-US" dirty="0"/>
              <a:t>Backpressure-Based Transport Protocol for the </a:t>
            </a:r>
            <a:r>
              <a:rPr lang="en-US" dirty="0" err="1"/>
              <a:t>ToR</a:t>
            </a:r>
            <a:r>
              <a:rPr lang="en-US" dirty="0"/>
              <a:t>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35482"/>
            <a:ext cx="10515600" cy="1500187"/>
          </a:xfrm>
        </p:spPr>
        <p:txBody>
          <a:bodyPr/>
          <a:lstStyle/>
          <a:p>
            <a:r>
              <a:rPr lang="de" dirty="0"/>
              <a:t>Florian </a:t>
            </a:r>
            <a:r>
              <a:rPr lang="de" dirty="0" err="1"/>
              <a:t>Tschorsch</a:t>
            </a:r>
            <a:r>
              <a:rPr lang="de" dirty="0"/>
              <a:t> </a:t>
            </a:r>
            <a:r>
              <a:rPr lang="de" dirty="0" err="1"/>
              <a:t>and</a:t>
            </a:r>
            <a:r>
              <a:rPr lang="de" dirty="0"/>
              <a:t> Björn Scheuermann, </a:t>
            </a:r>
            <a:r>
              <a:rPr lang="de" dirty="0" err="1"/>
              <a:t>Usenix</a:t>
            </a:r>
            <a:r>
              <a:rPr lang="de" dirty="0"/>
              <a:t> NSDI‘16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40F4-D442-6F4A-ADF5-74AC9B06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anonymous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2052-AA92-A34E-91B9-6338185D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Most common security: prevent eavesdropping by encryption</a:t>
            </a:r>
          </a:p>
          <a:p>
            <a:endParaRPr lang="en-US" dirty="0"/>
          </a:p>
          <a:p>
            <a:r>
              <a:rPr lang="en-US" dirty="0"/>
              <a:t>But encryption can still reveal who talks to who</a:t>
            </a:r>
          </a:p>
          <a:p>
            <a:endParaRPr lang="en-US" dirty="0"/>
          </a:p>
          <a:p>
            <a:r>
              <a:rPr lang="en-US" dirty="0"/>
              <a:t>Inter-organization collaborations</a:t>
            </a:r>
          </a:p>
          <a:p>
            <a:r>
              <a:rPr lang="en-US" dirty="0"/>
              <a:t>Censorship circumvention</a:t>
            </a:r>
          </a:p>
          <a:p>
            <a:r>
              <a:rPr lang="en-US" dirty="0"/>
              <a:t>Anonymous payments</a:t>
            </a:r>
          </a:p>
          <a:p>
            <a:r>
              <a:rPr lang="en-US" dirty="0"/>
              <a:t>Browsing publicly available content</a:t>
            </a:r>
          </a:p>
        </p:txBody>
      </p:sp>
    </p:spTree>
    <p:extLst>
      <p:ext uri="{BB962C8B-B14F-4D97-AF65-F5344CB8AC3E}">
        <p14:creationId xmlns:p14="http://schemas.microsoft.com/office/powerpoint/2010/main" val="189127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B2B7-A043-E446-9658-F7110A5C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approach: Relay-based routing</a:t>
            </a:r>
          </a:p>
        </p:txBody>
      </p:sp>
      <p:pic>
        <p:nvPicPr>
          <p:cNvPr id="7" name="Content Placeholder 6" descr="A graffiti covered wall&#13;&#10;&#13;&#10;Description automatically generated">
            <a:extLst>
              <a:ext uri="{FF2B5EF4-FFF2-40B4-BE49-F238E27FC236}">
                <a16:creationId xmlns:a16="http://schemas.microsoft.com/office/drawing/2014/main" id="{4D0D5A4B-D800-1F44-8F6E-BFECBE251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944" y="1973353"/>
            <a:ext cx="1856897" cy="123793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9D1F8F-5B87-2342-9ED4-35C2D50E7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4196"/>
            <a:ext cx="1548282" cy="1371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F18E4-7A4D-1442-846A-4DAA95F6D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54" y="3044825"/>
            <a:ext cx="1548282" cy="1371787"/>
          </a:xfrm>
          <a:prstGeom prst="rect">
            <a:avLst/>
          </a:prstGeom>
        </p:spPr>
      </p:pic>
      <p:pic>
        <p:nvPicPr>
          <p:cNvPr id="8" name="Content Placeholder 6" descr="A graffiti covered wall&#13;&#10;&#13;&#10;Description automatically generated">
            <a:extLst>
              <a:ext uri="{FF2B5EF4-FFF2-40B4-BE49-F238E27FC236}">
                <a16:creationId xmlns:a16="http://schemas.microsoft.com/office/drawing/2014/main" id="{D7872E1D-90B8-D54F-B80A-715D3CF3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832" y="4139610"/>
            <a:ext cx="1856897" cy="1237931"/>
          </a:xfrm>
          <a:prstGeom prst="rect">
            <a:avLst/>
          </a:prstGeom>
        </p:spPr>
      </p:pic>
      <p:pic>
        <p:nvPicPr>
          <p:cNvPr id="9" name="Content Placeholder 6" descr="A graffiti covered wall&#13;&#10;&#13;&#10;Description automatically generated">
            <a:extLst>
              <a:ext uri="{FF2B5EF4-FFF2-40B4-BE49-F238E27FC236}">
                <a16:creationId xmlns:a16="http://schemas.microsoft.com/office/drawing/2014/main" id="{3B6E137D-BA89-5543-89DD-8F01985D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344" y="1973353"/>
            <a:ext cx="1856897" cy="123793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9C8DAC-D662-D247-9B53-C66E242B9610}"/>
              </a:ext>
            </a:extLst>
          </p:cNvPr>
          <p:cNvCxnSpPr/>
          <p:nvPr/>
        </p:nvCxnSpPr>
        <p:spPr>
          <a:xfrm flipV="1">
            <a:off x="2504969" y="2471057"/>
            <a:ext cx="910487" cy="5737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C73A9-AC43-304B-8802-827829303FDA}"/>
              </a:ext>
            </a:extLst>
          </p:cNvPr>
          <p:cNvCxnSpPr>
            <a:cxnSpLocks/>
          </p:cNvCxnSpPr>
          <p:nvPr/>
        </p:nvCxnSpPr>
        <p:spPr>
          <a:xfrm>
            <a:off x="4521551" y="3285084"/>
            <a:ext cx="569970" cy="9106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B8920-AD79-094D-BC3B-EFAB4AAB2739}"/>
              </a:ext>
            </a:extLst>
          </p:cNvPr>
          <p:cNvCxnSpPr>
            <a:cxnSpLocks/>
          </p:cNvCxnSpPr>
          <p:nvPr/>
        </p:nvCxnSpPr>
        <p:spPr>
          <a:xfrm flipH="1">
            <a:off x="7226590" y="3375345"/>
            <a:ext cx="877366" cy="104126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6E322A-B2DA-C246-9B2B-94F4A72FAADD}"/>
              </a:ext>
            </a:extLst>
          </p:cNvPr>
          <p:cNvCxnSpPr>
            <a:cxnSpLocks/>
          </p:cNvCxnSpPr>
          <p:nvPr/>
        </p:nvCxnSpPr>
        <p:spPr>
          <a:xfrm>
            <a:off x="9226469" y="2495390"/>
            <a:ext cx="973445" cy="4188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9719D0-A6B7-6249-94A4-9AC0D46156E7}"/>
              </a:ext>
            </a:extLst>
          </p:cNvPr>
          <p:cNvSpPr txBox="1"/>
          <p:nvPr/>
        </p:nvSpPr>
        <p:spPr>
          <a:xfrm>
            <a:off x="1215287" y="1846114"/>
            <a:ext cx="231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Encryption of payload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9FF9C-F417-2B4F-8A86-64E174978E26}"/>
              </a:ext>
            </a:extLst>
          </p:cNvPr>
          <p:cNvSpPr txBox="1"/>
          <p:nvPr/>
        </p:nvSpPr>
        <p:spPr>
          <a:xfrm>
            <a:off x="4462392" y="5661878"/>
            <a:ext cx="3917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Intermediate nodes can’t learn the (</a:t>
            </a:r>
            <a:r>
              <a:rPr lang="en-US" sz="2400" b="1" dirty="0" err="1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src,dst</a:t>
            </a:r>
            <a:r>
              <a:rPr lang="en-US" sz="2400" b="1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006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C2CE-B748-5248-BBA1-2137E4D5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56F2-814F-7944-8B76-EA2B2ACE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632"/>
          </a:xfrm>
        </p:spPr>
        <p:txBody>
          <a:bodyPr>
            <a:normAutofit/>
          </a:bodyPr>
          <a:lstStyle/>
          <a:p>
            <a:r>
              <a:rPr lang="en-US" dirty="0"/>
              <a:t>Key-sharing: symmetric key or public key</a:t>
            </a:r>
          </a:p>
          <a:p>
            <a:endParaRPr lang="en-US" dirty="0"/>
          </a:p>
          <a:p>
            <a:r>
              <a:rPr lang="en-US" dirty="0"/>
              <a:t>Incentives for routers: rate-limiting, easy deployment</a:t>
            </a:r>
          </a:p>
          <a:p>
            <a:endParaRPr lang="en-US" dirty="0"/>
          </a:p>
          <a:p>
            <a:r>
              <a:rPr lang="en-US" dirty="0"/>
              <a:t>Deployment: Easy to deploy on the user side</a:t>
            </a:r>
          </a:p>
          <a:p>
            <a:endParaRPr lang="en-US" dirty="0"/>
          </a:p>
          <a:p>
            <a:r>
              <a:rPr lang="en-US" dirty="0"/>
              <a:t>Usable: minimal performance impact on applications</a:t>
            </a:r>
          </a:p>
          <a:p>
            <a:endParaRPr lang="en-US" dirty="0"/>
          </a:p>
          <a:p>
            <a:r>
              <a:rPr lang="en-US" dirty="0"/>
              <a:t>Flexibility: no app modification, different transports, …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4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3ACB-570D-6641-95DB-0A6D4C21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C4C5-F8E4-874A-B79F-18C4901F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205"/>
          </a:xfrm>
        </p:spPr>
        <p:txBody>
          <a:bodyPr>
            <a:normAutofit/>
          </a:bodyPr>
          <a:lstStyle/>
          <a:p>
            <a:r>
              <a:rPr lang="en-US" dirty="0"/>
              <a:t>May have visibility into raw traffic </a:t>
            </a:r>
            <a:r>
              <a:rPr lang="en-US" i="1" dirty="0"/>
              <a:t>everywhere</a:t>
            </a:r>
          </a:p>
          <a:p>
            <a:pPr lvl="1"/>
            <a:r>
              <a:rPr lang="en-US" i="1" dirty="0"/>
              <a:t>… </a:t>
            </a:r>
            <a:r>
              <a:rPr lang="en-US" dirty="0"/>
              <a:t>but this is too strong</a:t>
            </a:r>
          </a:p>
          <a:p>
            <a:pPr lvl="1"/>
            <a:endParaRPr lang="en-US" i="1" dirty="0"/>
          </a:p>
          <a:p>
            <a:r>
              <a:rPr lang="en-US" dirty="0"/>
              <a:t>Instead, consider adversaries with partial traffic visibility</a:t>
            </a:r>
          </a:p>
          <a:p>
            <a:pPr lvl="1"/>
            <a:r>
              <a:rPr lang="en-US" dirty="0"/>
              <a:t>Can see selected links/points of the network</a:t>
            </a:r>
          </a:p>
          <a:p>
            <a:pPr lvl="1"/>
            <a:r>
              <a:rPr lang="en-US" dirty="0"/>
              <a:t>Including compromised relay nodes</a:t>
            </a:r>
          </a:p>
          <a:p>
            <a:pPr lvl="1"/>
            <a:r>
              <a:rPr lang="en-US" dirty="0"/>
              <a:t>Example: </a:t>
            </a:r>
            <a:r>
              <a:rPr lang="en-US" b="1" dirty="0">
                <a:solidFill>
                  <a:srgbClr val="C00000"/>
                </a:solidFill>
              </a:rPr>
              <a:t>timing attacks</a:t>
            </a:r>
          </a:p>
          <a:p>
            <a:pPr lvl="1"/>
            <a:endParaRPr lang="en-US" dirty="0"/>
          </a:p>
          <a:p>
            <a:r>
              <a:rPr lang="en-US" dirty="0"/>
              <a:t>Adversary may inject traffic to force timing or attack relays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B22A-71C2-3E4A-AA33-678F32A5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broad kinds of anonymity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15C81-5E91-394B-AB0B-BC7F1A3E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High-latency networks</a:t>
            </a:r>
          </a:p>
          <a:p>
            <a:pPr lvl="1"/>
            <a:r>
              <a:rPr lang="en-US" dirty="0"/>
              <a:t>Introduce random and arbitrary delays</a:t>
            </a:r>
          </a:p>
          <a:p>
            <a:pPr lvl="1"/>
            <a:r>
              <a:rPr lang="en-US" dirty="0"/>
              <a:t>Even a strong adversary will find it challenging to learn correspondence</a:t>
            </a:r>
          </a:p>
          <a:p>
            <a:pPr lvl="1"/>
            <a:r>
              <a:rPr lang="en-US" dirty="0"/>
              <a:t>Too unusable for real apps</a:t>
            </a:r>
          </a:p>
          <a:p>
            <a:endParaRPr lang="en-US" dirty="0"/>
          </a:p>
          <a:p>
            <a:r>
              <a:rPr lang="en-US" dirty="0"/>
              <a:t>Low-latency networks</a:t>
            </a:r>
          </a:p>
          <a:p>
            <a:pPr lvl="1"/>
            <a:r>
              <a:rPr lang="en-US" dirty="0"/>
              <a:t>Minimize path stretch</a:t>
            </a:r>
          </a:p>
          <a:p>
            <a:pPr lvl="1"/>
            <a:r>
              <a:rPr lang="en-US" dirty="0"/>
              <a:t>Focus on performance: but still vulnerable to timing attacks</a:t>
            </a:r>
          </a:p>
        </p:txBody>
      </p:sp>
    </p:spTree>
    <p:extLst>
      <p:ext uri="{BB962C8B-B14F-4D97-AF65-F5344CB8AC3E}">
        <p14:creationId xmlns:p14="http://schemas.microsoft.com/office/powerpoint/2010/main" val="425187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AEF7-CFE1-3C46-A986-D7B481F5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Tor: </a:t>
            </a:r>
            <a:r>
              <a:rPr lang="en-US" i="1" dirty="0"/>
              <a:t>the</a:t>
            </a:r>
            <a:r>
              <a:rPr lang="en-US" dirty="0"/>
              <a:t> low-latency anonymity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C4EB-CDAD-0D49-ACF0-7C396EFB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Usable as a browser-based extension &amp; SOCKS proxy</a:t>
            </a:r>
          </a:p>
          <a:p>
            <a:endParaRPr lang="en-US" dirty="0"/>
          </a:p>
          <a:p>
            <a:r>
              <a:rPr lang="en-US" dirty="0"/>
              <a:t>Originally based on the notion of </a:t>
            </a:r>
            <a:r>
              <a:rPr lang="en-US" b="1" dirty="0">
                <a:solidFill>
                  <a:srgbClr val="C00000"/>
                </a:solidFill>
              </a:rPr>
              <a:t>onion routing</a:t>
            </a:r>
          </a:p>
          <a:p>
            <a:pPr lvl="1"/>
            <a:r>
              <a:rPr lang="en-US" dirty="0"/>
              <a:t>Encryption layered successively at different routers</a:t>
            </a:r>
          </a:p>
          <a:p>
            <a:endParaRPr lang="en-US" dirty="0"/>
          </a:p>
          <a:p>
            <a:r>
              <a:rPr lang="en-US" dirty="0"/>
              <a:t>Move data in fixed-size segments called </a:t>
            </a:r>
            <a:r>
              <a:rPr lang="en-US" b="1" dirty="0">
                <a:solidFill>
                  <a:srgbClr val="C00000"/>
                </a:solidFill>
              </a:rPr>
              <a:t>cells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Circuits:</a:t>
            </a:r>
            <a:r>
              <a:rPr lang="en-US" dirty="0"/>
              <a:t> paths of onion routers</a:t>
            </a:r>
          </a:p>
        </p:txBody>
      </p:sp>
    </p:spTree>
    <p:extLst>
      <p:ext uri="{BB962C8B-B14F-4D97-AF65-F5344CB8AC3E}">
        <p14:creationId xmlns:p14="http://schemas.microsoft.com/office/powerpoint/2010/main" val="264787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4D03-FF44-B84B-9110-87DBC0C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Tor works (1/3)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09C76FA-2146-4B4C-9552-E38BEDB2C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0" y="1931194"/>
            <a:ext cx="6003471" cy="3837513"/>
          </a:xfrm>
        </p:spPr>
      </p:pic>
    </p:spTree>
    <p:extLst>
      <p:ext uri="{BB962C8B-B14F-4D97-AF65-F5344CB8AC3E}">
        <p14:creationId xmlns:p14="http://schemas.microsoft.com/office/powerpoint/2010/main" val="336731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4D03-FF44-B84B-9110-87DBC0C6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Tor works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174E-D205-114A-8A6F-694BA874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DB47F61-9A20-0048-B8C1-FF1BCC14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8" y="2029166"/>
            <a:ext cx="5936481" cy="37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12004</TotalTime>
  <Words>297</Words>
  <Application>Microsoft Macintosh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PowerPoint Presentation</vt:lpstr>
      <vt:lpstr>Why anonymous communication?</vt:lpstr>
      <vt:lpstr>Key approach: Relay-based routing</vt:lpstr>
      <vt:lpstr>Important requirements</vt:lpstr>
      <vt:lpstr>Adversaries</vt:lpstr>
      <vt:lpstr>Two broad kinds of anonymity networks</vt:lpstr>
      <vt:lpstr>Tor: the low-latency anonymity network</vt:lpstr>
      <vt:lpstr>How Tor works (1/3)</vt:lpstr>
      <vt:lpstr>How Tor works (2/3)</vt:lpstr>
      <vt:lpstr>How Tor works (3/3)</vt:lpstr>
      <vt:lpstr>Backpressure-Based Transport Protocol for the ToR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7315</cp:revision>
  <cp:lastPrinted>2018-11-15T12:36:05Z</cp:lastPrinted>
  <dcterms:created xsi:type="dcterms:W3CDTF">2018-09-05T17:47:04Z</dcterms:created>
  <dcterms:modified xsi:type="dcterms:W3CDTF">2018-12-03T13:09:17Z</dcterms:modified>
</cp:coreProperties>
</file>