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4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86390"/>
  </p:normalViewPr>
  <p:slideViewPr>
    <p:cSldViewPr snapToGrid="0" snapToObjects="1">
      <p:cViewPr varScale="1">
        <p:scale>
          <a:sx n="118" d="100"/>
          <a:sy n="118" d="100"/>
        </p:scale>
        <p:origin x="216" y="512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26,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Future Directions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0287-5464-584A-B6F0-DC3685B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Remy: Congestion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A5-05CB-3E43-97D8-D9E777AE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886" cy="482554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State:</a:t>
            </a:r>
          </a:p>
          <a:p>
            <a:pPr lvl="1"/>
            <a:r>
              <a:rPr lang="en-US" dirty="0"/>
              <a:t>Interarrival time between ACKs  (EWMA)</a:t>
            </a:r>
          </a:p>
          <a:p>
            <a:pPr lvl="1"/>
            <a:r>
              <a:rPr lang="en-US" dirty="0"/>
              <a:t>Time between TCP sender timestamps (EWMA)</a:t>
            </a:r>
          </a:p>
          <a:p>
            <a:pPr lvl="1"/>
            <a:r>
              <a:rPr lang="en-US" dirty="0"/>
              <a:t>Ratio between most recent RTT and minimum RTT</a:t>
            </a:r>
          </a:p>
          <a:p>
            <a:r>
              <a:rPr lang="en-US" b="1" dirty="0">
                <a:solidFill>
                  <a:srgbClr val="C00000"/>
                </a:solidFill>
              </a:rPr>
              <a:t>Action:</a:t>
            </a:r>
          </a:p>
          <a:p>
            <a:pPr lvl="1"/>
            <a:r>
              <a:rPr lang="en-US" dirty="0"/>
              <a:t>A multiple to the current congestion window</a:t>
            </a:r>
          </a:p>
          <a:p>
            <a:pPr lvl="1"/>
            <a:r>
              <a:rPr lang="en-US" dirty="0"/>
              <a:t>Increment or decrement to the congestion window</a:t>
            </a:r>
          </a:p>
          <a:p>
            <a:pPr lvl="1"/>
            <a:r>
              <a:rPr lang="en-US" dirty="0"/>
              <a:t>A lower bound on time between successive packet transmissions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Simulate multiple senders &amp; choosing best rule given the state</a:t>
            </a:r>
          </a:p>
          <a:p>
            <a:pPr lvl="1"/>
            <a:r>
              <a:rPr lang="en-US" dirty="0"/>
              <a:t>Subdivide the state space used in the most used rule</a:t>
            </a:r>
          </a:p>
        </p:txBody>
      </p:sp>
    </p:spTree>
    <p:extLst>
      <p:ext uri="{BB962C8B-B14F-4D97-AF65-F5344CB8AC3E}">
        <p14:creationId xmlns:p14="http://schemas.microsoft.com/office/powerpoint/2010/main" val="255554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57C-DE80-4542-B303-F2D9626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Remy: Congestion control</a:t>
            </a:r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D9C2009D-4399-3041-9119-AFBAE6E1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7" y="1677475"/>
            <a:ext cx="5662168" cy="4351338"/>
          </a:xfr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D6ED7B7-155C-7C43-9903-A8810CD58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3244"/>
            <a:ext cx="5468257" cy="1564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48B94-435F-2945-92F8-523E43F25B2F}"/>
              </a:ext>
            </a:extLst>
          </p:cNvPr>
          <p:cNvSpPr txBox="1"/>
          <p:nvPr/>
        </p:nvSpPr>
        <p:spPr>
          <a:xfrm>
            <a:off x="6096000" y="41474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[Computer-generated congestion control, 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Winstein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and Balakrishnan, SIGCOMM’13]</a:t>
            </a:r>
          </a:p>
        </p:txBody>
      </p:sp>
    </p:spTree>
    <p:extLst>
      <p:ext uri="{BB962C8B-B14F-4D97-AF65-F5344CB8AC3E}">
        <p14:creationId xmlns:p14="http://schemas.microsoft.com/office/powerpoint/2010/main" val="5475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5BFB-632D-D345-811B-52C956D4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Systems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6F20-1F0E-FA4D-9A79-9690E0F4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center architectures for ML</a:t>
            </a:r>
          </a:p>
          <a:p>
            <a:pPr lvl="1"/>
            <a:r>
              <a:rPr lang="en-US" dirty="0"/>
              <a:t>How to train really large networks?</a:t>
            </a:r>
          </a:p>
          <a:p>
            <a:pPr lvl="1"/>
            <a:r>
              <a:rPr lang="en-US" dirty="0"/>
              <a:t>Can we make apps using ML really fast?</a:t>
            </a:r>
          </a:p>
          <a:p>
            <a:pPr lvl="1"/>
            <a:r>
              <a:rPr lang="en-US" dirty="0"/>
              <a:t>What programmatic frameworks can make developing ML apps really easy?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“Edge” video analytics</a:t>
            </a:r>
          </a:p>
        </p:txBody>
      </p:sp>
    </p:spTree>
    <p:extLst>
      <p:ext uri="{BB962C8B-B14F-4D97-AF65-F5344CB8AC3E}">
        <p14:creationId xmlns:p14="http://schemas.microsoft.com/office/powerpoint/2010/main" val="313202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CD81-94AE-2D47-9E3B-A353C33D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on the edge…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0AF-9DC4-4640-879F-80A477B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en-US" dirty="0"/>
              <a:t>“IoTs”</a:t>
            </a:r>
          </a:p>
          <a:p>
            <a:pPr lvl="1"/>
            <a:r>
              <a:rPr lang="en-US" dirty="0"/>
              <a:t>mobile phones</a:t>
            </a:r>
          </a:p>
          <a:p>
            <a:pPr lvl="1"/>
            <a:r>
              <a:rPr lang="en-US" dirty="0"/>
              <a:t>Cameras: street intersections, shopfront, car dashcam</a:t>
            </a:r>
          </a:p>
          <a:p>
            <a:pPr lvl="1"/>
            <a:r>
              <a:rPr lang="en-US" dirty="0"/>
              <a:t>Sensors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Constraint: significantly less powerful than compute clusters</a:t>
            </a:r>
          </a:p>
          <a:p>
            <a:pPr lvl="1"/>
            <a:r>
              <a:rPr lang="en-US" dirty="0"/>
              <a:t>Power, compute, bandwidth</a:t>
            </a:r>
          </a:p>
          <a:p>
            <a:pPr lvl="1"/>
            <a:endParaRPr lang="en-US" dirty="0"/>
          </a:p>
          <a:p>
            <a:r>
              <a:rPr lang="en-US" dirty="0"/>
              <a:t>But want to implement sensor data processing</a:t>
            </a:r>
          </a:p>
          <a:p>
            <a:pPr lvl="1"/>
            <a:r>
              <a:rPr lang="en-US" dirty="0"/>
              <a:t>Ex: Video analytics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8308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1C2-A85E-4346-8538-438F2806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edge video analytics</a:t>
            </a:r>
          </a:p>
        </p:txBody>
      </p:sp>
      <p:pic>
        <p:nvPicPr>
          <p:cNvPr id="5" name="Content Placeholder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1C45FAC-9E14-7F43-B8B1-819D5CB4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25" y="1771197"/>
            <a:ext cx="8154263" cy="4351338"/>
          </a:xfrm>
        </p:spPr>
      </p:pic>
    </p:spTree>
    <p:extLst>
      <p:ext uri="{BB962C8B-B14F-4D97-AF65-F5344CB8AC3E}">
        <p14:creationId xmlns:p14="http://schemas.microsoft.com/office/powerpoint/2010/main" val="413967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271B-C2AB-4841-974F-439EF993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auto-encoding of features</a:t>
            </a:r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CF27EFE-7E69-CD49-B5F5-B69C46C3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2359025"/>
            <a:ext cx="777024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183F-0ADC-A647-918E-F632DDE22646}"/>
              </a:ext>
            </a:extLst>
          </p:cNvPr>
          <p:cNvSpPr txBox="1"/>
          <p:nvPr/>
        </p:nvSpPr>
        <p:spPr>
          <a:xfrm>
            <a:off x="1333500" y="1624746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“Neural networks meet physical networks”, 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Chinchali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et al., 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HotNets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8968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850-413B-C24B-BE13-9DD3BEC2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Drone-video-based tracking</a:t>
            </a:r>
          </a:p>
        </p:txBody>
      </p:sp>
      <p:pic>
        <p:nvPicPr>
          <p:cNvPr id="9" name="Content Placeholder 8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6A90128A-7BAC-9C45-9AD4-68FBC8856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40" y="1858283"/>
            <a:ext cx="7714119" cy="4351338"/>
          </a:xfrm>
        </p:spPr>
      </p:pic>
    </p:spTree>
    <p:extLst>
      <p:ext uri="{BB962C8B-B14F-4D97-AF65-F5344CB8AC3E}">
        <p14:creationId xmlns:p14="http://schemas.microsoft.com/office/powerpoint/2010/main" val="37207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436E-CFB1-B74F-8650-7A5643E5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constraints: 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4F95-6F26-8744-9C36-A08FB627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aren’t clocked faster any more (Dennard scaling)</a:t>
            </a:r>
          </a:p>
          <a:p>
            <a:r>
              <a:rPr lang="en-US" dirty="0"/>
              <a:t>Soon, can no longer pack more transistors in the same area (feature size limits)</a:t>
            </a:r>
          </a:p>
          <a:p>
            <a:endParaRPr lang="en-US" dirty="0"/>
          </a:p>
          <a:p>
            <a:r>
              <a:rPr lang="en-US" dirty="0"/>
              <a:t>Implication (1): Application code won’t automatically get faster</a:t>
            </a:r>
          </a:p>
          <a:p>
            <a:endParaRPr lang="en-US" dirty="0"/>
          </a:p>
          <a:p>
            <a:r>
              <a:rPr lang="en-US" dirty="0"/>
              <a:t>Implication (2): Need to re-design applications or the hardware 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387527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9E21-507D-B84E-AD7C-094155B3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Trend: compute offloads to </a:t>
            </a:r>
            <a:r>
              <a:rPr lang="en-US" dirty="0">
                <a:solidFill>
                  <a:srgbClr val="C00000"/>
                </a:solidFill>
              </a:rPr>
              <a:t>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D84A-3ABE-1749-A643-2A1D3930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smartNICs</a:t>
            </a:r>
            <a:r>
              <a:rPr lang="en-US" dirty="0"/>
              <a:t> (e.g., Azure NIC)</a:t>
            </a:r>
          </a:p>
          <a:p>
            <a:pPr lvl="1"/>
            <a:r>
              <a:rPr lang="en-US" dirty="0"/>
              <a:t>Hardware runs (part of) the network stack’s processing</a:t>
            </a:r>
          </a:p>
          <a:p>
            <a:pPr lvl="1"/>
            <a:endParaRPr lang="en-US" dirty="0"/>
          </a:p>
          <a:p>
            <a:r>
              <a:rPr lang="en-US" dirty="0"/>
              <a:t>Other accelerators:</a:t>
            </a:r>
          </a:p>
          <a:p>
            <a:pPr lvl="1"/>
            <a:r>
              <a:rPr lang="en-US" dirty="0"/>
              <a:t>GPUs</a:t>
            </a:r>
          </a:p>
          <a:p>
            <a:pPr lvl="1"/>
            <a:r>
              <a:rPr lang="en-US" dirty="0"/>
              <a:t>TPUs</a:t>
            </a:r>
          </a:p>
          <a:p>
            <a:pPr lvl="1"/>
            <a:r>
              <a:rPr lang="en-US" dirty="0"/>
              <a:t>Matrix computation accelerators in the research realm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A465-268B-8C4B-B408-01521E04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Disaggregation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6B5F-70F7-7A4C-BA26-2116DC91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en-US" dirty="0"/>
              <a:t>Typical server: compute cores, memory, storage. Problems:</a:t>
            </a:r>
          </a:p>
          <a:p>
            <a:endParaRPr lang="en-US" dirty="0"/>
          </a:p>
          <a:p>
            <a:r>
              <a:rPr lang="en-US" dirty="0"/>
              <a:t>Memory wall: not enough bandwidth between compute &amp; mem</a:t>
            </a:r>
          </a:p>
          <a:p>
            <a:r>
              <a:rPr lang="en-US" dirty="0"/>
              <a:t>Provisioning for evolution in storage and mem technologies</a:t>
            </a:r>
          </a:p>
          <a:p>
            <a:r>
              <a:rPr lang="en-US" dirty="0"/>
              <a:t>Inefficient usage of per-server statically allocated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8A-4E13-AC45-9A20-4F996D8B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10,000-foot recap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C10C-24A5-6545-A37D-328BA4BE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Foundational: layering, congestion control, scheduling</a:t>
            </a:r>
          </a:p>
          <a:p>
            <a:r>
              <a:rPr lang="en-US" b="0" dirty="0">
                <a:solidFill>
                  <a:schemeClr val="tx1"/>
                </a:solidFill>
              </a:rPr>
              <a:t>Inter and intra-domain networks</a:t>
            </a:r>
          </a:p>
          <a:p>
            <a:r>
              <a:rPr lang="en-US" b="0" dirty="0">
                <a:solidFill>
                  <a:schemeClr val="tx1"/>
                </a:solidFill>
              </a:rPr>
              <a:t>Software-defined networking</a:t>
            </a:r>
          </a:p>
          <a:p>
            <a:r>
              <a:rPr lang="en-US" b="0" dirty="0">
                <a:solidFill>
                  <a:schemeClr val="tx1"/>
                </a:solidFill>
              </a:rPr>
              <a:t>Data center networking</a:t>
            </a:r>
          </a:p>
          <a:p>
            <a:r>
              <a:rPr lang="en-US" b="0" dirty="0">
                <a:solidFill>
                  <a:schemeClr val="tx1"/>
                </a:solidFill>
              </a:rPr>
              <a:t>Co-designing networks with applications</a:t>
            </a:r>
          </a:p>
        </p:txBody>
      </p:sp>
    </p:spTree>
    <p:extLst>
      <p:ext uri="{BB962C8B-B14F-4D97-AF65-F5344CB8AC3E}">
        <p14:creationId xmlns:p14="http://schemas.microsoft.com/office/powerpoint/2010/main" val="97840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7039-B6F0-CC46-951C-18279717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disaggregation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0C78563-A287-A241-B052-C5A89586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94" y="2065110"/>
            <a:ext cx="6236467" cy="4351338"/>
          </a:xfrm>
        </p:spPr>
      </p:pic>
    </p:spTree>
    <p:extLst>
      <p:ext uri="{BB962C8B-B14F-4D97-AF65-F5344CB8AC3E}">
        <p14:creationId xmlns:p14="http://schemas.microsoft.com/office/powerpoint/2010/main" val="376516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DAC3-26A3-554C-94DC-8DB608DD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Disaggregation</a:t>
            </a:r>
          </a:p>
        </p:txBody>
      </p:sp>
      <p:pic>
        <p:nvPicPr>
          <p:cNvPr id="5" name="Content Placeholder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0FCB51-6518-3248-84DF-A3D861CBE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06" y="2282825"/>
            <a:ext cx="1022184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E3F48-F571-9346-9B7C-52A5EA8A0D74}"/>
              </a:ext>
            </a:extLst>
          </p:cNvPr>
          <p:cNvSpPr txBox="1"/>
          <p:nvPr/>
        </p:nvSpPr>
        <p:spPr>
          <a:xfrm>
            <a:off x="1034144" y="1690688"/>
            <a:ext cx="977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[Network requirements for resource disaggregation, OSDI’16] </a:t>
            </a:r>
          </a:p>
        </p:txBody>
      </p:sp>
    </p:spTree>
    <p:extLst>
      <p:ext uri="{BB962C8B-B14F-4D97-AF65-F5344CB8AC3E}">
        <p14:creationId xmlns:p14="http://schemas.microsoft.com/office/powerpoint/2010/main" val="167683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1289-EB33-904C-8540-2ABD687B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0101-481D-CE41-AF25-A5ED4EE2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Want to build </a:t>
            </a:r>
            <a:r>
              <a:rPr lang="en-US" b="1" dirty="0">
                <a:solidFill>
                  <a:srgbClr val="C00000"/>
                </a:solidFill>
              </a:rPr>
              <a:t>resource blades: </a:t>
            </a:r>
            <a:r>
              <a:rPr lang="en-US" dirty="0"/>
              <a:t>separate compute, mem, storage</a:t>
            </a:r>
          </a:p>
          <a:p>
            <a:r>
              <a:rPr lang="en-US" dirty="0"/>
              <a:t>Can we provide a high bandwidth low latency fabric to interconnect the different components?</a:t>
            </a:r>
          </a:p>
          <a:p>
            <a:r>
              <a:rPr lang="en-US" dirty="0"/>
              <a:t>Should communication be reliable? Packet or circuit switched?</a:t>
            </a:r>
          </a:p>
          <a:p>
            <a:r>
              <a:rPr lang="en-US" dirty="0"/>
              <a:t>Resource allocation for different applications?</a:t>
            </a:r>
          </a:p>
          <a:p>
            <a:r>
              <a:rPr lang="en-US" dirty="0"/>
              <a:t>Application abstractions: move away from VMs?</a:t>
            </a:r>
          </a:p>
          <a:p>
            <a:r>
              <a:rPr lang="en-US" dirty="0"/>
              <a:t>How should the new OS look like? Failure models? Abstractions of memory? Storage?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F635-DED0-6643-9EAB-AA0E700C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times they are a-</a:t>
            </a:r>
            <a:r>
              <a:rPr lang="en-US" dirty="0" err="1"/>
              <a:t>changin</a:t>
            </a:r>
            <a:r>
              <a:rPr lang="en-US" dirty="0"/>
              <a:t>’…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EB9A-2EFF-8447-9CA3-3CC716F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Technological constraints</a:t>
            </a:r>
          </a:p>
          <a:p>
            <a:pPr lvl="1"/>
            <a:r>
              <a:rPr lang="en-US" dirty="0"/>
              <a:t>Demise of Moore’s law, memory wall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Industrial trends</a:t>
            </a:r>
          </a:p>
          <a:p>
            <a:pPr lvl="1"/>
            <a:r>
              <a:rPr lang="en-US" dirty="0"/>
              <a:t>Consolidation, disaggregation, net neutrality</a:t>
            </a:r>
          </a:p>
          <a:p>
            <a:r>
              <a:rPr lang="en-US" dirty="0"/>
              <a:t>Unconventional networks</a:t>
            </a:r>
          </a:p>
          <a:p>
            <a:pPr lvl="1"/>
            <a:r>
              <a:rPr lang="en-US" dirty="0"/>
              <a:t>Blockchain networks, edge networks</a:t>
            </a:r>
          </a:p>
          <a:p>
            <a:pPr marL="0" indent="0" algn="ctr">
              <a:buNone/>
            </a:pP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7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66B-949C-2B41-9EB7-A2D2B0B3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thoughts?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40FD-F301-9C4B-BD05-AC0D55EB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you excited about? What would you like to work on?</a:t>
            </a:r>
          </a:p>
        </p:txBody>
      </p:sp>
    </p:spTree>
    <p:extLst>
      <p:ext uri="{BB962C8B-B14F-4D97-AF65-F5344CB8AC3E}">
        <p14:creationId xmlns:p14="http://schemas.microsoft.com/office/powerpoint/2010/main" val="74643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2F82-CEB7-3643-9135-CD135DB2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5AEC-9F18-C248-92E7-82C1B16A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204"/>
          </a:xfrm>
        </p:spPr>
        <p:txBody>
          <a:bodyPr>
            <a:normAutofit/>
          </a:bodyPr>
          <a:lstStyle/>
          <a:p>
            <a:r>
              <a:rPr lang="en-US" dirty="0"/>
              <a:t>10 mins per group + 2 mins for questions</a:t>
            </a:r>
          </a:p>
          <a:p>
            <a:r>
              <a:rPr lang="en-US" dirty="0"/>
              <a:t>Describe the problem</a:t>
            </a:r>
          </a:p>
          <a:p>
            <a:r>
              <a:rPr lang="en-US" dirty="0"/>
              <a:t>Your solution approach</a:t>
            </a:r>
          </a:p>
          <a:p>
            <a:r>
              <a:rPr lang="en-US" dirty="0"/>
              <a:t>Existing approaches and if/how your approach is different</a:t>
            </a:r>
          </a:p>
          <a:p>
            <a:r>
              <a:rPr lang="en-US" b="1" dirty="0">
                <a:solidFill>
                  <a:srgbClr val="C00000"/>
                </a:solidFill>
              </a:rPr>
              <a:t>Report on your progress: </a:t>
            </a:r>
          </a:p>
          <a:p>
            <a:pPr lvl="1"/>
            <a:r>
              <a:rPr lang="en-US" dirty="0"/>
              <a:t>What have you built?</a:t>
            </a:r>
          </a:p>
          <a:p>
            <a:pPr lvl="1"/>
            <a:r>
              <a:rPr lang="en-US" dirty="0"/>
              <a:t>Can you show a demonstration?</a:t>
            </a:r>
          </a:p>
          <a:p>
            <a:pPr lvl="1"/>
            <a:r>
              <a:rPr lang="en-US" dirty="0"/>
              <a:t>Can you show preliminary evaluation results?</a:t>
            </a:r>
          </a:p>
          <a:p>
            <a:pPr lvl="1"/>
            <a:r>
              <a:rPr lang="en-US" dirty="0"/>
              <a:t>What lessons have you learned from this exercise?</a:t>
            </a:r>
          </a:p>
        </p:txBody>
      </p:sp>
    </p:spTree>
    <p:extLst>
      <p:ext uri="{BB962C8B-B14F-4D97-AF65-F5344CB8AC3E}">
        <p14:creationId xmlns:p14="http://schemas.microsoft.com/office/powerpoint/2010/main" val="4133179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0161-2F4A-E644-92FE-55C6E86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A47D5-C304-3A43-BBC4-20A2CED85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F635-DED0-6643-9EAB-AA0E700C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times they are a-</a:t>
            </a:r>
            <a:r>
              <a:rPr lang="en-US" dirty="0" err="1"/>
              <a:t>changin</a:t>
            </a:r>
            <a:r>
              <a:rPr lang="en-US" dirty="0"/>
              <a:t>’…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EB9A-2EFF-8447-9CA3-3CC716F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Technological constraints</a:t>
            </a:r>
          </a:p>
          <a:p>
            <a:pPr lvl="1"/>
            <a:r>
              <a:rPr lang="en-US" dirty="0"/>
              <a:t>Demise of Moore’s law, memory wall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Industrial trends</a:t>
            </a:r>
          </a:p>
          <a:p>
            <a:pPr lvl="1"/>
            <a:r>
              <a:rPr lang="en-US" dirty="0"/>
              <a:t>Consolidation, disaggregation, net neutrality</a:t>
            </a:r>
          </a:p>
          <a:p>
            <a:r>
              <a:rPr lang="en-US" dirty="0"/>
              <a:t>Unconventional networks</a:t>
            </a:r>
          </a:p>
          <a:p>
            <a:pPr lvl="1"/>
            <a:r>
              <a:rPr lang="en-US" dirty="0"/>
              <a:t>Blockchain networks, edge networks</a:t>
            </a:r>
          </a:p>
          <a:p>
            <a:pPr marL="0" indent="0" algn="ctr">
              <a:buNone/>
            </a:pPr>
            <a:endParaRPr lang="en-US" sz="3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000" b="0" dirty="0">
                <a:solidFill>
                  <a:schemeClr val="tx1"/>
                </a:solidFill>
              </a:rPr>
              <a:t>Today: some examples of recent work along these directions</a:t>
            </a:r>
          </a:p>
        </p:txBody>
      </p:sp>
    </p:spTree>
    <p:extLst>
      <p:ext uri="{BB962C8B-B14F-4D97-AF65-F5344CB8AC3E}">
        <p14:creationId xmlns:p14="http://schemas.microsoft.com/office/powerpoint/2010/main" val="38777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5B8B-75C8-284B-821C-313836FB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0E51-FB0F-174C-BBB5-2839549F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 techniques to learn </a:t>
            </a:r>
            <a:r>
              <a:rPr lang="en-US" b="1" dirty="0">
                <a:solidFill>
                  <a:srgbClr val="C00000"/>
                </a:solidFill>
              </a:rPr>
              <a:t>functions </a:t>
            </a:r>
            <a:r>
              <a:rPr lang="en-US" dirty="0"/>
              <a:t>from inputs to outputs</a:t>
            </a:r>
          </a:p>
          <a:p>
            <a:pPr lvl="1"/>
            <a:endParaRPr lang="en-US" dirty="0"/>
          </a:p>
          <a:p>
            <a:r>
              <a:rPr lang="en-US" dirty="0"/>
              <a:t>Chief distinction among approaches: kinds of functions that can be learned</a:t>
            </a:r>
          </a:p>
          <a:p>
            <a:pPr lvl="1"/>
            <a:endParaRPr lang="en-US" dirty="0"/>
          </a:p>
          <a:p>
            <a:r>
              <a:rPr lang="en-US" dirty="0"/>
              <a:t>Examples: mapping images to labels, predicting next match score from historical scores,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CDB-E71D-894B-9448-190A8446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B0FC-E026-904A-8BB8-E141BEE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Neuron (perceptron): tries to approximate a function f*</a:t>
            </a:r>
          </a:p>
          <a:p>
            <a:pPr lvl="1"/>
            <a:r>
              <a:rPr lang="en-US" dirty="0"/>
              <a:t>… internally using a (parameterized) function f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y = f(x; p)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Learning:</a:t>
            </a:r>
            <a:r>
              <a:rPr lang="en-US" dirty="0"/>
              <a:t> Choose parameter p to “best approximate” f*</a:t>
            </a:r>
          </a:p>
          <a:p>
            <a:pPr lvl="1"/>
            <a:endParaRPr lang="en-US" dirty="0"/>
          </a:p>
          <a:p>
            <a:r>
              <a:rPr lang="en-US" dirty="0"/>
              <a:t>Example representational functions:</a:t>
            </a:r>
          </a:p>
          <a:p>
            <a:pPr lvl="1"/>
            <a:r>
              <a:rPr lang="en-US" dirty="0"/>
              <a:t>Linear function on inputs</a:t>
            </a:r>
          </a:p>
          <a:p>
            <a:pPr lvl="1"/>
            <a:r>
              <a:rPr lang="en-US" dirty="0"/>
              <a:t>Sigmoid over linear combination of inputs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Layers</a:t>
            </a:r>
            <a:r>
              <a:rPr lang="en-US" dirty="0"/>
              <a:t>: can compose these functions with each other</a:t>
            </a:r>
          </a:p>
          <a:p>
            <a:pPr lvl="1"/>
            <a:r>
              <a:rPr lang="en-US" dirty="0"/>
              <a:t>Structure of composition forms the “network”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75176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C2E-2782-FF4E-B825-F54F3BDE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Expressiveness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81AC-7005-3249-9DC8-A258CAB8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approximation theorem </a:t>
            </a:r>
          </a:p>
          <a:p>
            <a:pPr lvl="1"/>
            <a:r>
              <a:rPr lang="en-US" dirty="0"/>
              <a:t>Any “reasonable” function 	can be represented to within arbitrary error over all inputs</a:t>
            </a:r>
          </a:p>
          <a:p>
            <a:endParaRPr lang="en-US" dirty="0"/>
          </a:p>
          <a:p>
            <a:r>
              <a:rPr lang="en-US" dirty="0"/>
              <a:t>Doesn’t mean any function can be </a:t>
            </a:r>
            <a:r>
              <a:rPr lang="en-US" i="1" dirty="0"/>
              <a:t>learned</a:t>
            </a:r>
            <a:r>
              <a:rPr lang="en-US" dirty="0"/>
              <a:t>, however</a:t>
            </a:r>
          </a:p>
          <a:p>
            <a:endParaRPr lang="en-US" dirty="0"/>
          </a:p>
          <a:p>
            <a:r>
              <a:rPr lang="en-US" dirty="0"/>
              <a:t>The size of the network isn’t bounded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156-B456-2E48-9DF5-CB894CC3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8504-3F94-0B43-AFBA-599D82F4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“ML for systems”</a:t>
            </a:r>
            <a:r>
              <a:rPr lang="en-US" dirty="0"/>
              <a:t>: good to apply ML when</a:t>
            </a:r>
          </a:p>
          <a:p>
            <a:r>
              <a:rPr lang="en-US" dirty="0"/>
              <a:t>Optimal solutions are hard to compute</a:t>
            </a:r>
          </a:p>
          <a:p>
            <a:r>
              <a:rPr lang="en-US" dirty="0"/>
              <a:t>State of the art mostly constitutes heuristics</a:t>
            </a:r>
          </a:p>
          <a:p>
            <a:r>
              <a:rPr lang="en-US" dirty="0"/>
              <a:t>Existing solutions use a “model” of the system</a:t>
            </a:r>
          </a:p>
          <a:p>
            <a:endParaRPr lang="en-US" dirty="0"/>
          </a:p>
          <a:p>
            <a:r>
              <a:rPr lang="en-US" dirty="0"/>
              <a:t>Some examples…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6B2F-4E69-3F42-9669-BCE8C4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Pensieve</a:t>
            </a:r>
            <a:r>
              <a:rPr lang="en-US" dirty="0"/>
              <a:t>: Video bit-rate adaptation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9F58D9-86BF-E442-BF03-A98EC032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893"/>
            <a:ext cx="10515600" cy="3748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B67E7-67F1-4D4E-9A00-E284FE12C7EA}"/>
              </a:ext>
            </a:extLst>
          </p:cNvPr>
          <p:cNvSpPr txBox="1"/>
          <p:nvPr/>
        </p:nvSpPr>
        <p:spPr>
          <a:xfrm>
            <a:off x="751115" y="5784988"/>
            <a:ext cx="917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[Neural adaptive video streaming with 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Pensieve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Hongzi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Mao et al, SIGCOMM’17]</a:t>
            </a:r>
          </a:p>
        </p:txBody>
      </p:sp>
    </p:spTree>
    <p:extLst>
      <p:ext uri="{BB962C8B-B14F-4D97-AF65-F5344CB8AC3E}">
        <p14:creationId xmlns:p14="http://schemas.microsoft.com/office/powerpoint/2010/main" val="2607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266C-E378-0F46-A75B-645E2CB9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Pensieve</a:t>
            </a:r>
            <a:r>
              <a:rPr lang="en-US" dirty="0"/>
              <a:t>: Video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27E0-7554-9B4F-A9AB-944E2291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State: </a:t>
            </a:r>
          </a:p>
          <a:p>
            <a:pPr lvl="1"/>
            <a:r>
              <a:rPr lang="en-US" dirty="0"/>
              <a:t>Past chunk throughput</a:t>
            </a:r>
          </a:p>
          <a:p>
            <a:pPr lvl="1"/>
            <a:r>
              <a:rPr lang="en-US" dirty="0"/>
              <a:t>Past chunk download time</a:t>
            </a:r>
          </a:p>
          <a:p>
            <a:pPr lvl="1"/>
            <a:r>
              <a:rPr lang="en-US" dirty="0"/>
              <a:t>Next chunk sizes (at varying bitrates)</a:t>
            </a:r>
          </a:p>
          <a:p>
            <a:pPr lvl="1"/>
            <a:r>
              <a:rPr lang="en-US" dirty="0"/>
              <a:t>Current buffer size</a:t>
            </a:r>
          </a:p>
          <a:p>
            <a:pPr lvl="1"/>
            <a:r>
              <a:rPr lang="en-US" dirty="0"/>
              <a:t>Number of chunks left</a:t>
            </a:r>
          </a:p>
          <a:p>
            <a:pPr lvl="1"/>
            <a:r>
              <a:rPr lang="en-US" dirty="0"/>
              <a:t>Last chunk bit-rate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i="1" dirty="0"/>
              <a:t>raw </a:t>
            </a:r>
            <a:r>
              <a:rPr lang="en-US" dirty="0"/>
              <a:t>observation signals; no network “model”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learned: map state to requested bit-rate</a:t>
            </a:r>
          </a:p>
        </p:txBody>
      </p:sp>
    </p:spTree>
    <p:extLst>
      <p:ext uri="{BB962C8B-B14F-4D97-AF65-F5344CB8AC3E}">
        <p14:creationId xmlns:p14="http://schemas.microsoft.com/office/powerpoint/2010/main" val="369087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851</Words>
  <Application>Microsoft Macintosh PowerPoint</Application>
  <PresentationFormat>Widescreen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Office Theme</vt:lpstr>
      <vt:lpstr>PowerPoint Presentation</vt:lpstr>
      <vt:lpstr>A 10,000-foot recap of the class</vt:lpstr>
      <vt:lpstr>The times they are a-changin’…</vt:lpstr>
      <vt:lpstr>Machine learning</vt:lpstr>
      <vt:lpstr>Neural networks</vt:lpstr>
      <vt:lpstr>Expressiveness of neural networks</vt:lpstr>
      <vt:lpstr>Applications in networking</vt:lpstr>
      <vt:lpstr>Pensieve: Video bit-rate adaptation</vt:lpstr>
      <vt:lpstr>Pensieve: Video bit-rate adaptation</vt:lpstr>
      <vt:lpstr>Remy: Congestion control </vt:lpstr>
      <vt:lpstr>Remy: Congestion control</vt:lpstr>
      <vt:lpstr>Building Systems for ML</vt:lpstr>
      <vt:lpstr>Living on the edge…</vt:lpstr>
      <vt:lpstr>Partitioning edge video analytics</vt:lpstr>
      <vt:lpstr>Flexible auto-encoding of features</vt:lpstr>
      <vt:lpstr>Example: Drone-video-based tracking</vt:lpstr>
      <vt:lpstr>Technological constraints: Moore’s law</vt:lpstr>
      <vt:lpstr>Trend: compute offloads to accelerators</vt:lpstr>
      <vt:lpstr>Disaggregation of resources</vt:lpstr>
      <vt:lpstr>The need for disaggregation</vt:lpstr>
      <vt:lpstr>Disaggregation</vt:lpstr>
      <vt:lpstr>Research questions</vt:lpstr>
      <vt:lpstr>The times they are a-changin’…</vt:lpstr>
      <vt:lpstr>Your thoughts?</vt:lpstr>
      <vt:lpstr>Course presentation</vt:lpstr>
      <vt:lpstr>Course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7651</cp:revision>
  <cp:lastPrinted>2018-11-15T12:36:05Z</cp:lastPrinted>
  <dcterms:created xsi:type="dcterms:W3CDTF">2018-09-05T17:47:04Z</dcterms:created>
  <dcterms:modified xsi:type="dcterms:W3CDTF">2018-12-06T13:23:28Z</dcterms:modified>
</cp:coreProperties>
</file>