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89" r:id="rId2"/>
    <p:sldId id="292" r:id="rId3"/>
    <p:sldId id="295" r:id="rId4"/>
    <p:sldId id="294" r:id="rId5"/>
    <p:sldId id="297" r:id="rId6"/>
    <p:sldId id="302" r:id="rId7"/>
    <p:sldId id="301" r:id="rId8"/>
    <p:sldId id="298" r:id="rId9"/>
    <p:sldId id="307" r:id="rId10"/>
    <p:sldId id="299" r:id="rId11"/>
    <p:sldId id="303" r:id="rId12"/>
    <p:sldId id="306" r:id="rId13"/>
    <p:sldId id="308" r:id="rId14"/>
    <p:sldId id="309" r:id="rId15"/>
    <p:sldId id="310" r:id="rId16"/>
    <p:sldId id="300" r:id="rId17"/>
    <p:sldId id="304" r:id="rId18"/>
    <p:sldId id="305" r:id="rId19"/>
    <p:sldId id="311" r:id="rId20"/>
    <p:sldId id="312" r:id="rId21"/>
    <p:sldId id="313" r:id="rId22"/>
    <p:sldId id="314" r:id="rId23"/>
    <p:sldId id="317" r:id="rId24"/>
    <p:sldId id="318" r:id="rId25"/>
    <p:sldId id="319" r:id="rId26"/>
    <p:sldId id="320" r:id="rId27"/>
    <p:sldId id="321" r:id="rId28"/>
    <p:sldId id="322" r:id="rId29"/>
    <p:sldId id="325" r:id="rId30"/>
    <p:sldId id="323" r:id="rId31"/>
    <p:sldId id="3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1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8"/>
    <p:restoredTop sz="86401"/>
  </p:normalViewPr>
  <p:slideViewPr>
    <p:cSldViewPr snapToGrid="0" snapToObjects="1">
      <p:cViewPr varScale="1">
        <p:scale>
          <a:sx n="74" d="100"/>
          <a:sy n="74" d="100"/>
        </p:scale>
        <p:origin x="208" y="920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907A4-5740-4943-89C9-282777375AE5}" type="slidenum">
              <a:rPr lang="en-US" altLang="x-none" sz="1300" b="0">
                <a:latin typeface="Times New Roman" charset="0"/>
              </a:rPr>
              <a:pPr eaLnBrk="1" hangingPunct="1"/>
              <a:t>2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708025"/>
            <a:ext cx="6418262" cy="36115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98842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background, I’ll briefly review how programmable switches are architected in hardware. For concreteness, I’ll focus on the RMT architecture because it is representative of many commercial products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RMT architecture, a parser turns bytes from the wire into a bag of packet headers. In each pipeline stage, a programmable match unit extracts the relevant part of the packet header as a key to look up in the match-action table. It then sends this to the memory cluster, which performs the lookup and returns a result. This result is used by a programmable action unit to transform the packet headers appropriately.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process then repeats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First, we </a:t>
            </a:r>
            <a:r>
              <a:rPr lang="en-US" baseline="0" dirty="0" err="1" smtClean="0"/>
              <a:t>disagg</a:t>
            </a:r>
            <a:r>
              <a:rPr lang="en-US" baseline="0" dirty="0" smtClean="0"/>
              <a:t>. memory. We replace the stage-local memory in the pipeline with a shared array of memory clusters accessible from any stage through a crossbar. Now, the stages in aggregate have access to all the memory in the system, because the memory doesn’t belong to any one stage in particular.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4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Next, we disaggregate compute. We replace each of the pipeline stages that is rigidly forced to always execute matches followed by actions with a match-action processor that can execute matches and actions in any order that respects program dependencies. Now, once packets have been parsed, they are distributed by a distributor to one of the processors in round-robin order. So the first packet goes to processor 1, the second to processor 2,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a processor receives a packet, it is responsible for carrying out all operations on that packet. Unlike the pipeline, packets don’t move around between processors. Let’s look at </a:t>
            </a:r>
            <a:r>
              <a:rPr lang="en-US" baseline="0" dirty="0" err="1" smtClean="0"/>
              <a:t>pkt</a:t>
            </a:r>
            <a:r>
              <a:rPr lang="en-US" baseline="0" dirty="0" smtClean="0"/>
              <a:t> 2 on proc 2. Over the duration of this packet, the proc might access tables in different memory clusters.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13,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Programmable Switches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How are the parsed headers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Headers carried through the rest of the pipeline</a:t>
            </a:r>
          </a:p>
          <a:p>
            <a:pPr lvl="1"/>
            <a:r>
              <a:rPr lang="en-US" dirty="0" smtClean="0"/>
              <a:t>To be used in general-purpose match-action tables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23" y="3507207"/>
            <a:ext cx="10058400" cy="318888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01153" y="3200403"/>
            <a:ext cx="9729270" cy="305708"/>
            <a:chOff x="1101153" y="2983832"/>
            <a:chExt cx="9729270" cy="30570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106905" y="2983832"/>
              <a:ext cx="9723518" cy="90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104028" y="3136232"/>
              <a:ext cx="9723518" cy="90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01153" y="3288632"/>
              <a:ext cx="9723518" cy="90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57011" y="2815878"/>
            <a:ext cx="13595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rebuchet MS" charset="0"/>
                <a:ea typeface="Trebuchet MS" charset="0"/>
                <a:cs typeface="Trebuchet MS" charset="0"/>
              </a:rPr>
              <a:t>Headers</a:t>
            </a:r>
            <a:endParaRPr lang="en-US" sz="1500" dirty="0" smtClean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3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Abstractions for stateless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Goal: specify a set of tables &amp; </a:t>
            </a:r>
            <a:r>
              <a:rPr lang="en-US" i="1" dirty="0" smtClean="0"/>
              <a:t>control flow</a:t>
            </a:r>
            <a:r>
              <a:rPr lang="en-US" dirty="0" smtClean="0"/>
              <a:t> between them</a:t>
            </a:r>
          </a:p>
          <a:p>
            <a:endParaRPr lang="en-US" dirty="0" smtClean="0"/>
          </a:p>
          <a:p>
            <a:r>
              <a:rPr lang="en-US" dirty="0" smtClean="0"/>
              <a:t>Actions: more general than OpenFlow 1.0 forward/drop/count</a:t>
            </a:r>
          </a:p>
          <a:p>
            <a:pPr lvl="1"/>
            <a:r>
              <a:rPr lang="en-US" dirty="0" smtClean="0"/>
              <a:t>Copy, add, remove headers</a:t>
            </a:r>
          </a:p>
          <a:p>
            <a:pPr lvl="1"/>
            <a:r>
              <a:rPr lang="en-US" dirty="0" smtClean="0"/>
              <a:t>Arithmetic, logical, and bit-vector operations!</a:t>
            </a:r>
          </a:p>
          <a:p>
            <a:pPr lvl="1"/>
            <a:endParaRPr lang="en-US" dirty="0"/>
          </a:p>
          <a:p>
            <a:r>
              <a:rPr lang="en-US" dirty="0" smtClean="0"/>
              <a:t>Set </a:t>
            </a:r>
            <a:r>
              <a:rPr lang="en-US" i="1" dirty="0" smtClean="0"/>
              <a:t>metadata </a:t>
            </a:r>
            <a:r>
              <a:rPr lang="en-US" dirty="0" smtClean="0"/>
              <a:t>on packet header for control flow between tables</a:t>
            </a:r>
          </a:p>
          <a:p>
            <a:pPr lvl="1"/>
            <a:endParaRPr lang="en-US" dirty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60479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Table dependency graph (TDG)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36" y="1725320"/>
            <a:ext cx="8824977" cy="45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Match-action table implementation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968149" y="3436118"/>
            <a:ext cx="3968151" cy="2829465"/>
            <a:chOff x="517585" y="2191109"/>
            <a:chExt cx="3968151" cy="2829465"/>
          </a:xfrm>
        </p:grpSpPr>
        <p:grpSp>
          <p:nvGrpSpPr>
            <p:cNvPr id="12" name="Group 11"/>
            <p:cNvGrpSpPr/>
            <p:nvPr/>
          </p:nvGrpSpPr>
          <p:grpSpPr>
            <a:xfrm>
              <a:off x="966158" y="2691440"/>
              <a:ext cx="2984740" cy="448575"/>
              <a:chOff x="5693433" y="2587924"/>
              <a:chExt cx="2984740" cy="69011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693433" y="2587924"/>
                <a:ext cx="1915065" cy="690113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apezoid 10"/>
              <p:cNvSpPr/>
              <p:nvPr/>
            </p:nvSpPr>
            <p:spPr>
              <a:xfrm rot="5400000">
                <a:off x="7936302" y="2536166"/>
                <a:ext cx="690113" cy="793629"/>
              </a:xfrm>
              <a:prstGeom prst="trapezoid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63281" y="3413184"/>
              <a:ext cx="2984740" cy="448575"/>
              <a:chOff x="5693433" y="2587924"/>
              <a:chExt cx="2984740" cy="69011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693433" y="2587924"/>
                <a:ext cx="1915065" cy="690113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apezoid 14"/>
              <p:cNvSpPr/>
              <p:nvPr/>
            </p:nvSpPr>
            <p:spPr>
              <a:xfrm rot="5400000">
                <a:off x="7936302" y="2536166"/>
                <a:ext cx="690113" cy="793629"/>
              </a:xfrm>
              <a:prstGeom prst="trapezoid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63281" y="4134928"/>
              <a:ext cx="2984740" cy="448575"/>
              <a:chOff x="5693433" y="2587924"/>
              <a:chExt cx="2984740" cy="69011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693433" y="2587924"/>
                <a:ext cx="1915065" cy="690113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apezoid 17"/>
              <p:cNvSpPr/>
              <p:nvPr/>
            </p:nvSpPr>
            <p:spPr>
              <a:xfrm rot="5400000">
                <a:off x="7936302" y="2536166"/>
                <a:ext cx="690113" cy="793629"/>
              </a:xfrm>
              <a:prstGeom prst="trapezoid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517585" y="2191109"/>
              <a:ext cx="3968151" cy="282946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8200" y="1690688"/>
            <a:ext cx="10669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Helvetica" charset="0"/>
                <a:ea typeface="Helvetica" charset="0"/>
                <a:cs typeface="Helvetica" charset="0"/>
              </a:rPr>
              <a:t>Mental model: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Match and Action units s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upplied with the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acket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eader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ector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Each pipeline stage accesses its own local memory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68020" y="4692630"/>
            <a:ext cx="101791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68020" y="4103287"/>
            <a:ext cx="110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PHV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Match-action table implementation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6036" y="4905622"/>
            <a:ext cx="3160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TCAM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ternary match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19668" y="2583142"/>
            <a:ext cx="5399413" cy="1705028"/>
            <a:chOff x="5538158" y="4068976"/>
            <a:chExt cx="5399413" cy="1705028"/>
          </a:xfrm>
        </p:grpSpPr>
        <p:sp>
          <p:nvSpPr>
            <p:cNvPr id="57" name="TextBox 56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latin typeface="Helvetica" charset="0"/>
                  <a:ea typeface="Helvetica" charset="0"/>
                  <a:cs typeface="Helvetica" charset="0"/>
                </a:rPr>
                <a:t>PHV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3319668" y="4725454"/>
            <a:ext cx="5399413" cy="1705028"/>
            <a:chOff x="5538158" y="4068976"/>
            <a:chExt cx="5399413" cy="1705028"/>
          </a:xfrm>
        </p:grpSpPr>
        <p:sp>
          <p:nvSpPr>
            <p:cNvPr id="75" name="TextBox 74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latin typeface="Helvetica" charset="0"/>
                  <a:ea typeface="Helvetica" charset="0"/>
                  <a:cs typeface="Helvetica" charset="0"/>
                </a:rPr>
                <a:t>PHV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TextBox 89"/>
          <p:cNvSpPr txBox="1"/>
          <p:nvPr/>
        </p:nvSpPr>
        <p:spPr>
          <a:xfrm>
            <a:off x="268716" y="2552702"/>
            <a:ext cx="3332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SRAM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xact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match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Action memory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Statistics!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9006" y="1724650"/>
            <a:ext cx="1014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Helvetica" charset="0"/>
                <a:ea typeface="Helvetica" charset="0"/>
                <a:cs typeface="Helvetica" charset="0"/>
              </a:rPr>
              <a:t>Hardware realization: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separately configurable memory blocks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Match-action table implementation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6036" y="4905622"/>
            <a:ext cx="3160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TCAM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ternary match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319668" y="2583142"/>
            <a:ext cx="5399413" cy="1705028"/>
            <a:chOff x="5538158" y="4068976"/>
            <a:chExt cx="5399413" cy="1705028"/>
          </a:xfrm>
        </p:grpSpPr>
        <p:sp>
          <p:nvSpPr>
            <p:cNvPr id="57" name="TextBox 56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latin typeface="Helvetica" charset="0"/>
                  <a:ea typeface="Helvetica" charset="0"/>
                  <a:cs typeface="Helvetica" charset="0"/>
                </a:rPr>
                <a:t>PHV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3319668" y="4725454"/>
            <a:ext cx="5399413" cy="1705028"/>
            <a:chOff x="5538158" y="4068976"/>
            <a:chExt cx="5399413" cy="1705028"/>
          </a:xfrm>
        </p:grpSpPr>
        <p:sp>
          <p:nvSpPr>
            <p:cNvPr id="75" name="TextBox 74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smtClean="0">
                  <a:latin typeface="Helvetica" charset="0"/>
                  <a:ea typeface="Helvetica" charset="0"/>
                  <a:cs typeface="Helvetica" charset="0"/>
                </a:rPr>
                <a:t>PHV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0" name="TextBox 89"/>
          <p:cNvSpPr txBox="1"/>
          <p:nvPr/>
        </p:nvSpPr>
        <p:spPr>
          <a:xfrm>
            <a:off x="268716" y="2552702"/>
            <a:ext cx="3332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SRAM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xact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match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Action memory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Statistics!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9006" y="1724650"/>
            <a:ext cx="1014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Helvetica" charset="0"/>
                <a:ea typeface="Helvetica" charset="0"/>
                <a:cs typeface="Helvetica" charset="0"/>
              </a:rPr>
              <a:t>Hardware realization: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separately configurable memory blocks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5" name="Straight Arrow Connector 4"/>
          <p:cNvCxnSpPr>
            <a:stCxn id="65" idx="3"/>
          </p:cNvCxnSpPr>
          <p:nvPr/>
        </p:nvCxnSpPr>
        <p:spPr>
          <a:xfrm flipV="1">
            <a:off x="8530724" y="3454265"/>
            <a:ext cx="1056045" cy="2631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86769" y="2595226"/>
            <a:ext cx="24212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Match RAM blocks also contain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ointers to action memory and instructions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156"/>
            <a:ext cx="10515600" cy="1325563"/>
          </a:xfrm>
        </p:spPr>
        <p:txBody>
          <a:bodyPr/>
          <a:lstStyle/>
          <a:p>
            <a:r>
              <a:rPr lang="en-US" dirty="0" smtClean="0"/>
              <a:t>(1,2) Parse &amp; pipeline specification with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996"/>
          </a:xfrm>
        </p:spPr>
        <p:txBody>
          <a:bodyPr>
            <a:normAutofit/>
          </a:bodyPr>
          <a:lstStyle/>
          <a:p>
            <a:r>
              <a:rPr lang="en-US" dirty="0" smtClean="0"/>
              <a:t>High-level goals</a:t>
            </a:r>
          </a:p>
          <a:p>
            <a:pPr lvl="1"/>
            <a:r>
              <a:rPr lang="en-US" dirty="0" smtClean="0"/>
              <a:t>Allow reconfiguring packet processing in the field</a:t>
            </a:r>
          </a:p>
          <a:p>
            <a:pPr lvl="1"/>
            <a:r>
              <a:rPr lang="en-US" dirty="0" smtClean="0"/>
              <a:t>Protocol independent</a:t>
            </a:r>
          </a:p>
          <a:p>
            <a:pPr lvl="1"/>
            <a:r>
              <a:rPr lang="en-US" dirty="0" smtClean="0"/>
              <a:t>Target independent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Declarative: specify parse graph and TDG</a:t>
            </a:r>
          </a:p>
          <a:p>
            <a:pPr lvl="1"/>
            <a:r>
              <a:rPr lang="en-US" dirty="0" smtClean="0"/>
              <a:t>Headers, parsing, metadata</a:t>
            </a:r>
          </a:p>
          <a:p>
            <a:pPr lvl="1"/>
            <a:r>
              <a:rPr lang="en-US" dirty="0" smtClean="0"/>
              <a:t>Tables, actions, control flow</a:t>
            </a:r>
          </a:p>
          <a:p>
            <a:pPr lvl="1"/>
            <a:endParaRPr lang="en-US" dirty="0"/>
          </a:p>
          <a:p>
            <a:r>
              <a:rPr lang="en-US" dirty="0" smtClean="0"/>
              <a:t>P4 separates table </a:t>
            </a:r>
            <a:r>
              <a:rPr lang="en-US" i="1" dirty="0" smtClean="0"/>
              <a:t>configuration </a:t>
            </a:r>
            <a:r>
              <a:rPr lang="en-US" dirty="0" smtClean="0"/>
              <a:t>from table </a:t>
            </a:r>
            <a:r>
              <a:rPr lang="en-US" i="1" dirty="0" smtClean="0"/>
              <a:t>population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687" y="759201"/>
            <a:ext cx="77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and state machine spec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77156"/>
            <a:ext cx="10515600" cy="1325563"/>
          </a:xfrm>
        </p:spPr>
        <p:txBody>
          <a:bodyPr/>
          <a:lstStyle/>
          <a:p>
            <a:r>
              <a:rPr lang="en-US" dirty="0" smtClean="0"/>
              <a:t>(1,2) Parse &amp; pipeline specification with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687" y="759201"/>
            <a:ext cx="774700" cy="6096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24263" y="2629652"/>
            <a:ext cx="3800475" cy="3400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err="1" smtClean="0">
                <a:latin typeface="Ayuthaya" charset="-34"/>
                <a:ea typeface="Ayuthaya" charset="-34"/>
                <a:cs typeface="Ayuthaya" charset="-34"/>
              </a:rPr>
              <a:t>header_type</a:t>
            </a:r>
            <a:r>
              <a:rPr lang="en-US" sz="22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200" dirty="0" err="1" smtClean="0">
                <a:latin typeface="Ayuthaya" charset="-34"/>
                <a:ea typeface="Ayuthaya" charset="-34"/>
                <a:cs typeface="Ayuthaya" charset="-34"/>
              </a:rPr>
              <a:t>ethernet_t</a:t>
            </a: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{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   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 fields {        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      </a:t>
            </a:r>
            <a:r>
              <a:rPr lang="en-US" sz="2200" dirty="0" err="1" smtClean="0">
                <a:latin typeface="Ayuthaya" charset="-34"/>
                <a:ea typeface="Ayuthaya" charset="-34"/>
                <a:cs typeface="Ayuthaya" charset="-34"/>
              </a:rPr>
              <a:t>dstMac</a:t>
            </a: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: 48;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      </a:t>
            </a:r>
            <a:r>
              <a:rPr lang="en-US" sz="2200" dirty="0" err="1" smtClean="0">
                <a:latin typeface="Ayuthaya" charset="-34"/>
                <a:ea typeface="Ayuthaya" charset="-34"/>
                <a:cs typeface="Ayuthaya" charset="-34"/>
              </a:rPr>
              <a:t>srcMac</a:t>
            </a: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: 48;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      </a:t>
            </a:r>
            <a:r>
              <a:rPr lang="en-US" sz="2200" dirty="0" err="1" smtClean="0">
                <a:latin typeface="Ayuthaya" charset="-34"/>
                <a:ea typeface="Ayuthaya" charset="-34"/>
                <a:cs typeface="Ayuthaya" charset="-34"/>
              </a:rPr>
              <a:t>ethType</a:t>
            </a: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: 16;   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 }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22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}</a:t>
            </a:r>
            <a:endParaRPr lang="en-US" sz="22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815263" y="2667751"/>
            <a:ext cx="4038600" cy="3090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header </a:t>
            </a:r>
            <a:r>
              <a:rPr lang="en-US" sz="2200" dirty="0" err="1" smtClean="0">
                <a:latin typeface="Ayuthaya" charset="-34"/>
                <a:ea typeface="Ayuthaya" charset="-34"/>
                <a:cs typeface="Ayuthaya" charset="-34"/>
              </a:rPr>
              <a:t>ethernet_t</a:t>
            </a: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2200" dirty="0" err="1" smtClean="0">
                <a:latin typeface="Ayuthaya" charset="-34"/>
                <a:ea typeface="Ayuthaya" charset="-34"/>
                <a:cs typeface="Ayuthaya" charset="-34"/>
              </a:rPr>
              <a:t>ethernet</a:t>
            </a: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22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parser start {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22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 extract(</a:t>
            </a:r>
            <a:r>
              <a:rPr lang="en-US" sz="2200" dirty="0" err="1" smtClean="0">
                <a:latin typeface="Ayuthaya" charset="-34"/>
                <a:ea typeface="Ayuthaya" charset="-34"/>
                <a:cs typeface="Ayuthaya" charset="-34"/>
              </a:rPr>
              <a:t>ethernet</a:t>
            </a: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);    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  return ingress;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22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}</a:t>
            </a:r>
            <a:endParaRPr lang="en-US" sz="2200" dirty="0">
              <a:latin typeface="Ayuthaya" charset="-34"/>
              <a:ea typeface="Ayuthaya" charset="-34"/>
              <a:cs typeface="Ayuthaya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818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77156"/>
            <a:ext cx="10515600" cy="1325563"/>
          </a:xfrm>
        </p:spPr>
        <p:txBody>
          <a:bodyPr/>
          <a:lstStyle/>
          <a:p>
            <a:r>
              <a:rPr lang="en-US" dirty="0" smtClean="0"/>
              <a:t>(1,2) Parse &amp; pipeline specification with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687" y="759201"/>
            <a:ext cx="774700" cy="6096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88909" y="2502517"/>
            <a:ext cx="5153901" cy="399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table forward {  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reads {       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  </a:t>
            </a:r>
            <a:r>
              <a:rPr lang="en-US" sz="1800" dirty="0" err="1" smtClean="0">
                <a:latin typeface="Ayuthaya" charset="-34"/>
                <a:ea typeface="Ayuthaya" charset="-34"/>
                <a:cs typeface="Ayuthaya" charset="-34"/>
              </a:rPr>
              <a:t>ethernet.dstMac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: exact;   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}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actions {       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  </a:t>
            </a:r>
            <a:r>
              <a:rPr lang="en-US" sz="1800" dirty="0" err="1" smtClean="0">
                <a:latin typeface="Ayuthaya" charset="-34"/>
                <a:ea typeface="Ayuthaya" charset="-34"/>
                <a:cs typeface="Ayuthaya" charset="-34"/>
              </a:rPr>
              <a:t>fwd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;       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  _drop;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 }    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 size: 200;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}</a:t>
            </a:r>
            <a:endParaRPr lang="en-US" sz="18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003759" y="1878832"/>
            <a:ext cx="5867650" cy="311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action _drop() {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drop();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Ayuthaya" charset="-34"/>
              <a:ea typeface="Ayuthaya" charset="-34"/>
              <a:cs typeface="Ayuthaya" charset="-34"/>
            </a:endParaRP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action </a:t>
            </a:r>
            <a:r>
              <a:rPr lang="en-US" sz="1800" dirty="0" err="1" smtClean="0">
                <a:latin typeface="Ayuthaya" charset="-34"/>
                <a:ea typeface="Ayuthaya" charset="-34"/>
                <a:cs typeface="Ayuthaya" charset="-34"/>
              </a:rPr>
              <a:t>fwd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(</a:t>
            </a:r>
            <a:r>
              <a:rPr lang="en-US" sz="1800" dirty="0" err="1" smtClean="0">
                <a:latin typeface="Ayuthaya" charset="-34"/>
                <a:ea typeface="Ayuthaya" charset="-34"/>
                <a:cs typeface="Ayuthaya" charset="-34"/>
              </a:rPr>
              <a:t>dport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) {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</a:t>
            </a:r>
            <a:r>
              <a:rPr lang="en-US" sz="1800" dirty="0" err="1" smtClean="0">
                <a:latin typeface="Ayuthaya" charset="-34"/>
                <a:ea typeface="Ayuthaya" charset="-34"/>
                <a:cs typeface="Ayuthaya" charset="-34"/>
              </a:rPr>
              <a:t>modify_field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(</a:t>
            </a:r>
            <a:r>
              <a:rPr lang="en-US" sz="1800" dirty="0" err="1" smtClean="0">
                <a:latin typeface="Ayuthaya" charset="-34"/>
                <a:ea typeface="Ayuthaya" charset="-34"/>
                <a:cs typeface="Ayuthaya" charset="-34"/>
              </a:rPr>
              <a:t>standard_metadata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.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  </a:t>
            </a:r>
            <a:r>
              <a:rPr lang="en-US" sz="1800" dirty="0" err="1" smtClean="0">
                <a:latin typeface="Ayuthaya" charset="-34"/>
                <a:ea typeface="Ayuthaya" charset="-34"/>
                <a:cs typeface="Ayuthaya" charset="-34"/>
              </a:rPr>
              <a:t>egress_spec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, </a:t>
            </a:r>
            <a:r>
              <a:rPr lang="en-US" sz="1800" dirty="0" err="1" smtClean="0">
                <a:latin typeface="Ayuthaya" charset="-34"/>
                <a:ea typeface="Ayuthaya" charset="-34"/>
                <a:cs typeface="Ayuthaya" charset="-34"/>
              </a:rPr>
              <a:t>dport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}</a:t>
            </a:r>
            <a:endParaRPr lang="en-US" sz="1800" dirty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7817" y="5105699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Control Flow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6003759" y="5668770"/>
            <a:ext cx="5867650" cy="1042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latin typeface="Ayuthaya" charset="-34"/>
                <a:ea typeface="Ayuthaya" charset="-34"/>
                <a:cs typeface="Ayuthaya" charset="-34"/>
              </a:rPr>
              <a:t>c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ontrol ingress {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Ayuthaya" charset="-34"/>
                <a:ea typeface="Ayuthaya" charset="-34"/>
                <a:cs typeface="Ayuthaya" charset="-34"/>
              </a:rPr>
              <a:t> </a:t>
            </a: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   apply(forward);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Ayuthaya" charset="-34"/>
                <a:ea typeface="Ayuthaya" charset="-34"/>
                <a:cs typeface="Ayuthaya" charset="-34"/>
              </a:rPr>
              <a:t>}</a:t>
            </a:r>
            <a:endParaRPr lang="en-US" sz="1800" dirty="0" smtClean="0">
              <a:latin typeface="Ayuthaya" charset="-34"/>
              <a:ea typeface="Ayuthaya" charset="-34"/>
              <a:cs typeface="Ayuthaya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10641" y="1835005"/>
            <a:ext cx="1879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Rule Table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6147" y="131178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Actions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9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Flexible </a:t>
            </a:r>
            <a:r>
              <a:rPr lang="en-US" i="1" dirty="0" smtClean="0"/>
              <a:t>stateful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4275" cy="4782209"/>
          </a:xfrm>
        </p:spPr>
        <p:txBody>
          <a:bodyPr/>
          <a:lstStyle/>
          <a:p>
            <a:r>
              <a:rPr lang="en-US" dirty="0" smtClean="0"/>
              <a:t>What if the action depends on previously seen (other) packets?</a:t>
            </a:r>
          </a:p>
          <a:p>
            <a:pPr lvl="1"/>
            <a:r>
              <a:rPr lang="en-US" dirty="0" smtClean="0"/>
              <a:t>Example: send every 100</a:t>
            </a:r>
            <a:r>
              <a:rPr lang="en-US" baseline="30000" dirty="0" smtClean="0"/>
              <a:t>th</a:t>
            </a:r>
            <a:r>
              <a:rPr lang="en-US" dirty="0" smtClean="0"/>
              <a:t> packet to a measurement server</a:t>
            </a:r>
          </a:p>
          <a:p>
            <a:pPr lvl="1"/>
            <a:r>
              <a:rPr lang="en-US" dirty="0" smtClean="0"/>
              <a:t>Other examples: </a:t>
            </a:r>
            <a:r>
              <a:rPr lang="en-US" dirty="0" err="1" smtClean="0"/>
              <a:t>Flowlet</a:t>
            </a:r>
            <a:r>
              <a:rPr lang="en-US" dirty="0" smtClean="0"/>
              <a:t> switching, DNS TTL change tracking, XCP, 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Actions in a single match-action table aren’t expressive enough</a:t>
            </a:r>
          </a:p>
          <a:p>
            <a:endParaRPr lang="is-IS" dirty="0"/>
          </a:p>
          <a:p>
            <a:r>
              <a:rPr lang="en-US" dirty="0" smtClean="0"/>
              <a:t>Example:    </a:t>
            </a:r>
            <a:r>
              <a:rPr lang="en-US" sz="2200" dirty="0" err="1" smtClean="0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2200" dirty="0" smtClean="0">
                <a:latin typeface="Ayuthaya" charset="-34"/>
                <a:ea typeface="Ayuthaya" charset="-34"/>
                <a:cs typeface="Ayuthaya" charset="-34"/>
              </a:rPr>
              <a:t>f (pkt.field1 + pkt.field2 == 10) { counter++; }</a:t>
            </a:r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SDN router data </a:t>
            </a:r>
            <a:r>
              <a:rPr lang="en-US" altLang="x-none" dirty="0" smtClean="0"/>
              <a:t>plane</a:t>
            </a:r>
            <a:endParaRPr lang="en-US" altLang="x-none" dirty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365802" y="3512790"/>
            <a:ext cx="2085975" cy="197331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/>
            <a:r>
              <a:rPr lang="en-US" altLang="x-none" sz="2400" dirty="0" smtClean="0">
                <a:solidFill>
                  <a:schemeClr val="bg1"/>
                </a:solidFill>
                <a:latin typeface="Times New Roman" charset="0"/>
              </a:rPr>
              <a:t>fabric</a:t>
            </a:r>
            <a:endParaRPr lang="en-US" altLang="x-none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392790" y="1870511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271471" y="3170282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920563" y="3766847"/>
            <a:ext cx="107113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2003851" y="3924008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1031976" y="3866858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</a:t>
            </a:r>
            <a:r>
              <a:rPr lang="en-US" altLang="x-none" sz="1600" dirty="0" err="1" smtClean="0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>
            <a:off x="275014" y="4038308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930088" y="4762209"/>
            <a:ext cx="107113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2013376" y="4919371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1041501" y="4862221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</a:t>
            </a:r>
            <a:r>
              <a:rPr lang="en-US" altLang="x-none" sz="1600" dirty="0" err="1" smtClean="0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H="1">
            <a:off x="284539" y="5033671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 flipH="1">
            <a:off x="4813726" y="3776372"/>
            <a:ext cx="107113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 flipH="1">
            <a:off x="4456540" y="3933533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 flipH="1">
            <a:off x="4930590" y="3876383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</a:t>
            </a:r>
            <a:r>
              <a:rPr lang="en-US" altLang="x-none" sz="1600" dirty="0" err="1" smtClean="0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906173" y="4047833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Rectangle 26"/>
          <p:cNvSpPr>
            <a:spLocks noChangeArrowheads="1"/>
          </p:cNvSpPr>
          <p:nvPr/>
        </p:nvSpPr>
        <p:spPr bwMode="auto">
          <a:xfrm flipH="1">
            <a:off x="4804201" y="4771734"/>
            <a:ext cx="107113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 flipH="1">
            <a:off x="4447015" y="492889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 flipH="1">
            <a:off x="4907208" y="4871746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</a:t>
            </a:r>
            <a:r>
              <a:rPr lang="en-US" altLang="x-none" sz="1600" dirty="0" err="1" smtClean="0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>
            <a:off x="5896648" y="5043196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854036" y="2531772"/>
            <a:ext cx="1452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0000FF"/>
                </a:solidFill>
              </a:rPr>
              <a:t>d</a:t>
            </a:r>
            <a:r>
              <a:rPr lang="en-US" altLang="x-none" dirty="0" smtClean="0">
                <a:solidFill>
                  <a:srgbClr val="0000FF"/>
                </a:solidFill>
              </a:rPr>
              <a:t>ata </a:t>
            </a:r>
            <a:r>
              <a:rPr lang="en-US" altLang="x-none" dirty="0">
                <a:solidFill>
                  <a:srgbClr val="0000FF"/>
                </a:solidFill>
              </a:rPr>
              <a:t>plane</a:t>
            </a:r>
          </a:p>
        </p:txBody>
      </p:sp>
      <p:sp>
        <p:nvSpPr>
          <p:cNvPr id="19490" name="Freeform 33"/>
          <p:cNvSpPr>
            <a:spLocks/>
          </p:cNvSpPr>
          <p:nvPr/>
        </p:nvSpPr>
        <p:spPr bwMode="auto">
          <a:xfrm>
            <a:off x="4547932" y="2702227"/>
            <a:ext cx="652463" cy="319088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4624497" y="1670816"/>
            <a:ext cx="11512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0432FF"/>
                </a:solidFill>
              </a:rPr>
              <a:t>(part of)</a:t>
            </a:r>
          </a:p>
          <a:p>
            <a:pPr eaLnBrk="1" hangingPunct="1"/>
            <a:r>
              <a:rPr lang="en-US" altLang="x-none" dirty="0">
                <a:solidFill>
                  <a:srgbClr val="0432FF"/>
                </a:solidFill>
              </a:rPr>
              <a:t>c</a:t>
            </a:r>
            <a:r>
              <a:rPr lang="en-US" altLang="x-none" dirty="0" smtClean="0">
                <a:solidFill>
                  <a:srgbClr val="0432FF"/>
                </a:solidFill>
              </a:rPr>
              <a:t>ontrol </a:t>
            </a:r>
          </a:p>
          <a:p>
            <a:pPr eaLnBrk="1" hangingPunct="1"/>
            <a:r>
              <a:rPr lang="en-US" altLang="x-none" dirty="0" smtClean="0">
                <a:solidFill>
                  <a:srgbClr val="0432FF"/>
                </a:solidFill>
              </a:rPr>
              <a:t>plane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41" name="Picture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32" y="42471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76595" y="467097"/>
            <a:ext cx="316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Part of the control plane</a:t>
            </a:r>
            <a:endParaRPr lang="en-US" sz="2000" b="1" dirty="0">
              <a:solidFill>
                <a:srgbClr val="0432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679938" y="1673727"/>
            <a:ext cx="5411813" cy="3951218"/>
          </a:xfrm>
          <a:prstGeom prst="wedgeRectCallout">
            <a:avLst>
              <a:gd name="adj1" fmla="val 19509"/>
              <a:gd name="adj2" fmla="val 49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661119" y="1586864"/>
            <a:ext cx="5262049" cy="5162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plane implements per-packet decisions</a:t>
            </a:r>
          </a:p>
          <a:p>
            <a:pPr lvl="1"/>
            <a:r>
              <a:rPr lang="en-US" dirty="0" smtClean="0"/>
              <a:t>On behalf of control &amp; management planes</a:t>
            </a:r>
          </a:p>
          <a:p>
            <a:endParaRPr lang="en-US" dirty="0" smtClean="0"/>
          </a:p>
          <a:p>
            <a:r>
              <a:rPr lang="en-US" dirty="0" smtClean="0"/>
              <a:t>Forward packets at high speed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Manage contention for switch/link resources</a:t>
            </a:r>
          </a:p>
          <a:p>
            <a:pPr lvl="1"/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9306" y="2976161"/>
            <a:ext cx="152400" cy="652403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44762" y="2974754"/>
            <a:ext cx="852721" cy="552874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3"/>
          <p:cNvSpPr>
            <a:spLocks/>
          </p:cNvSpPr>
          <p:nvPr/>
        </p:nvSpPr>
        <p:spPr bwMode="auto">
          <a:xfrm flipH="1" flipV="1">
            <a:off x="6390494" y="634152"/>
            <a:ext cx="1166671" cy="757736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" name="Freeform 33"/>
          <p:cNvSpPr>
            <a:spLocks/>
          </p:cNvSpPr>
          <p:nvPr/>
        </p:nvSpPr>
        <p:spPr bwMode="auto">
          <a:xfrm rot="20681253">
            <a:off x="6779209" y="961001"/>
            <a:ext cx="886885" cy="550537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862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An example: “</a:t>
            </a:r>
            <a:r>
              <a:rPr lang="en-US" dirty="0" err="1" smtClean="0"/>
              <a:t>Flowlet</a:t>
            </a:r>
            <a:r>
              <a:rPr lang="en-US" dirty="0" smtClean="0"/>
              <a:t>” 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66253" cy="4799463"/>
          </a:xfrm>
        </p:spPr>
        <p:txBody>
          <a:bodyPr/>
          <a:lstStyle/>
          <a:p>
            <a:r>
              <a:rPr lang="en-US" dirty="0"/>
              <a:t>Consider </a:t>
            </a:r>
            <a:r>
              <a:rPr lang="en-US" dirty="0" smtClean="0"/>
              <a:t>the time </a:t>
            </a:r>
            <a:r>
              <a:rPr lang="en-US" dirty="0"/>
              <a:t>of arrival of the current packet and the last packet </a:t>
            </a:r>
            <a:r>
              <a:rPr lang="en-US" i="1" dirty="0"/>
              <a:t>of the same </a:t>
            </a:r>
            <a:r>
              <a:rPr lang="en-US" i="1" dirty="0" smtClean="0"/>
              <a:t>flow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current packet arrives 1 </a:t>
            </a:r>
            <a:r>
              <a:rPr lang="en-US" dirty="0" err="1"/>
              <a:t>ms</a:t>
            </a:r>
            <a:r>
              <a:rPr lang="en-US" dirty="0"/>
              <a:t> later than the last packet did, consider rerouting the packet to balance </a:t>
            </a:r>
            <a:r>
              <a:rPr lang="en-US" dirty="0" smtClean="0"/>
              <a:t>load</a:t>
            </a:r>
          </a:p>
          <a:p>
            <a:endParaRPr lang="en-US" dirty="0" smtClean="0"/>
          </a:p>
          <a:p>
            <a:r>
              <a:rPr lang="en-US" dirty="0" smtClean="0"/>
              <a:t>Else</a:t>
            </a:r>
            <a:r>
              <a:rPr lang="en-US" dirty="0"/>
              <a:t>, keep the packet on the same route as the last </a:t>
            </a:r>
            <a:r>
              <a:rPr lang="en-US" dirty="0" smtClean="0"/>
              <a:t>packet</a:t>
            </a:r>
          </a:p>
          <a:p>
            <a:endParaRPr lang="en-US" dirty="0"/>
          </a:p>
          <a:p>
            <a:r>
              <a:rPr lang="en-US" dirty="0" smtClean="0"/>
              <a:t>Q: why might you want to do this?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7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Abstraction: Packet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piece of code along with state that </a:t>
            </a:r>
            <a:r>
              <a:rPr lang="en-US" i="1" dirty="0" smtClean="0"/>
              <a:t>runs to completion</a:t>
            </a:r>
            <a:r>
              <a:rPr lang="en-US" dirty="0" smtClean="0"/>
              <a:t> on each packet before processing the next [Domino’16]</a:t>
            </a:r>
          </a:p>
          <a:p>
            <a:endParaRPr lang="en-US" dirty="0" smtClean="0"/>
          </a:p>
          <a:p>
            <a:r>
              <a:rPr lang="en-US" dirty="0" smtClean="0"/>
              <a:t>Why is this challenging to implement on switch hardware?</a:t>
            </a:r>
          </a:p>
          <a:p>
            <a:pPr lvl="1"/>
            <a:r>
              <a:rPr lang="en-US" dirty="0" smtClean="0"/>
              <a:t>Hint: Switch is clocked at 1 GHz!</a:t>
            </a:r>
          </a:p>
        </p:txBody>
      </p:sp>
    </p:spTree>
    <p:extLst>
      <p:ext uri="{BB962C8B-B14F-4D97-AF65-F5344CB8AC3E}">
        <p14:creationId xmlns:p14="http://schemas.microsoft.com/office/powerpoint/2010/main" val="145215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Abstraction: Packet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8011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A piece of code along with state that </a:t>
            </a:r>
            <a:r>
              <a:rPr lang="en-US" i="1" dirty="0" smtClean="0"/>
              <a:t>runs to completion</a:t>
            </a:r>
            <a:r>
              <a:rPr lang="en-US" dirty="0" smtClean="0"/>
              <a:t> on each packet before processing the next</a:t>
            </a:r>
            <a:r>
              <a:rPr lang="en-US" dirty="0"/>
              <a:t> </a:t>
            </a:r>
            <a:r>
              <a:rPr lang="en-US" dirty="0" smtClean="0"/>
              <a:t>[Domino’16]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Why is this challenging to implement on switch hardware?</a:t>
            </a:r>
          </a:p>
          <a:p>
            <a:pPr lvl="1"/>
            <a:r>
              <a:rPr lang="en-US" dirty="0" smtClean="0"/>
              <a:t>Hint: Switch is clocked at 1 GHz!</a:t>
            </a:r>
          </a:p>
          <a:p>
            <a:endParaRPr lang="en-US" dirty="0"/>
          </a:p>
          <a:p>
            <a:r>
              <a:rPr lang="en-US" dirty="0" smtClean="0"/>
              <a:t>(1) Switch must process a new packet every 1 ns</a:t>
            </a:r>
          </a:p>
          <a:p>
            <a:pPr lvl="1"/>
            <a:r>
              <a:rPr lang="en-US" dirty="0" smtClean="0"/>
              <a:t>Transaction code may not run completely in one pipeline stage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2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Abstraction: Packet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8011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A piece of code along with state that </a:t>
            </a:r>
            <a:r>
              <a:rPr lang="en-US" i="1" dirty="0" smtClean="0"/>
              <a:t>runs to completion</a:t>
            </a:r>
            <a:r>
              <a:rPr lang="en-US" dirty="0" smtClean="0"/>
              <a:t> on each packet before processing the next</a:t>
            </a:r>
            <a:r>
              <a:rPr lang="en-US" dirty="0"/>
              <a:t> </a:t>
            </a:r>
            <a:r>
              <a:rPr lang="en-US" dirty="0" smtClean="0"/>
              <a:t>[Domino’16]</a:t>
            </a:r>
          </a:p>
          <a:p>
            <a:endParaRPr lang="en-US" dirty="0" smtClean="0"/>
          </a:p>
          <a:p>
            <a:r>
              <a:rPr lang="en-US" dirty="0" smtClean="0"/>
              <a:t>Why is this challenging to implement on switch hardware?</a:t>
            </a:r>
          </a:p>
          <a:p>
            <a:pPr lvl="1"/>
            <a:r>
              <a:rPr lang="en-US" dirty="0" smtClean="0"/>
              <a:t>Hint: Switch is clocked at 1 GHz!</a:t>
            </a:r>
          </a:p>
          <a:p>
            <a:endParaRPr lang="en-US" dirty="0"/>
          </a:p>
          <a:p>
            <a:r>
              <a:rPr lang="en-US" dirty="0" smtClean="0"/>
              <a:t>(1) Switch must process a new packet every 1 ns</a:t>
            </a:r>
          </a:p>
          <a:p>
            <a:pPr lvl="1"/>
            <a:r>
              <a:rPr lang="en-US" dirty="0" smtClean="0"/>
              <a:t>Transaction code may not run completely in one pipeline stage</a:t>
            </a:r>
          </a:p>
          <a:p>
            <a:r>
              <a:rPr lang="en-US" dirty="0" smtClean="0"/>
              <a:t>(2) Read and write to state must happen in the same pipeline stage</a:t>
            </a:r>
          </a:p>
          <a:p>
            <a:pPr lvl="1"/>
            <a:r>
              <a:rPr lang="en-US" dirty="0" smtClean="0"/>
              <a:t>Need </a:t>
            </a:r>
            <a:r>
              <a:rPr lang="en-US" i="1" dirty="0" smtClean="0"/>
              <a:t>atomic operation </a:t>
            </a:r>
            <a:r>
              <a:rPr lang="en-US" dirty="0" smtClean="0"/>
              <a:t>in hardware</a:t>
            </a:r>
          </a:p>
        </p:txBody>
      </p:sp>
    </p:spTree>
    <p:extLst>
      <p:ext uri="{BB962C8B-B14F-4D97-AF65-F5344CB8AC3E}">
        <p14:creationId xmlns:p14="http://schemas.microsoft.com/office/powerpoint/2010/main" val="1758826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Insight #1: Stateful atoms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52664"/>
            <a:ext cx="10058400" cy="4507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336" y="6180689"/>
            <a:ext cx="1142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The atoms constitute the switch’s action instruction set</a:t>
            </a:r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:  run under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1 ns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9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011" cy="1325563"/>
          </a:xfrm>
        </p:spPr>
        <p:txBody>
          <a:bodyPr/>
          <a:lstStyle/>
          <a:p>
            <a:r>
              <a:rPr lang="en-US" dirty="0" smtClean="0"/>
              <a:t>(3) Insight #2</a:t>
            </a:r>
            <a:r>
              <a:rPr lang="en-US" smtClean="0"/>
              <a:t>: Pipeline the </a:t>
            </a:r>
            <a:r>
              <a:rPr lang="en-US" dirty="0" smtClean="0"/>
              <a:t>stateless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sz="2200" dirty="0" smtClean="0">
                <a:latin typeface="Ayuthaya" charset="-34"/>
                <a:ea typeface="Ayuthaya" charset="-34"/>
                <a:cs typeface="Ayuthaya" charset="-34"/>
              </a:rPr>
              <a:t>if (pkt.field1 + pkt.field2 == 10) { counter ++; 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Have a compiler do this analysis for us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4121270" y="53914"/>
            <a:ext cx="625414" cy="503782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716545" y="364045"/>
            <a:ext cx="646982" cy="582570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3734780"/>
            <a:ext cx="6093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Stateless operations </a:t>
            </a:r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(whose results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depend only on the current packet) ca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n execute over multiple stages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6188" y="3760202"/>
            <a:ext cx="4400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Only the stateful operation must run atomically in one </a:t>
            </a:r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pipeline stage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126083" y="2389516"/>
            <a:ext cx="0" cy="9920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79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Implementing complex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have a very large P4 (or Domino) program?</a:t>
            </a:r>
          </a:p>
          <a:p>
            <a:endParaRPr lang="en-US" dirty="0"/>
          </a:p>
          <a:p>
            <a:r>
              <a:rPr lang="en-US" dirty="0" smtClean="0"/>
              <a:t>Ex: too many logical tables in TDG</a:t>
            </a:r>
          </a:p>
          <a:p>
            <a:r>
              <a:rPr lang="en-US" dirty="0" smtClean="0"/>
              <a:t>Ex: logical table keys are too wide</a:t>
            </a:r>
          </a:p>
          <a:p>
            <a:pPr lvl="1"/>
            <a:r>
              <a:rPr lang="en-US" dirty="0" smtClean="0"/>
              <a:t>Sharing memory across stages leads to paucity in physical tables</a:t>
            </a:r>
          </a:p>
          <a:p>
            <a:r>
              <a:rPr lang="en-US" dirty="0" smtClean="0"/>
              <a:t>Ex: too many (stateless) actions per logical table</a:t>
            </a:r>
          </a:p>
          <a:p>
            <a:pPr lvl="1"/>
            <a:r>
              <a:rPr lang="en-US" dirty="0" smtClean="0"/>
              <a:t>Sharing compute across stages leads to paucity in physical tables</a:t>
            </a:r>
          </a:p>
          <a:p>
            <a:pPr lvl="1"/>
            <a:endParaRPr lang="en-US" dirty="0"/>
          </a:p>
          <a:p>
            <a:r>
              <a:rPr lang="en-US" dirty="0" smtClean="0"/>
              <a:t>Solution in RMT architecture: </a:t>
            </a:r>
            <a:r>
              <a:rPr lang="en-US" i="1" dirty="0" smtClean="0"/>
              <a:t>Re-circulation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2537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Re-circulation “extends” the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42" y="1703007"/>
            <a:ext cx="7809635" cy="3542677"/>
          </a:xfrm>
        </p:spPr>
      </p:pic>
      <p:grpSp>
        <p:nvGrpSpPr>
          <p:cNvPr id="5" name="Group 4"/>
          <p:cNvGrpSpPr/>
          <p:nvPr/>
        </p:nvGrpSpPr>
        <p:grpSpPr>
          <a:xfrm>
            <a:off x="1173191" y="4805149"/>
            <a:ext cx="9471805" cy="974549"/>
            <a:chOff x="587830" y="4705491"/>
            <a:chExt cx="10855234" cy="1845817"/>
          </a:xfrm>
        </p:grpSpPr>
        <p:sp>
          <p:nvSpPr>
            <p:cNvPr id="6" name="Freeform 5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173191" y="3743864"/>
            <a:ext cx="6038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41147" y="3896264"/>
            <a:ext cx="6038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94388" y="6154568"/>
            <a:ext cx="5545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But throughput drops by 2x!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1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2736" cy="1325563"/>
          </a:xfrm>
        </p:spPr>
        <p:txBody>
          <a:bodyPr/>
          <a:lstStyle/>
          <a:p>
            <a:r>
              <a:rPr lang="en-US" dirty="0" smtClean="0"/>
              <a:t>(4) Decouple </a:t>
            </a:r>
            <a:r>
              <a:rPr lang="en-US" dirty="0" err="1" smtClean="0"/>
              <a:t>pkt</a:t>
            </a:r>
            <a:r>
              <a:rPr lang="en-US" dirty="0" smtClean="0"/>
              <a:t> compute &amp; mem access!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packet processing to run to completion on separate physical processors [dRMT’17]</a:t>
            </a:r>
          </a:p>
          <a:p>
            <a:endParaRPr lang="en-US" dirty="0"/>
          </a:p>
          <a:p>
            <a:r>
              <a:rPr lang="en-US" dirty="0" smtClean="0"/>
              <a:t>Aggregate per-stage memory clusters into a shared memory pool</a:t>
            </a:r>
          </a:p>
          <a:p>
            <a:pPr lvl="1"/>
            <a:r>
              <a:rPr lang="en-US" i="1" dirty="0" smtClean="0"/>
              <a:t>Crossbar </a:t>
            </a:r>
            <a:r>
              <a:rPr lang="en-US" dirty="0" smtClean="0"/>
              <a:t>enables all processors to access each memory</a:t>
            </a:r>
          </a:p>
          <a:p>
            <a:pPr lvl="1"/>
            <a:endParaRPr lang="en-US" dirty="0"/>
          </a:p>
          <a:p>
            <a:r>
              <a:rPr lang="en-US" i="1" dirty="0" smtClean="0"/>
              <a:t>Schedule </a:t>
            </a:r>
            <a:r>
              <a:rPr lang="en-US" dirty="0" smtClean="0"/>
              <a:t>instructions on each core to avoid contention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(4) RMT: compute and memory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3386308" y="4330464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660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44"/>
    </mc:Choice>
    <mc:Fallback xmlns="">
      <p:transition spd="slow" advTm="5244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a packet: RMT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3" y="3697547"/>
            <a:ext cx="11933694" cy="2146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2398" y="1690688"/>
            <a:ext cx="10767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Many modern switches share similar architecture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FlexPipe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Xpliant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, Tofino, </a:t>
            </a:r>
            <a:r>
              <a:rPr lang="is-IS" sz="2600" dirty="0" smtClean="0">
                <a:latin typeface="Helvetica" charset="0"/>
                <a:ea typeface="Helvetica" charset="0"/>
                <a:cs typeface="Helvetica" charset="0"/>
              </a:rPr>
              <a:t>…</a:t>
            </a:r>
          </a:p>
          <a:p>
            <a:pPr marL="914400" lvl="1" indent="-457200">
              <a:buFont typeface="Arial" charset="0"/>
              <a:buChar char="•"/>
            </a:pPr>
            <a:endParaRPr lang="is-IS" sz="26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is-IS" sz="2800" dirty="0" smtClean="0">
                <a:latin typeface="Helvetica" charset="0"/>
                <a:ea typeface="Helvetica" charset="0"/>
                <a:cs typeface="Helvetica" charset="0"/>
              </a:rPr>
              <a:t>Pipelined packet processing with a 1 GHz clock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33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</a:t>
            </a:r>
            <a:r>
              <a:rPr lang="en-US" dirty="0" err="1" smtClean="0"/>
              <a:t>dRMT</a:t>
            </a:r>
            <a:r>
              <a:rPr lang="en-US" dirty="0" smtClean="0"/>
              <a:t>: Memory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085">
        <p:fade/>
      </p:transition>
    </mc:Choice>
    <mc:Fallback xmlns="">
      <p:transition spd="med" advTm="220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2127821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86284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3242450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4219051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358978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86200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3707749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99476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99630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270064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99476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99630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270064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994767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996304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270064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3075054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3158272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3149818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232192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97582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137498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4444920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4441916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4436720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4813891"/>
            <a:ext cx="7472425" cy="738744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971049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152673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999648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1671871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2132138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2125207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2133556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2115568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2374490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829657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2378680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2377354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2377354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2453156" y="322113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320314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316897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</a:t>
            </a:r>
            <a:r>
              <a:rPr lang="en-US" dirty="0" err="1" smtClean="0"/>
              <a:t>dRMT</a:t>
            </a:r>
            <a:r>
              <a:rPr lang="en-US" dirty="0" smtClean="0"/>
              <a:t>: Compute disaggregation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1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604">
        <p:fade/>
      </p:transition>
    </mc:Choice>
    <mc:Fallback xmlns="">
      <p:transition spd="med" advTm="266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data plane policies might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5095" cy="4900028"/>
          </a:xfrm>
        </p:spPr>
        <p:txBody>
          <a:bodyPr>
            <a:normAutofit/>
          </a:bodyPr>
          <a:lstStyle/>
          <a:p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Ex: Turn raw bits </a:t>
            </a:r>
            <a:r>
              <a:rPr lang="en-US" sz="2000" dirty="0" smtClean="0">
                <a:latin typeface="Ayuthaya" charset="-34"/>
                <a:ea typeface="Ayuthaya" charset="-34"/>
                <a:cs typeface="Ayuthaya" charset="-34"/>
              </a:rPr>
              <a:t>0x0a000104fe</a:t>
            </a:r>
            <a:r>
              <a:rPr lang="en-US" dirty="0" smtClean="0"/>
              <a:t> into IP header 10.0.1.4 and proto 254</a:t>
            </a:r>
          </a:p>
          <a:p>
            <a:r>
              <a:rPr lang="en-US" dirty="0" smtClean="0"/>
              <a:t>Stateless lookups</a:t>
            </a:r>
          </a:p>
          <a:p>
            <a:pPr lvl="1"/>
            <a:r>
              <a:rPr lang="en-US" dirty="0" smtClean="0"/>
              <a:t>Ex: Send all packets with protocol 254 through port 5</a:t>
            </a:r>
          </a:p>
          <a:p>
            <a:r>
              <a:rPr lang="en-US" dirty="0" smtClean="0"/>
              <a:t>Stateful processing</a:t>
            </a:r>
          </a:p>
          <a:p>
            <a:pPr lvl="1"/>
            <a:r>
              <a:rPr lang="en-US" dirty="0" smtClean="0"/>
              <a:t>Ex: If # packets sent from any IP in 10.0/16 exceeds 500, drop</a:t>
            </a:r>
            <a:endParaRPr lang="en-US" dirty="0"/>
          </a:p>
          <a:p>
            <a:r>
              <a:rPr lang="en-US" dirty="0" smtClean="0"/>
              <a:t>Traffic management</a:t>
            </a:r>
          </a:p>
          <a:p>
            <a:pPr lvl="1"/>
            <a:r>
              <a:rPr lang="en-US" dirty="0" smtClean="0"/>
              <a:t>Ex: Packets from 10.0/16 have high priority unless rate &gt; 10 Kb/s</a:t>
            </a:r>
          </a:p>
          <a:p>
            <a:r>
              <a:rPr lang="en-US" dirty="0" smtClean="0"/>
              <a:t>Buffer management</a:t>
            </a:r>
          </a:p>
          <a:p>
            <a:pPr lvl="1"/>
            <a:r>
              <a:rPr lang="en-US" dirty="0" smtClean="0"/>
              <a:t>Ex: restrict all traffic outside of 10.0/16 to 80% of the switch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0716" cy="4731586"/>
          </a:xfrm>
        </p:spPr>
        <p:txBody>
          <a:bodyPr>
            <a:normAutofit/>
          </a:bodyPr>
          <a:lstStyle/>
          <a:p>
            <a:r>
              <a:rPr lang="en-US" dirty="0" smtClean="0"/>
              <a:t>Allow network designers/operators to specify all of the above</a:t>
            </a:r>
          </a:p>
          <a:p>
            <a:endParaRPr lang="en-US" dirty="0"/>
          </a:p>
          <a:p>
            <a:r>
              <a:rPr lang="en-US" dirty="0" smtClean="0"/>
              <a:t>Needs hardware design and language design</a:t>
            </a:r>
          </a:p>
          <a:p>
            <a:endParaRPr lang="en-US" dirty="0"/>
          </a:p>
          <a:p>
            <a:r>
              <a:rPr lang="en-US" dirty="0" smtClean="0"/>
              <a:t>Software </a:t>
            </a:r>
            <a:r>
              <a:rPr lang="en-US" dirty="0" err="1" smtClean="0"/>
              <a:t>pkt</a:t>
            </a:r>
            <a:r>
              <a:rPr lang="en-US" dirty="0" smtClean="0"/>
              <a:t> processing could incorporate all of these features</a:t>
            </a:r>
          </a:p>
          <a:p>
            <a:pPr lvl="1"/>
            <a:r>
              <a:rPr lang="en-US" dirty="0" smtClean="0"/>
              <a:t>However: limited throughput, low port density, high power</a:t>
            </a:r>
          </a:p>
          <a:p>
            <a:endParaRPr lang="en-US" dirty="0"/>
          </a:p>
          <a:p>
            <a:r>
              <a:rPr lang="en-US" dirty="0" smtClean="0"/>
              <a:t>Key Q: </a:t>
            </a:r>
            <a:r>
              <a:rPr lang="en-US" i="1" dirty="0" smtClean="0"/>
              <a:t>Can we achieve programmability with high performance?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07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Programmability: Topics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1: Packet parsing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2: Flexible stateless processing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:</a:t>
            </a:r>
            <a:r>
              <a:rPr lang="en-US" dirty="0" smtClean="0"/>
              <a:t> Flexible stateful processing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4, if we have time: complex policies without perf penalties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4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Packet parsing: Need to generalize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beginning, OpenFlow was simple: Match-Action</a:t>
            </a:r>
          </a:p>
          <a:p>
            <a:pPr lvl="1"/>
            <a:r>
              <a:rPr lang="is-IS" dirty="0" smtClean="0"/>
              <a:t>Single rule table on a fixed set of fields (12 fields in OF 1.0)</a:t>
            </a:r>
          </a:p>
          <a:p>
            <a:endParaRPr lang="is-IS" dirty="0"/>
          </a:p>
          <a:p>
            <a:r>
              <a:rPr lang="is-IS" dirty="0" smtClean="0"/>
              <a:t>Needed new encapsulation formats, different versions of protocols, additional measurement-related headers</a:t>
            </a:r>
          </a:p>
          <a:p>
            <a:endParaRPr lang="is-IS" dirty="0"/>
          </a:p>
          <a:p>
            <a:r>
              <a:rPr lang="is-IS" dirty="0" smtClean="0"/>
              <a:t>Number of headers ballooned to 41 in OF 1.4 specification!</a:t>
            </a:r>
          </a:p>
          <a:p>
            <a:pPr lvl="1"/>
            <a:r>
              <a:rPr lang="en-US" dirty="0" smtClean="0"/>
              <a:t>W</a:t>
            </a:r>
            <a:r>
              <a:rPr lang="is-IS" dirty="0" smtClean="0"/>
              <a:t>ith multiple stages of heterogenous tables</a:t>
            </a:r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9931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Parsing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can we make transforming bits to headers more flexible?</a:t>
            </a:r>
          </a:p>
          <a:p>
            <a:endParaRPr lang="en-US" dirty="0" smtClean="0"/>
          </a:p>
          <a:p>
            <a:r>
              <a:rPr lang="en-US" dirty="0" smtClean="0"/>
              <a:t>A parser </a:t>
            </a:r>
            <a:r>
              <a:rPr lang="en-US" i="1" dirty="0" smtClean="0"/>
              <a:t>state machine </a:t>
            </a:r>
            <a:r>
              <a:rPr lang="en-US" dirty="0" smtClean="0"/>
              <a:t>where</a:t>
            </a:r>
            <a:r>
              <a:rPr lang="en-US" i="1" dirty="0" smtClean="0"/>
              <a:t> </a:t>
            </a:r>
            <a:r>
              <a:rPr lang="en-US" dirty="0"/>
              <a:t>e</a:t>
            </a:r>
            <a:r>
              <a:rPr lang="en-US" dirty="0" smtClean="0"/>
              <a:t>ach state may emit headers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91526" y="3530342"/>
            <a:ext cx="2045369" cy="1094874"/>
            <a:chOff x="1732547" y="4186989"/>
            <a:chExt cx="2045369" cy="1094874"/>
          </a:xfrm>
        </p:grpSpPr>
        <p:sp>
          <p:nvSpPr>
            <p:cNvPr id="4" name="Oval 3"/>
            <p:cNvSpPr/>
            <p:nvPr/>
          </p:nvSpPr>
          <p:spPr>
            <a:xfrm>
              <a:off x="1732547" y="4186989"/>
              <a:ext cx="2045369" cy="109487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194" y="4472816"/>
              <a:ext cx="155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IP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84947" y="4339389"/>
            <a:ext cx="2045369" cy="1094874"/>
            <a:chOff x="1732547" y="4186989"/>
            <a:chExt cx="2045369" cy="1094874"/>
          </a:xfrm>
        </p:grpSpPr>
        <p:sp>
          <p:nvSpPr>
            <p:cNvPr id="8" name="Oval 7"/>
            <p:cNvSpPr/>
            <p:nvPr/>
          </p:nvSpPr>
          <p:spPr>
            <a:xfrm>
              <a:off x="1732547" y="4186989"/>
              <a:ext cx="2045369" cy="109487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9194" y="4472816"/>
              <a:ext cx="155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Ethernet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13357" y="4886826"/>
            <a:ext cx="2045369" cy="1094874"/>
            <a:chOff x="1732547" y="4186989"/>
            <a:chExt cx="2045369" cy="1094874"/>
          </a:xfrm>
        </p:grpSpPr>
        <p:sp>
          <p:nvSpPr>
            <p:cNvPr id="11" name="Oval 10"/>
            <p:cNvSpPr/>
            <p:nvPr/>
          </p:nvSpPr>
          <p:spPr>
            <a:xfrm>
              <a:off x="1732547" y="4186989"/>
              <a:ext cx="2045369" cy="109487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79194" y="4472816"/>
              <a:ext cx="155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UDP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36042" y="3421132"/>
            <a:ext cx="2045369" cy="1094874"/>
            <a:chOff x="1732547" y="4186989"/>
            <a:chExt cx="2045369" cy="1094874"/>
          </a:xfrm>
        </p:grpSpPr>
        <p:sp>
          <p:nvSpPr>
            <p:cNvPr id="14" name="Oval 13"/>
            <p:cNvSpPr/>
            <p:nvPr/>
          </p:nvSpPr>
          <p:spPr>
            <a:xfrm>
              <a:off x="1732547" y="4186989"/>
              <a:ext cx="2045369" cy="109487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9194" y="4472816"/>
              <a:ext cx="155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TCP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58914" y="5629526"/>
            <a:ext cx="2045369" cy="1094874"/>
            <a:chOff x="1732547" y="4186989"/>
            <a:chExt cx="2045369" cy="1094874"/>
          </a:xfrm>
        </p:grpSpPr>
        <p:sp>
          <p:nvSpPr>
            <p:cNvPr id="17" name="Oval 16"/>
            <p:cNvSpPr/>
            <p:nvPr/>
          </p:nvSpPr>
          <p:spPr>
            <a:xfrm>
              <a:off x="1732547" y="4186989"/>
              <a:ext cx="2045369" cy="109487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79194" y="4257372"/>
              <a:ext cx="15520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smtClean="0">
                  <a:latin typeface="Helvetica" charset="0"/>
                  <a:ea typeface="Helvetica" charset="0"/>
                  <a:cs typeface="Helvetica" charset="0"/>
                </a:rPr>
                <a:t>Custom protocol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3764883" y="4230179"/>
            <a:ext cx="688306" cy="3950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14" idx="2"/>
          </p:cNvCxnSpPr>
          <p:nvPr/>
        </p:nvCxnSpPr>
        <p:spPr>
          <a:xfrm flipV="1">
            <a:off x="6436895" y="3968569"/>
            <a:ext cx="1199147" cy="1092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61422" y="4476907"/>
            <a:ext cx="624389" cy="6169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5181598" y="4625216"/>
            <a:ext cx="1" cy="10043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591924" y="5177933"/>
            <a:ext cx="2045369" cy="1094874"/>
            <a:chOff x="1732547" y="4186989"/>
            <a:chExt cx="2045369" cy="1094874"/>
          </a:xfrm>
        </p:grpSpPr>
        <p:sp>
          <p:nvSpPr>
            <p:cNvPr id="30" name="Oval 29"/>
            <p:cNvSpPr/>
            <p:nvPr/>
          </p:nvSpPr>
          <p:spPr>
            <a:xfrm>
              <a:off x="1732547" y="4186989"/>
              <a:ext cx="2045369" cy="109487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9194" y="4472816"/>
              <a:ext cx="1552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Helvetica" charset="0"/>
                  <a:ea typeface="Helvetica" charset="0"/>
                  <a:cs typeface="Helvetica" charset="0"/>
                </a:rPr>
                <a:t>Payload</a:t>
              </a:r>
              <a:endParaRPr lang="en-US" sz="2800" dirty="0" smtClean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32" name="Straight Arrow Connector 31"/>
          <p:cNvCxnSpPr>
            <a:endCxn id="43" idx="1"/>
          </p:cNvCxnSpPr>
          <p:nvPr/>
        </p:nvCxnSpPr>
        <p:spPr>
          <a:xfrm>
            <a:off x="9247653" y="4416093"/>
            <a:ext cx="556973" cy="8548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688363" y="5393831"/>
            <a:ext cx="866715" cy="1171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33343" y="5902912"/>
            <a:ext cx="3391653" cy="4979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467482" y="5081783"/>
            <a:ext cx="2302160" cy="1291478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Parsing implementation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7442" cy="4351338"/>
          </a:xfrm>
        </p:spPr>
        <p:txBody>
          <a:bodyPr/>
          <a:lstStyle/>
          <a:p>
            <a:r>
              <a:rPr lang="en-US" dirty="0" smtClean="0"/>
              <a:t>Use TCAM to store state machine transitions &amp; </a:t>
            </a:r>
            <a:r>
              <a:rPr lang="en-US" dirty="0" err="1" smtClean="0"/>
              <a:t>hdr</a:t>
            </a:r>
            <a:r>
              <a:rPr lang="en-US" dirty="0" smtClean="0"/>
              <a:t> bit locations</a:t>
            </a:r>
          </a:p>
          <a:p>
            <a:r>
              <a:rPr lang="en-US" dirty="0" smtClean="0"/>
              <a:t>Extract fields into </a:t>
            </a:r>
            <a:r>
              <a:rPr lang="en-US" i="1" dirty="0" smtClean="0"/>
              <a:t>packet header vector</a:t>
            </a:r>
            <a:r>
              <a:rPr lang="en-US" dirty="0" smtClean="0"/>
              <a:t> in a separate action 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284" y="3441032"/>
            <a:ext cx="7973970" cy="30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79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10.1|5.6|9.1|2.6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</TotalTime>
  <Words>1729</Words>
  <Application>Microsoft Macintosh PowerPoint</Application>
  <PresentationFormat>Widescreen</PresentationFormat>
  <Paragraphs>319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Ayuthaya</vt:lpstr>
      <vt:lpstr>Calibri</vt:lpstr>
      <vt:lpstr>Helvetica</vt:lpstr>
      <vt:lpstr>Seravek</vt:lpstr>
      <vt:lpstr>Times New Roman</vt:lpstr>
      <vt:lpstr>Trebuchet MS</vt:lpstr>
      <vt:lpstr>Wingdings</vt:lpstr>
      <vt:lpstr>Arial</vt:lpstr>
      <vt:lpstr>Office Theme</vt:lpstr>
      <vt:lpstr>PowerPoint Presentation</vt:lpstr>
      <vt:lpstr>SDN router data plane</vt:lpstr>
      <vt:lpstr>Life of a packet: RMT architecture</vt:lpstr>
      <vt:lpstr>What data plane policies might we need?</vt:lpstr>
      <vt:lpstr>Programmability</vt:lpstr>
      <vt:lpstr>Programmability: Topics today</vt:lpstr>
      <vt:lpstr>(1) Packet parsing: Need to generalize</vt:lpstr>
      <vt:lpstr>(1) Parsing abstractions</vt:lpstr>
      <vt:lpstr>(1) Parsing implementation in hardware</vt:lpstr>
      <vt:lpstr>(2) How are the parsed headers used?</vt:lpstr>
      <vt:lpstr>(2) Abstractions for stateless processing</vt:lpstr>
      <vt:lpstr>(2) Table dependency graph (TDG)</vt:lpstr>
      <vt:lpstr>(2) Match-action table implementation</vt:lpstr>
      <vt:lpstr>(2) Match-action table implementation</vt:lpstr>
      <vt:lpstr>(2) Match-action table implementation</vt:lpstr>
      <vt:lpstr>(1,2) Parse &amp; pipeline specification with </vt:lpstr>
      <vt:lpstr>(1,2) Parse &amp; pipeline specification with </vt:lpstr>
      <vt:lpstr>(1,2) Parse &amp; pipeline specification with </vt:lpstr>
      <vt:lpstr>(3) Flexible stateful processing</vt:lpstr>
      <vt:lpstr>(3) An example: “Flowlet” load balancing</vt:lpstr>
      <vt:lpstr>(3) Abstraction: Packet transaction</vt:lpstr>
      <vt:lpstr>(3) Abstraction: Packet transaction</vt:lpstr>
      <vt:lpstr>(3) Abstraction: Packet transaction</vt:lpstr>
      <vt:lpstr>(3) Insight #1: Stateful atoms</vt:lpstr>
      <vt:lpstr>(3) Insight #2: Pipeline the stateless actions</vt:lpstr>
      <vt:lpstr>(4) Implementing complex policies</vt:lpstr>
      <vt:lpstr>(4) Re-circulation “extends” the pipeline</vt:lpstr>
      <vt:lpstr>(4) Decouple pkt compute &amp; mem access!</vt:lpstr>
      <vt:lpstr>(4) RMT: compute and memory access</vt:lpstr>
      <vt:lpstr>(4) dRMT: Memory disaggregation</vt:lpstr>
      <vt:lpstr>(4) dRMT: Compute disaggregation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5211</cp:revision>
  <dcterms:created xsi:type="dcterms:W3CDTF">2018-09-05T17:47:04Z</dcterms:created>
  <dcterms:modified xsi:type="dcterms:W3CDTF">2018-10-18T12:19:26Z</dcterms:modified>
</cp:coreProperties>
</file>