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659" r:id="rId2"/>
    <p:sldId id="614" r:id="rId3"/>
    <p:sldId id="890" r:id="rId4"/>
    <p:sldId id="779" r:id="rId5"/>
    <p:sldId id="805" r:id="rId6"/>
    <p:sldId id="807" r:id="rId7"/>
    <p:sldId id="640" r:id="rId8"/>
    <p:sldId id="641" r:id="rId9"/>
    <p:sldId id="849" r:id="rId10"/>
    <p:sldId id="855" r:id="rId11"/>
    <p:sldId id="862" r:id="rId12"/>
    <p:sldId id="863" r:id="rId13"/>
    <p:sldId id="644" r:id="rId14"/>
    <p:sldId id="645" r:id="rId15"/>
    <p:sldId id="646" r:id="rId16"/>
    <p:sldId id="727" r:id="rId17"/>
    <p:sldId id="864" r:id="rId18"/>
    <p:sldId id="865" r:id="rId19"/>
    <p:sldId id="651" r:id="rId20"/>
    <p:sldId id="792" r:id="rId21"/>
    <p:sldId id="652" r:id="rId22"/>
    <p:sldId id="650" r:id="rId23"/>
    <p:sldId id="654" r:id="rId24"/>
    <p:sldId id="873" r:id="rId25"/>
    <p:sldId id="799" r:id="rId26"/>
    <p:sldId id="708" r:id="rId27"/>
    <p:sldId id="709" r:id="rId28"/>
    <p:sldId id="810" r:id="rId29"/>
    <p:sldId id="801" r:id="rId30"/>
    <p:sldId id="854" r:id="rId31"/>
    <p:sldId id="866" r:id="rId32"/>
    <p:sldId id="892" r:id="rId33"/>
    <p:sldId id="821" r:id="rId34"/>
    <p:sldId id="822" r:id="rId35"/>
    <p:sldId id="893" r:id="rId36"/>
    <p:sldId id="894" r:id="rId37"/>
    <p:sldId id="8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7"/>
    <p:restoredTop sz="94664"/>
  </p:normalViewPr>
  <p:slideViewPr>
    <p:cSldViewPr snapToGrid="0" snapToObjects="1">
      <p:cViewPr varScale="1">
        <p:scale>
          <a:sx n="140" d="100"/>
          <a:sy n="14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99A535-2848-421B-813C-96081FF0D83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At each node we need</a:t>
            </a:r>
          </a:p>
          <a:p>
            <a:r>
              <a:rPr lang="en-US"/>
              <a:t>- an array (known as DV) that lists the current least costs to reach all known destinations</a:t>
            </a:r>
          </a:p>
          <a:p>
            <a:r>
              <a:rPr lang="en-US"/>
              <a:t>- also need to maintain the next-hop along the least cost path</a:t>
            </a:r>
          </a:p>
          <a:p>
            <a:r>
              <a:rPr lang="en-US"/>
              <a:t>- the DV’s from all neighbors</a:t>
            </a:r>
          </a:p>
        </p:txBody>
      </p:sp>
    </p:spTree>
    <p:extLst>
      <p:ext uri="{BB962C8B-B14F-4D97-AF65-F5344CB8AC3E}">
        <p14:creationId xmlns:p14="http://schemas.microsoft.com/office/powerpoint/2010/main" val="15466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B523D-8516-4E03-A96E-0D51F02CC5F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 algorithm …</a:t>
            </a:r>
          </a:p>
        </p:txBody>
      </p:sp>
    </p:spTree>
    <p:extLst>
      <p:ext uri="{BB962C8B-B14F-4D97-AF65-F5344CB8AC3E}">
        <p14:creationId xmlns:p14="http://schemas.microsoft.com/office/powerpoint/2010/main" val="222236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44422D-533B-4C59-876B-3B066D39859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Just to reaffirm the idea behind Bellman-Ford Equations</a:t>
            </a:r>
          </a:p>
        </p:txBody>
      </p:sp>
    </p:spTree>
    <p:extLst>
      <p:ext uri="{BB962C8B-B14F-4D97-AF65-F5344CB8AC3E}">
        <p14:creationId xmlns:p14="http://schemas.microsoft.com/office/powerpoint/2010/main" val="2196501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50434-8294-4242-97F9-2F986B6F9D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example assumes that nodes are computing routes in a lock-step fashion.</a:t>
            </a:r>
          </a:p>
        </p:txBody>
      </p:sp>
    </p:spTree>
    <p:extLst>
      <p:ext uri="{BB962C8B-B14F-4D97-AF65-F5344CB8AC3E}">
        <p14:creationId xmlns:p14="http://schemas.microsoft.com/office/powerpoint/2010/main" val="395447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Routing Algorithms: Intro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18.1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8AE2-CB60-6742-B5E9-205158F2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3E2AD-6B08-5A4A-AB39-DC16002A5A29}"/>
              </a:ext>
            </a:extLst>
          </p:cNvPr>
          <p:cNvSpPr txBox="1"/>
          <p:nvPr/>
        </p:nvSpPr>
        <p:spPr>
          <a:xfrm>
            <a:off x="4489268" y="1820092"/>
            <a:ext cx="321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Routing protocols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5FD51-76AD-544C-B469-C865C0350AE2}"/>
              </a:ext>
            </a:extLst>
          </p:cNvPr>
          <p:cNvSpPr txBox="1"/>
          <p:nvPr/>
        </p:nvSpPr>
        <p:spPr>
          <a:xfrm>
            <a:off x="409303" y="3198167"/>
            <a:ext cx="321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Link state protocols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4D4F6A-0A11-A740-90D1-39D4736EEA76}"/>
              </a:ext>
            </a:extLst>
          </p:cNvPr>
          <p:cNvCxnSpPr/>
          <p:nvPr/>
        </p:nvCxnSpPr>
        <p:spPr>
          <a:xfrm flipH="1">
            <a:off x="2708366" y="2281757"/>
            <a:ext cx="1942011" cy="7488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ABADBD-6FC0-EE49-A608-7162BA1F75FA}"/>
              </a:ext>
            </a:extLst>
          </p:cNvPr>
          <p:cNvCxnSpPr>
            <a:cxnSpLocks/>
          </p:cNvCxnSpPr>
          <p:nvPr/>
        </p:nvCxnSpPr>
        <p:spPr>
          <a:xfrm flipH="1">
            <a:off x="6013268" y="2365549"/>
            <a:ext cx="1" cy="8326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1ECE50-5E4A-7C4E-93D7-E940587D29D2}"/>
              </a:ext>
            </a:extLst>
          </p:cNvPr>
          <p:cNvSpPr txBox="1"/>
          <p:nvPr/>
        </p:nvSpPr>
        <p:spPr>
          <a:xfrm>
            <a:off x="4558937" y="3492248"/>
            <a:ext cx="321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Distance vector protocols</a:t>
            </a:r>
          </a:p>
        </p:txBody>
      </p:sp>
    </p:spTree>
    <p:extLst>
      <p:ext uri="{BB962C8B-B14F-4D97-AF65-F5344CB8AC3E}">
        <p14:creationId xmlns:p14="http://schemas.microsoft.com/office/powerpoint/2010/main" val="104804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Link State Protocols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18.2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2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9B4E42-1571-4A35-8CDC-74C0FAD1F75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Link-State Routing Algorithm</a:t>
            </a:r>
            <a:endParaRPr lang="en-US" sz="48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/>
          </a:bodyPr>
          <a:lstStyle/>
          <a:p>
            <a:pPr>
              <a:buFont typeface="ZapfDingbats"/>
              <a:buNone/>
            </a:pPr>
            <a:r>
              <a:rPr lang="en-US" dirty="0">
                <a:solidFill>
                  <a:srgbClr val="C00000"/>
                </a:solidFill>
              </a:rPr>
              <a:t>Dijkstra’s algorithm</a:t>
            </a:r>
          </a:p>
          <a:p>
            <a:r>
              <a:rPr lang="en-US" sz="2400" dirty="0"/>
              <a:t>net topology, link costs known to all nodes</a:t>
            </a:r>
          </a:p>
          <a:p>
            <a:pPr lvl="1"/>
            <a:r>
              <a:rPr lang="en-US" dirty="0"/>
              <a:t>accomplished via </a:t>
            </a:r>
            <a:r>
              <a:rPr lang="en-US" dirty="0">
                <a:solidFill>
                  <a:srgbClr val="C00000"/>
                </a:solidFill>
              </a:rPr>
              <a:t>link state broadcast</a:t>
            </a:r>
            <a:endParaRPr lang="en-US" dirty="0"/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sz="2400" dirty="0"/>
              <a:t>computes least cost paths from one node (‘source”) to all other nodes</a:t>
            </a:r>
          </a:p>
          <a:p>
            <a:pPr lvl="1"/>
            <a:r>
              <a:rPr lang="en-US" dirty="0"/>
              <a:t>gives </a:t>
            </a:r>
            <a:r>
              <a:rPr lang="en-US" dirty="0">
                <a:solidFill>
                  <a:schemeClr val="accent2"/>
                </a:solidFill>
              </a:rPr>
              <a:t>forwarding table</a:t>
            </a:r>
            <a:r>
              <a:rPr lang="en-US" dirty="0"/>
              <a:t> for that node</a:t>
            </a:r>
          </a:p>
          <a:p>
            <a:r>
              <a:rPr lang="en-US" sz="2400" dirty="0"/>
              <a:t>iterative: after k iterations, know least cost path to k </a:t>
            </a:r>
            <a:r>
              <a:rPr lang="en-US" sz="2400" dirty="0" err="1"/>
              <a:t>dest</a:t>
            </a:r>
            <a:r>
              <a:rPr lang="en-US" sz="2400" dirty="0"/>
              <a:t>.’s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dirty="0">
                <a:solidFill>
                  <a:srgbClr val="C00000"/>
                </a:solidFill>
              </a:rPr>
              <a:t>Notation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  <a:latin typeface="Arial" charset="0"/>
              </a:rPr>
              <a:t>c(</a:t>
            </a: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x,y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):</a:t>
            </a:r>
            <a:r>
              <a:rPr lang="en-US" sz="2400" dirty="0"/>
              <a:t> link cost from node x to y;  = ∞ if not direct neighbors</a:t>
            </a:r>
          </a:p>
          <a:p>
            <a:r>
              <a:rPr lang="en-US" dirty="0">
                <a:solidFill>
                  <a:schemeClr val="accent2"/>
                </a:solidFill>
                <a:latin typeface="Arial" charset="0"/>
              </a:rPr>
              <a:t>D(v):</a:t>
            </a:r>
            <a:r>
              <a:rPr lang="en-US" sz="2400" dirty="0"/>
              <a:t> current value of cost of path from source to </a:t>
            </a:r>
            <a:r>
              <a:rPr lang="en-US" sz="2400" dirty="0" err="1"/>
              <a:t>dest</a:t>
            </a:r>
            <a:r>
              <a:rPr lang="en-US" sz="2400" dirty="0"/>
              <a:t>. v</a:t>
            </a:r>
          </a:p>
          <a:p>
            <a:r>
              <a:rPr lang="en-US" dirty="0">
                <a:solidFill>
                  <a:schemeClr val="accent2"/>
                </a:solidFill>
                <a:latin typeface="Arial" charset="0"/>
              </a:rPr>
              <a:t>p(v):</a:t>
            </a:r>
            <a:r>
              <a:rPr lang="en-US" sz="2400" dirty="0"/>
              <a:t> predecessor node along path from source to v</a:t>
            </a:r>
          </a:p>
          <a:p>
            <a:r>
              <a:rPr lang="en-US" dirty="0">
                <a:solidFill>
                  <a:schemeClr val="accent2"/>
                </a:solidFill>
                <a:latin typeface="Arial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Arial" charset="0"/>
              </a:rPr>
              <a:t>'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:</a:t>
            </a:r>
            <a:r>
              <a:rPr lang="en-US" sz="2400" dirty="0"/>
              <a:t> set of nodes whose least cost path definitively known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3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0A9928-F6FE-45E4-A2AD-EB1EA857C41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Dijsktra’s</a:t>
            </a:r>
            <a:r>
              <a:rPr lang="en-US" dirty="0"/>
              <a:t> Algorithm</a:t>
            </a:r>
            <a:endParaRPr lang="en-US" sz="5400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665413" y="1458914"/>
            <a:ext cx="622141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1  </a:t>
            </a:r>
            <a:r>
              <a:rPr lang="en-US" sz="2000" b="1" i="1">
                <a:latin typeface="Arial" charset="0"/>
              </a:rPr>
              <a:t>Initialization:</a:t>
            </a:r>
            <a:r>
              <a:rPr lang="en-US" sz="2000">
                <a:latin typeface="Arial" charset="0"/>
              </a:rPr>
              <a:t> </a:t>
            </a:r>
          </a:p>
          <a:p>
            <a:pPr eaLnBrk="0" hangingPunct="0"/>
            <a:r>
              <a:rPr lang="en-US" sz="2000">
                <a:latin typeface="Arial" charset="0"/>
              </a:rPr>
              <a:t>2   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= {u} </a:t>
            </a:r>
          </a:p>
          <a:p>
            <a:pPr eaLnBrk="0" hangingPunct="0"/>
            <a:r>
              <a:rPr lang="en-US" sz="2000">
                <a:latin typeface="Arial" charset="0"/>
              </a:rPr>
              <a:t>3    for all nodes v </a:t>
            </a:r>
          </a:p>
          <a:p>
            <a:pPr eaLnBrk="0" hangingPunct="0"/>
            <a:r>
              <a:rPr lang="en-US" sz="2000">
                <a:latin typeface="Arial" charset="0"/>
              </a:rPr>
              <a:t>4      if v adjacent to u </a:t>
            </a:r>
          </a:p>
          <a:p>
            <a:pPr eaLnBrk="0" hangingPunct="0"/>
            <a:r>
              <a:rPr lang="en-US" sz="2000">
                <a:latin typeface="Arial" charset="0"/>
              </a:rPr>
              <a:t>5          then D(v) = c(u,v) </a:t>
            </a:r>
          </a:p>
          <a:p>
            <a:pPr eaLnBrk="0" hangingPunct="0"/>
            <a:r>
              <a:rPr lang="en-US" sz="2000">
                <a:latin typeface="Arial" charset="0"/>
              </a:rPr>
              <a:t>6      else D(v) = </a:t>
            </a:r>
            <a:r>
              <a:rPr lang="en-US" sz="2000">
                <a:latin typeface="Arial" charset="0"/>
                <a:cs typeface="Arial" charset="0"/>
              </a:rPr>
              <a:t>∞</a:t>
            </a:r>
            <a:r>
              <a:rPr lang="en-US" sz="2000">
                <a:latin typeface="Arial" charset="0"/>
              </a:rPr>
              <a:t> </a:t>
            </a:r>
          </a:p>
          <a:p>
            <a:pPr eaLnBrk="0" hangingPunct="0"/>
            <a:r>
              <a:rPr lang="en-US" sz="2000">
                <a:latin typeface="Arial" charset="0"/>
              </a:rPr>
              <a:t>7 </a:t>
            </a:r>
          </a:p>
          <a:p>
            <a:pPr eaLnBrk="0" hangingPunct="0"/>
            <a:r>
              <a:rPr lang="en-US" sz="2000">
                <a:latin typeface="Arial" charset="0"/>
              </a:rPr>
              <a:t>8   </a:t>
            </a:r>
            <a:r>
              <a:rPr lang="en-US" sz="2000" b="1" i="1">
                <a:latin typeface="Arial" charset="0"/>
              </a:rPr>
              <a:t>Loop</a:t>
            </a:r>
            <a:r>
              <a:rPr lang="en-US" sz="2000" i="1">
                <a:latin typeface="Arial" charset="0"/>
              </a:rPr>
              <a:t> </a:t>
            </a:r>
            <a:endParaRPr lang="en-US" sz="2000">
              <a:latin typeface="Arial" charset="0"/>
            </a:endParaRPr>
          </a:p>
          <a:p>
            <a:pPr eaLnBrk="0" hangingPunct="0"/>
            <a:r>
              <a:rPr lang="en-US" sz="2000">
                <a:latin typeface="Arial" charset="0"/>
              </a:rPr>
              <a:t>9     find w not in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such that D(w) is a minimum </a:t>
            </a:r>
          </a:p>
          <a:p>
            <a:pPr eaLnBrk="0" hangingPunct="0"/>
            <a:r>
              <a:rPr lang="en-US" sz="2000">
                <a:latin typeface="Arial" charset="0"/>
              </a:rPr>
              <a:t>10    add w to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</a:t>
            </a:r>
          </a:p>
          <a:p>
            <a:pPr eaLnBrk="0" hangingPunct="0"/>
            <a:r>
              <a:rPr lang="en-US" sz="2000">
                <a:latin typeface="Arial" charset="0"/>
              </a:rPr>
              <a:t>11    update D(v) for all v adjacent to w and not in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: </a:t>
            </a:r>
          </a:p>
          <a:p>
            <a:pPr eaLnBrk="0" hangingPunct="0"/>
            <a:r>
              <a:rPr lang="en-US" sz="2000">
                <a:latin typeface="Arial" charset="0"/>
              </a:rPr>
              <a:t>12      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D(v) = min( D(v), D(w) + c(w,v) ) </a:t>
            </a:r>
          </a:p>
          <a:p>
            <a:pPr eaLnBrk="0" hangingPunct="0"/>
            <a:r>
              <a:rPr lang="en-US" sz="2000">
                <a:latin typeface="Arial" charset="0"/>
              </a:rPr>
              <a:t>13    /* new cost to v is either old cost to v or known </a:t>
            </a:r>
          </a:p>
          <a:p>
            <a:pPr eaLnBrk="0" hangingPunct="0"/>
            <a:r>
              <a:rPr lang="en-US" sz="2000">
                <a:latin typeface="Arial" charset="0"/>
              </a:rPr>
              <a:t>14     shortest path cost to w plus cost from w to v */ </a:t>
            </a:r>
          </a:p>
          <a:p>
            <a:pPr eaLnBrk="0" hangingPunct="0"/>
            <a:r>
              <a:rPr lang="en-US" sz="2000">
                <a:latin typeface="Arial" charset="0"/>
              </a:rPr>
              <a:t>15  </a:t>
            </a:r>
            <a:r>
              <a:rPr lang="en-US" sz="2000" b="1" i="1">
                <a:latin typeface="Arial" charset="0"/>
              </a:rPr>
              <a:t>until all nodes in N</a:t>
            </a:r>
            <a:r>
              <a:rPr lang="en-US" sz="2000" b="1" i="1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2124075" y="3543301"/>
            <a:ext cx="800100" cy="2886075"/>
          </a:xfrm>
          <a:custGeom>
            <a:avLst/>
            <a:gdLst>
              <a:gd name="T0" fmla="*/ 800100 w 504"/>
              <a:gd name="T1" fmla="*/ 2533650 h 1818"/>
              <a:gd name="T2" fmla="*/ 190500 w 504"/>
              <a:gd name="T3" fmla="*/ 2543175 h 1818"/>
              <a:gd name="T4" fmla="*/ 142875 w 504"/>
              <a:gd name="T5" fmla="*/ 304800 h 1818"/>
              <a:gd name="T6" fmla="*/ 628650 w 504"/>
              <a:gd name="T7" fmla="*/ 228600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3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235987-6175-4508-BB9A-587ACCE5F86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algorithm: example</a:t>
            </a:r>
            <a:endParaRPr lang="en-US" sz="54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63714" y="1506539"/>
            <a:ext cx="706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Step</a:t>
            </a:r>
          </a:p>
          <a:p>
            <a:pPr algn="r" eaLnBrk="0" hangingPunct="0"/>
            <a:r>
              <a:rPr lang="en-US" sz="2000">
                <a:latin typeface="Arial" charset="0"/>
              </a:rPr>
              <a:t>0</a:t>
            </a:r>
          </a:p>
          <a:p>
            <a:pPr algn="r" eaLnBrk="0" hangingPunct="0"/>
            <a:r>
              <a:rPr lang="en-US" sz="2000">
                <a:latin typeface="Arial" charset="0"/>
              </a:rPr>
              <a:t>1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</a:t>
            </a:r>
          </a:p>
          <a:p>
            <a:pPr algn="r" eaLnBrk="0" hangingPunct="0"/>
            <a:r>
              <a:rPr lang="en-US" sz="2000">
                <a:latin typeface="Arial" charset="0"/>
              </a:rPr>
              <a:t>3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</a:t>
            </a:r>
          </a:p>
          <a:p>
            <a:pPr algn="r" eaLnBrk="0" hangingPunct="0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776539" y="1516064"/>
            <a:ext cx="10175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N</a:t>
            </a:r>
            <a:r>
              <a:rPr lang="en-US" sz="2000">
                <a:latin typeface="Arial" charset="0"/>
                <a:cs typeface="Arial" charset="0"/>
              </a:rPr>
              <a:t>'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uxyv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uxyvw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uxyvwz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24314" y="1497014"/>
            <a:ext cx="1169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D(v),p(v)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2,u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191125" y="1501776"/>
            <a:ext cx="12842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D(w),p(w)</a:t>
            </a:r>
          </a:p>
          <a:p>
            <a:pPr algn="r" eaLnBrk="0" hangingPunct="0"/>
            <a:r>
              <a:rPr lang="en-US" sz="2000">
                <a:latin typeface="Arial" charset="0"/>
              </a:rPr>
              <a:t>5,u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4,x</a:t>
            </a:r>
          </a:p>
          <a:p>
            <a:pPr algn="r" eaLnBrk="0" hangingPunct="0"/>
            <a:r>
              <a:rPr lang="en-US" sz="2000">
                <a:latin typeface="Arial" charset="0"/>
              </a:rPr>
              <a:t>3,y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3,y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581775" y="1497014"/>
            <a:ext cx="1169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D(x),p(x)</a:t>
            </a:r>
          </a:p>
          <a:p>
            <a:pPr algn="r" eaLnBrk="0" hangingPunct="0"/>
            <a:r>
              <a:rPr lang="en-US" sz="2000">
                <a:latin typeface="Arial" charset="0"/>
              </a:rPr>
              <a:t>1,u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877175" y="1501776"/>
            <a:ext cx="1169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D(y),p(y)</a:t>
            </a:r>
          </a:p>
          <a:p>
            <a:pPr algn="r" eaLnBrk="0" hangingPunct="0"/>
            <a:r>
              <a:rPr lang="en-US" sz="2000">
                <a:cs typeface="Arial" charset="0"/>
              </a:rPr>
              <a:t>∞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2,x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9129714" y="1516063"/>
            <a:ext cx="11699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D(z),p(z)</a:t>
            </a: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885951" y="1857376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043114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062163" y="2457451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2071688" y="2767014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081213" y="3071814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095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8" name="Group 16"/>
          <p:cNvGrpSpPr>
            <a:grpSpLocks/>
          </p:cNvGrpSpPr>
          <p:nvPr/>
        </p:nvGrpSpPr>
        <p:grpSpPr bwMode="auto">
          <a:xfrm>
            <a:off x="3748089" y="4043364"/>
            <a:ext cx="3571875" cy="2236787"/>
            <a:chOff x="3162" y="1071"/>
            <a:chExt cx="2250" cy="1409"/>
          </a:xfrm>
        </p:grpSpPr>
        <p:sp>
          <p:nvSpPr>
            <p:cNvPr id="23574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7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80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1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2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4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85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6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7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90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1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2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95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6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7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00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01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02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05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06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15" name="Group 58"/>
            <p:cNvGrpSpPr>
              <a:grpSpLocks/>
            </p:cNvGrpSpPr>
            <p:nvPr/>
          </p:nvGrpSpPr>
          <p:grpSpPr bwMode="auto">
            <a:xfrm>
              <a:off x="3289" y="1748"/>
              <a:ext cx="201" cy="252"/>
              <a:chOff x="2956" y="2429"/>
              <a:chExt cx="204" cy="252"/>
            </a:xfrm>
          </p:grpSpPr>
          <p:sp>
            <p:nvSpPr>
              <p:cNvPr id="23641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42" name="Text Box 60"/>
              <p:cNvSpPr txBox="1">
                <a:spLocks noChangeArrowheads="1"/>
              </p:cNvSpPr>
              <p:nvPr/>
            </p:nvSpPr>
            <p:spPr bwMode="auto">
              <a:xfrm>
                <a:off x="2956" y="2429"/>
                <a:ext cx="20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16" name="Group 61"/>
            <p:cNvGrpSpPr>
              <a:grpSpLocks/>
            </p:cNvGrpSpPr>
            <p:nvPr/>
          </p:nvGrpSpPr>
          <p:grpSpPr bwMode="auto">
            <a:xfrm>
              <a:off x="4463" y="2132"/>
              <a:ext cx="189" cy="252"/>
              <a:chOff x="2962" y="2429"/>
              <a:chExt cx="192" cy="252"/>
            </a:xfrm>
          </p:grpSpPr>
          <p:sp>
            <p:nvSpPr>
              <p:cNvPr id="23639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40" name="Text Box 63"/>
              <p:cNvSpPr txBox="1">
                <a:spLocks noChangeArrowheads="1"/>
              </p:cNvSpPr>
              <p:nvPr/>
            </p:nvSpPr>
            <p:spPr bwMode="auto">
              <a:xfrm>
                <a:off x="2962" y="2429"/>
                <a:ext cx="19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17" name="Group 64"/>
            <p:cNvGrpSpPr>
              <a:grpSpLocks/>
            </p:cNvGrpSpPr>
            <p:nvPr/>
          </p:nvGrpSpPr>
          <p:grpSpPr bwMode="auto">
            <a:xfrm>
              <a:off x="3776" y="2099"/>
              <a:ext cx="200" cy="291"/>
              <a:chOff x="2957" y="2399"/>
              <a:chExt cx="201" cy="291"/>
            </a:xfrm>
          </p:grpSpPr>
          <p:sp>
            <p:nvSpPr>
              <p:cNvPr id="23637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8" name="Text Box 66"/>
              <p:cNvSpPr txBox="1">
                <a:spLocks noChangeArrowheads="1"/>
              </p:cNvSpPr>
              <p:nvPr/>
            </p:nvSpPr>
            <p:spPr bwMode="auto">
              <a:xfrm>
                <a:off x="2957" y="2399"/>
                <a:ext cx="20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x</a:t>
                </a:r>
              </a:p>
            </p:txBody>
          </p:sp>
        </p:grpSp>
        <p:grpSp>
          <p:nvGrpSpPr>
            <p:cNvPr id="23618" name="Group 67"/>
            <p:cNvGrpSpPr>
              <a:grpSpLocks/>
            </p:cNvGrpSpPr>
            <p:nvPr/>
          </p:nvGrpSpPr>
          <p:grpSpPr bwMode="auto"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23635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6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19" name="Group 70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23633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4" name="Text Box 72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20" name="Group 73"/>
            <p:cNvGrpSpPr>
              <a:grpSpLocks/>
            </p:cNvGrpSpPr>
            <p:nvPr/>
          </p:nvGrpSpPr>
          <p:grpSpPr bwMode="auto">
            <a:xfrm>
              <a:off x="5031" y="1760"/>
              <a:ext cx="193" cy="291"/>
              <a:chOff x="2959" y="2399"/>
              <a:chExt cx="195" cy="291"/>
            </a:xfrm>
          </p:grpSpPr>
          <p:sp>
            <p:nvSpPr>
              <p:cNvPr id="23631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2" name="Text Box 75"/>
              <p:cNvSpPr txBox="1">
                <a:spLocks noChangeArrowheads="1"/>
              </p:cNvSpPr>
              <p:nvPr/>
            </p:nvSpPr>
            <p:spPr bwMode="auto">
              <a:xfrm>
                <a:off x="2959" y="2399"/>
                <a:ext cx="19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z</a:t>
                </a:r>
              </a:p>
            </p:txBody>
          </p:sp>
        </p:grpSp>
        <p:sp>
          <p:nvSpPr>
            <p:cNvPr id="23621" name="Text Box 76"/>
            <p:cNvSpPr txBox="1">
              <a:spLocks noChangeArrowheads="1"/>
            </p:cNvSpPr>
            <p:nvPr/>
          </p:nvSpPr>
          <p:spPr bwMode="auto">
            <a:xfrm>
              <a:off x="3496" y="1571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2" name="Text Box 77"/>
            <p:cNvSpPr txBox="1">
              <a:spLocks noChangeArrowheads="1"/>
            </p:cNvSpPr>
            <p:nvPr/>
          </p:nvSpPr>
          <p:spPr bwMode="auto">
            <a:xfrm>
              <a:off x="3844" y="179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3" name="Text Box 78"/>
            <p:cNvSpPr txBox="1">
              <a:spLocks noChangeArrowheads="1"/>
            </p:cNvSpPr>
            <p:nvPr/>
          </p:nvSpPr>
          <p:spPr bwMode="auto">
            <a:xfrm>
              <a:off x="3408" y="200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4" name="Text Box 79"/>
            <p:cNvSpPr txBox="1">
              <a:spLocks noChangeArrowheads="1"/>
            </p:cNvSpPr>
            <p:nvPr/>
          </p:nvSpPr>
          <p:spPr bwMode="auto">
            <a:xfrm>
              <a:off x="4228" y="188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5" name="Text Box 80"/>
            <p:cNvSpPr txBox="1">
              <a:spLocks noChangeArrowheads="1"/>
            </p:cNvSpPr>
            <p:nvPr/>
          </p:nvSpPr>
          <p:spPr bwMode="auto">
            <a:xfrm>
              <a:off x="4164" y="2237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6" name="Text Box 81"/>
            <p:cNvSpPr txBox="1">
              <a:spLocks noChangeArrowheads="1"/>
            </p:cNvSpPr>
            <p:nvPr/>
          </p:nvSpPr>
          <p:spPr bwMode="auto">
            <a:xfrm>
              <a:off x="4524" y="180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7" name="Text Box 82"/>
            <p:cNvSpPr txBox="1">
              <a:spLocks noChangeArrowheads="1"/>
            </p:cNvSpPr>
            <p:nvPr/>
          </p:nvSpPr>
          <p:spPr bwMode="auto">
            <a:xfrm>
              <a:off x="4885" y="2072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8" name="Text Box 83"/>
            <p:cNvSpPr txBox="1">
              <a:spLocks noChangeArrowheads="1"/>
            </p:cNvSpPr>
            <p:nvPr/>
          </p:nvSpPr>
          <p:spPr bwMode="auto">
            <a:xfrm>
              <a:off x="4858" y="153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9" name="Text Box 84"/>
            <p:cNvSpPr txBox="1">
              <a:spLocks noChangeArrowheads="1"/>
            </p:cNvSpPr>
            <p:nvPr/>
          </p:nvSpPr>
          <p:spPr bwMode="auto">
            <a:xfrm>
              <a:off x="4123" y="138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30" name="Text Box 85"/>
            <p:cNvSpPr txBox="1">
              <a:spLocks noChangeArrowheads="1"/>
            </p:cNvSpPr>
            <p:nvPr/>
          </p:nvSpPr>
          <p:spPr bwMode="auto">
            <a:xfrm>
              <a:off x="3772" y="111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661590" name="Line 86"/>
          <p:cNvSpPr>
            <a:spLocks noChangeShapeType="1"/>
          </p:cNvSpPr>
          <p:nvPr/>
        </p:nvSpPr>
        <p:spPr bwMode="auto">
          <a:xfrm flipH="1">
            <a:off x="3765551" y="2035176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1" name="Line 87"/>
          <p:cNvSpPr>
            <a:spLocks noChangeShapeType="1"/>
          </p:cNvSpPr>
          <p:nvPr/>
        </p:nvSpPr>
        <p:spPr bwMode="auto">
          <a:xfrm flipH="1">
            <a:off x="3687763" y="2330451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2" name="Line 88"/>
          <p:cNvSpPr>
            <a:spLocks noChangeShapeType="1"/>
          </p:cNvSpPr>
          <p:nvPr/>
        </p:nvSpPr>
        <p:spPr bwMode="auto">
          <a:xfrm flipH="1">
            <a:off x="3751263" y="2692401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3" name="Line 89"/>
          <p:cNvSpPr>
            <a:spLocks noChangeShapeType="1"/>
          </p:cNvSpPr>
          <p:nvPr/>
        </p:nvSpPr>
        <p:spPr bwMode="auto">
          <a:xfrm flipH="1">
            <a:off x="3765551" y="2949576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4" name="Line 90"/>
          <p:cNvSpPr>
            <a:spLocks noChangeShapeType="1"/>
          </p:cNvSpPr>
          <p:nvPr/>
        </p:nvSpPr>
        <p:spPr bwMode="auto">
          <a:xfrm flipH="1">
            <a:off x="3778250" y="3206751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8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90" grpId="0" animBg="1"/>
      <p:bldP spid="661591" grpId="0" animBg="1"/>
      <p:bldP spid="661592" grpId="0" animBg="1"/>
      <p:bldP spid="661593" grpId="0" animBg="1"/>
      <p:bldP spid="6615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28" name="Group 3"/>
          <p:cNvGrpSpPr>
            <a:grpSpLocks/>
          </p:cNvGrpSpPr>
          <p:nvPr/>
        </p:nvGrpSpPr>
        <p:grpSpPr bwMode="auto">
          <a:xfrm>
            <a:off x="3722688" y="2036764"/>
            <a:ext cx="3244850" cy="1500187"/>
            <a:chOff x="1385" y="1283"/>
            <a:chExt cx="2044" cy="945"/>
          </a:xfrm>
        </p:grpSpPr>
        <p:sp>
          <p:nvSpPr>
            <p:cNvPr id="129047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48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49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0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1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52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3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4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5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6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57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8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9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0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1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62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3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4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5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6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67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8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9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0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1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72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3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4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5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6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77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8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9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80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81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29082" name="Group 39"/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129098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99" name="Text Box 41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u</a:t>
                </a:r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29083" name="Group 42"/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129096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97" name="Text Box 44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y</a:t>
                </a:r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29084" name="Group 45"/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129094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95" name="Text Box 47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latin typeface="Helvetica" pitchFamily="2" charset="0"/>
                  </a:rPr>
                  <a:t>x</a:t>
                </a:r>
              </a:p>
            </p:txBody>
          </p:sp>
        </p:grpSp>
        <p:grpSp>
          <p:nvGrpSpPr>
            <p:cNvPr id="129085" name="Group 48"/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129092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93" name="Text Box 50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w</a:t>
                </a:r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29086" name="Group 51"/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129090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91" name="Text Box 5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v</a:t>
                </a:r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29087" name="Group 54"/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129088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89" name="Text Box 56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latin typeface="Helvetica" pitchFamily="2" charset="0"/>
                  </a:rPr>
                  <a:t>z</a:t>
                </a:r>
              </a:p>
            </p:txBody>
          </p:sp>
        </p:grpSp>
      </p:grpSp>
      <p:sp>
        <p:nvSpPr>
          <p:cNvPr id="129029" name="Text Box 57"/>
          <p:cNvSpPr txBox="1">
            <a:spLocks noChangeArrowheads="1"/>
          </p:cNvSpPr>
          <p:nvPr/>
        </p:nvSpPr>
        <p:spPr bwMode="auto">
          <a:xfrm>
            <a:off x="3113098" y="1612404"/>
            <a:ext cx="4889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resulting shortest-path tree from u:</a:t>
            </a:r>
          </a:p>
        </p:txBody>
      </p:sp>
      <p:grpSp>
        <p:nvGrpSpPr>
          <p:cNvPr id="129030" name="Group 58"/>
          <p:cNvGrpSpPr>
            <a:grpSpLocks/>
          </p:cNvGrpSpPr>
          <p:nvPr/>
        </p:nvGrpSpPr>
        <p:grpSpPr bwMode="auto">
          <a:xfrm>
            <a:off x="3792539" y="4224339"/>
            <a:ext cx="2319337" cy="2276475"/>
            <a:chOff x="259" y="2768"/>
            <a:chExt cx="1461" cy="1434"/>
          </a:xfrm>
        </p:grpSpPr>
        <p:sp>
          <p:nvSpPr>
            <p:cNvPr id="129033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34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35" name="Text Box 61"/>
            <p:cNvSpPr txBox="1">
              <a:spLocks noChangeArrowheads="1"/>
            </p:cNvSpPr>
            <p:nvPr/>
          </p:nvSpPr>
          <p:spPr bwMode="auto">
            <a:xfrm>
              <a:off x="883" y="30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v</a:t>
              </a:r>
            </a:p>
          </p:txBody>
        </p:sp>
        <p:sp>
          <p:nvSpPr>
            <p:cNvPr id="129036" name="Text Box 62"/>
            <p:cNvSpPr txBox="1">
              <a:spLocks noChangeArrowheads="1"/>
            </p:cNvSpPr>
            <p:nvPr/>
          </p:nvSpPr>
          <p:spPr bwMode="auto">
            <a:xfrm>
              <a:off x="876" y="32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Helvetica" pitchFamily="2" charset="0"/>
                </a:rPr>
                <a:t>x</a:t>
              </a:r>
            </a:p>
          </p:txBody>
        </p:sp>
        <p:sp>
          <p:nvSpPr>
            <p:cNvPr id="129037" name="Text Box 63"/>
            <p:cNvSpPr txBox="1">
              <a:spLocks noChangeArrowheads="1"/>
            </p:cNvSpPr>
            <p:nvPr/>
          </p:nvSpPr>
          <p:spPr bwMode="auto">
            <a:xfrm>
              <a:off x="890" y="348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y</a:t>
              </a:r>
            </a:p>
          </p:txBody>
        </p:sp>
        <p:sp>
          <p:nvSpPr>
            <p:cNvPr id="129038" name="Text Box 64"/>
            <p:cNvSpPr txBox="1">
              <a:spLocks noChangeArrowheads="1"/>
            </p:cNvSpPr>
            <p:nvPr/>
          </p:nvSpPr>
          <p:spPr bwMode="auto">
            <a:xfrm>
              <a:off x="875" y="371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w</a:t>
              </a:r>
            </a:p>
          </p:txBody>
        </p:sp>
        <p:sp>
          <p:nvSpPr>
            <p:cNvPr id="129039" name="Text Box 65"/>
            <p:cNvSpPr txBox="1">
              <a:spLocks noChangeArrowheads="1"/>
            </p:cNvSpPr>
            <p:nvPr/>
          </p:nvSpPr>
          <p:spPr bwMode="auto">
            <a:xfrm>
              <a:off x="884" y="39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z</a:t>
              </a:r>
            </a:p>
          </p:txBody>
        </p:sp>
        <p:sp>
          <p:nvSpPr>
            <p:cNvPr id="129040" name="Text Box 66"/>
            <p:cNvSpPr txBox="1">
              <a:spLocks noChangeArrowheads="1"/>
            </p:cNvSpPr>
            <p:nvPr/>
          </p:nvSpPr>
          <p:spPr bwMode="auto">
            <a:xfrm>
              <a:off x="1248" y="3044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(u,v)</a:t>
              </a:r>
            </a:p>
          </p:txBody>
        </p:sp>
        <p:sp>
          <p:nvSpPr>
            <p:cNvPr id="129041" name="Text Box 67"/>
            <p:cNvSpPr txBox="1">
              <a:spLocks noChangeArrowheads="1"/>
            </p:cNvSpPr>
            <p:nvPr/>
          </p:nvSpPr>
          <p:spPr bwMode="auto">
            <a:xfrm>
              <a:off x="1249" y="3246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(u,x)</a:t>
              </a:r>
            </a:p>
          </p:txBody>
        </p:sp>
        <p:sp>
          <p:nvSpPr>
            <p:cNvPr id="129042" name="Text Box 68"/>
            <p:cNvSpPr txBox="1">
              <a:spLocks noChangeArrowheads="1"/>
            </p:cNvSpPr>
            <p:nvPr/>
          </p:nvSpPr>
          <p:spPr bwMode="auto">
            <a:xfrm>
              <a:off x="1248" y="3497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(u,x)</a:t>
              </a:r>
            </a:p>
          </p:txBody>
        </p:sp>
        <p:sp>
          <p:nvSpPr>
            <p:cNvPr id="129043" name="Text Box 69"/>
            <p:cNvSpPr txBox="1">
              <a:spLocks noChangeArrowheads="1"/>
            </p:cNvSpPr>
            <p:nvPr/>
          </p:nvSpPr>
          <p:spPr bwMode="auto">
            <a:xfrm>
              <a:off x="1264" y="3715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(u,x)</a:t>
              </a:r>
            </a:p>
          </p:txBody>
        </p:sp>
        <p:sp>
          <p:nvSpPr>
            <p:cNvPr id="129044" name="Text Box 70"/>
            <p:cNvSpPr txBox="1">
              <a:spLocks noChangeArrowheads="1"/>
            </p:cNvSpPr>
            <p:nvPr/>
          </p:nvSpPr>
          <p:spPr bwMode="auto">
            <a:xfrm>
              <a:off x="1254" y="394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(u,x)</a:t>
              </a:r>
            </a:p>
          </p:txBody>
        </p:sp>
        <p:sp>
          <p:nvSpPr>
            <p:cNvPr id="129045" name="Text Box 71"/>
            <p:cNvSpPr txBox="1">
              <a:spLocks noChangeArrowheads="1"/>
            </p:cNvSpPr>
            <p:nvPr/>
          </p:nvSpPr>
          <p:spPr bwMode="auto">
            <a:xfrm>
              <a:off x="259" y="2768"/>
              <a:ext cx="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destination</a:t>
              </a:r>
            </a:p>
          </p:txBody>
        </p:sp>
        <p:sp>
          <p:nvSpPr>
            <p:cNvPr id="129046" name="Text Box 72"/>
            <p:cNvSpPr txBox="1">
              <a:spLocks noChangeArrowheads="1"/>
            </p:cNvSpPr>
            <p:nvPr/>
          </p:nvSpPr>
          <p:spPr bwMode="auto">
            <a:xfrm>
              <a:off x="1232" y="2791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link</a:t>
              </a:r>
            </a:p>
          </p:txBody>
        </p:sp>
      </p:grpSp>
      <p:sp>
        <p:nvSpPr>
          <p:cNvPr id="129031" name="Text Box 73"/>
          <p:cNvSpPr txBox="1">
            <a:spLocks noChangeArrowheads="1"/>
          </p:cNvSpPr>
          <p:nvPr/>
        </p:nvSpPr>
        <p:spPr bwMode="auto">
          <a:xfrm>
            <a:off x="3312206" y="3768875"/>
            <a:ext cx="42947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resulting forwarding table in u:</a:t>
            </a:r>
          </a:p>
        </p:txBody>
      </p:sp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>
                <a:latin typeface="Helvetica" pitchFamily="2" charset="0"/>
              </a:rPr>
              <a:pPr/>
              <a:t>16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371446-5D0D-FE49-8DBF-FF26A715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forwarding table</a:t>
            </a:r>
          </a:p>
        </p:txBody>
      </p:sp>
    </p:spTree>
    <p:extLst>
      <p:ext uri="{BB962C8B-B14F-4D97-AF65-F5344CB8AC3E}">
        <p14:creationId xmlns:p14="http://schemas.microsoft.com/office/powerpoint/2010/main" val="405238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49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Distance Vector Protocols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18.3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8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7B2994-C174-4F67-BABA-51787D9DE63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Distance vector protocol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(y)</a:t>
            </a:r>
            <a:r>
              <a:rPr lang="en-US" dirty="0"/>
              <a:t> = estimate of least cost from x to y</a:t>
            </a:r>
          </a:p>
          <a:p>
            <a:r>
              <a:rPr lang="en-US" dirty="0"/>
              <a:t>Distance vector: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= [D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(y): y </a:t>
            </a:r>
            <a:r>
              <a:rPr lang="ru-RU" dirty="0" err="1">
                <a:solidFill>
                  <a:srgbClr val="C00000"/>
                </a:solidFill>
              </a:rPr>
              <a:t>є</a:t>
            </a:r>
            <a:r>
              <a:rPr lang="en-US" dirty="0">
                <a:solidFill>
                  <a:srgbClr val="C00000"/>
                </a:solidFill>
              </a:rPr>
              <a:t> N ]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/>
              <a:t>Node x knows cost of edge to each neighbor v: </a:t>
            </a:r>
            <a:r>
              <a:rPr lang="en-US" dirty="0">
                <a:solidFill>
                  <a:srgbClr val="C00000"/>
                </a:solidFill>
              </a:rPr>
              <a:t>c(</a:t>
            </a:r>
            <a:r>
              <a:rPr lang="en-US" dirty="0" err="1">
                <a:solidFill>
                  <a:srgbClr val="C00000"/>
                </a:solidFill>
              </a:rPr>
              <a:t>x,v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Node x maintains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Node x also maintains its neighbors’ distance vectors</a:t>
            </a:r>
          </a:p>
          <a:p>
            <a:pPr lvl="1"/>
            <a:r>
              <a:rPr lang="en-US" dirty="0"/>
              <a:t>For each neighbor v, x maintains </a:t>
            </a:r>
            <a:br>
              <a:rPr lang="en-US" dirty="0"/>
            </a:br>
            <a:r>
              <a:rPr lang="en-US" b="1" dirty="0" err="1">
                <a:solidFill>
                  <a:srgbClr val="C00000"/>
                </a:solidFill>
              </a:rPr>
              <a:t>D</a:t>
            </a:r>
            <a:r>
              <a:rPr lang="en-US" baseline="-25000" dirty="0" err="1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 = [</a:t>
            </a:r>
            <a:r>
              <a:rPr lang="en-US" dirty="0" err="1">
                <a:solidFill>
                  <a:srgbClr val="C00000"/>
                </a:solidFill>
              </a:rPr>
              <a:t>D</a:t>
            </a:r>
            <a:r>
              <a:rPr lang="en-US" baseline="-25000" dirty="0" err="1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(y): y </a:t>
            </a:r>
            <a:r>
              <a:rPr lang="ru-RU" dirty="0" err="1">
                <a:solidFill>
                  <a:srgbClr val="C00000"/>
                </a:solidFill>
              </a:rPr>
              <a:t>є</a:t>
            </a:r>
            <a:r>
              <a:rPr lang="en-US" dirty="0">
                <a:solidFill>
                  <a:srgbClr val="C00000"/>
                </a:solidFill>
              </a:rPr>
              <a:t> N ]</a:t>
            </a:r>
          </a:p>
        </p:txBody>
      </p:sp>
    </p:spTree>
    <p:extLst>
      <p:ext uri="{BB962C8B-B14F-4D97-AF65-F5344CB8AC3E}">
        <p14:creationId xmlns:p14="http://schemas.microsoft.com/office/powerpoint/2010/main" val="305534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24868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818120" y="534242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main function of the network layer is to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move packets from one endpoint to another.</a:t>
            </a:r>
          </a:p>
        </p:txBody>
      </p: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600200"/>
            <a:ext cx="795337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Bellman-Ford equation (dynamic programming)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let</a:t>
            </a:r>
          </a:p>
          <a:p>
            <a:pPr>
              <a:buFont typeface="Wingdings" charset="0"/>
              <a:buNone/>
            </a:pPr>
            <a:r>
              <a:rPr lang="en-US" dirty="0"/>
              <a:t>   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pPr>
              <a:buFont typeface="Wingdings" charset="0"/>
              <a:buNone/>
            </a:pPr>
            <a:r>
              <a:rPr lang="en-US" dirty="0"/>
              <a:t>then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   </a:t>
            </a:r>
            <a:r>
              <a:rPr lang="en-US" sz="3200" dirty="0">
                <a:solidFill>
                  <a:srgbClr val="CC0000"/>
                </a:solidFill>
              </a:rPr>
              <a:t>d</a:t>
            </a:r>
            <a:r>
              <a:rPr lang="en-US" sz="3200" baseline="-25000" dirty="0">
                <a:solidFill>
                  <a:srgbClr val="CC0000"/>
                </a:solidFill>
              </a:rPr>
              <a:t>x</a:t>
            </a:r>
            <a:r>
              <a:rPr lang="en-US" sz="3200" dirty="0">
                <a:solidFill>
                  <a:srgbClr val="CC0000"/>
                </a:solidFill>
              </a:rPr>
              <a:t>(y) = </a:t>
            </a:r>
            <a:r>
              <a:rPr lang="en-US" sz="3200" i="1" dirty="0">
                <a:solidFill>
                  <a:srgbClr val="CC0000"/>
                </a:solidFill>
              </a:rPr>
              <a:t>min</a:t>
            </a:r>
            <a:r>
              <a:rPr lang="en-US" sz="3200" dirty="0">
                <a:solidFill>
                  <a:srgbClr val="CC0000"/>
                </a:solidFill>
              </a:rPr>
              <a:t> {c(</a:t>
            </a:r>
            <a:r>
              <a:rPr lang="en-US" sz="3200" dirty="0" err="1">
                <a:solidFill>
                  <a:srgbClr val="CC0000"/>
                </a:solidFill>
              </a:rPr>
              <a:t>x,v</a:t>
            </a:r>
            <a:r>
              <a:rPr lang="en-US" sz="3200" dirty="0">
                <a:solidFill>
                  <a:srgbClr val="CC0000"/>
                </a:solidFill>
              </a:rPr>
              <a:t>) + d</a:t>
            </a:r>
            <a:r>
              <a:rPr lang="en-US" sz="3200" baseline="-25000" dirty="0">
                <a:solidFill>
                  <a:srgbClr val="CC0000"/>
                </a:solidFill>
              </a:rPr>
              <a:t>v</a:t>
            </a:r>
            <a:r>
              <a:rPr lang="en-US" sz="3200" dirty="0">
                <a:solidFill>
                  <a:srgbClr val="CC0000"/>
                </a:solidFill>
              </a:rPr>
              <a:t>(y) }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3974621" y="446036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CC0000"/>
                </a:solidFill>
                <a:latin typeface="Helvetica" pitchFamily="2" charset="0"/>
              </a:rPr>
              <a:t>v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4541838" y="5126038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Helvetica" pitchFamily="2" charset="0"/>
              </a:rPr>
              <a:t>cost to neighbor v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640138" y="5762625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>
                <a:latin typeface="Helvetica" pitchFamily="2" charset="0"/>
              </a:rPr>
              <a:t>min</a:t>
            </a:r>
            <a:r>
              <a:rPr lang="en-US">
                <a:latin typeface="Helvetica" pitchFamily="2" charset="0"/>
              </a:rPr>
              <a:t> taken over all neighbors v of x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5654675" y="4730750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Helvetica" pitchFamily="2" charset="0"/>
              </a:rPr>
              <a:t>cost from neighbor v to destination y</a:t>
            </a:r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3887788" y="4549775"/>
            <a:ext cx="0" cy="12827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4868863" y="4664077"/>
            <a:ext cx="0" cy="587374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2108" name="Line 13"/>
          <p:cNvSpPr>
            <a:spLocks noChangeShapeType="1"/>
          </p:cNvSpPr>
          <p:nvPr/>
        </p:nvSpPr>
        <p:spPr bwMode="auto">
          <a:xfrm>
            <a:off x="6173788" y="4549775"/>
            <a:ext cx="0" cy="312739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20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757A21-655D-1F4D-95AB-5EB9D932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Distance vector protocol</a:t>
            </a:r>
          </a:p>
        </p:txBody>
      </p:sp>
    </p:spTree>
    <p:extLst>
      <p:ext uri="{BB962C8B-B14F-4D97-AF65-F5344CB8AC3E}">
        <p14:creationId xmlns:p14="http://schemas.microsoft.com/office/powerpoint/2010/main" val="1361186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D99801-4177-4F4D-BAC1-43E4B6663BC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Distance vector protocol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772400" cy="24145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ZapfDingbats"/>
              <a:buNone/>
            </a:pPr>
            <a:r>
              <a:rPr lang="en-US" dirty="0"/>
              <a:t>Basic idea: </a:t>
            </a:r>
          </a:p>
          <a:p>
            <a:pPr>
              <a:lnSpc>
                <a:spcPct val="90000"/>
              </a:lnSpc>
            </a:pPr>
            <a:r>
              <a:rPr lang="en-US" dirty="0"/>
              <a:t>Each node periodically sends its own distance vector estimate </a:t>
            </a:r>
            <a:r>
              <a:rPr lang="en-US" dirty="0">
                <a:solidFill>
                  <a:srgbClr val="C00000"/>
                </a:solidFill>
              </a:rPr>
              <a:t>to neighbors</a:t>
            </a:r>
          </a:p>
          <a:p>
            <a:pPr>
              <a:lnSpc>
                <a:spcPct val="90000"/>
              </a:lnSpc>
            </a:pPr>
            <a:r>
              <a:rPr lang="en-US" dirty="0"/>
              <a:t>When node a node x receives new DV estimate from neighbor, it updates its own DV using </a:t>
            </a:r>
            <a:r>
              <a:rPr lang="en-US" dirty="0">
                <a:solidFill>
                  <a:srgbClr val="C00000"/>
                </a:solidFill>
              </a:rPr>
              <a:t>Bellman-Ford</a:t>
            </a:r>
            <a:r>
              <a:rPr lang="en-US" dirty="0"/>
              <a:t> equation: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233112" y="4096693"/>
            <a:ext cx="65357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i="1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D</a:t>
            </a:r>
            <a:r>
              <a:rPr lang="en-US" sz="2400" i="1" baseline="-30000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x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(y) 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  <a:ea typeface="Times New Roman" pitchFamily="18" charset="0"/>
                <a:cs typeface="Times" pitchFamily="18" charset="0"/>
              </a:rPr>
              <a:t>←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min</a:t>
            </a:r>
            <a:r>
              <a:rPr lang="en-US" sz="2400" i="1" baseline="-30000" dirty="0" err="1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v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{c(</a:t>
            </a:r>
            <a:r>
              <a:rPr lang="en-US" sz="2400" i="1" dirty="0" err="1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x,v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) + </a:t>
            </a:r>
            <a:r>
              <a:rPr lang="en-US" sz="2400" i="1" dirty="0" err="1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D</a:t>
            </a:r>
            <a:r>
              <a:rPr lang="en-US" sz="2400" i="1" baseline="-30000" dirty="0" err="1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v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(y)}    for each node y </a:t>
            </a:r>
            <a:r>
              <a:rPr lang="en-US" sz="2400" i="1" dirty="0">
                <a:solidFill>
                  <a:srgbClr val="C00000"/>
                </a:solidFill>
                <a:latin typeface="MS Mincho"/>
                <a:ea typeface="MS Mincho"/>
                <a:cs typeface="MS Mincho"/>
              </a:rPr>
              <a:t>∊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 N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909763" y="4640264"/>
            <a:ext cx="77724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2800" dirty="0">
                <a:latin typeface="Helvetica" pitchFamily="2" charset="0"/>
              </a:rPr>
              <a:t>Under some conditions, the estimate </a:t>
            </a:r>
            <a:r>
              <a:rPr lang="en-US" sz="2800" i="1" dirty="0" err="1">
                <a:latin typeface="Helvetica" pitchFamily="2" charset="0"/>
                <a:cs typeface="Times New Roman" pitchFamily="18" charset="0"/>
              </a:rPr>
              <a:t>D</a:t>
            </a:r>
            <a:r>
              <a:rPr lang="en-US" sz="2800" i="1" baseline="-30000" dirty="0" err="1">
                <a:latin typeface="Helvetica" pitchFamily="2" charset="0"/>
                <a:cs typeface="Times New Roman" pitchFamily="18" charset="0"/>
              </a:rPr>
              <a:t>x</a:t>
            </a:r>
            <a:r>
              <a:rPr lang="en-US" sz="2800" i="1" dirty="0">
                <a:latin typeface="Helvetica" pitchFamily="2" charset="0"/>
                <a:cs typeface="Times New Roman" pitchFamily="18" charset="0"/>
              </a:rPr>
              <a:t>(y) converge the actual least cost </a:t>
            </a:r>
            <a:r>
              <a:rPr lang="en-US" sz="2800" dirty="0">
                <a:latin typeface="Helvetica" pitchFamily="2" charset="0"/>
              </a:rPr>
              <a:t>d</a:t>
            </a:r>
            <a:r>
              <a:rPr lang="en-US" sz="2800" baseline="-25000" dirty="0">
                <a:latin typeface="Helvetica" pitchFamily="2" charset="0"/>
              </a:rPr>
              <a:t>x</a:t>
            </a:r>
            <a:r>
              <a:rPr lang="en-US" sz="2800" dirty="0">
                <a:latin typeface="Helvetica" pitchFamily="2" charset="0"/>
              </a:rPr>
              <a:t>(y) </a:t>
            </a:r>
          </a:p>
        </p:txBody>
      </p:sp>
    </p:spTree>
    <p:extLst>
      <p:ext uri="{BB962C8B-B14F-4D97-AF65-F5344CB8AC3E}">
        <p14:creationId xmlns:p14="http://schemas.microsoft.com/office/powerpoint/2010/main" val="1324089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148526" y="6492875"/>
            <a:ext cx="769451" cy="275927"/>
          </a:xfrm>
          <a:noFill/>
        </p:spPr>
        <p:txBody>
          <a:bodyPr/>
          <a:lstStyle/>
          <a:p>
            <a:fld id="{C28C6742-92D0-4B75-BAB9-BDDF310EA9F2}" type="slidenum">
              <a:rPr lang="en-US" smtClean="0">
                <a:latin typeface="Helvetica" pitchFamily="2" charset="0"/>
              </a:rPr>
              <a:pPr/>
              <a:t>22</a:t>
            </a:fld>
            <a:endParaRPr lang="en-US" dirty="0">
              <a:latin typeface="Helvetica" pitchFamily="2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Distance vector: example 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1800226" y="1470025"/>
            <a:ext cx="3571875" cy="2236788"/>
            <a:chOff x="3162" y="1071"/>
            <a:chExt cx="2250" cy="1409"/>
          </a:xfrm>
        </p:grpSpPr>
        <p:sp>
          <p:nvSpPr>
            <p:cNvPr id="29703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04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05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06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07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08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09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10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11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12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13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14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15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16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17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18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19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20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21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22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23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24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25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26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27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28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29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30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31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2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3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34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35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6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7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8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9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40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41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42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43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29744" name="Group 45"/>
            <p:cNvGrpSpPr>
              <a:grpSpLocks/>
            </p:cNvGrpSpPr>
            <p:nvPr/>
          </p:nvGrpSpPr>
          <p:grpSpPr bwMode="auto">
            <a:xfrm>
              <a:off x="3287" y="1748"/>
              <a:ext cx="206" cy="252"/>
              <a:chOff x="2953" y="2429"/>
              <a:chExt cx="209" cy="252"/>
            </a:xfrm>
          </p:grpSpPr>
          <p:sp>
            <p:nvSpPr>
              <p:cNvPr id="29770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71" name="Text Box 47"/>
              <p:cNvSpPr txBox="1">
                <a:spLocks noChangeArrowheads="1"/>
              </p:cNvSpPr>
              <p:nvPr/>
            </p:nvSpPr>
            <p:spPr bwMode="auto">
              <a:xfrm>
                <a:off x="2953" y="2429"/>
                <a:ext cx="20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Helvetica" pitchFamily="2" charset="0"/>
                  </a:rPr>
                  <a:t>u</a:t>
                </a:r>
                <a:endParaRPr 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29745" name="Group 48"/>
            <p:cNvGrpSpPr>
              <a:grpSpLocks/>
            </p:cNvGrpSpPr>
            <p:nvPr/>
          </p:nvGrpSpPr>
          <p:grpSpPr bwMode="auto">
            <a:xfrm>
              <a:off x="4461" y="2132"/>
              <a:ext cx="197" cy="252"/>
              <a:chOff x="2958" y="2429"/>
              <a:chExt cx="200" cy="252"/>
            </a:xfrm>
          </p:grpSpPr>
          <p:sp>
            <p:nvSpPr>
              <p:cNvPr id="29768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69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9"/>
                <a:ext cx="2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Helvetica" pitchFamily="2" charset="0"/>
                  </a:rPr>
                  <a:t>y</a:t>
                </a:r>
                <a:endParaRPr 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29746" name="Group 51"/>
            <p:cNvGrpSpPr>
              <a:grpSpLocks/>
            </p:cNvGrpSpPr>
            <p:nvPr/>
          </p:nvGrpSpPr>
          <p:grpSpPr bwMode="auto">
            <a:xfrm>
              <a:off x="3770" y="2099"/>
              <a:ext cx="213" cy="291"/>
              <a:chOff x="2950" y="2399"/>
              <a:chExt cx="214" cy="291"/>
            </a:xfrm>
          </p:grpSpPr>
          <p:sp>
            <p:nvSpPr>
              <p:cNvPr id="29766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67" name="Text Box 53"/>
              <p:cNvSpPr txBox="1">
                <a:spLocks noChangeArrowheads="1"/>
              </p:cNvSpPr>
              <p:nvPr/>
            </p:nvSpPr>
            <p:spPr bwMode="auto">
              <a:xfrm>
                <a:off x="2950" y="2399"/>
                <a:ext cx="21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Helvetica" pitchFamily="2" charset="0"/>
                  </a:rPr>
                  <a:t>x</a:t>
                </a:r>
              </a:p>
            </p:txBody>
          </p:sp>
        </p:grpSp>
        <p:grpSp>
          <p:nvGrpSpPr>
            <p:cNvPr id="29747" name="Group 54"/>
            <p:cNvGrpSpPr>
              <a:grpSpLocks/>
            </p:cNvGrpSpPr>
            <p:nvPr/>
          </p:nvGrpSpPr>
          <p:grpSpPr bwMode="auto"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29764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65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Helvetica" pitchFamily="2" charset="0"/>
                  </a:rPr>
                  <a:t>w</a:t>
                </a:r>
                <a:endParaRPr 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29748" name="Group 57"/>
            <p:cNvGrpSpPr>
              <a:grpSpLocks/>
            </p:cNvGrpSpPr>
            <p:nvPr/>
          </p:nvGrpSpPr>
          <p:grpSpPr bwMode="auto">
            <a:xfrm>
              <a:off x="3771" y="1442"/>
              <a:ext cx="197" cy="252"/>
              <a:chOff x="2957" y="2429"/>
              <a:chExt cx="200" cy="252"/>
            </a:xfrm>
          </p:grpSpPr>
          <p:sp>
            <p:nvSpPr>
              <p:cNvPr id="29762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63" name="Text Box 59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Helvetica" pitchFamily="2" charset="0"/>
                  </a:rPr>
                  <a:t>v</a:t>
                </a:r>
                <a:endParaRPr 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29749" name="Group 60"/>
            <p:cNvGrpSpPr>
              <a:grpSpLocks/>
            </p:cNvGrpSpPr>
            <p:nvPr/>
          </p:nvGrpSpPr>
          <p:grpSpPr bwMode="auto">
            <a:xfrm>
              <a:off x="5024" y="1760"/>
              <a:ext cx="213" cy="291"/>
              <a:chOff x="2949" y="2399"/>
              <a:chExt cx="215" cy="291"/>
            </a:xfrm>
          </p:grpSpPr>
          <p:sp>
            <p:nvSpPr>
              <p:cNvPr id="29760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61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9"/>
                <a:ext cx="21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Helvetica" pitchFamily="2" charset="0"/>
                  </a:rPr>
                  <a:t>z</a:t>
                </a:r>
              </a:p>
            </p:txBody>
          </p:sp>
        </p:grpSp>
        <p:sp>
          <p:nvSpPr>
            <p:cNvPr id="29750" name="Text Box 63"/>
            <p:cNvSpPr txBox="1">
              <a:spLocks noChangeArrowheads="1"/>
            </p:cNvSpPr>
            <p:nvPr/>
          </p:nvSpPr>
          <p:spPr bwMode="auto">
            <a:xfrm>
              <a:off x="3492" y="1571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2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1" name="Text Box 64"/>
            <p:cNvSpPr txBox="1">
              <a:spLocks noChangeArrowheads="1"/>
            </p:cNvSpPr>
            <p:nvPr/>
          </p:nvSpPr>
          <p:spPr bwMode="auto">
            <a:xfrm>
              <a:off x="3840" y="179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2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2" name="Text Box 65"/>
            <p:cNvSpPr txBox="1">
              <a:spLocks noChangeArrowheads="1"/>
            </p:cNvSpPr>
            <p:nvPr/>
          </p:nvSpPr>
          <p:spPr bwMode="auto">
            <a:xfrm>
              <a:off x="3404" y="200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1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3" name="Text Box 66"/>
            <p:cNvSpPr txBox="1">
              <a:spLocks noChangeArrowheads="1"/>
            </p:cNvSpPr>
            <p:nvPr/>
          </p:nvSpPr>
          <p:spPr bwMode="auto">
            <a:xfrm>
              <a:off x="4224" y="188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3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4" name="Text Box 67"/>
            <p:cNvSpPr txBox="1">
              <a:spLocks noChangeArrowheads="1"/>
            </p:cNvSpPr>
            <p:nvPr/>
          </p:nvSpPr>
          <p:spPr bwMode="auto">
            <a:xfrm>
              <a:off x="4160" y="2237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1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5" name="Text Box 68"/>
            <p:cNvSpPr txBox="1">
              <a:spLocks noChangeArrowheads="1"/>
            </p:cNvSpPr>
            <p:nvPr/>
          </p:nvSpPr>
          <p:spPr bwMode="auto">
            <a:xfrm>
              <a:off x="4520" y="180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1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6" name="Text Box 69"/>
            <p:cNvSpPr txBox="1">
              <a:spLocks noChangeArrowheads="1"/>
            </p:cNvSpPr>
            <p:nvPr/>
          </p:nvSpPr>
          <p:spPr bwMode="auto">
            <a:xfrm>
              <a:off x="4881" y="207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2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7" name="Text Box 70"/>
            <p:cNvSpPr txBox="1">
              <a:spLocks noChangeArrowheads="1"/>
            </p:cNvSpPr>
            <p:nvPr/>
          </p:nvSpPr>
          <p:spPr bwMode="auto">
            <a:xfrm>
              <a:off x="4854" y="1535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5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8" name="Text Box 71"/>
            <p:cNvSpPr txBox="1">
              <a:spLocks noChangeArrowheads="1"/>
            </p:cNvSpPr>
            <p:nvPr/>
          </p:nvSpPr>
          <p:spPr bwMode="auto">
            <a:xfrm>
              <a:off x="4119" y="1385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3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9" name="Text Box 72"/>
            <p:cNvSpPr txBox="1">
              <a:spLocks noChangeArrowheads="1"/>
            </p:cNvSpPr>
            <p:nvPr/>
          </p:nvSpPr>
          <p:spPr bwMode="auto">
            <a:xfrm>
              <a:off x="3768" y="111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5</a:t>
              </a:r>
              <a:endParaRPr lang="en-US" sz="2400">
                <a:latin typeface="Helvetica" pitchFamily="2" charset="0"/>
              </a:endParaRPr>
            </a:p>
          </p:txBody>
        </p:sp>
      </p:grpSp>
      <p:sp>
        <p:nvSpPr>
          <p:cNvPr id="29700" name="Text Box 73"/>
          <p:cNvSpPr txBox="1">
            <a:spLocks noChangeArrowheads="1"/>
          </p:cNvSpPr>
          <p:nvPr/>
        </p:nvSpPr>
        <p:spPr bwMode="auto">
          <a:xfrm>
            <a:off x="5178426" y="1776414"/>
            <a:ext cx="53992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Helvetica" pitchFamily="2" charset="0"/>
              </a:rPr>
              <a:t>Start with d</a:t>
            </a:r>
            <a:r>
              <a:rPr lang="en-US" sz="2400" baseline="-25000" dirty="0">
                <a:latin typeface="Helvetica" pitchFamily="2" charset="0"/>
              </a:rPr>
              <a:t>v</a:t>
            </a:r>
            <a:r>
              <a:rPr lang="en-US" sz="2400" dirty="0">
                <a:latin typeface="Helvetica" pitchFamily="2" charset="0"/>
              </a:rPr>
              <a:t>(z) = 5, d</a:t>
            </a:r>
            <a:r>
              <a:rPr lang="en-US" sz="2400" baseline="-25000" dirty="0">
                <a:latin typeface="Helvetica" pitchFamily="2" charset="0"/>
              </a:rPr>
              <a:t>x</a:t>
            </a:r>
            <a:r>
              <a:rPr lang="en-US" sz="2400" dirty="0">
                <a:latin typeface="Helvetica" pitchFamily="2" charset="0"/>
              </a:rPr>
              <a:t>(z) = 3, </a:t>
            </a:r>
            <a:r>
              <a:rPr lang="en-US" sz="2400" dirty="0" err="1">
                <a:latin typeface="Helvetica" pitchFamily="2" charset="0"/>
              </a:rPr>
              <a:t>d</a:t>
            </a:r>
            <a:r>
              <a:rPr lang="en-US" sz="2400" baseline="-25000" dirty="0" err="1">
                <a:latin typeface="Helvetica" pitchFamily="2" charset="0"/>
              </a:rPr>
              <a:t>w</a:t>
            </a:r>
            <a:r>
              <a:rPr lang="en-US" sz="2400" dirty="0">
                <a:latin typeface="Helvetica" pitchFamily="2" charset="0"/>
              </a:rPr>
              <a:t>(z) = 3</a:t>
            </a:r>
          </a:p>
        </p:txBody>
      </p:sp>
      <p:sp>
        <p:nvSpPr>
          <p:cNvPr id="29701" name="Text Box 74"/>
          <p:cNvSpPr txBox="1">
            <a:spLocks noChangeArrowheads="1"/>
          </p:cNvSpPr>
          <p:nvPr/>
        </p:nvSpPr>
        <p:spPr bwMode="auto">
          <a:xfrm>
            <a:off x="5799139" y="2935288"/>
            <a:ext cx="393729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itchFamily="2" charset="0"/>
              </a:rPr>
              <a:t>d</a:t>
            </a:r>
            <a:r>
              <a:rPr lang="en-US" sz="2400" baseline="-25000">
                <a:latin typeface="Helvetica" pitchFamily="2" charset="0"/>
              </a:rPr>
              <a:t>u</a:t>
            </a:r>
            <a:r>
              <a:rPr lang="en-US" sz="2400">
                <a:latin typeface="Helvetica" pitchFamily="2" charset="0"/>
              </a:rPr>
              <a:t>(z) = min { c(u,v) + d</a:t>
            </a:r>
            <a:r>
              <a:rPr lang="en-US" sz="2400" baseline="-25000">
                <a:latin typeface="Helvetica" pitchFamily="2" charset="0"/>
              </a:rPr>
              <a:t>v</a:t>
            </a:r>
            <a:r>
              <a:rPr lang="en-US" sz="2400">
                <a:latin typeface="Helvetica" pitchFamily="2" charset="0"/>
              </a:rPr>
              <a:t>(z),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                   c(u,x) + d</a:t>
            </a:r>
            <a:r>
              <a:rPr lang="en-US" sz="2400" baseline="-25000">
                <a:latin typeface="Helvetica" pitchFamily="2" charset="0"/>
              </a:rPr>
              <a:t>x</a:t>
            </a:r>
            <a:r>
              <a:rPr lang="en-US" sz="2400">
                <a:latin typeface="Helvetica" pitchFamily="2" charset="0"/>
              </a:rPr>
              <a:t>(z),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                   c(u,w) + d</a:t>
            </a:r>
            <a:r>
              <a:rPr lang="en-US" sz="2400" baseline="-25000">
                <a:latin typeface="Helvetica" pitchFamily="2" charset="0"/>
              </a:rPr>
              <a:t>w</a:t>
            </a:r>
            <a:r>
              <a:rPr lang="en-US" sz="2400">
                <a:latin typeface="Helvetica" pitchFamily="2" charset="0"/>
              </a:rPr>
              <a:t>(z) }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        = min {2 + 5,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                   1 + 3,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                   5 + 3}  = 4</a:t>
            </a:r>
          </a:p>
        </p:txBody>
      </p:sp>
      <p:sp>
        <p:nvSpPr>
          <p:cNvPr id="29702" name="Text Box 75"/>
          <p:cNvSpPr txBox="1">
            <a:spLocks noChangeArrowheads="1"/>
          </p:cNvSpPr>
          <p:nvPr/>
        </p:nvSpPr>
        <p:spPr bwMode="auto">
          <a:xfrm>
            <a:off x="1985964" y="5332414"/>
            <a:ext cx="55595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Node that achieves minimum is next</a:t>
            </a:r>
          </a:p>
          <a:p>
            <a:pPr eaLnBrk="0" hangingPunct="0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hop in shortest path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  <a:ea typeface="MS Mincho"/>
                <a:cs typeface="MS Mincho"/>
              </a:rPr>
              <a:t>➜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forwarding table</a:t>
            </a:r>
          </a:p>
        </p:txBody>
      </p:sp>
    </p:spTree>
    <p:extLst>
      <p:ext uri="{BB962C8B-B14F-4D97-AF65-F5344CB8AC3E}">
        <p14:creationId xmlns:p14="http://schemas.microsoft.com/office/powerpoint/2010/main" val="327773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C483CE-D3D9-4549-965A-4547DA916421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2055813" y="990600"/>
            <a:ext cx="1754188" cy="1741488"/>
            <a:chOff x="239" y="192"/>
            <a:chExt cx="1105" cy="1097"/>
          </a:xfrm>
        </p:grpSpPr>
        <p:sp>
          <p:nvSpPr>
            <p:cNvPr id="33949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0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1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5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   y   z</a:t>
              </a:r>
            </a:p>
          </p:txBody>
        </p:sp>
        <p:sp>
          <p:nvSpPr>
            <p:cNvPr id="33952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1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</a:t>
              </a:r>
            </a:p>
          </p:txBody>
        </p:sp>
        <p:sp>
          <p:nvSpPr>
            <p:cNvPr id="33953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y</a:t>
              </a:r>
            </a:p>
          </p:txBody>
        </p:sp>
        <p:sp>
          <p:nvSpPr>
            <p:cNvPr id="33954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z</a:t>
              </a:r>
            </a:p>
          </p:txBody>
        </p:sp>
        <p:sp>
          <p:nvSpPr>
            <p:cNvPr id="33955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0  2   7</a:t>
              </a:r>
            </a:p>
          </p:txBody>
        </p:sp>
        <p:sp>
          <p:nvSpPr>
            <p:cNvPr id="33956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57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∞</a:t>
              </a:r>
            </a:p>
          </p:txBody>
        </p:sp>
        <p:sp>
          <p:nvSpPr>
            <p:cNvPr id="33958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59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0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1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2" name="Text Box 16"/>
            <p:cNvSpPr txBox="1">
              <a:spLocks noChangeArrowheads="1"/>
            </p:cNvSpPr>
            <p:nvPr/>
          </p:nvSpPr>
          <p:spPr bwMode="auto">
            <a:xfrm rot="16200000">
              <a:off x="155" y="826"/>
              <a:ext cx="4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from</a:t>
              </a:r>
            </a:p>
          </p:txBody>
        </p:sp>
        <p:sp>
          <p:nvSpPr>
            <p:cNvPr id="33963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cost to</a:t>
              </a:r>
            </a:p>
          </p:txBody>
        </p:sp>
      </p:grpSp>
      <p:sp>
        <p:nvSpPr>
          <p:cNvPr id="33795" name="Text Box 18"/>
          <p:cNvSpPr txBox="1">
            <a:spLocks noChangeArrowheads="1"/>
          </p:cNvSpPr>
          <p:nvPr/>
        </p:nvSpPr>
        <p:spPr bwMode="auto">
          <a:xfrm rot="-5400000">
            <a:off x="1921856" y="38269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796" name="Text Box 19"/>
          <p:cNvSpPr txBox="1">
            <a:spLocks noChangeArrowheads="1"/>
          </p:cNvSpPr>
          <p:nvPr/>
        </p:nvSpPr>
        <p:spPr bwMode="auto">
          <a:xfrm rot="-5400000">
            <a:off x="1921856" y="55795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797" name="Line 20"/>
          <p:cNvSpPr>
            <a:spLocks noChangeShapeType="1"/>
          </p:cNvSpPr>
          <p:nvPr/>
        </p:nvSpPr>
        <p:spPr bwMode="auto">
          <a:xfrm>
            <a:off x="7010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8" name="Line 21"/>
          <p:cNvSpPr>
            <a:spLocks noChangeShapeType="1"/>
          </p:cNvSpPr>
          <p:nvPr/>
        </p:nvSpPr>
        <p:spPr bwMode="auto">
          <a:xfrm>
            <a:off x="6705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9" name="Text Box 22"/>
          <p:cNvSpPr txBox="1">
            <a:spLocks noChangeArrowheads="1"/>
          </p:cNvSpPr>
          <p:nvPr/>
        </p:nvSpPr>
        <p:spPr bwMode="auto">
          <a:xfrm>
            <a:off x="7010401" y="1371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00" name="Text Box 23"/>
          <p:cNvSpPr txBox="1">
            <a:spLocks noChangeArrowheads="1"/>
          </p:cNvSpPr>
          <p:nvPr/>
        </p:nvSpPr>
        <p:spPr bwMode="auto">
          <a:xfrm>
            <a:off x="6705600" y="1752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01" name="Text Box 24"/>
          <p:cNvSpPr txBox="1">
            <a:spLocks noChangeArrowheads="1"/>
          </p:cNvSpPr>
          <p:nvPr/>
        </p:nvSpPr>
        <p:spPr bwMode="auto">
          <a:xfrm>
            <a:off x="6705600" y="2057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02" name="Text Box 25"/>
          <p:cNvSpPr txBox="1">
            <a:spLocks noChangeArrowheads="1"/>
          </p:cNvSpPr>
          <p:nvPr/>
        </p:nvSpPr>
        <p:spPr bwMode="auto">
          <a:xfrm>
            <a:off x="6705600" y="2362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03" name="Text Box 26"/>
          <p:cNvSpPr txBox="1">
            <a:spLocks noChangeArrowheads="1"/>
          </p:cNvSpPr>
          <p:nvPr/>
        </p:nvSpPr>
        <p:spPr bwMode="auto">
          <a:xfrm>
            <a:off x="7010401" y="1752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04" name="Text Box 27"/>
          <p:cNvSpPr txBox="1">
            <a:spLocks noChangeArrowheads="1"/>
          </p:cNvSpPr>
          <p:nvPr/>
        </p:nvSpPr>
        <p:spPr bwMode="auto">
          <a:xfrm rot="-5400000">
            <a:off x="6189056" y="20743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05" name="Text Box 28"/>
          <p:cNvSpPr txBox="1">
            <a:spLocks noChangeArrowheads="1"/>
          </p:cNvSpPr>
          <p:nvPr/>
        </p:nvSpPr>
        <p:spPr bwMode="auto">
          <a:xfrm>
            <a:off x="7010401" y="10668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06" name="Line 29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7" name="Line 30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8" name="Text Box 31"/>
          <p:cNvSpPr txBox="1">
            <a:spLocks noChangeArrowheads="1"/>
          </p:cNvSpPr>
          <p:nvPr/>
        </p:nvSpPr>
        <p:spPr bwMode="auto">
          <a:xfrm>
            <a:off x="4800601" y="12954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09" name="Text Box 32"/>
          <p:cNvSpPr txBox="1">
            <a:spLocks noChangeArrowheads="1"/>
          </p:cNvSpPr>
          <p:nvPr/>
        </p:nvSpPr>
        <p:spPr bwMode="auto">
          <a:xfrm>
            <a:off x="4495800" y="16764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10" name="Text Box 33"/>
          <p:cNvSpPr txBox="1">
            <a:spLocks noChangeArrowheads="1"/>
          </p:cNvSpPr>
          <p:nvPr/>
        </p:nvSpPr>
        <p:spPr bwMode="auto">
          <a:xfrm>
            <a:off x="4495800" y="19812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11" name="Text Box 34"/>
          <p:cNvSpPr txBox="1">
            <a:spLocks noChangeArrowheads="1"/>
          </p:cNvSpPr>
          <p:nvPr/>
        </p:nvSpPr>
        <p:spPr bwMode="auto">
          <a:xfrm>
            <a:off x="4495800" y="22860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12" name="Text Box 35"/>
          <p:cNvSpPr txBox="1">
            <a:spLocks noChangeArrowheads="1"/>
          </p:cNvSpPr>
          <p:nvPr/>
        </p:nvSpPr>
        <p:spPr bwMode="auto">
          <a:xfrm>
            <a:off x="4800601" y="1676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13" name="Text Box 36"/>
          <p:cNvSpPr txBox="1">
            <a:spLocks noChangeArrowheads="1"/>
          </p:cNvSpPr>
          <p:nvPr/>
        </p:nvSpPr>
        <p:spPr bwMode="auto">
          <a:xfrm rot="-5400000">
            <a:off x="3979256" y="19981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14" name="Text Box 37"/>
          <p:cNvSpPr txBox="1">
            <a:spLocks noChangeArrowheads="1"/>
          </p:cNvSpPr>
          <p:nvPr/>
        </p:nvSpPr>
        <p:spPr bwMode="auto">
          <a:xfrm>
            <a:off x="4800601" y="9906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15" name="Line 38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6" name="Line 39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7" name="Text Box 40"/>
          <p:cNvSpPr txBox="1">
            <a:spLocks noChangeArrowheads="1"/>
          </p:cNvSpPr>
          <p:nvPr/>
        </p:nvSpPr>
        <p:spPr bwMode="auto">
          <a:xfrm>
            <a:off x="2743201" y="30480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18" name="Text Box 41"/>
          <p:cNvSpPr txBox="1">
            <a:spLocks noChangeArrowheads="1"/>
          </p:cNvSpPr>
          <p:nvPr/>
        </p:nvSpPr>
        <p:spPr bwMode="auto">
          <a:xfrm>
            <a:off x="2438400" y="3429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19" name="Text Box 42"/>
          <p:cNvSpPr txBox="1">
            <a:spLocks noChangeArrowheads="1"/>
          </p:cNvSpPr>
          <p:nvPr/>
        </p:nvSpPr>
        <p:spPr bwMode="auto">
          <a:xfrm>
            <a:off x="2438400" y="3733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20" name="Text Box 43"/>
          <p:cNvSpPr txBox="1">
            <a:spLocks noChangeArrowheads="1"/>
          </p:cNvSpPr>
          <p:nvPr/>
        </p:nvSpPr>
        <p:spPr bwMode="auto">
          <a:xfrm>
            <a:off x="2438400" y="4038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21" name="Text Box 44"/>
          <p:cNvSpPr txBox="1">
            <a:spLocks noChangeArrowheads="1"/>
          </p:cNvSpPr>
          <p:nvPr/>
        </p:nvSpPr>
        <p:spPr bwMode="auto">
          <a:xfrm>
            <a:off x="3048000" y="3429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2" name="Text Box 45"/>
          <p:cNvSpPr txBox="1">
            <a:spLocks noChangeArrowheads="1"/>
          </p:cNvSpPr>
          <p:nvPr/>
        </p:nvSpPr>
        <p:spPr bwMode="auto">
          <a:xfrm>
            <a:off x="3352800" y="3429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3" name="Text Box 46"/>
          <p:cNvSpPr txBox="1">
            <a:spLocks noChangeArrowheads="1"/>
          </p:cNvSpPr>
          <p:nvPr/>
        </p:nvSpPr>
        <p:spPr bwMode="auto">
          <a:xfrm>
            <a:off x="27432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4" name="Text Box 47"/>
          <p:cNvSpPr txBox="1">
            <a:spLocks noChangeArrowheads="1"/>
          </p:cNvSpPr>
          <p:nvPr/>
        </p:nvSpPr>
        <p:spPr bwMode="auto">
          <a:xfrm>
            <a:off x="29718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5" name="Text Box 48"/>
          <p:cNvSpPr txBox="1">
            <a:spLocks noChangeArrowheads="1"/>
          </p:cNvSpPr>
          <p:nvPr/>
        </p:nvSpPr>
        <p:spPr bwMode="auto">
          <a:xfrm>
            <a:off x="33528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6" name="Text Box 49"/>
          <p:cNvSpPr txBox="1">
            <a:spLocks noChangeArrowheads="1"/>
          </p:cNvSpPr>
          <p:nvPr/>
        </p:nvSpPr>
        <p:spPr bwMode="auto">
          <a:xfrm>
            <a:off x="2743201" y="27432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27" name="Line 50"/>
          <p:cNvSpPr>
            <a:spLocks noChangeShapeType="1"/>
          </p:cNvSpPr>
          <p:nvPr/>
        </p:nvSpPr>
        <p:spPr bwMode="auto">
          <a:xfrm>
            <a:off x="4800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8" name="Line 51"/>
          <p:cNvSpPr>
            <a:spLocks noChangeShapeType="1"/>
          </p:cNvSpPr>
          <p:nvPr/>
        </p:nvSpPr>
        <p:spPr bwMode="auto">
          <a:xfrm>
            <a:off x="4495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9" name="Text Box 52"/>
          <p:cNvSpPr txBox="1">
            <a:spLocks noChangeArrowheads="1"/>
          </p:cNvSpPr>
          <p:nvPr/>
        </p:nvSpPr>
        <p:spPr bwMode="auto">
          <a:xfrm>
            <a:off x="4800601" y="30480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30" name="Text Box 53"/>
          <p:cNvSpPr txBox="1">
            <a:spLocks noChangeArrowheads="1"/>
          </p:cNvSpPr>
          <p:nvPr/>
        </p:nvSpPr>
        <p:spPr bwMode="auto">
          <a:xfrm>
            <a:off x="4495800" y="3429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31" name="Text Box 54"/>
          <p:cNvSpPr txBox="1">
            <a:spLocks noChangeArrowheads="1"/>
          </p:cNvSpPr>
          <p:nvPr/>
        </p:nvSpPr>
        <p:spPr bwMode="auto">
          <a:xfrm>
            <a:off x="4495800" y="3733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32" name="Text Box 55"/>
          <p:cNvSpPr txBox="1">
            <a:spLocks noChangeArrowheads="1"/>
          </p:cNvSpPr>
          <p:nvPr/>
        </p:nvSpPr>
        <p:spPr bwMode="auto">
          <a:xfrm>
            <a:off x="4495800" y="4038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33" name="Text Box 56"/>
          <p:cNvSpPr txBox="1">
            <a:spLocks noChangeArrowheads="1"/>
          </p:cNvSpPr>
          <p:nvPr/>
        </p:nvSpPr>
        <p:spPr bwMode="auto">
          <a:xfrm>
            <a:off x="4800601" y="34290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0  2   7</a:t>
            </a:r>
          </a:p>
        </p:txBody>
      </p:sp>
      <p:sp>
        <p:nvSpPr>
          <p:cNvPr id="33834" name="Text Box 57"/>
          <p:cNvSpPr txBox="1">
            <a:spLocks noChangeArrowheads="1"/>
          </p:cNvSpPr>
          <p:nvPr/>
        </p:nvSpPr>
        <p:spPr bwMode="auto">
          <a:xfrm rot="-5400000">
            <a:off x="3979256" y="37507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35" name="Text Box 58"/>
          <p:cNvSpPr txBox="1">
            <a:spLocks noChangeArrowheads="1"/>
          </p:cNvSpPr>
          <p:nvPr/>
        </p:nvSpPr>
        <p:spPr bwMode="auto">
          <a:xfrm>
            <a:off x="4800601" y="27432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36" name="Line 59"/>
          <p:cNvSpPr>
            <a:spLocks noChangeShapeType="1"/>
          </p:cNvSpPr>
          <p:nvPr/>
        </p:nvSpPr>
        <p:spPr bwMode="auto">
          <a:xfrm>
            <a:off x="7010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7" name="Line 60"/>
          <p:cNvSpPr>
            <a:spLocks noChangeShapeType="1"/>
          </p:cNvSpPr>
          <p:nvPr/>
        </p:nvSpPr>
        <p:spPr bwMode="auto">
          <a:xfrm>
            <a:off x="6705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8" name="Text Box 61"/>
          <p:cNvSpPr txBox="1">
            <a:spLocks noChangeArrowheads="1"/>
          </p:cNvSpPr>
          <p:nvPr/>
        </p:nvSpPr>
        <p:spPr bwMode="auto">
          <a:xfrm>
            <a:off x="7010401" y="31242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39" name="Text Box 62"/>
          <p:cNvSpPr txBox="1">
            <a:spLocks noChangeArrowheads="1"/>
          </p:cNvSpPr>
          <p:nvPr/>
        </p:nvSpPr>
        <p:spPr bwMode="auto">
          <a:xfrm>
            <a:off x="6705600" y="35052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40" name="Text Box 63"/>
          <p:cNvSpPr txBox="1">
            <a:spLocks noChangeArrowheads="1"/>
          </p:cNvSpPr>
          <p:nvPr/>
        </p:nvSpPr>
        <p:spPr bwMode="auto">
          <a:xfrm>
            <a:off x="6705600" y="38100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41" name="Text Box 64"/>
          <p:cNvSpPr txBox="1">
            <a:spLocks noChangeArrowheads="1"/>
          </p:cNvSpPr>
          <p:nvPr/>
        </p:nvSpPr>
        <p:spPr bwMode="auto">
          <a:xfrm>
            <a:off x="6705600" y="41148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42" name="Text Box 65"/>
          <p:cNvSpPr txBox="1">
            <a:spLocks noChangeArrowheads="1"/>
          </p:cNvSpPr>
          <p:nvPr/>
        </p:nvSpPr>
        <p:spPr bwMode="auto">
          <a:xfrm>
            <a:off x="7010401" y="35052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43" name="Text Box 66"/>
          <p:cNvSpPr txBox="1">
            <a:spLocks noChangeArrowheads="1"/>
          </p:cNvSpPr>
          <p:nvPr/>
        </p:nvSpPr>
        <p:spPr bwMode="auto">
          <a:xfrm rot="-5400000">
            <a:off x="6189056" y="38269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44" name="Text Box 67"/>
          <p:cNvSpPr txBox="1">
            <a:spLocks noChangeArrowheads="1"/>
          </p:cNvSpPr>
          <p:nvPr/>
        </p:nvSpPr>
        <p:spPr bwMode="auto">
          <a:xfrm>
            <a:off x="7010401" y="28194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45" name="Line 68"/>
          <p:cNvSpPr>
            <a:spLocks noChangeShapeType="1"/>
          </p:cNvSpPr>
          <p:nvPr/>
        </p:nvSpPr>
        <p:spPr bwMode="auto">
          <a:xfrm>
            <a:off x="6934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6" name="Line 69"/>
          <p:cNvSpPr>
            <a:spLocks noChangeShapeType="1"/>
          </p:cNvSpPr>
          <p:nvPr/>
        </p:nvSpPr>
        <p:spPr bwMode="auto">
          <a:xfrm>
            <a:off x="6629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7" name="Text Box 70"/>
          <p:cNvSpPr txBox="1">
            <a:spLocks noChangeArrowheads="1"/>
          </p:cNvSpPr>
          <p:nvPr/>
        </p:nvSpPr>
        <p:spPr bwMode="auto">
          <a:xfrm>
            <a:off x="6934201" y="4800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48" name="Text Box 71"/>
          <p:cNvSpPr txBox="1">
            <a:spLocks noChangeArrowheads="1"/>
          </p:cNvSpPr>
          <p:nvPr/>
        </p:nvSpPr>
        <p:spPr bwMode="auto">
          <a:xfrm>
            <a:off x="6629400" y="5181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49" name="Text Box 72"/>
          <p:cNvSpPr txBox="1">
            <a:spLocks noChangeArrowheads="1"/>
          </p:cNvSpPr>
          <p:nvPr/>
        </p:nvSpPr>
        <p:spPr bwMode="auto">
          <a:xfrm>
            <a:off x="6629400" y="5486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50" name="Text Box 73"/>
          <p:cNvSpPr txBox="1">
            <a:spLocks noChangeArrowheads="1"/>
          </p:cNvSpPr>
          <p:nvPr/>
        </p:nvSpPr>
        <p:spPr bwMode="auto">
          <a:xfrm>
            <a:off x="6629400" y="5791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51" name="Text Box 74"/>
          <p:cNvSpPr txBox="1">
            <a:spLocks noChangeArrowheads="1"/>
          </p:cNvSpPr>
          <p:nvPr/>
        </p:nvSpPr>
        <p:spPr bwMode="auto">
          <a:xfrm>
            <a:off x="6934201" y="5181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52" name="Text Box 75"/>
          <p:cNvSpPr txBox="1">
            <a:spLocks noChangeArrowheads="1"/>
          </p:cNvSpPr>
          <p:nvPr/>
        </p:nvSpPr>
        <p:spPr bwMode="auto">
          <a:xfrm rot="-5400000">
            <a:off x="6112856" y="55033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53" name="Text Box 76"/>
          <p:cNvSpPr txBox="1">
            <a:spLocks noChangeArrowheads="1"/>
          </p:cNvSpPr>
          <p:nvPr/>
        </p:nvSpPr>
        <p:spPr bwMode="auto">
          <a:xfrm>
            <a:off x="6934201" y="44958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54" name="Line 77"/>
          <p:cNvSpPr>
            <a:spLocks noChangeShapeType="1"/>
          </p:cNvSpPr>
          <p:nvPr/>
        </p:nvSpPr>
        <p:spPr bwMode="auto">
          <a:xfrm>
            <a:off x="4800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5" name="Line 78"/>
          <p:cNvSpPr>
            <a:spLocks noChangeShapeType="1"/>
          </p:cNvSpPr>
          <p:nvPr/>
        </p:nvSpPr>
        <p:spPr bwMode="auto">
          <a:xfrm>
            <a:off x="4495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6" name="Text Box 79"/>
          <p:cNvSpPr txBox="1">
            <a:spLocks noChangeArrowheads="1"/>
          </p:cNvSpPr>
          <p:nvPr/>
        </p:nvSpPr>
        <p:spPr bwMode="auto">
          <a:xfrm>
            <a:off x="4800601" y="4800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57" name="Text Box 80"/>
          <p:cNvSpPr txBox="1">
            <a:spLocks noChangeArrowheads="1"/>
          </p:cNvSpPr>
          <p:nvPr/>
        </p:nvSpPr>
        <p:spPr bwMode="auto">
          <a:xfrm>
            <a:off x="4495800" y="5181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58" name="Text Box 81"/>
          <p:cNvSpPr txBox="1">
            <a:spLocks noChangeArrowheads="1"/>
          </p:cNvSpPr>
          <p:nvPr/>
        </p:nvSpPr>
        <p:spPr bwMode="auto">
          <a:xfrm>
            <a:off x="4495800" y="5486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59" name="Text Box 82"/>
          <p:cNvSpPr txBox="1">
            <a:spLocks noChangeArrowheads="1"/>
          </p:cNvSpPr>
          <p:nvPr/>
        </p:nvSpPr>
        <p:spPr bwMode="auto">
          <a:xfrm>
            <a:off x="4495800" y="5791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60" name="Text Box 83"/>
          <p:cNvSpPr txBox="1">
            <a:spLocks noChangeArrowheads="1"/>
          </p:cNvSpPr>
          <p:nvPr/>
        </p:nvSpPr>
        <p:spPr bwMode="auto">
          <a:xfrm>
            <a:off x="4800601" y="5181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0  2   7</a:t>
            </a:r>
          </a:p>
        </p:txBody>
      </p:sp>
      <p:sp>
        <p:nvSpPr>
          <p:cNvPr id="33861" name="Text Box 84"/>
          <p:cNvSpPr txBox="1">
            <a:spLocks noChangeArrowheads="1"/>
          </p:cNvSpPr>
          <p:nvPr/>
        </p:nvSpPr>
        <p:spPr bwMode="auto">
          <a:xfrm rot="-5400000">
            <a:off x="3979256" y="55033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62" name="Text Box 85"/>
          <p:cNvSpPr txBox="1">
            <a:spLocks noChangeArrowheads="1"/>
          </p:cNvSpPr>
          <p:nvPr/>
        </p:nvSpPr>
        <p:spPr bwMode="auto">
          <a:xfrm>
            <a:off x="4800601" y="44958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63" name="Line 86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64" name="Line 87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65" name="Text Box 88"/>
          <p:cNvSpPr txBox="1">
            <a:spLocks noChangeArrowheads="1"/>
          </p:cNvSpPr>
          <p:nvPr/>
        </p:nvSpPr>
        <p:spPr bwMode="auto">
          <a:xfrm>
            <a:off x="2743201" y="48768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66" name="Text Box 89"/>
          <p:cNvSpPr txBox="1">
            <a:spLocks noChangeArrowheads="1"/>
          </p:cNvSpPr>
          <p:nvPr/>
        </p:nvSpPr>
        <p:spPr bwMode="auto">
          <a:xfrm>
            <a:off x="2438400" y="52578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67" name="Text Box 90"/>
          <p:cNvSpPr txBox="1">
            <a:spLocks noChangeArrowheads="1"/>
          </p:cNvSpPr>
          <p:nvPr/>
        </p:nvSpPr>
        <p:spPr bwMode="auto">
          <a:xfrm>
            <a:off x="2438400" y="5562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68" name="Text Box 91"/>
          <p:cNvSpPr txBox="1">
            <a:spLocks noChangeArrowheads="1"/>
          </p:cNvSpPr>
          <p:nvPr/>
        </p:nvSpPr>
        <p:spPr bwMode="auto">
          <a:xfrm>
            <a:off x="2438400" y="58674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69" name="Text Box 92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0" name="Text Box 93"/>
          <p:cNvSpPr txBox="1">
            <a:spLocks noChangeArrowheads="1"/>
          </p:cNvSpPr>
          <p:nvPr/>
        </p:nvSpPr>
        <p:spPr bwMode="auto">
          <a:xfrm>
            <a:off x="2971800" y="5638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1" name="Text Box 94"/>
          <p:cNvSpPr txBox="1">
            <a:spLocks noChangeArrowheads="1"/>
          </p:cNvSpPr>
          <p:nvPr/>
        </p:nvSpPr>
        <p:spPr bwMode="auto">
          <a:xfrm>
            <a:off x="3352800" y="5638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2" name="Text Box 95"/>
          <p:cNvSpPr txBox="1">
            <a:spLocks noChangeArrowheads="1"/>
          </p:cNvSpPr>
          <p:nvPr/>
        </p:nvSpPr>
        <p:spPr bwMode="auto">
          <a:xfrm>
            <a:off x="27432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</a:t>
            </a:r>
          </a:p>
        </p:txBody>
      </p:sp>
      <p:sp>
        <p:nvSpPr>
          <p:cNvPr id="33873" name="Text Box 96"/>
          <p:cNvSpPr txBox="1">
            <a:spLocks noChangeArrowheads="1"/>
          </p:cNvSpPr>
          <p:nvPr/>
        </p:nvSpPr>
        <p:spPr bwMode="auto">
          <a:xfrm>
            <a:off x="29718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33874" name="Text Box 97"/>
          <p:cNvSpPr txBox="1">
            <a:spLocks noChangeArrowheads="1"/>
          </p:cNvSpPr>
          <p:nvPr/>
        </p:nvSpPr>
        <p:spPr bwMode="auto">
          <a:xfrm>
            <a:off x="33528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33875" name="Text Box 98"/>
          <p:cNvSpPr txBox="1">
            <a:spLocks noChangeArrowheads="1"/>
          </p:cNvSpPr>
          <p:nvPr/>
        </p:nvSpPr>
        <p:spPr bwMode="auto">
          <a:xfrm>
            <a:off x="2743201" y="45720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76" name="Text Box 99"/>
          <p:cNvSpPr txBox="1">
            <a:spLocks noChangeArrowheads="1"/>
          </p:cNvSpPr>
          <p:nvPr/>
        </p:nvSpPr>
        <p:spPr bwMode="auto">
          <a:xfrm>
            <a:off x="2743201" y="3505201"/>
            <a:ext cx="8531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  <a:p>
            <a:pPr eaLnBrk="0" hangingPunct="0"/>
            <a:r>
              <a:rPr lang="en-US"/>
              <a:t>2   0   1</a:t>
            </a:r>
          </a:p>
        </p:txBody>
      </p:sp>
      <p:sp>
        <p:nvSpPr>
          <p:cNvPr id="33877" name="Text Box 100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∞ ∞  ∞</a:t>
            </a:r>
          </a:p>
        </p:txBody>
      </p:sp>
      <p:sp>
        <p:nvSpPr>
          <p:cNvPr id="33878" name="Text Box 101"/>
          <p:cNvSpPr txBox="1">
            <a:spLocks noChangeArrowheads="1"/>
          </p:cNvSpPr>
          <p:nvPr/>
        </p:nvSpPr>
        <p:spPr bwMode="auto">
          <a:xfrm>
            <a:off x="4784726" y="202247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2   0   1</a:t>
            </a:r>
          </a:p>
        </p:txBody>
      </p:sp>
      <p:sp>
        <p:nvSpPr>
          <p:cNvPr id="33879" name="Text Box 102"/>
          <p:cNvSpPr txBox="1">
            <a:spLocks noChangeArrowheads="1"/>
          </p:cNvSpPr>
          <p:nvPr/>
        </p:nvSpPr>
        <p:spPr bwMode="auto">
          <a:xfrm>
            <a:off x="4784726" y="232727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7   1   0</a:t>
            </a:r>
          </a:p>
        </p:txBody>
      </p:sp>
      <p:sp>
        <p:nvSpPr>
          <p:cNvPr id="33880" name="Text Box 103"/>
          <p:cNvSpPr txBox="1">
            <a:spLocks noChangeArrowheads="1"/>
          </p:cNvSpPr>
          <p:nvPr/>
        </p:nvSpPr>
        <p:spPr bwMode="auto">
          <a:xfrm>
            <a:off x="4800601" y="38100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2  0   1</a:t>
            </a:r>
          </a:p>
        </p:txBody>
      </p:sp>
      <p:sp>
        <p:nvSpPr>
          <p:cNvPr id="33881" name="Text Box 104"/>
          <p:cNvSpPr txBox="1">
            <a:spLocks noChangeArrowheads="1"/>
          </p:cNvSpPr>
          <p:nvPr/>
        </p:nvSpPr>
        <p:spPr bwMode="auto">
          <a:xfrm>
            <a:off x="4800601" y="4114800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7   1   0</a:t>
            </a:r>
          </a:p>
        </p:txBody>
      </p:sp>
      <p:sp>
        <p:nvSpPr>
          <p:cNvPr id="33882" name="Text Box 105"/>
          <p:cNvSpPr txBox="1">
            <a:spLocks noChangeArrowheads="1"/>
          </p:cNvSpPr>
          <p:nvPr/>
        </p:nvSpPr>
        <p:spPr bwMode="auto">
          <a:xfrm>
            <a:off x="4800601" y="5562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2  0   1</a:t>
            </a:r>
          </a:p>
        </p:txBody>
      </p:sp>
      <p:sp>
        <p:nvSpPr>
          <p:cNvPr id="33883" name="Text Box 106"/>
          <p:cNvSpPr txBox="1">
            <a:spLocks noChangeArrowheads="1"/>
          </p:cNvSpPr>
          <p:nvPr/>
        </p:nvSpPr>
        <p:spPr bwMode="auto">
          <a:xfrm>
            <a:off x="4800601" y="5867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4" name="Text Box 107"/>
          <p:cNvSpPr txBox="1">
            <a:spLocks noChangeArrowheads="1"/>
          </p:cNvSpPr>
          <p:nvPr/>
        </p:nvSpPr>
        <p:spPr bwMode="auto">
          <a:xfrm>
            <a:off x="7010401" y="2133600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2   0   1</a:t>
            </a:r>
          </a:p>
        </p:txBody>
      </p:sp>
      <p:sp>
        <p:nvSpPr>
          <p:cNvPr id="33885" name="Text Box 108"/>
          <p:cNvSpPr txBox="1">
            <a:spLocks noChangeArrowheads="1"/>
          </p:cNvSpPr>
          <p:nvPr/>
        </p:nvSpPr>
        <p:spPr bwMode="auto">
          <a:xfrm>
            <a:off x="7010401" y="2438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6" name="Text Box 109"/>
          <p:cNvSpPr txBox="1">
            <a:spLocks noChangeArrowheads="1"/>
          </p:cNvSpPr>
          <p:nvPr/>
        </p:nvSpPr>
        <p:spPr bwMode="auto">
          <a:xfrm>
            <a:off x="7010401" y="38862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2  0   1</a:t>
            </a:r>
          </a:p>
        </p:txBody>
      </p:sp>
      <p:sp>
        <p:nvSpPr>
          <p:cNvPr id="33887" name="Text Box 110"/>
          <p:cNvSpPr txBox="1">
            <a:spLocks noChangeArrowheads="1"/>
          </p:cNvSpPr>
          <p:nvPr/>
        </p:nvSpPr>
        <p:spPr bwMode="auto">
          <a:xfrm>
            <a:off x="6934201" y="5867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8" name="Text Box 111"/>
          <p:cNvSpPr txBox="1">
            <a:spLocks noChangeArrowheads="1"/>
          </p:cNvSpPr>
          <p:nvPr/>
        </p:nvSpPr>
        <p:spPr bwMode="auto">
          <a:xfrm>
            <a:off x="6934201" y="5486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2  0   1</a:t>
            </a:r>
          </a:p>
        </p:txBody>
      </p:sp>
      <p:sp>
        <p:nvSpPr>
          <p:cNvPr id="33889" name="Text Box 112"/>
          <p:cNvSpPr txBox="1">
            <a:spLocks noChangeArrowheads="1"/>
          </p:cNvSpPr>
          <p:nvPr/>
        </p:nvSpPr>
        <p:spPr bwMode="auto">
          <a:xfrm>
            <a:off x="7010401" y="41148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90" name="Line 113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1" name="Line 114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2" name="Line 115"/>
          <p:cNvSpPr>
            <a:spLocks noChangeShapeType="1"/>
          </p:cNvSpPr>
          <p:nvPr/>
        </p:nvSpPr>
        <p:spPr bwMode="auto">
          <a:xfrm flipV="1">
            <a:off x="3657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3" name="Line 116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4" name="Line 117"/>
          <p:cNvSpPr>
            <a:spLocks noChangeShapeType="1"/>
          </p:cNvSpPr>
          <p:nvPr/>
        </p:nvSpPr>
        <p:spPr bwMode="auto">
          <a:xfrm flipV="1">
            <a:off x="3657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5" name="Line 118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6" name="Line 119"/>
          <p:cNvSpPr>
            <a:spLocks noChangeShapeType="1"/>
          </p:cNvSpPr>
          <p:nvPr/>
        </p:nvSpPr>
        <p:spPr bwMode="auto">
          <a:xfrm>
            <a:off x="5791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7" name="Line 120"/>
          <p:cNvSpPr>
            <a:spLocks noChangeShapeType="1"/>
          </p:cNvSpPr>
          <p:nvPr/>
        </p:nvSpPr>
        <p:spPr bwMode="auto">
          <a:xfrm>
            <a:off x="5715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8" name="Line 121"/>
          <p:cNvSpPr>
            <a:spLocks noChangeShapeType="1"/>
          </p:cNvSpPr>
          <p:nvPr/>
        </p:nvSpPr>
        <p:spPr bwMode="auto">
          <a:xfrm flipV="1">
            <a:off x="5638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9" name="Line 122"/>
          <p:cNvSpPr>
            <a:spLocks noChangeShapeType="1"/>
          </p:cNvSpPr>
          <p:nvPr/>
        </p:nvSpPr>
        <p:spPr bwMode="auto">
          <a:xfrm flipV="1">
            <a:off x="5638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00" name="Line 123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01" name="Text Box 124"/>
          <p:cNvSpPr txBox="1">
            <a:spLocks noChangeArrowheads="1"/>
          </p:cNvSpPr>
          <p:nvPr/>
        </p:nvSpPr>
        <p:spPr bwMode="auto">
          <a:xfrm>
            <a:off x="7593014" y="6142038"/>
            <a:ext cx="6142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time</a:t>
            </a:r>
          </a:p>
        </p:txBody>
      </p:sp>
      <p:grpSp>
        <p:nvGrpSpPr>
          <p:cNvPr id="33902" name="Group 125"/>
          <p:cNvGrpSpPr>
            <a:grpSpLocks/>
          </p:cNvGrpSpPr>
          <p:nvPr/>
        </p:nvGrpSpPr>
        <p:grpSpPr bwMode="auto"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33915" name="Freeform 12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916" name="Group 127"/>
            <p:cNvGrpSpPr>
              <a:grpSpLocks/>
            </p:cNvGrpSpPr>
            <p:nvPr/>
          </p:nvGrpSpPr>
          <p:grpSpPr bwMode="auto"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33917" name="Freeform 12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8" name="Oval 12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919" name="Line 13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0" name="Line 13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1" name="Rectangle 13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2" name="Oval 13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923" name="Freeform 13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4" name="Freeform 13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25" name="Group 136"/>
              <p:cNvGrpSpPr>
                <a:grpSpLocks/>
              </p:cNvGrpSpPr>
              <p:nvPr/>
            </p:nvGrpSpPr>
            <p:grpSpPr bwMode="auto">
              <a:xfrm>
                <a:off x="41" y="1598"/>
                <a:ext cx="186" cy="252"/>
                <a:chOff x="2963" y="2429"/>
                <a:chExt cx="187" cy="252"/>
              </a:xfrm>
            </p:grpSpPr>
            <p:sp>
              <p:nvSpPr>
                <p:cNvPr id="33947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48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63" y="2429"/>
                  <a:ext cx="18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/>
                    <a:t>x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3926" name="Group 139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33939" name="Oval 14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40" name="Line 14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41" name="Line 14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42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3943" name="Oval 14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33944" name="Group 145"/>
                <p:cNvGrpSpPr>
                  <a:grpSpLocks/>
                </p:cNvGrpSpPr>
                <p:nvPr/>
              </p:nvGrpSpPr>
              <p:grpSpPr bwMode="auto">
                <a:xfrm>
                  <a:off x="1802" y="2276"/>
                  <a:ext cx="193" cy="291"/>
                  <a:chOff x="2960" y="2399"/>
                  <a:chExt cx="194" cy="291"/>
                </a:xfrm>
              </p:grpSpPr>
              <p:sp>
                <p:nvSpPr>
                  <p:cNvPr id="3394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3394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2399"/>
                    <a:ext cx="194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400"/>
                      <a:t>z</a:t>
                    </a:r>
                  </a:p>
                </p:txBody>
              </p:sp>
            </p:grpSp>
          </p:grpSp>
          <p:sp>
            <p:nvSpPr>
              <p:cNvPr id="33927" name="Text Box 148"/>
              <p:cNvSpPr txBox="1">
                <a:spLocks noChangeArrowheads="1"/>
              </p:cNvSpPr>
              <p:nvPr/>
            </p:nvSpPr>
            <p:spPr bwMode="auto">
              <a:xfrm>
                <a:off x="726" y="1400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8" name="Text Box 149"/>
              <p:cNvSpPr txBox="1">
                <a:spLocks noChangeArrowheads="1"/>
              </p:cNvSpPr>
              <p:nvPr/>
            </p:nvSpPr>
            <p:spPr bwMode="auto">
              <a:xfrm>
                <a:off x="199" y="1397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9" name="Text Box 150"/>
              <p:cNvSpPr txBox="1">
                <a:spLocks noChangeArrowheads="1"/>
              </p:cNvSpPr>
              <p:nvPr/>
            </p:nvSpPr>
            <p:spPr bwMode="auto">
              <a:xfrm>
                <a:off x="484" y="1730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33930" name="Group 151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2"/>
                <a:chOff x="1740" y="2306"/>
                <a:chExt cx="316" cy="252"/>
              </a:xfrm>
            </p:grpSpPr>
            <p:sp>
              <p:nvSpPr>
                <p:cNvPr id="33931" name="Oval 15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32" name="Line 15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33" name="Line 15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34" name="Rectangle 15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3935" name="Oval 15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33936" name="Group 157"/>
                <p:cNvGrpSpPr>
                  <a:grpSpLocks/>
                </p:cNvGrpSpPr>
                <p:nvPr/>
              </p:nvGrpSpPr>
              <p:grpSpPr bwMode="auto">
                <a:xfrm>
                  <a:off x="1804" y="2306"/>
                  <a:ext cx="189" cy="252"/>
                  <a:chOff x="2961" y="2429"/>
                  <a:chExt cx="191" cy="252"/>
                </a:xfrm>
              </p:grpSpPr>
              <p:sp>
                <p:nvSpPr>
                  <p:cNvPr id="33937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3393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2429"/>
                    <a:ext cx="191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000"/>
                      <a:t>y</a:t>
                    </a:r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33903" name="Text Box 160"/>
          <p:cNvSpPr txBox="1">
            <a:spLocks noChangeArrowheads="1"/>
          </p:cNvSpPr>
          <p:nvPr/>
        </p:nvSpPr>
        <p:spPr bwMode="auto">
          <a:xfrm>
            <a:off x="1524000" y="685800"/>
            <a:ext cx="1368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/>
              <a:t>node x table</a:t>
            </a:r>
          </a:p>
        </p:txBody>
      </p:sp>
      <p:sp>
        <p:nvSpPr>
          <p:cNvPr id="33904" name="Text Box 161"/>
          <p:cNvSpPr txBox="1">
            <a:spLocks noChangeArrowheads="1"/>
          </p:cNvSpPr>
          <p:nvPr/>
        </p:nvSpPr>
        <p:spPr bwMode="auto">
          <a:xfrm>
            <a:off x="1524000" y="2590800"/>
            <a:ext cx="1371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/>
              <a:t>node y table</a:t>
            </a:r>
          </a:p>
        </p:txBody>
      </p:sp>
      <p:sp>
        <p:nvSpPr>
          <p:cNvPr id="33905" name="Text Box 162"/>
          <p:cNvSpPr txBox="1">
            <a:spLocks noChangeArrowheads="1"/>
          </p:cNvSpPr>
          <p:nvPr/>
        </p:nvSpPr>
        <p:spPr bwMode="auto">
          <a:xfrm>
            <a:off x="1524001" y="4343400"/>
            <a:ext cx="1354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/>
              <a:t>node z table</a:t>
            </a:r>
          </a:p>
        </p:txBody>
      </p:sp>
      <p:sp>
        <p:nvSpPr>
          <p:cNvPr id="33906" name="Oval 163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7" name="Oval 164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8" name="Oval 165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9" name="Oval 166"/>
          <p:cNvSpPr>
            <a:spLocks noChangeArrowheads="1"/>
          </p:cNvSpPr>
          <p:nvPr/>
        </p:nvSpPr>
        <p:spPr bwMode="auto">
          <a:xfrm>
            <a:off x="48006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10" name="Oval 167"/>
          <p:cNvSpPr>
            <a:spLocks noChangeArrowheads="1"/>
          </p:cNvSpPr>
          <p:nvPr/>
        </p:nvSpPr>
        <p:spPr bwMode="auto">
          <a:xfrm>
            <a:off x="4724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11" name="Rectangle 168"/>
          <p:cNvSpPr>
            <a:spLocks noChangeArrowheads="1"/>
          </p:cNvSpPr>
          <p:nvPr/>
        </p:nvSpPr>
        <p:spPr bwMode="auto">
          <a:xfrm>
            <a:off x="3247005" y="184836"/>
            <a:ext cx="428194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fr-FR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D</a:t>
            </a:r>
            <a:r>
              <a:rPr lang="fr-FR" baseline="-25000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(y) = min{c(</a:t>
            </a:r>
            <a:r>
              <a:rPr lang="fr-FR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x,y</a:t>
            </a: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) + D</a:t>
            </a:r>
            <a:r>
              <a:rPr lang="fr-FR" baseline="-25000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(y), c(</a:t>
            </a:r>
            <a:r>
              <a:rPr lang="fr-FR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x,z</a:t>
            </a: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) + D</a:t>
            </a:r>
            <a:r>
              <a:rPr lang="fr-FR" baseline="-25000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z</a:t>
            </a: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(y)} </a:t>
            </a:r>
            <a:b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</a:b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33912" name="Line 169"/>
          <p:cNvSpPr>
            <a:spLocks noChangeShapeType="1"/>
          </p:cNvSpPr>
          <p:nvPr/>
        </p:nvSpPr>
        <p:spPr bwMode="auto">
          <a:xfrm flipH="1">
            <a:off x="5284789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13" name="Rectangle 170"/>
          <p:cNvSpPr>
            <a:spLocks noChangeArrowheads="1"/>
          </p:cNvSpPr>
          <p:nvPr/>
        </p:nvSpPr>
        <p:spPr bwMode="auto">
          <a:xfrm>
            <a:off x="8040149" y="107454"/>
            <a:ext cx="25410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fr-FR" i="1" dirty="0" err="1">
                <a:latin typeface="Times" pitchFamily="2" charset="0"/>
              </a:rPr>
              <a:t>D</a:t>
            </a:r>
            <a:r>
              <a:rPr lang="fr-FR" i="1" baseline="-25000" dirty="0" err="1">
                <a:latin typeface="Times" pitchFamily="2" charset="0"/>
              </a:rPr>
              <a:t>x</a:t>
            </a:r>
            <a:r>
              <a:rPr lang="fr-FR" i="1" dirty="0">
                <a:latin typeface="Times" pitchFamily="2" charset="0"/>
              </a:rPr>
              <a:t>(z) = </a:t>
            </a:r>
            <a:r>
              <a:rPr lang="fr-FR" dirty="0">
                <a:latin typeface="Times" pitchFamily="2" charset="0"/>
              </a:rPr>
              <a:t>min{</a:t>
            </a:r>
            <a:r>
              <a:rPr lang="fr-FR" i="1" dirty="0">
                <a:latin typeface="Times" pitchFamily="2" charset="0"/>
              </a:rPr>
              <a:t>c(</a:t>
            </a:r>
            <a:r>
              <a:rPr lang="fr-FR" i="1" dirty="0" err="1">
                <a:latin typeface="Times" pitchFamily="2" charset="0"/>
              </a:rPr>
              <a:t>x,y</a:t>
            </a:r>
            <a:r>
              <a:rPr lang="fr-FR" i="1" dirty="0">
                <a:latin typeface="Times" pitchFamily="2" charset="0"/>
              </a:rPr>
              <a:t>) + </a:t>
            </a:r>
            <a:br>
              <a:rPr lang="fr-FR" i="1" dirty="0">
                <a:latin typeface="Times" pitchFamily="2" charset="0"/>
              </a:rPr>
            </a:br>
            <a:r>
              <a:rPr lang="fr-FR" i="1" dirty="0">
                <a:latin typeface="Times" pitchFamily="2" charset="0"/>
              </a:rPr>
              <a:t>      D</a:t>
            </a:r>
            <a:r>
              <a:rPr lang="fr-FR" i="1" baseline="-25000" dirty="0">
                <a:latin typeface="Times" pitchFamily="2" charset="0"/>
              </a:rPr>
              <a:t>y</a:t>
            </a:r>
            <a:r>
              <a:rPr lang="fr-FR" i="1" dirty="0">
                <a:latin typeface="Times" pitchFamily="2" charset="0"/>
              </a:rPr>
              <a:t>(z), c(</a:t>
            </a:r>
            <a:r>
              <a:rPr lang="fr-FR" i="1" dirty="0" err="1">
                <a:latin typeface="Times" pitchFamily="2" charset="0"/>
              </a:rPr>
              <a:t>x,z</a:t>
            </a:r>
            <a:r>
              <a:rPr lang="fr-FR" i="1" dirty="0">
                <a:latin typeface="Times" pitchFamily="2" charset="0"/>
              </a:rPr>
              <a:t>) + D</a:t>
            </a:r>
            <a:r>
              <a:rPr lang="fr-FR" i="1" baseline="-25000" dirty="0">
                <a:latin typeface="Times" pitchFamily="2" charset="0"/>
              </a:rPr>
              <a:t>z</a:t>
            </a:r>
            <a:r>
              <a:rPr lang="fr-FR" i="1" dirty="0">
                <a:latin typeface="Times" pitchFamily="2" charset="0"/>
              </a:rPr>
              <a:t>(z)</a:t>
            </a:r>
            <a:r>
              <a:rPr lang="fr-FR" dirty="0">
                <a:latin typeface="Times" pitchFamily="2" charset="0"/>
              </a:rPr>
              <a:t>} </a:t>
            </a:r>
          </a:p>
          <a:p>
            <a:pPr algn="just" eaLnBrk="0" hangingPunct="0"/>
            <a:r>
              <a:rPr lang="fr-FR" dirty="0">
                <a:latin typeface="Times" pitchFamily="2" charset="0"/>
              </a:rPr>
              <a:t>= min{2+1 , 7+0} = 3</a:t>
            </a:r>
          </a:p>
        </p:txBody>
      </p:sp>
      <p:sp>
        <p:nvSpPr>
          <p:cNvPr id="33914" name="Line 171"/>
          <p:cNvSpPr>
            <a:spLocks noChangeShapeType="1"/>
          </p:cNvSpPr>
          <p:nvPr/>
        </p:nvSpPr>
        <p:spPr bwMode="auto">
          <a:xfrm flipH="1">
            <a:off x="5703889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4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Suppose v is the node that minimizes </a:t>
            </a:r>
            <a:r>
              <a:rPr lang="en-US" sz="3200" dirty="0">
                <a:solidFill>
                  <a:srgbClr val="CC0000"/>
                </a:solidFill>
              </a:rPr>
              <a:t>c(</a:t>
            </a:r>
            <a:r>
              <a:rPr lang="en-US" sz="3200" dirty="0" err="1">
                <a:solidFill>
                  <a:srgbClr val="CC0000"/>
                </a:solidFill>
              </a:rPr>
              <a:t>x,v</a:t>
            </a:r>
            <a:r>
              <a:rPr lang="en-US" sz="3200" dirty="0">
                <a:solidFill>
                  <a:srgbClr val="CC0000"/>
                </a:solidFill>
              </a:rPr>
              <a:t>) + d</a:t>
            </a:r>
            <a:r>
              <a:rPr lang="en-US" sz="3200" baseline="-25000" dirty="0">
                <a:solidFill>
                  <a:srgbClr val="CC0000"/>
                </a:solidFill>
              </a:rPr>
              <a:t>v</a:t>
            </a:r>
            <a:r>
              <a:rPr lang="en-US" sz="3200" dirty="0">
                <a:solidFill>
                  <a:srgbClr val="CC0000"/>
                </a:solidFill>
              </a:rPr>
              <a:t>(y)</a:t>
            </a:r>
            <a:r>
              <a:rPr lang="en-US" sz="3200" dirty="0"/>
              <a:t> for a fixed destination y. </a:t>
            </a:r>
          </a:p>
          <a:p>
            <a:r>
              <a:rPr lang="en-US" sz="3200" dirty="0"/>
              <a:t>The forwarding table entry for y at x chooses the link:</a:t>
            </a:r>
          </a:p>
          <a:p>
            <a:pPr lvl="1"/>
            <a:r>
              <a:rPr lang="en-US" sz="2800" dirty="0"/>
              <a:t>(a) (x, y)</a:t>
            </a:r>
          </a:p>
          <a:p>
            <a:pPr lvl="1"/>
            <a:r>
              <a:rPr lang="en-US" sz="2800" dirty="0"/>
              <a:t>(b) (x, v)</a:t>
            </a:r>
          </a:p>
          <a:p>
            <a:pPr lvl="1"/>
            <a:r>
              <a:rPr lang="en-US" sz="2800" dirty="0"/>
              <a:t>(c) (x, x)</a:t>
            </a:r>
          </a:p>
          <a:p>
            <a:pPr lvl="1"/>
            <a:r>
              <a:rPr lang="en-US" sz="2800" dirty="0"/>
              <a:t>(d) (y, v)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7728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Rectangle 3"/>
          <p:cNvSpPr>
            <a:spLocks noChangeArrowheads="1"/>
          </p:cNvSpPr>
          <p:nvPr/>
        </p:nvSpPr>
        <p:spPr bwMode="auto">
          <a:xfrm>
            <a:off x="1680850" y="1462087"/>
            <a:ext cx="601999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solidFill>
                  <a:srgbClr val="CC0000"/>
                </a:solidFill>
                <a:latin typeface="Helvetica" pitchFamily="2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Helvetica" pitchFamily="2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Helvetica" pitchFamily="2" charset="0"/>
              </a:rPr>
              <a:t>updates routing info, recalculates </a:t>
            </a:r>
            <a:br>
              <a:rPr lang="en-US" sz="2400" dirty="0">
                <a:latin typeface="Helvetica" pitchFamily="2" charset="0"/>
              </a:rPr>
            </a:br>
            <a:r>
              <a:rPr lang="en-US" sz="2400" dirty="0">
                <a:latin typeface="Helvetica" pitchFamily="2" charset="0"/>
              </a:rPr>
              <a:t>distance vector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if DV changes</a:t>
            </a:r>
            <a:r>
              <a:rPr lang="en-US" sz="2400" dirty="0">
                <a:latin typeface="Helvetica" pitchFamily="2" charset="0"/>
              </a:rPr>
              <a:t>, notify neighbors</a:t>
            </a:r>
            <a:r>
              <a:rPr lang="en-US" sz="2200" dirty="0">
                <a:latin typeface="Helvetica" pitchFamily="2" charset="0"/>
              </a:rPr>
              <a:t> </a:t>
            </a:r>
          </a:p>
        </p:txBody>
      </p:sp>
      <p:sp>
        <p:nvSpPr>
          <p:cNvPr id="139270" name="Text Box 4"/>
          <p:cNvSpPr txBox="1">
            <a:spLocks noChangeArrowheads="1"/>
          </p:cNvSpPr>
          <p:nvPr/>
        </p:nvSpPr>
        <p:spPr bwMode="auto">
          <a:xfrm>
            <a:off x="1838325" y="3694114"/>
            <a:ext cx="1091966" cy="1278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ja-JP" altLang="en-US">
                <a:solidFill>
                  <a:srgbClr val="CC0000"/>
                </a:solidFill>
                <a:latin typeface="Helvetica" pitchFamily="2" charset="0"/>
              </a:rPr>
              <a:t>“</a:t>
            </a:r>
            <a:r>
              <a:rPr lang="en-US" altLang="ja-JP">
                <a:solidFill>
                  <a:srgbClr val="CC0000"/>
                </a:solidFill>
                <a:latin typeface="Helvetica" pitchFamily="2" charset="0"/>
              </a:rPr>
              <a:t>good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Helvetica" pitchFamily="2" charset="0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Helvetica" pitchFamily="2" charset="0"/>
              </a:rPr>
              <a:t>travels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Helvetica" pitchFamily="2" charset="0"/>
              </a:rPr>
              <a:t>fast</a:t>
            </a:r>
            <a:r>
              <a:rPr lang="ja-JP" altLang="en-US">
                <a:solidFill>
                  <a:srgbClr val="CC0000"/>
                </a:solidFill>
                <a:latin typeface="Helvetica" pitchFamily="2" charset="0"/>
              </a:rPr>
              <a:t>”</a:t>
            </a:r>
            <a:endParaRPr lang="en-US" sz="1600">
              <a:solidFill>
                <a:srgbClr val="CC0000"/>
              </a:solidFill>
              <a:latin typeface="Helvetica" pitchFamily="2" charset="0"/>
            </a:endParaRPr>
          </a:p>
        </p:txBody>
      </p:sp>
      <p:grpSp>
        <p:nvGrpSpPr>
          <p:cNvPr id="139271" name="Group 5"/>
          <p:cNvGrpSpPr>
            <a:grpSpLocks/>
          </p:cNvGrpSpPr>
          <p:nvPr/>
        </p:nvGrpSpPr>
        <p:grpSpPr bwMode="auto">
          <a:xfrm>
            <a:off x="7362825" y="1609725"/>
            <a:ext cx="2184400" cy="1314450"/>
            <a:chOff x="3625" y="1076"/>
            <a:chExt cx="1376" cy="828"/>
          </a:xfrm>
        </p:grpSpPr>
        <p:sp>
          <p:nvSpPr>
            <p:cNvPr id="139275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76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77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78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79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80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39281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82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83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39284" name="Group 15"/>
            <p:cNvGrpSpPr>
              <a:grpSpLocks/>
            </p:cNvGrpSpPr>
            <p:nvPr/>
          </p:nvGrpSpPr>
          <p:grpSpPr bwMode="auto">
            <a:xfrm>
              <a:off x="3774" y="1526"/>
              <a:ext cx="197" cy="252"/>
              <a:chOff x="2958" y="2429"/>
              <a:chExt cx="200" cy="252"/>
            </a:xfrm>
          </p:grpSpPr>
          <p:sp>
            <p:nvSpPr>
              <p:cNvPr id="139308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309" name="Text Box 17"/>
              <p:cNvSpPr txBox="1">
                <a:spLocks noChangeArrowheads="1"/>
              </p:cNvSpPr>
              <p:nvPr/>
            </p:nvSpPr>
            <p:spPr bwMode="auto">
              <a:xfrm>
                <a:off x="2958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x</a:t>
                </a:r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39285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39300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301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302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303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139304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139305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39306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930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Helvetica" pitchFamily="2" charset="0"/>
                    </a:rPr>
                    <a:t>z</a:t>
                  </a:r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39286" name="Text Box 27"/>
            <p:cNvSpPr txBox="1">
              <a:spLocks noChangeArrowheads="1"/>
            </p:cNvSpPr>
            <p:nvPr/>
          </p:nvSpPr>
          <p:spPr bwMode="auto">
            <a:xfrm>
              <a:off x="4461" y="13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1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39287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4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39288" name="Text Box 29"/>
            <p:cNvSpPr txBox="1">
              <a:spLocks noChangeArrowheads="1"/>
            </p:cNvSpPr>
            <p:nvPr/>
          </p:nvSpPr>
          <p:spPr bwMode="auto">
            <a:xfrm>
              <a:off x="4216" y="165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Helvetica" pitchFamily="2" charset="0"/>
                </a:rPr>
                <a:t>2</a:t>
              </a: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39289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39292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293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294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295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139296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139297" name="Group 36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39298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929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Helvetica" pitchFamily="2" charset="0"/>
                    </a:rPr>
                    <a:t>y</a:t>
                  </a:r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39290" name="Text Box 39"/>
            <p:cNvSpPr txBox="1">
              <a:spLocks noChangeArrowheads="1"/>
            </p:cNvSpPr>
            <p:nvPr/>
          </p:nvSpPr>
          <p:spPr bwMode="auto">
            <a:xfrm>
              <a:off x="3831" y="107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Helvetica" pitchFamily="2" charset="0"/>
                </a:rPr>
                <a:t>1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39291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3222626" y="3630118"/>
            <a:ext cx="66913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>
                <a:latin typeface="Helvetica" pitchFamily="2" charset="0"/>
              </a:rPr>
              <a:t>t</a:t>
            </a:r>
            <a:r>
              <a:rPr lang="en-US" i="1" baseline="-25000">
                <a:latin typeface="Helvetica" pitchFamily="2" charset="0"/>
              </a:rPr>
              <a:t>0 </a:t>
            </a:r>
            <a:r>
              <a:rPr lang="en-US">
                <a:latin typeface="Helvetica" pitchFamily="2" charset="0"/>
              </a:rPr>
              <a:t>: </a:t>
            </a:r>
            <a:r>
              <a:rPr lang="en-US" i="1">
                <a:latin typeface="Helvetica" pitchFamily="2" charset="0"/>
              </a:rPr>
              <a:t>y</a:t>
            </a:r>
            <a:r>
              <a:rPr lang="en-US">
                <a:latin typeface="Helvetica" pitchFamily="2" charset="0"/>
              </a:rPr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>
              <a:latin typeface="Helvetica" pitchFamily="2" charset="0"/>
            </a:endParaRPr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3235325" y="4327525"/>
            <a:ext cx="65039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>
                <a:latin typeface="Helvetica" pitchFamily="2" charset="0"/>
              </a:rPr>
              <a:t>t</a:t>
            </a:r>
            <a:r>
              <a:rPr lang="en-US" i="1" baseline="-25000">
                <a:latin typeface="Helvetica" pitchFamily="2" charset="0"/>
              </a:rPr>
              <a:t>1 </a:t>
            </a:r>
            <a:r>
              <a:rPr lang="en-US">
                <a:latin typeface="Helvetica" pitchFamily="2" charset="0"/>
              </a:rPr>
              <a:t>: </a:t>
            </a:r>
            <a:r>
              <a:rPr lang="en-US" i="1">
                <a:latin typeface="Helvetica" pitchFamily="2" charset="0"/>
              </a:rPr>
              <a:t>z</a:t>
            </a:r>
            <a:r>
              <a:rPr lang="en-US">
                <a:latin typeface="Helvetica" pitchFamily="2" charset="0"/>
              </a:rPr>
              <a:t> receives update from </a:t>
            </a:r>
            <a:r>
              <a:rPr lang="en-US" i="1">
                <a:latin typeface="Helvetica" pitchFamily="2" charset="0"/>
              </a:rPr>
              <a:t>y</a:t>
            </a:r>
            <a:r>
              <a:rPr lang="en-US">
                <a:latin typeface="Helvetica" pitchFamily="2" charset="0"/>
              </a:rPr>
              <a:t>, updates its table, computes new least cost to </a:t>
            </a:r>
            <a:r>
              <a:rPr lang="en-US" i="1">
                <a:latin typeface="Helvetica" pitchFamily="2" charset="0"/>
              </a:rPr>
              <a:t>x</a:t>
            </a:r>
            <a:r>
              <a:rPr lang="en-US">
                <a:latin typeface="Helvetica" pitchFamily="2" charset="0"/>
              </a:rPr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>
              <a:latin typeface="Helvetica" pitchFamily="2" charset="0"/>
            </a:endParaRPr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3257550" y="5151439"/>
            <a:ext cx="7158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>
                <a:latin typeface="Helvetica" pitchFamily="2" charset="0"/>
              </a:rPr>
              <a:t>t</a:t>
            </a:r>
            <a:r>
              <a:rPr lang="en-US" i="1" baseline="-25000">
                <a:latin typeface="Helvetica" pitchFamily="2" charset="0"/>
              </a:rPr>
              <a:t>2 </a:t>
            </a:r>
            <a:r>
              <a:rPr lang="en-US">
                <a:latin typeface="Helvetica" pitchFamily="2" charset="0"/>
              </a:rPr>
              <a:t>: </a:t>
            </a:r>
            <a:r>
              <a:rPr lang="en-US" i="1">
                <a:latin typeface="Helvetica" pitchFamily="2" charset="0"/>
              </a:rPr>
              <a:t>y</a:t>
            </a:r>
            <a:r>
              <a:rPr lang="en-US">
                <a:latin typeface="Helvetica" pitchFamily="2" charset="0"/>
              </a:rPr>
              <a:t> receives </a:t>
            </a:r>
            <a:r>
              <a:rPr lang="en-US" i="1">
                <a:latin typeface="Helvetica" pitchFamily="2" charset="0"/>
              </a:rPr>
              <a:t>z</a:t>
            </a:r>
            <a:r>
              <a:rPr lang="ja-JP" altLang="en-US">
                <a:latin typeface="Helvetica" pitchFamily="2" charset="0"/>
              </a:rPr>
              <a:t>’</a:t>
            </a:r>
            <a:r>
              <a:rPr lang="en-US" altLang="ja-JP">
                <a:latin typeface="Helvetica" pitchFamily="2" charset="0"/>
              </a:rPr>
              <a:t>s update, updates its distance table.  </a:t>
            </a:r>
            <a:r>
              <a:rPr lang="en-US" altLang="ja-JP" i="1">
                <a:latin typeface="Helvetica" pitchFamily="2" charset="0"/>
              </a:rPr>
              <a:t>y</a:t>
            </a:r>
            <a:r>
              <a:rPr lang="ja-JP" altLang="en-US">
                <a:latin typeface="Helvetica" pitchFamily="2" charset="0"/>
              </a:rPr>
              <a:t>’</a:t>
            </a:r>
            <a:r>
              <a:rPr lang="en-US" altLang="ja-JP">
                <a:latin typeface="Helvetica" pitchFamily="2" charset="0"/>
              </a:rPr>
              <a:t>s least costs do </a:t>
            </a:r>
            <a:r>
              <a:rPr lang="en-US" altLang="ja-JP" i="1">
                <a:latin typeface="Helvetica" pitchFamily="2" charset="0"/>
              </a:rPr>
              <a:t>not</a:t>
            </a:r>
            <a:r>
              <a:rPr lang="en-US" altLang="ja-JP">
                <a:latin typeface="Helvetica" pitchFamily="2" charset="0"/>
              </a:rPr>
              <a:t> change, so </a:t>
            </a:r>
            <a:r>
              <a:rPr lang="en-US" altLang="ja-JP" i="1">
                <a:latin typeface="Helvetica" pitchFamily="2" charset="0"/>
              </a:rPr>
              <a:t>y</a:t>
            </a:r>
            <a:r>
              <a:rPr lang="en-US" altLang="ja-JP">
                <a:latin typeface="Helvetica" pitchFamily="2" charset="0"/>
              </a:rPr>
              <a:t>  does </a:t>
            </a:r>
            <a:r>
              <a:rPr lang="en-US" altLang="ja-JP" i="1">
                <a:latin typeface="Helvetica" pitchFamily="2" charset="0"/>
              </a:rPr>
              <a:t>not</a:t>
            </a:r>
            <a:r>
              <a:rPr lang="en-US" altLang="ja-JP">
                <a:latin typeface="Helvetica" pitchFamily="2" charset="0"/>
              </a:rPr>
              <a:t> send a message to </a:t>
            </a:r>
            <a:r>
              <a:rPr lang="en-US" altLang="ja-JP" i="1">
                <a:latin typeface="Helvetica" pitchFamily="2" charset="0"/>
              </a:rPr>
              <a:t>z</a:t>
            </a:r>
            <a:r>
              <a:rPr lang="en-US" altLang="ja-JP">
                <a:latin typeface="Helvetica" pitchFamily="2" charset="0"/>
              </a:rPr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349D86-4BE9-8049-A3D4-7B283C91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</p:spTree>
    <p:extLst>
      <p:ext uri="{BB962C8B-B14F-4D97-AF65-F5344CB8AC3E}">
        <p14:creationId xmlns:p14="http://schemas.microsoft.com/office/powerpoint/2010/main" val="16044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/>
      <p:bldP spid="730154" grpId="0"/>
      <p:bldP spid="7301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14CB3-3E4A-4DA9-8C4C-73630FF46FC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Count-to-Infinity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distance vector routing, good news travels fast, but </a:t>
            </a:r>
            <a:r>
              <a:rPr lang="en-US" dirty="0">
                <a:solidFill>
                  <a:srgbClr val="C00000"/>
                </a:solidFill>
              </a:rPr>
              <a:t>bad news travels slowly</a:t>
            </a:r>
          </a:p>
          <a:p>
            <a:r>
              <a:rPr lang="en-US" dirty="0"/>
              <a:t>When a router goes down, it takes can take a long time before all other routers become aware of it</a:t>
            </a:r>
          </a:p>
        </p:txBody>
      </p:sp>
    </p:spTree>
    <p:extLst>
      <p:ext uri="{BB962C8B-B14F-4D97-AF65-F5344CB8AC3E}">
        <p14:creationId xmlns:p14="http://schemas.microsoft.com/office/powerpoint/2010/main" val="3582629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45912B-8DDC-41D3-AFBE-ABA9843D510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Count-to-Infinity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3130551" y="2297113"/>
            <a:ext cx="3584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3101975" y="2208214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4827589" y="2208214"/>
            <a:ext cx="153987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3946525" y="2208214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5686425" y="2208214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6604000" y="2208214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003550" y="1773238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848100" y="1773238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B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741863" y="1773238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C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5588001" y="1773238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D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6492876" y="1773238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3848100" y="253523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1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741863" y="253523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5588000" y="253523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6492875" y="253523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848100" y="30480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4741863" y="30480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5588000" y="30480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6492875" y="30480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3848100" y="360838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4741863" y="360838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5588000" y="360838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6492875" y="360838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3848100" y="41640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4741863" y="41640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588000" y="41640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6492875" y="41640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3848100" y="47355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4741863" y="47355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5588000" y="47355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492875" y="47355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3848100" y="52959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7</a:t>
            </a:r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4741863" y="52959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5588000" y="52959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7</a:t>
            </a:r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492875" y="52959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>
            <a:off x="3036888" y="2132013"/>
            <a:ext cx="296862" cy="29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 flipH="1">
            <a:off x="3049588" y="2132013"/>
            <a:ext cx="28575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7218364" y="2535238"/>
            <a:ext cx="97142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Initially</a:t>
            </a:r>
          </a:p>
        </p:txBody>
      </p:sp>
      <p:sp>
        <p:nvSpPr>
          <p:cNvPr id="36905" name="Rectangle 41"/>
          <p:cNvSpPr>
            <a:spLocks noChangeArrowheads="1"/>
          </p:cNvSpPr>
          <p:nvPr/>
        </p:nvSpPr>
        <p:spPr bwMode="auto">
          <a:xfrm>
            <a:off x="7218364" y="3048000"/>
            <a:ext cx="21223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1 exchange</a:t>
            </a:r>
          </a:p>
        </p:txBody>
      </p:sp>
      <p:sp>
        <p:nvSpPr>
          <p:cNvPr id="36906" name="Rectangle 42"/>
          <p:cNvSpPr>
            <a:spLocks noChangeArrowheads="1"/>
          </p:cNvSpPr>
          <p:nvPr/>
        </p:nvSpPr>
        <p:spPr bwMode="auto">
          <a:xfrm>
            <a:off x="7218364" y="3608388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2 exchanges</a:t>
            </a:r>
          </a:p>
        </p:txBody>
      </p:sp>
      <p:sp>
        <p:nvSpPr>
          <p:cNvPr id="36907" name="Rectangle 43"/>
          <p:cNvSpPr>
            <a:spLocks noChangeArrowheads="1"/>
          </p:cNvSpPr>
          <p:nvPr/>
        </p:nvSpPr>
        <p:spPr bwMode="auto">
          <a:xfrm>
            <a:off x="7218364" y="4164013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3 exchanges</a:t>
            </a:r>
          </a:p>
        </p:txBody>
      </p:sp>
      <p:sp>
        <p:nvSpPr>
          <p:cNvPr id="36908" name="Rectangle 44"/>
          <p:cNvSpPr>
            <a:spLocks noChangeArrowheads="1"/>
          </p:cNvSpPr>
          <p:nvPr/>
        </p:nvSpPr>
        <p:spPr bwMode="auto">
          <a:xfrm>
            <a:off x="7218364" y="4735513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4 exchanges</a:t>
            </a:r>
          </a:p>
        </p:txBody>
      </p:sp>
      <p:sp>
        <p:nvSpPr>
          <p:cNvPr id="36909" name="Rectangle 45"/>
          <p:cNvSpPr>
            <a:spLocks noChangeArrowheads="1"/>
          </p:cNvSpPr>
          <p:nvPr/>
        </p:nvSpPr>
        <p:spPr bwMode="auto">
          <a:xfrm>
            <a:off x="7218364" y="5295900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5 exchanges</a:t>
            </a:r>
          </a:p>
        </p:txBody>
      </p:sp>
      <p:sp>
        <p:nvSpPr>
          <p:cNvPr id="36910" name="Rectangle 46"/>
          <p:cNvSpPr>
            <a:spLocks noChangeArrowheads="1"/>
          </p:cNvSpPr>
          <p:nvPr/>
        </p:nvSpPr>
        <p:spPr bwMode="auto">
          <a:xfrm>
            <a:off x="4300539" y="6015038"/>
            <a:ext cx="193642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etc…  to infinity</a:t>
            </a:r>
          </a:p>
        </p:txBody>
      </p:sp>
    </p:spTree>
    <p:extLst>
      <p:ext uri="{BB962C8B-B14F-4D97-AF65-F5344CB8AC3E}">
        <p14:creationId xmlns:p14="http://schemas.microsoft.com/office/powerpoint/2010/main" val="4277485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B090-EE33-8E46-A346-40A808B3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Count-to-infinity</a:t>
            </a:r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4DF0E0F1-B693-114E-BF7B-FB4865AB57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solidFill>
                  <a:srgbClr val="CC0000"/>
                </a:solidFill>
              </a:rPr>
              <a:t>“Bad news travels slowly”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dirty="0"/>
              <a:t>More precisely, reacting appropriately to bad news requires information that only other routers have.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endParaRPr lang="en-US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P</a:t>
            </a:r>
            <a:r>
              <a:rPr lang="en-US" sz="2800" i="1" dirty="0">
                <a:solidFill>
                  <a:srgbClr val="CC0000"/>
                </a:solidFill>
              </a:rPr>
              <a:t>oisoned reverse:</a:t>
            </a:r>
            <a:r>
              <a:rPr lang="en-US" sz="2000" dirty="0"/>
              <a:t>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/>
              <a:t>If Z routes through Y to get to X 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000" dirty="0"/>
              <a:t>Z tells Y its (Z</a:t>
            </a:r>
            <a:r>
              <a:rPr lang="ja-JP" altLang="en-US" sz="2000"/>
              <a:t>’</a:t>
            </a:r>
            <a:r>
              <a:rPr lang="en-US" altLang="ja-JP" sz="2000" dirty="0"/>
              <a:t>s) distance to X is infinite (so Y won</a:t>
            </a:r>
            <a:r>
              <a:rPr lang="ja-JP" altLang="en-US" sz="2000"/>
              <a:t>’</a:t>
            </a:r>
            <a:r>
              <a:rPr lang="en-US" altLang="ja-JP" sz="2000" dirty="0"/>
              <a:t>t route to X via Z)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sz="2400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/>
              <a:t>Do you think this would completely solve count to infinity problem?</a:t>
            </a:r>
          </a:p>
        </p:txBody>
      </p:sp>
    </p:spTree>
    <p:extLst>
      <p:ext uri="{BB962C8B-B14F-4D97-AF65-F5344CB8AC3E}">
        <p14:creationId xmlns:p14="http://schemas.microsoft.com/office/powerpoint/2010/main" val="3416834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7038" y="1677955"/>
            <a:ext cx="5059914" cy="46482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message complexity</a:t>
            </a:r>
          </a:p>
          <a:p>
            <a:r>
              <a:rPr lang="en-US" sz="2000" b="1" i="1" dirty="0">
                <a:solidFill>
                  <a:srgbClr val="CC0000"/>
                </a:solidFill>
              </a:rPr>
              <a:t>LS:</a:t>
            </a:r>
            <a:r>
              <a:rPr lang="en-US" sz="2000" dirty="0"/>
              <a:t> with n nodes, E links, O(</a:t>
            </a:r>
            <a:r>
              <a:rPr lang="en-US" sz="2000" dirty="0" err="1"/>
              <a:t>nE</a:t>
            </a:r>
            <a:r>
              <a:rPr lang="en-US" sz="2000" dirty="0"/>
              <a:t>) </a:t>
            </a:r>
            <a:r>
              <a:rPr lang="en-US" sz="2000" dirty="0" err="1"/>
              <a:t>msgs</a:t>
            </a:r>
            <a:r>
              <a:rPr lang="en-US" sz="2000" dirty="0"/>
              <a:t> sent  </a:t>
            </a:r>
          </a:p>
          <a:p>
            <a:r>
              <a:rPr lang="en-US" sz="2000" b="1" i="1" dirty="0">
                <a:solidFill>
                  <a:srgbClr val="CC0000"/>
                </a:solidFill>
              </a:rPr>
              <a:t>DV: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exchange between neighbors only</a:t>
            </a:r>
          </a:p>
          <a:p>
            <a:pPr lvl="1"/>
            <a:r>
              <a:rPr lang="en-US" sz="2000" dirty="0"/>
              <a:t>convergence time depends on how many iterations of Bellman-Ford occur, updating the DV</a:t>
            </a:r>
          </a:p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speed of convergence</a:t>
            </a:r>
          </a:p>
          <a:p>
            <a:r>
              <a:rPr lang="en-US" sz="2000" b="1" i="1" dirty="0">
                <a:solidFill>
                  <a:srgbClr val="CC0000"/>
                </a:solidFill>
              </a:rPr>
              <a:t>LS:</a:t>
            </a:r>
            <a:r>
              <a:rPr lang="en-US" sz="2000" dirty="0"/>
              <a:t> O(n</a:t>
            </a:r>
            <a:r>
              <a:rPr lang="en-US" sz="2000" b="1" baseline="30000" dirty="0"/>
              <a:t>2</a:t>
            </a:r>
            <a:r>
              <a:rPr lang="en-US" sz="2000" dirty="0"/>
              <a:t>) algorithm requires O(</a:t>
            </a:r>
            <a:r>
              <a:rPr lang="en-US" sz="2000" dirty="0" err="1"/>
              <a:t>nE</a:t>
            </a:r>
            <a:r>
              <a:rPr lang="en-US" sz="2000" dirty="0"/>
              <a:t>) </a:t>
            </a:r>
            <a:r>
              <a:rPr lang="en-US" sz="2000" dirty="0" err="1"/>
              <a:t>msgs</a:t>
            </a:r>
            <a:endParaRPr lang="en-US" sz="2000" dirty="0"/>
          </a:p>
          <a:p>
            <a:r>
              <a:rPr lang="en-US" sz="2000" b="1" i="1" dirty="0">
                <a:solidFill>
                  <a:srgbClr val="CC0000"/>
                </a:solidFill>
              </a:rPr>
              <a:t>DV:</a:t>
            </a:r>
            <a:r>
              <a:rPr lang="en-US" sz="2000" dirty="0"/>
              <a:t> convergence time varies</a:t>
            </a:r>
          </a:p>
          <a:p>
            <a:pPr lvl="1"/>
            <a:r>
              <a:rPr lang="en-US" sz="2000" dirty="0"/>
              <a:t>may be routing loops (count-to-infinity problem)</a:t>
            </a:r>
            <a:endParaRPr lang="en-US" sz="1800" dirty="0"/>
          </a:p>
        </p:txBody>
      </p:sp>
      <p:sp>
        <p:nvSpPr>
          <p:cNvPr id="141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67451" y="1711293"/>
            <a:ext cx="4761333" cy="46482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robustness:</a:t>
            </a:r>
            <a:r>
              <a:rPr lang="en-US" sz="2400" dirty="0"/>
              <a:t> what happens if router malfunctions?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LS: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node can advertise incorrect </a:t>
            </a:r>
            <a:r>
              <a:rPr lang="en-US" sz="2000" i="1" dirty="0">
                <a:solidFill>
                  <a:srgbClr val="000099"/>
                </a:solidFill>
              </a:rPr>
              <a:t>link</a:t>
            </a:r>
            <a:r>
              <a:rPr lang="en-US" sz="2000" dirty="0"/>
              <a:t> cost</a:t>
            </a:r>
          </a:p>
          <a:p>
            <a:pPr lvl="1"/>
            <a:r>
              <a:rPr lang="en-US" sz="2000" dirty="0"/>
              <a:t>each node computes only its </a:t>
            </a:r>
            <a:r>
              <a:rPr lang="en-US" sz="2000" i="1" dirty="0"/>
              <a:t>own</a:t>
            </a:r>
            <a:r>
              <a:rPr lang="en-US" sz="2000" dirty="0"/>
              <a:t> table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DV:</a:t>
            </a:r>
          </a:p>
          <a:p>
            <a:pPr lvl="1"/>
            <a:r>
              <a:rPr lang="en-US" sz="2000" dirty="0"/>
              <a:t>DV node can advertise incorrect </a:t>
            </a:r>
            <a:r>
              <a:rPr lang="en-US" sz="2000" i="1" dirty="0">
                <a:solidFill>
                  <a:srgbClr val="000099"/>
                </a:solidFill>
              </a:rPr>
              <a:t>path</a:t>
            </a:r>
            <a:r>
              <a:rPr lang="en-US" sz="2000" dirty="0"/>
              <a:t> cost</a:t>
            </a:r>
          </a:p>
          <a:p>
            <a:pPr lvl="1"/>
            <a:r>
              <a:rPr lang="en-US" sz="2000" dirty="0"/>
              <a:t>each node</a:t>
            </a:r>
            <a:r>
              <a:rPr lang="ja-JP" altLang="en-US" sz="2000"/>
              <a:t>’</a:t>
            </a:r>
            <a:r>
              <a:rPr lang="en-US" altLang="ja-JP" sz="2000" dirty="0"/>
              <a:t>s table used by others </a:t>
            </a:r>
          </a:p>
          <a:p>
            <a:pPr lvl="2"/>
            <a:r>
              <a:rPr lang="en-US" sz="1800" dirty="0"/>
              <a:t>error propagate thru network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D51A63-701F-E144-915D-C17AAE5F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LS and DV algorithms</a:t>
            </a:r>
          </a:p>
        </p:txBody>
      </p:sp>
    </p:spTree>
    <p:extLst>
      <p:ext uri="{BB962C8B-B14F-4D97-AF65-F5344CB8AC3E}">
        <p14:creationId xmlns:p14="http://schemas.microsoft.com/office/powerpoint/2010/main" val="350566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7425-0FAA-7440-B1D1-D696C4F7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Internet’s “Google Maps”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EC6E-17B8-5246-B114-B014E806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0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3CD6-D709-894E-9A2D-DBF63F8F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protocols are widely deployed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04E1-F901-0546-9C45-A9A397E0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746"/>
          </a:xfrm>
        </p:spPr>
        <p:txBody>
          <a:bodyPr>
            <a:normAutofit/>
          </a:bodyPr>
          <a:lstStyle/>
          <a:p>
            <a:r>
              <a:rPr lang="en-US" dirty="0"/>
              <a:t>Real protocols using a link-state algorithm</a:t>
            </a:r>
          </a:p>
          <a:p>
            <a:pPr lvl="1"/>
            <a:r>
              <a:rPr lang="en-US" dirty="0"/>
              <a:t>OSPF “Open Shortest Path First”</a:t>
            </a:r>
          </a:p>
          <a:p>
            <a:pPr lvl="1"/>
            <a:r>
              <a:rPr lang="en-US" dirty="0"/>
              <a:t>IS-IS: “Intermediate System to Intermediate System”</a:t>
            </a:r>
          </a:p>
          <a:p>
            <a:endParaRPr lang="en-US" dirty="0"/>
          </a:p>
          <a:p>
            <a:r>
              <a:rPr lang="en-US" dirty="0"/>
              <a:t>Real protocols using a distance-vector algorithm</a:t>
            </a:r>
          </a:p>
          <a:p>
            <a:pPr lvl="1"/>
            <a:r>
              <a:rPr lang="en-US" dirty="0"/>
              <a:t>RIP: “Routing Information Protocol”</a:t>
            </a:r>
          </a:p>
          <a:p>
            <a:pPr lvl="2"/>
            <a:r>
              <a:rPr lang="en-US" dirty="0"/>
              <a:t>RFC written by our own Chuck Hedrick from LCSR @ Rutgers CS</a:t>
            </a:r>
          </a:p>
          <a:p>
            <a:pPr lvl="1"/>
            <a:r>
              <a:rPr lang="en-US" dirty="0"/>
              <a:t>IGRP: “Interior Gateway Routing Protocol”</a:t>
            </a:r>
          </a:p>
          <a:p>
            <a:pPr lvl="1"/>
            <a:endParaRPr lang="en-US" dirty="0"/>
          </a:p>
          <a:p>
            <a:r>
              <a:rPr lang="en-US" dirty="0"/>
              <a:t>This live lecture is being transmitted over networks deploying one or more of these protocols to compute forwarding tables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03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1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Scaling </a:t>
            </a:r>
            <a:r>
              <a:rPr lang="en-US">
                <a:solidFill>
                  <a:srgbClr val="C00000"/>
                </a:solidFill>
                <a:ea typeface="ＭＳ Ｐゴシック" charset="0"/>
                <a:cs typeface="+mj-cs"/>
              </a:rPr>
              <a:t>Routing for the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Internet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18.4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10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68963" y="3844538"/>
            <a:ext cx="4356035" cy="22669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scale:</a:t>
            </a:r>
            <a:r>
              <a:rPr lang="en-US" dirty="0"/>
              <a:t> with billions of destinations:</a:t>
            </a:r>
          </a:p>
          <a:p>
            <a:r>
              <a:rPr lang="en-US" sz="2400" dirty="0"/>
              <a:t>can</a:t>
            </a:r>
            <a:r>
              <a:rPr lang="ja-JP" altLang="en-US" sz="2400" dirty="0"/>
              <a:t>’</a:t>
            </a:r>
            <a:r>
              <a:rPr lang="en-US" altLang="ja-JP" sz="2400" dirty="0"/>
              <a:t>t store all destinations in routing tables!</a:t>
            </a:r>
          </a:p>
          <a:p>
            <a:r>
              <a:rPr lang="en-US" sz="2400" dirty="0"/>
              <a:t>routing table exchange would swamp links!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83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20247" y="3844538"/>
            <a:ext cx="5000625" cy="25146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administrative autonomy</a:t>
            </a:r>
          </a:p>
          <a:p>
            <a:pPr>
              <a:defRPr/>
            </a:pPr>
            <a:r>
              <a:rPr lang="en-US" sz="2400" dirty="0"/>
              <a:t>Internet = network of networks</a:t>
            </a:r>
          </a:p>
          <a:p>
            <a:pPr>
              <a:defRPr/>
            </a:pPr>
            <a:r>
              <a:rPr lang="en-US" sz="2400" dirty="0"/>
              <a:t>each network admin may want to control routing in its own network</a:t>
            </a:r>
          </a:p>
        </p:txBody>
      </p:sp>
      <p:sp>
        <p:nvSpPr>
          <p:cNvPr id="143367" name="Rectangle 5"/>
          <p:cNvSpPr>
            <a:spLocks noChangeArrowheads="1"/>
          </p:cNvSpPr>
          <p:nvPr/>
        </p:nvSpPr>
        <p:spPr bwMode="auto">
          <a:xfrm>
            <a:off x="1932605" y="1690688"/>
            <a:ext cx="6543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dirty="0">
                <a:latin typeface="Helvetica" pitchFamily="2" charset="0"/>
              </a:rPr>
              <a:t>our routing study thus far - idealized 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all routers identical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network </a:t>
            </a:r>
            <a:r>
              <a:rPr lang="ja-JP" altLang="en-US" sz="2800" dirty="0">
                <a:latin typeface="Helvetica" pitchFamily="2" charset="0"/>
              </a:rPr>
              <a:t>“</a:t>
            </a:r>
            <a:r>
              <a:rPr lang="en-US" altLang="ja-JP" sz="2800" dirty="0">
                <a:latin typeface="Helvetica" pitchFamily="2" charset="0"/>
              </a:rPr>
              <a:t>flat</a:t>
            </a:r>
            <a:r>
              <a:rPr lang="ja-JP" altLang="en-US" sz="2800" dirty="0">
                <a:latin typeface="Helvetica" pitchFamily="2" charset="0"/>
              </a:rPr>
              <a:t>”</a:t>
            </a:r>
            <a:endParaRPr lang="en-US" altLang="ja-JP" sz="2800" dirty="0">
              <a:latin typeface="Helvetica" pitchFamily="2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latin typeface="Helvetica" pitchFamily="2" charset="0"/>
              </a:rPr>
              <a:t>… not</a:t>
            </a:r>
            <a:r>
              <a:rPr lang="en-US" sz="2800" dirty="0">
                <a:latin typeface="Helvetica" pitchFamily="2" charset="0"/>
              </a:rPr>
              <a:t> true in practice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D6017A-5790-EE43-809D-C79CE56B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routing scalable</a:t>
            </a:r>
          </a:p>
        </p:txBody>
      </p:sp>
    </p:spTree>
    <p:extLst>
      <p:ext uri="{BB962C8B-B14F-4D97-AF65-F5344CB8AC3E}">
        <p14:creationId xmlns:p14="http://schemas.microsoft.com/office/powerpoint/2010/main" val="2507491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414163"/>
            <a:ext cx="10515600" cy="9100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Gill Sans MT"/>
              </a:rPr>
              <a:t>aggregate routers into regions known as</a:t>
            </a:r>
            <a:r>
              <a:rPr lang="en-US" dirty="0">
                <a:solidFill>
                  <a:srgbClr val="FF0000"/>
                </a:solidFill>
                <a:cs typeface="Gill Sans MT"/>
              </a:rPr>
              <a:t> </a:t>
            </a:r>
            <a:r>
              <a:rPr lang="ja-JP" altLang="en-US" dirty="0">
                <a:solidFill>
                  <a:srgbClr val="CC0000"/>
                </a:solidFill>
                <a:cs typeface="Gill Sans MT"/>
              </a:rPr>
              <a:t>“</a:t>
            </a:r>
            <a:r>
              <a:rPr lang="en-US" altLang="ja-JP" dirty="0">
                <a:solidFill>
                  <a:srgbClr val="CC0000"/>
                </a:solidFill>
                <a:cs typeface="Gill Sans MT"/>
              </a:rPr>
              <a:t>autonomous systems</a:t>
            </a:r>
            <a:r>
              <a:rPr lang="ja-JP" altLang="en-US" dirty="0">
                <a:solidFill>
                  <a:srgbClr val="CC0000"/>
                </a:solidFill>
                <a:cs typeface="Gill Sans MT"/>
              </a:rPr>
              <a:t>”</a:t>
            </a:r>
            <a:r>
              <a:rPr lang="en-US" altLang="ja-JP" dirty="0">
                <a:solidFill>
                  <a:srgbClr val="CC0000"/>
                </a:solidFill>
                <a:cs typeface="Gill Sans MT"/>
              </a:rPr>
              <a:t> (AS) (a.k.a. “domains”)</a:t>
            </a:r>
            <a:endParaRPr lang="en-US" dirty="0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30149" y="2636396"/>
            <a:ext cx="4711684" cy="340756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0"/>
                </a:solidFill>
              </a:rPr>
              <a:t>inter-AS routing</a:t>
            </a:r>
          </a:p>
          <a:p>
            <a:r>
              <a:rPr lang="en-US" sz="2400" dirty="0"/>
              <a:t>routing among </a:t>
            </a:r>
            <a:r>
              <a:rPr lang="en-US" sz="2400" dirty="0" err="1"/>
              <a:t>AS’es</a:t>
            </a:r>
            <a:endParaRPr lang="en-US" sz="2400" dirty="0"/>
          </a:p>
          <a:p>
            <a:r>
              <a:rPr lang="en-US" sz="2400" dirty="0"/>
              <a:t>gateways perform inter-domain routing as well as intra-domain routing</a:t>
            </a:r>
          </a:p>
          <a:p>
            <a:r>
              <a:rPr lang="en-US" sz="2400" dirty="0">
                <a:solidFill>
                  <a:srgbClr val="C00000"/>
                </a:solidFill>
              </a:rPr>
              <a:t>All networks run the same inter-domain routing protocol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233" y="2540178"/>
            <a:ext cx="5803916" cy="391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dirty="0">
                <a:solidFill>
                  <a:srgbClr val="000090"/>
                </a:solidFill>
                <a:latin typeface="Helvetica" pitchFamily="2" charset="0"/>
                <a:cs typeface="Gill Sans MT"/>
              </a:rPr>
              <a:t>intra-AS routing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Helvetica" pitchFamily="2" charset="0"/>
              </a:rPr>
              <a:t>routing among hosts, routers in same AS (“network”)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Helvetica" pitchFamily="2" charset="0"/>
              </a:rPr>
              <a:t>all routers in the </a:t>
            </a:r>
            <a:r>
              <a:rPr lang="en-US" altLang="ja-JP" sz="2400" dirty="0">
                <a:solidFill>
                  <a:srgbClr val="C00000"/>
                </a:solidFill>
                <a:latin typeface="Helvetica" pitchFamily="2" charset="0"/>
              </a:rPr>
              <a:t>same</a:t>
            </a:r>
            <a:r>
              <a:rPr lang="en-US" altLang="ja-JP" sz="2400" dirty="0">
                <a:latin typeface="Helvetica" pitchFamily="2" charset="0"/>
              </a:rPr>
              <a:t> AS must run </a:t>
            </a:r>
            <a:r>
              <a:rPr lang="en-US" altLang="ja-JP" sz="2400" i="1" dirty="0">
                <a:solidFill>
                  <a:srgbClr val="C00000"/>
                </a:solidFill>
                <a:latin typeface="Helvetica" pitchFamily="2" charset="0"/>
              </a:rPr>
              <a:t>same</a:t>
            </a:r>
            <a:r>
              <a:rPr lang="en-US" altLang="ja-JP" sz="2400" dirty="0">
                <a:latin typeface="Helvetica" pitchFamily="2" charset="0"/>
              </a:rPr>
              <a:t> intra-domain protocol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pitchFamily="2" charset="0"/>
              </a:rPr>
              <a:t>routers in </a:t>
            </a:r>
            <a:r>
              <a:rPr lang="en-US" sz="2400" i="1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  <a:r>
              <a:rPr lang="en-US" sz="2400" dirty="0">
                <a:latin typeface="Helvetica" pitchFamily="2" charset="0"/>
              </a:rPr>
              <a:t> AS can run </a:t>
            </a:r>
            <a:r>
              <a:rPr lang="en-US" sz="2400" i="1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  <a:r>
              <a:rPr lang="en-US" sz="2400" dirty="0">
                <a:latin typeface="Helvetica" pitchFamily="2" charset="0"/>
              </a:rPr>
              <a:t> intra-domain routing protocols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 router</a:t>
            </a:r>
            <a:r>
              <a:rPr lang="en-US" sz="2400" dirty="0">
                <a:latin typeface="Helvetica" pitchFamily="2" charset="0"/>
              </a:rPr>
              <a:t>: at “edge” of its own AS, has link(s) to router(s) in other </a:t>
            </a:r>
            <a:r>
              <a:rPr lang="en-US" sz="2400" dirty="0" err="1">
                <a:latin typeface="Helvetica" pitchFamily="2" charset="0"/>
              </a:rPr>
              <a:t>AS’es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C32EC-83A8-104D-904B-F358F2B3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216845"/>
            <a:ext cx="10515600" cy="1325563"/>
          </a:xfrm>
        </p:spPr>
        <p:txBody>
          <a:bodyPr/>
          <a:lstStyle/>
          <a:p>
            <a:r>
              <a:rPr lang="en-US" dirty="0"/>
              <a:t>Internet’s approach to scalable routing</a:t>
            </a:r>
          </a:p>
        </p:txBody>
      </p:sp>
    </p:spTree>
    <p:extLst>
      <p:ext uri="{BB962C8B-B14F-4D97-AF65-F5344CB8AC3E}">
        <p14:creationId xmlns:p14="http://schemas.microsoft.com/office/powerpoint/2010/main" val="1697596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7" name="Rectangle 5"/>
          <p:cNvSpPr>
            <a:spLocks noChangeArrowheads="1"/>
          </p:cNvSpPr>
          <p:nvPr/>
        </p:nvSpPr>
        <p:spPr bwMode="auto">
          <a:xfrm>
            <a:off x="1932605" y="1690687"/>
            <a:ext cx="8047550" cy="431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dirty="0">
                <a:latin typeface="Helvetica" pitchFamily="2" charset="0"/>
              </a:rPr>
              <a:t>Key principle: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Hierarchy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dirty="0">
                <a:latin typeface="Helvetica" pitchFamily="2" charset="0"/>
              </a:rPr>
              <a:t>… by separation into </a:t>
            </a:r>
            <a:r>
              <a:rPr lang="en-US" sz="2800" dirty="0" err="1">
                <a:latin typeface="Helvetica" pitchFamily="2" charset="0"/>
              </a:rPr>
              <a:t>ASes</a:t>
            </a:r>
            <a:endParaRPr lang="en-US" sz="2800" dirty="0">
              <a:latin typeface="Helvetica" pitchFamily="2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dirty="0">
                <a:latin typeface="Helvetica" pitchFamily="2" charset="0"/>
              </a:rPr>
              <a:t>… within </a:t>
            </a:r>
            <a:r>
              <a:rPr lang="en-US" sz="2800" dirty="0" err="1">
                <a:latin typeface="Helvetica" pitchFamily="2" charset="0"/>
              </a:rPr>
              <a:t>ASes</a:t>
            </a:r>
            <a:r>
              <a:rPr lang="en-US" sz="2800" dirty="0">
                <a:latin typeface="Helvetica" pitchFamily="2" charset="0"/>
              </a:rPr>
              <a:t>, using intra-domain areas.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endParaRPr lang="en-US" sz="2800" dirty="0">
              <a:latin typeface="Helvetica" pitchFamily="2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dirty="0">
                <a:latin typeface="Helvetica" pitchFamily="2" charset="0"/>
              </a:rPr>
              <a:t>Hierarchy enables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autonomy</a:t>
            </a:r>
            <a:r>
              <a:rPr lang="en-US" sz="2800" dirty="0">
                <a:latin typeface="Helvetica" pitchFamily="2" charset="0"/>
              </a:rPr>
              <a:t> of separate regions.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endParaRPr lang="en-US" sz="2800" dirty="0">
              <a:latin typeface="Helvetica" pitchFamily="2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dirty="0">
                <a:latin typeface="Helvetica" pitchFamily="2" charset="0"/>
              </a:rPr>
              <a:t>Compare: federal -&gt; state -&gt; district -&gt; …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D6017A-5790-EE43-809D-C79CE56B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routing scalable</a:t>
            </a:r>
          </a:p>
        </p:txBody>
      </p:sp>
    </p:spTree>
    <p:extLst>
      <p:ext uri="{BB962C8B-B14F-4D97-AF65-F5344CB8AC3E}">
        <p14:creationId xmlns:p14="http://schemas.microsoft.com/office/powerpoint/2010/main" val="286126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A3E2AD-6B08-5A4A-AB39-DC16002A5A29}"/>
              </a:ext>
            </a:extLst>
          </p:cNvPr>
          <p:cNvSpPr txBox="1"/>
          <p:nvPr/>
        </p:nvSpPr>
        <p:spPr>
          <a:xfrm>
            <a:off x="3340003" y="614617"/>
            <a:ext cx="5346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Routing protocols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5FD51-76AD-544C-B469-C865C0350AE2}"/>
              </a:ext>
            </a:extLst>
          </p:cNvPr>
          <p:cNvSpPr txBox="1"/>
          <p:nvPr/>
        </p:nvSpPr>
        <p:spPr>
          <a:xfrm>
            <a:off x="409303" y="2261469"/>
            <a:ext cx="321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Link state 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OSPF, IS-IS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4D4F6A-0A11-A740-90D1-39D4736EEA76}"/>
              </a:ext>
            </a:extLst>
          </p:cNvPr>
          <p:cNvCxnSpPr/>
          <p:nvPr/>
        </p:nvCxnSpPr>
        <p:spPr>
          <a:xfrm flipH="1">
            <a:off x="2708366" y="1345059"/>
            <a:ext cx="1942011" cy="7488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ABADBD-6FC0-EE49-A608-7162BA1F75FA}"/>
              </a:ext>
            </a:extLst>
          </p:cNvPr>
          <p:cNvCxnSpPr>
            <a:cxnSpLocks/>
          </p:cNvCxnSpPr>
          <p:nvPr/>
        </p:nvCxnSpPr>
        <p:spPr>
          <a:xfrm flipH="1">
            <a:off x="6013268" y="1428851"/>
            <a:ext cx="1" cy="8326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1ECE50-5E4A-7C4E-93D7-E940587D29D2}"/>
              </a:ext>
            </a:extLst>
          </p:cNvPr>
          <p:cNvSpPr txBox="1"/>
          <p:nvPr/>
        </p:nvSpPr>
        <p:spPr>
          <a:xfrm>
            <a:off x="3902933" y="2555550"/>
            <a:ext cx="386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Distance vector 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RIP, IGRP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BD12D-710E-4B4A-94D6-98715EBC3BB4}"/>
              </a:ext>
            </a:extLst>
          </p:cNvPr>
          <p:cNvSpPr txBox="1"/>
          <p:nvPr/>
        </p:nvSpPr>
        <p:spPr>
          <a:xfrm>
            <a:off x="409304" y="4100444"/>
            <a:ext cx="68362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Intra-AS protocols</a:t>
            </a:r>
          </a:p>
          <a:p>
            <a:pPr marL="285750" indent="-285750" algn="l">
              <a:buFontTx/>
              <a:buChar char="-"/>
            </a:pPr>
            <a:r>
              <a:rPr lang="en-US" sz="2800" dirty="0">
                <a:latin typeface="Helvetica" pitchFamily="2" charset="0"/>
              </a:rPr>
              <a:t>same protocol within an AS</a:t>
            </a:r>
          </a:p>
          <a:p>
            <a:pPr marL="285750" indent="-285750" algn="l">
              <a:buFontTx/>
              <a:buChar char="-"/>
            </a:pPr>
            <a:r>
              <a:rPr lang="en-US" sz="2800" dirty="0">
                <a:latin typeface="Helvetica" pitchFamily="2" charset="0"/>
              </a:rPr>
              <a:t>different algorithms across </a:t>
            </a:r>
            <a:r>
              <a:rPr lang="en-US" sz="2800" dirty="0" err="1">
                <a:latin typeface="Helvetica" pitchFamily="2" charset="0"/>
              </a:rPr>
              <a:t>ASes</a:t>
            </a:r>
            <a:endParaRPr lang="en-US" sz="2800" dirty="0">
              <a:latin typeface="Helvetica" pitchFamily="2" charset="0"/>
            </a:endParaRPr>
          </a:p>
          <a:p>
            <a:pPr marL="285750" indent="-285750" algn="l">
              <a:buFontTx/>
              <a:buChar char="-"/>
            </a:pPr>
            <a:r>
              <a:rPr lang="en-US" sz="2800" dirty="0">
                <a:latin typeface="Helvetica" pitchFamily="2" charset="0"/>
              </a:rPr>
              <a:t>(semi-)global view of the network</a:t>
            </a:r>
          </a:p>
          <a:p>
            <a:pPr marL="285750" indent="-285750" algn="l">
              <a:buFontTx/>
              <a:buChar char="-"/>
            </a:pPr>
            <a:r>
              <a:rPr lang="en-US" sz="2800" dirty="0">
                <a:latin typeface="Helvetica" pitchFamily="2" charset="0"/>
              </a:rPr>
              <a:t>Also called interior gateway protocols (IGP)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2D00D0B-A824-A049-A988-C8B474B37FFB}"/>
              </a:ext>
            </a:extLst>
          </p:cNvPr>
          <p:cNvSpPr/>
          <p:nvPr/>
        </p:nvSpPr>
        <p:spPr>
          <a:xfrm rot="5400000">
            <a:off x="3703919" y="-70947"/>
            <a:ext cx="669073" cy="746789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748ED-E10B-FB44-BD5E-7B17AB4A8477}"/>
              </a:ext>
            </a:extLst>
          </p:cNvPr>
          <p:cNvCxnSpPr>
            <a:cxnSpLocks/>
          </p:cNvCxnSpPr>
          <p:nvPr/>
        </p:nvCxnSpPr>
        <p:spPr>
          <a:xfrm flipH="1" flipV="1">
            <a:off x="7098231" y="1422484"/>
            <a:ext cx="2157281" cy="7520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0E66FD-5663-BA4C-B090-B7ACB4A10D69}"/>
              </a:ext>
            </a:extLst>
          </p:cNvPr>
          <p:cNvSpPr txBox="1"/>
          <p:nvPr/>
        </p:nvSpPr>
        <p:spPr>
          <a:xfrm>
            <a:off x="8052568" y="2353423"/>
            <a:ext cx="386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Path vector </a:t>
            </a:r>
            <a:r>
              <a:rPr lang="en-US" sz="2400" dirty="0">
                <a:latin typeface="Helvetica" pitchFamily="2" charset="0"/>
              </a:rPr>
              <a:t>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BGP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30AA213-1AF0-AF4D-89B1-CF8891F22E92}"/>
              </a:ext>
            </a:extLst>
          </p:cNvPr>
          <p:cNvSpPr/>
          <p:nvPr/>
        </p:nvSpPr>
        <p:spPr>
          <a:xfrm rot="5400000">
            <a:off x="9590871" y="1991235"/>
            <a:ext cx="669073" cy="33660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554CD-A9B7-5443-9599-10D851B4413E}"/>
              </a:ext>
            </a:extLst>
          </p:cNvPr>
          <p:cNvSpPr txBox="1"/>
          <p:nvPr/>
        </p:nvSpPr>
        <p:spPr>
          <a:xfrm>
            <a:off x="7433190" y="4078142"/>
            <a:ext cx="4499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Inter-AS protocols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common across </a:t>
            </a:r>
            <a:r>
              <a:rPr lang="en-US" sz="2800" dirty="0" err="1">
                <a:latin typeface="Helvetica" pitchFamily="2" charset="0"/>
              </a:rPr>
              <a:t>Ases</a:t>
            </a:r>
            <a:endParaRPr lang="en-US" sz="2800" dirty="0">
              <a:latin typeface="Helvetica" pitchFamily="2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each AS knows little about the others</a:t>
            </a:r>
          </a:p>
        </p:txBody>
      </p:sp>
    </p:spTree>
    <p:extLst>
      <p:ext uri="{BB962C8B-B14F-4D97-AF65-F5344CB8AC3E}">
        <p14:creationId xmlns:p14="http://schemas.microsoft.com/office/powerpoint/2010/main" val="5850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2" grpId="0"/>
      <p:bldP spid="13" grpId="0" animBg="1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7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Network-layer functions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9474" y="2001353"/>
            <a:ext cx="4184626" cy="1308577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2400" i="1" dirty="0">
                <a:solidFill>
                  <a:srgbClr val="000099"/>
                </a:solidFill>
              </a:rPr>
              <a:t>forwarding:</a:t>
            </a:r>
            <a:r>
              <a:rPr lang="en-US" sz="2400" dirty="0"/>
              <a:t> move packets from router</a:t>
            </a:r>
            <a:r>
              <a:rPr lang="ja-JP" altLang="en-US" sz="2400" dirty="0"/>
              <a:t>’</a:t>
            </a:r>
            <a:r>
              <a:rPr lang="en-US" altLang="ja-JP" sz="2400" dirty="0"/>
              <a:t>s input to appropriate router output</a:t>
            </a:r>
          </a:p>
          <a:p>
            <a:pPr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6428355" y="2211505"/>
            <a:ext cx="2888003" cy="69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sz="3600" i="1" dirty="0">
                <a:solidFill>
                  <a:srgbClr val="000090"/>
                </a:solidFill>
                <a:latin typeface="Helvetica" pitchFamily="2" charset="0"/>
              </a:rPr>
              <a:t>data plane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Helvetica" pitchFamily="2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Helvetica" pitchFamily="2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465818" y="3342608"/>
            <a:ext cx="3293068" cy="81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defRPr/>
            </a:pPr>
            <a:r>
              <a:rPr lang="en-US" sz="3600" i="1" dirty="0">
                <a:solidFill>
                  <a:srgbClr val="000099"/>
                </a:solidFill>
                <a:latin typeface="Helvetica" pitchFamily="2" charset="0"/>
              </a:rPr>
              <a:t>control</a:t>
            </a:r>
            <a:r>
              <a:rPr lang="en-US" sz="3600" b="1" i="1" dirty="0">
                <a:solidFill>
                  <a:srgbClr val="000099"/>
                </a:solidFill>
                <a:latin typeface="Helvetica" pitchFamily="2" charset="0"/>
              </a:rPr>
              <a:t> </a:t>
            </a:r>
            <a:r>
              <a:rPr lang="en-US" sz="3600" i="1" dirty="0">
                <a:solidFill>
                  <a:srgbClr val="000099"/>
                </a:solidFill>
                <a:latin typeface="Helvetica" pitchFamily="2" charset="0"/>
              </a:rPr>
              <a:t>plane</a:t>
            </a:r>
            <a:endParaRPr lang="en-US" sz="3600" i="1" dirty="0">
              <a:latin typeface="Helvetica" pitchFamily="2" charset="0"/>
            </a:endParaRP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Helvetica" pitchFamily="2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Helvetic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0449" y="4426071"/>
            <a:ext cx="862409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C0000"/>
                </a:solidFill>
                <a:latin typeface="Helvetica" pitchFamily="2" charset="0"/>
                <a:cs typeface="Gill Sans MT"/>
              </a:rPr>
              <a:t>Two approaches to structuring network control plane:</a:t>
            </a:r>
          </a:p>
          <a:p>
            <a:pPr marL="346075" indent="-346075"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  <a:cs typeface="Gill Sans MT"/>
              </a:rPr>
              <a:t>per-router control (traditional)</a:t>
            </a:r>
          </a:p>
          <a:p>
            <a:pPr marL="346075" indent="-346075"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  <a:cs typeface="Gill Sans MT"/>
              </a:rPr>
              <a:t>logically centralized control (software defined networking)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05672" y="1480084"/>
            <a:ext cx="7553214" cy="57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spcBef>
                <a:spcPts val="600"/>
              </a:spcBef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Helvetica" pitchFamily="2" charset="0"/>
              </a:rPr>
              <a:t>Recall: two network-layer functions: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147952" y="3135187"/>
            <a:ext cx="4184626" cy="132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i="1" dirty="0">
                <a:solidFill>
                  <a:srgbClr val="000099"/>
                </a:solidFill>
                <a:latin typeface="Helvetica" pitchFamily="2" charset="0"/>
              </a:rPr>
              <a:t>routing:</a:t>
            </a:r>
            <a:r>
              <a:rPr lang="en-US" sz="2400" dirty="0">
                <a:latin typeface="Helvetica" pitchFamily="2" charset="0"/>
              </a:rPr>
              <a:t> determine route taken by packets from source to destination</a:t>
            </a:r>
          </a:p>
          <a:p>
            <a:pPr>
              <a:buFont typeface="Wingdings" charset="0"/>
              <a:buNone/>
              <a:defRPr/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73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  <p:bldP spid="45062" grpId="0"/>
      <p:bldP spid="2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reeform 2"/>
          <p:cNvSpPr>
            <a:spLocks/>
          </p:cNvSpPr>
          <p:nvPr/>
        </p:nvSpPr>
        <p:spPr bwMode="auto">
          <a:xfrm>
            <a:off x="4116389" y="5766426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4746625" y="5918826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35501" y="6104563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48201" y="6210927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665789" y="6404601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326189" y="5950577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610225" y="6104563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937376" y="6133139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80125" y="5918826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28" name="Group 7"/>
          <p:cNvGrpSpPr>
            <a:grpSpLocks/>
          </p:cNvGrpSpPr>
          <p:nvPr/>
        </p:nvGrpSpPr>
        <p:grpSpPr bwMode="auto">
          <a:xfrm>
            <a:off x="5205413" y="6344277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/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/>
            <p:cNvSpPr/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/>
            <p:cNvSpPr/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6" name="Freeform 325"/>
            <p:cNvSpPr/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" name="Freeform 326"/>
            <p:cNvSpPr/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2" name="Straight Connector 321"/>
            <p:cNvCxnSpPr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9" name="Group 327"/>
          <p:cNvGrpSpPr>
            <a:grpSpLocks/>
          </p:cNvGrpSpPr>
          <p:nvPr/>
        </p:nvGrpSpPr>
        <p:grpSpPr bwMode="auto">
          <a:xfrm>
            <a:off x="5900738" y="5802938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4" name="Freeform 333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5" name="Freeform 33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6" name="Straight Connector 335"/>
            <p:cNvCxnSpPr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0" name="Group 337"/>
          <p:cNvGrpSpPr>
            <a:grpSpLocks/>
          </p:cNvGrpSpPr>
          <p:nvPr/>
        </p:nvGrpSpPr>
        <p:grpSpPr bwMode="auto">
          <a:xfrm>
            <a:off x="6543676" y="6256963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/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/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4" name="Freeform 343"/>
            <p:cNvSpPr/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5" name="Freeform 344"/>
            <p:cNvSpPr/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6" name="Straight Connector 345"/>
            <p:cNvCxnSpPr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1" name="Group 347"/>
          <p:cNvGrpSpPr>
            <a:grpSpLocks/>
          </p:cNvGrpSpPr>
          <p:nvPr/>
        </p:nvGrpSpPr>
        <p:grpSpPr bwMode="auto">
          <a:xfrm>
            <a:off x="7265988" y="5942638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4" name="Freeform 35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5" name="Freeform 35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56" name="Straight Connector 355"/>
            <p:cNvCxnSpPr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2" name="Group 357"/>
          <p:cNvGrpSpPr>
            <a:grpSpLocks/>
          </p:cNvGrpSpPr>
          <p:nvPr/>
        </p:nvGrpSpPr>
        <p:grpSpPr bwMode="auto">
          <a:xfrm>
            <a:off x="4238625" y="5988677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/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/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4" name="Freeform 363"/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Freeform 364"/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66" name="Straight Connector 365"/>
            <p:cNvCxnSpPr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281805" y="2660292"/>
            <a:ext cx="5270058" cy="3804634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413" y="4829175"/>
              <a:ext cx="1220787" cy="9207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350" y="4916488"/>
              <a:ext cx="925513" cy="75723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7963" y="4937125"/>
              <a:ext cx="725487" cy="110013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538" y="4956175"/>
              <a:ext cx="514350" cy="5778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075" y="4919663"/>
              <a:ext cx="593725" cy="121602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113" y="2580876"/>
                <a:ext cx="1027112" cy="108307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6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1813" y="3602038"/>
                <a:ext cx="1027112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175" y="2805113"/>
                <a:ext cx="20638" cy="202088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7813" y="2805113"/>
                <a:ext cx="4762" cy="19764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72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4" name="Freeform 373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5" name="Freeform 374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76" name="Straight Connector 375"/>
                <p:cNvCxnSpPr>
                  <a:endCxn id="371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550" y="3321180"/>
                <a:ext cx="1059" cy="153657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47" name="Picture 86" descr="router_top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49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8757" y="3719873"/>
                  <a:ext cx="568304" cy="22538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8757" y="3719873"/>
                  <a:ext cx="568304" cy="1114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8757" y="3605971"/>
                  <a:ext cx="568304" cy="22538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061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8757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313" y="3697288"/>
                <a:ext cx="498475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6788" y="3262991"/>
                <a:ext cx="4762" cy="168842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3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256" y="1690004"/>
                  <a:ext cx="1194331" cy="3151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4476" y="1735026"/>
                  <a:ext cx="1198111" cy="1125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 bwMode="auto">
                <a:xfrm flipV="1">
                  <a:off x="2184476" y="1574638"/>
                  <a:ext cx="1194331" cy="31514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0619" y="1670308"/>
                  <a:ext cx="582047" cy="15757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/>
                <p:cNvSpPr/>
                <p:nvPr/>
              </p:nvSpPr>
              <p:spPr bwMode="auto">
                <a:xfrm>
                  <a:off x="2430146" y="1630915"/>
                  <a:ext cx="702992" cy="10973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4" name="Freeform 383"/>
                <p:cNvSpPr/>
                <p:nvPr/>
              </p:nvSpPr>
              <p:spPr bwMode="auto">
                <a:xfrm>
                  <a:off x="2891248" y="1723770"/>
                  <a:ext cx="260786" cy="9567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5" name="Freeform 384"/>
                <p:cNvSpPr/>
                <p:nvPr/>
              </p:nvSpPr>
              <p:spPr bwMode="auto">
                <a:xfrm>
                  <a:off x="2418806" y="1726585"/>
                  <a:ext cx="253230" cy="92856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6" name="Straight Connector 385"/>
                <p:cNvCxnSpPr>
                  <a:endCxn id="381" idx="2"/>
                </p:cNvCxnSpPr>
                <p:nvPr/>
              </p:nvCxnSpPr>
              <p:spPr bwMode="auto">
                <a:xfrm flipH="1" flipV="1">
                  <a:off x="2184476" y="1732213"/>
                  <a:ext cx="3781" cy="12099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 bwMode="auto">
                <a:xfrm flipH="1" flipV="1">
                  <a:off x="3378806" y="1729398"/>
                  <a:ext cx="3781" cy="120996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/>
            <p:cNvGrpSpPr/>
            <p:nvPr/>
          </p:nvGrpSpPr>
          <p:grpSpPr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2015" y="2642002"/>
                <a:ext cx="5573" cy="221416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8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8758" y="3719830"/>
                  <a:ext cx="568303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8758" y="3719830"/>
                  <a:ext cx="568303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8758" y="3605903"/>
                  <a:ext cx="568303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8758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350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99" y="2640496"/>
                <a:ext cx="14026" cy="23093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3" name="Freeform 462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4" name="Freeform 463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65" name="Straight Connector 464"/>
                <p:cNvCxnSpPr>
                  <a:endCxn id="460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3925" y="3268195"/>
                <a:ext cx="6350" cy="158117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187" name="Picture 469" descr="router_top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189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757" y="3719830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757" y="3719830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757" y="3605903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757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038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/>
              <p:cNvCxnSpPr>
                <a:stCxn id="47187" idx="1"/>
              </p:cNvCxnSpPr>
              <p:nvPr/>
            </p:nvCxnSpPr>
            <p:spPr bwMode="auto">
              <a:xfrm>
                <a:off x="5491163" y="3316941"/>
                <a:ext cx="6350" cy="16328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9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5" y="2845840"/>
                <a:ext cx="0" cy="199920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60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757" y="3719828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757" y="3719828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757" y="3605903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1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757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288" y="3609696"/>
                <a:ext cx="498475" cy="12387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366" y="2818589"/>
                <a:ext cx="9397" cy="21261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41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7075" y="1689925"/>
                  <a:ext cx="1196381" cy="3149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3302" y="1734915"/>
                  <a:ext cx="1200154" cy="11247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/>
                <p:cNvSpPr/>
                <p:nvPr/>
              </p:nvSpPr>
              <p:spPr bwMode="auto">
                <a:xfrm flipV="1">
                  <a:off x="2183302" y="1574638"/>
                  <a:ext cx="1196379" cy="31493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89000" y="1670242"/>
                  <a:ext cx="584982" cy="157466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/>
                <p:cNvSpPr/>
                <p:nvPr/>
              </p:nvSpPr>
              <p:spPr bwMode="auto">
                <a:xfrm>
                  <a:off x="2428615" y="1630876"/>
                  <a:ext cx="705752" cy="109663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1" name="Freeform 520"/>
                <p:cNvSpPr/>
                <p:nvPr/>
              </p:nvSpPr>
              <p:spPr bwMode="auto">
                <a:xfrm>
                  <a:off x="2892827" y="1723667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2" name="Freeform 521"/>
                <p:cNvSpPr/>
                <p:nvPr/>
              </p:nvSpPr>
              <p:spPr bwMode="auto">
                <a:xfrm>
                  <a:off x="2417294" y="1726480"/>
                  <a:ext cx="252861" cy="9279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23" name="Straight Connector 522"/>
                <p:cNvCxnSpPr>
                  <a:endCxn id="518" idx="2"/>
                </p:cNvCxnSpPr>
                <p:nvPr/>
              </p:nvCxnSpPr>
              <p:spPr bwMode="auto">
                <a:xfrm flipH="1" flipV="1">
                  <a:off x="2183302" y="1732104"/>
                  <a:ext cx="3773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 bwMode="auto">
                <a:xfrm flipH="1" flipV="1">
                  <a:off x="3379681" y="1729291"/>
                  <a:ext cx="3775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644128" y="414954"/>
            <a:ext cx="611577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400" dirty="0">
                <a:latin typeface="Helvetica" pitchFamily="2" charset="0"/>
              </a:rPr>
              <a:t>Per-router control plane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352233" y="3016012"/>
            <a:ext cx="5112820" cy="879389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347"/>
              <a:ext cx="954705" cy="491476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876446" y="783191"/>
              <a:ext cx="941284" cy="478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dirty="0">
                  <a:latin typeface="Helvetica" pitchFamily="2" charset="0"/>
                </a:rPr>
                <a:t>Routing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dirty="0">
                  <a:latin typeface="Helvetica" pitchFamily="2" charset="0"/>
                </a:rPr>
                <a:t>Algorithm</a:t>
              </a:r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714" y="807908"/>
              <a:ext cx="1517851" cy="21337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0618" y="1201670"/>
              <a:ext cx="797027" cy="27926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4666" y="894080"/>
              <a:ext cx="893541" cy="51062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0837" y="800746"/>
              <a:ext cx="1695897" cy="130795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622" y="894080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329" y="140470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082" y="70734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3571953" y="1402071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560" y="1106261"/>
              <a:ext cx="2738615" cy="33877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124" y="985095"/>
              <a:ext cx="2561498" cy="46912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2124" y="1509221"/>
              <a:ext cx="1580205" cy="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7500" y="1083737"/>
              <a:ext cx="751103" cy="397197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2041479" y="1154626"/>
            <a:ext cx="82090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Individual routing algorithm components </a:t>
            </a:r>
            <a:r>
              <a:rPr lang="en-US" sz="2400" i="1" dirty="0">
                <a:solidFill>
                  <a:srgbClr val="000090"/>
                </a:solidFill>
                <a:latin typeface="Helvetica" pitchFamily="2" charset="0"/>
              </a:rPr>
              <a:t>in each and every router </a:t>
            </a:r>
            <a:r>
              <a:rPr lang="en-US" sz="2400" dirty="0">
                <a:latin typeface="Helvetica" pitchFamily="2" charset="0"/>
              </a:rPr>
              <a:t>interact with each other in control plane to compute forwarding tables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081338" y="3404226"/>
            <a:ext cx="6382224" cy="1053316"/>
            <a:chOff x="1557338" y="3074988"/>
            <a:chExt cx="6382224" cy="1053316"/>
          </a:xfrm>
        </p:grpSpPr>
        <p:sp>
          <p:nvSpPr>
            <p:cNvPr id="47115" name="TextBox 232"/>
            <p:cNvSpPr txBox="1">
              <a:spLocks noChangeArrowheads="1"/>
            </p:cNvSpPr>
            <p:nvPr/>
          </p:nvSpPr>
          <p:spPr bwMode="auto">
            <a:xfrm>
              <a:off x="7279489" y="3651250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>
                  <a:latin typeface="Helvetica" pitchFamily="2" charset="0"/>
                </a:rPr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>
                  <a:latin typeface="Helvetica" pitchFamily="2" charset="0"/>
                </a:rPr>
                <a:t>plane</a:t>
              </a:r>
            </a:p>
          </p:txBody>
        </p:sp>
        <p:sp>
          <p:nvSpPr>
            <p:cNvPr id="47116" name="TextBox 233"/>
            <p:cNvSpPr txBox="1">
              <a:spLocks noChangeArrowheads="1"/>
            </p:cNvSpPr>
            <p:nvPr/>
          </p:nvSpPr>
          <p:spPr bwMode="auto">
            <a:xfrm>
              <a:off x="7217890" y="3074988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>
                  <a:latin typeface="Helvetica" pitchFamily="2" charset="0"/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>
                  <a:latin typeface="Helvetica" pitchFamily="2" charset="0"/>
                </a:rPr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353357" y="4031985"/>
            <a:ext cx="5126173" cy="1120753"/>
            <a:chOff x="-4746102" y="4471477"/>
            <a:chExt cx="5126173" cy="1120753"/>
          </a:xfrm>
        </p:grpSpPr>
        <p:pic>
          <p:nvPicPr>
            <p:cNvPr id="47268" name="Picture 10" descr="fig42_tabl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251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5837" y="3912034"/>
                  <a:ext cx="425539" cy="33014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latin typeface="Helvetica" pitchFamily="2" charset="0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074" y="4004093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074" y="4067582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019" y="4004093"/>
                  <a:ext cx="1587" cy="23808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20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5838" y="3911941"/>
                  <a:ext cx="425538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latin typeface="Helvetica" pitchFamily="2" charset="0"/>
                  </a:endParaRPr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074" y="4004018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074" y="4067519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019" y="4004018"/>
                  <a:ext cx="1588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91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5837" y="3911941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latin typeface="Helvetica" pitchFamily="2" charset="0"/>
                  </a:endParaRPr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074" y="40040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074" y="4067519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019" y="4004018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2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5837" y="3911940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latin typeface="Helvetica" pitchFamily="2" charset="0"/>
                  </a:endParaRPr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074" y="4004017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074" y="40675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019" y="4004017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/>
          <p:nvPr/>
        </p:nvGrpSpPr>
        <p:grpSpPr>
          <a:xfrm>
            <a:off x="3806488" y="3212143"/>
            <a:ext cx="4437063" cy="1906161"/>
            <a:chOff x="-4267279" y="3655204"/>
            <a:chExt cx="4437063" cy="1906161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6968"/>
              <a:ext cx="0" cy="422275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-2808366" y="4361550"/>
              <a:ext cx="154" cy="87216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 bwMode="auto">
            <a:xfrm>
              <a:off x="-2006807" y="3655204"/>
              <a:ext cx="6479" cy="1576923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>
              <a:stCxn id="468" idx="0"/>
            </p:cNvCxnSpPr>
            <p:nvPr/>
          </p:nvCxnSpPr>
          <p:spPr bwMode="auto">
            <a:xfrm>
              <a:off x="-823524" y="4656511"/>
              <a:ext cx="5883" cy="90485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/>
            <p:nvPr/>
          </p:nvCxnSpPr>
          <p:spPr bwMode="auto">
            <a:xfrm flipH="1">
              <a:off x="166609" y="3798581"/>
              <a:ext cx="3175" cy="1399277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01232" y="1690688"/>
            <a:ext cx="9335665" cy="42746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i="1" dirty="0">
                <a:solidFill>
                  <a:srgbClr val="CC0000"/>
                </a:solidFill>
              </a:rPr>
              <a:t>Routing protocol goal:</a:t>
            </a:r>
            <a:r>
              <a:rPr lang="en-US" sz="3200" dirty="0"/>
              <a:t> </a:t>
            </a:r>
            <a:r>
              <a:rPr lang="en-US" dirty="0"/>
              <a:t>determine “good” paths (equivalently, routes), from sending hosts to receiving host, through network of routers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+mn-cs"/>
              </a:rPr>
              <a:t>path: sequence of routers packets will traverse in going from given initial source host to given final destination host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cs typeface="+mn-cs"/>
              </a:rPr>
              <a:t>“good”: least “cost”, “fastest”, “least congested”</a:t>
            </a:r>
            <a:endParaRPr lang="en-US" sz="2400" dirty="0"/>
          </a:p>
          <a:p>
            <a:pPr>
              <a:lnSpc>
                <a:spcPct val="100000"/>
              </a:lnSpc>
              <a:defRPr/>
            </a:pPr>
            <a:r>
              <a:rPr lang="en-US" dirty="0">
                <a:cs typeface="+mn-cs"/>
              </a:rPr>
              <a:t>routing: a “top-10” networking challenge!</a:t>
            </a:r>
            <a:endParaRPr lang="en-US" sz="3200" dirty="0"/>
          </a:p>
        </p:txBody>
      </p:sp>
      <p:sp>
        <p:nvSpPr>
          <p:cNvPr id="2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EEAAD1-1239-034A-BDA1-655EC4F8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r>
              <a:rPr lang="en-US" altLang="ja-JP" dirty="0"/>
              <a:t>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4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E0A60C-D307-45B2-B1E7-250BD3F8CC11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4724401" y="1406525"/>
            <a:ext cx="3571875" cy="2236788"/>
            <a:chOff x="3162" y="1071"/>
            <a:chExt cx="2250" cy="1409"/>
          </a:xfrm>
        </p:grpSpPr>
        <p:sp>
          <p:nvSpPr>
            <p:cNvPr id="18438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44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45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46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49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50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51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54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55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56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59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60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61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64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65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66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69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70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79" name="Group 44"/>
            <p:cNvGrpSpPr>
              <a:grpSpLocks/>
            </p:cNvGrpSpPr>
            <p:nvPr/>
          </p:nvGrpSpPr>
          <p:grpSpPr bwMode="auto">
            <a:xfrm>
              <a:off x="3289" y="1748"/>
              <a:ext cx="201" cy="252"/>
              <a:chOff x="2956" y="2429"/>
              <a:chExt cx="204" cy="252"/>
            </a:xfrm>
          </p:grpSpPr>
          <p:sp>
            <p:nvSpPr>
              <p:cNvPr id="18505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8506" name="Text Box 46"/>
              <p:cNvSpPr txBox="1">
                <a:spLocks noChangeArrowheads="1"/>
              </p:cNvSpPr>
              <p:nvPr/>
            </p:nvSpPr>
            <p:spPr bwMode="auto">
              <a:xfrm>
                <a:off x="2956" y="2429"/>
                <a:ext cx="20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80" name="Group 47"/>
            <p:cNvGrpSpPr>
              <a:grpSpLocks/>
            </p:cNvGrpSpPr>
            <p:nvPr/>
          </p:nvGrpSpPr>
          <p:grpSpPr bwMode="auto">
            <a:xfrm>
              <a:off x="4463" y="2132"/>
              <a:ext cx="189" cy="252"/>
              <a:chOff x="2962" y="2429"/>
              <a:chExt cx="192" cy="252"/>
            </a:xfrm>
          </p:grpSpPr>
          <p:sp>
            <p:nvSpPr>
              <p:cNvPr id="18503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8504" name="Text Box 49"/>
              <p:cNvSpPr txBox="1">
                <a:spLocks noChangeArrowheads="1"/>
              </p:cNvSpPr>
              <p:nvPr/>
            </p:nvSpPr>
            <p:spPr bwMode="auto">
              <a:xfrm>
                <a:off x="2962" y="2429"/>
                <a:ext cx="19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81" name="Group 50"/>
            <p:cNvGrpSpPr>
              <a:grpSpLocks/>
            </p:cNvGrpSpPr>
            <p:nvPr/>
          </p:nvGrpSpPr>
          <p:grpSpPr bwMode="auto">
            <a:xfrm>
              <a:off x="3776" y="2099"/>
              <a:ext cx="200" cy="291"/>
              <a:chOff x="2957" y="2399"/>
              <a:chExt cx="201" cy="291"/>
            </a:xfrm>
          </p:grpSpPr>
          <p:sp>
            <p:nvSpPr>
              <p:cNvPr id="18501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8502" name="Text Box 52"/>
              <p:cNvSpPr txBox="1">
                <a:spLocks noChangeArrowheads="1"/>
              </p:cNvSpPr>
              <p:nvPr/>
            </p:nvSpPr>
            <p:spPr bwMode="auto">
              <a:xfrm>
                <a:off x="2957" y="2399"/>
                <a:ext cx="20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x</a:t>
                </a:r>
              </a:p>
            </p:txBody>
          </p:sp>
        </p:grpSp>
        <p:grpSp>
          <p:nvGrpSpPr>
            <p:cNvPr id="18482" name="Group 53"/>
            <p:cNvGrpSpPr>
              <a:grpSpLocks/>
            </p:cNvGrpSpPr>
            <p:nvPr/>
          </p:nvGrpSpPr>
          <p:grpSpPr bwMode="auto"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18499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8500" name="Text Box 55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83" name="Group 56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18497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8498" name="Text Box 58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84" name="Group 59"/>
            <p:cNvGrpSpPr>
              <a:grpSpLocks/>
            </p:cNvGrpSpPr>
            <p:nvPr/>
          </p:nvGrpSpPr>
          <p:grpSpPr bwMode="auto">
            <a:xfrm>
              <a:off x="5031" y="1760"/>
              <a:ext cx="193" cy="291"/>
              <a:chOff x="2959" y="2399"/>
              <a:chExt cx="195" cy="291"/>
            </a:xfrm>
          </p:grpSpPr>
          <p:sp>
            <p:nvSpPr>
              <p:cNvPr id="18495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8496" name="Text Box 61"/>
              <p:cNvSpPr txBox="1">
                <a:spLocks noChangeArrowheads="1"/>
              </p:cNvSpPr>
              <p:nvPr/>
            </p:nvSpPr>
            <p:spPr bwMode="auto">
              <a:xfrm>
                <a:off x="2959" y="2399"/>
                <a:ext cx="19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z</a:t>
                </a:r>
              </a:p>
            </p:txBody>
          </p:sp>
        </p:grpSp>
        <p:sp>
          <p:nvSpPr>
            <p:cNvPr id="18485" name="Text Box 62"/>
            <p:cNvSpPr txBox="1">
              <a:spLocks noChangeArrowheads="1"/>
            </p:cNvSpPr>
            <p:nvPr/>
          </p:nvSpPr>
          <p:spPr bwMode="auto">
            <a:xfrm>
              <a:off x="3496" y="1571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86" name="Text Box 63"/>
            <p:cNvSpPr txBox="1">
              <a:spLocks noChangeArrowheads="1"/>
            </p:cNvSpPr>
            <p:nvPr/>
          </p:nvSpPr>
          <p:spPr bwMode="auto">
            <a:xfrm>
              <a:off x="3844" y="179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87" name="Text Box 64"/>
            <p:cNvSpPr txBox="1">
              <a:spLocks noChangeArrowheads="1"/>
            </p:cNvSpPr>
            <p:nvPr/>
          </p:nvSpPr>
          <p:spPr bwMode="auto">
            <a:xfrm>
              <a:off x="3408" y="200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88" name="Text Box 65"/>
            <p:cNvSpPr txBox="1">
              <a:spLocks noChangeArrowheads="1"/>
            </p:cNvSpPr>
            <p:nvPr/>
          </p:nvSpPr>
          <p:spPr bwMode="auto">
            <a:xfrm>
              <a:off x="4228" y="188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89" name="Text Box 66"/>
            <p:cNvSpPr txBox="1">
              <a:spLocks noChangeArrowheads="1"/>
            </p:cNvSpPr>
            <p:nvPr/>
          </p:nvSpPr>
          <p:spPr bwMode="auto">
            <a:xfrm>
              <a:off x="4164" y="2237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90" name="Text Box 67"/>
            <p:cNvSpPr txBox="1">
              <a:spLocks noChangeArrowheads="1"/>
            </p:cNvSpPr>
            <p:nvPr/>
          </p:nvSpPr>
          <p:spPr bwMode="auto">
            <a:xfrm>
              <a:off x="4524" y="180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91" name="Text Box 68"/>
            <p:cNvSpPr txBox="1">
              <a:spLocks noChangeArrowheads="1"/>
            </p:cNvSpPr>
            <p:nvPr/>
          </p:nvSpPr>
          <p:spPr bwMode="auto">
            <a:xfrm>
              <a:off x="4885" y="2072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92" name="Text Box 69"/>
            <p:cNvSpPr txBox="1">
              <a:spLocks noChangeArrowheads="1"/>
            </p:cNvSpPr>
            <p:nvPr/>
          </p:nvSpPr>
          <p:spPr bwMode="auto">
            <a:xfrm>
              <a:off x="4858" y="153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93" name="Text Box 70"/>
            <p:cNvSpPr txBox="1">
              <a:spLocks noChangeArrowheads="1"/>
            </p:cNvSpPr>
            <p:nvPr/>
          </p:nvSpPr>
          <p:spPr bwMode="auto">
            <a:xfrm>
              <a:off x="4123" y="138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94" name="Text Box 71"/>
            <p:cNvSpPr txBox="1">
              <a:spLocks noChangeArrowheads="1"/>
            </p:cNvSpPr>
            <p:nvPr/>
          </p:nvSpPr>
          <p:spPr bwMode="auto">
            <a:xfrm>
              <a:off x="3772" y="111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8435" name="Text Box 72"/>
          <p:cNvSpPr txBox="1">
            <a:spLocks noChangeArrowheads="1"/>
          </p:cNvSpPr>
          <p:nvPr/>
        </p:nvSpPr>
        <p:spPr bwMode="auto">
          <a:xfrm>
            <a:off x="2463800" y="3263901"/>
            <a:ext cx="7397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Graph: G = (N,E)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N = set of routers = { u, v, w, x, y, z }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E = set of links ={ (u,v), (u,x), (v,x), (v,w), (x,w), (x,y), (w,y), (w,z), (y,z) }</a:t>
            </a:r>
          </a:p>
        </p:txBody>
      </p:sp>
      <p:sp>
        <p:nvSpPr>
          <p:cNvPr id="18436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abstraction</a:t>
            </a:r>
          </a:p>
        </p:txBody>
      </p:sp>
      <p:sp>
        <p:nvSpPr>
          <p:cNvPr id="18437" name="Text Box 74"/>
          <p:cNvSpPr txBox="1">
            <a:spLocks noChangeArrowheads="1"/>
          </p:cNvSpPr>
          <p:nvPr/>
        </p:nvSpPr>
        <p:spPr bwMode="auto">
          <a:xfrm>
            <a:off x="2217738" y="5106988"/>
            <a:ext cx="7443704" cy="92333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Remark: Graph abstraction is useful in other network contexts</a:t>
            </a:r>
          </a:p>
          <a:p>
            <a:pPr eaLnBrk="0" hangingPunct="0"/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eaLnBrk="0" hangingPunct="0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Example: P2P, where N is set of peers and E is set of TCP connections</a:t>
            </a:r>
          </a:p>
        </p:txBody>
      </p:sp>
    </p:spTree>
    <p:extLst>
      <p:ext uri="{BB962C8B-B14F-4D97-AF65-F5344CB8AC3E}">
        <p14:creationId xmlns:p14="http://schemas.microsoft.com/office/powerpoint/2010/main" val="256987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7F4EF0-B82E-489D-B295-145232850E8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abstraction: costs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2444751" y="1495425"/>
            <a:ext cx="3571875" cy="2236788"/>
            <a:chOff x="3162" y="1071"/>
            <a:chExt cx="2250" cy="1409"/>
          </a:xfrm>
        </p:grpSpPr>
        <p:sp>
          <p:nvSpPr>
            <p:cNvPr id="19464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67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70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71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72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75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76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77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80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81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82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85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86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87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90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91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92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95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96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9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0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505" name="Group 45"/>
            <p:cNvGrpSpPr>
              <a:grpSpLocks/>
            </p:cNvGrpSpPr>
            <p:nvPr/>
          </p:nvGrpSpPr>
          <p:grpSpPr bwMode="auto">
            <a:xfrm>
              <a:off x="3289" y="1748"/>
              <a:ext cx="201" cy="252"/>
              <a:chOff x="2956" y="2429"/>
              <a:chExt cx="204" cy="252"/>
            </a:xfrm>
          </p:grpSpPr>
          <p:sp>
            <p:nvSpPr>
              <p:cNvPr id="19531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532" name="Text Box 47"/>
              <p:cNvSpPr txBox="1">
                <a:spLocks noChangeArrowheads="1"/>
              </p:cNvSpPr>
              <p:nvPr/>
            </p:nvSpPr>
            <p:spPr bwMode="auto">
              <a:xfrm>
                <a:off x="2956" y="2429"/>
                <a:ext cx="20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9506" name="Group 48"/>
            <p:cNvGrpSpPr>
              <a:grpSpLocks/>
            </p:cNvGrpSpPr>
            <p:nvPr/>
          </p:nvGrpSpPr>
          <p:grpSpPr bwMode="auto">
            <a:xfrm>
              <a:off x="4463" y="2132"/>
              <a:ext cx="189" cy="252"/>
              <a:chOff x="2962" y="2429"/>
              <a:chExt cx="192" cy="252"/>
            </a:xfrm>
          </p:grpSpPr>
          <p:sp>
            <p:nvSpPr>
              <p:cNvPr id="19529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530" name="Text Box 50"/>
              <p:cNvSpPr txBox="1">
                <a:spLocks noChangeArrowheads="1"/>
              </p:cNvSpPr>
              <p:nvPr/>
            </p:nvSpPr>
            <p:spPr bwMode="auto">
              <a:xfrm>
                <a:off x="2962" y="2429"/>
                <a:ext cx="19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9507" name="Group 51"/>
            <p:cNvGrpSpPr>
              <a:grpSpLocks/>
            </p:cNvGrpSpPr>
            <p:nvPr/>
          </p:nvGrpSpPr>
          <p:grpSpPr bwMode="auto">
            <a:xfrm>
              <a:off x="3776" y="2099"/>
              <a:ext cx="200" cy="291"/>
              <a:chOff x="2957" y="2399"/>
              <a:chExt cx="201" cy="291"/>
            </a:xfrm>
          </p:grpSpPr>
          <p:sp>
            <p:nvSpPr>
              <p:cNvPr id="19527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528" name="Text Box 53"/>
              <p:cNvSpPr txBox="1">
                <a:spLocks noChangeArrowheads="1"/>
              </p:cNvSpPr>
              <p:nvPr/>
            </p:nvSpPr>
            <p:spPr bwMode="auto">
              <a:xfrm>
                <a:off x="2957" y="2399"/>
                <a:ext cx="20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x</a:t>
                </a:r>
              </a:p>
            </p:txBody>
          </p:sp>
        </p:grpSp>
        <p:grpSp>
          <p:nvGrpSpPr>
            <p:cNvPr id="19508" name="Group 54"/>
            <p:cNvGrpSpPr>
              <a:grpSpLocks/>
            </p:cNvGrpSpPr>
            <p:nvPr/>
          </p:nvGrpSpPr>
          <p:grpSpPr bwMode="auto"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19525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526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9509" name="Group 57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19523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524" name="Text Box 59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9510" name="Group 60"/>
            <p:cNvGrpSpPr>
              <a:grpSpLocks/>
            </p:cNvGrpSpPr>
            <p:nvPr/>
          </p:nvGrpSpPr>
          <p:grpSpPr bwMode="auto">
            <a:xfrm>
              <a:off x="5031" y="1760"/>
              <a:ext cx="193" cy="291"/>
              <a:chOff x="2959" y="2399"/>
              <a:chExt cx="195" cy="291"/>
            </a:xfrm>
          </p:grpSpPr>
          <p:sp>
            <p:nvSpPr>
              <p:cNvPr id="19521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522" name="Text Box 62"/>
              <p:cNvSpPr txBox="1">
                <a:spLocks noChangeArrowheads="1"/>
              </p:cNvSpPr>
              <p:nvPr/>
            </p:nvSpPr>
            <p:spPr bwMode="auto">
              <a:xfrm>
                <a:off x="2959" y="2399"/>
                <a:ext cx="19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z</a:t>
                </a:r>
              </a:p>
            </p:txBody>
          </p:sp>
        </p:grpSp>
        <p:sp>
          <p:nvSpPr>
            <p:cNvPr id="19511" name="Text Box 63"/>
            <p:cNvSpPr txBox="1">
              <a:spLocks noChangeArrowheads="1"/>
            </p:cNvSpPr>
            <p:nvPr/>
          </p:nvSpPr>
          <p:spPr bwMode="auto">
            <a:xfrm>
              <a:off x="3496" y="1571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2" name="Text Box 64"/>
            <p:cNvSpPr txBox="1">
              <a:spLocks noChangeArrowheads="1"/>
            </p:cNvSpPr>
            <p:nvPr/>
          </p:nvSpPr>
          <p:spPr bwMode="auto">
            <a:xfrm>
              <a:off x="3844" y="179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3" name="Text Box 65"/>
            <p:cNvSpPr txBox="1">
              <a:spLocks noChangeArrowheads="1"/>
            </p:cNvSpPr>
            <p:nvPr/>
          </p:nvSpPr>
          <p:spPr bwMode="auto">
            <a:xfrm>
              <a:off x="3408" y="200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4" name="Text Box 66"/>
            <p:cNvSpPr txBox="1">
              <a:spLocks noChangeArrowheads="1"/>
            </p:cNvSpPr>
            <p:nvPr/>
          </p:nvSpPr>
          <p:spPr bwMode="auto">
            <a:xfrm>
              <a:off x="4228" y="188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5" name="Text Box 67"/>
            <p:cNvSpPr txBox="1">
              <a:spLocks noChangeArrowheads="1"/>
            </p:cNvSpPr>
            <p:nvPr/>
          </p:nvSpPr>
          <p:spPr bwMode="auto">
            <a:xfrm>
              <a:off x="4164" y="2237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6" name="Text Box 68"/>
            <p:cNvSpPr txBox="1">
              <a:spLocks noChangeArrowheads="1"/>
            </p:cNvSpPr>
            <p:nvPr/>
          </p:nvSpPr>
          <p:spPr bwMode="auto">
            <a:xfrm>
              <a:off x="4524" y="180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7" name="Text Box 69"/>
            <p:cNvSpPr txBox="1">
              <a:spLocks noChangeArrowheads="1"/>
            </p:cNvSpPr>
            <p:nvPr/>
          </p:nvSpPr>
          <p:spPr bwMode="auto">
            <a:xfrm>
              <a:off x="4885" y="2072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8" name="Text Box 70"/>
            <p:cNvSpPr txBox="1">
              <a:spLocks noChangeArrowheads="1"/>
            </p:cNvSpPr>
            <p:nvPr/>
          </p:nvSpPr>
          <p:spPr bwMode="auto">
            <a:xfrm>
              <a:off x="4858" y="153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9" name="Text Box 71"/>
            <p:cNvSpPr txBox="1">
              <a:spLocks noChangeArrowheads="1"/>
            </p:cNvSpPr>
            <p:nvPr/>
          </p:nvSpPr>
          <p:spPr bwMode="auto">
            <a:xfrm>
              <a:off x="4123" y="138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20" name="Text Box 72"/>
            <p:cNvSpPr txBox="1">
              <a:spLocks noChangeArrowheads="1"/>
            </p:cNvSpPr>
            <p:nvPr/>
          </p:nvSpPr>
          <p:spPr bwMode="auto">
            <a:xfrm>
              <a:off x="3772" y="111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9460" name="Text Box 73"/>
          <p:cNvSpPr txBox="1">
            <a:spLocks noChangeArrowheads="1"/>
          </p:cNvSpPr>
          <p:nvPr/>
        </p:nvSpPr>
        <p:spPr bwMode="auto">
          <a:xfrm>
            <a:off x="6789738" y="1693863"/>
            <a:ext cx="310463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/>
              <a:t> c(x,x’) = cost of link (x,x’)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   - e.g., c(w,z) = 5</a:t>
            </a:r>
          </a:p>
          <a:p>
            <a:pPr eaLnBrk="0" hangingPunct="0"/>
            <a:endParaRPr lang="en-US"/>
          </a:p>
          <a:p>
            <a:pPr eaLnBrk="0" hangingPunct="0">
              <a:buFontTx/>
              <a:buChar char="•"/>
            </a:pPr>
            <a:r>
              <a:rPr lang="en-US"/>
              <a:t> cost could always be 1, or </a:t>
            </a:r>
          </a:p>
          <a:p>
            <a:pPr eaLnBrk="0" hangingPunct="0"/>
            <a:r>
              <a:rPr lang="en-US"/>
              <a:t>inversely related to bandwidth,</a:t>
            </a:r>
          </a:p>
          <a:p>
            <a:pPr eaLnBrk="0" hangingPunct="0"/>
            <a:r>
              <a:rPr lang="en-US"/>
              <a:t>or inversely related to </a:t>
            </a:r>
          </a:p>
          <a:p>
            <a:pPr eaLnBrk="0" hangingPunct="0"/>
            <a:r>
              <a:rPr lang="en-US"/>
              <a:t>congestion</a:t>
            </a:r>
          </a:p>
        </p:txBody>
      </p:sp>
      <p:sp>
        <p:nvSpPr>
          <p:cNvPr id="19461" name="Text Box 74"/>
          <p:cNvSpPr txBox="1">
            <a:spLocks noChangeArrowheads="1"/>
          </p:cNvSpPr>
          <p:nvPr/>
        </p:nvSpPr>
        <p:spPr bwMode="auto">
          <a:xfrm>
            <a:off x="2449513" y="4232275"/>
            <a:ext cx="6011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of path (x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2</a:t>
            </a:r>
            <a:r>
              <a:rPr lang="en-US"/>
              <a:t>, x</a:t>
            </a:r>
            <a:r>
              <a:rPr lang="en-US" baseline="-25000"/>
              <a:t>3</a:t>
            </a:r>
            <a:r>
              <a:rPr lang="en-US"/>
              <a:t>,…, x</a:t>
            </a:r>
            <a:r>
              <a:rPr lang="en-US" baseline="-25000"/>
              <a:t>p</a:t>
            </a:r>
            <a:r>
              <a:rPr lang="en-US"/>
              <a:t>) = c(x</a:t>
            </a:r>
            <a:r>
              <a:rPr lang="en-US" baseline="-25000"/>
              <a:t>1</a:t>
            </a:r>
            <a:r>
              <a:rPr lang="en-US"/>
              <a:t>,x</a:t>
            </a:r>
            <a:r>
              <a:rPr lang="en-US" baseline="-25000"/>
              <a:t>2</a:t>
            </a:r>
            <a:r>
              <a:rPr lang="en-US"/>
              <a:t>) + c(x</a:t>
            </a:r>
            <a:r>
              <a:rPr lang="en-US" baseline="-25000"/>
              <a:t>2</a:t>
            </a:r>
            <a:r>
              <a:rPr lang="en-US"/>
              <a:t>,x</a:t>
            </a:r>
            <a:r>
              <a:rPr lang="en-US" baseline="-25000"/>
              <a:t>3</a:t>
            </a:r>
            <a:r>
              <a:rPr lang="en-US"/>
              <a:t>) + … + c(x</a:t>
            </a:r>
            <a:r>
              <a:rPr lang="en-US" baseline="-25000"/>
              <a:t>p-1</a:t>
            </a:r>
            <a:r>
              <a:rPr lang="en-US"/>
              <a:t>,x</a:t>
            </a:r>
            <a:r>
              <a:rPr lang="en-US" baseline="-25000"/>
              <a:t>p</a:t>
            </a:r>
            <a:r>
              <a:rPr lang="en-US"/>
              <a:t>)  </a:t>
            </a:r>
          </a:p>
        </p:txBody>
      </p:sp>
      <p:sp>
        <p:nvSpPr>
          <p:cNvPr id="19462" name="Text Box 75"/>
          <p:cNvSpPr txBox="1">
            <a:spLocks noChangeArrowheads="1"/>
          </p:cNvSpPr>
          <p:nvPr/>
        </p:nvSpPr>
        <p:spPr bwMode="auto">
          <a:xfrm>
            <a:off x="2025650" y="4860925"/>
            <a:ext cx="5836021" cy="36933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Question: What’s the least-cost path between u and z ?</a:t>
            </a:r>
          </a:p>
        </p:txBody>
      </p:sp>
      <p:sp>
        <p:nvSpPr>
          <p:cNvPr id="19463" name="Text Box 76"/>
          <p:cNvSpPr txBox="1">
            <a:spLocks noChangeArrowheads="1"/>
          </p:cNvSpPr>
          <p:nvPr/>
        </p:nvSpPr>
        <p:spPr bwMode="auto">
          <a:xfrm>
            <a:off x="1909764" y="5468939"/>
            <a:ext cx="7133684" cy="83099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itchFamily="2" charset="0"/>
              </a:rPr>
              <a:t>Routing algorithm: find “good” paths from source to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destination router.</a:t>
            </a:r>
          </a:p>
        </p:txBody>
      </p:sp>
    </p:spTree>
    <p:extLst>
      <p:ext uri="{BB962C8B-B14F-4D97-AF65-F5344CB8AC3E}">
        <p14:creationId xmlns:p14="http://schemas.microsoft.com/office/powerpoint/2010/main" val="354705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8600"/>
            <a:ext cx="7772400" cy="1143000"/>
          </a:xfrm>
        </p:spPr>
        <p:txBody>
          <a:bodyPr/>
          <a:lstStyle/>
          <a:p>
            <a:r>
              <a:rPr lang="en-US" sz="4000" dirty="0"/>
              <a:t>Routing algorithm classification</a:t>
            </a:r>
            <a:endParaRPr lang="en-US" dirty="0"/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5334" y="1540566"/>
            <a:ext cx="5217659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Q: global or decentralized information?</a:t>
            </a:r>
          </a:p>
          <a:p>
            <a:pPr>
              <a:spcBef>
                <a:spcPct val="40000"/>
              </a:spcBef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global:</a:t>
            </a:r>
          </a:p>
          <a:p>
            <a:r>
              <a:rPr lang="en-US" sz="2400" dirty="0"/>
              <a:t>all routers have complete topology, link cost info</a:t>
            </a:r>
          </a:p>
          <a:p>
            <a:r>
              <a:rPr lang="ja-JP" altLang="en-US" sz="2400">
                <a:solidFill>
                  <a:srgbClr val="000099"/>
                </a:solidFill>
              </a:rPr>
              <a:t>“</a:t>
            </a:r>
            <a:r>
              <a:rPr lang="en-US" altLang="ja-JP" sz="2400" dirty="0">
                <a:solidFill>
                  <a:srgbClr val="000099"/>
                </a:solidFill>
              </a:rPr>
              <a:t>link state</a:t>
            </a:r>
            <a:r>
              <a:rPr lang="ja-JP" altLang="en-US" sz="2400">
                <a:solidFill>
                  <a:srgbClr val="000099"/>
                </a:solidFill>
              </a:rPr>
              <a:t>”</a:t>
            </a:r>
            <a:r>
              <a:rPr lang="en-US" altLang="ja-JP" sz="2400" dirty="0">
                <a:solidFill>
                  <a:srgbClr val="000099"/>
                </a:solidFill>
              </a:rPr>
              <a:t> algorithms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decentralized: </a:t>
            </a:r>
          </a:p>
          <a:p>
            <a:r>
              <a:rPr lang="en-US" sz="2400" dirty="0"/>
              <a:t>router knows physically-connected neighbors, link costs to neighbors</a:t>
            </a:r>
          </a:p>
          <a:p>
            <a:r>
              <a:rPr lang="en-US" sz="2400" dirty="0"/>
              <a:t>iterative process of computation, exchange of info with neighbors</a:t>
            </a:r>
          </a:p>
          <a:p>
            <a:r>
              <a:rPr lang="ja-JP" altLang="en-US" sz="2400">
                <a:solidFill>
                  <a:srgbClr val="000099"/>
                </a:solidFill>
              </a:rPr>
              <a:t>“</a:t>
            </a:r>
            <a:r>
              <a:rPr lang="en-US" altLang="ja-JP" sz="2400" dirty="0">
                <a:solidFill>
                  <a:srgbClr val="000099"/>
                </a:solidFill>
              </a:rPr>
              <a:t>distance vector</a:t>
            </a:r>
            <a:r>
              <a:rPr lang="ja-JP" altLang="en-US" sz="2400">
                <a:solidFill>
                  <a:srgbClr val="000099"/>
                </a:solidFill>
              </a:rPr>
              <a:t>”</a:t>
            </a:r>
            <a:r>
              <a:rPr lang="en-US" altLang="ja-JP" sz="2400" dirty="0">
                <a:solidFill>
                  <a:srgbClr val="000099"/>
                </a:solidFill>
              </a:rPr>
              <a:t> algorithms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778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13005" y="1516754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Q: static or dynamic?</a:t>
            </a:r>
            <a:endParaRPr lang="en-US" sz="2400" i="1" dirty="0">
              <a:solidFill>
                <a:srgbClr val="CC0000"/>
              </a:solidFill>
            </a:endParaRPr>
          </a:p>
          <a:p>
            <a:pPr>
              <a:spcBef>
                <a:spcPts val="1752"/>
              </a:spcBef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static: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routes change slowly over time</a:t>
            </a:r>
          </a:p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dynamic: </a:t>
            </a:r>
          </a:p>
          <a:p>
            <a:pPr>
              <a:defRPr/>
            </a:pPr>
            <a:r>
              <a:rPr lang="en-US" sz="2400" dirty="0"/>
              <a:t>routes change more quickly</a:t>
            </a:r>
          </a:p>
          <a:p>
            <a:pPr lvl="1">
              <a:defRPr/>
            </a:pPr>
            <a:r>
              <a:rPr lang="en-US" dirty="0"/>
              <a:t>periodic update</a:t>
            </a:r>
          </a:p>
          <a:p>
            <a:pPr lvl="1">
              <a:defRPr/>
            </a:pPr>
            <a:r>
              <a:rPr lang="en-US" dirty="0"/>
              <a:t>in response to link cost changes</a:t>
            </a:r>
          </a:p>
        </p:txBody>
      </p:sp>
    </p:spTree>
    <p:extLst>
      <p:ext uri="{BB962C8B-B14F-4D97-AF65-F5344CB8AC3E}">
        <p14:creationId xmlns:p14="http://schemas.microsoft.com/office/powerpoint/2010/main" val="425548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13026</TotalTime>
  <Words>2594</Words>
  <Application>Microsoft Macintosh PowerPoint</Application>
  <PresentationFormat>Widescreen</PresentationFormat>
  <Paragraphs>577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MS Mincho</vt:lpstr>
      <vt:lpstr>Arial</vt:lpstr>
      <vt:lpstr>Calibri</vt:lpstr>
      <vt:lpstr>Helvetica</vt:lpstr>
      <vt:lpstr>Tahoma</vt:lpstr>
      <vt:lpstr>Times</vt:lpstr>
      <vt:lpstr>Times New Roman</vt:lpstr>
      <vt:lpstr>Wingdings</vt:lpstr>
      <vt:lpstr>ZapfDingbats</vt:lpstr>
      <vt:lpstr>Office Theme</vt:lpstr>
      <vt:lpstr>CS 352 Routing Algorithms: Intro</vt:lpstr>
      <vt:lpstr>Network</vt:lpstr>
      <vt:lpstr>Designing the Internet’s “Google Maps”</vt:lpstr>
      <vt:lpstr>Network-layer functions</vt:lpstr>
      <vt:lpstr>PowerPoint Presentation</vt:lpstr>
      <vt:lpstr>Routing protocols</vt:lpstr>
      <vt:lpstr>Graph abstraction</vt:lpstr>
      <vt:lpstr>Graph abstraction: costs</vt:lpstr>
      <vt:lpstr>Routing algorithm classification</vt:lpstr>
      <vt:lpstr>Routing Protocols</vt:lpstr>
      <vt:lpstr>PowerPoint Presentation</vt:lpstr>
      <vt:lpstr>CS 352 Link State Protocols</vt:lpstr>
      <vt:lpstr>A Link-State Routing Algorithm</vt:lpstr>
      <vt:lpstr>Dijsktra’s Algorithm</vt:lpstr>
      <vt:lpstr>Dijkstra’s algorithm: example</vt:lpstr>
      <vt:lpstr>Constructing forwarding table</vt:lpstr>
      <vt:lpstr>PowerPoint Presentation</vt:lpstr>
      <vt:lpstr>CS 352 Distance Vector Protocols</vt:lpstr>
      <vt:lpstr>Distance vector protocol</vt:lpstr>
      <vt:lpstr>Distance vector protocol</vt:lpstr>
      <vt:lpstr>Distance vector protocol</vt:lpstr>
      <vt:lpstr>Distance vector: example </vt:lpstr>
      <vt:lpstr>PowerPoint Presentation</vt:lpstr>
      <vt:lpstr>Poll #2</vt:lpstr>
      <vt:lpstr>Distance vector: link cost changes</vt:lpstr>
      <vt:lpstr>Problem: Count-to-Infinity</vt:lpstr>
      <vt:lpstr>Count-to-Infinity</vt:lpstr>
      <vt:lpstr>Count-to-infinity</vt:lpstr>
      <vt:lpstr>Comparison of LS and DV algorithms</vt:lpstr>
      <vt:lpstr>Routing protocols are widely deployed</vt:lpstr>
      <vt:lpstr>PowerPoint Presentation</vt:lpstr>
      <vt:lpstr>CS 352 Scaling Routing for the Internet</vt:lpstr>
      <vt:lpstr>Making routing scalable</vt:lpstr>
      <vt:lpstr>Internet’s approach to scalable routing</vt:lpstr>
      <vt:lpstr>Making routing scalable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7015</cp:revision>
  <dcterms:created xsi:type="dcterms:W3CDTF">2019-01-23T03:40:12Z</dcterms:created>
  <dcterms:modified xsi:type="dcterms:W3CDTF">2021-03-17T05:44:14Z</dcterms:modified>
</cp:coreProperties>
</file>