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7" r:id="rId2"/>
    <p:sldId id="1119" r:id="rId3"/>
    <p:sldId id="667" r:id="rId4"/>
    <p:sldId id="663" r:id="rId5"/>
    <p:sldId id="970" r:id="rId6"/>
    <p:sldId id="1120" r:id="rId7"/>
    <p:sldId id="672" r:id="rId8"/>
    <p:sldId id="668" r:id="rId9"/>
    <p:sldId id="619" r:id="rId10"/>
    <p:sldId id="621" r:id="rId11"/>
    <p:sldId id="673" r:id="rId12"/>
    <p:sldId id="674" r:id="rId13"/>
    <p:sldId id="675" r:id="rId14"/>
    <p:sldId id="676" r:id="rId15"/>
    <p:sldId id="973" r:id="rId16"/>
    <p:sldId id="688" r:id="rId17"/>
    <p:sldId id="6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Congestion Control II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(MSS/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 * MSS</a:t>
            </a: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TCP BBR:</a:t>
            </a:r>
            <a:r>
              <a:rPr lang="en-US" dirty="0"/>
              <a:t>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7" grpId="0"/>
      <p:bldP spid="79" grpId="0"/>
      <p:bldP spid="82" grpId="0" animBg="1"/>
      <p:bldP spid="8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5D702-1450-CCA7-1361-49A771887A8B}"/>
              </a:ext>
            </a:extLst>
          </p:cNvPr>
          <p:cNvSpPr/>
          <p:nvPr/>
        </p:nvSpPr>
        <p:spPr>
          <a:xfrm>
            <a:off x="5385471" y="2484031"/>
            <a:ext cx="1618294" cy="3433869"/>
          </a:xfrm>
          <a:prstGeom prst="rect">
            <a:avLst/>
          </a:prstGeom>
          <a:solidFill>
            <a:schemeClr val="accent4">
              <a:alpha val="351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6381C-E012-EA12-D7D4-B2DADDAC71FE}"/>
              </a:ext>
            </a:extLst>
          </p:cNvPr>
          <p:cNvSpPr txBox="1"/>
          <p:nvPr/>
        </p:nvSpPr>
        <p:spPr>
          <a:xfrm>
            <a:off x="5549927" y="4552174"/>
            <a:ext cx="140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Filter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08672 0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  <p:bldP spid="4" grpId="0" animBg="1"/>
      <p:bldP spid="4" grpId="1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192"/>
            <a:ext cx="11049000" cy="53898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congestion; back-to-back packets over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pipes”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775133" y="1702898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9E4655-DF4E-3639-B821-9610BCF996D8}"/>
              </a:ext>
            </a:extLst>
          </p:cNvPr>
          <p:cNvGrpSpPr/>
          <p:nvPr/>
        </p:nvGrpSpPr>
        <p:grpSpPr>
          <a:xfrm>
            <a:off x="3777668" y="1321211"/>
            <a:ext cx="1694190" cy="379750"/>
            <a:chOff x="7779380" y="719528"/>
            <a:chExt cx="1694190" cy="37975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3AF562E-21EE-F2E2-60D0-502A996C36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FD6CDC-1536-5CEE-A145-55E0F302E62D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EC839E-E651-A8E8-3484-6B3F0D436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3002A8B-BC73-73D2-E56D-D6CCE539A91F}"/>
              </a:ext>
            </a:extLst>
          </p:cNvPr>
          <p:cNvSpPr/>
          <p:nvPr/>
        </p:nvSpPr>
        <p:spPr>
          <a:xfrm>
            <a:off x="5199457" y="135019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718C7D3-926B-A375-B0A2-0EB7EC2E23D3}"/>
              </a:ext>
            </a:extLst>
          </p:cNvPr>
          <p:cNvSpPr/>
          <p:nvPr/>
        </p:nvSpPr>
        <p:spPr>
          <a:xfrm>
            <a:off x="4920592" y="135248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73DC8CA-A5C1-95B7-6277-7E4A958E3619}"/>
              </a:ext>
            </a:extLst>
          </p:cNvPr>
          <p:cNvSpPr/>
          <p:nvPr/>
        </p:nvSpPr>
        <p:spPr>
          <a:xfrm>
            <a:off x="4641727" y="135403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BA4FB2-2F8E-AF49-6217-0A4F41FF3BD7}"/>
              </a:ext>
            </a:extLst>
          </p:cNvPr>
          <p:cNvSpPr/>
          <p:nvPr/>
        </p:nvSpPr>
        <p:spPr>
          <a:xfrm>
            <a:off x="4362862" y="135631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27BF6F6-9AA1-2584-ABBC-5C7450391DEC}"/>
              </a:ext>
            </a:extLst>
          </p:cNvPr>
          <p:cNvSpPr/>
          <p:nvPr/>
        </p:nvSpPr>
        <p:spPr>
          <a:xfrm>
            <a:off x="4090461" y="135050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9F2333E-1707-C990-0008-236127006661}"/>
              </a:ext>
            </a:extLst>
          </p:cNvPr>
          <p:cNvSpPr/>
          <p:nvPr/>
        </p:nvSpPr>
        <p:spPr>
          <a:xfrm>
            <a:off x="3811596" y="135278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2C21893-18E0-433A-31F1-D122F95CBCFD}"/>
              </a:ext>
            </a:extLst>
          </p:cNvPr>
          <p:cNvSpPr/>
          <p:nvPr/>
        </p:nvSpPr>
        <p:spPr>
          <a:xfrm>
            <a:off x="5902198" y="115210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457E9223-0EFC-58A4-C2DD-2B435E0F14A2}"/>
              </a:ext>
            </a:extLst>
          </p:cNvPr>
          <p:cNvSpPr/>
          <p:nvPr/>
        </p:nvSpPr>
        <p:spPr>
          <a:xfrm>
            <a:off x="5799997" y="127416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478D550-56A5-9D72-B4F3-A91FE53CFAD7}"/>
              </a:ext>
            </a:extLst>
          </p:cNvPr>
          <p:cNvSpPr/>
          <p:nvPr/>
        </p:nvSpPr>
        <p:spPr>
          <a:xfrm>
            <a:off x="5687954" y="138151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2D3AC5-A041-4B39-813C-54732D4E0929}"/>
              </a:ext>
            </a:extLst>
          </p:cNvPr>
          <p:cNvSpPr txBox="1"/>
          <p:nvPr/>
        </p:nvSpPr>
        <p:spPr>
          <a:xfrm>
            <a:off x="3189064" y="3511392"/>
            <a:ext cx="460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sz="2400" dirty="0">
                <a:latin typeface="Helvetica" pitchFamily="2" charset="0"/>
              </a:rPr>
              <a:t> algorithm converging to an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efficient</a:t>
            </a:r>
            <a:r>
              <a:rPr lang="en-US" sz="2400" dirty="0">
                <a:latin typeface="Helvetica" pitchFamily="2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2400" dirty="0">
                <a:latin typeface="Helvetica" pitchFamily="2" charset="0"/>
              </a:rPr>
              <a:t> outcome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7F459FB-36CD-9CBB-9E77-4152FDB80849}"/>
              </a:ext>
            </a:extLst>
          </p:cNvPr>
          <p:cNvSpPr/>
          <p:nvPr/>
        </p:nvSpPr>
        <p:spPr>
          <a:xfrm>
            <a:off x="299298" y="4382446"/>
            <a:ext cx="4107486" cy="6851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Helvetica" pitchFamily="2" charset="0"/>
              </a:rPr>
              <a:t>Sense and React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F86591-B34B-AFF3-6F7C-05E81B909660}"/>
              </a:ext>
            </a:extLst>
          </p:cNvPr>
          <p:cNvSpPr/>
          <p:nvPr/>
        </p:nvSpPr>
        <p:spPr>
          <a:xfrm>
            <a:off x="4739944" y="4633113"/>
            <a:ext cx="4148664" cy="68063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470337-2566-D266-40FE-82AB0359790D}"/>
              </a:ext>
            </a:extLst>
          </p:cNvPr>
          <p:cNvSpPr txBox="1"/>
          <p:nvPr/>
        </p:nvSpPr>
        <p:spPr>
          <a:xfrm>
            <a:off x="4682414" y="4771100"/>
            <a:ext cx="414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TCP congestion control algorithm</a:t>
            </a:r>
          </a:p>
        </p:txBody>
      </p:sp>
      <p:pic>
        <p:nvPicPr>
          <p:cNvPr id="103" name="Picture 10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726059F-15F0-8624-F979-473C7D12A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351" y="5227340"/>
            <a:ext cx="1112827" cy="1036320"/>
          </a:xfrm>
          <a:prstGeom prst="rect">
            <a:avLst/>
          </a:prstGeom>
        </p:spPr>
      </p:pic>
      <p:pic>
        <p:nvPicPr>
          <p:cNvPr id="104" name="Picture 103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9F72772-7764-6094-16D9-3B70F0D8E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34786" y="5176061"/>
            <a:ext cx="1123041" cy="103632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657ECF7-A75D-11FE-CA21-D4A0843452E9}"/>
              </a:ext>
            </a:extLst>
          </p:cNvPr>
          <p:cNvGrpSpPr/>
          <p:nvPr/>
        </p:nvGrpSpPr>
        <p:grpSpPr>
          <a:xfrm>
            <a:off x="2829762" y="5218395"/>
            <a:ext cx="1734099" cy="1036320"/>
            <a:chOff x="10040373" y="2516898"/>
            <a:chExt cx="2205319" cy="1284975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B9F7185B-CC63-E4EB-7BF9-7A360F6F5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87C0E8-01B8-F970-29B6-45F1986A3EC6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70C42DD-3430-3FC9-75AA-342E7B91C6C4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E57291-8C29-ED4F-0C58-A3EA082E2BE8}"/>
              </a:ext>
            </a:extLst>
          </p:cNvPr>
          <p:cNvSpPr txBox="1"/>
          <p:nvPr/>
        </p:nvSpPr>
        <p:spPr>
          <a:xfrm>
            <a:off x="532564" y="6325159"/>
            <a:ext cx="10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Signals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55BD90-B336-BA31-57D0-82A8F7661943}"/>
              </a:ext>
            </a:extLst>
          </p:cNvPr>
          <p:cNvSpPr txBox="1"/>
          <p:nvPr/>
        </p:nvSpPr>
        <p:spPr>
          <a:xfrm>
            <a:off x="3124002" y="6322883"/>
            <a:ext cx="10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Knobs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8E96A5-D47C-6611-2EAA-4EDD588BA548}"/>
              </a:ext>
            </a:extLst>
          </p:cNvPr>
          <p:cNvSpPr/>
          <p:nvPr/>
        </p:nvSpPr>
        <p:spPr>
          <a:xfrm>
            <a:off x="4709352" y="5984841"/>
            <a:ext cx="4148664" cy="68063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F1423D-D06A-F5A9-9C86-FF7AA7FF1E9B}"/>
              </a:ext>
            </a:extLst>
          </p:cNvPr>
          <p:cNvSpPr txBox="1"/>
          <p:nvPr/>
        </p:nvSpPr>
        <p:spPr>
          <a:xfrm>
            <a:off x="4651822" y="6122828"/>
            <a:ext cx="414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B626C71-4235-9BF8-57B7-91B5B7203238}"/>
              </a:ext>
            </a:extLst>
          </p:cNvPr>
          <p:cNvCxnSpPr/>
          <p:nvPr/>
        </p:nvCxnSpPr>
        <p:spPr>
          <a:xfrm flipV="1">
            <a:off x="6185516" y="5313749"/>
            <a:ext cx="0" cy="6710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D6C0C7C-AE63-18AC-952F-9B8F9B421396}"/>
              </a:ext>
            </a:extLst>
          </p:cNvPr>
          <p:cNvCxnSpPr>
            <a:cxnSpLocks/>
          </p:cNvCxnSpPr>
          <p:nvPr/>
        </p:nvCxnSpPr>
        <p:spPr>
          <a:xfrm>
            <a:off x="6955655" y="5313749"/>
            <a:ext cx="0" cy="6710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1F229BA-63F7-D717-0D41-F36E57C82594}"/>
              </a:ext>
            </a:extLst>
          </p:cNvPr>
          <p:cNvSpPr txBox="1"/>
          <p:nvPr/>
        </p:nvSpPr>
        <p:spPr>
          <a:xfrm>
            <a:off x="4754764" y="5313763"/>
            <a:ext cx="131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Loss, ACKs, etc.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119B8E-B796-2B46-F956-EF42FBDEF367}"/>
              </a:ext>
            </a:extLst>
          </p:cNvPr>
          <p:cNvSpPr txBox="1"/>
          <p:nvPr/>
        </p:nvSpPr>
        <p:spPr>
          <a:xfrm>
            <a:off x="7031909" y="5351149"/>
            <a:ext cx="240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window, </a:t>
            </a:r>
            <a:r>
              <a:rPr lang="en-US" dirty="0">
                <a:latin typeface="Helvetica" pitchFamily="2" charset="0"/>
              </a:rPr>
              <a:t>sending rate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EDEAE8-FD1E-6B13-733E-CFD7C13C3AE3}"/>
              </a:ext>
            </a:extLst>
          </p:cNvPr>
          <p:cNvSpPr txBox="1"/>
          <p:nvPr/>
        </p:nvSpPr>
        <p:spPr>
          <a:xfrm>
            <a:off x="9658746" y="4998555"/>
            <a:ext cx="2091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Steady state?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How to get to steady state?</a:t>
            </a:r>
          </a:p>
        </p:txBody>
      </p:sp>
    </p:spTree>
    <p:extLst>
      <p:ext uri="{BB962C8B-B14F-4D97-AF65-F5344CB8AC3E}">
        <p14:creationId xmlns:p14="http://schemas.microsoft.com/office/powerpoint/2010/main" val="261718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6" grpId="1"/>
      <p:bldP spid="22" grpId="0"/>
      <p:bldP spid="22" grpId="1"/>
      <p:bldP spid="27" grpId="0"/>
      <p:bldP spid="56" grpId="0"/>
      <p:bldP spid="56" grpId="1"/>
      <p:bldP spid="68" grpId="0"/>
      <p:bldP spid="68" grpId="1"/>
      <p:bldP spid="70" grpId="0"/>
      <p:bldP spid="70" grpId="1"/>
      <p:bldP spid="71" grpId="0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1" grpId="0" animBg="1"/>
      <p:bldP spid="41" grpId="1" animBg="1"/>
      <p:bldP spid="46" grpId="0" animBg="1"/>
      <p:bldP spid="46" grpId="1" animBg="1"/>
      <p:bldP spid="51" grpId="0" animBg="1"/>
      <p:bldP spid="51" grpId="1" animBg="1"/>
      <p:bldP spid="58" grpId="0" animBg="1"/>
      <p:bldP spid="58" grpId="1" animBg="1"/>
      <p:bldP spid="94" grpId="0" animBg="1"/>
      <p:bldP spid="94" grpId="1" animBg="1"/>
      <p:bldP spid="97" grpId="0" animBg="1"/>
      <p:bldP spid="97" grpId="1" animBg="1"/>
      <p:bldP spid="98" grpId="0"/>
      <p:bldP spid="99" grpId="0" animBg="1"/>
      <p:bldP spid="101" grpId="0" animBg="1"/>
      <p:bldP spid="102" grpId="0"/>
      <p:bldP spid="111" grpId="0"/>
      <p:bldP spid="112" grpId="0"/>
      <p:bldP spid="113" grpId="0" animBg="1"/>
      <p:bldP spid="114" grpId="0"/>
      <p:bldP spid="120" grpId="0"/>
      <p:bldP spid="121" grpId="0"/>
      <p:bldP spid="1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link fully busy without congesting it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Recall: There is a relationship between the sending rate (throughput)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b/w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7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Review: Steady state operation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01326" y="2327956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450293" y="2534610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242674" y="3105606"/>
            <a:ext cx="27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(1)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Keep transmissions ACK-clocked: </a:t>
            </a:r>
            <a:r>
              <a:rPr lang="en-US" dirty="0">
                <a:latin typeface="Helvetica" pitchFamily="2" charset="0"/>
              </a:rPr>
              <a:t>Send new data on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4D509-5188-0449-8162-8812C5618034}"/>
              </a:ext>
            </a:extLst>
          </p:cNvPr>
          <p:cNvSpPr txBox="1"/>
          <p:nvPr/>
        </p:nvSpPr>
        <p:spPr>
          <a:xfrm>
            <a:off x="3499577" y="1326514"/>
            <a:ext cx="47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(2) Keep transmissions over the bottleneck link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back to back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70B627-890E-2543-8630-3C3AED8E2748}"/>
              </a:ext>
            </a:extLst>
          </p:cNvPr>
          <p:cNvGrpSpPr/>
          <p:nvPr/>
        </p:nvGrpSpPr>
        <p:grpSpPr>
          <a:xfrm>
            <a:off x="3941900" y="3429000"/>
            <a:ext cx="3811913" cy="702945"/>
            <a:chOff x="4013278" y="3892686"/>
            <a:chExt cx="3811913" cy="70294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81D200C-489F-7842-A627-4920515D8079}"/>
                </a:ext>
              </a:extLst>
            </p:cNvPr>
            <p:cNvSpPr/>
            <p:nvPr/>
          </p:nvSpPr>
          <p:spPr>
            <a:xfrm>
              <a:off x="4216589" y="4092762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85B7D70-ADB5-2841-8F15-A3C94728D309}"/>
                </a:ext>
              </a:extLst>
            </p:cNvPr>
            <p:cNvSpPr/>
            <p:nvPr/>
          </p:nvSpPr>
          <p:spPr>
            <a:xfrm>
              <a:off x="5411383" y="4092761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3EEBC592-5082-9746-A87C-6978B29E6D7D}"/>
                </a:ext>
              </a:extLst>
            </p:cNvPr>
            <p:cNvSpPr/>
            <p:nvPr/>
          </p:nvSpPr>
          <p:spPr>
            <a:xfrm>
              <a:off x="6631459" y="4092760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820C21-F7EA-834B-BE33-76F5E1F8FBD5}"/>
                </a:ext>
              </a:extLst>
            </p:cNvPr>
            <p:cNvCxnSpPr>
              <a:cxnSpLocks/>
            </p:cNvCxnSpPr>
            <p:nvPr/>
          </p:nvCxnSpPr>
          <p:spPr>
            <a:xfrm>
              <a:off x="4013278" y="3958450"/>
              <a:ext cx="3811913" cy="63718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EFEDE9D-568B-6247-91CE-5B64730C7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087" y="3892686"/>
              <a:ext cx="3651713" cy="680730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740619FC-5A39-B740-BC86-29A8A048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65" y="2223275"/>
            <a:ext cx="787543" cy="63465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3A21D-8247-CE46-B031-0F192C0B2963}"/>
              </a:ext>
            </a:extLst>
          </p:cNvPr>
          <p:cNvGrpSpPr/>
          <p:nvPr/>
        </p:nvGrpSpPr>
        <p:grpSpPr>
          <a:xfrm>
            <a:off x="3858458" y="3305844"/>
            <a:ext cx="3976533" cy="874299"/>
            <a:chOff x="3848658" y="3798264"/>
            <a:chExt cx="3976533" cy="87429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A330EB-028D-1A40-9912-D804FB6CB4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40" y="3798264"/>
              <a:ext cx="173402" cy="2962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21A956-677A-564C-9E98-09226D13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8658" y="4393788"/>
              <a:ext cx="186484" cy="278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8A86C4-8259-104A-B653-14D0770A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8887" y="3812335"/>
              <a:ext cx="186304" cy="2821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7482A7-B223-7340-B5E1-90146E34F3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887" y="4393788"/>
              <a:ext cx="119722" cy="187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99B1E4-95A7-644E-926E-484A2AC73256}"/>
                </a:ext>
              </a:extLst>
            </p:cNvPr>
            <p:cNvCxnSpPr/>
            <p:nvPr/>
          </p:nvCxnSpPr>
          <p:spPr>
            <a:xfrm>
              <a:off x="4035142" y="4094529"/>
              <a:ext cx="36037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E596C2-C927-ED42-9500-3269ECA40AD9}"/>
                </a:ext>
              </a:extLst>
            </p:cNvPr>
            <p:cNvCxnSpPr/>
            <p:nvPr/>
          </p:nvCxnSpPr>
          <p:spPr>
            <a:xfrm>
              <a:off x="4035142" y="4393787"/>
              <a:ext cx="36037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9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8B08-B94B-73AE-5411-829E5B3E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D84-C3D0-3236-D185-28A72151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48D06B-5C07-EF95-EB8B-D35AD10C3B10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DF732B-174D-753D-5962-E6972A39BB06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3C466188-76F0-4C1E-D4BB-BA2B857CC3F7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715FE-B23D-4679-44F4-872CF90C85A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69254EE7-1A4D-3617-5484-AA9FDCDEAE55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8478AA-330F-20AD-B8C4-D7133C983F10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EC1129D6-7721-25D3-EDB0-39235E133F6C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A70143-3FB5-5E93-5AF5-7F436AF99FC5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BD6DD-A25A-AE8A-CE3B-889DD820726F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E322D0-FC97-2B91-F61A-AC2D8200820E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2A7FEF-BFA6-3032-2ED4-6D501783FAE9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ACC185-339E-FDD6-A715-D825E56FCD24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CF2119-8C57-94A6-8C2C-C5C3A5B288BC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F65467-2B93-2249-8C43-38A4AF9F05A2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4BBC93-73DF-5EA5-0289-DC57BA3C6CC0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ED1B48-1DEF-6E8C-1314-A98EA68797E7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60ED11-B9F9-6D3D-50A2-266D90C5DF5A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36E2BB-C807-3295-3159-8A7E9C85A687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DD9D87-EA20-FA67-15E5-A24651437F3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F4655-8F53-8E11-96D7-886259858775}"/>
              </a:ext>
            </a:extLst>
          </p:cNvPr>
          <p:cNvSpPr txBox="1"/>
          <p:nvPr/>
        </p:nvSpPr>
        <p:spPr>
          <a:xfrm>
            <a:off x="5975797" y="423881"/>
            <a:ext cx="595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Problems: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Congestion window grows too fast!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Congestion window drops too fast!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Need gentler adaptation of </a:t>
            </a:r>
            <a:r>
              <a:rPr lang="en-US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closer to steady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0CA00-98AB-1B6B-F51D-97F62970FE7A}"/>
              </a:ext>
            </a:extLst>
          </p:cNvPr>
          <p:cNvSpPr txBox="1"/>
          <p:nvPr/>
        </p:nvSpPr>
        <p:spPr>
          <a:xfrm>
            <a:off x="878311" y="1339266"/>
            <a:ext cx="4015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Q: How to get to steady state?</a:t>
            </a:r>
          </a:p>
        </p:txBody>
      </p:sp>
    </p:spTree>
    <p:extLst>
      <p:ext uri="{BB962C8B-B14F-4D97-AF65-F5344CB8AC3E}">
        <p14:creationId xmlns:p14="http://schemas.microsoft.com/office/powerpoint/2010/main" val="2299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1045</Words>
  <Application>Microsoft Macintosh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Consolas</vt:lpstr>
      <vt:lpstr>Courier</vt:lpstr>
      <vt:lpstr>Helvetica</vt:lpstr>
      <vt:lpstr>Tahoma</vt:lpstr>
      <vt:lpstr>Times New Roman</vt:lpstr>
      <vt:lpstr>Office Theme</vt:lpstr>
      <vt:lpstr>Congestion Control II</vt:lpstr>
      <vt:lpstr>PowerPoint Presentation</vt:lpstr>
      <vt:lpstr>Congestion window</vt:lpstr>
      <vt:lpstr>Interaction b/w flow &amp; congestion control</vt:lpstr>
      <vt:lpstr>Review: Steady state operation</vt:lpstr>
      <vt:lpstr>Review: Slow start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Bandwidth-Delay Product</vt:lpstr>
      <vt:lpstr>Steady state cwnd for a single flow</vt:lpstr>
      <vt:lpstr>The Bandwidth-Delay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1755</cp:revision>
  <cp:lastPrinted>2021-01-24T11:57:08Z</cp:lastPrinted>
  <dcterms:created xsi:type="dcterms:W3CDTF">2019-01-23T03:40:12Z</dcterms:created>
  <dcterms:modified xsi:type="dcterms:W3CDTF">2024-11-08T15:44:24Z</dcterms:modified>
</cp:coreProperties>
</file>