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387" r:id="rId2"/>
    <p:sldId id="1122" r:id="rId3"/>
    <p:sldId id="1125" r:id="rId4"/>
    <p:sldId id="1126" r:id="rId5"/>
    <p:sldId id="687" r:id="rId6"/>
    <p:sldId id="691" r:id="rId7"/>
    <p:sldId id="693" r:id="rId8"/>
    <p:sldId id="974" r:id="rId9"/>
    <p:sldId id="661" r:id="rId10"/>
    <p:sldId id="623" r:id="rId11"/>
    <p:sldId id="662" r:id="rId12"/>
    <p:sldId id="975" r:id="rId13"/>
    <p:sldId id="626" r:id="rId14"/>
    <p:sldId id="976" r:id="rId15"/>
    <p:sldId id="678" r:id="rId16"/>
    <p:sldId id="977" r:id="rId17"/>
    <p:sldId id="978" r:id="rId18"/>
    <p:sldId id="979" r:id="rId19"/>
    <p:sldId id="980" r:id="rId20"/>
    <p:sldId id="981" r:id="rId21"/>
    <p:sldId id="982" r:id="rId22"/>
    <p:sldId id="963" r:id="rId23"/>
    <p:sldId id="628" r:id="rId24"/>
    <p:sldId id="964" r:id="rId25"/>
    <p:sldId id="983" r:id="rId26"/>
    <p:sldId id="1121" r:id="rId27"/>
    <p:sldId id="1117" r:id="rId28"/>
    <p:sldId id="111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/>
    <p:restoredTop sz="94664"/>
  </p:normalViewPr>
  <p:slideViewPr>
    <p:cSldViewPr snapToGrid="0" snapToObjects="1">
      <p:cViewPr varScale="1">
        <p:scale>
          <a:sx n="99" d="100"/>
          <a:sy n="99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TCP’s three way handshake, that operates as follows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Let’s say the client and server both create a TCP socket as we learned about in Chapter 2 and enter the LISTEN state</a:t>
            </a:r>
          </a:p>
          <a:p>
            <a:endParaRPr lang="en-US" dirty="0"/>
          </a:p>
          <a:p>
            <a:r>
              <a:rPr lang="en-US" dirty="0"/>
              <a:t>The client then connects to the server sending a SYN message with a sequence number x (SYN Message is an TCP Segment with SYN but set in the header – you might want to go back and review the TCP segment format!)</a:t>
            </a:r>
          </a:p>
          <a:p>
            <a:endParaRPr lang="en-US" dirty="0"/>
          </a:p>
          <a:p>
            <a:r>
              <a:rPr lang="en-US" dirty="0"/>
              <a:t>The server is waiting for a connection, and receives the SYN message enters the SYN received state (NOT the established state and sends a SYN ACK message back.</a:t>
            </a:r>
          </a:p>
          <a:p>
            <a:endParaRPr lang="en-US" dirty="0"/>
          </a:p>
          <a:p>
            <a:r>
              <a:rPr lang="en-US" dirty="0"/>
              <a:t>Finally the client sends an ACK message to the server, and when the server receiver this enters the </a:t>
            </a:r>
            <a:r>
              <a:rPr lang="en-US" dirty="0" err="1"/>
              <a:t>ESTABLished</a:t>
            </a:r>
            <a:r>
              <a:rPr lang="en-US" dirty="0"/>
              <a:t> state.  This is when the application process would see the return from the wait on the  socket accept() call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1564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Congestion Control III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19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2505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272643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9A6-F09B-CE47-8EAE-183C8DD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Retransmit &amp; Fast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4D0E-DBE3-FE4C-9E3C-94FC56ADB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EE51-4C03-B44C-93A2-EF63527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In-flight versus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1CF8-4B35-8649-A6B2-2ED4ECBB38B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 far, window and in-flight referred to the same data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Fast retransmit/recovery differentiate the two notions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5598-4BAF-8647-8785-B236B8E8A228}"/>
              </a:ext>
            </a:extLst>
          </p:cNvPr>
          <p:cNvGrpSpPr/>
          <p:nvPr/>
        </p:nvGrpSpPr>
        <p:grpSpPr>
          <a:xfrm>
            <a:off x="1262033" y="4288317"/>
            <a:ext cx="4098976" cy="493632"/>
            <a:chOff x="2038352" y="4479756"/>
            <a:chExt cx="7478713" cy="63630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AFEDCA90-2546-BB4D-A1AF-809C873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6DEF4E3B-0B3B-0649-93C3-1E2BDA731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54AA17-2CA5-A64B-A32F-0A51C462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F942F9-D422-8A4B-A1A1-5BBC5909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C1E150-9344-FE4B-80E5-A4F6C20E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9B829-6ECC-984E-83AB-AAF9D491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FD09D9-05D0-474B-BEEA-B3BA254A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1B6607-C28A-A849-9181-D3BBB630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2E6217-5BA2-FD44-BE56-EEA5F43F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39D8DF-1616-BD40-93C9-5656BC0A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F66B73-8C06-2D4A-8173-9073C9EF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E6918-C584-C342-A1BD-46615EF208C2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D086-9850-9140-8461-9EDE2B870E0C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594F-36ED-1049-8304-F1D36DC37322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B1B1C-3382-CD4A-B01C-E5738AE8F8F4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8F870-AD4F-3345-AFBC-43E65529070E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F874-5DD5-654F-87CD-F83E9C84F053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09B25-FACB-994B-8309-2DA2ED909ECB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C94F6-B525-8C44-828F-ADE983EFA393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ADBDA-45AD-B04B-A2CB-1DF8FCD32C98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FFA0B-DCE0-7B42-AD80-6C1C2A9F8953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9181C-F3A2-FF42-92A2-ACCB9D05B3A1}"/>
              </a:ext>
            </a:extLst>
          </p:cNvPr>
          <p:cNvGrpSpPr/>
          <p:nvPr/>
        </p:nvGrpSpPr>
        <p:grpSpPr>
          <a:xfrm>
            <a:off x="1043127" y="4888651"/>
            <a:ext cx="2271948" cy="1189758"/>
            <a:chOff x="2265162" y="5155302"/>
            <a:chExt cx="2065510" cy="1142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F8308-4C5F-2242-B276-E38396B016BE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4E3CAC-DC4E-6348-81CB-F518623B610A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EEEFA-0F2C-D14A-BA67-73BC96BFDB88}"/>
              </a:ext>
            </a:extLst>
          </p:cNvPr>
          <p:cNvGrpSpPr/>
          <p:nvPr/>
        </p:nvGrpSpPr>
        <p:grpSpPr>
          <a:xfrm>
            <a:off x="3506723" y="4903060"/>
            <a:ext cx="2271948" cy="1140442"/>
            <a:chOff x="2265162" y="5155302"/>
            <a:chExt cx="2065510" cy="10949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86D24-17B6-8047-854F-8DD007A7B7E5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7D221-F317-624C-89CA-13CC8913C833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D037712-7C05-644E-80F0-D27AF2D51978}"/>
              </a:ext>
            </a:extLst>
          </p:cNvPr>
          <p:cNvSpPr txBox="1"/>
          <p:nvPr/>
        </p:nvSpPr>
        <p:spPr>
          <a:xfrm>
            <a:off x="1851207" y="3035134"/>
            <a:ext cx="383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 = 6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C1486-2BC3-A540-A269-FE0D88D2FA80}"/>
              </a:ext>
            </a:extLst>
          </p:cNvPr>
          <p:cNvCxnSpPr>
            <a:cxnSpLocks/>
          </p:cNvCxnSpPr>
          <p:nvPr/>
        </p:nvCxnSpPr>
        <p:spPr>
          <a:xfrm>
            <a:off x="246687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">
            <a:extLst>
              <a:ext uri="{FF2B5EF4-FFF2-40B4-BE49-F238E27FC236}">
                <a16:creationId xmlns:a16="http://schemas.microsoft.com/office/drawing/2014/main" id="{1AB4ACDB-A045-0F4E-9FB1-12C1ABFC286E}"/>
              </a:ext>
            </a:extLst>
          </p:cNvPr>
          <p:cNvGrpSpPr>
            <a:grpSpLocks/>
          </p:cNvGrpSpPr>
          <p:nvPr/>
        </p:nvGrpSpPr>
        <p:grpSpPr bwMode="auto">
          <a:xfrm>
            <a:off x="6554663" y="4288317"/>
            <a:ext cx="4098976" cy="493632"/>
            <a:chOff x="514350" y="4883611"/>
            <a:chExt cx="7479030" cy="635679"/>
          </a:xfrm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44E2B962-2F9C-6045-BFAB-09C22B99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A39427-BCFA-E042-9AB9-D1809F1A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357221-2081-4E4F-9A7E-D025F5C8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1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6ABCB-8CB0-594D-86E9-329D6AE3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B5AA6B-57D9-3C4D-898C-E58063D4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C7A29-E825-BB4F-A5E3-408B0E8A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59" y="4883613"/>
              <a:ext cx="754379" cy="6356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23E11-FEFA-4640-A613-73EFF0C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C75187-10BF-1646-862E-A1832538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9A9084-2894-A649-96D8-163BF709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1" y="4883612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E748D1-9B02-1045-8ECF-C07DAAB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20711B-4B95-B445-BE5D-3F0F60D1E900}"/>
              </a:ext>
            </a:extLst>
          </p:cNvPr>
          <p:cNvSpPr txBox="1"/>
          <p:nvPr/>
        </p:nvSpPr>
        <p:spPr>
          <a:xfrm>
            <a:off x="6666452" y="435127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979D7-8BC7-5548-B9C9-796DF135D583}"/>
              </a:ext>
            </a:extLst>
          </p:cNvPr>
          <p:cNvSpPr txBox="1"/>
          <p:nvPr/>
        </p:nvSpPr>
        <p:spPr>
          <a:xfrm>
            <a:off x="7040779" y="43571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16C73-2568-1E47-A1CB-AF225886601B}"/>
              </a:ext>
            </a:extLst>
          </p:cNvPr>
          <p:cNvSpPr txBox="1"/>
          <p:nvPr/>
        </p:nvSpPr>
        <p:spPr>
          <a:xfrm>
            <a:off x="7432864" y="4364393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17005-AE1F-334E-82D9-39E9183E413B}"/>
              </a:ext>
            </a:extLst>
          </p:cNvPr>
          <p:cNvSpPr txBox="1"/>
          <p:nvPr/>
        </p:nvSpPr>
        <p:spPr>
          <a:xfrm>
            <a:off x="7818086" y="4354890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E7389-451B-5949-8AC2-21FC6DCBED3E}"/>
              </a:ext>
            </a:extLst>
          </p:cNvPr>
          <p:cNvSpPr txBox="1"/>
          <p:nvPr/>
        </p:nvSpPr>
        <p:spPr>
          <a:xfrm>
            <a:off x="8265163" y="435847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B8757D-5548-954D-A269-86B2AEF8342D}"/>
              </a:ext>
            </a:extLst>
          </p:cNvPr>
          <p:cNvSpPr txBox="1"/>
          <p:nvPr/>
        </p:nvSpPr>
        <p:spPr>
          <a:xfrm>
            <a:off x="8639490" y="43643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61CD1-959E-1F4B-AE94-F00FC3BD76BD}"/>
              </a:ext>
            </a:extLst>
          </p:cNvPr>
          <p:cNvSpPr txBox="1"/>
          <p:nvPr/>
        </p:nvSpPr>
        <p:spPr>
          <a:xfrm>
            <a:off x="9071940" y="4371594"/>
            <a:ext cx="187379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C5AB-AF32-8F49-BA47-FE054B8296A7}"/>
              </a:ext>
            </a:extLst>
          </p:cNvPr>
          <p:cNvSpPr txBox="1"/>
          <p:nvPr/>
        </p:nvSpPr>
        <p:spPr>
          <a:xfrm>
            <a:off x="9491953" y="4369009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39E0C-DDE9-6642-AC5B-FA287BEC5090}"/>
              </a:ext>
            </a:extLst>
          </p:cNvPr>
          <p:cNvSpPr txBox="1"/>
          <p:nvPr/>
        </p:nvSpPr>
        <p:spPr>
          <a:xfrm>
            <a:off x="10334346" y="436361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EA29ED-43FE-874B-9E90-CAC436BF4621}"/>
              </a:ext>
            </a:extLst>
          </p:cNvPr>
          <p:cNvSpPr txBox="1"/>
          <p:nvPr/>
        </p:nvSpPr>
        <p:spPr>
          <a:xfrm>
            <a:off x="9905897" y="435818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0C108-6ED7-0B45-A784-3DF1D12EE0E8}"/>
              </a:ext>
            </a:extLst>
          </p:cNvPr>
          <p:cNvSpPr txBox="1"/>
          <p:nvPr/>
        </p:nvSpPr>
        <p:spPr>
          <a:xfrm>
            <a:off x="7842756" y="3030929"/>
            <a:ext cx="25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inflight = 3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B12CED-F509-3C43-9FED-C8ECE0477D06}"/>
              </a:ext>
            </a:extLst>
          </p:cNvPr>
          <p:cNvCxnSpPr>
            <a:cxnSpLocks/>
          </p:cNvCxnSpPr>
          <p:nvPr/>
        </p:nvCxnSpPr>
        <p:spPr>
          <a:xfrm>
            <a:off x="775950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6B5711-9542-0E46-9419-0687C82E6174}"/>
              </a:ext>
            </a:extLst>
          </p:cNvPr>
          <p:cNvSpPr txBox="1"/>
          <p:nvPr/>
        </p:nvSpPr>
        <p:spPr>
          <a:xfrm>
            <a:off x="6406282" y="5136547"/>
            <a:ext cx="453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Triple duplicate ACKs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 (assume subsequent 3 pieces of data were successfully received)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1AA626E-5990-8B4D-B763-AFB3AAD2C2C8}"/>
              </a:ext>
            </a:extLst>
          </p:cNvPr>
          <p:cNvSpPr/>
          <p:nvPr/>
        </p:nvSpPr>
        <p:spPr>
          <a:xfrm rot="5400000">
            <a:off x="8703425" y="4448913"/>
            <a:ext cx="257130" cy="116261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BC025B-0A4A-8E4A-88A4-41FE4DC7CCE0}"/>
              </a:ext>
            </a:extLst>
          </p:cNvPr>
          <p:cNvSpPr txBox="1"/>
          <p:nvPr/>
        </p:nvSpPr>
        <p:spPr>
          <a:xfrm>
            <a:off x="-31756" y="4278909"/>
            <a:ext cx="115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Sender’s view: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269D1F-0BB6-ED40-9250-E50FA911ADE2}"/>
              </a:ext>
            </a:extLst>
          </p:cNvPr>
          <p:cNvSpPr txBox="1"/>
          <p:nvPr/>
        </p:nvSpPr>
        <p:spPr>
          <a:xfrm>
            <a:off x="0" y="6095699"/>
            <a:ext cx="6203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cwnd</a:t>
            </a:r>
            <a:r>
              <a:rPr lang="en-US" sz="2000" dirty="0">
                <a:latin typeface="Helvetica" pitchFamily="2" charset="0"/>
              </a:rPr>
              <a:t> is the interval between the last cumulatively </a:t>
            </a:r>
            <a:r>
              <a:rPr lang="en-US" sz="2000" dirty="0" err="1">
                <a:latin typeface="Helvetica" pitchFamily="2" charset="0"/>
              </a:rPr>
              <a:t>ACK’ed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 and the last transmitted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37F27-6A8F-6841-9AF4-FEE4680F9024}"/>
              </a:ext>
            </a:extLst>
          </p:cNvPr>
          <p:cNvSpPr txBox="1"/>
          <p:nvPr/>
        </p:nvSpPr>
        <p:spPr>
          <a:xfrm>
            <a:off x="6486833" y="6138692"/>
            <a:ext cx="444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inflight</a:t>
            </a:r>
            <a:r>
              <a:rPr lang="en-US" sz="2000" dirty="0">
                <a:latin typeface="Helvetica" pitchFamily="2" charset="0"/>
              </a:rPr>
              <a:t> is the data currently believed to be in flight.</a:t>
            </a:r>
          </a:p>
        </p:txBody>
      </p:sp>
    </p:spTree>
    <p:extLst>
      <p:ext uri="{BB962C8B-B14F-4D97-AF65-F5344CB8AC3E}">
        <p14:creationId xmlns:p14="http://schemas.microsoft.com/office/powerpoint/2010/main" val="142170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  <p:bldP spid="48" grpId="0"/>
      <p:bldP spid="65" grpId="0"/>
      <p:bldP spid="98" grpId="0"/>
      <p:bldP spid="100" grpId="0" animBg="1"/>
      <p:bldP spid="101" grpId="0"/>
      <p:bldP spid="104" grpId="0"/>
      <p:bldP spid="1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The fact that ACKs are coming means that data is getting delivered to the receiver, although with some loss.</a:t>
            </a:r>
          </a:p>
          <a:p>
            <a:endParaRPr lang="en-US" dirty="0"/>
          </a:p>
          <a:p>
            <a:r>
              <a:rPr lang="en-US" dirty="0"/>
              <a:t>Before the dup ACKs arrive, we assume </a:t>
            </a:r>
            <a:r>
              <a:rPr lang="en-US" dirty="0">
                <a:latin typeface="Courier" pitchFamily="2" charset="0"/>
              </a:rPr>
              <a:t>inflight =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sender performs two actions with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22872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(1)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in-flight</a:t>
            </a:r>
            <a:r>
              <a:rPr lang="en-US" dirty="0"/>
              <a:t> gently</a:t>
            </a:r>
          </a:p>
          <a:p>
            <a:pPr lvl="1"/>
            <a:r>
              <a:rPr lang="en-US" dirty="0"/>
              <a:t>Don’t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down to 1 MSS</a:t>
            </a:r>
          </a:p>
          <a:p>
            <a:endParaRPr lang="en-US" dirty="0"/>
          </a:p>
          <a:p>
            <a:r>
              <a:rPr lang="en-US" dirty="0"/>
              <a:t>Reduce the amount of in-flight data </a:t>
            </a:r>
            <a:r>
              <a:rPr lang="en-US" dirty="0">
                <a:solidFill>
                  <a:srgbClr val="C00000"/>
                </a:solidFill>
              </a:rPr>
              <a:t>multiplicatively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/ 2</a:t>
            </a:r>
          </a:p>
          <a:p>
            <a:pPr lvl="1"/>
            <a:r>
              <a:rPr lang="en-US" dirty="0"/>
              <a:t>That is, 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= (inflight / 2) + 3MSS</a:t>
            </a:r>
          </a:p>
          <a:p>
            <a:pPr lvl="1"/>
            <a:r>
              <a:rPr lang="en-US" dirty="0"/>
              <a:t>This step is called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multiplicative decrease</a:t>
            </a:r>
          </a:p>
          <a:p>
            <a:pPr lvl="1"/>
            <a:r>
              <a:rPr lang="en-US" dirty="0"/>
              <a:t>Algorithm also sets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/>
              <a:t> to </a:t>
            </a:r>
            <a:r>
              <a:rPr lang="en-US" dirty="0">
                <a:latin typeface="Courier" pitchFamily="2" charset="0"/>
              </a:rPr>
              <a:t>inflight / 2</a:t>
            </a:r>
          </a:p>
        </p:txBody>
      </p:sp>
    </p:spTree>
    <p:extLst>
      <p:ext uri="{BB962C8B-B14F-4D97-AF65-F5344CB8AC3E}">
        <p14:creationId xmlns:p14="http://schemas.microsoft.com/office/powerpoint/2010/main" val="42302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B8-FE42-4945-81CB-828694A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937-687E-A84C-909A-A3CB0A6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(before triple dup ACK) were both 8 MSS. </a:t>
            </a:r>
          </a:p>
          <a:p>
            <a:r>
              <a:rPr lang="en-US" dirty="0"/>
              <a:t>After triple dup ACK, reduce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to 4 MSS</a:t>
            </a:r>
          </a:p>
          <a:p>
            <a:r>
              <a:rPr lang="en-US" i="1" dirty="0"/>
              <a:t>Assume</a:t>
            </a:r>
            <a:r>
              <a:rPr lang="en-US" dirty="0"/>
              <a:t> 3 of those 8 MSS no longer in flight; 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7 MSS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35BAA9-4EFF-1749-AC4C-B418DEAF44F5}"/>
              </a:ext>
            </a:extLst>
          </p:cNvPr>
          <p:cNvGrpSpPr/>
          <p:nvPr/>
        </p:nvGrpSpPr>
        <p:grpSpPr>
          <a:xfrm>
            <a:off x="1293677" y="5666764"/>
            <a:ext cx="2271948" cy="1182433"/>
            <a:chOff x="1619362" y="5155302"/>
            <a:chExt cx="2065510" cy="11352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6B13D0-209B-6149-92A7-FB5C609D3521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02CB64-071F-EE46-B920-30DB047CB78E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CDB7AD-0863-8346-ADDB-59180FED6868}"/>
              </a:ext>
            </a:extLst>
          </p:cNvPr>
          <p:cNvSpPr txBox="1"/>
          <p:nvPr/>
        </p:nvSpPr>
        <p:spPr>
          <a:xfrm>
            <a:off x="3341844" y="4116067"/>
            <a:ext cx="410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inflight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79FFB-596A-CD4A-84A1-102396784F0A}"/>
              </a:ext>
            </a:extLst>
          </p:cNvPr>
          <p:cNvCxnSpPr>
            <a:cxnSpLocks/>
          </p:cNvCxnSpPr>
          <p:nvPr/>
        </p:nvCxnSpPr>
        <p:spPr>
          <a:xfrm>
            <a:off x="3427772" y="4645938"/>
            <a:ext cx="332364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C372B4-EC63-3148-9F29-2E7F5E4725FF}"/>
              </a:ext>
            </a:extLst>
          </p:cNvPr>
          <p:cNvSpPr txBox="1"/>
          <p:nvPr/>
        </p:nvSpPr>
        <p:spPr>
          <a:xfrm>
            <a:off x="7857733" y="5866567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CEA4A-CC70-3A4E-9D23-DEF125A7C834}"/>
              </a:ext>
            </a:extLst>
          </p:cNvPr>
          <p:cNvGrpSpPr/>
          <p:nvPr/>
        </p:nvGrpSpPr>
        <p:grpSpPr>
          <a:xfrm>
            <a:off x="2222928" y="5066429"/>
            <a:ext cx="7422621" cy="504868"/>
            <a:chOff x="2222928" y="5066429"/>
            <a:chExt cx="7422621" cy="50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078E7B-1397-0540-B3AB-262F96CCBFF3}"/>
                </a:ext>
              </a:extLst>
            </p:cNvPr>
            <p:cNvGrpSpPr/>
            <p:nvPr/>
          </p:nvGrpSpPr>
          <p:grpSpPr>
            <a:xfrm>
              <a:off x="2222928" y="5066429"/>
              <a:ext cx="4098976" cy="493632"/>
              <a:chOff x="2038352" y="4479756"/>
              <a:chExt cx="7478713" cy="636306"/>
            </a:xfrm>
          </p:grpSpPr>
          <p:grpSp>
            <p:nvGrpSpPr>
              <p:cNvPr id="28" name="Group 2">
                <a:extLst>
                  <a:ext uri="{FF2B5EF4-FFF2-40B4-BE49-F238E27FC236}">
                    <a16:creationId xmlns:a16="http://schemas.microsoft.com/office/drawing/2014/main" id="{6A5DE898-B5EC-B143-BC39-8011A6BB8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39" name="Rectangle 1">
                  <a:extLst>
                    <a:ext uri="{FF2B5EF4-FFF2-40B4-BE49-F238E27FC236}">
                      <a16:creationId xmlns:a16="http://schemas.microsoft.com/office/drawing/2014/main" id="{4E75EA9A-E01A-6448-9512-059C09E02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75F7ACC-9E80-EE4A-821A-1B3D12654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2D3AE4A-EC12-A84F-BA38-C74D003F4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0B016A-C90C-374D-B57F-6EB4FECA5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26B6F2-259F-0E41-9AA9-A9445B30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4266F81-D9D8-114E-A25A-2DEFDB148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9D2B48-2807-D54B-82C9-939FD1607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76BC657-7F86-4847-8BC3-D415B85D3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A2016A0-B9C3-644D-8397-6BA212128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93B3DDC-F8DF-AF4D-8D25-5157F827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291EB-3BE5-0F40-816D-3E7839240CD4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8C300E-7314-9149-B6A9-58C29277E68C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B1016-ED94-BC46-8650-39D2695C857F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0759-3F50-F745-8B71-DEAA7A266C5F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434A24-214D-0846-90B6-C7944D0CF543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13B94-FC1F-904D-B51C-B8934A606EBF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3D70CF-9AE9-7548-B9D8-A0161B28421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C2C9C-B1AA-734F-AE6A-3423E7FF3E19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AC30D7-862E-7A43-B799-5FACAEEDE37C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1EFCB2-2F25-4E47-BB56-DC3FBF679608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F7643-A628-3B44-8653-32F6CFE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970" y="508062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AB600-D225-204A-9CF0-4D725DF2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417" y="507766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CD218-3E6A-FB40-B9EC-7ACC5B8A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865" y="5082417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D4438-024D-2A4E-AF4E-107E0A00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312" y="5079459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02CE8-4907-2E41-8F41-011D41B8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759" y="5077667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C6CB50-E81E-A047-9CE2-6F1193D1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207" y="508125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3C12D-1B49-6343-A5F7-814EA87A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654" y="507829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C1B4-58B4-9643-88A8-F720935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102" y="5077666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AD685D-7FF4-A845-8F88-C1C5FD53BBB5}"/>
                </a:ext>
              </a:extLst>
            </p:cNvPr>
            <p:cNvSpPr txBox="1"/>
            <p:nvPr/>
          </p:nvSpPr>
          <p:spPr>
            <a:xfrm>
              <a:off x="7627347" y="5129387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3869-0437-E84B-8771-F2F247A0D787}"/>
                </a:ext>
              </a:extLst>
            </p:cNvPr>
            <p:cNvSpPr txBox="1"/>
            <p:nvPr/>
          </p:nvSpPr>
          <p:spPr>
            <a:xfrm>
              <a:off x="6424774" y="5153741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34F9E-D400-9E4E-9715-94AC3372D5D5}"/>
                </a:ext>
              </a:extLst>
            </p:cNvPr>
            <p:cNvSpPr txBox="1"/>
            <p:nvPr/>
          </p:nvSpPr>
          <p:spPr>
            <a:xfrm>
              <a:off x="6809996" y="5144238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E03B2-141A-AA4E-AC56-C56015B385FC}"/>
                </a:ext>
              </a:extLst>
            </p:cNvPr>
            <p:cNvSpPr txBox="1"/>
            <p:nvPr/>
          </p:nvSpPr>
          <p:spPr>
            <a:xfrm>
              <a:off x="7257073" y="514782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702F83-8856-0841-8254-718D7F028EDC}"/>
                </a:ext>
              </a:extLst>
            </p:cNvPr>
            <p:cNvSpPr txBox="1"/>
            <p:nvPr/>
          </p:nvSpPr>
          <p:spPr>
            <a:xfrm>
              <a:off x="8063850" y="5160942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DA3F7-532D-E841-9385-AC42998F5233}"/>
                </a:ext>
              </a:extLst>
            </p:cNvPr>
            <p:cNvSpPr txBox="1"/>
            <p:nvPr/>
          </p:nvSpPr>
          <p:spPr>
            <a:xfrm>
              <a:off x="8483863" y="515835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29A69-9F6C-EC43-B0C5-308E8894956D}"/>
                </a:ext>
              </a:extLst>
            </p:cNvPr>
            <p:cNvSpPr txBox="1"/>
            <p:nvPr/>
          </p:nvSpPr>
          <p:spPr>
            <a:xfrm>
              <a:off x="9326256" y="515296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226E6-18D0-2A44-8ACB-A619B0018912}"/>
                </a:ext>
              </a:extLst>
            </p:cNvPr>
            <p:cNvSpPr txBox="1"/>
            <p:nvPr/>
          </p:nvSpPr>
          <p:spPr>
            <a:xfrm>
              <a:off x="8897807" y="514753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3283E32-02E1-7C4F-8FF8-524FC3C1EC23}"/>
              </a:ext>
            </a:extLst>
          </p:cNvPr>
          <p:cNvSpPr/>
          <p:nvPr/>
        </p:nvSpPr>
        <p:spPr>
          <a:xfrm rot="5400000">
            <a:off x="4320143" y="5345860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CFBFA-7693-444A-A98B-8778C47A0BC3}"/>
              </a:ext>
            </a:extLst>
          </p:cNvPr>
          <p:cNvSpPr txBox="1"/>
          <p:nvPr/>
        </p:nvSpPr>
        <p:spPr>
          <a:xfrm>
            <a:off x="3992834" y="6129837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63140-EC67-D143-AAED-38D3DB2F3819}"/>
              </a:ext>
            </a:extLst>
          </p:cNvPr>
          <p:cNvSpPr txBox="1"/>
          <p:nvPr/>
        </p:nvSpPr>
        <p:spPr>
          <a:xfrm>
            <a:off x="8676428" y="3734407"/>
            <a:ext cx="2460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Updated to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4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0450E49-7291-344F-843A-DDD56662F15A}"/>
              </a:ext>
            </a:extLst>
          </p:cNvPr>
          <p:cNvSpPr/>
          <p:nvPr/>
        </p:nvSpPr>
        <p:spPr>
          <a:xfrm>
            <a:off x="7257073" y="4126823"/>
            <a:ext cx="1202573" cy="415498"/>
          </a:xfrm>
          <a:prstGeom prst="rightArrow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  <p:bldP spid="50" grpId="0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8003" cy="4872355"/>
          </a:xfrm>
        </p:spPr>
        <p:txBody>
          <a:bodyPr>
            <a:normAutofit/>
          </a:bodyPr>
          <a:lstStyle/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endParaRPr lang="en-US" dirty="0"/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</a:rPr>
              <a:t>don’t wait for an RTO</a:t>
            </a:r>
            <a:r>
              <a:rPr lang="en-US" dirty="0"/>
              <a:t> if there is sufficiently strong evidence that a packet was lost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41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2C1-BB0C-594C-A084-D52D0DC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70E-3E41-9549-A7EC-5469AB1C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/>
          <a:lstStyle/>
          <a:p>
            <a:r>
              <a:rPr lang="en-US" dirty="0"/>
              <a:t>Sender keeps the reduced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New ACK: an ACK for the </a:t>
            </a:r>
            <a:r>
              <a:rPr lang="en-US" dirty="0" err="1"/>
              <a:t>seq</a:t>
            </a:r>
            <a:r>
              <a:rPr lang="en-US" dirty="0"/>
              <a:t># that was just retransmitted</a:t>
            </a:r>
          </a:p>
          <a:p>
            <a:pPr lvl="1"/>
            <a:r>
              <a:rPr lang="en-US" dirty="0"/>
              <a:t>Cumulative ACK may also indicate the (three or more) pieces of data that were previously delivered to generate the duplicate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Conserve packets in flight:</a:t>
            </a:r>
            <a:r>
              <a:rPr lang="en-US" dirty="0"/>
              <a:t> transmit </a:t>
            </a:r>
            <a:r>
              <a:rPr lang="en-US" i="1" dirty="0"/>
              <a:t>some </a:t>
            </a:r>
            <a:r>
              <a:rPr lang="en-US" dirty="0"/>
              <a:t>data over lossy periods (rather than almost no data, if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:=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44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09B063-A206-6643-8A7A-BC74822F13D4}"/>
              </a:ext>
            </a:extLst>
          </p:cNvPr>
          <p:cNvGrpSpPr/>
          <p:nvPr/>
        </p:nvGrpSpPr>
        <p:grpSpPr>
          <a:xfrm>
            <a:off x="1262033" y="4647417"/>
            <a:ext cx="7422621" cy="1531025"/>
            <a:chOff x="1262033" y="4647417"/>
            <a:chExt cx="7422621" cy="1531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48068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6ADE9-E5D1-AE4D-8CB0-420829676E14}"/>
                </a:ext>
              </a:extLst>
            </p:cNvPr>
            <p:cNvSpPr txBox="1"/>
            <p:nvPr/>
          </p:nvSpPr>
          <p:spPr>
            <a:xfrm>
              <a:off x="6896838" y="586804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359248" y="5347339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66B48A-DD94-6943-B14F-1498A827EE29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36056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1" grpId="0" animBg="1"/>
      <p:bldP spid="6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C3156-923F-BB44-AA84-F907FC799D9A}"/>
              </a:ext>
            </a:extLst>
          </p:cNvPr>
          <p:cNvGrpSpPr/>
          <p:nvPr/>
        </p:nvGrpSpPr>
        <p:grpSpPr>
          <a:xfrm>
            <a:off x="1262033" y="4647417"/>
            <a:ext cx="7422621" cy="925359"/>
            <a:chOff x="1262033" y="4647417"/>
            <a:chExt cx="7422621" cy="9253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91019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78810" y="5128205"/>
            <a:ext cx="387030" cy="15235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146F5-5565-FA4A-A0BD-DD44F9337675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415376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CF6C903-DC83-A845-99B6-210BC91C9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14" y="930479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D0B629-0DE6-6E40-939E-3DDB31BE2B84}"/>
              </a:ext>
            </a:extLst>
          </p:cNvPr>
          <p:cNvCxnSpPr>
            <a:cxnSpLocks/>
          </p:cNvCxnSpPr>
          <p:nvPr/>
        </p:nvCxnSpPr>
        <p:spPr>
          <a:xfrm>
            <a:off x="2771258" y="1221635"/>
            <a:ext cx="743884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321578-C7FA-F349-A2AD-A4350EAC055A}"/>
              </a:ext>
            </a:extLst>
          </p:cNvPr>
          <p:cNvCxnSpPr>
            <a:cxnSpLocks/>
          </p:cNvCxnSpPr>
          <p:nvPr/>
        </p:nvCxnSpPr>
        <p:spPr>
          <a:xfrm flipV="1">
            <a:off x="4567671" y="809479"/>
            <a:ext cx="368850" cy="2118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DBF990-4457-2D4A-B344-468F4BD9D9E1}"/>
              </a:ext>
            </a:extLst>
          </p:cNvPr>
          <p:cNvCxnSpPr>
            <a:cxnSpLocks/>
          </p:cNvCxnSpPr>
          <p:nvPr/>
        </p:nvCxnSpPr>
        <p:spPr>
          <a:xfrm flipV="1">
            <a:off x="1480417" y="1268377"/>
            <a:ext cx="287045" cy="21256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4">
            <a:extLst>
              <a:ext uri="{FF2B5EF4-FFF2-40B4-BE49-F238E27FC236}">
                <a16:creationId xmlns:a16="http://schemas.microsoft.com/office/drawing/2014/main" id="{AB34BCEE-B5BA-0049-BC37-A894AF4F39E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3601" y="478296"/>
            <a:ext cx="556816" cy="682457"/>
            <a:chOff x="-44" y="1473"/>
            <a:chExt cx="981" cy="1105"/>
          </a:xfrm>
        </p:grpSpPr>
        <p:pic>
          <p:nvPicPr>
            <p:cNvPr id="16" name="Picture 125" descr="desktop_computer_stylized_medium">
              <a:extLst>
                <a:ext uri="{FF2B5EF4-FFF2-40B4-BE49-F238E27FC236}">
                  <a16:creationId xmlns:a16="http://schemas.microsoft.com/office/drawing/2014/main" id="{6D4637E3-CA43-6C4C-A0DF-B2BB30CF21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Freeform 126">
              <a:extLst>
                <a:ext uri="{FF2B5EF4-FFF2-40B4-BE49-F238E27FC236}">
                  <a16:creationId xmlns:a16="http://schemas.microsoft.com/office/drawing/2014/main" id="{323834A9-7205-874C-A8B0-302F17E93B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66FECB-D789-2547-9E34-A7DBC838FC35}"/>
              </a:ext>
            </a:extLst>
          </p:cNvPr>
          <p:cNvCxnSpPr>
            <a:cxnSpLocks/>
          </p:cNvCxnSpPr>
          <p:nvPr/>
        </p:nvCxnSpPr>
        <p:spPr>
          <a:xfrm>
            <a:off x="1418767" y="740052"/>
            <a:ext cx="348695" cy="29452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91B7C62-18AB-DD42-A8DD-74AA688029BA}"/>
              </a:ext>
            </a:extLst>
          </p:cNvPr>
          <p:cNvCxnSpPr>
            <a:cxnSpLocks/>
          </p:cNvCxnSpPr>
          <p:nvPr/>
        </p:nvCxnSpPr>
        <p:spPr>
          <a:xfrm>
            <a:off x="4540457" y="1241645"/>
            <a:ext cx="283935" cy="2298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close up of a flower&#10;&#10;Description automatically generated">
            <a:extLst>
              <a:ext uri="{FF2B5EF4-FFF2-40B4-BE49-F238E27FC236}">
                <a16:creationId xmlns:a16="http://schemas.microsoft.com/office/drawing/2014/main" id="{BBD7209C-DB54-DA44-9985-1810BF522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749" y="181628"/>
            <a:ext cx="939800" cy="1016000"/>
          </a:xfrm>
          <a:prstGeom prst="rect">
            <a:avLst/>
          </a:prstGeom>
        </p:spPr>
      </p:pic>
      <p:pic>
        <p:nvPicPr>
          <p:cNvPr id="45" name="Picture 19" descr="Router Clip Art">
            <a:extLst>
              <a:ext uri="{FF2B5EF4-FFF2-40B4-BE49-F238E27FC236}">
                <a16:creationId xmlns:a16="http://schemas.microsoft.com/office/drawing/2014/main" id="{C897B9A1-C111-814C-9228-BC46F11EB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416" y="933016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EC777FB-AB39-814D-A109-7898E4D9482D}"/>
              </a:ext>
            </a:extLst>
          </p:cNvPr>
          <p:cNvSpPr txBox="1"/>
          <p:nvPr/>
        </p:nvSpPr>
        <p:spPr>
          <a:xfrm>
            <a:off x="2084095" y="1504627"/>
            <a:ext cx="3038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Congestion Control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07237300-77F4-B44B-81F9-928609178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057" y="1668992"/>
            <a:ext cx="4483712" cy="191015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B0C1CD5-55C0-5F47-9752-7B0AA3AFA8F6}"/>
              </a:ext>
            </a:extLst>
          </p:cNvPr>
          <p:cNvSpPr txBox="1"/>
          <p:nvPr/>
        </p:nvSpPr>
        <p:spPr>
          <a:xfrm>
            <a:off x="6797342" y="275933"/>
            <a:ext cx="5083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New Reno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= slow start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  + congestion avoidance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AI</a:t>
            </a:r>
            <a:r>
              <a:rPr lang="en-US" sz="2400" dirty="0">
                <a:latin typeface="Helvetica" pitchFamily="2" charset="0"/>
              </a:rPr>
              <a:t>)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  + fast retransmit &amp; recovery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MD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7A44346-3102-964A-B2F1-98A745E3D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24" y="4982084"/>
            <a:ext cx="6176151" cy="184235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94E664EF-4980-FF42-9536-FFD7B8EADAF2}"/>
              </a:ext>
            </a:extLst>
          </p:cNvPr>
          <p:cNvSpPr txBox="1"/>
          <p:nvPr/>
        </p:nvSpPr>
        <p:spPr>
          <a:xfrm>
            <a:off x="1797956" y="4512952"/>
            <a:ext cx="372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Bandwidth-Delay Product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9B13EA2-C4BE-C64B-9300-913A1AAE33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2709" y="4991802"/>
            <a:ext cx="480296" cy="411022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2D33D82-C035-0F4C-8645-685E99A6B1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62694" y="5011044"/>
            <a:ext cx="969560" cy="566410"/>
          </a:xfrm>
          <a:prstGeom prst="rect">
            <a:avLst/>
          </a:prstGeom>
        </p:spPr>
      </p:pic>
      <p:pic>
        <p:nvPicPr>
          <p:cNvPr id="56" name="Picture 19" descr="Router Clip Art">
            <a:extLst>
              <a:ext uri="{FF2B5EF4-FFF2-40B4-BE49-F238E27FC236}">
                <a16:creationId xmlns:a16="http://schemas.microsoft.com/office/drawing/2014/main" id="{9CB200C5-434C-8A4B-9558-66A5E5960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050" y="4989862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Group 124">
            <a:extLst>
              <a:ext uri="{FF2B5EF4-FFF2-40B4-BE49-F238E27FC236}">
                <a16:creationId xmlns:a16="http://schemas.microsoft.com/office/drawing/2014/main" id="{D2F32C28-9475-9A49-B97B-2334AB199F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1154" y="1202911"/>
            <a:ext cx="556816" cy="682457"/>
            <a:chOff x="-44" y="1473"/>
            <a:chExt cx="981" cy="1105"/>
          </a:xfrm>
        </p:grpSpPr>
        <p:pic>
          <p:nvPicPr>
            <p:cNvPr id="58" name="Picture 125" descr="desktop_computer_stylized_medium">
              <a:extLst>
                <a:ext uri="{FF2B5EF4-FFF2-40B4-BE49-F238E27FC236}">
                  <a16:creationId xmlns:a16="http://schemas.microsoft.com/office/drawing/2014/main" id="{43D7FDD0-2D9E-A84E-94B5-2C7CED5B74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126">
              <a:extLst>
                <a:ext uri="{FF2B5EF4-FFF2-40B4-BE49-F238E27FC236}">
                  <a16:creationId xmlns:a16="http://schemas.microsoft.com/office/drawing/2014/main" id="{2735758B-9E50-AF4A-9235-F48E05A78D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3" name="Group 124">
            <a:extLst>
              <a:ext uri="{FF2B5EF4-FFF2-40B4-BE49-F238E27FC236}">
                <a16:creationId xmlns:a16="http://schemas.microsoft.com/office/drawing/2014/main" id="{0C64279D-5546-DB4A-B7EA-515A0DF0588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16377" y="1269093"/>
            <a:ext cx="556816" cy="682457"/>
            <a:chOff x="-44" y="1473"/>
            <a:chExt cx="981" cy="1105"/>
          </a:xfrm>
        </p:grpSpPr>
        <p:pic>
          <p:nvPicPr>
            <p:cNvPr id="64" name="Picture 125" descr="desktop_computer_stylized_medium">
              <a:extLst>
                <a:ext uri="{FF2B5EF4-FFF2-40B4-BE49-F238E27FC236}">
                  <a16:creationId xmlns:a16="http://schemas.microsoft.com/office/drawing/2014/main" id="{54BE8FE1-1B9F-8B48-8D52-5A47B349B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5" name="Freeform 126">
              <a:extLst>
                <a:ext uri="{FF2B5EF4-FFF2-40B4-BE49-F238E27FC236}">
                  <a16:creationId xmlns:a16="http://schemas.microsoft.com/office/drawing/2014/main" id="{B575E5A4-F803-544C-B90D-C7EAF28605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66" name="Group 124">
            <a:extLst>
              <a:ext uri="{FF2B5EF4-FFF2-40B4-BE49-F238E27FC236}">
                <a16:creationId xmlns:a16="http://schemas.microsoft.com/office/drawing/2014/main" id="{AE845D92-C529-354D-94FF-B2344733C1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027091" y="463533"/>
            <a:ext cx="556816" cy="682457"/>
            <a:chOff x="-44" y="1473"/>
            <a:chExt cx="981" cy="1105"/>
          </a:xfrm>
        </p:grpSpPr>
        <p:pic>
          <p:nvPicPr>
            <p:cNvPr id="67" name="Picture 125" descr="desktop_computer_stylized_medium">
              <a:extLst>
                <a:ext uri="{FF2B5EF4-FFF2-40B4-BE49-F238E27FC236}">
                  <a16:creationId xmlns:a16="http://schemas.microsoft.com/office/drawing/2014/main" id="{441F169F-76CC-F747-8062-977AA73EA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26">
              <a:extLst>
                <a:ext uri="{FF2B5EF4-FFF2-40B4-BE49-F238E27FC236}">
                  <a16:creationId xmlns:a16="http://schemas.microsoft.com/office/drawing/2014/main" id="{B2FCEE4E-6D29-4446-82F1-C426D7EA80C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95D38C2-1366-6847-BF02-E7637C27C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76425" y="1800838"/>
            <a:ext cx="4736134" cy="1825181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159991AD-F225-8A4D-8BED-D29E316C56F8}"/>
              </a:ext>
            </a:extLst>
          </p:cNvPr>
          <p:cNvSpPr txBox="1"/>
          <p:nvPr/>
        </p:nvSpPr>
        <p:spPr>
          <a:xfrm>
            <a:off x="6370323" y="5526885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&lt; BDP: sender under-uses the link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BDP =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: 100% link use, zero queues (ideal)</a:t>
            </a:r>
          </a:p>
          <a:p>
            <a:pPr algn="l"/>
            <a:r>
              <a:rPr lang="en-US" dirty="0">
                <a:latin typeface="Helvetica" pitchFamily="2" charset="0"/>
              </a:rPr>
              <a:t>BDP &lt;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&lt; BDP + B: persistent queue @ router</a:t>
            </a:r>
          </a:p>
          <a:p>
            <a:pPr algn="l"/>
            <a:r>
              <a:rPr lang="en-US" dirty="0">
                <a:latin typeface="Helvetica" pitchFamily="2" charset="0"/>
              </a:rPr>
              <a:t>BDP + B &lt;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: packet drops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984760F9-BDB0-0740-A4AF-B644E961374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41256" y="4024446"/>
            <a:ext cx="3453212" cy="1269803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8B8D37ED-435B-B645-8C6F-A5629FD9B05C}"/>
              </a:ext>
            </a:extLst>
          </p:cNvPr>
          <p:cNvSpPr txBox="1"/>
          <p:nvPr/>
        </p:nvSpPr>
        <p:spPr>
          <a:xfrm>
            <a:off x="7144483" y="3579145"/>
            <a:ext cx="3566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 BBR: </a:t>
            </a:r>
            <a:r>
              <a:rPr lang="en-US" sz="2400" dirty="0">
                <a:latin typeface="Helvetica" pitchFamily="2" charset="0"/>
              </a:rPr>
              <a:t>Gain cycling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A8EA50-64AC-BA19-D6AC-8FA09239CD12}"/>
              </a:ext>
            </a:extLst>
          </p:cNvPr>
          <p:cNvSpPr/>
          <p:nvPr/>
        </p:nvSpPr>
        <p:spPr>
          <a:xfrm>
            <a:off x="1228450" y="2178612"/>
            <a:ext cx="4107486" cy="6851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Helvetica" pitchFamily="2" charset="0"/>
              </a:rPr>
              <a:t>Sense and React</a:t>
            </a:r>
          </a:p>
        </p:txBody>
      </p:sp>
      <p:pic>
        <p:nvPicPr>
          <p:cNvPr id="19" name="Picture 1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36AB7F1-2F5F-1B5F-3265-7D4C6DDD0D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32503" y="3023506"/>
            <a:ext cx="1112827" cy="1036320"/>
          </a:xfrm>
          <a:prstGeom prst="rect">
            <a:avLst/>
          </a:prstGeom>
        </p:spPr>
      </p:pic>
      <p:pic>
        <p:nvPicPr>
          <p:cNvPr id="20" name="Picture 19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9A2AFF9D-C382-7201-F86C-015623D76F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>
            <a:off x="1263938" y="2972227"/>
            <a:ext cx="1123041" cy="103632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60B28724-55E9-F6D3-2BA0-466FDC511564}"/>
              </a:ext>
            </a:extLst>
          </p:cNvPr>
          <p:cNvGrpSpPr/>
          <p:nvPr/>
        </p:nvGrpSpPr>
        <p:grpSpPr>
          <a:xfrm>
            <a:off x="3758914" y="3014561"/>
            <a:ext cx="1734099" cy="1036320"/>
            <a:chOff x="10040373" y="2516898"/>
            <a:chExt cx="2205319" cy="1284975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B7E76DE3-5C5B-EDE0-A726-D146BFF8F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D6E3706-8B3B-2423-FA52-CE5F8773ACAD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093DAA0-16B4-8F14-6AFE-2CB1AE702A29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1D9E125-547B-430A-9A65-32607EE3400A}"/>
              </a:ext>
            </a:extLst>
          </p:cNvPr>
          <p:cNvSpPr txBox="1"/>
          <p:nvPr/>
        </p:nvSpPr>
        <p:spPr>
          <a:xfrm>
            <a:off x="1461716" y="4121325"/>
            <a:ext cx="10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Signals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935C-5762-892A-8C1E-97118B90E324}"/>
              </a:ext>
            </a:extLst>
          </p:cNvPr>
          <p:cNvSpPr txBox="1"/>
          <p:nvPr/>
        </p:nvSpPr>
        <p:spPr>
          <a:xfrm>
            <a:off x="4053154" y="4119049"/>
            <a:ext cx="10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Knobs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7BD013F-978F-CE69-5A86-1F12C8B73396}"/>
              </a:ext>
            </a:extLst>
          </p:cNvPr>
          <p:cNvSpPr/>
          <p:nvPr/>
        </p:nvSpPr>
        <p:spPr>
          <a:xfrm>
            <a:off x="5841960" y="1160076"/>
            <a:ext cx="6453051" cy="2186161"/>
          </a:xfrm>
          <a:prstGeom prst="ellipse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75E677-CF6D-D2B6-7AC3-F4211F140096}"/>
              </a:ext>
            </a:extLst>
          </p:cNvPr>
          <p:cNvSpPr/>
          <p:nvPr/>
        </p:nvSpPr>
        <p:spPr>
          <a:xfrm>
            <a:off x="5911273" y="5214991"/>
            <a:ext cx="5969579" cy="1651209"/>
          </a:xfrm>
          <a:prstGeom prst="ellipse">
            <a:avLst/>
          </a:prstGeom>
          <a:solidFill>
            <a:srgbClr val="FFC000">
              <a:alpha val="2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0" grpId="0"/>
      <p:bldP spid="79" grpId="0"/>
      <p:bldP spid="12" grpId="0" animBg="1"/>
      <p:bldP spid="25" grpId="0"/>
      <p:bldP spid="26" grpId="0"/>
      <p:bldP spid="27" grpId="0" animBg="1"/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8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2466877" y="4647417"/>
            <a:ext cx="338222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2FB1B9-A3EA-9641-B893-C71F6CAA08D0}"/>
              </a:ext>
            </a:extLst>
          </p:cNvPr>
          <p:cNvGrpSpPr/>
          <p:nvPr/>
        </p:nvGrpSpPr>
        <p:grpSpPr>
          <a:xfrm>
            <a:off x="1262033" y="5067908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784948" y="4920896"/>
            <a:ext cx="388200" cy="193702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Eventually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acknowledging the retransmitted data and all data in between</a:t>
            </a:r>
          </a:p>
          <a:p>
            <a:r>
              <a:rPr lang="en-US" dirty="0"/>
              <a:t>Deflate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to half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before fast retransmit.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are aligned and equal once again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this point!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4865704" y="4175399"/>
            <a:ext cx="4419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6/2 = 3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</a:t>
            </a:r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4961983" y="5081368"/>
            <a:ext cx="13341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8F807-9456-084A-ADFB-277DA0C0543F}"/>
              </a:ext>
            </a:extLst>
          </p:cNvPr>
          <p:cNvGrpSpPr/>
          <p:nvPr/>
        </p:nvGrpSpPr>
        <p:grpSpPr>
          <a:xfrm>
            <a:off x="1262033" y="5207391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2657768" y="6338719"/>
            <a:ext cx="44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 </a:t>
            </a:r>
            <a:r>
              <a:rPr lang="en-US" sz="2000" dirty="0">
                <a:latin typeface="Helvetica" pitchFamily="2" charset="0"/>
              </a:rPr>
              <a:t>acknowledged this data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04910" y="4784222"/>
            <a:ext cx="404615" cy="248068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41897E-B5E8-D44C-B1CD-08A7F0A7B8F1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96863-141F-A243-9A6B-F4D264098A80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B78F55-DF7D-8941-8469-108A60EAE076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/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(2)</a:t>
            </a:r>
            <a:r>
              <a:rPr lang="en-US" dirty="0">
                <a:latin typeface="Helvetica" pitchFamily="2" charset="0"/>
              </a:rPr>
              <a:t>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5950125" y="2687299"/>
            <a:ext cx="5768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8" y="3924296"/>
            <a:ext cx="1107612" cy="106402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213321" y="3774722"/>
            <a:ext cx="187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(2) Multiplicative decrease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4F8F4-1C62-BC2C-F5A6-E7597775196F}"/>
              </a:ext>
            </a:extLst>
          </p:cNvPr>
          <p:cNvSpPr txBox="1"/>
          <p:nvPr/>
        </p:nvSpPr>
        <p:spPr>
          <a:xfrm>
            <a:off x="6061909" y="5222983"/>
            <a:ext cx="5794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</p:spTree>
    <p:extLst>
      <p:ext uri="{BB962C8B-B14F-4D97-AF65-F5344CB8AC3E}">
        <p14:creationId xmlns:p14="http://schemas.microsoft.com/office/powerpoint/2010/main" val="394214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New Reno performs additive increase and multiplicative decrease of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algorithms, including BBR.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[We didn’t cover this, but MD is necessary for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3200" dirty="0">
                <a:latin typeface="Helvetica" pitchFamily="2" charset="0"/>
              </a:rPr>
              <a:t> across TCP flows.]</a:t>
            </a:r>
          </a:p>
        </p:txBody>
      </p:sp>
    </p:spTree>
    <p:extLst>
      <p:ext uri="{BB962C8B-B14F-4D97-AF65-F5344CB8AC3E}">
        <p14:creationId xmlns:p14="http://schemas.microsoft.com/office/powerpoint/2010/main" val="105953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CDAA-DCFE-5745-9087-51845AD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TCP loss detection </a:t>
            </a:r>
            <a:r>
              <a:rPr lang="en-US"/>
              <a:t>&amp; reaction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BF7E-AAD2-034C-9893-B80AEDAF1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964" y="3047951"/>
            <a:ext cx="5181600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>
                <a:solidFill>
                  <a:srgbClr val="C00000"/>
                </a:solidFill>
              </a:rPr>
              <a:t>Triple dup ACK: </a:t>
            </a:r>
            <a:r>
              <a:rPr lang="en-US" dirty="0"/>
              <a:t>sufficiently strong signal that network has dropped data, before RTO</a:t>
            </a:r>
          </a:p>
          <a:p>
            <a:r>
              <a:rPr lang="en-US" dirty="0"/>
              <a:t>Immediately retransmit data</a:t>
            </a:r>
          </a:p>
          <a:p>
            <a:r>
              <a:rPr lang="en-US" dirty="0"/>
              <a:t>Multiplicatively decrease in-flight data to </a:t>
            </a:r>
            <a:r>
              <a:rPr lang="en-US" dirty="0">
                <a:solidFill>
                  <a:srgbClr val="C00000"/>
                </a:solidFill>
              </a:rPr>
              <a:t>half</a:t>
            </a:r>
            <a:r>
              <a:rPr lang="en-US" dirty="0"/>
              <a:t> of its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9074-8E3A-FE4C-818F-17EEC9B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1472" y="3047951"/>
            <a:ext cx="5637508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Recovery</a:t>
            </a:r>
          </a:p>
          <a:p>
            <a:r>
              <a:rPr lang="en-US" dirty="0"/>
              <a:t>Maintain this reduced amount of in-flight data as long as dup ACKs arrive</a:t>
            </a:r>
          </a:p>
          <a:p>
            <a:pPr lvl="1"/>
            <a:r>
              <a:rPr lang="en-US" dirty="0"/>
              <a:t>Data is successfully getting delivered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do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there 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192A-6EA2-FA48-8B65-487279EF31CE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Don’t wait for an RTO and then set the </a:t>
            </a:r>
            <a:r>
              <a:rPr lang="en-US" sz="2800" dirty="0" err="1">
                <a:latin typeface="Courier" pitchFamily="2" charset="0"/>
              </a:rPr>
              <a:t>cwnd</a:t>
            </a:r>
            <a:r>
              <a:rPr lang="en-US" sz="2800" dirty="0">
                <a:latin typeface="Helvetica" pitchFamily="2" charset="0"/>
              </a:rPr>
              <a:t> to 1 MSS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Instead, react proportionately by sensing pkt loss in advance</a:t>
            </a:r>
          </a:p>
        </p:txBody>
      </p:sp>
    </p:spTree>
    <p:extLst>
      <p:ext uri="{BB962C8B-B14F-4D97-AF65-F5344CB8AC3E}">
        <p14:creationId xmlns:p14="http://schemas.microsoft.com/office/powerpoint/2010/main" val="24403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70872-94C0-628D-EB6B-EB15C35A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345059-7418-0DA3-28ED-5785DED39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TCP connection start?</a:t>
            </a:r>
          </a:p>
        </p:txBody>
      </p:sp>
    </p:spTree>
    <p:extLst>
      <p:ext uri="{BB962C8B-B14F-4D97-AF65-F5344CB8AC3E}">
        <p14:creationId xmlns:p14="http://schemas.microsoft.com/office/powerpoint/2010/main" val="1577500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E166C-086A-A1C9-4ED0-C948157F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9950-57E4-C7BD-B63A-B15D1091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a TCP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835EE-74FF-A7AC-D082-DBDDCA47D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3" y="1564144"/>
            <a:ext cx="10515600" cy="4351338"/>
          </a:xfrm>
        </p:spPr>
        <p:txBody>
          <a:bodyPr/>
          <a:lstStyle/>
          <a:p>
            <a:r>
              <a:rPr lang="en-US" dirty="0"/>
              <a:t>TCP requires sender/receiver to set up some context</a:t>
            </a:r>
          </a:p>
          <a:p>
            <a:pPr lvl="1"/>
            <a:r>
              <a:rPr lang="en-US" dirty="0"/>
              <a:t>Sequence numbers, window size, buffers, OS table entries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03D030-DEA9-3EF9-B22C-41346655EDFE}"/>
              </a:ext>
            </a:extLst>
          </p:cNvPr>
          <p:cNvCxnSpPr>
            <a:cxnSpLocks/>
          </p:cNvCxnSpPr>
          <p:nvPr/>
        </p:nvCxnSpPr>
        <p:spPr>
          <a:xfrm>
            <a:off x="1007366" y="2755357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609A87-32DE-9336-D263-8724E2CD0C59}"/>
              </a:ext>
            </a:extLst>
          </p:cNvPr>
          <p:cNvCxnSpPr>
            <a:cxnSpLocks/>
          </p:cNvCxnSpPr>
          <p:nvPr/>
        </p:nvCxnSpPr>
        <p:spPr>
          <a:xfrm>
            <a:off x="3722857" y="2755357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E2829E-4FCB-1F38-3C02-BD64DAA58A95}"/>
              </a:ext>
            </a:extLst>
          </p:cNvPr>
          <p:cNvSpPr txBox="1"/>
          <p:nvPr/>
        </p:nvSpPr>
        <p:spPr>
          <a:xfrm rot="16200000">
            <a:off x="-855655" y="4040448"/>
            <a:ext cx="2542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</a:t>
            </a:r>
          </a:p>
          <a:p>
            <a:pPr algn="r"/>
            <a:r>
              <a:rPr lang="en-US" sz="2400" dirty="0">
                <a:latin typeface="Helvetica" pitchFamily="2" charset="0"/>
              </a:rPr>
              <a:t>e.g., browser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9723B-A843-1763-1C42-D564AA54D542}"/>
              </a:ext>
            </a:extLst>
          </p:cNvPr>
          <p:cNvSpPr txBox="1"/>
          <p:nvPr/>
        </p:nvSpPr>
        <p:spPr>
          <a:xfrm rot="16200000">
            <a:off x="1916806" y="4958230"/>
            <a:ext cx="27118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e.g., web server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3B692-8420-5D8B-DD4E-974C2C22E1E7}"/>
              </a:ext>
            </a:extLst>
          </p:cNvPr>
          <p:cNvCxnSpPr>
            <a:cxnSpLocks/>
          </p:cNvCxnSpPr>
          <p:nvPr/>
        </p:nvCxnSpPr>
        <p:spPr>
          <a:xfrm>
            <a:off x="1215185" y="3399456"/>
            <a:ext cx="2438399" cy="58857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51BD60-5EE7-6E6E-DC89-41C6E1C18FF0}"/>
              </a:ext>
            </a:extLst>
          </p:cNvPr>
          <p:cNvCxnSpPr>
            <a:cxnSpLocks/>
          </p:cNvCxnSpPr>
          <p:nvPr/>
        </p:nvCxnSpPr>
        <p:spPr>
          <a:xfrm flipH="1">
            <a:off x="1215185" y="4154371"/>
            <a:ext cx="2438399" cy="121935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B08A88-0D56-F65C-3068-C0C393D0848E}"/>
              </a:ext>
            </a:extLst>
          </p:cNvPr>
          <p:cNvSpPr txBox="1"/>
          <p:nvPr/>
        </p:nvSpPr>
        <p:spPr>
          <a:xfrm rot="837446">
            <a:off x="1230270" y="2979520"/>
            <a:ext cx="207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Let’s talk. Here’s my request.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EE836-491A-1936-D574-CD595C8631F1}"/>
              </a:ext>
            </a:extLst>
          </p:cNvPr>
          <p:cNvSpPr txBox="1"/>
          <p:nvPr/>
        </p:nvSpPr>
        <p:spPr>
          <a:xfrm rot="19877217">
            <a:off x="1153592" y="5022363"/>
            <a:ext cx="2078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OK. Here’s my response.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CD544B-34B4-6BF8-4533-3AD2D76DA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4" y="2785084"/>
            <a:ext cx="3922493" cy="33862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C0F085C-C0E5-DDBD-CF11-6F4FB29244CF}"/>
              </a:ext>
            </a:extLst>
          </p:cNvPr>
          <p:cNvSpPr txBox="1"/>
          <p:nvPr/>
        </p:nvSpPr>
        <p:spPr>
          <a:xfrm>
            <a:off x="3889113" y="3399456"/>
            <a:ext cx="218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Provision enough  socket buffers.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02F74E-19F9-8F40-3573-483512504588}"/>
              </a:ext>
            </a:extLst>
          </p:cNvPr>
          <p:cNvSpPr txBox="1"/>
          <p:nvPr/>
        </p:nvSpPr>
        <p:spPr>
          <a:xfrm>
            <a:off x="3820112" y="5172511"/>
            <a:ext cx="21820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Entries in operating system tables (connection lookup), choose sequence #, etc.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8284EE6-0CB0-7BE2-1691-D0D0025E98E8}"/>
              </a:ext>
            </a:extLst>
          </p:cNvPr>
          <p:cNvGrpSpPr/>
          <p:nvPr/>
        </p:nvGrpSpPr>
        <p:grpSpPr>
          <a:xfrm>
            <a:off x="4102304" y="2964713"/>
            <a:ext cx="1202251" cy="307970"/>
            <a:chOff x="4307209" y="2949597"/>
            <a:chExt cx="1202251" cy="30797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FC4C674-9CEE-5FF1-B678-C87FB48C1AF6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A86487F-D9FD-EE95-F759-0E847B021DDC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5D4D03-FD9F-708B-FA98-8E848B12A536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83967F-0FD3-3CBA-1BB0-6478A4C28BA9}"/>
              </a:ext>
            </a:extLst>
          </p:cNvPr>
          <p:cNvGrpSpPr/>
          <p:nvPr/>
        </p:nvGrpSpPr>
        <p:grpSpPr>
          <a:xfrm>
            <a:off x="3945761" y="4373417"/>
            <a:ext cx="1930797" cy="640858"/>
            <a:chOff x="4272422" y="4086332"/>
            <a:chExt cx="1930797" cy="64085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7F8403-93B0-6365-85CD-0D648282281E}"/>
                </a:ext>
              </a:extLst>
            </p:cNvPr>
            <p:cNvSpPr/>
            <p:nvPr/>
          </p:nvSpPr>
          <p:spPr>
            <a:xfrm>
              <a:off x="4272422" y="4086332"/>
              <a:ext cx="1930797" cy="6408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29B0608-5291-819F-955D-B28C1338C01C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71" y="4260270"/>
              <a:ext cx="17246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5A9B4C-F41A-2DB1-399D-9060EF798360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71" y="4406761"/>
              <a:ext cx="17246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05BD779-71B5-4FAD-3E31-03D5FD4DD6B5}"/>
                </a:ext>
              </a:extLst>
            </p:cNvPr>
            <p:cNvCxnSpPr>
              <a:cxnSpLocks/>
            </p:cNvCxnSpPr>
            <p:nvPr/>
          </p:nvCxnSpPr>
          <p:spPr>
            <a:xfrm>
              <a:off x="4371371" y="4565311"/>
              <a:ext cx="1724629" cy="0"/>
            </a:xfrm>
            <a:prstGeom prst="line">
              <a:avLst/>
            </a:prstGeom>
            <a:ln w="508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60389A2-64E2-77F2-0BCE-F0AF64639CDB}"/>
              </a:ext>
            </a:extLst>
          </p:cNvPr>
          <p:cNvCxnSpPr>
            <a:cxnSpLocks/>
          </p:cNvCxnSpPr>
          <p:nvPr/>
        </p:nvCxnSpPr>
        <p:spPr>
          <a:xfrm>
            <a:off x="7543030" y="2889707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B0A7341-9E09-42D5-457F-16F3D2E2B6F2}"/>
              </a:ext>
            </a:extLst>
          </p:cNvPr>
          <p:cNvCxnSpPr>
            <a:cxnSpLocks/>
          </p:cNvCxnSpPr>
          <p:nvPr/>
        </p:nvCxnSpPr>
        <p:spPr>
          <a:xfrm>
            <a:off x="9022776" y="2937802"/>
            <a:ext cx="0" cy="375444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F21117-4F97-CDBD-0435-34452C51A713}"/>
              </a:ext>
            </a:extLst>
          </p:cNvPr>
          <p:cNvCxnSpPr>
            <a:cxnSpLocks/>
          </p:cNvCxnSpPr>
          <p:nvPr/>
        </p:nvCxnSpPr>
        <p:spPr>
          <a:xfrm>
            <a:off x="7684230" y="3224893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2E39EED-2F9B-3B12-431E-714C07876548}"/>
              </a:ext>
            </a:extLst>
          </p:cNvPr>
          <p:cNvGrpSpPr/>
          <p:nvPr/>
        </p:nvGrpSpPr>
        <p:grpSpPr>
          <a:xfrm>
            <a:off x="9114547" y="3239517"/>
            <a:ext cx="983967" cy="271254"/>
            <a:chOff x="4307209" y="2949597"/>
            <a:chExt cx="1202251" cy="30797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30AE9BF-1F16-156E-F274-5395E6C6BE1C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8B40DC3-8871-F1A1-DCFE-9952038CCE0C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BA2384A-B909-6128-2B55-A23CE86D85CB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981B06B-A5AB-9C8E-C333-04A9B59CC5E5}"/>
              </a:ext>
            </a:extLst>
          </p:cNvPr>
          <p:cNvCxnSpPr>
            <a:cxnSpLocks/>
          </p:cNvCxnSpPr>
          <p:nvPr/>
        </p:nvCxnSpPr>
        <p:spPr>
          <a:xfrm>
            <a:off x="7711104" y="3432165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5C88DB-16FA-5990-0A5B-F23DDD47B860}"/>
              </a:ext>
            </a:extLst>
          </p:cNvPr>
          <p:cNvCxnSpPr>
            <a:cxnSpLocks/>
          </p:cNvCxnSpPr>
          <p:nvPr/>
        </p:nvCxnSpPr>
        <p:spPr>
          <a:xfrm>
            <a:off x="7696579" y="3639437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90BD44E-1ABF-75AC-FA41-7066FDDD33BD}"/>
              </a:ext>
            </a:extLst>
          </p:cNvPr>
          <p:cNvCxnSpPr>
            <a:cxnSpLocks/>
          </p:cNvCxnSpPr>
          <p:nvPr/>
        </p:nvCxnSpPr>
        <p:spPr>
          <a:xfrm>
            <a:off x="7684229" y="3858776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F1E5850-F719-3E62-9B66-D3ADD928406E}"/>
              </a:ext>
            </a:extLst>
          </p:cNvPr>
          <p:cNvCxnSpPr>
            <a:cxnSpLocks/>
          </p:cNvCxnSpPr>
          <p:nvPr/>
        </p:nvCxnSpPr>
        <p:spPr>
          <a:xfrm>
            <a:off x="7636706" y="4066048"/>
            <a:ext cx="1207731" cy="18028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79397A-B1EA-656E-A03D-BB8A453BE2BA}"/>
              </a:ext>
            </a:extLst>
          </p:cNvPr>
          <p:cNvGrpSpPr/>
          <p:nvPr/>
        </p:nvGrpSpPr>
        <p:grpSpPr>
          <a:xfrm>
            <a:off x="9155454" y="3556840"/>
            <a:ext cx="983967" cy="271254"/>
            <a:chOff x="4307209" y="2949597"/>
            <a:chExt cx="1202251" cy="30797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3F8295A-3060-DF26-42B1-083990F1DD5F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C9204AA-AA19-C524-CB2E-4D3BD34C28F3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7C8218C-2FDD-3417-6F55-F173A58C0FFD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537B0B8-DFBD-F9A7-155C-36F6CFBFFFEE}"/>
              </a:ext>
            </a:extLst>
          </p:cNvPr>
          <p:cNvGrpSpPr/>
          <p:nvPr/>
        </p:nvGrpSpPr>
        <p:grpSpPr>
          <a:xfrm>
            <a:off x="9212396" y="3874163"/>
            <a:ext cx="983967" cy="271254"/>
            <a:chOff x="4307209" y="2949597"/>
            <a:chExt cx="1202251" cy="30797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464525B-203E-6485-3821-D57FC2A40EA9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58668B6-2474-7CAC-EDBE-829CCE8869ED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D56C43-BE62-C1FD-A507-95FA84CE5C7E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3EBB397-5FFA-2F48-FD7D-04F77034F820}"/>
              </a:ext>
            </a:extLst>
          </p:cNvPr>
          <p:cNvGrpSpPr/>
          <p:nvPr/>
        </p:nvGrpSpPr>
        <p:grpSpPr>
          <a:xfrm>
            <a:off x="9280653" y="4223184"/>
            <a:ext cx="983967" cy="271254"/>
            <a:chOff x="4307209" y="2949597"/>
            <a:chExt cx="1202251" cy="30797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6681832-B198-DA06-39B2-90A9453A4F8F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B55E6BC-FF60-F527-7F80-3F4BA8C75968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678E45F-93D3-540B-C477-3D7A0E03FC4D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8" name="Picture 87" descr="A picture containing clipart&#10;&#10;Description automatically generated">
            <a:extLst>
              <a:ext uri="{FF2B5EF4-FFF2-40B4-BE49-F238E27FC236}">
                <a16:creationId xmlns:a16="http://schemas.microsoft.com/office/drawing/2014/main" id="{2C8D84DB-7D07-A9B3-2E03-02C9FFB7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932" y="4898400"/>
            <a:ext cx="1196227" cy="1359349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57C372F2-D3E1-7529-FFBF-F47E12A3ADA2}"/>
              </a:ext>
            </a:extLst>
          </p:cNvPr>
          <p:cNvSpPr txBox="1"/>
          <p:nvPr/>
        </p:nvSpPr>
        <p:spPr>
          <a:xfrm>
            <a:off x="7578112" y="4622306"/>
            <a:ext cx="1426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Attack by resource exhaustion at server</a:t>
            </a:r>
          </a:p>
          <a:p>
            <a:pPr algn="l"/>
            <a:endParaRPr lang="en-US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(SYN flood)</a:t>
            </a:r>
          </a:p>
        </p:txBody>
      </p:sp>
      <p:pic>
        <p:nvPicPr>
          <p:cNvPr id="91" name="Picture 90" descr="Shape, circle&#10;&#10;Description automatically generated">
            <a:extLst>
              <a:ext uri="{FF2B5EF4-FFF2-40B4-BE49-F238E27FC236}">
                <a16:creationId xmlns:a16="http://schemas.microsoft.com/office/drawing/2014/main" id="{F73F84A0-35DF-42A3-2C60-1C4597F32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916" y="2539857"/>
            <a:ext cx="896730" cy="70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9" grpId="0"/>
      <p:bldP spid="20" grpId="0"/>
      <p:bldP spid="32" grpId="0"/>
      <p:bldP spid="33" grpId="0"/>
      <p:bldP spid="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76" y="301769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</a:t>
            </a:r>
            <a:endParaRPr lang="en-US" sz="4400" b="0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2270918" y="3104061"/>
            <a:ext cx="5033961" cy="857250"/>
            <a:chOff x="470" y="1425"/>
            <a:chExt cx="3171" cy="540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1624"/>
              <a:ext cx="1107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" y="1425"/>
              <a:ext cx="1562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choose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init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 seq num,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send TCP SYN msg</a:t>
              </a: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4" y="3148511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04438" y="6045954"/>
            <a:ext cx="854721" cy="338554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Helvetica" pitchFamily="2" charset="0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75561"/>
            <a:ext cx="5045073" cy="1425575"/>
            <a:chOff x="2060" y="1785"/>
            <a:chExt cx="3178" cy="898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562" cy="5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choose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init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 seq num, y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send TCP SYNACK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msg, </a:t>
              </a:r>
              <a:r>
                <a:rPr kumimoji="0" lang="en-US" sz="1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acking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 SYN</a:t>
              </a: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1904206" y="4774115"/>
            <a:ext cx="7818437" cy="1339852"/>
            <a:chOff x="239" y="2477"/>
            <a:chExt cx="4925" cy="844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" y="2477"/>
              <a:ext cx="1805" cy="8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received SYNACK(x)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indicates server is live;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send ACK for SYNACK;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Helvetica" pitchFamily="2" charset="0"/>
                </a:rPr>
                <a:t>this segment may contain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Helvetica" pitchFamily="2" charset="0"/>
                </a:rPr>
                <a:t>client-to-server data</a:t>
              </a: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1" y="2665"/>
              <a:ext cx="1473" cy="3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received ACK(y)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Helvetica" pitchFamily="2" charset="0"/>
                </a:rPr>
                <a:t>indicates client is live</a:t>
              </a: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061246" y="3092154"/>
            <a:ext cx="1149349" cy="962026"/>
            <a:chOff x="93" y="1295"/>
            <a:chExt cx="724" cy="606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" y="1688"/>
              <a:ext cx="724" cy="213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295"/>
              <a:ext cx="0" cy="369"/>
            </a:xfrm>
            <a:prstGeom prst="line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167460" y="4054179"/>
            <a:ext cx="854075" cy="1624013"/>
            <a:chOff x="157" y="1803"/>
            <a:chExt cx="538" cy="1023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7" y="2613"/>
              <a:ext cx="538" cy="213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Helvetica" pitchFamily="2" charset="0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9982496" y="3158291"/>
            <a:ext cx="1241424" cy="1193799"/>
            <a:chOff x="4840" y="1422"/>
            <a:chExt cx="782" cy="752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1961"/>
              <a:ext cx="782" cy="213"/>
            </a:xfrm>
            <a:prstGeom prst="rect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50800">
              <a:solidFill>
                <a:schemeClr val="accent1">
                  <a:shade val="50000"/>
                </a:schemeClr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ＭＳ Ｐゴシック" charset="0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757199" y="4360029"/>
            <a:ext cx="0" cy="1704975"/>
          </a:xfrm>
          <a:prstGeom prst="line">
            <a:avLst/>
          </a:prstGeom>
          <a:noFill/>
          <a:ln w="50800">
            <a:solidFill>
              <a:schemeClr val="accent1">
                <a:shade val="50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569" y="1412291"/>
            <a:ext cx="19833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lient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" pitchFamily="2" charset="0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3742" y="2345461"/>
            <a:ext cx="901209" cy="338554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</a:rPr>
              <a:t>LISTEN</a:t>
            </a: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7622" y="765893"/>
            <a:ext cx="2122762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S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erver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Helvetica" pitchFamily="2" charset="0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Helvetica" pitchFamily="2" charset="0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7950" y="2770087"/>
            <a:ext cx="901209" cy="338554"/>
          </a:xfrm>
          <a:prstGeom prst="rect">
            <a:avLst/>
          </a:prstGeom>
          <a:noFill/>
          <a:ln w="50800">
            <a:solidFill>
              <a:schemeClr val="accent1">
                <a:shade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75" y="1971413"/>
            <a:ext cx="5065008" cy="3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cs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147" y="1234937"/>
            <a:ext cx="5168612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ss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ss.bind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((‘’,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server_port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ss.listen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csockid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ss.accept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06" y="2721324"/>
            <a:ext cx="5649289" cy="347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cs.connect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host,server_port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034F5-24DD-AF3A-D57A-82FF2ADF3CF0}"/>
              </a:ext>
            </a:extLst>
          </p:cNvPr>
          <p:cNvSpPr txBox="1"/>
          <p:nvPr/>
        </p:nvSpPr>
        <p:spPr>
          <a:xfrm>
            <a:off x="7325094" y="6179326"/>
            <a:ext cx="2338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Provision resources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316568-993E-28BE-D9F7-7C311E8CDA94}"/>
              </a:ext>
            </a:extLst>
          </p:cNvPr>
          <p:cNvGrpSpPr/>
          <p:nvPr/>
        </p:nvGrpSpPr>
        <p:grpSpPr>
          <a:xfrm>
            <a:off x="7538285" y="5744583"/>
            <a:ext cx="1202251" cy="307970"/>
            <a:chOff x="4307209" y="2949597"/>
            <a:chExt cx="1202251" cy="3079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536D22-CE3B-EA1F-26C1-13A3B9EED093}"/>
                </a:ext>
              </a:extLst>
            </p:cNvPr>
            <p:cNvSpPr/>
            <p:nvPr/>
          </p:nvSpPr>
          <p:spPr>
            <a:xfrm>
              <a:off x="4307209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F889FE-AEB8-5F91-AC70-7C84D5275C1A}"/>
                </a:ext>
              </a:extLst>
            </p:cNvPr>
            <p:cNvSpPr/>
            <p:nvPr/>
          </p:nvSpPr>
          <p:spPr>
            <a:xfrm>
              <a:off x="4731685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FE1E3F-028D-7FBA-80B3-A6406D959FB7}"/>
                </a:ext>
              </a:extLst>
            </p:cNvPr>
            <p:cNvSpPr/>
            <p:nvPr/>
          </p:nvSpPr>
          <p:spPr>
            <a:xfrm>
              <a:off x="5156161" y="2949597"/>
              <a:ext cx="353299" cy="3079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47FED6D-BBE0-10D9-084D-364CE1FF4476}"/>
              </a:ext>
            </a:extLst>
          </p:cNvPr>
          <p:cNvSpPr txBox="1"/>
          <p:nvPr/>
        </p:nvSpPr>
        <p:spPr>
          <a:xfrm rot="1163565">
            <a:off x="5284277" y="3012264"/>
            <a:ext cx="192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app data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3A786C0F-44F3-44DC-B747-9682781AB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687" y="1031997"/>
            <a:ext cx="2197542" cy="147534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0AA50FEA-589D-3E04-6C1E-CF8575C96D85}"/>
              </a:ext>
            </a:extLst>
          </p:cNvPr>
          <p:cNvSpPr/>
          <p:nvPr/>
        </p:nvSpPr>
        <p:spPr>
          <a:xfrm>
            <a:off x="5599391" y="1450337"/>
            <a:ext cx="732186" cy="51466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316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77" grpId="0"/>
      <p:bldP spid="3" grpId="0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DD8B-C803-A6CA-CCCB-6E986F632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3-way handshake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ED3A-E1D5-9D2F-CE75-DC8182E9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application data can only be sent an RTT after</a:t>
            </a:r>
          </a:p>
          <a:p>
            <a:endParaRPr lang="en-US" dirty="0"/>
          </a:p>
          <a:p>
            <a:r>
              <a:rPr lang="en-US" dirty="0"/>
              <a:t>Fresh connection: at least 2 RTTs to get a response</a:t>
            </a:r>
          </a:p>
          <a:p>
            <a:pPr lvl="1"/>
            <a:r>
              <a:rPr lang="en-US" dirty="0"/>
              <a:t>Often fruitful to use persistent connections</a:t>
            </a:r>
          </a:p>
          <a:p>
            <a:pPr lvl="1"/>
            <a:endParaRPr lang="en-US" dirty="0"/>
          </a:p>
          <a:p>
            <a:r>
              <a:rPr lang="en-US" dirty="0"/>
              <a:t>“Recent” measures to address the startup delay</a:t>
            </a:r>
          </a:p>
          <a:p>
            <a:pPr lvl="1"/>
            <a:r>
              <a:rPr lang="en-US" dirty="0"/>
              <a:t>TCP fast open</a:t>
            </a:r>
          </a:p>
          <a:p>
            <a:pPr lvl="1"/>
            <a:r>
              <a:rPr lang="en-US" dirty="0"/>
              <a:t>QUIC</a:t>
            </a:r>
          </a:p>
        </p:txBody>
      </p:sp>
    </p:spTree>
    <p:extLst>
      <p:ext uri="{BB962C8B-B14F-4D97-AF65-F5344CB8AC3E}">
        <p14:creationId xmlns:p14="http://schemas.microsoft.com/office/powerpoint/2010/main" val="419817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4660C-5D53-6432-D3AF-B200B5FE4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1829-1543-13C1-5E3A-1D750761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FAC4-2FF9-7945-2EF3-86378BB29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packet. (Assumed sole user of the link)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pipes”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543C0DB-F1B0-4B90-A32C-4A6176A92945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E21CC2-8E7B-BF2E-717C-33F0392AA4A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454E0C3-9B1D-D2D4-CF68-02ED4D1E2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F4C8507-B4E4-D316-8AF7-D478BAF3A5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717881-8C33-14AD-D36C-236960B9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8BFE890-3FF7-7C6D-5360-535252A46A3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3E6C14B-66AA-0995-C305-5895C2CF5A1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1EC420A-6214-B27C-EB82-9F6B95E11F2C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7E3805-C210-3533-0922-240F2C6D4913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246C26-B898-8A0D-BD5D-C9E6C8CE5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1D21FA-DBF1-7270-9ABD-5A497894C9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FB3D058-94C1-FADA-0DA8-DB37E2AF282D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EDB7997F-84CF-8908-6961-28E0C7E068B6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6F5698C-8A90-58DE-2107-61F7731FF086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FF647443-7999-E576-2330-E9773D8D3D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96DCE07-F8EF-4F75-F5B5-8DA50B40C8E7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68B2D65-01A6-F830-B39C-70510C81C09E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F254C35B-3401-377F-CD5A-351B6FC0782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41FE5B62-9000-AB75-C137-E52DFC367957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A2A7BFF-6E34-5578-1C49-7F87077E1984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6F5CF259-04CB-292B-B296-71550F1DC7B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E42C0B5-6D67-3E01-95E5-8468B14E3F3C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65C34F19-EECC-9DD1-9DCC-8E8F7179CD2A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94E41DD-4C35-0D9E-896D-3895CD1F6A93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AF22BE3-20F0-E031-0239-F402EF7A1A89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99C7FA4C-5D1C-30A3-9AA6-C529D191D98A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6C270C-65F1-8FEA-55B2-A119BAA80B95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69403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BCCD-68F5-4D70-9A71-BE6F38FC1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FDBF-492E-B776-3C25-A990451F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C1C9D-B6A7-113D-7459-B0293FD5A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&lt; C * T?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Not sending back to back packets, link underused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925EFE-9E51-2D6E-49DA-9A9924DDBC7E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A961797-4229-88AF-CE90-E2351C406E31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79B264-19F7-812F-3893-C22CCB1D93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756C5B5-7E41-3C56-D834-A67C7BA5E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B5F7BF-5149-AC8E-BFD2-7005F0687F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D410F97-DF77-BF86-7543-612E0C38BDD9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E04F99-A969-9CDE-8DB3-31281F4345A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F2812C-A14B-781A-4B63-71A9EB304B97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6ADF2DA-7113-4F0C-B4C4-2CCC25D88D89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79F537-EE03-F2B0-1A4C-20EDB2660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A0AB843-E31D-C132-2A9D-329EB634E1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2157592-B0B5-EA73-BC9B-909A5C6A82AC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5168622-B323-F89B-4CD1-0E60774E3C23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596CB71-365C-6BB7-AB00-8973C985EA6D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1F8EFF1-7861-CD3D-7606-7EBC6B0961E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74D042-9199-30C8-5CDB-3063B7CFD32E}"/>
              </a:ext>
            </a:extLst>
          </p:cNvPr>
          <p:cNvGrpSpPr/>
          <p:nvPr/>
        </p:nvGrpSpPr>
        <p:grpSpPr>
          <a:xfrm>
            <a:off x="3733463" y="5030286"/>
            <a:ext cx="3118258" cy="278775"/>
            <a:chOff x="4327823" y="2896686"/>
            <a:chExt cx="3118258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B3BCC380-D63E-4F74-FA54-1AB64A06BA34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313012A-B58E-69F9-CB65-EBB72232F2B4}"/>
                </a:ext>
              </a:extLst>
            </p:cNvPr>
            <p:cNvSpPr/>
            <p:nvPr/>
          </p:nvSpPr>
          <p:spPr>
            <a:xfrm>
              <a:off x="5417249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C81F69A-33A7-7383-E53F-AA20B339B272}"/>
                </a:ext>
              </a:extLst>
            </p:cNvPr>
            <p:cNvSpPr/>
            <p:nvPr/>
          </p:nvSpPr>
          <p:spPr>
            <a:xfrm>
              <a:off x="6493796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B7022E-79D5-27EA-ED8B-BFCC22E8171A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70F4914A-B255-D382-73FA-2BC8D6EAC571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FE0E7C6-2AC8-8AF8-ADFA-8743D369B9B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17BFB2E6-AD2D-01C4-A917-5C125B83665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042C55-1EDF-F507-E9AC-2E9420A3D992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05FFF-944E-1DC1-C8B2-0CE79D10B4BC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6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02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344"/>
            <a:ext cx="10515600" cy="5299655"/>
          </a:xfrm>
        </p:spPr>
        <p:txBody>
          <a:bodyPr>
            <a:normAutofit/>
          </a:bodyPr>
          <a:lstStyle/>
          <a:p>
            <a:r>
              <a:rPr lang="en-US" sz="3200" dirty="0"/>
              <a:t>Bandwidth-Delay Product (BDP) governs the window size of a single connection at steady state</a:t>
            </a:r>
          </a:p>
          <a:p>
            <a:r>
              <a:rPr lang="en-US" sz="3200" dirty="0"/>
              <a:t>The bottleneck router buffer size governs how much the </a:t>
            </a:r>
            <a:r>
              <a:rPr lang="en-US" sz="3200" dirty="0" err="1">
                <a:latin typeface="Courier" pitchFamily="2" charset="0"/>
              </a:rPr>
              <a:t>cwnd</a:t>
            </a:r>
            <a:r>
              <a:rPr lang="en-US" sz="3200" dirty="0">
                <a:latin typeface="Courier" pitchFamily="2" charset="0"/>
              </a:rPr>
              <a:t> </a:t>
            </a:r>
            <a:r>
              <a:rPr lang="en-US" sz="3200" dirty="0"/>
              <a:t>can exceed the BDP before packet drops occur</a:t>
            </a:r>
          </a:p>
          <a:p>
            <a:r>
              <a:rPr lang="en-US" sz="3200" dirty="0"/>
              <a:t>BDP is the ideal desired window size to use the full bottleneck link, without any queueing. </a:t>
            </a:r>
          </a:p>
          <a:p>
            <a:r>
              <a:rPr lang="en-US" sz="3200" dirty="0"/>
              <a:t>Accommodating flow control, BDP is also the min socket buffer size to use the bottleneck link fully: </a:t>
            </a:r>
          </a:p>
          <a:p>
            <a:pPr lvl="1"/>
            <a:r>
              <a:rPr lang="en-US" sz="2800" dirty="0"/>
              <a:t>Important to set socket buffer sizes appropriately for high BDP paths</a:t>
            </a:r>
          </a:p>
        </p:txBody>
      </p:sp>
    </p:spTree>
    <p:extLst>
      <p:ext uri="{BB962C8B-B14F-4D97-AF65-F5344CB8AC3E}">
        <p14:creationId xmlns:p14="http://schemas.microsoft.com/office/powerpoint/2010/main" val="6711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5DE5-0215-DE4E-A88A-089C6746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Reacting to Packet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F692-8E19-D645-B4B7-210A28472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FCE-30A9-B347-929F-10BA7B6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3BF-2EF4-DE4E-9397-62F8D5D1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16138"/>
          </a:xfrm>
        </p:spPr>
        <p:txBody>
          <a:bodyPr>
            <a:normAutofit/>
          </a:bodyPr>
          <a:lstStyle/>
          <a:p>
            <a:r>
              <a:rPr lang="en-US" dirty="0"/>
              <a:t>So far, all the algorithms we’ve studied have a coarse loss detection mechanism: RTO timer expiration</a:t>
            </a:r>
          </a:p>
          <a:p>
            <a:pPr lvl="1"/>
            <a:r>
              <a:rPr lang="en-US" dirty="0"/>
              <a:t>Let the RTO expire,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to 1 MSS</a:t>
            </a:r>
          </a:p>
          <a:p>
            <a:endParaRPr lang="en-US" dirty="0"/>
          </a:p>
          <a:p>
            <a:r>
              <a:rPr lang="en-US" dirty="0"/>
              <a:t>Analogy: you’re driving a car</a:t>
            </a:r>
          </a:p>
          <a:p>
            <a:pPr lvl="1"/>
            <a:r>
              <a:rPr lang="en-US" dirty="0"/>
              <a:t>You accelerate until the next car in front is super close to you (RTO) and then hit the brakes hard (</a:t>
            </a:r>
            <a:r>
              <a:rPr lang="en-US" dirty="0" err="1"/>
              <a:t>cwnd</a:t>
            </a:r>
            <a:r>
              <a:rPr lang="en-US" dirty="0"/>
              <a:t> := 1)</a:t>
            </a:r>
          </a:p>
          <a:p>
            <a:pPr lvl="1"/>
            <a:r>
              <a:rPr lang="en-US" dirty="0"/>
              <a:t>Q: Can you see obstacles from afar and slow down proportionately?</a:t>
            </a:r>
          </a:p>
          <a:p>
            <a:endParaRPr lang="en-US" dirty="0"/>
          </a:p>
          <a:p>
            <a:r>
              <a:rPr lang="en-US" dirty="0"/>
              <a:t>That is, can the sender see packet loss coming in advance?</a:t>
            </a:r>
          </a:p>
          <a:p>
            <a:pPr lvl="1"/>
            <a:r>
              <a:rPr lang="en-US" dirty="0"/>
              <a:t>And 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more gently?</a:t>
            </a:r>
          </a:p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D46E67-F89E-5B62-F217-264967BB3232}"/>
              </a:ext>
            </a:extLst>
          </p:cNvPr>
          <p:cNvCxnSpPr>
            <a:cxnSpLocks/>
          </p:cNvCxnSpPr>
          <p:nvPr/>
        </p:nvCxnSpPr>
        <p:spPr>
          <a:xfrm flipV="1">
            <a:off x="8030875" y="111915"/>
            <a:ext cx="0" cy="15787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AF3019-4E1E-A899-93A6-1415863A3585}"/>
              </a:ext>
            </a:extLst>
          </p:cNvPr>
          <p:cNvCxnSpPr>
            <a:cxnSpLocks/>
          </p:cNvCxnSpPr>
          <p:nvPr/>
        </p:nvCxnSpPr>
        <p:spPr>
          <a:xfrm flipV="1">
            <a:off x="8016587" y="1664610"/>
            <a:ext cx="2529321" cy="260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094472F7-E714-4458-4753-5D063C4EFF5E}"/>
              </a:ext>
            </a:extLst>
          </p:cNvPr>
          <p:cNvSpPr/>
          <p:nvPr/>
        </p:nvSpPr>
        <p:spPr>
          <a:xfrm>
            <a:off x="8030876" y="706582"/>
            <a:ext cx="1334793" cy="798364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B027E86-6AE2-2094-8148-E173EEE772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9365669" y="706582"/>
            <a:ext cx="96986" cy="8230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F1E5C3-B96C-1BCB-01F5-C2CE227E8484}"/>
              </a:ext>
            </a:extLst>
          </p:cNvPr>
          <p:cNvCxnSpPr>
            <a:cxnSpLocks/>
          </p:cNvCxnSpPr>
          <p:nvPr/>
        </p:nvCxnSpPr>
        <p:spPr>
          <a:xfrm flipV="1">
            <a:off x="8030875" y="1493156"/>
            <a:ext cx="2313715" cy="2607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EE23E1-5010-45A4-94AE-ECA3CDCBE6B2}"/>
              </a:ext>
            </a:extLst>
          </p:cNvPr>
          <p:cNvSpPr txBox="1"/>
          <p:nvPr/>
        </p:nvSpPr>
        <p:spPr>
          <a:xfrm>
            <a:off x="6854538" y="1295278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 MSS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17C591-E923-CE68-F721-5FAA077950D2}"/>
              </a:ext>
            </a:extLst>
          </p:cNvPr>
          <p:cNvSpPr txBox="1"/>
          <p:nvPr/>
        </p:nvSpPr>
        <p:spPr>
          <a:xfrm>
            <a:off x="6055961" y="183810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76A2F-4396-A8F5-890B-889D880A392E}"/>
              </a:ext>
            </a:extLst>
          </p:cNvPr>
          <p:cNvSpPr txBox="1"/>
          <p:nvPr/>
        </p:nvSpPr>
        <p:spPr>
          <a:xfrm>
            <a:off x="9570025" y="143377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B17637-7244-5885-9F1D-E3568526D982}"/>
              </a:ext>
            </a:extLst>
          </p:cNvPr>
          <p:cNvSpPr txBox="1"/>
          <p:nvPr/>
        </p:nvSpPr>
        <p:spPr>
          <a:xfrm>
            <a:off x="8146473" y="691702"/>
            <a:ext cx="131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Grow too fast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4C86CE-A125-ACFA-7CA3-8BE9E836C749}"/>
              </a:ext>
            </a:extLst>
          </p:cNvPr>
          <p:cNvSpPr txBox="1"/>
          <p:nvPr/>
        </p:nvSpPr>
        <p:spPr>
          <a:xfrm>
            <a:off x="9462655" y="676497"/>
            <a:ext cx="1316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Drop too fast</a:t>
            </a:r>
          </a:p>
        </p:txBody>
      </p:sp>
    </p:spTree>
    <p:extLst>
      <p:ext uri="{BB962C8B-B14F-4D97-AF65-F5344CB8AC3E}">
        <p14:creationId xmlns:p14="http://schemas.microsoft.com/office/powerpoint/2010/main" val="383318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/>
      <p:bldP spid="11" grpId="0"/>
      <p:bldP spid="20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1936</Words>
  <Application>Microsoft Macintosh PowerPoint</Application>
  <PresentationFormat>Widescreen</PresentationFormat>
  <Paragraphs>381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ＭＳ Ｐゴシック</vt:lpstr>
      <vt:lpstr>Arial</vt:lpstr>
      <vt:lpstr>Calibri</vt:lpstr>
      <vt:lpstr>Courier</vt:lpstr>
      <vt:lpstr>Courier Std</vt:lpstr>
      <vt:lpstr>Helvetica</vt:lpstr>
      <vt:lpstr>Tahoma</vt:lpstr>
      <vt:lpstr>Times New Roman</vt:lpstr>
      <vt:lpstr>Office Theme</vt:lpstr>
      <vt:lpstr>Congestion Control III</vt:lpstr>
      <vt:lpstr>PowerPoint Presentation</vt:lpstr>
      <vt:lpstr>The Bandwidth-Delay Product</vt:lpstr>
      <vt:lpstr>The Bandwidth-Delay Product</vt:lpstr>
      <vt:lpstr>The Bandwidth-Delay Product</vt:lpstr>
      <vt:lpstr>Router buffers and the max cwnd</vt:lpstr>
      <vt:lpstr>Summary</vt:lpstr>
      <vt:lpstr>Detecting and Reacting to Packet Loss</vt:lpstr>
      <vt:lpstr>Detecting packet loss</vt:lpstr>
      <vt:lpstr>Can we detect loss earlier than RTO?</vt:lpstr>
      <vt:lpstr>Fast Retransmit &amp; Fast Recovery</vt:lpstr>
      <vt:lpstr>Distinction: In-flight versus window</vt:lpstr>
      <vt:lpstr>TCP fast retransmit (RFC 2581)</vt:lpstr>
      <vt:lpstr>TCP fast retransmit (RFC 2581)</vt:lpstr>
      <vt:lpstr>TCP fast retransmit (RFC 2581)</vt:lpstr>
      <vt:lpstr>TCP fast retransmit (RFC 2581)</vt:lpstr>
      <vt:lpstr>TCP fast recovery (RFC 2581)</vt:lpstr>
      <vt:lpstr>TCP fast recovery (RFC 2581)</vt:lpstr>
      <vt:lpstr>TCP fast recovery (RFC 2581)</vt:lpstr>
      <vt:lpstr>TCP fast recovery (RFC 2581)</vt:lpstr>
      <vt:lpstr>TCP fast recovery (RFC 2581)</vt:lpstr>
      <vt:lpstr>Additive Increase/Multiplicative Decrease</vt:lpstr>
      <vt:lpstr>PowerPoint Presentation</vt:lpstr>
      <vt:lpstr>Summary: TCP loss detection &amp; reaction</vt:lpstr>
      <vt:lpstr>Connection Management</vt:lpstr>
      <vt:lpstr>Starting a TCP connection</vt:lpstr>
      <vt:lpstr>TCP 3-way handshake</vt:lpstr>
      <vt:lpstr>Implications of 3-way handshake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1777</cp:revision>
  <cp:lastPrinted>2021-01-24T11:57:08Z</cp:lastPrinted>
  <dcterms:created xsi:type="dcterms:W3CDTF">2019-01-23T03:40:12Z</dcterms:created>
  <dcterms:modified xsi:type="dcterms:W3CDTF">2024-11-08T15:43:26Z</dcterms:modified>
</cp:coreProperties>
</file>