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380" r:id="rId2"/>
    <p:sldId id="289" r:id="rId3"/>
    <p:sldId id="333" r:id="rId4"/>
    <p:sldId id="315" r:id="rId5"/>
    <p:sldId id="371" r:id="rId6"/>
    <p:sldId id="372" r:id="rId7"/>
    <p:sldId id="336" r:id="rId8"/>
    <p:sldId id="347" r:id="rId9"/>
    <p:sldId id="349" r:id="rId10"/>
    <p:sldId id="343" r:id="rId11"/>
    <p:sldId id="374" r:id="rId12"/>
    <p:sldId id="346" r:id="rId13"/>
    <p:sldId id="339" r:id="rId14"/>
    <p:sldId id="360" r:id="rId15"/>
    <p:sldId id="375" r:id="rId16"/>
    <p:sldId id="340" r:id="rId17"/>
    <p:sldId id="359" r:id="rId18"/>
    <p:sldId id="341" r:id="rId19"/>
    <p:sldId id="361" r:id="rId20"/>
    <p:sldId id="350" r:id="rId21"/>
    <p:sldId id="351" r:id="rId22"/>
    <p:sldId id="376" r:id="rId23"/>
    <p:sldId id="352" r:id="rId24"/>
    <p:sldId id="353" r:id="rId25"/>
    <p:sldId id="354" r:id="rId26"/>
    <p:sldId id="355" r:id="rId27"/>
    <p:sldId id="379" r:id="rId28"/>
    <p:sldId id="356" r:id="rId29"/>
    <p:sldId id="364" r:id="rId30"/>
    <p:sldId id="365" r:id="rId31"/>
    <p:sldId id="369" r:id="rId32"/>
    <p:sldId id="370" r:id="rId33"/>
    <p:sldId id="367" r:id="rId34"/>
    <p:sldId id="332" r:id="rId35"/>
    <p:sldId id="368" r:id="rId36"/>
    <p:sldId id="366" r:id="rId37"/>
    <p:sldId id="377" r:id="rId38"/>
    <p:sldId id="362" r:id="rId39"/>
    <p:sldId id="363" r:id="rId40"/>
    <p:sldId id="330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265"/>
    <p:restoredTop sz="94643"/>
  </p:normalViewPr>
  <p:slideViewPr>
    <p:cSldViewPr snapToGrid="0" snapToObjects="1">
      <p:cViewPr varScale="1">
        <p:scale>
          <a:sx n="83" d="100"/>
          <a:sy n="83" d="100"/>
        </p:scale>
        <p:origin x="232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42666-03D5-5341-A833-B4D3FAA577B7}" type="datetimeFigureOut">
              <a:rPr lang="en-US" smtClean="0"/>
              <a:t>9/17/18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CFC95-A4B1-B94A-8100-0CEEF7FB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00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41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5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7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143126"/>
            <a:ext cx="10515600" cy="11477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4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7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7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53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6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B3B3-0381-6043-97A3-E72CD5022D9A}" type="datetimeFigureOut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6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0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12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13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14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1</a:t>
            </a:r>
          </a:p>
          <a:p>
            <a:pPr lvl="1"/>
            <a:r>
              <a:rPr lang="en-US" dirty="0" smtClean="0"/>
              <a:t>Specific instructions to structure review in lecture 1 slides 26/27</a:t>
            </a:r>
          </a:p>
          <a:p>
            <a:pPr lvl="1"/>
            <a:endParaRPr lang="en-US" dirty="0"/>
          </a:p>
          <a:p>
            <a:r>
              <a:rPr lang="en-US" dirty="0" smtClean="0"/>
              <a:t>Office hours moving to Thursday 10—12 </a:t>
            </a:r>
          </a:p>
          <a:p>
            <a:endParaRPr lang="en-US" dirty="0"/>
          </a:p>
          <a:p>
            <a:r>
              <a:rPr lang="en-US" dirty="0" smtClean="0"/>
              <a:t>MUD: Send me your top 1—3 questions on this lecture</a:t>
            </a:r>
          </a:p>
          <a:p>
            <a:endParaRPr lang="en-US" dirty="0"/>
          </a:p>
          <a:p>
            <a:r>
              <a:rPr lang="en-US" dirty="0" smtClean="0"/>
              <a:t>Think about use cases and directions </a:t>
            </a:r>
            <a:r>
              <a:rPr lang="is-IS" dirty="0" smtClean="0"/>
              <a:t>for your project!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75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4"/>
          <p:cNvSpPr>
            <a:spLocks noGrp="1"/>
          </p:cNvSpPr>
          <p:nvPr>
            <p:ph type="ctrTitle"/>
          </p:nvPr>
        </p:nvSpPr>
        <p:spPr>
          <a:xfrm>
            <a:off x="242888" y="2008188"/>
            <a:ext cx="11801475" cy="2387600"/>
          </a:xfrm>
        </p:spPr>
        <p:txBody>
          <a:bodyPr>
            <a:normAutofit fontScale="90000"/>
          </a:bodyPr>
          <a:lstStyle/>
          <a:p>
            <a:r>
              <a:rPr lang="en-US" altLang="x-none" dirty="0" smtClean="0"/>
              <a:t>How should an endpoint transmit data</a:t>
            </a:r>
            <a:r>
              <a:rPr lang="en-US" altLang="x-none" sz="6700" dirty="0" smtClean="0"/>
              <a:t/>
            </a:r>
            <a:br>
              <a:rPr lang="en-US" altLang="x-none" sz="6700" dirty="0" smtClean="0"/>
            </a:br>
            <a:r>
              <a:rPr lang="en-US" altLang="x-none" sz="6700" dirty="0" smtClean="0"/>
              <a:t/>
            </a:r>
            <a:br>
              <a:rPr lang="en-US" altLang="x-none" sz="6700" dirty="0" smtClean="0"/>
            </a:br>
            <a:r>
              <a:rPr lang="is-IS" altLang="x-none" dirty="0" smtClean="0"/>
              <a:t>… and not overwhelm queues?</a:t>
            </a:r>
            <a:endParaRPr lang="en-US" altLang="x-none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C7A2181-6D1A-7640-8D94-CCE292D77844}" type="slidenum">
              <a:rPr lang="en-US" altLang="x-none" sz="1400" b="0">
                <a:latin typeface="Times New Roman" charset="0"/>
              </a:rPr>
              <a:pPr eaLnBrk="1" hangingPunct="1"/>
              <a:t>10</a:t>
            </a:fld>
            <a:endParaRPr lang="en-US" altLang="x-none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65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loop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751" y="1800223"/>
            <a:ext cx="1876407" cy="11321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453" y="1800223"/>
            <a:ext cx="1876407" cy="1132178"/>
          </a:xfrm>
          <a:prstGeom prst="rect">
            <a:avLst/>
          </a:prstGeom>
        </p:spPr>
      </p:pic>
      <p:sp>
        <p:nvSpPr>
          <p:cNvPr id="6" name="Cloud 5"/>
          <p:cNvSpPr/>
          <p:nvPr/>
        </p:nvSpPr>
        <p:spPr>
          <a:xfrm>
            <a:off x="3884497" y="1057275"/>
            <a:ext cx="5383208" cy="3200404"/>
          </a:xfrm>
          <a:prstGeom prst="cloud">
            <a:avLst/>
          </a:prstGeom>
          <a:noFill/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59" y="1467913"/>
            <a:ext cx="990670" cy="990670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4429132"/>
            <a:ext cx="10515600" cy="2243132"/>
          </a:xfrm>
        </p:spPr>
        <p:txBody>
          <a:bodyPr>
            <a:normAutofit/>
          </a:bodyPr>
          <a:lstStyle/>
          <a:p>
            <a:r>
              <a:rPr lang="en-US" dirty="0" smtClean="0"/>
              <a:t>Congestion window: transmitted yet </a:t>
            </a:r>
            <a:r>
              <a:rPr lang="en-US" dirty="0" err="1" smtClean="0"/>
              <a:t>unACKed</a:t>
            </a:r>
            <a:r>
              <a:rPr lang="en-US" dirty="0" smtClean="0"/>
              <a:t> data</a:t>
            </a:r>
          </a:p>
          <a:p>
            <a:endParaRPr lang="en-US" dirty="0" smtClean="0"/>
          </a:p>
          <a:p>
            <a:r>
              <a:rPr lang="en-US" dirty="0" smtClean="0"/>
              <a:t>How should an endpoint adapt its congestion window</a:t>
            </a:r>
          </a:p>
          <a:p>
            <a:pPr lvl="1"/>
            <a:r>
              <a:rPr lang="is-IS" dirty="0" smtClean="0"/>
              <a:t>…</a:t>
            </a:r>
            <a:r>
              <a:rPr lang="en-US" dirty="0" smtClean="0"/>
              <a:t> based on </a:t>
            </a:r>
            <a:r>
              <a:rPr lang="en-US" i="1" dirty="0" smtClean="0"/>
              <a:t>congestion signals </a:t>
            </a:r>
            <a:r>
              <a:rPr lang="en-US" dirty="0" smtClean="0"/>
              <a:t>provided by the network?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169206" y="1065611"/>
            <a:ext cx="2636145" cy="1316830"/>
            <a:chOff x="4789755" y="1582766"/>
            <a:chExt cx="2636145" cy="1316830"/>
          </a:xfrm>
        </p:grpSpPr>
        <p:sp>
          <p:nvSpPr>
            <p:cNvPr id="10" name="Rectangle 9"/>
            <p:cNvSpPr/>
            <p:nvPr/>
          </p:nvSpPr>
          <p:spPr>
            <a:xfrm>
              <a:off x="4789755" y="2238683"/>
              <a:ext cx="363028" cy="660913"/>
            </a:xfrm>
            <a:prstGeom prst="rect">
              <a:avLst/>
            </a:prstGeom>
            <a:solidFill>
              <a:srgbClr val="00B05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897650" y="2238683"/>
              <a:ext cx="363028" cy="660913"/>
            </a:xfrm>
            <a:prstGeom prst="rect">
              <a:avLst/>
            </a:prstGeom>
            <a:solidFill>
              <a:srgbClr val="00B05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062872" y="2238682"/>
              <a:ext cx="363028" cy="660913"/>
            </a:xfrm>
            <a:prstGeom prst="rect">
              <a:avLst/>
            </a:prstGeom>
            <a:solidFill>
              <a:srgbClr val="00B05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83883" y="1582766"/>
              <a:ext cx="244789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b="1" dirty="0" smtClean="0">
                  <a:latin typeface="Helvetica" charset="0"/>
                  <a:ea typeface="Helvetica" charset="0"/>
                  <a:cs typeface="Helvetica" charset="0"/>
                </a:rPr>
                <a:t>Data</a:t>
              </a:r>
              <a:endParaRPr lang="en-US" sz="2600" b="1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4882224" y="2075209"/>
              <a:ext cx="233670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3277031" y="2927655"/>
            <a:ext cx="363028" cy="660913"/>
          </a:xfrm>
          <a:prstGeom prst="rect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900789" y="2922889"/>
            <a:ext cx="363028" cy="660913"/>
          </a:xfrm>
          <a:prstGeom prst="rect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524545" y="2932413"/>
            <a:ext cx="363028" cy="651389"/>
          </a:xfrm>
          <a:prstGeom prst="rect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6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627" y="1788856"/>
            <a:ext cx="477620" cy="477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2719275" y="3682492"/>
            <a:ext cx="159111" cy="66091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373123" y="2615073"/>
            <a:ext cx="159111" cy="66091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882918" y="3612116"/>
            <a:ext cx="328951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latin typeface="Helvetica" charset="0"/>
                <a:ea typeface="Helvetica" charset="0"/>
                <a:cs typeface="Helvetica" charset="0"/>
              </a:rPr>
              <a:t>ACKs</a:t>
            </a:r>
            <a:endParaRPr lang="en-US" sz="2600" b="1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5189561" y="3508618"/>
            <a:ext cx="2336700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51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DC02-134E-D245-A14C-C19B5051DCDD}" type="slidenum">
              <a:rPr lang="en-US" altLang="x-none"/>
              <a:pPr/>
              <a:t>12</a:t>
            </a:fld>
            <a:endParaRPr lang="en-US" altLang="x-none"/>
          </a:p>
        </p:txBody>
      </p:sp>
      <p:sp>
        <p:nvSpPr>
          <p:cNvPr id="4966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Congestion signals</a:t>
            </a:r>
            <a:endParaRPr lang="en-US" altLang="x-none" dirty="0"/>
          </a:p>
        </p:txBody>
      </p:sp>
      <p:sp>
        <p:nvSpPr>
          <p:cNvPr id="49664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x-none" dirty="0"/>
              <a:t>Explicit network </a:t>
            </a:r>
            <a:r>
              <a:rPr lang="en-US" altLang="x-none" dirty="0" smtClean="0"/>
              <a:t>signals</a:t>
            </a:r>
            <a:endParaRPr lang="en-US" altLang="x-none" dirty="0"/>
          </a:p>
          <a:p>
            <a:pPr lvl="1">
              <a:lnSpc>
                <a:spcPct val="80000"/>
              </a:lnSpc>
            </a:pPr>
            <a:r>
              <a:rPr lang="en-US" altLang="x-none" dirty="0"/>
              <a:t>Send packet back to source (e.g</a:t>
            </a:r>
            <a:r>
              <a:rPr lang="en-US" altLang="x-none" dirty="0" smtClean="0"/>
              <a:t>., </a:t>
            </a:r>
            <a:r>
              <a:rPr lang="en-US" altLang="x-none" dirty="0"/>
              <a:t>ICMP </a:t>
            </a:r>
            <a:r>
              <a:rPr lang="en-US" altLang="x-none" dirty="0" smtClean="0"/>
              <a:t>source quench</a:t>
            </a:r>
            <a:r>
              <a:rPr lang="en-US" altLang="x-none" dirty="0"/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x-none" dirty="0" smtClean="0"/>
              <a:t>Set </a:t>
            </a:r>
            <a:r>
              <a:rPr lang="en-US" altLang="x-none" dirty="0"/>
              <a:t>bit in header (e.g</a:t>
            </a:r>
            <a:r>
              <a:rPr lang="en-US" altLang="x-none" dirty="0" smtClean="0"/>
              <a:t>., ECN)</a:t>
            </a:r>
          </a:p>
          <a:p>
            <a:pPr lvl="1">
              <a:lnSpc>
                <a:spcPct val="80000"/>
              </a:lnSpc>
            </a:pPr>
            <a:r>
              <a:rPr lang="en-US" altLang="x-none" dirty="0" smtClean="0"/>
              <a:t>Send direct feedback (e.g., sending rate)</a:t>
            </a:r>
            <a:endParaRPr lang="en-US" altLang="x-none" dirty="0"/>
          </a:p>
          <a:p>
            <a:pPr lvl="1">
              <a:lnSpc>
                <a:spcPct val="80000"/>
              </a:lnSpc>
            </a:pPr>
            <a:r>
              <a:rPr lang="en-US" altLang="x-none" dirty="0" smtClean="0"/>
              <a:t>Unless </a:t>
            </a:r>
            <a:r>
              <a:rPr lang="en-US" altLang="x-none" dirty="0"/>
              <a:t>on every router, still need end-to-end signal</a:t>
            </a:r>
          </a:p>
          <a:p>
            <a:pPr>
              <a:lnSpc>
                <a:spcPct val="80000"/>
              </a:lnSpc>
            </a:pPr>
            <a:endParaRPr lang="en-US" altLang="x-none" dirty="0" smtClean="0"/>
          </a:p>
          <a:p>
            <a:pPr>
              <a:lnSpc>
                <a:spcPct val="80000"/>
              </a:lnSpc>
            </a:pPr>
            <a:r>
              <a:rPr lang="en-US" altLang="x-none" dirty="0" smtClean="0"/>
              <a:t>Implicit </a:t>
            </a:r>
            <a:r>
              <a:rPr lang="en-US" altLang="x-none" dirty="0"/>
              <a:t>network </a:t>
            </a:r>
            <a:r>
              <a:rPr lang="en-US" altLang="x-none" dirty="0" smtClean="0"/>
              <a:t>signals</a:t>
            </a:r>
            <a:endParaRPr lang="en-US" altLang="x-none" dirty="0"/>
          </a:p>
          <a:p>
            <a:pPr lvl="1">
              <a:lnSpc>
                <a:spcPct val="80000"/>
              </a:lnSpc>
            </a:pPr>
            <a:r>
              <a:rPr lang="en-US" altLang="x-none" dirty="0"/>
              <a:t>Loss (e.g. TCP </a:t>
            </a:r>
            <a:r>
              <a:rPr lang="en-US" altLang="x-none" dirty="0" smtClean="0"/>
              <a:t>New </a:t>
            </a:r>
            <a:r>
              <a:rPr lang="en-US" altLang="x-none" dirty="0"/>
              <a:t>Reno, SACK)</a:t>
            </a:r>
          </a:p>
          <a:p>
            <a:pPr lvl="1">
              <a:lnSpc>
                <a:spcPct val="80000"/>
              </a:lnSpc>
            </a:pPr>
            <a:r>
              <a:rPr lang="en-US" altLang="x-none" dirty="0" smtClean="0"/>
              <a:t>Delay </a:t>
            </a:r>
            <a:r>
              <a:rPr lang="en-US" altLang="x-none" dirty="0"/>
              <a:t>(e.g. TCP Vegas)</a:t>
            </a:r>
          </a:p>
          <a:p>
            <a:pPr lvl="1">
              <a:lnSpc>
                <a:spcPct val="80000"/>
              </a:lnSpc>
            </a:pPr>
            <a:r>
              <a:rPr lang="en-US" altLang="x-none" dirty="0" smtClean="0"/>
              <a:t>Easily </a:t>
            </a:r>
            <a:r>
              <a:rPr lang="en-US" altLang="x-none" dirty="0"/>
              <a:t>deployable</a:t>
            </a:r>
          </a:p>
          <a:p>
            <a:pPr lvl="1">
              <a:lnSpc>
                <a:spcPct val="80000"/>
              </a:lnSpc>
            </a:pPr>
            <a:r>
              <a:rPr lang="en-US" altLang="x-none" dirty="0" smtClean="0"/>
              <a:t>Robustness?</a:t>
            </a:r>
          </a:p>
          <a:p>
            <a:pPr lvl="2">
              <a:lnSpc>
                <a:spcPct val="80000"/>
              </a:lnSpc>
            </a:pPr>
            <a:r>
              <a:rPr lang="en-US" altLang="x-none" dirty="0" smtClean="0"/>
              <a:t>Wireless?</a:t>
            </a: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463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Buffer size B at the bottleneck queue</a:t>
            </a:r>
          </a:p>
          <a:p>
            <a:r>
              <a:rPr lang="en-US" dirty="0" smtClean="0"/>
              <a:t>Link capacity C</a:t>
            </a:r>
          </a:p>
          <a:p>
            <a:r>
              <a:rPr lang="en-US" dirty="0" smtClean="0"/>
              <a:t>Propagation delay T</a:t>
            </a:r>
          </a:p>
          <a:p>
            <a:r>
              <a:rPr lang="en-US" dirty="0" smtClean="0"/>
              <a:t>What’s the congestion window for a flow at the knee? Cliff?</a:t>
            </a:r>
          </a:p>
          <a:p>
            <a:r>
              <a:rPr lang="en-US" dirty="0" smtClean="0"/>
              <a:t>I</a:t>
            </a:r>
            <a:r>
              <a:rPr lang="is-IS" dirty="0" smtClean="0"/>
              <a:t>s there a network buffer size that’s always sufficient?</a:t>
            </a:r>
            <a:endParaRPr lang="en-US" dirty="0" smtClean="0"/>
          </a:p>
          <a:p>
            <a:r>
              <a:rPr lang="en-US" dirty="0" smtClean="0"/>
              <a:t>Is there a receiver buffer size that’s always sufficient?</a:t>
            </a:r>
          </a:p>
        </p:txBody>
      </p:sp>
    </p:spTree>
    <p:extLst>
      <p:ext uri="{BB962C8B-B14F-4D97-AF65-F5344CB8AC3E}">
        <p14:creationId xmlns:p14="http://schemas.microsoft.com/office/powerpoint/2010/main" val="47965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514606"/>
            <a:ext cx="10515600" cy="1147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Congestion Avoidance and Control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832230"/>
            <a:ext cx="10515600" cy="1500187"/>
          </a:xfrm>
        </p:spPr>
        <p:txBody>
          <a:bodyPr/>
          <a:lstStyle/>
          <a:p>
            <a:pPr algn="ctr"/>
            <a:r>
              <a:rPr lang="en-US" dirty="0" smtClean="0"/>
              <a:t>ACM SIGCOMM ‘88</a:t>
            </a:r>
          </a:p>
          <a:p>
            <a:pPr algn="ctr"/>
            <a:r>
              <a:rPr lang="en-US" dirty="0" smtClean="0"/>
              <a:t>Van Jacobson and Michael </a:t>
            </a:r>
            <a:r>
              <a:rPr lang="en-US" dirty="0" err="1" smtClean="0"/>
              <a:t>Karels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99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9882197" y="1905000"/>
            <a:ext cx="685800" cy="177165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possible set of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Equilibrium: stay close to the “cliff”</a:t>
            </a:r>
          </a:p>
          <a:p>
            <a:r>
              <a:rPr lang="en-US" dirty="0" smtClean="0"/>
              <a:t>At equilibrium:</a:t>
            </a:r>
          </a:p>
          <a:p>
            <a:pPr lvl="1"/>
            <a:r>
              <a:rPr lang="en-US" dirty="0" smtClean="0"/>
              <a:t>Don’t send a new packet</a:t>
            </a:r>
          </a:p>
          <a:p>
            <a:pPr lvl="1"/>
            <a:r>
              <a:rPr lang="en-US" dirty="0" smtClean="0"/>
              <a:t>... until current one leaves the network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Return to equilibrium if you go “over” the cliff</a:t>
            </a:r>
          </a:p>
          <a:p>
            <a:pPr lvl="1"/>
            <a:r>
              <a:rPr lang="en-US" dirty="0" smtClean="0"/>
              <a:t>Try to approach the cliff if below it</a:t>
            </a:r>
          </a:p>
          <a:p>
            <a:r>
              <a:rPr lang="en-US" dirty="0" smtClean="0"/>
              <a:t>Share bandwidth ‘fairly’ across flows</a:t>
            </a:r>
            <a:endParaRPr lang="en-US" dirty="0"/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 flipH="1" flipV="1">
            <a:off x="7748597" y="1752600"/>
            <a:ext cx="0" cy="1905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7748597" y="3657600"/>
            <a:ext cx="312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" name="Freeform 7"/>
          <p:cNvSpPr>
            <a:spLocks/>
          </p:cNvSpPr>
          <p:nvPr/>
        </p:nvSpPr>
        <p:spPr bwMode="auto">
          <a:xfrm>
            <a:off x="7748597" y="1905000"/>
            <a:ext cx="2514600" cy="1771650"/>
          </a:xfrm>
          <a:custGeom>
            <a:avLst/>
            <a:gdLst>
              <a:gd name="T0" fmla="*/ 0 w 1584"/>
              <a:gd name="T1" fmla="*/ 1212 h 1212"/>
              <a:gd name="T2" fmla="*/ 0 w 1584"/>
              <a:gd name="T3" fmla="*/ 1170 h 1212"/>
              <a:gd name="T4" fmla="*/ 96 w 1584"/>
              <a:gd name="T5" fmla="*/ 768 h 1212"/>
              <a:gd name="T6" fmla="*/ 240 w 1584"/>
              <a:gd name="T7" fmla="*/ 480 h 1212"/>
              <a:gd name="T8" fmla="*/ 480 w 1584"/>
              <a:gd name="T9" fmla="*/ 192 h 1212"/>
              <a:gd name="T10" fmla="*/ 816 w 1584"/>
              <a:gd name="T11" fmla="*/ 48 h 1212"/>
              <a:gd name="T12" fmla="*/ 1104 w 1584"/>
              <a:gd name="T13" fmla="*/ 0 h 1212"/>
              <a:gd name="T14" fmla="*/ 1344 w 1584"/>
              <a:gd name="T15" fmla="*/ 0 h 1212"/>
              <a:gd name="T16" fmla="*/ 1392 w 1584"/>
              <a:gd name="T17" fmla="*/ 480 h 1212"/>
              <a:gd name="T18" fmla="*/ 1488 w 1584"/>
              <a:gd name="T19" fmla="*/ 1008 h 1212"/>
              <a:gd name="T20" fmla="*/ 1536 w 1584"/>
              <a:gd name="T21" fmla="*/ 1152 h 1212"/>
              <a:gd name="T22" fmla="*/ 1584 w 1584"/>
              <a:gd name="T23" fmla="*/ 1200 h 1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4" h="1212">
                <a:moveTo>
                  <a:pt x="0" y="1212"/>
                </a:moveTo>
                <a:cubicBezTo>
                  <a:pt x="0" y="1198"/>
                  <a:pt x="0" y="1184"/>
                  <a:pt x="0" y="1170"/>
                </a:cubicBezTo>
                <a:lnTo>
                  <a:pt x="96" y="768"/>
                </a:lnTo>
                <a:lnTo>
                  <a:pt x="240" y="480"/>
                </a:lnTo>
                <a:lnTo>
                  <a:pt x="480" y="192"/>
                </a:lnTo>
                <a:lnTo>
                  <a:pt x="816" y="48"/>
                </a:lnTo>
                <a:lnTo>
                  <a:pt x="1104" y="0"/>
                </a:lnTo>
                <a:lnTo>
                  <a:pt x="1344" y="0"/>
                </a:lnTo>
                <a:lnTo>
                  <a:pt x="1392" y="480"/>
                </a:lnTo>
                <a:lnTo>
                  <a:pt x="1488" y="1008"/>
                </a:lnTo>
                <a:lnTo>
                  <a:pt x="1536" y="1152"/>
                </a:lnTo>
                <a:lnTo>
                  <a:pt x="1584" y="120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9882197" y="1752600"/>
            <a:ext cx="0" cy="2057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8510597" y="1752600"/>
            <a:ext cx="0" cy="2057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9" name="Line 14"/>
          <p:cNvSpPr>
            <a:spLocks noChangeShapeType="1"/>
          </p:cNvSpPr>
          <p:nvPr/>
        </p:nvSpPr>
        <p:spPr bwMode="auto">
          <a:xfrm>
            <a:off x="8510597" y="19050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10110797" y="3657601"/>
            <a:ext cx="634790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/>
              <a:t>Load</a:t>
            </a:r>
          </a:p>
        </p:txBody>
      </p:sp>
      <p:sp>
        <p:nvSpPr>
          <p:cNvPr id="11" name="Text Box 19"/>
          <p:cNvSpPr txBox="1">
            <a:spLocks noChangeArrowheads="1"/>
          </p:cNvSpPr>
          <p:nvPr/>
        </p:nvSpPr>
        <p:spPr bwMode="auto">
          <a:xfrm rot="16200000">
            <a:off x="6907596" y="2232792"/>
            <a:ext cx="128830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dirty="0"/>
              <a:t>Throughput</a:t>
            </a: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8083559" y="1435101"/>
            <a:ext cx="639600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/>
              <a:t>knee</a:t>
            </a:r>
          </a:p>
        </p:txBody>
      </p:sp>
      <p:sp>
        <p:nvSpPr>
          <p:cNvPr id="13" name="Text Box 22"/>
          <p:cNvSpPr txBox="1">
            <a:spLocks noChangeArrowheads="1"/>
          </p:cNvSpPr>
          <p:nvPr/>
        </p:nvSpPr>
        <p:spPr bwMode="auto">
          <a:xfrm>
            <a:off x="9615497" y="1435101"/>
            <a:ext cx="52533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/>
              <a:t>cliff</a:t>
            </a:r>
          </a:p>
        </p:txBody>
      </p:sp>
      <p:sp>
        <p:nvSpPr>
          <p:cNvPr id="14" name="Text Box 23"/>
          <p:cNvSpPr txBox="1">
            <a:spLocks noChangeArrowheads="1"/>
          </p:cNvSpPr>
          <p:nvPr/>
        </p:nvSpPr>
        <p:spPr bwMode="auto">
          <a:xfrm>
            <a:off x="10553710" y="2349500"/>
            <a:ext cx="1205587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/>
              <a:t>congestion</a:t>
            </a:r>
          </a:p>
          <a:p>
            <a:r>
              <a:rPr lang="en-US" altLang="x-none"/>
              <a:t>collapse</a:t>
            </a:r>
          </a:p>
        </p:txBody>
      </p:sp>
      <p:sp>
        <p:nvSpPr>
          <p:cNvPr id="15" name="AutoShape 24"/>
          <p:cNvSpPr>
            <a:spLocks/>
          </p:cNvSpPr>
          <p:nvPr/>
        </p:nvSpPr>
        <p:spPr bwMode="auto">
          <a:xfrm rot="-5400000">
            <a:off x="10125084" y="1485900"/>
            <a:ext cx="152400" cy="685800"/>
          </a:xfrm>
          <a:prstGeom prst="rightBrace">
            <a:avLst>
              <a:gd name="adj1" fmla="val 375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16" name="Line 25"/>
          <p:cNvSpPr>
            <a:spLocks noChangeShapeType="1"/>
          </p:cNvSpPr>
          <p:nvPr/>
        </p:nvSpPr>
        <p:spPr bwMode="auto">
          <a:xfrm flipH="1">
            <a:off x="10239384" y="2971800"/>
            <a:ext cx="762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7" name="Text Box 26"/>
          <p:cNvSpPr txBox="1">
            <a:spLocks noChangeArrowheads="1"/>
          </p:cNvSpPr>
          <p:nvPr/>
        </p:nvSpPr>
        <p:spPr bwMode="auto">
          <a:xfrm>
            <a:off x="10758497" y="1295400"/>
            <a:ext cx="800990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/>
              <a:t>packet</a:t>
            </a:r>
          </a:p>
          <a:p>
            <a:r>
              <a:rPr lang="en-US" altLang="x-none"/>
              <a:t>loss</a:t>
            </a:r>
          </a:p>
        </p:txBody>
      </p:sp>
      <p:sp>
        <p:nvSpPr>
          <p:cNvPr id="19" name="Line 27"/>
          <p:cNvSpPr>
            <a:spLocks noChangeShapeType="1"/>
          </p:cNvSpPr>
          <p:nvPr/>
        </p:nvSpPr>
        <p:spPr bwMode="auto">
          <a:xfrm flipH="1">
            <a:off x="10239384" y="1600200"/>
            <a:ext cx="533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0" name="Text Box 26"/>
          <p:cNvSpPr txBox="1">
            <a:spLocks noChangeArrowheads="1"/>
          </p:cNvSpPr>
          <p:nvPr/>
        </p:nvSpPr>
        <p:spPr bwMode="auto">
          <a:xfrm>
            <a:off x="9214165" y="248374"/>
            <a:ext cx="1737825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altLang="x-none" dirty="0" smtClean="0"/>
              <a:t>Persistent queue buildup</a:t>
            </a:r>
            <a:endParaRPr lang="en-US" altLang="x-none" dirty="0"/>
          </a:p>
        </p:txBody>
      </p:sp>
      <p:sp>
        <p:nvSpPr>
          <p:cNvPr id="21" name="Line 27"/>
          <p:cNvSpPr>
            <a:spLocks noChangeShapeType="1"/>
          </p:cNvSpPr>
          <p:nvPr/>
        </p:nvSpPr>
        <p:spPr bwMode="auto">
          <a:xfrm flipH="1">
            <a:off x="9192678" y="882995"/>
            <a:ext cx="768224" cy="946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72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New Reno: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6625"/>
          </a:xfrm>
        </p:spPr>
        <p:txBody>
          <a:bodyPr/>
          <a:lstStyle/>
          <a:p>
            <a:r>
              <a:rPr lang="en-US" dirty="0" smtClean="0"/>
              <a:t>Packet conservation</a:t>
            </a:r>
          </a:p>
          <a:p>
            <a:r>
              <a:rPr lang="en-US" dirty="0" smtClean="0"/>
              <a:t>Reacting to loss: multiplicative decrease</a:t>
            </a:r>
            <a:endParaRPr lang="en-US" dirty="0"/>
          </a:p>
          <a:p>
            <a:r>
              <a:rPr lang="en-US" dirty="0" smtClean="0"/>
              <a:t>Probing for more throughput: additive increase</a:t>
            </a:r>
            <a:endParaRPr lang="en-US" dirty="0"/>
          </a:p>
          <a:p>
            <a:r>
              <a:rPr lang="en-US" dirty="0" smtClean="0"/>
              <a:t>Getting started: slow start</a:t>
            </a:r>
          </a:p>
          <a:p>
            <a:r>
              <a:rPr lang="en-US" dirty="0" smtClean="0"/>
              <a:t>A better retransmission timeout</a:t>
            </a:r>
            <a:endParaRPr lang="en-US" dirty="0"/>
          </a:p>
          <a:p>
            <a:r>
              <a:rPr lang="en-US" dirty="0" smtClean="0"/>
              <a:t>Fast retransmit</a:t>
            </a:r>
          </a:p>
          <a:p>
            <a:r>
              <a:rPr lang="en-US" dirty="0" smtClean="0"/>
              <a:t>Fast recovery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50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TCP </a:t>
            </a:r>
            <a:r>
              <a:rPr lang="en-US" altLang="x-none" dirty="0" smtClean="0"/>
              <a:t>congestion control</a:t>
            </a:r>
            <a:endParaRPr lang="en-US" altLang="x-none" dirty="0"/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Additive increase, multiplicative </a:t>
            </a:r>
            <a:r>
              <a:rPr lang="en-US" altLang="x-none" dirty="0" smtClean="0"/>
              <a:t>decrease (AIMD)</a:t>
            </a:r>
            <a:endParaRPr lang="en-US" altLang="x-none" dirty="0"/>
          </a:p>
          <a:p>
            <a:pPr lvl="1"/>
            <a:r>
              <a:rPr lang="en-US" altLang="x-none" dirty="0"/>
              <a:t>On packet loss, divide congestion window in half</a:t>
            </a:r>
          </a:p>
          <a:p>
            <a:pPr lvl="1"/>
            <a:r>
              <a:rPr lang="en-US" altLang="x-none" dirty="0"/>
              <a:t>On success for last window, increase window linearly</a:t>
            </a:r>
          </a:p>
        </p:txBody>
      </p:sp>
      <p:sp>
        <p:nvSpPr>
          <p:cNvPr id="45061" name="Freeform 3"/>
          <p:cNvSpPr>
            <a:spLocks/>
          </p:cNvSpPr>
          <p:nvPr/>
        </p:nvSpPr>
        <p:spPr bwMode="auto">
          <a:xfrm>
            <a:off x="2667000" y="3486157"/>
            <a:ext cx="7010400" cy="26670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1968 h 1968"/>
              <a:gd name="T4" fmla="*/ 4416 w 4416"/>
              <a:gd name="T5" fmla="*/ 1968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5062" name="Freeform 4"/>
          <p:cNvSpPr>
            <a:spLocks/>
          </p:cNvSpPr>
          <p:nvPr/>
        </p:nvSpPr>
        <p:spPr bwMode="auto">
          <a:xfrm>
            <a:off x="2667000" y="4143381"/>
            <a:ext cx="7162800" cy="1981200"/>
          </a:xfrm>
          <a:custGeom>
            <a:avLst/>
            <a:gdLst>
              <a:gd name="T0" fmla="*/ 0 w 4512"/>
              <a:gd name="T1" fmla="*/ 1248 h 1248"/>
              <a:gd name="T2" fmla="*/ 1152 w 4512"/>
              <a:gd name="T3" fmla="*/ 336 h 1248"/>
              <a:gd name="T4" fmla="*/ 1152 w 4512"/>
              <a:gd name="T5" fmla="*/ 816 h 1248"/>
              <a:gd name="T6" fmla="*/ 1536 w 4512"/>
              <a:gd name="T7" fmla="*/ 528 h 1248"/>
              <a:gd name="T8" fmla="*/ 1536 w 4512"/>
              <a:gd name="T9" fmla="*/ 960 h 1248"/>
              <a:gd name="T10" fmla="*/ 2832 w 4512"/>
              <a:gd name="T11" fmla="*/ 0 h 1248"/>
              <a:gd name="T12" fmla="*/ 2832 w 4512"/>
              <a:gd name="T13" fmla="*/ 720 h 1248"/>
              <a:gd name="T14" fmla="*/ 3504 w 4512"/>
              <a:gd name="T15" fmla="*/ 240 h 1248"/>
              <a:gd name="T16" fmla="*/ 3504 w 4512"/>
              <a:gd name="T17" fmla="*/ 864 h 1248"/>
              <a:gd name="T18" fmla="*/ 4224 w 4512"/>
              <a:gd name="T19" fmla="*/ 288 h 1248"/>
              <a:gd name="T20" fmla="*/ 4224 w 4512"/>
              <a:gd name="T21" fmla="*/ 816 h 1248"/>
              <a:gd name="T22" fmla="*/ 4512 w 4512"/>
              <a:gd name="T23" fmla="*/ 576 h 124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512"/>
              <a:gd name="T37" fmla="*/ 0 h 1248"/>
              <a:gd name="T38" fmla="*/ 4512 w 4512"/>
              <a:gd name="T39" fmla="*/ 1248 h 1248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512" h="1248">
                <a:moveTo>
                  <a:pt x="0" y="1248"/>
                </a:moveTo>
                <a:lnTo>
                  <a:pt x="1152" y="336"/>
                </a:lnTo>
                <a:lnTo>
                  <a:pt x="1152" y="816"/>
                </a:lnTo>
                <a:lnTo>
                  <a:pt x="1536" y="528"/>
                </a:lnTo>
                <a:lnTo>
                  <a:pt x="1536" y="960"/>
                </a:lnTo>
                <a:lnTo>
                  <a:pt x="2832" y="0"/>
                </a:lnTo>
                <a:lnTo>
                  <a:pt x="2832" y="720"/>
                </a:lnTo>
                <a:lnTo>
                  <a:pt x="3504" y="240"/>
                </a:lnTo>
                <a:lnTo>
                  <a:pt x="3504" y="864"/>
                </a:lnTo>
                <a:lnTo>
                  <a:pt x="4224" y="288"/>
                </a:lnTo>
                <a:lnTo>
                  <a:pt x="4224" y="816"/>
                </a:lnTo>
                <a:lnTo>
                  <a:pt x="4512" y="576"/>
                </a:ln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5063" name="Text Box 5"/>
          <p:cNvSpPr txBox="1">
            <a:spLocks noChangeArrowheads="1"/>
          </p:cNvSpPr>
          <p:nvPr/>
        </p:nvSpPr>
        <p:spPr bwMode="auto">
          <a:xfrm>
            <a:off x="8647114" y="6048381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 i="1">
                <a:latin typeface="Times New Roman" charset="0"/>
              </a:rPr>
              <a:t>t</a:t>
            </a:r>
          </a:p>
        </p:txBody>
      </p:sp>
      <p:sp>
        <p:nvSpPr>
          <p:cNvPr id="45064" name="Text Box 6"/>
          <p:cNvSpPr txBox="1">
            <a:spLocks noChangeArrowheads="1"/>
          </p:cNvSpPr>
          <p:nvPr/>
        </p:nvSpPr>
        <p:spPr bwMode="auto">
          <a:xfrm>
            <a:off x="2093914" y="3000381"/>
            <a:ext cx="1182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 i="1">
                <a:latin typeface="Times New Roman" charset="0"/>
              </a:rPr>
              <a:t>Window</a:t>
            </a:r>
          </a:p>
        </p:txBody>
      </p:sp>
      <p:sp>
        <p:nvSpPr>
          <p:cNvPr id="45065" name="Line 7"/>
          <p:cNvSpPr>
            <a:spLocks noChangeShapeType="1"/>
          </p:cNvSpPr>
          <p:nvPr/>
        </p:nvSpPr>
        <p:spPr bwMode="auto">
          <a:xfrm>
            <a:off x="5257800" y="5667381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6" name="Line 8"/>
          <p:cNvSpPr>
            <a:spLocks noChangeShapeType="1"/>
          </p:cNvSpPr>
          <p:nvPr/>
        </p:nvSpPr>
        <p:spPr bwMode="auto">
          <a:xfrm>
            <a:off x="5257800" y="4981581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7" name="Line 9"/>
          <p:cNvSpPr>
            <a:spLocks noChangeShapeType="1"/>
          </p:cNvSpPr>
          <p:nvPr/>
        </p:nvSpPr>
        <p:spPr bwMode="auto">
          <a:xfrm>
            <a:off x="5486400" y="4981581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8" name="Text Box 10"/>
          <p:cNvSpPr txBox="1">
            <a:spLocks noChangeArrowheads="1"/>
          </p:cNvSpPr>
          <p:nvPr/>
        </p:nvSpPr>
        <p:spPr bwMode="auto">
          <a:xfrm>
            <a:off x="5699125" y="5180019"/>
            <a:ext cx="1093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>
                <a:latin typeface="Comic Sans MS" charset="0"/>
              </a:rPr>
              <a:t>halved</a:t>
            </a:r>
          </a:p>
        </p:txBody>
      </p:sp>
      <p:sp>
        <p:nvSpPr>
          <p:cNvPr id="45069" name="Line 11"/>
          <p:cNvSpPr>
            <a:spLocks noChangeShapeType="1"/>
          </p:cNvSpPr>
          <p:nvPr/>
        </p:nvSpPr>
        <p:spPr bwMode="auto">
          <a:xfrm>
            <a:off x="4495800" y="3762381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0" name="Line 12"/>
          <p:cNvSpPr>
            <a:spLocks noChangeShapeType="1"/>
          </p:cNvSpPr>
          <p:nvPr/>
        </p:nvSpPr>
        <p:spPr bwMode="auto">
          <a:xfrm>
            <a:off x="5105400" y="3990981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1" name="Line 13"/>
          <p:cNvSpPr>
            <a:spLocks noChangeShapeType="1"/>
          </p:cNvSpPr>
          <p:nvPr/>
        </p:nvSpPr>
        <p:spPr bwMode="auto">
          <a:xfrm flipH="1">
            <a:off x="7162801" y="3457581"/>
            <a:ext cx="36513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2" name="Line 14"/>
          <p:cNvSpPr>
            <a:spLocks noChangeShapeType="1"/>
          </p:cNvSpPr>
          <p:nvPr/>
        </p:nvSpPr>
        <p:spPr bwMode="auto">
          <a:xfrm>
            <a:off x="8229600" y="3609981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3" name="Line 15"/>
          <p:cNvSpPr>
            <a:spLocks noChangeShapeType="1"/>
          </p:cNvSpPr>
          <p:nvPr/>
        </p:nvSpPr>
        <p:spPr bwMode="auto">
          <a:xfrm>
            <a:off x="9372600" y="3686181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4" name="Text Box 16"/>
          <p:cNvSpPr txBox="1">
            <a:spLocks noChangeArrowheads="1"/>
          </p:cNvSpPr>
          <p:nvPr/>
        </p:nvSpPr>
        <p:spPr bwMode="auto">
          <a:xfrm>
            <a:off x="4022725" y="3375031"/>
            <a:ext cx="808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>
                <a:latin typeface="Comic Sans MS" charset="0"/>
              </a:rPr>
              <a:t>Loss</a:t>
            </a:r>
          </a:p>
        </p:txBody>
      </p:sp>
      <p:sp>
        <p:nvSpPr>
          <p:cNvPr id="45075" name="TextBox 18"/>
          <p:cNvSpPr txBox="1">
            <a:spLocks noChangeArrowheads="1"/>
          </p:cNvSpPr>
          <p:nvPr/>
        </p:nvSpPr>
        <p:spPr bwMode="auto">
          <a:xfrm>
            <a:off x="1000987" y="6435731"/>
            <a:ext cx="98384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dirty="0" smtClean="0"/>
              <a:t>Mechanisms not shown: </a:t>
            </a:r>
            <a:r>
              <a:rPr lang="en-US" altLang="x-none" dirty="0"/>
              <a:t>slow start, fast </a:t>
            </a:r>
            <a:r>
              <a:rPr lang="en-US" altLang="x-none" dirty="0" smtClean="0"/>
              <a:t>retransmit, recovery, </a:t>
            </a:r>
            <a:r>
              <a:rPr lang="en-US" altLang="x-none" dirty="0"/>
              <a:t>timeout loss, etc. </a:t>
            </a:r>
          </a:p>
        </p:txBody>
      </p:sp>
    </p:spTree>
    <p:extLst>
      <p:ext uri="{BB962C8B-B14F-4D97-AF65-F5344CB8AC3E}">
        <p14:creationId xmlns:p14="http://schemas.microsoft.com/office/powerpoint/2010/main" val="85329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34688" cy="1325563"/>
          </a:xfrm>
        </p:spPr>
        <p:txBody>
          <a:bodyPr/>
          <a:lstStyle/>
          <a:p>
            <a:r>
              <a:rPr lang="en-US" dirty="0" smtClean="0"/>
              <a:t>Discussion of Jacobson’s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20450" cy="4832350"/>
          </a:xfrm>
        </p:spPr>
        <p:txBody>
          <a:bodyPr>
            <a:normAutofit/>
          </a:bodyPr>
          <a:lstStyle/>
          <a:p>
            <a:r>
              <a:rPr lang="en-US" dirty="0" smtClean="0"/>
              <a:t>Is loss always congestive?</a:t>
            </a:r>
          </a:p>
          <a:p>
            <a:pPr lvl="1"/>
            <a:r>
              <a:rPr lang="en-US" dirty="0" smtClean="0"/>
              <a:t>Wireless networks</a:t>
            </a:r>
          </a:p>
          <a:p>
            <a:pPr lvl="1"/>
            <a:r>
              <a:rPr lang="en-US" dirty="0" smtClean="0"/>
              <a:t>Errors and corruption?</a:t>
            </a:r>
          </a:p>
          <a:p>
            <a:r>
              <a:rPr lang="en-US" dirty="0" smtClean="0"/>
              <a:t>Is loss the best congestion signal?</a:t>
            </a:r>
          </a:p>
          <a:p>
            <a:pPr lvl="1"/>
            <a:r>
              <a:rPr lang="en-US" dirty="0" smtClean="0"/>
              <a:t>How about delays?</a:t>
            </a:r>
          </a:p>
          <a:p>
            <a:pPr lvl="1"/>
            <a:r>
              <a:rPr lang="en-US" dirty="0" smtClean="0"/>
              <a:t>Explicit congestion notifications from the network?</a:t>
            </a:r>
          </a:p>
          <a:p>
            <a:r>
              <a:rPr lang="en-US" dirty="0" smtClean="0"/>
              <a:t>Is packet conservation always a good thing?</a:t>
            </a:r>
          </a:p>
          <a:p>
            <a:pPr lvl="1"/>
            <a:r>
              <a:rPr lang="en-US" dirty="0" smtClean="0"/>
              <a:t>Differences in flow propagation delays?</a:t>
            </a:r>
          </a:p>
          <a:p>
            <a:pPr lvl="1"/>
            <a:r>
              <a:rPr lang="en-US" dirty="0" smtClean="0"/>
              <a:t>Detect incipient congestion?</a:t>
            </a:r>
          </a:p>
          <a:p>
            <a:r>
              <a:rPr lang="en-US" dirty="0" smtClean="0"/>
              <a:t>Why AIMD?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58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AIMD?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775079"/>
            <a:ext cx="10515600" cy="138271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Some thoughts from Chiu and Jain’s ‘89 paper,</a:t>
            </a:r>
          </a:p>
          <a:p>
            <a:r>
              <a:rPr lang="en-US" dirty="0" smtClean="0"/>
              <a:t>[CJ89]: “An </a:t>
            </a:r>
            <a:r>
              <a:rPr lang="en-US" dirty="0"/>
              <a:t>Analysis of the Increase and Decrease Algorithms for Congestion Avoidance in Computer </a:t>
            </a:r>
            <a:r>
              <a:rPr lang="en-US" dirty="0" smtClean="0"/>
              <a:t>Networks”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76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1524000" y="3568713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Lecture 4, Computer Networks (198:552)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79141" y="1895706"/>
            <a:ext cx="11285035" cy="15809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algn="ctr"/>
            <a:r>
              <a:rPr lang="en-US" dirty="0" smtClean="0"/>
              <a:t>Congestion Control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251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C570-2107-0646-A5E8-B54E4D5B0F17}" type="slidenum">
              <a:rPr lang="en-US" altLang="x-none"/>
              <a:pPr/>
              <a:t>20</a:t>
            </a:fld>
            <a:endParaRPr lang="en-US" altLang="x-none"/>
          </a:p>
        </p:txBody>
      </p:sp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Efficient </a:t>
            </a:r>
            <a:r>
              <a:rPr lang="en-US" altLang="x-none" dirty="0" smtClean="0"/>
              <a:t>allocation</a:t>
            </a:r>
            <a:endParaRPr lang="en-US" altLang="x-none" dirty="0"/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1" y="1690687"/>
            <a:ext cx="5550574" cy="503078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x-none" dirty="0"/>
              <a:t>Too </a:t>
            </a:r>
            <a:r>
              <a:rPr lang="en-US" altLang="x-none" dirty="0" smtClean="0"/>
              <a:t>slow?</a:t>
            </a:r>
            <a:endParaRPr lang="en-US" altLang="x-none" dirty="0"/>
          </a:p>
          <a:p>
            <a:pPr lvl="1">
              <a:lnSpc>
                <a:spcPct val="80000"/>
              </a:lnSpc>
            </a:pPr>
            <a:r>
              <a:rPr lang="en-US" altLang="x-none" dirty="0" smtClean="0"/>
              <a:t>Underutilize the network</a:t>
            </a:r>
            <a:endParaRPr lang="en-US" altLang="x-none" dirty="0"/>
          </a:p>
          <a:p>
            <a:pPr>
              <a:lnSpc>
                <a:spcPct val="80000"/>
              </a:lnSpc>
            </a:pPr>
            <a:r>
              <a:rPr lang="en-US" altLang="x-none" dirty="0"/>
              <a:t>Too </a:t>
            </a:r>
            <a:r>
              <a:rPr lang="en-US" altLang="x-none" dirty="0" smtClean="0"/>
              <a:t>fast?</a:t>
            </a:r>
            <a:endParaRPr lang="en-US" altLang="x-none" dirty="0"/>
          </a:p>
          <a:p>
            <a:pPr lvl="1">
              <a:lnSpc>
                <a:spcPct val="80000"/>
              </a:lnSpc>
            </a:pPr>
            <a:r>
              <a:rPr lang="en-US" altLang="x-none" dirty="0" smtClean="0"/>
              <a:t>High delays, lose packets</a:t>
            </a:r>
            <a:endParaRPr lang="en-US" altLang="x-none" dirty="0"/>
          </a:p>
          <a:p>
            <a:pPr>
              <a:lnSpc>
                <a:spcPct val="80000"/>
              </a:lnSpc>
            </a:pPr>
            <a:r>
              <a:rPr lang="en-US" altLang="x-none" dirty="0" smtClean="0"/>
              <a:t>Every endpoint is </a:t>
            </a:r>
            <a:r>
              <a:rPr lang="en-US" altLang="x-none" dirty="0"/>
              <a:t>doing it</a:t>
            </a:r>
          </a:p>
          <a:p>
            <a:pPr lvl="1">
              <a:lnSpc>
                <a:spcPct val="80000"/>
              </a:lnSpc>
            </a:pPr>
            <a:r>
              <a:rPr lang="en-US" altLang="x-none" dirty="0"/>
              <a:t>May </a:t>
            </a:r>
            <a:r>
              <a:rPr lang="en-US" altLang="x-none" i="1" dirty="0"/>
              <a:t>all</a:t>
            </a:r>
            <a:r>
              <a:rPr lang="en-US" altLang="x-none" dirty="0"/>
              <a:t> under/over </a:t>
            </a:r>
            <a:r>
              <a:rPr lang="en-US" altLang="x-none" dirty="0" smtClean="0"/>
              <a:t>shoot</a:t>
            </a:r>
          </a:p>
          <a:p>
            <a:pPr lvl="1">
              <a:lnSpc>
                <a:spcPct val="80000"/>
              </a:lnSpc>
            </a:pPr>
            <a:r>
              <a:rPr lang="en-US" altLang="x-none" dirty="0">
                <a:sym typeface="Symbol" charset="2"/>
              </a:rPr>
              <a:t>L</a:t>
            </a:r>
            <a:r>
              <a:rPr lang="en-US" altLang="x-none" dirty="0" smtClean="0">
                <a:sym typeface="Symbol" charset="2"/>
              </a:rPr>
              <a:t>arge </a:t>
            </a:r>
            <a:r>
              <a:rPr lang="en-US" altLang="x-none" dirty="0">
                <a:sym typeface="Symbol" charset="2"/>
              </a:rPr>
              <a:t>oscillations</a:t>
            </a:r>
          </a:p>
          <a:p>
            <a:pPr>
              <a:lnSpc>
                <a:spcPct val="80000"/>
              </a:lnSpc>
            </a:pPr>
            <a:r>
              <a:rPr lang="en-US" altLang="x-none" dirty="0" smtClean="0">
                <a:sym typeface="Symbol" charset="2"/>
              </a:rPr>
              <a:t>Optimal</a:t>
            </a:r>
            <a:r>
              <a:rPr lang="en-US" altLang="x-none" dirty="0">
                <a:sym typeface="Symbol" charset="2"/>
              </a:rPr>
              <a:t>:</a:t>
            </a:r>
          </a:p>
          <a:p>
            <a:pPr lvl="1">
              <a:lnSpc>
                <a:spcPct val="80000"/>
              </a:lnSpc>
            </a:pPr>
            <a:r>
              <a:rPr lang="en-US" altLang="x-none" dirty="0">
                <a:sym typeface="Symbol" charset="2"/>
              </a:rPr>
              <a:t></a:t>
            </a:r>
            <a:r>
              <a:rPr lang="en-US" altLang="x-none" i="1" dirty="0" smtClean="0">
                <a:latin typeface="Times New Roman" charset="0"/>
                <a:sym typeface="Symbol" charset="2"/>
              </a:rPr>
              <a:t>x</a:t>
            </a:r>
            <a:r>
              <a:rPr lang="en-US" altLang="x-none" i="1" baseline="-25000" dirty="0" smtClean="0">
                <a:latin typeface="Times New Roman" charset="0"/>
                <a:sym typeface="Symbol" charset="2"/>
              </a:rPr>
              <a:t>i</a:t>
            </a:r>
            <a:r>
              <a:rPr lang="en-US" altLang="x-none" dirty="0" smtClean="0">
                <a:latin typeface="Times New Roman" charset="0"/>
                <a:sym typeface="Symbol" charset="2"/>
              </a:rPr>
              <a:t>=</a:t>
            </a:r>
            <a:r>
              <a:rPr lang="en-US" altLang="x-none" i="1" dirty="0" err="1" smtClean="0">
                <a:latin typeface="Times New Roman" charset="0"/>
                <a:sym typeface="Symbol" charset="2"/>
              </a:rPr>
              <a:t>X</a:t>
            </a:r>
            <a:r>
              <a:rPr lang="en-US" altLang="x-none" i="1" baseline="-25000" dirty="0" err="1" smtClean="0">
                <a:latin typeface="Times New Roman" charset="0"/>
                <a:sym typeface="Symbol" charset="2"/>
              </a:rPr>
              <a:t>goal</a:t>
            </a:r>
            <a:r>
              <a:rPr lang="en-US" altLang="x-none" i="1" dirty="0" smtClean="0">
                <a:latin typeface="Times New Roman" charset="0"/>
                <a:sym typeface="Symbol" charset="2"/>
              </a:rPr>
              <a:t>, </a:t>
            </a:r>
            <a:r>
              <a:rPr lang="en-US" altLang="x-none" dirty="0" smtClean="0">
                <a:sym typeface="Symbol" charset="2"/>
              </a:rPr>
              <a:t>e.g., link capacity</a:t>
            </a:r>
            <a:endParaRPr lang="en-US" altLang="x-none" dirty="0" smtClean="0"/>
          </a:p>
          <a:p>
            <a:pPr>
              <a:lnSpc>
                <a:spcPct val="80000"/>
              </a:lnSpc>
            </a:pPr>
            <a:r>
              <a:rPr lang="en-US" altLang="x-none" dirty="0" smtClean="0"/>
              <a:t>Efficiency </a:t>
            </a:r>
            <a:r>
              <a:rPr lang="en-US" altLang="x-none" dirty="0"/>
              <a:t>= 1 - distance from efficiency line</a:t>
            </a:r>
          </a:p>
        </p:txBody>
      </p:sp>
      <p:sp>
        <p:nvSpPr>
          <p:cNvPr id="532484" name="Line 4"/>
          <p:cNvSpPr>
            <a:spLocks noChangeShapeType="1"/>
          </p:cNvSpPr>
          <p:nvPr/>
        </p:nvSpPr>
        <p:spPr bwMode="auto">
          <a:xfrm flipH="1" flipV="1">
            <a:off x="6934200" y="1889125"/>
            <a:ext cx="0" cy="289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32485" name="Line 5"/>
          <p:cNvSpPr>
            <a:spLocks noChangeShapeType="1"/>
          </p:cNvSpPr>
          <p:nvPr/>
        </p:nvSpPr>
        <p:spPr bwMode="auto">
          <a:xfrm>
            <a:off x="6934200" y="4784725"/>
            <a:ext cx="304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32489" name="Text Box 9"/>
          <p:cNvSpPr txBox="1">
            <a:spLocks noChangeArrowheads="1"/>
          </p:cNvSpPr>
          <p:nvPr/>
        </p:nvSpPr>
        <p:spPr bwMode="auto">
          <a:xfrm>
            <a:off x="7780339" y="4940301"/>
            <a:ext cx="110607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>
                <a:latin typeface="Times New Roman" charset="0"/>
              </a:rPr>
              <a:t>User 1: x</a:t>
            </a:r>
            <a:r>
              <a:rPr lang="en-US" altLang="x-none" baseline="-25000">
                <a:latin typeface="Times New Roman" charset="0"/>
              </a:rPr>
              <a:t>1</a:t>
            </a:r>
          </a:p>
        </p:txBody>
      </p:sp>
      <p:sp>
        <p:nvSpPr>
          <p:cNvPr id="532490" name="Text Box 10"/>
          <p:cNvSpPr txBox="1">
            <a:spLocks noChangeArrowheads="1"/>
          </p:cNvSpPr>
          <p:nvPr/>
        </p:nvSpPr>
        <p:spPr bwMode="auto">
          <a:xfrm rot="16200000">
            <a:off x="6046202" y="3478980"/>
            <a:ext cx="110607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>
                <a:latin typeface="Times New Roman" charset="0"/>
              </a:rPr>
              <a:t>User 2: x</a:t>
            </a:r>
            <a:r>
              <a:rPr lang="en-US" altLang="x-none" baseline="-25000">
                <a:latin typeface="Times New Roman" charset="0"/>
              </a:rPr>
              <a:t>2</a:t>
            </a:r>
          </a:p>
        </p:txBody>
      </p:sp>
      <p:sp>
        <p:nvSpPr>
          <p:cNvPr id="532503" name="Line 23"/>
          <p:cNvSpPr>
            <a:spLocks noChangeShapeType="1"/>
          </p:cNvSpPr>
          <p:nvPr/>
        </p:nvSpPr>
        <p:spPr bwMode="auto">
          <a:xfrm>
            <a:off x="6934200" y="2651125"/>
            <a:ext cx="2133600" cy="2133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32504" name="Text Box 24"/>
          <p:cNvSpPr txBox="1">
            <a:spLocks noChangeArrowheads="1"/>
          </p:cNvSpPr>
          <p:nvPr/>
        </p:nvSpPr>
        <p:spPr bwMode="auto">
          <a:xfrm>
            <a:off x="8991600" y="3946525"/>
            <a:ext cx="1140378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>
                <a:latin typeface="Times New Roman" charset="0"/>
              </a:rPr>
              <a:t>Efficiency</a:t>
            </a:r>
          </a:p>
          <a:p>
            <a:r>
              <a:rPr lang="en-US" altLang="x-none">
                <a:latin typeface="Times New Roman" charset="0"/>
              </a:rPr>
              <a:t>line</a:t>
            </a:r>
            <a:endParaRPr lang="en-US" altLang="x-none" baseline="-25000">
              <a:latin typeface="Times New Roman" charset="0"/>
            </a:endParaRPr>
          </a:p>
        </p:txBody>
      </p:sp>
      <p:sp>
        <p:nvSpPr>
          <p:cNvPr id="532505" name="Text Box 25"/>
          <p:cNvSpPr txBox="1">
            <a:spLocks noChangeArrowheads="1"/>
          </p:cNvSpPr>
          <p:nvPr/>
        </p:nvSpPr>
        <p:spPr bwMode="auto">
          <a:xfrm>
            <a:off x="7696200" y="1889126"/>
            <a:ext cx="158056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>
                <a:latin typeface="Times New Roman" charset="0"/>
              </a:rPr>
              <a:t>2 user example</a:t>
            </a:r>
            <a:endParaRPr lang="en-US" altLang="x-none" baseline="-25000">
              <a:latin typeface="Times New Roman" charset="0"/>
            </a:endParaRPr>
          </a:p>
        </p:txBody>
      </p:sp>
      <p:sp>
        <p:nvSpPr>
          <p:cNvPr id="532506" name="Text Box 26"/>
          <p:cNvSpPr txBox="1">
            <a:spLocks noChangeArrowheads="1"/>
          </p:cNvSpPr>
          <p:nvPr/>
        </p:nvSpPr>
        <p:spPr bwMode="auto">
          <a:xfrm>
            <a:off x="8229600" y="3184525"/>
            <a:ext cx="81112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400">
                <a:latin typeface="Times New Roman" charset="0"/>
              </a:rPr>
              <a:t>overload</a:t>
            </a:r>
            <a:endParaRPr lang="en-US" altLang="x-none" sz="1400" baseline="-25000">
              <a:latin typeface="Times New Roman" charset="0"/>
            </a:endParaRPr>
          </a:p>
        </p:txBody>
      </p:sp>
      <p:sp>
        <p:nvSpPr>
          <p:cNvPr id="532507" name="Text Box 27"/>
          <p:cNvSpPr txBox="1">
            <a:spLocks noChangeArrowheads="1"/>
          </p:cNvSpPr>
          <p:nvPr/>
        </p:nvSpPr>
        <p:spPr bwMode="auto">
          <a:xfrm>
            <a:off x="7270751" y="4022725"/>
            <a:ext cx="900889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400">
                <a:latin typeface="Times New Roman" charset="0"/>
              </a:rPr>
              <a:t>underload</a:t>
            </a:r>
            <a:endParaRPr lang="en-US" altLang="x-none" sz="1400" baseline="-250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13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D7C1E-238E-9F45-B033-B0B705A00296}" type="slidenum">
              <a:rPr lang="en-US" altLang="x-none"/>
              <a:pPr/>
              <a:t>21</a:t>
            </a:fld>
            <a:endParaRPr lang="en-US" altLang="x-none"/>
          </a:p>
        </p:txBody>
      </p:sp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Fair </a:t>
            </a:r>
            <a:r>
              <a:rPr lang="en-US" altLang="x-none" dirty="0" smtClean="0"/>
              <a:t>allocation</a:t>
            </a:r>
            <a:endParaRPr lang="en-US" altLang="x-none" dirty="0"/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2169" y="1670050"/>
            <a:ext cx="5570512" cy="46863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x-none" dirty="0" smtClean="0"/>
              <a:t>Max-min </a:t>
            </a:r>
            <a:r>
              <a:rPr lang="en-US" altLang="x-none" dirty="0"/>
              <a:t>fairness</a:t>
            </a:r>
          </a:p>
          <a:p>
            <a:pPr lvl="1">
              <a:lnSpc>
                <a:spcPct val="80000"/>
              </a:lnSpc>
            </a:pPr>
            <a:r>
              <a:rPr lang="en-US" altLang="x-none" dirty="0"/>
              <a:t>Flows which share the same bottleneck get the same amount of bandwidth</a:t>
            </a:r>
          </a:p>
          <a:p>
            <a:pPr lvl="1">
              <a:lnSpc>
                <a:spcPct val="80000"/>
              </a:lnSpc>
            </a:pPr>
            <a:endParaRPr lang="en-US" altLang="x-none" dirty="0"/>
          </a:p>
          <a:p>
            <a:pPr lvl="1">
              <a:lnSpc>
                <a:spcPct val="80000"/>
              </a:lnSpc>
            </a:pPr>
            <a:endParaRPr lang="en-US" altLang="x-none" dirty="0"/>
          </a:p>
          <a:p>
            <a:pPr lvl="1">
              <a:lnSpc>
                <a:spcPct val="80000"/>
              </a:lnSpc>
            </a:pPr>
            <a:endParaRPr lang="en-US" altLang="x-none" dirty="0"/>
          </a:p>
          <a:p>
            <a:pPr lvl="1">
              <a:lnSpc>
                <a:spcPct val="80000"/>
              </a:lnSpc>
            </a:pPr>
            <a:endParaRPr lang="en-US" altLang="x-none" dirty="0"/>
          </a:p>
          <a:p>
            <a:pPr>
              <a:lnSpc>
                <a:spcPct val="80000"/>
              </a:lnSpc>
            </a:pPr>
            <a:r>
              <a:rPr lang="en-US" altLang="x-none" dirty="0"/>
              <a:t>Assumes no knowledge of priorities</a:t>
            </a:r>
          </a:p>
          <a:p>
            <a:pPr>
              <a:lnSpc>
                <a:spcPct val="80000"/>
              </a:lnSpc>
            </a:pPr>
            <a:r>
              <a:rPr lang="en-US" altLang="x-none" dirty="0"/>
              <a:t>Fairness = 1 - distance from fairness line</a:t>
            </a:r>
          </a:p>
        </p:txBody>
      </p:sp>
      <p:sp>
        <p:nvSpPr>
          <p:cNvPr id="533508" name="Line 4"/>
          <p:cNvSpPr>
            <a:spLocks noChangeShapeType="1"/>
          </p:cNvSpPr>
          <p:nvPr/>
        </p:nvSpPr>
        <p:spPr bwMode="auto">
          <a:xfrm flipH="1" flipV="1">
            <a:off x="6932613" y="1889125"/>
            <a:ext cx="0" cy="289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33509" name="Line 5"/>
          <p:cNvSpPr>
            <a:spLocks noChangeShapeType="1"/>
          </p:cNvSpPr>
          <p:nvPr/>
        </p:nvSpPr>
        <p:spPr bwMode="auto">
          <a:xfrm>
            <a:off x="6932613" y="4784725"/>
            <a:ext cx="304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33510" name="Text Box 6"/>
          <p:cNvSpPr txBox="1">
            <a:spLocks noChangeArrowheads="1"/>
          </p:cNvSpPr>
          <p:nvPr/>
        </p:nvSpPr>
        <p:spPr bwMode="auto">
          <a:xfrm>
            <a:off x="7778751" y="4940301"/>
            <a:ext cx="110607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>
                <a:latin typeface="Times New Roman" charset="0"/>
              </a:rPr>
              <a:t>User 1: x</a:t>
            </a:r>
            <a:r>
              <a:rPr lang="en-US" altLang="x-none" baseline="-25000">
                <a:latin typeface="Times New Roman" charset="0"/>
              </a:rPr>
              <a:t>1</a:t>
            </a:r>
          </a:p>
        </p:txBody>
      </p:sp>
      <p:sp>
        <p:nvSpPr>
          <p:cNvPr id="533511" name="Text Box 7"/>
          <p:cNvSpPr txBox="1">
            <a:spLocks noChangeArrowheads="1"/>
          </p:cNvSpPr>
          <p:nvPr/>
        </p:nvSpPr>
        <p:spPr bwMode="auto">
          <a:xfrm rot="16200000">
            <a:off x="6044614" y="3478980"/>
            <a:ext cx="110607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>
                <a:latin typeface="Times New Roman" charset="0"/>
              </a:rPr>
              <a:t>User 2: x</a:t>
            </a:r>
            <a:r>
              <a:rPr lang="en-US" altLang="x-none" baseline="-25000">
                <a:latin typeface="Times New Roman" charset="0"/>
              </a:rPr>
              <a:t>2</a:t>
            </a:r>
          </a:p>
        </p:txBody>
      </p:sp>
      <p:sp>
        <p:nvSpPr>
          <p:cNvPr id="533512" name="Line 8"/>
          <p:cNvSpPr>
            <a:spLocks noChangeShapeType="1"/>
          </p:cNvSpPr>
          <p:nvPr/>
        </p:nvSpPr>
        <p:spPr bwMode="auto">
          <a:xfrm flipH="1">
            <a:off x="6934200" y="2438400"/>
            <a:ext cx="2362200" cy="2362200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33513" name="Text Box 9"/>
          <p:cNvSpPr txBox="1">
            <a:spLocks noChangeArrowheads="1"/>
          </p:cNvSpPr>
          <p:nvPr/>
        </p:nvSpPr>
        <p:spPr bwMode="auto">
          <a:xfrm>
            <a:off x="7694613" y="1889126"/>
            <a:ext cx="158056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>
                <a:latin typeface="Times New Roman" charset="0"/>
              </a:rPr>
              <a:t>2 user example</a:t>
            </a:r>
            <a:endParaRPr lang="en-US" altLang="x-none" baseline="-25000">
              <a:latin typeface="Times New Roman" charset="0"/>
            </a:endParaRPr>
          </a:p>
        </p:txBody>
      </p:sp>
      <p:sp>
        <p:nvSpPr>
          <p:cNvPr id="533514" name="Text Box 10"/>
          <p:cNvSpPr txBox="1">
            <a:spLocks noChangeArrowheads="1"/>
          </p:cNvSpPr>
          <p:nvPr/>
        </p:nvSpPr>
        <p:spPr bwMode="auto">
          <a:xfrm>
            <a:off x="7142164" y="2819401"/>
            <a:ext cx="856005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400">
                <a:latin typeface="Times New Roman" charset="0"/>
              </a:rPr>
              <a:t>2 getting</a:t>
            </a:r>
          </a:p>
          <a:p>
            <a:r>
              <a:rPr lang="en-US" altLang="x-none" sz="1400">
                <a:latin typeface="Times New Roman" charset="0"/>
              </a:rPr>
              <a:t>too much</a:t>
            </a:r>
            <a:endParaRPr lang="en-US" altLang="x-none" sz="1400" baseline="-25000">
              <a:latin typeface="Times New Roman" charset="0"/>
            </a:endParaRPr>
          </a:p>
        </p:txBody>
      </p:sp>
      <p:sp>
        <p:nvSpPr>
          <p:cNvPr id="533515" name="Text Box 11"/>
          <p:cNvSpPr txBox="1">
            <a:spLocks noChangeArrowheads="1"/>
          </p:cNvSpPr>
          <p:nvPr/>
        </p:nvSpPr>
        <p:spPr bwMode="auto">
          <a:xfrm>
            <a:off x="8153400" y="4191001"/>
            <a:ext cx="860814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400">
                <a:latin typeface="Times New Roman" charset="0"/>
              </a:rPr>
              <a:t>1 getting </a:t>
            </a:r>
          </a:p>
          <a:p>
            <a:r>
              <a:rPr lang="en-US" altLang="x-none" sz="1400">
                <a:latin typeface="Times New Roman" charset="0"/>
              </a:rPr>
              <a:t>too much</a:t>
            </a:r>
            <a:endParaRPr lang="en-US" altLang="x-none" sz="1400" baseline="-25000">
              <a:latin typeface="Times New Roman" charset="0"/>
            </a:endParaRPr>
          </a:p>
        </p:txBody>
      </p:sp>
      <p:sp>
        <p:nvSpPr>
          <p:cNvPr id="533516" name="Text Box 12"/>
          <p:cNvSpPr txBox="1">
            <a:spLocks noChangeArrowheads="1"/>
          </p:cNvSpPr>
          <p:nvPr/>
        </p:nvSpPr>
        <p:spPr bwMode="auto">
          <a:xfrm>
            <a:off x="9215439" y="2819400"/>
            <a:ext cx="900889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>
                <a:latin typeface="Times New Roman" charset="0"/>
              </a:rPr>
              <a:t>fairness</a:t>
            </a:r>
          </a:p>
          <a:p>
            <a:r>
              <a:rPr lang="en-US" altLang="x-none">
                <a:latin typeface="Times New Roman" charset="0"/>
              </a:rPr>
              <a:t>line</a:t>
            </a:r>
            <a:endParaRPr lang="en-US" altLang="x-none" baseline="-25000">
              <a:latin typeface="Times New Roman" charset="0"/>
            </a:endParaRPr>
          </a:p>
        </p:txBody>
      </p:sp>
      <p:graphicFrame>
        <p:nvGraphicFramePr>
          <p:cNvPr id="53351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7248161"/>
              </p:ext>
            </p:extLst>
          </p:nvPr>
        </p:nvGraphicFramePr>
        <p:xfrm>
          <a:off x="1976438" y="3340056"/>
          <a:ext cx="20574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2" name="Equation" r:id="rId3" imgW="990360" imgH="507960" progId="Equation.3">
                  <p:embed/>
                </p:oleObj>
              </mc:Choice>
              <mc:Fallback>
                <p:oleObj name="Equation" r:id="rId3" imgW="99036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6438" y="3340056"/>
                        <a:ext cx="20574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11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window adaptation rules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814" y="1458227"/>
            <a:ext cx="8028736" cy="17462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200" y="3217038"/>
            <a:ext cx="1055846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x</a:t>
            </a:r>
            <a:r>
              <a:rPr lang="en-US" sz="2800" baseline="-25000" dirty="0" smtClean="0"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(t): window or rate of the </a:t>
            </a:r>
            <a:r>
              <a:rPr lang="en-US" sz="2800" dirty="0" err="1" smtClean="0"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sz="2800" baseline="30000" dirty="0" err="1" smtClean="0">
                <a:latin typeface="Helvetica" charset="0"/>
                <a:ea typeface="Helvetica" charset="0"/>
                <a:cs typeface="Helvetica" charset="0"/>
              </a:rPr>
              <a:t>th</a:t>
            </a:r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 user at time t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 smtClean="0">
              <a:latin typeface="Helvetica" charset="0"/>
              <a:ea typeface="Helvetica" charset="0"/>
              <a:cs typeface="Helvetica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err="1">
                <a:latin typeface="Helvetica" charset="0"/>
                <a:ea typeface="Helvetica" charset="0"/>
                <a:cs typeface="Helvetica" charset="0"/>
              </a:rPr>
              <a:t>a</a:t>
            </a:r>
            <a:r>
              <a:rPr lang="en-US" sz="2800" baseline="-25000" dirty="0" err="1"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sz="2800" dirty="0" err="1">
                <a:latin typeface="Helvetica" charset="0"/>
                <a:ea typeface="Helvetica" charset="0"/>
                <a:cs typeface="Helvetica" charset="0"/>
              </a:rPr>
              <a:t>a</a:t>
            </a:r>
            <a:r>
              <a:rPr lang="en-US" sz="2800" baseline="-25000" dirty="0" err="1">
                <a:latin typeface="Helvetica" charset="0"/>
                <a:ea typeface="Helvetica" charset="0"/>
                <a:cs typeface="Helvetica" charset="0"/>
              </a:rPr>
              <a:t>D</a:t>
            </a: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sz="2800" dirty="0" err="1">
                <a:latin typeface="Helvetica" charset="0"/>
                <a:ea typeface="Helvetica" charset="0"/>
                <a:cs typeface="Helvetica" charset="0"/>
              </a:rPr>
              <a:t>b</a:t>
            </a:r>
            <a:r>
              <a:rPr lang="en-US" sz="2800" baseline="-25000" dirty="0" err="1"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sz="2800" dirty="0" err="1" smtClean="0">
                <a:latin typeface="Helvetica" charset="0"/>
                <a:ea typeface="Helvetica" charset="0"/>
                <a:cs typeface="Helvetica" charset="0"/>
              </a:rPr>
              <a:t>b</a:t>
            </a:r>
            <a:r>
              <a:rPr lang="en-US" sz="2800" baseline="-25000" dirty="0" err="1" smtClean="0">
                <a:latin typeface="Helvetica" charset="0"/>
                <a:ea typeface="Helvetica" charset="0"/>
                <a:cs typeface="Helvetica" charset="0"/>
              </a:rPr>
              <a:t>D</a:t>
            </a:r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: constant increase/decrease coefficients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 smtClean="0">
              <a:latin typeface="Helvetica" charset="0"/>
              <a:ea typeface="Helvetica" charset="0"/>
              <a:cs typeface="Helvetica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All users receive same network feedback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600" i="1" dirty="0" smtClean="0">
                <a:latin typeface="Helvetica" charset="0"/>
                <a:ea typeface="Helvetica" charset="0"/>
                <a:cs typeface="Helvetica" charset="0"/>
              </a:rPr>
              <a:t>Binary </a:t>
            </a:r>
            <a:r>
              <a:rPr lang="en-US" sz="2600" dirty="0" smtClean="0">
                <a:latin typeface="Helvetica" charset="0"/>
                <a:ea typeface="Helvetica" charset="0"/>
                <a:cs typeface="Helvetica" charset="0"/>
              </a:rPr>
              <a:t>feedback: sense congestion or available capacity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 smtClean="0">
              <a:latin typeface="Helvetica" charset="0"/>
              <a:ea typeface="Helvetica" charset="0"/>
              <a:cs typeface="Helvetica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All users increase or decrease simultaneously</a:t>
            </a:r>
          </a:p>
        </p:txBody>
      </p:sp>
    </p:spTree>
    <p:extLst>
      <p:ext uri="{BB962C8B-B14F-4D97-AF65-F5344CB8AC3E}">
        <p14:creationId xmlns:p14="http://schemas.microsoft.com/office/powerpoint/2010/main" val="129150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2619A-4743-1343-BE23-A552EEFF209F}" type="slidenum">
              <a:rPr lang="en-US" altLang="x-none"/>
              <a:pPr/>
              <a:t>23</a:t>
            </a:fld>
            <a:endParaRPr lang="en-US" altLang="x-none"/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Multiplicative </a:t>
            </a:r>
            <a:r>
              <a:rPr lang="en-US" altLang="x-none" dirty="0" smtClean="0"/>
              <a:t>increase</a:t>
            </a:r>
            <a:r>
              <a:rPr lang="en-US" altLang="x-none" dirty="0"/>
              <a:t>, a</a:t>
            </a:r>
            <a:r>
              <a:rPr lang="en-US" altLang="x-none" dirty="0" smtClean="0"/>
              <a:t>dditive decrease</a:t>
            </a:r>
            <a:endParaRPr lang="en-US" altLang="x-none" dirty="0"/>
          </a:p>
        </p:txBody>
      </p:sp>
      <p:sp>
        <p:nvSpPr>
          <p:cNvPr id="519172" name="Line 4"/>
          <p:cNvSpPr>
            <a:spLocks noChangeShapeType="1"/>
          </p:cNvSpPr>
          <p:nvPr/>
        </p:nvSpPr>
        <p:spPr bwMode="auto">
          <a:xfrm flipH="1" flipV="1">
            <a:off x="5334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19174" name="Text Box 6"/>
          <p:cNvSpPr txBox="1">
            <a:spLocks noChangeArrowheads="1"/>
          </p:cNvSpPr>
          <p:nvPr/>
        </p:nvSpPr>
        <p:spPr bwMode="auto">
          <a:xfrm>
            <a:off x="6934201" y="5867401"/>
            <a:ext cx="110607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>
                <a:latin typeface="Times New Roman" charset="0"/>
              </a:rPr>
              <a:t>User 1: x</a:t>
            </a:r>
            <a:r>
              <a:rPr lang="en-US" altLang="x-none" baseline="-25000">
                <a:latin typeface="Times New Roman" charset="0"/>
              </a:rPr>
              <a:t>1</a:t>
            </a:r>
          </a:p>
        </p:txBody>
      </p:sp>
      <p:sp>
        <p:nvSpPr>
          <p:cNvPr id="519175" name="Text Box 7"/>
          <p:cNvSpPr txBox="1">
            <a:spLocks noChangeArrowheads="1"/>
          </p:cNvSpPr>
          <p:nvPr/>
        </p:nvSpPr>
        <p:spPr bwMode="auto">
          <a:xfrm rot="16200000">
            <a:off x="4444414" y="3385317"/>
            <a:ext cx="110607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>
                <a:latin typeface="Times New Roman" charset="0"/>
              </a:rPr>
              <a:t>User 2: x</a:t>
            </a:r>
            <a:r>
              <a:rPr lang="en-US" altLang="x-none" baseline="-25000">
                <a:latin typeface="Times New Roman" charset="0"/>
              </a:rPr>
              <a:t>2</a:t>
            </a:r>
          </a:p>
        </p:txBody>
      </p:sp>
      <p:sp>
        <p:nvSpPr>
          <p:cNvPr id="519176" name="Line 8"/>
          <p:cNvSpPr>
            <a:spLocks noChangeShapeType="1"/>
          </p:cNvSpPr>
          <p:nvPr/>
        </p:nvSpPr>
        <p:spPr bwMode="auto">
          <a:xfrm flipH="1">
            <a:off x="5334000" y="1676401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19180" name="Text Box 12"/>
          <p:cNvSpPr txBox="1">
            <a:spLocks noChangeArrowheads="1"/>
          </p:cNvSpPr>
          <p:nvPr/>
        </p:nvSpPr>
        <p:spPr bwMode="auto">
          <a:xfrm>
            <a:off x="9448800" y="1371601"/>
            <a:ext cx="742192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400">
                <a:latin typeface="Times New Roman" charset="0"/>
              </a:rPr>
              <a:t>fairness</a:t>
            </a:r>
          </a:p>
          <a:p>
            <a:r>
              <a:rPr lang="en-US" altLang="x-none" sz="1400">
                <a:latin typeface="Times New Roman" charset="0"/>
              </a:rPr>
              <a:t>line</a:t>
            </a:r>
            <a:endParaRPr lang="en-US" altLang="x-none" sz="1400" baseline="-25000">
              <a:latin typeface="Times New Roman" charset="0"/>
            </a:endParaRPr>
          </a:p>
        </p:txBody>
      </p:sp>
      <p:sp>
        <p:nvSpPr>
          <p:cNvPr id="519187" name="Text Box 19"/>
          <p:cNvSpPr txBox="1">
            <a:spLocks noChangeArrowheads="1"/>
          </p:cNvSpPr>
          <p:nvPr/>
        </p:nvSpPr>
        <p:spPr bwMode="auto">
          <a:xfrm>
            <a:off x="9525001" y="5105401"/>
            <a:ext cx="897683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400">
                <a:latin typeface="Times New Roman" charset="0"/>
              </a:rPr>
              <a:t>efficiency</a:t>
            </a:r>
          </a:p>
          <a:p>
            <a:r>
              <a:rPr lang="en-US" altLang="x-none" sz="1400">
                <a:latin typeface="Times New Roman" charset="0"/>
              </a:rPr>
              <a:t>line</a:t>
            </a:r>
            <a:endParaRPr lang="en-US" altLang="x-none" sz="1400" baseline="-25000">
              <a:latin typeface="Times New Roman" charset="0"/>
            </a:endParaRPr>
          </a:p>
        </p:txBody>
      </p:sp>
      <p:sp>
        <p:nvSpPr>
          <p:cNvPr id="519188" name="Line 20"/>
          <p:cNvSpPr>
            <a:spLocks noChangeShapeType="1"/>
          </p:cNvSpPr>
          <p:nvPr/>
        </p:nvSpPr>
        <p:spPr bwMode="auto">
          <a:xfrm rot="5400000" flipH="1" flipV="1">
            <a:off x="7505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19190" name="Line 22"/>
          <p:cNvSpPr>
            <a:spLocks noChangeShapeType="1"/>
          </p:cNvSpPr>
          <p:nvPr/>
        </p:nvSpPr>
        <p:spPr bwMode="auto">
          <a:xfrm>
            <a:off x="5334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19191" name="Oval 23"/>
          <p:cNvSpPr>
            <a:spLocks noChangeArrowheads="1"/>
          </p:cNvSpPr>
          <p:nvPr/>
        </p:nvSpPr>
        <p:spPr bwMode="auto">
          <a:xfrm>
            <a:off x="7162800" y="25908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519194" name="Text Box 26"/>
          <p:cNvSpPr txBox="1">
            <a:spLocks noChangeArrowheads="1"/>
          </p:cNvSpPr>
          <p:nvPr/>
        </p:nvSpPr>
        <p:spPr bwMode="auto">
          <a:xfrm>
            <a:off x="7315201" y="2438401"/>
            <a:ext cx="779060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dirty="0">
                <a:latin typeface="Times New Roman" charset="0"/>
              </a:rPr>
              <a:t>(</a:t>
            </a:r>
            <a:r>
              <a:rPr lang="en-US" altLang="x-none" dirty="0" smtClean="0">
                <a:latin typeface="Times New Roman" charset="0"/>
              </a:rPr>
              <a:t>x</a:t>
            </a:r>
            <a:r>
              <a:rPr lang="en-US" altLang="x-none" baseline="-25000" dirty="0" smtClean="0">
                <a:latin typeface="Times New Roman" charset="0"/>
              </a:rPr>
              <a:t>1</a:t>
            </a:r>
            <a:r>
              <a:rPr lang="en-US" altLang="x-none" dirty="0" smtClean="0">
                <a:latin typeface="Times New Roman" charset="0"/>
              </a:rPr>
              <a:t>,x</a:t>
            </a:r>
            <a:r>
              <a:rPr lang="en-US" altLang="x-none" baseline="-25000" dirty="0" smtClean="0">
                <a:latin typeface="Times New Roman" charset="0"/>
              </a:rPr>
              <a:t>2</a:t>
            </a:r>
            <a:r>
              <a:rPr lang="en-US" altLang="x-none" dirty="0" smtClean="0">
                <a:latin typeface="Times New Roman" charset="0"/>
              </a:rPr>
              <a:t>)</a:t>
            </a:r>
            <a:endParaRPr lang="en-US" altLang="x-none" baseline="-25000" dirty="0">
              <a:latin typeface="Times New Roman" charset="0"/>
            </a:endParaRPr>
          </a:p>
        </p:txBody>
      </p:sp>
      <p:grpSp>
        <p:nvGrpSpPr>
          <p:cNvPr id="519200" name="Group 32"/>
          <p:cNvGrpSpPr>
            <a:grpSpLocks/>
          </p:cNvGrpSpPr>
          <p:nvPr/>
        </p:nvGrpSpPr>
        <p:grpSpPr bwMode="auto">
          <a:xfrm>
            <a:off x="5486400" y="2667001"/>
            <a:ext cx="1600200" cy="1204913"/>
            <a:chOff x="1632" y="1680"/>
            <a:chExt cx="1008" cy="759"/>
          </a:xfrm>
        </p:grpSpPr>
        <p:sp>
          <p:nvSpPr>
            <p:cNvPr id="519184" name="Text Box 16"/>
            <p:cNvSpPr txBox="1">
              <a:spLocks noChangeArrowheads="1"/>
            </p:cNvSpPr>
            <p:nvPr/>
          </p:nvSpPr>
          <p:spPr bwMode="auto">
            <a:xfrm>
              <a:off x="1632" y="2208"/>
              <a:ext cx="92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 dirty="0">
                  <a:latin typeface="Times New Roman" charset="0"/>
                </a:rPr>
                <a:t>(</a:t>
              </a:r>
              <a:r>
                <a:rPr lang="en-US" altLang="x-none" dirty="0" smtClean="0">
                  <a:latin typeface="Times New Roman" charset="0"/>
                </a:rPr>
                <a:t>x</a:t>
              </a:r>
              <a:r>
                <a:rPr lang="en-US" altLang="x-none" baseline="-25000" dirty="0" smtClean="0">
                  <a:latin typeface="Times New Roman" charset="0"/>
                </a:rPr>
                <a:t>1</a:t>
              </a:r>
              <a:r>
                <a:rPr lang="en-US" altLang="x-none" dirty="0" smtClean="0">
                  <a:latin typeface="Times New Roman" charset="0"/>
                </a:rPr>
                <a:t>+a</a:t>
              </a:r>
              <a:r>
                <a:rPr lang="en-US" altLang="x-none" baseline="-25000" dirty="0" smtClean="0">
                  <a:latin typeface="Times New Roman" charset="0"/>
                </a:rPr>
                <a:t>D</a:t>
              </a:r>
              <a:r>
                <a:rPr lang="en-US" altLang="x-none" dirty="0" smtClean="0">
                  <a:latin typeface="Times New Roman" charset="0"/>
                </a:rPr>
                <a:t>,x</a:t>
              </a:r>
              <a:r>
                <a:rPr lang="en-US" altLang="x-none" baseline="-25000" dirty="0" smtClean="0">
                  <a:latin typeface="Times New Roman" charset="0"/>
                </a:rPr>
                <a:t>2</a:t>
              </a:r>
              <a:r>
                <a:rPr lang="en-US" altLang="x-none" dirty="0" smtClean="0">
                  <a:latin typeface="Times New Roman" charset="0"/>
                </a:rPr>
                <a:t>+a</a:t>
              </a:r>
              <a:r>
                <a:rPr lang="en-US" altLang="x-none" baseline="-25000" dirty="0" smtClean="0">
                  <a:latin typeface="Times New Roman" charset="0"/>
                </a:rPr>
                <a:t>D</a:t>
              </a:r>
              <a:r>
                <a:rPr lang="en-US" altLang="x-none" dirty="0">
                  <a:latin typeface="Times New Roman" charset="0"/>
                </a:rPr>
                <a:t>)</a:t>
              </a:r>
              <a:endParaRPr lang="en-US" altLang="x-none" baseline="-25000" dirty="0">
                <a:latin typeface="Times New Roman" charset="0"/>
              </a:endParaRPr>
            </a:p>
          </p:txBody>
        </p:sp>
        <p:sp>
          <p:nvSpPr>
            <p:cNvPr id="519193" name="Oval 25"/>
            <p:cNvSpPr>
              <a:spLocks noChangeArrowheads="1"/>
            </p:cNvSpPr>
            <p:nvPr/>
          </p:nvSpPr>
          <p:spPr bwMode="auto">
            <a:xfrm>
              <a:off x="2160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519195" name="Line 27"/>
            <p:cNvSpPr>
              <a:spLocks noChangeShapeType="1"/>
            </p:cNvSpPr>
            <p:nvPr/>
          </p:nvSpPr>
          <p:spPr bwMode="auto">
            <a:xfrm flipH="1">
              <a:off x="2208" y="16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grpSp>
        <p:nvGrpSpPr>
          <p:cNvPr id="519203" name="Group 35"/>
          <p:cNvGrpSpPr>
            <a:grpSpLocks/>
          </p:cNvGrpSpPr>
          <p:nvPr/>
        </p:nvGrpSpPr>
        <p:grpSpPr bwMode="auto">
          <a:xfrm>
            <a:off x="5334000" y="1676400"/>
            <a:ext cx="2971800" cy="4038600"/>
            <a:chOff x="2400" y="1056"/>
            <a:chExt cx="1872" cy="2544"/>
          </a:xfrm>
        </p:grpSpPr>
        <p:sp>
          <p:nvSpPr>
            <p:cNvPr id="519196" name="Line 28"/>
            <p:cNvSpPr>
              <a:spLocks noChangeShapeType="1"/>
            </p:cNvSpPr>
            <p:nvPr/>
          </p:nvSpPr>
          <p:spPr bwMode="auto">
            <a:xfrm flipV="1">
              <a:off x="3072" y="1440"/>
              <a:ext cx="288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519197" name="Line 29"/>
            <p:cNvSpPr>
              <a:spLocks noChangeShapeType="1"/>
            </p:cNvSpPr>
            <p:nvPr/>
          </p:nvSpPr>
          <p:spPr bwMode="auto">
            <a:xfrm flipV="1">
              <a:off x="2400" y="2160"/>
              <a:ext cx="62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519198" name="Text Box 30"/>
            <p:cNvSpPr txBox="1">
              <a:spLocks noChangeArrowheads="1"/>
            </p:cNvSpPr>
            <p:nvPr/>
          </p:nvSpPr>
          <p:spPr bwMode="auto">
            <a:xfrm>
              <a:off x="2592" y="1056"/>
              <a:ext cx="1680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r>
                <a:rPr lang="en-US" altLang="x-none" dirty="0">
                  <a:latin typeface="Times New Roman" charset="0"/>
                </a:rPr>
                <a:t>(</a:t>
              </a:r>
              <a:r>
                <a:rPr lang="en-US" altLang="x-none" dirty="0" err="1" smtClean="0">
                  <a:latin typeface="Times New Roman" charset="0"/>
                </a:rPr>
                <a:t>b</a:t>
              </a:r>
              <a:r>
                <a:rPr lang="en-US" altLang="x-none" baseline="-25000" dirty="0" err="1" smtClean="0">
                  <a:latin typeface="Times New Roman" charset="0"/>
                </a:rPr>
                <a:t>I</a:t>
              </a:r>
              <a:r>
                <a:rPr lang="en-US" altLang="x-none" dirty="0" smtClean="0">
                  <a:latin typeface="Times New Roman" charset="0"/>
                </a:rPr>
                <a:t>(x</a:t>
              </a:r>
              <a:r>
                <a:rPr lang="en-US" altLang="x-none" baseline="-25000" dirty="0" smtClean="0">
                  <a:latin typeface="Times New Roman" charset="0"/>
                </a:rPr>
                <a:t>1</a:t>
              </a:r>
              <a:r>
                <a:rPr lang="en-US" altLang="x-none" dirty="0" smtClean="0">
                  <a:latin typeface="Times New Roman" charset="0"/>
                </a:rPr>
                <a:t>+a</a:t>
              </a:r>
              <a:r>
                <a:rPr lang="en-US" altLang="x-none" baseline="-25000" dirty="0" smtClean="0">
                  <a:latin typeface="Times New Roman" charset="0"/>
                </a:rPr>
                <a:t>D</a:t>
              </a:r>
              <a:r>
                <a:rPr lang="en-US" altLang="x-none" dirty="0">
                  <a:latin typeface="Times New Roman" charset="0"/>
                </a:rPr>
                <a:t>), </a:t>
              </a:r>
              <a:r>
                <a:rPr lang="en-US" altLang="x-none" dirty="0" err="1" smtClean="0">
                  <a:latin typeface="Times New Roman" charset="0"/>
                </a:rPr>
                <a:t>b</a:t>
              </a:r>
              <a:r>
                <a:rPr lang="en-US" altLang="x-none" baseline="-25000" dirty="0" err="1" smtClean="0">
                  <a:latin typeface="Times New Roman" charset="0"/>
                </a:rPr>
                <a:t>I</a:t>
              </a:r>
              <a:r>
                <a:rPr lang="en-US" altLang="x-none" dirty="0" smtClean="0">
                  <a:latin typeface="Times New Roman" charset="0"/>
                </a:rPr>
                <a:t>(x</a:t>
              </a:r>
              <a:r>
                <a:rPr lang="en-US" altLang="x-none" baseline="-25000" dirty="0" smtClean="0">
                  <a:latin typeface="Times New Roman" charset="0"/>
                </a:rPr>
                <a:t>2</a:t>
              </a:r>
              <a:r>
                <a:rPr lang="en-US" altLang="x-none" dirty="0" smtClean="0">
                  <a:latin typeface="Times New Roman" charset="0"/>
                </a:rPr>
                <a:t>+a</a:t>
              </a:r>
              <a:r>
                <a:rPr lang="en-US" altLang="x-none" baseline="-25000" dirty="0" smtClean="0">
                  <a:latin typeface="Times New Roman" charset="0"/>
                </a:rPr>
                <a:t>D</a:t>
              </a:r>
              <a:r>
                <a:rPr lang="en-US" altLang="x-none" dirty="0">
                  <a:latin typeface="Times New Roman" charset="0"/>
                </a:rPr>
                <a:t>))</a:t>
              </a:r>
            </a:p>
          </p:txBody>
        </p:sp>
        <p:sp>
          <p:nvSpPr>
            <p:cNvPr id="519199" name="Oval 31"/>
            <p:cNvSpPr>
              <a:spLocks noChangeArrowheads="1"/>
            </p:cNvSpPr>
            <p:nvPr/>
          </p:nvSpPr>
          <p:spPr bwMode="auto">
            <a:xfrm>
              <a:off x="3360" y="1344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  <p:sp>
        <p:nvSpPr>
          <p:cNvPr id="519202" name="Rectangle 34"/>
          <p:cNvSpPr>
            <a:spLocks noGrp="1" noChangeArrowheads="1"/>
          </p:cNvSpPr>
          <p:nvPr>
            <p:ph type="body" idx="1"/>
          </p:nvPr>
        </p:nvSpPr>
        <p:spPr>
          <a:xfrm>
            <a:off x="838199" y="1752599"/>
            <a:ext cx="3671067" cy="3662364"/>
          </a:xfrm>
          <a:noFill/>
          <a:ln/>
        </p:spPr>
        <p:txBody>
          <a:bodyPr>
            <a:normAutofit/>
          </a:bodyPr>
          <a:lstStyle/>
          <a:p>
            <a:r>
              <a:rPr lang="en-US" altLang="x-none" dirty="0"/>
              <a:t>Does not converge to fairness</a:t>
            </a:r>
          </a:p>
          <a:p>
            <a:pPr lvl="1"/>
            <a:r>
              <a:rPr lang="en-US" altLang="x-none" dirty="0"/>
              <a:t>Not stable at all</a:t>
            </a:r>
          </a:p>
          <a:p>
            <a:endParaRPr lang="en-US" altLang="x-none" dirty="0" smtClean="0"/>
          </a:p>
          <a:p>
            <a:r>
              <a:rPr lang="en-US" altLang="x-none" dirty="0" smtClean="0"/>
              <a:t>Does </a:t>
            </a:r>
            <a:r>
              <a:rPr lang="en-US" altLang="x-none" dirty="0"/>
              <a:t>not </a:t>
            </a:r>
            <a:r>
              <a:rPr lang="en-US" altLang="x-none" dirty="0" smtClean="0"/>
              <a:t>converge </a:t>
            </a:r>
            <a:r>
              <a:rPr lang="en-US" altLang="x-none" dirty="0"/>
              <a:t>to </a:t>
            </a:r>
            <a:r>
              <a:rPr lang="en-US" altLang="x-none" dirty="0" smtClean="0"/>
              <a:t>efficiency</a:t>
            </a:r>
          </a:p>
          <a:p>
            <a:pPr lvl="1"/>
            <a:r>
              <a:rPr lang="en-US" altLang="x-none" dirty="0" smtClean="0"/>
              <a:t>Stable </a:t>
            </a:r>
            <a:r>
              <a:rPr lang="en-US" altLang="x-none" dirty="0" err="1" smtClean="0"/>
              <a:t>iff</a:t>
            </a:r>
            <a:endParaRPr lang="en-US" altLang="x-none" dirty="0" smtClean="0"/>
          </a:p>
          <a:p>
            <a:pPr lvl="1"/>
            <a:endParaRPr lang="en-US" altLang="x-none" dirty="0"/>
          </a:p>
        </p:txBody>
      </p:sp>
      <p:graphicFrame>
        <p:nvGraphicFramePr>
          <p:cNvPr id="519204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7137166"/>
              </p:ext>
            </p:extLst>
          </p:nvPr>
        </p:nvGraphicFramePr>
        <p:xfrm>
          <a:off x="1609314" y="5011789"/>
          <a:ext cx="232886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4" name="Equation" r:id="rId3" imgW="1041120" imgH="431640" progId="Equation.3">
                  <p:embed/>
                </p:oleObj>
              </mc:Choice>
              <mc:Fallback>
                <p:oleObj name="Equation" r:id="rId3" imgW="10411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9314" y="5011789"/>
                        <a:ext cx="2328863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614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9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0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202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DF6B-BEC3-9E4F-B163-4685D6A58D25}" type="slidenum">
              <a:rPr lang="en-US" altLang="x-none"/>
              <a:pPr/>
              <a:t>24</a:t>
            </a:fld>
            <a:endParaRPr lang="en-US" altLang="x-none"/>
          </a:p>
        </p:txBody>
      </p:sp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Additive </a:t>
            </a:r>
            <a:r>
              <a:rPr lang="en-US" altLang="x-none" dirty="0" smtClean="0"/>
              <a:t>increase</a:t>
            </a:r>
            <a:r>
              <a:rPr lang="en-US" altLang="x-none" dirty="0"/>
              <a:t>, a</a:t>
            </a:r>
            <a:r>
              <a:rPr lang="en-US" altLang="x-none" dirty="0" smtClean="0"/>
              <a:t>dditive decrease</a:t>
            </a:r>
            <a:endParaRPr lang="en-US" altLang="x-none" dirty="0"/>
          </a:p>
        </p:txBody>
      </p:sp>
      <p:sp>
        <p:nvSpPr>
          <p:cNvPr id="540675" name="Line 3"/>
          <p:cNvSpPr>
            <a:spLocks noChangeShapeType="1"/>
          </p:cNvSpPr>
          <p:nvPr/>
        </p:nvSpPr>
        <p:spPr bwMode="auto">
          <a:xfrm flipH="1" flipV="1">
            <a:off x="5334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40676" name="Text Box 4"/>
          <p:cNvSpPr txBox="1">
            <a:spLocks noChangeArrowheads="1"/>
          </p:cNvSpPr>
          <p:nvPr/>
        </p:nvSpPr>
        <p:spPr bwMode="auto">
          <a:xfrm>
            <a:off x="6934201" y="5867401"/>
            <a:ext cx="110607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>
                <a:latin typeface="Times New Roman" charset="0"/>
              </a:rPr>
              <a:t>User 1: x</a:t>
            </a:r>
            <a:r>
              <a:rPr lang="en-US" altLang="x-none" baseline="-25000">
                <a:latin typeface="Times New Roman" charset="0"/>
              </a:rPr>
              <a:t>1</a:t>
            </a:r>
          </a:p>
        </p:txBody>
      </p:sp>
      <p:sp>
        <p:nvSpPr>
          <p:cNvPr id="540677" name="Text Box 5"/>
          <p:cNvSpPr txBox="1">
            <a:spLocks noChangeArrowheads="1"/>
          </p:cNvSpPr>
          <p:nvPr/>
        </p:nvSpPr>
        <p:spPr bwMode="auto">
          <a:xfrm rot="16200000">
            <a:off x="4444414" y="3385317"/>
            <a:ext cx="110607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>
                <a:latin typeface="Times New Roman" charset="0"/>
              </a:rPr>
              <a:t>User 2: x</a:t>
            </a:r>
            <a:r>
              <a:rPr lang="en-US" altLang="x-none" baseline="-25000">
                <a:latin typeface="Times New Roman" charset="0"/>
              </a:rPr>
              <a:t>2</a:t>
            </a:r>
          </a:p>
        </p:txBody>
      </p:sp>
      <p:sp>
        <p:nvSpPr>
          <p:cNvPr id="540678" name="Line 6"/>
          <p:cNvSpPr>
            <a:spLocks noChangeShapeType="1"/>
          </p:cNvSpPr>
          <p:nvPr/>
        </p:nvSpPr>
        <p:spPr bwMode="auto">
          <a:xfrm flipH="1">
            <a:off x="5334000" y="1676401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40679" name="Text Box 7"/>
          <p:cNvSpPr txBox="1">
            <a:spLocks noChangeArrowheads="1"/>
          </p:cNvSpPr>
          <p:nvPr/>
        </p:nvSpPr>
        <p:spPr bwMode="auto">
          <a:xfrm>
            <a:off x="9448800" y="1371601"/>
            <a:ext cx="742192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400">
                <a:latin typeface="Times New Roman" charset="0"/>
              </a:rPr>
              <a:t>fairness</a:t>
            </a:r>
          </a:p>
          <a:p>
            <a:r>
              <a:rPr lang="en-US" altLang="x-none" sz="1400">
                <a:latin typeface="Times New Roman" charset="0"/>
              </a:rPr>
              <a:t>line</a:t>
            </a:r>
            <a:endParaRPr lang="en-US" altLang="x-none" sz="1400" baseline="-25000">
              <a:latin typeface="Times New Roman" charset="0"/>
            </a:endParaRPr>
          </a:p>
        </p:txBody>
      </p:sp>
      <p:sp>
        <p:nvSpPr>
          <p:cNvPr id="540680" name="Text Box 8"/>
          <p:cNvSpPr txBox="1">
            <a:spLocks noChangeArrowheads="1"/>
          </p:cNvSpPr>
          <p:nvPr/>
        </p:nvSpPr>
        <p:spPr bwMode="auto">
          <a:xfrm>
            <a:off x="9525001" y="5105401"/>
            <a:ext cx="897683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400">
                <a:latin typeface="Times New Roman" charset="0"/>
              </a:rPr>
              <a:t>efficiency</a:t>
            </a:r>
          </a:p>
          <a:p>
            <a:r>
              <a:rPr lang="en-US" altLang="x-none" sz="1400">
                <a:latin typeface="Times New Roman" charset="0"/>
              </a:rPr>
              <a:t>line</a:t>
            </a:r>
            <a:endParaRPr lang="en-US" altLang="x-none" sz="1400" baseline="-25000">
              <a:latin typeface="Times New Roman" charset="0"/>
            </a:endParaRPr>
          </a:p>
        </p:txBody>
      </p:sp>
      <p:sp>
        <p:nvSpPr>
          <p:cNvPr id="540681" name="Line 9"/>
          <p:cNvSpPr>
            <a:spLocks noChangeShapeType="1"/>
          </p:cNvSpPr>
          <p:nvPr/>
        </p:nvSpPr>
        <p:spPr bwMode="auto">
          <a:xfrm rot="5400000" flipH="1" flipV="1">
            <a:off x="7505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40682" name="Line 10"/>
          <p:cNvSpPr>
            <a:spLocks noChangeShapeType="1"/>
          </p:cNvSpPr>
          <p:nvPr/>
        </p:nvSpPr>
        <p:spPr bwMode="auto">
          <a:xfrm>
            <a:off x="5334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40683" name="Oval 11"/>
          <p:cNvSpPr>
            <a:spLocks noChangeArrowheads="1"/>
          </p:cNvSpPr>
          <p:nvPr/>
        </p:nvSpPr>
        <p:spPr bwMode="auto">
          <a:xfrm>
            <a:off x="7162800" y="25908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540684" name="Text Box 12"/>
          <p:cNvSpPr txBox="1">
            <a:spLocks noChangeArrowheads="1"/>
          </p:cNvSpPr>
          <p:nvPr/>
        </p:nvSpPr>
        <p:spPr bwMode="auto">
          <a:xfrm>
            <a:off x="7315201" y="2438401"/>
            <a:ext cx="779060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dirty="0">
                <a:latin typeface="Times New Roman" charset="0"/>
              </a:rPr>
              <a:t>(</a:t>
            </a:r>
            <a:r>
              <a:rPr lang="en-US" altLang="x-none" dirty="0" smtClean="0">
                <a:latin typeface="Times New Roman" charset="0"/>
              </a:rPr>
              <a:t>x</a:t>
            </a:r>
            <a:r>
              <a:rPr lang="en-US" altLang="x-none" baseline="-25000" dirty="0" smtClean="0">
                <a:latin typeface="Times New Roman" charset="0"/>
              </a:rPr>
              <a:t>1</a:t>
            </a:r>
            <a:r>
              <a:rPr lang="en-US" altLang="x-none" dirty="0" smtClean="0">
                <a:latin typeface="Times New Roman" charset="0"/>
              </a:rPr>
              <a:t>,x</a:t>
            </a:r>
            <a:r>
              <a:rPr lang="en-US" altLang="x-none" baseline="-25000" dirty="0" smtClean="0">
                <a:latin typeface="Times New Roman" charset="0"/>
              </a:rPr>
              <a:t>2</a:t>
            </a:r>
            <a:r>
              <a:rPr lang="en-US" altLang="x-none" dirty="0" smtClean="0">
                <a:latin typeface="Times New Roman" charset="0"/>
              </a:rPr>
              <a:t>)</a:t>
            </a:r>
            <a:endParaRPr lang="en-US" altLang="x-none" baseline="-25000" dirty="0">
              <a:latin typeface="Times New Roman" charset="0"/>
            </a:endParaRPr>
          </a:p>
        </p:txBody>
      </p:sp>
      <p:grpSp>
        <p:nvGrpSpPr>
          <p:cNvPr id="540685" name="Group 13"/>
          <p:cNvGrpSpPr>
            <a:grpSpLocks/>
          </p:cNvGrpSpPr>
          <p:nvPr/>
        </p:nvGrpSpPr>
        <p:grpSpPr bwMode="auto">
          <a:xfrm>
            <a:off x="5486400" y="2667001"/>
            <a:ext cx="1600200" cy="1204913"/>
            <a:chOff x="1632" y="1680"/>
            <a:chExt cx="1008" cy="759"/>
          </a:xfrm>
        </p:grpSpPr>
        <p:sp>
          <p:nvSpPr>
            <p:cNvPr id="540686" name="Text Box 14"/>
            <p:cNvSpPr txBox="1">
              <a:spLocks noChangeArrowheads="1"/>
            </p:cNvSpPr>
            <p:nvPr/>
          </p:nvSpPr>
          <p:spPr bwMode="auto">
            <a:xfrm>
              <a:off x="1632" y="2208"/>
              <a:ext cx="92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 dirty="0">
                  <a:latin typeface="Times New Roman" charset="0"/>
                </a:rPr>
                <a:t>(</a:t>
              </a:r>
              <a:r>
                <a:rPr lang="en-US" altLang="x-none" dirty="0" smtClean="0">
                  <a:latin typeface="Times New Roman" charset="0"/>
                </a:rPr>
                <a:t>x</a:t>
              </a:r>
              <a:r>
                <a:rPr lang="en-US" altLang="x-none" baseline="-25000" dirty="0" smtClean="0">
                  <a:latin typeface="Times New Roman" charset="0"/>
                </a:rPr>
                <a:t>1</a:t>
              </a:r>
              <a:r>
                <a:rPr lang="en-US" altLang="x-none" dirty="0" smtClean="0">
                  <a:latin typeface="Times New Roman" charset="0"/>
                </a:rPr>
                <a:t>+a</a:t>
              </a:r>
              <a:r>
                <a:rPr lang="en-US" altLang="x-none" baseline="-25000" dirty="0" smtClean="0">
                  <a:latin typeface="Times New Roman" charset="0"/>
                </a:rPr>
                <a:t>D</a:t>
              </a:r>
              <a:r>
                <a:rPr lang="en-US" altLang="x-none" dirty="0" smtClean="0">
                  <a:latin typeface="Times New Roman" charset="0"/>
                </a:rPr>
                <a:t>,x</a:t>
              </a:r>
              <a:r>
                <a:rPr lang="en-US" altLang="x-none" baseline="-25000" dirty="0" smtClean="0">
                  <a:latin typeface="Times New Roman" charset="0"/>
                </a:rPr>
                <a:t>2</a:t>
              </a:r>
              <a:r>
                <a:rPr lang="en-US" altLang="x-none" dirty="0" smtClean="0">
                  <a:latin typeface="Times New Roman" charset="0"/>
                </a:rPr>
                <a:t>+a</a:t>
              </a:r>
              <a:r>
                <a:rPr lang="en-US" altLang="x-none" baseline="-25000" dirty="0" smtClean="0">
                  <a:latin typeface="Times New Roman" charset="0"/>
                </a:rPr>
                <a:t>D</a:t>
              </a:r>
              <a:r>
                <a:rPr lang="en-US" altLang="x-none" dirty="0">
                  <a:latin typeface="Times New Roman" charset="0"/>
                </a:rPr>
                <a:t>)</a:t>
              </a:r>
              <a:endParaRPr lang="en-US" altLang="x-none" baseline="-25000" dirty="0">
                <a:latin typeface="Times New Roman" charset="0"/>
              </a:endParaRPr>
            </a:p>
          </p:txBody>
        </p:sp>
        <p:sp>
          <p:nvSpPr>
            <p:cNvPr id="540687" name="Oval 15"/>
            <p:cNvSpPr>
              <a:spLocks noChangeArrowheads="1"/>
            </p:cNvSpPr>
            <p:nvPr/>
          </p:nvSpPr>
          <p:spPr bwMode="auto">
            <a:xfrm>
              <a:off x="2160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540688" name="Line 16"/>
            <p:cNvSpPr>
              <a:spLocks noChangeShapeType="1"/>
            </p:cNvSpPr>
            <p:nvPr/>
          </p:nvSpPr>
          <p:spPr bwMode="auto">
            <a:xfrm flipH="1">
              <a:off x="2208" y="16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grpSp>
        <p:nvGrpSpPr>
          <p:cNvPr id="540696" name="Group 24"/>
          <p:cNvGrpSpPr>
            <a:grpSpLocks/>
          </p:cNvGrpSpPr>
          <p:nvPr/>
        </p:nvGrpSpPr>
        <p:grpSpPr bwMode="auto">
          <a:xfrm>
            <a:off x="6324600" y="1447800"/>
            <a:ext cx="1266825" cy="1828800"/>
            <a:chOff x="3024" y="912"/>
            <a:chExt cx="798" cy="1152"/>
          </a:xfrm>
        </p:grpSpPr>
        <p:sp>
          <p:nvSpPr>
            <p:cNvPr id="540690" name="Line 18"/>
            <p:cNvSpPr>
              <a:spLocks noChangeShapeType="1"/>
            </p:cNvSpPr>
            <p:nvPr/>
          </p:nvSpPr>
          <p:spPr bwMode="auto">
            <a:xfrm flipV="1">
              <a:off x="3024" y="1440"/>
              <a:ext cx="624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540692" name="Text Box 20"/>
            <p:cNvSpPr txBox="1">
              <a:spLocks noChangeArrowheads="1"/>
            </p:cNvSpPr>
            <p:nvPr/>
          </p:nvSpPr>
          <p:spPr bwMode="auto">
            <a:xfrm>
              <a:off x="3058" y="912"/>
              <a:ext cx="764" cy="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 dirty="0">
                  <a:latin typeface="Times New Roman" charset="0"/>
                </a:rPr>
                <a:t>(</a:t>
              </a:r>
              <a:r>
                <a:rPr lang="en-US" altLang="x-none" dirty="0" smtClean="0">
                  <a:latin typeface="Times New Roman" charset="0"/>
                </a:rPr>
                <a:t>x</a:t>
              </a:r>
              <a:r>
                <a:rPr lang="en-US" altLang="x-none" baseline="-25000" dirty="0" smtClean="0">
                  <a:latin typeface="Times New Roman" charset="0"/>
                </a:rPr>
                <a:t>1</a:t>
              </a:r>
              <a:r>
                <a:rPr lang="en-US" altLang="x-none" dirty="0" smtClean="0">
                  <a:latin typeface="Times New Roman" charset="0"/>
                </a:rPr>
                <a:t>+a</a:t>
              </a:r>
              <a:r>
                <a:rPr lang="en-US" altLang="x-none" baseline="-25000" dirty="0" smtClean="0">
                  <a:latin typeface="Times New Roman" charset="0"/>
                </a:rPr>
                <a:t>D</a:t>
              </a:r>
              <a:r>
                <a:rPr lang="en-US" altLang="x-none" dirty="0" smtClean="0">
                  <a:latin typeface="Times New Roman" charset="0"/>
                </a:rPr>
                <a:t>+a</a:t>
              </a:r>
              <a:r>
                <a:rPr lang="en-US" altLang="x-none" baseline="-25000" dirty="0" smtClean="0">
                  <a:latin typeface="Times New Roman" charset="0"/>
                </a:rPr>
                <a:t>I</a:t>
              </a:r>
              <a:r>
                <a:rPr lang="en-US" altLang="x-none" dirty="0">
                  <a:latin typeface="Times New Roman" charset="0"/>
                </a:rPr>
                <a:t>),</a:t>
              </a:r>
              <a:br>
                <a:rPr lang="en-US" altLang="x-none" dirty="0">
                  <a:latin typeface="Times New Roman" charset="0"/>
                </a:rPr>
              </a:br>
              <a:r>
                <a:rPr lang="en-US" altLang="x-none" dirty="0" smtClean="0">
                  <a:latin typeface="Times New Roman" charset="0"/>
                </a:rPr>
                <a:t>x</a:t>
              </a:r>
              <a:r>
                <a:rPr lang="en-US" altLang="x-none" baseline="-25000" dirty="0" smtClean="0">
                  <a:latin typeface="Times New Roman" charset="0"/>
                </a:rPr>
                <a:t>2</a:t>
              </a:r>
              <a:r>
                <a:rPr lang="en-US" altLang="x-none" dirty="0" smtClean="0">
                  <a:latin typeface="Times New Roman" charset="0"/>
                </a:rPr>
                <a:t>+a</a:t>
              </a:r>
              <a:r>
                <a:rPr lang="en-US" altLang="x-none" baseline="-25000" dirty="0" smtClean="0">
                  <a:latin typeface="Times New Roman" charset="0"/>
                </a:rPr>
                <a:t>D</a:t>
              </a:r>
              <a:r>
                <a:rPr lang="en-US" altLang="x-none" dirty="0" smtClean="0">
                  <a:latin typeface="Times New Roman" charset="0"/>
                </a:rPr>
                <a:t>+a</a:t>
              </a:r>
              <a:r>
                <a:rPr lang="en-US" altLang="x-none" baseline="-25000" dirty="0" smtClean="0">
                  <a:latin typeface="Times New Roman" charset="0"/>
                </a:rPr>
                <a:t>I</a:t>
              </a:r>
              <a:r>
                <a:rPr lang="en-US" altLang="x-none" dirty="0">
                  <a:latin typeface="Times New Roman" charset="0"/>
                </a:rPr>
                <a:t>))</a:t>
              </a:r>
            </a:p>
          </p:txBody>
        </p:sp>
        <p:sp>
          <p:nvSpPr>
            <p:cNvPr id="540693" name="Oval 21"/>
            <p:cNvSpPr>
              <a:spLocks noChangeArrowheads="1"/>
            </p:cNvSpPr>
            <p:nvPr/>
          </p:nvSpPr>
          <p:spPr bwMode="auto">
            <a:xfrm>
              <a:off x="3744" y="1440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  <p:sp>
        <p:nvSpPr>
          <p:cNvPr id="540694" name="Rectangle 22"/>
          <p:cNvSpPr>
            <a:spLocks noGrp="1" noChangeArrowheads="1"/>
          </p:cNvSpPr>
          <p:nvPr>
            <p:ph type="body" idx="1"/>
          </p:nvPr>
        </p:nvSpPr>
        <p:spPr>
          <a:xfrm>
            <a:off x="831851" y="1788347"/>
            <a:ext cx="3717923" cy="4267200"/>
          </a:xfrm>
          <a:noFill/>
          <a:ln/>
        </p:spPr>
        <p:txBody>
          <a:bodyPr/>
          <a:lstStyle/>
          <a:p>
            <a:r>
              <a:rPr lang="en-US" altLang="x-none" dirty="0"/>
              <a:t>Does not converge to fairness</a:t>
            </a:r>
          </a:p>
          <a:p>
            <a:pPr lvl="1"/>
            <a:r>
              <a:rPr lang="en-US" altLang="x-none" dirty="0"/>
              <a:t>Stable</a:t>
            </a:r>
          </a:p>
          <a:p>
            <a:endParaRPr lang="en-US" altLang="x-none" dirty="0" smtClean="0"/>
          </a:p>
          <a:p>
            <a:r>
              <a:rPr lang="en-US" altLang="x-none" dirty="0" smtClean="0"/>
              <a:t>Does </a:t>
            </a:r>
            <a:r>
              <a:rPr lang="en-US" altLang="x-none" dirty="0"/>
              <a:t>not converge to efficiency</a:t>
            </a:r>
          </a:p>
          <a:p>
            <a:pPr lvl="1"/>
            <a:r>
              <a:rPr lang="en-US" altLang="x-none" dirty="0"/>
              <a:t>Stable </a:t>
            </a:r>
            <a:r>
              <a:rPr lang="en-US" altLang="x-none" dirty="0" err="1"/>
              <a:t>iff</a:t>
            </a:r>
            <a:endParaRPr lang="en-US" altLang="x-none" dirty="0"/>
          </a:p>
        </p:txBody>
      </p:sp>
      <p:graphicFrame>
        <p:nvGraphicFramePr>
          <p:cNvPr id="54069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2342646"/>
              </p:ext>
            </p:extLst>
          </p:nvPr>
        </p:nvGraphicFramePr>
        <p:xfrm>
          <a:off x="1611312" y="5105401"/>
          <a:ext cx="10795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0" name="Equation" r:id="rId3" imgW="482400" imgH="215640" progId="Equation.3">
                  <p:embed/>
                </p:oleObj>
              </mc:Choice>
              <mc:Fallback>
                <p:oleObj name="Equation" r:id="rId3" imgW="482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1312" y="5105401"/>
                        <a:ext cx="1079500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232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9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694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FBDFD-A379-174D-88F9-B67B312EC0AE}" type="slidenum">
              <a:rPr lang="en-US" altLang="x-none"/>
              <a:pPr/>
              <a:t>25</a:t>
            </a:fld>
            <a:endParaRPr lang="en-US" altLang="x-none"/>
          </a:p>
        </p:txBody>
      </p:sp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Multiplicative </a:t>
            </a:r>
            <a:r>
              <a:rPr lang="en-US" altLang="x-none" dirty="0" smtClean="0"/>
              <a:t>increase, </a:t>
            </a:r>
            <a:r>
              <a:rPr lang="en-US" altLang="x-none" dirty="0" err="1" smtClean="0"/>
              <a:t>mult</a:t>
            </a:r>
            <a:r>
              <a:rPr lang="en-US" altLang="x-none" dirty="0" smtClean="0"/>
              <a:t>. decrease</a:t>
            </a:r>
            <a:endParaRPr lang="en-US" altLang="x-none" dirty="0"/>
          </a:p>
        </p:txBody>
      </p:sp>
      <p:sp>
        <p:nvSpPr>
          <p:cNvPr id="541699" name="Line 3"/>
          <p:cNvSpPr>
            <a:spLocks noChangeShapeType="1"/>
          </p:cNvSpPr>
          <p:nvPr/>
        </p:nvSpPr>
        <p:spPr bwMode="auto">
          <a:xfrm flipH="1" flipV="1">
            <a:off x="5334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41700" name="Text Box 4"/>
          <p:cNvSpPr txBox="1">
            <a:spLocks noChangeArrowheads="1"/>
          </p:cNvSpPr>
          <p:nvPr/>
        </p:nvSpPr>
        <p:spPr bwMode="auto">
          <a:xfrm>
            <a:off x="6934201" y="5867401"/>
            <a:ext cx="110607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>
                <a:latin typeface="Times New Roman" charset="0"/>
              </a:rPr>
              <a:t>User 1: x</a:t>
            </a:r>
            <a:r>
              <a:rPr lang="en-US" altLang="x-none" baseline="-25000">
                <a:latin typeface="Times New Roman" charset="0"/>
              </a:rPr>
              <a:t>1</a:t>
            </a:r>
          </a:p>
        </p:txBody>
      </p:sp>
      <p:sp>
        <p:nvSpPr>
          <p:cNvPr id="541701" name="Text Box 5"/>
          <p:cNvSpPr txBox="1">
            <a:spLocks noChangeArrowheads="1"/>
          </p:cNvSpPr>
          <p:nvPr/>
        </p:nvSpPr>
        <p:spPr bwMode="auto">
          <a:xfrm rot="16200000">
            <a:off x="4444414" y="3385317"/>
            <a:ext cx="110607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>
                <a:latin typeface="Times New Roman" charset="0"/>
              </a:rPr>
              <a:t>User 2: x</a:t>
            </a:r>
            <a:r>
              <a:rPr lang="en-US" altLang="x-none" baseline="-25000">
                <a:latin typeface="Times New Roman" charset="0"/>
              </a:rPr>
              <a:t>2</a:t>
            </a:r>
          </a:p>
        </p:txBody>
      </p:sp>
      <p:sp>
        <p:nvSpPr>
          <p:cNvPr id="541702" name="Line 6"/>
          <p:cNvSpPr>
            <a:spLocks noChangeShapeType="1"/>
          </p:cNvSpPr>
          <p:nvPr/>
        </p:nvSpPr>
        <p:spPr bwMode="auto">
          <a:xfrm flipH="1">
            <a:off x="5334000" y="1676401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41703" name="Text Box 7"/>
          <p:cNvSpPr txBox="1">
            <a:spLocks noChangeArrowheads="1"/>
          </p:cNvSpPr>
          <p:nvPr/>
        </p:nvSpPr>
        <p:spPr bwMode="auto">
          <a:xfrm>
            <a:off x="9448800" y="1371601"/>
            <a:ext cx="742192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400">
                <a:latin typeface="Times New Roman" charset="0"/>
              </a:rPr>
              <a:t>fairness</a:t>
            </a:r>
          </a:p>
          <a:p>
            <a:r>
              <a:rPr lang="en-US" altLang="x-none" sz="1400">
                <a:latin typeface="Times New Roman" charset="0"/>
              </a:rPr>
              <a:t>line</a:t>
            </a:r>
            <a:endParaRPr lang="en-US" altLang="x-none" sz="1400" baseline="-25000">
              <a:latin typeface="Times New Roman" charset="0"/>
            </a:endParaRPr>
          </a:p>
        </p:txBody>
      </p:sp>
      <p:sp>
        <p:nvSpPr>
          <p:cNvPr id="541704" name="Text Box 8"/>
          <p:cNvSpPr txBox="1">
            <a:spLocks noChangeArrowheads="1"/>
          </p:cNvSpPr>
          <p:nvPr/>
        </p:nvSpPr>
        <p:spPr bwMode="auto">
          <a:xfrm>
            <a:off x="9525001" y="5105401"/>
            <a:ext cx="897683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400">
                <a:latin typeface="Times New Roman" charset="0"/>
              </a:rPr>
              <a:t>efficiency</a:t>
            </a:r>
          </a:p>
          <a:p>
            <a:r>
              <a:rPr lang="en-US" altLang="x-none" sz="1400">
                <a:latin typeface="Times New Roman" charset="0"/>
              </a:rPr>
              <a:t>line</a:t>
            </a:r>
            <a:endParaRPr lang="en-US" altLang="x-none" sz="1400" baseline="-25000">
              <a:latin typeface="Times New Roman" charset="0"/>
            </a:endParaRPr>
          </a:p>
        </p:txBody>
      </p:sp>
      <p:sp>
        <p:nvSpPr>
          <p:cNvPr id="541705" name="Line 9"/>
          <p:cNvSpPr>
            <a:spLocks noChangeShapeType="1"/>
          </p:cNvSpPr>
          <p:nvPr/>
        </p:nvSpPr>
        <p:spPr bwMode="auto">
          <a:xfrm rot="5400000" flipH="1" flipV="1">
            <a:off x="7505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41706" name="Line 10"/>
          <p:cNvSpPr>
            <a:spLocks noChangeShapeType="1"/>
          </p:cNvSpPr>
          <p:nvPr/>
        </p:nvSpPr>
        <p:spPr bwMode="auto">
          <a:xfrm>
            <a:off x="5334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41708" name="Text Box 12"/>
          <p:cNvSpPr txBox="1">
            <a:spLocks noChangeArrowheads="1"/>
          </p:cNvSpPr>
          <p:nvPr/>
        </p:nvSpPr>
        <p:spPr bwMode="auto">
          <a:xfrm>
            <a:off x="5943601" y="1752601"/>
            <a:ext cx="779060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dirty="0">
                <a:latin typeface="Times New Roman" charset="0"/>
              </a:rPr>
              <a:t>(</a:t>
            </a:r>
            <a:r>
              <a:rPr lang="en-US" altLang="x-none" dirty="0" smtClean="0">
                <a:latin typeface="Times New Roman" charset="0"/>
              </a:rPr>
              <a:t>x</a:t>
            </a:r>
            <a:r>
              <a:rPr lang="en-US" altLang="x-none" baseline="-25000" dirty="0" smtClean="0">
                <a:latin typeface="Times New Roman" charset="0"/>
              </a:rPr>
              <a:t>1</a:t>
            </a:r>
            <a:r>
              <a:rPr lang="en-US" altLang="x-none" dirty="0" smtClean="0">
                <a:latin typeface="Times New Roman" charset="0"/>
              </a:rPr>
              <a:t>,x</a:t>
            </a:r>
            <a:r>
              <a:rPr lang="en-US" altLang="x-none" baseline="-25000" dirty="0" smtClean="0">
                <a:latin typeface="Times New Roman" charset="0"/>
              </a:rPr>
              <a:t>2</a:t>
            </a:r>
            <a:r>
              <a:rPr lang="en-US" altLang="x-none" dirty="0" smtClean="0">
                <a:latin typeface="Times New Roman" charset="0"/>
              </a:rPr>
              <a:t>)</a:t>
            </a:r>
            <a:endParaRPr lang="en-US" altLang="x-none" baseline="-25000" dirty="0">
              <a:latin typeface="Times New Roman" charset="0"/>
            </a:endParaRPr>
          </a:p>
        </p:txBody>
      </p:sp>
      <p:grpSp>
        <p:nvGrpSpPr>
          <p:cNvPr id="541719" name="Group 23"/>
          <p:cNvGrpSpPr>
            <a:grpSpLocks/>
          </p:cNvGrpSpPr>
          <p:nvPr/>
        </p:nvGrpSpPr>
        <p:grpSpPr bwMode="auto">
          <a:xfrm>
            <a:off x="5334001" y="2286000"/>
            <a:ext cx="1524000" cy="3429000"/>
            <a:chOff x="2400" y="1440"/>
            <a:chExt cx="960" cy="2160"/>
          </a:xfrm>
        </p:grpSpPr>
        <p:sp>
          <p:nvSpPr>
            <p:cNvPr id="541710" name="Text Box 14"/>
            <p:cNvSpPr txBox="1">
              <a:spLocks noChangeArrowheads="1"/>
            </p:cNvSpPr>
            <p:nvPr/>
          </p:nvSpPr>
          <p:spPr bwMode="auto">
            <a:xfrm>
              <a:off x="2588" y="2208"/>
              <a:ext cx="73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 dirty="0">
                  <a:latin typeface="Times New Roman" charset="0"/>
                </a:rPr>
                <a:t>(</a:t>
              </a:r>
              <a:r>
                <a:rPr lang="en-US" altLang="x-none" dirty="0" smtClean="0">
                  <a:latin typeface="Times New Roman" charset="0"/>
                </a:rPr>
                <a:t>b</a:t>
              </a:r>
              <a:r>
                <a:rPr lang="en-US" altLang="x-none" baseline="-25000" dirty="0" smtClean="0">
                  <a:latin typeface="Times New Roman" charset="0"/>
                </a:rPr>
                <a:t>d</a:t>
              </a:r>
              <a:r>
                <a:rPr lang="en-US" altLang="x-none" dirty="0" smtClean="0">
                  <a:latin typeface="Times New Roman" charset="0"/>
                </a:rPr>
                <a:t>x</a:t>
              </a:r>
              <a:r>
                <a:rPr lang="en-US" altLang="x-none" baseline="-25000" dirty="0" smtClean="0">
                  <a:latin typeface="Times New Roman" charset="0"/>
                </a:rPr>
                <a:t>1</a:t>
              </a:r>
              <a:r>
                <a:rPr lang="en-US" altLang="x-none" dirty="0" smtClean="0">
                  <a:latin typeface="Times New Roman" charset="0"/>
                </a:rPr>
                <a:t>,b</a:t>
              </a:r>
              <a:r>
                <a:rPr lang="en-US" altLang="x-none" baseline="-25000" dirty="0" smtClean="0">
                  <a:latin typeface="Times New Roman" charset="0"/>
                </a:rPr>
                <a:t>d</a:t>
              </a:r>
              <a:r>
                <a:rPr lang="en-US" altLang="x-none" dirty="0" smtClean="0">
                  <a:latin typeface="Times New Roman" charset="0"/>
                </a:rPr>
                <a:t>x</a:t>
              </a:r>
              <a:r>
                <a:rPr lang="en-US" altLang="x-none" baseline="-25000" dirty="0" smtClean="0">
                  <a:latin typeface="Times New Roman" charset="0"/>
                </a:rPr>
                <a:t>2</a:t>
              </a:r>
              <a:r>
                <a:rPr lang="en-US" altLang="x-none" dirty="0" smtClean="0">
                  <a:latin typeface="Times New Roman" charset="0"/>
                </a:rPr>
                <a:t>)</a:t>
              </a:r>
              <a:endParaRPr lang="en-US" altLang="x-none" baseline="-25000" dirty="0">
                <a:latin typeface="Times New Roman" charset="0"/>
              </a:endParaRPr>
            </a:p>
          </p:txBody>
        </p:sp>
        <p:sp>
          <p:nvSpPr>
            <p:cNvPr id="541711" name="Oval 15"/>
            <p:cNvSpPr>
              <a:spLocks noChangeArrowheads="1"/>
            </p:cNvSpPr>
            <p:nvPr/>
          </p:nvSpPr>
          <p:spPr bwMode="auto">
            <a:xfrm>
              <a:off x="3024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541714" name="Line 18"/>
            <p:cNvSpPr>
              <a:spLocks noChangeShapeType="1"/>
            </p:cNvSpPr>
            <p:nvPr/>
          </p:nvSpPr>
          <p:spPr bwMode="auto">
            <a:xfrm flipV="1">
              <a:off x="3072" y="1440"/>
              <a:ext cx="288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541715" name="Line 19"/>
            <p:cNvSpPr>
              <a:spLocks noChangeShapeType="1"/>
            </p:cNvSpPr>
            <p:nvPr/>
          </p:nvSpPr>
          <p:spPr bwMode="auto">
            <a:xfrm flipV="1">
              <a:off x="2400" y="2160"/>
              <a:ext cx="62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grpSp>
        <p:nvGrpSpPr>
          <p:cNvPr id="541723" name="Group 27"/>
          <p:cNvGrpSpPr>
            <a:grpSpLocks/>
          </p:cNvGrpSpPr>
          <p:nvPr/>
        </p:nvGrpSpPr>
        <p:grpSpPr bwMode="auto">
          <a:xfrm>
            <a:off x="6553200" y="2133600"/>
            <a:ext cx="1455738" cy="1143000"/>
            <a:chOff x="3168" y="1344"/>
            <a:chExt cx="917" cy="720"/>
          </a:xfrm>
        </p:grpSpPr>
        <p:sp>
          <p:nvSpPr>
            <p:cNvPr id="541707" name="Oval 11"/>
            <p:cNvSpPr>
              <a:spLocks noChangeArrowheads="1"/>
            </p:cNvSpPr>
            <p:nvPr/>
          </p:nvSpPr>
          <p:spPr bwMode="auto">
            <a:xfrm>
              <a:off x="3360" y="1536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541712" name="Line 16"/>
            <p:cNvSpPr>
              <a:spLocks noChangeShapeType="1"/>
            </p:cNvSpPr>
            <p:nvPr/>
          </p:nvSpPr>
          <p:spPr bwMode="auto">
            <a:xfrm flipV="1">
              <a:off x="3168" y="1632"/>
              <a:ext cx="19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541716" name="Text Box 20"/>
            <p:cNvSpPr txBox="1">
              <a:spLocks noChangeArrowheads="1"/>
            </p:cNvSpPr>
            <p:nvPr/>
          </p:nvSpPr>
          <p:spPr bwMode="auto">
            <a:xfrm>
              <a:off x="3504" y="1344"/>
              <a:ext cx="581" cy="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 dirty="0">
                  <a:latin typeface="Times New Roman" charset="0"/>
                </a:rPr>
                <a:t>(</a:t>
              </a:r>
              <a:r>
                <a:rPr lang="en-US" altLang="x-none" dirty="0" smtClean="0">
                  <a:latin typeface="Times New Roman" charset="0"/>
                </a:rPr>
                <a:t>b</a:t>
              </a:r>
              <a:r>
                <a:rPr lang="en-US" altLang="x-none" baseline="-25000" dirty="0" smtClean="0">
                  <a:latin typeface="Times New Roman" charset="0"/>
                </a:rPr>
                <a:t>I</a:t>
              </a:r>
              <a:r>
                <a:rPr lang="en-US" altLang="x-none" dirty="0" smtClean="0">
                  <a:latin typeface="Times New Roman" charset="0"/>
                </a:rPr>
                <a:t>b</a:t>
              </a:r>
              <a:r>
                <a:rPr lang="en-US" altLang="x-none" baseline="-25000" dirty="0" smtClean="0">
                  <a:latin typeface="Times New Roman" charset="0"/>
                </a:rPr>
                <a:t>D</a:t>
              </a:r>
              <a:r>
                <a:rPr lang="en-US" altLang="x-none" dirty="0" smtClean="0">
                  <a:latin typeface="Times New Roman" charset="0"/>
                </a:rPr>
                <a:t>x</a:t>
              </a:r>
              <a:r>
                <a:rPr lang="en-US" altLang="x-none" baseline="-25000" dirty="0" smtClean="0">
                  <a:latin typeface="Times New Roman" charset="0"/>
                </a:rPr>
                <a:t>1</a:t>
              </a:r>
              <a:r>
                <a:rPr lang="en-US" altLang="x-none" dirty="0" smtClean="0">
                  <a:latin typeface="Times New Roman" charset="0"/>
                </a:rPr>
                <a:t>,</a:t>
              </a:r>
              <a:r>
                <a:rPr lang="en-US" altLang="x-none" dirty="0">
                  <a:latin typeface="Times New Roman" charset="0"/>
                </a:rPr>
                <a:t/>
              </a:r>
              <a:br>
                <a:rPr lang="en-US" altLang="x-none" dirty="0">
                  <a:latin typeface="Times New Roman" charset="0"/>
                </a:rPr>
              </a:br>
              <a:r>
                <a:rPr lang="en-US" altLang="x-none" dirty="0" smtClean="0">
                  <a:latin typeface="Times New Roman" charset="0"/>
                </a:rPr>
                <a:t>b</a:t>
              </a:r>
              <a:r>
                <a:rPr lang="en-US" altLang="x-none" baseline="-25000" dirty="0" smtClean="0">
                  <a:latin typeface="Times New Roman" charset="0"/>
                </a:rPr>
                <a:t>I</a:t>
              </a:r>
              <a:r>
                <a:rPr lang="en-US" altLang="x-none" dirty="0" smtClean="0">
                  <a:latin typeface="Times New Roman" charset="0"/>
                </a:rPr>
                <a:t>b</a:t>
              </a:r>
              <a:r>
                <a:rPr lang="en-US" altLang="x-none" baseline="-25000" dirty="0" smtClean="0">
                  <a:latin typeface="Times New Roman" charset="0"/>
                </a:rPr>
                <a:t>D</a:t>
              </a:r>
              <a:r>
                <a:rPr lang="en-US" altLang="x-none" dirty="0" smtClean="0">
                  <a:latin typeface="Times New Roman" charset="0"/>
                </a:rPr>
                <a:t>x</a:t>
              </a:r>
              <a:r>
                <a:rPr lang="en-US" altLang="x-none" baseline="-25000" dirty="0" smtClean="0">
                  <a:latin typeface="Times New Roman" charset="0"/>
                </a:rPr>
                <a:t>2</a:t>
              </a:r>
              <a:r>
                <a:rPr lang="en-US" altLang="x-none" dirty="0" smtClean="0">
                  <a:latin typeface="Times New Roman" charset="0"/>
                </a:rPr>
                <a:t>)</a:t>
              </a:r>
              <a:endParaRPr lang="en-US" altLang="x-none" dirty="0">
                <a:latin typeface="Times New Roman" charset="0"/>
              </a:endParaRPr>
            </a:p>
          </p:txBody>
        </p:sp>
      </p:grpSp>
      <p:sp>
        <p:nvSpPr>
          <p:cNvPr id="541717" name="Oval 21"/>
          <p:cNvSpPr>
            <a:spLocks noChangeArrowheads="1"/>
          </p:cNvSpPr>
          <p:nvPr/>
        </p:nvSpPr>
        <p:spPr bwMode="auto">
          <a:xfrm>
            <a:off x="6858000" y="21336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541718" name="Rectangle 22"/>
          <p:cNvSpPr>
            <a:spLocks noGrp="1" noChangeArrowheads="1"/>
          </p:cNvSpPr>
          <p:nvPr>
            <p:ph type="body" idx="1"/>
          </p:nvPr>
        </p:nvSpPr>
        <p:spPr>
          <a:xfrm>
            <a:off x="838201" y="1600201"/>
            <a:ext cx="3631441" cy="4267200"/>
          </a:xfrm>
          <a:noFill/>
          <a:ln/>
        </p:spPr>
        <p:txBody>
          <a:bodyPr/>
          <a:lstStyle/>
          <a:p>
            <a:r>
              <a:rPr lang="en-US" altLang="x-none" dirty="0"/>
              <a:t>Does not converge to fairness</a:t>
            </a:r>
          </a:p>
          <a:p>
            <a:pPr lvl="1"/>
            <a:r>
              <a:rPr lang="en-US" altLang="x-none" dirty="0"/>
              <a:t>Stable</a:t>
            </a:r>
          </a:p>
          <a:p>
            <a:endParaRPr lang="en-US" altLang="x-none" dirty="0" smtClean="0"/>
          </a:p>
          <a:p>
            <a:r>
              <a:rPr lang="en-US" altLang="x-none" dirty="0" smtClean="0"/>
              <a:t>Converges </a:t>
            </a:r>
            <a:r>
              <a:rPr lang="en-US" altLang="x-none" dirty="0"/>
              <a:t>to efficiency </a:t>
            </a:r>
            <a:r>
              <a:rPr lang="en-US" altLang="x-none" dirty="0" err="1"/>
              <a:t>iff</a:t>
            </a:r>
            <a:endParaRPr lang="en-US" altLang="x-none" dirty="0"/>
          </a:p>
          <a:p>
            <a:endParaRPr lang="en-US" altLang="x-none" dirty="0">
              <a:latin typeface="Times New Roman" charset="0"/>
            </a:endParaRPr>
          </a:p>
        </p:txBody>
      </p:sp>
      <p:graphicFrame>
        <p:nvGraphicFramePr>
          <p:cNvPr id="54172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0321497"/>
              </p:ext>
            </p:extLst>
          </p:nvPr>
        </p:nvGraphicFramePr>
        <p:xfrm>
          <a:off x="1438275" y="4340203"/>
          <a:ext cx="1392238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4" name="Equation" r:id="rId3" imgW="622080" imgH="457200" progId="Equation.3">
                  <p:embed/>
                </p:oleObj>
              </mc:Choice>
              <mc:Fallback>
                <p:oleObj name="Equation" r:id="rId3" imgW="6220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4340203"/>
                        <a:ext cx="1392238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475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718" grpId="0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6AAC-6165-0F43-A975-2C14318FB91A}" type="slidenum">
              <a:rPr lang="en-US" altLang="x-none"/>
              <a:pPr/>
              <a:t>26</a:t>
            </a:fld>
            <a:endParaRPr lang="en-US" altLang="x-none"/>
          </a:p>
        </p:txBody>
      </p:sp>
      <p:grpSp>
        <p:nvGrpSpPr>
          <p:cNvPr id="542757" name="Group 37"/>
          <p:cNvGrpSpPr>
            <a:grpSpLocks/>
          </p:cNvGrpSpPr>
          <p:nvPr/>
        </p:nvGrpSpPr>
        <p:grpSpPr bwMode="auto">
          <a:xfrm>
            <a:off x="6324601" y="1371600"/>
            <a:ext cx="2105025" cy="2057400"/>
            <a:chOff x="3024" y="864"/>
            <a:chExt cx="1326" cy="1296"/>
          </a:xfrm>
        </p:grpSpPr>
        <p:sp>
          <p:nvSpPr>
            <p:cNvPr id="542750" name="Freeform 30"/>
            <p:cNvSpPr>
              <a:spLocks/>
            </p:cNvSpPr>
            <p:nvPr/>
          </p:nvSpPr>
          <p:spPr bwMode="auto">
            <a:xfrm>
              <a:off x="3024" y="864"/>
              <a:ext cx="1008" cy="1296"/>
            </a:xfrm>
            <a:custGeom>
              <a:avLst/>
              <a:gdLst>
                <a:gd name="T0" fmla="*/ 0 w 1008"/>
                <a:gd name="T1" fmla="*/ 1248 h 1296"/>
                <a:gd name="T2" fmla="*/ 1008 w 1008"/>
                <a:gd name="T3" fmla="*/ 288 h 1296"/>
                <a:gd name="T4" fmla="*/ 576 w 1008"/>
                <a:gd name="T5" fmla="*/ 0 h 1296"/>
                <a:gd name="T6" fmla="*/ 0 w 1008"/>
                <a:gd name="T7" fmla="*/ 1296 h 1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1296">
                  <a:moveTo>
                    <a:pt x="0" y="1248"/>
                  </a:moveTo>
                  <a:lnTo>
                    <a:pt x="1008" y="288"/>
                  </a:lnTo>
                  <a:lnTo>
                    <a:pt x="576" y="0"/>
                  </a:lnTo>
                  <a:lnTo>
                    <a:pt x="0" y="1296"/>
                  </a:lnTo>
                </a:path>
              </a:pathLst>
            </a:custGeom>
            <a:solidFill>
              <a:srgbClr val="99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542740" name="Text Box 20"/>
            <p:cNvSpPr txBox="1">
              <a:spLocks noChangeArrowheads="1"/>
            </p:cNvSpPr>
            <p:nvPr/>
          </p:nvSpPr>
          <p:spPr bwMode="auto">
            <a:xfrm>
              <a:off x="3696" y="1248"/>
              <a:ext cx="654" cy="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 dirty="0">
                  <a:latin typeface="Times New Roman" charset="0"/>
                </a:rPr>
                <a:t>(</a:t>
              </a:r>
              <a:r>
                <a:rPr lang="en-US" altLang="x-none" dirty="0" smtClean="0">
                  <a:latin typeface="Times New Roman" charset="0"/>
                </a:rPr>
                <a:t>b</a:t>
              </a:r>
              <a:r>
                <a:rPr lang="en-US" altLang="x-none" baseline="-25000" dirty="0" smtClean="0">
                  <a:latin typeface="Times New Roman" charset="0"/>
                </a:rPr>
                <a:t>D</a:t>
              </a:r>
              <a:r>
                <a:rPr lang="en-US" altLang="x-none" dirty="0" smtClean="0">
                  <a:latin typeface="Times New Roman" charset="0"/>
                </a:rPr>
                <a:t>x</a:t>
              </a:r>
              <a:r>
                <a:rPr lang="en-US" altLang="x-none" baseline="-25000" dirty="0" smtClean="0">
                  <a:latin typeface="Times New Roman" charset="0"/>
                </a:rPr>
                <a:t>1</a:t>
              </a:r>
              <a:r>
                <a:rPr lang="en-US" altLang="x-none" dirty="0" smtClean="0">
                  <a:latin typeface="Times New Roman" charset="0"/>
                </a:rPr>
                <a:t>+a</a:t>
              </a:r>
              <a:r>
                <a:rPr lang="en-US" altLang="x-none" baseline="-25000" dirty="0" smtClean="0">
                  <a:latin typeface="Times New Roman" charset="0"/>
                </a:rPr>
                <a:t>I</a:t>
              </a:r>
              <a:r>
                <a:rPr lang="en-US" altLang="x-none" dirty="0">
                  <a:latin typeface="Times New Roman" charset="0"/>
                </a:rPr>
                <a:t>,</a:t>
              </a:r>
              <a:br>
                <a:rPr lang="en-US" altLang="x-none" dirty="0">
                  <a:latin typeface="Times New Roman" charset="0"/>
                </a:rPr>
              </a:br>
              <a:r>
                <a:rPr lang="en-US" altLang="x-none" dirty="0" smtClean="0">
                  <a:latin typeface="Times New Roman" charset="0"/>
                </a:rPr>
                <a:t>b</a:t>
              </a:r>
              <a:r>
                <a:rPr lang="en-US" altLang="x-none" baseline="-25000" dirty="0" smtClean="0">
                  <a:latin typeface="Times New Roman" charset="0"/>
                </a:rPr>
                <a:t>D</a:t>
              </a:r>
              <a:r>
                <a:rPr lang="en-US" altLang="x-none" dirty="0" smtClean="0">
                  <a:latin typeface="Times New Roman" charset="0"/>
                </a:rPr>
                <a:t>x</a:t>
              </a:r>
              <a:r>
                <a:rPr lang="en-US" altLang="x-none" baseline="-25000" dirty="0" smtClean="0">
                  <a:latin typeface="Times New Roman" charset="0"/>
                </a:rPr>
                <a:t>2</a:t>
              </a:r>
              <a:r>
                <a:rPr lang="en-US" altLang="x-none" dirty="0" smtClean="0">
                  <a:latin typeface="Times New Roman" charset="0"/>
                </a:rPr>
                <a:t>+a</a:t>
              </a:r>
              <a:r>
                <a:rPr lang="en-US" altLang="x-none" baseline="-25000" dirty="0" smtClean="0">
                  <a:latin typeface="Times New Roman" charset="0"/>
                </a:rPr>
                <a:t>I</a:t>
              </a:r>
              <a:r>
                <a:rPr lang="en-US" altLang="x-none" dirty="0">
                  <a:latin typeface="Times New Roman" charset="0"/>
                </a:rPr>
                <a:t>)</a:t>
              </a:r>
            </a:p>
          </p:txBody>
        </p:sp>
        <p:sp>
          <p:nvSpPr>
            <p:cNvPr id="542731" name="Oval 11"/>
            <p:cNvSpPr>
              <a:spLocks noChangeArrowheads="1"/>
            </p:cNvSpPr>
            <p:nvPr/>
          </p:nvSpPr>
          <p:spPr bwMode="auto">
            <a:xfrm>
              <a:off x="3552" y="163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542736" name="Line 16"/>
            <p:cNvSpPr>
              <a:spLocks noChangeShapeType="1"/>
            </p:cNvSpPr>
            <p:nvPr/>
          </p:nvSpPr>
          <p:spPr bwMode="auto">
            <a:xfrm flipH="1">
              <a:off x="3072" y="16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542723" name="Line 3"/>
          <p:cNvSpPr>
            <a:spLocks noChangeShapeType="1"/>
          </p:cNvSpPr>
          <p:nvPr/>
        </p:nvSpPr>
        <p:spPr bwMode="auto">
          <a:xfrm flipH="1" flipV="1">
            <a:off x="5334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42724" name="Text Box 4"/>
          <p:cNvSpPr txBox="1">
            <a:spLocks noChangeArrowheads="1"/>
          </p:cNvSpPr>
          <p:nvPr/>
        </p:nvSpPr>
        <p:spPr bwMode="auto">
          <a:xfrm>
            <a:off x="6934201" y="5867401"/>
            <a:ext cx="110607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>
                <a:latin typeface="Times New Roman" charset="0"/>
              </a:rPr>
              <a:t>User 1: x</a:t>
            </a:r>
            <a:r>
              <a:rPr lang="en-US" altLang="x-none" baseline="-25000">
                <a:latin typeface="Times New Roman" charset="0"/>
              </a:rPr>
              <a:t>1</a:t>
            </a:r>
          </a:p>
        </p:txBody>
      </p:sp>
      <p:sp>
        <p:nvSpPr>
          <p:cNvPr id="542725" name="Text Box 5"/>
          <p:cNvSpPr txBox="1">
            <a:spLocks noChangeArrowheads="1"/>
          </p:cNvSpPr>
          <p:nvPr/>
        </p:nvSpPr>
        <p:spPr bwMode="auto">
          <a:xfrm rot="16200000">
            <a:off x="4444414" y="3385317"/>
            <a:ext cx="110607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>
                <a:latin typeface="Times New Roman" charset="0"/>
              </a:rPr>
              <a:t>User 2: x</a:t>
            </a:r>
            <a:r>
              <a:rPr lang="en-US" altLang="x-none" baseline="-25000">
                <a:latin typeface="Times New Roman" charset="0"/>
              </a:rPr>
              <a:t>2</a:t>
            </a:r>
          </a:p>
        </p:txBody>
      </p:sp>
      <p:sp>
        <p:nvSpPr>
          <p:cNvPr id="542726" name="Line 6"/>
          <p:cNvSpPr>
            <a:spLocks noChangeShapeType="1"/>
          </p:cNvSpPr>
          <p:nvPr/>
        </p:nvSpPr>
        <p:spPr bwMode="auto">
          <a:xfrm flipH="1">
            <a:off x="5334000" y="1676401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42727" name="Text Box 7"/>
          <p:cNvSpPr txBox="1">
            <a:spLocks noChangeArrowheads="1"/>
          </p:cNvSpPr>
          <p:nvPr/>
        </p:nvSpPr>
        <p:spPr bwMode="auto">
          <a:xfrm>
            <a:off x="9448800" y="1371601"/>
            <a:ext cx="742192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400">
                <a:latin typeface="Times New Roman" charset="0"/>
              </a:rPr>
              <a:t>fairness</a:t>
            </a:r>
          </a:p>
          <a:p>
            <a:r>
              <a:rPr lang="en-US" altLang="x-none" sz="1400">
                <a:latin typeface="Times New Roman" charset="0"/>
              </a:rPr>
              <a:t>line</a:t>
            </a:r>
            <a:endParaRPr lang="en-US" altLang="x-none" sz="1400" baseline="-25000">
              <a:latin typeface="Times New Roman" charset="0"/>
            </a:endParaRPr>
          </a:p>
        </p:txBody>
      </p:sp>
      <p:sp>
        <p:nvSpPr>
          <p:cNvPr id="542728" name="Text Box 8"/>
          <p:cNvSpPr txBox="1">
            <a:spLocks noChangeArrowheads="1"/>
          </p:cNvSpPr>
          <p:nvPr/>
        </p:nvSpPr>
        <p:spPr bwMode="auto">
          <a:xfrm>
            <a:off x="9525001" y="5105401"/>
            <a:ext cx="897683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400">
                <a:latin typeface="Times New Roman" charset="0"/>
              </a:rPr>
              <a:t>efficiency</a:t>
            </a:r>
          </a:p>
          <a:p>
            <a:r>
              <a:rPr lang="en-US" altLang="x-none" sz="1400">
                <a:latin typeface="Times New Roman" charset="0"/>
              </a:rPr>
              <a:t>line</a:t>
            </a:r>
            <a:endParaRPr lang="en-US" altLang="x-none" sz="1400" baseline="-25000">
              <a:latin typeface="Times New Roman" charset="0"/>
            </a:endParaRPr>
          </a:p>
        </p:txBody>
      </p:sp>
      <p:sp>
        <p:nvSpPr>
          <p:cNvPr id="542729" name="Line 9"/>
          <p:cNvSpPr>
            <a:spLocks noChangeShapeType="1"/>
          </p:cNvSpPr>
          <p:nvPr/>
        </p:nvSpPr>
        <p:spPr bwMode="auto">
          <a:xfrm rot="5400000" flipH="1" flipV="1">
            <a:off x="7505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42730" name="Line 10"/>
          <p:cNvSpPr>
            <a:spLocks noChangeShapeType="1"/>
          </p:cNvSpPr>
          <p:nvPr/>
        </p:nvSpPr>
        <p:spPr bwMode="auto">
          <a:xfrm>
            <a:off x="5334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42732" name="Text Box 12"/>
          <p:cNvSpPr txBox="1">
            <a:spLocks noChangeArrowheads="1"/>
          </p:cNvSpPr>
          <p:nvPr/>
        </p:nvSpPr>
        <p:spPr bwMode="auto">
          <a:xfrm>
            <a:off x="6477001" y="1676401"/>
            <a:ext cx="779060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dirty="0">
                <a:latin typeface="Times New Roman" charset="0"/>
              </a:rPr>
              <a:t>(</a:t>
            </a:r>
            <a:r>
              <a:rPr lang="en-US" altLang="x-none" dirty="0" smtClean="0">
                <a:latin typeface="Times New Roman" charset="0"/>
              </a:rPr>
              <a:t>x</a:t>
            </a:r>
            <a:r>
              <a:rPr lang="en-US" altLang="x-none" baseline="-25000" dirty="0" smtClean="0">
                <a:latin typeface="Times New Roman" charset="0"/>
              </a:rPr>
              <a:t>1</a:t>
            </a:r>
            <a:r>
              <a:rPr lang="en-US" altLang="x-none" dirty="0" smtClean="0">
                <a:latin typeface="Times New Roman" charset="0"/>
              </a:rPr>
              <a:t>,x</a:t>
            </a:r>
            <a:r>
              <a:rPr lang="en-US" altLang="x-none" baseline="-25000" dirty="0" smtClean="0">
                <a:latin typeface="Times New Roman" charset="0"/>
              </a:rPr>
              <a:t>2</a:t>
            </a:r>
            <a:r>
              <a:rPr lang="en-US" altLang="x-none" dirty="0" smtClean="0">
                <a:latin typeface="Times New Roman" charset="0"/>
              </a:rPr>
              <a:t>)</a:t>
            </a:r>
            <a:endParaRPr lang="en-US" altLang="x-none" baseline="-25000" dirty="0">
              <a:latin typeface="Times New Roman" charset="0"/>
            </a:endParaRPr>
          </a:p>
        </p:txBody>
      </p:sp>
      <p:grpSp>
        <p:nvGrpSpPr>
          <p:cNvPr id="542751" name="Group 31"/>
          <p:cNvGrpSpPr>
            <a:grpSpLocks/>
          </p:cNvGrpSpPr>
          <p:nvPr/>
        </p:nvGrpSpPr>
        <p:grpSpPr bwMode="auto">
          <a:xfrm>
            <a:off x="5334001" y="2286000"/>
            <a:ext cx="1524000" cy="3429000"/>
            <a:chOff x="2400" y="1440"/>
            <a:chExt cx="960" cy="2160"/>
          </a:xfrm>
        </p:grpSpPr>
        <p:sp>
          <p:nvSpPr>
            <p:cNvPr id="542734" name="Text Box 14"/>
            <p:cNvSpPr txBox="1">
              <a:spLocks noChangeArrowheads="1"/>
            </p:cNvSpPr>
            <p:nvPr/>
          </p:nvSpPr>
          <p:spPr bwMode="auto">
            <a:xfrm>
              <a:off x="2566" y="2208"/>
              <a:ext cx="7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 dirty="0">
                  <a:latin typeface="Times New Roman" charset="0"/>
                </a:rPr>
                <a:t>(</a:t>
              </a:r>
              <a:r>
                <a:rPr lang="en-US" altLang="x-none" dirty="0" smtClean="0">
                  <a:latin typeface="Times New Roman" charset="0"/>
                </a:rPr>
                <a:t>b</a:t>
              </a:r>
              <a:r>
                <a:rPr lang="en-US" altLang="x-none" baseline="-25000" dirty="0" smtClean="0">
                  <a:latin typeface="Times New Roman" charset="0"/>
                </a:rPr>
                <a:t>D</a:t>
              </a:r>
              <a:r>
                <a:rPr lang="en-US" altLang="x-none" dirty="0" smtClean="0">
                  <a:latin typeface="Times New Roman" charset="0"/>
                </a:rPr>
                <a:t>x</a:t>
              </a:r>
              <a:r>
                <a:rPr lang="en-US" altLang="x-none" baseline="-25000" dirty="0" smtClean="0">
                  <a:latin typeface="Times New Roman" charset="0"/>
                </a:rPr>
                <a:t>1</a:t>
              </a:r>
              <a:r>
                <a:rPr lang="en-US" altLang="x-none" dirty="0" smtClean="0">
                  <a:latin typeface="Times New Roman" charset="0"/>
                </a:rPr>
                <a:t>,b</a:t>
              </a:r>
              <a:r>
                <a:rPr lang="en-US" altLang="x-none" baseline="-25000" dirty="0" smtClean="0">
                  <a:latin typeface="Times New Roman" charset="0"/>
                </a:rPr>
                <a:t>D</a:t>
              </a:r>
              <a:r>
                <a:rPr lang="en-US" altLang="x-none" dirty="0" smtClean="0">
                  <a:latin typeface="Times New Roman" charset="0"/>
                </a:rPr>
                <a:t>x</a:t>
              </a:r>
              <a:r>
                <a:rPr lang="en-US" altLang="x-none" baseline="-25000" dirty="0" smtClean="0">
                  <a:latin typeface="Times New Roman" charset="0"/>
                </a:rPr>
                <a:t>2</a:t>
              </a:r>
              <a:r>
                <a:rPr lang="en-US" altLang="x-none" dirty="0" smtClean="0">
                  <a:latin typeface="Times New Roman" charset="0"/>
                </a:rPr>
                <a:t>)</a:t>
              </a:r>
              <a:endParaRPr lang="en-US" altLang="x-none" baseline="-25000" dirty="0">
                <a:latin typeface="Times New Roman" charset="0"/>
              </a:endParaRPr>
            </a:p>
          </p:txBody>
        </p:sp>
        <p:sp>
          <p:nvSpPr>
            <p:cNvPr id="542735" name="Oval 15"/>
            <p:cNvSpPr>
              <a:spLocks noChangeArrowheads="1"/>
            </p:cNvSpPr>
            <p:nvPr/>
          </p:nvSpPr>
          <p:spPr bwMode="auto">
            <a:xfrm>
              <a:off x="3024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542738" name="Line 18"/>
            <p:cNvSpPr>
              <a:spLocks noChangeShapeType="1"/>
            </p:cNvSpPr>
            <p:nvPr/>
          </p:nvSpPr>
          <p:spPr bwMode="auto">
            <a:xfrm flipV="1">
              <a:off x="3072" y="1440"/>
              <a:ext cx="288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542739" name="Line 19"/>
            <p:cNvSpPr>
              <a:spLocks noChangeShapeType="1"/>
            </p:cNvSpPr>
            <p:nvPr/>
          </p:nvSpPr>
          <p:spPr bwMode="auto">
            <a:xfrm flipV="1">
              <a:off x="2400" y="2160"/>
              <a:ext cx="62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542741" name="Oval 21"/>
          <p:cNvSpPr>
            <a:spLocks noChangeArrowheads="1"/>
          </p:cNvSpPr>
          <p:nvPr/>
        </p:nvSpPr>
        <p:spPr bwMode="auto">
          <a:xfrm>
            <a:off x="6858000" y="21336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542742" name="Rectangle 22"/>
          <p:cNvSpPr>
            <a:spLocks noGrp="1" noChangeArrowheads="1"/>
          </p:cNvSpPr>
          <p:nvPr>
            <p:ph type="body" idx="1"/>
          </p:nvPr>
        </p:nvSpPr>
        <p:spPr>
          <a:xfrm>
            <a:off x="838200" y="1738313"/>
            <a:ext cx="3750442" cy="4267200"/>
          </a:xfrm>
          <a:noFill/>
          <a:ln/>
        </p:spPr>
        <p:txBody>
          <a:bodyPr>
            <a:normAutofit/>
          </a:bodyPr>
          <a:lstStyle/>
          <a:p>
            <a:r>
              <a:rPr lang="en-US" altLang="x-none" dirty="0"/>
              <a:t>Converges to fairness</a:t>
            </a:r>
          </a:p>
          <a:p>
            <a:r>
              <a:rPr lang="en-US" altLang="x-none" dirty="0"/>
              <a:t>Converges to efficiency</a:t>
            </a:r>
          </a:p>
          <a:p>
            <a:r>
              <a:rPr lang="en-US" altLang="x-none" dirty="0"/>
              <a:t>Increments smaller as fairness increases</a:t>
            </a:r>
          </a:p>
          <a:p>
            <a:pPr lvl="1"/>
            <a:r>
              <a:rPr lang="en-US" altLang="x-none" dirty="0" smtClean="0"/>
              <a:t>Effect </a:t>
            </a:r>
            <a:r>
              <a:rPr lang="en-US" altLang="x-none" dirty="0"/>
              <a:t>on metrics?</a:t>
            </a:r>
          </a:p>
        </p:txBody>
      </p:sp>
      <p:grpSp>
        <p:nvGrpSpPr>
          <p:cNvPr id="542763" name="Group 43"/>
          <p:cNvGrpSpPr>
            <a:grpSpLocks/>
          </p:cNvGrpSpPr>
          <p:nvPr/>
        </p:nvGrpSpPr>
        <p:grpSpPr bwMode="auto">
          <a:xfrm>
            <a:off x="5334000" y="2667000"/>
            <a:ext cx="1905000" cy="3048000"/>
            <a:chOff x="2400" y="1680"/>
            <a:chExt cx="1200" cy="1920"/>
          </a:xfrm>
        </p:grpSpPr>
        <p:sp>
          <p:nvSpPr>
            <p:cNvPr id="542756" name="Line 36"/>
            <p:cNvSpPr>
              <a:spLocks noChangeShapeType="1"/>
            </p:cNvSpPr>
            <p:nvPr/>
          </p:nvSpPr>
          <p:spPr bwMode="auto">
            <a:xfrm flipH="1">
              <a:off x="3408" y="182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542754" name="Line 34"/>
            <p:cNvSpPr>
              <a:spLocks noChangeShapeType="1"/>
            </p:cNvSpPr>
            <p:nvPr/>
          </p:nvSpPr>
          <p:spPr bwMode="auto">
            <a:xfrm flipH="1">
              <a:off x="3264" y="1680"/>
              <a:ext cx="288" cy="48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542755" name="Line 35"/>
            <p:cNvSpPr>
              <a:spLocks noChangeShapeType="1"/>
            </p:cNvSpPr>
            <p:nvPr/>
          </p:nvSpPr>
          <p:spPr bwMode="auto">
            <a:xfrm flipV="1">
              <a:off x="3264" y="1824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542760" name="Line 40"/>
            <p:cNvSpPr>
              <a:spLocks noChangeShapeType="1"/>
            </p:cNvSpPr>
            <p:nvPr/>
          </p:nvSpPr>
          <p:spPr bwMode="auto">
            <a:xfrm flipV="1">
              <a:off x="2400" y="2160"/>
              <a:ext cx="86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542761" name="Line 41"/>
            <p:cNvSpPr>
              <a:spLocks noChangeShapeType="1"/>
            </p:cNvSpPr>
            <p:nvPr/>
          </p:nvSpPr>
          <p:spPr bwMode="auto">
            <a:xfrm flipV="1">
              <a:off x="2400" y="2112"/>
              <a:ext cx="1008" cy="1488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Additive increase, multiplicative decrease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98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2" grpId="0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Significance of AIMD/CJ89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06150" cy="4351338"/>
          </a:xfrm>
        </p:spPr>
        <p:txBody>
          <a:bodyPr/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Converges to efficiency, fairness</a:t>
            </a:r>
          </a:p>
          <a:p>
            <a:pPr lvl="1"/>
            <a:r>
              <a:rPr lang="en-US" dirty="0" smtClean="0"/>
              <a:t>Easily deployable: feedback is binary</a:t>
            </a:r>
          </a:p>
          <a:p>
            <a:pPr lvl="1"/>
            <a:r>
              <a:rPr lang="en-US" dirty="0" smtClean="0"/>
              <a:t>Fully distributed</a:t>
            </a:r>
          </a:p>
          <a:p>
            <a:pPr lvl="1"/>
            <a:r>
              <a:rPr lang="en-US" dirty="0" smtClean="0"/>
              <a:t>No need to know the full state of the system (e.g., # users, link rates)</a:t>
            </a:r>
          </a:p>
          <a:p>
            <a:endParaRPr lang="en-US" dirty="0" smtClean="0"/>
          </a:p>
          <a:p>
            <a:r>
              <a:rPr lang="en-US" dirty="0" smtClean="0"/>
              <a:t>[CJ89] result that enabled the Internet to grow beyond the ‘80s</a:t>
            </a:r>
          </a:p>
          <a:p>
            <a:pPr lvl="1"/>
            <a:r>
              <a:rPr lang="en-US" dirty="0" smtClean="0"/>
              <a:t>A scalable Internet required a fully distributed congestion control</a:t>
            </a:r>
          </a:p>
          <a:p>
            <a:pPr lvl="1"/>
            <a:r>
              <a:rPr lang="en-US" dirty="0" smtClean="0"/>
              <a:t>Formed the basis of TCP as we know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36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3007C-0DB0-F043-B4FB-AADF39679145}" type="slidenum">
              <a:rPr lang="en-US" altLang="x-none"/>
              <a:pPr/>
              <a:t>28</a:t>
            </a:fld>
            <a:endParaRPr lang="en-US" altLang="x-none"/>
          </a:p>
        </p:txBody>
      </p:sp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Modeling</a:t>
            </a:r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4"/>
            <a:ext cx="10515600" cy="4703763"/>
          </a:xfrm>
        </p:spPr>
        <p:txBody>
          <a:bodyPr>
            <a:normAutofit/>
          </a:bodyPr>
          <a:lstStyle/>
          <a:p>
            <a:r>
              <a:rPr lang="en-US" altLang="x-none" dirty="0"/>
              <a:t>Critical to understanding complex systems</a:t>
            </a:r>
          </a:p>
          <a:p>
            <a:pPr lvl="1"/>
            <a:r>
              <a:rPr lang="en-US" altLang="x-none" dirty="0"/>
              <a:t>[CJ89] model relevant </a:t>
            </a:r>
            <a:r>
              <a:rPr lang="en-US" altLang="x-none" dirty="0" smtClean="0"/>
              <a:t>even today (since ‘89!)</a:t>
            </a:r>
          </a:p>
          <a:p>
            <a:pPr lvl="1"/>
            <a:r>
              <a:rPr lang="en-US" altLang="x-none" dirty="0" smtClean="0"/>
              <a:t>10</a:t>
            </a:r>
            <a:r>
              <a:rPr lang="en-US" altLang="x-none" baseline="30000" dirty="0" smtClean="0"/>
              <a:t>6</a:t>
            </a:r>
            <a:r>
              <a:rPr lang="en-US" altLang="x-none" dirty="0" smtClean="0"/>
              <a:t> increase </a:t>
            </a:r>
            <a:r>
              <a:rPr lang="en-US" altLang="x-none" dirty="0"/>
              <a:t>of bandwidth, 1000x increase in number of users</a:t>
            </a:r>
          </a:p>
          <a:p>
            <a:r>
              <a:rPr lang="en-US" altLang="x-none" dirty="0"/>
              <a:t>Criteria for good models</a:t>
            </a:r>
          </a:p>
          <a:p>
            <a:pPr lvl="1"/>
            <a:r>
              <a:rPr lang="en-US" altLang="x-none" dirty="0"/>
              <a:t>Realistic</a:t>
            </a:r>
          </a:p>
          <a:p>
            <a:pPr lvl="1"/>
            <a:r>
              <a:rPr lang="en-US" altLang="x-none" dirty="0"/>
              <a:t>Simple</a:t>
            </a:r>
          </a:p>
          <a:p>
            <a:pPr lvl="2"/>
            <a:r>
              <a:rPr lang="en-US" altLang="x-none" dirty="0"/>
              <a:t>Easy to work with</a:t>
            </a:r>
          </a:p>
          <a:p>
            <a:pPr lvl="2"/>
            <a:r>
              <a:rPr lang="en-US" altLang="x-none" dirty="0"/>
              <a:t>Easy for others to understand</a:t>
            </a:r>
          </a:p>
          <a:p>
            <a:pPr lvl="1"/>
            <a:r>
              <a:rPr lang="en-US" altLang="x-none" dirty="0"/>
              <a:t>Realistic, complex model </a:t>
            </a:r>
            <a:r>
              <a:rPr lang="en-US" altLang="x-none" dirty="0">
                <a:sym typeface="Symbol" charset="2"/>
              </a:rPr>
              <a:t> useless</a:t>
            </a:r>
          </a:p>
          <a:p>
            <a:pPr lvl="1"/>
            <a:r>
              <a:rPr lang="en-US" altLang="x-none" dirty="0">
                <a:sym typeface="Symbol" charset="2"/>
              </a:rPr>
              <a:t>Unrealistic, simple model  </a:t>
            </a:r>
            <a:r>
              <a:rPr lang="en-US" altLang="x-none" dirty="0" smtClean="0">
                <a:sym typeface="Symbol" charset="2"/>
              </a:rPr>
              <a:t>may teach something!</a:t>
            </a:r>
            <a:endParaRPr lang="en-US" altLang="x-none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554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Congestion Control for High Bandwidth-Delay Product Networks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ACM SIGCOMM ‘02</a:t>
            </a:r>
          </a:p>
          <a:p>
            <a:r>
              <a:rPr lang="en-US" dirty="0" smtClean="0"/>
              <a:t>Dina </a:t>
            </a:r>
            <a:r>
              <a:rPr lang="en-US" dirty="0" err="1" smtClean="0"/>
              <a:t>Katabi</a:t>
            </a:r>
            <a:r>
              <a:rPr lang="en-US" dirty="0" smtClean="0"/>
              <a:t>, Mark Handley, and Charlie </a:t>
            </a:r>
            <a:r>
              <a:rPr lang="en-US" dirty="0" err="1" smtClean="0"/>
              <a:t>Rohrs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79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 vs. core division of labor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Core: </a:t>
            </a:r>
            <a:r>
              <a:rPr lang="en-US" dirty="0"/>
              <a:t>b</a:t>
            </a:r>
            <a:r>
              <a:rPr lang="en-US" dirty="0" smtClean="0"/>
              <a:t>est-effort packet delivery</a:t>
            </a:r>
          </a:p>
          <a:p>
            <a:endParaRPr lang="en-US" dirty="0" smtClean="0"/>
          </a:p>
          <a:p>
            <a:r>
              <a:rPr lang="en-US" dirty="0" smtClean="0"/>
              <a:t>Edge: end-to-end guarantees to applications</a:t>
            </a:r>
          </a:p>
          <a:p>
            <a:pPr lvl="1"/>
            <a:r>
              <a:rPr lang="en-US" i="1" dirty="0" smtClean="0"/>
              <a:t>Transport</a:t>
            </a:r>
            <a:r>
              <a:rPr lang="en-US" dirty="0" smtClean="0"/>
              <a:t> should figure out how to use the core effectively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41145" y="4257816"/>
            <a:ext cx="11109709" cy="2306056"/>
            <a:chOff x="563447" y="2411004"/>
            <a:chExt cx="11109709" cy="230605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3208" y="2411004"/>
              <a:ext cx="3459948" cy="2306056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>
              <a:off x="3508223" y="3601517"/>
              <a:ext cx="3974373" cy="1115543"/>
              <a:chOff x="3151779" y="2249903"/>
              <a:chExt cx="3974373" cy="2231085"/>
            </a:xfrm>
          </p:grpSpPr>
          <p:sp>
            <p:nvSpPr>
              <p:cNvPr id="10" name="Cloud 9"/>
              <p:cNvSpPr/>
              <p:nvPr/>
            </p:nvSpPr>
            <p:spPr>
              <a:xfrm>
                <a:off x="3151779" y="2249903"/>
                <a:ext cx="3974373" cy="2231085"/>
              </a:xfrm>
              <a:prstGeom prst="cloud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466508" y="2787861"/>
                <a:ext cx="3371278" cy="492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dirty="0"/>
                  <a:t>The Internet</a:t>
                </a:r>
              </a:p>
            </p:txBody>
          </p:sp>
        </p:grp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447" y="3345273"/>
              <a:ext cx="1548282" cy="1371787"/>
            </a:xfrm>
            <a:prstGeom prst="rect">
              <a:avLst/>
            </a:prstGeom>
          </p:spPr>
        </p:pic>
        <p:cxnSp>
          <p:nvCxnSpPr>
            <p:cNvPr id="8" name="Straight Connector 7"/>
            <p:cNvCxnSpPr>
              <a:cxnSpLocks/>
            </p:cNvCxnSpPr>
            <p:nvPr/>
          </p:nvCxnSpPr>
          <p:spPr>
            <a:xfrm flipH="1" flipV="1">
              <a:off x="2196325" y="4113900"/>
              <a:ext cx="1311898" cy="281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cxnSpLocks/>
            </p:cNvCxnSpPr>
            <p:nvPr/>
          </p:nvCxnSpPr>
          <p:spPr>
            <a:xfrm flipV="1">
              <a:off x="7475839" y="4098007"/>
              <a:ext cx="722129" cy="1691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/>
          <p:cNvCxnSpPr/>
          <p:nvPr/>
        </p:nvCxnSpPr>
        <p:spPr>
          <a:xfrm flipH="1">
            <a:off x="2755818" y="4808481"/>
            <a:ext cx="26375" cy="1817654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7775023" y="4808481"/>
            <a:ext cx="26375" cy="1817654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7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86237"/>
            <a:ext cx="10515600" cy="2414588"/>
          </a:xfrm>
        </p:spPr>
        <p:txBody>
          <a:bodyPr>
            <a:normAutofit/>
          </a:bodyPr>
          <a:lstStyle/>
          <a:p>
            <a:r>
              <a:rPr lang="en-US" dirty="0" smtClean="0"/>
              <a:t>An explicit control system running in the network</a:t>
            </a:r>
          </a:p>
          <a:p>
            <a:pPr lvl="1"/>
            <a:r>
              <a:rPr lang="en-US" dirty="0" smtClean="0"/>
              <a:t>Give direct, </a:t>
            </a:r>
            <a:r>
              <a:rPr lang="en-US" i="1" dirty="0" smtClean="0"/>
              <a:t>multi-bit</a:t>
            </a:r>
            <a:r>
              <a:rPr lang="en-US" dirty="0" smtClean="0"/>
              <a:t> feedback on transmission windows/rates to endpoints</a:t>
            </a:r>
          </a:p>
          <a:p>
            <a:pPr lvl="1"/>
            <a:endParaRPr lang="en-US" dirty="0"/>
          </a:p>
          <a:p>
            <a:r>
              <a:rPr lang="en-US" dirty="0" smtClean="0"/>
              <a:t>Separate efficiency control from fairness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751" y="1800223"/>
            <a:ext cx="1876407" cy="11321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453" y="1800223"/>
            <a:ext cx="1876407" cy="11321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59" y="1467913"/>
            <a:ext cx="990670" cy="9906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277031" y="2927655"/>
            <a:ext cx="363028" cy="660913"/>
          </a:xfrm>
          <a:prstGeom prst="rect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900789" y="2922889"/>
            <a:ext cx="363028" cy="660913"/>
          </a:xfrm>
          <a:prstGeom prst="rect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524545" y="2932413"/>
            <a:ext cx="363028" cy="651389"/>
          </a:xfrm>
          <a:prstGeom prst="rect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470" y="1780542"/>
            <a:ext cx="1571571" cy="93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grpSp>
        <p:nvGrpSpPr>
          <p:cNvPr id="18" name="Group 17"/>
          <p:cNvGrpSpPr/>
          <p:nvPr/>
        </p:nvGrpSpPr>
        <p:grpSpPr>
          <a:xfrm>
            <a:off x="5526395" y="2667403"/>
            <a:ext cx="2248025" cy="687657"/>
            <a:chOff x="7250905" y="2583511"/>
            <a:chExt cx="3064670" cy="100948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7250906" y="2583511"/>
              <a:ext cx="306466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250905" y="3586163"/>
              <a:ext cx="306466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10287001" y="2587151"/>
              <a:ext cx="0" cy="10058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/>
          <p:cNvSpPr/>
          <p:nvPr/>
        </p:nvSpPr>
        <p:spPr>
          <a:xfrm>
            <a:off x="6595154" y="2671765"/>
            <a:ext cx="440024" cy="66091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039812" y="2668958"/>
            <a:ext cx="313612" cy="66091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271811" y="2678450"/>
            <a:ext cx="318709" cy="63491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365760" y="2670101"/>
            <a:ext cx="363028" cy="66091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890501" y="349957"/>
            <a:ext cx="296787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Helvetica" charset="0"/>
                <a:ea typeface="Helvetica" charset="0"/>
                <a:cs typeface="Helvetica" charset="0"/>
              </a:rPr>
              <a:t>Use window X.</a:t>
            </a: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859359" y="857568"/>
            <a:ext cx="363028" cy="660913"/>
          </a:xfrm>
          <a:prstGeom prst="rect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Callout 28"/>
          <p:cNvSpPr/>
          <p:nvPr/>
        </p:nvSpPr>
        <p:spPr>
          <a:xfrm>
            <a:off x="6446078" y="151323"/>
            <a:ext cx="3412297" cy="1580931"/>
          </a:xfrm>
          <a:prstGeom prst="wedgeEllipseCallout">
            <a:avLst>
              <a:gd name="adj1" fmla="val -48049"/>
              <a:gd name="adj2" fmla="val 49523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9733647" y="3242477"/>
            <a:ext cx="159111" cy="66091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 flipH="1" flipV="1">
            <a:off x="8842686" y="2762383"/>
            <a:ext cx="117201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smtClean="0">
                <a:latin typeface="Helvetica" charset="0"/>
                <a:ea typeface="Helvetica" charset="0"/>
                <a:cs typeface="Helvetica" charset="0"/>
              </a:rPr>
              <a:t>X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728788" y="3711514"/>
            <a:ext cx="153096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latin typeface="Helvetica" charset="0"/>
                <a:ea typeface="Helvetica" charset="0"/>
                <a:cs typeface="Helvetica" charset="0"/>
              </a:rPr>
              <a:t>ACK</a:t>
            </a:r>
            <a:endParaRPr lang="en-US" sz="2600" b="1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7272803" y="3636592"/>
            <a:ext cx="2336700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64006" y="1182084"/>
            <a:ext cx="197762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Helvetica" charset="0"/>
                <a:ea typeface="Helvetica" charset="0"/>
                <a:cs typeface="Helvetica" charset="0"/>
              </a:rPr>
              <a:t>I will use window X.</a:t>
            </a: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5" name="Oval Callout 34"/>
          <p:cNvSpPr/>
          <p:nvPr/>
        </p:nvSpPr>
        <p:spPr>
          <a:xfrm>
            <a:off x="3161860" y="1047077"/>
            <a:ext cx="2354231" cy="1224412"/>
          </a:xfrm>
          <a:prstGeom prst="wedgeEllipseCallout">
            <a:avLst>
              <a:gd name="adj1" fmla="val -49727"/>
              <a:gd name="adj2" fmla="val 70527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10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animBg="1"/>
      <p:bldP spid="29" grpId="0" animBg="1"/>
      <p:bldP spid="30" grpId="0" animBg="1"/>
      <p:bldP spid="31" grpId="0"/>
      <p:bldP spid="32" grpId="0"/>
      <p:bldP spid="34" grpId="0"/>
      <p:bldP spid="3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XCP efficiency control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645116"/>
            <a:ext cx="10515600" cy="1531845"/>
          </a:xfrm>
        </p:spPr>
        <p:txBody>
          <a:bodyPr/>
          <a:lstStyle/>
          <a:p>
            <a:r>
              <a:rPr lang="en-US" dirty="0" smtClean="0"/>
              <a:t>Sender (roughly): </a:t>
            </a:r>
            <a:r>
              <a:rPr lang="en-US" dirty="0" err="1" smtClean="0"/>
              <a:t>cwnd</a:t>
            </a:r>
            <a:r>
              <a:rPr lang="en-US" dirty="0" smtClean="0"/>
              <a:t> = </a:t>
            </a:r>
            <a:r>
              <a:rPr lang="en-US" dirty="0" err="1" smtClean="0"/>
              <a:t>cwnd</a:t>
            </a:r>
            <a:r>
              <a:rPr lang="en-US" dirty="0" smtClean="0"/>
              <a:t>  + </a:t>
            </a:r>
          </a:p>
          <a:p>
            <a:endParaRPr lang="en-US" dirty="0" smtClean="0"/>
          </a:p>
          <a:p>
            <a:r>
              <a:rPr lang="en-US" dirty="0" smtClean="0"/>
              <a:t>Why do you need both terms of this equation?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913" y="1825530"/>
            <a:ext cx="8589962" cy="13716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33967" y="3464557"/>
            <a:ext cx="3200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Helvetica" charset="0"/>
                <a:ea typeface="Helvetica" charset="0"/>
                <a:cs typeface="Helvetica" charset="0"/>
              </a:rPr>
              <a:t>Spare bandwidth</a:t>
            </a: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53400" y="3464557"/>
            <a:ext cx="3200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Helvetica" charset="0"/>
                <a:ea typeface="Helvetica" charset="0"/>
                <a:cs typeface="Helvetica" charset="0"/>
              </a:rPr>
              <a:t>Persistent queue</a:t>
            </a: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" name="Left Brace 6"/>
          <p:cNvSpPr/>
          <p:nvPr/>
        </p:nvSpPr>
        <p:spPr>
          <a:xfrm rot="16200000">
            <a:off x="6280865" y="2857417"/>
            <a:ext cx="475618" cy="750095"/>
          </a:xfrm>
          <a:prstGeom prst="lef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 rot="16200000">
            <a:off x="9453564" y="2742244"/>
            <a:ext cx="469902" cy="974723"/>
          </a:xfrm>
          <a:prstGeom prst="lef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591" y="4587964"/>
            <a:ext cx="675719" cy="61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3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XCP fairness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       &gt;  0, increase in throughput of all flows must be the same</a:t>
            </a:r>
          </a:p>
          <a:p>
            <a:endParaRPr lang="en-US" dirty="0" smtClean="0"/>
          </a:p>
          <a:p>
            <a:r>
              <a:rPr lang="en-US" dirty="0" smtClean="0"/>
              <a:t>If        &lt;  0, decrease in throughput must be proportional to a flow’s current throughput</a:t>
            </a:r>
          </a:p>
          <a:p>
            <a:endParaRPr lang="en-US" dirty="0"/>
          </a:p>
          <a:p>
            <a:r>
              <a:rPr lang="en-US" dirty="0" smtClean="0"/>
              <a:t>Bandwidth shuffling: if too close to convergence, perturb by adding a small window to over-utilize the link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66" y="1747840"/>
            <a:ext cx="675719" cy="6166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377" y="2757624"/>
            <a:ext cx="675719" cy="61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64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of XCP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5610"/>
            <a:ext cx="11120438" cy="5032376"/>
          </a:xfrm>
        </p:spPr>
        <p:txBody>
          <a:bodyPr>
            <a:normAutofit/>
          </a:bodyPr>
          <a:lstStyle/>
          <a:p>
            <a:r>
              <a:rPr lang="en-US" dirty="0" smtClean="0"/>
              <a:t>What window increase/decrease rules are used by XCP?</a:t>
            </a:r>
          </a:p>
          <a:p>
            <a:pPr lvl="1"/>
            <a:r>
              <a:rPr lang="en-US" dirty="0" smtClean="0"/>
              <a:t>Is it fair?</a:t>
            </a:r>
          </a:p>
          <a:p>
            <a:r>
              <a:rPr lang="en-US" dirty="0" smtClean="0"/>
              <a:t>Why couldn’t you separate efficiency &amp; fairness in TCP New Reno?</a:t>
            </a:r>
          </a:p>
          <a:p>
            <a:pPr lvl="1"/>
            <a:r>
              <a:rPr lang="en-US" dirty="0" smtClean="0"/>
              <a:t>Is generating multi-bit feedback harder than binary?</a:t>
            </a:r>
          </a:p>
          <a:p>
            <a:pPr lvl="1"/>
            <a:r>
              <a:rPr lang="en-US" dirty="0" smtClean="0"/>
              <a:t>What about the end-to-end argument?</a:t>
            </a:r>
          </a:p>
          <a:p>
            <a:r>
              <a:rPr lang="en-US" dirty="0" smtClean="0"/>
              <a:t>Deployment concerns?</a:t>
            </a:r>
          </a:p>
          <a:p>
            <a:pPr lvl="1"/>
            <a:r>
              <a:rPr lang="en-US" dirty="0" smtClean="0"/>
              <a:t>Ensuring control loop runs at every bottleneck router?</a:t>
            </a:r>
          </a:p>
          <a:p>
            <a:pPr lvl="1"/>
            <a:r>
              <a:rPr lang="en-US" dirty="0" smtClean="0"/>
              <a:t>Selfish or rogue endpoints?</a:t>
            </a:r>
          </a:p>
          <a:p>
            <a:r>
              <a:rPr lang="en-US" dirty="0" smtClean="0"/>
              <a:t>Should you necessarily push queue size to zero?</a:t>
            </a:r>
          </a:p>
          <a:p>
            <a:pPr lvl="1"/>
            <a:r>
              <a:rPr lang="en-US" dirty="0" smtClean="0"/>
              <a:t>Is it always possible to keep the pipe full?</a:t>
            </a:r>
          </a:p>
          <a:p>
            <a:pPr lvl="1"/>
            <a:r>
              <a:rPr lang="en-US" dirty="0" smtClean="0"/>
              <a:t>How to </a:t>
            </a:r>
            <a:r>
              <a:rPr lang="en-US" dirty="0"/>
              <a:t>a</a:t>
            </a:r>
            <a:r>
              <a:rPr lang="en-US" dirty="0" smtClean="0"/>
              <a:t>ccommodate noise in measurements or window sizes?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51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Some questions to think about</a:t>
            </a:r>
            <a:r>
              <a:rPr lang="is-IS" altLang="x-none" dirty="0" smtClean="0"/>
              <a:t>…</a:t>
            </a:r>
            <a:endParaRPr lang="en-US" altLang="x-none" dirty="0"/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 smtClean="0"/>
              <a:t>What should networks provide as feedback for endpoints?</a:t>
            </a:r>
          </a:p>
          <a:p>
            <a:r>
              <a:rPr lang="en-US" altLang="x-none" dirty="0" smtClean="0"/>
              <a:t>Should the network operate at the cliff, the knee, or elsewhere?</a:t>
            </a:r>
          </a:p>
          <a:p>
            <a:r>
              <a:rPr lang="en-US" altLang="x-none" dirty="0" smtClean="0"/>
              <a:t>What </a:t>
            </a:r>
            <a:r>
              <a:rPr lang="en-US" altLang="x-none" dirty="0"/>
              <a:t>is a good definition of fairness</a:t>
            </a:r>
            <a:r>
              <a:rPr lang="en-US" altLang="x-none" dirty="0" smtClean="0"/>
              <a:t>? Take into account:</a:t>
            </a:r>
          </a:p>
          <a:p>
            <a:pPr lvl="1"/>
            <a:r>
              <a:rPr lang="en-US" altLang="x-none" dirty="0" smtClean="0"/>
              <a:t>Demands? Usage of multiple resources? App goals?</a:t>
            </a:r>
            <a:endParaRPr lang="en-US" altLang="x-none" dirty="0"/>
          </a:p>
          <a:p>
            <a:r>
              <a:rPr lang="en-US" altLang="x-none" dirty="0"/>
              <a:t>What about hosts who cheat to hog resources?</a:t>
            </a:r>
          </a:p>
          <a:p>
            <a:pPr lvl="1"/>
            <a:r>
              <a:rPr lang="en-US" altLang="x-none" dirty="0"/>
              <a:t>How to detect cheating?  How to prevent/punish?</a:t>
            </a:r>
          </a:p>
          <a:p>
            <a:r>
              <a:rPr lang="en-US" altLang="x-none" dirty="0"/>
              <a:t>What about wireless networks?</a:t>
            </a:r>
          </a:p>
          <a:p>
            <a:pPr lvl="1"/>
            <a:r>
              <a:rPr lang="en-US" altLang="x-none" dirty="0" smtClean="0"/>
              <a:t>Loss </a:t>
            </a:r>
            <a:r>
              <a:rPr lang="en-US" altLang="x-none" dirty="0"/>
              <a:t>caused by interference, not just </a:t>
            </a:r>
            <a:r>
              <a:rPr lang="en-US" altLang="x-none" dirty="0" smtClean="0"/>
              <a:t>congestion</a:t>
            </a:r>
          </a:p>
          <a:p>
            <a:pPr lvl="1"/>
            <a:r>
              <a:rPr lang="en-US" altLang="x-none" dirty="0"/>
              <a:t>Difficulty of detecting collisions (due to fading</a:t>
            </a:r>
            <a:r>
              <a:rPr lang="en-US" altLang="x-none" dirty="0" smtClean="0"/>
              <a:t>)</a:t>
            </a:r>
            <a:endParaRPr lang="en-US" altLang="x-none" dirty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DB1EF84-C4FC-F943-B06F-673DF13BE76F}" type="slidenum">
              <a:rPr lang="en-US" altLang="x-none" sz="1400" b="0">
                <a:latin typeface="Times New Roman" charset="0"/>
              </a:rPr>
              <a:pPr eaLnBrk="1" hangingPunct="1"/>
              <a:t>34</a:t>
            </a:fld>
            <a:endParaRPr lang="en-US" altLang="x-none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84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8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Proposition 1 from [Chiu and Jain </a:t>
            </a:r>
            <a:r>
              <a:rPr lang="uk-UA" dirty="0" smtClean="0"/>
              <a:t>’</a:t>
            </a:r>
            <a:r>
              <a:rPr lang="en-US" dirty="0" smtClean="0"/>
              <a:t>89]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satisfy the requirements of distributed convergence to efficiency and fairness without truncation,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linear decrease policy should be </a:t>
            </a:r>
            <a:r>
              <a:rPr lang="en-US" dirty="0" smtClean="0"/>
              <a:t>multiplicative, and</a:t>
            </a:r>
          </a:p>
          <a:p>
            <a:r>
              <a:rPr lang="en-US" dirty="0" smtClean="0"/>
              <a:t>the </a:t>
            </a:r>
            <a:r>
              <a:rPr lang="en-US" dirty="0"/>
              <a:t>linear increase policy should always have an additive component, and </a:t>
            </a:r>
            <a:endParaRPr lang="en-US" dirty="0" smtClean="0"/>
          </a:p>
          <a:p>
            <a:r>
              <a:rPr lang="en-US" dirty="0" smtClean="0"/>
              <a:t>optionally </a:t>
            </a:r>
            <a:r>
              <a:rPr lang="en-US" dirty="0"/>
              <a:t>it may have a multiplicative component with the coefficient no less than one.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5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59C98-4A79-8547-9562-56CFF22E8B3C}" type="slidenum">
              <a:rPr lang="en-US" altLang="x-none"/>
              <a:pPr/>
              <a:t>38</a:t>
            </a:fld>
            <a:endParaRPr lang="en-US" altLang="x-none"/>
          </a:p>
        </p:txBody>
      </p:sp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Fast Retransmit</a:t>
            </a:r>
          </a:p>
        </p:txBody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828800"/>
            <a:ext cx="3581400" cy="4267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x-none" sz="2000"/>
              <a:t>Don’t wait for window to drain</a:t>
            </a:r>
          </a:p>
          <a:p>
            <a:pPr>
              <a:lnSpc>
                <a:spcPct val="80000"/>
              </a:lnSpc>
            </a:pPr>
            <a:r>
              <a:rPr lang="en-US" altLang="x-none" sz="2000"/>
              <a:t>Resend a segment after 3 duplicate ACKs</a:t>
            </a:r>
          </a:p>
          <a:p>
            <a:pPr lvl="1">
              <a:lnSpc>
                <a:spcPct val="80000"/>
              </a:lnSpc>
            </a:pPr>
            <a:r>
              <a:rPr lang="en-US" altLang="x-none" sz="1800"/>
              <a:t>remember a duplicate ACK means that an out-of sequence segment was received</a:t>
            </a:r>
          </a:p>
          <a:p>
            <a:pPr lvl="1">
              <a:lnSpc>
                <a:spcPct val="80000"/>
              </a:lnSpc>
            </a:pPr>
            <a:endParaRPr lang="en-US" altLang="x-none" sz="1800"/>
          </a:p>
          <a:p>
            <a:pPr>
              <a:lnSpc>
                <a:spcPct val="80000"/>
              </a:lnSpc>
            </a:pPr>
            <a:r>
              <a:rPr lang="en-US" altLang="x-none" sz="2000"/>
              <a:t>Notes: </a:t>
            </a:r>
          </a:p>
          <a:p>
            <a:pPr lvl="1">
              <a:lnSpc>
                <a:spcPct val="80000"/>
              </a:lnSpc>
            </a:pPr>
            <a:r>
              <a:rPr lang="en-US" altLang="x-none" sz="1800"/>
              <a:t>duplicate ACKs due to packet reordering</a:t>
            </a:r>
          </a:p>
          <a:p>
            <a:pPr lvl="2">
              <a:lnSpc>
                <a:spcPct val="80000"/>
              </a:lnSpc>
            </a:pPr>
            <a:r>
              <a:rPr lang="en-US" altLang="x-none" sz="1800"/>
              <a:t>why reordering?</a:t>
            </a:r>
          </a:p>
          <a:p>
            <a:pPr lvl="1">
              <a:lnSpc>
                <a:spcPct val="80000"/>
              </a:lnSpc>
            </a:pPr>
            <a:r>
              <a:rPr lang="en-US" altLang="x-none" sz="1800"/>
              <a:t>iwindow may be too small to get duplicate ACKs</a:t>
            </a:r>
          </a:p>
        </p:txBody>
      </p:sp>
      <p:sp>
        <p:nvSpPr>
          <p:cNvPr id="490500" name="Line 4"/>
          <p:cNvSpPr>
            <a:spLocks noChangeShapeType="1"/>
          </p:cNvSpPr>
          <p:nvPr/>
        </p:nvSpPr>
        <p:spPr bwMode="auto">
          <a:xfrm flipH="1">
            <a:off x="6400800" y="1828800"/>
            <a:ext cx="0" cy="3733800"/>
          </a:xfrm>
          <a:prstGeom prst="line">
            <a:avLst/>
          </a:prstGeom>
          <a:noFill/>
          <a:ln w="63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0502" name="Line 6"/>
          <p:cNvSpPr>
            <a:spLocks noChangeShapeType="1"/>
          </p:cNvSpPr>
          <p:nvPr/>
        </p:nvSpPr>
        <p:spPr bwMode="auto">
          <a:xfrm flipH="1">
            <a:off x="10072688" y="1828801"/>
            <a:ext cx="19050" cy="3743325"/>
          </a:xfrm>
          <a:prstGeom prst="line">
            <a:avLst/>
          </a:prstGeom>
          <a:noFill/>
          <a:ln w="63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90544" name="Group 48"/>
          <p:cNvGrpSpPr>
            <a:grpSpLocks/>
          </p:cNvGrpSpPr>
          <p:nvPr/>
        </p:nvGrpSpPr>
        <p:grpSpPr bwMode="auto">
          <a:xfrm>
            <a:off x="6432550" y="2249489"/>
            <a:ext cx="3659188" cy="307975"/>
            <a:chOff x="3092" y="1417"/>
            <a:chExt cx="2305" cy="194"/>
          </a:xfrm>
        </p:grpSpPr>
        <p:sp>
          <p:nvSpPr>
            <p:cNvPr id="490505" name="Line 9"/>
            <p:cNvSpPr>
              <a:spLocks noChangeShapeType="1"/>
            </p:cNvSpPr>
            <p:nvPr/>
          </p:nvSpPr>
          <p:spPr bwMode="auto">
            <a:xfrm flipV="1">
              <a:off x="3127" y="1417"/>
              <a:ext cx="2270" cy="175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0506" name="Freeform 10"/>
            <p:cNvSpPr>
              <a:spLocks/>
            </p:cNvSpPr>
            <p:nvPr/>
          </p:nvSpPr>
          <p:spPr bwMode="auto">
            <a:xfrm>
              <a:off x="3092" y="1572"/>
              <a:ext cx="42" cy="39"/>
            </a:xfrm>
            <a:custGeom>
              <a:avLst/>
              <a:gdLst>
                <a:gd name="T0" fmla="*/ 38 w 42"/>
                <a:gd name="T1" fmla="*/ 0 h 39"/>
                <a:gd name="T2" fmla="*/ 0 w 42"/>
                <a:gd name="T3" fmla="*/ 22 h 39"/>
                <a:gd name="T4" fmla="*/ 42 w 42"/>
                <a:gd name="T5" fmla="*/ 39 h 39"/>
                <a:gd name="T6" fmla="*/ 38 w 42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39">
                  <a:moveTo>
                    <a:pt x="38" y="0"/>
                  </a:moveTo>
                  <a:lnTo>
                    <a:pt x="0" y="22"/>
                  </a:lnTo>
                  <a:lnTo>
                    <a:pt x="42" y="39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0507" name="Rectangle 11"/>
          <p:cNvSpPr>
            <a:spLocks noChangeArrowheads="1"/>
          </p:cNvSpPr>
          <p:nvPr/>
        </p:nvSpPr>
        <p:spPr bwMode="auto">
          <a:xfrm rot="21300000">
            <a:off x="6895672" y="2284949"/>
            <a:ext cx="36439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x-none" sz="1200">
                <a:solidFill>
                  <a:srgbClr val="0000FF"/>
                </a:solidFill>
              </a:rPr>
              <a:t>ACK 2</a:t>
            </a:r>
            <a:endParaRPr lang="en-US" altLang="x-none" sz="1200"/>
          </a:p>
        </p:txBody>
      </p:sp>
      <p:grpSp>
        <p:nvGrpSpPr>
          <p:cNvPr id="490508" name="Group 12"/>
          <p:cNvGrpSpPr>
            <a:grpSpLocks/>
          </p:cNvGrpSpPr>
          <p:nvPr/>
        </p:nvGrpSpPr>
        <p:grpSpPr bwMode="auto">
          <a:xfrm>
            <a:off x="5486400" y="1847851"/>
            <a:ext cx="4605338" cy="301625"/>
            <a:chOff x="2425" y="1153"/>
            <a:chExt cx="2901" cy="190"/>
          </a:xfrm>
        </p:grpSpPr>
        <p:sp>
          <p:nvSpPr>
            <p:cNvPr id="490509" name="Line 13"/>
            <p:cNvSpPr>
              <a:spLocks noChangeShapeType="1"/>
            </p:cNvSpPr>
            <p:nvPr/>
          </p:nvSpPr>
          <p:spPr bwMode="auto">
            <a:xfrm>
              <a:off x="3021" y="1229"/>
              <a:ext cx="2256" cy="86"/>
            </a:xfrm>
            <a:prstGeom prst="line">
              <a:avLst/>
            </a:prstGeom>
            <a:noFill/>
            <a:ln w="1746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0510" name="Freeform 14"/>
            <p:cNvSpPr>
              <a:spLocks/>
            </p:cNvSpPr>
            <p:nvPr/>
          </p:nvSpPr>
          <p:spPr bwMode="auto">
            <a:xfrm>
              <a:off x="5269" y="1289"/>
              <a:ext cx="57" cy="54"/>
            </a:xfrm>
            <a:custGeom>
              <a:avLst/>
              <a:gdLst>
                <a:gd name="T0" fmla="*/ 3 w 57"/>
                <a:gd name="T1" fmla="*/ 0 h 54"/>
                <a:gd name="T2" fmla="*/ 57 w 57"/>
                <a:gd name="T3" fmla="*/ 29 h 54"/>
                <a:gd name="T4" fmla="*/ 0 w 57"/>
                <a:gd name="T5" fmla="*/ 54 h 54"/>
                <a:gd name="T6" fmla="*/ 3 w 57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4">
                  <a:moveTo>
                    <a:pt x="3" y="0"/>
                  </a:moveTo>
                  <a:lnTo>
                    <a:pt x="57" y="29"/>
                  </a:lnTo>
                  <a:lnTo>
                    <a:pt x="0" y="54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0511" name="Rectangle 15"/>
            <p:cNvSpPr>
              <a:spLocks noChangeArrowheads="1"/>
            </p:cNvSpPr>
            <p:nvPr/>
          </p:nvSpPr>
          <p:spPr bwMode="auto">
            <a:xfrm rot="120000">
              <a:off x="4025" y="1153"/>
              <a:ext cx="38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x-none" sz="1100" b="1">
                  <a:solidFill>
                    <a:srgbClr val="0000FF"/>
                  </a:solidFill>
                </a:rPr>
                <a:t>segment 1</a:t>
              </a:r>
              <a:endParaRPr lang="en-US" altLang="x-none" sz="1600"/>
            </a:p>
          </p:txBody>
        </p:sp>
        <p:sp>
          <p:nvSpPr>
            <p:cNvPr id="490512" name="Rectangle 16"/>
            <p:cNvSpPr>
              <a:spLocks noChangeArrowheads="1"/>
            </p:cNvSpPr>
            <p:nvPr/>
          </p:nvSpPr>
          <p:spPr bwMode="auto">
            <a:xfrm>
              <a:off x="2425" y="1172"/>
              <a:ext cx="446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x-none" sz="1500" b="1">
                  <a:solidFill>
                    <a:srgbClr val="FF0000"/>
                  </a:solidFill>
                </a:rPr>
                <a:t>cwnd = 1</a:t>
              </a:r>
              <a:endParaRPr lang="en-US" altLang="x-none" sz="1600"/>
            </a:p>
          </p:txBody>
        </p:sp>
      </p:grpSp>
      <p:sp>
        <p:nvSpPr>
          <p:cNvPr id="490513" name="Rectangle 17"/>
          <p:cNvSpPr>
            <a:spLocks noChangeArrowheads="1"/>
          </p:cNvSpPr>
          <p:nvPr/>
        </p:nvSpPr>
        <p:spPr bwMode="auto">
          <a:xfrm>
            <a:off x="5486401" y="2511425"/>
            <a:ext cx="70852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x-none" sz="1500" b="1">
                <a:solidFill>
                  <a:srgbClr val="FF0000"/>
                </a:solidFill>
              </a:rPr>
              <a:t>cwnd = 2</a:t>
            </a:r>
            <a:endParaRPr lang="en-US" altLang="x-none" sz="1600"/>
          </a:p>
        </p:txBody>
      </p:sp>
      <p:sp>
        <p:nvSpPr>
          <p:cNvPr id="490515" name="Freeform 19"/>
          <p:cNvSpPr>
            <a:spLocks/>
          </p:cNvSpPr>
          <p:nvPr/>
        </p:nvSpPr>
        <p:spPr bwMode="auto">
          <a:xfrm>
            <a:off x="10018714" y="2970214"/>
            <a:ext cx="90487" cy="84137"/>
          </a:xfrm>
          <a:custGeom>
            <a:avLst/>
            <a:gdLst>
              <a:gd name="T0" fmla="*/ 3 w 57"/>
              <a:gd name="T1" fmla="*/ 0 h 53"/>
              <a:gd name="T2" fmla="*/ 57 w 57"/>
              <a:gd name="T3" fmla="*/ 28 h 53"/>
              <a:gd name="T4" fmla="*/ 0 w 57"/>
              <a:gd name="T5" fmla="*/ 53 h 53"/>
              <a:gd name="T6" fmla="*/ 3 w 57"/>
              <a:gd name="T7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" h="53">
                <a:moveTo>
                  <a:pt x="3" y="0"/>
                </a:moveTo>
                <a:lnTo>
                  <a:pt x="57" y="28"/>
                </a:lnTo>
                <a:lnTo>
                  <a:pt x="0" y="53"/>
                </a:lnTo>
                <a:lnTo>
                  <a:pt x="3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0516" name="Line 20"/>
          <p:cNvSpPr>
            <a:spLocks noChangeShapeType="1"/>
          </p:cNvSpPr>
          <p:nvPr/>
        </p:nvSpPr>
        <p:spPr bwMode="auto">
          <a:xfrm>
            <a:off x="6450014" y="2662238"/>
            <a:ext cx="3582987" cy="139700"/>
          </a:xfrm>
          <a:prstGeom prst="line">
            <a:avLst/>
          </a:prstGeom>
          <a:noFill/>
          <a:ln w="17463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0517" name="Freeform 21"/>
          <p:cNvSpPr>
            <a:spLocks/>
          </p:cNvSpPr>
          <p:nvPr/>
        </p:nvSpPr>
        <p:spPr bwMode="auto">
          <a:xfrm>
            <a:off x="10018714" y="2757489"/>
            <a:ext cx="90487" cy="85725"/>
          </a:xfrm>
          <a:custGeom>
            <a:avLst/>
            <a:gdLst>
              <a:gd name="T0" fmla="*/ 3 w 57"/>
              <a:gd name="T1" fmla="*/ 0 h 54"/>
              <a:gd name="T2" fmla="*/ 57 w 57"/>
              <a:gd name="T3" fmla="*/ 29 h 54"/>
              <a:gd name="T4" fmla="*/ 0 w 57"/>
              <a:gd name="T5" fmla="*/ 54 h 54"/>
              <a:gd name="T6" fmla="*/ 3 w 57"/>
              <a:gd name="T7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" h="54">
                <a:moveTo>
                  <a:pt x="3" y="0"/>
                </a:moveTo>
                <a:lnTo>
                  <a:pt x="57" y="29"/>
                </a:lnTo>
                <a:lnTo>
                  <a:pt x="0" y="54"/>
                </a:lnTo>
                <a:lnTo>
                  <a:pt x="3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0518" name="Rectangle 22"/>
          <p:cNvSpPr>
            <a:spLocks noChangeArrowheads="1"/>
          </p:cNvSpPr>
          <p:nvPr/>
        </p:nvSpPr>
        <p:spPr bwMode="auto">
          <a:xfrm rot="120000">
            <a:off x="7969922" y="2543711"/>
            <a:ext cx="66223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x-none" sz="1200" b="1">
                <a:solidFill>
                  <a:srgbClr val="0000FF"/>
                </a:solidFill>
              </a:rPr>
              <a:t>segment 2</a:t>
            </a:r>
            <a:endParaRPr lang="en-US" altLang="x-none" sz="1200"/>
          </a:p>
        </p:txBody>
      </p:sp>
      <p:sp>
        <p:nvSpPr>
          <p:cNvPr id="490519" name="Line 23"/>
          <p:cNvSpPr>
            <a:spLocks noChangeShapeType="1"/>
          </p:cNvSpPr>
          <p:nvPr/>
        </p:nvSpPr>
        <p:spPr bwMode="auto">
          <a:xfrm>
            <a:off x="6450014" y="2874964"/>
            <a:ext cx="3582987" cy="136525"/>
          </a:xfrm>
          <a:prstGeom prst="line">
            <a:avLst/>
          </a:prstGeom>
          <a:noFill/>
          <a:ln w="17463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0520" name="Rectangle 24"/>
          <p:cNvSpPr>
            <a:spLocks noChangeArrowheads="1"/>
          </p:cNvSpPr>
          <p:nvPr/>
        </p:nvSpPr>
        <p:spPr bwMode="auto">
          <a:xfrm rot="120000">
            <a:off x="7969922" y="2753261"/>
            <a:ext cx="66223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x-none" sz="1200" b="1">
                <a:solidFill>
                  <a:srgbClr val="0000FF"/>
                </a:solidFill>
              </a:rPr>
              <a:t>segment 3</a:t>
            </a:r>
            <a:endParaRPr lang="en-US" altLang="x-none" sz="1200"/>
          </a:p>
        </p:txBody>
      </p:sp>
      <p:sp>
        <p:nvSpPr>
          <p:cNvPr id="490522" name="Line 26"/>
          <p:cNvSpPr>
            <a:spLocks noChangeShapeType="1"/>
          </p:cNvSpPr>
          <p:nvPr/>
        </p:nvSpPr>
        <p:spPr bwMode="auto">
          <a:xfrm flipV="1">
            <a:off x="6507164" y="3224213"/>
            <a:ext cx="3602037" cy="277812"/>
          </a:xfrm>
          <a:prstGeom prst="line">
            <a:avLst/>
          </a:prstGeom>
          <a:noFill/>
          <a:ln w="63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0523" name="Freeform 27"/>
          <p:cNvSpPr>
            <a:spLocks/>
          </p:cNvSpPr>
          <p:nvPr/>
        </p:nvSpPr>
        <p:spPr bwMode="auto">
          <a:xfrm>
            <a:off x="6450014" y="3470276"/>
            <a:ext cx="66675" cy="61913"/>
          </a:xfrm>
          <a:custGeom>
            <a:avLst/>
            <a:gdLst>
              <a:gd name="T0" fmla="*/ 39 w 42"/>
              <a:gd name="T1" fmla="*/ 0 h 39"/>
              <a:gd name="T2" fmla="*/ 0 w 42"/>
              <a:gd name="T3" fmla="*/ 23 h 39"/>
              <a:gd name="T4" fmla="*/ 42 w 42"/>
              <a:gd name="T5" fmla="*/ 39 h 39"/>
              <a:gd name="T6" fmla="*/ 39 w 42"/>
              <a:gd name="T7" fmla="*/ 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2" h="39">
                <a:moveTo>
                  <a:pt x="39" y="0"/>
                </a:moveTo>
                <a:lnTo>
                  <a:pt x="0" y="23"/>
                </a:lnTo>
                <a:lnTo>
                  <a:pt x="42" y="39"/>
                </a:lnTo>
                <a:lnTo>
                  <a:pt x="39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0524" name="Rectangle 28"/>
          <p:cNvSpPr>
            <a:spLocks noChangeArrowheads="1"/>
          </p:cNvSpPr>
          <p:nvPr/>
        </p:nvSpPr>
        <p:spPr bwMode="auto">
          <a:xfrm rot="21300000">
            <a:off x="6743272" y="3275549"/>
            <a:ext cx="36439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x-none" sz="1200">
                <a:solidFill>
                  <a:srgbClr val="0000FF"/>
                </a:solidFill>
              </a:rPr>
              <a:t>ACK 4</a:t>
            </a:r>
            <a:endParaRPr lang="en-US" altLang="x-none" sz="1200"/>
          </a:p>
        </p:txBody>
      </p:sp>
      <p:sp>
        <p:nvSpPr>
          <p:cNvPr id="490525" name="Rectangle 29"/>
          <p:cNvSpPr>
            <a:spLocks noChangeArrowheads="1"/>
          </p:cNvSpPr>
          <p:nvPr/>
        </p:nvSpPr>
        <p:spPr bwMode="auto">
          <a:xfrm>
            <a:off x="5486401" y="3424238"/>
            <a:ext cx="70852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x-none" sz="1500" b="1">
                <a:solidFill>
                  <a:srgbClr val="FF0000"/>
                </a:solidFill>
              </a:rPr>
              <a:t>cwnd = 4</a:t>
            </a:r>
            <a:endParaRPr lang="en-US" altLang="x-none" sz="1600"/>
          </a:p>
        </p:txBody>
      </p:sp>
      <p:sp>
        <p:nvSpPr>
          <p:cNvPr id="490527" name="Rectangle 31"/>
          <p:cNvSpPr>
            <a:spLocks noChangeArrowheads="1"/>
          </p:cNvSpPr>
          <p:nvPr/>
        </p:nvSpPr>
        <p:spPr bwMode="auto">
          <a:xfrm rot="120000">
            <a:off x="7969922" y="3527961"/>
            <a:ext cx="66223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x-none" sz="1200" b="1">
                <a:solidFill>
                  <a:srgbClr val="0000FF"/>
                </a:solidFill>
              </a:rPr>
              <a:t>segment 4</a:t>
            </a:r>
            <a:endParaRPr lang="en-US" altLang="x-none" sz="1200"/>
          </a:p>
        </p:txBody>
      </p:sp>
      <p:sp>
        <p:nvSpPr>
          <p:cNvPr id="490528" name="Line 32"/>
          <p:cNvSpPr>
            <a:spLocks noChangeShapeType="1"/>
          </p:cNvSpPr>
          <p:nvPr/>
        </p:nvSpPr>
        <p:spPr bwMode="auto">
          <a:xfrm>
            <a:off x="6450013" y="3646489"/>
            <a:ext cx="2544762" cy="109537"/>
          </a:xfrm>
          <a:prstGeom prst="line">
            <a:avLst/>
          </a:prstGeom>
          <a:noFill/>
          <a:ln w="17463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0530" name="Line 34"/>
          <p:cNvSpPr>
            <a:spLocks noChangeShapeType="1"/>
          </p:cNvSpPr>
          <p:nvPr/>
        </p:nvSpPr>
        <p:spPr bwMode="auto">
          <a:xfrm>
            <a:off x="6450014" y="3859214"/>
            <a:ext cx="3582987" cy="136525"/>
          </a:xfrm>
          <a:prstGeom prst="line">
            <a:avLst/>
          </a:prstGeom>
          <a:noFill/>
          <a:ln w="17463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0531" name="Freeform 35"/>
          <p:cNvSpPr>
            <a:spLocks/>
          </p:cNvSpPr>
          <p:nvPr/>
        </p:nvSpPr>
        <p:spPr bwMode="auto">
          <a:xfrm>
            <a:off x="10018714" y="3954464"/>
            <a:ext cx="90487" cy="84137"/>
          </a:xfrm>
          <a:custGeom>
            <a:avLst/>
            <a:gdLst>
              <a:gd name="T0" fmla="*/ 3 w 57"/>
              <a:gd name="T1" fmla="*/ 0 h 53"/>
              <a:gd name="T2" fmla="*/ 57 w 57"/>
              <a:gd name="T3" fmla="*/ 28 h 53"/>
              <a:gd name="T4" fmla="*/ 0 w 57"/>
              <a:gd name="T5" fmla="*/ 53 h 53"/>
              <a:gd name="T6" fmla="*/ 3 w 57"/>
              <a:gd name="T7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" h="53">
                <a:moveTo>
                  <a:pt x="3" y="0"/>
                </a:moveTo>
                <a:lnTo>
                  <a:pt x="57" y="28"/>
                </a:lnTo>
                <a:lnTo>
                  <a:pt x="0" y="53"/>
                </a:lnTo>
                <a:lnTo>
                  <a:pt x="3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0532" name="Rectangle 36"/>
          <p:cNvSpPr>
            <a:spLocks noChangeArrowheads="1"/>
          </p:cNvSpPr>
          <p:nvPr/>
        </p:nvSpPr>
        <p:spPr bwMode="auto">
          <a:xfrm rot="120000">
            <a:off x="7969922" y="3737511"/>
            <a:ext cx="66223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x-none" sz="1200" b="1">
                <a:solidFill>
                  <a:srgbClr val="0000FF"/>
                </a:solidFill>
              </a:rPr>
              <a:t>segment 5</a:t>
            </a:r>
            <a:endParaRPr lang="en-US" altLang="x-none" sz="1200"/>
          </a:p>
        </p:txBody>
      </p:sp>
      <p:sp>
        <p:nvSpPr>
          <p:cNvPr id="490533" name="Line 37"/>
          <p:cNvSpPr>
            <a:spLocks noChangeShapeType="1"/>
          </p:cNvSpPr>
          <p:nvPr/>
        </p:nvSpPr>
        <p:spPr bwMode="auto">
          <a:xfrm>
            <a:off x="6450014" y="4068763"/>
            <a:ext cx="3582987" cy="138112"/>
          </a:xfrm>
          <a:prstGeom prst="line">
            <a:avLst/>
          </a:prstGeom>
          <a:noFill/>
          <a:ln w="17463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0534" name="Freeform 38"/>
          <p:cNvSpPr>
            <a:spLocks/>
          </p:cNvSpPr>
          <p:nvPr/>
        </p:nvSpPr>
        <p:spPr bwMode="auto">
          <a:xfrm>
            <a:off x="10018714" y="4164014"/>
            <a:ext cx="90487" cy="84137"/>
          </a:xfrm>
          <a:custGeom>
            <a:avLst/>
            <a:gdLst>
              <a:gd name="T0" fmla="*/ 3 w 57"/>
              <a:gd name="T1" fmla="*/ 0 h 53"/>
              <a:gd name="T2" fmla="*/ 57 w 57"/>
              <a:gd name="T3" fmla="*/ 28 h 53"/>
              <a:gd name="T4" fmla="*/ 0 w 57"/>
              <a:gd name="T5" fmla="*/ 53 h 53"/>
              <a:gd name="T6" fmla="*/ 3 w 57"/>
              <a:gd name="T7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" h="53">
                <a:moveTo>
                  <a:pt x="3" y="0"/>
                </a:moveTo>
                <a:lnTo>
                  <a:pt x="57" y="28"/>
                </a:lnTo>
                <a:lnTo>
                  <a:pt x="0" y="53"/>
                </a:lnTo>
                <a:lnTo>
                  <a:pt x="3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0535" name="Rectangle 39"/>
          <p:cNvSpPr>
            <a:spLocks noChangeArrowheads="1"/>
          </p:cNvSpPr>
          <p:nvPr/>
        </p:nvSpPr>
        <p:spPr bwMode="auto">
          <a:xfrm rot="120000">
            <a:off x="7969922" y="3948649"/>
            <a:ext cx="66223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x-none" sz="1200" b="1">
                <a:solidFill>
                  <a:srgbClr val="0000FF"/>
                </a:solidFill>
              </a:rPr>
              <a:t>segment 6</a:t>
            </a:r>
            <a:endParaRPr lang="en-US" altLang="x-none" sz="1200"/>
          </a:p>
        </p:txBody>
      </p:sp>
      <p:sp>
        <p:nvSpPr>
          <p:cNvPr id="490536" name="Line 40"/>
          <p:cNvSpPr>
            <a:spLocks noChangeShapeType="1"/>
          </p:cNvSpPr>
          <p:nvPr/>
        </p:nvSpPr>
        <p:spPr bwMode="auto">
          <a:xfrm>
            <a:off x="6450014" y="4279901"/>
            <a:ext cx="3582987" cy="136525"/>
          </a:xfrm>
          <a:prstGeom prst="line">
            <a:avLst/>
          </a:prstGeom>
          <a:noFill/>
          <a:ln w="17463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0537" name="Freeform 41"/>
          <p:cNvSpPr>
            <a:spLocks/>
          </p:cNvSpPr>
          <p:nvPr/>
        </p:nvSpPr>
        <p:spPr bwMode="auto">
          <a:xfrm>
            <a:off x="10018714" y="4375151"/>
            <a:ext cx="90487" cy="85725"/>
          </a:xfrm>
          <a:custGeom>
            <a:avLst/>
            <a:gdLst>
              <a:gd name="T0" fmla="*/ 3 w 57"/>
              <a:gd name="T1" fmla="*/ 0 h 54"/>
              <a:gd name="T2" fmla="*/ 57 w 57"/>
              <a:gd name="T3" fmla="*/ 29 h 54"/>
              <a:gd name="T4" fmla="*/ 0 w 57"/>
              <a:gd name="T5" fmla="*/ 54 h 54"/>
              <a:gd name="T6" fmla="*/ 3 w 57"/>
              <a:gd name="T7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" h="54">
                <a:moveTo>
                  <a:pt x="3" y="0"/>
                </a:moveTo>
                <a:lnTo>
                  <a:pt x="57" y="29"/>
                </a:lnTo>
                <a:lnTo>
                  <a:pt x="0" y="54"/>
                </a:lnTo>
                <a:lnTo>
                  <a:pt x="3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0538" name="Rectangle 42"/>
          <p:cNvSpPr>
            <a:spLocks noChangeArrowheads="1"/>
          </p:cNvSpPr>
          <p:nvPr/>
        </p:nvSpPr>
        <p:spPr bwMode="auto">
          <a:xfrm rot="120000">
            <a:off x="7969922" y="4159786"/>
            <a:ext cx="66223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x-none" sz="1200" b="1">
                <a:solidFill>
                  <a:srgbClr val="0000FF"/>
                </a:solidFill>
              </a:rPr>
              <a:t>segment 7</a:t>
            </a:r>
            <a:endParaRPr lang="en-US" altLang="x-none" sz="1200"/>
          </a:p>
        </p:txBody>
      </p:sp>
      <p:grpSp>
        <p:nvGrpSpPr>
          <p:cNvPr id="490545" name="Group 49"/>
          <p:cNvGrpSpPr>
            <a:grpSpLocks/>
          </p:cNvGrpSpPr>
          <p:nvPr/>
        </p:nvGrpSpPr>
        <p:grpSpPr bwMode="auto">
          <a:xfrm>
            <a:off x="6400800" y="2892426"/>
            <a:ext cx="3659188" cy="307975"/>
            <a:chOff x="3092" y="1417"/>
            <a:chExt cx="2305" cy="194"/>
          </a:xfrm>
        </p:grpSpPr>
        <p:sp>
          <p:nvSpPr>
            <p:cNvPr id="490546" name="Line 50"/>
            <p:cNvSpPr>
              <a:spLocks noChangeShapeType="1"/>
            </p:cNvSpPr>
            <p:nvPr/>
          </p:nvSpPr>
          <p:spPr bwMode="auto">
            <a:xfrm flipV="1">
              <a:off x="3127" y="1417"/>
              <a:ext cx="2270" cy="175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0547" name="Freeform 51"/>
            <p:cNvSpPr>
              <a:spLocks/>
            </p:cNvSpPr>
            <p:nvPr/>
          </p:nvSpPr>
          <p:spPr bwMode="auto">
            <a:xfrm>
              <a:off x="3092" y="1572"/>
              <a:ext cx="42" cy="39"/>
            </a:xfrm>
            <a:custGeom>
              <a:avLst/>
              <a:gdLst>
                <a:gd name="T0" fmla="*/ 38 w 42"/>
                <a:gd name="T1" fmla="*/ 0 h 39"/>
                <a:gd name="T2" fmla="*/ 0 w 42"/>
                <a:gd name="T3" fmla="*/ 22 h 39"/>
                <a:gd name="T4" fmla="*/ 42 w 42"/>
                <a:gd name="T5" fmla="*/ 39 h 39"/>
                <a:gd name="T6" fmla="*/ 38 w 42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39">
                  <a:moveTo>
                    <a:pt x="38" y="0"/>
                  </a:moveTo>
                  <a:lnTo>
                    <a:pt x="0" y="22"/>
                  </a:lnTo>
                  <a:lnTo>
                    <a:pt x="42" y="39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0548" name="Rectangle 52"/>
          <p:cNvSpPr>
            <a:spLocks noChangeArrowheads="1"/>
          </p:cNvSpPr>
          <p:nvPr/>
        </p:nvSpPr>
        <p:spPr bwMode="auto">
          <a:xfrm rot="21300000">
            <a:off x="6743272" y="2970749"/>
            <a:ext cx="36439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x-none" sz="1200">
                <a:solidFill>
                  <a:srgbClr val="0000FF"/>
                </a:solidFill>
              </a:rPr>
              <a:t>ACK 3</a:t>
            </a:r>
            <a:endParaRPr lang="en-US" altLang="x-none" sz="1200"/>
          </a:p>
        </p:txBody>
      </p:sp>
      <p:sp>
        <p:nvSpPr>
          <p:cNvPr id="490549" name="Line 53"/>
          <p:cNvSpPr>
            <a:spLocks noChangeShapeType="1"/>
          </p:cNvSpPr>
          <p:nvPr/>
        </p:nvSpPr>
        <p:spPr bwMode="auto">
          <a:xfrm>
            <a:off x="8915400" y="3657600"/>
            <a:ext cx="152400" cy="152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90550" name="Line 54"/>
          <p:cNvSpPr>
            <a:spLocks noChangeShapeType="1"/>
          </p:cNvSpPr>
          <p:nvPr/>
        </p:nvSpPr>
        <p:spPr bwMode="auto">
          <a:xfrm flipH="1">
            <a:off x="8915400" y="3657600"/>
            <a:ext cx="152400" cy="152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grpSp>
        <p:nvGrpSpPr>
          <p:cNvPr id="490552" name="Group 56"/>
          <p:cNvGrpSpPr>
            <a:grpSpLocks/>
          </p:cNvGrpSpPr>
          <p:nvPr/>
        </p:nvGrpSpPr>
        <p:grpSpPr bwMode="auto">
          <a:xfrm>
            <a:off x="6400800" y="4111626"/>
            <a:ext cx="3659188" cy="307975"/>
            <a:chOff x="3092" y="1417"/>
            <a:chExt cx="2305" cy="194"/>
          </a:xfrm>
        </p:grpSpPr>
        <p:sp>
          <p:nvSpPr>
            <p:cNvPr id="490553" name="Line 57"/>
            <p:cNvSpPr>
              <a:spLocks noChangeShapeType="1"/>
            </p:cNvSpPr>
            <p:nvPr/>
          </p:nvSpPr>
          <p:spPr bwMode="auto">
            <a:xfrm flipV="1">
              <a:off x="3127" y="1417"/>
              <a:ext cx="2270" cy="175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0554" name="Freeform 58"/>
            <p:cNvSpPr>
              <a:spLocks/>
            </p:cNvSpPr>
            <p:nvPr/>
          </p:nvSpPr>
          <p:spPr bwMode="auto">
            <a:xfrm>
              <a:off x="3092" y="1572"/>
              <a:ext cx="42" cy="39"/>
            </a:xfrm>
            <a:custGeom>
              <a:avLst/>
              <a:gdLst>
                <a:gd name="T0" fmla="*/ 38 w 42"/>
                <a:gd name="T1" fmla="*/ 0 h 39"/>
                <a:gd name="T2" fmla="*/ 0 w 42"/>
                <a:gd name="T3" fmla="*/ 22 h 39"/>
                <a:gd name="T4" fmla="*/ 42 w 42"/>
                <a:gd name="T5" fmla="*/ 39 h 39"/>
                <a:gd name="T6" fmla="*/ 38 w 42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39">
                  <a:moveTo>
                    <a:pt x="38" y="0"/>
                  </a:moveTo>
                  <a:lnTo>
                    <a:pt x="0" y="22"/>
                  </a:lnTo>
                  <a:lnTo>
                    <a:pt x="42" y="39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0555" name="Group 59"/>
          <p:cNvGrpSpPr>
            <a:grpSpLocks/>
          </p:cNvGrpSpPr>
          <p:nvPr/>
        </p:nvGrpSpPr>
        <p:grpSpPr bwMode="auto">
          <a:xfrm>
            <a:off x="6400800" y="4343401"/>
            <a:ext cx="3659188" cy="307975"/>
            <a:chOff x="3092" y="1417"/>
            <a:chExt cx="2305" cy="194"/>
          </a:xfrm>
        </p:grpSpPr>
        <p:sp>
          <p:nvSpPr>
            <p:cNvPr id="490556" name="Line 60"/>
            <p:cNvSpPr>
              <a:spLocks noChangeShapeType="1"/>
            </p:cNvSpPr>
            <p:nvPr/>
          </p:nvSpPr>
          <p:spPr bwMode="auto">
            <a:xfrm flipV="1">
              <a:off x="3127" y="1417"/>
              <a:ext cx="2270" cy="175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0557" name="Freeform 61"/>
            <p:cNvSpPr>
              <a:spLocks/>
            </p:cNvSpPr>
            <p:nvPr/>
          </p:nvSpPr>
          <p:spPr bwMode="auto">
            <a:xfrm>
              <a:off x="3092" y="1572"/>
              <a:ext cx="42" cy="39"/>
            </a:xfrm>
            <a:custGeom>
              <a:avLst/>
              <a:gdLst>
                <a:gd name="T0" fmla="*/ 38 w 42"/>
                <a:gd name="T1" fmla="*/ 0 h 39"/>
                <a:gd name="T2" fmla="*/ 0 w 42"/>
                <a:gd name="T3" fmla="*/ 22 h 39"/>
                <a:gd name="T4" fmla="*/ 42 w 42"/>
                <a:gd name="T5" fmla="*/ 39 h 39"/>
                <a:gd name="T6" fmla="*/ 38 w 42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39">
                  <a:moveTo>
                    <a:pt x="38" y="0"/>
                  </a:moveTo>
                  <a:lnTo>
                    <a:pt x="0" y="22"/>
                  </a:lnTo>
                  <a:lnTo>
                    <a:pt x="42" y="39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0558" name="Group 62"/>
          <p:cNvGrpSpPr>
            <a:grpSpLocks/>
          </p:cNvGrpSpPr>
          <p:nvPr/>
        </p:nvGrpSpPr>
        <p:grpSpPr bwMode="auto">
          <a:xfrm>
            <a:off x="6400800" y="4645026"/>
            <a:ext cx="3659188" cy="307975"/>
            <a:chOff x="3092" y="1417"/>
            <a:chExt cx="2305" cy="194"/>
          </a:xfrm>
        </p:grpSpPr>
        <p:sp>
          <p:nvSpPr>
            <p:cNvPr id="490559" name="Line 63"/>
            <p:cNvSpPr>
              <a:spLocks noChangeShapeType="1"/>
            </p:cNvSpPr>
            <p:nvPr/>
          </p:nvSpPr>
          <p:spPr bwMode="auto">
            <a:xfrm flipV="1">
              <a:off x="3127" y="1417"/>
              <a:ext cx="2270" cy="175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0560" name="Freeform 64"/>
            <p:cNvSpPr>
              <a:spLocks/>
            </p:cNvSpPr>
            <p:nvPr/>
          </p:nvSpPr>
          <p:spPr bwMode="auto">
            <a:xfrm>
              <a:off x="3092" y="1572"/>
              <a:ext cx="42" cy="39"/>
            </a:xfrm>
            <a:custGeom>
              <a:avLst/>
              <a:gdLst>
                <a:gd name="T0" fmla="*/ 38 w 42"/>
                <a:gd name="T1" fmla="*/ 0 h 39"/>
                <a:gd name="T2" fmla="*/ 0 w 42"/>
                <a:gd name="T3" fmla="*/ 22 h 39"/>
                <a:gd name="T4" fmla="*/ 42 w 42"/>
                <a:gd name="T5" fmla="*/ 39 h 39"/>
                <a:gd name="T6" fmla="*/ 38 w 42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39">
                  <a:moveTo>
                    <a:pt x="38" y="0"/>
                  </a:moveTo>
                  <a:lnTo>
                    <a:pt x="0" y="22"/>
                  </a:lnTo>
                  <a:lnTo>
                    <a:pt x="42" y="39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0561" name="AutoShape 65"/>
          <p:cNvSpPr>
            <a:spLocks/>
          </p:cNvSpPr>
          <p:nvPr/>
        </p:nvSpPr>
        <p:spPr bwMode="auto">
          <a:xfrm>
            <a:off x="6248400" y="4343400"/>
            <a:ext cx="76200" cy="609600"/>
          </a:xfrm>
          <a:prstGeom prst="leftBrace">
            <a:avLst>
              <a:gd name="adj1" fmla="val 666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490562" name="Text Box 66"/>
          <p:cNvSpPr txBox="1">
            <a:spLocks noChangeArrowheads="1"/>
          </p:cNvSpPr>
          <p:nvPr/>
        </p:nvSpPr>
        <p:spPr bwMode="auto">
          <a:xfrm>
            <a:off x="4800600" y="4572001"/>
            <a:ext cx="1098892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600"/>
              <a:t>3 duplicate</a:t>
            </a:r>
          </a:p>
          <a:p>
            <a:r>
              <a:rPr lang="en-US" altLang="x-none" sz="1600"/>
              <a:t>ACKs</a:t>
            </a:r>
          </a:p>
        </p:txBody>
      </p:sp>
      <p:sp>
        <p:nvSpPr>
          <p:cNvPr id="490563" name="AutoShape 67"/>
          <p:cNvSpPr>
            <a:spLocks noChangeArrowheads="1"/>
          </p:cNvSpPr>
          <p:nvPr/>
        </p:nvSpPr>
        <p:spPr bwMode="auto">
          <a:xfrm>
            <a:off x="4819650" y="4572000"/>
            <a:ext cx="1143000" cy="609600"/>
          </a:xfrm>
          <a:prstGeom prst="wedgeRectCallout">
            <a:avLst>
              <a:gd name="adj1" fmla="val 71250"/>
              <a:gd name="adj2" fmla="val -42449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x-none" altLang="x-none"/>
          </a:p>
        </p:txBody>
      </p:sp>
      <p:sp>
        <p:nvSpPr>
          <p:cNvPr id="490564" name="Rectangle 68"/>
          <p:cNvSpPr>
            <a:spLocks noChangeArrowheads="1"/>
          </p:cNvSpPr>
          <p:nvPr/>
        </p:nvSpPr>
        <p:spPr bwMode="auto">
          <a:xfrm rot="21300000">
            <a:off x="6684535" y="4723349"/>
            <a:ext cx="36439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x-none" sz="1200">
                <a:solidFill>
                  <a:srgbClr val="0000FF"/>
                </a:solidFill>
              </a:rPr>
              <a:t>ACK 4</a:t>
            </a:r>
            <a:endParaRPr lang="en-US" altLang="x-none" sz="1200"/>
          </a:p>
        </p:txBody>
      </p:sp>
      <p:sp>
        <p:nvSpPr>
          <p:cNvPr id="490567" name="Rectangle 71"/>
          <p:cNvSpPr>
            <a:spLocks noChangeArrowheads="1"/>
          </p:cNvSpPr>
          <p:nvPr/>
        </p:nvSpPr>
        <p:spPr bwMode="auto">
          <a:xfrm rot="21300000">
            <a:off x="6667072" y="4189949"/>
            <a:ext cx="36439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x-none" sz="1200">
                <a:solidFill>
                  <a:srgbClr val="0000FF"/>
                </a:solidFill>
              </a:rPr>
              <a:t>ACK 4</a:t>
            </a:r>
            <a:endParaRPr lang="en-US" altLang="x-none" sz="1200"/>
          </a:p>
        </p:txBody>
      </p:sp>
      <p:sp>
        <p:nvSpPr>
          <p:cNvPr id="490568" name="Rectangle 72"/>
          <p:cNvSpPr>
            <a:spLocks noChangeArrowheads="1"/>
          </p:cNvSpPr>
          <p:nvPr/>
        </p:nvSpPr>
        <p:spPr bwMode="auto">
          <a:xfrm rot="21300000">
            <a:off x="6667072" y="4418549"/>
            <a:ext cx="36439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x-none" sz="1200">
                <a:solidFill>
                  <a:srgbClr val="0000FF"/>
                </a:solidFill>
              </a:rPr>
              <a:t>ACK 4</a:t>
            </a:r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38353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13" grpId="0" autoUpdateAnimBg="0"/>
      <p:bldP spid="490525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088D-9727-A145-A853-D67A2A682252}" type="slidenum">
              <a:rPr lang="en-US" altLang="x-none"/>
              <a:pPr/>
              <a:t>39</a:t>
            </a:fld>
            <a:endParaRPr lang="en-US" altLang="x-none"/>
          </a:p>
        </p:txBody>
      </p:sp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Fast Recovery</a:t>
            </a:r>
          </a:p>
        </p:txBody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After a fast-retransmit set </a:t>
            </a:r>
            <a:r>
              <a:rPr lang="en-US" altLang="x-none" i="1"/>
              <a:t>cwnd</a:t>
            </a:r>
            <a:r>
              <a:rPr lang="en-US" altLang="x-none"/>
              <a:t> to </a:t>
            </a:r>
            <a:r>
              <a:rPr lang="en-US" altLang="x-none" i="1"/>
              <a:t>ssthresh/2</a:t>
            </a:r>
          </a:p>
          <a:p>
            <a:pPr lvl="1"/>
            <a:r>
              <a:rPr lang="en-US" altLang="x-none"/>
              <a:t>i.e., don’t reset </a:t>
            </a:r>
            <a:r>
              <a:rPr lang="en-US" altLang="x-none" i="1"/>
              <a:t>cwnd</a:t>
            </a:r>
            <a:r>
              <a:rPr lang="en-US" altLang="x-none"/>
              <a:t> to 1</a:t>
            </a:r>
          </a:p>
          <a:p>
            <a:r>
              <a:rPr lang="en-US" altLang="x-none"/>
              <a:t>But when RTO expires still do </a:t>
            </a:r>
            <a:r>
              <a:rPr lang="en-US" altLang="x-none" i="1"/>
              <a:t>cwnd</a:t>
            </a:r>
            <a:r>
              <a:rPr lang="en-US" altLang="x-none"/>
              <a:t> = 1</a:t>
            </a:r>
          </a:p>
          <a:p>
            <a:r>
              <a:rPr lang="en-US" altLang="x-none"/>
              <a:t>Fast Retransmit and Fast Recovery </a:t>
            </a:r>
            <a:r>
              <a:rPr lang="en-US" altLang="x-none">
                <a:sym typeface="Wingdings" charset="2"/>
              </a:rPr>
              <a:t> implemented by TCP Reno; most widely used version of TCP today</a:t>
            </a:r>
            <a:r>
              <a:rPr lang="en-US" altLang="x-none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51563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The </a:t>
            </a:r>
            <a:r>
              <a:rPr lang="en-US" altLang="x-none" dirty="0" smtClean="0"/>
              <a:t>role </a:t>
            </a:r>
            <a:r>
              <a:rPr lang="en-US" altLang="x-none" dirty="0"/>
              <a:t>of the e</a:t>
            </a:r>
            <a:r>
              <a:rPr lang="en-US" altLang="x-none" dirty="0" smtClean="0"/>
              <a:t>ndpoint</a:t>
            </a:r>
            <a:endParaRPr lang="en-US" altLang="x-none" dirty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sz="3200" dirty="0"/>
              <a:t>Network discovery and bootstrapping</a:t>
            </a:r>
          </a:p>
          <a:p>
            <a:pPr lvl="1"/>
            <a:r>
              <a:rPr lang="en-US" altLang="x-none" sz="2800" dirty="0"/>
              <a:t>How does the </a:t>
            </a:r>
            <a:r>
              <a:rPr lang="en-US" altLang="x-none" sz="2800" dirty="0" smtClean="0"/>
              <a:t>endpoint </a:t>
            </a:r>
            <a:r>
              <a:rPr lang="en-US" altLang="x-none" sz="2800" dirty="0"/>
              <a:t>join the network?</a:t>
            </a:r>
          </a:p>
          <a:p>
            <a:pPr lvl="1"/>
            <a:r>
              <a:rPr lang="en-US" altLang="x-none" sz="2800" dirty="0"/>
              <a:t>How does the </a:t>
            </a:r>
            <a:r>
              <a:rPr lang="en-US" altLang="x-none" sz="2800" dirty="0" smtClean="0"/>
              <a:t>endpoint </a:t>
            </a:r>
            <a:r>
              <a:rPr lang="en-US" altLang="x-none" sz="2800" dirty="0"/>
              <a:t>get an address?</a:t>
            </a:r>
          </a:p>
          <a:p>
            <a:r>
              <a:rPr lang="en-US" altLang="x-none" sz="3200" dirty="0"/>
              <a:t>Interface to networked applications</a:t>
            </a:r>
          </a:p>
          <a:p>
            <a:pPr lvl="1"/>
            <a:r>
              <a:rPr lang="en-US" altLang="x-none" sz="2800" dirty="0"/>
              <a:t>What interface to higher-level applications?</a:t>
            </a:r>
          </a:p>
          <a:p>
            <a:pPr lvl="1"/>
            <a:r>
              <a:rPr lang="en-US" altLang="x-none" sz="2800" dirty="0"/>
              <a:t>How does the host realize that abstraction?</a:t>
            </a:r>
            <a:endParaRPr lang="en-US" altLang="x-none" sz="3200" dirty="0"/>
          </a:p>
          <a:p>
            <a:r>
              <a:rPr lang="en-US" altLang="x-none" sz="3200" dirty="0"/>
              <a:t>Distributed resource sharing</a:t>
            </a:r>
          </a:p>
          <a:p>
            <a:pPr lvl="1"/>
            <a:r>
              <a:rPr lang="en-US" altLang="x-none" sz="2800" dirty="0"/>
              <a:t>What roles does the host play in network resource allocation decisions?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D138EF-B530-8946-ABDB-55B3FFECD71A}" type="slidenum">
              <a:rPr lang="en-US" altLang="x-none" sz="1400" b="0">
                <a:latin typeface="Times New Roman" charset="0"/>
              </a:rPr>
              <a:pPr eaLnBrk="1" hangingPunct="1"/>
              <a:t>4</a:t>
            </a:fld>
            <a:endParaRPr lang="en-US" altLang="x-none" sz="1400" b="0">
              <a:latin typeface="Times New Roman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2461" y="4748680"/>
            <a:ext cx="10638263" cy="1471148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5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Ethernet </a:t>
            </a:r>
            <a:r>
              <a:rPr lang="en-US" altLang="x-none" dirty="0" smtClean="0"/>
              <a:t>back-off mechanism</a:t>
            </a:r>
            <a:endParaRPr lang="en-US" altLang="x-none" dirty="0"/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838200" y="3733801"/>
            <a:ext cx="10991850" cy="3124200"/>
          </a:xfrm>
        </p:spPr>
        <p:txBody>
          <a:bodyPr/>
          <a:lstStyle/>
          <a:p>
            <a:r>
              <a:rPr lang="en-US" altLang="x-none" dirty="0"/>
              <a:t>Carrier sense: wait for link to be idle</a:t>
            </a:r>
          </a:p>
          <a:p>
            <a:pPr lvl="1"/>
            <a:r>
              <a:rPr lang="en-US" altLang="x-none" dirty="0"/>
              <a:t>If idle, start sending; if not, wait until idle</a:t>
            </a:r>
          </a:p>
          <a:p>
            <a:r>
              <a:rPr lang="en-US" altLang="x-none" dirty="0"/>
              <a:t>Collision detection: listen while transmitting</a:t>
            </a:r>
          </a:p>
          <a:p>
            <a:pPr lvl="1"/>
            <a:r>
              <a:rPr lang="en-US" altLang="x-none" dirty="0"/>
              <a:t>If collision: abort transmission, and send jam signal</a:t>
            </a:r>
          </a:p>
          <a:p>
            <a:r>
              <a:rPr lang="en-US" altLang="x-none" dirty="0"/>
              <a:t>Exponential back-off: wait before retransmitting</a:t>
            </a:r>
          </a:p>
          <a:p>
            <a:pPr lvl="1"/>
            <a:r>
              <a:rPr lang="en-US" altLang="x-none" dirty="0"/>
              <a:t>Wait random time, exponentially larger on each retry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A952A29-42AD-A441-85D3-D28D82429C52}" type="slidenum">
              <a:rPr lang="en-US" altLang="x-none" sz="1400" b="0">
                <a:latin typeface="Times New Roman" charset="0"/>
              </a:rPr>
              <a:pPr eaLnBrk="1" hangingPunct="1"/>
              <a:t>40</a:t>
            </a:fld>
            <a:endParaRPr lang="en-US" altLang="x-none" sz="1400" b="0">
              <a:latin typeface="Times New Roman" charset="0"/>
            </a:endParaRPr>
          </a:p>
        </p:txBody>
      </p:sp>
      <p:pic>
        <p:nvPicPr>
          <p:cNvPr id="44037" name="Picture 4" descr="551 metcalfe-e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204914"/>
            <a:ext cx="4724400" cy="252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761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17945">
            <a:off x="8212664" y="3026319"/>
            <a:ext cx="1411404" cy="1121117"/>
          </a:xfrm>
          <a:prstGeom prst="rect">
            <a:avLst/>
          </a:prstGeom>
        </p:spPr>
      </p:pic>
      <p:sp>
        <p:nvSpPr>
          <p:cNvPr id="33" name="Cloud 32"/>
          <p:cNvSpPr/>
          <p:nvPr/>
        </p:nvSpPr>
        <p:spPr>
          <a:xfrm>
            <a:off x="3206245" y="1909553"/>
            <a:ext cx="8671429" cy="4048339"/>
          </a:xfrm>
          <a:prstGeom prst="cloud">
            <a:avLst/>
          </a:prstGeom>
          <a:noFill/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model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9" y="2185991"/>
            <a:ext cx="1536076" cy="926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790" y="3080649"/>
            <a:ext cx="2219451" cy="1320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82" y="4119756"/>
            <a:ext cx="1536076" cy="926831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2100262" y="2757492"/>
            <a:ext cx="1585912" cy="51435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001718" y="3814767"/>
            <a:ext cx="1684456" cy="58140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5824568" y="3243266"/>
            <a:ext cx="2248025" cy="687657"/>
            <a:chOff x="7250905" y="2583511"/>
            <a:chExt cx="3064670" cy="100948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7250906" y="2583511"/>
              <a:ext cx="306466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250905" y="3586163"/>
              <a:ext cx="306466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10287001" y="2587151"/>
              <a:ext cx="0" cy="10058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186" y="3078477"/>
            <a:ext cx="2219451" cy="1320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6907614" y="3248085"/>
            <a:ext cx="440024" cy="6609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337984" y="3259566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587444" y="3254313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663932" y="3260709"/>
            <a:ext cx="363028" cy="6609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673206" y="2200279"/>
            <a:ext cx="440024" cy="6609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431253" y="2385625"/>
            <a:ext cx="363028" cy="6609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530334" y="4475099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219056" y="4144642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724635" y="4111323"/>
            <a:ext cx="244789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Helvetica" charset="0"/>
                <a:ea typeface="Helvetica" charset="0"/>
                <a:cs typeface="Helvetica" charset="0"/>
              </a:rPr>
              <a:t>Bottleneck queue</a:t>
            </a:r>
          </a:p>
          <a:p>
            <a:pPr algn="ctr"/>
            <a:r>
              <a:rPr lang="en-US" sz="2600" dirty="0" smtClean="0">
                <a:latin typeface="Helvetica" charset="0"/>
                <a:ea typeface="Helvetica" charset="0"/>
                <a:cs typeface="Helvetica" charset="0"/>
              </a:rPr>
              <a:t>(max size B)</a:t>
            </a: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907614" y="3000382"/>
            <a:ext cx="114401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439987" y="2420688"/>
            <a:ext cx="244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smtClean="0">
                <a:latin typeface="Helvetica" charset="0"/>
                <a:ea typeface="Helvetica" charset="0"/>
                <a:cs typeface="Helvetica" charset="0"/>
              </a:rPr>
              <a:t>Queuing delay</a:t>
            </a: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85844" y="5371725"/>
            <a:ext cx="244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Helvetica" charset="0"/>
                <a:ea typeface="Helvetica" charset="0"/>
                <a:cs typeface="Helvetica" charset="0"/>
              </a:rPr>
              <a:t>Flows</a:t>
            </a: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815847" y="5630516"/>
            <a:ext cx="52807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latin typeface="Helvetica" charset="0"/>
                <a:ea typeface="Helvetica" charset="0"/>
                <a:cs typeface="Helvetica" charset="0"/>
              </a:rPr>
              <a:t>Packet-switched core network</a:t>
            </a:r>
            <a:endParaRPr lang="en-US" sz="26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17055" y="4049217"/>
            <a:ext cx="244789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Helvetica" charset="0"/>
                <a:ea typeface="Helvetica" charset="0"/>
                <a:cs typeface="Helvetica" charset="0"/>
              </a:rPr>
              <a:t>Link rate</a:t>
            </a:r>
          </a:p>
          <a:p>
            <a:pPr algn="ctr"/>
            <a:r>
              <a:rPr lang="en-US" sz="2600" dirty="0" smtClean="0">
                <a:latin typeface="Helvetica" charset="0"/>
                <a:ea typeface="Helvetica" charset="0"/>
                <a:cs typeface="Helvetica" charset="0"/>
              </a:rPr>
              <a:t>(capacity)</a:t>
            </a: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79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  <p:bldP spid="31" grpId="0" animBg="1"/>
      <p:bldP spid="32" grpId="0" animBg="1"/>
      <p:bldP spid="34" grpId="0"/>
      <p:bldP spid="37" grpId="0"/>
      <p:bldP spid="38" grpId="0"/>
      <p:bldP spid="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TCP: Reliable &amp; ordered transport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70402" y="4830526"/>
            <a:ext cx="2248025" cy="687657"/>
            <a:chOff x="7250905" y="2583511"/>
            <a:chExt cx="3064670" cy="100948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7250906" y="2583511"/>
              <a:ext cx="306466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250905" y="3586163"/>
              <a:ext cx="306466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10287001" y="2587151"/>
              <a:ext cx="0" cy="10058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88" y="3014897"/>
            <a:ext cx="927627" cy="92762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72" y="1508173"/>
            <a:ext cx="1548282" cy="13717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5518" y="1643110"/>
            <a:ext cx="1548282" cy="1371787"/>
          </a:xfrm>
          <a:prstGeom prst="rect">
            <a:avLst/>
          </a:prstGeom>
        </p:spPr>
      </p:pic>
      <p:sp>
        <p:nvSpPr>
          <p:cNvPr id="13" name="Freeform 12"/>
          <p:cNvSpPr/>
          <p:nvPr/>
        </p:nvSpPr>
        <p:spPr>
          <a:xfrm>
            <a:off x="213896" y="4000503"/>
            <a:ext cx="1129129" cy="1200150"/>
          </a:xfrm>
          <a:custGeom>
            <a:avLst/>
            <a:gdLst>
              <a:gd name="connsiteX0" fmla="*/ 1129129 w 1129129"/>
              <a:gd name="connsiteY0" fmla="*/ 0 h 1200150"/>
              <a:gd name="connsiteX1" fmla="*/ 571917 w 1129129"/>
              <a:gd name="connsiteY1" fmla="*/ 357188 h 1200150"/>
              <a:gd name="connsiteX2" fmla="*/ 417 w 1129129"/>
              <a:gd name="connsiteY2" fmla="*/ 985838 h 1200150"/>
              <a:gd name="connsiteX3" fmla="*/ 471904 w 1129129"/>
              <a:gd name="connsiteY3" fmla="*/ 1200150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9129" h="1200150">
                <a:moveTo>
                  <a:pt x="1129129" y="0"/>
                </a:moveTo>
                <a:cubicBezTo>
                  <a:pt x="944582" y="96441"/>
                  <a:pt x="760036" y="192882"/>
                  <a:pt x="571917" y="357188"/>
                </a:cubicBezTo>
                <a:cubicBezTo>
                  <a:pt x="383798" y="521494"/>
                  <a:pt x="17086" y="845344"/>
                  <a:pt x="417" y="985838"/>
                </a:cubicBezTo>
                <a:cubicBezTo>
                  <a:pt x="-16252" y="1126332"/>
                  <a:pt x="471904" y="1200150"/>
                  <a:pt x="471904" y="120015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845" y="3108077"/>
            <a:ext cx="927627" cy="927627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642058" y="4841573"/>
            <a:ext cx="363028" cy="660913"/>
          </a:xfrm>
          <a:prstGeom prst="rect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265816" y="4836807"/>
            <a:ext cx="363028" cy="660913"/>
          </a:xfrm>
          <a:prstGeom prst="rect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889572" y="4832043"/>
            <a:ext cx="363028" cy="660913"/>
          </a:xfrm>
          <a:prstGeom prst="rect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8991832" y="4825875"/>
            <a:ext cx="2248025" cy="687657"/>
            <a:chOff x="7250905" y="2583511"/>
            <a:chExt cx="3064670" cy="100948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7250906" y="2583511"/>
              <a:ext cx="306466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250905" y="3586163"/>
              <a:ext cx="306466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10287001" y="2587151"/>
              <a:ext cx="0" cy="10058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10849200" y="4836922"/>
            <a:ext cx="363028" cy="660913"/>
          </a:xfrm>
          <a:prstGeom prst="rect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0472958" y="4846444"/>
            <a:ext cx="363028" cy="660913"/>
          </a:xfrm>
          <a:prstGeom prst="rect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0096714" y="4841680"/>
            <a:ext cx="363028" cy="660913"/>
          </a:xfrm>
          <a:prstGeom prst="rect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loud 26"/>
          <p:cNvSpPr/>
          <p:nvPr/>
        </p:nvSpPr>
        <p:spPr>
          <a:xfrm>
            <a:off x="3860662" y="3891022"/>
            <a:ext cx="4131144" cy="2514604"/>
          </a:xfrm>
          <a:prstGeom prst="cloud">
            <a:avLst/>
          </a:prstGeom>
          <a:noFill/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10496363" y="4100516"/>
            <a:ext cx="1563981" cy="1085850"/>
          </a:xfrm>
          <a:custGeom>
            <a:avLst/>
            <a:gdLst>
              <a:gd name="connsiteX0" fmla="*/ 1005075 w 1563981"/>
              <a:gd name="connsiteY0" fmla="*/ 1085850 h 1085850"/>
              <a:gd name="connsiteX1" fmla="*/ 1533712 w 1563981"/>
              <a:gd name="connsiteY1" fmla="*/ 685800 h 1085850"/>
              <a:gd name="connsiteX2" fmla="*/ 204975 w 1563981"/>
              <a:gd name="connsiteY2" fmla="*/ 400050 h 1085850"/>
              <a:gd name="connsiteX3" fmla="*/ 4950 w 1563981"/>
              <a:gd name="connsiteY3" fmla="*/ 0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3981" h="1085850">
                <a:moveTo>
                  <a:pt x="1005075" y="1085850"/>
                </a:moveTo>
                <a:cubicBezTo>
                  <a:pt x="1336068" y="942975"/>
                  <a:pt x="1667062" y="800100"/>
                  <a:pt x="1533712" y="685800"/>
                </a:cubicBezTo>
                <a:cubicBezTo>
                  <a:pt x="1400362" y="571500"/>
                  <a:pt x="459769" y="514350"/>
                  <a:pt x="204975" y="400050"/>
                </a:cubicBezTo>
                <a:cubicBezTo>
                  <a:pt x="-49819" y="285750"/>
                  <a:pt x="4950" y="0"/>
                  <a:pt x="4950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49577" y="5828753"/>
            <a:ext cx="244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Helvetica" charset="0"/>
                <a:ea typeface="Helvetica" charset="0"/>
                <a:cs typeface="Helvetica" charset="0"/>
              </a:rPr>
              <a:t>Transmit buffer</a:t>
            </a: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029341" y="5903862"/>
            <a:ext cx="244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Helvetica" charset="0"/>
                <a:ea typeface="Helvetica" charset="0"/>
                <a:cs typeface="Helvetica" charset="0"/>
              </a:rPr>
              <a:t>Receive buffer</a:t>
            </a: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742143" y="4312984"/>
            <a:ext cx="363028" cy="660913"/>
          </a:xfrm>
          <a:prstGeom prst="rect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850038" y="4312984"/>
            <a:ext cx="363028" cy="660913"/>
          </a:xfrm>
          <a:prstGeom prst="rect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015260" y="4312983"/>
            <a:ext cx="363028" cy="660913"/>
          </a:xfrm>
          <a:prstGeom prst="rect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834612" y="3518767"/>
            <a:ext cx="244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latin typeface="Helvetica" charset="0"/>
                <a:ea typeface="Helvetica" charset="0"/>
                <a:cs typeface="Helvetica" charset="0"/>
              </a:rPr>
              <a:t>Data</a:t>
            </a:r>
            <a:endParaRPr lang="en-US" sz="26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224531" y="5342218"/>
            <a:ext cx="159111" cy="66091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332426" y="5342218"/>
            <a:ext cx="159111" cy="66091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497648" y="5342217"/>
            <a:ext cx="159111" cy="66091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451241" y="6283527"/>
            <a:ext cx="328951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latin typeface="Helvetica" charset="0"/>
                <a:ea typeface="Helvetica" charset="0"/>
                <a:cs typeface="Helvetica" charset="0"/>
              </a:rPr>
              <a:t>ACKs</a:t>
            </a:r>
            <a:endParaRPr lang="en-US" sz="2600" b="1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4834612" y="4149510"/>
            <a:ext cx="23367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4757884" y="6180029"/>
            <a:ext cx="2336700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350806" y="1700534"/>
            <a:ext cx="77245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Reliable delivery using ACKs</a:t>
            </a:r>
          </a:p>
          <a:p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Data ordered using sequence numbers</a:t>
            </a:r>
          </a:p>
          <a:p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Receiver assembles data in order </a:t>
            </a:r>
          </a:p>
          <a:p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b</a:t>
            </a:r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efore sending to the application</a:t>
            </a: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181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8" grpId="0" animBg="1"/>
      <p:bldP spid="19" grpId="0" animBg="1"/>
      <p:bldP spid="24" grpId="0" animBg="1"/>
      <p:bldP spid="25" grpId="0" animBg="1"/>
      <p:bldP spid="26" grpId="0" animBg="1"/>
      <p:bldP spid="27" grpId="0" animBg="1"/>
      <p:bldP spid="30" grpId="0" animBg="1"/>
      <p:bldP spid="31" grpId="0"/>
      <p:bldP spid="32" grpId="0"/>
      <p:bldP spid="33" grpId="0" animBg="1"/>
      <p:bldP spid="34" grpId="0" animBg="1"/>
      <p:bldP spid="35" grpId="0" animBg="1"/>
      <p:bldP spid="36" grpId="0"/>
      <p:bldP spid="37" grpId="0" animBg="1"/>
      <p:bldP spid="38" grpId="0" animBg="1"/>
      <p:bldP spid="39" grpId="0" animBg="1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72305" y="1348613"/>
            <a:ext cx="2825552" cy="28255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what about performance?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64055"/>
            <a:ext cx="10515600" cy="1712907"/>
          </a:xfrm>
        </p:spPr>
        <p:txBody>
          <a:bodyPr/>
          <a:lstStyle/>
          <a:p>
            <a:r>
              <a:rPr lang="en-US" smtClean="0"/>
              <a:t>Throughput</a:t>
            </a:r>
            <a:r>
              <a:rPr lang="en-US" dirty="0" smtClean="0"/>
              <a:t>: the width of the pipe (</a:t>
            </a:r>
            <a:r>
              <a:rPr lang="en-US" dirty="0" err="1" smtClean="0"/>
              <a:t>MBytes</a:t>
            </a:r>
            <a:r>
              <a:rPr lang="en-US" dirty="0" smtClean="0"/>
              <a:t>/sec)</a:t>
            </a:r>
          </a:p>
          <a:p>
            <a:r>
              <a:rPr lang="en-US" dirty="0" smtClean="0"/>
              <a:t>Delay: the length of the pipe (milliseconds)</a:t>
            </a:r>
            <a:endParaRPr lang="en-US" dirty="0"/>
          </a:p>
          <a:p>
            <a:r>
              <a:rPr lang="en-US" dirty="0" smtClean="0"/>
              <a:t>Packet drop: leaks from the pipe (percentage of packets)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643" y="2068516"/>
            <a:ext cx="2449968" cy="1478251"/>
          </a:xfrm>
          <a:prstGeom prst="rect">
            <a:avLst/>
          </a:prstGeom>
        </p:spPr>
      </p:pic>
      <p:sp>
        <p:nvSpPr>
          <p:cNvPr id="7" name="Cloud 6"/>
          <p:cNvSpPr/>
          <p:nvPr/>
        </p:nvSpPr>
        <p:spPr>
          <a:xfrm>
            <a:off x="3883361" y="1746553"/>
            <a:ext cx="4660570" cy="2339676"/>
          </a:xfrm>
          <a:prstGeom prst="cloud">
            <a:avLst/>
          </a:prstGeom>
          <a:noFill/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91" y="2068515"/>
            <a:ext cx="2449968" cy="147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03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903C1-32C5-364D-9FDB-445EA604088E}" type="slidenum">
              <a:rPr lang="en-US" altLang="x-none"/>
              <a:pPr/>
              <a:t>8</a:t>
            </a:fld>
            <a:endParaRPr lang="en-US" altLang="x-none"/>
          </a:p>
        </p:txBody>
      </p:sp>
      <p:sp>
        <p:nvSpPr>
          <p:cNvPr id="551938" name="Rectangle 2"/>
          <p:cNvSpPr>
            <a:spLocks noChangeArrowheads="1"/>
          </p:cNvSpPr>
          <p:nvPr/>
        </p:nvSpPr>
        <p:spPr bwMode="auto">
          <a:xfrm>
            <a:off x="8482013" y="1905000"/>
            <a:ext cx="685800" cy="41910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What happens at a queue? </a:t>
            </a:r>
            <a:endParaRPr lang="en-US" altLang="x-none" dirty="0"/>
          </a:p>
        </p:txBody>
      </p:sp>
      <p:sp>
        <p:nvSpPr>
          <p:cNvPr id="5519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49231" y="1709737"/>
            <a:ext cx="4913396" cy="5011737"/>
          </a:xfrm>
        </p:spPr>
        <p:txBody>
          <a:bodyPr>
            <a:noAutofit/>
          </a:bodyPr>
          <a:lstStyle/>
          <a:p>
            <a:r>
              <a:rPr lang="en-US" altLang="x-none" dirty="0"/>
              <a:t>Knee – point after which </a:t>
            </a:r>
          </a:p>
          <a:p>
            <a:pPr lvl="1"/>
            <a:r>
              <a:rPr lang="en-US" altLang="x-none" dirty="0"/>
              <a:t>Throughput increases very </a:t>
            </a:r>
            <a:r>
              <a:rPr lang="en-US" altLang="x-none" dirty="0" smtClean="0"/>
              <a:t>slowly</a:t>
            </a:r>
            <a:endParaRPr lang="en-US" altLang="x-none" dirty="0"/>
          </a:p>
          <a:p>
            <a:pPr lvl="1"/>
            <a:r>
              <a:rPr lang="en-US" altLang="x-none" dirty="0"/>
              <a:t>Delay increases fast</a:t>
            </a:r>
          </a:p>
          <a:p>
            <a:r>
              <a:rPr lang="en-US" altLang="x-none" dirty="0"/>
              <a:t>Cliff – point after which</a:t>
            </a:r>
          </a:p>
          <a:p>
            <a:pPr lvl="1"/>
            <a:r>
              <a:rPr lang="en-US" altLang="x-none" dirty="0"/>
              <a:t>Throughput starts to decrease very fast to </a:t>
            </a:r>
            <a:r>
              <a:rPr lang="en-US" altLang="x-none" dirty="0" smtClean="0"/>
              <a:t>zero</a:t>
            </a:r>
            <a:endParaRPr lang="en-US" altLang="x-none" dirty="0"/>
          </a:p>
          <a:p>
            <a:pPr lvl="1"/>
            <a:r>
              <a:rPr lang="en-US" altLang="x-none" dirty="0"/>
              <a:t>Delay approaches </a:t>
            </a:r>
            <a:r>
              <a:rPr lang="en-US" altLang="x-none" dirty="0" smtClean="0"/>
              <a:t>infinity</a:t>
            </a:r>
            <a:endParaRPr lang="en-US" altLang="x-none" dirty="0"/>
          </a:p>
          <a:p>
            <a:r>
              <a:rPr lang="en-US" altLang="x-none" sz="2600" dirty="0" smtClean="0"/>
              <a:t>For an M/M/1 queue</a:t>
            </a:r>
            <a:endParaRPr lang="en-US" altLang="x-none" sz="2600" dirty="0"/>
          </a:p>
          <a:p>
            <a:pPr lvl="1"/>
            <a:r>
              <a:rPr lang="en-US" altLang="x-none" dirty="0"/>
              <a:t>Delay =</a:t>
            </a:r>
            <a:r>
              <a:rPr lang="en-US" altLang="x-none" dirty="0">
                <a:solidFill>
                  <a:schemeClr val="accent1"/>
                </a:solidFill>
              </a:rPr>
              <a:t> </a:t>
            </a:r>
            <a:r>
              <a:rPr lang="en-US" altLang="x-none" dirty="0"/>
              <a:t>1/(1 – utilization)</a:t>
            </a:r>
          </a:p>
        </p:txBody>
      </p:sp>
      <p:sp>
        <p:nvSpPr>
          <p:cNvPr id="551941" name="Line 5"/>
          <p:cNvSpPr>
            <a:spLocks noChangeShapeType="1"/>
          </p:cNvSpPr>
          <p:nvPr/>
        </p:nvSpPr>
        <p:spPr bwMode="auto">
          <a:xfrm flipH="1" flipV="1">
            <a:off x="6348413" y="1752600"/>
            <a:ext cx="0" cy="1905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51942" name="Line 6"/>
          <p:cNvSpPr>
            <a:spLocks noChangeShapeType="1"/>
          </p:cNvSpPr>
          <p:nvPr/>
        </p:nvSpPr>
        <p:spPr bwMode="auto">
          <a:xfrm>
            <a:off x="6348413" y="3657600"/>
            <a:ext cx="312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51943" name="Freeform 7"/>
          <p:cNvSpPr>
            <a:spLocks/>
          </p:cNvSpPr>
          <p:nvPr/>
        </p:nvSpPr>
        <p:spPr bwMode="auto">
          <a:xfrm>
            <a:off x="6348413" y="1905000"/>
            <a:ext cx="2514600" cy="1771650"/>
          </a:xfrm>
          <a:custGeom>
            <a:avLst/>
            <a:gdLst>
              <a:gd name="T0" fmla="*/ 0 w 1584"/>
              <a:gd name="T1" fmla="*/ 1212 h 1212"/>
              <a:gd name="T2" fmla="*/ 0 w 1584"/>
              <a:gd name="T3" fmla="*/ 1170 h 1212"/>
              <a:gd name="T4" fmla="*/ 96 w 1584"/>
              <a:gd name="T5" fmla="*/ 768 h 1212"/>
              <a:gd name="T6" fmla="*/ 240 w 1584"/>
              <a:gd name="T7" fmla="*/ 480 h 1212"/>
              <a:gd name="T8" fmla="*/ 480 w 1584"/>
              <a:gd name="T9" fmla="*/ 192 h 1212"/>
              <a:gd name="T10" fmla="*/ 816 w 1584"/>
              <a:gd name="T11" fmla="*/ 48 h 1212"/>
              <a:gd name="T12" fmla="*/ 1104 w 1584"/>
              <a:gd name="T13" fmla="*/ 0 h 1212"/>
              <a:gd name="T14" fmla="*/ 1344 w 1584"/>
              <a:gd name="T15" fmla="*/ 0 h 1212"/>
              <a:gd name="T16" fmla="*/ 1392 w 1584"/>
              <a:gd name="T17" fmla="*/ 480 h 1212"/>
              <a:gd name="T18" fmla="*/ 1488 w 1584"/>
              <a:gd name="T19" fmla="*/ 1008 h 1212"/>
              <a:gd name="T20" fmla="*/ 1536 w 1584"/>
              <a:gd name="T21" fmla="*/ 1152 h 1212"/>
              <a:gd name="T22" fmla="*/ 1584 w 1584"/>
              <a:gd name="T23" fmla="*/ 1200 h 1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4" h="1212">
                <a:moveTo>
                  <a:pt x="0" y="1212"/>
                </a:moveTo>
                <a:cubicBezTo>
                  <a:pt x="0" y="1198"/>
                  <a:pt x="0" y="1184"/>
                  <a:pt x="0" y="1170"/>
                </a:cubicBezTo>
                <a:lnTo>
                  <a:pt x="96" y="768"/>
                </a:lnTo>
                <a:lnTo>
                  <a:pt x="240" y="480"/>
                </a:lnTo>
                <a:lnTo>
                  <a:pt x="480" y="192"/>
                </a:lnTo>
                <a:lnTo>
                  <a:pt x="816" y="48"/>
                </a:lnTo>
                <a:lnTo>
                  <a:pt x="1104" y="0"/>
                </a:lnTo>
                <a:lnTo>
                  <a:pt x="1344" y="0"/>
                </a:lnTo>
                <a:lnTo>
                  <a:pt x="1392" y="480"/>
                </a:lnTo>
                <a:lnTo>
                  <a:pt x="1488" y="1008"/>
                </a:lnTo>
                <a:lnTo>
                  <a:pt x="1536" y="1152"/>
                </a:lnTo>
                <a:lnTo>
                  <a:pt x="1584" y="120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51944" name="Line 8"/>
          <p:cNvSpPr>
            <a:spLocks noChangeShapeType="1"/>
          </p:cNvSpPr>
          <p:nvPr/>
        </p:nvSpPr>
        <p:spPr bwMode="auto">
          <a:xfrm>
            <a:off x="8482013" y="1752600"/>
            <a:ext cx="0" cy="2057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51945" name="Line 9"/>
          <p:cNvSpPr>
            <a:spLocks noChangeShapeType="1"/>
          </p:cNvSpPr>
          <p:nvPr/>
        </p:nvSpPr>
        <p:spPr bwMode="auto">
          <a:xfrm>
            <a:off x="7110413" y="1752600"/>
            <a:ext cx="0" cy="2057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51946" name="Line 10"/>
          <p:cNvSpPr>
            <a:spLocks noChangeShapeType="1"/>
          </p:cNvSpPr>
          <p:nvPr/>
        </p:nvSpPr>
        <p:spPr bwMode="auto">
          <a:xfrm flipH="1" flipV="1">
            <a:off x="6348413" y="3962400"/>
            <a:ext cx="0" cy="2133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51947" name="Line 11"/>
          <p:cNvSpPr>
            <a:spLocks noChangeShapeType="1"/>
          </p:cNvSpPr>
          <p:nvPr/>
        </p:nvSpPr>
        <p:spPr bwMode="auto">
          <a:xfrm>
            <a:off x="6348413" y="6096000"/>
            <a:ext cx="312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51948" name="Line 12"/>
          <p:cNvSpPr>
            <a:spLocks noChangeShapeType="1"/>
          </p:cNvSpPr>
          <p:nvPr/>
        </p:nvSpPr>
        <p:spPr bwMode="auto">
          <a:xfrm>
            <a:off x="7110413" y="3962400"/>
            <a:ext cx="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51949" name="Line 13"/>
          <p:cNvSpPr>
            <a:spLocks noChangeShapeType="1"/>
          </p:cNvSpPr>
          <p:nvPr/>
        </p:nvSpPr>
        <p:spPr bwMode="auto">
          <a:xfrm>
            <a:off x="8482013" y="3962400"/>
            <a:ext cx="0" cy="220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51950" name="Line 14"/>
          <p:cNvSpPr>
            <a:spLocks noChangeShapeType="1"/>
          </p:cNvSpPr>
          <p:nvPr/>
        </p:nvSpPr>
        <p:spPr bwMode="auto">
          <a:xfrm>
            <a:off x="7110413" y="19050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51951" name="Freeform 15"/>
          <p:cNvSpPr>
            <a:spLocks/>
          </p:cNvSpPr>
          <p:nvPr/>
        </p:nvSpPr>
        <p:spPr bwMode="auto">
          <a:xfrm>
            <a:off x="6348413" y="4572000"/>
            <a:ext cx="2133600" cy="1371600"/>
          </a:xfrm>
          <a:custGeom>
            <a:avLst/>
            <a:gdLst>
              <a:gd name="T0" fmla="*/ 0 w 1344"/>
              <a:gd name="T1" fmla="*/ 864 h 864"/>
              <a:gd name="T2" fmla="*/ 480 w 1344"/>
              <a:gd name="T3" fmla="*/ 864 h 864"/>
              <a:gd name="T4" fmla="*/ 1344 w 1344"/>
              <a:gd name="T5" fmla="*/ 0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44" h="864">
                <a:moveTo>
                  <a:pt x="0" y="864"/>
                </a:moveTo>
                <a:lnTo>
                  <a:pt x="480" y="864"/>
                </a:lnTo>
                <a:lnTo>
                  <a:pt x="1344" y="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51952" name="Freeform 16"/>
          <p:cNvSpPr>
            <a:spLocks/>
          </p:cNvSpPr>
          <p:nvPr/>
        </p:nvSpPr>
        <p:spPr bwMode="auto">
          <a:xfrm>
            <a:off x="6348413" y="3962400"/>
            <a:ext cx="2209800" cy="1981200"/>
          </a:xfrm>
          <a:custGeom>
            <a:avLst/>
            <a:gdLst>
              <a:gd name="T0" fmla="*/ 0 w 1392"/>
              <a:gd name="T1" fmla="*/ 1248 h 1248"/>
              <a:gd name="T2" fmla="*/ 480 w 1392"/>
              <a:gd name="T3" fmla="*/ 1152 h 1248"/>
              <a:gd name="T4" fmla="*/ 816 w 1392"/>
              <a:gd name="T5" fmla="*/ 912 h 1248"/>
              <a:gd name="T6" fmla="*/ 1104 w 1392"/>
              <a:gd name="T7" fmla="*/ 624 h 1248"/>
              <a:gd name="T8" fmla="*/ 1296 w 1392"/>
              <a:gd name="T9" fmla="*/ 384 h 1248"/>
              <a:gd name="T10" fmla="*/ 1344 w 1392"/>
              <a:gd name="T11" fmla="*/ 288 h 1248"/>
              <a:gd name="T12" fmla="*/ 1392 w 1392"/>
              <a:gd name="T13" fmla="*/ 0 h 1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92" h="1248">
                <a:moveTo>
                  <a:pt x="0" y="1248"/>
                </a:moveTo>
                <a:lnTo>
                  <a:pt x="480" y="1152"/>
                </a:lnTo>
                <a:lnTo>
                  <a:pt x="816" y="912"/>
                </a:lnTo>
                <a:lnTo>
                  <a:pt x="1104" y="624"/>
                </a:lnTo>
                <a:lnTo>
                  <a:pt x="1296" y="384"/>
                </a:lnTo>
                <a:lnTo>
                  <a:pt x="1344" y="288"/>
                </a:lnTo>
                <a:lnTo>
                  <a:pt x="1392" y="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51953" name="Text Box 17"/>
          <p:cNvSpPr txBox="1">
            <a:spLocks noChangeArrowheads="1"/>
          </p:cNvSpPr>
          <p:nvPr/>
        </p:nvSpPr>
        <p:spPr bwMode="auto">
          <a:xfrm>
            <a:off x="8710613" y="6096001"/>
            <a:ext cx="634790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/>
              <a:t>Load</a:t>
            </a:r>
          </a:p>
        </p:txBody>
      </p:sp>
      <p:sp>
        <p:nvSpPr>
          <p:cNvPr id="551954" name="Text Box 18"/>
          <p:cNvSpPr txBox="1">
            <a:spLocks noChangeArrowheads="1"/>
          </p:cNvSpPr>
          <p:nvPr/>
        </p:nvSpPr>
        <p:spPr bwMode="auto">
          <a:xfrm>
            <a:off x="8710613" y="3657601"/>
            <a:ext cx="634790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/>
              <a:t>Load</a:t>
            </a:r>
          </a:p>
        </p:txBody>
      </p:sp>
      <p:sp>
        <p:nvSpPr>
          <p:cNvPr id="551955" name="Text Box 19"/>
          <p:cNvSpPr txBox="1">
            <a:spLocks noChangeArrowheads="1"/>
          </p:cNvSpPr>
          <p:nvPr/>
        </p:nvSpPr>
        <p:spPr bwMode="auto">
          <a:xfrm rot="16200000">
            <a:off x="5507412" y="2232792"/>
            <a:ext cx="128830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dirty="0"/>
              <a:t>Throughput</a:t>
            </a:r>
          </a:p>
        </p:txBody>
      </p:sp>
      <p:sp>
        <p:nvSpPr>
          <p:cNvPr id="551956" name="Text Box 20"/>
          <p:cNvSpPr txBox="1">
            <a:spLocks noChangeArrowheads="1"/>
          </p:cNvSpPr>
          <p:nvPr/>
        </p:nvSpPr>
        <p:spPr bwMode="auto">
          <a:xfrm rot="16200000">
            <a:off x="5796208" y="4118742"/>
            <a:ext cx="704361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/>
              <a:t>Delay</a:t>
            </a:r>
          </a:p>
        </p:txBody>
      </p:sp>
      <p:sp>
        <p:nvSpPr>
          <p:cNvPr id="551957" name="Text Box 21"/>
          <p:cNvSpPr txBox="1">
            <a:spLocks noChangeArrowheads="1"/>
          </p:cNvSpPr>
          <p:nvPr/>
        </p:nvSpPr>
        <p:spPr bwMode="auto">
          <a:xfrm>
            <a:off x="6683375" y="1435101"/>
            <a:ext cx="639600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/>
              <a:t>knee</a:t>
            </a:r>
          </a:p>
        </p:txBody>
      </p:sp>
      <p:sp>
        <p:nvSpPr>
          <p:cNvPr id="551958" name="Text Box 22"/>
          <p:cNvSpPr txBox="1">
            <a:spLocks noChangeArrowheads="1"/>
          </p:cNvSpPr>
          <p:nvPr/>
        </p:nvSpPr>
        <p:spPr bwMode="auto">
          <a:xfrm>
            <a:off x="8215313" y="1435101"/>
            <a:ext cx="52533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/>
              <a:t>cliff</a:t>
            </a:r>
          </a:p>
        </p:txBody>
      </p:sp>
      <p:sp>
        <p:nvSpPr>
          <p:cNvPr id="551959" name="Text Box 23"/>
          <p:cNvSpPr txBox="1">
            <a:spLocks noChangeArrowheads="1"/>
          </p:cNvSpPr>
          <p:nvPr/>
        </p:nvSpPr>
        <p:spPr bwMode="auto">
          <a:xfrm>
            <a:off x="9153526" y="2349500"/>
            <a:ext cx="1205587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/>
              <a:t>congestion</a:t>
            </a:r>
          </a:p>
          <a:p>
            <a:r>
              <a:rPr lang="en-US" altLang="x-none"/>
              <a:t>collapse</a:t>
            </a:r>
          </a:p>
        </p:txBody>
      </p:sp>
      <p:sp>
        <p:nvSpPr>
          <p:cNvPr id="551960" name="AutoShape 24"/>
          <p:cNvSpPr>
            <a:spLocks/>
          </p:cNvSpPr>
          <p:nvPr/>
        </p:nvSpPr>
        <p:spPr bwMode="auto">
          <a:xfrm rot="-5400000">
            <a:off x="8724900" y="1485900"/>
            <a:ext cx="152400" cy="685800"/>
          </a:xfrm>
          <a:prstGeom prst="rightBrace">
            <a:avLst>
              <a:gd name="adj1" fmla="val 375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551961" name="Line 25"/>
          <p:cNvSpPr>
            <a:spLocks noChangeShapeType="1"/>
          </p:cNvSpPr>
          <p:nvPr/>
        </p:nvSpPr>
        <p:spPr bwMode="auto">
          <a:xfrm flipH="1">
            <a:off x="8839200" y="2971800"/>
            <a:ext cx="762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51962" name="Text Box 26"/>
          <p:cNvSpPr txBox="1">
            <a:spLocks noChangeArrowheads="1"/>
          </p:cNvSpPr>
          <p:nvPr/>
        </p:nvSpPr>
        <p:spPr bwMode="auto">
          <a:xfrm>
            <a:off x="9358313" y="1295400"/>
            <a:ext cx="800990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dirty="0"/>
              <a:t>packet</a:t>
            </a:r>
          </a:p>
          <a:p>
            <a:r>
              <a:rPr lang="en-US" altLang="x-none" dirty="0"/>
              <a:t>loss</a:t>
            </a:r>
          </a:p>
        </p:txBody>
      </p:sp>
      <p:sp>
        <p:nvSpPr>
          <p:cNvPr id="551963" name="Line 27"/>
          <p:cNvSpPr>
            <a:spLocks noChangeShapeType="1"/>
          </p:cNvSpPr>
          <p:nvPr/>
        </p:nvSpPr>
        <p:spPr bwMode="auto">
          <a:xfrm flipH="1">
            <a:off x="8839200" y="1600200"/>
            <a:ext cx="533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7749563" y="304730"/>
            <a:ext cx="1737825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/>
            <a:r>
              <a:rPr lang="en-US" altLang="x-none" dirty="0" smtClean="0"/>
              <a:t>Persistent queue buildup</a:t>
            </a:r>
            <a:endParaRPr lang="en-US" altLang="x-none" dirty="0"/>
          </a:p>
        </p:txBody>
      </p:sp>
      <p:sp>
        <p:nvSpPr>
          <p:cNvPr id="31" name="Line 27"/>
          <p:cNvSpPr>
            <a:spLocks noChangeShapeType="1"/>
          </p:cNvSpPr>
          <p:nvPr/>
        </p:nvSpPr>
        <p:spPr bwMode="auto">
          <a:xfrm flipH="1">
            <a:off x="7728076" y="939351"/>
            <a:ext cx="768224" cy="946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20438" cy="1325563"/>
          </a:xfrm>
        </p:spPr>
        <p:txBody>
          <a:bodyPr/>
          <a:lstStyle/>
          <a:p>
            <a:r>
              <a:rPr lang="en-US" dirty="0" smtClean="0"/>
              <a:t>Flow ctrl vs. Cong ctrl vs. Cong avoidance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Flow control:</a:t>
            </a:r>
          </a:p>
          <a:p>
            <a:pPr lvl="1"/>
            <a:r>
              <a:rPr lang="en-US" dirty="0" smtClean="0"/>
              <a:t>Receiver tells sender how much it can accept in its buffer</a:t>
            </a:r>
          </a:p>
          <a:p>
            <a:pPr lvl="1"/>
            <a:endParaRPr lang="en-US" dirty="0"/>
          </a:p>
          <a:p>
            <a:r>
              <a:rPr lang="en-US" dirty="0" smtClean="0"/>
              <a:t>Congestion avoidance:</a:t>
            </a:r>
          </a:p>
          <a:p>
            <a:pPr lvl="1"/>
            <a:r>
              <a:rPr lang="en-US" dirty="0" smtClean="0"/>
              <a:t>Trying to stay to the left of the knee</a:t>
            </a:r>
          </a:p>
          <a:p>
            <a:pPr lvl="1"/>
            <a:endParaRPr lang="en-US" dirty="0"/>
          </a:p>
          <a:p>
            <a:r>
              <a:rPr lang="en-US" dirty="0" smtClean="0"/>
              <a:t>Congestion control:</a:t>
            </a:r>
          </a:p>
          <a:p>
            <a:pPr lvl="1"/>
            <a:r>
              <a:rPr lang="en-US" dirty="0" smtClean="0"/>
              <a:t>Trying to stay to the left of the cliff</a:t>
            </a:r>
          </a:p>
          <a:p>
            <a:endParaRPr lang="en-US" dirty="0"/>
          </a:p>
          <a:p>
            <a:r>
              <a:rPr lang="en-US" dirty="0" smtClean="0"/>
              <a:t>Final window == min (receiver window, </a:t>
            </a:r>
            <a:r>
              <a:rPr lang="en-US" i="1" dirty="0" smtClean="0"/>
              <a:t>congestion window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05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2544</TotalTime>
  <Words>1764</Words>
  <Application>Microsoft Macintosh PowerPoint</Application>
  <PresentationFormat>Widescreen</PresentationFormat>
  <Paragraphs>389</Paragraphs>
  <Slides>40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Calibri</vt:lpstr>
      <vt:lpstr>Comic Sans MS</vt:lpstr>
      <vt:lpstr>Helvetica</vt:lpstr>
      <vt:lpstr>Symbol</vt:lpstr>
      <vt:lpstr>Times New Roman</vt:lpstr>
      <vt:lpstr>Wingdings</vt:lpstr>
      <vt:lpstr>Arial</vt:lpstr>
      <vt:lpstr>Office Theme</vt:lpstr>
      <vt:lpstr>Equation</vt:lpstr>
      <vt:lpstr>Administrivia</vt:lpstr>
      <vt:lpstr>PowerPoint Presentation</vt:lpstr>
      <vt:lpstr>Edge vs. core division of labor</vt:lpstr>
      <vt:lpstr>The role of the endpoint</vt:lpstr>
      <vt:lpstr>Network model</vt:lpstr>
      <vt:lpstr>TCP: Reliable &amp; ordered transport</vt:lpstr>
      <vt:lpstr>But what about performance?</vt:lpstr>
      <vt:lpstr>What happens at a queue? </vt:lpstr>
      <vt:lpstr>Flow ctrl vs. Cong ctrl vs. Cong avoidance</vt:lpstr>
      <vt:lpstr>How should an endpoint transmit data  … and not overwhelm queues?</vt:lpstr>
      <vt:lpstr>Control loop</vt:lpstr>
      <vt:lpstr>Congestion signals</vt:lpstr>
      <vt:lpstr>Exercise</vt:lpstr>
      <vt:lpstr>Congestion Avoidance and Control</vt:lpstr>
      <vt:lpstr>One possible set of goals</vt:lpstr>
      <vt:lpstr>TCP New Reno: Mechanisms</vt:lpstr>
      <vt:lpstr>TCP congestion control</vt:lpstr>
      <vt:lpstr>Discussion of Jacobson’s paper</vt:lpstr>
      <vt:lpstr>Why AIMD?</vt:lpstr>
      <vt:lpstr>Efficient allocation</vt:lpstr>
      <vt:lpstr>Fair allocation</vt:lpstr>
      <vt:lpstr>Linear window adaptation rules</vt:lpstr>
      <vt:lpstr>Multiplicative increase, additive decrease</vt:lpstr>
      <vt:lpstr>Additive increase, additive decrease</vt:lpstr>
      <vt:lpstr>Multiplicative increase, mult. decrease</vt:lpstr>
      <vt:lpstr>Additive increase, multiplicative decrease</vt:lpstr>
      <vt:lpstr>Significance of AIMD/CJ89</vt:lpstr>
      <vt:lpstr>Modeling</vt:lpstr>
      <vt:lpstr>Congestion Control for High Bandwidth-Delay Product Networks </vt:lpstr>
      <vt:lpstr>Key ideas</vt:lpstr>
      <vt:lpstr>XCP efficiency control loop</vt:lpstr>
      <vt:lpstr>XCP fairness rules</vt:lpstr>
      <vt:lpstr>Discussion of XCP</vt:lpstr>
      <vt:lpstr>Some questions to think about…</vt:lpstr>
      <vt:lpstr>PowerPoint Presentation</vt:lpstr>
      <vt:lpstr>Backup slides</vt:lpstr>
      <vt:lpstr>Proposition 1 from [Chiu and Jain ’89]</vt:lpstr>
      <vt:lpstr>Fast Retransmit</vt:lpstr>
      <vt:lpstr>Fast Recovery</vt:lpstr>
      <vt:lpstr>Ethernet back-off mechanism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552: Computer Networks</dc:title>
  <dc:creator>Srinivas NG</dc:creator>
  <cp:lastModifiedBy>Srinivas NG</cp:lastModifiedBy>
  <cp:revision>1625</cp:revision>
  <dcterms:created xsi:type="dcterms:W3CDTF">2018-09-05T17:47:04Z</dcterms:created>
  <dcterms:modified xsi:type="dcterms:W3CDTF">2018-09-17T15:53:18Z</dcterms:modified>
</cp:coreProperties>
</file>