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387" r:id="rId2"/>
    <p:sldId id="985" r:id="rId3"/>
    <p:sldId id="1129" r:id="rId4"/>
    <p:sldId id="362" r:id="rId5"/>
    <p:sldId id="816" r:id="rId6"/>
    <p:sldId id="820" r:id="rId7"/>
    <p:sldId id="828" r:id="rId8"/>
    <p:sldId id="829" r:id="rId9"/>
    <p:sldId id="830" r:id="rId10"/>
    <p:sldId id="831" r:id="rId11"/>
    <p:sldId id="832" r:id="rId12"/>
    <p:sldId id="833" r:id="rId13"/>
    <p:sldId id="834" r:id="rId14"/>
    <p:sldId id="840" r:id="rId15"/>
    <p:sldId id="84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07"/>
    <p:restoredTop sz="94664"/>
  </p:normalViewPr>
  <p:slideViewPr>
    <p:cSldViewPr snapToGrid="0" snapToObjects="1">
      <p:cViewPr varScale="1">
        <p:scale>
          <a:sx n="124" d="100"/>
          <a:sy n="124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89B43293-6FB6-0946-BF36-C5CF387CAE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18FEE17-6D19-FF48-8907-B245E8B0EB19}" type="slidenum">
              <a:rPr lang="en-US" altLang="en-US" sz="1300" smtClean="0"/>
              <a:pPr/>
              <a:t>4</a:t>
            </a:fld>
            <a:endParaRPr lang="en-US" altLang="en-US" sz="13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E6E61002-043B-E74C-BF55-402D30CB43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FEFE9A0B-9251-D24C-AA68-C6311A7304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608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Router Design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21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http://www.cs.rutgers.edu/~sn624/352-F24</a:t>
            </a:r>
            <a:r>
              <a:rPr lang="en-US" sz="2800" dirty="0"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DC7C-3822-1C4A-8D3F-2A9DA6B7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lookups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42E3D-B787-5E4F-8E09-F5300B05F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173" y="1825625"/>
            <a:ext cx="5933671" cy="495435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dirty="0"/>
              <a:t>Packet forwarding in the Internet is based on the </a:t>
            </a:r>
            <a:r>
              <a:rPr lang="en-US" sz="3600" dirty="0">
                <a:solidFill>
                  <a:srgbClr val="C00000"/>
                </a:solidFill>
              </a:rPr>
              <a:t>destination IP address</a:t>
            </a:r>
            <a:r>
              <a:rPr lang="en-US" sz="3600" dirty="0"/>
              <a:t> on the packet.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Example: if </a:t>
            </a:r>
            <a:r>
              <a:rPr lang="en-US" sz="2400" dirty="0" err="1"/>
              <a:t>dst</a:t>
            </a:r>
            <a:r>
              <a:rPr lang="en-US" sz="2400" dirty="0"/>
              <a:t> IP on packet is 65.45.145.34, it </a:t>
            </a:r>
            <a:r>
              <a:rPr lang="en-US" sz="2400" dirty="0">
                <a:solidFill>
                  <a:srgbClr val="C00000"/>
                </a:solidFill>
              </a:rPr>
              <a:t>matches </a:t>
            </a:r>
            <a:r>
              <a:rPr lang="en-US" sz="2400" dirty="0"/>
              <a:t>the prefix 65.0.0.0/8 (netmask 255.0.0.0) in table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(IP &amp; netmask == prefix)</a:t>
            </a:r>
          </a:p>
          <a:p>
            <a:pPr marL="0" indent="0">
              <a:buNone/>
            </a:pPr>
            <a:r>
              <a:rPr lang="en-US" sz="2400" dirty="0"/>
              <a:t>The packet is forwarded out port 3.</a:t>
            </a:r>
          </a:p>
          <a:p>
            <a:pPr marL="0" indent="0">
              <a:buNone/>
            </a:pPr>
            <a:r>
              <a:rPr lang="en-US" sz="2400" dirty="0"/>
              <a:t>Example 2: what about </a:t>
            </a:r>
            <a:r>
              <a:rPr lang="en-US" sz="2400" dirty="0" err="1"/>
              <a:t>dst</a:t>
            </a:r>
            <a:r>
              <a:rPr lang="en-US" sz="2400" dirty="0"/>
              <a:t> IP 128.9.5.6?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380125F-EFFC-8845-A2AF-AFEEF3FF9E18}"/>
              </a:ext>
            </a:extLst>
          </p:cNvPr>
          <p:cNvGrpSpPr/>
          <p:nvPr/>
        </p:nvGrpSpPr>
        <p:grpSpPr>
          <a:xfrm>
            <a:off x="6367998" y="775093"/>
            <a:ext cx="5712256" cy="1013667"/>
            <a:chOff x="6255145" y="1246849"/>
            <a:chExt cx="5712256" cy="1991252"/>
          </a:xfrm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DBAFACA8-D929-C84A-965D-9313E19BB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7590" y="1401363"/>
              <a:ext cx="5121260" cy="18367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AF62659B-2B1D-EC4C-86ED-7D22A3131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167" y="1995525"/>
              <a:ext cx="865259" cy="6467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Line</a:t>
              </a:r>
            </a:p>
            <a:p>
              <a:pPr algn="ctr"/>
              <a:r>
                <a:rPr lang="en-US" altLang="en-US" sz="2000" dirty="0"/>
                <a:t>Term</a:t>
              </a:r>
            </a:p>
          </p:txBody>
        </p:sp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F23456E8-3EC3-DC42-9CDB-22BADFCF5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784" y="1587100"/>
              <a:ext cx="1152525" cy="14097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E822A2A5-61B3-AB4A-9868-8FAA14ECE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8170" y="1542272"/>
              <a:ext cx="1003076" cy="15855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" name="Line 16">
              <a:extLst>
                <a:ext uri="{FF2B5EF4-FFF2-40B4-BE49-F238E27FC236}">
                  <a16:creationId xmlns:a16="http://schemas.microsoft.com/office/drawing/2014/main" id="{C4F30249-83F6-F649-BC2F-0CAD121AB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5145" y="2311732"/>
              <a:ext cx="3400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30">
              <a:extLst>
                <a:ext uri="{FF2B5EF4-FFF2-40B4-BE49-F238E27FC236}">
                  <a16:creationId xmlns:a16="http://schemas.microsoft.com/office/drawing/2014/main" id="{55D36656-1650-8F46-9669-A6C863869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0459" y="2306238"/>
              <a:ext cx="190500" cy="1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31">
              <a:extLst>
                <a:ext uri="{FF2B5EF4-FFF2-40B4-BE49-F238E27FC236}">
                  <a16:creationId xmlns:a16="http://schemas.microsoft.com/office/drawing/2014/main" id="{A8FE3C8E-7396-9F46-81E6-320F8FFAC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7234" y="2263375"/>
              <a:ext cx="1905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32">
              <a:extLst>
                <a:ext uri="{FF2B5EF4-FFF2-40B4-BE49-F238E27FC236}">
                  <a16:creationId xmlns:a16="http://schemas.microsoft.com/office/drawing/2014/main" id="{CFD8B1E2-C6B9-F445-A415-0C85C907F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44578" y="2277675"/>
              <a:ext cx="2205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Rectangle 33">
              <a:extLst>
                <a:ext uri="{FF2B5EF4-FFF2-40B4-BE49-F238E27FC236}">
                  <a16:creationId xmlns:a16="http://schemas.microsoft.com/office/drawing/2014/main" id="{AA9BDEA9-00A6-414A-BD87-B9ADC4B34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7940" y="1945212"/>
              <a:ext cx="1055688" cy="828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2000" dirty="0"/>
                <a:t>Link 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2000" dirty="0"/>
                <a:t>Layer  </a:t>
              </a:r>
            </a:p>
          </p:txBody>
        </p:sp>
        <p:sp>
          <p:nvSpPr>
            <p:cNvPr id="14" name="Text Box 35">
              <a:extLst>
                <a:ext uri="{FF2B5EF4-FFF2-40B4-BE49-F238E27FC236}">
                  <a16:creationId xmlns:a16="http://schemas.microsoft.com/office/drawing/2014/main" id="{A7490E50-260A-CB41-B739-D0662F43B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9821" y="1654323"/>
              <a:ext cx="941283" cy="707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Route </a:t>
              </a:r>
            </a:p>
            <a:p>
              <a:pPr algn="ctr"/>
              <a:r>
                <a:rPr lang="en-US" altLang="en-US" sz="2000" dirty="0"/>
                <a:t>lookup</a:t>
              </a:r>
            </a:p>
          </p:txBody>
        </p:sp>
        <p:sp>
          <p:nvSpPr>
            <p:cNvPr id="15" name="Line 45">
              <a:extLst>
                <a:ext uri="{FF2B5EF4-FFF2-40B4-BE49-F238E27FC236}">
                  <a16:creationId xmlns:a16="http://schemas.microsoft.com/office/drawing/2014/main" id="{E6427EFF-C0E7-D64F-85BD-4FD0FF8164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25593" y="1246849"/>
              <a:ext cx="6915" cy="1991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7" name="Group 56">
              <a:extLst>
                <a:ext uri="{FF2B5EF4-FFF2-40B4-BE49-F238E27FC236}">
                  <a16:creationId xmlns:a16="http://schemas.microsoft.com/office/drawing/2014/main" id="{B1BB93E7-2571-1442-B375-98844B76CA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7355" y="2525193"/>
              <a:ext cx="830989" cy="340970"/>
              <a:chOff x="446" y="3534"/>
              <a:chExt cx="785" cy="439"/>
            </a:xfrm>
          </p:grpSpPr>
          <p:sp>
            <p:nvSpPr>
              <p:cNvPr id="19" name="Line 48">
                <a:extLst>
                  <a:ext uri="{FF2B5EF4-FFF2-40B4-BE49-F238E27FC236}">
                    <a16:creationId xmlns:a16="http://schemas.microsoft.com/office/drawing/2014/main" id="{DB0789E1-E343-E642-ABAC-E01E3F6F33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49">
                <a:extLst>
                  <a:ext uri="{FF2B5EF4-FFF2-40B4-BE49-F238E27FC236}">
                    <a16:creationId xmlns:a16="http://schemas.microsoft.com/office/drawing/2014/main" id="{37CA2692-FF56-8742-89D3-5BD1859344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50">
                <a:extLst>
                  <a:ext uri="{FF2B5EF4-FFF2-40B4-BE49-F238E27FC236}">
                    <a16:creationId xmlns:a16="http://schemas.microsoft.com/office/drawing/2014/main" id="{B3D0275B-0A99-F44A-B7CD-90DC910D7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1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Line 51">
                <a:extLst>
                  <a:ext uri="{FF2B5EF4-FFF2-40B4-BE49-F238E27FC236}">
                    <a16:creationId xmlns:a16="http://schemas.microsoft.com/office/drawing/2014/main" id="{6B232FAD-7DED-5345-9DD9-670F66440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2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" name="Line 52">
                <a:extLst>
                  <a:ext uri="{FF2B5EF4-FFF2-40B4-BE49-F238E27FC236}">
                    <a16:creationId xmlns:a16="http://schemas.microsoft.com/office/drawing/2014/main" id="{C26ED974-65D6-DC48-91DA-7A5BF6CCE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5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" name="Line 53">
                <a:extLst>
                  <a:ext uri="{FF2B5EF4-FFF2-40B4-BE49-F238E27FC236}">
                    <a16:creationId xmlns:a16="http://schemas.microsoft.com/office/drawing/2014/main" id="{951FCE22-1748-7A44-8A07-F9381C9E7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6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Line 54">
                <a:extLst>
                  <a:ext uri="{FF2B5EF4-FFF2-40B4-BE49-F238E27FC236}">
                    <a16:creationId xmlns:a16="http://schemas.microsoft.com/office/drawing/2014/main" id="{E3CA5C71-7D1F-4D4B-B72E-27A4AADB3A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1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55">
                <a:extLst>
                  <a:ext uri="{FF2B5EF4-FFF2-40B4-BE49-F238E27FC236}">
                    <a16:creationId xmlns:a16="http://schemas.microsoft.com/office/drawing/2014/main" id="{3E90E79F-2555-3346-9172-1234B95ED8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9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BB1EA99-A605-9F45-9D95-CA4FE039A558}"/>
                </a:ext>
              </a:extLst>
            </p:cNvPr>
            <p:cNvSpPr/>
            <p:nvPr/>
          </p:nvSpPr>
          <p:spPr>
            <a:xfrm>
              <a:off x="6551759" y="1654323"/>
              <a:ext cx="698937" cy="1360175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CBC2A5-F379-5C43-B2C4-2ADAC7D3FE25}"/>
                </a:ext>
              </a:extLst>
            </p:cNvPr>
            <p:cNvSpPr/>
            <p:nvPr/>
          </p:nvSpPr>
          <p:spPr>
            <a:xfrm>
              <a:off x="9932024" y="1551475"/>
              <a:ext cx="1515427" cy="1552574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 Box 35">
              <a:extLst>
                <a:ext uri="{FF2B5EF4-FFF2-40B4-BE49-F238E27FC236}">
                  <a16:creationId xmlns:a16="http://schemas.microsoft.com/office/drawing/2014/main" id="{76170EE2-1676-AA42-8D0A-7E7483F76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7095" y="1675128"/>
              <a:ext cx="1380506" cy="707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Per-output</a:t>
              </a:r>
            </a:p>
            <a:p>
              <a:pPr algn="ctr"/>
              <a:r>
                <a:rPr lang="en-US" altLang="en-US" sz="2000" dirty="0"/>
                <a:t>Queues</a:t>
              </a:r>
            </a:p>
          </p:txBody>
        </p:sp>
        <p:sp>
          <p:nvSpPr>
            <p:cNvPr id="30" name="Line 32">
              <a:extLst>
                <a:ext uri="{FF2B5EF4-FFF2-40B4-BE49-F238E27FC236}">
                  <a16:creationId xmlns:a16="http://schemas.microsoft.com/office/drawing/2014/main" id="{2FECB52F-88B2-0E48-BABA-C11CCD6B1A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58565" y="2263375"/>
              <a:ext cx="5088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1" name="Rectangle 15">
            <a:extLst>
              <a:ext uri="{FF2B5EF4-FFF2-40B4-BE49-F238E27FC236}">
                <a16:creationId xmlns:a16="http://schemas.microsoft.com/office/drawing/2014/main" id="{7C5E5F40-123F-CF46-BF92-828DEF691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312" y="3428771"/>
            <a:ext cx="3308350" cy="33512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2" name="Oval 16">
            <a:extLst>
              <a:ext uri="{FF2B5EF4-FFF2-40B4-BE49-F238E27FC236}">
                <a16:creationId xmlns:a16="http://schemas.microsoft.com/office/drawing/2014/main" id="{2B64C4E9-872C-DF40-85EB-1733C5F51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793" y="3613542"/>
            <a:ext cx="2668588" cy="7588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33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71F9F022-E75B-5848-8031-4D90FB03D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631" y="4560702"/>
            <a:ext cx="2728912" cy="2114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726BA508-D51D-9246-B8A9-49CB1B52A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781" y="3666722"/>
            <a:ext cx="1227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Outgoing Port</a:t>
            </a:r>
          </a:p>
        </p:txBody>
      </p:sp>
      <p:sp>
        <p:nvSpPr>
          <p:cNvPr id="36" name="Rectangle 20">
            <a:extLst>
              <a:ext uri="{FF2B5EF4-FFF2-40B4-BE49-F238E27FC236}">
                <a16:creationId xmlns:a16="http://schemas.microsoft.com/office/drawing/2014/main" id="{F4A9B99A-0044-E940-9E7D-DD26657C9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283592"/>
            <a:ext cx="1201738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7" name="Rectangle 21">
            <a:extLst>
              <a:ext uri="{FF2B5EF4-FFF2-40B4-BE49-F238E27FC236}">
                <a16:creationId xmlns:a16="http://schemas.microsoft.com/office/drawing/2014/main" id="{76EA8A93-0699-BD44-AEDF-5AB8D4AAB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283592"/>
            <a:ext cx="1200150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A5A89F50-0BAA-DD43-84F1-8DFC58D56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5772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4119EE11-D1FC-B54E-80AF-CC101AFF2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5772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0" name="Rectangle 24">
            <a:extLst>
              <a:ext uri="{FF2B5EF4-FFF2-40B4-BE49-F238E27FC236}">
                <a16:creationId xmlns:a16="http://schemas.microsoft.com/office/drawing/2014/main" id="{7B0850BB-BEC3-BB44-AB02-2891B9B06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872554"/>
            <a:ext cx="1201738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A4273425-862F-2441-A969-877E413E6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872554"/>
            <a:ext cx="1200150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id="{597237B6-9B6D-0E42-BAED-B89CA66B9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63646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5F503287-45BF-5C4D-BF0A-159A8422D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63646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28574E4A-9A78-3747-8E5F-7141C51F9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4988317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FFBBD18D-67D5-7A4B-A1CE-A57957A95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4988317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6" name="Text Box 30">
            <a:extLst>
              <a:ext uri="{FF2B5EF4-FFF2-40B4-BE49-F238E27FC236}">
                <a16:creationId xmlns:a16="http://schemas.microsoft.com/office/drawing/2014/main" id="{648E4482-779B-634B-A707-420951C0D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435" y="4945723"/>
            <a:ext cx="1280779" cy="33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333300"/>
                </a:solidFill>
                <a:latin typeface="Helvetica" pitchFamily="2" charset="0"/>
              </a:rPr>
              <a:t>Dst</a:t>
            </a:r>
            <a:r>
              <a:rPr lang="en-US" altLang="en-US" sz="1600" dirty="0">
                <a:solidFill>
                  <a:srgbClr val="333300"/>
                </a:solidFill>
                <a:latin typeface="Helvetica" pitchFamily="2" charset="0"/>
              </a:rPr>
              <a:t>-network</a:t>
            </a:r>
          </a:p>
        </p:txBody>
      </p:sp>
      <p:sp>
        <p:nvSpPr>
          <p:cNvPr id="47" name="Text Box 31">
            <a:extLst>
              <a:ext uri="{FF2B5EF4-FFF2-40B4-BE49-F238E27FC236}">
                <a16:creationId xmlns:a16="http://schemas.microsoft.com/office/drawing/2014/main" id="{5E0E5643-253F-234A-A72B-398DEF380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894" y="4958153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333300"/>
                </a:solidFill>
                <a:latin typeface="Helvetica" pitchFamily="2" charset="0"/>
              </a:rPr>
              <a:t>Port</a:t>
            </a:r>
          </a:p>
        </p:txBody>
      </p:sp>
      <p:sp>
        <p:nvSpPr>
          <p:cNvPr id="48" name="Text Box 32">
            <a:extLst>
              <a:ext uri="{FF2B5EF4-FFF2-40B4-BE49-F238E27FC236}">
                <a16:creationId xmlns:a16="http://schemas.microsoft.com/office/drawing/2014/main" id="{79AD5CDB-6999-A84C-B5A3-F394F8188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0788" y="4621074"/>
            <a:ext cx="2092540" cy="3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C00000"/>
                </a:solidFill>
                <a:latin typeface="Helvetica" pitchFamily="2" charset="0"/>
              </a:rPr>
              <a:t>Forwarding Table</a:t>
            </a:r>
          </a:p>
        </p:txBody>
      </p:sp>
      <p:sp>
        <p:nvSpPr>
          <p:cNvPr id="51" name="Text Box 35">
            <a:extLst>
              <a:ext uri="{FF2B5EF4-FFF2-40B4-BE49-F238E27FC236}">
                <a16:creationId xmlns:a16="http://schemas.microsoft.com/office/drawing/2014/main" id="{EB36F9FE-4CF3-6A42-BDB6-C4FA6082C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756" y="3667516"/>
            <a:ext cx="185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Route Lookup Data Structure</a:t>
            </a:r>
          </a:p>
        </p:txBody>
      </p:sp>
      <p:sp>
        <p:nvSpPr>
          <p:cNvPr id="52" name="Text Box 36">
            <a:extLst>
              <a:ext uri="{FF2B5EF4-FFF2-40B4-BE49-F238E27FC236}">
                <a16:creationId xmlns:a16="http://schemas.microsoft.com/office/drawing/2014/main" id="{C60C9C71-065A-9948-ACF5-3D86DBB82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918" y="5305816"/>
            <a:ext cx="1169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65.0.0.0/8</a:t>
            </a:r>
          </a:p>
        </p:txBody>
      </p:sp>
      <p:sp>
        <p:nvSpPr>
          <p:cNvPr id="53" name="Text Box 37">
            <a:extLst>
              <a:ext uri="{FF2B5EF4-FFF2-40B4-BE49-F238E27FC236}">
                <a16:creationId xmlns:a16="http://schemas.microsoft.com/office/drawing/2014/main" id="{710C36F5-1326-9445-A2D7-5CA2E2091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2043" y="5601091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128.9.0.0/16</a:t>
            </a:r>
          </a:p>
        </p:txBody>
      </p:sp>
      <p:sp>
        <p:nvSpPr>
          <p:cNvPr id="54" name="Text Box 38">
            <a:extLst>
              <a:ext uri="{FF2B5EF4-FFF2-40B4-BE49-F238E27FC236}">
                <a16:creationId xmlns:a16="http://schemas.microsoft.com/office/drawing/2014/main" id="{F5DB8797-D111-FA40-98D7-D70103A64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169" y="6393253"/>
            <a:ext cx="1277894" cy="30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333300"/>
                </a:solidFill>
                <a:latin typeface="Helvetica" pitchFamily="2" charset="0"/>
              </a:rPr>
              <a:t>149.12.0.0/19</a:t>
            </a:r>
          </a:p>
        </p:txBody>
      </p:sp>
      <p:sp>
        <p:nvSpPr>
          <p:cNvPr id="55" name="Text Box 39">
            <a:extLst>
              <a:ext uri="{FF2B5EF4-FFF2-40B4-BE49-F238E27FC236}">
                <a16:creationId xmlns:a16="http://schemas.microsoft.com/office/drawing/2014/main" id="{317FEF9E-ED6F-8B4E-B76E-8DA203E61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0818" y="5315341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56" name="Text Box 40">
            <a:extLst>
              <a:ext uri="{FF2B5EF4-FFF2-40B4-BE49-F238E27FC236}">
                <a16:creationId xmlns:a16="http://schemas.microsoft.com/office/drawing/2014/main" id="{98209DAB-C1E0-7F4A-897D-C50B98426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7169" y="5605853"/>
            <a:ext cx="284032" cy="30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57" name="Text Box 41">
            <a:extLst>
              <a:ext uri="{FF2B5EF4-FFF2-40B4-BE49-F238E27FC236}">
                <a16:creationId xmlns:a16="http://schemas.microsoft.com/office/drawing/2014/main" id="{C2C41437-C3D9-6241-87E2-98B99EF1B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7806" y="6404366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58" name="Line 44">
            <a:extLst>
              <a:ext uri="{FF2B5EF4-FFF2-40B4-BE49-F238E27FC236}">
                <a16:creationId xmlns:a16="http://schemas.microsoft.com/office/drawing/2014/main" id="{8DB10DE4-D3E0-BD41-942C-B40F6F717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44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9" name="Line 45">
            <a:extLst>
              <a:ext uri="{FF2B5EF4-FFF2-40B4-BE49-F238E27FC236}">
                <a16:creationId xmlns:a16="http://schemas.microsoft.com/office/drawing/2014/main" id="{031C3CB5-62EA-1D42-AF66-E901EC279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36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Line 43">
            <a:extLst>
              <a:ext uri="{FF2B5EF4-FFF2-40B4-BE49-F238E27FC236}">
                <a16:creationId xmlns:a16="http://schemas.microsoft.com/office/drawing/2014/main" id="{9EEC6263-9094-E34A-9D82-69CF5C6309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8431" y="3987397"/>
            <a:ext cx="7493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09FD02E2-A796-8D40-A7D0-BB2D16B1F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00" y="2344302"/>
            <a:ext cx="940617" cy="57377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3C80D6B-D750-B549-938D-BF7AE79F1E0A}"/>
              </a:ext>
            </a:extLst>
          </p:cNvPr>
          <p:cNvCxnSpPr>
            <a:cxnSpLocks/>
          </p:cNvCxnSpPr>
          <p:nvPr/>
        </p:nvCxnSpPr>
        <p:spPr>
          <a:xfrm flipH="1">
            <a:off x="6535938" y="1868629"/>
            <a:ext cx="2283070" cy="280847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DD9A9ED-1EAD-3745-B626-CE669FA8D2FA}"/>
              </a:ext>
            </a:extLst>
          </p:cNvPr>
          <p:cNvCxnSpPr>
            <a:cxnSpLocks/>
          </p:cNvCxnSpPr>
          <p:nvPr/>
        </p:nvCxnSpPr>
        <p:spPr>
          <a:xfrm>
            <a:off x="9826092" y="1890396"/>
            <a:ext cx="2096734" cy="40234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3E24F0D-BD84-3549-A63E-580B0A918656}"/>
              </a:ext>
            </a:extLst>
          </p:cNvPr>
          <p:cNvSpPr txBox="1"/>
          <p:nvPr/>
        </p:nvSpPr>
        <p:spPr>
          <a:xfrm>
            <a:off x="7548434" y="2247541"/>
            <a:ext cx="78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Parse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371B977-C3DD-D24B-806C-3F8F0CB8A176}"/>
              </a:ext>
            </a:extLst>
          </p:cNvPr>
          <p:cNvCxnSpPr>
            <a:cxnSpLocks/>
          </p:cNvCxnSpPr>
          <p:nvPr/>
        </p:nvCxnSpPr>
        <p:spPr>
          <a:xfrm flipV="1">
            <a:off x="7599015" y="2622607"/>
            <a:ext cx="927697" cy="5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92FE47F-A09B-9B4D-AB04-ADB11AE214EF}"/>
              </a:ext>
            </a:extLst>
          </p:cNvPr>
          <p:cNvGrpSpPr/>
          <p:nvPr/>
        </p:nvGrpSpPr>
        <p:grpSpPr>
          <a:xfrm>
            <a:off x="8611980" y="2157278"/>
            <a:ext cx="1175806" cy="1009935"/>
            <a:chOff x="9422462" y="2142976"/>
            <a:chExt cx="1175806" cy="100993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85CD293-5515-C04E-9CDD-A4F288583A85}"/>
                </a:ext>
              </a:extLst>
            </p:cNvPr>
            <p:cNvGrpSpPr/>
            <p:nvPr/>
          </p:nvGrpSpPr>
          <p:grpSpPr>
            <a:xfrm>
              <a:off x="9425800" y="2142976"/>
              <a:ext cx="1154312" cy="338554"/>
              <a:chOff x="9522792" y="2132162"/>
              <a:chExt cx="1154312" cy="338554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3A1B879-AA4A-BE43-8BD6-28663008635A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5AE9DA1-9312-3B46-8C95-CE8D380E1CB5}"/>
                  </a:ext>
                </a:extLst>
              </p:cNvPr>
              <p:cNvSpPr txBox="1"/>
              <p:nvPr/>
            </p:nvSpPr>
            <p:spPr>
              <a:xfrm>
                <a:off x="9551973" y="2132162"/>
                <a:ext cx="10652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Transport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AC54A3E-327D-A94B-BB21-1B8C696BBA2B}"/>
                </a:ext>
              </a:extLst>
            </p:cNvPr>
            <p:cNvGrpSpPr/>
            <p:nvPr/>
          </p:nvGrpSpPr>
          <p:grpSpPr>
            <a:xfrm>
              <a:off x="9425800" y="2495331"/>
              <a:ext cx="1154312" cy="338554"/>
              <a:chOff x="9522792" y="2140414"/>
              <a:chExt cx="1154312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F1A860D-4875-434C-BF8D-31B9FD9B4BBE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3AA8F5F-410D-8A45-BB5C-C8A21CDF5089}"/>
                  </a:ext>
                </a:extLst>
              </p:cNvPr>
              <p:cNvSpPr txBox="1"/>
              <p:nvPr/>
            </p:nvSpPr>
            <p:spPr>
              <a:xfrm>
                <a:off x="9652690" y="2140414"/>
                <a:ext cx="9699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Network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2EB02DE-120C-5543-BDE0-E0FA7603C8D1}"/>
                </a:ext>
              </a:extLst>
            </p:cNvPr>
            <p:cNvGrpSpPr/>
            <p:nvPr/>
          </p:nvGrpSpPr>
          <p:grpSpPr>
            <a:xfrm>
              <a:off x="9422462" y="2814357"/>
              <a:ext cx="1175806" cy="338554"/>
              <a:chOff x="9522792" y="2153179"/>
              <a:chExt cx="1175806" cy="338554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4206CB5-0618-8B4C-8248-52530730A0BA}"/>
                  </a:ext>
                </a:extLst>
              </p:cNvPr>
              <p:cNvSpPr/>
              <p:nvPr/>
            </p:nvSpPr>
            <p:spPr>
              <a:xfrm>
                <a:off x="9522792" y="2191444"/>
                <a:ext cx="1175806" cy="270022"/>
              </a:xfrm>
              <a:prstGeom prst="rect">
                <a:avLst/>
              </a:prstGeom>
              <a:solidFill>
                <a:srgbClr val="7030A0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BCA3057-66F7-BF4C-A184-3044C26CA6BB}"/>
                  </a:ext>
                </a:extLst>
              </p:cNvPr>
              <p:cNvSpPr txBox="1"/>
              <p:nvPr/>
            </p:nvSpPr>
            <p:spPr>
              <a:xfrm>
                <a:off x="9576711" y="2153179"/>
                <a:ext cx="10652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Link layer</a:t>
                </a: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194D700-3E06-8B4F-9BF2-47AB0F5FE28D}"/>
              </a:ext>
            </a:extLst>
          </p:cNvPr>
          <p:cNvSpPr txBox="1"/>
          <p:nvPr/>
        </p:nvSpPr>
        <p:spPr>
          <a:xfrm>
            <a:off x="9532961" y="2149842"/>
            <a:ext cx="1984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Extract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destination IP </a:t>
            </a:r>
            <a:r>
              <a:rPr lang="en-US" dirty="0">
                <a:latin typeface="Helvetica" pitchFamily="2" charset="0"/>
              </a:rPr>
              <a:t>address</a:t>
            </a: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049854CD-4EE2-C740-9F45-51D0F24AD1FE}"/>
              </a:ext>
            </a:extLst>
          </p:cNvPr>
          <p:cNvSpPr/>
          <p:nvPr/>
        </p:nvSpPr>
        <p:spPr>
          <a:xfrm>
            <a:off x="6782921" y="2755076"/>
            <a:ext cx="4630215" cy="1232322"/>
          </a:xfrm>
          <a:custGeom>
            <a:avLst/>
            <a:gdLst>
              <a:gd name="connsiteX0" fmla="*/ 3216102 w 4630215"/>
              <a:gd name="connsiteY0" fmla="*/ 0 h 1330037"/>
              <a:gd name="connsiteX1" fmla="*/ 4486761 w 4630215"/>
              <a:gd name="connsiteY1" fmla="*/ 190006 h 1330037"/>
              <a:gd name="connsiteX2" fmla="*/ 235395 w 4630215"/>
              <a:gd name="connsiteY2" fmla="*/ 819398 h 1330037"/>
              <a:gd name="connsiteX3" fmla="*/ 924164 w 4630215"/>
              <a:gd name="connsiteY3" fmla="*/ 1330037 h 13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215" h="1330037">
                <a:moveTo>
                  <a:pt x="3216102" y="0"/>
                </a:moveTo>
                <a:cubicBezTo>
                  <a:pt x="4099824" y="26720"/>
                  <a:pt x="4983546" y="53440"/>
                  <a:pt x="4486761" y="190006"/>
                </a:cubicBezTo>
                <a:cubicBezTo>
                  <a:pt x="3989976" y="326572"/>
                  <a:pt x="829161" y="629393"/>
                  <a:pt x="235395" y="819398"/>
                </a:cubicBezTo>
                <a:cubicBezTo>
                  <a:pt x="-358371" y="1009403"/>
                  <a:pt x="282896" y="1169720"/>
                  <a:pt x="924164" y="133003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3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 animBg="1"/>
      <p:bldP spid="59" grpId="0" animBg="1"/>
      <p:bldP spid="60" grpId="0" animBg="1"/>
      <p:bldP spid="67" grpId="0"/>
      <p:bldP spid="83" grpId="0"/>
      <p:bldP spid="8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DC7C-3822-1C4A-8D3F-2A9DA6B7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lookups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42E3D-B787-5E4F-8E09-F5300B05F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174" y="1825625"/>
            <a:ext cx="575062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>
                <a:solidFill>
                  <a:srgbClr val="C00000"/>
                </a:solidFill>
              </a:rPr>
              <a:t>Number of entries</a:t>
            </a:r>
            <a:r>
              <a:rPr lang="en-US" sz="3600" dirty="0"/>
              <a:t> in the forwarding table matters.</a:t>
            </a:r>
          </a:p>
          <a:p>
            <a:pPr marL="0" indent="0" algn="ctr">
              <a:buNone/>
            </a:pPr>
            <a:r>
              <a:rPr lang="en-US" sz="3000" dirty="0"/>
              <a:t>Fitting into router memory</a:t>
            </a:r>
          </a:p>
          <a:p>
            <a:pPr marL="0" indent="0" algn="ctr">
              <a:buNone/>
            </a:pPr>
            <a:r>
              <a:rPr lang="en-US" sz="3000" dirty="0"/>
              <a:t>Designing hardware and software for fast lookups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380125F-EFFC-8845-A2AF-AFEEF3FF9E18}"/>
              </a:ext>
            </a:extLst>
          </p:cNvPr>
          <p:cNvGrpSpPr/>
          <p:nvPr/>
        </p:nvGrpSpPr>
        <p:grpSpPr>
          <a:xfrm>
            <a:off x="6367998" y="775093"/>
            <a:ext cx="5712256" cy="1013667"/>
            <a:chOff x="6255145" y="1246849"/>
            <a:chExt cx="5712256" cy="1991252"/>
          </a:xfrm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DBAFACA8-D929-C84A-965D-9313E19BB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7590" y="1401363"/>
              <a:ext cx="5121260" cy="18367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AF62659B-2B1D-EC4C-86ED-7D22A3131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167" y="1995525"/>
              <a:ext cx="865259" cy="6467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Line</a:t>
              </a:r>
            </a:p>
            <a:p>
              <a:pPr algn="ctr"/>
              <a:r>
                <a:rPr lang="en-US" altLang="en-US" sz="2000" dirty="0"/>
                <a:t>Term</a:t>
              </a:r>
            </a:p>
          </p:txBody>
        </p:sp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F23456E8-3EC3-DC42-9CDB-22BADFCF5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784" y="1587100"/>
              <a:ext cx="1152525" cy="14097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E822A2A5-61B3-AB4A-9868-8FAA14ECE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8170" y="1542272"/>
              <a:ext cx="1003076" cy="15855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" name="Line 16">
              <a:extLst>
                <a:ext uri="{FF2B5EF4-FFF2-40B4-BE49-F238E27FC236}">
                  <a16:creationId xmlns:a16="http://schemas.microsoft.com/office/drawing/2014/main" id="{C4F30249-83F6-F649-BC2F-0CAD121AB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5145" y="2311732"/>
              <a:ext cx="3400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30">
              <a:extLst>
                <a:ext uri="{FF2B5EF4-FFF2-40B4-BE49-F238E27FC236}">
                  <a16:creationId xmlns:a16="http://schemas.microsoft.com/office/drawing/2014/main" id="{55D36656-1650-8F46-9669-A6C863869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0459" y="2306238"/>
              <a:ext cx="190500" cy="1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31">
              <a:extLst>
                <a:ext uri="{FF2B5EF4-FFF2-40B4-BE49-F238E27FC236}">
                  <a16:creationId xmlns:a16="http://schemas.microsoft.com/office/drawing/2014/main" id="{A8FE3C8E-7396-9F46-81E6-320F8FFAC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7234" y="2263375"/>
              <a:ext cx="1905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32">
              <a:extLst>
                <a:ext uri="{FF2B5EF4-FFF2-40B4-BE49-F238E27FC236}">
                  <a16:creationId xmlns:a16="http://schemas.microsoft.com/office/drawing/2014/main" id="{CFD8B1E2-C6B9-F445-A415-0C85C907F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44578" y="2277675"/>
              <a:ext cx="2205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Rectangle 33">
              <a:extLst>
                <a:ext uri="{FF2B5EF4-FFF2-40B4-BE49-F238E27FC236}">
                  <a16:creationId xmlns:a16="http://schemas.microsoft.com/office/drawing/2014/main" id="{AA9BDEA9-00A6-414A-BD87-B9ADC4B34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7940" y="1945212"/>
              <a:ext cx="1055688" cy="828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2000" dirty="0"/>
                <a:t>Link 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2000" dirty="0"/>
                <a:t>Layer  </a:t>
              </a:r>
            </a:p>
          </p:txBody>
        </p:sp>
        <p:sp>
          <p:nvSpPr>
            <p:cNvPr id="14" name="Text Box 35">
              <a:extLst>
                <a:ext uri="{FF2B5EF4-FFF2-40B4-BE49-F238E27FC236}">
                  <a16:creationId xmlns:a16="http://schemas.microsoft.com/office/drawing/2014/main" id="{A7490E50-260A-CB41-B739-D0662F43B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9821" y="1654323"/>
              <a:ext cx="941283" cy="707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Route </a:t>
              </a:r>
            </a:p>
            <a:p>
              <a:pPr algn="ctr"/>
              <a:r>
                <a:rPr lang="en-US" altLang="en-US" sz="2000" dirty="0"/>
                <a:t>lookup</a:t>
              </a:r>
            </a:p>
          </p:txBody>
        </p:sp>
        <p:sp>
          <p:nvSpPr>
            <p:cNvPr id="15" name="Line 45">
              <a:extLst>
                <a:ext uri="{FF2B5EF4-FFF2-40B4-BE49-F238E27FC236}">
                  <a16:creationId xmlns:a16="http://schemas.microsoft.com/office/drawing/2014/main" id="{E6427EFF-C0E7-D64F-85BD-4FD0FF8164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25593" y="1246849"/>
              <a:ext cx="6915" cy="1991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7" name="Group 56">
              <a:extLst>
                <a:ext uri="{FF2B5EF4-FFF2-40B4-BE49-F238E27FC236}">
                  <a16:creationId xmlns:a16="http://schemas.microsoft.com/office/drawing/2014/main" id="{B1BB93E7-2571-1442-B375-98844B76CA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7355" y="2525193"/>
              <a:ext cx="830989" cy="340970"/>
              <a:chOff x="446" y="3534"/>
              <a:chExt cx="785" cy="439"/>
            </a:xfrm>
          </p:grpSpPr>
          <p:sp>
            <p:nvSpPr>
              <p:cNvPr id="19" name="Line 48">
                <a:extLst>
                  <a:ext uri="{FF2B5EF4-FFF2-40B4-BE49-F238E27FC236}">
                    <a16:creationId xmlns:a16="http://schemas.microsoft.com/office/drawing/2014/main" id="{DB0789E1-E343-E642-ABAC-E01E3F6F33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49">
                <a:extLst>
                  <a:ext uri="{FF2B5EF4-FFF2-40B4-BE49-F238E27FC236}">
                    <a16:creationId xmlns:a16="http://schemas.microsoft.com/office/drawing/2014/main" id="{37CA2692-FF56-8742-89D3-5BD1859344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50">
                <a:extLst>
                  <a:ext uri="{FF2B5EF4-FFF2-40B4-BE49-F238E27FC236}">
                    <a16:creationId xmlns:a16="http://schemas.microsoft.com/office/drawing/2014/main" id="{B3D0275B-0A99-F44A-B7CD-90DC910D7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1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Line 51">
                <a:extLst>
                  <a:ext uri="{FF2B5EF4-FFF2-40B4-BE49-F238E27FC236}">
                    <a16:creationId xmlns:a16="http://schemas.microsoft.com/office/drawing/2014/main" id="{6B232FAD-7DED-5345-9DD9-670F66440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2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" name="Line 52">
                <a:extLst>
                  <a:ext uri="{FF2B5EF4-FFF2-40B4-BE49-F238E27FC236}">
                    <a16:creationId xmlns:a16="http://schemas.microsoft.com/office/drawing/2014/main" id="{C26ED974-65D6-DC48-91DA-7A5BF6CCE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5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" name="Line 53">
                <a:extLst>
                  <a:ext uri="{FF2B5EF4-FFF2-40B4-BE49-F238E27FC236}">
                    <a16:creationId xmlns:a16="http://schemas.microsoft.com/office/drawing/2014/main" id="{951FCE22-1748-7A44-8A07-F9381C9E7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6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Line 54">
                <a:extLst>
                  <a:ext uri="{FF2B5EF4-FFF2-40B4-BE49-F238E27FC236}">
                    <a16:creationId xmlns:a16="http://schemas.microsoft.com/office/drawing/2014/main" id="{E3CA5C71-7D1F-4D4B-B72E-27A4AADB3A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1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55">
                <a:extLst>
                  <a:ext uri="{FF2B5EF4-FFF2-40B4-BE49-F238E27FC236}">
                    <a16:creationId xmlns:a16="http://schemas.microsoft.com/office/drawing/2014/main" id="{3E90E79F-2555-3346-9172-1234B95ED8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9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BB1EA99-A605-9F45-9D95-CA4FE039A558}"/>
                </a:ext>
              </a:extLst>
            </p:cNvPr>
            <p:cNvSpPr/>
            <p:nvPr/>
          </p:nvSpPr>
          <p:spPr>
            <a:xfrm>
              <a:off x="6551759" y="1654323"/>
              <a:ext cx="698937" cy="1360175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CBC2A5-F379-5C43-B2C4-2ADAC7D3FE25}"/>
                </a:ext>
              </a:extLst>
            </p:cNvPr>
            <p:cNvSpPr/>
            <p:nvPr/>
          </p:nvSpPr>
          <p:spPr>
            <a:xfrm>
              <a:off x="9932024" y="1551475"/>
              <a:ext cx="1515427" cy="1552574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 Box 35">
              <a:extLst>
                <a:ext uri="{FF2B5EF4-FFF2-40B4-BE49-F238E27FC236}">
                  <a16:creationId xmlns:a16="http://schemas.microsoft.com/office/drawing/2014/main" id="{76170EE2-1676-AA42-8D0A-7E7483F76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7095" y="1675128"/>
              <a:ext cx="1380506" cy="707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Per-output</a:t>
              </a:r>
            </a:p>
            <a:p>
              <a:pPr algn="ctr"/>
              <a:r>
                <a:rPr lang="en-US" altLang="en-US" sz="2000" dirty="0"/>
                <a:t>Queues</a:t>
              </a:r>
            </a:p>
          </p:txBody>
        </p:sp>
        <p:sp>
          <p:nvSpPr>
            <p:cNvPr id="30" name="Line 32">
              <a:extLst>
                <a:ext uri="{FF2B5EF4-FFF2-40B4-BE49-F238E27FC236}">
                  <a16:creationId xmlns:a16="http://schemas.microsoft.com/office/drawing/2014/main" id="{2FECB52F-88B2-0E48-BABA-C11CCD6B1A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58565" y="2263375"/>
              <a:ext cx="5088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1" name="Rectangle 15">
            <a:extLst>
              <a:ext uri="{FF2B5EF4-FFF2-40B4-BE49-F238E27FC236}">
                <a16:creationId xmlns:a16="http://schemas.microsoft.com/office/drawing/2014/main" id="{7C5E5F40-123F-CF46-BF92-828DEF691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312" y="3428771"/>
            <a:ext cx="3308350" cy="33512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2" name="Oval 16">
            <a:extLst>
              <a:ext uri="{FF2B5EF4-FFF2-40B4-BE49-F238E27FC236}">
                <a16:creationId xmlns:a16="http://schemas.microsoft.com/office/drawing/2014/main" id="{2B64C4E9-872C-DF40-85EB-1733C5F51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793" y="3613542"/>
            <a:ext cx="2668588" cy="7588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33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71F9F022-E75B-5848-8031-4D90FB03D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631" y="4560702"/>
            <a:ext cx="2728912" cy="2114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726BA508-D51D-9246-B8A9-49CB1B52A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781" y="3666722"/>
            <a:ext cx="1227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Outgoing Port</a:t>
            </a:r>
          </a:p>
        </p:txBody>
      </p:sp>
      <p:sp>
        <p:nvSpPr>
          <p:cNvPr id="36" name="Rectangle 20">
            <a:extLst>
              <a:ext uri="{FF2B5EF4-FFF2-40B4-BE49-F238E27FC236}">
                <a16:creationId xmlns:a16="http://schemas.microsoft.com/office/drawing/2014/main" id="{F4A9B99A-0044-E940-9E7D-DD26657C9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283592"/>
            <a:ext cx="1201738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7" name="Rectangle 21">
            <a:extLst>
              <a:ext uri="{FF2B5EF4-FFF2-40B4-BE49-F238E27FC236}">
                <a16:creationId xmlns:a16="http://schemas.microsoft.com/office/drawing/2014/main" id="{76EA8A93-0699-BD44-AEDF-5AB8D4AAB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283592"/>
            <a:ext cx="1200150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A5A89F50-0BAA-DD43-84F1-8DFC58D56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5772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4119EE11-D1FC-B54E-80AF-CC101AFF2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5772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0" name="Rectangle 24">
            <a:extLst>
              <a:ext uri="{FF2B5EF4-FFF2-40B4-BE49-F238E27FC236}">
                <a16:creationId xmlns:a16="http://schemas.microsoft.com/office/drawing/2014/main" id="{7B0850BB-BEC3-BB44-AB02-2891B9B06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872554"/>
            <a:ext cx="1201738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A4273425-862F-2441-A969-877E413E6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872554"/>
            <a:ext cx="1200150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id="{597237B6-9B6D-0E42-BAED-B89CA66B9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63646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5F503287-45BF-5C4D-BF0A-159A8422D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63646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28574E4A-9A78-3747-8E5F-7141C51F9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4988317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FFBBD18D-67D5-7A4B-A1CE-A57957A95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4988317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6" name="Text Box 30">
            <a:extLst>
              <a:ext uri="{FF2B5EF4-FFF2-40B4-BE49-F238E27FC236}">
                <a16:creationId xmlns:a16="http://schemas.microsoft.com/office/drawing/2014/main" id="{648E4482-779B-634B-A707-420951C0D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435" y="4945723"/>
            <a:ext cx="1280779" cy="33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333300"/>
                </a:solidFill>
                <a:latin typeface="Helvetica" pitchFamily="2" charset="0"/>
              </a:rPr>
              <a:t>Dst</a:t>
            </a:r>
            <a:r>
              <a:rPr lang="en-US" altLang="en-US" sz="1600" dirty="0">
                <a:solidFill>
                  <a:srgbClr val="333300"/>
                </a:solidFill>
                <a:latin typeface="Helvetica" pitchFamily="2" charset="0"/>
              </a:rPr>
              <a:t>-network</a:t>
            </a:r>
          </a:p>
        </p:txBody>
      </p:sp>
      <p:sp>
        <p:nvSpPr>
          <p:cNvPr id="47" name="Text Box 31">
            <a:extLst>
              <a:ext uri="{FF2B5EF4-FFF2-40B4-BE49-F238E27FC236}">
                <a16:creationId xmlns:a16="http://schemas.microsoft.com/office/drawing/2014/main" id="{5E0E5643-253F-234A-A72B-398DEF380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894" y="4958153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333300"/>
                </a:solidFill>
                <a:latin typeface="Helvetica" pitchFamily="2" charset="0"/>
              </a:rPr>
              <a:t>Port</a:t>
            </a:r>
          </a:p>
        </p:txBody>
      </p:sp>
      <p:sp>
        <p:nvSpPr>
          <p:cNvPr id="48" name="Text Box 32">
            <a:extLst>
              <a:ext uri="{FF2B5EF4-FFF2-40B4-BE49-F238E27FC236}">
                <a16:creationId xmlns:a16="http://schemas.microsoft.com/office/drawing/2014/main" id="{79AD5CDB-6999-A84C-B5A3-F394F8188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224" y="4621074"/>
            <a:ext cx="1951668" cy="3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333300"/>
                </a:solidFill>
                <a:latin typeface="Helvetica" pitchFamily="2" charset="0"/>
              </a:rPr>
              <a:t>Forwarding Table</a:t>
            </a:r>
          </a:p>
        </p:txBody>
      </p:sp>
      <p:sp>
        <p:nvSpPr>
          <p:cNvPr id="51" name="Text Box 35">
            <a:extLst>
              <a:ext uri="{FF2B5EF4-FFF2-40B4-BE49-F238E27FC236}">
                <a16:creationId xmlns:a16="http://schemas.microsoft.com/office/drawing/2014/main" id="{EB36F9FE-4CF3-6A42-BDB6-C4FA6082C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756" y="3667516"/>
            <a:ext cx="185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Route Lookup Data Structure</a:t>
            </a:r>
          </a:p>
        </p:txBody>
      </p:sp>
      <p:sp>
        <p:nvSpPr>
          <p:cNvPr id="52" name="Text Box 36">
            <a:extLst>
              <a:ext uri="{FF2B5EF4-FFF2-40B4-BE49-F238E27FC236}">
                <a16:creationId xmlns:a16="http://schemas.microsoft.com/office/drawing/2014/main" id="{C60C9C71-065A-9948-ACF5-3D86DBB82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918" y="5305816"/>
            <a:ext cx="1169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65.0.0.0/8</a:t>
            </a:r>
          </a:p>
        </p:txBody>
      </p:sp>
      <p:sp>
        <p:nvSpPr>
          <p:cNvPr id="53" name="Text Box 37">
            <a:extLst>
              <a:ext uri="{FF2B5EF4-FFF2-40B4-BE49-F238E27FC236}">
                <a16:creationId xmlns:a16="http://schemas.microsoft.com/office/drawing/2014/main" id="{710C36F5-1326-9445-A2D7-5CA2E2091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2043" y="5601091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128.9.0.0/16</a:t>
            </a:r>
          </a:p>
        </p:txBody>
      </p:sp>
      <p:sp>
        <p:nvSpPr>
          <p:cNvPr id="54" name="Text Box 38">
            <a:extLst>
              <a:ext uri="{FF2B5EF4-FFF2-40B4-BE49-F238E27FC236}">
                <a16:creationId xmlns:a16="http://schemas.microsoft.com/office/drawing/2014/main" id="{F5DB8797-D111-FA40-98D7-D70103A64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169" y="6393253"/>
            <a:ext cx="1298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149.12.0.0/19</a:t>
            </a:r>
          </a:p>
        </p:txBody>
      </p:sp>
      <p:sp>
        <p:nvSpPr>
          <p:cNvPr id="55" name="Text Box 39">
            <a:extLst>
              <a:ext uri="{FF2B5EF4-FFF2-40B4-BE49-F238E27FC236}">
                <a16:creationId xmlns:a16="http://schemas.microsoft.com/office/drawing/2014/main" id="{317FEF9E-ED6F-8B4E-B76E-8DA203E61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0818" y="5315341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56" name="Text Box 40">
            <a:extLst>
              <a:ext uri="{FF2B5EF4-FFF2-40B4-BE49-F238E27FC236}">
                <a16:creationId xmlns:a16="http://schemas.microsoft.com/office/drawing/2014/main" id="{98209DAB-C1E0-7F4A-897D-C50B98426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7169" y="5605853"/>
            <a:ext cx="284032" cy="30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57" name="Text Box 41">
            <a:extLst>
              <a:ext uri="{FF2B5EF4-FFF2-40B4-BE49-F238E27FC236}">
                <a16:creationId xmlns:a16="http://schemas.microsoft.com/office/drawing/2014/main" id="{C2C41437-C3D9-6241-87E2-98B99EF1B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7806" y="6404366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58" name="Line 44">
            <a:extLst>
              <a:ext uri="{FF2B5EF4-FFF2-40B4-BE49-F238E27FC236}">
                <a16:creationId xmlns:a16="http://schemas.microsoft.com/office/drawing/2014/main" id="{8DB10DE4-D3E0-BD41-942C-B40F6F717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44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9" name="Line 45">
            <a:extLst>
              <a:ext uri="{FF2B5EF4-FFF2-40B4-BE49-F238E27FC236}">
                <a16:creationId xmlns:a16="http://schemas.microsoft.com/office/drawing/2014/main" id="{031C3CB5-62EA-1D42-AF66-E901EC279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36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Line 43">
            <a:extLst>
              <a:ext uri="{FF2B5EF4-FFF2-40B4-BE49-F238E27FC236}">
                <a16:creationId xmlns:a16="http://schemas.microsoft.com/office/drawing/2014/main" id="{9EEC6263-9094-E34A-9D82-69CF5C6309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8431" y="3987397"/>
            <a:ext cx="7493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09FD02E2-A796-8D40-A7D0-BB2D16B1F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00" y="2344302"/>
            <a:ext cx="940617" cy="57377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3C80D6B-D750-B549-938D-BF7AE79F1E0A}"/>
              </a:ext>
            </a:extLst>
          </p:cNvPr>
          <p:cNvCxnSpPr>
            <a:cxnSpLocks/>
          </p:cNvCxnSpPr>
          <p:nvPr/>
        </p:nvCxnSpPr>
        <p:spPr>
          <a:xfrm flipH="1">
            <a:off x="6535938" y="1868629"/>
            <a:ext cx="2283070" cy="280847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DD9A9ED-1EAD-3745-B626-CE669FA8D2FA}"/>
              </a:ext>
            </a:extLst>
          </p:cNvPr>
          <p:cNvCxnSpPr>
            <a:cxnSpLocks/>
          </p:cNvCxnSpPr>
          <p:nvPr/>
        </p:nvCxnSpPr>
        <p:spPr>
          <a:xfrm>
            <a:off x="9826092" y="1890396"/>
            <a:ext cx="2096734" cy="40234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3E24F0D-BD84-3549-A63E-580B0A918656}"/>
              </a:ext>
            </a:extLst>
          </p:cNvPr>
          <p:cNvSpPr txBox="1"/>
          <p:nvPr/>
        </p:nvSpPr>
        <p:spPr>
          <a:xfrm>
            <a:off x="7548434" y="2247541"/>
            <a:ext cx="78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Parse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371B977-C3DD-D24B-806C-3F8F0CB8A176}"/>
              </a:ext>
            </a:extLst>
          </p:cNvPr>
          <p:cNvCxnSpPr>
            <a:cxnSpLocks/>
          </p:cNvCxnSpPr>
          <p:nvPr/>
        </p:nvCxnSpPr>
        <p:spPr>
          <a:xfrm flipV="1">
            <a:off x="7599015" y="2622607"/>
            <a:ext cx="927697" cy="5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92FE47F-A09B-9B4D-AB04-ADB11AE214EF}"/>
              </a:ext>
            </a:extLst>
          </p:cNvPr>
          <p:cNvGrpSpPr/>
          <p:nvPr/>
        </p:nvGrpSpPr>
        <p:grpSpPr>
          <a:xfrm>
            <a:off x="8611980" y="2157278"/>
            <a:ext cx="1175806" cy="1009935"/>
            <a:chOff x="9422462" y="2142976"/>
            <a:chExt cx="1175806" cy="100993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85CD293-5515-C04E-9CDD-A4F288583A85}"/>
                </a:ext>
              </a:extLst>
            </p:cNvPr>
            <p:cNvGrpSpPr/>
            <p:nvPr/>
          </p:nvGrpSpPr>
          <p:grpSpPr>
            <a:xfrm>
              <a:off x="9425800" y="2142976"/>
              <a:ext cx="1154312" cy="338554"/>
              <a:chOff x="9522792" y="2132162"/>
              <a:chExt cx="1154312" cy="338554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3A1B879-AA4A-BE43-8BD6-28663008635A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5AE9DA1-9312-3B46-8C95-CE8D380E1CB5}"/>
                  </a:ext>
                </a:extLst>
              </p:cNvPr>
              <p:cNvSpPr txBox="1"/>
              <p:nvPr/>
            </p:nvSpPr>
            <p:spPr>
              <a:xfrm>
                <a:off x="9551973" y="2132162"/>
                <a:ext cx="10652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Transport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AC54A3E-327D-A94B-BB21-1B8C696BBA2B}"/>
                </a:ext>
              </a:extLst>
            </p:cNvPr>
            <p:cNvGrpSpPr/>
            <p:nvPr/>
          </p:nvGrpSpPr>
          <p:grpSpPr>
            <a:xfrm>
              <a:off x="9425800" y="2495331"/>
              <a:ext cx="1154312" cy="338554"/>
              <a:chOff x="9522792" y="2140414"/>
              <a:chExt cx="1154312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F1A860D-4875-434C-BF8D-31B9FD9B4BBE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3AA8F5F-410D-8A45-BB5C-C8A21CDF5089}"/>
                  </a:ext>
                </a:extLst>
              </p:cNvPr>
              <p:cNvSpPr txBox="1"/>
              <p:nvPr/>
            </p:nvSpPr>
            <p:spPr>
              <a:xfrm>
                <a:off x="9652690" y="2140414"/>
                <a:ext cx="9699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Network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2EB02DE-120C-5543-BDE0-E0FA7603C8D1}"/>
                </a:ext>
              </a:extLst>
            </p:cNvPr>
            <p:cNvGrpSpPr/>
            <p:nvPr/>
          </p:nvGrpSpPr>
          <p:grpSpPr>
            <a:xfrm>
              <a:off x="9422462" y="2814357"/>
              <a:ext cx="1175806" cy="338554"/>
              <a:chOff x="9522792" y="2153179"/>
              <a:chExt cx="1175806" cy="338554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4206CB5-0618-8B4C-8248-52530730A0BA}"/>
                  </a:ext>
                </a:extLst>
              </p:cNvPr>
              <p:cNvSpPr/>
              <p:nvPr/>
            </p:nvSpPr>
            <p:spPr>
              <a:xfrm>
                <a:off x="9522792" y="2191444"/>
                <a:ext cx="1175806" cy="270022"/>
              </a:xfrm>
              <a:prstGeom prst="rect">
                <a:avLst/>
              </a:prstGeom>
              <a:solidFill>
                <a:srgbClr val="7030A0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BCA3057-66F7-BF4C-A184-3044C26CA6BB}"/>
                  </a:ext>
                </a:extLst>
              </p:cNvPr>
              <p:cNvSpPr txBox="1"/>
              <p:nvPr/>
            </p:nvSpPr>
            <p:spPr>
              <a:xfrm>
                <a:off x="9576711" y="2153179"/>
                <a:ext cx="10652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Link layer</a:t>
                </a: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194D700-3E06-8B4F-9BF2-47AB0F5FE28D}"/>
              </a:ext>
            </a:extLst>
          </p:cNvPr>
          <p:cNvSpPr txBox="1"/>
          <p:nvPr/>
        </p:nvSpPr>
        <p:spPr>
          <a:xfrm>
            <a:off x="9532961" y="2149842"/>
            <a:ext cx="1984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Extract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destination IP </a:t>
            </a:r>
            <a:r>
              <a:rPr lang="en-US" dirty="0">
                <a:latin typeface="Helvetica" pitchFamily="2" charset="0"/>
              </a:rPr>
              <a:t>address</a:t>
            </a: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049854CD-4EE2-C740-9F45-51D0F24AD1FE}"/>
              </a:ext>
            </a:extLst>
          </p:cNvPr>
          <p:cNvSpPr/>
          <p:nvPr/>
        </p:nvSpPr>
        <p:spPr>
          <a:xfrm>
            <a:off x="6782921" y="2755076"/>
            <a:ext cx="4630215" cy="1232322"/>
          </a:xfrm>
          <a:custGeom>
            <a:avLst/>
            <a:gdLst>
              <a:gd name="connsiteX0" fmla="*/ 3216102 w 4630215"/>
              <a:gd name="connsiteY0" fmla="*/ 0 h 1330037"/>
              <a:gd name="connsiteX1" fmla="*/ 4486761 w 4630215"/>
              <a:gd name="connsiteY1" fmla="*/ 190006 h 1330037"/>
              <a:gd name="connsiteX2" fmla="*/ 235395 w 4630215"/>
              <a:gd name="connsiteY2" fmla="*/ 819398 h 1330037"/>
              <a:gd name="connsiteX3" fmla="*/ 924164 w 4630215"/>
              <a:gd name="connsiteY3" fmla="*/ 1330037 h 13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215" h="1330037">
                <a:moveTo>
                  <a:pt x="3216102" y="0"/>
                </a:moveTo>
                <a:cubicBezTo>
                  <a:pt x="4099824" y="26720"/>
                  <a:pt x="4983546" y="53440"/>
                  <a:pt x="4486761" y="190006"/>
                </a:cubicBezTo>
                <a:cubicBezTo>
                  <a:pt x="3989976" y="326572"/>
                  <a:pt x="829161" y="629393"/>
                  <a:pt x="235395" y="819398"/>
                </a:cubicBezTo>
                <a:cubicBezTo>
                  <a:pt x="-358371" y="1009403"/>
                  <a:pt x="282896" y="1169720"/>
                  <a:pt x="924164" y="133003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3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DC7C-3822-1C4A-8D3F-2A9DA6B7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lookups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42E3D-B787-5E4F-8E09-F5300B05F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174" y="1825625"/>
            <a:ext cx="5750626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>
                <a:solidFill>
                  <a:srgbClr val="C00000"/>
                </a:solidFill>
              </a:rPr>
              <a:t>Recall: IP addresses can be aggregated based on shared prefixes.</a:t>
            </a:r>
            <a:endParaRPr lang="en-US" sz="3600" dirty="0"/>
          </a:p>
          <a:p>
            <a:pPr marL="0" indent="0" algn="ctr">
              <a:buNone/>
            </a:pPr>
            <a:r>
              <a:rPr lang="en-US" sz="3000" dirty="0"/>
              <a:t>The number of table entries in a router is proportional to the number of prefixes, NOT the number of endpoints.</a:t>
            </a:r>
          </a:p>
          <a:p>
            <a:pPr marL="0" indent="0" algn="ctr">
              <a:buNone/>
            </a:pPr>
            <a:r>
              <a:rPr lang="en-US" sz="3000" dirty="0"/>
              <a:t>Today: ~ 1 million prefixes.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380125F-EFFC-8845-A2AF-AFEEF3FF9E18}"/>
              </a:ext>
            </a:extLst>
          </p:cNvPr>
          <p:cNvGrpSpPr/>
          <p:nvPr/>
        </p:nvGrpSpPr>
        <p:grpSpPr>
          <a:xfrm>
            <a:off x="6367998" y="775093"/>
            <a:ext cx="5712256" cy="1013667"/>
            <a:chOff x="6255145" y="1246849"/>
            <a:chExt cx="5712256" cy="1991252"/>
          </a:xfrm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DBAFACA8-D929-C84A-965D-9313E19BB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7590" y="1401363"/>
              <a:ext cx="5121260" cy="18367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AF62659B-2B1D-EC4C-86ED-7D22A3131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167" y="1995525"/>
              <a:ext cx="865259" cy="6467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Line</a:t>
              </a:r>
            </a:p>
            <a:p>
              <a:pPr algn="ctr"/>
              <a:r>
                <a:rPr lang="en-US" altLang="en-US" sz="2000" dirty="0"/>
                <a:t>Term</a:t>
              </a:r>
            </a:p>
          </p:txBody>
        </p:sp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F23456E8-3EC3-DC42-9CDB-22BADFCF5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784" y="1587100"/>
              <a:ext cx="1152525" cy="14097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E822A2A5-61B3-AB4A-9868-8FAA14ECE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8170" y="1542272"/>
              <a:ext cx="1003076" cy="15855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" name="Line 16">
              <a:extLst>
                <a:ext uri="{FF2B5EF4-FFF2-40B4-BE49-F238E27FC236}">
                  <a16:creationId xmlns:a16="http://schemas.microsoft.com/office/drawing/2014/main" id="{C4F30249-83F6-F649-BC2F-0CAD121AB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5145" y="2311732"/>
              <a:ext cx="3400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30">
              <a:extLst>
                <a:ext uri="{FF2B5EF4-FFF2-40B4-BE49-F238E27FC236}">
                  <a16:creationId xmlns:a16="http://schemas.microsoft.com/office/drawing/2014/main" id="{55D36656-1650-8F46-9669-A6C863869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0459" y="2306238"/>
              <a:ext cx="190500" cy="1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31">
              <a:extLst>
                <a:ext uri="{FF2B5EF4-FFF2-40B4-BE49-F238E27FC236}">
                  <a16:creationId xmlns:a16="http://schemas.microsoft.com/office/drawing/2014/main" id="{A8FE3C8E-7396-9F46-81E6-320F8FFAC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7234" y="2263375"/>
              <a:ext cx="1905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32">
              <a:extLst>
                <a:ext uri="{FF2B5EF4-FFF2-40B4-BE49-F238E27FC236}">
                  <a16:creationId xmlns:a16="http://schemas.microsoft.com/office/drawing/2014/main" id="{CFD8B1E2-C6B9-F445-A415-0C85C907F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44578" y="2277675"/>
              <a:ext cx="2205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Rectangle 33">
              <a:extLst>
                <a:ext uri="{FF2B5EF4-FFF2-40B4-BE49-F238E27FC236}">
                  <a16:creationId xmlns:a16="http://schemas.microsoft.com/office/drawing/2014/main" id="{AA9BDEA9-00A6-414A-BD87-B9ADC4B34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7940" y="1945212"/>
              <a:ext cx="1055688" cy="828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2000" dirty="0"/>
                <a:t>Link 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2000" dirty="0"/>
                <a:t>Layer  </a:t>
              </a:r>
            </a:p>
          </p:txBody>
        </p:sp>
        <p:sp>
          <p:nvSpPr>
            <p:cNvPr id="14" name="Text Box 35">
              <a:extLst>
                <a:ext uri="{FF2B5EF4-FFF2-40B4-BE49-F238E27FC236}">
                  <a16:creationId xmlns:a16="http://schemas.microsoft.com/office/drawing/2014/main" id="{A7490E50-260A-CB41-B739-D0662F43B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9821" y="1654323"/>
              <a:ext cx="941283" cy="707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Route </a:t>
              </a:r>
            </a:p>
            <a:p>
              <a:pPr algn="ctr"/>
              <a:r>
                <a:rPr lang="en-US" altLang="en-US" sz="2000" dirty="0"/>
                <a:t>lookup</a:t>
              </a:r>
            </a:p>
          </p:txBody>
        </p:sp>
        <p:sp>
          <p:nvSpPr>
            <p:cNvPr id="15" name="Line 45">
              <a:extLst>
                <a:ext uri="{FF2B5EF4-FFF2-40B4-BE49-F238E27FC236}">
                  <a16:creationId xmlns:a16="http://schemas.microsoft.com/office/drawing/2014/main" id="{E6427EFF-C0E7-D64F-85BD-4FD0FF8164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25593" y="1246849"/>
              <a:ext cx="6915" cy="1991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7" name="Group 56">
              <a:extLst>
                <a:ext uri="{FF2B5EF4-FFF2-40B4-BE49-F238E27FC236}">
                  <a16:creationId xmlns:a16="http://schemas.microsoft.com/office/drawing/2014/main" id="{B1BB93E7-2571-1442-B375-98844B76CA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7355" y="2525193"/>
              <a:ext cx="830989" cy="340970"/>
              <a:chOff x="446" y="3534"/>
              <a:chExt cx="785" cy="439"/>
            </a:xfrm>
          </p:grpSpPr>
          <p:sp>
            <p:nvSpPr>
              <p:cNvPr id="19" name="Line 48">
                <a:extLst>
                  <a:ext uri="{FF2B5EF4-FFF2-40B4-BE49-F238E27FC236}">
                    <a16:creationId xmlns:a16="http://schemas.microsoft.com/office/drawing/2014/main" id="{DB0789E1-E343-E642-ABAC-E01E3F6F33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49">
                <a:extLst>
                  <a:ext uri="{FF2B5EF4-FFF2-40B4-BE49-F238E27FC236}">
                    <a16:creationId xmlns:a16="http://schemas.microsoft.com/office/drawing/2014/main" id="{37CA2692-FF56-8742-89D3-5BD1859344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50">
                <a:extLst>
                  <a:ext uri="{FF2B5EF4-FFF2-40B4-BE49-F238E27FC236}">
                    <a16:creationId xmlns:a16="http://schemas.microsoft.com/office/drawing/2014/main" id="{B3D0275B-0A99-F44A-B7CD-90DC910D7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1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Line 51">
                <a:extLst>
                  <a:ext uri="{FF2B5EF4-FFF2-40B4-BE49-F238E27FC236}">
                    <a16:creationId xmlns:a16="http://schemas.microsoft.com/office/drawing/2014/main" id="{6B232FAD-7DED-5345-9DD9-670F66440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2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" name="Line 52">
                <a:extLst>
                  <a:ext uri="{FF2B5EF4-FFF2-40B4-BE49-F238E27FC236}">
                    <a16:creationId xmlns:a16="http://schemas.microsoft.com/office/drawing/2014/main" id="{C26ED974-65D6-DC48-91DA-7A5BF6CCE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5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" name="Line 53">
                <a:extLst>
                  <a:ext uri="{FF2B5EF4-FFF2-40B4-BE49-F238E27FC236}">
                    <a16:creationId xmlns:a16="http://schemas.microsoft.com/office/drawing/2014/main" id="{951FCE22-1748-7A44-8A07-F9381C9E7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6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Line 54">
                <a:extLst>
                  <a:ext uri="{FF2B5EF4-FFF2-40B4-BE49-F238E27FC236}">
                    <a16:creationId xmlns:a16="http://schemas.microsoft.com/office/drawing/2014/main" id="{E3CA5C71-7D1F-4D4B-B72E-27A4AADB3A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1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55">
                <a:extLst>
                  <a:ext uri="{FF2B5EF4-FFF2-40B4-BE49-F238E27FC236}">
                    <a16:creationId xmlns:a16="http://schemas.microsoft.com/office/drawing/2014/main" id="{3E90E79F-2555-3346-9172-1234B95ED8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9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BB1EA99-A605-9F45-9D95-CA4FE039A558}"/>
                </a:ext>
              </a:extLst>
            </p:cNvPr>
            <p:cNvSpPr/>
            <p:nvPr/>
          </p:nvSpPr>
          <p:spPr>
            <a:xfrm>
              <a:off x="6551759" y="1654323"/>
              <a:ext cx="698937" cy="1360175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CBC2A5-F379-5C43-B2C4-2ADAC7D3FE25}"/>
                </a:ext>
              </a:extLst>
            </p:cNvPr>
            <p:cNvSpPr/>
            <p:nvPr/>
          </p:nvSpPr>
          <p:spPr>
            <a:xfrm>
              <a:off x="9932024" y="1551475"/>
              <a:ext cx="1515427" cy="1552574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 Box 35">
              <a:extLst>
                <a:ext uri="{FF2B5EF4-FFF2-40B4-BE49-F238E27FC236}">
                  <a16:creationId xmlns:a16="http://schemas.microsoft.com/office/drawing/2014/main" id="{76170EE2-1676-AA42-8D0A-7E7483F76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7095" y="1675128"/>
              <a:ext cx="1380506" cy="707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Per-output</a:t>
              </a:r>
            </a:p>
            <a:p>
              <a:pPr algn="ctr"/>
              <a:r>
                <a:rPr lang="en-US" altLang="en-US" sz="2000" dirty="0"/>
                <a:t>Queues</a:t>
              </a:r>
            </a:p>
          </p:txBody>
        </p:sp>
        <p:sp>
          <p:nvSpPr>
            <p:cNvPr id="30" name="Line 32">
              <a:extLst>
                <a:ext uri="{FF2B5EF4-FFF2-40B4-BE49-F238E27FC236}">
                  <a16:creationId xmlns:a16="http://schemas.microsoft.com/office/drawing/2014/main" id="{2FECB52F-88B2-0E48-BABA-C11CCD6B1A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58565" y="2263375"/>
              <a:ext cx="5088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1" name="Rectangle 15">
            <a:extLst>
              <a:ext uri="{FF2B5EF4-FFF2-40B4-BE49-F238E27FC236}">
                <a16:creationId xmlns:a16="http://schemas.microsoft.com/office/drawing/2014/main" id="{7C5E5F40-123F-CF46-BF92-828DEF691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312" y="3428771"/>
            <a:ext cx="3308350" cy="33512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2" name="Oval 16">
            <a:extLst>
              <a:ext uri="{FF2B5EF4-FFF2-40B4-BE49-F238E27FC236}">
                <a16:creationId xmlns:a16="http://schemas.microsoft.com/office/drawing/2014/main" id="{2B64C4E9-872C-DF40-85EB-1733C5F51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793" y="3613542"/>
            <a:ext cx="2668588" cy="7588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33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71F9F022-E75B-5848-8031-4D90FB03D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631" y="4560702"/>
            <a:ext cx="2728912" cy="2114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726BA508-D51D-9246-B8A9-49CB1B52A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781" y="3666722"/>
            <a:ext cx="1227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Outgoing Port</a:t>
            </a:r>
          </a:p>
        </p:txBody>
      </p:sp>
      <p:sp>
        <p:nvSpPr>
          <p:cNvPr id="36" name="Rectangle 20">
            <a:extLst>
              <a:ext uri="{FF2B5EF4-FFF2-40B4-BE49-F238E27FC236}">
                <a16:creationId xmlns:a16="http://schemas.microsoft.com/office/drawing/2014/main" id="{F4A9B99A-0044-E940-9E7D-DD26657C9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283592"/>
            <a:ext cx="1201738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7" name="Rectangle 21">
            <a:extLst>
              <a:ext uri="{FF2B5EF4-FFF2-40B4-BE49-F238E27FC236}">
                <a16:creationId xmlns:a16="http://schemas.microsoft.com/office/drawing/2014/main" id="{76EA8A93-0699-BD44-AEDF-5AB8D4AAB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283592"/>
            <a:ext cx="1200150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A5A89F50-0BAA-DD43-84F1-8DFC58D56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5772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4119EE11-D1FC-B54E-80AF-CC101AFF2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5772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0" name="Rectangle 24">
            <a:extLst>
              <a:ext uri="{FF2B5EF4-FFF2-40B4-BE49-F238E27FC236}">
                <a16:creationId xmlns:a16="http://schemas.microsoft.com/office/drawing/2014/main" id="{7B0850BB-BEC3-BB44-AB02-2891B9B06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872554"/>
            <a:ext cx="1201738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A4273425-862F-2441-A969-877E413E6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872554"/>
            <a:ext cx="1200150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id="{597237B6-9B6D-0E42-BAED-B89CA66B9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63646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5F503287-45BF-5C4D-BF0A-159A8422D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63646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28574E4A-9A78-3747-8E5F-7141C51F9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4988317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FFBBD18D-67D5-7A4B-A1CE-A57957A95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4988317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6" name="Text Box 30">
            <a:extLst>
              <a:ext uri="{FF2B5EF4-FFF2-40B4-BE49-F238E27FC236}">
                <a16:creationId xmlns:a16="http://schemas.microsoft.com/office/drawing/2014/main" id="{648E4482-779B-634B-A707-420951C0D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435" y="4945723"/>
            <a:ext cx="1280779" cy="33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333300"/>
                </a:solidFill>
                <a:latin typeface="Helvetica" pitchFamily="2" charset="0"/>
              </a:rPr>
              <a:t>Dst</a:t>
            </a:r>
            <a:r>
              <a:rPr lang="en-US" altLang="en-US" sz="1600" dirty="0">
                <a:solidFill>
                  <a:srgbClr val="333300"/>
                </a:solidFill>
                <a:latin typeface="Helvetica" pitchFamily="2" charset="0"/>
              </a:rPr>
              <a:t>-network</a:t>
            </a:r>
          </a:p>
        </p:txBody>
      </p:sp>
      <p:sp>
        <p:nvSpPr>
          <p:cNvPr id="47" name="Text Box 31">
            <a:extLst>
              <a:ext uri="{FF2B5EF4-FFF2-40B4-BE49-F238E27FC236}">
                <a16:creationId xmlns:a16="http://schemas.microsoft.com/office/drawing/2014/main" id="{5E0E5643-253F-234A-A72B-398DEF380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894" y="4958153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333300"/>
                </a:solidFill>
                <a:latin typeface="Helvetica" pitchFamily="2" charset="0"/>
              </a:rPr>
              <a:t>Port</a:t>
            </a:r>
          </a:p>
        </p:txBody>
      </p:sp>
      <p:sp>
        <p:nvSpPr>
          <p:cNvPr id="48" name="Text Box 32">
            <a:extLst>
              <a:ext uri="{FF2B5EF4-FFF2-40B4-BE49-F238E27FC236}">
                <a16:creationId xmlns:a16="http://schemas.microsoft.com/office/drawing/2014/main" id="{79AD5CDB-6999-A84C-B5A3-F394F8188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224" y="4621074"/>
            <a:ext cx="1951668" cy="3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333300"/>
                </a:solidFill>
                <a:latin typeface="Helvetica" pitchFamily="2" charset="0"/>
              </a:rPr>
              <a:t>Forwarding Table</a:t>
            </a:r>
          </a:p>
        </p:txBody>
      </p:sp>
      <p:sp>
        <p:nvSpPr>
          <p:cNvPr id="51" name="Text Box 35">
            <a:extLst>
              <a:ext uri="{FF2B5EF4-FFF2-40B4-BE49-F238E27FC236}">
                <a16:creationId xmlns:a16="http://schemas.microsoft.com/office/drawing/2014/main" id="{EB36F9FE-4CF3-6A42-BDB6-C4FA6082C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756" y="3667516"/>
            <a:ext cx="185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Route Lookup Data Structure</a:t>
            </a:r>
          </a:p>
        </p:txBody>
      </p:sp>
      <p:sp>
        <p:nvSpPr>
          <p:cNvPr id="52" name="Text Box 36">
            <a:extLst>
              <a:ext uri="{FF2B5EF4-FFF2-40B4-BE49-F238E27FC236}">
                <a16:creationId xmlns:a16="http://schemas.microsoft.com/office/drawing/2014/main" id="{C60C9C71-065A-9948-ACF5-3D86DBB82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918" y="5305816"/>
            <a:ext cx="1169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65.0.0.0/8</a:t>
            </a:r>
          </a:p>
        </p:txBody>
      </p:sp>
      <p:sp>
        <p:nvSpPr>
          <p:cNvPr id="53" name="Text Box 37">
            <a:extLst>
              <a:ext uri="{FF2B5EF4-FFF2-40B4-BE49-F238E27FC236}">
                <a16:creationId xmlns:a16="http://schemas.microsoft.com/office/drawing/2014/main" id="{710C36F5-1326-9445-A2D7-5CA2E2091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2043" y="5601091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128.9.0.0/16</a:t>
            </a:r>
          </a:p>
        </p:txBody>
      </p:sp>
      <p:sp>
        <p:nvSpPr>
          <p:cNvPr id="54" name="Text Box 38">
            <a:extLst>
              <a:ext uri="{FF2B5EF4-FFF2-40B4-BE49-F238E27FC236}">
                <a16:creationId xmlns:a16="http://schemas.microsoft.com/office/drawing/2014/main" id="{F5DB8797-D111-FA40-98D7-D70103A64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169" y="6393253"/>
            <a:ext cx="1298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149.12.0.0/19</a:t>
            </a:r>
          </a:p>
        </p:txBody>
      </p:sp>
      <p:sp>
        <p:nvSpPr>
          <p:cNvPr id="55" name="Text Box 39">
            <a:extLst>
              <a:ext uri="{FF2B5EF4-FFF2-40B4-BE49-F238E27FC236}">
                <a16:creationId xmlns:a16="http://schemas.microsoft.com/office/drawing/2014/main" id="{317FEF9E-ED6F-8B4E-B76E-8DA203E61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0818" y="5315341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56" name="Text Box 40">
            <a:extLst>
              <a:ext uri="{FF2B5EF4-FFF2-40B4-BE49-F238E27FC236}">
                <a16:creationId xmlns:a16="http://schemas.microsoft.com/office/drawing/2014/main" id="{98209DAB-C1E0-7F4A-897D-C50B98426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7169" y="5605853"/>
            <a:ext cx="284032" cy="30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57" name="Text Box 41">
            <a:extLst>
              <a:ext uri="{FF2B5EF4-FFF2-40B4-BE49-F238E27FC236}">
                <a16:creationId xmlns:a16="http://schemas.microsoft.com/office/drawing/2014/main" id="{C2C41437-C3D9-6241-87E2-98B99EF1B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7806" y="6404366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58" name="Line 44">
            <a:extLst>
              <a:ext uri="{FF2B5EF4-FFF2-40B4-BE49-F238E27FC236}">
                <a16:creationId xmlns:a16="http://schemas.microsoft.com/office/drawing/2014/main" id="{8DB10DE4-D3E0-BD41-942C-B40F6F717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44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9" name="Line 45">
            <a:extLst>
              <a:ext uri="{FF2B5EF4-FFF2-40B4-BE49-F238E27FC236}">
                <a16:creationId xmlns:a16="http://schemas.microsoft.com/office/drawing/2014/main" id="{031C3CB5-62EA-1D42-AF66-E901EC279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36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Line 43">
            <a:extLst>
              <a:ext uri="{FF2B5EF4-FFF2-40B4-BE49-F238E27FC236}">
                <a16:creationId xmlns:a16="http://schemas.microsoft.com/office/drawing/2014/main" id="{9EEC6263-9094-E34A-9D82-69CF5C6309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8431" y="3987397"/>
            <a:ext cx="7493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09FD02E2-A796-8D40-A7D0-BB2D16B1F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00" y="2344302"/>
            <a:ext cx="940617" cy="57377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3C80D6B-D750-B549-938D-BF7AE79F1E0A}"/>
              </a:ext>
            </a:extLst>
          </p:cNvPr>
          <p:cNvCxnSpPr>
            <a:cxnSpLocks/>
          </p:cNvCxnSpPr>
          <p:nvPr/>
        </p:nvCxnSpPr>
        <p:spPr>
          <a:xfrm flipH="1">
            <a:off x="6535938" y="1868629"/>
            <a:ext cx="2283070" cy="280847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DD9A9ED-1EAD-3745-B626-CE669FA8D2FA}"/>
              </a:ext>
            </a:extLst>
          </p:cNvPr>
          <p:cNvCxnSpPr>
            <a:cxnSpLocks/>
          </p:cNvCxnSpPr>
          <p:nvPr/>
        </p:nvCxnSpPr>
        <p:spPr>
          <a:xfrm>
            <a:off x="9826092" y="1890396"/>
            <a:ext cx="2096734" cy="40234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3E24F0D-BD84-3549-A63E-580B0A918656}"/>
              </a:ext>
            </a:extLst>
          </p:cNvPr>
          <p:cNvSpPr txBox="1"/>
          <p:nvPr/>
        </p:nvSpPr>
        <p:spPr>
          <a:xfrm>
            <a:off x="7548434" y="2247541"/>
            <a:ext cx="78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Parse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371B977-C3DD-D24B-806C-3F8F0CB8A176}"/>
              </a:ext>
            </a:extLst>
          </p:cNvPr>
          <p:cNvCxnSpPr>
            <a:cxnSpLocks/>
          </p:cNvCxnSpPr>
          <p:nvPr/>
        </p:nvCxnSpPr>
        <p:spPr>
          <a:xfrm flipV="1">
            <a:off x="7599015" y="2622607"/>
            <a:ext cx="927697" cy="5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92FE47F-A09B-9B4D-AB04-ADB11AE214EF}"/>
              </a:ext>
            </a:extLst>
          </p:cNvPr>
          <p:cNvGrpSpPr/>
          <p:nvPr/>
        </p:nvGrpSpPr>
        <p:grpSpPr>
          <a:xfrm>
            <a:off x="8611980" y="2157278"/>
            <a:ext cx="1175806" cy="1009935"/>
            <a:chOff x="9422462" y="2142976"/>
            <a:chExt cx="1175806" cy="100993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85CD293-5515-C04E-9CDD-A4F288583A85}"/>
                </a:ext>
              </a:extLst>
            </p:cNvPr>
            <p:cNvGrpSpPr/>
            <p:nvPr/>
          </p:nvGrpSpPr>
          <p:grpSpPr>
            <a:xfrm>
              <a:off x="9425800" y="2142976"/>
              <a:ext cx="1154312" cy="338554"/>
              <a:chOff x="9522792" y="2132162"/>
              <a:chExt cx="1154312" cy="338554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3A1B879-AA4A-BE43-8BD6-28663008635A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5AE9DA1-9312-3B46-8C95-CE8D380E1CB5}"/>
                  </a:ext>
                </a:extLst>
              </p:cNvPr>
              <p:cNvSpPr txBox="1"/>
              <p:nvPr/>
            </p:nvSpPr>
            <p:spPr>
              <a:xfrm>
                <a:off x="9551973" y="2132162"/>
                <a:ext cx="10652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Transport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AC54A3E-327D-A94B-BB21-1B8C696BBA2B}"/>
                </a:ext>
              </a:extLst>
            </p:cNvPr>
            <p:cNvGrpSpPr/>
            <p:nvPr/>
          </p:nvGrpSpPr>
          <p:grpSpPr>
            <a:xfrm>
              <a:off x="9425800" y="2495331"/>
              <a:ext cx="1154312" cy="338554"/>
              <a:chOff x="9522792" y="2140414"/>
              <a:chExt cx="1154312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F1A860D-4875-434C-BF8D-31B9FD9B4BBE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3AA8F5F-410D-8A45-BB5C-C8A21CDF5089}"/>
                  </a:ext>
                </a:extLst>
              </p:cNvPr>
              <p:cNvSpPr txBox="1"/>
              <p:nvPr/>
            </p:nvSpPr>
            <p:spPr>
              <a:xfrm>
                <a:off x="9652690" y="2140414"/>
                <a:ext cx="9699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Network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2EB02DE-120C-5543-BDE0-E0FA7603C8D1}"/>
                </a:ext>
              </a:extLst>
            </p:cNvPr>
            <p:cNvGrpSpPr/>
            <p:nvPr/>
          </p:nvGrpSpPr>
          <p:grpSpPr>
            <a:xfrm>
              <a:off x="9422462" y="2814357"/>
              <a:ext cx="1175806" cy="338554"/>
              <a:chOff x="9522792" y="2153179"/>
              <a:chExt cx="1175806" cy="338554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4206CB5-0618-8B4C-8248-52530730A0BA}"/>
                  </a:ext>
                </a:extLst>
              </p:cNvPr>
              <p:cNvSpPr/>
              <p:nvPr/>
            </p:nvSpPr>
            <p:spPr>
              <a:xfrm>
                <a:off x="9522792" y="2191444"/>
                <a:ext cx="1175806" cy="270022"/>
              </a:xfrm>
              <a:prstGeom prst="rect">
                <a:avLst/>
              </a:prstGeom>
              <a:solidFill>
                <a:srgbClr val="7030A0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BCA3057-66F7-BF4C-A184-3044C26CA6BB}"/>
                  </a:ext>
                </a:extLst>
              </p:cNvPr>
              <p:cNvSpPr txBox="1"/>
              <p:nvPr/>
            </p:nvSpPr>
            <p:spPr>
              <a:xfrm>
                <a:off x="9576711" y="2153179"/>
                <a:ext cx="10652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Link layer</a:t>
                </a: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194D700-3E06-8B4F-9BF2-47AB0F5FE28D}"/>
              </a:ext>
            </a:extLst>
          </p:cNvPr>
          <p:cNvSpPr txBox="1"/>
          <p:nvPr/>
        </p:nvSpPr>
        <p:spPr>
          <a:xfrm>
            <a:off x="9532961" y="2149842"/>
            <a:ext cx="1984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Extract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destination IP </a:t>
            </a:r>
            <a:r>
              <a:rPr lang="en-US" dirty="0">
                <a:latin typeface="Helvetica" pitchFamily="2" charset="0"/>
              </a:rPr>
              <a:t>address</a:t>
            </a: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049854CD-4EE2-C740-9F45-51D0F24AD1FE}"/>
              </a:ext>
            </a:extLst>
          </p:cNvPr>
          <p:cNvSpPr/>
          <p:nvPr/>
        </p:nvSpPr>
        <p:spPr>
          <a:xfrm>
            <a:off x="6782921" y="2755076"/>
            <a:ext cx="4630215" cy="1232322"/>
          </a:xfrm>
          <a:custGeom>
            <a:avLst/>
            <a:gdLst>
              <a:gd name="connsiteX0" fmla="*/ 3216102 w 4630215"/>
              <a:gd name="connsiteY0" fmla="*/ 0 h 1330037"/>
              <a:gd name="connsiteX1" fmla="*/ 4486761 w 4630215"/>
              <a:gd name="connsiteY1" fmla="*/ 190006 h 1330037"/>
              <a:gd name="connsiteX2" fmla="*/ 235395 w 4630215"/>
              <a:gd name="connsiteY2" fmla="*/ 819398 h 1330037"/>
              <a:gd name="connsiteX3" fmla="*/ 924164 w 4630215"/>
              <a:gd name="connsiteY3" fmla="*/ 1330037 h 13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215" h="1330037">
                <a:moveTo>
                  <a:pt x="3216102" y="0"/>
                </a:moveTo>
                <a:cubicBezTo>
                  <a:pt x="4099824" y="26720"/>
                  <a:pt x="4983546" y="53440"/>
                  <a:pt x="4486761" y="190006"/>
                </a:cubicBezTo>
                <a:cubicBezTo>
                  <a:pt x="3989976" y="326572"/>
                  <a:pt x="829161" y="629393"/>
                  <a:pt x="235395" y="819398"/>
                </a:cubicBezTo>
                <a:cubicBezTo>
                  <a:pt x="-358371" y="1009403"/>
                  <a:pt x="282896" y="1169720"/>
                  <a:pt x="924164" y="133003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5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DC7C-3822-1C4A-8D3F-2A9DA6B7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lookups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42E3D-B787-5E4F-8E09-F5300B05F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9401" y="1658546"/>
            <a:ext cx="5750626" cy="48343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C00000"/>
                </a:solidFill>
              </a:rPr>
              <a:t>Destination-IP-based forwarding has consequences.</a:t>
            </a:r>
            <a:endParaRPr lang="en-US" sz="2400" dirty="0"/>
          </a:p>
          <a:p>
            <a:r>
              <a:rPr lang="en-US" sz="2400" dirty="0"/>
              <a:t>Forwarding behavior is independent of the source: legitimate source vs. malicious attack traffic</a:t>
            </a:r>
          </a:p>
          <a:p>
            <a:r>
              <a:rPr lang="en-US" sz="2400" dirty="0"/>
              <a:t>Forwarding behavior is independent of the application: web traffic vs. file download vs. video</a:t>
            </a:r>
          </a:p>
          <a:p>
            <a:r>
              <a:rPr lang="en-US" sz="2400" dirty="0"/>
              <a:t>IP-based packet processing is “baked into” router hardware: evolving the IP protocol faces tall deployment hurdles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380125F-EFFC-8845-A2AF-AFEEF3FF9E18}"/>
              </a:ext>
            </a:extLst>
          </p:cNvPr>
          <p:cNvGrpSpPr/>
          <p:nvPr/>
        </p:nvGrpSpPr>
        <p:grpSpPr>
          <a:xfrm>
            <a:off x="6367998" y="775093"/>
            <a:ext cx="5712256" cy="1013667"/>
            <a:chOff x="6255145" y="1246849"/>
            <a:chExt cx="5712256" cy="1991252"/>
          </a:xfrm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DBAFACA8-D929-C84A-965D-9313E19BB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7590" y="1401363"/>
              <a:ext cx="5121260" cy="18367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AF62659B-2B1D-EC4C-86ED-7D22A3131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167" y="1995525"/>
              <a:ext cx="865259" cy="6467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Line</a:t>
              </a:r>
            </a:p>
            <a:p>
              <a:pPr algn="ctr"/>
              <a:r>
                <a:rPr lang="en-US" altLang="en-US" sz="2000" dirty="0"/>
                <a:t>Term</a:t>
              </a:r>
            </a:p>
          </p:txBody>
        </p:sp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F23456E8-3EC3-DC42-9CDB-22BADFCF5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784" y="1587100"/>
              <a:ext cx="1152525" cy="14097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E822A2A5-61B3-AB4A-9868-8FAA14ECE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8170" y="1542272"/>
              <a:ext cx="1003076" cy="15855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" name="Line 16">
              <a:extLst>
                <a:ext uri="{FF2B5EF4-FFF2-40B4-BE49-F238E27FC236}">
                  <a16:creationId xmlns:a16="http://schemas.microsoft.com/office/drawing/2014/main" id="{C4F30249-83F6-F649-BC2F-0CAD121AB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5145" y="2311732"/>
              <a:ext cx="3400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30">
              <a:extLst>
                <a:ext uri="{FF2B5EF4-FFF2-40B4-BE49-F238E27FC236}">
                  <a16:creationId xmlns:a16="http://schemas.microsoft.com/office/drawing/2014/main" id="{55D36656-1650-8F46-9669-A6C863869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0459" y="2306238"/>
              <a:ext cx="190500" cy="1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31">
              <a:extLst>
                <a:ext uri="{FF2B5EF4-FFF2-40B4-BE49-F238E27FC236}">
                  <a16:creationId xmlns:a16="http://schemas.microsoft.com/office/drawing/2014/main" id="{A8FE3C8E-7396-9F46-81E6-320F8FFAC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7234" y="2263375"/>
              <a:ext cx="1905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32">
              <a:extLst>
                <a:ext uri="{FF2B5EF4-FFF2-40B4-BE49-F238E27FC236}">
                  <a16:creationId xmlns:a16="http://schemas.microsoft.com/office/drawing/2014/main" id="{CFD8B1E2-C6B9-F445-A415-0C85C907F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44578" y="2277675"/>
              <a:ext cx="2205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Rectangle 33">
              <a:extLst>
                <a:ext uri="{FF2B5EF4-FFF2-40B4-BE49-F238E27FC236}">
                  <a16:creationId xmlns:a16="http://schemas.microsoft.com/office/drawing/2014/main" id="{AA9BDEA9-00A6-414A-BD87-B9ADC4B34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7940" y="1945212"/>
              <a:ext cx="1055688" cy="828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2000" dirty="0"/>
                <a:t>Link 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2000" dirty="0"/>
                <a:t>Layer  </a:t>
              </a:r>
            </a:p>
          </p:txBody>
        </p:sp>
        <p:sp>
          <p:nvSpPr>
            <p:cNvPr id="14" name="Text Box 35">
              <a:extLst>
                <a:ext uri="{FF2B5EF4-FFF2-40B4-BE49-F238E27FC236}">
                  <a16:creationId xmlns:a16="http://schemas.microsoft.com/office/drawing/2014/main" id="{A7490E50-260A-CB41-B739-D0662F43B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9821" y="1654323"/>
              <a:ext cx="941283" cy="707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Route </a:t>
              </a:r>
            </a:p>
            <a:p>
              <a:pPr algn="ctr"/>
              <a:r>
                <a:rPr lang="en-US" altLang="en-US" sz="2000" dirty="0"/>
                <a:t>lookup</a:t>
              </a:r>
            </a:p>
          </p:txBody>
        </p:sp>
        <p:sp>
          <p:nvSpPr>
            <p:cNvPr id="15" name="Line 45">
              <a:extLst>
                <a:ext uri="{FF2B5EF4-FFF2-40B4-BE49-F238E27FC236}">
                  <a16:creationId xmlns:a16="http://schemas.microsoft.com/office/drawing/2014/main" id="{E6427EFF-C0E7-D64F-85BD-4FD0FF8164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25593" y="1246849"/>
              <a:ext cx="6915" cy="1991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7" name="Group 56">
              <a:extLst>
                <a:ext uri="{FF2B5EF4-FFF2-40B4-BE49-F238E27FC236}">
                  <a16:creationId xmlns:a16="http://schemas.microsoft.com/office/drawing/2014/main" id="{B1BB93E7-2571-1442-B375-98844B76CA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7355" y="2525193"/>
              <a:ext cx="830989" cy="340970"/>
              <a:chOff x="446" y="3534"/>
              <a:chExt cx="785" cy="439"/>
            </a:xfrm>
          </p:grpSpPr>
          <p:sp>
            <p:nvSpPr>
              <p:cNvPr id="19" name="Line 48">
                <a:extLst>
                  <a:ext uri="{FF2B5EF4-FFF2-40B4-BE49-F238E27FC236}">
                    <a16:creationId xmlns:a16="http://schemas.microsoft.com/office/drawing/2014/main" id="{DB0789E1-E343-E642-ABAC-E01E3F6F33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49">
                <a:extLst>
                  <a:ext uri="{FF2B5EF4-FFF2-40B4-BE49-F238E27FC236}">
                    <a16:creationId xmlns:a16="http://schemas.microsoft.com/office/drawing/2014/main" id="{37CA2692-FF56-8742-89D3-5BD1859344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50">
                <a:extLst>
                  <a:ext uri="{FF2B5EF4-FFF2-40B4-BE49-F238E27FC236}">
                    <a16:creationId xmlns:a16="http://schemas.microsoft.com/office/drawing/2014/main" id="{B3D0275B-0A99-F44A-B7CD-90DC910D7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1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Line 51">
                <a:extLst>
                  <a:ext uri="{FF2B5EF4-FFF2-40B4-BE49-F238E27FC236}">
                    <a16:creationId xmlns:a16="http://schemas.microsoft.com/office/drawing/2014/main" id="{6B232FAD-7DED-5345-9DD9-670F66440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2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" name="Line 52">
                <a:extLst>
                  <a:ext uri="{FF2B5EF4-FFF2-40B4-BE49-F238E27FC236}">
                    <a16:creationId xmlns:a16="http://schemas.microsoft.com/office/drawing/2014/main" id="{C26ED974-65D6-DC48-91DA-7A5BF6CCE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5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" name="Line 53">
                <a:extLst>
                  <a:ext uri="{FF2B5EF4-FFF2-40B4-BE49-F238E27FC236}">
                    <a16:creationId xmlns:a16="http://schemas.microsoft.com/office/drawing/2014/main" id="{951FCE22-1748-7A44-8A07-F9381C9E7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6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Line 54">
                <a:extLst>
                  <a:ext uri="{FF2B5EF4-FFF2-40B4-BE49-F238E27FC236}">
                    <a16:creationId xmlns:a16="http://schemas.microsoft.com/office/drawing/2014/main" id="{E3CA5C71-7D1F-4D4B-B72E-27A4AADB3A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1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55">
                <a:extLst>
                  <a:ext uri="{FF2B5EF4-FFF2-40B4-BE49-F238E27FC236}">
                    <a16:creationId xmlns:a16="http://schemas.microsoft.com/office/drawing/2014/main" id="{3E90E79F-2555-3346-9172-1234B95ED8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9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BB1EA99-A605-9F45-9D95-CA4FE039A558}"/>
                </a:ext>
              </a:extLst>
            </p:cNvPr>
            <p:cNvSpPr/>
            <p:nvPr/>
          </p:nvSpPr>
          <p:spPr>
            <a:xfrm>
              <a:off x="6551759" y="1654323"/>
              <a:ext cx="698937" cy="1360175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CBC2A5-F379-5C43-B2C4-2ADAC7D3FE25}"/>
                </a:ext>
              </a:extLst>
            </p:cNvPr>
            <p:cNvSpPr/>
            <p:nvPr/>
          </p:nvSpPr>
          <p:spPr>
            <a:xfrm>
              <a:off x="9932024" y="1551475"/>
              <a:ext cx="1515427" cy="1552574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 Box 35">
              <a:extLst>
                <a:ext uri="{FF2B5EF4-FFF2-40B4-BE49-F238E27FC236}">
                  <a16:creationId xmlns:a16="http://schemas.microsoft.com/office/drawing/2014/main" id="{76170EE2-1676-AA42-8D0A-7E7483F76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7095" y="1675128"/>
              <a:ext cx="1380506" cy="707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Per-output</a:t>
              </a:r>
            </a:p>
            <a:p>
              <a:pPr algn="ctr"/>
              <a:r>
                <a:rPr lang="en-US" altLang="en-US" sz="2000" dirty="0"/>
                <a:t>Queues</a:t>
              </a:r>
            </a:p>
          </p:txBody>
        </p:sp>
        <p:sp>
          <p:nvSpPr>
            <p:cNvPr id="30" name="Line 32">
              <a:extLst>
                <a:ext uri="{FF2B5EF4-FFF2-40B4-BE49-F238E27FC236}">
                  <a16:creationId xmlns:a16="http://schemas.microsoft.com/office/drawing/2014/main" id="{2FECB52F-88B2-0E48-BABA-C11CCD6B1A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58565" y="2263375"/>
              <a:ext cx="5088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1" name="Rectangle 15">
            <a:extLst>
              <a:ext uri="{FF2B5EF4-FFF2-40B4-BE49-F238E27FC236}">
                <a16:creationId xmlns:a16="http://schemas.microsoft.com/office/drawing/2014/main" id="{7C5E5F40-123F-CF46-BF92-828DEF691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312" y="3428771"/>
            <a:ext cx="3308350" cy="33512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2" name="Oval 16">
            <a:extLst>
              <a:ext uri="{FF2B5EF4-FFF2-40B4-BE49-F238E27FC236}">
                <a16:creationId xmlns:a16="http://schemas.microsoft.com/office/drawing/2014/main" id="{2B64C4E9-872C-DF40-85EB-1733C5F51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793" y="3613542"/>
            <a:ext cx="2668588" cy="7588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33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71F9F022-E75B-5848-8031-4D90FB03D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631" y="4560702"/>
            <a:ext cx="2728912" cy="2114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726BA508-D51D-9246-B8A9-49CB1B52A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781" y="3666722"/>
            <a:ext cx="1227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Outgoing Port</a:t>
            </a:r>
          </a:p>
        </p:txBody>
      </p:sp>
      <p:sp>
        <p:nvSpPr>
          <p:cNvPr id="36" name="Rectangle 20">
            <a:extLst>
              <a:ext uri="{FF2B5EF4-FFF2-40B4-BE49-F238E27FC236}">
                <a16:creationId xmlns:a16="http://schemas.microsoft.com/office/drawing/2014/main" id="{F4A9B99A-0044-E940-9E7D-DD26657C9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283592"/>
            <a:ext cx="1201738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7" name="Rectangle 21">
            <a:extLst>
              <a:ext uri="{FF2B5EF4-FFF2-40B4-BE49-F238E27FC236}">
                <a16:creationId xmlns:a16="http://schemas.microsoft.com/office/drawing/2014/main" id="{76EA8A93-0699-BD44-AEDF-5AB8D4AAB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283592"/>
            <a:ext cx="1200150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A5A89F50-0BAA-DD43-84F1-8DFC58D56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5772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4119EE11-D1FC-B54E-80AF-CC101AFF2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5772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0" name="Rectangle 24">
            <a:extLst>
              <a:ext uri="{FF2B5EF4-FFF2-40B4-BE49-F238E27FC236}">
                <a16:creationId xmlns:a16="http://schemas.microsoft.com/office/drawing/2014/main" id="{7B0850BB-BEC3-BB44-AB02-2891B9B06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872554"/>
            <a:ext cx="1201738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A4273425-862F-2441-A969-877E413E6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872554"/>
            <a:ext cx="1200150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id="{597237B6-9B6D-0E42-BAED-B89CA66B9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63646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5F503287-45BF-5C4D-BF0A-159A8422D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63646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28574E4A-9A78-3747-8E5F-7141C51F9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4988317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FFBBD18D-67D5-7A4B-A1CE-A57957A95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4988317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6" name="Text Box 30">
            <a:extLst>
              <a:ext uri="{FF2B5EF4-FFF2-40B4-BE49-F238E27FC236}">
                <a16:creationId xmlns:a16="http://schemas.microsoft.com/office/drawing/2014/main" id="{648E4482-779B-634B-A707-420951C0D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435" y="4945723"/>
            <a:ext cx="1280779" cy="33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333300"/>
                </a:solidFill>
                <a:latin typeface="Helvetica" pitchFamily="2" charset="0"/>
              </a:rPr>
              <a:t>Dst</a:t>
            </a:r>
            <a:r>
              <a:rPr lang="en-US" altLang="en-US" sz="1600" dirty="0">
                <a:solidFill>
                  <a:srgbClr val="333300"/>
                </a:solidFill>
                <a:latin typeface="Helvetica" pitchFamily="2" charset="0"/>
              </a:rPr>
              <a:t>-network</a:t>
            </a:r>
          </a:p>
        </p:txBody>
      </p:sp>
      <p:sp>
        <p:nvSpPr>
          <p:cNvPr id="47" name="Text Box 31">
            <a:extLst>
              <a:ext uri="{FF2B5EF4-FFF2-40B4-BE49-F238E27FC236}">
                <a16:creationId xmlns:a16="http://schemas.microsoft.com/office/drawing/2014/main" id="{5E0E5643-253F-234A-A72B-398DEF380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894" y="4958153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333300"/>
                </a:solidFill>
                <a:latin typeface="Helvetica" pitchFamily="2" charset="0"/>
              </a:rPr>
              <a:t>Port</a:t>
            </a:r>
          </a:p>
        </p:txBody>
      </p:sp>
      <p:sp>
        <p:nvSpPr>
          <p:cNvPr id="48" name="Text Box 32">
            <a:extLst>
              <a:ext uri="{FF2B5EF4-FFF2-40B4-BE49-F238E27FC236}">
                <a16:creationId xmlns:a16="http://schemas.microsoft.com/office/drawing/2014/main" id="{79AD5CDB-6999-A84C-B5A3-F394F8188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224" y="4621074"/>
            <a:ext cx="1951668" cy="3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333300"/>
                </a:solidFill>
                <a:latin typeface="Helvetica" pitchFamily="2" charset="0"/>
              </a:rPr>
              <a:t>Forwarding Table</a:t>
            </a:r>
          </a:p>
        </p:txBody>
      </p:sp>
      <p:sp>
        <p:nvSpPr>
          <p:cNvPr id="51" name="Text Box 35">
            <a:extLst>
              <a:ext uri="{FF2B5EF4-FFF2-40B4-BE49-F238E27FC236}">
                <a16:creationId xmlns:a16="http://schemas.microsoft.com/office/drawing/2014/main" id="{EB36F9FE-4CF3-6A42-BDB6-C4FA6082C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756" y="3667516"/>
            <a:ext cx="185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Route Lookup Data Structure</a:t>
            </a:r>
          </a:p>
        </p:txBody>
      </p:sp>
      <p:sp>
        <p:nvSpPr>
          <p:cNvPr id="52" name="Text Box 36">
            <a:extLst>
              <a:ext uri="{FF2B5EF4-FFF2-40B4-BE49-F238E27FC236}">
                <a16:creationId xmlns:a16="http://schemas.microsoft.com/office/drawing/2014/main" id="{C60C9C71-065A-9948-ACF5-3D86DBB82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918" y="5305816"/>
            <a:ext cx="1169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65.0.0.0/8</a:t>
            </a:r>
          </a:p>
        </p:txBody>
      </p:sp>
      <p:sp>
        <p:nvSpPr>
          <p:cNvPr id="53" name="Text Box 37">
            <a:extLst>
              <a:ext uri="{FF2B5EF4-FFF2-40B4-BE49-F238E27FC236}">
                <a16:creationId xmlns:a16="http://schemas.microsoft.com/office/drawing/2014/main" id="{710C36F5-1326-9445-A2D7-5CA2E2091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2043" y="5601091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128.9.0.0/16</a:t>
            </a:r>
          </a:p>
        </p:txBody>
      </p:sp>
      <p:sp>
        <p:nvSpPr>
          <p:cNvPr id="54" name="Text Box 38">
            <a:extLst>
              <a:ext uri="{FF2B5EF4-FFF2-40B4-BE49-F238E27FC236}">
                <a16:creationId xmlns:a16="http://schemas.microsoft.com/office/drawing/2014/main" id="{F5DB8797-D111-FA40-98D7-D70103A64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169" y="6393253"/>
            <a:ext cx="1298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149.12.0.0/19</a:t>
            </a:r>
          </a:p>
        </p:txBody>
      </p:sp>
      <p:sp>
        <p:nvSpPr>
          <p:cNvPr id="55" name="Text Box 39">
            <a:extLst>
              <a:ext uri="{FF2B5EF4-FFF2-40B4-BE49-F238E27FC236}">
                <a16:creationId xmlns:a16="http://schemas.microsoft.com/office/drawing/2014/main" id="{317FEF9E-ED6F-8B4E-B76E-8DA203E61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0818" y="5315341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56" name="Text Box 40">
            <a:extLst>
              <a:ext uri="{FF2B5EF4-FFF2-40B4-BE49-F238E27FC236}">
                <a16:creationId xmlns:a16="http://schemas.microsoft.com/office/drawing/2014/main" id="{98209DAB-C1E0-7F4A-897D-C50B98426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7169" y="5605853"/>
            <a:ext cx="284032" cy="30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57" name="Text Box 41">
            <a:extLst>
              <a:ext uri="{FF2B5EF4-FFF2-40B4-BE49-F238E27FC236}">
                <a16:creationId xmlns:a16="http://schemas.microsoft.com/office/drawing/2014/main" id="{C2C41437-C3D9-6241-87E2-98B99EF1B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7806" y="6404366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58" name="Line 44">
            <a:extLst>
              <a:ext uri="{FF2B5EF4-FFF2-40B4-BE49-F238E27FC236}">
                <a16:creationId xmlns:a16="http://schemas.microsoft.com/office/drawing/2014/main" id="{8DB10DE4-D3E0-BD41-942C-B40F6F717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44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9" name="Line 45">
            <a:extLst>
              <a:ext uri="{FF2B5EF4-FFF2-40B4-BE49-F238E27FC236}">
                <a16:creationId xmlns:a16="http://schemas.microsoft.com/office/drawing/2014/main" id="{031C3CB5-62EA-1D42-AF66-E901EC279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36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Line 43">
            <a:extLst>
              <a:ext uri="{FF2B5EF4-FFF2-40B4-BE49-F238E27FC236}">
                <a16:creationId xmlns:a16="http://schemas.microsoft.com/office/drawing/2014/main" id="{9EEC6263-9094-E34A-9D82-69CF5C6309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8431" y="3987397"/>
            <a:ext cx="7493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09FD02E2-A796-8D40-A7D0-BB2D16B1F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00" y="2344302"/>
            <a:ext cx="940617" cy="57377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3C80D6B-D750-B549-938D-BF7AE79F1E0A}"/>
              </a:ext>
            </a:extLst>
          </p:cNvPr>
          <p:cNvCxnSpPr>
            <a:cxnSpLocks/>
          </p:cNvCxnSpPr>
          <p:nvPr/>
        </p:nvCxnSpPr>
        <p:spPr>
          <a:xfrm flipH="1">
            <a:off x="6535938" y="1868629"/>
            <a:ext cx="2283070" cy="280847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DD9A9ED-1EAD-3745-B626-CE669FA8D2FA}"/>
              </a:ext>
            </a:extLst>
          </p:cNvPr>
          <p:cNvCxnSpPr>
            <a:cxnSpLocks/>
          </p:cNvCxnSpPr>
          <p:nvPr/>
        </p:nvCxnSpPr>
        <p:spPr>
          <a:xfrm>
            <a:off x="9826092" y="1890396"/>
            <a:ext cx="2096734" cy="40234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3E24F0D-BD84-3549-A63E-580B0A918656}"/>
              </a:ext>
            </a:extLst>
          </p:cNvPr>
          <p:cNvSpPr txBox="1"/>
          <p:nvPr/>
        </p:nvSpPr>
        <p:spPr>
          <a:xfrm>
            <a:off x="7548434" y="2247541"/>
            <a:ext cx="78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Parse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371B977-C3DD-D24B-806C-3F8F0CB8A176}"/>
              </a:ext>
            </a:extLst>
          </p:cNvPr>
          <p:cNvCxnSpPr>
            <a:cxnSpLocks/>
          </p:cNvCxnSpPr>
          <p:nvPr/>
        </p:nvCxnSpPr>
        <p:spPr>
          <a:xfrm flipV="1">
            <a:off x="7599015" y="2622607"/>
            <a:ext cx="927697" cy="5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92FE47F-A09B-9B4D-AB04-ADB11AE214EF}"/>
              </a:ext>
            </a:extLst>
          </p:cNvPr>
          <p:cNvGrpSpPr/>
          <p:nvPr/>
        </p:nvGrpSpPr>
        <p:grpSpPr>
          <a:xfrm>
            <a:off x="8611980" y="2157278"/>
            <a:ext cx="1175806" cy="1009935"/>
            <a:chOff x="9422462" y="2142976"/>
            <a:chExt cx="1175806" cy="100993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85CD293-5515-C04E-9CDD-A4F288583A85}"/>
                </a:ext>
              </a:extLst>
            </p:cNvPr>
            <p:cNvGrpSpPr/>
            <p:nvPr/>
          </p:nvGrpSpPr>
          <p:grpSpPr>
            <a:xfrm>
              <a:off x="9425800" y="2142976"/>
              <a:ext cx="1154312" cy="338554"/>
              <a:chOff x="9522792" y="2132162"/>
              <a:chExt cx="1154312" cy="338554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3A1B879-AA4A-BE43-8BD6-28663008635A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5AE9DA1-9312-3B46-8C95-CE8D380E1CB5}"/>
                  </a:ext>
                </a:extLst>
              </p:cNvPr>
              <p:cNvSpPr txBox="1"/>
              <p:nvPr/>
            </p:nvSpPr>
            <p:spPr>
              <a:xfrm>
                <a:off x="9551973" y="2132162"/>
                <a:ext cx="10652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Transport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AC54A3E-327D-A94B-BB21-1B8C696BBA2B}"/>
                </a:ext>
              </a:extLst>
            </p:cNvPr>
            <p:cNvGrpSpPr/>
            <p:nvPr/>
          </p:nvGrpSpPr>
          <p:grpSpPr>
            <a:xfrm>
              <a:off x="9425800" y="2495331"/>
              <a:ext cx="1154312" cy="338554"/>
              <a:chOff x="9522792" y="2140414"/>
              <a:chExt cx="1154312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F1A860D-4875-434C-BF8D-31B9FD9B4BBE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3AA8F5F-410D-8A45-BB5C-C8A21CDF5089}"/>
                  </a:ext>
                </a:extLst>
              </p:cNvPr>
              <p:cNvSpPr txBox="1"/>
              <p:nvPr/>
            </p:nvSpPr>
            <p:spPr>
              <a:xfrm>
                <a:off x="9652690" y="2140414"/>
                <a:ext cx="9699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Network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2EB02DE-120C-5543-BDE0-E0FA7603C8D1}"/>
                </a:ext>
              </a:extLst>
            </p:cNvPr>
            <p:cNvGrpSpPr/>
            <p:nvPr/>
          </p:nvGrpSpPr>
          <p:grpSpPr>
            <a:xfrm>
              <a:off x="9422462" y="2814357"/>
              <a:ext cx="1175806" cy="338554"/>
              <a:chOff x="9522792" y="2153179"/>
              <a:chExt cx="1175806" cy="338554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4206CB5-0618-8B4C-8248-52530730A0BA}"/>
                  </a:ext>
                </a:extLst>
              </p:cNvPr>
              <p:cNvSpPr/>
              <p:nvPr/>
            </p:nvSpPr>
            <p:spPr>
              <a:xfrm>
                <a:off x="9522792" y="2191444"/>
                <a:ext cx="1175806" cy="270022"/>
              </a:xfrm>
              <a:prstGeom prst="rect">
                <a:avLst/>
              </a:prstGeom>
              <a:solidFill>
                <a:srgbClr val="7030A0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BCA3057-66F7-BF4C-A184-3044C26CA6BB}"/>
                  </a:ext>
                </a:extLst>
              </p:cNvPr>
              <p:cNvSpPr txBox="1"/>
              <p:nvPr/>
            </p:nvSpPr>
            <p:spPr>
              <a:xfrm>
                <a:off x="9576711" y="2153179"/>
                <a:ext cx="10652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Link layer</a:t>
                </a: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194D700-3E06-8B4F-9BF2-47AB0F5FE28D}"/>
              </a:ext>
            </a:extLst>
          </p:cNvPr>
          <p:cNvSpPr txBox="1"/>
          <p:nvPr/>
        </p:nvSpPr>
        <p:spPr>
          <a:xfrm>
            <a:off x="9532961" y="2149842"/>
            <a:ext cx="1984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Extract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destination IP </a:t>
            </a:r>
            <a:r>
              <a:rPr lang="en-US" dirty="0">
                <a:latin typeface="Helvetica" pitchFamily="2" charset="0"/>
              </a:rPr>
              <a:t>address</a:t>
            </a: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049854CD-4EE2-C740-9F45-51D0F24AD1FE}"/>
              </a:ext>
            </a:extLst>
          </p:cNvPr>
          <p:cNvSpPr/>
          <p:nvPr/>
        </p:nvSpPr>
        <p:spPr>
          <a:xfrm>
            <a:off x="6782921" y="2755076"/>
            <a:ext cx="4630215" cy="1232322"/>
          </a:xfrm>
          <a:custGeom>
            <a:avLst/>
            <a:gdLst>
              <a:gd name="connsiteX0" fmla="*/ 3216102 w 4630215"/>
              <a:gd name="connsiteY0" fmla="*/ 0 h 1330037"/>
              <a:gd name="connsiteX1" fmla="*/ 4486761 w 4630215"/>
              <a:gd name="connsiteY1" fmla="*/ 190006 h 1330037"/>
              <a:gd name="connsiteX2" fmla="*/ 235395 w 4630215"/>
              <a:gd name="connsiteY2" fmla="*/ 819398 h 1330037"/>
              <a:gd name="connsiteX3" fmla="*/ 924164 w 4630215"/>
              <a:gd name="connsiteY3" fmla="*/ 1330037 h 13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215" h="1330037">
                <a:moveTo>
                  <a:pt x="3216102" y="0"/>
                </a:moveTo>
                <a:cubicBezTo>
                  <a:pt x="4099824" y="26720"/>
                  <a:pt x="4983546" y="53440"/>
                  <a:pt x="4486761" y="190006"/>
                </a:cubicBezTo>
                <a:cubicBezTo>
                  <a:pt x="3989976" y="326572"/>
                  <a:pt x="829161" y="629393"/>
                  <a:pt x="235395" y="819398"/>
                </a:cubicBezTo>
                <a:cubicBezTo>
                  <a:pt x="-358371" y="1009403"/>
                  <a:pt x="282896" y="1169720"/>
                  <a:pt x="924164" y="133003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2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C8340-8207-8D4E-8B46-783CCB4F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port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0C159-F62F-2940-8E26-7BB653E1C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535944" cy="4812681"/>
          </a:xfrm>
        </p:spPr>
        <p:txBody>
          <a:bodyPr>
            <a:normAutofit/>
          </a:bodyPr>
          <a:lstStyle/>
          <a:p>
            <a:r>
              <a:rPr lang="en-US" dirty="0"/>
              <a:t>Components in reverse order of those in the input port</a:t>
            </a:r>
          </a:p>
          <a:p>
            <a:r>
              <a:rPr lang="en-US" dirty="0"/>
              <a:t>This is where most routers have the bulk of their </a:t>
            </a:r>
            <a:r>
              <a:rPr lang="en-US" dirty="0">
                <a:solidFill>
                  <a:srgbClr val="C00000"/>
                </a:solidFill>
              </a:rPr>
              <a:t>packet buffers</a:t>
            </a:r>
          </a:p>
          <a:p>
            <a:pPr lvl="1"/>
            <a:r>
              <a:rPr lang="en-US" dirty="0"/>
              <a:t>Recall discussions regarding router buffers from transport</a:t>
            </a:r>
          </a:p>
          <a:p>
            <a:r>
              <a:rPr lang="en-US" dirty="0"/>
              <a:t>MGR uses per-port output buffers, but modern routers have </a:t>
            </a:r>
            <a:r>
              <a:rPr lang="en-US" dirty="0">
                <a:solidFill>
                  <a:srgbClr val="C00000"/>
                </a:solidFill>
              </a:rPr>
              <a:t>shared memory buffers</a:t>
            </a:r>
            <a:endParaRPr lang="en-US" dirty="0"/>
          </a:p>
          <a:p>
            <a:pPr lvl="1"/>
            <a:r>
              <a:rPr lang="en-US" dirty="0"/>
              <a:t>More efficient use of memory under varying demands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DD24D72-6B8E-464E-9C03-3BA1B5CE4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694" y="4073311"/>
            <a:ext cx="4628653" cy="1836737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32A8504-88EB-7147-9D8D-0BDCD5F7B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0943" y="4692967"/>
            <a:ext cx="865259" cy="64675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Line</a:t>
            </a:r>
          </a:p>
          <a:p>
            <a:pPr algn="ctr"/>
            <a:r>
              <a:rPr lang="en-US" altLang="en-US" sz="2000" dirty="0"/>
              <a:t>Termination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B4D8F658-36AE-2F49-8F4E-4AA00A450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424" y="4288800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5ABAE45F-E9A6-DC49-94CB-F3CFE7FB6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8523" y="5023477"/>
            <a:ext cx="34008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30">
            <a:extLst>
              <a:ext uri="{FF2B5EF4-FFF2-40B4-BE49-F238E27FC236}">
                <a16:creationId xmlns:a16="http://schemas.microsoft.com/office/drawing/2014/main" id="{CACE25C8-1F77-0E44-ABD7-02177E47BC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04562" y="4971464"/>
            <a:ext cx="291754" cy="18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32">
            <a:extLst>
              <a:ext uri="{FF2B5EF4-FFF2-40B4-BE49-F238E27FC236}">
                <a16:creationId xmlns:a16="http://schemas.microsoft.com/office/drawing/2014/main" id="{5A7959CA-D3EC-5546-BA1F-38C25D25DC7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7404" y="4983679"/>
            <a:ext cx="283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Rectangle 33">
            <a:extLst>
              <a:ext uri="{FF2B5EF4-FFF2-40B4-BE49-F238E27FC236}">
                <a16:creationId xmlns:a16="http://schemas.microsoft.com/office/drawing/2014/main" id="{FC4AB24C-54C2-6B4D-8A90-D08D42736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5631" y="4576807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000" dirty="0"/>
              <a:t>Link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Layer 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/ MAC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(transmit)</a:t>
            </a:r>
          </a:p>
        </p:txBody>
      </p:sp>
      <p:sp>
        <p:nvSpPr>
          <p:cNvPr id="15" name="Line 45">
            <a:extLst>
              <a:ext uri="{FF2B5EF4-FFF2-40B4-BE49-F238E27FC236}">
                <a16:creationId xmlns:a16="http://schemas.microsoft.com/office/drawing/2014/main" id="{716647FD-A0BC-A74F-9EFA-9226F3D788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7716" y="4073311"/>
            <a:ext cx="10669" cy="23773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6" name="Group 56">
            <a:extLst>
              <a:ext uri="{FF2B5EF4-FFF2-40B4-BE49-F238E27FC236}">
                <a16:creationId xmlns:a16="http://schemas.microsoft.com/office/drawing/2014/main" id="{33B7AD8E-929E-1D43-9189-AD09E94B42EB}"/>
              </a:ext>
            </a:extLst>
          </p:cNvPr>
          <p:cNvGrpSpPr>
            <a:grpSpLocks/>
          </p:cNvGrpSpPr>
          <p:nvPr/>
        </p:nvGrpSpPr>
        <p:grpSpPr bwMode="auto">
          <a:xfrm>
            <a:off x="7353861" y="5205266"/>
            <a:ext cx="769600" cy="357250"/>
            <a:chOff x="310" y="3526"/>
            <a:chExt cx="1040" cy="457"/>
          </a:xfrm>
        </p:grpSpPr>
        <p:sp>
          <p:nvSpPr>
            <p:cNvPr id="17" name="Rectangle 47">
              <a:extLst>
                <a:ext uri="{FF2B5EF4-FFF2-40B4-BE49-F238E27FC236}">
                  <a16:creationId xmlns:a16="http://schemas.microsoft.com/office/drawing/2014/main" id="{B5C06D7F-0436-1B4D-BE1B-C011428DE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" y="3526"/>
              <a:ext cx="1040" cy="45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8" name="Line 48">
              <a:extLst>
                <a:ext uri="{FF2B5EF4-FFF2-40B4-BE49-F238E27FC236}">
                  <a16:creationId xmlns:a16="http://schemas.microsoft.com/office/drawing/2014/main" id="{7B0174B8-C9CB-3E4B-8122-306342206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49">
              <a:extLst>
                <a:ext uri="{FF2B5EF4-FFF2-40B4-BE49-F238E27FC236}">
                  <a16:creationId xmlns:a16="http://schemas.microsoft.com/office/drawing/2014/main" id="{A39EC5F4-376E-BE41-AD83-D64C003C6C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50">
              <a:extLst>
                <a:ext uri="{FF2B5EF4-FFF2-40B4-BE49-F238E27FC236}">
                  <a16:creationId xmlns:a16="http://schemas.microsoft.com/office/drawing/2014/main" id="{70E3E0B3-A52C-C740-9797-EB0598867F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51">
              <a:extLst>
                <a:ext uri="{FF2B5EF4-FFF2-40B4-BE49-F238E27FC236}">
                  <a16:creationId xmlns:a16="http://schemas.microsoft.com/office/drawing/2014/main" id="{FA91AB81-284D-DE46-9B97-CE0574028B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52">
              <a:extLst>
                <a:ext uri="{FF2B5EF4-FFF2-40B4-BE49-F238E27FC236}">
                  <a16:creationId xmlns:a16="http://schemas.microsoft.com/office/drawing/2014/main" id="{B6FB92C5-1F04-F745-BE64-1B4774CE6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5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53">
              <a:extLst>
                <a:ext uri="{FF2B5EF4-FFF2-40B4-BE49-F238E27FC236}">
                  <a16:creationId xmlns:a16="http://schemas.microsoft.com/office/drawing/2014/main" id="{78B4C82A-4187-ED46-BA83-1A2227B6E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54">
              <a:extLst>
                <a:ext uri="{FF2B5EF4-FFF2-40B4-BE49-F238E27FC236}">
                  <a16:creationId xmlns:a16="http://schemas.microsoft.com/office/drawing/2014/main" id="{B8D09BF5-64B5-624D-938F-3FDF69F8F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1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55">
              <a:extLst>
                <a:ext uri="{FF2B5EF4-FFF2-40B4-BE49-F238E27FC236}">
                  <a16:creationId xmlns:a16="http://schemas.microsoft.com/office/drawing/2014/main" id="{CC87145E-8E93-1B4A-AD93-188C80694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9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3627B74-BAAC-8C41-8111-CD654D7BE232}"/>
              </a:ext>
            </a:extLst>
          </p:cNvPr>
          <p:cNvSpPr/>
          <p:nvPr/>
        </p:nvSpPr>
        <p:spPr>
          <a:xfrm>
            <a:off x="10055969" y="4493525"/>
            <a:ext cx="1352994" cy="1012447"/>
          </a:xfrm>
          <a:prstGeom prst="rect">
            <a:avLst/>
          </a:prstGeom>
          <a:noFill/>
          <a:ln w="28575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524ED8-338E-AF41-8BC6-76C5899363C2}"/>
              </a:ext>
            </a:extLst>
          </p:cNvPr>
          <p:cNvSpPr/>
          <p:nvPr/>
        </p:nvSpPr>
        <p:spPr>
          <a:xfrm>
            <a:off x="7076504" y="4240056"/>
            <a:ext cx="1270093" cy="155257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35">
            <a:extLst>
              <a:ext uri="{FF2B5EF4-FFF2-40B4-BE49-F238E27FC236}">
                <a16:creationId xmlns:a16="http://schemas.microsoft.com/office/drawing/2014/main" id="{DC301E64-E102-C94F-BA2A-5D91CED1F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3525" y="4578075"/>
            <a:ext cx="10823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Queues</a:t>
            </a:r>
          </a:p>
        </p:txBody>
      </p:sp>
      <p:sp>
        <p:nvSpPr>
          <p:cNvPr id="29" name="Line 32">
            <a:extLst>
              <a:ext uri="{FF2B5EF4-FFF2-40B4-BE49-F238E27FC236}">
                <a16:creationId xmlns:a16="http://schemas.microsoft.com/office/drawing/2014/main" id="{0A3AF61F-A34A-5342-9C38-B6CEAE1B38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11063" y="4935323"/>
            <a:ext cx="50883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3086B4-1B52-8F45-B164-B001750794B5}"/>
              </a:ext>
            </a:extLst>
          </p:cNvPr>
          <p:cNvGrpSpPr/>
          <p:nvPr/>
        </p:nvGrpSpPr>
        <p:grpSpPr>
          <a:xfrm>
            <a:off x="6657506" y="1161155"/>
            <a:ext cx="5084271" cy="1685811"/>
            <a:chOff x="6657506" y="1161155"/>
            <a:chExt cx="5084271" cy="168581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E428FE8-9E0C-7E41-B67E-9FD675D91DAA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2768AB2-4E60-F64B-B644-DDD86F0E03F1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E05774C-25B2-B042-9DE0-31D8D2F8AE1E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82F7C6-6C93-614E-BE10-A31D545DE1A8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83D6B06-43D7-8B46-9849-3FBDB3A89DE4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719CF5D-2F83-7D49-9DE0-F679DCF55C2B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D90DC75-0DD0-0B42-9950-F9D21D682333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45C23B7-550A-A646-94B7-F2BCAD444315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DAFA738-2AB2-A04A-AB45-AF6248D5FCC5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D18EBF3-E40E-4C4E-B3AA-9895D3D515C6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AFCD9BE-8C40-9F4D-8E64-9DC1DF422943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C8256C9-DE5B-3C40-9147-29DFED81720C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3D42C6C-F632-BC47-BF49-495A4F90BE04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B7B9F91-CE47-7449-A15D-762152616CCD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083CD15-ADCF-E641-9EA8-473400016A5E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C87D7A4-2E92-4641-802D-FD04FC9A620C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D1643FC-AACA-9D48-AC35-AEDE8A7797B6}"/>
              </a:ext>
            </a:extLst>
          </p:cNvPr>
          <p:cNvCxnSpPr>
            <a:cxnSpLocks/>
          </p:cNvCxnSpPr>
          <p:nvPr/>
        </p:nvCxnSpPr>
        <p:spPr>
          <a:xfrm flipH="1">
            <a:off x="6892694" y="2944419"/>
            <a:ext cx="3178825" cy="108490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A7D0BE0-1F5E-0B43-A827-A5EA7DC93283}"/>
              </a:ext>
            </a:extLst>
          </p:cNvPr>
          <p:cNvCxnSpPr>
            <a:cxnSpLocks/>
          </p:cNvCxnSpPr>
          <p:nvPr/>
        </p:nvCxnSpPr>
        <p:spPr>
          <a:xfrm>
            <a:off x="11521348" y="3028208"/>
            <a:ext cx="26790" cy="982827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46">
            <a:extLst>
              <a:ext uri="{FF2B5EF4-FFF2-40B4-BE49-F238E27FC236}">
                <a16:creationId xmlns:a16="http://schemas.microsoft.com/office/drawing/2014/main" id="{A47DC61F-2112-884A-B6A2-0CAD863F6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017" y="5939351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000" dirty="0"/>
              <a:t>Switching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fabric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D57411-3258-6E40-822F-FC22793108D2}"/>
              </a:ext>
            </a:extLst>
          </p:cNvPr>
          <p:cNvSpPr txBox="1"/>
          <p:nvPr/>
        </p:nvSpPr>
        <p:spPr>
          <a:xfrm>
            <a:off x="10301351" y="6057179"/>
            <a:ext cx="173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To output link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15F2F005-0757-3147-B82D-6F1CA9729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580" y="2237252"/>
            <a:ext cx="969560" cy="566410"/>
          </a:xfrm>
          <a:prstGeom prst="rect">
            <a:avLst/>
          </a:prstGeom>
        </p:spPr>
      </p:pic>
      <p:pic>
        <p:nvPicPr>
          <p:cNvPr id="51" name="Picture 19" descr="Router Clip Art">
            <a:extLst>
              <a:ext uri="{FF2B5EF4-FFF2-40B4-BE49-F238E27FC236}">
                <a16:creationId xmlns:a16="http://schemas.microsoft.com/office/drawing/2014/main" id="{B551B5B9-72EA-584E-9668-CF4BADE1E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936" y="2216070"/>
            <a:ext cx="783644" cy="57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481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9" grpId="0" animBg="1"/>
      <p:bldP spid="10" grpId="0" animBg="1"/>
      <p:bldP spid="12" grpId="0" animBg="1"/>
      <p:bldP spid="13" grpId="0" animBg="1"/>
      <p:bldP spid="15" grpId="0" animBg="1"/>
      <p:bldP spid="26" grpId="0" animBg="1"/>
      <p:bldP spid="27" grpId="0" animBg="1"/>
      <p:bldP spid="28" grpId="0"/>
      <p:bldP spid="29" grpId="0" animBg="1"/>
      <p:bldP spid="52" grpId="0" animBg="1"/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C8340-8207-8D4E-8B46-783CCB4F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port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0C159-F62F-2940-8E26-7BB653E1C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535944" cy="4942402"/>
          </a:xfrm>
        </p:spPr>
        <p:txBody>
          <a:bodyPr>
            <a:normAutofit/>
          </a:bodyPr>
          <a:lstStyle/>
          <a:p>
            <a:r>
              <a:rPr lang="en-US" dirty="0"/>
              <a:t>Two important policy decisions</a:t>
            </a:r>
          </a:p>
          <a:p>
            <a:r>
              <a:rPr lang="en-US" dirty="0">
                <a:solidFill>
                  <a:srgbClr val="C00000"/>
                </a:solidFill>
              </a:rPr>
              <a:t>Scheduling:</a:t>
            </a:r>
            <a:r>
              <a:rPr lang="en-US" dirty="0"/>
              <a:t> which among the waiting packets gets to be transmitted out the link?</a:t>
            </a:r>
          </a:p>
          <a:p>
            <a:pPr lvl="1"/>
            <a:r>
              <a:rPr lang="en-US" dirty="0"/>
              <a:t>Ex: First-In-First-Out (FIFO)</a:t>
            </a:r>
          </a:p>
          <a:p>
            <a:r>
              <a:rPr lang="en-US" dirty="0">
                <a:solidFill>
                  <a:srgbClr val="C00000"/>
                </a:solidFill>
              </a:rPr>
              <a:t>Buffer management:</a:t>
            </a:r>
            <a:r>
              <a:rPr lang="en-US" dirty="0"/>
              <a:t> which among the packets arriving from the fabric get space in the packet buffer?</a:t>
            </a:r>
          </a:p>
          <a:p>
            <a:pPr lvl="1"/>
            <a:r>
              <a:rPr lang="en-US" dirty="0"/>
              <a:t>Ex: Tail drop: later packets dropped first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DD24D72-6B8E-464E-9C03-3BA1B5CE4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694" y="4073311"/>
            <a:ext cx="4628653" cy="1836737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32A8504-88EB-7147-9D8D-0BDCD5F7B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0943" y="4692967"/>
            <a:ext cx="865259" cy="64675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Line</a:t>
            </a:r>
          </a:p>
          <a:p>
            <a:pPr algn="ctr"/>
            <a:r>
              <a:rPr lang="en-US" altLang="en-US" sz="2000" dirty="0"/>
              <a:t>Termination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B4D8F658-36AE-2F49-8F4E-4AA00A450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424" y="4288800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5ABAE45F-E9A6-DC49-94CB-F3CFE7FB6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8523" y="5023477"/>
            <a:ext cx="34008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30">
            <a:extLst>
              <a:ext uri="{FF2B5EF4-FFF2-40B4-BE49-F238E27FC236}">
                <a16:creationId xmlns:a16="http://schemas.microsoft.com/office/drawing/2014/main" id="{CACE25C8-1F77-0E44-ABD7-02177E47BC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04562" y="4971464"/>
            <a:ext cx="291754" cy="18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32">
            <a:extLst>
              <a:ext uri="{FF2B5EF4-FFF2-40B4-BE49-F238E27FC236}">
                <a16:creationId xmlns:a16="http://schemas.microsoft.com/office/drawing/2014/main" id="{5A7959CA-D3EC-5546-BA1F-38C25D25DC7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7404" y="4983679"/>
            <a:ext cx="283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Rectangle 33">
            <a:extLst>
              <a:ext uri="{FF2B5EF4-FFF2-40B4-BE49-F238E27FC236}">
                <a16:creationId xmlns:a16="http://schemas.microsoft.com/office/drawing/2014/main" id="{FC4AB24C-54C2-6B4D-8A90-D08D42736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5631" y="4576807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000" dirty="0"/>
              <a:t>Link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Layer 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/ MAC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(transmit)</a:t>
            </a:r>
          </a:p>
        </p:txBody>
      </p:sp>
      <p:sp>
        <p:nvSpPr>
          <p:cNvPr id="15" name="Line 45">
            <a:extLst>
              <a:ext uri="{FF2B5EF4-FFF2-40B4-BE49-F238E27FC236}">
                <a16:creationId xmlns:a16="http://schemas.microsoft.com/office/drawing/2014/main" id="{716647FD-A0BC-A74F-9EFA-9226F3D788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7716" y="4073311"/>
            <a:ext cx="10669" cy="23773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6" name="Group 56">
            <a:extLst>
              <a:ext uri="{FF2B5EF4-FFF2-40B4-BE49-F238E27FC236}">
                <a16:creationId xmlns:a16="http://schemas.microsoft.com/office/drawing/2014/main" id="{33B7AD8E-929E-1D43-9189-AD09E94B42EB}"/>
              </a:ext>
            </a:extLst>
          </p:cNvPr>
          <p:cNvGrpSpPr>
            <a:grpSpLocks/>
          </p:cNvGrpSpPr>
          <p:nvPr/>
        </p:nvGrpSpPr>
        <p:grpSpPr bwMode="auto">
          <a:xfrm>
            <a:off x="7353861" y="5205266"/>
            <a:ext cx="769600" cy="357250"/>
            <a:chOff x="310" y="3526"/>
            <a:chExt cx="1040" cy="457"/>
          </a:xfrm>
        </p:grpSpPr>
        <p:sp>
          <p:nvSpPr>
            <p:cNvPr id="17" name="Rectangle 47">
              <a:extLst>
                <a:ext uri="{FF2B5EF4-FFF2-40B4-BE49-F238E27FC236}">
                  <a16:creationId xmlns:a16="http://schemas.microsoft.com/office/drawing/2014/main" id="{B5C06D7F-0436-1B4D-BE1B-C011428DE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" y="3526"/>
              <a:ext cx="1040" cy="45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8" name="Line 48">
              <a:extLst>
                <a:ext uri="{FF2B5EF4-FFF2-40B4-BE49-F238E27FC236}">
                  <a16:creationId xmlns:a16="http://schemas.microsoft.com/office/drawing/2014/main" id="{7B0174B8-C9CB-3E4B-8122-306342206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49">
              <a:extLst>
                <a:ext uri="{FF2B5EF4-FFF2-40B4-BE49-F238E27FC236}">
                  <a16:creationId xmlns:a16="http://schemas.microsoft.com/office/drawing/2014/main" id="{A39EC5F4-376E-BE41-AD83-D64C003C6C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50">
              <a:extLst>
                <a:ext uri="{FF2B5EF4-FFF2-40B4-BE49-F238E27FC236}">
                  <a16:creationId xmlns:a16="http://schemas.microsoft.com/office/drawing/2014/main" id="{70E3E0B3-A52C-C740-9797-EB0598867F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51">
              <a:extLst>
                <a:ext uri="{FF2B5EF4-FFF2-40B4-BE49-F238E27FC236}">
                  <a16:creationId xmlns:a16="http://schemas.microsoft.com/office/drawing/2014/main" id="{FA91AB81-284D-DE46-9B97-CE0574028B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52">
              <a:extLst>
                <a:ext uri="{FF2B5EF4-FFF2-40B4-BE49-F238E27FC236}">
                  <a16:creationId xmlns:a16="http://schemas.microsoft.com/office/drawing/2014/main" id="{B6FB92C5-1F04-F745-BE64-1B4774CE6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5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53">
              <a:extLst>
                <a:ext uri="{FF2B5EF4-FFF2-40B4-BE49-F238E27FC236}">
                  <a16:creationId xmlns:a16="http://schemas.microsoft.com/office/drawing/2014/main" id="{78B4C82A-4187-ED46-BA83-1A2227B6E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54">
              <a:extLst>
                <a:ext uri="{FF2B5EF4-FFF2-40B4-BE49-F238E27FC236}">
                  <a16:creationId xmlns:a16="http://schemas.microsoft.com/office/drawing/2014/main" id="{B8D09BF5-64B5-624D-938F-3FDF69F8F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1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55">
              <a:extLst>
                <a:ext uri="{FF2B5EF4-FFF2-40B4-BE49-F238E27FC236}">
                  <a16:creationId xmlns:a16="http://schemas.microsoft.com/office/drawing/2014/main" id="{CC87145E-8E93-1B4A-AD93-188C80694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9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3627B74-BAAC-8C41-8111-CD654D7BE232}"/>
              </a:ext>
            </a:extLst>
          </p:cNvPr>
          <p:cNvSpPr/>
          <p:nvPr/>
        </p:nvSpPr>
        <p:spPr>
          <a:xfrm>
            <a:off x="10055969" y="4493525"/>
            <a:ext cx="1352994" cy="1012447"/>
          </a:xfrm>
          <a:prstGeom prst="rect">
            <a:avLst/>
          </a:prstGeom>
          <a:noFill/>
          <a:ln w="28575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524ED8-338E-AF41-8BC6-76C5899363C2}"/>
              </a:ext>
            </a:extLst>
          </p:cNvPr>
          <p:cNvSpPr/>
          <p:nvPr/>
        </p:nvSpPr>
        <p:spPr>
          <a:xfrm>
            <a:off x="7076504" y="4240056"/>
            <a:ext cx="1270093" cy="155257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35">
            <a:extLst>
              <a:ext uri="{FF2B5EF4-FFF2-40B4-BE49-F238E27FC236}">
                <a16:creationId xmlns:a16="http://schemas.microsoft.com/office/drawing/2014/main" id="{DC301E64-E102-C94F-BA2A-5D91CED1F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3525" y="4578075"/>
            <a:ext cx="10823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Queues</a:t>
            </a:r>
          </a:p>
        </p:txBody>
      </p:sp>
      <p:sp>
        <p:nvSpPr>
          <p:cNvPr id="29" name="Line 32">
            <a:extLst>
              <a:ext uri="{FF2B5EF4-FFF2-40B4-BE49-F238E27FC236}">
                <a16:creationId xmlns:a16="http://schemas.microsoft.com/office/drawing/2014/main" id="{0A3AF61F-A34A-5342-9C38-B6CEAE1B38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11063" y="4935323"/>
            <a:ext cx="50883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3086B4-1B52-8F45-B164-B001750794B5}"/>
              </a:ext>
            </a:extLst>
          </p:cNvPr>
          <p:cNvGrpSpPr/>
          <p:nvPr/>
        </p:nvGrpSpPr>
        <p:grpSpPr>
          <a:xfrm>
            <a:off x="6657506" y="1161155"/>
            <a:ext cx="5084271" cy="1685811"/>
            <a:chOff x="6657506" y="1161155"/>
            <a:chExt cx="5084271" cy="168581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E428FE8-9E0C-7E41-B67E-9FD675D91DAA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2768AB2-4E60-F64B-B644-DDD86F0E03F1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E05774C-25B2-B042-9DE0-31D8D2F8AE1E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82F7C6-6C93-614E-BE10-A31D545DE1A8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83D6B06-43D7-8B46-9849-3FBDB3A89DE4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719CF5D-2F83-7D49-9DE0-F679DCF55C2B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D90DC75-0DD0-0B42-9950-F9D21D682333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45C23B7-550A-A646-94B7-F2BCAD444315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DAFA738-2AB2-A04A-AB45-AF6248D5FCC5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D18EBF3-E40E-4C4E-B3AA-9895D3D515C6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AFCD9BE-8C40-9F4D-8E64-9DC1DF422943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C8256C9-DE5B-3C40-9147-29DFED81720C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3D42C6C-F632-BC47-BF49-495A4F90BE04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B7B9F91-CE47-7449-A15D-762152616CCD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083CD15-ADCF-E641-9EA8-473400016A5E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C87D7A4-2E92-4641-802D-FD04FC9A620C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D1643FC-AACA-9D48-AC35-AEDE8A7797B6}"/>
              </a:ext>
            </a:extLst>
          </p:cNvPr>
          <p:cNvCxnSpPr>
            <a:cxnSpLocks/>
          </p:cNvCxnSpPr>
          <p:nvPr/>
        </p:nvCxnSpPr>
        <p:spPr>
          <a:xfrm flipH="1">
            <a:off x="6892694" y="2944419"/>
            <a:ext cx="3178825" cy="108490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A7D0BE0-1F5E-0B43-A827-A5EA7DC93283}"/>
              </a:ext>
            </a:extLst>
          </p:cNvPr>
          <p:cNvCxnSpPr>
            <a:cxnSpLocks/>
          </p:cNvCxnSpPr>
          <p:nvPr/>
        </p:nvCxnSpPr>
        <p:spPr>
          <a:xfrm>
            <a:off x="11521348" y="3028208"/>
            <a:ext cx="26790" cy="982827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46">
            <a:extLst>
              <a:ext uri="{FF2B5EF4-FFF2-40B4-BE49-F238E27FC236}">
                <a16:creationId xmlns:a16="http://schemas.microsoft.com/office/drawing/2014/main" id="{A47DC61F-2112-884A-B6A2-0CAD863F6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017" y="5939351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000" dirty="0"/>
              <a:t>Switching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fabric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D57411-3258-6E40-822F-FC22793108D2}"/>
              </a:ext>
            </a:extLst>
          </p:cNvPr>
          <p:cNvSpPr txBox="1"/>
          <p:nvPr/>
        </p:nvSpPr>
        <p:spPr>
          <a:xfrm>
            <a:off x="10301351" y="6057179"/>
            <a:ext cx="173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To output link</a:t>
            </a:r>
          </a:p>
        </p:txBody>
      </p:sp>
    </p:spTree>
    <p:extLst>
      <p:ext uri="{BB962C8B-B14F-4D97-AF65-F5344CB8AC3E}">
        <p14:creationId xmlns:p14="http://schemas.microsoft.com/office/powerpoint/2010/main" val="141711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9BA6-E2F0-6A4B-9E02-D23BA419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concepts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DD7DFDD-7EB8-CF4D-9B8A-61CA7D32603B}"/>
              </a:ext>
            </a:extLst>
          </p:cNvPr>
          <p:cNvGrpSpPr/>
          <p:nvPr/>
        </p:nvGrpSpPr>
        <p:grpSpPr>
          <a:xfrm>
            <a:off x="838200" y="2104967"/>
            <a:ext cx="2265987" cy="1699490"/>
            <a:chOff x="838200" y="2104967"/>
            <a:chExt cx="2265987" cy="1699490"/>
          </a:xfrm>
        </p:grpSpPr>
        <p:pic>
          <p:nvPicPr>
            <p:cNvPr id="4" name="Picture 3" descr="A piece of cake on a plate&#10;&#10;Description automatically generated">
              <a:extLst>
                <a:ext uri="{FF2B5EF4-FFF2-40B4-BE49-F238E27FC236}">
                  <a16:creationId xmlns:a16="http://schemas.microsoft.com/office/drawing/2014/main" id="{42EF1F2F-AC43-5C4B-A87F-14D8562F0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104967"/>
              <a:ext cx="2265987" cy="169949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11620D-E428-5747-9528-10DA23B68E53}"/>
                </a:ext>
              </a:extLst>
            </p:cNvPr>
            <p:cNvSpPr txBox="1"/>
            <p:nvPr/>
          </p:nvSpPr>
          <p:spPr>
            <a:xfrm rot="768831">
              <a:off x="1566572" y="2809188"/>
              <a:ext cx="1249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latin typeface="Helvetica" pitchFamily="2" charset="0"/>
                </a:rPr>
                <a:t>Net layer</a:t>
              </a:r>
            </a:p>
          </p:txBody>
        </p:sp>
      </p:grpSp>
      <p:pic>
        <p:nvPicPr>
          <p:cNvPr id="5" name="Picture 4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76408B85-6E02-D94B-AAD5-FCC5A85B5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642" y="2035322"/>
            <a:ext cx="1764011" cy="12771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C51302-A76B-E643-B093-39B97BD5F798}"/>
              </a:ext>
            </a:extLst>
          </p:cNvPr>
          <p:cNvSpPr txBox="1"/>
          <p:nvPr/>
        </p:nvSpPr>
        <p:spPr>
          <a:xfrm>
            <a:off x="3977656" y="1398099"/>
            <a:ext cx="79730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Network layer’s main function: moving data from one endpoint to another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E0CD98-FCF0-E141-9786-054B2DD47D01}"/>
              </a:ext>
            </a:extLst>
          </p:cNvPr>
          <p:cNvSpPr txBox="1"/>
          <p:nvPr/>
        </p:nvSpPr>
        <p:spPr>
          <a:xfrm>
            <a:off x="8940894" y="1891381"/>
            <a:ext cx="4279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Analogy: postal system</a:t>
            </a:r>
          </a:p>
        </p:txBody>
      </p:sp>
      <p:pic>
        <p:nvPicPr>
          <p:cNvPr id="12" name="Picture 11" descr="A picture containing sky&#13;&#10;&#13;&#10;Description automatically generated">
            <a:extLst>
              <a:ext uri="{FF2B5EF4-FFF2-40B4-BE49-F238E27FC236}">
                <a16:creationId xmlns:a16="http://schemas.microsoft.com/office/drawing/2014/main" id="{02EE0244-734D-CD40-968E-656B62158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1345" y="2313856"/>
            <a:ext cx="1211852" cy="1145822"/>
          </a:xfrm>
          <a:prstGeom prst="rect">
            <a:avLst/>
          </a:prstGeom>
        </p:spPr>
      </p:pic>
      <p:pic>
        <p:nvPicPr>
          <p:cNvPr id="13" name="Picture 12" descr="A picture containing sky&#13;&#10;&#13;&#10;Description automatically generated">
            <a:extLst>
              <a:ext uri="{FF2B5EF4-FFF2-40B4-BE49-F238E27FC236}">
                <a16:creationId xmlns:a16="http://schemas.microsoft.com/office/drawing/2014/main" id="{BA0631B6-2848-3F42-AAF5-140282FCB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094" y="2298294"/>
            <a:ext cx="1211852" cy="1145822"/>
          </a:xfrm>
          <a:prstGeom prst="rect">
            <a:avLst/>
          </a:prstGeom>
        </p:spPr>
      </p:pic>
      <p:pic>
        <p:nvPicPr>
          <p:cNvPr id="11" name="Picture 10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FFDEFE9B-B25F-734B-B73D-A8F6D0ED4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2095" y="2777910"/>
            <a:ext cx="870431" cy="8006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FFF84F-A5EA-3D42-ADCB-65BF42692F0C}"/>
              </a:ext>
            </a:extLst>
          </p:cNvPr>
          <p:cNvSpPr txBox="1"/>
          <p:nvPr/>
        </p:nvSpPr>
        <p:spPr>
          <a:xfrm>
            <a:off x="3942145" y="3495726"/>
            <a:ext cx="134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endpoint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78E48F-E24C-1041-BDDD-CE686B216E35}"/>
              </a:ext>
            </a:extLst>
          </p:cNvPr>
          <p:cNvSpPr txBox="1"/>
          <p:nvPr/>
        </p:nvSpPr>
        <p:spPr>
          <a:xfrm>
            <a:off x="7048094" y="3495726"/>
            <a:ext cx="134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endpoint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A804E7-CF84-2540-A7D9-E17B19629988}"/>
              </a:ext>
            </a:extLst>
          </p:cNvPr>
          <p:cNvSpPr txBox="1"/>
          <p:nvPr/>
        </p:nvSpPr>
        <p:spPr>
          <a:xfrm>
            <a:off x="5463969" y="3444116"/>
            <a:ext cx="1340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Network</a:t>
            </a:r>
          </a:p>
          <a:p>
            <a:pPr algn="ctr"/>
            <a:r>
              <a:rPr lang="en-US" dirty="0">
                <a:latin typeface="Helvetica" pitchFamily="2" charset="0"/>
              </a:rPr>
              <a:t>layer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5BAC68-C2E7-0F44-9622-5363254118FF}"/>
              </a:ext>
            </a:extLst>
          </p:cNvPr>
          <p:cNvSpPr txBox="1"/>
          <p:nvPr/>
        </p:nvSpPr>
        <p:spPr>
          <a:xfrm>
            <a:off x="603047" y="4113122"/>
            <a:ext cx="201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Forwarding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0DF8C0-AA40-CB48-8109-5A43FA082EDD}"/>
              </a:ext>
            </a:extLst>
          </p:cNvPr>
          <p:cNvSpPr txBox="1"/>
          <p:nvPr/>
        </p:nvSpPr>
        <p:spPr>
          <a:xfrm>
            <a:off x="3688234" y="4113444"/>
            <a:ext cx="201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Routing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070D6-7203-CE46-B44C-C7C1B8598896}"/>
              </a:ext>
            </a:extLst>
          </p:cNvPr>
          <p:cNvSpPr txBox="1"/>
          <p:nvPr/>
        </p:nvSpPr>
        <p:spPr>
          <a:xfrm>
            <a:off x="603047" y="4595537"/>
            <a:ext cx="201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Data plane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5B4188-6157-7A43-809B-84E91B069AC6}"/>
              </a:ext>
            </a:extLst>
          </p:cNvPr>
          <p:cNvSpPr txBox="1"/>
          <p:nvPr/>
        </p:nvSpPr>
        <p:spPr>
          <a:xfrm>
            <a:off x="3491103" y="4595859"/>
            <a:ext cx="2340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Control plane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671031A-B8DC-C344-A7C4-6FCD524611C6}"/>
              </a:ext>
            </a:extLst>
          </p:cNvPr>
          <p:cNvGrpSpPr/>
          <p:nvPr/>
        </p:nvGrpSpPr>
        <p:grpSpPr>
          <a:xfrm>
            <a:off x="406568" y="5491242"/>
            <a:ext cx="2386733" cy="1020741"/>
            <a:chOff x="406568" y="5491242"/>
            <a:chExt cx="2386733" cy="1020741"/>
          </a:xfrm>
        </p:grpSpPr>
        <p:pic>
          <p:nvPicPr>
            <p:cNvPr id="21" name="Picture 19" descr="Router Clip Art">
              <a:extLst>
                <a:ext uri="{FF2B5EF4-FFF2-40B4-BE49-F238E27FC236}">
                  <a16:creationId xmlns:a16="http://schemas.microsoft.com/office/drawing/2014/main" id="{EBB87EBD-7993-CE43-BFA7-938C351EE4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422" y="5656250"/>
              <a:ext cx="1127993" cy="830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A996630-F000-734D-8DCF-FA6FC80F761D}"/>
                </a:ext>
              </a:extLst>
            </p:cNvPr>
            <p:cNvCxnSpPr/>
            <p:nvPr/>
          </p:nvCxnSpPr>
          <p:spPr>
            <a:xfrm>
              <a:off x="444154" y="5601172"/>
              <a:ext cx="583847" cy="22127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C0E616F-057B-3646-A773-00E392EB5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568" y="6181968"/>
              <a:ext cx="577354" cy="3300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266100E-1E4C-5443-8239-8E6BB47230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5415" y="5491242"/>
              <a:ext cx="577354" cy="3300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A0F6092-349D-EC4A-B2A6-49CFF06D74C2}"/>
                </a:ext>
              </a:extLst>
            </p:cNvPr>
            <p:cNvCxnSpPr>
              <a:cxnSpLocks/>
            </p:cNvCxnSpPr>
            <p:nvPr/>
          </p:nvCxnSpPr>
          <p:spPr>
            <a:xfrm>
              <a:off x="2194836" y="6175510"/>
              <a:ext cx="598465" cy="31162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1C30FC5-F36F-EE4D-89E2-B85F8F02A267}"/>
              </a:ext>
            </a:extLst>
          </p:cNvPr>
          <p:cNvSpPr/>
          <p:nvPr/>
        </p:nvSpPr>
        <p:spPr>
          <a:xfrm>
            <a:off x="559044" y="5251178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24465CA-C4DA-1447-A6B2-F3AC0AE95219}"/>
              </a:ext>
            </a:extLst>
          </p:cNvPr>
          <p:cNvGrpSpPr/>
          <p:nvPr/>
        </p:nvGrpSpPr>
        <p:grpSpPr>
          <a:xfrm>
            <a:off x="2772131" y="5192312"/>
            <a:ext cx="3958841" cy="1556436"/>
            <a:chOff x="3280131" y="5192312"/>
            <a:chExt cx="3958841" cy="1556436"/>
          </a:xfrm>
        </p:grpSpPr>
        <p:pic>
          <p:nvPicPr>
            <p:cNvPr id="30" name="Picture 19" descr="Router Clip Art">
              <a:extLst>
                <a:ext uri="{FF2B5EF4-FFF2-40B4-BE49-F238E27FC236}">
                  <a16:creationId xmlns:a16="http://schemas.microsoft.com/office/drawing/2014/main" id="{9914D4BE-CC0B-FB4F-9479-9F8AB35A80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0749" y="5648279"/>
              <a:ext cx="7103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19" descr="Router Clip Art">
              <a:extLst>
                <a:ext uri="{FF2B5EF4-FFF2-40B4-BE49-F238E27FC236}">
                  <a16:creationId xmlns:a16="http://schemas.microsoft.com/office/drawing/2014/main" id="{C3CC7267-92B5-5541-B8C1-A52899BDE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3248" y="6225528"/>
              <a:ext cx="7103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9" descr="Router Clip Art">
              <a:extLst>
                <a:ext uri="{FF2B5EF4-FFF2-40B4-BE49-F238E27FC236}">
                  <a16:creationId xmlns:a16="http://schemas.microsoft.com/office/drawing/2014/main" id="{330988B8-D2FE-6D4B-A929-317EF229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8023" y="5192312"/>
              <a:ext cx="7103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19" descr="Router Clip Art">
              <a:extLst>
                <a:ext uri="{FF2B5EF4-FFF2-40B4-BE49-F238E27FC236}">
                  <a16:creationId xmlns:a16="http://schemas.microsoft.com/office/drawing/2014/main" id="{4DCCE25B-EB81-C149-AFCA-05D866F436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4741" y="5773853"/>
              <a:ext cx="7103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C35E9A2-14A6-2C4E-8AA3-85D46114C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6475" y="5491242"/>
              <a:ext cx="338147" cy="1650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98190A8-54BD-5E48-8781-23510E4DD0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2074" y="6225528"/>
              <a:ext cx="382667" cy="20395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7448C4C-E060-1345-9E0C-AAFD94438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6895" y="5773265"/>
              <a:ext cx="0" cy="39823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347F818-9563-2744-AB74-AD92D492AA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1335" y="6175905"/>
              <a:ext cx="212859" cy="17544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658D6F2-B979-654F-976F-D04717DE86BE}"/>
                </a:ext>
              </a:extLst>
            </p:cNvPr>
            <p:cNvCxnSpPr>
              <a:cxnSpLocks/>
            </p:cNvCxnSpPr>
            <p:nvPr/>
          </p:nvCxnSpPr>
          <p:spPr>
            <a:xfrm>
              <a:off x="6730577" y="6011865"/>
              <a:ext cx="508395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977E93A-18F1-4140-A2AB-6EF5AD5E602D}"/>
                </a:ext>
              </a:extLst>
            </p:cNvPr>
            <p:cNvCxnSpPr>
              <a:cxnSpLocks/>
            </p:cNvCxnSpPr>
            <p:nvPr/>
          </p:nvCxnSpPr>
          <p:spPr>
            <a:xfrm>
              <a:off x="3280131" y="5883405"/>
              <a:ext cx="508395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9E98332-CEBF-EE45-8F8C-08843065E1A0}"/>
              </a:ext>
            </a:extLst>
          </p:cNvPr>
          <p:cNvSpPr/>
          <p:nvPr/>
        </p:nvSpPr>
        <p:spPr>
          <a:xfrm>
            <a:off x="2795408" y="5421079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8AFFDF-64FD-4D40-A621-D88FBBD7A5E7}"/>
              </a:ext>
            </a:extLst>
          </p:cNvPr>
          <p:cNvSpPr txBox="1"/>
          <p:nvPr/>
        </p:nvSpPr>
        <p:spPr>
          <a:xfrm>
            <a:off x="8355490" y="2910951"/>
            <a:ext cx="38365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Helvetica" pitchFamily="2" charset="0"/>
              </a:rPr>
              <a:t>Addressing (IPv4)</a:t>
            </a:r>
          </a:p>
          <a:p>
            <a:pPr algn="ctr"/>
            <a:r>
              <a:rPr lang="en-US" sz="2000" dirty="0">
                <a:latin typeface="Helvetica" pitchFamily="2" charset="0"/>
              </a:rPr>
              <a:t>Locate, not identify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0CF1C30-A687-154E-B1E5-B1B71EFCC0C0}"/>
              </a:ext>
            </a:extLst>
          </p:cNvPr>
          <p:cNvSpPr txBox="1"/>
          <p:nvPr/>
        </p:nvSpPr>
        <p:spPr>
          <a:xfrm>
            <a:off x="6189666" y="4173244"/>
            <a:ext cx="5842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10000000 11000011 00000001 01010000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98B23C-38C0-9B45-8E26-1CB128C0550D}"/>
              </a:ext>
            </a:extLst>
          </p:cNvPr>
          <p:cNvSpPr txBox="1"/>
          <p:nvPr/>
        </p:nvSpPr>
        <p:spPr>
          <a:xfrm>
            <a:off x="6599871" y="4617525"/>
            <a:ext cx="111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128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6FB193-49B5-CB46-B5A8-74575DA6B7C0}"/>
              </a:ext>
            </a:extLst>
          </p:cNvPr>
          <p:cNvSpPr txBox="1"/>
          <p:nvPr/>
        </p:nvSpPr>
        <p:spPr>
          <a:xfrm>
            <a:off x="7853178" y="4622931"/>
            <a:ext cx="111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195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ABDD58-A73E-7A4D-8518-C5EC662F92A9}"/>
              </a:ext>
            </a:extLst>
          </p:cNvPr>
          <p:cNvSpPr txBox="1"/>
          <p:nvPr/>
        </p:nvSpPr>
        <p:spPr>
          <a:xfrm>
            <a:off x="9218452" y="4626121"/>
            <a:ext cx="111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34920A-0B1B-9A40-A884-7B15056B1BF8}"/>
              </a:ext>
            </a:extLst>
          </p:cNvPr>
          <p:cNvSpPr txBox="1"/>
          <p:nvPr/>
        </p:nvSpPr>
        <p:spPr>
          <a:xfrm>
            <a:off x="10840357" y="4636342"/>
            <a:ext cx="111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80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651B43-6544-224B-879B-2C53C4C41AED}"/>
              </a:ext>
            </a:extLst>
          </p:cNvPr>
          <p:cNvSpPr txBox="1"/>
          <p:nvPr/>
        </p:nvSpPr>
        <p:spPr>
          <a:xfrm>
            <a:off x="7409701" y="4593472"/>
            <a:ext cx="37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1C250E-F972-D749-A5B7-3444E9549E5A}"/>
              </a:ext>
            </a:extLst>
          </p:cNvPr>
          <p:cNvSpPr txBox="1"/>
          <p:nvPr/>
        </p:nvSpPr>
        <p:spPr>
          <a:xfrm>
            <a:off x="9058345" y="4593471"/>
            <a:ext cx="37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87ACF3-0221-C248-AADD-66F9C3E54267}"/>
              </a:ext>
            </a:extLst>
          </p:cNvPr>
          <p:cNvSpPr txBox="1"/>
          <p:nvPr/>
        </p:nvSpPr>
        <p:spPr>
          <a:xfrm>
            <a:off x="10545057" y="4618439"/>
            <a:ext cx="37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1511727-359A-4E43-85A9-DAAF8749F38D}"/>
              </a:ext>
            </a:extLst>
          </p:cNvPr>
          <p:cNvSpPr txBox="1"/>
          <p:nvPr/>
        </p:nvSpPr>
        <p:spPr>
          <a:xfrm>
            <a:off x="6997631" y="5421079"/>
            <a:ext cx="1644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IP prefixes</a:t>
            </a:r>
            <a:r>
              <a:rPr lang="en-US" sz="2400" dirty="0">
                <a:latin typeface="Helvetica" pitchFamily="2" charset="0"/>
              </a:rPr>
              <a:t> 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== 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zip code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85F3127-528A-5648-A69E-4A59856AE7C4}"/>
              </a:ext>
            </a:extLst>
          </p:cNvPr>
          <p:cNvSpPr txBox="1"/>
          <p:nvPr/>
        </p:nvSpPr>
        <p:spPr>
          <a:xfrm>
            <a:off x="8988572" y="5171225"/>
            <a:ext cx="3099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Classless (CIDR)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92CA4BE-EA43-EF44-8B71-ECB67DE6C1CD}"/>
              </a:ext>
            </a:extLst>
          </p:cNvPr>
          <p:cNvSpPr/>
          <p:nvPr/>
        </p:nvSpPr>
        <p:spPr>
          <a:xfrm>
            <a:off x="6222577" y="4138036"/>
            <a:ext cx="3569123" cy="486651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29EE4E-ABA5-FB49-BBB3-65184B83CB25}"/>
              </a:ext>
            </a:extLst>
          </p:cNvPr>
          <p:cNvSpPr txBox="1"/>
          <p:nvPr/>
        </p:nvSpPr>
        <p:spPr>
          <a:xfrm>
            <a:off x="8936735" y="6099693"/>
            <a:ext cx="2734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128.195.0.0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427032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07407E-6 L 0.11705 -0.0194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46" y="-97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C 0.01602 0.01805 0.03203 0.03634 0.04688 0.04444 C 0.06159 0.05231 0.07552 0.04398 0.08854 0.04815 C 0.10156 0.05208 0.11107 0.0574 0.125 0.06852 C 0.1388 0.07963 0.15534 0.09722 0.17188 0.11481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4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59259E-6 C 0.01511 0.00671 0.03021 0.01342 0.04792 0.00926 C 0.06563 0.00486 0.09024 -0.01574 0.10625 -0.02593 C 0.12214 -0.03611 0.13086 -0.04815 0.14375 -0.05185 C 0.15652 -0.05556 0.17722 -0.06528 0.18334 -0.04815 C 0.18933 -0.03125 0.18152 0.01389 0.18021 0.04977 C 0.17878 0.08588 0.17136 0.14953 0.175 0.16828 C 0.17865 0.18727 0.19323 0.16921 0.20209 0.16273 C 0.21094 0.15625 0.21615 0.14097 0.22813 0.1294 C 0.24011 0.11805 0.25808 0.09977 0.27396 0.09421 C 0.28972 0.08865 0.30625 0.09236 0.32292 0.09606 " pathEditMode="relative" rAng="0" ptsTypes="AAAAAAAAAAA">
                                      <p:cBhvr>
                                        <p:cTn id="5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46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9" grpId="0" animBg="1"/>
      <p:bldP spid="29" grpId="1" animBg="1"/>
      <p:bldP spid="48" grpId="0" animBg="1"/>
      <p:bldP spid="48" grpId="1" animBg="1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61" grpId="0"/>
      <p:bldP spid="62" grpId="0" animBg="1"/>
      <p:bldP spid="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8AC5-2AE5-758C-B028-A751EA158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5710" cy="1325563"/>
          </a:xfrm>
        </p:spPr>
        <p:txBody>
          <a:bodyPr/>
          <a:lstStyle/>
          <a:p>
            <a:r>
              <a:rPr lang="en-US" dirty="0"/>
              <a:t>Advantages of prefix-based IP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6B95B-3A1D-B316-E984-F56AE15DF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5130799"/>
          </a:xfrm>
        </p:spPr>
        <p:txBody>
          <a:bodyPr>
            <a:normAutofit/>
          </a:bodyPr>
          <a:lstStyle/>
          <a:p>
            <a:r>
              <a:rPr lang="en-US" dirty="0"/>
              <a:t>Aggregate information across endpoints for forwarding &amp; routing</a:t>
            </a:r>
          </a:p>
          <a:p>
            <a:pPr lvl="1"/>
            <a:r>
              <a:rPr lang="en-US" dirty="0"/>
              <a:t>Don’t reason about individual addresses; do prefixes instead</a:t>
            </a:r>
          </a:p>
          <a:p>
            <a:pPr lvl="1"/>
            <a:r>
              <a:rPr lang="en-US" dirty="0"/>
              <a:t>Reduce the sizes of information exchanged and router data structures</a:t>
            </a:r>
          </a:p>
          <a:p>
            <a:r>
              <a:rPr lang="en-US" dirty="0"/>
              <a:t>Prefixes (not individual IPs) are allocated to organizations by Internet registries</a:t>
            </a:r>
          </a:p>
          <a:p>
            <a:pPr lvl="1"/>
            <a:r>
              <a:rPr lang="en-US" dirty="0"/>
              <a:t>Each organization is delegated the work of assigning individual IPs</a:t>
            </a:r>
          </a:p>
          <a:p>
            <a:r>
              <a:rPr lang="en-US" dirty="0"/>
              <a:t>Facilitates movement of entire groups of hosts between organizations</a:t>
            </a:r>
          </a:p>
          <a:p>
            <a:r>
              <a:rPr lang="en-US" dirty="0"/>
              <a:t>(CIDR) IP address is decoupled from an explicit prefix length</a:t>
            </a:r>
          </a:p>
          <a:p>
            <a:pPr lvl="1"/>
            <a:r>
              <a:rPr lang="en-US" dirty="0"/>
              <a:t>Different routers can interpret an address with different prefix lengths</a:t>
            </a:r>
          </a:p>
          <a:p>
            <a:pPr lvl="1"/>
            <a:r>
              <a:rPr lang="en-US" dirty="0"/>
              <a:t>E.g., further away:  more aggregated (shorter prefix); closer to destination: more granular (longer prefix)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60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>
            <a:extLst>
              <a:ext uri="{FF2B5EF4-FFF2-40B4-BE49-F238E27FC236}">
                <a16:creationId xmlns:a16="http://schemas.microsoft.com/office/drawing/2014/main" id="{364B7183-3E74-0B49-9B84-1993090F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4EE4FC-C95C-8C42-BFE5-780F28BAAEA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2773" name="Rectangle 7">
            <a:extLst>
              <a:ext uri="{FF2B5EF4-FFF2-40B4-BE49-F238E27FC236}">
                <a16:creationId xmlns:a16="http://schemas.microsoft.com/office/drawing/2014/main" id="{94996E78-1359-DE49-9EB2-5F7C02483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350" y="1498600"/>
            <a:ext cx="1460500" cy="4381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75" name="Text Box 9">
            <a:extLst>
              <a:ext uri="{FF2B5EF4-FFF2-40B4-BE49-F238E27FC236}">
                <a16:creationId xmlns:a16="http://schemas.microsoft.com/office/drawing/2014/main" id="{676A04DB-6428-5F4C-86CA-E93B67ACA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975" y="4183064"/>
            <a:ext cx="2220459" cy="46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Access routers</a:t>
            </a:r>
          </a:p>
        </p:txBody>
      </p:sp>
      <p:sp>
        <p:nvSpPr>
          <p:cNvPr id="32776" name="Text Box 10">
            <a:extLst>
              <a:ext uri="{FF2B5EF4-FFF2-40B4-BE49-F238E27FC236}">
                <a16:creationId xmlns:a16="http://schemas.microsoft.com/office/drawing/2014/main" id="{C087BEC6-B588-CE47-BC81-6CE9569C5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333" y="5638801"/>
            <a:ext cx="2802350" cy="46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Internet core router</a:t>
            </a:r>
          </a:p>
        </p:txBody>
      </p:sp>
      <p:sp>
        <p:nvSpPr>
          <p:cNvPr id="32778" name="Text Box 12">
            <a:extLst>
              <a:ext uri="{FF2B5EF4-FFF2-40B4-BE49-F238E27FC236}">
                <a16:creationId xmlns:a16="http://schemas.microsoft.com/office/drawing/2014/main" id="{31358966-0DBA-4C4C-AC21-9A0E8D14E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6637" y="5953887"/>
            <a:ext cx="4273907" cy="46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Data center top-of-rack switch</a:t>
            </a:r>
          </a:p>
        </p:txBody>
      </p:sp>
      <p:pic>
        <p:nvPicPr>
          <p:cNvPr id="3" name="Picture 2" descr="A close up of electronics&#10;&#10;Description automatically generated">
            <a:extLst>
              <a:ext uri="{FF2B5EF4-FFF2-40B4-BE49-F238E27FC236}">
                <a16:creationId xmlns:a16="http://schemas.microsoft.com/office/drawing/2014/main" id="{B95EE1C5-3D68-5541-B78D-5317A9C2D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839" y="2674936"/>
            <a:ext cx="1921565" cy="1275361"/>
          </a:xfrm>
          <a:prstGeom prst="rect">
            <a:avLst/>
          </a:prstGeom>
        </p:spPr>
      </p:pic>
      <p:pic>
        <p:nvPicPr>
          <p:cNvPr id="5" name="Picture 4" descr="A picture containing building&#10;&#10;Description automatically generated">
            <a:extLst>
              <a:ext uri="{FF2B5EF4-FFF2-40B4-BE49-F238E27FC236}">
                <a16:creationId xmlns:a16="http://schemas.microsoft.com/office/drawing/2014/main" id="{5BE77F6C-C108-9E4E-A0E7-CD49D1549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6595" y="1779998"/>
            <a:ext cx="2860505" cy="3818704"/>
          </a:xfrm>
          <a:prstGeom prst="rect">
            <a:avLst/>
          </a:prstGeom>
        </p:spPr>
      </p:pic>
      <p:pic>
        <p:nvPicPr>
          <p:cNvPr id="7" name="Picture 6" descr="A picture containing living, indoor, room, shelf&#10;&#10;Description automatically generated">
            <a:extLst>
              <a:ext uri="{FF2B5EF4-FFF2-40B4-BE49-F238E27FC236}">
                <a16:creationId xmlns:a16="http://schemas.microsoft.com/office/drawing/2014/main" id="{B201F28B-EE11-8749-8592-F59D78FB7F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4441" y="1611252"/>
            <a:ext cx="2658300" cy="39874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8D4EF6-B817-984C-B12D-0197925AB62F}"/>
              </a:ext>
            </a:extLst>
          </p:cNvPr>
          <p:cNvCxnSpPr>
            <a:cxnSpLocks/>
          </p:cNvCxnSpPr>
          <p:nvPr/>
        </p:nvCxnSpPr>
        <p:spPr>
          <a:xfrm flipV="1">
            <a:off x="8039595" y="2049137"/>
            <a:ext cx="950169" cy="3904750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D79F268A-DA9B-F649-9EC7-F29B065F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Next we’ll talk about routers</a:t>
            </a:r>
            <a:endParaRPr lang="en-US" dirty="0"/>
          </a:p>
        </p:txBody>
      </p:sp>
      <p:pic>
        <p:nvPicPr>
          <p:cNvPr id="12" name="Picture 19" descr="Router Clip Art">
            <a:extLst>
              <a:ext uri="{FF2B5EF4-FFF2-40B4-BE49-F238E27FC236}">
                <a16:creationId xmlns:a16="http://schemas.microsoft.com/office/drawing/2014/main" id="{42F3A21B-9526-3745-8310-3E803CCF4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57" y="5411470"/>
            <a:ext cx="1540058" cy="113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FD5E37A-B51B-D045-A820-79434A8153EB}"/>
              </a:ext>
            </a:extLst>
          </p:cNvPr>
          <p:cNvCxnSpPr/>
          <p:nvPr/>
        </p:nvCxnSpPr>
        <p:spPr>
          <a:xfrm flipV="1">
            <a:off x="838200" y="3689350"/>
            <a:ext cx="659130" cy="171704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9AFDD3-5FC5-C64D-A071-6831F6A376EB}"/>
              </a:ext>
            </a:extLst>
          </p:cNvPr>
          <p:cNvCxnSpPr>
            <a:cxnSpLocks/>
          </p:cNvCxnSpPr>
          <p:nvPr/>
        </p:nvCxnSpPr>
        <p:spPr>
          <a:xfrm>
            <a:off x="1912839" y="6473841"/>
            <a:ext cx="2762098" cy="1903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55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/>
      <p:bldP spid="32776" grpId="0"/>
      <p:bldP spid="327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90B3-A189-B84B-A35E-DAF60F88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inside a router?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9F31B-11B7-8D48-89E7-97ADE36A6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8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EA21-318D-4A41-8490-27A9AAC2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architecture overview</a:t>
            </a:r>
          </a:p>
        </p:txBody>
      </p:sp>
      <p:grpSp>
        <p:nvGrpSpPr>
          <p:cNvPr id="4" name="Group 60">
            <a:extLst>
              <a:ext uri="{FF2B5EF4-FFF2-40B4-BE49-F238E27FC236}">
                <a16:creationId xmlns:a16="http://schemas.microsoft.com/office/drawing/2014/main" id="{BBFA559C-B47C-8949-A1CE-E357610C9E4D}"/>
              </a:ext>
            </a:extLst>
          </p:cNvPr>
          <p:cNvGrpSpPr>
            <a:grpSpLocks/>
          </p:cNvGrpSpPr>
          <p:nvPr/>
        </p:nvGrpSpPr>
        <p:grpSpPr bwMode="auto">
          <a:xfrm>
            <a:off x="4046430" y="3126581"/>
            <a:ext cx="1609725" cy="2343150"/>
            <a:chOff x="2418" y="1882"/>
            <a:chExt cx="1014" cy="1476"/>
          </a:xfrm>
        </p:grpSpPr>
        <p:sp>
          <p:nvSpPr>
            <p:cNvPr id="5" name="Rectangle 45">
              <a:extLst>
                <a:ext uri="{FF2B5EF4-FFF2-40B4-BE49-F238E27FC236}">
                  <a16:creationId xmlns:a16="http://schemas.microsoft.com/office/drawing/2014/main" id="{E6C08AC3-2B74-B142-BADA-ED99FF904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" y="1882"/>
              <a:ext cx="1014" cy="14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6" name="Text Box 48">
              <a:extLst>
                <a:ext uri="{FF2B5EF4-FFF2-40B4-BE49-F238E27FC236}">
                  <a16:creationId xmlns:a16="http://schemas.microsoft.com/office/drawing/2014/main" id="{EEA4D471-E84E-9649-BC06-B9D83AD72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3" y="2418"/>
              <a:ext cx="960" cy="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2000" dirty="0">
                  <a:latin typeface="Helvetica" pitchFamily="2" charset="0"/>
                </a:rPr>
                <a:t>high-speed 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2000" dirty="0">
                  <a:latin typeface="Helvetica" pitchFamily="2" charset="0"/>
                </a:rPr>
                <a:t>switching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2000" dirty="0">
                  <a:solidFill>
                    <a:srgbClr val="C00000"/>
                  </a:solidFill>
                  <a:latin typeface="Helvetica" pitchFamily="2" charset="0"/>
                </a:rPr>
                <a:t>fabric</a:t>
              </a:r>
            </a:p>
          </p:txBody>
        </p:sp>
      </p:grpSp>
      <p:sp>
        <p:nvSpPr>
          <p:cNvPr id="7" name="Rectangle 46">
            <a:extLst>
              <a:ext uri="{FF2B5EF4-FFF2-40B4-BE49-F238E27FC236}">
                <a16:creationId xmlns:a16="http://schemas.microsoft.com/office/drawing/2014/main" id="{113A1A0D-BF47-D143-A578-E8D53B89C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3893" y="2164556"/>
            <a:ext cx="1590675" cy="6477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>
              <a:latin typeface="Helvetica" pitchFamily="2" charset="0"/>
            </a:endParaRPr>
          </a:p>
        </p:txBody>
      </p:sp>
      <p:sp>
        <p:nvSpPr>
          <p:cNvPr id="8" name="Text Box 47">
            <a:extLst>
              <a:ext uri="{FF2B5EF4-FFF2-40B4-BE49-F238E27FC236}">
                <a16:creationId xmlns:a16="http://schemas.microsoft.com/office/drawing/2014/main" id="{DBC03242-8557-7B4F-BB01-AC4194697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0431" y="2205831"/>
            <a:ext cx="1309975" cy="62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2000" dirty="0">
                <a:latin typeface="Helvetica" pitchFamily="2" charset="0"/>
              </a:rPr>
              <a:t>route </a:t>
            </a:r>
          </a:p>
          <a:p>
            <a:pPr algn="ctr">
              <a:lnSpc>
                <a:spcPct val="85000"/>
              </a:lnSpc>
            </a:pPr>
            <a:r>
              <a:rPr lang="en-US" altLang="en-US" sz="2000" dirty="0">
                <a:latin typeface="Helvetica" pitchFamily="2" charset="0"/>
              </a:rPr>
              <a:t>processor</a:t>
            </a:r>
          </a:p>
        </p:txBody>
      </p:sp>
      <p:sp>
        <p:nvSpPr>
          <p:cNvPr id="9" name="Line 50">
            <a:extLst>
              <a:ext uri="{FF2B5EF4-FFF2-40B4-BE49-F238E27FC236}">
                <a16:creationId xmlns:a16="http://schemas.microsoft.com/office/drawing/2014/main" id="{A173CD90-0302-A146-9AFD-BF3D4A16B8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031" y="2826380"/>
            <a:ext cx="0" cy="54150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10" name="Group 17">
            <a:extLst>
              <a:ext uri="{FF2B5EF4-FFF2-40B4-BE49-F238E27FC236}">
                <a16:creationId xmlns:a16="http://schemas.microsoft.com/office/drawing/2014/main" id="{3C42F380-C960-FB45-BE81-9AD8A41C351A}"/>
              </a:ext>
            </a:extLst>
          </p:cNvPr>
          <p:cNvGrpSpPr>
            <a:grpSpLocks/>
          </p:cNvGrpSpPr>
          <p:nvPr/>
        </p:nvGrpSpPr>
        <p:grpSpPr bwMode="auto">
          <a:xfrm>
            <a:off x="2003318" y="3140869"/>
            <a:ext cx="2033587" cy="566737"/>
            <a:chOff x="930" y="1989"/>
            <a:chExt cx="1482" cy="357"/>
          </a:xfrm>
        </p:grpSpPr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880112D4-F8FC-934A-B26F-6FA0B7092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89"/>
              <a:ext cx="1086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EEE2D846-8909-EC42-92D5-F809250A5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92F02390-B83A-E947-857B-6F343EAF3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9B231482-779F-6243-8526-89EB44CC4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EB3D19F2-9775-A14D-8F53-08CF98FE8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16" name="Group 18">
            <a:extLst>
              <a:ext uri="{FF2B5EF4-FFF2-40B4-BE49-F238E27FC236}">
                <a16:creationId xmlns:a16="http://schemas.microsoft.com/office/drawing/2014/main" id="{713C59EE-2C4A-E54E-AC2F-3285382094E6}"/>
              </a:ext>
            </a:extLst>
          </p:cNvPr>
          <p:cNvGrpSpPr>
            <a:grpSpLocks/>
          </p:cNvGrpSpPr>
          <p:nvPr/>
        </p:nvGrpSpPr>
        <p:grpSpPr bwMode="auto">
          <a:xfrm>
            <a:off x="1992205" y="4879181"/>
            <a:ext cx="2058988" cy="566738"/>
            <a:chOff x="930" y="1989"/>
            <a:chExt cx="1482" cy="357"/>
          </a:xfrm>
        </p:grpSpPr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64BEE107-8AEA-9740-8F08-6660D8F96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89"/>
              <a:ext cx="1088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id="{86838B33-92E6-904A-B8A0-CBDFF067C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C175211D-AB17-E949-9C73-4666328DF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0" name="Rectangle 22">
              <a:extLst>
                <a:ext uri="{FF2B5EF4-FFF2-40B4-BE49-F238E27FC236}">
                  <a16:creationId xmlns:a16="http://schemas.microsoft.com/office/drawing/2014/main" id="{E1716A9E-5718-1143-A571-A006507F9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1" name="Line 23">
              <a:extLst>
                <a:ext uri="{FF2B5EF4-FFF2-40B4-BE49-F238E27FC236}">
                  <a16:creationId xmlns:a16="http://schemas.microsoft.com/office/drawing/2014/main" id="{62A6C17D-3547-5040-913C-8C2296E15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22" name="Group 29">
            <a:extLst>
              <a:ext uri="{FF2B5EF4-FFF2-40B4-BE49-F238E27FC236}">
                <a16:creationId xmlns:a16="http://schemas.microsoft.com/office/drawing/2014/main" id="{70A947C1-2687-9F4C-BF30-AFF22ED46452}"/>
              </a:ext>
            </a:extLst>
          </p:cNvPr>
          <p:cNvGrpSpPr>
            <a:grpSpLocks/>
          </p:cNvGrpSpPr>
          <p:nvPr/>
        </p:nvGrpSpPr>
        <p:grpSpPr bwMode="auto">
          <a:xfrm rot="2656396">
            <a:off x="2622443" y="4031456"/>
            <a:ext cx="546100" cy="546100"/>
            <a:chOff x="354" y="2715"/>
            <a:chExt cx="344" cy="344"/>
          </a:xfrm>
        </p:grpSpPr>
        <p:sp>
          <p:nvSpPr>
            <p:cNvPr id="23" name="Oval 25">
              <a:extLst>
                <a:ext uri="{FF2B5EF4-FFF2-40B4-BE49-F238E27FC236}">
                  <a16:creationId xmlns:a16="http://schemas.microsoft.com/office/drawing/2014/main" id="{96CB061B-B253-444D-8D61-B3B0A51FE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4" name="Oval 26">
              <a:extLst>
                <a:ext uri="{FF2B5EF4-FFF2-40B4-BE49-F238E27FC236}">
                  <a16:creationId xmlns:a16="http://schemas.microsoft.com/office/drawing/2014/main" id="{0698A978-1BAB-8B4A-8F99-589C00C28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5" name="Oval 27">
              <a:extLst>
                <a:ext uri="{FF2B5EF4-FFF2-40B4-BE49-F238E27FC236}">
                  <a16:creationId xmlns:a16="http://schemas.microsoft.com/office/drawing/2014/main" id="{E5D45BB8-A71E-C141-9ED7-1B661D077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6" name="Oval 28">
              <a:extLst>
                <a:ext uri="{FF2B5EF4-FFF2-40B4-BE49-F238E27FC236}">
                  <a16:creationId xmlns:a16="http://schemas.microsoft.com/office/drawing/2014/main" id="{33D82F62-E7D0-044B-B066-B6D7FF7AA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27" name="Text Box 57">
            <a:extLst>
              <a:ext uri="{FF2B5EF4-FFF2-40B4-BE49-F238E27FC236}">
                <a16:creationId xmlns:a16="http://schemas.microsoft.com/office/drawing/2014/main" id="{D959CB4C-1132-C846-A491-013AFB611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155" y="5584794"/>
            <a:ext cx="191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Helvetica" pitchFamily="2" charset="0"/>
              </a:rPr>
              <a:t>router input ports</a:t>
            </a:r>
          </a:p>
        </p:txBody>
      </p:sp>
      <p:grpSp>
        <p:nvGrpSpPr>
          <p:cNvPr id="28" name="Group 37">
            <a:extLst>
              <a:ext uri="{FF2B5EF4-FFF2-40B4-BE49-F238E27FC236}">
                <a16:creationId xmlns:a16="http://schemas.microsoft.com/office/drawing/2014/main" id="{6874F92C-7C24-E342-9D25-C25E34CDADEA}"/>
              </a:ext>
            </a:extLst>
          </p:cNvPr>
          <p:cNvGrpSpPr>
            <a:grpSpLocks/>
          </p:cNvGrpSpPr>
          <p:nvPr/>
        </p:nvGrpSpPr>
        <p:grpSpPr bwMode="auto">
          <a:xfrm>
            <a:off x="5603768" y="3145631"/>
            <a:ext cx="1957387" cy="566738"/>
            <a:chOff x="-51" y="2454"/>
            <a:chExt cx="1482" cy="357"/>
          </a:xfrm>
        </p:grpSpPr>
        <p:grpSp>
          <p:nvGrpSpPr>
            <p:cNvPr id="29" name="Group 36">
              <a:extLst>
                <a:ext uri="{FF2B5EF4-FFF2-40B4-BE49-F238E27FC236}">
                  <a16:creationId xmlns:a16="http://schemas.microsoft.com/office/drawing/2014/main" id="{45C5DD56-559D-E447-B039-7E523B749FE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31" name="Rectangle 31">
                <a:extLst>
                  <a:ext uri="{FF2B5EF4-FFF2-40B4-BE49-F238E27FC236}">
                    <a16:creationId xmlns:a16="http://schemas.microsoft.com/office/drawing/2014/main" id="{67F641EC-F105-7D4A-B2CE-A934ABACB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32" name="Rectangle 32">
                <a:extLst>
                  <a:ext uri="{FF2B5EF4-FFF2-40B4-BE49-F238E27FC236}">
                    <a16:creationId xmlns:a16="http://schemas.microsoft.com/office/drawing/2014/main" id="{07A6DB21-F874-9344-A6DC-601C3D5C7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8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33" name="Rectangle 33">
                <a:extLst>
                  <a:ext uri="{FF2B5EF4-FFF2-40B4-BE49-F238E27FC236}">
                    <a16:creationId xmlns:a16="http://schemas.microsoft.com/office/drawing/2014/main" id="{B4599B30-5A77-FD44-841C-35862A529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34" name="Rectangle 34">
                <a:extLst>
                  <a:ext uri="{FF2B5EF4-FFF2-40B4-BE49-F238E27FC236}">
                    <a16:creationId xmlns:a16="http://schemas.microsoft.com/office/drawing/2014/main" id="{7B13691C-1D82-204E-A82D-ED8DA95D8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</p:grpSp>
        <p:sp>
          <p:nvSpPr>
            <p:cNvPr id="30" name="Line 35">
              <a:extLst>
                <a:ext uri="{FF2B5EF4-FFF2-40B4-BE49-F238E27FC236}">
                  <a16:creationId xmlns:a16="http://schemas.microsoft.com/office/drawing/2014/main" id="{F7F06202-2FB7-114A-8546-5C9F8438E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35" name="Group 38">
            <a:extLst>
              <a:ext uri="{FF2B5EF4-FFF2-40B4-BE49-F238E27FC236}">
                <a16:creationId xmlns:a16="http://schemas.microsoft.com/office/drawing/2014/main" id="{A96CC85B-FAD1-0A41-A1CA-D22E6B2774D4}"/>
              </a:ext>
            </a:extLst>
          </p:cNvPr>
          <p:cNvGrpSpPr>
            <a:grpSpLocks/>
          </p:cNvGrpSpPr>
          <p:nvPr/>
        </p:nvGrpSpPr>
        <p:grpSpPr bwMode="auto">
          <a:xfrm>
            <a:off x="5622818" y="4879181"/>
            <a:ext cx="2011362" cy="566738"/>
            <a:chOff x="-51" y="2454"/>
            <a:chExt cx="1482" cy="357"/>
          </a:xfrm>
        </p:grpSpPr>
        <p:grpSp>
          <p:nvGrpSpPr>
            <p:cNvPr id="36" name="Group 39">
              <a:extLst>
                <a:ext uri="{FF2B5EF4-FFF2-40B4-BE49-F238E27FC236}">
                  <a16:creationId xmlns:a16="http://schemas.microsoft.com/office/drawing/2014/main" id="{D147CB52-852F-314D-B61B-FBDEC8E2F1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38" name="Rectangle 40">
                <a:extLst>
                  <a:ext uri="{FF2B5EF4-FFF2-40B4-BE49-F238E27FC236}">
                    <a16:creationId xmlns:a16="http://schemas.microsoft.com/office/drawing/2014/main" id="{DDDF0EE7-6BC9-1C40-95F2-A3B90AA66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39" name="Rectangle 41">
                <a:extLst>
                  <a:ext uri="{FF2B5EF4-FFF2-40B4-BE49-F238E27FC236}">
                    <a16:creationId xmlns:a16="http://schemas.microsoft.com/office/drawing/2014/main" id="{555EC91A-A296-3546-9CD0-9F7751D9F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7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40" name="Rectangle 42">
                <a:extLst>
                  <a:ext uri="{FF2B5EF4-FFF2-40B4-BE49-F238E27FC236}">
                    <a16:creationId xmlns:a16="http://schemas.microsoft.com/office/drawing/2014/main" id="{0ADB741B-D844-174E-90C2-D791E6D8F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41" name="Rectangle 43">
                <a:extLst>
                  <a:ext uri="{FF2B5EF4-FFF2-40B4-BE49-F238E27FC236}">
                    <a16:creationId xmlns:a16="http://schemas.microsoft.com/office/drawing/2014/main" id="{BCFBEFB4-272D-2548-BA47-B3E775EF9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</p:grpSp>
        <p:sp>
          <p:nvSpPr>
            <p:cNvPr id="37" name="Line 44">
              <a:extLst>
                <a:ext uri="{FF2B5EF4-FFF2-40B4-BE49-F238E27FC236}">
                  <a16:creationId xmlns:a16="http://schemas.microsoft.com/office/drawing/2014/main" id="{C4A07FDF-AA6B-3442-95D7-576850584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42" name="Group 51">
            <a:extLst>
              <a:ext uri="{FF2B5EF4-FFF2-40B4-BE49-F238E27FC236}">
                <a16:creationId xmlns:a16="http://schemas.microsoft.com/office/drawing/2014/main" id="{9CBE211B-C68C-BD47-819C-71101A22D5BC}"/>
              </a:ext>
            </a:extLst>
          </p:cNvPr>
          <p:cNvGrpSpPr>
            <a:grpSpLocks/>
          </p:cNvGrpSpPr>
          <p:nvPr/>
        </p:nvGrpSpPr>
        <p:grpSpPr bwMode="auto">
          <a:xfrm rot="2656396">
            <a:off x="6489593" y="4021931"/>
            <a:ext cx="546100" cy="546100"/>
            <a:chOff x="354" y="2715"/>
            <a:chExt cx="344" cy="344"/>
          </a:xfrm>
        </p:grpSpPr>
        <p:sp>
          <p:nvSpPr>
            <p:cNvPr id="43" name="Oval 52">
              <a:extLst>
                <a:ext uri="{FF2B5EF4-FFF2-40B4-BE49-F238E27FC236}">
                  <a16:creationId xmlns:a16="http://schemas.microsoft.com/office/drawing/2014/main" id="{86585401-D337-5340-82AF-CCF488E0C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44" name="Oval 53">
              <a:extLst>
                <a:ext uri="{FF2B5EF4-FFF2-40B4-BE49-F238E27FC236}">
                  <a16:creationId xmlns:a16="http://schemas.microsoft.com/office/drawing/2014/main" id="{51BEB64A-5134-1149-86E1-83400FD6B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45" name="Oval 54">
              <a:extLst>
                <a:ext uri="{FF2B5EF4-FFF2-40B4-BE49-F238E27FC236}">
                  <a16:creationId xmlns:a16="http://schemas.microsoft.com/office/drawing/2014/main" id="{66F0F7CE-7EEC-9F4B-9084-29FC2AE73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46" name="Oval 55">
              <a:extLst>
                <a:ext uri="{FF2B5EF4-FFF2-40B4-BE49-F238E27FC236}">
                  <a16:creationId xmlns:a16="http://schemas.microsoft.com/office/drawing/2014/main" id="{353614B7-AB25-9947-A88C-07CAC9936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47" name="Text Box 58">
            <a:extLst>
              <a:ext uri="{FF2B5EF4-FFF2-40B4-BE49-F238E27FC236}">
                <a16:creationId xmlns:a16="http://schemas.microsoft.com/office/drawing/2014/main" id="{2FA908DC-8109-A04C-BF29-E9D90A9FC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2855" y="5566569"/>
            <a:ext cx="205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Helvetica" pitchFamily="2" charset="0"/>
              </a:rPr>
              <a:t>router output ports</a:t>
            </a:r>
          </a:p>
        </p:txBody>
      </p:sp>
      <p:sp>
        <p:nvSpPr>
          <p:cNvPr id="48" name="Freeform 10">
            <a:extLst>
              <a:ext uri="{FF2B5EF4-FFF2-40B4-BE49-F238E27FC236}">
                <a16:creationId xmlns:a16="http://schemas.microsoft.com/office/drawing/2014/main" id="{A89DCFE3-8319-9648-95C4-68C8448251C3}"/>
              </a:ext>
            </a:extLst>
          </p:cNvPr>
          <p:cNvSpPr>
            <a:spLocks/>
          </p:cNvSpPr>
          <p:nvPr/>
        </p:nvSpPr>
        <p:spPr bwMode="auto">
          <a:xfrm>
            <a:off x="3457468" y="2459831"/>
            <a:ext cx="512762" cy="73025"/>
          </a:xfrm>
          <a:custGeom>
            <a:avLst/>
            <a:gdLst>
              <a:gd name="T0" fmla="*/ 487003 w 512919"/>
              <a:gd name="T1" fmla="*/ 70891 h 73266"/>
              <a:gd name="T2" fmla="*/ 511349 w 512919"/>
              <a:gd name="T3" fmla="*/ 0 h 73266"/>
              <a:gd name="T4" fmla="*/ 146098 w 512919"/>
              <a:gd name="T5" fmla="*/ 11815 h 73266"/>
              <a:gd name="T6" fmla="*/ 97399 w 512919"/>
              <a:gd name="T7" fmla="*/ 23630 h 73266"/>
              <a:gd name="T8" fmla="*/ 0 w 512919"/>
              <a:gd name="T9" fmla="*/ 11815 h 73266"/>
              <a:gd name="T10" fmla="*/ 0 w 512919"/>
              <a:gd name="T11" fmla="*/ 11815 h 73266"/>
              <a:gd name="T12" fmla="*/ 511349 w 512919"/>
              <a:gd name="T13" fmla="*/ 11815 h 732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2919"/>
              <a:gd name="T22" fmla="*/ 0 h 73266"/>
              <a:gd name="T23" fmla="*/ 512919 w 512919"/>
              <a:gd name="T24" fmla="*/ 73266 h 732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2919" h="73266">
                <a:moveTo>
                  <a:pt x="488494" y="73266"/>
                </a:moveTo>
                <a:lnTo>
                  <a:pt x="512919" y="0"/>
                </a:lnTo>
                <a:cubicBezTo>
                  <a:pt x="390795" y="4070"/>
                  <a:pt x="268529" y="5036"/>
                  <a:pt x="146548" y="12211"/>
                </a:cubicBezTo>
                <a:cubicBezTo>
                  <a:pt x="129793" y="13196"/>
                  <a:pt x="114483" y="24422"/>
                  <a:pt x="97699" y="24422"/>
                </a:cubicBezTo>
                <a:cubicBezTo>
                  <a:pt x="64879" y="24422"/>
                  <a:pt x="0" y="12211"/>
                  <a:pt x="0" y="12211"/>
                </a:cubicBezTo>
                <a:lnTo>
                  <a:pt x="512919" y="1221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A2626E74-738A-0043-A6B0-41CC92AA3F3C}"/>
              </a:ext>
            </a:extLst>
          </p:cNvPr>
          <p:cNvCxnSpPr>
            <a:cxnSpLocks noChangeShapeType="1"/>
            <a:endCxn id="20" idx="0"/>
          </p:cNvCxnSpPr>
          <p:nvPr/>
        </p:nvCxnSpPr>
        <p:spPr bwMode="auto">
          <a:xfrm rot="5400000">
            <a:off x="2474011" y="3522663"/>
            <a:ext cx="2473325" cy="347662"/>
          </a:xfrm>
          <a:prstGeom prst="bentConnector3">
            <a:avLst>
              <a:gd name="adj1" fmla="val -60"/>
            </a:avLst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D6E2278-2899-D345-92B7-197075ABAF7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92205" y="2936081"/>
            <a:ext cx="7802563" cy="12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7D4B449-1C2F-7641-9DD5-95BCD10281CF}"/>
              </a:ext>
            </a:extLst>
          </p:cNvPr>
          <p:cNvSpPr txBox="1"/>
          <p:nvPr/>
        </p:nvSpPr>
        <p:spPr>
          <a:xfrm>
            <a:off x="7973905" y="2334150"/>
            <a:ext cx="16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Control plane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27F334-F754-6F41-84A3-176ED650BDD3}"/>
              </a:ext>
            </a:extLst>
          </p:cNvPr>
          <p:cNvSpPr txBox="1"/>
          <p:nvPr/>
        </p:nvSpPr>
        <p:spPr>
          <a:xfrm>
            <a:off x="7973905" y="3128211"/>
            <a:ext cx="16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Data plane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0DB31-05C0-634A-9C4E-E01C6C3B6E42}"/>
              </a:ext>
            </a:extLst>
          </p:cNvPr>
          <p:cNvSpPr txBox="1"/>
          <p:nvPr/>
        </p:nvSpPr>
        <p:spPr>
          <a:xfrm>
            <a:off x="7973905" y="3672230"/>
            <a:ext cx="3675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Review: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Forwarding function: </a:t>
            </a:r>
            <a:r>
              <a:rPr lang="en-US" dirty="0">
                <a:latin typeface="Helvetica" pitchFamily="2" charset="0"/>
              </a:rPr>
              <a:t>move packets from one input port to another.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244EC3-8962-8344-B18E-5B3E76734C01}"/>
              </a:ext>
            </a:extLst>
          </p:cNvPr>
          <p:cNvSpPr txBox="1"/>
          <p:nvPr/>
        </p:nvSpPr>
        <p:spPr>
          <a:xfrm>
            <a:off x="7973904" y="1334510"/>
            <a:ext cx="3675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Review: assuming distributed routing,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routing function: </a:t>
            </a:r>
            <a:r>
              <a:rPr lang="en-US" dirty="0">
                <a:latin typeface="Helvetica" pitchFamily="2" charset="0"/>
              </a:rPr>
              <a:t>decide which ports packets need to exit</a:t>
            </a:r>
          </a:p>
        </p:txBody>
      </p:sp>
      <p:pic>
        <p:nvPicPr>
          <p:cNvPr id="54" name="Picture 19" descr="Router Clip Art">
            <a:extLst>
              <a:ext uri="{FF2B5EF4-FFF2-40B4-BE49-F238E27FC236}">
                <a16:creationId xmlns:a16="http://schemas.microsoft.com/office/drawing/2014/main" id="{1E2AD741-836A-5043-A419-3AF76FE28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95" y="5465927"/>
            <a:ext cx="1540058" cy="113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EECFDC1-5840-9047-8A3F-7BCF06F81A16}"/>
              </a:ext>
            </a:extLst>
          </p:cNvPr>
          <p:cNvCxnSpPr/>
          <p:nvPr/>
        </p:nvCxnSpPr>
        <p:spPr>
          <a:xfrm flipV="1">
            <a:off x="603538" y="3743807"/>
            <a:ext cx="659130" cy="171704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249B9F-8A90-4247-9673-C67EA1034BA3}"/>
              </a:ext>
            </a:extLst>
          </p:cNvPr>
          <p:cNvCxnSpPr>
            <a:cxnSpLocks/>
          </p:cNvCxnSpPr>
          <p:nvPr/>
        </p:nvCxnSpPr>
        <p:spPr>
          <a:xfrm>
            <a:off x="1678177" y="6528298"/>
            <a:ext cx="2762098" cy="1903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39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27" grpId="0"/>
      <p:bldP spid="47" grpId="0"/>
      <p:bldP spid="51" grpId="0"/>
      <p:bldP spid="52" grpId="0"/>
      <p:bldP spid="3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949F5-5157-EE4B-9EDF-765A263B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and evolving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281A5-3EC8-9848-97FA-A72E6BF97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6135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There are different kinds of routers, with their own designs</a:t>
            </a:r>
          </a:p>
          <a:p>
            <a:pPr lvl="1"/>
            <a:r>
              <a:rPr lang="en-US" dirty="0"/>
              <a:t>Access routers (e.g., home </a:t>
            </a:r>
            <a:r>
              <a:rPr lang="en-US" dirty="0" err="1"/>
              <a:t>WiFi</a:t>
            </a:r>
            <a:r>
              <a:rPr lang="en-US" dirty="0"/>
              <a:t>), chassis/core routers, top-of-rack switches</a:t>
            </a:r>
          </a:p>
          <a:p>
            <a:pPr lvl="1"/>
            <a:endParaRPr lang="en-US" dirty="0"/>
          </a:p>
          <a:p>
            <a:r>
              <a:rPr lang="en-US" dirty="0"/>
              <a:t>Router designs have also evolved significantly over time</a:t>
            </a:r>
          </a:p>
          <a:p>
            <a:endParaRPr lang="en-US" dirty="0"/>
          </a:p>
          <a:p>
            <a:r>
              <a:rPr lang="en-US" dirty="0"/>
              <a:t>For simplicity and concreteness, we will learn about one high-speed router design from the early 2000s.</a:t>
            </a:r>
          </a:p>
          <a:p>
            <a:endParaRPr lang="en-US" dirty="0"/>
          </a:p>
          <a:p>
            <a:r>
              <a:rPr lang="en-US" dirty="0"/>
              <a:t>Called the </a:t>
            </a:r>
            <a:r>
              <a:rPr lang="en-US" dirty="0">
                <a:solidFill>
                  <a:srgbClr val="C00000"/>
                </a:solidFill>
              </a:rPr>
              <a:t>MGR (multi-gigabit router)</a:t>
            </a:r>
            <a:r>
              <a:rPr lang="en-US" dirty="0"/>
              <a:t>. It could support an aggregate rate of 50 Gbit/s (1 G = 10</a:t>
            </a:r>
            <a:r>
              <a:rPr lang="en-US" baseline="30000" dirty="0"/>
              <a:t>9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Today’s single-chip routers can support aggregate rates of ~10 Tbit/s (1 T = 10</a:t>
            </a:r>
            <a:r>
              <a:rPr lang="en-US" baseline="30000" dirty="0"/>
              <a:t>12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3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A761-E334-FA4C-90EE-2D8552BC2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port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51892-036C-EA4E-94B4-58278D210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5330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Line termination:</a:t>
            </a:r>
            <a:r>
              <a:rPr lang="en-US" sz="2400" dirty="0"/>
              <a:t> receives physical (analog) signals and turns them into digital signals (physical layer)</a:t>
            </a:r>
          </a:p>
          <a:p>
            <a:endParaRPr lang="en-US" sz="2400" dirty="0"/>
          </a:p>
          <a:p>
            <a:r>
              <a:rPr lang="en-US" sz="2400" dirty="0"/>
              <a:t>Rate of link connecting to a single port termed </a:t>
            </a:r>
            <a:r>
              <a:rPr lang="en-US" sz="2400" dirty="0">
                <a:solidFill>
                  <a:srgbClr val="C00000"/>
                </a:solidFill>
              </a:rPr>
              <a:t>line speed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C00000"/>
                </a:solidFill>
              </a:rPr>
              <a:t>line rate </a:t>
            </a:r>
            <a:r>
              <a:rPr lang="en-US" sz="2400" dirty="0"/>
              <a:t>(modern routers: 100+ Gbit/s)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C00000"/>
                </a:solidFill>
              </a:rPr>
              <a:t>Link layer:</a:t>
            </a:r>
            <a:r>
              <a:rPr lang="en-US" sz="2400" dirty="0"/>
              <a:t> performs medium access control functions (e.g., Ethernet)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A40F72A-757D-AA48-AB46-94B691E9C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088" y="4073311"/>
            <a:ext cx="5121260" cy="1836737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F4E4FFF-1B71-E24A-8A9E-DA1D77770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665" y="4667473"/>
            <a:ext cx="865259" cy="64675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Line</a:t>
            </a:r>
          </a:p>
          <a:p>
            <a:pPr algn="ctr"/>
            <a:r>
              <a:rPr lang="en-US" altLang="en-US" sz="2000" dirty="0"/>
              <a:t>Term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11CA636-E4AF-1F44-BCBD-F64E3A201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0282" y="4259048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45BC8178-907D-1045-92B8-95519A080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0668" y="4214220"/>
            <a:ext cx="1003076" cy="158552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FA2E9964-5573-4646-92BF-7F73F12AA5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7643" y="4983680"/>
            <a:ext cx="34008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30">
            <a:extLst>
              <a:ext uri="{FF2B5EF4-FFF2-40B4-BE49-F238E27FC236}">
                <a16:creationId xmlns:a16="http://schemas.microsoft.com/office/drawing/2014/main" id="{3016084A-A58F-5347-817C-E4B328181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2957" y="4978186"/>
            <a:ext cx="1905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31">
            <a:extLst>
              <a:ext uri="{FF2B5EF4-FFF2-40B4-BE49-F238E27FC236}">
                <a16:creationId xmlns:a16="http://schemas.microsoft.com/office/drawing/2014/main" id="{3C852229-9E24-574C-B0BF-596034490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9732" y="4935323"/>
            <a:ext cx="1905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32">
            <a:extLst>
              <a:ext uri="{FF2B5EF4-FFF2-40B4-BE49-F238E27FC236}">
                <a16:creationId xmlns:a16="http://schemas.microsoft.com/office/drawing/2014/main" id="{676C539C-085A-CE4D-8CE2-3F49F9899E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97076" y="4949623"/>
            <a:ext cx="22056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Rectangle 33">
            <a:extLst>
              <a:ext uri="{FF2B5EF4-FFF2-40B4-BE49-F238E27FC236}">
                <a16:creationId xmlns:a16="http://schemas.microsoft.com/office/drawing/2014/main" id="{94DBF375-A4F5-5848-A6BE-469A0ABEA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5489" y="4547055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000" dirty="0"/>
              <a:t>Link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Layer 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/ MAC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(receive)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06BD20-5990-F54A-8207-01B602BA912D}"/>
              </a:ext>
            </a:extLst>
          </p:cNvPr>
          <p:cNvSpPr/>
          <p:nvPr/>
        </p:nvSpPr>
        <p:spPr>
          <a:xfrm>
            <a:off x="6504257" y="4506921"/>
            <a:ext cx="698937" cy="953235"/>
          </a:xfrm>
          <a:prstGeom prst="rect">
            <a:avLst/>
          </a:prstGeom>
          <a:noFill/>
          <a:ln w="28575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804CFCD-118F-2446-BA6B-275B504C18A5}"/>
              </a:ext>
            </a:extLst>
          </p:cNvPr>
          <p:cNvGrpSpPr/>
          <p:nvPr/>
        </p:nvGrpSpPr>
        <p:grpSpPr>
          <a:xfrm>
            <a:off x="6657506" y="1166131"/>
            <a:ext cx="5084271" cy="1680835"/>
            <a:chOff x="6657506" y="1166131"/>
            <a:chExt cx="5084271" cy="168083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6D940B2-4788-DA40-A940-0FE286412067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FE67E57-FFAB-6246-943A-EE0FE5963029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F783583-2D6B-3540-9BF1-556EE5C748C2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9A9F66-D89B-5640-BCBA-434FE1F320B7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6381D57-A17A-1A4A-9B87-C2A1497A9790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8C40813-005E-1449-95EF-2578850B9B99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EF5EF02-4478-774F-A221-48974DCE033C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EEFCE9D-2646-B24B-BB7B-8E2E062F2357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80A08DC-5AC8-814F-9633-D2EB92C0B2A3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D03CD7D-BC39-A94C-A887-16264DABC348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AACA14-9916-7A46-9609-8CF1D8BAF559}"/>
                </a:ext>
              </a:extLst>
            </p:cNvPr>
            <p:cNvSpPr txBox="1"/>
            <p:nvPr/>
          </p:nvSpPr>
          <p:spPr>
            <a:xfrm>
              <a:off x="6683327" y="117125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202C63-436B-F64A-B7C4-017E372EE66D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2FBD958-A27B-1540-9A1B-1067849EC161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5BDE7D3-9655-4642-BDF3-AEA9780132C4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B79E264-056B-6B49-BA7C-D0AB3F3C73AB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F0299E6-EA90-314E-98A0-552259F75BC1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702F5F-C364-6F4C-B197-FB039CB98AA3}"/>
              </a:ext>
            </a:extLst>
          </p:cNvPr>
          <p:cNvCxnSpPr/>
          <p:nvPr/>
        </p:nvCxnSpPr>
        <p:spPr>
          <a:xfrm flipH="1">
            <a:off x="6377684" y="2930189"/>
            <a:ext cx="279822" cy="1102294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055F13-90F9-354C-82A9-752FF008475A}"/>
              </a:ext>
            </a:extLst>
          </p:cNvPr>
          <p:cNvCxnSpPr>
            <a:cxnSpLocks/>
          </p:cNvCxnSpPr>
          <p:nvPr/>
        </p:nvCxnSpPr>
        <p:spPr>
          <a:xfrm>
            <a:off x="7810127" y="2972430"/>
            <a:ext cx="3711221" cy="922676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86F2ACC-BAF2-4549-AAA0-92BA2AF5E094}"/>
              </a:ext>
            </a:extLst>
          </p:cNvPr>
          <p:cNvSpPr/>
          <p:nvPr/>
        </p:nvSpPr>
        <p:spPr>
          <a:xfrm>
            <a:off x="9884522" y="4223423"/>
            <a:ext cx="1515427" cy="155257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ine 32">
            <a:extLst>
              <a:ext uri="{FF2B5EF4-FFF2-40B4-BE49-F238E27FC236}">
                <a16:creationId xmlns:a16="http://schemas.microsoft.com/office/drawing/2014/main" id="{3066DDAE-38C0-B146-A5B9-455CD4679B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11063" y="4935323"/>
            <a:ext cx="50883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7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8" grpId="0" animBg="1"/>
      <p:bldP spid="51" grpId="0" animBg="1"/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A761-E334-FA4C-90EE-2D8552BC2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port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51892-036C-EA4E-94B4-58278D210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5330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Route lookup:</a:t>
            </a:r>
            <a:r>
              <a:rPr lang="en-US" sz="2400" dirty="0"/>
              <a:t> high-speed lookup of which output port the packet is destined to</a:t>
            </a:r>
          </a:p>
          <a:p>
            <a:endParaRPr lang="en-US" sz="2400" dirty="0"/>
          </a:p>
          <a:p>
            <a:r>
              <a:rPr lang="en-US" sz="2400" dirty="0"/>
              <a:t>Goal: must complete this processing at the line rate</a:t>
            </a:r>
          </a:p>
          <a:p>
            <a:endParaRPr lang="en-US" sz="2400" dirty="0"/>
          </a:p>
          <a:p>
            <a:r>
              <a:rPr lang="en-US" sz="2400" dirty="0"/>
              <a:t>Queueing: packets may wait in per-output-port queues if packets are arriving too fast for the switching fabric to send them to the output port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A40F72A-757D-AA48-AB46-94B691E9C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088" y="4073311"/>
            <a:ext cx="5121260" cy="1836737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F4E4FFF-1B71-E24A-8A9E-DA1D77770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665" y="4667473"/>
            <a:ext cx="865259" cy="64675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Line</a:t>
            </a:r>
          </a:p>
          <a:p>
            <a:pPr algn="ctr"/>
            <a:r>
              <a:rPr lang="en-US" altLang="en-US" sz="2000" dirty="0"/>
              <a:t>Term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11CA636-E4AF-1F44-BCBD-F64E3A201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0282" y="4259048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45BC8178-907D-1045-92B8-95519A080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0668" y="4214220"/>
            <a:ext cx="1003076" cy="158552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FA2E9964-5573-4646-92BF-7F73F12AA5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7643" y="4983680"/>
            <a:ext cx="34008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30">
            <a:extLst>
              <a:ext uri="{FF2B5EF4-FFF2-40B4-BE49-F238E27FC236}">
                <a16:creationId xmlns:a16="http://schemas.microsoft.com/office/drawing/2014/main" id="{3016084A-A58F-5347-817C-E4B328181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2957" y="4978186"/>
            <a:ext cx="1905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31">
            <a:extLst>
              <a:ext uri="{FF2B5EF4-FFF2-40B4-BE49-F238E27FC236}">
                <a16:creationId xmlns:a16="http://schemas.microsoft.com/office/drawing/2014/main" id="{3C852229-9E24-574C-B0BF-596034490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9732" y="4935323"/>
            <a:ext cx="1905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32">
            <a:extLst>
              <a:ext uri="{FF2B5EF4-FFF2-40B4-BE49-F238E27FC236}">
                <a16:creationId xmlns:a16="http://schemas.microsoft.com/office/drawing/2014/main" id="{676C539C-085A-CE4D-8CE2-3F49F9899E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97076" y="4949623"/>
            <a:ext cx="22056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Rectangle 33">
            <a:extLst>
              <a:ext uri="{FF2B5EF4-FFF2-40B4-BE49-F238E27FC236}">
                <a16:creationId xmlns:a16="http://schemas.microsoft.com/office/drawing/2014/main" id="{94DBF375-A4F5-5848-A6BE-469A0ABEA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5489" y="4547055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000" dirty="0"/>
              <a:t>Link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Layer 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/ MAC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(receive)</a:t>
            </a:r>
          </a:p>
        </p:txBody>
      </p:sp>
      <p:sp>
        <p:nvSpPr>
          <p:cNvPr id="14" name="Text Box 35">
            <a:extLst>
              <a:ext uri="{FF2B5EF4-FFF2-40B4-BE49-F238E27FC236}">
                <a16:creationId xmlns:a16="http://schemas.microsoft.com/office/drawing/2014/main" id="{39ED97BD-0D6A-D544-8598-B299FD4D3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5793" y="4599260"/>
            <a:ext cx="94128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Route </a:t>
            </a:r>
          </a:p>
          <a:p>
            <a:pPr algn="ctr"/>
            <a:r>
              <a:rPr lang="en-US" altLang="en-US" sz="2000" dirty="0"/>
              <a:t>lookup</a:t>
            </a:r>
          </a:p>
        </p:txBody>
      </p:sp>
      <p:sp>
        <p:nvSpPr>
          <p:cNvPr id="15" name="Line 45">
            <a:extLst>
              <a:ext uri="{FF2B5EF4-FFF2-40B4-BE49-F238E27FC236}">
                <a16:creationId xmlns:a16="http://schemas.microsoft.com/office/drawing/2014/main" id="{EDB1E2CA-2605-C74E-83C4-B22918BE3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19899" y="3652294"/>
            <a:ext cx="11113" cy="286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Rectangle 46">
            <a:extLst>
              <a:ext uri="{FF2B5EF4-FFF2-40B4-BE49-F238E27FC236}">
                <a16:creationId xmlns:a16="http://schemas.microsoft.com/office/drawing/2014/main" id="{4BBC61B7-BC3A-E241-9D71-4A5C6BE72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7849" y="5983072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000" dirty="0"/>
              <a:t>switching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fabric</a:t>
            </a:r>
          </a:p>
        </p:txBody>
      </p:sp>
      <p:grpSp>
        <p:nvGrpSpPr>
          <p:cNvPr id="17" name="Group 56">
            <a:extLst>
              <a:ext uri="{FF2B5EF4-FFF2-40B4-BE49-F238E27FC236}">
                <a16:creationId xmlns:a16="http://schemas.microsoft.com/office/drawing/2014/main" id="{D0ED3EB7-6EEA-E249-B070-4C0526642155}"/>
              </a:ext>
            </a:extLst>
          </p:cNvPr>
          <p:cNvGrpSpPr>
            <a:grpSpLocks/>
          </p:cNvGrpSpPr>
          <p:nvPr/>
        </p:nvGrpSpPr>
        <p:grpSpPr bwMode="auto">
          <a:xfrm>
            <a:off x="10075885" y="5190931"/>
            <a:ext cx="1100928" cy="354951"/>
            <a:chOff x="310" y="3526"/>
            <a:chExt cx="1040" cy="457"/>
          </a:xfrm>
        </p:grpSpPr>
        <p:sp>
          <p:nvSpPr>
            <p:cNvPr id="18" name="Rectangle 47">
              <a:extLst>
                <a:ext uri="{FF2B5EF4-FFF2-40B4-BE49-F238E27FC236}">
                  <a16:creationId xmlns:a16="http://schemas.microsoft.com/office/drawing/2014/main" id="{AEFE9D73-3962-0E4F-97B2-E9FD55947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" y="3526"/>
              <a:ext cx="1040" cy="45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9" name="Line 48">
              <a:extLst>
                <a:ext uri="{FF2B5EF4-FFF2-40B4-BE49-F238E27FC236}">
                  <a16:creationId xmlns:a16="http://schemas.microsoft.com/office/drawing/2014/main" id="{B66C0923-94B7-5848-90DE-3C23C62473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49">
              <a:extLst>
                <a:ext uri="{FF2B5EF4-FFF2-40B4-BE49-F238E27FC236}">
                  <a16:creationId xmlns:a16="http://schemas.microsoft.com/office/drawing/2014/main" id="{FDEAB120-B2D6-0243-9B5B-93D11AD44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50">
              <a:extLst>
                <a:ext uri="{FF2B5EF4-FFF2-40B4-BE49-F238E27FC236}">
                  <a16:creationId xmlns:a16="http://schemas.microsoft.com/office/drawing/2014/main" id="{3E141696-5955-6A40-A035-433C8A5BD5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51">
              <a:extLst>
                <a:ext uri="{FF2B5EF4-FFF2-40B4-BE49-F238E27FC236}">
                  <a16:creationId xmlns:a16="http://schemas.microsoft.com/office/drawing/2014/main" id="{5E1EC417-2017-5846-A33F-DBF003D76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52">
              <a:extLst>
                <a:ext uri="{FF2B5EF4-FFF2-40B4-BE49-F238E27FC236}">
                  <a16:creationId xmlns:a16="http://schemas.microsoft.com/office/drawing/2014/main" id="{8B3BF97D-A685-8145-B026-803C148BC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5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53">
              <a:extLst>
                <a:ext uri="{FF2B5EF4-FFF2-40B4-BE49-F238E27FC236}">
                  <a16:creationId xmlns:a16="http://schemas.microsoft.com/office/drawing/2014/main" id="{98F99CCA-B903-1B41-9F12-7FF69AA6BD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54">
              <a:extLst>
                <a:ext uri="{FF2B5EF4-FFF2-40B4-BE49-F238E27FC236}">
                  <a16:creationId xmlns:a16="http://schemas.microsoft.com/office/drawing/2014/main" id="{E404CFBF-7F92-BD4F-A7C1-6987B4BAC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1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55">
              <a:extLst>
                <a:ext uri="{FF2B5EF4-FFF2-40B4-BE49-F238E27FC236}">
                  <a16:creationId xmlns:a16="http://schemas.microsoft.com/office/drawing/2014/main" id="{0725FB7F-5719-6742-9A7A-EB172D207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9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706BD20-5990-F54A-8207-01B602BA912D}"/>
              </a:ext>
            </a:extLst>
          </p:cNvPr>
          <p:cNvSpPr/>
          <p:nvPr/>
        </p:nvSpPr>
        <p:spPr>
          <a:xfrm>
            <a:off x="6504257" y="4506921"/>
            <a:ext cx="698937" cy="953235"/>
          </a:xfrm>
          <a:prstGeom prst="rect">
            <a:avLst/>
          </a:prstGeom>
          <a:noFill/>
          <a:ln w="28575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804CFCD-118F-2446-BA6B-275B504C18A5}"/>
              </a:ext>
            </a:extLst>
          </p:cNvPr>
          <p:cNvGrpSpPr/>
          <p:nvPr/>
        </p:nvGrpSpPr>
        <p:grpSpPr>
          <a:xfrm>
            <a:off x="6657506" y="1161155"/>
            <a:ext cx="5084271" cy="1685811"/>
            <a:chOff x="6657506" y="1161155"/>
            <a:chExt cx="5084271" cy="168581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6D940B2-4788-DA40-A940-0FE286412067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FE67E57-FFAB-6246-943A-EE0FE5963029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F783583-2D6B-3540-9BF1-556EE5C748C2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9A9F66-D89B-5640-BCBA-434FE1F320B7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6381D57-A17A-1A4A-9B87-C2A1497A9790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8C40813-005E-1449-95EF-2578850B9B99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EF5EF02-4478-774F-A221-48974DCE033C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EEFCE9D-2646-B24B-BB7B-8E2E062F2357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80A08DC-5AC8-814F-9633-D2EB92C0B2A3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D03CD7D-BC39-A94C-A887-16264DABC348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AACA14-9916-7A46-9609-8CF1D8BAF559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202C63-436B-F64A-B7C4-017E372EE66D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2FBD958-A27B-1540-9A1B-1067849EC161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5BDE7D3-9655-4642-BDF3-AEA9780132C4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B79E264-056B-6B49-BA7C-D0AB3F3C73AB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F0299E6-EA90-314E-98A0-552259F75BC1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702F5F-C364-6F4C-B197-FB039CB98AA3}"/>
              </a:ext>
            </a:extLst>
          </p:cNvPr>
          <p:cNvCxnSpPr>
            <a:cxnSpLocks/>
          </p:cNvCxnSpPr>
          <p:nvPr/>
        </p:nvCxnSpPr>
        <p:spPr>
          <a:xfrm flipH="1">
            <a:off x="6419665" y="2930189"/>
            <a:ext cx="237841" cy="1012822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86F2ACC-BAF2-4549-AAA0-92BA2AF5E094}"/>
              </a:ext>
            </a:extLst>
          </p:cNvPr>
          <p:cNvSpPr/>
          <p:nvPr/>
        </p:nvSpPr>
        <p:spPr>
          <a:xfrm>
            <a:off x="9884522" y="4223423"/>
            <a:ext cx="1515427" cy="155257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Box 35">
            <a:extLst>
              <a:ext uri="{FF2B5EF4-FFF2-40B4-BE49-F238E27FC236}">
                <a16:creationId xmlns:a16="http://schemas.microsoft.com/office/drawing/2014/main" id="{FC1558DF-0263-E94A-8608-A594FFBC2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2043" y="4361268"/>
            <a:ext cx="138050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Per-output</a:t>
            </a:r>
          </a:p>
          <a:p>
            <a:pPr algn="ctr"/>
            <a:r>
              <a:rPr lang="en-US" altLang="en-US" sz="2000" dirty="0"/>
              <a:t>Queues</a:t>
            </a:r>
          </a:p>
        </p:txBody>
      </p:sp>
      <p:sp>
        <p:nvSpPr>
          <p:cNvPr id="53" name="Line 32">
            <a:extLst>
              <a:ext uri="{FF2B5EF4-FFF2-40B4-BE49-F238E27FC236}">
                <a16:creationId xmlns:a16="http://schemas.microsoft.com/office/drawing/2014/main" id="{3066DDAE-38C0-B146-A5B9-455CD4679B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11063" y="4935323"/>
            <a:ext cx="50883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70499F3-D159-9E46-AD9E-D26AFD3823B8}"/>
              </a:ext>
            </a:extLst>
          </p:cNvPr>
          <p:cNvCxnSpPr>
            <a:cxnSpLocks/>
          </p:cNvCxnSpPr>
          <p:nvPr/>
        </p:nvCxnSpPr>
        <p:spPr>
          <a:xfrm>
            <a:off x="7810127" y="2972430"/>
            <a:ext cx="3711221" cy="922676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B5865645-BBA1-BE4F-A19A-34E807805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189" y="6138565"/>
            <a:ext cx="480296" cy="41102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665C995-9D7E-B64C-8F52-854D9C1C8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174" y="6157807"/>
            <a:ext cx="969560" cy="566410"/>
          </a:xfrm>
          <a:prstGeom prst="rect">
            <a:avLst/>
          </a:prstGeom>
        </p:spPr>
      </p:pic>
      <p:pic>
        <p:nvPicPr>
          <p:cNvPr id="55" name="Picture 19" descr="Router Clip Art">
            <a:extLst>
              <a:ext uri="{FF2B5EF4-FFF2-40B4-BE49-F238E27FC236}">
                <a16:creationId xmlns:a16="http://schemas.microsoft.com/office/drawing/2014/main" id="{9B653042-40B7-B74E-A02E-31BBFF3E3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30" y="6136625"/>
            <a:ext cx="783644" cy="57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065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  <p:bldP spid="5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1014</Words>
  <Application>Microsoft Macintosh PowerPoint</Application>
  <PresentationFormat>Widescreen</PresentationFormat>
  <Paragraphs>288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ＭＳ Ｐゴシック</vt:lpstr>
      <vt:lpstr>Arial</vt:lpstr>
      <vt:lpstr>Calibri</vt:lpstr>
      <vt:lpstr>Courier New</vt:lpstr>
      <vt:lpstr>Helvetica</vt:lpstr>
      <vt:lpstr>Times New Roman</vt:lpstr>
      <vt:lpstr>Office Theme</vt:lpstr>
      <vt:lpstr>Router Design</vt:lpstr>
      <vt:lpstr>Review of concepts</vt:lpstr>
      <vt:lpstr>Advantages of prefix-based IP organization</vt:lpstr>
      <vt:lpstr>Next we’ll talk about routers</vt:lpstr>
      <vt:lpstr>What’s inside a router?</vt:lpstr>
      <vt:lpstr>Router architecture overview</vt:lpstr>
      <vt:lpstr>Different and evolving designs</vt:lpstr>
      <vt:lpstr>Input port functions</vt:lpstr>
      <vt:lpstr>Input port functions</vt:lpstr>
      <vt:lpstr>Route lookups</vt:lpstr>
      <vt:lpstr>Route lookups</vt:lpstr>
      <vt:lpstr>Route lookups</vt:lpstr>
      <vt:lpstr>Route lookups</vt:lpstr>
      <vt:lpstr>Output port functions</vt:lpstr>
      <vt:lpstr>Output port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NG</cp:lastModifiedBy>
  <cp:revision>1844</cp:revision>
  <cp:lastPrinted>2021-01-24T11:57:08Z</cp:lastPrinted>
  <dcterms:created xsi:type="dcterms:W3CDTF">2019-01-23T03:40:12Z</dcterms:created>
  <dcterms:modified xsi:type="dcterms:W3CDTF">2024-11-22T15:33:52Z</dcterms:modified>
</cp:coreProperties>
</file>