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87" r:id="rId2"/>
    <p:sldId id="1133" r:id="rId3"/>
    <p:sldId id="822" r:id="rId4"/>
    <p:sldId id="835" r:id="rId5"/>
    <p:sldId id="837" r:id="rId6"/>
    <p:sldId id="838" r:id="rId7"/>
    <p:sldId id="987" r:id="rId8"/>
    <p:sldId id="842" r:id="rId9"/>
    <p:sldId id="814" r:id="rId10"/>
    <p:sldId id="986" r:id="rId11"/>
    <p:sldId id="844" r:id="rId12"/>
    <p:sldId id="848" r:id="rId13"/>
    <p:sldId id="850" r:id="rId14"/>
    <p:sldId id="851" r:id="rId15"/>
    <p:sldId id="856" r:id="rId16"/>
    <p:sldId id="853" r:id="rId17"/>
    <p:sldId id="855" r:id="rId18"/>
    <p:sldId id="989" r:id="rId19"/>
    <p:sldId id="988" r:id="rId20"/>
    <p:sldId id="1130" r:id="rId21"/>
    <p:sldId id="992" r:id="rId22"/>
    <p:sldId id="267" r:id="rId23"/>
    <p:sldId id="1006" r:id="rId24"/>
    <p:sldId id="846" r:id="rId25"/>
    <p:sldId id="1025" r:id="rId26"/>
    <p:sldId id="1022" r:id="rId27"/>
    <p:sldId id="364" r:id="rId28"/>
    <p:sldId id="365" r:id="rId29"/>
    <p:sldId id="857" r:id="rId30"/>
    <p:sldId id="367" r:id="rId31"/>
    <p:sldId id="858" r:id="rId32"/>
    <p:sldId id="859" r:id="rId33"/>
    <p:sldId id="860" r:id="rId34"/>
    <p:sldId id="86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9"/>
    <p:restoredTop sz="94664"/>
  </p:normalViewPr>
  <p:slideViewPr>
    <p:cSldViewPr snapToGrid="0" snapToObjects="1">
      <p:cViewPr varScale="1">
        <p:scale>
          <a:sx n="140" d="100"/>
          <a:sy n="140" d="100"/>
        </p:scale>
        <p:origin x="240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12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4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13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5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14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30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15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645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B3B9554C-4AF7-5243-A5A9-0DC2A2E220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1C1046-6310-BE43-A53E-0C162062DB6E}" type="slidenum">
              <a:rPr lang="en-US" altLang="en-US" sz="1300" smtClean="0"/>
              <a:pPr/>
              <a:t>22</a:t>
            </a:fld>
            <a:endParaRPr lang="en-US" altLang="en-US" sz="13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1A741E5A-7C13-CB4F-BDC2-6AF9BA648D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4E5F6A09-4418-794A-A366-41F3733DA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11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>
            <a:extLst>
              <a:ext uri="{FF2B5EF4-FFF2-40B4-BE49-F238E27FC236}">
                <a16:creationId xmlns:a16="http://schemas.microsoft.com/office/drawing/2014/main" id="{3C3D4A93-BA56-544D-B84A-BFA94DE2F3B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E5B65CB-4BFF-3B4D-81E9-05581912E3DE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9DCE25B5-E579-C04D-A420-519C3A5D181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>
            <a:extLst>
              <a:ext uri="{FF2B5EF4-FFF2-40B4-BE49-F238E27FC236}">
                <a16:creationId xmlns:a16="http://schemas.microsoft.com/office/drawing/2014/main" id="{6277CFCC-8EFE-1545-915E-0F9134C2E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3993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>
            <a:extLst>
              <a:ext uri="{FF2B5EF4-FFF2-40B4-BE49-F238E27FC236}">
                <a16:creationId xmlns:a16="http://schemas.microsoft.com/office/drawing/2014/main" id="{BED0F062-48C9-B242-A215-86FF04D5AA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6A07894-EC08-5646-A077-DC31ED7DE12C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8FEF811D-4AC1-2646-86E0-0783859DEF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>
            <a:extLst>
              <a:ext uri="{FF2B5EF4-FFF2-40B4-BE49-F238E27FC236}">
                <a16:creationId xmlns:a16="http://schemas.microsoft.com/office/drawing/2014/main" id="{908DA116-F278-3046-868E-9F05A02D6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0374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>
            <a:extLst>
              <a:ext uri="{FF2B5EF4-FFF2-40B4-BE49-F238E27FC236}">
                <a16:creationId xmlns:a16="http://schemas.microsoft.com/office/drawing/2014/main" id="{FB8DBFD1-A141-E141-B522-D77B5AB8E1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6DF2-9E59-1F4B-8FB0-06734EC0FF13}" type="slidenum">
              <a:rPr lang="en-US" altLang="en-US" sz="1300" smtClean="0"/>
              <a:pPr/>
              <a:t>30</a:t>
            </a:fld>
            <a:endParaRPr lang="en-US" altLang="en-US" sz="1300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02953BC3-233A-D44A-A146-0E21789A53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>
            <a:extLst>
              <a:ext uri="{FF2B5EF4-FFF2-40B4-BE49-F238E27FC236}">
                <a16:creationId xmlns:a16="http://schemas.microsoft.com/office/drawing/2014/main" id="{4F899431-650A-2F4F-A893-93A31326B5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2583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nternet_Control_Message_Protocol#Control_message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Routers; LPM; Protocols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B3AF56-05BB-641E-D0EC-4C4EC0F3429A}"/>
              </a:ext>
            </a:extLst>
          </p:cNvPr>
          <p:cNvSpPr txBox="1"/>
          <p:nvPr/>
        </p:nvSpPr>
        <p:spPr>
          <a:xfrm>
            <a:off x="6699250" y="190500"/>
            <a:ext cx="4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ISP = 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2556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41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38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Ideally: 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24114D-BC53-B9C2-98E9-0BBEFF2D0935}"/>
              </a:ext>
            </a:extLst>
          </p:cNvPr>
          <p:cNvSpPr/>
          <p:nvPr/>
        </p:nvSpPr>
        <p:spPr>
          <a:xfrm>
            <a:off x="431800" y="6129878"/>
            <a:ext cx="11367163" cy="4782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The Internet uses a policy to prioritize: Longest Prefix Matching</a:t>
            </a:r>
          </a:p>
        </p:txBody>
      </p:sp>
    </p:spTree>
    <p:extLst>
      <p:ext uri="{BB962C8B-B14F-4D97-AF65-F5344CB8AC3E}">
        <p14:creationId xmlns:p14="http://schemas.microsoft.com/office/powerpoint/2010/main" val="8818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How would you implement this in software?</a:t>
            </a:r>
          </a:p>
          <a:p>
            <a:pPr lvl="1"/>
            <a:r>
              <a:rPr lang="en-US" dirty="0"/>
              <a:t>Interesting algorithmic and design challenges in developing software and hardware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</a:t>
            </a:r>
            <a:r>
              <a:rPr lang="en-US" sz="5400">
                <a:latin typeface="Helvetica" pitchFamily="2" charset="0"/>
              </a:rPr>
              <a:t>longest-prefix matching </a:t>
            </a:r>
            <a:r>
              <a:rPr lang="en-US" sz="5400" dirty="0">
                <a:latin typeface="Helvetica" pitchFamily="2" charset="0"/>
              </a:rPr>
              <a:t>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4034953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Help organizations move in one block to a different ISP while retaining their IP prefix assignment. </a:t>
            </a:r>
          </a:p>
          <a:p>
            <a:pPr lvl="1"/>
            <a:r>
              <a:rPr lang="en-US" dirty="0"/>
              <a:t>IPs unchanged: e.g., don’t have to update DNS for services in the org</a:t>
            </a:r>
          </a:p>
          <a:p>
            <a:endParaRPr lang="en-US" dirty="0"/>
          </a:p>
          <a:p>
            <a:r>
              <a:rPr lang="en-US" dirty="0"/>
              <a:t>Also enable an organization (e.g. Rutgers) to connect to two or more Internet Service Providers (ISPs) and express routing preferences</a:t>
            </a:r>
          </a:p>
          <a:p>
            <a:pPr lvl="1"/>
            <a:r>
              <a:rPr lang="en-US" dirty="0"/>
              <a:t>Announce longer prefixes to make the rest of the Internet prefer a certain path</a:t>
            </a:r>
          </a:p>
        </p:txBody>
      </p:sp>
    </p:spTree>
    <p:extLst>
      <p:ext uri="{BB962C8B-B14F-4D97-AF65-F5344CB8AC3E}">
        <p14:creationId xmlns:p14="http://schemas.microsoft.com/office/powerpoint/2010/main" val="39155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25478-176B-9AD2-C7D2-0363BDB95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68EC-4FC9-E18E-6AE0-E7EB7004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Router architecture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D187B867-6FD2-0025-16EF-CE2511CC85F5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AD692ABA-1AC9-F6A2-E7DA-07ECDDD30D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A1ABDD27-9D5C-3723-8786-199326C72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99F60E1F-FBFB-FF34-5155-3624F82DE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B4425831-91A8-70FF-1028-CCF7A3CA05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9C82384D-BFFB-5CBA-D864-1905E19B9BF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0" cy="5415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248CD097-316C-C27E-7E81-03ECF4221801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0BDB5A65-6BDB-07C7-94E6-7990D5A53C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180A713A-824B-1828-590D-7658CFE1F9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517B7A08-626F-523B-60CE-A230CA8E4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28758D95-8205-5B2D-8286-5C9AC33F0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A2690CE4-8BA7-D2AC-9DD4-6F89CD0C85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9EA2ABD7-5A02-92ED-B44B-DB937D125EC2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89FE1506-CC33-35EA-9B26-F96AB90C2B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3901339D-32FD-DB6F-4226-3C60575827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AE3AF614-5559-9DAD-7820-421D28D29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1D98EF4D-E5B4-8A13-B1D8-A0FF31CD5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4652422C-BE8C-D740-B036-CD2D56372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9D633AED-701A-85D5-54B0-E674FB36FA2D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22D8F333-91D1-23D8-6EF8-1BEE5B8613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92287416-FC55-715D-5896-9BD43DBAB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7330F27F-AE25-F8C0-5164-D59507F0B9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25C2C0A9-F4C8-73D9-666B-36A84FAE3E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23AF07EB-4ED8-F616-3DCB-A81A33E0BB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5994A032-654E-9A65-0B8F-8ABEEFD36B08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66F648FB-201E-AB8C-F9CE-92037154028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4A16C6BC-C7F2-A089-A221-99D45AF62D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602EFE3B-B6CE-13E0-FD37-E08E45E01A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AB931C5D-768F-CF98-E67B-128FDDCEEF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D20B929A-968F-9970-DB13-510FB3490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A1FA8551-0DB8-7A92-6886-7B27B82DD3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71FF7093-BD6A-0110-36C1-3029EBC0F9E9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B3189827-B510-6B8B-EE34-71093F324DE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0DDA9FAA-8FAC-DF22-D05A-5ED7DFDB9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42850FAD-E690-D79B-A480-9BF9FFEBE6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19DB6839-1ACC-8B72-D05A-AE8E5F3EE1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DB28A3FC-57FD-B210-48F0-CF412FD220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9F491E9A-1EB3-8509-0018-B4CEDAB1CF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FD2EA3AA-7373-A8BC-8FC5-57900E00E9C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95E94483-2EC8-8E80-C1C8-013484D91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33BFC54F-6EFC-CF34-2CE3-6DFCA060F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583009F7-F4A4-8CE8-7170-088F1F85A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ECFF2475-64B3-FE7A-675D-07FF114843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094B800C-EAC7-0140-24B3-F71C34CF2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C69A2077-18B4-287D-1319-624E368AD805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948D1BF-2F40-9F31-D3B6-E87856FE1221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9F70B7D-D482-2D69-B01E-FCF600D6682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EE8017DB-B9B9-CEB9-9877-A5F152E64424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E4470F1-28D0-954C-4D11-C5817EE7E16C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FA58DB-3E75-3AD7-38CD-707F77EA8DDD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17957DC-A4E4-5C56-8D51-438380F96D2F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CF01177B-6DBA-9ABC-988C-2955E1A20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5" y="5465927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D5FAE5C-6F4E-02C6-27CD-A0545FEFD217}"/>
              </a:ext>
            </a:extLst>
          </p:cNvPr>
          <p:cNvCxnSpPr/>
          <p:nvPr/>
        </p:nvCxnSpPr>
        <p:spPr>
          <a:xfrm flipV="1">
            <a:off x="603538" y="3743807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6B2370C-CD55-A7E0-C4EE-6D61B420D179}"/>
              </a:ext>
            </a:extLst>
          </p:cNvPr>
          <p:cNvCxnSpPr>
            <a:cxnSpLocks/>
          </p:cNvCxnSpPr>
          <p:nvPr/>
        </p:nvCxnSpPr>
        <p:spPr>
          <a:xfrm>
            <a:off x="1678177" y="6528298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8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1D1A-86A0-AB37-5F9D-714DE302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6ED-A07C-1358-D1DE-6EC69893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8AB9-F285-BABE-A7D1-3F5FE51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sub-prefix (or “subnet”) of a larger prefix that the ISP owns to an organization (e.g., Rutgers)</a:t>
            </a:r>
          </a:p>
          <a:p>
            <a:r>
              <a:rPr lang="en-US" dirty="0"/>
              <a:t>Further, the ISP announces the aggregated prefix 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a preference to use one path over another, and expresses this by announcing the longer (more specific) prefix</a:t>
            </a:r>
          </a:p>
          <a:p>
            <a:r>
              <a:rPr lang="en-US" dirty="0"/>
              <a:t>Routers in the Internet must route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F26B3720-A1C5-974D-0BAB-520BE5C1EBE4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47352521-C70C-6981-D99D-3F78AC1B7D1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939E30F9-7B25-8D95-EFA8-1184DCC0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71228F9E-6EFA-95FB-B273-8B7F23B73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4CC3F68A-D6DA-2D01-1659-4CB49A6B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72755AE-AD75-8EC1-55DD-2E82C427BEAD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0DC76FC-106C-2A82-331F-6B99E8B4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DB24C0-BE0A-AD71-3C94-996409DFD05B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0D151D-F288-166F-4420-DB5CC1523953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8EEBE4-5A61-AA17-4B76-A2DF315F31CF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284562" cy="405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DFA80-EA9E-4AC5-8D4B-B8EC3FB87CB9}"/>
              </a:ext>
            </a:extLst>
          </p:cNvPr>
          <p:cNvSpPr txBox="1"/>
          <p:nvPr/>
        </p:nvSpPr>
        <p:spPr>
          <a:xfrm rot="20320526">
            <a:off x="11473567" y="490676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Agg</a:t>
            </a:r>
            <a:r>
              <a:rPr lang="en-US" dirty="0">
                <a:latin typeface="Helvetica" pitchFamily="2" charset="0"/>
              </a:rPr>
              <a:t>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DD4E9B-1D21-1C8A-3686-9F38BD607354}"/>
              </a:ext>
            </a:extLst>
          </p:cNvPr>
          <p:cNvCxnSpPr>
            <a:cxnSpLocks/>
          </p:cNvCxnSpPr>
          <p:nvPr/>
        </p:nvCxnSpPr>
        <p:spPr>
          <a:xfrm>
            <a:off x="10355551" y="1647789"/>
            <a:ext cx="1088418" cy="223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298BF1-1C7B-1AB9-6B83-F545D9112511}"/>
              </a:ext>
            </a:extLst>
          </p:cNvPr>
          <p:cNvSpPr txBox="1"/>
          <p:nvPr/>
        </p:nvSpPr>
        <p:spPr>
          <a:xfrm rot="827045">
            <a:off x="10397120" y="1191430"/>
            <a:ext cx="174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  <a:r>
              <a:rPr lang="en-US" dirty="0">
                <a:latin typeface="Helvetica" pitchFamily="2" charset="0"/>
              </a:rPr>
              <a:t> route </a:t>
            </a:r>
          </a:p>
          <a:p>
            <a:pPr algn="l"/>
            <a:r>
              <a:rPr lang="en-US" dirty="0">
                <a:latin typeface="Helvetica" pitchFamily="2" charset="0"/>
              </a:rPr>
              <a:t>(longer prefix)</a:t>
            </a:r>
          </a:p>
        </p:txBody>
      </p:sp>
    </p:spTree>
    <p:extLst>
      <p:ext uri="{BB962C8B-B14F-4D97-AF65-F5344CB8AC3E}">
        <p14:creationId xmlns:p14="http://schemas.microsoft.com/office/powerpoint/2010/main" val="20658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28378-2B73-5E40-A9B0-575104D2D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Datagram Format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BFEE-6F90-8E4E-9D9B-F4D2B9533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032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4">
            <a:extLst>
              <a:ext uri="{FF2B5EF4-FFF2-40B4-BE49-F238E27FC236}">
                <a16:creationId xmlns:a16="http://schemas.microsoft.com/office/drawing/2014/main" id="{8263103A-1A80-384B-BF92-732A2F0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57BBD6-A7FA-2F4F-A450-92163D967398}" type="slidenum">
              <a:rPr lang="en-US" altLang="en-US" sz="1400">
                <a:latin typeface="Helvetica" pitchFamily="2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400">
              <a:latin typeface="Helvetica" pitchFamily="2" charset="0"/>
            </a:endParaRPr>
          </a:p>
        </p:txBody>
      </p:sp>
      <p:sp>
        <p:nvSpPr>
          <p:cNvPr id="60423" name="Rectangle 5">
            <a:extLst>
              <a:ext uri="{FF2B5EF4-FFF2-40B4-BE49-F238E27FC236}">
                <a16:creationId xmlns:a16="http://schemas.microsoft.com/office/drawing/2014/main" id="{F04523EB-739E-2E49-A4AC-200B947A1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8350" y="1484314"/>
            <a:ext cx="3951288" cy="4805363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4" name="Text Box 6">
            <a:extLst>
              <a:ext uri="{FF2B5EF4-FFF2-40B4-BE49-F238E27FC236}">
                <a16:creationId xmlns:a16="http://schemas.microsoft.com/office/drawing/2014/main" id="{0128271D-4D08-0540-B17D-7CF410AA6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5488" y="1549401"/>
            <a:ext cx="5048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ver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25" name="Text Box 7">
            <a:extLst>
              <a:ext uri="{FF2B5EF4-FFF2-40B4-BE49-F238E27FC236}">
                <a16:creationId xmlns:a16="http://schemas.microsoft.com/office/drawing/2014/main" id="{9E7757B3-54EA-8243-B226-17C8272C2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213" y="1611314"/>
            <a:ext cx="8128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</a:t>
            </a:r>
          </a:p>
        </p:txBody>
      </p:sp>
      <p:sp>
        <p:nvSpPr>
          <p:cNvPr id="60426" name="Line 8">
            <a:extLst>
              <a:ext uri="{FF2B5EF4-FFF2-40B4-BE49-F238E27FC236}">
                <a16:creationId xmlns:a16="http://schemas.microsoft.com/office/drawing/2014/main" id="{A4E2A84C-3C7E-4D4E-BCE8-4B964E500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1050" y="2001839"/>
            <a:ext cx="3946525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7" name="Line 9">
            <a:extLst>
              <a:ext uri="{FF2B5EF4-FFF2-40B4-BE49-F238E27FC236}">
                <a16:creationId xmlns:a16="http://schemas.microsoft.com/office/drawing/2014/main" id="{BADA1EAA-BB6E-3547-92C2-B5C363DDF9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14938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8" name="Text Box 10">
            <a:extLst>
              <a:ext uri="{FF2B5EF4-FFF2-40B4-BE49-F238E27FC236}">
                <a16:creationId xmlns:a16="http://schemas.microsoft.com/office/drawing/2014/main" id="{448D70B8-BCF3-274F-BDA6-CA97469020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0600" y="968376"/>
            <a:ext cx="86360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32 bits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60429" name="Line 11">
            <a:extLst>
              <a:ext uri="{FF2B5EF4-FFF2-40B4-BE49-F238E27FC236}">
                <a16:creationId xmlns:a16="http://schemas.microsoft.com/office/drawing/2014/main" id="{155F0956-6F89-A240-8E69-216CCABFC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73900" y="1209676"/>
            <a:ext cx="1427163" cy="47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0" name="Line 12">
            <a:extLst>
              <a:ext uri="{FF2B5EF4-FFF2-40B4-BE49-F238E27FC236}">
                <a16:creationId xmlns:a16="http://schemas.microsoft.com/office/drawing/2014/main" id="{2E5F929C-749D-B740-B063-547D20C8A7AB}"/>
              </a:ext>
            </a:extLst>
          </p:cNvPr>
          <p:cNvSpPr>
            <a:spLocks noChangeShapeType="1"/>
          </p:cNvSpPr>
          <p:nvPr/>
        </p:nvSpPr>
        <p:spPr bwMode="auto">
          <a:xfrm rot="10800000">
            <a:off x="4565650" y="1220789"/>
            <a:ext cx="13414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1" name="Text Box 13">
            <a:extLst>
              <a:ext uri="{FF2B5EF4-FFF2-40B4-BE49-F238E27FC236}">
                <a16:creationId xmlns:a16="http://schemas.microsoft.com/office/drawing/2014/main" id="{E7635395-8777-2F4F-A32A-E9887916F2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7513" y="4623122"/>
            <a:ext cx="2195513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data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(variable length,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typically a TCP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or UDP segment)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2" name="Text Box 14">
            <a:extLst>
              <a:ext uri="{FF2B5EF4-FFF2-40B4-BE49-F238E27FC236}">
                <a16:creationId xmlns:a16="http://schemas.microsoft.com/office/drawing/2014/main" id="{5B4A47DB-5D71-2E4A-A180-2F478DA862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7388" y="2095501"/>
            <a:ext cx="2152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16-bit identifier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33" name="Line 15">
            <a:extLst>
              <a:ext uri="{FF2B5EF4-FFF2-40B4-BE49-F238E27FC236}">
                <a16:creationId xmlns:a16="http://schemas.microsoft.com/office/drawing/2014/main" id="{778987F2-5E09-9243-840A-B5067B17C8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5004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4" name="Line 16">
            <a:extLst>
              <a:ext uri="{FF2B5EF4-FFF2-40B4-BE49-F238E27FC236}">
                <a16:creationId xmlns:a16="http://schemas.microsoft.com/office/drawing/2014/main" id="{FF138724-A997-B440-8253-35FEACD62A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39766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35" name="Text Box 17">
            <a:extLst>
              <a:ext uri="{FF2B5EF4-FFF2-40B4-BE49-F238E27FC236}">
                <a16:creationId xmlns:a16="http://schemas.microsoft.com/office/drawing/2014/main" id="{150BCF13-1A42-E147-BFA3-6C6AFEF7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63801"/>
            <a:ext cx="1276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checksum</a:t>
            </a:r>
          </a:p>
        </p:txBody>
      </p:sp>
      <p:sp>
        <p:nvSpPr>
          <p:cNvPr id="60436" name="Text Box 18">
            <a:extLst>
              <a:ext uri="{FF2B5EF4-FFF2-40B4-BE49-F238E27FC236}">
                <a16:creationId xmlns:a16="http://schemas.microsoft.com/office/drawing/2014/main" id="{7EB07A6E-EE62-E945-80DE-4245AB51B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9625" y="2435226"/>
            <a:ext cx="8778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time to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live</a:t>
            </a:r>
          </a:p>
        </p:txBody>
      </p:sp>
      <p:sp>
        <p:nvSpPr>
          <p:cNvPr id="60437" name="Text Box 19">
            <a:extLst>
              <a:ext uri="{FF2B5EF4-FFF2-40B4-BE49-F238E27FC236}">
                <a16:creationId xmlns:a16="http://schemas.microsoft.com/office/drawing/2014/main" id="{BEF7E058-D27C-5540-A33D-9EFA9BD7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6363" y="3114676"/>
            <a:ext cx="2668588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source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38" name="Text Box 20">
            <a:extLst>
              <a:ext uri="{FF2B5EF4-FFF2-40B4-BE49-F238E27FC236}">
                <a16:creationId xmlns:a16="http://schemas.microsoft.com/office/drawing/2014/main" id="{6AACD723-CCAE-DB43-8830-4AE3344AF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0" y="863601"/>
            <a:ext cx="20907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IP protocol version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number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39" name="Text Box 21">
            <a:extLst>
              <a:ext uri="{FF2B5EF4-FFF2-40B4-BE49-F238E27FC236}">
                <a16:creationId xmlns:a16="http://schemas.microsoft.com/office/drawing/2014/main" id="{440B47E6-86F5-4242-842D-41BBD510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0457" y="1420020"/>
            <a:ext cx="15954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header length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(bytes)</a:t>
            </a:r>
            <a:endParaRPr lang="en-US" altLang="en-US" sz="1000" dirty="0">
              <a:latin typeface="Helvetica" pitchFamily="2" charset="0"/>
            </a:endParaRPr>
          </a:p>
        </p:txBody>
      </p:sp>
      <p:sp>
        <p:nvSpPr>
          <p:cNvPr id="60440" name="Text Box 22">
            <a:extLst>
              <a:ext uri="{FF2B5EF4-FFF2-40B4-BE49-F238E27FC236}">
                <a16:creationId xmlns:a16="http://schemas.microsoft.com/office/drawing/2014/main" id="{06073876-7F56-6F44-B1AF-F16619186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411414"/>
            <a:ext cx="1928813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max number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remaining hops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(decremented at 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each router)</a:t>
            </a:r>
          </a:p>
        </p:txBody>
      </p:sp>
      <p:sp>
        <p:nvSpPr>
          <p:cNvPr id="60441" name="Line 23">
            <a:extLst>
              <a:ext uri="{FF2B5EF4-FFF2-40B4-BE49-F238E27FC236}">
                <a16:creationId xmlns:a16="http://schemas.microsoft.com/office/drawing/2014/main" id="{A5ABE833-6A8D-624D-937E-1475F33CE1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76713" y="1189039"/>
            <a:ext cx="528638" cy="46196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2" name="Line 24">
            <a:extLst>
              <a:ext uri="{FF2B5EF4-FFF2-40B4-BE49-F238E27FC236}">
                <a16:creationId xmlns:a16="http://schemas.microsoft.com/office/drawing/2014/main" id="{C8FD2C11-2C70-1643-8547-E16CAB98A8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98900" y="1727202"/>
            <a:ext cx="1247775" cy="5715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3" name="Text Box 25">
            <a:extLst>
              <a:ext uri="{FF2B5EF4-FFF2-40B4-BE49-F238E27FC236}">
                <a16:creationId xmlns:a16="http://schemas.microsoft.com/office/drawing/2014/main" id="{AAA91323-EFE7-CE47-A985-2CE3C15CD5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665" y="1808162"/>
            <a:ext cx="165893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for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fragmentation/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reassembly</a:t>
            </a:r>
          </a:p>
        </p:txBody>
      </p:sp>
      <p:sp>
        <p:nvSpPr>
          <p:cNvPr id="60444" name="Text Box 26">
            <a:extLst>
              <a:ext uri="{FF2B5EF4-FFF2-40B4-BE49-F238E27FC236}">
                <a16:creationId xmlns:a16="http://schemas.microsoft.com/office/drawing/2014/main" id="{3254C30C-7A63-094D-9BE5-EA841EA03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2731" y="741360"/>
            <a:ext cx="16589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total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length (bytes)</a:t>
            </a:r>
          </a:p>
        </p:txBody>
      </p:sp>
      <p:sp>
        <p:nvSpPr>
          <p:cNvPr id="60445" name="Text Box 27">
            <a:extLst>
              <a:ext uri="{FF2B5EF4-FFF2-40B4-BE49-F238E27FC236}">
                <a16:creationId xmlns:a16="http://schemas.microsoft.com/office/drawing/2014/main" id="{858F2BB1-87AF-604A-AD97-86B3AA5D9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124" y="3687764"/>
            <a:ext cx="344348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 layer protocol to deliver payload to, e.g., TCP, UDP</a:t>
            </a:r>
          </a:p>
        </p:txBody>
      </p:sp>
      <p:sp>
        <p:nvSpPr>
          <p:cNvPr id="60446" name="Line 28">
            <a:extLst>
              <a:ext uri="{FF2B5EF4-FFF2-40B4-BE49-F238E27FC236}">
                <a16:creationId xmlns:a16="http://schemas.microsoft.com/office/drawing/2014/main" id="{ECB1BAAB-7B0C-A34F-B78C-914CE2D4B0E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19588" y="2732089"/>
            <a:ext cx="1466850" cy="11239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7" name="Line 29">
            <a:extLst>
              <a:ext uri="{FF2B5EF4-FFF2-40B4-BE49-F238E27FC236}">
                <a16:creationId xmlns:a16="http://schemas.microsoft.com/office/drawing/2014/main" id="{A55655B8-0D62-2E43-8ED1-D9A471CF75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2246313"/>
            <a:ext cx="2005013" cy="225391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8" name="Line 30">
            <a:extLst>
              <a:ext uri="{FF2B5EF4-FFF2-40B4-BE49-F238E27FC236}">
                <a16:creationId xmlns:a16="http://schemas.microsoft.com/office/drawing/2014/main" id="{02C1ABD7-D5D0-D24D-9B18-ECF4225196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81987" y="1183471"/>
            <a:ext cx="899318" cy="605643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49" name="Text Box 31">
            <a:extLst>
              <a:ext uri="{FF2B5EF4-FFF2-40B4-BE49-F238E27FC236}">
                <a16:creationId xmlns:a16="http://schemas.microsoft.com/office/drawing/2014/main" id="{D53A45ED-6CAC-374F-B427-F67D0D899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2098" y="1444626"/>
            <a:ext cx="51809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hdr</a:t>
            </a:r>
            <a:endParaRPr lang="en-US" altLang="en-US" sz="18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Helvetica" pitchFamily="2" charset="0"/>
              </a:rPr>
              <a:t>len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0" name="Text Box 32">
            <a:extLst>
              <a:ext uri="{FF2B5EF4-FFF2-40B4-BE49-F238E27FC236}">
                <a16:creationId xmlns:a16="http://schemas.microsoft.com/office/drawing/2014/main" id="{9CC99280-54B5-354A-ACDF-6242BECA3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450" y="1435101"/>
            <a:ext cx="91598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type of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service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51" name="Line 33">
            <a:extLst>
              <a:ext uri="{FF2B5EF4-FFF2-40B4-BE49-F238E27FC236}">
                <a16:creationId xmlns:a16="http://schemas.microsoft.com/office/drawing/2014/main" id="{5DE47091-B186-5F44-91CB-A9FD11C4D0E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635625" y="1489076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2" name="Line 34">
            <a:extLst>
              <a:ext uri="{FF2B5EF4-FFF2-40B4-BE49-F238E27FC236}">
                <a16:creationId xmlns:a16="http://schemas.microsoft.com/office/drawing/2014/main" id="{6388655D-0ED1-4841-B576-DDD67AFE44C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1263" y="1498601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3" name="Text Box 35">
            <a:extLst>
              <a:ext uri="{FF2B5EF4-FFF2-40B4-BE49-F238E27FC236}">
                <a16:creationId xmlns:a16="http://schemas.microsoft.com/office/drawing/2014/main" id="{6C6F6669-0C43-ED41-ADA0-F169D0CC6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037" y="1627187"/>
            <a:ext cx="24288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Bits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traffic differentiation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e.g., audio, web, bulk </a:t>
            </a:r>
          </a:p>
        </p:txBody>
      </p:sp>
      <p:sp>
        <p:nvSpPr>
          <p:cNvPr id="60454" name="Line 36">
            <a:extLst>
              <a:ext uri="{FF2B5EF4-FFF2-40B4-BE49-F238E27FC236}">
                <a16:creationId xmlns:a16="http://schemas.microsoft.com/office/drawing/2014/main" id="{B8543512-EBAE-164A-9447-9241FE53A3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1908" y="1760539"/>
            <a:ext cx="3205956" cy="460374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5" name="Line 37">
            <a:extLst>
              <a:ext uri="{FF2B5EF4-FFF2-40B4-BE49-F238E27FC236}">
                <a16:creationId xmlns:a16="http://schemas.microsoft.com/office/drawing/2014/main" id="{D8A07C3F-A20E-CE4D-A303-DDE23AB1326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00818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6" name="Text Box 38">
            <a:extLst>
              <a:ext uri="{FF2B5EF4-FFF2-40B4-BE49-F238E27FC236}">
                <a16:creationId xmlns:a16="http://schemas.microsoft.com/office/drawing/2014/main" id="{7BCA637A-EF30-EA4A-AECF-BEBD2BB1C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2559" y="2080338"/>
            <a:ext cx="771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flags</a:t>
            </a:r>
            <a:endParaRPr lang="en-US" altLang="en-US" sz="2000" dirty="0">
              <a:latin typeface="Helvetica" pitchFamily="2" charset="0"/>
            </a:endParaRPr>
          </a:p>
        </p:txBody>
      </p:sp>
      <p:sp>
        <p:nvSpPr>
          <p:cNvPr id="60457" name="Line 39">
            <a:extLst>
              <a:ext uri="{FF2B5EF4-FFF2-40B4-BE49-F238E27FC236}">
                <a16:creationId xmlns:a16="http://schemas.microsoft.com/office/drawing/2014/main" id="{9E23B0F7-94D1-9B49-BA65-3C32D03D385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1875" y="199866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58" name="Text Box 40">
            <a:extLst>
              <a:ext uri="{FF2B5EF4-FFF2-40B4-BE49-F238E27FC236}">
                <a16:creationId xmlns:a16="http://schemas.microsoft.com/office/drawing/2014/main" id="{F936F301-4497-9B4C-B165-4550E63D5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563" y="1952626"/>
            <a:ext cx="14287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fragment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 offset</a:t>
            </a:r>
            <a:endParaRPr lang="en-US" altLang="en-US" sz="2000">
              <a:latin typeface="Helvetica" pitchFamily="2" charset="0"/>
            </a:endParaRPr>
          </a:p>
        </p:txBody>
      </p:sp>
      <p:sp>
        <p:nvSpPr>
          <p:cNvPr id="60459" name="Line 41">
            <a:extLst>
              <a:ext uri="{FF2B5EF4-FFF2-40B4-BE49-F238E27FC236}">
                <a16:creationId xmlns:a16="http://schemas.microsoft.com/office/drawing/2014/main" id="{670581D3-5C26-5E48-87F3-E173A192F8D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262938" y="2141539"/>
            <a:ext cx="657225" cy="11430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0" name="Line 42">
            <a:extLst>
              <a:ext uri="{FF2B5EF4-FFF2-40B4-BE49-F238E27FC236}">
                <a16:creationId xmlns:a16="http://schemas.microsoft.com/office/drawing/2014/main" id="{38E56B3A-183F-784B-9524-1EF99A93E2D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6513" y="2255839"/>
            <a:ext cx="2514600" cy="5715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1" name="Line 43">
            <a:extLst>
              <a:ext uri="{FF2B5EF4-FFF2-40B4-BE49-F238E27FC236}">
                <a16:creationId xmlns:a16="http://schemas.microsoft.com/office/drawing/2014/main" id="{8A347B1A-AD2A-E74E-8A41-A48A3F09B4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250983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2" name="Line 44">
            <a:extLst>
              <a:ext uri="{FF2B5EF4-FFF2-40B4-BE49-F238E27FC236}">
                <a16:creationId xmlns:a16="http://schemas.microsoft.com/office/drawing/2014/main" id="{5110F0CE-A48B-B949-9B88-F1D1F038B26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530975" y="2513014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3" name="Line 45">
            <a:extLst>
              <a:ext uri="{FF2B5EF4-FFF2-40B4-BE49-F238E27FC236}">
                <a16:creationId xmlns:a16="http://schemas.microsoft.com/office/drawing/2014/main" id="{1E214237-9717-F446-A93E-90D434BD64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5650" y="3024189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4" name="Text Box 46">
            <a:extLst>
              <a:ext uri="{FF2B5EF4-FFF2-40B4-BE49-F238E27FC236}">
                <a16:creationId xmlns:a16="http://schemas.microsoft.com/office/drawing/2014/main" id="{6B39EC7D-A6AB-F341-81C9-94ADCC7AE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759" y="2425701"/>
            <a:ext cx="106952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upper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 protocol</a:t>
            </a:r>
          </a:p>
        </p:txBody>
      </p:sp>
      <p:sp>
        <p:nvSpPr>
          <p:cNvPr id="60465" name="Line 47">
            <a:extLst>
              <a:ext uri="{FF2B5EF4-FFF2-40B4-BE49-F238E27FC236}">
                <a16:creationId xmlns:a16="http://schemas.microsoft.com/office/drawing/2014/main" id="{EAD15A7B-F7A9-364A-8C6A-05445C052B5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578475" y="2522539"/>
            <a:ext cx="0" cy="5064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6" name="Line 48">
            <a:extLst>
              <a:ext uri="{FF2B5EF4-FFF2-40B4-BE49-F238E27FC236}">
                <a16:creationId xmlns:a16="http://schemas.microsoft.com/office/drawing/2014/main" id="{DA740DEA-3EDF-6543-9B3E-500609A54039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0538" y="2698751"/>
            <a:ext cx="552450" cy="90488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7" name="Text Box 49">
            <a:extLst>
              <a:ext uri="{FF2B5EF4-FFF2-40B4-BE49-F238E27FC236}">
                <a16:creationId xmlns:a16="http://schemas.microsoft.com/office/drawing/2014/main" id="{6AE0A41B-FB0B-E247-AADC-032A38C0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6500" y="3552826"/>
            <a:ext cx="30924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32-bit destination IP address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68" name="Line 50">
            <a:extLst>
              <a:ext uri="{FF2B5EF4-FFF2-40B4-BE49-F238E27FC236}">
                <a16:creationId xmlns:a16="http://schemas.microsoft.com/office/drawing/2014/main" id="{5C15D531-2612-9E47-ADE7-361C1F2EA02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4700" y="4424364"/>
            <a:ext cx="39512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69" name="Text Box 51">
            <a:extLst>
              <a:ext uri="{FF2B5EF4-FFF2-40B4-BE49-F238E27FC236}">
                <a16:creationId xmlns:a16="http://schemas.microsoft.com/office/drawing/2014/main" id="{45700278-0902-DC40-8656-2F6B1AD2D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45150" y="4019551"/>
            <a:ext cx="174942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Options (if any)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60470" name="Text Box 52">
            <a:extLst>
              <a:ext uri="{FF2B5EF4-FFF2-40B4-BE49-F238E27FC236}">
                <a16:creationId xmlns:a16="http://schemas.microsoft.com/office/drawing/2014/main" id="{54136BE8-8FDA-674E-90C2-D7C4AB1AF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7044" y="3886995"/>
            <a:ext cx="267733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E.g. timestamp,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record the route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taken, specify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list of routers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to visit (“source routing”)</a:t>
            </a:r>
          </a:p>
        </p:txBody>
      </p:sp>
      <p:sp>
        <p:nvSpPr>
          <p:cNvPr id="60471" name="Line 53">
            <a:extLst>
              <a:ext uri="{FF2B5EF4-FFF2-40B4-BE49-F238E27FC236}">
                <a16:creationId xmlns:a16="http://schemas.microsoft.com/office/drawing/2014/main" id="{2CB6DD8D-BF97-EF41-B2C8-BABBBF83A8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67663" y="4208464"/>
            <a:ext cx="819150" cy="9525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421" name="Rectangle 54">
            <a:extLst>
              <a:ext uri="{FF2B5EF4-FFF2-40B4-BE49-F238E27FC236}">
                <a16:creationId xmlns:a16="http://schemas.microsoft.com/office/drawing/2014/main" id="{21C30264-D15D-1841-A360-A9F336B8A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349" y="4598192"/>
            <a:ext cx="3649773" cy="2141538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Wingdings" pitchFamily="2" charset="2"/>
              <a:buNone/>
            </a:pPr>
            <a:r>
              <a:rPr lang="en-US" altLang="en-US" sz="2000" u="sng" dirty="0">
                <a:latin typeface="Helvetica" pitchFamily="2" charset="0"/>
              </a:rPr>
              <a:t>How much header overhead?</a:t>
            </a:r>
            <a:endParaRPr lang="en-US" altLang="en-US" sz="2000" dirty="0">
              <a:latin typeface="Helvetica" pitchFamily="2" charset="0"/>
            </a:endParaRP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(default) 20 bytes of TCP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(default) 20 bytes of IP</a:t>
            </a:r>
          </a:p>
          <a:p>
            <a:pPr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= 40 bytes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542D661-4618-3746-B7CC-365235C4C900}"/>
              </a:ext>
            </a:extLst>
          </p:cNvPr>
          <p:cNvGrpSpPr/>
          <p:nvPr/>
        </p:nvGrpSpPr>
        <p:grpSpPr>
          <a:xfrm>
            <a:off x="410901" y="261971"/>
            <a:ext cx="1175806" cy="1009935"/>
            <a:chOff x="9422462" y="2142976"/>
            <a:chExt cx="1175806" cy="100993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A6BC25D0-987D-0B4E-A3E4-C6C91EBD865C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9E93E1E-912A-E242-9261-282A7F0D1543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7169AC61-A5DA-BC42-B0D9-93CFA2384311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1FA6F832-B5A0-A546-95A8-866B7D8FC682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895B9891-D672-F840-9EA0-E418BA219C15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708DC50-1ADA-124B-BBC7-C09539C7EEE2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5B72F55-3402-3640-83BF-95AFAF702485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589BDFA-2916-A841-BBB3-F41494662594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C428C4C9-F1A6-904D-9E35-73E5AB1BDABA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CFE892D-2890-8E4E-B8B6-D349A0A0CF06}"/>
              </a:ext>
            </a:extLst>
          </p:cNvPr>
          <p:cNvCxnSpPr/>
          <p:nvPr/>
        </p:nvCxnSpPr>
        <p:spPr>
          <a:xfrm>
            <a:off x="1682496" y="968376"/>
            <a:ext cx="2637092" cy="5387974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10C14A-7770-1F4F-89FE-203E6B4A7CF6}"/>
              </a:ext>
            </a:extLst>
          </p:cNvPr>
          <p:cNvCxnSpPr>
            <a:cxnSpLocks/>
          </p:cNvCxnSpPr>
          <p:nvPr/>
        </p:nvCxnSpPr>
        <p:spPr>
          <a:xfrm>
            <a:off x="1661859" y="606425"/>
            <a:ext cx="6855079" cy="412442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00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4" grpId="0"/>
      <p:bldP spid="60425" grpId="0"/>
      <p:bldP spid="60431" grpId="0"/>
      <p:bldP spid="60432" grpId="0"/>
      <p:bldP spid="60435" grpId="0"/>
      <p:bldP spid="60436" grpId="0"/>
      <p:bldP spid="60437" grpId="0"/>
      <p:bldP spid="60438" grpId="0"/>
      <p:bldP spid="60439" grpId="0"/>
      <p:bldP spid="60440" grpId="0"/>
      <p:bldP spid="60441" grpId="0" animBg="1"/>
      <p:bldP spid="60442" grpId="0" animBg="1"/>
      <p:bldP spid="60443" grpId="0"/>
      <p:bldP spid="60444" grpId="0"/>
      <p:bldP spid="60445" grpId="0"/>
      <p:bldP spid="60446" grpId="0" animBg="1"/>
      <p:bldP spid="60447" grpId="0" animBg="1"/>
      <p:bldP spid="60448" grpId="0" animBg="1"/>
      <p:bldP spid="60449" grpId="0"/>
      <p:bldP spid="60450" grpId="0"/>
      <p:bldP spid="60453" grpId="0"/>
      <p:bldP spid="60454" grpId="0" animBg="1"/>
      <p:bldP spid="60456" grpId="0"/>
      <p:bldP spid="60458" grpId="0"/>
      <p:bldP spid="60459" grpId="0" animBg="1"/>
      <p:bldP spid="60460" grpId="0" animBg="1"/>
      <p:bldP spid="60464" grpId="0"/>
      <p:bldP spid="60466" grpId="0" animBg="1"/>
      <p:bldP spid="60467" grpId="0"/>
      <p:bldP spid="60469" grpId="0"/>
      <p:bldP spid="60470" grpId="0"/>
      <p:bldP spid="60471" grpId="0" animBg="1"/>
      <p:bldP spid="604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67476A-6617-4642-8782-CCD53B50CDC2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is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all about 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D9563F-6D28-6E42-8364-71DB169327B8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B437AA-D2F6-054E-B446-35C5140CAD43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3B7A0B-2F48-1D4D-AD64-7E8DAAE2B58D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832457B5-D864-DC4C-860B-A6AC501F182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AFE135E4-D804-B245-84EE-D5BCD75CB09C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C667A67B-C860-204F-ADDE-FA8A96874D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2668E5FD-4AA0-AE4E-BC4B-76AFD3CD51F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62D766EB-0245-8F40-A424-9691D9764645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C3C34CE-05CB-0C48-8AB7-37F375CC1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8B1AE7F0-F268-6C42-AE6C-A76CFB1A5E7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7515EBB9-D4DA-4449-AED4-21A6612939E1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C19CC4-B819-7D42-A208-F315FF3D100A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F06135-B71A-8E43-9157-24CE8BBB3A42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590906-5398-DB4D-8346-B679E56F2192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7344FD6-4597-EC4F-8C11-20CCF7393910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925C58-5C30-C54B-9D76-4596A8F6DB0E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 &amp; IPv6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C0E844DD-B07F-4F44-857A-5FE361DCD9EA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635B3576-D6F8-384A-BF23-0A1B00B80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E327FC03-E45B-2048-BFDF-4848DCF8E68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FF3FDD08-2AF8-7F4D-A0FD-DE557EB954B6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9A103F8D-5B2A-C244-9BB8-F7313F14F8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8DA6AC0D-76C0-C94F-9F0D-30F19B43047F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871D1CD-2B30-D04C-892D-E13B2AAE1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187A2B-4A5C-6A4A-8DFA-256195C5386B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EBE8C051-0090-0847-9555-29F2B641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6F3A8D63-6C91-2F4B-B2C8-72B006B9D9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5C57F36D-3DFF-4940-B59D-623B5FA62494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047366-6C1F-6447-B6CE-185A7B111E67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1070312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69B-18E1-8346-B4AC-2A34BE203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/>
              <a:t>Support Protocols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3A739-7BCE-624D-A520-C18194BE8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00" y="1625600"/>
            <a:ext cx="10998200" cy="5067300"/>
          </a:xfrm>
        </p:spPr>
        <p:txBody>
          <a:bodyPr>
            <a:normAutofit/>
          </a:bodyPr>
          <a:lstStyle/>
          <a:p>
            <a:r>
              <a:rPr lang="en-US" dirty="0"/>
              <a:t>Many </a:t>
            </a:r>
            <a:r>
              <a:rPr lang="en-US" dirty="0">
                <a:solidFill>
                  <a:srgbClr val="C00000"/>
                </a:solidFill>
              </a:rPr>
              <a:t>support protocols and mechanisms </a:t>
            </a:r>
            <a:r>
              <a:rPr lang="en-US" dirty="0"/>
              <a:t>for the network layer</a:t>
            </a:r>
          </a:p>
          <a:p>
            <a:pPr lvl="1"/>
            <a:r>
              <a:rPr lang="en-US" dirty="0"/>
              <a:t>Protocols: DHCP, </a:t>
            </a:r>
            <a:r>
              <a:rPr lang="en-US" dirty="0">
                <a:solidFill>
                  <a:srgbClr val="C00000"/>
                </a:solidFill>
              </a:rPr>
              <a:t>ICMP</a:t>
            </a:r>
            <a:r>
              <a:rPr lang="en-US" dirty="0"/>
              <a:t>, ARP, IPv6, …</a:t>
            </a:r>
          </a:p>
          <a:p>
            <a:pPr lvl="1"/>
            <a:r>
              <a:rPr lang="en-US" dirty="0"/>
              <a:t>Mechanisms: </a:t>
            </a:r>
            <a:r>
              <a:rPr lang="en-US" dirty="0">
                <a:solidFill>
                  <a:srgbClr val="C00000"/>
                </a:solidFill>
              </a:rPr>
              <a:t>NAT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of these protocols use an IP header underneath their own header (ICMP) or replace the IP header with their own (ARP)</a:t>
            </a:r>
          </a:p>
          <a:p>
            <a:pPr lvl="1"/>
            <a:r>
              <a:rPr lang="en-US" dirty="0"/>
              <a:t>But these shouldn’t be construed as transport/network protocols</a:t>
            </a:r>
          </a:p>
          <a:p>
            <a:pPr lvl="1"/>
            <a:r>
              <a:rPr lang="en-US" dirty="0"/>
              <a:t>They are fundamental to supporting IP/network layer functionality</a:t>
            </a:r>
          </a:p>
          <a:p>
            <a:pPr lvl="1"/>
            <a:r>
              <a:rPr lang="en-US" dirty="0"/>
              <a:t>More appropriately discussed as support protocols for the network layer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4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9C72C-B983-8C43-B76D-AD3A1E16D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 (ICMP)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C93F7-9A97-F14C-A53C-42FEA338E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385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645B9-5116-9743-AFDA-D6C3DA88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Control Message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EF0F-886E-7C44-93AD-3D3BAA8B7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</a:t>
            </a:r>
            <a:r>
              <a:rPr lang="en-US" dirty="0">
                <a:solidFill>
                  <a:srgbClr val="C00000"/>
                </a:solidFill>
              </a:rPr>
              <a:t>troubleshooting</a:t>
            </a:r>
            <a:r>
              <a:rPr lang="en-US" dirty="0"/>
              <a:t> and diagnostics</a:t>
            </a:r>
          </a:p>
          <a:p>
            <a:endParaRPr lang="en-US" dirty="0"/>
          </a:p>
          <a:p>
            <a:r>
              <a:rPr lang="en-US" dirty="0"/>
              <a:t>Works over IP: </a:t>
            </a:r>
            <a:r>
              <a:rPr lang="en-US" dirty="0">
                <a:solidFill>
                  <a:srgbClr val="C00000"/>
                </a:solidFill>
              </a:rPr>
              <a:t>unreliable delivery </a:t>
            </a:r>
            <a:r>
              <a:rPr lang="en-US" dirty="0"/>
              <a:t>of packets</a:t>
            </a:r>
          </a:p>
          <a:p>
            <a:endParaRPr lang="en-US" dirty="0"/>
          </a:p>
          <a:p>
            <a:r>
              <a:rPr lang="en-US" dirty="0"/>
              <a:t>Some functions of ICMP:</a:t>
            </a:r>
          </a:p>
          <a:p>
            <a:pPr lvl="1"/>
            <a:r>
              <a:rPr lang="en-US" altLang="en-US" dirty="0"/>
              <a:t>Determine reachability and network errors</a:t>
            </a:r>
          </a:p>
          <a:p>
            <a:pPr lvl="1"/>
            <a:r>
              <a:rPr lang="en-US" altLang="en-US" dirty="0"/>
              <a:t>Specify that packets have been in the network for too long</a:t>
            </a:r>
          </a:p>
        </p:txBody>
      </p:sp>
    </p:spTree>
    <p:extLst>
      <p:ext uri="{BB962C8B-B14F-4D97-AF65-F5344CB8AC3E}">
        <p14:creationId xmlns:p14="http://schemas.microsoft.com/office/powerpoint/2010/main" val="25367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>
            <a:extLst>
              <a:ext uri="{FF2B5EF4-FFF2-40B4-BE49-F238E27FC236}">
                <a16:creationId xmlns:a16="http://schemas.microsoft.com/office/drawing/2014/main" id="{DE223ED5-E764-334C-8C1C-11F0E2F4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64031E-6A8F-114C-BA2E-8A176AF19DF2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id="{430873D4-0FBC-2C40-A27E-5C7ED8AB2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ICMP message format (informal)</a:t>
            </a:r>
          </a:p>
        </p:txBody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id="{4742F4C8-8A6B-1641-AF3C-548F57516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3276600"/>
            <a:ext cx="7010400" cy="1143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IP header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72709" name="Rectangle 4">
            <a:extLst>
              <a:ext uri="{FF2B5EF4-FFF2-40B4-BE49-F238E27FC236}">
                <a16:creationId xmlns:a16="http://schemas.microsoft.com/office/drawing/2014/main" id="{BBC760E1-C47E-2A44-AF03-25B9BAFA5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036763"/>
            <a:ext cx="7010400" cy="12192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b="1" dirty="0">
                <a:solidFill>
                  <a:schemeClr val="tx2"/>
                </a:solidFill>
                <a:latin typeface="Arial" panose="020B0604020202020204" pitchFamily="34" charset="0"/>
              </a:rPr>
              <a:t>ICMP header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Message </a:t>
            </a:r>
            <a:r>
              <a:rPr lang="en-US" altLang="en-US" sz="2400" dirty="0">
                <a:solidFill>
                  <a:srgbClr val="C00000"/>
                </a:solidFill>
                <a:latin typeface="Arial" panose="020B0604020202020204" pitchFamily="34" charset="0"/>
              </a:rPr>
              <a:t>type</a:t>
            </a:r>
            <a:r>
              <a:rPr lang="en-US" altLang="en-US" sz="2400" dirty="0">
                <a:latin typeface="Arial" panose="020B0604020202020204" pitchFamily="34" charset="0"/>
              </a:rPr>
              <a:t>, Code, Checksum,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ICMP data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9D509F-7868-394B-862A-2B6C1EE2BFEF}"/>
              </a:ext>
            </a:extLst>
          </p:cNvPr>
          <p:cNvSpPr txBox="1"/>
          <p:nvPr/>
        </p:nvSpPr>
        <p:spPr>
          <a:xfrm>
            <a:off x="1600200" y="5372100"/>
            <a:ext cx="956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  <a:hlinkClick r:id="rId3"/>
              </a:rPr>
              <a:t>https://en.wikipedia.org/wiki/Internet_Control_Message_Protocol#Control_messages</a:t>
            </a:r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55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2">
            <a:extLst>
              <a:ext uri="{FF2B5EF4-FFF2-40B4-BE49-F238E27FC236}">
                <a16:creationId xmlns:a16="http://schemas.microsoft.com/office/drawing/2014/main" id="{20EB27CA-B7FF-634B-940F-4008FEC352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 uses of ICMP</a:t>
            </a:r>
          </a:p>
        </p:txBody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id="{3CEFA9CA-8EF9-9549-8759-DA7C20633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998200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Echo request reply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Check remotely if an endpoint is alive and connected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Without</a:t>
            </a:r>
            <a:r>
              <a:rPr lang="en-US" altLang="en-US" dirty="0"/>
              <a:t> running an app remotely or controlling that endpoint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An unreachable destination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Invalid address and/or port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Knowing if packet’s IP time-to-live expired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Example, due to routing loops</a:t>
            </a:r>
          </a:p>
          <a:p>
            <a:pPr lvl="1">
              <a:lnSpc>
                <a:spcPct val="90000"/>
              </a:lnSpc>
            </a:pPr>
            <a:endParaRPr lang="en-US" altLang="en-US" dirty="0"/>
          </a:p>
          <a:p>
            <a:r>
              <a:rPr lang="en-US" altLang="en-US" dirty="0"/>
              <a:t>Look at two tools built using ICMP: </a:t>
            </a:r>
            <a:r>
              <a:rPr lang="en-US" altLang="en-US" dirty="0">
                <a:solidFill>
                  <a:srgbClr val="C00000"/>
                </a:solidFill>
              </a:rPr>
              <a:t>ping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rgbClr val="C00000"/>
                </a:solidFill>
              </a:rPr>
              <a:t>traceroute</a:t>
            </a:r>
          </a:p>
        </p:txBody>
      </p:sp>
    </p:spTree>
    <p:extLst>
      <p:ext uri="{BB962C8B-B14F-4D97-AF65-F5344CB8AC3E}">
        <p14:creationId xmlns:p14="http://schemas.microsoft.com/office/powerpoint/2010/main" val="86861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EFE16-7BAC-974B-A401-E95B40E98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9752C-785C-AF49-94A4-B439ECFEA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Uses ICMP echo request (type=8, code=0) and reply (type=0, code=0)</a:t>
            </a:r>
          </a:p>
          <a:p>
            <a:r>
              <a:rPr lang="en-US" altLang="en-US" dirty="0"/>
              <a:t>Source sends ICMP </a:t>
            </a:r>
            <a:r>
              <a:rPr lang="en-US" altLang="en-US" dirty="0">
                <a:solidFill>
                  <a:srgbClr val="C00000"/>
                </a:solidFill>
              </a:rPr>
              <a:t>echo request</a:t>
            </a:r>
            <a:r>
              <a:rPr lang="en-US" altLang="en-US" dirty="0"/>
              <a:t> message to </a:t>
            </a:r>
            <a:r>
              <a:rPr lang="en-US" altLang="en-US" dirty="0" err="1"/>
              <a:t>dst</a:t>
            </a:r>
            <a:r>
              <a:rPr lang="en-US" altLang="en-US" dirty="0"/>
              <a:t> address</a:t>
            </a:r>
          </a:p>
          <a:p>
            <a:r>
              <a:rPr lang="en-US" altLang="en-US" dirty="0"/>
              <a:t>Destination network stack replies with an ICMP </a:t>
            </a:r>
            <a:r>
              <a:rPr lang="en-US" altLang="en-US" dirty="0">
                <a:solidFill>
                  <a:srgbClr val="C00000"/>
                </a:solidFill>
              </a:rPr>
              <a:t>echo reply</a:t>
            </a:r>
            <a:r>
              <a:rPr lang="en-US" altLang="en-US" dirty="0"/>
              <a:t> message </a:t>
            </a:r>
          </a:p>
          <a:p>
            <a:r>
              <a:rPr lang="en-US" altLang="en-US" dirty="0"/>
              <a:t>Source can calculate round trip time (RTT) of packets</a:t>
            </a:r>
          </a:p>
          <a:p>
            <a:r>
              <a:rPr lang="en-US" altLang="en-US" dirty="0"/>
              <a:t>If no echo reply comes back, then the destination is </a:t>
            </a:r>
            <a:r>
              <a:rPr lang="en-US" altLang="en-US" dirty="0">
                <a:solidFill>
                  <a:srgbClr val="C00000"/>
                </a:solidFill>
              </a:rPr>
              <a:t>unreachable</a:t>
            </a:r>
          </a:p>
          <a:p>
            <a:r>
              <a:rPr lang="en-US" altLang="en-US" dirty="0"/>
              <a:t>Don’t need to have a server program running on the other side</a:t>
            </a:r>
          </a:p>
          <a:p>
            <a:pPr lvl="1"/>
            <a:r>
              <a:rPr lang="en-US" altLang="en-US" dirty="0"/>
              <a:t>In general, the remote endpoint can be completely outside your control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457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0178C6-7198-9F4D-829F-24CC9A118C40}"/>
              </a:ext>
            </a:extLst>
          </p:cNvPr>
          <p:cNvSpPr/>
          <p:nvPr/>
        </p:nvSpPr>
        <p:spPr>
          <a:xfrm>
            <a:off x="8004559" y="27592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8FB399-B3A9-D341-AB9C-90CCCF2A8369}"/>
              </a:ext>
            </a:extLst>
          </p:cNvPr>
          <p:cNvSpPr/>
          <p:nvPr/>
        </p:nvSpPr>
        <p:spPr>
          <a:xfrm>
            <a:off x="7995128" y="85031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21C6EE-29FB-B144-A56B-DEED36B54564}"/>
              </a:ext>
            </a:extLst>
          </p:cNvPr>
          <p:cNvSpPr/>
          <p:nvPr/>
        </p:nvSpPr>
        <p:spPr>
          <a:xfrm>
            <a:off x="7988047" y="15127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A4037-8DF2-7943-863A-5C0EC87C542A}"/>
              </a:ext>
            </a:extLst>
          </p:cNvPr>
          <p:cNvSpPr txBox="1"/>
          <p:nvPr/>
        </p:nvSpPr>
        <p:spPr>
          <a:xfrm>
            <a:off x="537210" y="1512718"/>
            <a:ext cx="59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Fabric goal: Ferry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many packets </a:t>
            </a:r>
            <a:r>
              <a:rPr lang="en-US" dirty="0">
                <a:latin typeface="Helvetica" pitchFamily="2" charset="0"/>
              </a:rPr>
              <a:t>as possible from input to output ports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quickly </a:t>
            </a:r>
            <a:r>
              <a:rPr lang="en-US" dirty="0">
                <a:latin typeface="Helvetica" pitchFamily="2" charset="0"/>
              </a:rPr>
              <a:t>as possible.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2 0.00509 0.04258 0.01041 0.06276 0.02824 C 0.08281 0.04606 0.09961 0.09236 0.12083 0.10648 C 0.14206 0.1206 0.16615 0.11689 0.19023 0.1131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59 0.02384 0.02318 0.04792 0.03646 0.05347 C 0.04974 0.05903 0.06745 0.0493 0.07969 0.03333 C 0.0918 0.01759 0.09089 -0.02662 0.10964 -0.04167 C 0.12839 -0.05648 0.16029 -0.05648 0.19219 -0.0564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-0.00116 0.0293 -0.00232 0.04115 -0.00996 C 0.05313 -0.01736 0.06107 -0.03426 0.07123 -0.04491 C 0.08138 -0.05533 0.09037 -0.07639 0.10208 -0.07315 C 0.1138 -0.06991 0.13281 -0.04283 0.14154 -0.02477 C 0.15026 -0.00695 0.14779 0.02616 0.15469 0.03495 C 0.16146 0.04398 0.17214 0.03611 0.18281 0.02847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2">
            <a:extLst>
              <a:ext uri="{FF2B5EF4-FFF2-40B4-BE49-F238E27FC236}">
                <a16:creationId xmlns:a16="http://schemas.microsoft.com/office/drawing/2014/main" id="{E90DC711-C3C3-3D4C-872D-10F0C11615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Ping</a:t>
            </a:r>
          </a:p>
        </p:txBody>
      </p:sp>
      <p:sp>
        <p:nvSpPr>
          <p:cNvPr id="82948" name="Line 3">
            <a:extLst>
              <a:ext uri="{FF2B5EF4-FFF2-40B4-BE49-F238E27FC236}">
                <a16:creationId xmlns:a16="http://schemas.microsoft.com/office/drawing/2014/main" id="{1D7D3DBB-FB20-564A-A3C3-9E63BB199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146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4" name="Line 9">
            <a:extLst>
              <a:ext uri="{FF2B5EF4-FFF2-40B4-BE49-F238E27FC236}">
                <a16:creationId xmlns:a16="http://schemas.microsoft.com/office/drawing/2014/main" id="{FF580B23-B99E-B44F-B179-A9242D9E3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28194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5" name="Line 10">
            <a:extLst>
              <a:ext uri="{FF2B5EF4-FFF2-40B4-BE49-F238E27FC236}">
                <a16:creationId xmlns:a16="http://schemas.microsoft.com/office/drawing/2014/main" id="{4E5D4894-B656-8B48-A1EA-C117B867BE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6" name="Line 11">
            <a:extLst>
              <a:ext uri="{FF2B5EF4-FFF2-40B4-BE49-F238E27FC236}">
                <a16:creationId xmlns:a16="http://schemas.microsoft.com/office/drawing/2014/main" id="{15F298F0-417A-6C4F-8586-744ABFF2AC5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7" name="Line 12">
            <a:extLst>
              <a:ext uri="{FF2B5EF4-FFF2-40B4-BE49-F238E27FC236}">
                <a16:creationId xmlns:a16="http://schemas.microsoft.com/office/drawing/2014/main" id="{17D467E8-9547-D24E-84F1-91EF76971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8" name="Line 13">
            <a:extLst>
              <a:ext uri="{FF2B5EF4-FFF2-40B4-BE49-F238E27FC236}">
                <a16:creationId xmlns:a16="http://schemas.microsoft.com/office/drawing/2014/main" id="{8B000FE7-2935-3B4D-BE83-2A27FE51DEE8}"/>
              </a:ext>
            </a:extLst>
          </p:cNvPr>
          <p:cNvSpPr>
            <a:spLocks noChangeShapeType="1"/>
          </p:cNvSpPr>
          <p:nvPr/>
        </p:nvSpPr>
        <p:spPr bwMode="auto">
          <a:xfrm>
            <a:off x="9296400" y="2743200"/>
            <a:ext cx="0" cy="3581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59" name="Text Box 14">
            <a:extLst>
              <a:ext uri="{FF2B5EF4-FFF2-40B4-BE49-F238E27FC236}">
                <a16:creationId xmlns:a16="http://schemas.microsoft.com/office/drawing/2014/main" id="{3B914EBD-2638-2D4B-8C62-EDE9651AF886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53379" y="33639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82960" name="Line 15">
            <a:extLst>
              <a:ext uri="{FF2B5EF4-FFF2-40B4-BE49-F238E27FC236}">
                <a16:creationId xmlns:a16="http://schemas.microsoft.com/office/drawing/2014/main" id="{F7B70D9A-FBAA-4645-B64E-FC7C83D500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950553" y="41155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1" name="Line 16">
            <a:extLst>
              <a:ext uri="{FF2B5EF4-FFF2-40B4-BE49-F238E27FC236}">
                <a16:creationId xmlns:a16="http://schemas.microsoft.com/office/drawing/2014/main" id="{64B6E837-2244-7644-B2F3-DDFB0999F1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1242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2" name="Line 17">
            <a:extLst>
              <a:ext uri="{FF2B5EF4-FFF2-40B4-BE49-F238E27FC236}">
                <a16:creationId xmlns:a16="http://schemas.microsoft.com/office/drawing/2014/main" id="{3E556F74-21AD-AF4B-85A1-9FC08BA2D82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3352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3" name="Line 18">
            <a:extLst>
              <a:ext uri="{FF2B5EF4-FFF2-40B4-BE49-F238E27FC236}">
                <a16:creationId xmlns:a16="http://schemas.microsoft.com/office/drawing/2014/main" id="{F134FDBD-4DAE-494B-B02C-6EB55EEA9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733800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4" name="Line 19">
            <a:extLst>
              <a:ext uri="{FF2B5EF4-FFF2-40B4-BE49-F238E27FC236}">
                <a16:creationId xmlns:a16="http://schemas.microsoft.com/office/drawing/2014/main" id="{E89C1CD8-416E-914A-9AE2-E4F0CDB8F77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4114800"/>
            <a:ext cx="15240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5" name="Line 20">
            <a:extLst>
              <a:ext uri="{FF2B5EF4-FFF2-40B4-BE49-F238E27FC236}">
                <a16:creationId xmlns:a16="http://schemas.microsoft.com/office/drawing/2014/main" id="{E8E01AC2-BEC2-8B47-ACA2-793395E9AF8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4343400"/>
            <a:ext cx="15240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6" name="Line 21">
            <a:extLst>
              <a:ext uri="{FF2B5EF4-FFF2-40B4-BE49-F238E27FC236}">
                <a16:creationId xmlns:a16="http://schemas.microsoft.com/office/drawing/2014/main" id="{168111E9-494D-A84D-A7C5-43B85677B3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6482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7" name="Line 22">
            <a:extLst>
              <a:ext uri="{FF2B5EF4-FFF2-40B4-BE49-F238E27FC236}">
                <a16:creationId xmlns:a16="http://schemas.microsoft.com/office/drawing/2014/main" id="{00CA84BB-7574-4F42-BA36-1663A60626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67200" y="49530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8" name="Line 23">
            <a:extLst>
              <a:ext uri="{FF2B5EF4-FFF2-40B4-BE49-F238E27FC236}">
                <a16:creationId xmlns:a16="http://schemas.microsoft.com/office/drawing/2014/main" id="{4FBDEBF4-0485-0C4E-83DA-D9E7933AEF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5410200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69" name="Text Box 24">
            <a:extLst>
              <a:ext uri="{FF2B5EF4-FFF2-40B4-BE49-F238E27FC236}">
                <a16:creationId xmlns:a16="http://schemas.microsoft.com/office/drawing/2014/main" id="{385B001D-1334-C840-AB22-A25B3D0553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7257" y="3303586"/>
            <a:ext cx="12121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request</a:t>
            </a:r>
          </a:p>
        </p:txBody>
      </p:sp>
      <p:sp>
        <p:nvSpPr>
          <p:cNvPr id="82970" name="Text Box 25">
            <a:extLst>
              <a:ext uri="{FF2B5EF4-FFF2-40B4-BE49-F238E27FC236}">
                <a16:creationId xmlns:a16="http://schemas.microsoft.com/office/drawing/2014/main" id="{0EAB41F9-F0EB-0E4E-9D1D-C547C0F26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520" y="4719935"/>
            <a:ext cx="16401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Echo reply</a:t>
            </a:r>
          </a:p>
        </p:txBody>
      </p:sp>
      <p:grpSp>
        <p:nvGrpSpPr>
          <p:cNvPr id="27" name="Group 150">
            <a:extLst>
              <a:ext uri="{FF2B5EF4-FFF2-40B4-BE49-F238E27FC236}">
                <a16:creationId xmlns:a16="http://schemas.microsoft.com/office/drawing/2014/main" id="{40BAD5BD-A59B-E34D-B770-B11E7ABD5F16}"/>
              </a:ext>
            </a:extLst>
          </p:cNvPr>
          <p:cNvGrpSpPr>
            <a:grpSpLocks/>
          </p:cNvGrpSpPr>
          <p:nvPr/>
        </p:nvGrpSpPr>
        <p:grpSpPr bwMode="auto">
          <a:xfrm>
            <a:off x="3856039" y="2324101"/>
            <a:ext cx="698500" cy="355600"/>
            <a:chOff x="4396" y="1245"/>
            <a:chExt cx="672" cy="248"/>
          </a:xfrm>
        </p:grpSpPr>
        <p:sp>
          <p:nvSpPr>
            <p:cNvPr id="28" name="Oval 407">
              <a:extLst>
                <a:ext uri="{FF2B5EF4-FFF2-40B4-BE49-F238E27FC236}">
                  <a16:creationId xmlns:a16="http://schemas.microsoft.com/office/drawing/2014/main" id="{2F23F68A-187B-EC42-B708-3BC8CEAE50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9" name="Rectangle 410">
              <a:extLst>
                <a:ext uri="{FF2B5EF4-FFF2-40B4-BE49-F238E27FC236}">
                  <a16:creationId xmlns:a16="http://schemas.microsoft.com/office/drawing/2014/main" id="{F2F245EB-5BD8-1C49-B234-BC65BAEBF8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0" name="Oval 411">
              <a:extLst>
                <a:ext uri="{FF2B5EF4-FFF2-40B4-BE49-F238E27FC236}">
                  <a16:creationId xmlns:a16="http://schemas.microsoft.com/office/drawing/2014/main" id="{B8A9AB1C-FC64-AF49-A3F3-616B446DC9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1" name="Group 154">
              <a:extLst>
                <a:ext uri="{FF2B5EF4-FFF2-40B4-BE49-F238E27FC236}">
                  <a16:creationId xmlns:a16="http://schemas.microsoft.com/office/drawing/2014/main" id="{EE7EDD96-66C3-1249-B0BE-37FD37A12F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4" name="Freeform 155">
                <a:extLst>
                  <a:ext uri="{FF2B5EF4-FFF2-40B4-BE49-F238E27FC236}">
                    <a16:creationId xmlns:a16="http://schemas.microsoft.com/office/drawing/2014/main" id="{85E97E66-8EF9-7648-8390-86105FE1FF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56">
                <a:extLst>
                  <a:ext uri="{FF2B5EF4-FFF2-40B4-BE49-F238E27FC236}">
                    <a16:creationId xmlns:a16="http://schemas.microsoft.com/office/drawing/2014/main" id="{5249FBBE-5618-DF46-9249-9C07138CC9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2" name="Line 157">
              <a:extLst>
                <a:ext uri="{FF2B5EF4-FFF2-40B4-BE49-F238E27FC236}">
                  <a16:creationId xmlns:a16="http://schemas.microsoft.com/office/drawing/2014/main" id="{50865181-82CE-6B47-B817-EC5A803A1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158">
              <a:extLst>
                <a:ext uri="{FF2B5EF4-FFF2-40B4-BE49-F238E27FC236}">
                  <a16:creationId xmlns:a16="http://schemas.microsoft.com/office/drawing/2014/main" id="{D036DEA6-AC7D-D04E-8567-1C26547A78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6" name="Group 150">
            <a:extLst>
              <a:ext uri="{FF2B5EF4-FFF2-40B4-BE49-F238E27FC236}">
                <a16:creationId xmlns:a16="http://schemas.microsoft.com/office/drawing/2014/main" id="{8ACF82E7-C45E-3044-BF48-0917010C73CF}"/>
              </a:ext>
            </a:extLst>
          </p:cNvPr>
          <p:cNvGrpSpPr>
            <a:grpSpLocks/>
          </p:cNvGrpSpPr>
          <p:nvPr/>
        </p:nvGrpSpPr>
        <p:grpSpPr bwMode="auto">
          <a:xfrm>
            <a:off x="5688011" y="2314064"/>
            <a:ext cx="698500" cy="355600"/>
            <a:chOff x="4396" y="1245"/>
            <a:chExt cx="672" cy="248"/>
          </a:xfrm>
        </p:grpSpPr>
        <p:sp>
          <p:nvSpPr>
            <p:cNvPr id="37" name="Oval 407">
              <a:extLst>
                <a:ext uri="{FF2B5EF4-FFF2-40B4-BE49-F238E27FC236}">
                  <a16:creationId xmlns:a16="http://schemas.microsoft.com/office/drawing/2014/main" id="{F45F07C2-6331-3D43-8F92-294A880FE5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8" name="Rectangle 410">
              <a:extLst>
                <a:ext uri="{FF2B5EF4-FFF2-40B4-BE49-F238E27FC236}">
                  <a16:creationId xmlns:a16="http://schemas.microsoft.com/office/drawing/2014/main" id="{4FE86974-9FA0-6547-992A-8ADB6C3B8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9" name="Oval 411">
              <a:extLst>
                <a:ext uri="{FF2B5EF4-FFF2-40B4-BE49-F238E27FC236}">
                  <a16:creationId xmlns:a16="http://schemas.microsoft.com/office/drawing/2014/main" id="{2103DAEC-A254-EB49-9C36-EEAC4320E7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0" name="Group 154">
              <a:extLst>
                <a:ext uri="{FF2B5EF4-FFF2-40B4-BE49-F238E27FC236}">
                  <a16:creationId xmlns:a16="http://schemas.microsoft.com/office/drawing/2014/main" id="{8262F668-4C8C-424A-A8C6-721062A1C9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3" name="Freeform 155">
                <a:extLst>
                  <a:ext uri="{FF2B5EF4-FFF2-40B4-BE49-F238E27FC236}">
                    <a16:creationId xmlns:a16="http://schemas.microsoft.com/office/drawing/2014/main" id="{90E28500-D094-9242-8D6A-0A87E97F55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156">
                <a:extLst>
                  <a:ext uri="{FF2B5EF4-FFF2-40B4-BE49-F238E27FC236}">
                    <a16:creationId xmlns:a16="http://schemas.microsoft.com/office/drawing/2014/main" id="{7F879F00-ACFF-5F4C-A168-C9C48A9CB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1" name="Line 157">
              <a:extLst>
                <a:ext uri="{FF2B5EF4-FFF2-40B4-BE49-F238E27FC236}">
                  <a16:creationId xmlns:a16="http://schemas.microsoft.com/office/drawing/2014/main" id="{65C78A97-A2A6-DB4E-8BF6-E79570809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8">
              <a:extLst>
                <a:ext uri="{FF2B5EF4-FFF2-40B4-BE49-F238E27FC236}">
                  <a16:creationId xmlns:a16="http://schemas.microsoft.com/office/drawing/2014/main" id="{CC8C8A9D-EB2C-294F-9A55-BB800BC27B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5" name="Group 150">
            <a:extLst>
              <a:ext uri="{FF2B5EF4-FFF2-40B4-BE49-F238E27FC236}">
                <a16:creationId xmlns:a16="http://schemas.microsoft.com/office/drawing/2014/main" id="{10206F25-5CD8-5F48-BF50-BEAFFBFD59B7}"/>
              </a:ext>
            </a:extLst>
          </p:cNvPr>
          <p:cNvGrpSpPr>
            <a:grpSpLocks/>
          </p:cNvGrpSpPr>
          <p:nvPr/>
        </p:nvGrpSpPr>
        <p:grpSpPr bwMode="auto">
          <a:xfrm>
            <a:off x="7431303" y="2304027"/>
            <a:ext cx="698500" cy="355600"/>
            <a:chOff x="4396" y="1245"/>
            <a:chExt cx="672" cy="248"/>
          </a:xfrm>
        </p:grpSpPr>
        <p:sp>
          <p:nvSpPr>
            <p:cNvPr id="46" name="Oval 407">
              <a:extLst>
                <a:ext uri="{FF2B5EF4-FFF2-40B4-BE49-F238E27FC236}">
                  <a16:creationId xmlns:a16="http://schemas.microsoft.com/office/drawing/2014/main" id="{3480E84D-7586-DF47-85BD-624888D63A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7" name="Rectangle 410">
              <a:extLst>
                <a:ext uri="{FF2B5EF4-FFF2-40B4-BE49-F238E27FC236}">
                  <a16:creationId xmlns:a16="http://schemas.microsoft.com/office/drawing/2014/main" id="{D5ECA9BF-869C-4341-9C9D-4314518AD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11">
              <a:extLst>
                <a:ext uri="{FF2B5EF4-FFF2-40B4-BE49-F238E27FC236}">
                  <a16:creationId xmlns:a16="http://schemas.microsoft.com/office/drawing/2014/main" id="{526522EF-F7D6-B148-A09C-FD5091820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Group 154">
              <a:extLst>
                <a:ext uri="{FF2B5EF4-FFF2-40B4-BE49-F238E27FC236}">
                  <a16:creationId xmlns:a16="http://schemas.microsoft.com/office/drawing/2014/main" id="{0F2F5F5F-8936-F641-B09B-68E8979BCE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2" name="Freeform 155">
                <a:extLst>
                  <a:ext uri="{FF2B5EF4-FFF2-40B4-BE49-F238E27FC236}">
                    <a16:creationId xmlns:a16="http://schemas.microsoft.com/office/drawing/2014/main" id="{C0694417-5AC7-D848-AC6F-10BF95107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Freeform 156">
                <a:extLst>
                  <a:ext uri="{FF2B5EF4-FFF2-40B4-BE49-F238E27FC236}">
                    <a16:creationId xmlns:a16="http://schemas.microsoft.com/office/drawing/2014/main" id="{1BFEE2A3-5DD7-5B4E-87A1-00CF64B192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0" name="Line 157">
              <a:extLst>
                <a:ext uri="{FF2B5EF4-FFF2-40B4-BE49-F238E27FC236}">
                  <a16:creationId xmlns:a16="http://schemas.microsoft.com/office/drawing/2014/main" id="{420CC042-031F-074D-ABE3-630075F9B9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58">
              <a:extLst>
                <a:ext uri="{FF2B5EF4-FFF2-40B4-BE49-F238E27FC236}">
                  <a16:creationId xmlns:a16="http://schemas.microsoft.com/office/drawing/2014/main" id="{0C4061F6-7F3A-CD45-8E36-FC58B1AC77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4" name="Group 135">
            <a:extLst>
              <a:ext uri="{FF2B5EF4-FFF2-40B4-BE49-F238E27FC236}">
                <a16:creationId xmlns:a16="http://schemas.microsoft.com/office/drawing/2014/main" id="{261EA0E8-CBD3-8A49-BEF7-0A038EB1BADA}"/>
              </a:ext>
            </a:extLst>
          </p:cNvPr>
          <p:cNvGrpSpPr>
            <a:grpSpLocks/>
          </p:cNvGrpSpPr>
          <p:nvPr/>
        </p:nvGrpSpPr>
        <p:grpSpPr bwMode="auto">
          <a:xfrm>
            <a:off x="2294344" y="2300287"/>
            <a:ext cx="641350" cy="558800"/>
            <a:chOff x="-44" y="1473"/>
            <a:chExt cx="981" cy="1105"/>
          </a:xfrm>
        </p:grpSpPr>
        <p:pic>
          <p:nvPicPr>
            <p:cNvPr id="55" name="Picture 136" descr="desktop_computer_stylized_medium">
              <a:extLst>
                <a:ext uri="{FF2B5EF4-FFF2-40B4-BE49-F238E27FC236}">
                  <a16:creationId xmlns:a16="http://schemas.microsoft.com/office/drawing/2014/main" id="{AF5FCF5D-6A5E-934F-8A2F-332BEF2A84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" name="Freeform 137">
              <a:extLst>
                <a:ext uri="{FF2B5EF4-FFF2-40B4-BE49-F238E27FC236}">
                  <a16:creationId xmlns:a16="http://schemas.microsoft.com/office/drawing/2014/main" id="{BCB5AE2D-F619-2048-8459-F2DC2F7079B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7" name="Group 135">
            <a:extLst>
              <a:ext uri="{FF2B5EF4-FFF2-40B4-BE49-F238E27FC236}">
                <a16:creationId xmlns:a16="http://schemas.microsoft.com/office/drawing/2014/main" id="{46D3D0C0-238E-CB43-B008-94A83B1D5739}"/>
              </a:ext>
            </a:extLst>
          </p:cNvPr>
          <p:cNvGrpSpPr>
            <a:grpSpLocks/>
          </p:cNvGrpSpPr>
          <p:nvPr/>
        </p:nvGrpSpPr>
        <p:grpSpPr bwMode="auto">
          <a:xfrm>
            <a:off x="8837015" y="2178844"/>
            <a:ext cx="641350" cy="558800"/>
            <a:chOff x="-44" y="1473"/>
            <a:chExt cx="981" cy="1105"/>
          </a:xfrm>
        </p:grpSpPr>
        <p:pic>
          <p:nvPicPr>
            <p:cNvPr id="58" name="Picture 136" descr="desktop_computer_stylized_medium">
              <a:extLst>
                <a:ext uri="{FF2B5EF4-FFF2-40B4-BE49-F238E27FC236}">
                  <a16:creationId xmlns:a16="http://schemas.microsoft.com/office/drawing/2014/main" id="{78CCDFA3-999C-D945-870D-2ACD69D221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9" name="Freeform 137">
              <a:extLst>
                <a:ext uri="{FF2B5EF4-FFF2-40B4-BE49-F238E27FC236}">
                  <a16:creationId xmlns:a16="http://schemas.microsoft.com/office/drawing/2014/main" id="{1B4CB461-6948-EA4F-A8C3-FE1CC80FC9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A77D7A-928F-8F41-B159-EB196C781DEA}"/>
              </a:ext>
            </a:extLst>
          </p:cNvPr>
          <p:cNvSpPr txBox="1"/>
          <p:nvPr/>
        </p:nvSpPr>
        <p:spPr>
          <a:xfrm>
            <a:off x="2514601" y="17646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4BE429F-C09E-8140-8364-005F3B869774}"/>
              </a:ext>
            </a:extLst>
          </p:cNvPr>
          <p:cNvSpPr txBox="1"/>
          <p:nvPr/>
        </p:nvSpPr>
        <p:spPr>
          <a:xfrm>
            <a:off x="9113937" y="17650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7CA1D54-41EB-BA43-9B7D-FD54E140A5D6}"/>
              </a:ext>
            </a:extLst>
          </p:cNvPr>
          <p:cNvSpPr txBox="1"/>
          <p:nvPr/>
        </p:nvSpPr>
        <p:spPr>
          <a:xfrm>
            <a:off x="3962625" y="17512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6ACE099-EB17-CD41-B901-ED693CAA7EE3}"/>
              </a:ext>
            </a:extLst>
          </p:cNvPr>
          <p:cNvSpPr txBox="1"/>
          <p:nvPr/>
        </p:nvSpPr>
        <p:spPr>
          <a:xfrm>
            <a:off x="5794597" y="17507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EE0A288-DB86-1D4A-84EB-5C03983EA122}"/>
              </a:ext>
            </a:extLst>
          </p:cNvPr>
          <p:cNvSpPr txBox="1"/>
          <p:nvPr/>
        </p:nvSpPr>
        <p:spPr>
          <a:xfrm>
            <a:off x="7484595" y="17642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FBE71B15-F243-DD4E-B20E-2824412FF38C}"/>
              </a:ext>
            </a:extLst>
          </p:cNvPr>
          <p:cNvSpPr/>
          <p:nvPr/>
        </p:nvSpPr>
        <p:spPr>
          <a:xfrm>
            <a:off x="1727200" y="3124200"/>
            <a:ext cx="567144" cy="2425700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E7AF8B-5E7D-794C-A2DC-58DECBFBB4D5}"/>
              </a:ext>
            </a:extLst>
          </p:cNvPr>
          <p:cNvSpPr txBox="1"/>
          <p:nvPr/>
        </p:nvSpPr>
        <p:spPr>
          <a:xfrm>
            <a:off x="254002" y="3886200"/>
            <a:ext cx="13166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>
                <a:latin typeface="Helvetica" pitchFamily="2" charset="0"/>
              </a:rPr>
              <a:t>Ping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7D342-A741-6748-8B7D-E24D6F370097}"/>
              </a:ext>
            </a:extLst>
          </p:cNvPr>
          <p:cNvSpPr txBox="1"/>
          <p:nvPr/>
        </p:nvSpPr>
        <p:spPr>
          <a:xfrm>
            <a:off x="9406713" y="6139190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2876931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61" grpId="0" animBg="1"/>
      <p:bldP spid="82962" grpId="0" animBg="1"/>
      <p:bldP spid="82963" grpId="0" animBg="1"/>
      <p:bldP spid="82964" grpId="0" animBg="1"/>
      <p:bldP spid="82965" grpId="0" animBg="1"/>
      <p:bldP spid="82966" grpId="0" animBg="1"/>
      <p:bldP spid="82967" grpId="0" animBg="1"/>
      <p:bldP spid="82968" grpId="0" animBg="1"/>
      <p:bldP spid="82969" grpId="0"/>
      <p:bldP spid="82970" grpId="0"/>
      <p:bldP spid="3" grpId="0" animBg="1"/>
      <p:bldP spid="4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24C9-ADFD-8F42-8F8B-2B810EE7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91E22-1994-124A-8D63-E6CDB4A78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tool that can record the router-level path taken by packets</a:t>
            </a:r>
          </a:p>
          <a:p>
            <a:r>
              <a:rPr lang="en-US" dirty="0"/>
              <a:t>A clever use of the IP </a:t>
            </a:r>
            <a:r>
              <a:rPr lang="en-US" dirty="0">
                <a:solidFill>
                  <a:srgbClr val="C00000"/>
                </a:solidFill>
              </a:rPr>
              <a:t>time-to-live</a:t>
            </a:r>
            <a:r>
              <a:rPr lang="en-US" dirty="0"/>
              <a:t> (TTL) field</a:t>
            </a:r>
          </a:p>
          <a:p>
            <a:r>
              <a:rPr lang="en-US" dirty="0"/>
              <a:t>In general, when a router receives an IP packet, it decrements the TTL field on the packet</a:t>
            </a:r>
          </a:p>
          <a:p>
            <a:pPr lvl="1"/>
            <a:r>
              <a:rPr lang="en-US" dirty="0"/>
              <a:t>A failsafe mechanism to ensure packets don’t keep taking up network resources for too long</a:t>
            </a:r>
          </a:p>
          <a:p>
            <a:r>
              <a:rPr lang="en-US" dirty="0"/>
              <a:t>If a router receives a packet with TTL=0, it sends an </a:t>
            </a:r>
            <a:r>
              <a:rPr lang="en-US" dirty="0">
                <a:solidFill>
                  <a:srgbClr val="C00000"/>
                </a:solidFill>
              </a:rPr>
              <a:t>ICMP time exceeded</a:t>
            </a:r>
            <a:r>
              <a:rPr lang="en-US" dirty="0"/>
              <a:t> message (type=11, code=0) to the source endpoint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9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DB27A-890E-2C47-96C7-BD770D3A0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21760-682F-2842-BE4C-2F6D24E27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0100" cy="4351338"/>
          </a:xfrm>
        </p:spPr>
        <p:txBody>
          <a:bodyPr/>
          <a:lstStyle/>
          <a:p>
            <a:r>
              <a:rPr lang="en-US" dirty="0"/>
              <a:t>Traceroute sends multiple packets to a destination endpoint</a:t>
            </a:r>
          </a:p>
          <a:p>
            <a:r>
              <a:rPr lang="en-US" dirty="0"/>
              <a:t>But it </a:t>
            </a:r>
            <a:r>
              <a:rPr lang="en-US" dirty="0">
                <a:solidFill>
                  <a:srgbClr val="C00000"/>
                </a:solidFill>
              </a:rPr>
              <a:t>progressively increases the TTL</a:t>
            </a:r>
            <a:r>
              <a:rPr lang="en-US" dirty="0"/>
              <a:t> on those packets: 1, 2, ...</a:t>
            </a:r>
          </a:p>
          <a:p>
            <a:r>
              <a:rPr lang="en-US" dirty="0"/>
              <a:t>Every time a time exceeded message is received, record the router’s IP address</a:t>
            </a:r>
          </a:p>
          <a:p>
            <a:r>
              <a:rPr lang="en-US" dirty="0"/>
              <a:t>Process repeated until the destination endpoint is reached</a:t>
            </a:r>
          </a:p>
          <a:p>
            <a:r>
              <a:rPr lang="en-US" dirty="0"/>
              <a:t>If the packet reaches the destination endpoint (i.e.: TTL is high enough), then the endpoint sends a </a:t>
            </a:r>
            <a:r>
              <a:rPr lang="en-US" dirty="0">
                <a:solidFill>
                  <a:srgbClr val="C00000"/>
                </a:solidFill>
              </a:rPr>
              <a:t>port unreachable</a:t>
            </a:r>
            <a:r>
              <a:rPr lang="en-US" dirty="0"/>
              <a:t> message (type=3, code=3)</a:t>
            </a:r>
          </a:p>
        </p:txBody>
      </p:sp>
    </p:spTree>
    <p:extLst>
      <p:ext uri="{BB962C8B-B14F-4D97-AF65-F5344CB8AC3E}">
        <p14:creationId xmlns:p14="http://schemas.microsoft.com/office/powerpoint/2010/main" val="3036123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CDD8-1189-E043-8708-08B64C06E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Traceroute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D0CC9134-8A6B-D54B-A4F1-8E6A526BDF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4871" y="2044700"/>
            <a:ext cx="6324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9">
            <a:extLst>
              <a:ext uri="{FF2B5EF4-FFF2-40B4-BE49-F238E27FC236}">
                <a16:creationId xmlns:a16="http://schemas.microsoft.com/office/drawing/2014/main" id="{E56F2D1B-0B38-2243-B339-185ABBD6BB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349499"/>
            <a:ext cx="7220" cy="4229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0691E6C9-FF90-434F-84D4-5DE9872B65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290270" y="2273299"/>
            <a:ext cx="37181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11">
            <a:extLst>
              <a:ext uri="{FF2B5EF4-FFF2-40B4-BE49-F238E27FC236}">
                <a16:creationId xmlns:a16="http://schemas.microsoft.com/office/drawing/2014/main" id="{8B406C48-83BC-DD41-A929-0C9AD0B414A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42870" y="2273299"/>
            <a:ext cx="79149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Line 12">
            <a:extLst>
              <a:ext uri="{FF2B5EF4-FFF2-40B4-BE49-F238E27FC236}">
                <a16:creationId xmlns:a16="http://schemas.microsoft.com/office/drawing/2014/main" id="{40C068B6-217B-B243-AF90-3081C753DA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5470" y="2273299"/>
            <a:ext cx="41963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13">
            <a:extLst>
              <a:ext uri="{FF2B5EF4-FFF2-40B4-BE49-F238E27FC236}">
                <a16:creationId xmlns:a16="http://schemas.microsoft.com/office/drawing/2014/main" id="{268E2AD0-580B-BE40-98B9-454877C5A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19471" y="2273300"/>
            <a:ext cx="0" cy="4305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FCC2190C-36F2-E946-9C9C-BA2342C96CF9}"/>
              </a:ext>
            </a:extLst>
          </p:cNvPr>
          <p:cNvSpPr txBox="1">
            <a:spLocks noChangeArrowheads="1"/>
          </p:cNvSpPr>
          <p:nvPr/>
        </p:nvSpPr>
        <p:spPr bwMode="auto">
          <a:xfrm rot="5400000">
            <a:off x="9576450" y="2894012"/>
            <a:ext cx="862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1" name="Line 15">
            <a:extLst>
              <a:ext uri="{FF2B5EF4-FFF2-40B4-BE49-F238E27FC236}">
                <a16:creationId xmlns:a16="http://schemas.microsoft.com/office/drawing/2014/main" id="{8E0F94B2-BD72-3B46-8D5E-C8B3D76588D2}"/>
              </a:ext>
            </a:extLst>
          </p:cNvPr>
          <p:cNvSpPr>
            <a:spLocks noChangeShapeType="1"/>
          </p:cNvSpPr>
          <p:nvPr/>
        </p:nvSpPr>
        <p:spPr bwMode="auto">
          <a:xfrm>
            <a:off x="9973624" y="3645694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E8264D1-9880-0946-BD1C-7A3591941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2471" y="2654300"/>
            <a:ext cx="14478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22">
            <a:extLst>
              <a:ext uri="{FF2B5EF4-FFF2-40B4-BE49-F238E27FC236}">
                <a16:creationId xmlns:a16="http://schemas.microsoft.com/office/drawing/2014/main" id="{366F4360-63B9-F444-A4AD-956E7F021C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48302" y="4216400"/>
            <a:ext cx="17526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23">
            <a:extLst>
              <a:ext uri="{FF2B5EF4-FFF2-40B4-BE49-F238E27FC236}">
                <a16:creationId xmlns:a16="http://schemas.microsoft.com/office/drawing/2014/main" id="{345D2C26-6934-9542-995A-D70BA9BA36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04372" y="4471973"/>
            <a:ext cx="14478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id="{0F716816-0945-3548-A2D1-B27A92B8B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827" y="2354496"/>
            <a:ext cx="220363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TTL=1, </a:t>
            </a:r>
            <a:r>
              <a:rPr lang="en-US" altLang="en-US" sz="2000" dirty="0" err="1">
                <a:latin typeface="Arial" panose="020B0604020202020204" pitchFamily="34" charset="0"/>
              </a:rPr>
              <a:t>dest</a:t>
            </a:r>
            <a:r>
              <a:rPr lang="en-US" altLang="en-US" sz="2000" dirty="0">
                <a:latin typeface="Arial" panose="020B0604020202020204" pitchFamily="34" charset="0"/>
              </a:rPr>
              <a:t> = B, </a:t>
            </a:r>
            <a:r>
              <a:rPr lang="en-US" altLang="en-US" sz="2000" dirty="0" err="1">
                <a:latin typeface="Arial" panose="020B0604020202020204" pitchFamily="34" charset="0"/>
              </a:rPr>
              <a:t>dstport</a:t>
            </a:r>
            <a:r>
              <a:rPr lang="en-US" altLang="en-US" sz="2000" dirty="0">
                <a:latin typeface="Arial" panose="020B0604020202020204" pitchFamily="34" charset="0"/>
              </a:rPr>
              <a:t> = invalid</a:t>
            </a:r>
          </a:p>
        </p:txBody>
      </p:sp>
      <p:grpSp>
        <p:nvGrpSpPr>
          <p:cNvPr id="22" name="Group 150">
            <a:extLst>
              <a:ext uri="{FF2B5EF4-FFF2-40B4-BE49-F238E27FC236}">
                <a16:creationId xmlns:a16="http://schemas.microsoft.com/office/drawing/2014/main" id="{5A6A43B2-BDA1-5A4B-A649-39930CD93EDC}"/>
              </a:ext>
            </a:extLst>
          </p:cNvPr>
          <p:cNvGrpSpPr>
            <a:grpSpLocks/>
          </p:cNvGrpSpPr>
          <p:nvPr/>
        </p:nvGrpSpPr>
        <p:grpSpPr bwMode="auto">
          <a:xfrm>
            <a:off x="3879110" y="1854201"/>
            <a:ext cx="698500" cy="355600"/>
            <a:chOff x="4396" y="1245"/>
            <a:chExt cx="672" cy="248"/>
          </a:xfrm>
        </p:grpSpPr>
        <p:sp>
          <p:nvSpPr>
            <p:cNvPr id="23" name="Oval 407">
              <a:extLst>
                <a:ext uri="{FF2B5EF4-FFF2-40B4-BE49-F238E27FC236}">
                  <a16:creationId xmlns:a16="http://schemas.microsoft.com/office/drawing/2014/main" id="{6AD86F8E-EC5F-DF4C-93B9-BD0688907E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 410">
              <a:extLst>
                <a:ext uri="{FF2B5EF4-FFF2-40B4-BE49-F238E27FC236}">
                  <a16:creationId xmlns:a16="http://schemas.microsoft.com/office/drawing/2014/main" id="{7059E769-3EDD-9E4C-8E01-712702A993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5" name="Oval 411">
              <a:extLst>
                <a:ext uri="{FF2B5EF4-FFF2-40B4-BE49-F238E27FC236}">
                  <a16:creationId xmlns:a16="http://schemas.microsoft.com/office/drawing/2014/main" id="{6ABB1726-6B1B-2142-8553-A58959702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154">
              <a:extLst>
                <a:ext uri="{FF2B5EF4-FFF2-40B4-BE49-F238E27FC236}">
                  <a16:creationId xmlns:a16="http://schemas.microsoft.com/office/drawing/2014/main" id="{8EAED737-2DAC-6E44-88D4-27974CAF02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29" name="Freeform 155">
                <a:extLst>
                  <a:ext uri="{FF2B5EF4-FFF2-40B4-BE49-F238E27FC236}">
                    <a16:creationId xmlns:a16="http://schemas.microsoft.com/office/drawing/2014/main" id="{1DBDA927-40D1-FA4D-9260-8953481DF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156">
                <a:extLst>
                  <a:ext uri="{FF2B5EF4-FFF2-40B4-BE49-F238E27FC236}">
                    <a16:creationId xmlns:a16="http://schemas.microsoft.com/office/drawing/2014/main" id="{69D8F6DD-97FC-E740-815C-E770CC1391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7" name="Line 157">
              <a:extLst>
                <a:ext uri="{FF2B5EF4-FFF2-40B4-BE49-F238E27FC236}">
                  <a16:creationId xmlns:a16="http://schemas.microsoft.com/office/drawing/2014/main" id="{E7144350-DCED-1346-81AE-48C1E636F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58">
              <a:extLst>
                <a:ext uri="{FF2B5EF4-FFF2-40B4-BE49-F238E27FC236}">
                  <a16:creationId xmlns:a16="http://schemas.microsoft.com/office/drawing/2014/main" id="{0E0C2E36-9312-7F49-A6E7-35A20B587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" name="Group 150">
            <a:extLst>
              <a:ext uri="{FF2B5EF4-FFF2-40B4-BE49-F238E27FC236}">
                <a16:creationId xmlns:a16="http://schemas.microsoft.com/office/drawing/2014/main" id="{21FDC89E-40E1-C44E-8EAA-AA358D92FA66}"/>
              </a:ext>
            </a:extLst>
          </p:cNvPr>
          <p:cNvGrpSpPr>
            <a:grpSpLocks/>
          </p:cNvGrpSpPr>
          <p:nvPr/>
        </p:nvGrpSpPr>
        <p:grpSpPr bwMode="auto">
          <a:xfrm>
            <a:off x="5711082" y="1844164"/>
            <a:ext cx="698500" cy="355600"/>
            <a:chOff x="4396" y="1245"/>
            <a:chExt cx="672" cy="248"/>
          </a:xfrm>
        </p:grpSpPr>
        <p:sp>
          <p:nvSpPr>
            <p:cNvPr id="32" name="Oval 407">
              <a:extLst>
                <a:ext uri="{FF2B5EF4-FFF2-40B4-BE49-F238E27FC236}">
                  <a16:creationId xmlns:a16="http://schemas.microsoft.com/office/drawing/2014/main" id="{A1E214B8-C6E2-134E-855B-470D1F6A75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3" name="Rectangle 410">
              <a:extLst>
                <a:ext uri="{FF2B5EF4-FFF2-40B4-BE49-F238E27FC236}">
                  <a16:creationId xmlns:a16="http://schemas.microsoft.com/office/drawing/2014/main" id="{E404DD1E-39CB-814E-98EB-02398FFC7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34" name="Oval 411">
              <a:extLst>
                <a:ext uri="{FF2B5EF4-FFF2-40B4-BE49-F238E27FC236}">
                  <a16:creationId xmlns:a16="http://schemas.microsoft.com/office/drawing/2014/main" id="{26EDF2E7-5F2C-5E4F-9711-267A7247C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35" name="Group 154">
              <a:extLst>
                <a:ext uri="{FF2B5EF4-FFF2-40B4-BE49-F238E27FC236}">
                  <a16:creationId xmlns:a16="http://schemas.microsoft.com/office/drawing/2014/main" id="{0F78022C-76AA-754A-B6C5-8447D9272B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38" name="Freeform 155">
                <a:extLst>
                  <a:ext uri="{FF2B5EF4-FFF2-40B4-BE49-F238E27FC236}">
                    <a16:creationId xmlns:a16="http://schemas.microsoft.com/office/drawing/2014/main" id="{BFD30065-477C-4047-A914-B4475400CB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56">
                <a:extLst>
                  <a:ext uri="{FF2B5EF4-FFF2-40B4-BE49-F238E27FC236}">
                    <a16:creationId xmlns:a16="http://schemas.microsoft.com/office/drawing/2014/main" id="{7DBDD27E-1A8D-FD44-96F4-0F8870ECBD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" name="Line 157">
              <a:extLst>
                <a:ext uri="{FF2B5EF4-FFF2-40B4-BE49-F238E27FC236}">
                  <a16:creationId xmlns:a16="http://schemas.microsoft.com/office/drawing/2014/main" id="{A3370389-1F0E-B74C-B61D-A9249EC2A3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58">
              <a:extLst>
                <a:ext uri="{FF2B5EF4-FFF2-40B4-BE49-F238E27FC236}">
                  <a16:creationId xmlns:a16="http://schemas.microsoft.com/office/drawing/2014/main" id="{81B4043B-EC57-FB4F-A6B5-320BB4A394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150">
            <a:extLst>
              <a:ext uri="{FF2B5EF4-FFF2-40B4-BE49-F238E27FC236}">
                <a16:creationId xmlns:a16="http://schemas.microsoft.com/office/drawing/2014/main" id="{56D67E90-F69F-C94C-8227-D885CAA9C447}"/>
              </a:ext>
            </a:extLst>
          </p:cNvPr>
          <p:cNvGrpSpPr>
            <a:grpSpLocks/>
          </p:cNvGrpSpPr>
          <p:nvPr/>
        </p:nvGrpSpPr>
        <p:grpSpPr bwMode="auto">
          <a:xfrm>
            <a:off x="7454374" y="1834127"/>
            <a:ext cx="698500" cy="355600"/>
            <a:chOff x="4396" y="1245"/>
            <a:chExt cx="672" cy="248"/>
          </a:xfrm>
        </p:grpSpPr>
        <p:sp>
          <p:nvSpPr>
            <p:cNvPr id="41" name="Oval 407">
              <a:extLst>
                <a:ext uri="{FF2B5EF4-FFF2-40B4-BE49-F238E27FC236}">
                  <a16:creationId xmlns:a16="http://schemas.microsoft.com/office/drawing/2014/main" id="{569D4F32-4501-8B4D-925A-FB252FC78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2" name="Rectangle 410">
              <a:extLst>
                <a:ext uri="{FF2B5EF4-FFF2-40B4-BE49-F238E27FC236}">
                  <a16:creationId xmlns:a16="http://schemas.microsoft.com/office/drawing/2014/main" id="{533E5B37-D478-7F46-8FA0-521597EF0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" name="Oval 411">
              <a:extLst>
                <a:ext uri="{FF2B5EF4-FFF2-40B4-BE49-F238E27FC236}">
                  <a16:creationId xmlns:a16="http://schemas.microsoft.com/office/drawing/2014/main" id="{D74C71BB-710E-1F4E-B8D8-05423F12D0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4" name="Group 154">
              <a:extLst>
                <a:ext uri="{FF2B5EF4-FFF2-40B4-BE49-F238E27FC236}">
                  <a16:creationId xmlns:a16="http://schemas.microsoft.com/office/drawing/2014/main" id="{F76D1F32-AA2F-834C-98C2-685D22C4A5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47" name="Freeform 155">
                <a:extLst>
                  <a:ext uri="{FF2B5EF4-FFF2-40B4-BE49-F238E27FC236}">
                    <a16:creationId xmlns:a16="http://schemas.microsoft.com/office/drawing/2014/main" id="{91F655FF-0572-6243-BCFC-552BFFF132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156">
                <a:extLst>
                  <a:ext uri="{FF2B5EF4-FFF2-40B4-BE49-F238E27FC236}">
                    <a16:creationId xmlns:a16="http://schemas.microsoft.com/office/drawing/2014/main" id="{81528D7D-58AE-F642-A9FF-24B962179C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" name="Line 157">
              <a:extLst>
                <a:ext uri="{FF2B5EF4-FFF2-40B4-BE49-F238E27FC236}">
                  <a16:creationId xmlns:a16="http://schemas.microsoft.com/office/drawing/2014/main" id="{EE79202F-0597-7743-9224-648C64CF1E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8">
              <a:extLst>
                <a:ext uri="{FF2B5EF4-FFF2-40B4-BE49-F238E27FC236}">
                  <a16:creationId xmlns:a16="http://schemas.microsoft.com/office/drawing/2014/main" id="{7E227304-05CC-E74C-B494-B02E0EE369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9" name="Group 135">
            <a:extLst>
              <a:ext uri="{FF2B5EF4-FFF2-40B4-BE49-F238E27FC236}">
                <a16:creationId xmlns:a16="http://schemas.microsoft.com/office/drawing/2014/main" id="{6CDD2B50-27DB-ED47-B619-D062F5EE8683}"/>
              </a:ext>
            </a:extLst>
          </p:cNvPr>
          <p:cNvGrpSpPr>
            <a:grpSpLocks/>
          </p:cNvGrpSpPr>
          <p:nvPr/>
        </p:nvGrpSpPr>
        <p:grpSpPr bwMode="auto">
          <a:xfrm>
            <a:off x="2317415" y="1830387"/>
            <a:ext cx="641350" cy="558800"/>
            <a:chOff x="-44" y="1473"/>
            <a:chExt cx="981" cy="1105"/>
          </a:xfrm>
        </p:grpSpPr>
        <p:pic>
          <p:nvPicPr>
            <p:cNvPr id="50" name="Picture 136" descr="desktop_computer_stylized_medium">
              <a:extLst>
                <a:ext uri="{FF2B5EF4-FFF2-40B4-BE49-F238E27FC236}">
                  <a16:creationId xmlns:a16="http://schemas.microsoft.com/office/drawing/2014/main" id="{41F2889F-9C4E-AB4F-BAE9-F7DCB8FB97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137">
              <a:extLst>
                <a:ext uri="{FF2B5EF4-FFF2-40B4-BE49-F238E27FC236}">
                  <a16:creationId xmlns:a16="http://schemas.microsoft.com/office/drawing/2014/main" id="{9AAEE497-734C-F940-9A88-57CF409A47D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" name="Group 135">
            <a:extLst>
              <a:ext uri="{FF2B5EF4-FFF2-40B4-BE49-F238E27FC236}">
                <a16:creationId xmlns:a16="http://schemas.microsoft.com/office/drawing/2014/main" id="{E231634C-A806-9146-AFE7-557B0CA56928}"/>
              </a:ext>
            </a:extLst>
          </p:cNvPr>
          <p:cNvGrpSpPr>
            <a:grpSpLocks/>
          </p:cNvGrpSpPr>
          <p:nvPr/>
        </p:nvGrpSpPr>
        <p:grpSpPr bwMode="auto">
          <a:xfrm>
            <a:off x="8860086" y="1708944"/>
            <a:ext cx="641350" cy="558800"/>
            <a:chOff x="-44" y="1473"/>
            <a:chExt cx="981" cy="1105"/>
          </a:xfrm>
        </p:grpSpPr>
        <p:pic>
          <p:nvPicPr>
            <p:cNvPr id="53" name="Picture 136" descr="desktop_computer_stylized_medium">
              <a:extLst>
                <a:ext uri="{FF2B5EF4-FFF2-40B4-BE49-F238E27FC236}">
                  <a16:creationId xmlns:a16="http://schemas.microsoft.com/office/drawing/2014/main" id="{771FED8E-944A-404C-97C9-3A1A148C86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137">
              <a:extLst>
                <a:ext uri="{FF2B5EF4-FFF2-40B4-BE49-F238E27FC236}">
                  <a16:creationId xmlns:a16="http://schemas.microsoft.com/office/drawing/2014/main" id="{C6B3CC09-FBD6-3F44-B9C8-82727064C1B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ADB4EC0-306E-7349-B124-78FF8F573E77}"/>
              </a:ext>
            </a:extLst>
          </p:cNvPr>
          <p:cNvSpPr txBox="1"/>
          <p:nvPr/>
        </p:nvSpPr>
        <p:spPr>
          <a:xfrm>
            <a:off x="2537672" y="1294790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5695ABB-735F-C24B-9AD2-3F2A3D1E653F}"/>
              </a:ext>
            </a:extLst>
          </p:cNvPr>
          <p:cNvSpPr txBox="1"/>
          <p:nvPr/>
        </p:nvSpPr>
        <p:spPr>
          <a:xfrm>
            <a:off x="9137008" y="129514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00DCE67-D4FF-684C-B078-08E9DD297B27}"/>
              </a:ext>
            </a:extLst>
          </p:cNvPr>
          <p:cNvSpPr txBox="1"/>
          <p:nvPr/>
        </p:nvSpPr>
        <p:spPr>
          <a:xfrm>
            <a:off x="3985696" y="1281317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72336BA-3812-3043-9A2C-057BA9C315FB}"/>
              </a:ext>
            </a:extLst>
          </p:cNvPr>
          <p:cNvSpPr txBox="1"/>
          <p:nvPr/>
        </p:nvSpPr>
        <p:spPr>
          <a:xfrm>
            <a:off x="5817668" y="1280846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E6214D2-E880-4B47-9E30-B2C2D3838CA4}"/>
              </a:ext>
            </a:extLst>
          </p:cNvPr>
          <p:cNvSpPr txBox="1"/>
          <p:nvPr/>
        </p:nvSpPr>
        <p:spPr>
          <a:xfrm>
            <a:off x="7507666" y="1294368"/>
            <a:ext cx="586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7019A43-EAFE-F24D-B485-D8D7C1F9F81C}"/>
              </a:ext>
            </a:extLst>
          </p:cNvPr>
          <p:cNvSpPr txBox="1"/>
          <p:nvPr/>
        </p:nvSpPr>
        <p:spPr>
          <a:xfrm>
            <a:off x="9414574" y="5977661"/>
            <a:ext cx="2762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small demo…</a:t>
            </a:r>
          </a:p>
        </p:txBody>
      </p:sp>
      <p:sp>
        <p:nvSpPr>
          <p:cNvPr id="62" name="Line 20">
            <a:extLst>
              <a:ext uri="{FF2B5EF4-FFF2-40B4-BE49-F238E27FC236}">
                <a16:creationId xmlns:a16="http://schemas.microsoft.com/office/drawing/2014/main" id="{D049CAED-60DF-7C4B-A53C-CCCFD2DFB6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2470" y="2908300"/>
            <a:ext cx="1428146" cy="279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24">
            <a:extLst>
              <a:ext uri="{FF2B5EF4-FFF2-40B4-BE49-F238E27FC236}">
                <a16:creationId xmlns:a16="http://schemas.microsoft.com/office/drawing/2014/main" id="{4CFFFC0B-37CC-4140-AF4A-5529164DC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732" y="3155525"/>
            <a:ext cx="22437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Time exceeded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R1</a:t>
            </a:r>
          </a:p>
        </p:txBody>
      </p:sp>
      <p:sp>
        <p:nvSpPr>
          <p:cNvPr id="64" name="Line 16">
            <a:extLst>
              <a:ext uri="{FF2B5EF4-FFF2-40B4-BE49-F238E27FC236}">
                <a16:creationId xmlns:a16="http://schemas.microsoft.com/office/drawing/2014/main" id="{AAE7FB99-A713-C646-ACFC-A62F52BB6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4477" y="3899459"/>
            <a:ext cx="1459803" cy="11783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Line 17">
            <a:extLst>
              <a:ext uri="{FF2B5EF4-FFF2-40B4-BE49-F238E27FC236}">
                <a16:creationId xmlns:a16="http://schemas.microsoft.com/office/drawing/2014/main" id="{021A03A2-EDA0-2E4C-8204-950E4CBFE81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5133" y="4017298"/>
            <a:ext cx="1752600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Text Box 24">
            <a:extLst>
              <a:ext uri="{FF2B5EF4-FFF2-40B4-BE49-F238E27FC236}">
                <a16:creationId xmlns:a16="http://schemas.microsoft.com/office/drawing/2014/main" id="{78470FFC-800F-DB49-913A-CF320109E555}"/>
              </a:ext>
            </a:extLst>
          </p:cNvPr>
          <p:cNvSpPr txBox="1">
            <a:spLocks noChangeArrowheads="1"/>
          </p:cNvSpPr>
          <p:nvPr/>
        </p:nvSpPr>
        <p:spPr bwMode="auto">
          <a:xfrm rot="390726">
            <a:off x="2963333" y="3488044"/>
            <a:ext cx="124942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TTL = 2</a:t>
            </a:r>
          </a:p>
        </p:txBody>
      </p:sp>
      <p:sp>
        <p:nvSpPr>
          <p:cNvPr id="67" name="Text Box 24">
            <a:extLst>
              <a:ext uri="{FF2B5EF4-FFF2-40B4-BE49-F238E27FC236}">
                <a16:creationId xmlns:a16="http://schemas.microsoft.com/office/drawing/2014/main" id="{B9A1BB2F-CFBB-E342-BC40-A59942DDB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9749" y="4386218"/>
            <a:ext cx="10079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TE(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R2)</a:t>
            </a:r>
          </a:p>
        </p:txBody>
      </p:sp>
      <p:sp>
        <p:nvSpPr>
          <p:cNvPr id="68" name="Line 17">
            <a:extLst>
              <a:ext uri="{FF2B5EF4-FFF2-40B4-BE49-F238E27FC236}">
                <a16:creationId xmlns:a16="http://schemas.microsoft.com/office/drawing/2014/main" id="{908AF5C2-4732-1A4B-A4B4-DE39052CB3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7627" y="4979194"/>
            <a:ext cx="1432642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Line 17">
            <a:extLst>
              <a:ext uri="{FF2B5EF4-FFF2-40B4-BE49-F238E27FC236}">
                <a16:creationId xmlns:a16="http://schemas.microsoft.com/office/drawing/2014/main" id="{C7099B37-BC53-5B49-AF38-3FBE52014D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8298" y="51100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17">
            <a:extLst>
              <a:ext uri="{FF2B5EF4-FFF2-40B4-BE49-F238E27FC236}">
                <a16:creationId xmlns:a16="http://schemas.microsoft.com/office/drawing/2014/main" id="{752AEE33-D6B0-1846-946F-1BB61E8807C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28689" y="5262457"/>
            <a:ext cx="1714572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Line 17">
            <a:extLst>
              <a:ext uri="{FF2B5EF4-FFF2-40B4-BE49-F238E27FC236}">
                <a16:creationId xmlns:a16="http://schemas.microsoft.com/office/drawing/2014/main" id="{62A508EB-7AB9-CA43-A8DC-CE4EB5937698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6758" y="5429041"/>
            <a:ext cx="1436883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Line 23">
            <a:extLst>
              <a:ext uri="{FF2B5EF4-FFF2-40B4-BE49-F238E27FC236}">
                <a16:creationId xmlns:a16="http://schemas.microsoft.com/office/drawing/2014/main" id="{BB81C043-83B3-9D4E-8348-2B2448D022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16457" y="5669290"/>
            <a:ext cx="1460821" cy="13381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Line 23">
            <a:extLst>
              <a:ext uri="{FF2B5EF4-FFF2-40B4-BE49-F238E27FC236}">
                <a16:creationId xmlns:a16="http://schemas.microsoft.com/office/drawing/2014/main" id="{C4C54456-B000-7942-8CC8-C6C802770C6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2019" y="5816600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23">
            <a:extLst>
              <a:ext uri="{FF2B5EF4-FFF2-40B4-BE49-F238E27FC236}">
                <a16:creationId xmlns:a16="http://schemas.microsoft.com/office/drawing/2014/main" id="{F4B6D5DF-4182-6441-BE18-1A60EDE29F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78456" y="5977661"/>
            <a:ext cx="1670536" cy="152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Line 23">
            <a:extLst>
              <a:ext uri="{FF2B5EF4-FFF2-40B4-BE49-F238E27FC236}">
                <a16:creationId xmlns:a16="http://schemas.microsoft.com/office/drawing/2014/main" id="{5AC0285B-E4C8-A546-8D39-FD5BE08BFF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41624" y="6129167"/>
            <a:ext cx="1391578" cy="130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Text Box 24">
            <a:extLst>
              <a:ext uri="{FF2B5EF4-FFF2-40B4-BE49-F238E27FC236}">
                <a16:creationId xmlns:a16="http://schemas.microsoft.com/office/drawing/2014/main" id="{6C3680D6-FF00-C842-A20C-7688517F8086}"/>
              </a:ext>
            </a:extLst>
          </p:cNvPr>
          <p:cNvSpPr txBox="1">
            <a:spLocks noChangeArrowheads="1"/>
          </p:cNvSpPr>
          <p:nvPr/>
        </p:nvSpPr>
        <p:spPr bwMode="auto">
          <a:xfrm rot="21135758">
            <a:off x="7771847" y="5761177"/>
            <a:ext cx="151621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Port un- reachable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Source: </a:t>
            </a:r>
            <a:r>
              <a:rPr lang="en-US" altLang="en-US" sz="2000" dirty="0">
                <a:solidFill>
                  <a:srgbClr val="C00000"/>
                </a:solidFill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96A8A6E-7E5E-8047-A9B9-2B70B30D46C9}"/>
              </a:ext>
            </a:extLst>
          </p:cNvPr>
          <p:cNvSpPr txBox="1"/>
          <p:nvPr/>
        </p:nvSpPr>
        <p:spPr>
          <a:xfrm>
            <a:off x="0" y="4339127"/>
            <a:ext cx="27930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Similarly, capture IP addresses of routers at distance 3, 4, …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ED9D552-4B3D-AB4C-8F68-64426CB76992}"/>
              </a:ext>
            </a:extLst>
          </p:cNvPr>
          <p:cNvSpPr txBox="1"/>
          <p:nvPr/>
        </p:nvSpPr>
        <p:spPr>
          <a:xfrm>
            <a:off x="25424" y="5906087"/>
            <a:ext cx="27930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latin typeface="Helvetica" pitchFamily="2" charset="0"/>
              </a:rPr>
              <a:t>Have full router-level path until destination</a:t>
            </a:r>
          </a:p>
        </p:txBody>
      </p:sp>
    </p:spTree>
    <p:extLst>
      <p:ext uri="{BB962C8B-B14F-4D97-AF65-F5344CB8AC3E}">
        <p14:creationId xmlns:p14="http://schemas.microsoft.com/office/powerpoint/2010/main" val="1587230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8" grpId="0" animBg="1"/>
      <p:bldP spid="19" grpId="0" animBg="1"/>
      <p:bldP spid="2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/>
      <p:bldP spid="76" grpId="1"/>
      <p:bldP spid="77" grpId="0"/>
      <p:bldP spid="8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6B6C8-5825-034F-8EFF-380C5AFC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ICMP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7FFFF-FE78-834D-8727-91940DABE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protocol for network diagnostics and troubleshooting</a:t>
            </a:r>
          </a:p>
          <a:p>
            <a:endParaRPr lang="en-US" dirty="0"/>
          </a:p>
          <a:p>
            <a:r>
              <a:rPr lang="en-US" dirty="0"/>
              <a:t>Two useful tools: </a:t>
            </a:r>
            <a:r>
              <a:rPr lang="en-US" dirty="0">
                <a:solidFill>
                  <a:srgbClr val="C00000"/>
                </a:solidFill>
              </a:rPr>
              <a:t>ping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traceroute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Ping: test connectivity to a machine totally outside your control</a:t>
            </a:r>
          </a:p>
          <a:p>
            <a:pPr lvl="1"/>
            <a:r>
              <a:rPr lang="en-US" dirty="0"/>
              <a:t>Use ICMP echo request and reply</a:t>
            </a:r>
          </a:p>
          <a:p>
            <a:pPr lvl="1"/>
            <a:endParaRPr lang="en-US" dirty="0"/>
          </a:p>
          <a:p>
            <a:r>
              <a:rPr lang="en-US" dirty="0"/>
              <a:t>Traceroute: determine router-level path to a remote endpoint</a:t>
            </a:r>
          </a:p>
          <a:p>
            <a:pPr lvl="1"/>
            <a:r>
              <a:rPr lang="en-US" dirty="0"/>
              <a:t>A smart use of the TTL field in the IP header</a:t>
            </a:r>
          </a:p>
        </p:txBody>
      </p:sp>
    </p:spTree>
    <p:extLst>
      <p:ext uri="{BB962C8B-B14F-4D97-AF65-F5344CB8AC3E}">
        <p14:creationId xmlns:p14="http://schemas.microsoft.com/office/powerpoint/2010/main" val="31823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7563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Nontrivial to achieve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accesses can be made fast enough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6DDEF1-79C6-8A4D-A0F3-9857F9AC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96" y="3192540"/>
            <a:ext cx="2517502" cy="187844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1C8BBF3-473C-28A1-017A-AFDD2B23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87288" y="4760748"/>
            <a:ext cx="880989" cy="620471"/>
          </a:xfrm>
          <a:prstGeom prst="rect">
            <a:avLst/>
          </a:prstGeom>
        </p:spPr>
      </p:pic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C3806F44-F492-CC04-9E63-FB2ECFF6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155" y="3707582"/>
            <a:ext cx="1002840" cy="587424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F64D6975-F42D-0206-EBB1-668AA6A265CA}"/>
              </a:ext>
            </a:extLst>
          </p:cNvPr>
          <p:cNvSpPr/>
          <p:nvPr/>
        </p:nvSpPr>
        <p:spPr>
          <a:xfrm>
            <a:off x="9903196" y="3123229"/>
            <a:ext cx="796834" cy="978820"/>
          </a:xfrm>
          <a:custGeom>
            <a:avLst/>
            <a:gdLst>
              <a:gd name="connsiteX0" fmla="*/ 575741 w 575741"/>
              <a:gd name="connsiteY0" fmla="*/ 770709 h 770709"/>
              <a:gd name="connsiteX1" fmla="*/ 353673 w 575741"/>
              <a:gd name="connsiteY1" fmla="*/ 509452 h 770709"/>
              <a:gd name="connsiteX2" fmla="*/ 40164 w 575741"/>
              <a:gd name="connsiteY2" fmla="*/ 287383 h 770709"/>
              <a:gd name="connsiteX3" fmla="*/ 14038 w 575741"/>
              <a:gd name="connsiteY3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41" h="770709">
                <a:moveTo>
                  <a:pt x="575741" y="770709"/>
                </a:moveTo>
                <a:cubicBezTo>
                  <a:pt x="509338" y="680357"/>
                  <a:pt x="442936" y="590006"/>
                  <a:pt x="353673" y="509452"/>
                </a:cubicBezTo>
                <a:cubicBezTo>
                  <a:pt x="264410" y="428898"/>
                  <a:pt x="96770" y="372292"/>
                  <a:pt x="40164" y="287383"/>
                </a:cubicBezTo>
                <a:cubicBezTo>
                  <a:pt x="-16442" y="202474"/>
                  <a:pt x="-1202" y="101237"/>
                  <a:pt x="14038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01F74A-BF44-42A7-D9E6-1F900416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43" y="3283491"/>
            <a:ext cx="1254257" cy="1082778"/>
          </a:xfrm>
          <a:prstGeom prst="rect">
            <a:avLst/>
          </a:prstGeom>
        </p:spPr>
      </p:pic>
      <p:pic>
        <p:nvPicPr>
          <p:cNvPr id="29" name="Picture 28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12BC76D-D391-3D17-2CCE-D01E1BF7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186" y="2619317"/>
            <a:ext cx="975228" cy="8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2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  <a:p>
            <a:r>
              <a:rPr lang="en-US" dirty="0"/>
              <a:t>Typically, these queues form on the output side</a:t>
            </a:r>
          </a:p>
          <a:p>
            <a:pPr lvl="1"/>
            <a:r>
              <a:rPr lang="en-US" dirty="0"/>
              <a:t>But can also “backpressure” to the input side if there is high contention for the output port</a:t>
            </a:r>
          </a:p>
          <a:p>
            <a:pPr lvl="1"/>
            <a:r>
              <a:rPr lang="en-US" dirty="0"/>
              <a:t>i.e.: can’t move pkts to output Qs since buffers full, so buffer @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68E846C-311C-634E-90CB-E4D58E1BE41A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F7F4251-911C-AE40-9A74-26E63AC679A6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BE4B91-BB3E-6840-BDF9-91E08E36B50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13667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2356</Words>
  <Application>Microsoft Macintosh PowerPoint</Application>
  <PresentationFormat>Widescreen</PresentationFormat>
  <Paragraphs>528</Paragraphs>
  <Slides>34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ＭＳ Ｐゴシック</vt:lpstr>
      <vt:lpstr>Arial</vt:lpstr>
      <vt:lpstr>Calibri</vt:lpstr>
      <vt:lpstr>Helvetica</vt:lpstr>
      <vt:lpstr>Times</vt:lpstr>
      <vt:lpstr>Times New Roman</vt:lpstr>
      <vt:lpstr>Wingdings</vt:lpstr>
      <vt:lpstr>Office Theme</vt:lpstr>
      <vt:lpstr>Routers; LPM; Protocols</vt:lpstr>
      <vt:lpstr>Review: Router architecture</vt:lpstr>
      <vt:lpstr>Fabrics: Types</vt:lpstr>
      <vt:lpstr>Fabrics: Types</vt:lpstr>
      <vt:lpstr>Nonblocking fabrics</vt:lpstr>
      <vt:lpstr>Nonblocking fabrics</vt:lpstr>
      <vt:lpstr>Nonblocking fabrics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useful?</vt:lpstr>
      <vt:lpstr>Why is LPM useful?</vt:lpstr>
      <vt:lpstr>IPv4 Datagram Format</vt:lpstr>
      <vt:lpstr>PowerPoint Presentation</vt:lpstr>
      <vt:lpstr>PowerPoint Presentation</vt:lpstr>
      <vt:lpstr>IP Support Protocols</vt:lpstr>
      <vt:lpstr>Internet Control Message Protocol (ICMP)</vt:lpstr>
      <vt:lpstr>Internet Control Message Protocol</vt:lpstr>
      <vt:lpstr>ICMP message format (informal)</vt:lpstr>
      <vt:lpstr>Specific uses of ICMP</vt:lpstr>
      <vt:lpstr>Ping</vt:lpstr>
      <vt:lpstr>Ping</vt:lpstr>
      <vt:lpstr>Traceroute</vt:lpstr>
      <vt:lpstr>Traceroute</vt:lpstr>
      <vt:lpstr>Traceroute</vt:lpstr>
      <vt:lpstr>Summary of ICMP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1855</cp:revision>
  <cp:lastPrinted>2021-01-24T11:57:08Z</cp:lastPrinted>
  <dcterms:created xsi:type="dcterms:W3CDTF">2019-01-23T03:40:12Z</dcterms:created>
  <dcterms:modified xsi:type="dcterms:W3CDTF">2024-11-22T15:30:45Z</dcterms:modified>
</cp:coreProperties>
</file>