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607" r:id="rId2"/>
    <p:sldId id="876" r:id="rId3"/>
    <p:sldId id="893" r:id="rId4"/>
    <p:sldId id="894" r:id="rId5"/>
    <p:sldId id="794" r:id="rId6"/>
    <p:sldId id="795" r:id="rId7"/>
    <p:sldId id="796" r:id="rId8"/>
    <p:sldId id="797" r:id="rId9"/>
    <p:sldId id="798" r:id="rId10"/>
    <p:sldId id="799" r:id="rId11"/>
    <p:sldId id="800" r:id="rId12"/>
    <p:sldId id="801" r:id="rId13"/>
    <p:sldId id="802" r:id="rId14"/>
    <p:sldId id="803" r:id="rId15"/>
    <p:sldId id="804" r:id="rId16"/>
    <p:sldId id="805" r:id="rId17"/>
    <p:sldId id="818" r:id="rId18"/>
    <p:sldId id="806" r:id="rId19"/>
    <p:sldId id="807" r:id="rId20"/>
    <p:sldId id="808" r:id="rId21"/>
    <p:sldId id="809" r:id="rId22"/>
    <p:sldId id="819" r:id="rId23"/>
    <p:sldId id="810" r:id="rId24"/>
    <p:sldId id="811" r:id="rId25"/>
    <p:sldId id="812" r:id="rId26"/>
    <p:sldId id="813" r:id="rId27"/>
    <p:sldId id="814" r:id="rId28"/>
    <p:sldId id="81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27"/>
    <p:restoredTop sz="94664"/>
  </p:normalViewPr>
  <p:slideViewPr>
    <p:cSldViewPr snapToGrid="0" snapToObjects="1">
      <p:cViewPr varScale="1">
        <p:scale>
          <a:sx n="149" d="100"/>
          <a:sy n="149" d="100"/>
        </p:scale>
        <p:origin x="18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049FB4-3255-2941-964B-63DD24C4C301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315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AF274F58-47D7-D746-8362-E5F0BB518567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61AA2AC-99CC-3A4A-B8E8-FAB41F82BBCA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5647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EE8A598-DF58-E64E-87FA-BBB91CA30A18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531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7F188CC-4460-E043-B180-95C5ACF8D312}" type="slidenum">
              <a:rPr lang="en-US" i="0" smtClean="0">
                <a:latin typeface="Times New Roman" charset="0"/>
              </a:rPr>
              <a:pPr>
                <a:defRPr/>
              </a:pPr>
              <a:t>18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884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195A4D9-D9A3-9D42-8C21-61B5EC1E1BB0}" type="slidenum">
              <a:rPr lang="en-US" i="0" smtClean="0">
                <a:latin typeface="Times New Roman" charset="0"/>
              </a:rPr>
              <a:pPr>
                <a:defRPr/>
              </a:pPr>
              <a:t>19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5286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899DADF4-4B2E-B644-9BDA-D41F6D2BAA32}" type="slidenum">
              <a:rPr lang="en-US" i="0" smtClean="0">
                <a:latin typeface="Times New Roman" charset="0"/>
              </a:rPr>
              <a:pPr>
                <a:defRPr/>
              </a:pPr>
              <a:t>20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6978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D67B076-01A6-BF41-ABA5-655018180054}" type="slidenum">
              <a:rPr lang="en-US" i="0" smtClean="0">
                <a:latin typeface="Times New Roman" charset="0"/>
              </a:rPr>
              <a:pPr>
                <a:defRPr/>
              </a:pPr>
              <a:t>21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861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2064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1839DD2-90A2-2247-9684-E72B53E0F17D}" type="slidenum">
              <a:rPr lang="en-US" i="0" smtClean="0">
                <a:latin typeface="Times New Roman" charset="0"/>
              </a:rPr>
              <a:pPr>
                <a:defRPr/>
              </a:pPr>
              <a:t>23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2710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A88163C-4FEA-FC48-BFDA-B7EEC0814B16}" type="slidenum">
              <a:rPr lang="en-US" i="0" smtClean="0">
                <a:latin typeface="Times New Roman" charset="0"/>
              </a:rPr>
              <a:pPr>
                <a:defRPr/>
              </a:pPr>
              <a:t>24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6552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EB1B82-11B0-7E4D-8D78-B8E843132015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345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5DE8D7C-8E55-264E-BB09-7996957FAD63}" type="slidenum">
              <a:rPr lang="en-US" i="0" smtClean="0">
                <a:latin typeface="Times New Roman" charset="0"/>
              </a:rPr>
              <a:pPr>
                <a:defRPr/>
              </a:pPr>
              <a:t>25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265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A0023F9-7F73-6F45-8A3B-F6442733AA12}" type="slidenum">
              <a:rPr lang="en-US" i="0" smtClean="0">
                <a:latin typeface="Times New Roman" charset="0"/>
              </a:rPr>
              <a:pPr>
                <a:defRPr/>
              </a:pPr>
              <a:t>26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67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5E476F6-027F-C548-B0EB-110C5BD65377}" type="slidenum">
              <a:rPr lang="en-US" i="0" smtClean="0">
                <a:latin typeface="Times New Roman" charset="0"/>
              </a:rPr>
              <a:pPr>
                <a:defRPr/>
              </a:pPr>
              <a:t>27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3458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0DB9EFD-2C56-304B-9FF9-80BAF6A94A18}" type="slidenum">
              <a:rPr lang="en-US" i="0" smtClean="0">
                <a:latin typeface="Times New Roman" charset="0"/>
              </a:rPr>
              <a:pPr>
                <a:defRPr/>
              </a:pPr>
              <a:t>28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340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B5F772E-C619-AA41-87FA-66524F210512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729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1DFFBCA-CF51-8C4C-90C0-C1001331485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280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9EA52E9-146D-8E49-BEC5-237E611F9B44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958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9B7099E6-1531-3943-8BFA-88B507B11539}" type="slidenum">
              <a:rPr lang="en-US" i="0" smtClean="0">
                <a:latin typeface="Times New Roman" charset="0"/>
              </a:rPr>
              <a:pPr>
                <a:defRPr/>
              </a:pPr>
              <a:t>10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23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6A9C1EC7-E903-DF46-A0F2-890A589B5677}" type="slidenum">
              <a:rPr lang="en-US" i="0" smtClean="0">
                <a:latin typeface="Times New Roman" charset="0"/>
              </a:rPr>
              <a:pPr>
                <a:defRPr/>
              </a:pPr>
              <a:t>11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3275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69983E0-9854-FD4B-8953-2A3C8DAEAEAB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2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F3A56F32-873F-4741-82C3-DC84FF9C65B1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904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Medium Access Control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1292" y="1370013"/>
            <a:ext cx="10796954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FDMA: frequency division multiple access </a:t>
            </a:r>
          </a:p>
          <a:p>
            <a:pPr>
              <a:defRPr/>
            </a:pPr>
            <a:r>
              <a:rPr lang="en-US" sz="2400" dirty="0"/>
              <a:t>channel spectrum divided into frequency bands</a:t>
            </a:r>
          </a:p>
          <a:p>
            <a:pPr>
              <a:defRPr/>
            </a:pPr>
            <a:r>
              <a:rPr lang="en-US" sz="2400" dirty="0"/>
              <a:t>each station assigned fixed frequency band</a:t>
            </a:r>
          </a:p>
          <a:p>
            <a:pPr>
              <a:defRPr/>
            </a:pPr>
            <a:r>
              <a:rPr lang="en-US" sz="2400" dirty="0"/>
              <a:t>unused transmission time in frequency bands go idle </a:t>
            </a:r>
          </a:p>
          <a:p>
            <a:pPr>
              <a:defRPr/>
            </a:pPr>
            <a:r>
              <a:rPr lang="en-US" sz="2400" dirty="0"/>
              <a:t>example: 6-station LAN, 1,3,4 have packet to send, frequency bands 2,5,6 idle </a:t>
            </a:r>
            <a:endParaRPr lang="en-US" dirty="0"/>
          </a:p>
        </p:txBody>
      </p:sp>
      <p:sp>
        <p:nvSpPr>
          <p:cNvPr id="22533" name="Rectangle 4"/>
          <p:cNvSpPr>
            <a:spLocks noChangeArrowheads="1"/>
          </p:cNvSpPr>
          <p:nvPr/>
        </p:nvSpPr>
        <p:spPr bwMode="auto">
          <a:xfrm>
            <a:off x="6151563" y="4138614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 flipV="1">
            <a:off x="6149975" y="5243514"/>
            <a:ext cx="62230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5" name="Line 6"/>
          <p:cNvSpPr>
            <a:spLocks noChangeShapeType="1"/>
          </p:cNvSpPr>
          <p:nvPr/>
        </p:nvSpPr>
        <p:spPr bwMode="auto">
          <a:xfrm flipV="1">
            <a:off x="6145214" y="5635625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V="1">
            <a:off x="6149976" y="6021389"/>
            <a:ext cx="627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V="1">
            <a:off x="6145214" y="4857750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 flipV="1">
            <a:off x="6149976" y="4471988"/>
            <a:ext cx="6318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6870700" y="44116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5" name="Freeform 12"/>
          <p:cNvSpPr>
            <a:spLocks/>
          </p:cNvSpPr>
          <p:nvPr/>
        </p:nvSpPr>
        <p:spPr bwMode="auto">
          <a:xfrm>
            <a:off x="7018339" y="429260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18325" y="4814888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2" name="Line 15"/>
          <p:cNvSpPr>
            <a:spLocks noChangeShapeType="1"/>
          </p:cNvSpPr>
          <p:nvPr/>
        </p:nvSpPr>
        <p:spPr bwMode="auto">
          <a:xfrm>
            <a:off x="6918325" y="5213350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82958" name="Freeform 16"/>
          <p:cNvSpPr>
            <a:spLocks/>
          </p:cNvSpPr>
          <p:nvPr/>
        </p:nvSpPr>
        <p:spPr bwMode="auto">
          <a:xfrm>
            <a:off x="7065964" y="509428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82959" name="Group 17"/>
          <p:cNvGrpSpPr>
            <a:grpSpLocks/>
          </p:cNvGrpSpPr>
          <p:nvPr/>
        </p:nvGrpSpPr>
        <p:grpSpPr bwMode="auto">
          <a:xfrm>
            <a:off x="6935788" y="5499101"/>
            <a:ext cx="2228850" cy="119063"/>
            <a:chOff x="1884" y="2826"/>
            <a:chExt cx="1404" cy="75"/>
          </a:xfrm>
        </p:grpSpPr>
        <p:sp>
          <p:nvSpPr>
            <p:cNvPr id="22561" name="Line 18"/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2977" name="Freeform 19"/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2545" name="Line 20"/>
          <p:cNvSpPr>
            <a:spLocks noChangeShapeType="1"/>
          </p:cNvSpPr>
          <p:nvPr/>
        </p:nvSpPr>
        <p:spPr bwMode="auto">
          <a:xfrm>
            <a:off x="6965950" y="6024563"/>
            <a:ext cx="2228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547" name="Text Box 22"/>
          <p:cNvSpPr txBox="1">
            <a:spLocks noChangeArrowheads="1"/>
          </p:cNvSpPr>
          <p:nvPr/>
        </p:nvSpPr>
        <p:spPr bwMode="auto">
          <a:xfrm rot="-5400000">
            <a:off x="4947444" y="501888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frequency bands</a:t>
            </a:r>
          </a:p>
        </p:txBody>
      </p:sp>
      <p:sp>
        <p:nvSpPr>
          <p:cNvPr id="22548" name="Text Box 23"/>
          <p:cNvSpPr txBox="1">
            <a:spLocks noChangeArrowheads="1"/>
          </p:cNvSpPr>
          <p:nvPr/>
        </p:nvSpPr>
        <p:spPr bwMode="auto">
          <a:xfrm rot="67766">
            <a:off x="8856663" y="396081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time</a:t>
            </a:r>
          </a:p>
        </p:txBody>
      </p:sp>
      <p:sp>
        <p:nvSpPr>
          <p:cNvPr id="82964" name="Freeform 54"/>
          <p:cNvSpPr>
            <a:spLocks/>
          </p:cNvSpPr>
          <p:nvPr/>
        </p:nvSpPr>
        <p:spPr bwMode="auto">
          <a:xfrm>
            <a:off x="3556001" y="4348164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chemeClr val="tx1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82965" name="Group 56"/>
          <p:cNvGrpSpPr>
            <a:grpSpLocks/>
          </p:cNvGrpSpPr>
          <p:nvPr/>
        </p:nvGrpSpPr>
        <p:grpSpPr bwMode="auto">
          <a:xfrm>
            <a:off x="1817689" y="4986339"/>
            <a:ext cx="1666875" cy="314325"/>
            <a:chOff x="1614" y="1494"/>
            <a:chExt cx="1050" cy="198"/>
          </a:xfrm>
        </p:grpSpPr>
        <p:sp>
          <p:nvSpPr>
            <p:cNvPr id="22557" name="Rectangle 57"/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535610" name="Freeform 58"/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chemeClr val="tx1"/>
                </a:gs>
                <a:gs pos="50000">
                  <a:schemeClr val="bg1"/>
                </a:gs>
                <a:gs pos="100000">
                  <a:schemeClr val="tx1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59" name="Oval 59"/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560" name="Line 60"/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82966" name="Freeform 65"/>
          <p:cNvSpPr>
            <a:spLocks/>
          </p:cNvSpPr>
          <p:nvPr/>
        </p:nvSpPr>
        <p:spPr bwMode="auto">
          <a:xfrm>
            <a:off x="4327526" y="5040314"/>
            <a:ext cx="892175" cy="173037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7" name="Freeform 66"/>
          <p:cNvSpPr>
            <a:spLocks/>
          </p:cNvSpPr>
          <p:nvPr/>
        </p:nvSpPr>
        <p:spPr bwMode="auto">
          <a:xfrm>
            <a:off x="4370389" y="4270376"/>
            <a:ext cx="427037" cy="219075"/>
          </a:xfrm>
          <a:custGeom>
            <a:avLst/>
            <a:gdLst>
              <a:gd name="T0" fmla="*/ 2147483647 w 562"/>
              <a:gd name="T1" fmla="*/ 2147483647 h 266"/>
              <a:gd name="T2" fmla="*/ 2147483647 w 562"/>
              <a:gd name="T3" fmla="*/ 2147483647 h 266"/>
              <a:gd name="T4" fmla="*/ 2147483647 w 562"/>
              <a:gd name="T5" fmla="*/ 2147483647 h 266"/>
              <a:gd name="T6" fmla="*/ 2147483647 w 562"/>
              <a:gd name="T7" fmla="*/ 0 h 266"/>
              <a:gd name="T8" fmla="*/ 2147483647 w 562"/>
              <a:gd name="T9" fmla="*/ 2147483647 h 266"/>
              <a:gd name="T10" fmla="*/ 2147483647 w 562"/>
              <a:gd name="T11" fmla="*/ 2147483647 h 266"/>
              <a:gd name="T12" fmla="*/ 2147483647 w 562"/>
              <a:gd name="T13" fmla="*/ 2147483647 h 266"/>
              <a:gd name="T14" fmla="*/ 2147483647 w 562"/>
              <a:gd name="T15" fmla="*/ 2147483647 h 266"/>
              <a:gd name="T16" fmla="*/ 2147483647 w 562"/>
              <a:gd name="T17" fmla="*/ 2147483647 h 266"/>
              <a:gd name="T18" fmla="*/ 2147483647 w 562"/>
              <a:gd name="T19" fmla="*/ 2147483647 h 266"/>
              <a:gd name="T20" fmla="*/ 2147483647 w 562"/>
              <a:gd name="T21" fmla="*/ 2147483647 h 26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562" h="266">
                <a:moveTo>
                  <a:pt x="4" y="264"/>
                </a:moveTo>
                <a:cubicBezTo>
                  <a:pt x="4" y="212"/>
                  <a:pt x="0" y="4"/>
                  <a:pt x="52" y="6"/>
                </a:cubicBezTo>
                <a:cubicBezTo>
                  <a:pt x="106" y="4"/>
                  <a:pt x="58" y="266"/>
                  <a:pt x="108" y="266"/>
                </a:cubicBezTo>
                <a:cubicBezTo>
                  <a:pt x="158" y="266"/>
                  <a:pt x="126" y="0"/>
                  <a:pt x="174" y="0"/>
                </a:cubicBezTo>
                <a:cubicBezTo>
                  <a:pt x="222" y="0"/>
                  <a:pt x="184" y="266"/>
                  <a:pt x="228" y="264"/>
                </a:cubicBezTo>
                <a:cubicBezTo>
                  <a:pt x="272" y="262"/>
                  <a:pt x="244" y="8"/>
                  <a:pt x="288" y="8"/>
                </a:cubicBezTo>
                <a:cubicBezTo>
                  <a:pt x="332" y="8"/>
                  <a:pt x="304" y="266"/>
                  <a:pt x="354" y="266"/>
                </a:cubicBezTo>
                <a:cubicBezTo>
                  <a:pt x="404" y="266"/>
                  <a:pt x="336" y="8"/>
                  <a:pt x="402" y="8"/>
                </a:cubicBezTo>
                <a:cubicBezTo>
                  <a:pt x="468" y="8"/>
                  <a:pt x="416" y="266"/>
                  <a:pt x="464" y="264"/>
                </a:cubicBezTo>
                <a:cubicBezTo>
                  <a:pt x="512" y="262"/>
                  <a:pt x="450" y="4"/>
                  <a:pt x="506" y="6"/>
                </a:cubicBezTo>
                <a:cubicBezTo>
                  <a:pt x="562" y="8"/>
                  <a:pt x="546" y="192"/>
                  <a:pt x="556" y="26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82968" name="Freeform 68"/>
          <p:cNvSpPr>
            <a:spLocks/>
          </p:cNvSpPr>
          <p:nvPr/>
        </p:nvSpPr>
        <p:spPr bwMode="auto">
          <a:xfrm>
            <a:off x="4279901" y="6069014"/>
            <a:ext cx="989013" cy="185737"/>
          </a:xfrm>
          <a:custGeom>
            <a:avLst/>
            <a:gdLst>
              <a:gd name="T0" fmla="*/ 2147483647 w 623"/>
              <a:gd name="T1" fmla="*/ 2147483647 h 117"/>
              <a:gd name="T2" fmla="*/ 2147483647 w 623"/>
              <a:gd name="T3" fmla="*/ 2147483647 h 117"/>
              <a:gd name="T4" fmla="*/ 2147483647 w 623"/>
              <a:gd name="T5" fmla="*/ 2147483647 h 117"/>
              <a:gd name="T6" fmla="*/ 2147483647 w 623"/>
              <a:gd name="T7" fmla="*/ 0 h 117"/>
              <a:gd name="T8" fmla="*/ 2147483647 w 623"/>
              <a:gd name="T9" fmla="*/ 2147483647 h 117"/>
              <a:gd name="T10" fmla="*/ 2147483647 w 623"/>
              <a:gd name="T11" fmla="*/ 2147483647 h 11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623" h="117">
                <a:moveTo>
                  <a:pt x="20" y="113"/>
                </a:moveTo>
                <a:cubicBezTo>
                  <a:pt x="44" y="68"/>
                  <a:pt x="0" y="1"/>
                  <a:pt x="114" y="2"/>
                </a:cubicBezTo>
                <a:cubicBezTo>
                  <a:pt x="233" y="1"/>
                  <a:pt x="144" y="114"/>
                  <a:pt x="256" y="114"/>
                </a:cubicBezTo>
                <a:cubicBezTo>
                  <a:pt x="368" y="114"/>
                  <a:pt x="288" y="0"/>
                  <a:pt x="394" y="0"/>
                </a:cubicBezTo>
                <a:cubicBezTo>
                  <a:pt x="500" y="0"/>
                  <a:pt x="421" y="117"/>
                  <a:pt x="522" y="116"/>
                </a:cubicBezTo>
                <a:cubicBezTo>
                  <a:pt x="623" y="115"/>
                  <a:pt x="570" y="64"/>
                  <a:pt x="616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2554" name="Text Box 69"/>
          <p:cNvSpPr txBox="1">
            <a:spLocks noChangeArrowheads="1"/>
          </p:cNvSpPr>
          <p:nvPr/>
        </p:nvSpPr>
        <p:spPr bwMode="auto">
          <a:xfrm>
            <a:off x="1966913" y="5699126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FDM cable</a:t>
            </a:r>
          </a:p>
        </p:txBody>
      </p:sp>
      <p:sp>
        <p:nvSpPr>
          <p:cNvPr id="22556" name="Rectangle 74"/>
          <p:cNvSpPr>
            <a:spLocks noGrp="1" noChangeArrowheads="1"/>
          </p:cNvSpPr>
          <p:nvPr>
            <p:ph type="title"/>
          </p:nvPr>
        </p:nvSpPr>
        <p:spPr>
          <a:xfrm>
            <a:off x="961292" y="206375"/>
            <a:ext cx="1011701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Channel partitioning MAC protocols: FDMA</a:t>
            </a:r>
          </a:p>
        </p:txBody>
      </p:sp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48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(2) Random access protocols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984" y="1690687"/>
            <a:ext cx="10169769" cy="5103997"/>
          </a:xfrm>
        </p:spPr>
        <p:txBody>
          <a:bodyPr>
            <a:normAutofit lnSpcReduction="10000"/>
          </a:bodyPr>
          <a:lstStyle/>
          <a:p>
            <a:pPr>
              <a:lnSpc>
                <a:spcPct val="75000"/>
              </a:lnSpc>
              <a:defRPr/>
            </a:pPr>
            <a:r>
              <a:rPr lang="en-US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</a:t>
            </a:r>
            <a:r>
              <a:rPr lang="en-US" i="1" dirty="0"/>
              <a:t>a priori</a:t>
            </a:r>
            <a:r>
              <a:rPr lang="en-US" dirty="0"/>
              <a:t> coordination among nodes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Collision possible when two or more transmitting nodes </a:t>
            </a:r>
            <a:r>
              <a:rPr lang="en-US" dirty="0">
                <a:ea typeface="MS Mincho" charset="0"/>
                <a:cs typeface="MS Mincho" charset="0"/>
              </a:rPr>
              <a:t>choose to send simultaneously</a:t>
            </a: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A</a:t>
            </a:r>
            <a:r>
              <a:rPr lang="en-US" dirty="0">
                <a:solidFill>
                  <a:srgbClr val="CC0000"/>
                </a:solidFill>
              </a:rPr>
              <a:t> random access MAC protocol</a:t>
            </a:r>
            <a:r>
              <a:rPr lang="en-US" dirty="0"/>
              <a:t> 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how to recover from collisions (e.g., via delayed retransmissions)</a:t>
            </a:r>
          </a:p>
          <a:p>
            <a:pPr lvl="1">
              <a:lnSpc>
                <a:spcPct val="75000"/>
              </a:lnSpc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r>
              <a:rPr lang="en-US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slotted ALOHA,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CSMA, CSMA/CD, CSMA/CA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0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8892" y="1522413"/>
            <a:ext cx="5258535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assumptions:</a:t>
            </a:r>
          </a:p>
          <a:p>
            <a:pPr>
              <a:defRPr/>
            </a:pPr>
            <a:r>
              <a:rPr lang="en-US" sz="2400" dirty="0"/>
              <a:t>all frames same size</a:t>
            </a:r>
          </a:p>
          <a:p>
            <a:pPr>
              <a:defRPr/>
            </a:pPr>
            <a:r>
              <a:rPr lang="en-US" sz="2400" dirty="0"/>
              <a:t>time divided into equal size slots (time to transmit 1 frame)</a:t>
            </a:r>
          </a:p>
          <a:p>
            <a:pPr>
              <a:defRPr/>
            </a:pPr>
            <a:r>
              <a:rPr lang="en-US" sz="2400" dirty="0"/>
              <a:t>nodes start to transmit only slot beginning </a:t>
            </a:r>
          </a:p>
          <a:p>
            <a:pPr>
              <a:defRPr/>
            </a:pPr>
            <a:r>
              <a:rPr lang="en-US" sz="2400" dirty="0"/>
              <a:t>nodes are synchronized</a:t>
            </a:r>
          </a:p>
          <a:p>
            <a:pPr>
              <a:defRPr/>
            </a:pPr>
            <a:r>
              <a:rPr lang="en-US" sz="2400" dirty="0"/>
              <a:t>if 2 or more nodes transmit in slot, all nodes detect collision</a:t>
            </a:r>
          </a:p>
        </p:txBody>
      </p:sp>
      <p:sp>
        <p:nvSpPr>
          <p:cNvPr id="31130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02569" y="2246313"/>
            <a:ext cx="5363308" cy="3709010"/>
          </a:xfrm>
        </p:spPr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operation: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when node obtains fresh frame, transmits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no collision:</a:t>
            </a:r>
            <a:r>
              <a:rPr lang="en-US" dirty="0"/>
              <a:t> node can send new frame in next slot</a:t>
            </a:r>
          </a:p>
          <a:p>
            <a:pPr lvl="1">
              <a:lnSpc>
                <a:spcPct val="90000"/>
              </a:lnSpc>
              <a:defRPr/>
            </a:pPr>
            <a:r>
              <a:rPr lang="en-US" i="1" dirty="0"/>
              <a:t>if collision:</a:t>
            </a:r>
            <a:r>
              <a:rPr lang="en-US" dirty="0"/>
              <a:t> node retransmits frame in each subsequent slot with prob. p until success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  <p:pic>
        <p:nvPicPr>
          <p:cNvPr id="3" name="Picture 2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25CB9698-8E11-B34C-8868-18845EB1F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81137" y="3349626"/>
            <a:ext cx="3932227" cy="32035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Pros:</a:t>
            </a:r>
          </a:p>
          <a:p>
            <a:pPr>
              <a:defRPr/>
            </a:pPr>
            <a:r>
              <a:rPr lang="en-US" sz="2400" dirty="0"/>
              <a:t>single active node can continuously transmit at full rate of channel</a:t>
            </a:r>
          </a:p>
          <a:p>
            <a:pPr>
              <a:defRPr/>
            </a:pPr>
            <a:r>
              <a:rPr lang="en-US" sz="2400" dirty="0"/>
              <a:t>highly decentralized (each node operates on its own) simple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2560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16624" y="3458125"/>
            <a:ext cx="5283979" cy="3200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Cons: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collisions, wasting slots</a:t>
            </a:r>
          </a:p>
          <a:p>
            <a:pPr>
              <a:lnSpc>
                <a:spcPct val="90000"/>
              </a:lnSpc>
              <a:defRPr/>
            </a:pPr>
            <a:r>
              <a:rPr lang="en-US" sz="2400" dirty="0"/>
              <a:t>idle slots</a:t>
            </a:r>
          </a:p>
          <a:p>
            <a:pPr>
              <a:defRPr/>
            </a:pPr>
            <a:r>
              <a:rPr lang="en-US" sz="2400" dirty="0"/>
              <a:t>clock synchronization:  nodes must sync on slot start times</a:t>
            </a:r>
          </a:p>
          <a:p>
            <a:pPr>
              <a:defRPr/>
            </a:pPr>
            <a:r>
              <a:rPr lang="en-US" sz="2400" dirty="0"/>
              <a:t>Ensure detect collision within a frame; even if detection is fast, whole frame time still wasted</a:t>
            </a:r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495458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</a:t>
            </a:r>
          </a:p>
        </p:txBody>
      </p:sp>
      <p:grpSp>
        <p:nvGrpSpPr>
          <p:cNvPr id="89095" name="Group 64"/>
          <p:cNvGrpSpPr>
            <a:grpSpLocks/>
          </p:cNvGrpSpPr>
          <p:nvPr/>
        </p:nvGrpSpPr>
        <p:grpSpPr bwMode="auto">
          <a:xfrm>
            <a:off x="2552700" y="1350964"/>
            <a:ext cx="6053138" cy="1941512"/>
            <a:chOff x="648" y="899"/>
            <a:chExt cx="3813" cy="1223"/>
          </a:xfrm>
        </p:grpSpPr>
        <p:grpSp>
          <p:nvGrpSpPr>
            <p:cNvPr id="89096" name="Group 9"/>
            <p:cNvGrpSpPr>
              <a:grpSpLocks/>
            </p:cNvGrpSpPr>
            <p:nvPr/>
          </p:nvGrpSpPr>
          <p:grpSpPr bwMode="auto">
            <a:xfrm>
              <a:off x="1193" y="899"/>
              <a:ext cx="283" cy="192"/>
              <a:chOff x="1185" y="903"/>
              <a:chExt cx="283" cy="192"/>
            </a:xfrm>
          </p:grpSpPr>
          <p:sp>
            <p:nvSpPr>
              <p:cNvPr id="25660" name="Rectangle 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61" name="Text Box 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7" name="Group 10"/>
            <p:cNvGrpSpPr>
              <a:grpSpLocks/>
            </p:cNvGrpSpPr>
            <p:nvPr/>
          </p:nvGrpSpPr>
          <p:grpSpPr bwMode="auto">
            <a:xfrm>
              <a:off x="1811" y="901"/>
              <a:ext cx="283" cy="192"/>
              <a:chOff x="1185" y="903"/>
              <a:chExt cx="283" cy="192"/>
            </a:xfrm>
          </p:grpSpPr>
          <p:sp>
            <p:nvSpPr>
              <p:cNvPr id="25658" name="Rectangle 11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9" name="Text Box 12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8" name="Group 13"/>
            <p:cNvGrpSpPr>
              <a:grpSpLocks/>
            </p:cNvGrpSpPr>
            <p:nvPr/>
          </p:nvGrpSpPr>
          <p:grpSpPr bwMode="auto">
            <a:xfrm>
              <a:off x="2779" y="902"/>
              <a:ext cx="283" cy="192"/>
              <a:chOff x="1185" y="903"/>
              <a:chExt cx="283" cy="192"/>
            </a:xfrm>
          </p:grpSpPr>
          <p:sp>
            <p:nvSpPr>
              <p:cNvPr id="25656" name="Rectangle 14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7" name="Text Box 15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099" name="Group 16"/>
            <p:cNvGrpSpPr>
              <a:grpSpLocks/>
            </p:cNvGrpSpPr>
            <p:nvPr/>
          </p:nvGrpSpPr>
          <p:grpSpPr bwMode="auto">
            <a:xfrm>
              <a:off x="3419" y="899"/>
              <a:ext cx="283" cy="192"/>
              <a:chOff x="1185" y="903"/>
              <a:chExt cx="283" cy="192"/>
            </a:xfrm>
          </p:grpSpPr>
          <p:sp>
            <p:nvSpPr>
              <p:cNvPr id="25654" name="Rectangle 17"/>
              <p:cNvSpPr>
                <a:spLocks noChangeArrowheads="1"/>
              </p:cNvSpPr>
              <p:nvPr/>
            </p:nvSpPr>
            <p:spPr bwMode="auto">
              <a:xfrm>
                <a:off x="1185" y="924"/>
                <a:ext cx="283" cy="1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5" name="Text Box 18"/>
              <p:cNvSpPr txBox="1">
                <a:spLocks noChangeArrowheads="1"/>
              </p:cNvSpPr>
              <p:nvPr/>
            </p:nvSpPr>
            <p:spPr bwMode="auto">
              <a:xfrm>
                <a:off x="1236" y="903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1</a:t>
                </a:r>
              </a:p>
            </p:txBody>
          </p:sp>
        </p:grpSp>
        <p:grpSp>
          <p:nvGrpSpPr>
            <p:cNvPr id="89100" name="Group 24"/>
            <p:cNvGrpSpPr>
              <a:grpSpLocks/>
            </p:cNvGrpSpPr>
            <p:nvPr/>
          </p:nvGrpSpPr>
          <p:grpSpPr bwMode="auto">
            <a:xfrm>
              <a:off x="1194" y="1225"/>
              <a:ext cx="283" cy="192"/>
              <a:chOff x="4584" y="1229"/>
              <a:chExt cx="283" cy="192"/>
            </a:xfrm>
          </p:grpSpPr>
          <p:sp>
            <p:nvSpPr>
              <p:cNvPr id="25652" name="Rectangle 20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3" name="Text Box 21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1" name="Group 31"/>
            <p:cNvGrpSpPr>
              <a:grpSpLocks/>
            </p:cNvGrpSpPr>
            <p:nvPr/>
          </p:nvGrpSpPr>
          <p:grpSpPr bwMode="auto">
            <a:xfrm>
              <a:off x="1195" y="1546"/>
              <a:ext cx="283" cy="192"/>
              <a:chOff x="4827" y="1591"/>
              <a:chExt cx="283" cy="192"/>
            </a:xfrm>
          </p:grpSpPr>
          <p:sp>
            <p:nvSpPr>
              <p:cNvPr id="25650" name="Rectangle 22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51" name="Text Box 23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2" name="Group 25"/>
            <p:cNvGrpSpPr>
              <a:grpSpLocks/>
            </p:cNvGrpSpPr>
            <p:nvPr/>
          </p:nvGrpSpPr>
          <p:grpSpPr bwMode="auto">
            <a:xfrm>
              <a:off x="1817" y="1226"/>
              <a:ext cx="283" cy="192"/>
              <a:chOff x="4584" y="1229"/>
              <a:chExt cx="283" cy="192"/>
            </a:xfrm>
          </p:grpSpPr>
          <p:sp>
            <p:nvSpPr>
              <p:cNvPr id="25648" name="Rectangle 26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9" name="Text Box 27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3" name="Group 28"/>
            <p:cNvGrpSpPr>
              <a:grpSpLocks/>
            </p:cNvGrpSpPr>
            <p:nvPr/>
          </p:nvGrpSpPr>
          <p:grpSpPr bwMode="auto">
            <a:xfrm>
              <a:off x="2143" y="1227"/>
              <a:ext cx="283" cy="192"/>
              <a:chOff x="4584" y="1229"/>
              <a:chExt cx="283" cy="192"/>
            </a:xfrm>
          </p:grpSpPr>
          <p:sp>
            <p:nvSpPr>
              <p:cNvPr id="25646" name="Rectangle 29"/>
              <p:cNvSpPr>
                <a:spLocks noChangeArrowheads="1"/>
              </p:cNvSpPr>
              <p:nvPr/>
            </p:nvSpPr>
            <p:spPr bwMode="auto">
              <a:xfrm>
                <a:off x="4584" y="1247"/>
                <a:ext cx="283" cy="169"/>
              </a:xfrm>
              <a:prstGeom prst="rect">
                <a:avLst/>
              </a:prstGeom>
              <a:solidFill>
                <a:srgbClr val="33CC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7" name="Text Box 30"/>
              <p:cNvSpPr txBox="1">
                <a:spLocks noChangeArrowheads="1"/>
              </p:cNvSpPr>
              <p:nvPr/>
            </p:nvSpPr>
            <p:spPr bwMode="auto">
              <a:xfrm>
                <a:off x="4636" y="1229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2</a:t>
                </a:r>
              </a:p>
            </p:txBody>
          </p:sp>
        </p:grpSp>
        <p:grpSp>
          <p:nvGrpSpPr>
            <p:cNvPr id="89104" name="Group 32"/>
            <p:cNvGrpSpPr>
              <a:grpSpLocks/>
            </p:cNvGrpSpPr>
            <p:nvPr/>
          </p:nvGrpSpPr>
          <p:grpSpPr bwMode="auto">
            <a:xfrm>
              <a:off x="2780" y="1547"/>
              <a:ext cx="283" cy="192"/>
              <a:chOff x="4827" y="1591"/>
              <a:chExt cx="283" cy="192"/>
            </a:xfrm>
          </p:grpSpPr>
          <p:sp>
            <p:nvSpPr>
              <p:cNvPr id="25644" name="Rectangle 33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5" name="Text Box 34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grpSp>
          <p:nvGrpSpPr>
            <p:cNvPr id="89105" name="Group 35"/>
            <p:cNvGrpSpPr>
              <a:grpSpLocks/>
            </p:cNvGrpSpPr>
            <p:nvPr/>
          </p:nvGrpSpPr>
          <p:grpSpPr bwMode="auto">
            <a:xfrm>
              <a:off x="3732" y="1548"/>
              <a:ext cx="283" cy="192"/>
              <a:chOff x="4827" y="1591"/>
              <a:chExt cx="283" cy="192"/>
            </a:xfrm>
          </p:grpSpPr>
          <p:sp>
            <p:nvSpPr>
              <p:cNvPr id="25642" name="Rectangle 36"/>
              <p:cNvSpPr>
                <a:spLocks noChangeArrowheads="1"/>
              </p:cNvSpPr>
              <p:nvPr/>
            </p:nvSpPr>
            <p:spPr bwMode="auto">
              <a:xfrm>
                <a:off x="4827" y="1609"/>
                <a:ext cx="283" cy="169"/>
              </a:xfrm>
              <a:prstGeom prst="rect">
                <a:avLst/>
              </a:prstGeom>
              <a:solidFill>
                <a:srgbClr val="D6009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25643" name="Text Box 37"/>
              <p:cNvSpPr txBox="1">
                <a:spLocks noChangeArrowheads="1"/>
              </p:cNvSpPr>
              <p:nvPr/>
            </p:nvSpPr>
            <p:spPr bwMode="auto">
              <a:xfrm>
                <a:off x="4872" y="159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008000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b="1" i="0" dirty="0">
                    <a:latin typeface="Arial" charset="0"/>
                  </a:rPr>
                  <a:t>3</a:t>
                </a:r>
              </a:p>
            </p:txBody>
          </p:sp>
        </p:grpSp>
        <p:sp>
          <p:nvSpPr>
            <p:cNvPr id="25619" name="Text Box 38"/>
            <p:cNvSpPr txBox="1">
              <a:spLocks noChangeArrowheads="1"/>
            </p:cNvSpPr>
            <p:nvPr/>
          </p:nvSpPr>
          <p:spPr bwMode="auto">
            <a:xfrm>
              <a:off x="659" y="921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1</a:t>
              </a:r>
            </a:p>
          </p:txBody>
        </p:sp>
        <p:sp>
          <p:nvSpPr>
            <p:cNvPr id="25620" name="Text Box 39"/>
            <p:cNvSpPr txBox="1">
              <a:spLocks noChangeArrowheads="1"/>
            </p:cNvSpPr>
            <p:nvPr/>
          </p:nvSpPr>
          <p:spPr bwMode="auto">
            <a:xfrm>
              <a:off x="648" y="1245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2</a:t>
              </a:r>
            </a:p>
          </p:txBody>
        </p:sp>
        <p:sp>
          <p:nvSpPr>
            <p:cNvPr id="25621" name="Text Box 40"/>
            <p:cNvSpPr txBox="1">
              <a:spLocks noChangeArrowheads="1"/>
            </p:cNvSpPr>
            <p:nvPr/>
          </p:nvSpPr>
          <p:spPr bwMode="auto">
            <a:xfrm>
              <a:off x="677" y="1562"/>
              <a:ext cx="45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node 3</a:t>
              </a:r>
            </a:p>
          </p:txBody>
        </p:sp>
        <p:sp>
          <p:nvSpPr>
            <p:cNvPr id="25622" name="Line 41"/>
            <p:cNvSpPr>
              <a:spLocks noChangeShapeType="1"/>
            </p:cNvSpPr>
            <p:nvPr/>
          </p:nvSpPr>
          <p:spPr bwMode="auto">
            <a:xfrm>
              <a:off x="1179" y="1882"/>
              <a:ext cx="32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3" name="Line 42"/>
            <p:cNvSpPr>
              <a:spLocks noChangeShapeType="1"/>
            </p:cNvSpPr>
            <p:nvPr/>
          </p:nvSpPr>
          <p:spPr bwMode="auto">
            <a:xfrm>
              <a:off x="1181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4" name="Line 43"/>
            <p:cNvSpPr>
              <a:spLocks noChangeShapeType="1"/>
            </p:cNvSpPr>
            <p:nvPr/>
          </p:nvSpPr>
          <p:spPr bwMode="auto">
            <a:xfrm>
              <a:off x="1496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5" name="Line 44"/>
            <p:cNvSpPr>
              <a:spLocks noChangeShapeType="1"/>
            </p:cNvSpPr>
            <p:nvPr/>
          </p:nvSpPr>
          <p:spPr bwMode="auto">
            <a:xfrm>
              <a:off x="1813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6" name="Line 45"/>
            <p:cNvSpPr>
              <a:spLocks noChangeShapeType="1"/>
            </p:cNvSpPr>
            <p:nvPr/>
          </p:nvSpPr>
          <p:spPr bwMode="auto">
            <a:xfrm>
              <a:off x="2132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7" name="Line 46"/>
            <p:cNvSpPr>
              <a:spLocks noChangeShapeType="1"/>
            </p:cNvSpPr>
            <p:nvPr/>
          </p:nvSpPr>
          <p:spPr bwMode="auto">
            <a:xfrm>
              <a:off x="2450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8" name="Line 47"/>
            <p:cNvSpPr>
              <a:spLocks noChangeShapeType="1"/>
            </p:cNvSpPr>
            <p:nvPr/>
          </p:nvSpPr>
          <p:spPr bwMode="auto">
            <a:xfrm>
              <a:off x="2770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29" name="Line 48"/>
            <p:cNvSpPr>
              <a:spLocks noChangeShapeType="1"/>
            </p:cNvSpPr>
            <p:nvPr/>
          </p:nvSpPr>
          <p:spPr bwMode="auto">
            <a:xfrm>
              <a:off x="3088" y="1819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0" name="Line 49"/>
            <p:cNvSpPr>
              <a:spLocks noChangeShapeType="1"/>
            </p:cNvSpPr>
            <p:nvPr/>
          </p:nvSpPr>
          <p:spPr bwMode="auto">
            <a:xfrm>
              <a:off x="3406" y="1817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1" name="Line 50"/>
            <p:cNvSpPr>
              <a:spLocks noChangeShapeType="1"/>
            </p:cNvSpPr>
            <p:nvPr/>
          </p:nvSpPr>
          <p:spPr bwMode="auto">
            <a:xfrm>
              <a:off x="3726" y="1815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2" name="Line 51"/>
            <p:cNvSpPr>
              <a:spLocks noChangeShapeType="1"/>
            </p:cNvSpPr>
            <p:nvPr/>
          </p:nvSpPr>
          <p:spPr bwMode="auto">
            <a:xfrm>
              <a:off x="4034" y="1813"/>
              <a:ext cx="0" cy="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633" name="Text Box 54"/>
            <p:cNvSpPr txBox="1">
              <a:spLocks noChangeArrowheads="1"/>
            </p:cNvSpPr>
            <p:nvPr/>
          </p:nvSpPr>
          <p:spPr bwMode="auto">
            <a:xfrm>
              <a:off x="1220" y="1883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4" name="Text Box 55"/>
            <p:cNvSpPr txBox="1">
              <a:spLocks noChangeArrowheads="1"/>
            </p:cNvSpPr>
            <p:nvPr/>
          </p:nvSpPr>
          <p:spPr bwMode="auto">
            <a:xfrm>
              <a:off x="1862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5" name="Text Box 56"/>
            <p:cNvSpPr txBox="1">
              <a:spLocks noChangeArrowheads="1"/>
            </p:cNvSpPr>
            <p:nvPr/>
          </p:nvSpPr>
          <p:spPr bwMode="auto">
            <a:xfrm>
              <a:off x="2816" y="1889"/>
              <a:ext cx="2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25636" name="Text Box 58"/>
            <p:cNvSpPr txBox="1">
              <a:spLocks noChangeArrowheads="1"/>
            </p:cNvSpPr>
            <p:nvPr/>
          </p:nvSpPr>
          <p:spPr bwMode="auto">
            <a:xfrm>
              <a:off x="218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7" name="Text Box 59"/>
            <p:cNvSpPr txBox="1">
              <a:spLocks noChangeArrowheads="1"/>
            </p:cNvSpPr>
            <p:nvPr/>
          </p:nvSpPr>
          <p:spPr bwMode="auto">
            <a:xfrm>
              <a:off x="3446" y="188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8" name="Text Box 60"/>
            <p:cNvSpPr txBox="1">
              <a:spLocks noChangeArrowheads="1"/>
            </p:cNvSpPr>
            <p:nvPr/>
          </p:nvSpPr>
          <p:spPr bwMode="auto">
            <a:xfrm>
              <a:off x="3752" y="1883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S</a:t>
              </a:r>
            </a:p>
          </p:txBody>
        </p:sp>
        <p:sp>
          <p:nvSpPr>
            <p:cNvPr id="25639" name="Text Box 61"/>
            <p:cNvSpPr txBox="1">
              <a:spLocks noChangeArrowheads="1"/>
            </p:cNvSpPr>
            <p:nvPr/>
          </p:nvSpPr>
          <p:spPr bwMode="auto">
            <a:xfrm>
              <a:off x="1544" y="1883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0" name="Text Box 62"/>
            <p:cNvSpPr txBox="1">
              <a:spLocks noChangeArrowheads="1"/>
            </p:cNvSpPr>
            <p:nvPr/>
          </p:nvSpPr>
          <p:spPr bwMode="auto">
            <a:xfrm>
              <a:off x="250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  <p:sp>
          <p:nvSpPr>
            <p:cNvPr id="25641" name="Text Box 63"/>
            <p:cNvSpPr txBox="1">
              <a:spLocks noChangeArrowheads="1"/>
            </p:cNvSpPr>
            <p:nvPr/>
          </p:nvSpPr>
          <p:spPr bwMode="auto">
            <a:xfrm>
              <a:off x="3134" y="1889"/>
              <a:ext cx="15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="1" i="0" dirty="0">
                  <a:solidFill>
                    <a:srgbClr val="000099"/>
                  </a:solidFill>
                  <a:latin typeface="Arial" charset="0"/>
                </a:rPr>
                <a:t>I</a:t>
              </a:r>
            </a:p>
          </p:txBody>
        </p:sp>
      </p:grp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72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81270" y="3529563"/>
            <a:ext cx="4936918" cy="3128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i="1" dirty="0"/>
              <a:t>suppose: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nodes with many frames to send, each transmits in slot with probability </a:t>
            </a:r>
            <a:r>
              <a:rPr lang="en-US" sz="2400" i="1" dirty="0"/>
              <a:t>p</a:t>
            </a:r>
          </a:p>
          <a:p>
            <a:pPr>
              <a:defRPr/>
            </a:pPr>
            <a:r>
              <a:rPr lang="en-US" sz="2400" dirty="0"/>
              <a:t>prob that given node has success in a slot  = </a:t>
            </a:r>
            <a:r>
              <a:rPr lang="en-US" sz="2400" i="1" dirty="0"/>
              <a:t>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prob that </a:t>
            </a:r>
            <a:r>
              <a:rPr lang="en-US" sz="2400" i="1" dirty="0"/>
              <a:t>any</a:t>
            </a:r>
            <a:r>
              <a:rPr lang="en-US" sz="2400" dirty="0"/>
              <a:t> node has a success = </a:t>
            </a: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  <a:endParaRPr lang="en-US" sz="2400" i="1" dirty="0"/>
          </a:p>
        </p:txBody>
      </p:sp>
      <p:sp>
        <p:nvSpPr>
          <p:cNvPr id="26629" name="Rectangle 7"/>
          <p:cNvSpPr>
            <a:spLocks noGrp="1" noChangeArrowheads="1"/>
          </p:cNvSpPr>
          <p:nvPr>
            <p:ph type="body" sz="half" idx="2"/>
          </p:nvPr>
        </p:nvSpPr>
        <p:spPr>
          <a:xfrm>
            <a:off x="6502400" y="1647825"/>
            <a:ext cx="4808330" cy="32385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max efficiency: find </a:t>
            </a:r>
            <a:r>
              <a:rPr lang="en-US" sz="2400" i="1" dirty="0"/>
              <a:t>p* </a:t>
            </a:r>
            <a:r>
              <a:rPr lang="en-US" sz="2400" dirty="0"/>
              <a:t>that maximizes </a:t>
            </a:r>
            <a:br>
              <a:rPr lang="en-US" sz="2400" dirty="0"/>
            </a:br>
            <a:r>
              <a:rPr lang="en-US" sz="2400" i="1" dirty="0"/>
              <a:t>Np(1-p)</a:t>
            </a:r>
            <a:r>
              <a:rPr lang="en-US" sz="2400" b="1" i="1" baseline="30000" dirty="0"/>
              <a:t>N-1</a:t>
            </a:r>
          </a:p>
          <a:p>
            <a:pPr>
              <a:defRPr/>
            </a:pPr>
            <a:r>
              <a:rPr lang="en-US" sz="2400" dirty="0"/>
              <a:t>for many nodes, take limit of </a:t>
            </a:r>
            <a:r>
              <a:rPr lang="en-US" sz="2400" i="1" dirty="0"/>
              <a:t>Np*(1-p*)</a:t>
            </a:r>
            <a:r>
              <a:rPr lang="en-US" sz="2400" b="1" i="1" baseline="30000" dirty="0"/>
              <a:t>N-1 </a:t>
            </a:r>
            <a:r>
              <a:rPr lang="en-US" sz="2400" dirty="0"/>
              <a:t>as </a:t>
            </a:r>
            <a:r>
              <a:rPr lang="en-US" sz="2400" i="1" dirty="0"/>
              <a:t>N</a:t>
            </a:r>
            <a:r>
              <a:rPr lang="en-US" sz="2400" dirty="0"/>
              <a:t> goes to infinity, gives: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</a:t>
            </a:r>
            <a:r>
              <a:rPr lang="en-US" sz="2400" i="1" dirty="0">
                <a:solidFill>
                  <a:srgbClr val="CC0000"/>
                </a:solidFill>
              </a:rPr>
              <a:t>max efficiency = 1/e = .37</a:t>
            </a:r>
            <a:endParaRPr lang="en-US" sz="2400" b="1" i="1" baseline="30000" dirty="0">
              <a:solidFill>
                <a:srgbClr val="CC0000"/>
              </a:solidFill>
            </a:endParaRPr>
          </a:p>
        </p:txBody>
      </p:sp>
      <p:sp>
        <p:nvSpPr>
          <p:cNvPr id="26630" name="Text Box 9"/>
          <p:cNvSpPr txBox="1">
            <a:spLocks noChangeArrowheads="1"/>
          </p:cNvSpPr>
          <p:nvPr/>
        </p:nvSpPr>
        <p:spPr bwMode="auto">
          <a:xfrm>
            <a:off x="1073426" y="1687513"/>
            <a:ext cx="4600299" cy="1406795"/>
          </a:xfrm>
          <a:prstGeom prst="rect">
            <a:avLst/>
          </a:prstGeom>
          <a:noFill/>
          <a:ln w="2540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efficiency</a:t>
            </a:r>
            <a:r>
              <a:rPr lang="en-US" sz="2400" i="0" dirty="0">
                <a:latin typeface="Helvetica" pitchFamily="2" charset="0"/>
              </a:rPr>
              <a:t>: long-run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fraction of successful slots </a:t>
            </a:r>
            <a:br>
              <a:rPr lang="en-US" sz="2400" i="0" dirty="0">
                <a:latin typeface="Helvetica" pitchFamily="2" charset="0"/>
              </a:rPr>
            </a:br>
            <a:r>
              <a:rPr lang="en-US" sz="2400" i="0" dirty="0">
                <a:latin typeface="Helvetica" pitchFamily="2" charset="0"/>
              </a:rPr>
              <a:t>(many nodes, all with many frames to send)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6931026" y="4529138"/>
            <a:ext cx="2568575" cy="172072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at best:</a:t>
            </a:r>
            <a:r>
              <a:rPr lang="en-US" sz="2400" i="0" dirty="0">
                <a:latin typeface="Helvetica" pitchFamily="2" charset="0"/>
              </a:rPr>
              <a:t> channel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used for useful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transmissions 37%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of time!</a:t>
            </a:r>
          </a:p>
        </p:txBody>
      </p:sp>
      <p:sp>
        <p:nvSpPr>
          <p:cNvPr id="26632" name="Text Box 11"/>
          <p:cNvSpPr txBox="1">
            <a:spLocks noChangeArrowheads="1"/>
          </p:cNvSpPr>
          <p:nvPr/>
        </p:nvSpPr>
        <p:spPr bwMode="auto">
          <a:xfrm>
            <a:off x="9572625" y="4402138"/>
            <a:ext cx="488950" cy="155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600" dirty="0">
                <a:solidFill>
                  <a:srgbClr val="CC0000"/>
                </a:solidFill>
                <a:latin typeface="Gill Sans MT" charset="0"/>
              </a:rPr>
              <a:t>!</a:t>
            </a:r>
          </a:p>
        </p:txBody>
      </p:sp>
      <p:sp>
        <p:nvSpPr>
          <p:cNvPr id="26633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0" y="106363"/>
            <a:ext cx="7602538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Slotted </a:t>
            </a:r>
            <a:r>
              <a:rPr lang="en-US" sz="4000" dirty="0"/>
              <a:t>ALOHA: efficiency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4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nimBg="1"/>
      <p:bldP spid="26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081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Pure (unslotted) </a:t>
            </a:r>
            <a:r>
              <a:rPr lang="en-US" sz="4000" dirty="0"/>
              <a:t>ALOHA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087" y="1422400"/>
            <a:ext cx="9109213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unslotted Aloha: simpler, no synchronization</a:t>
            </a:r>
          </a:p>
          <a:p>
            <a:pPr>
              <a:defRPr/>
            </a:pPr>
            <a:r>
              <a:rPr lang="en-US" sz="2400" dirty="0"/>
              <a:t>when frame first arrives</a:t>
            </a:r>
          </a:p>
          <a:p>
            <a:pPr lvl="1">
              <a:defRPr/>
            </a:pPr>
            <a:r>
              <a:rPr lang="en-US" dirty="0"/>
              <a:t> transmit immediately </a:t>
            </a:r>
          </a:p>
          <a:p>
            <a:pPr>
              <a:defRPr/>
            </a:pPr>
            <a:r>
              <a:rPr lang="en-US" sz="2400" dirty="0"/>
              <a:t>collision probability increases:</a:t>
            </a:r>
          </a:p>
          <a:p>
            <a:pPr lvl="1">
              <a:defRPr/>
            </a:pPr>
            <a:r>
              <a:rPr lang="en-US" dirty="0"/>
              <a:t>frame sent at t</a:t>
            </a:r>
            <a:r>
              <a:rPr lang="en-US" baseline="-25000" dirty="0"/>
              <a:t>0</a:t>
            </a:r>
            <a:r>
              <a:rPr lang="en-US" dirty="0"/>
              <a:t> collides with other frames sent in [t</a:t>
            </a:r>
            <a:r>
              <a:rPr lang="en-US" baseline="-25000" dirty="0"/>
              <a:t>0</a:t>
            </a:r>
            <a:r>
              <a:rPr lang="en-US" dirty="0"/>
              <a:t>-1,t</a:t>
            </a:r>
            <a:r>
              <a:rPr lang="en-US" baseline="-25000" dirty="0"/>
              <a:t>0</a:t>
            </a:r>
            <a:r>
              <a:rPr lang="en-US" dirty="0"/>
              <a:t>+1]</a:t>
            </a:r>
          </a:p>
        </p:txBody>
      </p:sp>
      <p:pic>
        <p:nvPicPr>
          <p:cNvPr id="93190" name="Picture 4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3871914"/>
            <a:ext cx="628015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  <p:pic>
        <p:nvPicPr>
          <p:cNvPr id="10" name="Picture 9" descr="A picture containing floor, indoor&#10;&#10;Description automatically generated">
            <a:extLst>
              <a:ext uri="{FF2B5EF4-FFF2-40B4-BE49-F238E27FC236}">
                <a16:creationId xmlns:a16="http://schemas.microsoft.com/office/drawing/2014/main" id="{15472768-1CE5-7148-9490-3C5CBA129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9973" y="252413"/>
            <a:ext cx="30099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67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1332362" y="153989"/>
            <a:ext cx="8464101" cy="962025"/>
          </a:xfrm>
        </p:spPr>
        <p:txBody>
          <a:bodyPr/>
          <a:lstStyle/>
          <a:p>
            <a:pPr>
              <a:defRPr/>
            </a:pPr>
            <a:r>
              <a:rPr lang="en-US" dirty="0"/>
              <a:t>Pure </a:t>
            </a:r>
            <a:r>
              <a:rPr lang="en-US" sz="4000" dirty="0"/>
              <a:t>ALOHA</a:t>
            </a:r>
            <a:r>
              <a:rPr lang="en-US" dirty="0"/>
              <a:t> efficiency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1905" y="1328738"/>
            <a:ext cx="9000022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000" dirty="0"/>
              <a:t>P(success by given node) = P(node transmits)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-1,t</a:t>
            </a:r>
            <a:r>
              <a:rPr lang="en-US" sz="2000" baseline="-25000" dirty="0"/>
              <a:t>0</a:t>
            </a:r>
            <a:r>
              <a:rPr lang="en-US" sz="2000" dirty="0"/>
              <a:t>] </a:t>
            </a:r>
            <a:r>
              <a:rPr lang="en-US" sz="2000" baseline="16000" dirty="0"/>
              <a:t>.</a:t>
            </a:r>
            <a:endParaRPr lang="en-US" sz="2000" dirty="0"/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        P(no other node transmits in [t</a:t>
            </a:r>
            <a:r>
              <a:rPr lang="en-US" sz="2000" baseline="-25000" dirty="0"/>
              <a:t>0</a:t>
            </a:r>
            <a:r>
              <a:rPr lang="en-US" sz="2000" dirty="0"/>
              <a:t>,t</a:t>
            </a:r>
            <a:r>
              <a:rPr lang="en-US" sz="2000" baseline="-25000" dirty="0"/>
              <a:t>0</a:t>
            </a:r>
            <a:r>
              <a:rPr lang="en-US" sz="2000" dirty="0"/>
              <a:t>+1] 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                            </a:t>
            </a:r>
          </a:p>
          <a:p>
            <a:pPr>
              <a:buFont typeface="Wingdings" charset="0"/>
              <a:buNone/>
              <a:defRPr/>
            </a:pPr>
            <a:r>
              <a:rPr lang="en-US" sz="2400" dirty="0"/>
              <a:t>                                    </a:t>
            </a:r>
            <a:r>
              <a:rPr lang="en-US" sz="2400" i="1" dirty="0"/>
              <a:t>  = 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</a:t>
            </a:r>
            <a:r>
              <a:rPr lang="en-US" sz="2400" i="1" baseline="16000" dirty="0"/>
              <a:t> 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N-1  </a:t>
            </a:r>
          </a:p>
          <a:p>
            <a:pPr>
              <a:buFont typeface="Wingdings" charset="0"/>
              <a:buNone/>
              <a:defRPr/>
            </a:pPr>
            <a:r>
              <a:rPr lang="en-US" sz="2400" b="1" baseline="30000" dirty="0"/>
              <a:t>                                                    </a:t>
            </a:r>
            <a:r>
              <a:rPr lang="en-US" sz="2400" b="1" i="1" baseline="30000" dirty="0"/>
              <a:t>     </a:t>
            </a:r>
            <a:r>
              <a:rPr lang="en-US" sz="2400" i="1" dirty="0"/>
              <a:t>=</a:t>
            </a:r>
            <a:r>
              <a:rPr lang="en-US" sz="2400" b="1" i="1" dirty="0"/>
              <a:t> </a:t>
            </a:r>
            <a:r>
              <a:rPr lang="en-US" sz="2400" i="1" dirty="0"/>
              <a:t>p </a:t>
            </a:r>
            <a:r>
              <a:rPr lang="en-US" sz="2400" i="1" baseline="16000" dirty="0"/>
              <a:t>. </a:t>
            </a:r>
            <a:r>
              <a:rPr lang="en-US" sz="2400" i="1" dirty="0"/>
              <a:t>(1-p)</a:t>
            </a:r>
            <a:r>
              <a:rPr lang="en-US" sz="2400" b="1" i="1" baseline="30000" dirty="0"/>
              <a:t>2(N-1)</a:t>
            </a:r>
            <a:r>
              <a:rPr lang="en-US" i="1" baseline="16000" dirty="0"/>
              <a:t> </a:t>
            </a:r>
            <a:endParaRPr lang="en-US" sz="2000" i="1" dirty="0"/>
          </a:p>
          <a:p>
            <a:pPr>
              <a:buFont typeface="Wingdings" charset="0"/>
              <a:buNone/>
              <a:defRPr/>
            </a:pPr>
            <a:endParaRPr lang="en-US" baseline="16000" dirty="0"/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… choosing optimum p and then letting </a:t>
            </a:r>
            <a:r>
              <a:rPr lang="en-US" i="1" baseline="16000" dirty="0"/>
              <a:t>n</a:t>
            </a:r>
            <a:r>
              <a:rPr lang="en-US" baseline="16000" dirty="0"/>
              <a:t> </a:t>
            </a:r>
          </a:p>
          <a:p>
            <a:pPr>
              <a:buFont typeface="Wingdings" charset="0"/>
              <a:buNone/>
              <a:defRPr/>
            </a:pPr>
            <a:r>
              <a:rPr lang="en-US" baseline="16000" dirty="0"/>
              <a:t>                                        </a:t>
            </a:r>
            <a:r>
              <a:rPr lang="en-US" i="1" baseline="16000" dirty="0"/>
              <a:t>         </a:t>
            </a:r>
            <a:r>
              <a:rPr lang="en-US" sz="2400" i="1" dirty="0"/>
              <a:t>= 1/(2e) = .18</a:t>
            </a:r>
            <a:r>
              <a:rPr lang="en-US" i="1" baseline="16000" dirty="0"/>
              <a:t> </a:t>
            </a:r>
            <a:r>
              <a:rPr lang="en-US" dirty="0"/>
              <a:t>	</a:t>
            </a:r>
            <a:endParaRPr lang="en-US" b="1" i="1" dirty="0"/>
          </a:p>
          <a:p>
            <a:pPr>
              <a:defRPr/>
            </a:pPr>
            <a:endParaRPr lang="en-US" dirty="0"/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17343" y="5529262"/>
            <a:ext cx="4275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Worse</a:t>
            </a:r>
            <a:r>
              <a:rPr lang="en-US" sz="2800" i="0" dirty="0">
                <a:solidFill>
                  <a:srgbClr val="CC0000"/>
                </a:solidFill>
                <a:latin typeface="Helvetica" pitchFamily="2" charset="0"/>
              </a:rPr>
              <a:t> than slotted Aloha!</a:t>
            </a:r>
          </a:p>
        </p:txBody>
      </p:sp>
      <p:grpSp>
        <p:nvGrpSpPr>
          <p:cNvPr id="95239" name="Group 10"/>
          <p:cNvGrpSpPr>
            <a:grpSpLocks/>
          </p:cNvGrpSpPr>
          <p:nvPr/>
        </p:nvGrpSpPr>
        <p:grpSpPr bwMode="auto">
          <a:xfrm>
            <a:off x="7728310" y="4337240"/>
            <a:ext cx="736600" cy="90487"/>
            <a:chOff x="3242" y="3679"/>
            <a:chExt cx="464" cy="57"/>
          </a:xfrm>
        </p:grpSpPr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3242" y="3711"/>
              <a:ext cx="2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3494" y="3680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3599" y="3679"/>
              <a:ext cx="107" cy="5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14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57885-CAC5-204C-9F65-F930BF261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Are there better strategies to transmit rather than independently and randomly?</a:t>
            </a:r>
          </a:p>
        </p:txBody>
      </p:sp>
    </p:spTree>
    <p:extLst>
      <p:ext uri="{BB962C8B-B14F-4D97-AF65-F5344CB8AC3E}">
        <p14:creationId xmlns:p14="http://schemas.microsoft.com/office/powerpoint/2010/main" val="2240466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57375" y="228600"/>
            <a:ext cx="846455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CSMA (carrier sense multiple access)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0526" y="1662114"/>
            <a:ext cx="6467475" cy="376465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600" i="1" dirty="0">
                <a:solidFill>
                  <a:srgbClr val="CC0000"/>
                </a:solidFill>
              </a:rPr>
              <a:t>CSMA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  <a:r>
              <a:rPr lang="en-US" sz="3200" dirty="0"/>
              <a:t> listen before transmit:</a:t>
            </a:r>
          </a:p>
          <a:p>
            <a:pPr>
              <a:buFont typeface="Wingdings" charset="0"/>
              <a:buNone/>
              <a:defRPr/>
            </a:pPr>
            <a:endParaRPr lang="en-US" dirty="0">
              <a:solidFill>
                <a:srgbClr val="000099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if channel sensed idle:</a:t>
            </a:r>
            <a:r>
              <a:rPr lang="en-US" dirty="0"/>
              <a:t> transmit entire frame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</a:rPr>
              <a:t>if channel sensed busy</a:t>
            </a:r>
            <a:r>
              <a:rPr lang="en-US" dirty="0"/>
              <a:t>, defer transmission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 dirty="0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380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 collisions</a:t>
            </a:r>
          </a:p>
        </p:txBody>
      </p:sp>
      <p:sp>
        <p:nvSpPr>
          <p:cNvPr id="30725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1023731" y="1600200"/>
            <a:ext cx="4630946" cy="477202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collisions </a:t>
            </a:r>
            <a:r>
              <a:rPr lang="en-US" sz="2400" i="1" dirty="0">
                <a:solidFill>
                  <a:srgbClr val="CC0000"/>
                </a:solidFill>
              </a:rPr>
              <a:t>can</a:t>
            </a:r>
            <a:r>
              <a:rPr lang="en-US" sz="2400" dirty="0">
                <a:solidFill>
                  <a:srgbClr val="CC0000"/>
                </a:solidFill>
              </a:rPr>
              <a:t> still occur: </a:t>
            </a:r>
            <a:r>
              <a:rPr lang="en-US" sz="2400" dirty="0"/>
              <a:t>propagation delay means two nodes may not hear each other</a:t>
            </a:r>
            <a:r>
              <a:rPr lang="ja-JP" altLang="en-US" sz="2400" dirty="0"/>
              <a:t>’</a:t>
            </a:r>
            <a:r>
              <a:rPr lang="en-US" sz="2400" dirty="0"/>
              <a:t>s transmission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>
                <a:solidFill>
                  <a:srgbClr val="CC0000"/>
                </a:solidFill>
              </a:rPr>
              <a:t>collision: </a:t>
            </a:r>
            <a:r>
              <a:rPr lang="en-US" sz="2400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/>
          </a:p>
        </p:txBody>
      </p:sp>
      <p:sp>
        <p:nvSpPr>
          <p:cNvPr id="30726" name="Rectangle 10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endParaRPr lang="en-US" sz="2400" dirty="0">
              <a:latin typeface="Gill Sans MT" charset="0"/>
            </a:endParaRPr>
          </a:p>
        </p:txBody>
      </p:sp>
      <p:pic>
        <p:nvPicPr>
          <p:cNvPr id="99334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414" y="1322389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6"/>
          <p:cNvSpPr>
            <a:spLocks noChangeArrowheads="1"/>
          </p:cNvSpPr>
          <p:nvPr/>
        </p:nvSpPr>
        <p:spPr bwMode="auto">
          <a:xfrm>
            <a:off x="7045326" y="8842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sp>
        <p:nvSpPr>
          <p:cNvPr id="180311" name="Rectangle 87"/>
          <p:cNvSpPr>
            <a:spLocks noChangeArrowheads="1"/>
          </p:cNvSpPr>
          <p:nvPr/>
        </p:nvSpPr>
        <p:spPr bwMode="auto">
          <a:xfrm>
            <a:off x="6351589" y="2552701"/>
            <a:ext cx="3736975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2" name="Rectangle 88"/>
          <p:cNvSpPr>
            <a:spLocks noChangeArrowheads="1"/>
          </p:cNvSpPr>
          <p:nvPr/>
        </p:nvSpPr>
        <p:spPr bwMode="auto">
          <a:xfrm>
            <a:off x="6359526" y="2809876"/>
            <a:ext cx="3725863" cy="2571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4" name="Rectangle 90"/>
          <p:cNvSpPr>
            <a:spLocks noChangeArrowheads="1"/>
          </p:cNvSpPr>
          <p:nvPr/>
        </p:nvSpPr>
        <p:spPr bwMode="auto">
          <a:xfrm>
            <a:off x="6321426" y="3062288"/>
            <a:ext cx="3763963" cy="16240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80315" name="Rectangle 91"/>
          <p:cNvSpPr>
            <a:spLocks noChangeArrowheads="1"/>
          </p:cNvSpPr>
          <p:nvPr/>
        </p:nvSpPr>
        <p:spPr bwMode="auto">
          <a:xfrm>
            <a:off x="6294438" y="4670426"/>
            <a:ext cx="3789362" cy="16351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0734" name="Rectangle 92"/>
          <p:cNvSpPr>
            <a:spLocks noChangeArrowheads="1"/>
          </p:cNvSpPr>
          <p:nvPr/>
        </p:nvSpPr>
        <p:spPr bwMode="auto">
          <a:xfrm>
            <a:off x="6288089" y="1254125"/>
            <a:ext cx="4040187" cy="13017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grpSp>
        <p:nvGrpSpPr>
          <p:cNvPr id="99342" name="Group 98"/>
          <p:cNvGrpSpPr>
            <a:grpSpLocks/>
          </p:cNvGrpSpPr>
          <p:nvPr/>
        </p:nvGrpSpPr>
        <p:grpSpPr bwMode="auto">
          <a:xfrm>
            <a:off x="6472239" y="1252538"/>
            <a:ext cx="3513137" cy="628650"/>
            <a:chOff x="3117" y="180"/>
            <a:chExt cx="2213" cy="396"/>
          </a:xfrm>
        </p:grpSpPr>
        <p:grpSp>
          <p:nvGrpSpPr>
            <p:cNvPr id="99343" name="Group 67"/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99358" name="Picture 6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9" name="Freeform 69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4" name="Group 70"/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99356" name="Picture 7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7" name="Freeform 72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5" name="Group 73"/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99354" name="Picture 7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5" name="Freeform 75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99346" name="Group 76"/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99352" name="Picture 7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53" name="Freeform 78"/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30740" name="Line 93"/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1" name="Line 94"/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2" name="Line 95"/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3" name="Line 96"/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744" name="Line 97"/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2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0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180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80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180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11" grpId="0" animBg="1"/>
      <p:bldP spid="180312" grpId="0" animBg="1"/>
      <p:bldP spid="180314" grpId="0" animBg="1"/>
      <p:bldP spid="1803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Quiz 7 will go online later today</a:t>
            </a:r>
          </a:p>
          <a:p>
            <a:pPr lvl="1"/>
            <a:r>
              <a:rPr lang="en-US" dirty="0"/>
              <a:t>Due Tuesday</a:t>
            </a:r>
          </a:p>
          <a:p>
            <a:pPr lvl="1"/>
            <a:endParaRPr lang="en-US" dirty="0"/>
          </a:p>
          <a:p>
            <a:r>
              <a:rPr lang="en-US" dirty="0"/>
              <a:t>Get started on project 3</a:t>
            </a:r>
          </a:p>
          <a:p>
            <a:pPr lvl="1"/>
            <a:r>
              <a:rPr lang="en-US" dirty="0"/>
              <a:t>Round trip time on this is short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0885" y="1597636"/>
            <a:ext cx="9150229" cy="492473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CSMA/CD: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carrier sensing, deferral as in CSMA</a:t>
            </a:r>
          </a:p>
          <a:p>
            <a:pPr lvl="1">
              <a:defRPr/>
            </a:pPr>
            <a:r>
              <a:rPr lang="en-US" dirty="0"/>
              <a:t>collisions </a:t>
            </a:r>
            <a:r>
              <a:rPr lang="en-US" i="1" dirty="0"/>
              <a:t>detected</a:t>
            </a:r>
            <a:r>
              <a:rPr lang="en-US" dirty="0"/>
              <a:t> within short time</a:t>
            </a:r>
          </a:p>
          <a:p>
            <a:pPr lvl="1">
              <a:defRPr/>
            </a:pPr>
            <a:r>
              <a:rPr lang="en-US" dirty="0"/>
              <a:t>colliding transmissions aborted, reducing channel wastage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collision detection: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dirty="0"/>
              <a:t>easy in wired LANs: measure signal strengths, compare transmitted, received signals</a:t>
            </a:r>
          </a:p>
          <a:p>
            <a:pPr lvl="1">
              <a:defRPr/>
            </a:pPr>
            <a:r>
              <a:rPr lang="en-US" dirty="0"/>
              <a:t>difficult in wireless LANs: received signal strength overwhelmed by local transmission strength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20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851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27" name="Picture 3" descr="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789" y="1531939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CSMA/CD </a:t>
            </a:r>
            <a:r>
              <a:rPr lang="en-US" sz="4000" dirty="0"/>
              <a:t>(collision detection)</a:t>
            </a:r>
          </a:p>
        </p:txBody>
      </p:sp>
      <p:sp>
        <p:nvSpPr>
          <p:cNvPr id="32775" name="Rectangle 29"/>
          <p:cNvSpPr>
            <a:spLocks noChangeArrowheads="1"/>
          </p:cNvSpPr>
          <p:nvPr/>
        </p:nvSpPr>
        <p:spPr bwMode="auto">
          <a:xfrm>
            <a:off x="3565525" y="1446213"/>
            <a:ext cx="4135438" cy="1211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32776" name="Rectangle 9"/>
          <p:cNvSpPr>
            <a:spLocks noChangeArrowheads="1"/>
          </p:cNvSpPr>
          <p:nvPr/>
        </p:nvSpPr>
        <p:spPr bwMode="auto">
          <a:xfrm>
            <a:off x="4302126" y="1595438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>
                <a:latin typeface="Arial" charset="0"/>
              </a:rPr>
              <a:t>spatial layout of nodes </a:t>
            </a:r>
            <a:endParaRPr lang="en-US" sz="2000" dirty="0">
              <a:latin typeface="Arial" charset="0"/>
            </a:endParaRPr>
          </a:p>
        </p:txBody>
      </p:sp>
      <p:grpSp>
        <p:nvGrpSpPr>
          <p:cNvPr id="103432" name="Group 30"/>
          <p:cNvGrpSpPr>
            <a:grpSpLocks/>
          </p:cNvGrpSpPr>
          <p:nvPr/>
        </p:nvGrpSpPr>
        <p:grpSpPr bwMode="auto">
          <a:xfrm>
            <a:off x="4065588" y="1985963"/>
            <a:ext cx="3263900" cy="195262"/>
            <a:chOff x="4220" y="1231"/>
            <a:chExt cx="1989" cy="90"/>
          </a:xfrm>
        </p:grpSpPr>
        <p:sp>
          <p:nvSpPr>
            <p:cNvPr id="32790" name="Line 23"/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1" name="Line 24"/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2" name="Line 25"/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3" name="Line 26"/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794" name="Line 27"/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/>
            </a:p>
          </p:txBody>
        </p:sp>
      </p:grpSp>
      <p:grpSp>
        <p:nvGrpSpPr>
          <p:cNvPr id="103433" name="Group 11"/>
          <p:cNvGrpSpPr>
            <a:grpSpLocks/>
          </p:cNvGrpSpPr>
          <p:nvPr/>
        </p:nvGrpSpPr>
        <p:grpSpPr bwMode="auto">
          <a:xfrm flipH="1">
            <a:off x="3711575" y="2119313"/>
            <a:ext cx="501650" cy="512762"/>
            <a:chOff x="2839" y="3501"/>
            <a:chExt cx="755" cy="803"/>
          </a:xfrm>
        </p:grpSpPr>
        <p:pic>
          <p:nvPicPr>
            <p:cNvPr id="103443" name="Picture 1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4" name="Freeform 13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4" name="Group 14"/>
          <p:cNvGrpSpPr>
            <a:grpSpLocks/>
          </p:cNvGrpSpPr>
          <p:nvPr/>
        </p:nvGrpSpPr>
        <p:grpSpPr bwMode="auto">
          <a:xfrm flipH="1">
            <a:off x="4803775" y="2101851"/>
            <a:ext cx="501650" cy="512763"/>
            <a:chOff x="2839" y="3501"/>
            <a:chExt cx="755" cy="803"/>
          </a:xfrm>
        </p:grpSpPr>
        <p:pic>
          <p:nvPicPr>
            <p:cNvPr id="103441" name="Picture 1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2" name="Freeform 1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5" name="Group 17"/>
          <p:cNvGrpSpPr>
            <a:grpSpLocks/>
          </p:cNvGrpSpPr>
          <p:nvPr/>
        </p:nvGrpSpPr>
        <p:grpSpPr bwMode="auto">
          <a:xfrm flipH="1">
            <a:off x="5802313" y="2092326"/>
            <a:ext cx="501650" cy="512763"/>
            <a:chOff x="2839" y="3501"/>
            <a:chExt cx="755" cy="803"/>
          </a:xfrm>
        </p:grpSpPr>
        <p:pic>
          <p:nvPicPr>
            <p:cNvPr id="103439" name="Picture 1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40" name="Freeform 1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03436" name="Group 20"/>
          <p:cNvGrpSpPr>
            <a:grpSpLocks/>
          </p:cNvGrpSpPr>
          <p:nvPr/>
        </p:nvGrpSpPr>
        <p:grpSpPr bwMode="auto">
          <a:xfrm flipH="1">
            <a:off x="6921500" y="2106613"/>
            <a:ext cx="501650" cy="512762"/>
            <a:chOff x="2839" y="3501"/>
            <a:chExt cx="755" cy="803"/>
          </a:xfrm>
        </p:grpSpPr>
        <p:pic>
          <p:nvPicPr>
            <p:cNvPr id="103437" name="Picture 2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8" name="Freeform 2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21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80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22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5397D-433E-A643-9372-521241DC9F9A}"/>
              </a:ext>
            </a:extLst>
          </p:cNvPr>
          <p:cNvSpPr txBox="1"/>
          <p:nvPr/>
        </p:nvSpPr>
        <p:spPr>
          <a:xfrm>
            <a:off x="6876418" y="3429000"/>
            <a:ext cx="44078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How long should the NIC wait to retransmit after aborting due to a collision?</a:t>
            </a:r>
          </a:p>
        </p:txBody>
      </p:sp>
    </p:spTree>
    <p:extLst>
      <p:ext uri="{BB962C8B-B14F-4D97-AF65-F5344CB8AC3E}">
        <p14:creationId xmlns:p14="http://schemas.microsoft.com/office/powerpoint/2010/main" val="368387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8413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Ethernet CSMA/CD algorithm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13184" y="1500188"/>
            <a:ext cx="4925668" cy="5022178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1. </a:t>
            </a:r>
            <a:r>
              <a:rPr lang="en-US" sz="2600" dirty="0"/>
              <a:t>NIC receives datagram from network layer, creates frame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2. </a:t>
            </a:r>
            <a:r>
              <a:rPr lang="en-US" sz="2600" dirty="0"/>
              <a:t>If NIC senses channel idle, starts frame transmission. If NIC senses channel busy, waits until channel idle, then transmits.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3. </a:t>
            </a:r>
            <a:r>
              <a:rPr lang="en-US" sz="2600" dirty="0"/>
              <a:t>If NIC transmits entire frame without detecting another transmission, NIC is done with frame !</a:t>
            </a:r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51564" y="1543050"/>
            <a:ext cx="5020019" cy="4979316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4. </a:t>
            </a:r>
            <a:r>
              <a:rPr lang="en-US" sz="2600" dirty="0"/>
              <a:t>If NIC detects another transmission while transmitting,  aborts and sends jam signal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>
                <a:solidFill>
                  <a:srgbClr val="000099"/>
                </a:solidFill>
              </a:rPr>
              <a:t>5. </a:t>
            </a: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C0000"/>
                </a:solidFill>
              </a:rPr>
              <a:t>binary (exponential) backoff: </a:t>
            </a:r>
          </a:p>
          <a:p>
            <a:pPr lvl="1">
              <a:defRPr/>
            </a:pPr>
            <a:r>
              <a:rPr lang="en-US" dirty="0"/>
              <a:t>after </a:t>
            </a:r>
            <a:r>
              <a:rPr lang="en-US" i="1" dirty="0"/>
              <a:t>m</a:t>
            </a:r>
            <a:r>
              <a:rPr lang="en-US" dirty="0"/>
              <a:t>th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lvl="1">
              <a:defRPr/>
            </a:pPr>
            <a:r>
              <a:rPr lang="en-US" dirty="0"/>
              <a:t>longer backoff interval with more collisions</a:t>
            </a:r>
          </a:p>
          <a:p>
            <a:pPr>
              <a:buFont typeface="Wingdings" charset="0"/>
              <a:buNone/>
              <a:defRPr/>
            </a:pPr>
            <a:r>
              <a:rPr lang="en-US" sz="2600" dirty="0"/>
              <a:t> 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23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22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CSMA/CD efficiency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199"/>
            <a:ext cx="7772400" cy="4892675"/>
          </a:xfrm>
        </p:spPr>
        <p:txBody>
          <a:bodyPr>
            <a:normAutofit/>
          </a:bodyPr>
          <a:lstStyle/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prop</a:t>
            </a:r>
            <a:r>
              <a:rPr lang="en-US" sz="2400" dirty="0"/>
              <a:t> = max prop delay between 2 nodes in LAN</a:t>
            </a:r>
          </a:p>
          <a:p>
            <a:pPr marL="238125" indent="-238125"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trans</a:t>
            </a:r>
            <a:r>
              <a:rPr lang="en-US" sz="2400" dirty="0"/>
              <a:t> = time to transmit max-size frame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277813" indent="-277813">
              <a:defRPr/>
            </a:pPr>
            <a:r>
              <a:rPr lang="en-US" sz="2400" dirty="0"/>
              <a:t>efficiency goes to 1 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prop</a:t>
            </a:r>
            <a:r>
              <a:rPr lang="en-US" dirty="0"/>
              <a:t> goes to 0</a:t>
            </a:r>
          </a:p>
          <a:p>
            <a:pPr marL="695325" lvl="1" indent="-238125">
              <a:defRPr/>
            </a:pPr>
            <a:r>
              <a:rPr lang="en-US" dirty="0"/>
              <a:t>as </a:t>
            </a:r>
            <a:r>
              <a:rPr lang="en-US" i="1" dirty="0"/>
              <a:t>t</a:t>
            </a:r>
            <a:r>
              <a:rPr lang="en-US" i="1" baseline="-25000" dirty="0"/>
              <a:t>trans</a:t>
            </a:r>
            <a:r>
              <a:rPr lang="en-US" dirty="0"/>
              <a:t> goes to infinity</a:t>
            </a:r>
          </a:p>
          <a:p>
            <a:pPr marL="277813" indent="-277813">
              <a:defRPr/>
            </a:pPr>
            <a:r>
              <a:rPr lang="en-US" sz="2400" dirty="0"/>
              <a:t>better performance than ALOHA: and simple, cheap, decentralized</a:t>
            </a:r>
            <a:r>
              <a:rPr lang="en-US" dirty="0"/>
              <a:t>!</a:t>
            </a:r>
          </a:p>
        </p:txBody>
      </p:sp>
      <p:graphicFrame>
        <p:nvGraphicFramePr>
          <p:cNvPr id="107525" name="Object 4"/>
          <p:cNvGraphicFramePr>
            <a:graphicFrameLocks noChangeAspect="1"/>
          </p:cNvGraphicFramePr>
          <p:nvPr/>
        </p:nvGraphicFramePr>
        <p:xfrm>
          <a:off x="4319589" y="2859088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9" y="2859088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039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973015" y="195263"/>
            <a:ext cx="9296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ja-JP" dirty="0"/>
              <a:t>(3) </a:t>
            </a: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</a:t>
            </a:r>
            <a:r>
              <a:rPr lang="en-US" sz="4000" dirty="0"/>
              <a:t>MAC</a:t>
            </a:r>
            <a:r>
              <a:rPr lang="en-US" dirty="0"/>
              <a:t> protocols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share channel </a:t>
            </a:r>
            <a:r>
              <a:rPr lang="en-US" i="1" dirty="0"/>
              <a:t>efficiently</a:t>
            </a:r>
            <a:r>
              <a:rPr lang="en-US" dirty="0"/>
              <a:t> and </a:t>
            </a:r>
            <a:r>
              <a:rPr lang="en-US" i="1" dirty="0"/>
              <a:t>fairly</a:t>
            </a:r>
            <a:r>
              <a:rPr lang="en-US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ja-JP" altLang="en-US" dirty="0">
                <a:solidFill>
                  <a:srgbClr val="CC0000"/>
                </a:solidFill>
              </a:rPr>
              <a:t>“</a:t>
            </a:r>
            <a:r>
              <a:rPr lang="en-US" dirty="0">
                <a:solidFill>
                  <a:srgbClr val="CC0000"/>
                </a:solidFill>
              </a:rPr>
              <a:t>taking turns</a:t>
            </a:r>
            <a:r>
              <a:rPr lang="ja-JP" altLang="en-US" dirty="0">
                <a:solidFill>
                  <a:srgbClr val="CC0000"/>
                </a:solidFill>
              </a:rPr>
              <a:t>”</a:t>
            </a:r>
            <a:r>
              <a:rPr lang="en-US" dirty="0">
                <a:solidFill>
                  <a:srgbClr val="CC0000"/>
                </a:solidFill>
              </a:rPr>
              <a:t> protocols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look for efficiency both at low and high load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070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9" name="Group 55"/>
          <p:cNvGrpSpPr>
            <a:grpSpLocks/>
          </p:cNvGrpSpPr>
          <p:nvPr/>
        </p:nvGrpSpPr>
        <p:grpSpPr bwMode="auto">
          <a:xfrm>
            <a:off x="5922963" y="4154489"/>
            <a:ext cx="781050" cy="681037"/>
            <a:chOff x="-44" y="1473"/>
            <a:chExt cx="981" cy="1105"/>
          </a:xfrm>
        </p:grpSpPr>
        <p:pic>
          <p:nvPicPr>
            <p:cNvPr id="111652" name="Picture 5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3" name="Freeform 5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0" name="Group 58"/>
          <p:cNvGrpSpPr>
            <a:grpSpLocks/>
          </p:cNvGrpSpPr>
          <p:nvPr/>
        </p:nvGrpSpPr>
        <p:grpSpPr bwMode="auto">
          <a:xfrm>
            <a:off x="6215063" y="3549650"/>
            <a:ext cx="781050" cy="681038"/>
            <a:chOff x="-44" y="1473"/>
            <a:chExt cx="981" cy="1105"/>
          </a:xfrm>
        </p:grpSpPr>
        <p:pic>
          <p:nvPicPr>
            <p:cNvPr id="111650" name="Picture 5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51" name="Freeform 6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1" name="Group 61"/>
          <p:cNvGrpSpPr>
            <a:grpSpLocks/>
          </p:cNvGrpSpPr>
          <p:nvPr/>
        </p:nvGrpSpPr>
        <p:grpSpPr bwMode="auto">
          <a:xfrm>
            <a:off x="6496050" y="2935289"/>
            <a:ext cx="781050" cy="681037"/>
            <a:chOff x="-44" y="1473"/>
            <a:chExt cx="981" cy="1105"/>
          </a:xfrm>
        </p:grpSpPr>
        <p:pic>
          <p:nvPicPr>
            <p:cNvPr id="11164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9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2" name="Group 64"/>
          <p:cNvGrpSpPr>
            <a:grpSpLocks/>
          </p:cNvGrpSpPr>
          <p:nvPr/>
        </p:nvGrpSpPr>
        <p:grpSpPr bwMode="auto">
          <a:xfrm>
            <a:off x="6797675" y="2354264"/>
            <a:ext cx="781050" cy="681037"/>
            <a:chOff x="-44" y="1473"/>
            <a:chExt cx="981" cy="1105"/>
          </a:xfrm>
        </p:grpSpPr>
        <p:pic>
          <p:nvPicPr>
            <p:cNvPr id="111646" name="Picture 6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7" name="Freeform 6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1623" name="Group 67"/>
          <p:cNvGrpSpPr>
            <a:grpSpLocks/>
          </p:cNvGrpSpPr>
          <p:nvPr/>
        </p:nvGrpSpPr>
        <p:grpSpPr bwMode="auto">
          <a:xfrm flipH="1">
            <a:off x="8334375" y="2600325"/>
            <a:ext cx="781050" cy="681038"/>
            <a:chOff x="-44" y="1473"/>
            <a:chExt cx="981" cy="1105"/>
          </a:xfrm>
        </p:grpSpPr>
        <p:pic>
          <p:nvPicPr>
            <p:cNvPr id="111644" name="Picture 6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645" name="Freeform 6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48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72209" y="1485899"/>
            <a:ext cx="4403104" cy="5176837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polling: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  <a:endParaRPr lang="en-US" sz="3200" dirty="0">
              <a:solidFill>
                <a:srgbClr val="CC0000"/>
              </a:solidFill>
            </a:endParaRPr>
          </a:p>
          <a:p>
            <a:pPr marL="238125" indent="-238125">
              <a:defRPr/>
            </a:pPr>
            <a:r>
              <a:rPr lang="en-US" sz="2400" dirty="0"/>
              <a:t>orchestrator node </a:t>
            </a:r>
            <a:r>
              <a:rPr lang="ja-JP" altLang="en-US" sz="2400" dirty="0"/>
              <a:t>“</a:t>
            </a:r>
            <a:r>
              <a:rPr lang="en-US" sz="2400" dirty="0"/>
              <a:t>invites</a:t>
            </a:r>
            <a:r>
              <a:rPr lang="ja-JP" altLang="en-US" sz="2400"/>
              <a:t>”</a:t>
            </a:r>
            <a:r>
              <a:rPr lang="en-US" sz="2400" dirty="0"/>
              <a:t> sender nodes to transmit in turn</a:t>
            </a:r>
          </a:p>
          <a:p>
            <a:pPr marL="238125" indent="-238125">
              <a:defRPr/>
            </a:pPr>
            <a:r>
              <a:rPr lang="en-US" sz="2400" dirty="0"/>
              <a:t>typically used with </a:t>
            </a:r>
            <a:r>
              <a:rPr lang="en-US" altLang="ja-JP" sz="2400" dirty="0"/>
              <a:t>simple</a:t>
            </a:r>
            <a:r>
              <a:rPr lang="en-US" sz="2400" dirty="0"/>
              <a:t> sender devices</a:t>
            </a:r>
          </a:p>
          <a:p>
            <a:pPr marL="238125" indent="-238125">
              <a:defRPr/>
            </a:pPr>
            <a:r>
              <a:rPr lang="en-US" sz="2400" dirty="0"/>
              <a:t>concerns:</a:t>
            </a:r>
          </a:p>
          <a:p>
            <a:pPr lvl="1">
              <a:defRPr/>
            </a:pPr>
            <a:r>
              <a:rPr lang="en-US" dirty="0"/>
              <a:t>polling overhead </a:t>
            </a:r>
          </a:p>
          <a:p>
            <a:pPr lvl="1">
              <a:defRPr/>
            </a:pPr>
            <a:r>
              <a:rPr lang="en-US" dirty="0"/>
              <a:t>latency</a:t>
            </a:r>
          </a:p>
          <a:p>
            <a:pPr lvl="1">
              <a:defRPr/>
            </a:pPr>
            <a:r>
              <a:rPr lang="en-US" dirty="0"/>
              <a:t>single point of failure (orchestrator)</a:t>
            </a:r>
          </a:p>
        </p:txBody>
      </p:sp>
      <p:sp>
        <p:nvSpPr>
          <p:cNvPr id="34826" name="Line 24"/>
          <p:cNvSpPr>
            <a:spLocks noChangeShapeType="1"/>
          </p:cNvSpPr>
          <p:nvPr/>
        </p:nvSpPr>
        <p:spPr bwMode="auto">
          <a:xfrm flipH="1">
            <a:off x="6810375" y="2717800"/>
            <a:ext cx="927100" cy="1773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7" name="Line 25"/>
          <p:cNvSpPr>
            <a:spLocks noChangeShapeType="1"/>
          </p:cNvSpPr>
          <p:nvPr/>
        </p:nvSpPr>
        <p:spPr bwMode="auto">
          <a:xfrm>
            <a:off x="7451725" y="2768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8" name="Line 31"/>
          <p:cNvSpPr>
            <a:spLocks noChangeShapeType="1"/>
          </p:cNvSpPr>
          <p:nvPr/>
        </p:nvSpPr>
        <p:spPr bwMode="auto">
          <a:xfrm>
            <a:off x="7600950" y="2982913"/>
            <a:ext cx="858838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29" name="Line 35"/>
          <p:cNvSpPr>
            <a:spLocks noChangeShapeType="1"/>
          </p:cNvSpPr>
          <p:nvPr/>
        </p:nvSpPr>
        <p:spPr bwMode="auto">
          <a:xfrm>
            <a:off x="7180263" y="3297238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0" name="Line 37"/>
          <p:cNvSpPr>
            <a:spLocks noChangeShapeType="1"/>
          </p:cNvSpPr>
          <p:nvPr/>
        </p:nvSpPr>
        <p:spPr bwMode="auto">
          <a:xfrm>
            <a:off x="6908800" y="3825875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1" name="Line 39"/>
          <p:cNvSpPr>
            <a:spLocks noChangeShapeType="1"/>
          </p:cNvSpPr>
          <p:nvPr/>
        </p:nvSpPr>
        <p:spPr bwMode="auto">
          <a:xfrm>
            <a:off x="6637338" y="4354513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4832" name="Text Box 40"/>
          <p:cNvSpPr txBox="1">
            <a:spLocks noChangeArrowheads="1"/>
          </p:cNvSpPr>
          <p:nvPr/>
        </p:nvSpPr>
        <p:spPr bwMode="auto">
          <a:xfrm>
            <a:off x="8162925" y="3222626"/>
            <a:ext cx="155042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orchestrator</a:t>
            </a:r>
          </a:p>
        </p:txBody>
      </p:sp>
      <p:sp>
        <p:nvSpPr>
          <p:cNvPr id="34833" name="Text Box 41"/>
          <p:cNvSpPr txBox="1">
            <a:spLocks noChangeArrowheads="1"/>
          </p:cNvSpPr>
          <p:nvPr/>
        </p:nvSpPr>
        <p:spPr bwMode="auto">
          <a:xfrm>
            <a:off x="5988051" y="4808539"/>
            <a:ext cx="10967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Arial" charset="0"/>
              </a:rPr>
              <a:t>senders</a:t>
            </a:r>
          </a:p>
        </p:txBody>
      </p:sp>
      <p:grpSp>
        <p:nvGrpSpPr>
          <p:cNvPr id="184364" name="Group 44"/>
          <p:cNvGrpSpPr>
            <a:grpSpLocks/>
          </p:cNvGrpSpPr>
          <p:nvPr/>
        </p:nvGrpSpPr>
        <p:grpSpPr bwMode="auto">
          <a:xfrm>
            <a:off x="8347075" y="2636838"/>
            <a:ext cx="560388" cy="336550"/>
            <a:chOff x="4212" y="2864"/>
            <a:chExt cx="353" cy="212"/>
          </a:xfrm>
        </p:grpSpPr>
        <p:sp>
          <p:nvSpPr>
            <p:cNvPr id="34843" name="Rectangle 42"/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4" name="Text Box 43"/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poll</a:t>
              </a:r>
            </a:p>
          </p:txBody>
        </p:sp>
      </p:grpSp>
      <p:grpSp>
        <p:nvGrpSpPr>
          <p:cNvPr id="184368" name="Group 48"/>
          <p:cNvGrpSpPr>
            <a:grpSpLocks/>
          </p:cNvGrpSpPr>
          <p:nvPr/>
        </p:nvGrpSpPr>
        <p:grpSpPr bwMode="auto">
          <a:xfrm>
            <a:off x="6396038" y="3559175"/>
            <a:ext cx="595312" cy="336550"/>
            <a:chOff x="4415" y="2364"/>
            <a:chExt cx="375" cy="212"/>
          </a:xfrm>
        </p:grpSpPr>
        <p:sp>
          <p:nvSpPr>
            <p:cNvPr id="34841" name="Rectangle 46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2" name="Text Box 47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grpSp>
        <p:nvGrpSpPr>
          <p:cNvPr id="184369" name="Group 49"/>
          <p:cNvGrpSpPr>
            <a:grpSpLocks/>
          </p:cNvGrpSpPr>
          <p:nvPr/>
        </p:nvGrpSpPr>
        <p:grpSpPr bwMode="auto">
          <a:xfrm>
            <a:off x="6902451" y="2441575"/>
            <a:ext cx="595313" cy="336550"/>
            <a:chOff x="4415" y="2364"/>
            <a:chExt cx="375" cy="212"/>
          </a:xfrm>
        </p:grpSpPr>
        <p:sp>
          <p:nvSpPr>
            <p:cNvPr id="34839" name="Rectangle 50"/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840" name="Text Box 51"/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600" i="0" dirty="0">
                  <a:solidFill>
                    <a:schemeClr val="bg1"/>
                  </a:solidFill>
                  <a:latin typeface="Arial" charset="0"/>
                </a:rPr>
                <a:t>data</a:t>
              </a:r>
            </a:p>
          </p:txBody>
        </p:sp>
      </p:grpSp>
      <p:sp>
        <p:nvSpPr>
          <p:cNvPr id="34838" name="Rectangle 54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ja-JP" altLang="en-US"/>
              <a:t>“</a:t>
            </a:r>
            <a:r>
              <a:rPr lang="en-US" dirty="0"/>
              <a:t>Taking turns</a:t>
            </a:r>
            <a:r>
              <a:rPr lang="ja-JP" altLang="en-US"/>
              <a:t>”</a:t>
            </a:r>
            <a:r>
              <a:rPr lang="en-US" dirty="0"/>
              <a:t> MAC protocols</a:t>
            </a:r>
          </a:p>
        </p:txBody>
      </p:sp>
      <p:sp>
        <p:nvSpPr>
          <p:cNvPr id="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58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-0.09254 -1.85185E-6 L -0.07882 -0.03495 L -0.1526 -0.03495 " pathEditMode="relative" ptsTypes="AAAA">
                                      <p:cBhvr>
                                        <p:cTn id="9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7.40741E-7 L 0.07119 -0.00162 L 0.0599 0.03171 L 0.15122 0.03009 " pathEditMode="relative" ptsTypes="AAAA">
                                      <p:cBhvr>
                                        <p:cTn id="18" dur="2000" fill="hold"/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-1.85185E-6 L -0.08872 -1.85185E-6 L -0.14375 0.14167 L -0.21753 0.14167 " pathEditMode="relative" ptsTypes="AAAA">
                                      <p:cBhvr>
                                        <p:cTn id="28" dur="2000" fill="hold"/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2963E-6 L 0.07135 -0.00161 L 0.11754 -0.13171 L 0.21129 -0.13333 " pathEditMode="relative" ptsTypes="AAAA">
                                      <p:cBhvr>
                                        <p:cTn id="37" dur="2000" fill="hold"/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7" name="Group 21"/>
          <p:cNvGrpSpPr>
            <a:grpSpLocks/>
          </p:cNvGrpSpPr>
          <p:nvPr/>
        </p:nvGrpSpPr>
        <p:grpSpPr bwMode="auto">
          <a:xfrm>
            <a:off x="8753475" y="3667125"/>
            <a:ext cx="781050" cy="681038"/>
            <a:chOff x="-44" y="1473"/>
            <a:chExt cx="981" cy="1105"/>
          </a:xfrm>
        </p:grpSpPr>
        <p:pic>
          <p:nvPicPr>
            <p:cNvPr id="113685" name="Picture 2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6" name="Freeform 2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8" name="Group 24"/>
          <p:cNvGrpSpPr>
            <a:grpSpLocks/>
          </p:cNvGrpSpPr>
          <p:nvPr/>
        </p:nvGrpSpPr>
        <p:grpSpPr bwMode="auto">
          <a:xfrm>
            <a:off x="6038850" y="3624264"/>
            <a:ext cx="781050" cy="681037"/>
            <a:chOff x="-44" y="1473"/>
            <a:chExt cx="981" cy="1105"/>
          </a:xfrm>
        </p:grpSpPr>
        <p:pic>
          <p:nvPicPr>
            <p:cNvPr id="113683" name="Picture 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4" name="Freeform 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69" name="Group 27"/>
          <p:cNvGrpSpPr>
            <a:grpSpLocks/>
          </p:cNvGrpSpPr>
          <p:nvPr/>
        </p:nvGrpSpPr>
        <p:grpSpPr bwMode="auto">
          <a:xfrm>
            <a:off x="7356475" y="1960564"/>
            <a:ext cx="781050" cy="681037"/>
            <a:chOff x="-44" y="1473"/>
            <a:chExt cx="981" cy="1105"/>
          </a:xfrm>
        </p:grpSpPr>
        <p:pic>
          <p:nvPicPr>
            <p:cNvPr id="113681" name="Picture 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2" name="Freeform 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13670" name="Group 30"/>
          <p:cNvGrpSpPr>
            <a:grpSpLocks/>
          </p:cNvGrpSpPr>
          <p:nvPr/>
        </p:nvGrpSpPr>
        <p:grpSpPr bwMode="auto">
          <a:xfrm>
            <a:off x="7410450" y="5408614"/>
            <a:ext cx="781050" cy="681037"/>
            <a:chOff x="-44" y="1473"/>
            <a:chExt cx="981" cy="1105"/>
          </a:xfrm>
        </p:grpSpPr>
        <p:pic>
          <p:nvPicPr>
            <p:cNvPr id="113679" name="Picture 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3680" name="Freeform 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5848" name="Rectangle 4"/>
          <p:cNvSpPr>
            <a:spLocks noChangeArrowheads="1"/>
          </p:cNvSpPr>
          <p:nvPr/>
        </p:nvSpPr>
        <p:spPr bwMode="auto">
          <a:xfrm>
            <a:off x="1361661" y="1376363"/>
            <a:ext cx="451685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token passing:</a:t>
            </a:r>
            <a:endParaRPr lang="en-US" sz="3200" b="1" dirty="0">
              <a:solidFill>
                <a:srgbClr val="CC0000"/>
              </a:solidFill>
              <a:latin typeface="Helvetica" pitchFamily="2" charset="0"/>
            </a:endParaRP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control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token</a:t>
            </a:r>
            <a:r>
              <a:rPr lang="en-US" sz="2400" b="1" dirty="0">
                <a:latin typeface="Helvetica" pitchFamily="2" charset="0"/>
              </a:rPr>
              <a:t> </a:t>
            </a:r>
            <a:r>
              <a:rPr lang="en-US" sz="2400" dirty="0">
                <a:latin typeface="Helvetica" pitchFamily="2" charset="0"/>
              </a:rPr>
              <a:t>passed from one node to next sequentially.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token message</a:t>
            </a:r>
          </a:p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latin typeface="Helvetica" pitchFamily="2" charset="0"/>
              </a:rPr>
              <a:t>concerns: 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latency</a:t>
            </a:r>
          </a:p>
          <a:p>
            <a:pPr marL="742950" lvl="1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dirty="0">
                <a:latin typeface="Helvetica" pitchFamily="2" charset="0"/>
              </a:rPr>
              <a:t>single point of failure (node holding the token)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latin typeface="Helvetica" pitchFamily="2" charset="0"/>
              </a:rPr>
              <a:t> </a:t>
            </a:r>
          </a:p>
        </p:txBody>
      </p:sp>
      <p:sp>
        <p:nvSpPr>
          <p:cNvPr id="35849" name="Oval 8"/>
          <p:cNvSpPr>
            <a:spLocks noChangeArrowheads="1"/>
          </p:cNvSpPr>
          <p:nvPr/>
        </p:nvSpPr>
        <p:spPr bwMode="auto">
          <a:xfrm>
            <a:off x="6884989" y="2617789"/>
            <a:ext cx="2046287" cy="27781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72780" name="Rectangle 12"/>
          <p:cNvSpPr>
            <a:spLocks noChangeArrowheads="1"/>
          </p:cNvSpPr>
          <p:nvPr/>
        </p:nvSpPr>
        <p:spPr bwMode="auto">
          <a:xfrm>
            <a:off x="7729539" y="1725614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672783" name="Rectangle 15"/>
          <p:cNvSpPr>
            <a:spLocks noChangeArrowheads="1"/>
          </p:cNvSpPr>
          <p:nvPr/>
        </p:nvSpPr>
        <p:spPr bwMode="auto">
          <a:xfrm>
            <a:off x="7473951" y="6008689"/>
            <a:ext cx="811213" cy="3206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data</a:t>
            </a:r>
          </a:p>
        </p:txBody>
      </p:sp>
      <p:sp>
        <p:nvSpPr>
          <p:cNvPr id="672784" name="Text Box 16"/>
          <p:cNvSpPr txBox="1">
            <a:spLocks noChangeArrowheads="1"/>
          </p:cNvSpPr>
          <p:nvPr/>
        </p:nvSpPr>
        <p:spPr bwMode="auto">
          <a:xfrm>
            <a:off x="5865813" y="30797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0" dirty="0">
                <a:latin typeface="Arial" charset="0"/>
              </a:rPr>
              <a:t>(nothing</a:t>
            </a:r>
          </a:p>
          <a:p>
            <a:pPr>
              <a:defRPr/>
            </a:pPr>
            <a:r>
              <a:rPr lang="en-US" i="0" dirty="0">
                <a:latin typeface="Arial" charset="0"/>
              </a:rPr>
              <a:t>to send)</a:t>
            </a:r>
          </a:p>
        </p:txBody>
      </p:sp>
      <p:sp>
        <p:nvSpPr>
          <p:cNvPr id="672785" name="Rectangle 17"/>
          <p:cNvSpPr>
            <a:spLocks noChangeArrowheads="1"/>
          </p:cNvSpPr>
          <p:nvPr/>
        </p:nvSpPr>
        <p:spPr bwMode="auto">
          <a:xfrm>
            <a:off x="6362700" y="3743326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T</a:t>
            </a:r>
          </a:p>
        </p:txBody>
      </p:sp>
      <p:sp>
        <p:nvSpPr>
          <p:cNvPr id="35855" name="Rectangle 20"/>
          <p:cNvSpPr>
            <a:spLocks noGrp="1" noChangeArrowheads="1"/>
          </p:cNvSpPr>
          <p:nvPr>
            <p:ph type="title"/>
          </p:nvPr>
        </p:nvSpPr>
        <p:spPr>
          <a:xfrm>
            <a:off x="1946275" y="195263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“Taking turns” MAC protocols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71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0.03657 C 0.00694 0.06435 0.00121 0.09282 0.00139 0.10509 C 0.00156 0.11736 0.00659 0.10694 0.00017 0.10995 C -0.00625 0.11296 -0.02361 0.11273 -0.03733 0.12338 C -0.05105 0.13403 -0.06945 0.14444 -0.0823 0.17338 C -0.09514 0.20231 -0.1033 0.27847 -0.11476 0.29676 C -0.12622 0.31505 -0.14341 0.28611 -0.15105 0.28333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1" y="1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1354 -0.0044 0.02708 -0.0088 0.03506 0.00671 C 0.04305 0.02222 0.04236 0.06875 0.04756 0.09328 C 0.05277 0.11782 0.05538 0.13402 0.06631 0.15347 C 0.07725 0.17291 0.09982 0.19861 0.11371 0.20995 C 0.1276 0.22129 0.1434 0.20926 0.15 0.22176 C 0.15659 0.23426 0.1552 0.25949 0.15381 0.28495 " pathEditMode="relative" ptsTypes="aaaaaaA">
                                      <p:cBhvr>
                                        <p:cTn id="19" dur="2000" fill="hold"/>
                                        <p:tgtEl>
                                          <p:spTgt spid="6727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9 -0.0581 0.00763 -0.09167 0.01371 -0.10926 C 0.01979 -0.12685 0.04114 -0.11273 0.05503 -0.1294 C 0.06892 -0.14607 0.0875 -0.1794 0.09756 -0.20926 C 0.10763 -0.23912 0.11371 -0.27824 0.1151 -0.30926 C 0.11649 -0.34028 0.11371 -0.36783 0.10625 -0.39607 C 0.09878 -0.42431 0.08454 -0.45949 0.06996 -0.4794 C 0.05538 -0.49931 0.03142 -0.50996 0.01875 -0.51598 C 0.00607 -0.52199 0.0052 -0.51875 -0.00625 -0.51598 C -0.01771 -0.5132 -0.03698 -0.51135 -0.05 -0.49931 C -0.06303 -0.48727 -0.07605 -0.46343 -0.0849 -0.44422 C -0.09375 -0.425 -0.10018 -0.4044 -0.10365 -0.38426 C -0.10712 -0.36412 -0.10556 -0.34375 -0.10625 -0.32269 C -0.10695 -0.30162 -0.11025 -0.27801 -0.10747 -0.25764 C -0.10469 -0.23727 -0.09705 -0.21852 -0.08994 -0.20093 C -0.08282 -0.18334 -0.07553 -0.1669 -0.06494 -0.15255 C -0.05434 -0.1382 -0.03768 -0.12107 -0.02622 -0.11435 C -0.01476 -0.10764 -0.00174 -0.11806 0.00381 -0.11273 C 0.00937 -0.10741 0.00677 -0.09931 0.00746 -0.08264 C 0.00816 -0.06598 0.00781 -0.03935 0.00746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3" y="-2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80" grpId="0" animBg="1"/>
      <p:bldP spid="672780" grpId="1" animBg="1"/>
      <p:bldP spid="672783" grpId="0" animBg="1"/>
      <p:bldP spid="672783" grpId="1" animBg="1"/>
      <p:bldP spid="672784" grpId="0"/>
      <p:bldP spid="672785" grpId="0" animBg="1"/>
      <p:bldP spid="672785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 Summary of </a:t>
            </a:r>
            <a:r>
              <a:rPr lang="en-US" sz="4000" dirty="0"/>
              <a:t>multiple access </a:t>
            </a:r>
            <a:r>
              <a:rPr lang="en-US" dirty="0"/>
              <a:t>protocols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1" y="1690688"/>
            <a:ext cx="9847384" cy="4906963"/>
          </a:xfrm>
        </p:spPr>
        <p:txBody>
          <a:bodyPr>
            <a:normAutofit/>
          </a:bodyPr>
          <a:lstStyle/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channel partitioning </a:t>
            </a:r>
          </a:p>
          <a:p>
            <a:pPr marL="688975" lvl="1" indent="-231775">
              <a:defRPr/>
            </a:pPr>
            <a:r>
              <a:rPr lang="en-US" dirty="0"/>
              <a:t>Time Division, Frequency Division</a:t>
            </a:r>
          </a:p>
          <a:p>
            <a:pPr marL="688975" lvl="1" indent="-231775">
              <a:defRPr/>
            </a:pPr>
            <a:r>
              <a:rPr lang="en-US" dirty="0"/>
              <a:t>Code (next lectures)</a:t>
            </a:r>
          </a:p>
          <a:p>
            <a:pPr marL="231775" indent="-231775">
              <a:defRPr/>
            </a:pPr>
            <a:r>
              <a:rPr lang="en-US" sz="2400" i="1" dirty="0">
                <a:solidFill>
                  <a:srgbClr val="CC0000"/>
                </a:solidFill>
              </a:rPr>
              <a:t>random access</a:t>
            </a:r>
            <a:r>
              <a:rPr lang="en-US" sz="2400" dirty="0"/>
              <a:t> </a:t>
            </a:r>
          </a:p>
          <a:p>
            <a:pPr marL="690563" lvl="1" indent="-233363">
              <a:defRPr/>
            </a:pPr>
            <a:r>
              <a:rPr lang="en-US" dirty="0"/>
              <a:t>ALOHA, Slotted ALOHA, CSMA, CSMA/CD</a:t>
            </a:r>
          </a:p>
          <a:p>
            <a:pPr marL="690563" lvl="1" indent="-233363">
              <a:defRPr/>
            </a:pPr>
            <a:r>
              <a:rPr lang="en-US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dirty="0"/>
              <a:t>CSMA/CD used in Ethernet</a:t>
            </a:r>
          </a:p>
          <a:p>
            <a:pPr marL="690563" lvl="1" indent="-233363">
              <a:defRPr/>
            </a:pPr>
            <a:r>
              <a:rPr lang="en-US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sz="2400" i="1" dirty="0">
                <a:solidFill>
                  <a:srgbClr val="CC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dirty="0"/>
              <a:t>Bluetooth, FDDI, token ring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56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8149" cy="5032375"/>
          </a:xfrm>
        </p:spPr>
        <p:txBody>
          <a:bodyPr>
            <a:normAutofit/>
          </a:bodyPr>
          <a:lstStyle/>
          <a:p>
            <a:r>
              <a:rPr lang="en-US" dirty="0"/>
              <a:t>Link layer: on every host and router</a:t>
            </a:r>
          </a:p>
          <a:p>
            <a:endParaRPr lang="en-US" dirty="0"/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BE1BB9D4-1D21-3749-86D8-2E68B69BF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B5CF75-7FE0-5148-A194-700551452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05BA953-F30D-A046-BFF4-64F17E798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2FA0666-2412-EA4C-BEE0-3F2DE05A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44B7CE23-9AB9-974D-8202-A0478157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311642C6-8CE9-8A4F-93E6-D5BADA272484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7453EA2-EB55-134F-B370-041E17B97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874367C-0E31-594C-94CD-4E8B8F02E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58E30F9D-7B78-4245-896E-1050B6341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516142C-BB34-2247-9A37-7754F7C6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62D6CEB1-62ED-3045-A7D2-245510E91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82F80748-D4AF-F246-8EF6-766E12A2F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01F0C442-7723-504F-8AA7-217415514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ACF1E7B9-54EE-7A40-8B47-24AAD8CE2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62CC3FD0-7B77-E141-B4C3-A59C4F55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02C32B82-25E5-7D4F-BE66-871A5FE2E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59A13A32-8B69-0042-8BF9-47B01713A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388E098F-17DA-A440-A5F7-F3AF05FA53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17">
              <a:extLst>
                <a:ext uri="{FF2B5EF4-FFF2-40B4-BE49-F238E27FC236}">
                  <a16:creationId xmlns:a16="http://schemas.microsoft.com/office/drawing/2014/main" id="{2BE12890-9C3E-5448-9165-1B6E57313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9">
              <a:extLst>
                <a:ext uri="{FF2B5EF4-FFF2-40B4-BE49-F238E27FC236}">
                  <a16:creationId xmlns:a16="http://schemas.microsoft.com/office/drawing/2014/main" id="{58D32AF4-448E-8643-BB77-3D55D1B76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4" name="Line 21">
              <a:extLst>
                <a:ext uri="{FF2B5EF4-FFF2-40B4-BE49-F238E27FC236}">
                  <a16:creationId xmlns:a16="http://schemas.microsoft.com/office/drawing/2014/main" id="{0623B19F-C7AF-B242-8E70-87F49CCBE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2">
              <a:extLst>
                <a:ext uri="{FF2B5EF4-FFF2-40B4-BE49-F238E27FC236}">
                  <a16:creationId xmlns:a16="http://schemas.microsoft.com/office/drawing/2014/main" id="{88DBFDE1-1987-0240-86B8-C3CA02395B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3">
              <a:extLst>
                <a:ext uri="{FF2B5EF4-FFF2-40B4-BE49-F238E27FC236}">
                  <a16:creationId xmlns:a16="http://schemas.microsoft.com/office/drawing/2014/main" id="{EDCA4010-95CA-6247-ABB9-BD8BD523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>
              <a:extLst>
                <a:ext uri="{FF2B5EF4-FFF2-40B4-BE49-F238E27FC236}">
                  <a16:creationId xmlns:a16="http://schemas.microsoft.com/office/drawing/2014/main" id="{F475E643-4F3C-D441-9486-DB478D8DA0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5">
              <a:extLst>
                <a:ext uri="{FF2B5EF4-FFF2-40B4-BE49-F238E27FC236}">
                  <a16:creationId xmlns:a16="http://schemas.microsoft.com/office/drawing/2014/main" id="{CF2AECFB-A524-604A-800F-78A94181B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6">
              <a:extLst>
                <a:ext uri="{FF2B5EF4-FFF2-40B4-BE49-F238E27FC236}">
                  <a16:creationId xmlns:a16="http://schemas.microsoft.com/office/drawing/2014/main" id="{32982B67-5EA4-6C43-8DA7-F702F28EC2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7">
              <a:extLst>
                <a:ext uri="{FF2B5EF4-FFF2-40B4-BE49-F238E27FC236}">
                  <a16:creationId xmlns:a16="http://schemas.microsoft.com/office/drawing/2014/main" id="{977D2581-9CBC-484A-87A5-D8587C4021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A59C5EB4-9561-BF45-AA7D-A60F357C4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9">
              <a:extLst>
                <a:ext uri="{FF2B5EF4-FFF2-40B4-BE49-F238E27FC236}">
                  <a16:creationId xmlns:a16="http://schemas.microsoft.com/office/drawing/2014/main" id="{1CE9BD0F-BC11-A844-A82E-3C0183A9CE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0">
              <a:extLst>
                <a:ext uri="{FF2B5EF4-FFF2-40B4-BE49-F238E27FC236}">
                  <a16:creationId xmlns:a16="http://schemas.microsoft.com/office/drawing/2014/main" id="{28C8090C-8551-4145-AD41-F718174F5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1">
              <a:extLst>
                <a:ext uri="{FF2B5EF4-FFF2-40B4-BE49-F238E27FC236}">
                  <a16:creationId xmlns:a16="http://schemas.microsoft.com/office/drawing/2014/main" id="{5822BDA9-688E-B646-BF91-DFCBA0B479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865A871C-CD6B-844F-BFAC-A854030A1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3">
              <a:extLst>
                <a:ext uri="{FF2B5EF4-FFF2-40B4-BE49-F238E27FC236}">
                  <a16:creationId xmlns:a16="http://schemas.microsoft.com/office/drawing/2014/main" id="{B9AF0C9D-D67C-D247-858E-0E4B37D59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4">
              <a:extLst>
                <a:ext uri="{FF2B5EF4-FFF2-40B4-BE49-F238E27FC236}">
                  <a16:creationId xmlns:a16="http://schemas.microsoft.com/office/drawing/2014/main" id="{A979B3D8-C3D8-A446-806B-BA1F9F760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5">
              <a:extLst>
                <a:ext uri="{FF2B5EF4-FFF2-40B4-BE49-F238E27FC236}">
                  <a16:creationId xmlns:a16="http://schemas.microsoft.com/office/drawing/2014/main" id="{20537895-FDB2-7042-BC43-38803DAC0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FE128368-12E8-7846-B661-D2CD6220A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7">
              <a:extLst>
                <a:ext uri="{FF2B5EF4-FFF2-40B4-BE49-F238E27FC236}">
                  <a16:creationId xmlns:a16="http://schemas.microsoft.com/office/drawing/2014/main" id="{1780EE8C-CE52-4D42-8F14-A227D5687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8">
              <a:extLst>
                <a:ext uri="{FF2B5EF4-FFF2-40B4-BE49-F238E27FC236}">
                  <a16:creationId xmlns:a16="http://schemas.microsoft.com/office/drawing/2014/main" id="{5BD869E5-5E95-5D49-BAC1-939002304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2" name="Rectangle 1">
            <a:extLst>
              <a:ext uri="{FF2B5EF4-FFF2-40B4-BE49-F238E27FC236}">
                <a16:creationId xmlns:a16="http://schemas.microsoft.com/office/drawing/2014/main" id="{BCACE9F4-86A6-6D47-9047-299C217F1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3E08B7A8-3662-CF41-BBD5-2F148FED88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44" name="Straight Connector 5">
            <a:extLst>
              <a:ext uri="{FF2B5EF4-FFF2-40B4-BE49-F238E27FC236}">
                <a16:creationId xmlns:a16="http://schemas.microsoft.com/office/drawing/2014/main" id="{5B843C03-4B9A-FC47-8C31-EA9C0EF29DE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48B2822-F8AC-4E44-B7EF-D0DA9991F467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990901-2844-FA43-A58C-210EB087528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2CCCB3D-F460-5249-9402-8C7D2FAEBEDD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ece of cake on a plate&#10;&#10;Description automatically generated">
            <a:extLst>
              <a:ext uri="{FF2B5EF4-FFF2-40B4-BE49-F238E27FC236}">
                <a16:creationId xmlns:a16="http://schemas.microsoft.com/office/drawing/2014/main" id="{6D46456B-BD56-BE4A-BFAB-26C8F0B5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4877814"/>
            <a:ext cx="2265987" cy="1699490"/>
          </a:xfrm>
          <a:prstGeom prst="rect">
            <a:avLst/>
          </a:prstGeom>
        </p:spPr>
      </p:pic>
      <p:pic>
        <p:nvPicPr>
          <p:cNvPr id="49" name="Picture 48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D81AD94-1A3A-C744-B8E2-3BA127B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5" y="510214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47E-1286-284C-B386-789EE76A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5D99-3A3C-5E47-9E4D-BCE501B28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8021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 layer: on every host and router, hardware and software</a:t>
            </a:r>
          </a:p>
          <a:p>
            <a:r>
              <a:rPr lang="en-US" dirty="0"/>
              <a:t>Link layer deals with communication to physically adjacent node</a:t>
            </a:r>
          </a:p>
          <a:p>
            <a:r>
              <a:rPr lang="en-US" dirty="0"/>
              <a:t>Encoding: NRZ, Manchester</a:t>
            </a:r>
          </a:p>
          <a:p>
            <a:r>
              <a:rPr lang="en-US" dirty="0"/>
              <a:t>Error detection and correction</a:t>
            </a:r>
          </a:p>
          <a:p>
            <a:pPr lvl="1"/>
            <a:r>
              <a:rPr lang="en-US" dirty="0"/>
              <a:t>1-dimensional parity: detect a 1-bit error, but can’t correct it</a:t>
            </a:r>
          </a:p>
          <a:p>
            <a:pPr lvl="1"/>
            <a:r>
              <a:rPr lang="en-US" dirty="0"/>
              <a:t>2-dimensional parity: detect and correct a 1-bit error</a:t>
            </a:r>
          </a:p>
          <a:p>
            <a:pPr lvl="1"/>
            <a:r>
              <a:rPr lang="en-US" dirty="0"/>
              <a:t>Cyclic Redundancy Check (CRC): detect up to r bits of </a:t>
            </a:r>
            <a:r>
              <a:rPr lang="en-US" dirty="0" err="1"/>
              <a:t>bursty</a:t>
            </a:r>
            <a:r>
              <a:rPr lang="en-US" dirty="0"/>
              <a:t> error with just r extra bits</a:t>
            </a:r>
          </a:p>
          <a:p>
            <a:r>
              <a:rPr lang="en-US" dirty="0"/>
              <a:t>ARP: lookup network-layer address to get link-layer address</a:t>
            </a:r>
          </a:p>
          <a:p>
            <a:pPr lvl="1"/>
            <a:r>
              <a:rPr lang="en-US" dirty="0"/>
              <a:t>Network addresses =&gt; routing, Hardware address ~=&gt; identity</a:t>
            </a:r>
          </a:p>
          <a:p>
            <a:r>
              <a:rPr lang="en-US" dirty="0">
                <a:solidFill>
                  <a:srgbClr val="C00000"/>
                </a:solidFill>
              </a:rPr>
              <a:t>Medium access control:</a:t>
            </a:r>
            <a:r>
              <a:rPr lang="en-US" dirty="0"/>
              <a:t> today’s lecture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3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1124712" y="279403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Multiple access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7352" y="1266828"/>
            <a:ext cx="8877295" cy="29670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/>
              <a:t>two types of </a:t>
            </a:r>
            <a:r>
              <a:rPr lang="ja-JP" altLang="en-US"/>
              <a:t>“</a:t>
            </a:r>
            <a:r>
              <a:rPr lang="en-US" dirty="0"/>
              <a:t>links</a:t>
            </a:r>
            <a:r>
              <a:rPr lang="ja-JP" altLang="en-US"/>
              <a:t>”</a:t>
            </a:r>
            <a:r>
              <a:rPr lang="en-US" dirty="0"/>
              <a:t>:</a:t>
            </a:r>
          </a:p>
          <a:p>
            <a:pPr>
              <a:defRPr/>
            </a:pPr>
            <a:r>
              <a:rPr lang="en-US" dirty="0"/>
              <a:t>point-to-point</a:t>
            </a:r>
          </a:p>
          <a:p>
            <a:pPr lvl="1">
              <a:defRPr/>
            </a:pPr>
            <a:r>
              <a:rPr lang="en-US" sz="2000" dirty="0"/>
              <a:t>PPP for dial-up access</a:t>
            </a:r>
          </a:p>
          <a:p>
            <a:pPr lvl="1">
              <a:defRPr/>
            </a:pPr>
            <a:r>
              <a:rPr lang="en-US" sz="2000" dirty="0"/>
              <a:t>point-to-point link between Ethernet switch, host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broadcast (shared wire or medium)</a:t>
            </a:r>
          </a:p>
          <a:p>
            <a:pPr lvl="1">
              <a:defRPr/>
            </a:pPr>
            <a:r>
              <a:rPr lang="en-US" sz="2000" dirty="0"/>
              <a:t>old-fashioned Ethernet</a:t>
            </a:r>
          </a:p>
          <a:p>
            <a:pPr lvl="1">
              <a:defRPr/>
            </a:pPr>
            <a:r>
              <a:rPr lang="en-US" sz="2000" dirty="0"/>
              <a:t>802.11 wireless LAN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17415" name="Text Box 5"/>
          <p:cNvSpPr txBox="1">
            <a:spLocks noChangeArrowheads="1"/>
          </p:cNvSpPr>
          <p:nvPr/>
        </p:nvSpPr>
        <p:spPr bwMode="auto">
          <a:xfrm>
            <a:off x="2450270" y="5694364"/>
            <a:ext cx="1616148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wire (e.g.,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cabled Ethernet)</a:t>
            </a:r>
          </a:p>
        </p:txBody>
      </p:sp>
      <p:sp>
        <p:nvSpPr>
          <p:cNvPr id="17416" name="Text Box 6"/>
          <p:cNvSpPr txBox="1">
            <a:spLocks noChangeArrowheads="1"/>
          </p:cNvSpPr>
          <p:nvPr/>
        </p:nvSpPr>
        <p:spPr bwMode="auto">
          <a:xfrm>
            <a:off x="4304356" y="5683251"/>
            <a:ext cx="1692579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 (e.g., 802.11 WiFi)</a:t>
            </a:r>
          </a:p>
        </p:txBody>
      </p:sp>
      <p:sp>
        <p:nvSpPr>
          <p:cNvPr id="17417" name="Text Box 7"/>
          <p:cNvSpPr txBox="1">
            <a:spLocks noChangeArrowheads="1"/>
          </p:cNvSpPr>
          <p:nvPr/>
        </p:nvSpPr>
        <p:spPr bwMode="auto">
          <a:xfrm>
            <a:off x="6590180" y="5691189"/>
            <a:ext cx="1019831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shared RF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(satellite) </a:t>
            </a:r>
          </a:p>
        </p:txBody>
      </p:sp>
      <p:sp>
        <p:nvSpPr>
          <p:cNvPr id="17418" name="Text Box 8"/>
          <p:cNvSpPr txBox="1">
            <a:spLocks noChangeArrowheads="1"/>
          </p:cNvSpPr>
          <p:nvPr/>
        </p:nvSpPr>
        <p:spPr bwMode="auto">
          <a:xfrm>
            <a:off x="8063605" y="5700713"/>
            <a:ext cx="1984581" cy="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humans at a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cocktail party </a:t>
            </a:r>
          </a:p>
          <a:p>
            <a:pPr algn="ctr">
              <a:lnSpc>
                <a:spcPct val="85000"/>
              </a:lnSpc>
              <a:defRPr/>
            </a:pPr>
            <a:r>
              <a:rPr lang="en-US" sz="1400" i="0" dirty="0">
                <a:latin typeface="Helvetica" pitchFamily="2" charset="0"/>
              </a:rPr>
              <a:t>(shared air, acoustical)</a:t>
            </a:r>
          </a:p>
        </p:txBody>
      </p:sp>
      <p:sp>
        <p:nvSpPr>
          <p:cNvPr id="17419" name="Line 173"/>
          <p:cNvSpPr>
            <a:spLocks noChangeShapeType="1"/>
          </p:cNvSpPr>
          <p:nvPr/>
        </p:nvSpPr>
        <p:spPr bwMode="auto">
          <a:xfrm flipH="1">
            <a:off x="3068639" y="4522789"/>
            <a:ext cx="466725" cy="890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0" name="Line 174"/>
          <p:cNvSpPr>
            <a:spLocks noChangeShapeType="1"/>
          </p:cNvSpPr>
          <p:nvPr/>
        </p:nvSpPr>
        <p:spPr bwMode="auto">
          <a:xfrm>
            <a:off x="3051175" y="4994275"/>
            <a:ext cx="2428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1" name="Line 175"/>
          <p:cNvSpPr>
            <a:spLocks noChangeShapeType="1"/>
          </p:cNvSpPr>
          <p:nvPr/>
        </p:nvSpPr>
        <p:spPr bwMode="auto">
          <a:xfrm>
            <a:off x="2916238" y="5330825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2" name="Line 176"/>
          <p:cNvSpPr>
            <a:spLocks noChangeShapeType="1"/>
          </p:cNvSpPr>
          <p:nvPr/>
        </p:nvSpPr>
        <p:spPr bwMode="auto">
          <a:xfrm flipV="1">
            <a:off x="3360738" y="4854575"/>
            <a:ext cx="177800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18" name="Group 382"/>
          <p:cNvGrpSpPr>
            <a:grpSpLocks/>
          </p:cNvGrpSpPr>
          <p:nvPr/>
        </p:nvGrpSpPr>
        <p:grpSpPr bwMode="auto">
          <a:xfrm>
            <a:off x="6332539" y="5362576"/>
            <a:ext cx="288925" cy="220663"/>
            <a:chOff x="2274" y="2821"/>
            <a:chExt cx="215" cy="238"/>
          </a:xfrm>
        </p:grpSpPr>
        <p:sp>
          <p:nvSpPr>
            <p:cNvPr id="72903" name="Freeform 383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4" name="Line 384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5" name="Freeform 385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6" name="Line 386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7" name="Freeform 387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8" name="Line 388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9" name="Freeform 389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0" name="Freeform 390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1" name="Rectangle 391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2" name="Freeform 392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3" name="Line 393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4" name="Line 394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5" name="Line 395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16" name="Freeform 396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19" name="Group 398"/>
          <p:cNvGrpSpPr>
            <a:grpSpLocks/>
          </p:cNvGrpSpPr>
          <p:nvPr/>
        </p:nvGrpSpPr>
        <p:grpSpPr bwMode="auto">
          <a:xfrm>
            <a:off x="6838950" y="5343525"/>
            <a:ext cx="223838" cy="254000"/>
            <a:chOff x="2274" y="2821"/>
            <a:chExt cx="215" cy="238"/>
          </a:xfrm>
        </p:grpSpPr>
        <p:sp>
          <p:nvSpPr>
            <p:cNvPr id="72889" name="Freeform 399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0" name="Line 400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1" name="Freeform 401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2" name="Line 402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3" name="Freeform 403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4" name="Line 404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5" name="Freeform 405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6" name="Freeform 406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7" name="Rectangle 407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8" name="Freeform 408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99" name="Line 409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0" name="Line 410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1" name="Line 411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902" name="Freeform 412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0" name="Group 413"/>
          <p:cNvGrpSpPr>
            <a:grpSpLocks/>
          </p:cNvGrpSpPr>
          <p:nvPr/>
        </p:nvGrpSpPr>
        <p:grpSpPr bwMode="auto">
          <a:xfrm flipH="1">
            <a:off x="7218363" y="5372100"/>
            <a:ext cx="298450" cy="211138"/>
            <a:chOff x="2274" y="2821"/>
            <a:chExt cx="215" cy="238"/>
          </a:xfrm>
        </p:grpSpPr>
        <p:sp>
          <p:nvSpPr>
            <p:cNvPr id="72875" name="Freeform 414"/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6" name="Line 415"/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7" name="Freeform 416"/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8" name="Line 417"/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79" name="Freeform 418"/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0" name="Line 419"/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1" name="Freeform 420"/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2" name="Freeform 421"/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3" name="Rectangle 422"/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4" name="Freeform 423"/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5" name="Line 424"/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6" name="Line 425"/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7" name="Line 426"/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88" name="Freeform 427"/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72721" name="Picture 429" descr="MMj03957750000[1]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89" y="4649789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2" name="Picture 432" descr="cockta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4568825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28" name="Line 434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29" name="Line 435"/>
          <p:cNvSpPr>
            <a:spLocks noChangeShapeType="1"/>
          </p:cNvSpPr>
          <p:nvPr/>
        </p:nvSpPr>
        <p:spPr bwMode="auto">
          <a:xfrm>
            <a:off x="3232150" y="4627564"/>
            <a:ext cx="24288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430" name="Line 436"/>
          <p:cNvSpPr>
            <a:spLocks noChangeShapeType="1"/>
          </p:cNvSpPr>
          <p:nvPr/>
        </p:nvSpPr>
        <p:spPr bwMode="auto">
          <a:xfrm>
            <a:off x="3163888" y="5264150"/>
            <a:ext cx="1905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grpSp>
        <p:nvGrpSpPr>
          <p:cNvPr id="72726" name="Group 506"/>
          <p:cNvGrpSpPr>
            <a:grpSpLocks/>
          </p:cNvGrpSpPr>
          <p:nvPr/>
        </p:nvGrpSpPr>
        <p:grpSpPr bwMode="auto">
          <a:xfrm flipH="1">
            <a:off x="2501900" y="5140326"/>
            <a:ext cx="501650" cy="512763"/>
            <a:chOff x="2839" y="3501"/>
            <a:chExt cx="755" cy="803"/>
          </a:xfrm>
        </p:grpSpPr>
        <p:pic>
          <p:nvPicPr>
            <p:cNvPr id="72873" name="Picture 50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74" name="Freeform 50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27" name="Group 621"/>
          <p:cNvGrpSpPr>
            <a:grpSpLocks/>
          </p:cNvGrpSpPr>
          <p:nvPr/>
        </p:nvGrpSpPr>
        <p:grpSpPr bwMode="auto">
          <a:xfrm>
            <a:off x="4562475" y="4186239"/>
            <a:ext cx="635000" cy="485775"/>
            <a:chOff x="3061" y="2530"/>
            <a:chExt cx="400" cy="306"/>
          </a:xfrm>
        </p:grpSpPr>
        <p:grpSp>
          <p:nvGrpSpPr>
            <p:cNvPr id="72842" name="Group 49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67" name="Freeform 49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8" name="Freeform 49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9" name="Freeform 49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0" name="Freeform 49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1" name="Freeform 49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72" name="Freeform 50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43" name="Picture 549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4" name="Freeform 550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45" name="Picture 551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46" name="Freeform 552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7" name="Freeform 553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8" name="Freeform 554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49" name="Freeform 555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0" name="Freeform 556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1" name="Freeform 557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52" name="Group 558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861" name="Freeform 559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2" name="Freeform 560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3" name="Freeform 561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4" name="Freeform 562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5" name="Freeform 563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66" name="Freeform 564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53" name="Freeform 565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4" name="Freeform 566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5" name="Freeform 567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6" name="Freeform 568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7" name="Freeform 569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8" name="Freeform 570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59" name="Freeform 589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60" name="Freeform 590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8" name="Group 632"/>
          <p:cNvGrpSpPr>
            <a:grpSpLocks/>
          </p:cNvGrpSpPr>
          <p:nvPr/>
        </p:nvGrpSpPr>
        <p:grpSpPr bwMode="auto">
          <a:xfrm>
            <a:off x="5449889" y="4354514"/>
            <a:ext cx="536575" cy="401637"/>
            <a:chOff x="3328" y="2543"/>
            <a:chExt cx="338" cy="253"/>
          </a:xfrm>
        </p:grpSpPr>
        <p:grpSp>
          <p:nvGrpSpPr>
            <p:cNvPr id="72815" name="Group 487"/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72836" name="Freeform 488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7" name="Freeform 489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8" name="Freeform 490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9" name="Freeform 491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0" name="Freeform 492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41" name="Freeform 493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16" name="Picture 57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7" name="Freeform 572"/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818" name="Picture 57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819" name="Freeform 574"/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0" name="Freeform 575"/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1" name="Freeform 576"/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2" name="Freeform 577"/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3" name="Freeform 578"/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4" name="Freeform 579"/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825" name="Group 580"/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72830" name="Freeform 58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1" name="Freeform 58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2" name="Freeform 58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3" name="Freeform 58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4" name="Freeform 58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35" name="Freeform 58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826" name="Freeform 587"/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7" name="Freeform 588"/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8" name="Freeform 591"/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29" name="Freeform 592"/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29" name="Group 631"/>
          <p:cNvGrpSpPr>
            <a:grpSpLocks/>
          </p:cNvGrpSpPr>
          <p:nvPr/>
        </p:nvGrpSpPr>
        <p:grpSpPr bwMode="auto">
          <a:xfrm>
            <a:off x="4832350" y="4614863"/>
            <a:ext cx="585788" cy="419100"/>
            <a:chOff x="5096" y="2218"/>
            <a:chExt cx="369" cy="264"/>
          </a:xfrm>
        </p:grpSpPr>
        <p:grpSp>
          <p:nvGrpSpPr>
            <p:cNvPr id="72806" name="Group 622"/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72809" name="Freeform 623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0" name="Freeform 624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1" name="Freeform 625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2" name="Freeform 626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3" name="Freeform 627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14" name="Freeform 628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807" name="Picture 629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2808" name="Picture 63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2730" name="Group 633"/>
          <p:cNvGrpSpPr>
            <a:grpSpLocks/>
          </p:cNvGrpSpPr>
          <p:nvPr/>
        </p:nvGrpSpPr>
        <p:grpSpPr bwMode="auto">
          <a:xfrm>
            <a:off x="4533900" y="5040314"/>
            <a:ext cx="635000" cy="485775"/>
            <a:chOff x="3061" y="2530"/>
            <a:chExt cx="400" cy="306"/>
          </a:xfrm>
        </p:grpSpPr>
        <p:grpSp>
          <p:nvGrpSpPr>
            <p:cNvPr id="72775" name="Group 634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800" name="Freeform 635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1" name="Freeform 636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2" name="Freeform 637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3" name="Freeform 638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4" name="Freeform 639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805" name="Freeform 640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76" name="Picture 641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7" name="Freeform 642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78" name="Picture 643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79" name="Freeform 644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0" name="Freeform 645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1" name="Freeform 646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2" name="Freeform 647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3" name="Freeform 648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4" name="Freeform 649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85" name="Group 650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94" name="Freeform 651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5" name="Freeform 652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6" name="Freeform 653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7" name="Freeform 654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8" name="Freeform 655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99" name="Freeform 656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86" name="Freeform 657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7" name="Freeform 658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8" name="Freeform 659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89" name="Freeform 660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0" name="Freeform 661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1" name="Freeform 662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2" name="Freeform 663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93" name="Freeform 664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1" name="Group 665"/>
          <p:cNvGrpSpPr>
            <a:grpSpLocks/>
          </p:cNvGrpSpPr>
          <p:nvPr/>
        </p:nvGrpSpPr>
        <p:grpSpPr bwMode="auto">
          <a:xfrm>
            <a:off x="5016500" y="5095876"/>
            <a:ext cx="635000" cy="485775"/>
            <a:chOff x="3061" y="2530"/>
            <a:chExt cx="400" cy="306"/>
          </a:xfrm>
        </p:grpSpPr>
        <p:grpSp>
          <p:nvGrpSpPr>
            <p:cNvPr id="72744" name="Group 666"/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72769" name="Freeform 667"/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0" name="Freeform 668"/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1" name="Freeform 669"/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2" name="Freeform 670"/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3" name="Freeform 671"/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74" name="Freeform 672"/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72745" name="Picture 673" descr="laptop_keyboard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6" name="Freeform 674"/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2747" name="Picture 675" descr="screen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8" name="Freeform 676"/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49" name="Freeform 677"/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0" name="Freeform 678"/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1" name="Freeform 679"/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2" name="Freeform 680"/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3" name="Freeform 681"/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2754" name="Group 682"/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72763" name="Freeform 683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4" name="Freeform 684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5" name="Freeform 685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6" name="Freeform 686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7" name="Freeform 687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72768" name="Freeform 688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72755" name="Freeform 689"/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6" name="Freeform 690"/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7" name="Freeform 691"/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8" name="Freeform 692"/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59" name="Freeform 693"/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0" name="Freeform 694"/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1" name="Freeform 695"/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762" name="Freeform 696"/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2732" name="Group 699"/>
          <p:cNvGrpSpPr>
            <a:grpSpLocks/>
          </p:cNvGrpSpPr>
          <p:nvPr/>
        </p:nvGrpSpPr>
        <p:grpSpPr bwMode="auto">
          <a:xfrm flipH="1">
            <a:off x="2655888" y="4695826"/>
            <a:ext cx="501650" cy="512763"/>
            <a:chOff x="2839" y="3501"/>
            <a:chExt cx="755" cy="803"/>
          </a:xfrm>
        </p:grpSpPr>
        <p:pic>
          <p:nvPicPr>
            <p:cNvPr id="72742" name="Picture 7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3" name="Freeform 7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3" name="Group 702"/>
          <p:cNvGrpSpPr>
            <a:grpSpLocks/>
          </p:cNvGrpSpPr>
          <p:nvPr/>
        </p:nvGrpSpPr>
        <p:grpSpPr bwMode="auto">
          <a:xfrm flipH="1">
            <a:off x="2806700" y="4268788"/>
            <a:ext cx="501650" cy="512762"/>
            <a:chOff x="2839" y="3501"/>
            <a:chExt cx="755" cy="803"/>
          </a:xfrm>
        </p:grpSpPr>
        <p:pic>
          <p:nvPicPr>
            <p:cNvPr id="72740" name="Picture 703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41" name="Freeform 70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4" name="Group 705"/>
          <p:cNvGrpSpPr>
            <a:grpSpLocks/>
          </p:cNvGrpSpPr>
          <p:nvPr/>
        </p:nvGrpSpPr>
        <p:grpSpPr bwMode="auto">
          <a:xfrm>
            <a:off x="3479800" y="4656138"/>
            <a:ext cx="501650" cy="512762"/>
            <a:chOff x="2839" y="3501"/>
            <a:chExt cx="755" cy="803"/>
          </a:xfrm>
        </p:grpSpPr>
        <p:pic>
          <p:nvPicPr>
            <p:cNvPr id="72738" name="Picture 706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9" name="Freeform 707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2735" name="Group 708"/>
          <p:cNvGrpSpPr>
            <a:grpSpLocks/>
          </p:cNvGrpSpPr>
          <p:nvPr/>
        </p:nvGrpSpPr>
        <p:grpSpPr bwMode="auto">
          <a:xfrm>
            <a:off x="3281363" y="5095876"/>
            <a:ext cx="501650" cy="512763"/>
            <a:chOff x="2839" y="3501"/>
            <a:chExt cx="755" cy="803"/>
          </a:xfrm>
        </p:grpSpPr>
        <p:pic>
          <p:nvPicPr>
            <p:cNvPr id="72736" name="Picture 709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2737" name="Freeform 710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84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access protocols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79576" y="1690688"/>
            <a:ext cx="9966960" cy="4648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single shared broadcast channel </a:t>
            </a:r>
          </a:p>
          <a:p>
            <a:pPr>
              <a:defRPr/>
            </a:pPr>
            <a:r>
              <a:rPr lang="en-US" sz="24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collision</a:t>
            </a:r>
            <a:r>
              <a:rPr lang="en-US" dirty="0"/>
              <a:t> if node receives two or more signals at the same time</a:t>
            </a:r>
          </a:p>
          <a:p>
            <a:pPr>
              <a:buFont typeface="Wingdings" charset="0"/>
              <a:buNone/>
              <a:defRPr/>
            </a:pPr>
            <a:endParaRPr lang="en-US" sz="2400" i="1" u="sng" dirty="0">
              <a:solidFill>
                <a:srgbClr val="FF0000"/>
              </a:solidFill>
            </a:endParaRP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multiple access protocol</a:t>
            </a:r>
          </a:p>
          <a:p>
            <a:pPr>
              <a:defRPr/>
            </a:pPr>
            <a:r>
              <a:rPr lang="en-US" sz="2400" dirty="0"/>
              <a:t>distributed algorithm that determines how nodes share channel, i.e., determine when node can transmit</a:t>
            </a:r>
          </a:p>
          <a:p>
            <a:pPr>
              <a:defRPr/>
            </a:pPr>
            <a:r>
              <a:rPr lang="en-US" sz="2400" dirty="0"/>
              <a:t>communication about channel sharing must use channel itself! </a:t>
            </a:r>
          </a:p>
          <a:p>
            <a:pPr lvl="1">
              <a:defRPr/>
            </a:pPr>
            <a:r>
              <a:rPr lang="en-US" sz="2000" dirty="0"/>
              <a:t>no separate (out-of-band) channel for coordination</a:t>
            </a:r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r>
              <a:rPr lang="en-US" sz="2400" dirty="0"/>
              <a:t>Multiple access protocols solve the </a:t>
            </a:r>
            <a:r>
              <a:rPr lang="en-US" sz="2400" dirty="0">
                <a:solidFill>
                  <a:srgbClr val="C00000"/>
                </a:solidFill>
              </a:rPr>
              <a:t>Medium Access Control </a:t>
            </a:r>
            <a:r>
              <a:rPr lang="en-US" sz="2400" dirty="0"/>
              <a:t>problem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972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An ideal multiple access protocol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848" y="1600199"/>
            <a:ext cx="9217152" cy="4892675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given:</a:t>
            </a:r>
            <a:r>
              <a:rPr lang="en-US" dirty="0">
                <a:solidFill>
                  <a:srgbClr val="CC0000"/>
                </a:solidFill>
              </a:rPr>
              <a:t> </a:t>
            </a:r>
            <a:r>
              <a:rPr lang="en-US" dirty="0"/>
              <a:t>broadcast channel of rate R bps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Goals: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when one node wants to transmit, it can send at rate R.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2. when M nodes want to transmit, each can send at average rate R/M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3. fully decentralized:</a:t>
            </a:r>
          </a:p>
          <a:p>
            <a:pPr lvl="2">
              <a:defRPr/>
            </a:pPr>
            <a:r>
              <a:rPr lang="en-US" sz="2400" dirty="0"/>
              <a:t>no special node to coordinate transmissions</a:t>
            </a:r>
          </a:p>
          <a:p>
            <a:pPr lvl="2">
              <a:defRPr/>
            </a:pPr>
            <a:r>
              <a:rPr lang="en-US" sz="24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endParaRPr lang="en-US" dirty="0"/>
          </a:p>
          <a:p>
            <a:pPr lvl="1">
              <a:buFont typeface="Wingdings" charset="0"/>
              <a:buNone/>
              <a:defRPr/>
            </a:pPr>
            <a:r>
              <a:rPr lang="en-US" dirty="0"/>
              <a:t>4. simple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13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61925"/>
            <a:ext cx="8101013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MAC protocols: Taxonomy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0585" y="1382712"/>
            <a:ext cx="9812215" cy="5139653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three broad classes:</a:t>
            </a:r>
          </a:p>
          <a:p>
            <a:pPr>
              <a:defRPr/>
            </a:pPr>
            <a:endParaRPr lang="en-US" i="1" dirty="0">
              <a:solidFill>
                <a:srgbClr val="CC0000"/>
              </a:solidFill>
            </a:endParaRP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000" dirty="0"/>
              <a:t>divide channel into smaller </a:t>
            </a:r>
            <a:r>
              <a:rPr lang="ja-JP" altLang="en-US" sz="2000"/>
              <a:t>“</a:t>
            </a:r>
            <a:r>
              <a:rPr lang="en-US" sz="2000" dirty="0"/>
              <a:t>pieces</a:t>
            </a:r>
            <a:r>
              <a:rPr lang="ja-JP" altLang="en-US" sz="2000"/>
              <a:t>”</a:t>
            </a:r>
            <a:r>
              <a:rPr lang="en-US" sz="2000" dirty="0"/>
              <a:t> (time slots, frequency, code)</a:t>
            </a:r>
          </a:p>
          <a:p>
            <a:pPr lvl="1">
              <a:defRPr/>
            </a:pPr>
            <a:r>
              <a:rPr lang="en-US" sz="2000" dirty="0"/>
              <a:t>allocate piece to node for exclusive use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000" dirty="0"/>
              <a:t>channel not divided, allow collisions</a:t>
            </a:r>
          </a:p>
          <a:p>
            <a:pPr lvl="1">
              <a:defRPr/>
            </a:pPr>
            <a:r>
              <a:rPr lang="ja-JP" altLang="en-US" sz="2000"/>
              <a:t>“</a:t>
            </a:r>
            <a:r>
              <a:rPr lang="en-US" sz="2000" dirty="0"/>
              <a:t>recover</a:t>
            </a:r>
            <a:r>
              <a:rPr lang="ja-JP" altLang="en-US" sz="2000"/>
              <a:t>”</a:t>
            </a:r>
            <a:r>
              <a:rPr lang="en-US" sz="2000" dirty="0"/>
              <a:t> from collisions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ja-JP" altLang="en-US" i="1">
                <a:solidFill>
                  <a:srgbClr val="CC0000"/>
                </a:solidFill>
              </a:rPr>
              <a:t>“</a:t>
            </a:r>
            <a:r>
              <a:rPr lang="en-US" i="1" dirty="0">
                <a:solidFill>
                  <a:srgbClr val="CC0000"/>
                </a:solidFill>
              </a:rPr>
              <a:t>taking turns</a:t>
            </a:r>
            <a:r>
              <a:rPr lang="ja-JP" altLang="en-US" i="1">
                <a:solidFill>
                  <a:srgbClr val="CC0000"/>
                </a:solidFill>
              </a:rPr>
              <a:t>”</a:t>
            </a:r>
            <a:endParaRPr lang="en-US" i="1" dirty="0">
              <a:solidFill>
                <a:srgbClr val="CC0000"/>
              </a:solidFill>
            </a:endParaRPr>
          </a:p>
          <a:p>
            <a:pPr lvl="1">
              <a:defRPr/>
            </a:pPr>
            <a:r>
              <a:rPr lang="en-US" sz="2000" dirty="0"/>
              <a:t>nodes take turns, but nodes with more to send can take more or longer turns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62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562708" y="206375"/>
            <a:ext cx="1150033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dirty="0"/>
              <a:t>(1) Channel partitioning MAC protocols: TDMA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9586" y="1349375"/>
            <a:ext cx="9760222" cy="40768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TDMA: time division multiple access</a:t>
            </a:r>
            <a:r>
              <a:rPr lang="en-US" sz="3200" dirty="0"/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access to channel in "rounds"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each station gets fixed length slot (length = packet transmission time) in each round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unused slots go idle </a:t>
            </a:r>
          </a:p>
          <a:p>
            <a:pPr>
              <a:lnSpc>
                <a:spcPct val="150000"/>
              </a:lnSpc>
              <a:defRPr/>
            </a:pPr>
            <a:r>
              <a:rPr lang="en-US" dirty="0"/>
              <a:t>example: 6-station LAN, 1,3,4 have packets to send, slots 2,5,6 idle </a:t>
            </a:r>
            <a:endParaRPr lang="en-US" sz="3200" dirty="0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2596392" y="6165920"/>
            <a:ext cx="6084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2818642" y="5938907"/>
            <a:ext cx="479425" cy="2301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3" name="Rectangle 10"/>
          <p:cNvSpPr>
            <a:spLocks noChangeArrowheads="1"/>
          </p:cNvSpPr>
          <p:nvPr/>
        </p:nvSpPr>
        <p:spPr bwMode="auto">
          <a:xfrm>
            <a:off x="3777492" y="5938907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4" name="Rectangle 11"/>
          <p:cNvSpPr>
            <a:spLocks noChangeArrowheads="1"/>
          </p:cNvSpPr>
          <p:nvPr/>
        </p:nvSpPr>
        <p:spPr bwMode="auto">
          <a:xfrm>
            <a:off x="4252154" y="5938907"/>
            <a:ext cx="479425" cy="2301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15" name="Line 13"/>
          <p:cNvSpPr>
            <a:spLocks noChangeShapeType="1"/>
          </p:cNvSpPr>
          <p:nvPr/>
        </p:nvSpPr>
        <p:spPr bwMode="auto">
          <a:xfrm>
            <a:off x="2820228" y="5826196"/>
            <a:ext cx="0" cy="338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6" name="Line 16"/>
          <p:cNvSpPr>
            <a:spLocks noChangeShapeType="1"/>
          </p:cNvSpPr>
          <p:nvPr/>
        </p:nvSpPr>
        <p:spPr bwMode="auto">
          <a:xfrm>
            <a:off x="5685666" y="5829371"/>
            <a:ext cx="0" cy="338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17" name="Text Box 23"/>
          <p:cNvSpPr txBox="1">
            <a:spLocks noChangeArrowheads="1"/>
          </p:cNvSpPr>
          <p:nvPr/>
        </p:nvSpPr>
        <p:spPr bwMode="auto">
          <a:xfrm>
            <a:off x="2918654" y="590557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18" name="Text Box 24"/>
          <p:cNvSpPr txBox="1">
            <a:spLocks noChangeArrowheads="1"/>
          </p:cNvSpPr>
          <p:nvPr/>
        </p:nvSpPr>
        <p:spPr bwMode="auto">
          <a:xfrm>
            <a:off x="3864804" y="5891282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19" name="Text Box 25"/>
          <p:cNvSpPr txBox="1">
            <a:spLocks noChangeArrowheads="1"/>
          </p:cNvSpPr>
          <p:nvPr/>
        </p:nvSpPr>
        <p:spPr bwMode="auto">
          <a:xfrm>
            <a:off x="4329941" y="5897632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0" name="Rectangle 26"/>
          <p:cNvSpPr>
            <a:spLocks noChangeArrowheads="1"/>
          </p:cNvSpPr>
          <p:nvPr/>
        </p:nvSpPr>
        <p:spPr bwMode="auto">
          <a:xfrm>
            <a:off x="5676142" y="5934146"/>
            <a:ext cx="479425" cy="23018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1" name="Rectangle 27"/>
          <p:cNvSpPr>
            <a:spLocks noChangeArrowheads="1"/>
          </p:cNvSpPr>
          <p:nvPr/>
        </p:nvSpPr>
        <p:spPr bwMode="auto">
          <a:xfrm>
            <a:off x="6634992" y="5934146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2" name="Rectangle 28"/>
          <p:cNvSpPr>
            <a:spLocks noChangeArrowheads="1"/>
          </p:cNvSpPr>
          <p:nvPr/>
        </p:nvSpPr>
        <p:spPr bwMode="auto">
          <a:xfrm>
            <a:off x="7109654" y="5934146"/>
            <a:ext cx="479425" cy="2301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523" name="Line 29"/>
          <p:cNvSpPr>
            <a:spLocks noChangeShapeType="1"/>
          </p:cNvSpPr>
          <p:nvPr/>
        </p:nvSpPr>
        <p:spPr bwMode="auto">
          <a:xfrm>
            <a:off x="5677728" y="5821432"/>
            <a:ext cx="0" cy="338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4" name="Text Box 30"/>
          <p:cNvSpPr txBox="1">
            <a:spLocks noChangeArrowheads="1"/>
          </p:cNvSpPr>
          <p:nvPr/>
        </p:nvSpPr>
        <p:spPr bwMode="auto">
          <a:xfrm>
            <a:off x="5776154" y="590080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1</a:t>
            </a:r>
          </a:p>
        </p:txBody>
      </p:sp>
      <p:sp>
        <p:nvSpPr>
          <p:cNvPr id="21525" name="Text Box 31"/>
          <p:cNvSpPr txBox="1">
            <a:spLocks noChangeArrowheads="1"/>
          </p:cNvSpPr>
          <p:nvPr/>
        </p:nvSpPr>
        <p:spPr bwMode="auto">
          <a:xfrm>
            <a:off x="6722304" y="588652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3</a:t>
            </a:r>
          </a:p>
        </p:txBody>
      </p:sp>
      <p:sp>
        <p:nvSpPr>
          <p:cNvPr id="21526" name="Text Box 32"/>
          <p:cNvSpPr txBox="1">
            <a:spLocks noChangeArrowheads="1"/>
          </p:cNvSpPr>
          <p:nvPr/>
        </p:nvSpPr>
        <p:spPr bwMode="auto">
          <a:xfrm>
            <a:off x="7187441" y="5892870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b="1" i="0" dirty="0">
                <a:solidFill>
                  <a:schemeClr val="bg1"/>
                </a:solidFill>
                <a:latin typeface="Arial" charset="0"/>
              </a:rPr>
              <a:t>4</a:t>
            </a:r>
          </a:p>
        </p:txBody>
      </p:sp>
      <p:sp>
        <p:nvSpPr>
          <p:cNvPr id="21527" name="Line 34"/>
          <p:cNvSpPr>
            <a:spLocks noChangeShapeType="1"/>
          </p:cNvSpPr>
          <p:nvPr/>
        </p:nvSpPr>
        <p:spPr bwMode="auto">
          <a:xfrm>
            <a:off x="33012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8" name="Line 35"/>
          <p:cNvSpPr>
            <a:spLocks noChangeShapeType="1"/>
          </p:cNvSpPr>
          <p:nvPr/>
        </p:nvSpPr>
        <p:spPr bwMode="auto">
          <a:xfrm>
            <a:off x="37774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29" name="Line 36"/>
          <p:cNvSpPr>
            <a:spLocks noChangeShapeType="1"/>
          </p:cNvSpPr>
          <p:nvPr/>
        </p:nvSpPr>
        <p:spPr bwMode="auto">
          <a:xfrm>
            <a:off x="425374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0" name="Line 37"/>
          <p:cNvSpPr>
            <a:spLocks noChangeShapeType="1"/>
          </p:cNvSpPr>
          <p:nvPr/>
        </p:nvSpPr>
        <p:spPr bwMode="auto">
          <a:xfrm>
            <a:off x="4729991" y="5935733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1" name="Line 38"/>
          <p:cNvSpPr>
            <a:spLocks noChangeShapeType="1"/>
          </p:cNvSpPr>
          <p:nvPr/>
        </p:nvSpPr>
        <p:spPr bwMode="auto">
          <a:xfrm>
            <a:off x="5211003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2" name="Line 39"/>
          <p:cNvSpPr>
            <a:spLocks noChangeShapeType="1"/>
          </p:cNvSpPr>
          <p:nvPr/>
        </p:nvSpPr>
        <p:spPr bwMode="auto">
          <a:xfrm>
            <a:off x="615874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3" name="Line 40"/>
          <p:cNvSpPr>
            <a:spLocks noChangeShapeType="1"/>
          </p:cNvSpPr>
          <p:nvPr/>
        </p:nvSpPr>
        <p:spPr bwMode="auto">
          <a:xfrm>
            <a:off x="7106478" y="5926208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4" name="Line 41"/>
          <p:cNvSpPr>
            <a:spLocks noChangeShapeType="1"/>
          </p:cNvSpPr>
          <p:nvPr/>
        </p:nvSpPr>
        <p:spPr bwMode="auto">
          <a:xfrm>
            <a:off x="8054216" y="5921446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5" name="Line 42"/>
          <p:cNvSpPr>
            <a:spLocks noChangeShapeType="1"/>
          </p:cNvSpPr>
          <p:nvPr/>
        </p:nvSpPr>
        <p:spPr bwMode="auto">
          <a:xfrm>
            <a:off x="75874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6" name="Line 43"/>
          <p:cNvSpPr>
            <a:spLocks noChangeShapeType="1"/>
          </p:cNvSpPr>
          <p:nvPr/>
        </p:nvSpPr>
        <p:spPr bwMode="auto">
          <a:xfrm>
            <a:off x="8535228" y="5835721"/>
            <a:ext cx="0" cy="3381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7" name="Line 44"/>
          <p:cNvSpPr>
            <a:spLocks noChangeShapeType="1"/>
          </p:cNvSpPr>
          <p:nvPr/>
        </p:nvSpPr>
        <p:spPr bwMode="auto">
          <a:xfrm>
            <a:off x="6634991" y="5930971"/>
            <a:ext cx="0" cy="238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38" name="Text Box 45"/>
          <p:cNvSpPr txBox="1">
            <a:spLocks noChangeArrowheads="1"/>
          </p:cNvSpPr>
          <p:nvPr/>
        </p:nvSpPr>
        <p:spPr bwMode="auto">
          <a:xfrm>
            <a:off x="3864803" y="5307083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39" name="Line 46"/>
          <p:cNvSpPr>
            <a:spLocks noChangeShapeType="1"/>
          </p:cNvSpPr>
          <p:nvPr/>
        </p:nvSpPr>
        <p:spPr bwMode="auto">
          <a:xfrm>
            <a:off x="4676016" y="564363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0" name="Line 47"/>
          <p:cNvSpPr>
            <a:spLocks noChangeShapeType="1"/>
          </p:cNvSpPr>
          <p:nvPr/>
        </p:nvSpPr>
        <p:spPr bwMode="auto">
          <a:xfrm flipH="1">
            <a:off x="2831341" y="563887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1" name="Line 48"/>
          <p:cNvSpPr>
            <a:spLocks noChangeShapeType="1"/>
          </p:cNvSpPr>
          <p:nvPr/>
        </p:nvSpPr>
        <p:spPr bwMode="auto">
          <a:xfrm>
            <a:off x="2810703" y="555155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2" name="Line 49"/>
          <p:cNvSpPr>
            <a:spLocks noChangeShapeType="1"/>
          </p:cNvSpPr>
          <p:nvPr/>
        </p:nvSpPr>
        <p:spPr bwMode="auto">
          <a:xfrm>
            <a:off x="5669791" y="554203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3" name="Text Box 51"/>
          <p:cNvSpPr txBox="1">
            <a:spLocks noChangeArrowheads="1"/>
          </p:cNvSpPr>
          <p:nvPr/>
        </p:nvSpPr>
        <p:spPr bwMode="auto">
          <a:xfrm>
            <a:off x="6728653" y="5280096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600" i="0" dirty="0">
                <a:latin typeface="Arial" charset="0"/>
              </a:rPr>
              <a:t>6-slot</a:t>
            </a:r>
          </a:p>
          <a:p>
            <a:pPr>
              <a:defRPr/>
            </a:pPr>
            <a:r>
              <a:rPr lang="en-US" sz="1600" i="0" dirty="0">
                <a:latin typeface="Arial" charset="0"/>
              </a:rPr>
              <a:t>frame</a:t>
            </a:r>
          </a:p>
        </p:txBody>
      </p:sp>
      <p:sp>
        <p:nvSpPr>
          <p:cNvPr id="21544" name="Line 52"/>
          <p:cNvSpPr>
            <a:spLocks noChangeShapeType="1"/>
          </p:cNvSpPr>
          <p:nvPr/>
        </p:nvSpPr>
        <p:spPr bwMode="auto">
          <a:xfrm>
            <a:off x="7539866" y="5649982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5" name="Line 53"/>
          <p:cNvSpPr>
            <a:spLocks noChangeShapeType="1"/>
          </p:cNvSpPr>
          <p:nvPr/>
        </p:nvSpPr>
        <p:spPr bwMode="auto">
          <a:xfrm flipH="1">
            <a:off x="5695191" y="5645220"/>
            <a:ext cx="989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21546" name="Line 55"/>
          <p:cNvSpPr>
            <a:spLocks noChangeShapeType="1"/>
          </p:cNvSpPr>
          <p:nvPr/>
        </p:nvSpPr>
        <p:spPr bwMode="auto">
          <a:xfrm>
            <a:off x="8533641" y="551504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61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3097</TotalTime>
  <Words>1800</Words>
  <Application>Microsoft Macintosh PowerPoint</Application>
  <PresentationFormat>Widescreen</PresentationFormat>
  <Paragraphs>350</Paragraphs>
  <Slides>28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Gill Sans MT</vt:lpstr>
      <vt:lpstr>Helvetica</vt:lpstr>
      <vt:lpstr>Tahoma</vt:lpstr>
      <vt:lpstr>Times New Roman</vt:lpstr>
      <vt:lpstr>Wingdings</vt:lpstr>
      <vt:lpstr>Office Theme</vt:lpstr>
      <vt:lpstr>Equation</vt:lpstr>
      <vt:lpstr>The Link Layer: Medium Access Control</vt:lpstr>
      <vt:lpstr>Course announcements</vt:lpstr>
      <vt:lpstr>Review of concepts</vt:lpstr>
      <vt:lpstr>Review of concepts</vt:lpstr>
      <vt:lpstr>Multiple access</vt:lpstr>
      <vt:lpstr>Multiple access protocols</vt:lpstr>
      <vt:lpstr>An ideal multiple access protocol</vt:lpstr>
      <vt:lpstr>MAC protocols: Taxonomy</vt:lpstr>
      <vt:lpstr>(1) Channel partitioning MAC protocols: TDMA</vt:lpstr>
      <vt:lpstr>Channel partitioning MAC protocols: FDMA</vt:lpstr>
      <vt:lpstr>(2) Random access protocols</vt:lpstr>
      <vt:lpstr>Slotted ALOHA</vt:lpstr>
      <vt:lpstr>Slotted ALOHA</vt:lpstr>
      <vt:lpstr>Slotted ALOHA: efficiency</vt:lpstr>
      <vt:lpstr>Pure (unslotted) ALOHA</vt:lpstr>
      <vt:lpstr>Pure ALOHA efficiency</vt:lpstr>
      <vt:lpstr>PowerPoint Presentation</vt:lpstr>
      <vt:lpstr>CSMA (carrier sense multiple access)</vt:lpstr>
      <vt:lpstr>CSMA collisions</vt:lpstr>
      <vt:lpstr>CSMA/CD (collision detection)</vt:lpstr>
      <vt:lpstr>CSMA/CD (collision detection)</vt:lpstr>
      <vt:lpstr>Ethernet CSMA/CD algorithm</vt:lpstr>
      <vt:lpstr>Ethernet CSMA/CD algorithm</vt:lpstr>
      <vt:lpstr>CSMA/CD efficiency</vt:lpstr>
      <vt:lpstr>(3) “Taking turns” MAC protocols</vt:lpstr>
      <vt:lpstr>“Taking turns” MAC protocols</vt:lpstr>
      <vt:lpstr>“Taking turns” MAC protocols</vt:lpstr>
      <vt:lpstr> Summary of multiple access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3280</cp:revision>
  <cp:lastPrinted>2019-02-15T23:29:10Z</cp:lastPrinted>
  <dcterms:created xsi:type="dcterms:W3CDTF">2019-01-23T03:40:12Z</dcterms:created>
  <dcterms:modified xsi:type="dcterms:W3CDTF">2020-04-17T21:21:11Z</dcterms:modified>
</cp:coreProperties>
</file>