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104" r:id="rId2"/>
    <p:sldId id="1170" r:id="rId3"/>
    <p:sldId id="1173" r:id="rId4"/>
    <p:sldId id="1160" r:id="rId5"/>
    <p:sldId id="1180" r:id="rId6"/>
    <p:sldId id="1186" r:id="rId7"/>
    <p:sldId id="1174" r:id="rId8"/>
    <p:sldId id="1196" r:id="rId9"/>
    <p:sldId id="1187" r:id="rId10"/>
    <p:sldId id="1194" r:id="rId11"/>
    <p:sldId id="1191" r:id="rId12"/>
    <p:sldId id="1192" r:id="rId13"/>
    <p:sldId id="1189" r:id="rId14"/>
    <p:sldId id="1193" r:id="rId15"/>
    <p:sldId id="1188" r:id="rId16"/>
    <p:sldId id="11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erless/examples/blob/v4/aws-python-http-api/handler.py" TargetMode="External"/><Relationship Id="rId2" Type="http://schemas.openxmlformats.org/officeDocument/2006/relationships/hyperlink" Target="https://github.com/serverless/examples/blob/v4/aws-python-alexa-skill/handler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rverless/examples" TargetMode="External"/><Relationship Id="rId4" Type="http://schemas.openxmlformats.org/officeDocument/2006/relationships/hyperlink" Target="https://github.com/serverless/examples/blob/v4/aws-python-line-echo-bot/handler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Application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26F-96D0-32B5-A1F0-EF41639E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4A4C-FD26-157E-FF38-D05501DC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26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https://github.com/serverless/examples/blob/v4/aws-python-alexa-skill/handler.py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https://github.com/serverless/examples/blob/v4/aws-python-http-api/handler.py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https://github.com/serverless/examples/blob/v4/aws-python-line-echo-bot/handler.py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https://github.com/serverless/examples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6779-AC1B-3572-93F3-79AF8755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(kinds of) apps can be built?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01E3-B986-C2D8-5553-59D26F3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5146766"/>
          </a:xfrm>
        </p:spPr>
        <p:txBody>
          <a:bodyPr>
            <a:normAutofit/>
          </a:bodyPr>
          <a:lstStyle/>
          <a:p>
            <a:r>
              <a:rPr lang="en-US" dirty="0"/>
              <a:t>Bursty compute-intensive workloads are best</a:t>
            </a:r>
          </a:p>
          <a:p>
            <a:r>
              <a:rPr lang="en-US" dirty="0"/>
              <a:t>Event processing: quintessential example of thumbnail creation for image upload by a user</a:t>
            </a:r>
          </a:p>
          <a:p>
            <a:r>
              <a:rPr lang="en-US" dirty="0"/>
              <a:t>Offloading API calls (e.g., mobile app to backend)</a:t>
            </a:r>
          </a:p>
          <a:p>
            <a:r>
              <a:rPr lang="en-US" dirty="0"/>
              <a:t>As a coordination service between services which have different characteristics (e.g. users upload service feedback with high volumes; process slowly &amp; sift to then add issues at lower volume) – create a level of indirection</a:t>
            </a:r>
          </a:p>
          <a:p>
            <a:r>
              <a:rPr lang="en-US" dirty="0"/>
              <a:t>Edge computation (e.g. IoT/</a:t>
            </a:r>
            <a:r>
              <a:rPr lang="en-US" dirty="0" err="1"/>
              <a:t>greengrass</a:t>
            </a:r>
            <a:r>
              <a:rPr lang="en-US" dirty="0"/>
              <a:t>), CDN points of presence (e.g. </a:t>
            </a:r>
            <a:r>
              <a:rPr lang="en-US" dirty="0" err="1"/>
              <a:t>cloudFlare</a:t>
            </a:r>
            <a:r>
              <a:rPr lang="en-US" dirty="0"/>
              <a:t>)</a:t>
            </a:r>
          </a:p>
          <a:p>
            <a:r>
              <a:rPr lang="en-US" dirty="0"/>
              <a:t>Chatbots</a:t>
            </a:r>
          </a:p>
        </p:txBody>
      </p:sp>
    </p:spTree>
    <p:extLst>
      <p:ext uri="{BB962C8B-B14F-4D97-AF65-F5344CB8AC3E}">
        <p14:creationId xmlns:p14="http://schemas.microsoft.com/office/powerpoint/2010/main" val="162259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3F49-CFA9-276D-E3D4-5A9F57AD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serverless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6F0B-3662-7335-176E-8CCDE0F5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Stateless: </a:t>
            </a:r>
          </a:p>
          <a:p>
            <a:pPr lvl="1"/>
            <a:r>
              <a:rPr lang="en-US" dirty="0"/>
              <a:t>Database/storage integration becomes necessary</a:t>
            </a:r>
          </a:p>
          <a:p>
            <a:pPr lvl="1"/>
            <a:r>
              <a:rPr lang="en-US" dirty="0"/>
              <a:t>Storage options aren’t necessarily ideal (ephemeral?  Long-term? High IOPS? Low latency?)</a:t>
            </a:r>
          </a:p>
          <a:p>
            <a:r>
              <a:rPr lang="en-US" dirty="0"/>
              <a:t>Ecosystem of other tools: </a:t>
            </a:r>
          </a:p>
          <a:p>
            <a:pPr lvl="1"/>
            <a:r>
              <a:rPr lang="en-US" dirty="0"/>
              <a:t>manage state, record logs, send alerts, perform authentication and authorization, messaging queues, cloud based storage</a:t>
            </a:r>
          </a:p>
          <a:p>
            <a:pPr lvl="1"/>
            <a:r>
              <a:rPr lang="en-US" dirty="0"/>
              <a:t>Prone to vendor lock-in</a:t>
            </a:r>
          </a:p>
          <a:p>
            <a:r>
              <a:rPr lang="en-US" dirty="0"/>
              <a:t>Relinquish control of resource provisioning, monitoring, maintenance, scalability, fault tolerance, placement, logging, …</a:t>
            </a:r>
          </a:p>
          <a:p>
            <a:r>
              <a:rPr lang="en-US" dirty="0"/>
              <a:t>Cost-driven decision making</a:t>
            </a:r>
          </a:p>
          <a:p>
            <a:pPr lvl="1"/>
            <a:r>
              <a:rPr lang="en-US" dirty="0"/>
              <a:t>Only pay for what you use rather than allocated</a:t>
            </a:r>
          </a:p>
          <a:p>
            <a:pPr lvl="1"/>
            <a:r>
              <a:rPr lang="en-US" dirty="0"/>
              <a:t>Billing tier depends on memory provisioned; request exec time/count</a:t>
            </a:r>
          </a:p>
          <a:p>
            <a:pPr lvl="1"/>
            <a:r>
              <a:rPr lang="en-US" dirty="0"/>
              <a:t>Packages and software libraries that inflate memory size</a:t>
            </a:r>
          </a:p>
          <a:p>
            <a:pPr lvl="1"/>
            <a:r>
              <a:rPr lang="en-US" dirty="0"/>
              <a:t>Long polling, web sockets? …</a:t>
            </a:r>
          </a:p>
        </p:txBody>
      </p:sp>
    </p:spTree>
    <p:extLst>
      <p:ext uri="{BB962C8B-B14F-4D97-AF65-F5344CB8AC3E}">
        <p14:creationId xmlns:p14="http://schemas.microsoft.com/office/powerpoint/2010/main" val="71146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8A83-20F9-A288-A855-8FF817A6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serverless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74F6-7116-F3B2-EE11-762DB855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7629" cy="4770384"/>
          </a:xfrm>
        </p:spPr>
        <p:txBody>
          <a:bodyPr>
            <a:normAutofit/>
          </a:bodyPr>
          <a:lstStyle/>
          <a:p>
            <a:r>
              <a:rPr lang="en-US" dirty="0"/>
              <a:t>Supporting stateful interactions (HTTP cookies, sessions)</a:t>
            </a:r>
          </a:p>
          <a:p>
            <a:pPr lvl="1"/>
            <a:r>
              <a:rPr lang="en-US" dirty="0"/>
              <a:t>Retrieve session state from storage across several connections/requests</a:t>
            </a:r>
          </a:p>
          <a:p>
            <a:pPr lvl="1"/>
            <a:r>
              <a:rPr lang="en-US" dirty="0"/>
              <a:t>Dedicated proxy to supply the session state</a:t>
            </a:r>
          </a:p>
          <a:p>
            <a:r>
              <a:rPr lang="en-US" dirty="0"/>
              <a:t>How to compose multiple serverless functions</a:t>
            </a:r>
          </a:p>
          <a:p>
            <a:pPr lvl="1"/>
            <a:r>
              <a:rPr lang="en-US" dirty="0"/>
              <a:t>Coordination server (always on, itself not serverless)</a:t>
            </a:r>
          </a:p>
          <a:p>
            <a:pPr lvl="1"/>
            <a:r>
              <a:rPr lang="en-US" dirty="0"/>
              <a:t>Use a messaging queue (message router/broker)</a:t>
            </a:r>
          </a:p>
          <a:p>
            <a:r>
              <a:rPr lang="en-US" dirty="0"/>
              <a:t>Need frameworks and tools to turn existing high-level language code (e.g. legacy applications) into serverless functions</a:t>
            </a:r>
          </a:p>
          <a:p>
            <a:pPr lvl="1"/>
            <a:r>
              <a:rPr lang="en-US" dirty="0"/>
              <a:t>E.g. python decorator </a:t>
            </a:r>
            <a:r>
              <a:rPr lang="en-US" dirty="0" err="1"/>
              <a:t>app.route</a:t>
            </a:r>
            <a:r>
              <a:rPr lang="en-US" dirty="0"/>
              <a:t>(…) web-hook into a serverless function</a:t>
            </a:r>
          </a:p>
          <a:p>
            <a:r>
              <a:rPr lang="en-US" dirty="0"/>
              <a:t>Unpredictable performance</a:t>
            </a:r>
          </a:p>
          <a:p>
            <a:pPr lvl="1"/>
            <a:r>
              <a:rPr lang="en-US" dirty="0"/>
              <a:t>Functions may run on different kinds of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E80E-C74B-9CB0-4D17-409D8A0A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serverless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53D4-8E22-65D2-EFDD-664F12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more about the basic support you need in the infrastructure module (next)</a:t>
            </a:r>
          </a:p>
          <a:p>
            <a:r>
              <a:rPr lang="en-US" dirty="0"/>
              <a:t>Evolution of infrastructure and </a:t>
            </a:r>
            <a:r>
              <a:rPr lang="en-US" dirty="0" err="1"/>
              <a:t>lightweightedness</a:t>
            </a:r>
            <a:r>
              <a:rPr lang="en-US" dirty="0"/>
              <a:t> leading to it</a:t>
            </a:r>
          </a:p>
          <a:p>
            <a:pPr lvl="1"/>
            <a:r>
              <a:rPr lang="en-US" dirty="0"/>
              <a:t>Bare metal, VMs, containers. </a:t>
            </a:r>
          </a:p>
          <a:p>
            <a:pPr lvl="1"/>
            <a:r>
              <a:rPr lang="en-US" dirty="0"/>
              <a:t>Sitting between IAAS and SAAS</a:t>
            </a:r>
          </a:p>
          <a:p>
            <a:pPr lvl="1"/>
            <a:r>
              <a:rPr lang="en-US" dirty="0"/>
              <a:t>Servers are very much necessary, just not managed by the developer</a:t>
            </a:r>
          </a:p>
        </p:txBody>
      </p:sp>
    </p:spTree>
    <p:extLst>
      <p:ext uri="{BB962C8B-B14F-4D97-AF65-F5344CB8AC3E}">
        <p14:creationId xmlns:p14="http://schemas.microsoft.com/office/powerpoint/2010/main" val="43986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1641-4D35-63AF-2E14-936C641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hosting platform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FE9B-C6C9-6612-AEFC-8A0DBFE6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Architecture/workflow of the platform managing your functions</a:t>
            </a:r>
          </a:p>
          <a:p>
            <a:pPr lvl="1"/>
            <a:r>
              <a:rPr lang="en-US" dirty="0"/>
              <a:t>Get picture from </a:t>
            </a:r>
            <a:r>
              <a:rPr lang="en-US" dirty="0" err="1"/>
              <a:t>baldini</a:t>
            </a:r>
            <a:r>
              <a:rPr lang="en-US" dirty="0"/>
              <a:t> et </a:t>
            </a:r>
            <a:r>
              <a:rPr lang="en-US" dirty="0" err="1"/>
              <a:t>al’s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Platform manages a set of user-defined functions</a:t>
            </a:r>
          </a:p>
          <a:p>
            <a:pPr lvl="1"/>
            <a:r>
              <a:rPr lang="en-US" dirty="0"/>
              <a:t>Take an event sent over http or received from an event source</a:t>
            </a:r>
          </a:p>
          <a:p>
            <a:pPr lvl="1"/>
            <a:r>
              <a:rPr lang="en-US" dirty="0"/>
              <a:t>Determine which function(s) to which to dispatch the event</a:t>
            </a:r>
          </a:p>
          <a:p>
            <a:pPr lvl="1"/>
            <a:r>
              <a:rPr lang="en-US" dirty="0"/>
              <a:t>Send event to a function instance</a:t>
            </a:r>
          </a:p>
          <a:p>
            <a:pPr lvl="1"/>
            <a:r>
              <a:rPr lang="en-US" dirty="0"/>
              <a:t>Wait for a response, make it available to user</a:t>
            </a:r>
          </a:p>
          <a:p>
            <a:pPr lvl="1"/>
            <a:r>
              <a:rPr lang="en-US" dirty="0"/>
              <a:t>Gather execution logs</a:t>
            </a:r>
          </a:p>
          <a:p>
            <a:pPr lvl="1"/>
            <a:r>
              <a:rPr lang="en-US" dirty="0"/>
              <a:t>Stop the function when no longer needed</a:t>
            </a:r>
          </a:p>
          <a:p>
            <a:r>
              <a:rPr lang="en-US" dirty="0"/>
              <a:t>Isolate functions of tenants from each other</a:t>
            </a:r>
          </a:p>
          <a:p>
            <a:r>
              <a:rPr lang="en-US" dirty="0"/>
              <a:t>Need to quickly start functions when requests arrive (bursty)</a:t>
            </a:r>
          </a:p>
          <a:p>
            <a:pPr lvl="1"/>
            <a:r>
              <a:rPr lang="en-US" dirty="0"/>
              <a:t>And also stop when functions no longer in 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3841-D02D-5C5E-B7A6-8380490F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1639-2D05-D117-141B-3CD98F7B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/>
          </a:bodyPr>
          <a:lstStyle/>
          <a:p>
            <a:r>
              <a:rPr lang="en-US" dirty="0"/>
              <a:t>Promise for the cloud provider to manage resources more efficiently</a:t>
            </a:r>
          </a:p>
          <a:p>
            <a:pPr lvl="1"/>
            <a:r>
              <a:rPr lang="en-US" dirty="0"/>
              <a:t>Startup time could be substantial for sandboxing environment</a:t>
            </a:r>
          </a:p>
          <a:p>
            <a:pPr lvl="1"/>
            <a:r>
              <a:rPr lang="en-US" dirty="0"/>
              <a:t>Load balancing for code, data, package locality</a:t>
            </a:r>
          </a:p>
          <a:p>
            <a:pPr lvl="1"/>
            <a:r>
              <a:rPr lang="en-US" dirty="0"/>
              <a:t>Use existing hardware more efficiently, e.g. older server hardware</a:t>
            </a:r>
          </a:p>
          <a:p>
            <a:r>
              <a:rPr lang="en-US" dirty="0"/>
              <a:t>Balancing load across instances requires info provider may not have</a:t>
            </a:r>
          </a:p>
          <a:p>
            <a:pPr lvl="1"/>
            <a:r>
              <a:rPr lang="en-US" dirty="0"/>
              <a:t>Package, code, data, session locality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02BF1E92-44C4-5C10-442D-E0E033B2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" y="0"/>
            <a:ext cx="9989224" cy="6775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DE644B-D79E-9170-8FA0-5E46B80F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41" y="234245"/>
            <a:ext cx="5088708" cy="62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32DC8-54BA-C8A5-7FE2-1EA3424E49A4}"/>
              </a:ext>
            </a:extLst>
          </p:cNvPr>
          <p:cNvSpPr txBox="1"/>
          <p:nvPr/>
        </p:nvSpPr>
        <p:spPr>
          <a:xfrm>
            <a:off x="463074" y="399708"/>
            <a:ext cx="475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Review: Map-Reduce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C0E4-3CBC-1A1D-6ADC-A6F3A99FBBDE}"/>
              </a:ext>
            </a:extLst>
          </p:cNvPr>
          <p:cNvSpPr txBox="1"/>
          <p:nvPr/>
        </p:nvSpPr>
        <p:spPr>
          <a:xfrm>
            <a:off x="7425368" y="1203740"/>
            <a:ext cx="234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Different (intermediate) key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6743B-504A-AA88-F172-61D46069A6FA}"/>
              </a:ext>
            </a:extLst>
          </p:cNvPr>
          <p:cNvSpPr txBox="1"/>
          <p:nvPr/>
        </p:nvSpPr>
        <p:spPr>
          <a:xfrm>
            <a:off x="9561556" y="1388405"/>
            <a:ext cx="234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Same key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24E0B-EDA5-FA08-8844-1E412A6DD497}"/>
              </a:ext>
            </a:extLst>
          </p:cNvPr>
          <p:cNvCxnSpPr/>
          <p:nvPr/>
        </p:nvCxnSpPr>
        <p:spPr>
          <a:xfrm flipH="1" flipV="1">
            <a:off x="9032599" y="863685"/>
            <a:ext cx="1323256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74881-FAB0-30E4-7F64-5FCFD010EE69}"/>
              </a:ext>
            </a:extLst>
          </p:cNvPr>
          <p:cNvCxnSpPr>
            <a:cxnSpLocks/>
          </p:cNvCxnSpPr>
          <p:nvPr/>
        </p:nvCxnSpPr>
        <p:spPr>
          <a:xfrm flipV="1">
            <a:off x="10560866" y="863685"/>
            <a:ext cx="389290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422A2-E031-E37B-D020-6AD25978AF10}"/>
              </a:ext>
            </a:extLst>
          </p:cNvPr>
          <p:cNvCxnSpPr>
            <a:cxnSpLocks/>
          </p:cNvCxnSpPr>
          <p:nvPr/>
        </p:nvCxnSpPr>
        <p:spPr>
          <a:xfrm flipH="1" flipV="1">
            <a:off x="8060644" y="508697"/>
            <a:ext cx="766944" cy="695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F2AA1-2464-D1A2-03E8-DC60DE251B53}"/>
              </a:ext>
            </a:extLst>
          </p:cNvPr>
          <p:cNvCxnSpPr>
            <a:cxnSpLocks/>
          </p:cNvCxnSpPr>
          <p:nvPr/>
        </p:nvCxnSpPr>
        <p:spPr>
          <a:xfrm flipV="1">
            <a:off x="8968346" y="477466"/>
            <a:ext cx="1502028" cy="7262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7C4F1ED-EA3F-AF42-CCB7-05EF074B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81" y="1"/>
            <a:ext cx="3250019" cy="2204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F29FC-9433-7542-E6B9-18C4058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 in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30C3-79CD-6999-56CF-1A9AC53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data consumed from a distributed filesystem</a:t>
            </a:r>
          </a:p>
          <a:p>
            <a:r>
              <a:rPr lang="en-US" dirty="0"/>
              <a:t>Master ships code to the worker node closest to data, if possible (CPU, memory constraints permitting)</a:t>
            </a:r>
          </a:p>
          <a:p>
            <a:r>
              <a:rPr lang="en-US" dirty="0"/>
              <a:t>Each mapper partitions its input data by the reducer key </a:t>
            </a:r>
          </a:p>
          <a:p>
            <a:pPr lvl="1"/>
            <a:r>
              <a:rPr lang="en-US" dirty="0"/>
              <a:t>Typically through a hash function, e.g., hash (key) mod R == r</a:t>
            </a:r>
          </a:p>
          <a:p>
            <a:r>
              <a:rPr lang="en-US" dirty="0"/>
              <a:t>Sort output data (per partition) by the key; run map function</a:t>
            </a:r>
          </a:p>
          <a:p>
            <a:r>
              <a:rPr lang="en-US" dirty="0"/>
              <a:t>Reducers are informed of partial result at each mapper</a:t>
            </a:r>
          </a:p>
          <a:p>
            <a:r>
              <a:rPr lang="en-US" dirty="0"/>
              <a:t>Reducer pulls files from mappers through RPC</a:t>
            </a:r>
          </a:p>
          <a:p>
            <a:r>
              <a:rPr lang="en-US" dirty="0"/>
              <a:t>Output persisted to distributed filesystem (typically involves replication)</a:t>
            </a:r>
          </a:p>
          <a:p>
            <a:r>
              <a:rPr lang="en-US" dirty="0"/>
              <a:t>Result: R output files in the DFS (one per reducer partition)</a:t>
            </a:r>
          </a:p>
        </p:txBody>
      </p:sp>
    </p:spTree>
    <p:extLst>
      <p:ext uri="{BB962C8B-B14F-4D97-AF65-F5344CB8AC3E}">
        <p14:creationId xmlns:p14="http://schemas.microsoft.com/office/powerpoint/2010/main" val="857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9EFC0359-D6BB-2671-E549-C7E6A044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78" y="365125"/>
            <a:ext cx="5211574" cy="3534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A8BF-58BF-D486-F58A-FE2AB1ED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CF3A-EAE5-F37B-8A85-BCC789F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Reduce network bandwidth: ship code to data</a:t>
            </a:r>
          </a:p>
          <a:p>
            <a:pPr lvl="1"/>
            <a:r>
              <a:rPr lang="en-US" dirty="0"/>
              <a:t>Locally persist (not DFS) intermediate results</a:t>
            </a:r>
          </a:p>
          <a:p>
            <a:r>
              <a:rPr lang="en-US" dirty="0"/>
              <a:t>Handle failures by re-doing </a:t>
            </a:r>
            <a:r>
              <a:rPr lang="en-US" dirty="0">
                <a:solidFill>
                  <a:srgbClr val="C00000"/>
                </a:solidFill>
              </a:rPr>
              <a:t>compute</a:t>
            </a:r>
          </a:p>
          <a:p>
            <a:pPr lvl="1"/>
            <a:r>
              <a:rPr lang="en-US" dirty="0"/>
              <a:t>No fancy hardware fault tolerance (e.g., RAID)</a:t>
            </a:r>
          </a:p>
          <a:p>
            <a:pPr lvl="1"/>
            <a:r>
              <a:rPr lang="en-US" dirty="0"/>
              <a:t>Mapper failure: restart map job</a:t>
            </a:r>
          </a:p>
          <a:p>
            <a:pPr lvl="1"/>
            <a:r>
              <a:rPr lang="en-US" dirty="0"/>
              <a:t>Assume deterministic operations</a:t>
            </a:r>
          </a:p>
          <a:p>
            <a:pPr lvl="1"/>
            <a:r>
              <a:rPr lang="en-US" dirty="0"/>
              <a:t>Reducer failure (after completion): no problem (DFS)</a:t>
            </a:r>
          </a:p>
          <a:p>
            <a:r>
              <a:rPr lang="en-US" dirty="0"/>
              <a:t>Identify and skip shards with </a:t>
            </a:r>
            <a:r>
              <a:rPr lang="en-US" dirty="0">
                <a:solidFill>
                  <a:srgbClr val="C00000"/>
                </a:solidFill>
              </a:rPr>
              <a:t>deterministic </a:t>
            </a:r>
            <a:r>
              <a:rPr lang="en-US" dirty="0"/>
              <a:t>faults</a:t>
            </a:r>
          </a:p>
          <a:p>
            <a:r>
              <a:rPr lang="en-US" dirty="0"/>
              <a:t>Mitigate </a:t>
            </a:r>
            <a:r>
              <a:rPr lang="en-US" dirty="0">
                <a:solidFill>
                  <a:srgbClr val="C00000"/>
                </a:solidFill>
              </a:rPr>
              <a:t>stragglers</a:t>
            </a:r>
            <a:r>
              <a:rPr lang="en-US" dirty="0"/>
              <a:t> through </a:t>
            </a:r>
            <a:r>
              <a:rPr lang="en-US" dirty="0">
                <a:solidFill>
                  <a:srgbClr val="C00000"/>
                </a:solidFill>
              </a:rPr>
              <a:t>eager replication of compute </a:t>
            </a:r>
            <a:r>
              <a:rPr lang="en-US" dirty="0"/>
              <a:t>close to job completion</a:t>
            </a:r>
          </a:p>
          <a:p>
            <a:r>
              <a:rPr lang="en-US" dirty="0">
                <a:solidFill>
                  <a:srgbClr val="C00000"/>
                </a:solidFill>
              </a:rPr>
              <a:t>Combiners</a:t>
            </a:r>
            <a:r>
              <a:rPr lang="en-US" dirty="0"/>
              <a:t> at mapper: preliminary reduce for associative and commutative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AC62E66-8CAF-E460-905E-E79F1C15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84" y="1571200"/>
            <a:ext cx="423534" cy="50884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2A255F7-0B7D-A10C-91BB-798E1D9F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46" y="2327143"/>
            <a:ext cx="398010" cy="4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3B3A-EB20-B128-B6CC-B4EA7CC0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using 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33C1-B8FF-583C-F5A7-D7DF21F6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Joins</a:t>
            </a:r>
          </a:p>
          <a:p>
            <a:pPr lvl="1"/>
            <a:r>
              <a:rPr lang="en-US" dirty="0"/>
              <a:t>Example: user activity (e.g. URLs) with user information (e.g. age)</a:t>
            </a:r>
          </a:p>
          <a:p>
            <a:r>
              <a:rPr lang="en-US" dirty="0"/>
              <a:t>Grouping (GROUPBY) aggregations: </a:t>
            </a:r>
          </a:p>
          <a:p>
            <a:pPr lvl="1"/>
            <a:r>
              <a:rPr lang="en-US" dirty="0"/>
              <a:t>Count, sum,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Creating the sequence of events in a user session, determining whether e.g. a new version of a web page resulted in better sales</a:t>
            </a:r>
          </a:p>
          <a:p>
            <a:r>
              <a:rPr lang="en-US" dirty="0"/>
              <a:t>Large distributed sorting</a:t>
            </a:r>
          </a:p>
          <a:p>
            <a:r>
              <a:rPr lang="en-US" dirty="0"/>
              <a:t>Output sorting after mapper: important!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35A21A8-14F6-EC23-458A-61CC3294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75" y="4438945"/>
            <a:ext cx="2419055" cy="24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46E-34C3-CE44-064C-2EB5F36E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(1) </a:t>
            </a:r>
            <a:r>
              <a:rPr lang="en-US" dirty="0">
                <a:solidFill>
                  <a:srgbClr val="C00000"/>
                </a:solidFill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059-B047-78C5-4BB2-54D1560A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Map-Reduce job isn’t usually enough</a:t>
            </a:r>
          </a:p>
          <a:p>
            <a:r>
              <a:rPr lang="en-US" dirty="0"/>
              <a:t>Google web search index: pipeline of 10 jobs; recommendation systems: 50—100</a:t>
            </a:r>
          </a:p>
          <a:p>
            <a:r>
              <a:rPr lang="en-US" dirty="0">
                <a:solidFill>
                  <a:srgbClr val="C00000"/>
                </a:solidFill>
              </a:rPr>
              <a:t>Workflows: </a:t>
            </a:r>
            <a:r>
              <a:rPr lang="en-US" dirty="0"/>
              <a:t>Chains of map-reduce jobs</a:t>
            </a:r>
          </a:p>
          <a:p>
            <a:pPr lvl="1"/>
            <a:r>
              <a:rPr lang="en-US" dirty="0"/>
              <a:t>E.g., one MR for counting requests by URL; another to sort count</a:t>
            </a:r>
          </a:p>
          <a:p>
            <a:r>
              <a:rPr lang="en-US" dirty="0"/>
              <a:t>Explicit output files from each? </a:t>
            </a:r>
          </a:p>
          <a:p>
            <a:pPr lvl="1"/>
            <a:r>
              <a:rPr lang="en-US" dirty="0"/>
              <a:t>Like writing to file at the end of each tool in Unix pipeline</a:t>
            </a:r>
          </a:p>
          <a:p>
            <a:pPr lvl="1"/>
            <a:r>
              <a:rPr lang="en-US" dirty="0"/>
              <a:t>Materialization of the intermediate results needed?</a:t>
            </a:r>
          </a:p>
          <a:p>
            <a:r>
              <a:rPr lang="en-US" dirty="0">
                <a:solidFill>
                  <a:srgbClr val="C00000"/>
                </a:solidFill>
              </a:rPr>
              <a:t>Stragglers </a:t>
            </a:r>
            <a:r>
              <a:rPr lang="en-US" dirty="0"/>
              <a:t>make workflows slower</a:t>
            </a:r>
          </a:p>
          <a:p>
            <a:r>
              <a:rPr lang="en-US" dirty="0"/>
              <a:t>Separate systems needed just to orchestrate the workflows correctly</a:t>
            </a:r>
          </a:p>
        </p:txBody>
      </p:sp>
    </p:spTree>
    <p:extLst>
      <p:ext uri="{BB962C8B-B14F-4D97-AF65-F5344CB8AC3E}">
        <p14:creationId xmlns:p14="http://schemas.microsoft.com/office/powerpoint/2010/main" val="28809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17E-D117-5C78-D3CF-0A7ED4C3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(2)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B7F3-CC27-E6D2-D7B8-90380BB6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Dataflow engines: </a:t>
            </a:r>
            <a:r>
              <a:rPr lang="en-US" dirty="0"/>
              <a:t>handle the entire workflow</a:t>
            </a:r>
          </a:p>
          <a:p>
            <a:pPr lvl="1"/>
            <a:r>
              <a:rPr lang="en-US" dirty="0"/>
              <a:t>“Operators”: chain map-reduce functions</a:t>
            </a:r>
          </a:p>
          <a:p>
            <a:pPr lvl="1"/>
            <a:r>
              <a:rPr lang="en-US" dirty="0"/>
              <a:t>Only persist intermediate outputs to DFS when necessary</a:t>
            </a:r>
          </a:p>
          <a:p>
            <a:pPr lvl="1"/>
            <a:r>
              <a:rPr lang="en-US" dirty="0"/>
              <a:t>Chain reducers (no explicit mappers) when the key is the same</a:t>
            </a:r>
          </a:p>
          <a:p>
            <a:pPr lvl="1"/>
            <a:r>
              <a:rPr lang="en-US" dirty="0"/>
              <a:t>Don’t wait for stragglers of the previous job</a:t>
            </a:r>
          </a:p>
          <a:p>
            <a:endParaRPr lang="en-US" dirty="0"/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Incremental execution of batch jobs when new data arrives</a:t>
            </a:r>
          </a:p>
          <a:p>
            <a:pPr lvl="1"/>
            <a:endParaRPr lang="en-US" dirty="0"/>
          </a:p>
          <a:p>
            <a:r>
              <a:rPr lang="en-US" dirty="0"/>
              <a:t>Selectively materialize or recompute intermediate results</a:t>
            </a:r>
          </a:p>
          <a:p>
            <a:pPr lvl="1"/>
            <a:r>
              <a:rPr lang="en-US" dirty="0"/>
              <a:t>Lineages (RDD/Spark) or checkpoint</a:t>
            </a:r>
          </a:p>
        </p:txBody>
      </p:sp>
    </p:spTree>
    <p:extLst>
      <p:ext uri="{BB962C8B-B14F-4D97-AF65-F5344CB8AC3E}">
        <p14:creationId xmlns:p14="http://schemas.microsoft.com/office/powerpoint/2010/main" val="39469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ECAE-0E6D-F1FB-867A-55B2859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2A5D-4861-E6D5-9CAC-0D3200577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5A4E-6F79-A4A3-0D05-0CDC27AD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4B6B-B994-9CAB-8D91-847E7D1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4"/>
            <a:ext cx="10515600" cy="5065158"/>
          </a:xfrm>
        </p:spPr>
        <p:txBody>
          <a:bodyPr>
            <a:normAutofit/>
          </a:bodyPr>
          <a:lstStyle/>
          <a:p>
            <a:r>
              <a:rPr lang="en-US" dirty="0"/>
              <a:t>Programming model / abstraction</a:t>
            </a:r>
          </a:p>
          <a:p>
            <a:pPr lvl="1"/>
            <a:r>
              <a:rPr lang="en-US" dirty="0"/>
              <a:t>Stateless functions. Computation decoupled from where it is going to run</a:t>
            </a:r>
          </a:p>
          <a:p>
            <a:pPr lvl="1"/>
            <a:r>
              <a:rPr lang="en-US" dirty="0"/>
              <a:t>Event triggered</a:t>
            </a:r>
          </a:p>
          <a:p>
            <a:pPr lvl="1"/>
            <a:r>
              <a:rPr lang="en-US" dirty="0"/>
              <a:t>Auto scaling, fault tolerant. No need to manage anything</a:t>
            </a:r>
          </a:p>
          <a:p>
            <a:pPr lvl="1"/>
            <a:r>
              <a:rPr lang="en-US" dirty="0"/>
              <a:t>Charging for execution time rather than allocated resources (as a service model for customers). Request count, request exec time. Scale to zero</a:t>
            </a:r>
          </a:p>
          <a:p>
            <a:pPr lvl="1"/>
            <a:r>
              <a:rPr lang="en-US" dirty="0"/>
              <a:t>Servers definitely required. But user can execute code without managing any resources explicitly</a:t>
            </a:r>
          </a:p>
          <a:p>
            <a:r>
              <a:rPr lang="en-US" dirty="0"/>
              <a:t>Unfamiliar with cloud res management? can still run cloud code</a:t>
            </a:r>
          </a:p>
          <a:p>
            <a:pPr lvl="1"/>
            <a:r>
              <a:rPr lang="en-US" dirty="0"/>
              <a:t>Often only provide source code for the framework/runtime (e.g. python)</a:t>
            </a:r>
          </a:p>
          <a:p>
            <a:pPr lvl="1"/>
            <a:r>
              <a:rPr lang="en-US" dirty="0"/>
              <a:t>Many commercial offerings today (AWS, Microsoft, Azure)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1194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Helvetica</vt:lpstr>
      <vt:lpstr>Times New Roman</vt:lpstr>
      <vt:lpstr>Office Theme</vt:lpstr>
      <vt:lpstr>Application Architecture</vt:lpstr>
      <vt:lpstr>PowerPoint Presentation</vt:lpstr>
      <vt:lpstr>Processing steps in MapReduce</vt:lpstr>
      <vt:lpstr>Implementation Key Principles</vt:lpstr>
      <vt:lpstr>More examples of using map-reduce</vt:lpstr>
      <vt:lpstr>Building on Map-Reduce: (1) Workflows</vt:lpstr>
      <vt:lpstr>Building on Map-Reduce: (2) Dataflow</vt:lpstr>
      <vt:lpstr>Serverless</vt:lpstr>
      <vt:lpstr>What is serverless?</vt:lpstr>
      <vt:lpstr>Example</vt:lpstr>
      <vt:lpstr>What (kinds of) apps can be built?</vt:lpstr>
      <vt:lpstr>Consequences of serverless abstraction</vt:lpstr>
      <vt:lpstr>Consequences of serverless abstraction</vt:lpstr>
      <vt:lpstr>How is serverless run?</vt:lpstr>
      <vt:lpstr>What should the hosting platform do?</vt:lpstr>
      <vt:lpstr>Platform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2940</cp:revision>
  <dcterms:created xsi:type="dcterms:W3CDTF">2019-01-23T03:40:12Z</dcterms:created>
  <dcterms:modified xsi:type="dcterms:W3CDTF">2025-03-05T03:03:27Z</dcterms:modified>
</cp:coreProperties>
</file>