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421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300" r:id="rId14"/>
    <p:sldId id="609" r:id="rId15"/>
    <p:sldId id="302" r:id="rId16"/>
    <p:sldId id="303" r:id="rId17"/>
    <p:sldId id="304" r:id="rId18"/>
    <p:sldId id="305" r:id="rId19"/>
    <p:sldId id="306" r:id="rId20"/>
    <p:sldId id="63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653" r:id="rId35"/>
    <p:sldId id="638" r:id="rId36"/>
    <p:sldId id="322" r:id="rId37"/>
    <p:sldId id="323" r:id="rId38"/>
    <p:sldId id="324" r:id="rId39"/>
    <p:sldId id="325" r:id="rId40"/>
    <p:sldId id="326" r:id="rId41"/>
    <p:sldId id="327" r:id="rId42"/>
    <p:sldId id="639" r:id="rId43"/>
    <p:sldId id="328" r:id="rId44"/>
    <p:sldId id="329" r:id="rId45"/>
    <p:sldId id="640" r:id="rId46"/>
    <p:sldId id="330" r:id="rId47"/>
    <p:sldId id="641" r:id="rId48"/>
    <p:sldId id="654" r:id="rId49"/>
    <p:sldId id="258" r:id="rId50"/>
    <p:sldId id="259" r:id="rId51"/>
    <p:sldId id="279" r:id="rId52"/>
    <p:sldId id="283" r:id="rId53"/>
    <p:sldId id="284" r:id="rId54"/>
    <p:sldId id="287" r:id="rId55"/>
    <p:sldId id="290" r:id="rId56"/>
    <p:sldId id="295" r:id="rId57"/>
    <p:sldId id="340" r:id="rId58"/>
    <p:sldId id="299" r:id="rId59"/>
    <p:sldId id="643" r:id="rId60"/>
    <p:sldId id="307" r:id="rId61"/>
    <p:sldId id="644" r:id="rId62"/>
    <p:sldId id="645" r:id="rId63"/>
    <p:sldId id="646" r:id="rId64"/>
    <p:sldId id="647" r:id="rId65"/>
    <p:sldId id="270" r:id="rId66"/>
    <p:sldId id="271" r:id="rId67"/>
    <p:sldId id="268" r:id="rId68"/>
    <p:sldId id="274" r:id="rId69"/>
    <p:sldId id="280" r:id="rId70"/>
    <p:sldId id="278" r:id="rId71"/>
    <p:sldId id="648" r:id="rId72"/>
    <p:sldId id="649" r:id="rId73"/>
    <p:sldId id="650" r:id="rId74"/>
    <p:sldId id="651" r:id="rId75"/>
    <p:sldId id="65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26"/>
    <p:restoredTop sz="94664"/>
  </p:normalViewPr>
  <p:slideViewPr>
    <p:cSldViewPr snapToGrid="0" snapToObjects="1">
      <p:cViewPr varScale="1">
        <p:scale>
          <a:sx n="103" d="100"/>
          <a:sy n="103" d="100"/>
        </p:scale>
        <p:origin x="17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397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1648217"/>
            <a:ext cx="876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Memory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4002" y="800861"/>
            <a:ext cx="1758314" cy="3215005"/>
          </a:xfrm>
          <a:custGeom>
            <a:avLst/>
            <a:gdLst/>
            <a:ahLst/>
            <a:cxnLst/>
            <a:rect l="l" t="t" r="r" b="b"/>
            <a:pathLst>
              <a:path w="1758314" h="3215004">
                <a:moveTo>
                  <a:pt x="1757921" y="2678430"/>
                </a:moveTo>
                <a:lnTo>
                  <a:pt x="0" y="2678430"/>
                </a:lnTo>
                <a:lnTo>
                  <a:pt x="0" y="3214878"/>
                </a:lnTo>
                <a:lnTo>
                  <a:pt x="1757921" y="3214878"/>
                </a:lnTo>
                <a:lnTo>
                  <a:pt x="1757921" y="2678430"/>
                </a:lnTo>
                <a:close/>
              </a:path>
              <a:path w="1758314" h="3215004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8433" y="1004435"/>
            <a:ext cx="166497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7971" y="680338"/>
            <a:ext cx="3846195" cy="2920365"/>
            <a:chOff x="6117971" y="680338"/>
            <a:chExt cx="3846195" cy="2920365"/>
          </a:xfrm>
        </p:grpSpPr>
        <p:sp>
          <p:nvSpPr>
            <p:cNvPr id="15" name="object 15"/>
            <p:cNvSpPr/>
            <p:nvPr/>
          </p:nvSpPr>
          <p:spPr>
            <a:xfrm>
              <a:off x="8131683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0671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70934" y="1004435"/>
            <a:ext cx="139827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1372356"/>
            <a:ext cx="147059" cy="14630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446422" y="999474"/>
            <a:ext cx="125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sto MT"/>
                <a:cs typeface="Calisto MT"/>
              </a:rPr>
              <a:t>(1024</a:t>
            </a:r>
            <a:r>
              <a:rPr sz="1800" spc="-1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+ </a:t>
            </a:r>
            <a:r>
              <a:rPr sz="1800" spc="-20" dirty="0">
                <a:latin typeface="Calisto MT"/>
                <a:cs typeface="Calisto MT"/>
              </a:rPr>
              <a:t>100)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6" name="object 6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0934" y="1004435"/>
            <a:ext cx="139827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433" y="926113"/>
            <a:ext cx="1664970" cy="74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433" y="926113"/>
            <a:ext cx="1664970" cy="74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0934" y="926113"/>
            <a:ext cx="1398270" cy="740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2961888"/>
            <a:ext cx="147059" cy="14630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328337" y="1368606"/>
            <a:ext cx="125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sto MT"/>
                <a:cs typeface="Calisto MT"/>
              </a:rPr>
              <a:t>(4096</a:t>
            </a:r>
            <a:r>
              <a:rPr sz="1800" spc="-1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+ </a:t>
            </a:r>
            <a:r>
              <a:rPr sz="1800" spc="-20" dirty="0">
                <a:latin typeface="Calisto MT"/>
                <a:cs typeface="Calisto MT"/>
              </a:rPr>
              <a:t>100)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0934" y="926113"/>
            <a:ext cx="1398270" cy="740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8433" y="926113"/>
            <a:ext cx="1783714" cy="109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433" y="926113"/>
            <a:ext cx="1783714" cy="109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0934" y="926113"/>
            <a:ext cx="1398270" cy="10972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3300985"/>
            <a:ext cx="147059" cy="147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0934" y="926113"/>
            <a:ext cx="1398270" cy="10972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8433" y="926113"/>
            <a:ext cx="1784350" cy="145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433" y="926113"/>
            <a:ext cx="1784350" cy="145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0934" y="926113"/>
            <a:ext cx="1398270" cy="14547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2024,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1684783"/>
            <a:ext cx="147059" cy="1470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77163" y="550096"/>
            <a:ext cx="7837673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1720" marR="5080" indent="-1049655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Who</a:t>
            </a:r>
            <a:r>
              <a:rPr sz="4100" spc="15" dirty="0"/>
              <a:t> </a:t>
            </a:r>
            <a:r>
              <a:rPr sz="4100" dirty="0"/>
              <a:t>Controls</a:t>
            </a:r>
            <a:r>
              <a:rPr sz="4100" spc="30" dirty="0"/>
              <a:t> </a:t>
            </a:r>
            <a:r>
              <a:rPr sz="4100" spc="-25" dirty="0"/>
              <a:t>the </a:t>
            </a:r>
            <a:r>
              <a:rPr sz="4100" dirty="0"/>
              <a:t>Base</a:t>
            </a:r>
            <a:r>
              <a:rPr sz="4100" spc="-30" dirty="0"/>
              <a:t> </a:t>
            </a:r>
            <a:r>
              <a:rPr sz="4100" spc="-10" dirty="0"/>
              <a:t>Register?</a:t>
            </a:r>
            <a:endParaRPr sz="41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1038605" y="1680972"/>
            <a:ext cx="9568180" cy="1184275"/>
            <a:chOff x="1038605" y="1680972"/>
            <a:chExt cx="9568180" cy="11842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605" y="1680972"/>
              <a:ext cx="994409" cy="7764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1680972"/>
              <a:ext cx="1603247" cy="776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8157" y="1680972"/>
              <a:ext cx="3472433" cy="7764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9676" y="1680972"/>
              <a:ext cx="2260091" cy="7764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8851" y="1680972"/>
              <a:ext cx="3027425" cy="7764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3005" y="2088642"/>
              <a:ext cx="4693919" cy="7764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038605" y="3410711"/>
            <a:ext cx="6642734" cy="1184275"/>
            <a:chOff x="1038605" y="3410711"/>
            <a:chExt cx="6642734" cy="1184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605" y="3410711"/>
              <a:ext cx="994409" cy="7764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2100" y="3410711"/>
              <a:ext cx="1696973" cy="7764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8157" y="3410711"/>
              <a:ext cx="4892801" cy="7764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3005" y="3818381"/>
              <a:ext cx="4693919" cy="77647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261427" y="1788541"/>
            <a:ext cx="10254712" cy="2169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sz="26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do translation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sz="26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register?</a:t>
            </a: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>
              <a:lnSpc>
                <a:spcPct val="100000"/>
              </a:lnSpc>
              <a:spcBef>
                <a:spcPts val="30"/>
              </a:spcBef>
            </a:pP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process,</a:t>
            </a:r>
            <a:r>
              <a:rPr sz="265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sz="265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OS,</a:t>
            </a:r>
            <a:r>
              <a:rPr sz="265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65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25" dirty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2650" spc="-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6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entity should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sz="265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register?</a:t>
            </a: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>
              <a:lnSpc>
                <a:spcPct val="100000"/>
              </a:lnSpc>
              <a:spcBef>
                <a:spcPts val="30"/>
              </a:spcBef>
            </a:pP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process,</a:t>
            </a:r>
            <a:r>
              <a:rPr sz="265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sz="265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OS,</a:t>
            </a:r>
            <a:r>
              <a:rPr sz="265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65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25" dirty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2650" spc="-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6" name="object 6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9135" y="926113"/>
            <a:ext cx="1784350" cy="145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0934" y="926113"/>
            <a:ext cx="1398270" cy="14547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2024,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0796" y="3140670"/>
            <a:ext cx="2696555" cy="7651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1200"/>
              </a:lnSpc>
              <a:spcBef>
                <a:spcPts val="95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65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sz="25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5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-2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65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sz="25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5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-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565" y="5246577"/>
            <a:ext cx="113124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Does the base register mechanism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processes from each other?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6" name="object 6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0797" y="3140670"/>
            <a:ext cx="2702904" cy="7651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1200"/>
              </a:lnSpc>
              <a:spcBef>
                <a:spcPts val="95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65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sz="25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5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-2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65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sz="25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5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-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9134" y="926113"/>
            <a:ext cx="1828800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53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store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solidFill>
                  <a:srgbClr val="C00000"/>
                </a:solidFill>
                <a:latin typeface="Calisto MT"/>
                <a:cs typeface="Calisto MT"/>
              </a:rPr>
              <a:t>3072</a:t>
            </a:r>
            <a:r>
              <a:rPr sz="1800" dirty="0">
                <a:latin typeface="Calisto MT"/>
                <a:cs typeface="Calisto MT"/>
              </a:rPr>
              <a:t>,</a:t>
            </a:r>
            <a:r>
              <a:rPr sz="1800" spc="80" dirty="0">
                <a:latin typeface="Calisto MT"/>
                <a:cs typeface="Calisto MT"/>
              </a:rPr>
              <a:t> </a:t>
            </a:r>
            <a:r>
              <a:rPr sz="1800" spc="-3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0934" y="926113"/>
            <a:ext cx="1443355" cy="183960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2024,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store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solidFill>
                  <a:srgbClr val="C00000"/>
                </a:solidFill>
                <a:latin typeface="Calisto MT"/>
                <a:cs typeface="Calisto MT"/>
              </a:rPr>
              <a:t>4096</a:t>
            </a:r>
            <a:r>
              <a:rPr sz="1800" dirty="0">
                <a:latin typeface="Calisto MT"/>
                <a:cs typeface="Calisto MT"/>
              </a:rPr>
              <a:t>,</a:t>
            </a:r>
            <a:r>
              <a:rPr sz="1800" spc="8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2890267"/>
            <a:ext cx="147059" cy="1470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029707" y="2445194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sto MT"/>
                <a:cs typeface="Calisto MT"/>
              </a:rPr>
              <a:t>(3072</a:t>
            </a:r>
            <a:r>
              <a:rPr sz="1800" spc="-1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+ </a:t>
            </a:r>
            <a:r>
              <a:rPr sz="1800" spc="-10" dirty="0">
                <a:latin typeface="Calisto MT"/>
                <a:cs typeface="Calisto MT"/>
              </a:rPr>
              <a:t>1024)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399C80AB-A850-DEB6-1E0D-673381F93E18}"/>
              </a:ext>
            </a:extLst>
          </p:cNvPr>
          <p:cNvSpPr txBox="1"/>
          <p:nvPr/>
        </p:nvSpPr>
        <p:spPr>
          <a:xfrm>
            <a:off x="591565" y="5246577"/>
            <a:ext cx="113124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Does the base register mechanism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processes from each other?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0895" y="167608"/>
            <a:ext cx="10515600" cy="1325563"/>
          </a:xfrm>
          <a:prstGeom prst="rect">
            <a:avLst/>
          </a:prstGeom>
        </p:spPr>
        <p:txBody>
          <a:bodyPr vert="horz" wrap="square" lIns="0" tIns="330205" rIns="0" bIns="0" rtlCol="0">
            <a:spAutoFit/>
          </a:bodyPr>
          <a:lstStyle/>
          <a:p>
            <a:pPr marL="163322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3)</a:t>
            </a:r>
            <a:r>
              <a:rPr sz="5400" spc="-25" dirty="0"/>
              <a:t> </a:t>
            </a:r>
            <a:r>
              <a:rPr sz="5400" dirty="0"/>
              <a:t>Dynamic</a:t>
            </a:r>
            <a:r>
              <a:rPr sz="5400" spc="-30" dirty="0"/>
              <a:t> </a:t>
            </a:r>
            <a:r>
              <a:rPr sz="5400" spc="-10" dirty="0"/>
              <a:t>Relocation</a:t>
            </a:r>
            <a:endParaRPr sz="5400" dirty="0"/>
          </a:p>
        </p:txBody>
      </p:sp>
      <p:grpSp>
        <p:nvGrpSpPr>
          <p:cNvPr id="6" name="object 6"/>
          <p:cNvGrpSpPr/>
          <p:nvPr/>
        </p:nvGrpSpPr>
        <p:grpSpPr>
          <a:xfrm>
            <a:off x="1513522" y="1451866"/>
            <a:ext cx="9840278" cy="2884170"/>
            <a:chOff x="291084" y="1411986"/>
            <a:chExt cx="9164955" cy="28841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1411986"/>
              <a:ext cx="5634227" cy="6995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" y="1994916"/>
              <a:ext cx="3807714" cy="699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09" y="2437638"/>
              <a:ext cx="436625" cy="5654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208" y="2425446"/>
              <a:ext cx="3928871" cy="5867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084" y="2928366"/>
              <a:ext cx="9164573" cy="6995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09" y="3371088"/>
              <a:ext cx="436625" cy="5654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208" y="3358895"/>
              <a:ext cx="2213609" cy="5867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7782" y="3358895"/>
              <a:ext cx="992885" cy="586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1108" y="3358895"/>
              <a:ext cx="667511" cy="5867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0480" y="3358895"/>
              <a:ext cx="1006601" cy="586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6760" y="3358895"/>
              <a:ext cx="3820667" cy="5867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09" y="3721607"/>
              <a:ext cx="436625" cy="5654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2208" y="3709416"/>
              <a:ext cx="2856737" cy="5867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00806" y="3709416"/>
              <a:ext cx="1142999" cy="5867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5770" y="3709416"/>
              <a:ext cx="667511" cy="5867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65142" y="3709416"/>
              <a:ext cx="739139" cy="5867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6245" y="3709416"/>
              <a:ext cx="1354835" cy="58673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77078" y="1545142"/>
            <a:ext cx="10876312" cy="2634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sz="24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37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(MMU)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dynamically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37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sz="2000" spc="-7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000" spc="-7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(in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space)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360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000" spc="-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sz="2000" spc="-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33980" y="4648580"/>
            <a:ext cx="2209800" cy="12192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7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latin typeface="Gill Sans MT"/>
                <a:cs typeface="Arial" panose="020B0604020202020204" pitchFamily="34" charset="0"/>
              </a:rPr>
              <a:t>CPU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6780" y="4724780"/>
            <a:ext cx="1676400" cy="914400"/>
          </a:xfrm>
          <a:prstGeom prst="rect">
            <a:avLst/>
          </a:prstGeom>
          <a:solidFill>
            <a:srgbClr val="919191"/>
          </a:solidFill>
          <a:ln w="9525">
            <a:solidFill>
              <a:srgbClr val="FFFFFF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latin typeface="Gill Sans MT"/>
                <a:cs typeface="Arial" panose="020B0604020202020204" pitchFamily="34" charset="0"/>
              </a:rPr>
              <a:t>MMU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49018" y="4262819"/>
            <a:ext cx="1304925" cy="2405454"/>
            <a:chOff x="8149018" y="4262818"/>
            <a:chExt cx="1304925" cy="2600325"/>
          </a:xfrm>
        </p:grpSpPr>
        <p:sp>
          <p:nvSpPr>
            <p:cNvPr id="28" name="object 28"/>
            <p:cNvSpPr/>
            <p:nvPr/>
          </p:nvSpPr>
          <p:spPr>
            <a:xfrm>
              <a:off x="8153781" y="4267580"/>
              <a:ext cx="1295400" cy="2590800"/>
            </a:xfrm>
            <a:custGeom>
              <a:avLst/>
              <a:gdLst/>
              <a:ahLst/>
              <a:cxnLst/>
              <a:rect l="l" t="t" r="r" b="b"/>
              <a:pathLst>
                <a:path w="1295400" h="2590800">
                  <a:moveTo>
                    <a:pt x="1295400" y="0"/>
                  </a:moveTo>
                  <a:lnTo>
                    <a:pt x="0" y="0"/>
                  </a:lnTo>
                  <a:lnTo>
                    <a:pt x="0" y="2590419"/>
                  </a:lnTo>
                  <a:lnTo>
                    <a:pt x="1295400" y="259041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53781" y="4267580"/>
              <a:ext cx="1295400" cy="2590800"/>
            </a:xfrm>
            <a:custGeom>
              <a:avLst/>
              <a:gdLst/>
              <a:ahLst/>
              <a:cxnLst/>
              <a:rect l="l" t="t" r="r" b="b"/>
              <a:pathLst>
                <a:path w="1295400" h="2590800">
                  <a:moveTo>
                    <a:pt x="0" y="0"/>
                  </a:moveTo>
                  <a:lnTo>
                    <a:pt x="1295400" y="0"/>
                  </a:lnTo>
                  <a:lnTo>
                    <a:pt x="1295400" y="2590800"/>
                  </a:lnTo>
                  <a:lnTo>
                    <a:pt x="0" y="2590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158543" y="5403596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Arial" panose="020B0604020202020204" pitchFamily="34" charset="0"/>
              </a:rPr>
              <a:t>Memory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43402" y="5048244"/>
            <a:ext cx="3810000" cy="114300"/>
            <a:chOff x="4343402" y="5048244"/>
            <a:chExt cx="3810000" cy="114300"/>
          </a:xfrm>
        </p:grpSpPr>
        <p:sp>
          <p:nvSpPr>
            <p:cNvPr id="32" name="object 32"/>
            <p:cNvSpPr/>
            <p:nvPr/>
          </p:nvSpPr>
          <p:spPr>
            <a:xfrm>
              <a:off x="4438650" y="5105400"/>
              <a:ext cx="876300" cy="0"/>
            </a:xfrm>
            <a:custGeom>
              <a:avLst/>
              <a:gdLst/>
              <a:ahLst/>
              <a:cxnLst/>
              <a:rect l="l" t="t" r="r" b="b"/>
              <a:pathLst>
                <a:path w="876300">
                  <a:moveTo>
                    <a:pt x="0" y="0"/>
                  </a:moveTo>
                  <a:lnTo>
                    <a:pt x="8763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43400" y="5048249"/>
              <a:ext cx="1066800" cy="114300"/>
            </a:xfrm>
            <a:custGeom>
              <a:avLst/>
              <a:gdLst/>
              <a:ahLst/>
              <a:cxnLst/>
              <a:rect l="l" t="t" r="r" b="b"/>
              <a:pathLst>
                <a:path w="10668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1066800" h="114300">
                  <a:moveTo>
                    <a:pt x="1066800" y="57150"/>
                  </a:moveTo>
                  <a:lnTo>
                    <a:pt x="952500" y="0"/>
                  </a:lnTo>
                  <a:lnTo>
                    <a:pt x="952500" y="114300"/>
                  </a:lnTo>
                  <a:lnTo>
                    <a:pt x="10668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58050" y="5105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1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62800" y="5048249"/>
              <a:ext cx="990600" cy="114300"/>
            </a:xfrm>
            <a:custGeom>
              <a:avLst/>
              <a:gdLst/>
              <a:ahLst/>
              <a:cxnLst/>
              <a:rect l="l" t="t" r="r" b="b"/>
              <a:pathLst>
                <a:path w="9906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990600" h="114300">
                  <a:moveTo>
                    <a:pt x="990600" y="57150"/>
                  </a:moveTo>
                  <a:lnTo>
                    <a:pt x="876300" y="0"/>
                  </a:lnTo>
                  <a:lnTo>
                    <a:pt x="876300" y="114300"/>
                  </a:lnTo>
                  <a:lnTo>
                    <a:pt x="9906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12339" y="4291076"/>
            <a:ext cx="1905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sto MT"/>
                <a:cs typeface="Arial" panose="020B0604020202020204" pitchFamily="34" charset="0"/>
              </a:rPr>
              <a:t>Process</a:t>
            </a:r>
            <a:r>
              <a:rPr sz="2000" spc="5" dirty="0">
                <a:latin typeface="Calisto MT"/>
                <a:cs typeface="Arial" panose="020B0604020202020204" pitchFamily="34" charset="0"/>
              </a:rPr>
              <a:t> </a:t>
            </a:r>
            <a:r>
              <a:rPr sz="2000" dirty="0">
                <a:latin typeface="Calisto MT"/>
                <a:cs typeface="Arial" panose="020B0604020202020204" pitchFamily="34" charset="0"/>
              </a:rPr>
              <a:t>runs</a:t>
            </a:r>
            <a:r>
              <a:rPr sz="2000" spc="-5" dirty="0">
                <a:latin typeface="Calisto MT"/>
                <a:cs typeface="Arial" panose="020B0604020202020204" pitchFamily="34" charset="0"/>
              </a:rPr>
              <a:t> </a:t>
            </a:r>
            <a:r>
              <a:rPr sz="2000" spc="-20" dirty="0">
                <a:latin typeface="Calisto MT"/>
                <a:cs typeface="Arial" panose="020B0604020202020204" pitchFamily="34" charset="0"/>
              </a:rPr>
              <a:t>here</a:t>
            </a:r>
            <a:endParaRPr sz="2000" dirty="0">
              <a:latin typeface="Calisto MT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36460" y="4367199"/>
            <a:ext cx="2233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Gill Sans MT"/>
                <a:cs typeface="Arial" panose="020B0604020202020204" pitchFamily="34" charset="0"/>
              </a:rPr>
              <a:t>OS</a:t>
            </a:r>
            <a:r>
              <a:rPr sz="2000" spc="-45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dirty="0">
                <a:latin typeface="Gill Sans MT"/>
                <a:cs typeface="Arial" panose="020B0604020202020204" pitchFamily="34" charset="0"/>
              </a:rPr>
              <a:t>can</a:t>
            </a:r>
            <a:r>
              <a:rPr sz="2000" spc="-45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dirty="0">
                <a:latin typeface="Gill Sans MT"/>
                <a:cs typeface="Arial" panose="020B0604020202020204" pitchFamily="34" charset="0"/>
              </a:rPr>
              <a:t>control</a:t>
            </a:r>
            <a:r>
              <a:rPr sz="2000" spc="-60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spc="-25" dirty="0">
                <a:latin typeface="Gill Sans MT"/>
                <a:cs typeface="Arial" panose="020B0604020202020204" pitchFamily="34" charset="0"/>
              </a:rPr>
              <a:t>MMU</a:t>
            </a:r>
            <a:endParaRPr sz="2000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17211" y="5891198"/>
            <a:ext cx="1574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Gill Sans MT"/>
                <a:cs typeface="Arial" panose="020B0604020202020204" pitchFamily="34" charset="0"/>
              </a:rPr>
              <a:t>Logical</a:t>
            </a:r>
            <a:r>
              <a:rPr sz="2000" spc="-35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spc="-10" dirty="0">
                <a:latin typeface="Gill Sans MT"/>
                <a:cs typeface="Arial" panose="020B0604020202020204" pitchFamily="34" charset="0"/>
              </a:rPr>
              <a:t>address</a:t>
            </a:r>
            <a:endParaRPr sz="20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03208" y="5738697"/>
            <a:ext cx="1660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Gill Sans MT"/>
                <a:cs typeface="Arial" panose="020B0604020202020204" pitchFamily="34" charset="0"/>
              </a:rPr>
              <a:t>Physical</a:t>
            </a:r>
            <a:r>
              <a:rPr sz="2000" spc="-120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spc="-10" dirty="0">
                <a:latin typeface="Gill Sans MT"/>
                <a:cs typeface="Arial" panose="020B0604020202020204" pitchFamily="34" charset="0"/>
              </a:rPr>
              <a:t>address</a:t>
            </a:r>
            <a:endParaRPr sz="20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62884" y="5181979"/>
            <a:ext cx="2971800" cy="762000"/>
            <a:chOff x="4762884" y="5181979"/>
            <a:chExt cx="2971800" cy="762000"/>
          </a:xfrm>
        </p:grpSpPr>
        <p:sp>
          <p:nvSpPr>
            <p:cNvPr id="41" name="object 41"/>
            <p:cNvSpPr/>
            <p:nvPr/>
          </p:nvSpPr>
          <p:spPr>
            <a:xfrm>
              <a:off x="4800981" y="5245481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8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2884" y="51819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96580" y="5245481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6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58484" y="51819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8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3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6" b="0" i="0" u="none" strike="noStrike" cap="none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4) Dynamic with </a:t>
            </a:r>
            <a:r>
              <a:rPr lang="en-US" sz="4556" b="0" i="0" u="none" strike="noStrike" cap="none" dirty="0" err="1">
                <a:solidFill>
                  <a:srgbClr val="C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Base+Bounds</a:t>
            </a:r>
            <a:endParaRPr sz="4556" b="0" i="0" u="none" strike="noStrike" cap="none" dirty="0">
              <a:solidFill>
                <a:srgbClr val="C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943" name="Google Shape;943;p53"/>
          <p:cNvSpPr txBox="1">
            <a:spLocks noGrp="1"/>
          </p:cNvSpPr>
          <p:nvPr>
            <p:ph type="body" idx="4294967295"/>
          </p:nvPr>
        </p:nvSpPr>
        <p:spPr>
          <a:xfrm>
            <a:off x="0" y="1795463"/>
            <a:ext cx="11774488" cy="36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2560" lvl="0" indent="-28256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Idea: limit the address space with a bounds register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0" indent="-28256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Base register: smallest physical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(or starting location)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0" indent="-28256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Bounds register: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size of this process’s virtual address space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109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defined as largest physical address (base + size)</a:t>
            </a:r>
            <a:endParaRPr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0" indent="-28256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OS kills process if process loads/stores beyond bounds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</a:t>
            </a:r>
            <a:br>
              <a:rPr lang="en-US"/>
            </a:br>
            <a:r>
              <a:rPr lang="en-US"/>
              <a:t> BASE+BOUNDS</a:t>
            </a:r>
            <a:endParaRPr/>
          </a:p>
        </p:txBody>
      </p:sp>
      <p:sp>
        <p:nvSpPr>
          <p:cNvPr id="949" name="Google Shape;949;p54"/>
          <p:cNvSpPr txBox="1">
            <a:spLocks noGrp="1"/>
          </p:cNvSpPr>
          <p:nvPr>
            <p:ph type="body" idx="1"/>
          </p:nvPr>
        </p:nvSpPr>
        <p:spPr>
          <a:xfrm>
            <a:off x="268941" y="1524000"/>
            <a:ext cx="1001805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/>
              <a:t>Translation on every memory access of user process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MMU compares logical address to bounds register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if logical address is greater, then generate error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MMU adds base register to logical address to form physical address</a:t>
            </a:r>
            <a:endParaRPr dirty="0"/>
          </a:p>
          <a:p>
            <a:pPr marL="282560" lvl="0" indent="-13016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/>
          </a:p>
        </p:txBody>
      </p:sp>
      <p:sp>
        <p:nvSpPr>
          <p:cNvPr id="950" name="Google Shape;950;p54"/>
          <p:cNvSpPr/>
          <p:nvPr/>
        </p:nvSpPr>
        <p:spPr>
          <a:xfrm>
            <a:off x="2590800" y="3429000"/>
            <a:ext cx="6858000" cy="3200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51" name="Google Shape;951;p54"/>
          <p:cNvSpPr/>
          <p:nvPr/>
        </p:nvSpPr>
        <p:spPr>
          <a:xfrm>
            <a:off x="4419600" y="3657600"/>
            <a:ext cx="16764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base</a:t>
            </a:r>
            <a:endParaRPr/>
          </a:p>
        </p:txBody>
      </p:sp>
      <p:sp>
        <p:nvSpPr>
          <p:cNvPr id="952" name="Google Shape;952;p54"/>
          <p:cNvSpPr/>
          <p:nvPr/>
        </p:nvSpPr>
        <p:spPr>
          <a:xfrm>
            <a:off x="8229600" y="3657600"/>
            <a:ext cx="977524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</a:t>
            </a:r>
            <a:endParaRPr dirty="0"/>
          </a:p>
        </p:txBody>
      </p:sp>
      <p:sp>
        <p:nvSpPr>
          <p:cNvPr id="953" name="Google Shape;953;p54"/>
          <p:cNvSpPr/>
          <p:nvPr/>
        </p:nvSpPr>
        <p:spPr>
          <a:xfrm>
            <a:off x="6324600" y="3657600"/>
            <a:ext cx="16764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bounds</a:t>
            </a:r>
            <a:endParaRPr/>
          </a:p>
        </p:txBody>
      </p:sp>
      <p:sp>
        <p:nvSpPr>
          <p:cNvPr id="954" name="Google Shape;954;p54"/>
          <p:cNvSpPr txBox="1"/>
          <p:nvPr/>
        </p:nvSpPr>
        <p:spPr>
          <a:xfrm>
            <a:off x="3048000" y="3657601"/>
            <a:ext cx="21914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registers</a:t>
            </a:r>
            <a:endParaRPr/>
          </a:p>
        </p:txBody>
      </p:sp>
      <p:sp>
        <p:nvSpPr>
          <p:cNvPr id="955" name="Google Shape;955;p54"/>
          <p:cNvSpPr txBox="1"/>
          <p:nvPr/>
        </p:nvSpPr>
        <p:spPr>
          <a:xfrm>
            <a:off x="4800601" y="3429000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32 bits</a:t>
            </a:r>
            <a:endParaRPr/>
          </a:p>
        </p:txBody>
      </p:sp>
      <p:sp>
        <p:nvSpPr>
          <p:cNvPr id="956" name="Google Shape;956;p54"/>
          <p:cNvSpPr txBox="1"/>
          <p:nvPr/>
        </p:nvSpPr>
        <p:spPr>
          <a:xfrm>
            <a:off x="6781801" y="3429000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32 bits</a:t>
            </a:r>
            <a:endParaRPr/>
          </a:p>
        </p:txBody>
      </p:sp>
      <p:sp>
        <p:nvSpPr>
          <p:cNvPr id="957" name="Google Shape;957;p54"/>
          <p:cNvSpPr txBox="1"/>
          <p:nvPr/>
        </p:nvSpPr>
        <p:spPr>
          <a:xfrm>
            <a:off x="8153401" y="3429000"/>
            <a:ext cx="5661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 bit</a:t>
            </a:r>
            <a:endParaRPr/>
          </a:p>
        </p:txBody>
      </p:sp>
      <p:sp>
        <p:nvSpPr>
          <p:cNvPr id="958" name="Google Shape;958;p54"/>
          <p:cNvSpPr/>
          <p:nvPr/>
        </p:nvSpPr>
        <p:spPr>
          <a:xfrm>
            <a:off x="3124199" y="4267200"/>
            <a:ext cx="1333501" cy="990600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 </a:t>
            </a:r>
            <a:b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= </a:t>
            </a:r>
            <a:b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user?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59" name="Google Shape;959;p54"/>
          <p:cNvSpPr/>
          <p:nvPr/>
        </p:nvSpPr>
        <p:spPr>
          <a:xfrm>
            <a:off x="2857501" y="5486400"/>
            <a:ext cx="1804084" cy="990600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br>
              <a:rPr lang="en-US" sz="14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4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bounds?</a:t>
            </a:r>
            <a:endParaRPr sz="1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60" name="Google Shape;960;p54"/>
          <p:cNvSpPr txBox="1"/>
          <p:nvPr/>
        </p:nvSpPr>
        <p:spPr>
          <a:xfrm>
            <a:off x="4356867" y="4368007"/>
            <a:ext cx="1066801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no</a:t>
            </a:r>
            <a:endParaRPr dirty="0"/>
          </a:p>
        </p:txBody>
      </p:sp>
      <p:sp>
        <p:nvSpPr>
          <p:cNvPr id="961" name="Google Shape;961;p54"/>
          <p:cNvSpPr txBox="1"/>
          <p:nvPr/>
        </p:nvSpPr>
        <p:spPr>
          <a:xfrm>
            <a:off x="3142005" y="6146800"/>
            <a:ext cx="933451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no</a:t>
            </a:r>
            <a:endParaRPr/>
          </a:p>
        </p:txBody>
      </p:sp>
      <p:sp>
        <p:nvSpPr>
          <p:cNvPr id="962" name="Google Shape;962;p54"/>
          <p:cNvSpPr txBox="1"/>
          <p:nvPr/>
        </p:nvSpPr>
        <p:spPr>
          <a:xfrm>
            <a:off x="3083613" y="4937125"/>
            <a:ext cx="1066801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yes</a:t>
            </a:r>
            <a:endParaRPr/>
          </a:p>
        </p:txBody>
      </p:sp>
      <p:sp>
        <p:nvSpPr>
          <p:cNvPr id="963" name="Google Shape;963;p54"/>
          <p:cNvSpPr txBox="1"/>
          <p:nvPr/>
        </p:nvSpPr>
        <p:spPr>
          <a:xfrm>
            <a:off x="4307784" y="5492750"/>
            <a:ext cx="1066801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yes</a:t>
            </a:r>
            <a:endParaRPr/>
          </a:p>
        </p:txBody>
      </p:sp>
      <p:cxnSp>
        <p:nvCxnSpPr>
          <p:cNvPr id="964" name="Google Shape;964;p54"/>
          <p:cNvCxnSpPr>
            <a:cxnSpLocks/>
          </p:cNvCxnSpPr>
          <p:nvPr/>
        </p:nvCxnSpPr>
        <p:spPr>
          <a:xfrm>
            <a:off x="1524000" y="4800600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5" name="Google Shape;965;p54"/>
          <p:cNvCxnSpPr/>
          <p:nvPr/>
        </p:nvCxnSpPr>
        <p:spPr>
          <a:xfrm>
            <a:off x="3886200" y="48006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6" name="Google Shape;966;p54"/>
          <p:cNvCxnSpPr>
            <a:cxnSpLocks/>
          </p:cNvCxnSpPr>
          <p:nvPr/>
        </p:nvCxnSpPr>
        <p:spPr>
          <a:xfrm>
            <a:off x="3886200" y="5943600"/>
            <a:ext cx="21336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7" name="Google Shape;967;p54"/>
          <p:cNvSpPr/>
          <p:nvPr/>
        </p:nvSpPr>
        <p:spPr>
          <a:xfrm>
            <a:off x="6096000" y="5486400"/>
            <a:ext cx="990600" cy="83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+ </a:t>
            </a:r>
            <a:b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base</a:t>
            </a:r>
            <a:endParaRPr/>
          </a:p>
        </p:txBody>
      </p:sp>
      <p:cxnSp>
        <p:nvCxnSpPr>
          <p:cNvPr id="968" name="Google Shape;968;p54"/>
          <p:cNvCxnSpPr>
            <a:cxnSpLocks/>
          </p:cNvCxnSpPr>
          <p:nvPr/>
        </p:nvCxnSpPr>
        <p:spPr>
          <a:xfrm>
            <a:off x="3766929" y="5257800"/>
            <a:ext cx="0" cy="3048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9" name="Google Shape;969;p54"/>
          <p:cNvSpPr/>
          <p:nvPr/>
        </p:nvSpPr>
        <p:spPr>
          <a:xfrm>
            <a:off x="7086600" y="480060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432" h="720" extrusionOk="0">
                <a:moveTo>
                  <a:pt x="0" y="720"/>
                </a:moveTo>
                <a:lnTo>
                  <a:pt x="432" y="72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70" name="Google Shape;970;p54"/>
          <p:cNvSpPr/>
          <p:nvPr/>
        </p:nvSpPr>
        <p:spPr>
          <a:xfrm>
            <a:off x="1864414" y="64389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104" h="192" extrusionOk="0">
                <a:moveTo>
                  <a:pt x="1104" y="0"/>
                </a:moveTo>
                <a:lnTo>
                  <a:pt x="1104" y="192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71" name="Google Shape;971;p54"/>
          <p:cNvSpPr txBox="1"/>
          <p:nvPr/>
        </p:nvSpPr>
        <p:spPr>
          <a:xfrm>
            <a:off x="921574" y="6316663"/>
            <a:ext cx="33456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error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" name="Google Shape;972;p54"/>
          <p:cNvSpPr txBox="1"/>
          <p:nvPr/>
        </p:nvSpPr>
        <p:spPr>
          <a:xfrm>
            <a:off x="1447799" y="4114800"/>
            <a:ext cx="1224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logical</a:t>
            </a:r>
            <a:br>
              <a:rPr lang="en-US" sz="200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00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address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" name="Google Shape;973;p54"/>
          <p:cNvSpPr txBox="1"/>
          <p:nvPr/>
        </p:nvSpPr>
        <p:spPr>
          <a:xfrm>
            <a:off x="9483560" y="4123042"/>
            <a:ext cx="1358551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physical</a:t>
            </a:r>
            <a:br>
              <a:rPr lang="en-US" sz="20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0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address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5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979" name="Google Shape;979;p55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0" name="Google Shape;980;p55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1" name="Google Shape;981;p55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982" name="Google Shape;982;p55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3" name="Google Shape;983;p55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4" name="Google Shape;984;p55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985" name="Google Shape;985;p55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986" name="Google Shape;986;p55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987" name="Google Shape;987;p55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988" name="Google Shape;988;p55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989" name="Google Shape;989;p55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990" name="Google Shape;990;p55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cxnSp>
        <p:nvCxnSpPr>
          <p:cNvPr id="991" name="Google Shape;991;p55"/>
          <p:cNvCxnSpPr/>
          <p:nvPr/>
        </p:nvCxnSpPr>
        <p:spPr>
          <a:xfrm flipH="1">
            <a:off x="4857742" y="1348826"/>
            <a:ext cx="45665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992" name="Google Shape;992;p55"/>
          <p:cNvSpPr/>
          <p:nvPr/>
        </p:nvSpPr>
        <p:spPr>
          <a:xfrm>
            <a:off x="5317085" y="1113379"/>
            <a:ext cx="2094456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base register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" name="Google Shape;993;p55"/>
          <p:cNvSpPr/>
          <p:nvPr/>
        </p:nvSpPr>
        <p:spPr>
          <a:xfrm>
            <a:off x="7893551" y="1993139"/>
            <a:ext cx="2217857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P1 is running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4" name="Google Shape;994;p55"/>
          <p:cNvCxnSpPr/>
          <p:nvPr/>
        </p:nvCxnSpPr>
        <p:spPr>
          <a:xfrm>
            <a:off x="4962633" y="1348826"/>
            <a:ext cx="2685" cy="51792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triangle" w="med" len="med"/>
            <a:tailEnd type="triangle" w="med" len="med"/>
          </a:ln>
        </p:spPr>
      </p:cxnSp>
      <p:sp>
        <p:nvSpPr>
          <p:cNvPr id="995" name="Google Shape;995;p55"/>
          <p:cNvSpPr/>
          <p:nvPr/>
        </p:nvSpPr>
        <p:spPr>
          <a:xfrm>
            <a:off x="5317085" y="1631301"/>
            <a:ext cx="2576467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bounds register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6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1001" name="Google Shape;1001;p56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2" name="Google Shape;1002;p56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3" name="Google Shape;1003;p56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1004" name="Google Shape;1004;p56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5" name="Google Shape;1005;p56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6" name="Google Shape;1006;p56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1007" name="Google Shape;1007;p56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1008" name="Google Shape;1008;p56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1009" name="Google Shape;1009;p56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1010" name="Google Shape;1010;p56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1011" name="Google Shape;1011;p56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1012" name="Google Shape;1012;p56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sp>
        <p:nvSpPr>
          <p:cNvPr id="1013" name="Google Shape;1013;p56"/>
          <p:cNvSpPr/>
          <p:nvPr/>
        </p:nvSpPr>
        <p:spPr>
          <a:xfrm>
            <a:off x="7893551" y="1993139"/>
            <a:ext cx="2257613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P2 is running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4" name="Google Shape;1014;p56"/>
          <p:cNvCxnSpPr/>
          <p:nvPr/>
        </p:nvCxnSpPr>
        <p:spPr>
          <a:xfrm flipH="1">
            <a:off x="4857742" y="2956170"/>
            <a:ext cx="45665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15" name="Google Shape;1015;p56"/>
          <p:cNvSpPr/>
          <p:nvPr/>
        </p:nvSpPr>
        <p:spPr>
          <a:xfrm>
            <a:off x="5317085" y="2720723"/>
            <a:ext cx="2070978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base register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6" name="Google Shape;1016;p56"/>
          <p:cNvCxnSpPr/>
          <p:nvPr/>
        </p:nvCxnSpPr>
        <p:spPr>
          <a:xfrm>
            <a:off x="4951871" y="2956170"/>
            <a:ext cx="0" cy="51792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triangle" w="med" len="med"/>
            <a:tailEnd type="triangle" w="med" len="med"/>
          </a:ln>
        </p:spPr>
      </p:cxnSp>
      <p:sp>
        <p:nvSpPr>
          <p:cNvPr id="1017" name="Google Shape;1017;p56"/>
          <p:cNvSpPr/>
          <p:nvPr/>
        </p:nvSpPr>
        <p:spPr>
          <a:xfrm>
            <a:off x="5317085" y="3238644"/>
            <a:ext cx="2547586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bounds register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7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1023" name="Google Shape;1023;p57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4" name="Google Shape;1024;p57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5" name="Google Shape;1025;p57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1026" name="Google Shape;1026;p57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7" name="Google Shape;1027;p57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8" name="Google Shape;1028;p57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1029" name="Google Shape;1029;p57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1030" name="Google Shape;1030;p57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1031" name="Google Shape;1031;p57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1032" name="Google Shape;1032;p57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1033" name="Google Shape;1033;p57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1034" name="Google Shape;1034;p57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sp>
        <p:nvSpPr>
          <p:cNvPr id="1035" name="Google Shape;1035;p57"/>
          <p:cNvSpPr/>
          <p:nvPr/>
        </p:nvSpPr>
        <p:spPr>
          <a:xfrm>
            <a:off x="6046117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100, R1</a:t>
            </a:r>
            <a:endParaRPr/>
          </a:p>
        </p:txBody>
      </p:sp>
      <p:cxnSp>
        <p:nvCxnSpPr>
          <p:cNvPr id="1036" name="Google Shape;1036;p57"/>
          <p:cNvCxnSpPr/>
          <p:nvPr/>
        </p:nvCxnSpPr>
        <p:spPr>
          <a:xfrm rot="10800000" flipH="1">
            <a:off x="8130999" y="692864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37" name="Google Shape;1037;p57"/>
          <p:cNvCxnSpPr/>
          <p:nvPr/>
        </p:nvCxnSpPr>
        <p:spPr>
          <a:xfrm rot="10800000">
            <a:off x="6130363" y="976574"/>
            <a:ext cx="3820605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38" name="Google Shape;1038;p57"/>
          <p:cNvSpPr/>
          <p:nvPr/>
        </p:nvSpPr>
        <p:spPr>
          <a:xfrm>
            <a:off x="8189242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1124, R1</a:t>
            </a:r>
            <a:endParaRPr/>
          </a:p>
        </p:txBody>
      </p:sp>
      <p:sp>
        <p:nvSpPr>
          <p:cNvPr id="1039" name="Google Shape;1039;p57"/>
          <p:cNvSpPr/>
          <p:nvPr/>
        </p:nvSpPr>
        <p:spPr>
          <a:xfrm>
            <a:off x="6224710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040" name="Google Shape;1040;p57"/>
          <p:cNvSpPr/>
          <p:nvPr/>
        </p:nvSpPr>
        <p:spPr>
          <a:xfrm>
            <a:off x="8189242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041" name="Google Shape;1041;p57"/>
          <p:cNvSpPr/>
          <p:nvPr/>
        </p:nvSpPr>
        <p:spPr>
          <a:xfrm>
            <a:off x="6046117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100, R1</a:t>
            </a:r>
            <a:endParaRPr/>
          </a:p>
        </p:txBody>
      </p:sp>
      <p:sp>
        <p:nvSpPr>
          <p:cNvPr id="1042" name="Google Shape;1042;p57"/>
          <p:cNvSpPr/>
          <p:nvPr/>
        </p:nvSpPr>
        <p:spPr>
          <a:xfrm>
            <a:off x="8189242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4196, R1</a:t>
            </a:r>
            <a:endParaRPr/>
          </a:p>
        </p:txBody>
      </p:sp>
      <p:sp>
        <p:nvSpPr>
          <p:cNvPr id="1043" name="Google Shape;1043;p57"/>
          <p:cNvSpPr/>
          <p:nvPr/>
        </p:nvSpPr>
        <p:spPr>
          <a:xfrm>
            <a:off x="6046116" y="1703226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1000, R1</a:t>
            </a:r>
            <a:endParaRPr/>
          </a:p>
        </p:txBody>
      </p:sp>
      <p:sp>
        <p:nvSpPr>
          <p:cNvPr id="1044" name="Google Shape;1044;p57"/>
          <p:cNvSpPr/>
          <p:nvPr/>
        </p:nvSpPr>
        <p:spPr>
          <a:xfrm>
            <a:off x="8189242" y="1703226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5196, R1</a:t>
            </a:r>
            <a:endParaRPr/>
          </a:p>
        </p:txBody>
      </p:sp>
      <p:sp>
        <p:nvSpPr>
          <p:cNvPr id="1045" name="Google Shape;1045;p57"/>
          <p:cNvSpPr/>
          <p:nvPr/>
        </p:nvSpPr>
        <p:spPr>
          <a:xfrm>
            <a:off x="6046116" y="2060413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1000, R1</a:t>
            </a:r>
            <a:endParaRPr/>
          </a:p>
        </p:txBody>
      </p:sp>
      <p:sp>
        <p:nvSpPr>
          <p:cNvPr id="1046" name="Google Shape;1046;p57"/>
          <p:cNvSpPr/>
          <p:nvPr/>
        </p:nvSpPr>
        <p:spPr>
          <a:xfrm>
            <a:off x="8189242" y="206041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2024, R1</a:t>
            </a:r>
            <a:endParaRPr/>
          </a:p>
        </p:txBody>
      </p:sp>
      <p:sp>
        <p:nvSpPr>
          <p:cNvPr id="1047" name="Google Shape;1047;p57"/>
          <p:cNvSpPr/>
          <p:nvPr/>
        </p:nvSpPr>
        <p:spPr>
          <a:xfrm>
            <a:off x="5267776" y="3320481"/>
            <a:ext cx="2537749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Can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11DBE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P1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hurt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P2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" name="Google Shape;1048;p57"/>
          <p:cNvSpPr/>
          <p:nvPr/>
        </p:nvSpPr>
        <p:spPr>
          <a:xfrm>
            <a:off x="6046116" y="2417601"/>
            <a:ext cx="2022183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store </a:t>
            </a:r>
            <a:r>
              <a:rPr lang="en-US" sz="1828" dirty="0">
                <a:solidFill>
                  <a:srgbClr val="C00000"/>
                </a:solidFill>
                <a:latin typeface="Lustria"/>
                <a:ea typeface="Lustria"/>
                <a:cs typeface="Lustria"/>
                <a:sym typeface="Lustria"/>
              </a:rPr>
              <a:t>3072</a:t>
            </a:r>
            <a:r>
              <a:rPr lang="en-US" sz="1828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R1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8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1054" name="Google Shape;1054;p58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5" name="Google Shape;1055;p58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6" name="Google Shape;1056;p58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1057" name="Google Shape;1057;p58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8" name="Google Shape;1058;p58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9" name="Google Shape;1059;p58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1060" name="Google Shape;1060;p58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1061" name="Google Shape;1061;p58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1062" name="Google Shape;1062;p58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1063" name="Google Shape;1063;p58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1064" name="Google Shape;1064;p58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1065" name="Google Shape;1065;p58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sp>
        <p:nvSpPr>
          <p:cNvPr id="1066" name="Google Shape;1066;p58"/>
          <p:cNvSpPr/>
          <p:nvPr/>
        </p:nvSpPr>
        <p:spPr>
          <a:xfrm>
            <a:off x="6046117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100, R1</a:t>
            </a:r>
            <a:endParaRPr/>
          </a:p>
        </p:txBody>
      </p:sp>
      <p:cxnSp>
        <p:nvCxnSpPr>
          <p:cNvPr id="1067" name="Google Shape;1067;p58"/>
          <p:cNvCxnSpPr/>
          <p:nvPr/>
        </p:nvCxnSpPr>
        <p:spPr>
          <a:xfrm rot="10800000" flipH="1">
            <a:off x="8130999" y="692864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8" name="Google Shape;1068;p58"/>
          <p:cNvCxnSpPr/>
          <p:nvPr/>
        </p:nvCxnSpPr>
        <p:spPr>
          <a:xfrm rot="10800000">
            <a:off x="6130363" y="976574"/>
            <a:ext cx="3820605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69" name="Google Shape;1069;p58"/>
          <p:cNvSpPr/>
          <p:nvPr/>
        </p:nvSpPr>
        <p:spPr>
          <a:xfrm>
            <a:off x="8189242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1124, R1</a:t>
            </a:r>
            <a:endParaRPr/>
          </a:p>
        </p:txBody>
      </p:sp>
      <p:sp>
        <p:nvSpPr>
          <p:cNvPr id="1070" name="Google Shape;1070;p58"/>
          <p:cNvSpPr/>
          <p:nvPr/>
        </p:nvSpPr>
        <p:spPr>
          <a:xfrm>
            <a:off x="6224710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071" name="Google Shape;1071;p58"/>
          <p:cNvSpPr/>
          <p:nvPr/>
        </p:nvSpPr>
        <p:spPr>
          <a:xfrm>
            <a:off x="8189242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072" name="Google Shape;1072;p58"/>
          <p:cNvSpPr/>
          <p:nvPr/>
        </p:nvSpPr>
        <p:spPr>
          <a:xfrm>
            <a:off x="6046117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100, R1</a:t>
            </a:r>
            <a:endParaRPr/>
          </a:p>
        </p:txBody>
      </p:sp>
      <p:sp>
        <p:nvSpPr>
          <p:cNvPr id="1073" name="Google Shape;1073;p58"/>
          <p:cNvSpPr/>
          <p:nvPr/>
        </p:nvSpPr>
        <p:spPr>
          <a:xfrm>
            <a:off x="8189242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4196, R1</a:t>
            </a:r>
            <a:endParaRPr/>
          </a:p>
        </p:txBody>
      </p:sp>
      <p:sp>
        <p:nvSpPr>
          <p:cNvPr id="1074" name="Google Shape;1074;p58"/>
          <p:cNvSpPr/>
          <p:nvPr/>
        </p:nvSpPr>
        <p:spPr>
          <a:xfrm>
            <a:off x="6046116" y="1703226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1000, R1</a:t>
            </a:r>
            <a:endParaRPr/>
          </a:p>
        </p:txBody>
      </p:sp>
      <p:sp>
        <p:nvSpPr>
          <p:cNvPr id="1075" name="Google Shape;1075;p58"/>
          <p:cNvSpPr/>
          <p:nvPr/>
        </p:nvSpPr>
        <p:spPr>
          <a:xfrm>
            <a:off x="8189242" y="1703226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5196, R1</a:t>
            </a:r>
            <a:endParaRPr/>
          </a:p>
        </p:txBody>
      </p:sp>
      <p:sp>
        <p:nvSpPr>
          <p:cNvPr id="1076" name="Google Shape;1076;p58"/>
          <p:cNvSpPr/>
          <p:nvPr/>
        </p:nvSpPr>
        <p:spPr>
          <a:xfrm>
            <a:off x="6046116" y="2060413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1000, R1</a:t>
            </a:r>
            <a:endParaRPr/>
          </a:p>
        </p:txBody>
      </p:sp>
      <p:sp>
        <p:nvSpPr>
          <p:cNvPr id="1077" name="Google Shape;1077;p58"/>
          <p:cNvSpPr/>
          <p:nvPr/>
        </p:nvSpPr>
        <p:spPr>
          <a:xfrm>
            <a:off x="8189242" y="206041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2024, R1</a:t>
            </a:r>
            <a:endParaRPr/>
          </a:p>
        </p:txBody>
      </p:sp>
      <p:sp>
        <p:nvSpPr>
          <p:cNvPr id="1078" name="Google Shape;1078;p58"/>
          <p:cNvSpPr/>
          <p:nvPr/>
        </p:nvSpPr>
        <p:spPr>
          <a:xfrm>
            <a:off x="5267776" y="3320481"/>
            <a:ext cx="2679575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Can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11DBE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P1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hurt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P2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Google Shape;1079;p58"/>
          <p:cNvSpPr/>
          <p:nvPr/>
        </p:nvSpPr>
        <p:spPr>
          <a:xfrm>
            <a:off x="6046116" y="2417601"/>
            <a:ext cx="2022183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store 3072, R1</a:t>
            </a:r>
            <a:endParaRPr/>
          </a:p>
        </p:txBody>
      </p:sp>
      <p:sp>
        <p:nvSpPr>
          <p:cNvPr id="1080" name="Google Shape;1080;p58"/>
          <p:cNvSpPr/>
          <p:nvPr/>
        </p:nvSpPr>
        <p:spPr>
          <a:xfrm>
            <a:off x="8251749" y="239974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OS!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81" name="Google Shape;1081;p58"/>
          <p:cNvSpPr txBox="1"/>
          <p:nvPr/>
        </p:nvSpPr>
        <p:spPr>
          <a:xfrm>
            <a:off x="10046418" y="2409650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3072 &gt; 1024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9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1087" name="Google Shape;1087;p59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88" name="Google Shape;1088;p59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89" name="Google Shape;1089;p59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1090" name="Google Shape;1090;p59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91" name="Google Shape;1091;p59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92" name="Google Shape;1092;p59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1093" name="Google Shape;1093;p59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1094" name="Google Shape;1094;p59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1095" name="Google Shape;1095;p59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1096" name="Google Shape;1096;p59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1097" name="Google Shape;1097;p59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1098" name="Google Shape;1098;p59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sp>
        <p:nvSpPr>
          <p:cNvPr id="1099" name="Google Shape;1099;p59"/>
          <p:cNvSpPr/>
          <p:nvPr/>
        </p:nvSpPr>
        <p:spPr>
          <a:xfrm>
            <a:off x="6046117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100, R1</a:t>
            </a:r>
            <a:endParaRPr/>
          </a:p>
        </p:txBody>
      </p:sp>
      <p:cxnSp>
        <p:nvCxnSpPr>
          <p:cNvPr id="1100" name="Google Shape;1100;p59"/>
          <p:cNvCxnSpPr/>
          <p:nvPr/>
        </p:nvCxnSpPr>
        <p:spPr>
          <a:xfrm rot="10800000" flipH="1">
            <a:off x="8130999" y="692864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01" name="Google Shape;1101;p59"/>
          <p:cNvCxnSpPr/>
          <p:nvPr/>
        </p:nvCxnSpPr>
        <p:spPr>
          <a:xfrm rot="10800000">
            <a:off x="6130363" y="976574"/>
            <a:ext cx="3820605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02" name="Google Shape;1102;p59"/>
          <p:cNvSpPr/>
          <p:nvPr/>
        </p:nvSpPr>
        <p:spPr>
          <a:xfrm>
            <a:off x="8189242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1124, R1</a:t>
            </a:r>
            <a:endParaRPr/>
          </a:p>
        </p:txBody>
      </p:sp>
      <p:sp>
        <p:nvSpPr>
          <p:cNvPr id="1103" name="Google Shape;1103;p59"/>
          <p:cNvSpPr/>
          <p:nvPr/>
        </p:nvSpPr>
        <p:spPr>
          <a:xfrm>
            <a:off x="6224710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104" name="Google Shape;1104;p59"/>
          <p:cNvSpPr/>
          <p:nvPr/>
        </p:nvSpPr>
        <p:spPr>
          <a:xfrm>
            <a:off x="8189242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105" name="Google Shape;1105;p59"/>
          <p:cNvSpPr/>
          <p:nvPr/>
        </p:nvSpPr>
        <p:spPr>
          <a:xfrm>
            <a:off x="6046117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100, R1</a:t>
            </a:r>
            <a:endParaRPr/>
          </a:p>
        </p:txBody>
      </p:sp>
      <p:sp>
        <p:nvSpPr>
          <p:cNvPr id="1106" name="Google Shape;1106;p59"/>
          <p:cNvSpPr/>
          <p:nvPr/>
        </p:nvSpPr>
        <p:spPr>
          <a:xfrm>
            <a:off x="8189242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4196, R1</a:t>
            </a:r>
            <a:endParaRPr/>
          </a:p>
        </p:txBody>
      </p:sp>
      <p:sp>
        <p:nvSpPr>
          <p:cNvPr id="1107" name="Google Shape;1107;p59"/>
          <p:cNvSpPr/>
          <p:nvPr/>
        </p:nvSpPr>
        <p:spPr>
          <a:xfrm>
            <a:off x="6046116" y="1703226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1000, R1</a:t>
            </a:r>
            <a:endParaRPr/>
          </a:p>
        </p:txBody>
      </p:sp>
      <p:sp>
        <p:nvSpPr>
          <p:cNvPr id="1108" name="Google Shape;1108;p59"/>
          <p:cNvSpPr/>
          <p:nvPr/>
        </p:nvSpPr>
        <p:spPr>
          <a:xfrm>
            <a:off x="8189242" y="1703226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5196, R1</a:t>
            </a:r>
            <a:endParaRPr/>
          </a:p>
        </p:txBody>
      </p:sp>
      <p:sp>
        <p:nvSpPr>
          <p:cNvPr id="1109" name="Google Shape;1109;p59"/>
          <p:cNvSpPr/>
          <p:nvPr/>
        </p:nvSpPr>
        <p:spPr>
          <a:xfrm>
            <a:off x="6046116" y="2060413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1000, R1</a:t>
            </a:r>
            <a:endParaRPr/>
          </a:p>
        </p:txBody>
      </p:sp>
      <p:sp>
        <p:nvSpPr>
          <p:cNvPr id="1110" name="Google Shape;1110;p59"/>
          <p:cNvSpPr/>
          <p:nvPr/>
        </p:nvSpPr>
        <p:spPr>
          <a:xfrm>
            <a:off x="8189242" y="206041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2024, R1</a:t>
            </a:r>
            <a:endParaRPr/>
          </a:p>
        </p:txBody>
      </p:sp>
      <p:sp>
        <p:nvSpPr>
          <p:cNvPr id="1111" name="Google Shape;1111;p59"/>
          <p:cNvSpPr/>
          <p:nvPr/>
        </p:nvSpPr>
        <p:spPr>
          <a:xfrm>
            <a:off x="5267776" y="3320481"/>
            <a:ext cx="2564255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Can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11DBE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P1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hurt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P2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2" name="Google Shape;1112;p59"/>
          <p:cNvSpPr/>
          <p:nvPr/>
        </p:nvSpPr>
        <p:spPr>
          <a:xfrm>
            <a:off x="6046116" y="2417601"/>
            <a:ext cx="2022183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store 3072, R1</a:t>
            </a:r>
            <a:endParaRPr/>
          </a:p>
        </p:txBody>
      </p:sp>
      <p:sp>
        <p:nvSpPr>
          <p:cNvPr id="1113" name="Google Shape;1113;p59"/>
          <p:cNvSpPr/>
          <p:nvPr/>
        </p:nvSpPr>
        <p:spPr>
          <a:xfrm>
            <a:off x="8251749" y="239974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OS!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1114" name="Google Shape;111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279" y="1336557"/>
            <a:ext cx="669763" cy="53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0"/>
          <p:cNvSpPr txBox="1">
            <a:spLocks noGrp="1"/>
          </p:cNvSpPr>
          <p:nvPr>
            <p:ph type="body" idx="1"/>
          </p:nvPr>
        </p:nvSpPr>
        <p:spPr>
          <a:xfrm>
            <a:off x="838199" y="1828801"/>
            <a:ext cx="10312403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>
                <a:solidFill>
                  <a:srgbClr val="C00000"/>
                </a:solidFill>
              </a:rPr>
              <a:t>Context-switch</a:t>
            </a:r>
            <a:endParaRPr dirty="0">
              <a:solidFill>
                <a:srgbClr val="C00000"/>
              </a:solidFill>
            </a:endParaRPr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Add base and bounds registers to Process Control Block</a:t>
            </a:r>
            <a:endParaRPr dirty="0">
              <a:solidFill>
                <a:srgbClr val="C00000"/>
              </a:solidFill>
            </a:endParaRPr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Steps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Change to privileged mode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Save base and bounds registers of old process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Load base and bounds registers of new process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Change to user mode and jump to new process</a:t>
            </a:r>
            <a:endParaRPr dirty="0"/>
          </a:p>
          <a:p>
            <a:pPr marL="860381" lvl="2" indent="-168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>
                <a:solidFill>
                  <a:srgbClr val="C00000"/>
                </a:solidFill>
              </a:rPr>
              <a:t>Protection requirements</a:t>
            </a:r>
            <a:endParaRPr dirty="0">
              <a:solidFill>
                <a:srgbClr val="C00000"/>
              </a:solidFill>
            </a:endParaRPr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User process cannot change base and bounds registers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User process cannot change to privileged mode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8ED2FC-8619-8524-9C39-585F4A9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Processes: Base &amp; Bounds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89A72-D1E9-C80A-EBA0-9F2A3625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30" y="4541548"/>
            <a:ext cx="6215270" cy="2316452"/>
          </a:xfrm>
          <a:prstGeom prst="rect">
            <a:avLst/>
          </a:prstGeom>
        </p:spPr>
      </p:pic>
      <p:sp>
        <p:nvSpPr>
          <p:cNvPr id="1125" name="Google Shape;1125;p61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and Bounds Advantages</a:t>
            </a:r>
            <a:endParaRPr/>
          </a:p>
        </p:txBody>
      </p:sp>
      <p:sp>
        <p:nvSpPr>
          <p:cNvPr id="1126" name="Google Shape;1126;p61"/>
          <p:cNvSpPr txBox="1">
            <a:spLocks noGrp="1"/>
          </p:cNvSpPr>
          <p:nvPr>
            <p:ph type="body" idx="1"/>
          </p:nvPr>
        </p:nvSpPr>
        <p:spPr>
          <a:xfrm>
            <a:off x="89648" y="1506073"/>
            <a:ext cx="11716870" cy="50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20" indent="-295260">
              <a:spcBef>
                <a:spcPts val="600"/>
              </a:spcBef>
              <a:buSzPts val="2800"/>
            </a:pPr>
            <a:r>
              <a:rPr lang="en-US" sz="3200" dirty="0"/>
              <a:t>Provides protection (both read and write) across address spaces</a:t>
            </a:r>
            <a:endParaRPr dirty="0"/>
          </a:p>
          <a:p>
            <a:pPr marL="120620" indent="-295260">
              <a:spcBef>
                <a:spcPts val="600"/>
              </a:spcBef>
              <a:buSzPts val="2800"/>
            </a:pPr>
            <a:r>
              <a:rPr lang="en-US" sz="3200" dirty="0"/>
              <a:t>Supports dynamic relocation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2800" dirty="0"/>
              <a:t>Can place process initially at locations different from assumed in the program code</a:t>
            </a:r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2800" dirty="0"/>
              <a:t>Also, move address spaces later if needed</a:t>
            </a:r>
            <a:endParaRPr sz="2400" dirty="0"/>
          </a:p>
          <a:p>
            <a:pPr marL="120620" indent="-295260">
              <a:spcBef>
                <a:spcPts val="600"/>
              </a:spcBef>
              <a:buSzPts val="2800"/>
            </a:pPr>
            <a:r>
              <a:rPr lang="en-US" sz="3200" dirty="0"/>
              <a:t>Simple, inexpensive implementation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2800" dirty="0"/>
              <a:t>Few registers, little logic in MMU</a:t>
            </a:r>
            <a:endParaRPr dirty="0"/>
          </a:p>
          <a:p>
            <a:pPr marL="120620" indent="-295260">
              <a:spcBef>
                <a:spcPts val="600"/>
              </a:spcBef>
              <a:buSzPts val="2800"/>
            </a:pPr>
            <a:r>
              <a:rPr lang="en-US" sz="3200" dirty="0"/>
              <a:t>Fast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2800" dirty="0"/>
              <a:t>Add and compare in parallel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115823" y="1518666"/>
            <a:ext cx="9401175" cy="5293360"/>
            <a:chOff x="115823" y="1518666"/>
            <a:chExt cx="9401175" cy="52933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3" y="1518666"/>
              <a:ext cx="4130039" cy="9265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35" y="2117597"/>
              <a:ext cx="603503" cy="7863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101595"/>
              <a:ext cx="6912863" cy="8138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2638044"/>
              <a:ext cx="519683" cy="6751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940" y="2622803"/>
              <a:ext cx="7569707" cy="6995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3080003"/>
              <a:ext cx="519683" cy="6751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940" y="3064764"/>
              <a:ext cx="5685281" cy="6995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563" y="3537966"/>
              <a:ext cx="436625" cy="5654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0170" y="3525774"/>
              <a:ext cx="4363211" cy="586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3902964"/>
              <a:ext cx="519683" cy="6751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3940" y="3887724"/>
              <a:ext cx="3354323" cy="699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3068" y="3887724"/>
              <a:ext cx="1110233" cy="6995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1926" y="3887723"/>
              <a:ext cx="2853689" cy="699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35" y="4327397"/>
              <a:ext cx="603503" cy="7863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947" y="4311395"/>
              <a:ext cx="5061965" cy="8138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4847844"/>
              <a:ext cx="519683" cy="6751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3940" y="4832603"/>
              <a:ext cx="8472677" cy="6995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823" y="5414771"/>
              <a:ext cx="4456937" cy="9265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11930" y="5414771"/>
              <a:ext cx="3108197" cy="9265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59295" y="5414771"/>
              <a:ext cx="2897123" cy="9265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35" y="6013703"/>
              <a:ext cx="603503" cy="7863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6947" y="5997702"/>
              <a:ext cx="5799582" cy="81381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83540" y="1560299"/>
            <a:ext cx="11565847" cy="503727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3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operating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61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Privileged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(protected,</a:t>
            </a:r>
            <a:r>
              <a:rPr sz="280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kernel)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mode:</a:t>
            </a:r>
            <a:r>
              <a:rPr sz="28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runs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2490" lvl="1" indent="-282575">
              <a:lnSpc>
                <a:spcPct val="100000"/>
              </a:lnSpc>
              <a:spcBef>
                <a:spcPts val="615"/>
              </a:spcBef>
              <a:buFont typeface="Calisto MT"/>
              <a:buChar char="•"/>
              <a:tabLst>
                <a:tab pos="87249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enter OS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(trap,</a:t>
            </a:r>
            <a:r>
              <a:rPr sz="2400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calls,</a:t>
            </a:r>
            <a:r>
              <a:rPr sz="2400" spc="-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interrupts,</a:t>
            </a:r>
            <a:r>
              <a:rPr sz="2400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exceptions)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2490" lvl="1" indent="-282575">
              <a:lnSpc>
                <a:spcPct val="100000"/>
              </a:lnSpc>
              <a:spcBef>
                <a:spcPts val="600"/>
              </a:spcBef>
              <a:buFont typeface="Calisto MT"/>
              <a:buChar char="•"/>
              <a:tabLst>
                <a:tab pos="87249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executed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065" lvl="2" indent="-282575">
              <a:lnSpc>
                <a:spcPct val="100000"/>
              </a:lnSpc>
              <a:spcBef>
                <a:spcPts val="615"/>
              </a:spcBef>
              <a:buClr>
                <a:srgbClr val="858585"/>
              </a:buClr>
              <a:buFont typeface="Calisto MT"/>
              <a:buChar char="•"/>
              <a:tabLst>
                <a:tab pos="115506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2490" lvl="1" indent="-282575">
              <a:lnSpc>
                <a:spcPct val="100000"/>
              </a:lnSpc>
              <a:spcBef>
                <a:spcPts val="585"/>
              </a:spcBef>
              <a:buFont typeface="Calisto MT"/>
              <a:buChar char="•"/>
              <a:tabLst>
                <a:tab pos="872490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58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mode:</a:t>
            </a:r>
            <a:r>
              <a:rPr sz="28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2490" lvl="1" indent="-282575">
              <a:lnSpc>
                <a:spcPct val="100000"/>
              </a:lnSpc>
              <a:spcBef>
                <a:spcPts val="615"/>
              </a:spcBef>
              <a:buFont typeface="Calisto MT"/>
              <a:buChar char="•"/>
              <a:tabLst>
                <a:tab pos="872490" algn="l"/>
              </a:tabLst>
            </a:pP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m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inimal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3200" b="1" spc="-7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61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base:</a:t>
            </a:r>
            <a:r>
              <a:rPr sz="28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94DFFE-EABE-AB3B-FCBE-47611B3C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0461" cy="1325563"/>
          </a:xfrm>
        </p:spPr>
        <p:txBody>
          <a:bodyPr/>
          <a:lstStyle/>
          <a:p>
            <a:r>
              <a:rPr lang="en-US" dirty="0"/>
              <a:t>Hardware support for Dynamic Relocation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2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and Bounds DISADVANTAGES</a:t>
            </a:r>
            <a:endParaRPr/>
          </a:p>
        </p:txBody>
      </p:sp>
      <p:sp>
        <p:nvSpPr>
          <p:cNvPr id="1156" name="Google Shape;1156;p62"/>
          <p:cNvSpPr txBox="1">
            <a:spLocks noGrp="1"/>
          </p:cNvSpPr>
          <p:nvPr>
            <p:ph type="body" idx="1"/>
          </p:nvPr>
        </p:nvSpPr>
        <p:spPr>
          <a:xfrm>
            <a:off x="251012" y="1667437"/>
            <a:ext cx="10899590" cy="50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20" indent="-295260">
              <a:spcBef>
                <a:spcPts val="600"/>
              </a:spcBef>
              <a:buSzPts val="2400"/>
            </a:pPr>
            <a:r>
              <a:rPr lang="en-US" dirty="0">
                <a:solidFill>
                  <a:schemeClr val="dk1"/>
                </a:solidFill>
              </a:rPr>
              <a:t>Each process must be allocated contiguously in physical memory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</a:rPr>
              <a:t>Must allocate memory that may not be used by process</a:t>
            </a:r>
            <a:endParaRPr dirty="0"/>
          </a:p>
          <a:p>
            <a:pPr marL="577821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120620" indent="-295260">
              <a:spcBef>
                <a:spcPts val="600"/>
              </a:spcBef>
              <a:buSzPts val="2400"/>
            </a:pPr>
            <a:r>
              <a:rPr lang="en-US" dirty="0">
                <a:solidFill>
                  <a:schemeClr val="dk1"/>
                </a:solidFill>
              </a:rPr>
              <a:t>No partial sharing: Cannot share limited parts of address space</a:t>
            </a:r>
            <a:endParaRPr dirty="0"/>
          </a:p>
          <a:p>
            <a:pPr marL="577820" lvl="1" indent="-168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577820" lvl="1" indent="-168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860381" lvl="2" indent="-168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57" name="Google Shape;1157;p62"/>
          <p:cNvSpPr/>
          <p:nvPr/>
        </p:nvSpPr>
        <p:spPr>
          <a:xfrm>
            <a:off x="9409950" y="3411066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58" name="Google Shape;1158;p62"/>
          <p:cNvSpPr/>
          <p:nvPr/>
        </p:nvSpPr>
        <p:spPr>
          <a:xfrm>
            <a:off x="9054350" y="3730154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59" name="Google Shape;1159;p62"/>
          <p:cNvSpPr/>
          <p:nvPr/>
        </p:nvSpPr>
        <p:spPr>
          <a:xfrm>
            <a:off x="9054350" y="5901854"/>
            <a:ext cx="2209800" cy="762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Stack</a:t>
            </a:r>
            <a:endParaRPr/>
          </a:p>
        </p:txBody>
      </p:sp>
      <p:sp>
        <p:nvSpPr>
          <p:cNvPr id="1160" name="Google Shape;1160;p62"/>
          <p:cNvSpPr/>
          <p:nvPr/>
        </p:nvSpPr>
        <p:spPr>
          <a:xfrm>
            <a:off x="9054350" y="3767131"/>
            <a:ext cx="2209800" cy="53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Code</a:t>
            </a:r>
            <a:endParaRPr/>
          </a:p>
        </p:txBody>
      </p:sp>
      <p:sp>
        <p:nvSpPr>
          <p:cNvPr id="1161" name="Google Shape;1161;p62"/>
          <p:cNvSpPr/>
          <p:nvPr/>
        </p:nvSpPr>
        <p:spPr>
          <a:xfrm>
            <a:off x="9054350" y="4325465"/>
            <a:ext cx="2209800" cy="63892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Heap</a:t>
            </a:r>
            <a:endParaRPr/>
          </a:p>
        </p:txBody>
      </p:sp>
      <p:cxnSp>
        <p:nvCxnSpPr>
          <p:cNvPr id="1162" name="Google Shape;1162;p62"/>
          <p:cNvCxnSpPr/>
          <p:nvPr/>
        </p:nvCxnSpPr>
        <p:spPr>
          <a:xfrm>
            <a:off x="10141320" y="4962892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3" name="Google Shape;1163;p62"/>
          <p:cNvCxnSpPr/>
          <p:nvPr/>
        </p:nvCxnSpPr>
        <p:spPr>
          <a:xfrm>
            <a:off x="10150285" y="5554191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64" name="Google Shape;1164;p62"/>
          <p:cNvSpPr txBox="1"/>
          <p:nvPr/>
        </p:nvSpPr>
        <p:spPr>
          <a:xfrm>
            <a:off x="11385178" y="36038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165" name="Google Shape;1165;p62"/>
          <p:cNvSpPr txBox="1"/>
          <p:nvPr/>
        </p:nvSpPr>
        <p:spPr>
          <a:xfrm>
            <a:off x="11349320" y="6508374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en-US" sz="1800" baseline="30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3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5) </a:t>
            </a:r>
            <a:r>
              <a:rPr lang="en-US" sz="5400" dirty="0">
                <a:solidFill>
                  <a:srgbClr val="C00000"/>
                </a:solidFill>
              </a:rPr>
              <a:t>Segmentation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171" name="Google Shape;1171;p63"/>
          <p:cNvSpPr txBox="1">
            <a:spLocks noGrp="1"/>
          </p:cNvSpPr>
          <p:nvPr>
            <p:ph type="body" idx="1"/>
          </p:nvPr>
        </p:nvSpPr>
        <p:spPr>
          <a:xfrm>
            <a:off x="304801" y="1828801"/>
            <a:ext cx="10845802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>
                <a:solidFill>
                  <a:srgbClr val="C00000"/>
                </a:solidFill>
              </a:rPr>
              <a:t>Divide address space into logical segments</a:t>
            </a:r>
            <a:endParaRPr dirty="0">
              <a:solidFill>
                <a:srgbClr val="C00000"/>
              </a:solidFill>
            </a:endParaRPr>
          </a:p>
          <a:p>
            <a:pPr marL="120620" indent="-295260">
              <a:spcBef>
                <a:spcPts val="600"/>
              </a:spcBef>
              <a:buSzPts val="2200"/>
            </a:pPr>
            <a:r>
              <a:rPr lang="en-US" dirty="0"/>
              <a:t>Each segment corresponds to logical entity in address space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code, stack, heap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Each segment can independently:</a:t>
            </a:r>
            <a:endParaRPr dirty="0"/>
          </a:p>
          <a:p>
            <a:pPr marL="120620" indent="-295260">
              <a:spcBef>
                <a:spcPts val="600"/>
              </a:spcBef>
              <a:buSzPts val="2200"/>
            </a:pPr>
            <a:r>
              <a:rPr lang="en-US" dirty="0"/>
              <a:t>be placed separately in physical memory</a:t>
            </a:r>
            <a:endParaRPr dirty="0"/>
          </a:p>
          <a:p>
            <a:pPr marL="120620" indent="-295260">
              <a:spcBef>
                <a:spcPts val="600"/>
              </a:spcBef>
              <a:buSzPts val="2200"/>
            </a:pPr>
            <a:r>
              <a:rPr lang="en-US" dirty="0"/>
              <a:t>grow and shrink</a:t>
            </a:r>
            <a:endParaRPr dirty="0"/>
          </a:p>
          <a:p>
            <a:pPr marL="120620" indent="-295260">
              <a:spcBef>
                <a:spcPts val="600"/>
              </a:spcBef>
              <a:buSzPts val="2200"/>
            </a:pPr>
            <a:r>
              <a:rPr lang="en-US" dirty="0"/>
              <a:t>be protected (separate read/write/execute bits)</a:t>
            </a:r>
            <a:endParaRPr dirty="0"/>
          </a:p>
        </p:txBody>
      </p:sp>
      <p:sp>
        <p:nvSpPr>
          <p:cNvPr id="1172" name="Google Shape;1172;p63"/>
          <p:cNvSpPr/>
          <p:nvPr/>
        </p:nvSpPr>
        <p:spPr>
          <a:xfrm>
            <a:off x="9409950" y="3411066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73" name="Google Shape;1173;p63"/>
          <p:cNvSpPr/>
          <p:nvPr/>
        </p:nvSpPr>
        <p:spPr>
          <a:xfrm>
            <a:off x="9054350" y="3730154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74" name="Google Shape;1174;p63"/>
          <p:cNvSpPr/>
          <p:nvPr/>
        </p:nvSpPr>
        <p:spPr>
          <a:xfrm>
            <a:off x="9054350" y="5901854"/>
            <a:ext cx="2209800" cy="762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Stack</a:t>
            </a:r>
            <a:endParaRPr/>
          </a:p>
        </p:txBody>
      </p:sp>
      <p:sp>
        <p:nvSpPr>
          <p:cNvPr id="1175" name="Google Shape;1175;p63"/>
          <p:cNvSpPr/>
          <p:nvPr/>
        </p:nvSpPr>
        <p:spPr>
          <a:xfrm>
            <a:off x="9054350" y="3767131"/>
            <a:ext cx="2209800" cy="53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Code</a:t>
            </a:r>
            <a:endParaRPr/>
          </a:p>
        </p:txBody>
      </p:sp>
      <p:sp>
        <p:nvSpPr>
          <p:cNvPr id="1176" name="Google Shape;1176;p63"/>
          <p:cNvSpPr/>
          <p:nvPr/>
        </p:nvSpPr>
        <p:spPr>
          <a:xfrm>
            <a:off x="9054350" y="4325465"/>
            <a:ext cx="2209800" cy="63892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Heap</a:t>
            </a:r>
            <a:endParaRPr/>
          </a:p>
        </p:txBody>
      </p:sp>
      <p:cxnSp>
        <p:nvCxnSpPr>
          <p:cNvPr id="1177" name="Google Shape;1177;p63"/>
          <p:cNvCxnSpPr/>
          <p:nvPr/>
        </p:nvCxnSpPr>
        <p:spPr>
          <a:xfrm>
            <a:off x="10141320" y="4962892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8" name="Google Shape;1178;p63"/>
          <p:cNvCxnSpPr/>
          <p:nvPr/>
        </p:nvCxnSpPr>
        <p:spPr>
          <a:xfrm>
            <a:off x="10150285" y="5554191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79" name="Google Shape;1179;p63"/>
          <p:cNvSpPr txBox="1"/>
          <p:nvPr/>
        </p:nvSpPr>
        <p:spPr>
          <a:xfrm>
            <a:off x="11385178" y="36038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180" name="Google Shape;1180;p63"/>
          <p:cNvSpPr txBox="1"/>
          <p:nvPr/>
        </p:nvSpPr>
        <p:spPr>
          <a:xfrm>
            <a:off x="11349320" y="6508374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en-US" sz="1800" baseline="30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4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Segmented Addressing</a:t>
            </a:r>
            <a:endParaRPr/>
          </a:p>
        </p:txBody>
      </p:sp>
      <p:sp>
        <p:nvSpPr>
          <p:cNvPr id="1186" name="Google Shape;1186;p64"/>
          <p:cNvSpPr txBox="1">
            <a:spLocks noGrp="1"/>
          </p:cNvSpPr>
          <p:nvPr>
            <p:ph type="body" idx="1"/>
          </p:nvPr>
        </p:nvSpPr>
        <p:spPr>
          <a:xfrm>
            <a:off x="304800" y="1739153"/>
            <a:ext cx="10845802" cy="438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Process now specifies segment and offset within segment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How does process designate a particular segment?</a:t>
            </a:r>
            <a:endParaRPr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>
                <a:solidFill>
                  <a:srgbClr val="C00000"/>
                </a:solidFill>
              </a:rPr>
              <a:t>Use part of logical (virtual) address</a:t>
            </a:r>
            <a:endParaRPr dirty="0">
              <a:solidFill>
                <a:srgbClr val="C00000"/>
              </a:solidFill>
            </a:endParaRPr>
          </a:p>
          <a:p>
            <a:pPr marL="860381" lvl="2" indent="-28256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dirty="0"/>
              <a:t>High-order bits of logical address select segment</a:t>
            </a:r>
            <a:endParaRPr dirty="0"/>
          </a:p>
          <a:p>
            <a:pPr marL="860381" lvl="2" indent="-28256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dirty="0"/>
              <a:t>Low-order bits of logical address select offset within segment</a:t>
            </a:r>
            <a:endParaRPr dirty="0"/>
          </a:p>
          <a:p>
            <a:pPr marL="577821" lvl="2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What if small address space, not enough bits?</a:t>
            </a:r>
            <a:endParaRPr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Implicitly by type of memory reference</a:t>
            </a:r>
            <a:endParaRPr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Special registers</a:t>
            </a:r>
            <a:endParaRPr dirty="0"/>
          </a:p>
          <a:p>
            <a:pPr marL="860381" lvl="2" indent="-15556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282560" lvl="0" indent="-13016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5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 Implementation</a:t>
            </a:r>
            <a:endParaRPr/>
          </a:p>
        </p:txBody>
      </p:sp>
      <p:graphicFrame>
        <p:nvGraphicFramePr>
          <p:cNvPr id="1193" name="Google Shape;1193;p65"/>
          <p:cNvGraphicFramePr/>
          <p:nvPr>
            <p:extLst>
              <p:ext uri="{D42A27DB-BD31-4B8C-83A1-F6EECF244321}">
                <p14:modId xmlns:p14="http://schemas.microsoft.com/office/powerpoint/2010/main" val="1338897456"/>
              </p:ext>
            </p:extLst>
          </p:nvPr>
        </p:nvGraphicFramePr>
        <p:xfrm>
          <a:off x="2667000" y="2667000"/>
          <a:ext cx="6096000" cy="2286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Segment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Bounds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 W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0x2000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0x6ff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0x4ff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0x3000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4" name="Google Shape;1194;p65"/>
          <p:cNvSpPr/>
          <p:nvPr/>
        </p:nvSpPr>
        <p:spPr>
          <a:xfrm>
            <a:off x="340659" y="1461245"/>
            <a:ext cx="1173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MMU contains Segment Table (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per process</a:t>
            </a: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ts val="2000"/>
              <a:buFont typeface="Times"/>
              <a:buChar char="•"/>
            </a:pPr>
            <a:r>
              <a:rPr lang="en-US" sz="2000" b="0" i="0" u="none" strike="noStrike" cap="none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Each segment has own base and bounds, protection bits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ts val="2000"/>
              <a:buFont typeface="Times"/>
              <a:buChar char="•"/>
            </a:pPr>
            <a:r>
              <a:rPr lang="en-US" sz="2000" b="0" i="0" u="none" strike="noStrike" cap="none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Example: 14-bit logical address, 4 segments; how many bits for segment? How many bits for offset?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"/>
              <a:buNone/>
            </a:pPr>
            <a:endParaRPr sz="2000" b="0" i="0" u="none" strike="noStrike" cap="none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marL="74295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"/>
              <a:buNone/>
            </a:pPr>
            <a:endParaRPr sz="2000" b="0" i="0" u="none" strike="noStrike" cap="none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1195" name="Google Shape;1195;p65"/>
          <p:cNvSpPr/>
          <p:nvPr/>
        </p:nvSpPr>
        <p:spPr>
          <a:xfrm>
            <a:off x="9054858" y="3100569"/>
            <a:ext cx="2832342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remember: </a:t>
            </a:r>
            <a:b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1 hex digit-&gt;4 bits</a:t>
            </a:r>
            <a:endParaRPr sz="2400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5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 Implementation</a:t>
            </a:r>
            <a:endParaRPr/>
          </a:p>
        </p:txBody>
      </p:sp>
      <p:graphicFrame>
        <p:nvGraphicFramePr>
          <p:cNvPr id="1193" name="Google Shape;1193;p65"/>
          <p:cNvGraphicFramePr/>
          <p:nvPr/>
        </p:nvGraphicFramePr>
        <p:xfrm>
          <a:off x="2667000" y="2667000"/>
          <a:ext cx="6096000" cy="2286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Segment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Bounds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 W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0x2000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0x6ff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0x4ff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0x3000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4" name="Google Shape;1194;p65"/>
          <p:cNvSpPr/>
          <p:nvPr/>
        </p:nvSpPr>
        <p:spPr>
          <a:xfrm>
            <a:off x="340659" y="1461245"/>
            <a:ext cx="1173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MMU contains Segment Table (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per process</a:t>
            </a: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ts val="2000"/>
              <a:buFont typeface="Times"/>
              <a:buChar char="•"/>
            </a:pPr>
            <a:r>
              <a:rPr lang="en-US" sz="2000" b="0" i="0" u="none" strike="noStrike" cap="none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Each segment has own base and bounds, protection bits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ts val="2000"/>
              <a:buFont typeface="Times"/>
              <a:buChar char="•"/>
            </a:pPr>
            <a:r>
              <a:rPr lang="en-US" sz="2000" b="0" i="0" u="none" strike="noStrike" cap="none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Example: 14-bit logical address, 4 segments; how many bits for segment? How many bits for offset?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"/>
              <a:buNone/>
            </a:pPr>
            <a:endParaRPr sz="2000" b="0" i="0" u="none" strike="noStrike" cap="none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marL="74295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"/>
              <a:buNone/>
            </a:pPr>
            <a:endParaRPr sz="2000" b="0" i="0" u="none" strike="noStrike" cap="none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1195" name="Google Shape;1195;p65"/>
          <p:cNvSpPr/>
          <p:nvPr/>
        </p:nvSpPr>
        <p:spPr>
          <a:xfrm>
            <a:off x="9054858" y="3100569"/>
            <a:ext cx="2832342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remember: </a:t>
            </a:r>
            <a:b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1 hex digit-&gt;4 bits</a:t>
            </a:r>
            <a:endParaRPr sz="2400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2" name="Google Shape;1204;p66">
            <a:extLst>
              <a:ext uri="{FF2B5EF4-FFF2-40B4-BE49-F238E27FC236}">
                <a16:creationId xmlns:a16="http://schemas.microsoft.com/office/drawing/2014/main" id="{43226C51-578E-D82D-52E9-A30A62461F3B}"/>
              </a:ext>
            </a:extLst>
          </p:cNvPr>
          <p:cNvSpPr/>
          <p:nvPr/>
        </p:nvSpPr>
        <p:spPr>
          <a:xfrm>
            <a:off x="484093" y="5141258"/>
            <a:ext cx="1156447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Translate logical addresses (in hex) to physical addresses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0x0240: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0x1108: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0x265c: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0x3002: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1714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2320254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</a:t>
            </a:r>
            <a:r>
              <a:rPr sz="4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1524000" y="1603375"/>
            <a:ext cx="9144000" cy="5651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Assume </a:t>
            </a:r>
            <a:r>
              <a:rPr sz="2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14-bit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 virtual addresses,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high 2 bits indicat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 segment</a:t>
            </a:r>
          </a:p>
        </p:txBody>
      </p:sp>
      <p:sp>
        <p:nvSpPr>
          <p:cNvPr id="39" name="Shape 85"/>
          <p:cNvSpPr/>
          <p:nvPr/>
        </p:nvSpPr>
        <p:spPr>
          <a:xfrm>
            <a:off x="1713234" y="3006511"/>
            <a:ext cx="1296826" cy="13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Segments:</a:t>
            </a:r>
            <a:b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0=&gt;code</a:t>
            </a:r>
            <a:b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1=&gt;heap</a:t>
            </a:r>
            <a:b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2=&gt;stack.</a:t>
            </a:r>
          </a:p>
        </p:txBody>
      </p:sp>
      <p:sp>
        <p:nvSpPr>
          <p:cNvPr id="4" name="Shape 50"/>
          <p:cNvSpPr/>
          <p:nvPr/>
        </p:nvSpPr>
        <p:spPr>
          <a:xfrm flipV="1">
            <a:off x="4085638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51"/>
          <p:cNvSpPr/>
          <p:nvPr/>
        </p:nvSpPr>
        <p:spPr>
          <a:xfrm>
            <a:off x="3886405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52"/>
          <p:cNvSpPr/>
          <p:nvPr/>
        </p:nvSpPr>
        <p:spPr>
          <a:xfrm flipV="1">
            <a:off x="5544146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53"/>
          <p:cNvSpPr/>
          <p:nvPr/>
        </p:nvSpPr>
        <p:spPr>
          <a:xfrm>
            <a:off x="5234962" y="2409824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54"/>
          <p:cNvSpPr/>
          <p:nvPr/>
        </p:nvSpPr>
        <p:spPr>
          <a:xfrm flipV="1">
            <a:off x="7002655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55"/>
          <p:cNvSpPr/>
          <p:nvPr/>
        </p:nvSpPr>
        <p:spPr>
          <a:xfrm>
            <a:off x="6803423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6"/>
          <p:cNvSpPr/>
          <p:nvPr/>
        </p:nvSpPr>
        <p:spPr>
          <a:xfrm flipV="1">
            <a:off x="8461164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57"/>
          <p:cNvSpPr/>
          <p:nvPr/>
        </p:nvSpPr>
        <p:spPr>
          <a:xfrm>
            <a:off x="8213025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0x3000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58"/>
          <p:cNvSpPr/>
          <p:nvPr/>
        </p:nvSpPr>
        <p:spPr>
          <a:xfrm flipV="1">
            <a:off x="9919673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59"/>
          <p:cNvSpPr/>
          <p:nvPr/>
        </p:nvSpPr>
        <p:spPr>
          <a:xfrm>
            <a:off x="9671534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0x4000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4085638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61"/>
          <p:cNvSpPr/>
          <p:nvPr/>
        </p:nvSpPr>
        <p:spPr>
          <a:xfrm>
            <a:off x="3837497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0x4000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62"/>
          <p:cNvSpPr/>
          <p:nvPr/>
        </p:nvSpPr>
        <p:spPr>
          <a:xfrm flipV="1">
            <a:off x="5544146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63"/>
          <p:cNvSpPr/>
          <p:nvPr/>
        </p:nvSpPr>
        <p:spPr>
          <a:xfrm>
            <a:off x="5296006" y="4632936"/>
            <a:ext cx="687303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0x5000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64"/>
          <p:cNvSpPr/>
          <p:nvPr/>
        </p:nvSpPr>
        <p:spPr>
          <a:xfrm flipV="1">
            <a:off x="7002655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65"/>
          <p:cNvSpPr/>
          <p:nvPr/>
        </p:nvSpPr>
        <p:spPr>
          <a:xfrm>
            <a:off x="6754515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0x6000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66"/>
          <p:cNvSpPr/>
          <p:nvPr/>
        </p:nvSpPr>
        <p:spPr>
          <a:xfrm flipV="1">
            <a:off x="8461164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67"/>
          <p:cNvSpPr/>
          <p:nvPr/>
        </p:nvSpPr>
        <p:spPr>
          <a:xfrm>
            <a:off x="8213024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0x7000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hape 68"/>
          <p:cNvSpPr/>
          <p:nvPr/>
        </p:nvSpPr>
        <p:spPr>
          <a:xfrm flipV="1">
            <a:off x="9919673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9"/>
          <p:cNvSpPr/>
          <p:nvPr/>
        </p:nvSpPr>
        <p:spPr>
          <a:xfrm>
            <a:off x="9671533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0x8000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70"/>
          <p:cNvSpPr/>
          <p:nvPr/>
        </p:nvSpPr>
        <p:spPr>
          <a:xfrm>
            <a:off x="3118795" y="2709426"/>
            <a:ext cx="891482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25" name="Shape 71"/>
          <p:cNvSpPr/>
          <p:nvPr/>
        </p:nvSpPr>
        <p:spPr>
          <a:xfrm>
            <a:off x="3037833" y="4309750"/>
            <a:ext cx="97244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26" name="Shape 72"/>
          <p:cNvSpPr/>
          <p:nvPr/>
        </p:nvSpPr>
        <p:spPr>
          <a:xfrm>
            <a:off x="7749080" y="2858611"/>
            <a:ext cx="705337" cy="159256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73"/>
          <p:cNvSpPr/>
          <p:nvPr/>
        </p:nvSpPr>
        <p:spPr>
          <a:xfrm>
            <a:off x="4084014" y="2853213"/>
            <a:ext cx="1455237" cy="1586526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74"/>
          <p:cNvSpPr/>
          <p:nvPr/>
        </p:nvSpPr>
        <p:spPr>
          <a:xfrm>
            <a:off x="5561515" y="2860872"/>
            <a:ext cx="2194621" cy="158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134" y="21600"/>
                </a:lnTo>
                <a:lnTo>
                  <a:pt x="21600" y="21515"/>
                </a:lnTo>
                <a:lnTo>
                  <a:pt x="14172" y="13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hape 75"/>
          <p:cNvSpPr/>
          <p:nvPr/>
        </p:nvSpPr>
        <p:spPr>
          <a:xfrm>
            <a:off x="4074553" y="2854729"/>
            <a:ext cx="5832205" cy="0"/>
          </a:xfrm>
          <a:prstGeom prst="line">
            <a:avLst/>
          </a:pr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hape 76"/>
          <p:cNvSpPr/>
          <p:nvPr/>
        </p:nvSpPr>
        <p:spPr>
          <a:xfrm>
            <a:off x="4074553" y="4455053"/>
            <a:ext cx="5832205" cy="0"/>
          </a:xfrm>
          <a:prstGeom prst="line">
            <a:avLst/>
          </a:prstGeom>
          <a:ln w="508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77"/>
          <p:cNvSpPr/>
          <p:nvPr/>
        </p:nvSpPr>
        <p:spPr>
          <a:xfrm rot="5402897">
            <a:off x="4534183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78"/>
          <p:cNvSpPr/>
          <p:nvPr/>
        </p:nvSpPr>
        <p:spPr>
          <a:xfrm rot="5402897">
            <a:off x="7821039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 81"/>
          <p:cNvSpPr/>
          <p:nvPr/>
        </p:nvSpPr>
        <p:spPr>
          <a:xfrm rot="3842897">
            <a:off x="6399416" y="3416066"/>
            <a:ext cx="561294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82"/>
          <p:cNvSpPr/>
          <p:nvPr/>
        </p:nvSpPr>
        <p:spPr>
          <a:xfrm>
            <a:off x="4715936" y="2167788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7" name="Shape 83"/>
          <p:cNvSpPr/>
          <p:nvPr/>
        </p:nvSpPr>
        <p:spPr>
          <a:xfrm>
            <a:off x="6149991" y="2169100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8" name="Shape 84"/>
          <p:cNvSpPr/>
          <p:nvPr/>
        </p:nvSpPr>
        <p:spPr>
          <a:xfrm>
            <a:off x="7657406" y="2169100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0" name="Shape 194"/>
          <p:cNvSpPr/>
          <p:nvPr/>
        </p:nvSpPr>
        <p:spPr>
          <a:xfrm>
            <a:off x="4549254" y="2309564"/>
            <a:ext cx="65430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1" name="Shape 195"/>
          <p:cNvSpPr/>
          <p:nvPr/>
        </p:nvSpPr>
        <p:spPr>
          <a:xfrm>
            <a:off x="5983309" y="2310876"/>
            <a:ext cx="6594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42" name="Shape 196"/>
          <p:cNvSpPr/>
          <p:nvPr/>
        </p:nvSpPr>
        <p:spPr>
          <a:xfrm>
            <a:off x="7483335" y="2310876"/>
            <a:ext cx="66977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graphicFrame>
        <p:nvGraphicFramePr>
          <p:cNvPr id="43" name="Table 198"/>
          <p:cNvGraphicFramePr/>
          <p:nvPr/>
        </p:nvGraphicFramePr>
        <p:xfrm>
          <a:off x="4816624" y="5223565"/>
          <a:ext cx="2932455" cy="1381067"/>
        </p:xfrm>
        <a:graphic>
          <a:graphicData uri="http://schemas.openxmlformats.org/drawingml/2006/table">
            <a:tbl>
              <a:tblPr firstRow="1"/>
              <a:tblGrid>
                <a:gridCol w="89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703237" y="5549917"/>
            <a:ext cx="60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03237" y="5919249"/>
            <a:ext cx="60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0xfff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09012" y="62353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0x7ff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6978" y="5582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0x4000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36978" y="59192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0x5800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24513" y="62563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0x6800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8858" y="516056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does segment table live?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6932" y="55668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All registers, MMU</a:t>
            </a:r>
          </a:p>
        </p:txBody>
      </p:sp>
      <p:sp>
        <p:nvSpPr>
          <p:cNvPr id="54" name="Shape 65">
            <a:extLst>
              <a:ext uri="{FF2B5EF4-FFF2-40B4-BE49-F238E27FC236}">
                <a16:creationId xmlns:a16="http://schemas.microsoft.com/office/drawing/2014/main" id="{63991FCC-623D-7845-A86F-4AEE9B101560}"/>
              </a:ext>
            </a:extLst>
          </p:cNvPr>
          <p:cNvSpPr/>
          <p:nvPr/>
        </p:nvSpPr>
        <p:spPr>
          <a:xfrm>
            <a:off x="6055078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0x5800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Shape 65">
            <a:extLst>
              <a:ext uri="{FF2B5EF4-FFF2-40B4-BE49-F238E27FC236}">
                <a16:creationId xmlns:a16="http://schemas.microsoft.com/office/drawing/2014/main" id="{5FBFCE02-9D25-0441-9FCC-58198655C18E}"/>
              </a:ext>
            </a:extLst>
          </p:cNvPr>
          <p:cNvSpPr/>
          <p:nvPr/>
        </p:nvSpPr>
        <p:spPr>
          <a:xfrm>
            <a:off x="7431402" y="4652830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0x6800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91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6" grpId="0"/>
      <p:bldP spid="49" grpId="0"/>
      <p:bldP spid="50" grpId="0"/>
      <p:bldP spid="51" grpId="0"/>
      <p:bldP spid="52" grpId="0"/>
      <p:bldP spid="53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7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2" name="Google Shape;1212;p67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3" name="Google Shape;1213;p67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5" name="Google Shape;1215;p67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6" name="Google Shape;1216;p67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7" name="Google Shape;1217;p67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8" name="Google Shape;1218;p67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9" name="Google Shape;1219;p67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20" name="Google Shape;1220;p67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21" name="Google Shape;1221;p67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23" name="Google Shape;1223;p67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224" name="Google Shape;1224;p67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25" name="Google Shape;1225;p67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26" name="Google Shape;1226;p67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(hex)</a:t>
            </a:r>
            <a:endParaRPr sz="182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7" name="Google Shape;1227;p67"/>
          <p:cNvSpPr/>
          <p:nvPr/>
        </p:nvSpPr>
        <p:spPr>
          <a:xfrm>
            <a:off x="8189242" y="1078147"/>
            <a:ext cx="240346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" name="Google Shape;1229;p67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Interpretation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8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235" name="Google Shape;1235;p68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6" name="Google Shape;1236;p68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7" name="Google Shape;1237;p68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238" name="Google Shape;1238;p68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9" name="Google Shape;1239;p68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40" name="Google Shape;1240;p68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241" name="Google Shape;1241;p68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42" name="Google Shape;1242;p68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43" name="Google Shape;1243;p68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(hex)</a:t>
            </a:r>
            <a:endParaRPr sz="182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4" name="Google Shape;1244;p68"/>
          <p:cNvSpPr/>
          <p:nvPr/>
        </p:nvSpPr>
        <p:spPr>
          <a:xfrm>
            <a:off x="8189242" y="1078147"/>
            <a:ext cx="259529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245" name="Google Shape;1245;p68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46" name="Google Shape;1246;p68"/>
          <p:cNvSpPr/>
          <p:nvPr/>
        </p:nvSpPr>
        <p:spPr>
          <a:xfrm>
            <a:off x="4842748" y="3354482"/>
            <a:ext cx="146876" cy="14687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47" name="Google Shape;1247;p68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8" name="Google Shape;1248;p68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49" name="Google Shape;1249;p68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0" name="Google Shape;1250;p68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1" name="Google Shape;1251;p68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2" name="Google Shape;1252;p68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3" name="Google Shape;1253;p68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4" name="Google Shape;1254;p68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9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260" name="Google Shape;1260;p69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61" name="Google Shape;1261;p69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62" name="Google Shape;1262;p69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263" name="Google Shape;1263;p69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64" name="Google Shape;1264;p69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65" name="Google Shape;1265;p69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266" name="Google Shape;1266;p69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67" name="Google Shape;1267;p69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68" name="Google Shape;1268;p69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(hex)</a:t>
            </a:r>
            <a:endParaRPr sz="182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9" name="Google Shape;1269;p69"/>
          <p:cNvSpPr/>
          <p:nvPr/>
        </p:nvSpPr>
        <p:spPr>
          <a:xfrm>
            <a:off x="8189242" y="1078147"/>
            <a:ext cx="280699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270" name="Google Shape;1270;p69"/>
          <p:cNvSpPr/>
          <p:nvPr/>
        </p:nvSpPr>
        <p:spPr>
          <a:xfrm>
            <a:off x="8189242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1" name="Google Shape;1271;p69"/>
          <p:cNvSpPr/>
          <p:nvPr/>
        </p:nvSpPr>
        <p:spPr>
          <a:xfrm>
            <a:off x="5867523" y="1792522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0x1010, R1</a:t>
            </a:r>
            <a:endParaRPr/>
          </a:p>
        </p:txBody>
      </p:sp>
      <p:sp>
        <p:nvSpPr>
          <p:cNvPr id="1272" name="Google Shape;1272;p69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3" name="Google Shape;1273;p69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4" name="Google Shape;1274;p69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5" name="Google Shape;1275;p69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6" name="Google Shape;1276;p69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7" name="Google Shape;1277;p69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8" name="Google Shape;1278;p69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9" name="Google Shape;1279;p69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80" name="Google Shape;1280;p69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70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286" name="Google Shape;1286;p70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87" name="Google Shape;1287;p70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88" name="Google Shape;1288;p70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289" name="Google Shape;1289;p70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0" name="Google Shape;1290;p70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1" name="Google Shape;1291;p70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292" name="Google Shape;1292;p70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93" name="Google Shape;1293;p70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94" name="Google Shape;1294;p70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(hex)</a:t>
            </a:r>
            <a:endParaRPr sz="182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5" name="Google Shape;1295;p70"/>
          <p:cNvSpPr/>
          <p:nvPr/>
        </p:nvSpPr>
        <p:spPr>
          <a:xfrm>
            <a:off x="8189242" y="1078147"/>
            <a:ext cx="2720895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296" name="Google Shape;1296;p70"/>
          <p:cNvSpPr/>
          <p:nvPr/>
        </p:nvSpPr>
        <p:spPr>
          <a:xfrm>
            <a:off x="5867523" y="1792522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0x1010, R1</a:t>
            </a:r>
            <a:endParaRPr/>
          </a:p>
        </p:txBody>
      </p:sp>
      <p:sp>
        <p:nvSpPr>
          <p:cNvPr id="1297" name="Google Shape;1297;p70"/>
          <p:cNvSpPr/>
          <p:nvPr/>
        </p:nvSpPr>
        <p:spPr>
          <a:xfrm>
            <a:off x="8189242" y="1792522"/>
            <a:ext cx="288826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 + 0x010 = 0x410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8" name="Google Shape;1298;p70"/>
          <p:cNvSpPr/>
          <p:nvPr/>
        </p:nvSpPr>
        <p:spPr>
          <a:xfrm>
            <a:off x="4842748" y="1764998"/>
            <a:ext cx="146876" cy="14687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9" name="Google Shape;1299;p70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" name="Google Shape;1300;p70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1" name="Google Shape;1301;p70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2" name="Google Shape;1302;p70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3" name="Google Shape;1303;p70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4" name="Google Shape;1304;p70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5" name="Google Shape;1305;p70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6" name="Google Shape;1306;p70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7" name="Google Shape;1307;p70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147828" y="1411986"/>
            <a:ext cx="7868920" cy="1017269"/>
            <a:chOff x="147828" y="1411986"/>
            <a:chExt cx="7868920" cy="101726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8" y="1411986"/>
              <a:ext cx="6919721" cy="699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154" y="1854708"/>
              <a:ext cx="436625" cy="5654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2" y="1842516"/>
              <a:ext cx="7257288" cy="58673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626804" y="3431476"/>
            <a:ext cx="6867525" cy="3209925"/>
            <a:chOff x="2626804" y="3431476"/>
            <a:chExt cx="6867525" cy="3209925"/>
          </a:xfrm>
        </p:grpSpPr>
        <p:sp>
          <p:nvSpPr>
            <p:cNvPr id="12" name="object 12"/>
            <p:cNvSpPr/>
            <p:nvPr/>
          </p:nvSpPr>
          <p:spPr>
            <a:xfrm>
              <a:off x="2631567" y="3436239"/>
              <a:ext cx="6858000" cy="3200400"/>
            </a:xfrm>
            <a:custGeom>
              <a:avLst/>
              <a:gdLst/>
              <a:ahLst/>
              <a:cxnLst/>
              <a:rect l="l" t="t" r="r" b="b"/>
              <a:pathLst>
                <a:path w="6858000" h="3200400">
                  <a:moveTo>
                    <a:pt x="68580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6858000" y="32004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31567" y="3436239"/>
              <a:ext cx="6858000" cy="3200400"/>
            </a:xfrm>
            <a:custGeom>
              <a:avLst/>
              <a:gdLst/>
              <a:ahLst/>
              <a:cxnLst/>
              <a:rect l="l" t="t" r="r" b="b"/>
              <a:pathLst>
                <a:path w="6858000" h="3200400">
                  <a:moveTo>
                    <a:pt x="0" y="0"/>
                  </a:moveTo>
                  <a:lnTo>
                    <a:pt x="6858000" y="0"/>
                  </a:lnTo>
                  <a:lnTo>
                    <a:pt x="6858000" y="3200400"/>
                  </a:lnTo>
                  <a:lnTo>
                    <a:pt x="0" y="320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19980" y="3657980"/>
            <a:ext cx="16764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base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9981" y="3657980"/>
            <a:ext cx="6858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5"/>
              </a:spcBef>
            </a:pPr>
            <a:r>
              <a:rPr sz="18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mode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6739" y="3679191"/>
            <a:ext cx="108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registers</a:t>
            </a:r>
            <a:endParaRPr sz="2400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9340" y="3403358"/>
            <a:ext cx="5797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32</a:t>
            </a:r>
            <a:r>
              <a:rPr sz="1600" spc="-1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bits</a:t>
            </a:r>
            <a:endParaRPr sz="16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8169" y="3389117"/>
            <a:ext cx="3994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1 </a:t>
            </a:r>
            <a:r>
              <a:rPr sz="1600" spc="-25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bit</a:t>
            </a:r>
            <a:endParaRPr sz="16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5884" y="4262818"/>
            <a:ext cx="1005840" cy="1000125"/>
            <a:chOff x="2885884" y="4262818"/>
            <a:chExt cx="1005840" cy="1000125"/>
          </a:xfrm>
        </p:grpSpPr>
        <p:sp>
          <p:nvSpPr>
            <p:cNvPr id="20" name="object 20"/>
            <p:cNvSpPr/>
            <p:nvPr/>
          </p:nvSpPr>
          <p:spPr>
            <a:xfrm>
              <a:off x="2890647" y="4267580"/>
              <a:ext cx="996315" cy="990600"/>
            </a:xfrm>
            <a:custGeom>
              <a:avLst/>
              <a:gdLst/>
              <a:ahLst/>
              <a:cxnLst/>
              <a:rect l="l" t="t" r="r" b="b"/>
              <a:pathLst>
                <a:path w="996314" h="990600">
                  <a:moveTo>
                    <a:pt x="497967" y="0"/>
                  </a:moveTo>
                  <a:lnTo>
                    <a:pt x="0" y="495300"/>
                  </a:lnTo>
                  <a:lnTo>
                    <a:pt x="497967" y="990600"/>
                  </a:lnTo>
                  <a:lnTo>
                    <a:pt x="995934" y="495300"/>
                  </a:lnTo>
                  <a:lnTo>
                    <a:pt x="4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0647" y="4267580"/>
              <a:ext cx="996315" cy="990600"/>
            </a:xfrm>
            <a:custGeom>
              <a:avLst/>
              <a:gdLst/>
              <a:ahLst/>
              <a:cxnLst/>
              <a:rect l="l" t="t" r="r" b="b"/>
              <a:pathLst>
                <a:path w="996314" h="990600">
                  <a:moveTo>
                    <a:pt x="0" y="495300"/>
                  </a:moveTo>
                  <a:lnTo>
                    <a:pt x="497967" y="0"/>
                  </a:lnTo>
                  <a:lnTo>
                    <a:pt x="995934" y="495300"/>
                  </a:lnTo>
                  <a:lnTo>
                    <a:pt x="497967" y="990600"/>
                  </a:lnTo>
                  <a:lnTo>
                    <a:pt x="0" y="4953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46055" y="4422902"/>
            <a:ext cx="44132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mode</a:t>
            </a:r>
            <a:endParaRPr sz="1400">
              <a:latin typeface="Gill Sans MT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=</a:t>
            </a:r>
            <a:endParaRPr sz="1400">
              <a:latin typeface="Gill Sans MT"/>
              <a:cs typeface="Arial" panose="020B0604020202020204" pitchFamily="34" charset="0"/>
            </a:endParaRPr>
          </a:p>
          <a:p>
            <a:pPr marL="43180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user?</a:t>
            </a:r>
            <a:endParaRPr sz="14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2540" y="4367276"/>
            <a:ext cx="292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no</a:t>
            </a:r>
            <a:endParaRPr sz="20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3914" y="5053151"/>
            <a:ext cx="3511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yes</a:t>
            </a:r>
            <a:endParaRPr sz="20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11680" y="4762878"/>
            <a:ext cx="8775700" cy="1226185"/>
            <a:chOff x="1511680" y="4762878"/>
            <a:chExt cx="8775700" cy="1226185"/>
          </a:xfrm>
        </p:grpSpPr>
        <p:sp>
          <p:nvSpPr>
            <p:cNvPr id="26" name="object 26"/>
            <p:cNvSpPr/>
            <p:nvPr/>
          </p:nvSpPr>
          <p:spPr>
            <a:xfrm>
              <a:off x="1524380" y="480098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8382" y="47628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6580" y="4800980"/>
              <a:ext cx="6337300" cy="0"/>
            </a:xfrm>
            <a:custGeom>
              <a:avLst/>
              <a:gdLst/>
              <a:ahLst/>
              <a:cxnLst/>
              <a:rect l="l" t="t" r="r" b="b"/>
              <a:pathLst>
                <a:path w="6337300">
                  <a:moveTo>
                    <a:pt x="0" y="0"/>
                  </a:moveTo>
                  <a:lnTo>
                    <a:pt x="633730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11183" y="47628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05580" y="5944793"/>
              <a:ext cx="2451100" cy="31750"/>
            </a:xfrm>
            <a:custGeom>
              <a:avLst/>
              <a:gdLst/>
              <a:ahLst/>
              <a:cxnLst/>
              <a:rect l="l" t="t" r="r" b="b"/>
              <a:pathLst>
                <a:path w="2451100" h="31750">
                  <a:moveTo>
                    <a:pt x="0" y="31191"/>
                  </a:moveTo>
                  <a:lnTo>
                    <a:pt x="245110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3495" y="590685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977" y="76199"/>
                  </a:lnTo>
                  <a:lnTo>
                    <a:pt x="76682" y="37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96380" y="5486780"/>
            <a:ext cx="990600" cy="838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R="55880" algn="ctr">
              <a:lnSpc>
                <a:spcPct val="100000"/>
              </a:lnSpc>
              <a:spcBef>
                <a:spcPts val="1065"/>
              </a:spcBef>
            </a:pPr>
            <a:r>
              <a:rPr sz="1800" spc="-5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+</a:t>
            </a:r>
            <a:endParaRPr sz="1800">
              <a:latin typeface="Gill Sans MT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base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67484" y="4800984"/>
            <a:ext cx="4343400" cy="1175385"/>
            <a:chOff x="3467484" y="4800984"/>
            <a:chExt cx="4343400" cy="1175385"/>
          </a:xfrm>
        </p:grpSpPr>
        <p:sp>
          <p:nvSpPr>
            <p:cNvPr id="34" name="object 34"/>
            <p:cNvSpPr/>
            <p:nvPr/>
          </p:nvSpPr>
          <p:spPr>
            <a:xfrm>
              <a:off x="3505581" y="5258181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304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67484" y="58997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86980" y="4864481"/>
              <a:ext cx="685800" cy="1079500"/>
            </a:xfrm>
            <a:custGeom>
              <a:avLst/>
              <a:gdLst/>
              <a:ahLst/>
              <a:cxnLst/>
              <a:rect l="l" t="t" r="r" b="b"/>
              <a:pathLst>
                <a:path w="685800" h="1079500">
                  <a:moveTo>
                    <a:pt x="0" y="1079500"/>
                  </a:moveTo>
                  <a:lnTo>
                    <a:pt x="685800" y="1079500"/>
                  </a:lnTo>
                  <a:lnTo>
                    <a:pt x="68580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4687" y="480098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55141" y="4138676"/>
            <a:ext cx="80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Gill Sans MT"/>
                <a:cs typeface="Arial" panose="020B0604020202020204" pitchFamily="34" charset="0"/>
              </a:rPr>
              <a:t>logical </a:t>
            </a:r>
            <a:r>
              <a:rPr sz="2000" spc="-25" dirty="0">
                <a:latin typeface="Gill Sans MT"/>
                <a:cs typeface="Arial" panose="020B0604020202020204" pitchFamily="34" charset="0"/>
              </a:rPr>
              <a:t>address</a:t>
            </a:r>
            <a:endParaRPr sz="2000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27634" y="4138676"/>
            <a:ext cx="810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Gill Sans MT"/>
                <a:cs typeface="Arial" panose="020B0604020202020204" pitchFamily="34" charset="0"/>
              </a:rPr>
              <a:t>physical </a:t>
            </a:r>
            <a:r>
              <a:rPr sz="2000" spc="-10" dirty="0">
                <a:latin typeface="Gill Sans MT"/>
                <a:cs typeface="Arial" panose="020B0604020202020204" pitchFamily="34" charset="0"/>
              </a:rPr>
              <a:t>address</a:t>
            </a:r>
            <a:endParaRPr sz="2000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7408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589915" indent="-294640">
              <a:lnSpc>
                <a:spcPct val="100000"/>
              </a:lnSpc>
              <a:spcBef>
                <a:spcPts val="37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8710">
              <a:lnSpc>
                <a:spcPct val="100000"/>
              </a:lnSpc>
            </a:pP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3A851-D7CC-4A99-505B-559EC7AE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Implementation</a:t>
            </a:r>
            <a:r>
              <a:rPr lang="en-IN" sz="4400" spc="-40" dirty="0"/>
              <a:t> </a:t>
            </a:r>
            <a:r>
              <a:rPr lang="en-IN" sz="4400" spc="-25" dirty="0"/>
              <a:t>of </a:t>
            </a:r>
            <a:r>
              <a:rPr lang="en-IN" sz="4400" dirty="0"/>
              <a:t>Dynamic</a:t>
            </a:r>
            <a:r>
              <a:rPr lang="en-IN" sz="4400" spc="25" dirty="0"/>
              <a:t> </a:t>
            </a:r>
            <a:r>
              <a:rPr lang="en-IN" sz="4400" spc="-10" dirty="0"/>
              <a:t>Relocation:</a:t>
            </a:r>
            <a:r>
              <a:rPr lang="en-IN" sz="4400" spc="-440" dirty="0"/>
              <a:t> </a:t>
            </a:r>
            <a:r>
              <a:rPr lang="en-IN" sz="4400" dirty="0"/>
              <a:t>BASE</a:t>
            </a:r>
            <a:r>
              <a:rPr lang="en-IN" sz="4400" spc="30" dirty="0"/>
              <a:t> </a:t>
            </a:r>
            <a:r>
              <a:rPr lang="en-IN" sz="4400" spc="-25" dirty="0"/>
              <a:t>REG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71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313" name="Google Shape;1313;p71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4" name="Google Shape;1314;p71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5" name="Google Shape;1315;p71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316" name="Google Shape;1316;p71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7" name="Google Shape;1317;p71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8" name="Google Shape;1318;p71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319" name="Google Shape;1319;p71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20" name="Google Shape;1320;p71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21" name="Google Shape;1321;p71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322" name="Google Shape;1322;p71"/>
          <p:cNvSpPr/>
          <p:nvPr/>
        </p:nvSpPr>
        <p:spPr>
          <a:xfrm>
            <a:off x="8189242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323" name="Google Shape;1323;p71"/>
          <p:cNvSpPr/>
          <p:nvPr/>
        </p:nvSpPr>
        <p:spPr>
          <a:xfrm>
            <a:off x="5867523" y="1792522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0x1010, R1</a:t>
            </a:r>
            <a:endParaRPr/>
          </a:p>
        </p:txBody>
      </p:sp>
      <p:sp>
        <p:nvSpPr>
          <p:cNvPr id="1324" name="Google Shape;1324;p71"/>
          <p:cNvSpPr/>
          <p:nvPr/>
        </p:nvSpPr>
        <p:spPr>
          <a:xfrm>
            <a:off x="5867523" y="2149710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0x1100, R1</a:t>
            </a:r>
            <a:endParaRPr/>
          </a:p>
        </p:txBody>
      </p:sp>
      <p:sp>
        <p:nvSpPr>
          <p:cNvPr id="1325" name="Google Shape;1325;p71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6" name="Google Shape;1326;p71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27" name="Google Shape;1327;p71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28" name="Google Shape;1328;p71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29" name="Google Shape;1329;p71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0" name="Google Shape;1330;p71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1" name="Google Shape;1331;p71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2" name="Google Shape;1332;p71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3" name="Google Shape;1333;p71"/>
          <p:cNvSpPr/>
          <p:nvPr/>
        </p:nvSpPr>
        <p:spPr>
          <a:xfrm>
            <a:off x="8189242" y="1792522"/>
            <a:ext cx="288826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 + 0x010 = 0x410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4" name="Google Shape;1334;p71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72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340" name="Google Shape;1340;p72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1" name="Google Shape;1341;p72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2" name="Google Shape;1342;p72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343" name="Google Shape;1343;p72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4" name="Google Shape;1344;p72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5" name="Google Shape;1345;p72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346" name="Google Shape;1346;p72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47" name="Google Shape;1347;p72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48" name="Google Shape;1348;p72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349" name="Google Shape;1349;p72"/>
          <p:cNvSpPr/>
          <p:nvPr/>
        </p:nvSpPr>
        <p:spPr>
          <a:xfrm>
            <a:off x="8189242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350" name="Google Shape;1350;p72"/>
          <p:cNvSpPr/>
          <p:nvPr/>
        </p:nvSpPr>
        <p:spPr>
          <a:xfrm>
            <a:off x="5867523" y="1792522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0x1010, R1</a:t>
            </a:r>
            <a:endParaRPr/>
          </a:p>
        </p:txBody>
      </p:sp>
      <p:sp>
        <p:nvSpPr>
          <p:cNvPr id="1351" name="Google Shape;1351;p72"/>
          <p:cNvSpPr/>
          <p:nvPr/>
        </p:nvSpPr>
        <p:spPr>
          <a:xfrm>
            <a:off x="5867523" y="2149710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0x1100, R1</a:t>
            </a:r>
            <a:endParaRPr/>
          </a:p>
        </p:txBody>
      </p:sp>
      <p:sp>
        <p:nvSpPr>
          <p:cNvPr id="1352" name="Google Shape;1352;p72"/>
          <p:cNvSpPr/>
          <p:nvPr/>
        </p:nvSpPr>
        <p:spPr>
          <a:xfrm>
            <a:off x="8189242" y="2149710"/>
            <a:ext cx="2998711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 + 0x100 = 0x500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3" name="Google Shape;1353;p72"/>
          <p:cNvSpPr/>
          <p:nvPr/>
        </p:nvSpPr>
        <p:spPr>
          <a:xfrm>
            <a:off x="4842748" y="1818576"/>
            <a:ext cx="146876" cy="14687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4" name="Google Shape;1354;p72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5" name="Google Shape;1355;p72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6" name="Google Shape;1356;p72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7" name="Google Shape;1357;p72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8" name="Google Shape;1358;p72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9" name="Google Shape;1359;p72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0" name="Google Shape;1360;p72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1" name="Google Shape;1361;p72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2" name="Google Shape;1362;p72"/>
          <p:cNvSpPr/>
          <p:nvPr/>
        </p:nvSpPr>
        <p:spPr>
          <a:xfrm>
            <a:off x="8189242" y="1792522"/>
            <a:ext cx="288826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 + 0x010 = 0x410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3" name="Google Shape;1363;p72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201">
            <a:extLst>
              <a:ext uri="{FF2B5EF4-FFF2-40B4-BE49-F238E27FC236}">
                <a16:creationId xmlns:a16="http://schemas.microsoft.com/office/drawing/2014/main" id="{F38DF985-AF21-1E42-AEC4-3D92A15CE703}"/>
              </a:ext>
            </a:extLst>
          </p:cNvPr>
          <p:cNvSpPr txBox="1">
            <a:spLocks/>
          </p:cNvSpPr>
          <p:nvPr/>
        </p:nvSpPr>
        <p:spPr>
          <a:xfrm>
            <a:off x="1678609" y="1828801"/>
            <a:ext cx="4191014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 dirty="0">
                <a:solidFill>
                  <a:srgbClr val="333333"/>
                </a:solidFill>
                <a:effectLst/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 dirty="0">
                <a:solidFill>
                  <a:srgbClr val="333333"/>
                </a:solidFill>
                <a:effectLst/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 dirty="0">
                <a:solidFill>
                  <a:srgbClr val="333333"/>
                </a:solidFill>
                <a:effectLst/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57" name="Content Placeholder 12">
            <a:extLst>
              <a:ext uri="{FF2B5EF4-FFF2-40B4-BE49-F238E27FC236}">
                <a16:creationId xmlns:a16="http://schemas.microsoft.com/office/drawing/2014/main" id="{E00B2BAD-D525-A34B-806F-C2D7A1F41243}"/>
              </a:ext>
            </a:extLst>
          </p:cNvPr>
          <p:cNvSpPr txBox="1">
            <a:spLocks/>
          </p:cNvSpPr>
          <p:nvPr/>
        </p:nvSpPr>
        <p:spPr>
          <a:xfrm>
            <a:off x="6029740" y="1828801"/>
            <a:ext cx="4461564" cy="42973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Physical Memory Accesses?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Fetch instruction at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0x0010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Exec, load from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0x1100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Fetch instruction at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0x0013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Exec, no load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 Fetch instruction at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0x0019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Exec, store to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0x1100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8" name="Table 204">
            <a:extLst>
              <a:ext uri="{FF2B5EF4-FFF2-40B4-BE49-F238E27FC236}">
                <a16:creationId xmlns:a16="http://schemas.microsoft.com/office/drawing/2014/main" id="{313E0B73-89A2-8B4A-9F24-6F3FF39BD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188190"/>
              </p:ext>
            </p:extLst>
          </p:nvPr>
        </p:nvGraphicFramePr>
        <p:xfrm>
          <a:off x="1518492" y="3972909"/>
          <a:ext cx="3929186" cy="1357432"/>
        </p:xfrm>
        <a:graphic>
          <a:graphicData uri="http://schemas.openxmlformats.org/drawingml/2006/table">
            <a:tbl>
              <a:tblPr firstRow="1"/>
              <a:tblGrid>
                <a:gridCol w="5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0xfff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</a:rPr>
                        <a:t>0x5800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0xfff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</a:rPr>
                        <a:t>0x6800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0x7ff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B1200005-A439-3B42-B221-52B7D24433CD}"/>
              </a:ext>
            </a:extLst>
          </p:cNvPr>
          <p:cNvSpPr/>
          <p:nvPr/>
        </p:nvSpPr>
        <p:spPr>
          <a:xfrm>
            <a:off x="7962349" y="2506870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0x4010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408FC-4141-5941-A020-FC3C17B5AEDD}"/>
              </a:ext>
            </a:extLst>
          </p:cNvPr>
          <p:cNvSpPr/>
          <p:nvPr/>
        </p:nvSpPr>
        <p:spPr>
          <a:xfrm>
            <a:off x="8094871" y="3162952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0x5900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000EFC-2290-FB4A-ACD8-57994E1D3C79}"/>
              </a:ext>
            </a:extLst>
          </p:cNvPr>
          <p:cNvSpPr/>
          <p:nvPr/>
        </p:nvSpPr>
        <p:spPr>
          <a:xfrm>
            <a:off x="8094871" y="3977481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0x4013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89F155-CA07-5448-99B9-000409775A14}"/>
              </a:ext>
            </a:extLst>
          </p:cNvPr>
          <p:cNvSpPr/>
          <p:nvPr/>
        </p:nvSpPr>
        <p:spPr>
          <a:xfrm>
            <a:off x="8094871" y="4969565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0x4019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8C4AC2-21F8-AC40-9187-597099814FD2}"/>
              </a:ext>
            </a:extLst>
          </p:cNvPr>
          <p:cNvSpPr/>
          <p:nvPr/>
        </p:nvSpPr>
        <p:spPr>
          <a:xfrm>
            <a:off x="8239473" y="5756831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0x5900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1C21AA-3C70-B545-AA2C-0591A1F13710}"/>
              </a:ext>
            </a:extLst>
          </p:cNvPr>
          <p:cNvSpPr txBox="1"/>
          <p:nvPr/>
        </p:nvSpPr>
        <p:spPr>
          <a:xfrm>
            <a:off x="1940437" y="339490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%rip: 0x0010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B48C61-8C76-934E-8EF0-F5F9BA898DB9}"/>
              </a:ext>
            </a:extLst>
          </p:cNvPr>
          <p:cNvSpPr txBox="1"/>
          <p:nvPr/>
        </p:nvSpPr>
        <p:spPr>
          <a:xfrm>
            <a:off x="2303464" y="6361043"/>
            <a:ext cx="601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of 5 memory references (3 instruction fetches, 2 </a:t>
            </a:r>
            <a:r>
              <a:rPr lang="en-US" dirty="0" err="1">
                <a:solidFill>
                  <a:schemeClr val="bg1"/>
                </a:solidFill>
              </a:rPr>
              <a:t>movl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F5E9DD-64D2-9885-4FC4-3B901047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 </a:t>
            </a:r>
            <a:r>
              <a:rPr lang="en-US" dirty="0"/>
              <a:t>a</a:t>
            </a:r>
            <a:r>
              <a:rPr lang="en-US" sz="4400" dirty="0"/>
              <a:t>ccesses every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54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73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Segmentation</a:t>
            </a:r>
            <a:endParaRPr/>
          </a:p>
        </p:txBody>
      </p:sp>
      <p:sp>
        <p:nvSpPr>
          <p:cNvPr id="1369" name="Google Shape;1369;p73"/>
          <p:cNvSpPr txBox="1">
            <a:spLocks noGrp="1"/>
          </p:cNvSpPr>
          <p:nvPr>
            <p:ph type="body" idx="1"/>
          </p:nvPr>
        </p:nvSpPr>
        <p:spPr>
          <a:xfrm>
            <a:off x="322729" y="1667435"/>
            <a:ext cx="11339184" cy="498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2560" lvl="0" indent="-2825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11"/>
              <a:buChar char="•"/>
            </a:pPr>
            <a:r>
              <a:rPr lang="en-US" sz="2211" dirty="0"/>
              <a:t>Enables </a:t>
            </a:r>
            <a:r>
              <a:rPr lang="en-US" sz="2211" dirty="0">
                <a:solidFill>
                  <a:srgbClr val="C00000"/>
                </a:solidFill>
              </a:rPr>
              <a:t>sparser allocation</a:t>
            </a:r>
            <a:r>
              <a:rPr lang="en-US" sz="2211" dirty="0"/>
              <a:t> of memory address space than one </a:t>
            </a:r>
            <a:r>
              <a:rPr lang="en-US" sz="2211" dirty="0" err="1"/>
              <a:t>base+bounds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2011" dirty="0"/>
              <a:t>Stack and heap can grow independently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2011" dirty="0"/>
              <a:t>Heap: If no data on free list, dynamic memory allocator requests more from OS (e.g., UNIX: malloc calls </a:t>
            </a:r>
            <a:r>
              <a:rPr lang="en-US" sz="2011" dirty="0" err="1"/>
              <a:t>sbrk</a:t>
            </a:r>
            <a:r>
              <a:rPr lang="en-US" sz="2011" dirty="0"/>
              <a:t>())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2011" dirty="0"/>
              <a:t>Stack: OS recognizes reference outside legal segment, extends stack implicitly</a:t>
            </a:r>
            <a:endParaRPr dirty="0"/>
          </a:p>
          <a:p>
            <a:pPr marL="282560" lvl="0" indent="-28256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211"/>
              <a:buChar char="•"/>
            </a:pPr>
            <a:r>
              <a:rPr lang="en-US" sz="2211" dirty="0"/>
              <a:t>Different protection for different segments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2011" dirty="0"/>
              <a:t>Read-only status for code</a:t>
            </a:r>
            <a:endParaRPr dirty="0"/>
          </a:p>
          <a:p>
            <a:pPr marL="282560" lvl="0" indent="-28256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211"/>
              <a:buChar char="•"/>
            </a:pPr>
            <a:r>
              <a:rPr lang="en-US" sz="2211" dirty="0">
                <a:solidFill>
                  <a:srgbClr val="C00000"/>
                </a:solidFill>
              </a:rPr>
              <a:t>Enables sharing of some segments as desired</a:t>
            </a:r>
            <a:endParaRPr dirty="0">
              <a:solidFill>
                <a:srgbClr val="C00000"/>
              </a:solidFill>
            </a:endParaRPr>
          </a:p>
          <a:p>
            <a:pPr marL="282560" lvl="0" indent="-28256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211"/>
              <a:buChar char="•"/>
            </a:pPr>
            <a:r>
              <a:rPr lang="en-US" sz="2211" dirty="0"/>
              <a:t>Supports dynamic relocation of each segment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>
            <a:off x="9409950" y="3411066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371" name="Google Shape;1371;p73"/>
          <p:cNvSpPr/>
          <p:nvPr/>
        </p:nvSpPr>
        <p:spPr>
          <a:xfrm>
            <a:off x="9054350" y="3730154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72" name="Google Shape;1372;p73"/>
          <p:cNvSpPr/>
          <p:nvPr/>
        </p:nvSpPr>
        <p:spPr>
          <a:xfrm>
            <a:off x="9054350" y="5901854"/>
            <a:ext cx="2209800" cy="762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Stack</a:t>
            </a:r>
            <a:endParaRPr/>
          </a:p>
        </p:txBody>
      </p:sp>
      <p:sp>
        <p:nvSpPr>
          <p:cNvPr id="1373" name="Google Shape;1373;p73"/>
          <p:cNvSpPr/>
          <p:nvPr/>
        </p:nvSpPr>
        <p:spPr>
          <a:xfrm>
            <a:off x="9054350" y="3767131"/>
            <a:ext cx="2209800" cy="53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Code</a:t>
            </a: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9054350" y="4325465"/>
            <a:ext cx="2209800" cy="63892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Heap</a:t>
            </a:r>
            <a:endParaRPr/>
          </a:p>
        </p:txBody>
      </p:sp>
      <p:cxnSp>
        <p:nvCxnSpPr>
          <p:cNvPr id="1375" name="Google Shape;1375;p73"/>
          <p:cNvCxnSpPr/>
          <p:nvPr/>
        </p:nvCxnSpPr>
        <p:spPr>
          <a:xfrm>
            <a:off x="10141320" y="4962892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6" name="Google Shape;1376;p73"/>
          <p:cNvCxnSpPr/>
          <p:nvPr/>
        </p:nvCxnSpPr>
        <p:spPr>
          <a:xfrm>
            <a:off x="10150285" y="5554191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4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Disadvantages of Segmentation?</a:t>
            </a:r>
            <a:endParaRPr dirty="0"/>
          </a:p>
        </p:txBody>
      </p:sp>
      <p:sp>
        <p:nvSpPr>
          <p:cNvPr id="1382" name="Google Shape;1382;p74"/>
          <p:cNvSpPr txBox="1">
            <a:spLocks noGrp="1"/>
          </p:cNvSpPr>
          <p:nvPr>
            <p:ph type="body" idx="1"/>
          </p:nvPr>
        </p:nvSpPr>
        <p:spPr>
          <a:xfrm>
            <a:off x="322728" y="1346200"/>
            <a:ext cx="10827873" cy="498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11"/>
              <a:buNone/>
            </a:pPr>
            <a:r>
              <a:rPr lang="en-US" sz="3200" dirty="0"/>
              <a:t>Each segment must be allocated contiguously</a:t>
            </a:r>
            <a:endParaRPr sz="4000"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3200" dirty="0"/>
              <a:t>May not have sufficient physical memory for large segments!</a:t>
            </a:r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endParaRPr lang="en-US" sz="3200" dirty="0"/>
          </a:p>
          <a:p>
            <a:pPr marL="120620" indent="-295260">
              <a:spcBef>
                <a:spcPts val="600"/>
              </a:spcBef>
              <a:buSzPts val="2011"/>
            </a:pPr>
            <a:r>
              <a:rPr lang="en-US" sz="3200" dirty="0"/>
              <a:t>Cannot support holding a part of a large segment in memory</a:t>
            </a:r>
            <a:endParaRPr sz="3200" dirty="0"/>
          </a:p>
          <a:p>
            <a:pPr marL="577820" lvl="1" indent="-167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007165" y="1479826"/>
            <a:ext cx="10346635" cy="22539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dirty="0">
                <a:solidFill>
                  <a:srgbClr val="C00000"/>
                </a:solidFill>
              </a:rPr>
              <a:t>Fragmentation:</a:t>
            </a:r>
            <a:r>
              <a:rPr lang="en-US" sz="3400" dirty="0"/>
              <a:t> Free memory that can’t be usefully allocated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Why? Free memory (hole) is too small and scattered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Segmentation prohibits using this free space since segment is “indivisible”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Types of fragmentation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External: Visible to allocator (e.g., OS)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Internal: Visible to requester (e.g., if must allocate at some granularity)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60861" y="3733800"/>
            <a:ext cx="1905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60861" y="3733800"/>
            <a:ext cx="19050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A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60861" y="4572000"/>
            <a:ext cx="1905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60861" y="5486400"/>
            <a:ext cx="19050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60861" y="6096000"/>
            <a:ext cx="1905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D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157930" y="4572000"/>
            <a:ext cx="1236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Segment 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020379" y="4941332"/>
            <a:ext cx="1905000" cy="609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0380" y="5572059"/>
            <a:ext cx="22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contiguous space!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46958" y="4267200"/>
            <a:ext cx="1270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0523" y="4267201"/>
            <a:ext cx="1126435" cy="503583"/>
          </a:xfrm>
          <a:prstGeom prst="rect">
            <a:avLst/>
          </a:prstGeom>
          <a:solidFill>
            <a:srgbClr val="8F7A0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0523" y="4770784"/>
            <a:ext cx="1126435" cy="4108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6206" y="3824117"/>
            <a:ext cx="23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 to requester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7144" y="4812268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65861" y="426720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1F07"/>
                </a:solidFill>
              </a:rPr>
              <a:t>External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EF375-2E7D-5408-D67D-FA8EA191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Segmentation?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5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6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/>
          </a:p>
        </p:txBody>
      </p:sp>
      <p:sp>
        <p:nvSpPr>
          <p:cNvPr id="1388" name="Google Shape;1388;p75"/>
          <p:cNvSpPr txBox="1">
            <a:spLocks noGrp="1"/>
          </p:cNvSpPr>
          <p:nvPr>
            <p:ph type="body" idx="4294967295"/>
          </p:nvPr>
        </p:nvSpPr>
        <p:spPr>
          <a:xfrm>
            <a:off x="663575" y="1828800"/>
            <a:ext cx="11528425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None/>
            </a:pPr>
            <a:r>
              <a:rPr lang="en-US" sz="2531" dirty="0"/>
              <a:t>HW+OS work together to virtualize memory</a:t>
            </a:r>
            <a:endParaRPr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320"/>
              <a:buChar char="•"/>
            </a:pPr>
            <a:r>
              <a:rPr lang="en-US" sz="2320" dirty="0"/>
              <a:t>Give illusion of private address space to each process</a:t>
            </a:r>
            <a:endParaRPr sz="2320"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531"/>
              <a:buNone/>
            </a:pPr>
            <a:r>
              <a:rPr lang="en-US" sz="2531" dirty="0"/>
              <a:t>Add MMU registers for </a:t>
            </a:r>
            <a:r>
              <a:rPr lang="en-US" sz="2531" dirty="0" err="1"/>
              <a:t>base+bounds</a:t>
            </a:r>
            <a:r>
              <a:rPr lang="en-US" sz="2531" dirty="0"/>
              <a:t> so translation is fast </a:t>
            </a:r>
            <a:endParaRPr sz="2531"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320"/>
              <a:buChar char="•"/>
            </a:pPr>
            <a:r>
              <a:rPr lang="en-US" sz="2320" dirty="0"/>
              <a:t>OS not involved with every address translation, only on context switch or errors</a:t>
            </a:r>
            <a:endParaRPr sz="2320"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531"/>
              <a:buNone/>
            </a:pPr>
            <a:r>
              <a:rPr lang="en-US" sz="2531" dirty="0"/>
              <a:t>Dynamic relocation with segments is good building block</a:t>
            </a:r>
            <a:endParaRPr dirty="0"/>
          </a:p>
          <a:p>
            <a:pPr marL="638160" lvl="1" indent="-342899" algn="l" rtl="0">
              <a:spcBef>
                <a:spcPts val="600"/>
              </a:spcBef>
              <a:spcAft>
                <a:spcPts val="0"/>
              </a:spcAft>
              <a:buSzPts val="2320"/>
              <a:buChar char="•"/>
            </a:pPr>
            <a:r>
              <a:rPr lang="en-US" sz="2320" dirty="0"/>
              <a:t>Next: Solve fragmentation with </a:t>
            </a:r>
            <a:r>
              <a:rPr lang="en-US" sz="2320" dirty="0">
                <a:solidFill>
                  <a:srgbClr val="C00000"/>
                </a:solidFill>
              </a:rPr>
              <a:t>paging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4">
            <a:extLst>
              <a:ext uri="{FF2B5EF4-FFF2-40B4-BE49-F238E27FC236}">
                <a16:creationId xmlns:a16="http://schemas.microsoft.com/office/drawing/2014/main" id="{FE394FBC-6550-684B-8BDB-9E8A6107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88" y="139074"/>
            <a:ext cx="8707509" cy="1283167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Review: Match Description</a:t>
            </a:r>
            <a:endParaRPr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9127B6B-B515-E642-AB70-00DCBA4088E8}"/>
              </a:ext>
            </a:extLst>
          </p:cNvPr>
          <p:cNvSpPr txBox="1">
            <a:spLocks/>
          </p:cNvSpPr>
          <p:nvPr/>
        </p:nvSpPr>
        <p:spPr>
          <a:xfrm>
            <a:off x="1973583" y="1612348"/>
            <a:ext cx="3566160" cy="838200"/>
          </a:xfrm>
          <a:prstGeom prst="rect">
            <a:avLst/>
          </a:prstGeom>
        </p:spPr>
        <p:txBody>
          <a:bodyPr/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BB862-253C-6B43-A80C-7B80C297A386}"/>
              </a:ext>
            </a:extLst>
          </p:cNvPr>
          <p:cNvSpPr txBox="1"/>
          <p:nvPr/>
        </p:nvSpPr>
        <p:spPr>
          <a:xfrm>
            <a:off x="8438368" y="2279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F935C31-3109-1441-9C1D-E4EDB80E99B2}"/>
              </a:ext>
            </a:extLst>
          </p:cNvPr>
          <p:cNvSpPr txBox="1">
            <a:spLocks/>
          </p:cNvSpPr>
          <p:nvPr/>
        </p:nvSpPr>
        <p:spPr>
          <a:xfrm>
            <a:off x="1609164" y="2481925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process uses RAM at a time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rewrite code &amp; addresses before running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per-process starting location to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obtain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approach that verifies address is in valid range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several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base+bound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pairs per process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3BAED04-EFBF-DB4D-B082-556877D334DA}"/>
              </a:ext>
            </a:extLst>
          </p:cNvPr>
          <p:cNvSpPr txBox="1">
            <a:spLocks/>
          </p:cNvSpPr>
          <p:nvPr/>
        </p:nvSpPr>
        <p:spPr>
          <a:xfrm>
            <a:off x="7423760" y="1593787"/>
            <a:ext cx="4575921" cy="838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of approach</a:t>
            </a:r>
            <a:b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(covered previous lecture):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F7BBC84-8E62-554F-8DB5-ECD5E7DD46D8}"/>
              </a:ext>
            </a:extLst>
          </p:cNvPr>
          <p:cNvSpPr txBox="1">
            <a:spLocks/>
          </p:cNvSpPr>
          <p:nvPr/>
        </p:nvSpPr>
        <p:spPr>
          <a:xfrm>
            <a:off x="8346833" y="2621267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Segmentation</a:t>
            </a: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Relocation</a:t>
            </a:r>
          </a:p>
          <a:p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sharing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+ Bounds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A26F6B-31E3-D3EB-B68D-908A11392DA1}"/>
              </a:ext>
            </a:extLst>
          </p:cNvPr>
          <p:cNvCxnSpPr>
            <a:endCxn id="18" idx="1"/>
          </p:cNvCxnSpPr>
          <p:nvPr/>
        </p:nvCxnSpPr>
        <p:spPr>
          <a:xfrm>
            <a:off x="5751443" y="2621267"/>
            <a:ext cx="2595390" cy="20488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779E4F-11CE-FBF2-AB79-C23F0C923881}"/>
              </a:ext>
            </a:extLst>
          </p:cNvPr>
          <p:cNvCxnSpPr/>
          <p:nvPr/>
        </p:nvCxnSpPr>
        <p:spPr>
          <a:xfrm>
            <a:off x="6692348" y="3154017"/>
            <a:ext cx="1654485" cy="6493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FB5FD5-AEF5-5601-C5DF-A7E27F7CA883}"/>
              </a:ext>
            </a:extLst>
          </p:cNvPr>
          <p:cNvCxnSpPr/>
          <p:nvPr/>
        </p:nvCxnSpPr>
        <p:spPr>
          <a:xfrm flipV="1">
            <a:off x="6202017" y="3429000"/>
            <a:ext cx="2144816" cy="559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07CE5-A88F-D865-23B2-8E0295963C8C}"/>
              </a:ext>
            </a:extLst>
          </p:cNvPr>
          <p:cNvCxnSpPr/>
          <p:nvPr/>
        </p:nvCxnSpPr>
        <p:spPr>
          <a:xfrm>
            <a:off x="6599583" y="4797287"/>
            <a:ext cx="1838785" cy="4669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D64BEE-B286-EECE-1FF0-BB5EB3B0F19B}"/>
              </a:ext>
            </a:extLst>
          </p:cNvPr>
          <p:cNvCxnSpPr/>
          <p:nvPr/>
        </p:nvCxnSpPr>
        <p:spPr>
          <a:xfrm flipV="1">
            <a:off x="6334539" y="2835965"/>
            <a:ext cx="2012294" cy="24282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17B7-2844-5529-0217-FC3C9B20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7286"/>
            <a:ext cx="10515600" cy="2852737"/>
          </a:xfrm>
        </p:spPr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DA6A2-41F8-E7A0-D75F-4F3AE349CB4C}"/>
              </a:ext>
            </a:extLst>
          </p:cNvPr>
          <p:cNvSpPr txBox="1">
            <a:spLocks noChangeArrowheads="1"/>
          </p:cNvSpPr>
          <p:nvPr/>
        </p:nvSpPr>
        <p:spPr>
          <a:xfrm>
            <a:off x="1971260" y="3737876"/>
            <a:ext cx="8458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b="1" dirty="0"/>
              <a:t>Questions we answer:</a:t>
            </a:r>
          </a:p>
          <a:p>
            <a:pPr marL="990600" lvl="1" indent="-533400"/>
            <a:r>
              <a:rPr lang="en-US" dirty="0">
                <a:solidFill>
                  <a:schemeClr val="tx1"/>
                </a:solidFill>
              </a:rPr>
              <a:t>What is paging?</a:t>
            </a:r>
          </a:p>
          <a:p>
            <a:pPr marL="990600" lvl="1" indent="-533400"/>
            <a:r>
              <a:rPr lang="en-US" dirty="0">
                <a:solidFill>
                  <a:schemeClr val="tx1"/>
                </a:solidFill>
              </a:rPr>
              <a:t>Where are page tables stored?</a:t>
            </a:r>
          </a:p>
          <a:p>
            <a:pPr marL="990600" lvl="1" indent="-533400"/>
            <a:r>
              <a:rPr lang="en-US" dirty="0">
                <a:solidFill>
                  <a:schemeClr val="tx1"/>
                </a:solidFill>
              </a:rPr>
              <a:t>What are advantages and disadvantages of paging?</a:t>
            </a:r>
          </a:p>
          <a:p>
            <a:pPr marL="990600" lvl="1" indent="-5334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72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113183" y="1524000"/>
            <a:ext cx="7840317" cy="2020935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sz="1800" dirty="0"/>
              <a:t>Goal: Eliminate requirement that address space is contiguous</a:t>
            </a:r>
          </a:p>
          <a:p>
            <a:pPr marL="828675" lvl="1" indent="-533400"/>
            <a:r>
              <a:rPr lang="en-US" sz="1600" dirty="0">
                <a:solidFill>
                  <a:schemeClr val="tx1"/>
                </a:solidFill>
              </a:rPr>
              <a:t>Eliminate external fragmentation</a:t>
            </a:r>
          </a:p>
          <a:p>
            <a:pPr marL="828675" lvl="1" indent="-533400"/>
            <a:r>
              <a:rPr lang="en-US" sz="1600" dirty="0">
                <a:solidFill>
                  <a:schemeClr val="tx1"/>
                </a:solidFill>
              </a:rPr>
              <a:t>Grow segments as needed</a:t>
            </a:r>
          </a:p>
          <a:p>
            <a:pPr marL="533400" indent="-533400">
              <a:buNone/>
            </a:pPr>
            <a:r>
              <a:rPr lang="en-US" sz="1800" dirty="0"/>
              <a:t>Idea: Divide address spaces and physical memory into fixed-sized pages</a:t>
            </a:r>
          </a:p>
          <a:p>
            <a:pPr marL="828675" lvl="1" indent="-533400"/>
            <a:r>
              <a:rPr lang="en-US" sz="1600" dirty="0">
                <a:solidFill>
                  <a:schemeClr val="tx1"/>
                </a:solidFill>
              </a:rPr>
              <a:t>Size: 2</a:t>
            </a:r>
            <a:r>
              <a:rPr lang="en-US" sz="1600" baseline="30000" dirty="0">
                <a:solidFill>
                  <a:schemeClr val="tx1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, Example: 4KB</a:t>
            </a:r>
          </a:p>
          <a:p>
            <a:pPr marL="828675" lvl="1" indent="-533400"/>
            <a:r>
              <a:rPr lang="en-US" sz="1600" dirty="0">
                <a:solidFill>
                  <a:schemeClr val="tx1"/>
                </a:solidFill>
              </a:rPr>
              <a:t>Physical page: page frame</a:t>
            </a:r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2339013" y="3544935"/>
            <a:ext cx="762000" cy="182880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1958013" y="5449935"/>
            <a:ext cx="1164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3505200" y="4114800"/>
            <a:ext cx="762000" cy="182880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3352800" y="5943600"/>
            <a:ext cx="1200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1828800" y="6316663"/>
            <a:ext cx="2197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Logical View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9144000" y="65532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8925370" y="3603771"/>
            <a:ext cx="27083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46482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46482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4648200" y="43434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4648200" y="4648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4648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4648200" y="4953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4419600" y="5562600"/>
            <a:ext cx="1200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9144000" y="1447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9144000" y="1752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9144000" y="2057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9144000" y="2362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9144000" y="29718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9144000" y="2667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9144000" y="3276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9144000" y="35814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91440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9144000" y="4191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9144000" y="4800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9144000" y="4495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9144000" y="5029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9144000" y="53340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9144000" y="56388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9144000" y="59436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9144000" y="6248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9144000" y="11430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9144000" y="8382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9144000" y="533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5410200" y="1905000"/>
            <a:ext cx="3733800" cy="1981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5410200" y="4038600"/>
            <a:ext cx="36576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5410200" y="4724400"/>
            <a:ext cx="3733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5334000" y="5181600"/>
            <a:ext cx="38862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5410200" y="2895600"/>
            <a:ext cx="3733800" cy="190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Line 279">
            <a:extLst>
              <a:ext uri="{FF2B5EF4-FFF2-40B4-BE49-F238E27FC236}">
                <a16:creationId xmlns:a16="http://schemas.microsoft.com/office/drawing/2014/main" id="{20E0CD02-7929-C2A8-98CC-D6C554A89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516" y="1865243"/>
            <a:ext cx="37338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Line 280">
            <a:extLst>
              <a:ext uri="{FF2B5EF4-FFF2-40B4-BE49-F238E27FC236}">
                <a16:creationId xmlns:a16="http://schemas.microsoft.com/office/drawing/2014/main" id="{1C14D70D-C8E1-6112-EAD8-E383ACC212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516" y="3998843"/>
            <a:ext cx="36576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Line 282">
            <a:extLst>
              <a:ext uri="{FF2B5EF4-FFF2-40B4-BE49-F238E27FC236}">
                <a16:creationId xmlns:a16="http://schemas.microsoft.com/office/drawing/2014/main" id="{C08809B4-5A4B-A43C-0F90-8B8884A8E3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516" y="4684643"/>
            <a:ext cx="3733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283">
            <a:extLst>
              <a:ext uri="{FF2B5EF4-FFF2-40B4-BE49-F238E27FC236}">
                <a16:creationId xmlns:a16="http://schemas.microsoft.com/office/drawing/2014/main" id="{B60D6650-F6DC-2A80-5A4B-28FE9A0A8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7316" y="5141843"/>
            <a:ext cx="3886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284">
            <a:extLst>
              <a:ext uri="{FF2B5EF4-FFF2-40B4-BE49-F238E27FC236}">
                <a16:creationId xmlns:a16="http://schemas.microsoft.com/office/drawing/2014/main" id="{A471A690-AC1B-811F-E71F-24F670EF0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516" y="2855843"/>
            <a:ext cx="37338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82910"/>
            <a:ext cx="10515600" cy="1325563"/>
          </a:xfrm>
          <a:prstGeom prst="rect">
            <a:avLst/>
          </a:prstGeom>
        </p:spPr>
        <p:txBody>
          <a:bodyPr vert="horz" wrap="square" lIns="0" tIns="399102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Relocation</a:t>
            </a:r>
            <a:r>
              <a:rPr spc="1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Base</a:t>
            </a:r>
            <a:r>
              <a:rPr spc="5" dirty="0"/>
              <a:t> </a:t>
            </a:r>
            <a:r>
              <a:rPr spc="-10" dirty="0"/>
              <a:t>Register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1555241"/>
            <a:ext cx="9457690" cy="1892300"/>
            <a:chOff x="0" y="1555241"/>
            <a:chExt cx="9457690" cy="18923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5241"/>
              <a:ext cx="9457181" cy="6766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62555"/>
              <a:ext cx="3585209" cy="6766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70631"/>
              <a:ext cx="6061709" cy="6766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38200" y="1893568"/>
            <a:ext cx="10267122" cy="22518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  <a:r>
              <a:rPr sz="2800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sz="2800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 base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Page Addresses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1086678" y="1752600"/>
            <a:ext cx="8458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translate logical address to physical address?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High-order bits of address designate page number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Low-order bits of address designate offset within page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286000" y="3505200"/>
            <a:ext cx="3581400" cy="609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page number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286000" y="5105400"/>
            <a:ext cx="3581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frame number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867400" y="35052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867400" y="51054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985126" y="3490914"/>
            <a:ext cx="2162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Logical address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8001001" y="5181601"/>
            <a:ext cx="23182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8382001" y="2895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>
            <a:off x="2819400" y="4343400"/>
            <a:ext cx="1981200" cy="457200"/>
          </a:xfrm>
          <a:prstGeom prst="flowChartInternalStorage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translate</a:t>
            </a: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3810000" y="4114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3810000" y="4800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3641726" y="2957513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 bits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6019801" y="2971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12 bits</a:t>
            </a: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6705600" y="4191000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7931" y="583513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addition needed; just append bits correctly…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4237" y="6233581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format of address space determine number of pages and size of pages?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7" grpId="0" animBg="1"/>
      <p:bldP spid="177158" grpId="0" animBg="1"/>
      <p:bldP spid="177159" grpId="0" animBg="1"/>
      <p:bldP spid="177160" grpId="0"/>
      <p:bldP spid="177161" grpId="0"/>
      <p:bldP spid="177162" grpId="0"/>
      <p:bldP spid="177167" grpId="0" animBg="1"/>
      <p:bldP spid="177169" grpId="0" animBg="1"/>
      <p:bldP spid="177170" grpId="0" animBg="1"/>
      <p:bldP spid="177171" grpId="0"/>
      <p:bldP spid="177172" grpId="0"/>
      <p:bldP spid="177173" grpId="0" animBg="1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Impact of </a:t>
            </a:r>
            <a:r>
              <a:rPr sz="460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4671701" y="2122441"/>
            <a:ext cx="124232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Page Size</a:t>
            </a:r>
          </a:p>
        </p:txBody>
      </p:sp>
      <p:sp>
        <p:nvSpPr>
          <p:cNvPr id="563" name="Shape 563"/>
          <p:cNvSpPr/>
          <p:nvPr/>
        </p:nvSpPr>
        <p:spPr>
          <a:xfrm>
            <a:off x="4335210" y="2713189"/>
            <a:ext cx="337638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6395639" y="2122441"/>
            <a:ext cx="19642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Low Bits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(offset)</a:t>
            </a:r>
          </a:p>
        </p:txBody>
      </p:sp>
      <p:sp>
        <p:nvSpPr>
          <p:cNvPr id="565" name="Shape 565"/>
          <p:cNvSpPr/>
          <p:nvPr/>
        </p:nvSpPr>
        <p:spPr>
          <a:xfrm>
            <a:off x="4671701" y="2834347"/>
            <a:ext cx="94416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16 bytes</a:t>
            </a:r>
          </a:p>
        </p:txBody>
      </p:sp>
      <p:sp>
        <p:nvSpPr>
          <p:cNvPr id="566" name="Shape 566"/>
          <p:cNvSpPr/>
          <p:nvPr/>
        </p:nvSpPr>
        <p:spPr>
          <a:xfrm>
            <a:off x="6838284" y="283434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7" name="Shape 567"/>
          <p:cNvSpPr/>
          <p:nvPr/>
        </p:nvSpPr>
        <p:spPr>
          <a:xfrm>
            <a:off x="4865216" y="3280831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KB</a:t>
            </a:r>
          </a:p>
        </p:txBody>
      </p:sp>
      <p:sp>
        <p:nvSpPr>
          <p:cNvPr id="568" name="Shape 568"/>
          <p:cNvSpPr/>
          <p:nvPr/>
        </p:nvSpPr>
        <p:spPr>
          <a:xfrm>
            <a:off x="6773740" y="3280831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9" name="Shape 569"/>
          <p:cNvSpPr/>
          <p:nvPr/>
        </p:nvSpPr>
        <p:spPr>
          <a:xfrm>
            <a:off x="4845945" y="3727315"/>
            <a:ext cx="6107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MB</a:t>
            </a:r>
          </a:p>
        </p:txBody>
      </p:sp>
      <p:sp>
        <p:nvSpPr>
          <p:cNvPr id="570" name="Shape 570"/>
          <p:cNvSpPr/>
          <p:nvPr/>
        </p:nvSpPr>
        <p:spPr>
          <a:xfrm>
            <a:off x="6773740" y="3727315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71" name="Shape 571"/>
          <p:cNvSpPr/>
          <p:nvPr/>
        </p:nvSpPr>
        <p:spPr>
          <a:xfrm>
            <a:off x="4607156" y="4173800"/>
            <a:ext cx="107240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512 bytes</a:t>
            </a:r>
          </a:p>
        </p:txBody>
      </p:sp>
      <p:sp>
        <p:nvSpPr>
          <p:cNvPr id="572" name="Shape 572"/>
          <p:cNvSpPr/>
          <p:nvPr/>
        </p:nvSpPr>
        <p:spPr>
          <a:xfrm>
            <a:off x="6838284" y="4173800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73" name="Shape 573"/>
          <p:cNvSpPr/>
          <p:nvPr/>
        </p:nvSpPr>
        <p:spPr>
          <a:xfrm>
            <a:off x="4865216" y="4620284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 KB</a:t>
            </a:r>
          </a:p>
        </p:txBody>
      </p:sp>
      <p:sp>
        <p:nvSpPr>
          <p:cNvPr id="574" name="Shape 574"/>
          <p:cNvSpPr/>
          <p:nvPr/>
        </p:nvSpPr>
        <p:spPr>
          <a:xfrm>
            <a:off x="6773740" y="4620284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4353" y="1617248"/>
            <a:ext cx="914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known page size, how many bits are needed in address to specify offset in page?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  <p:bldP spid="568" grpId="0" animBg="1"/>
      <p:bldP spid="570" grpId="0" animBg="1"/>
      <p:bldP spid="572" grpId="0" animBg="1"/>
      <p:bldP spid="57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Impact of </a:t>
            </a:r>
            <a:r>
              <a:rPr sz="460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2599249" y="2631614"/>
            <a:ext cx="124232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Size</a:t>
            </a:r>
          </a:p>
        </p:txBody>
      </p:sp>
      <p:sp>
        <p:nvSpPr>
          <p:cNvPr id="650" name="Shape 650"/>
          <p:cNvSpPr/>
          <p:nvPr/>
        </p:nvSpPr>
        <p:spPr>
          <a:xfrm>
            <a:off x="2380261" y="3329517"/>
            <a:ext cx="72862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4440693" y="2623354"/>
            <a:ext cx="1041949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(offset)</a:t>
            </a:r>
          </a:p>
        </p:txBody>
      </p:sp>
      <p:sp>
        <p:nvSpPr>
          <p:cNvPr id="652" name="Shape 652"/>
          <p:cNvSpPr/>
          <p:nvPr/>
        </p:nvSpPr>
        <p:spPr>
          <a:xfrm>
            <a:off x="6086898" y="2631614"/>
            <a:ext cx="1548946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Addr Bits</a:t>
            </a:r>
          </a:p>
        </p:txBody>
      </p:sp>
      <p:sp>
        <p:nvSpPr>
          <p:cNvPr id="653" name="Shape 653"/>
          <p:cNvSpPr/>
          <p:nvPr/>
        </p:nvSpPr>
        <p:spPr>
          <a:xfrm>
            <a:off x="8156533" y="2623354"/>
            <a:ext cx="1099657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(vpn)</a:t>
            </a:r>
          </a:p>
        </p:txBody>
      </p:sp>
      <p:sp>
        <p:nvSpPr>
          <p:cNvPr id="654" name="Shape 654"/>
          <p:cNvSpPr/>
          <p:nvPr/>
        </p:nvSpPr>
        <p:spPr>
          <a:xfrm flipV="1">
            <a:off x="5940370" y="2556983"/>
            <a:ext cx="1" cy="35700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2716755" y="3450674"/>
            <a:ext cx="94416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bytes</a:t>
            </a:r>
          </a:p>
        </p:txBody>
      </p:sp>
      <p:sp>
        <p:nvSpPr>
          <p:cNvPr id="656" name="Shape 656"/>
          <p:cNvSpPr/>
          <p:nvPr/>
        </p:nvSpPr>
        <p:spPr>
          <a:xfrm>
            <a:off x="4883337" y="3450674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57" name="Shape 657"/>
          <p:cNvSpPr/>
          <p:nvPr/>
        </p:nvSpPr>
        <p:spPr>
          <a:xfrm>
            <a:off x="6694027" y="3450674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8" name="Shape 658"/>
          <p:cNvSpPr/>
          <p:nvPr/>
        </p:nvSpPr>
        <p:spPr>
          <a:xfrm>
            <a:off x="8633805" y="3450674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59" name="Shape 659"/>
          <p:cNvSpPr/>
          <p:nvPr/>
        </p:nvSpPr>
        <p:spPr>
          <a:xfrm>
            <a:off x="2910269" y="3897159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KB</a:t>
            </a:r>
          </a:p>
        </p:txBody>
      </p:sp>
      <p:sp>
        <p:nvSpPr>
          <p:cNvPr id="660" name="Shape 660"/>
          <p:cNvSpPr/>
          <p:nvPr/>
        </p:nvSpPr>
        <p:spPr>
          <a:xfrm>
            <a:off x="4818793" y="3897159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61" name="Shape 661"/>
          <p:cNvSpPr/>
          <p:nvPr/>
        </p:nvSpPr>
        <p:spPr>
          <a:xfrm>
            <a:off x="6694027" y="3897159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62" name="Shape 662"/>
          <p:cNvSpPr/>
          <p:nvPr/>
        </p:nvSpPr>
        <p:spPr>
          <a:xfrm>
            <a:off x="8569262" y="3897159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63" name="Shape 663"/>
          <p:cNvSpPr/>
          <p:nvPr/>
        </p:nvSpPr>
        <p:spPr>
          <a:xfrm>
            <a:off x="2890999" y="4343643"/>
            <a:ext cx="6107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MB</a:t>
            </a:r>
          </a:p>
        </p:txBody>
      </p:sp>
      <p:sp>
        <p:nvSpPr>
          <p:cNvPr id="664" name="Shape 664"/>
          <p:cNvSpPr/>
          <p:nvPr/>
        </p:nvSpPr>
        <p:spPr>
          <a:xfrm>
            <a:off x="4818793" y="4343643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65" name="Shape 665"/>
          <p:cNvSpPr/>
          <p:nvPr/>
        </p:nvSpPr>
        <p:spPr>
          <a:xfrm>
            <a:off x="6694027" y="4343643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666" name="Shape 666"/>
          <p:cNvSpPr/>
          <p:nvPr/>
        </p:nvSpPr>
        <p:spPr>
          <a:xfrm>
            <a:off x="8569262" y="4343643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67" name="Shape 667"/>
          <p:cNvSpPr/>
          <p:nvPr/>
        </p:nvSpPr>
        <p:spPr>
          <a:xfrm>
            <a:off x="2652210" y="4790127"/>
            <a:ext cx="107240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 bytes</a:t>
            </a:r>
          </a:p>
        </p:txBody>
      </p:sp>
      <p:sp>
        <p:nvSpPr>
          <p:cNvPr id="668" name="Shape 668"/>
          <p:cNvSpPr/>
          <p:nvPr/>
        </p:nvSpPr>
        <p:spPr>
          <a:xfrm>
            <a:off x="4883337" y="479012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9" name="Shape 669"/>
          <p:cNvSpPr/>
          <p:nvPr/>
        </p:nvSpPr>
        <p:spPr>
          <a:xfrm>
            <a:off x="6694027" y="4790127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670" name="Shape 670"/>
          <p:cNvSpPr/>
          <p:nvPr/>
        </p:nvSpPr>
        <p:spPr>
          <a:xfrm>
            <a:off x="8633805" y="479012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2910269" y="5236612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KB</a:t>
            </a:r>
          </a:p>
        </p:txBody>
      </p:sp>
      <p:sp>
        <p:nvSpPr>
          <p:cNvPr id="672" name="Shape 672"/>
          <p:cNvSpPr/>
          <p:nvPr/>
        </p:nvSpPr>
        <p:spPr>
          <a:xfrm>
            <a:off x="4818793" y="523661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73" name="Shape 673"/>
          <p:cNvSpPr/>
          <p:nvPr/>
        </p:nvSpPr>
        <p:spPr>
          <a:xfrm>
            <a:off x="6694027" y="523661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674" name="Shape 674"/>
          <p:cNvSpPr/>
          <p:nvPr/>
        </p:nvSpPr>
        <p:spPr>
          <a:xfrm>
            <a:off x="8569262" y="523661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0337" y="1699173"/>
            <a:ext cx="607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number of bits in virtual address and bits for offset, 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bits for virtual page number?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01864" y="4769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animBg="1"/>
      <p:bldP spid="662" grpId="0" animBg="1"/>
      <p:bldP spid="666" grpId="0" animBg="1"/>
      <p:bldP spid="670" grpId="0" animBg="1"/>
      <p:bldP spid="67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Impact of Address Format</a:t>
            </a:r>
            <a:endParaRPr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1965437" y="2561942"/>
            <a:ext cx="124232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Page Size</a:t>
            </a:r>
          </a:p>
        </p:txBody>
      </p:sp>
      <p:sp>
        <p:nvSpPr>
          <p:cNvPr id="678" name="Shape 678"/>
          <p:cNvSpPr/>
          <p:nvPr/>
        </p:nvSpPr>
        <p:spPr>
          <a:xfrm>
            <a:off x="1746450" y="3259845"/>
            <a:ext cx="892155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3806881" y="2553683"/>
            <a:ext cx="1041949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(offset)</a:t>
            </a:r>
          </a:p>
        </p:txBody>
      </p:sp>
      <p:sp>
        <p:nvSpPr>
          <p:cNvPr id="680" name="Shape 680"/>
          <p:cNvSpPr/>
          <p:nvPr/>
        </p:nvSpPr>
        <p:spPr>
          <a:xfrm>
            <a:off x="5453085" y="2561942"/>
            <a:ext cx="1548946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Virt Addr Bits</a:t>
            </a:r>
          </a:p>
        </p:txBody>
      </p:sp>
      <p:sp>
        <p:nvSpPr>
          <p:cNvPr id="681" name="Shape 681"/>
          <p:cNvSpPr/>
          <p:nvPr/>
        </p:nvSpPr>
        <p:spPr>
          <a:xfrm>
            <a:off x="7522720" y="2553683"/>
            <a:ext cx="1099657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(vpn)</a:t>
            </a:r>
          </a:p>
        </p:txBody>
      </p:sp>
      <p:sp>
        <p:nvSpPr>
          <p:cNvPr id="682" name="Shape 682"/>
          <p:cNvSpPr/>
          <p:nvPr/>
        </p:nvSpPr>
        <p:spPr>
          <a:xfrm flipV="1">
            <a:off x="5306558" y="2487311"/>
            <a:ext cx="1" cy="35700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2082942" y="3381004"/>
            <a:ext cx="94416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16 bytes</a:t>
            </a:r>
          </a:p>
        </p:txBody>
      </p:sp>
      <p:sp>
        <p:nvSpPr>
          <p:cNvPr id="684" name="Shape 684"/>
          <p:cNvSpPr/>
          <p:nvPr/>
        </p:nvSpPr>
        <p:spPr>
          <a:xfrm>
            <a:off x="4249525" y="3381004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85" name="Shape 685"/>
          <p:cNvSpPr/>
          <p:nvPr/>
        </p:nvSpPr>
        <p:spPr>
          <a:xfrm>
            <a:off x="6060215" y="3381004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86" name="Shape 686"/>
          <p:cNvSpPr/>
          <p:nvPr/>
        </p:nvSpPr>
        <p:spPr>
          <a:xfrm>
            <a:off x="7999993" y="3381004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87" name="Shape 687"/>
          <p:cNvSpPr/>
          <p:nvPr/>
        </p:nvSpPr>
        <p:spPr>
          <a:xfrm flipV="1">
            <a:off x="8967730" y="2487311"/>
            <a:ext cx="1" cy="35700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9191606" y="2524190"/>
            <a:ext cx="11784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Virt Pages</a:t>
            </a:r>
          </a:p>
        </p:txBody>
      </p:sp>
      <p:sp>
        <p:nvSpPr>
          <p:cNvPr id="689" name="Shape 689"/>
          <p:cNvSpPr/>
          <p:nvPr/>
        </p:nvSpPr>
        <p:spPr>
          <a:xfrm>
            <a:off x="2276457" y="3827488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KB</a:t>
            </a:r>
          </a:p>
        </p:txBody>
      </p:sp>
      <p:sp>
        <p:nvSpPr>
          <p:cNvPr id="690" name="Shape 690"/>
          <p:cNvSpPr/>
          <p:nvPr/>
        </p:nvSpPr>
        <p:spPr>
          <a:xfrm>
            <a:off x="4184981" y="3827488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91" name="Shape 691"/>
          <p:cNvSpPr/>
          <p:nvPr/>
        </p:nvSpPr>
        <p:spPr>
          <a:xfrm>
            <a:off x="6060215" y="3827488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92" name="Shape 692"/>
          <p:cNvSpPr/>
          <p:nvPr/>
        </p:nvSpPr>
        <p:spPr>
          <a:xfrm>
            <a:off x="7935449" y="3827488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93" name="Shape 693"/>
          <p:cNvSpPr/>
          <p:nvPr/>
        </p:nvSpPr>
        <p:spPr>
          <a:xfrm>
            <a:off x="2257187" y="4273972"/>
            <a:ext cx="6107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MB</a:t>
            </a:r>
          </a:p>
        </p:txBody>
      </p:sp>
      <p:sp>
        <p:nvSpPr>
          <p:cNvPr id="694" name="Shape 694"/>
          <p:cNvSpPr/>
          <p:nvPr/>
        </p:nvSpPr>
        <p:spPr>
          <a:xfrm>
            <a:off x="4184981" y="427397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95" name="Shape 695"/>
          <p:cNvSpPr/>
          <p:nvPr/>
        </p:nvSpPr>
        <p:spPr>
          <a:xfrm>
            <a:off x="6060215" y="427397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696" name="Shape 696"/>
          <p:cNvSpPr/>
          <p:nvPr/>
        </p:nvSpPr>
        <p:spPr>
          <a:xfrm>
            <a:off x="7935449" y="427397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97" name="Shape 697"/>
          <p:cNvSpPr/>
          <p:nvPr/>
        </p:nvSpPr>
        <p:spPr>
          <a:xfrm>
            <a:off x="2018398" y="4720457"/>
            <a:ext cx="107240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512 bytes</a:t>
            </a:r>
          </a:p>
        </p:txBody>
      </p:sp>
      <p:sp>
        <p:nvSpPr>
          <p:cNvPr id="698" name="Shape 698"/>
          <p:cNvSpPr/>
          <p:nvPr/>
        </p:nvSpPr>
        <p:spPr>
          <a:xfrm>
            <a:off x="4249525" y="472045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99" name="Shape 699"/>
          <p:cNvSpPr/>
          <p:nvPr/>
        </p:nvSpPr>
        <p:spPr>
          <a:xfrm>
            <a:off x="6060215" y="4720457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00" name="Shape 700"/>
          <p:cNvSpPr/>
          <p:nvPr/>
        </p:nvSpPr>
        <p:spPr>
          <a:xfrm>
            <a:off x="7999993" y="472045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1" name="Shape 701"/>
          <p:cNvSpPr/>
          <p:nvPr/>
        </p:nvSpPr>
        <p:spPr>
          <a:xfrm>
            <a:off x="2276457" y="5166941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 KB</a:t>
            </a:r>
          </a:p>
        </p:txBody>
      </p:sp>
      <p:sp>
        <p:nvSpPr>
          <p:cNvPr id="702" name="Shape 702"/>
          <p:cNvSpPr/>
          <p:nvPr/>
        </p:nvSpPr>
        <p:spPr>
          <a:xfrm>
            <a:off x="4184981" y="5166941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03" name="Shape 703"/>
          <p:cNvSpPr/>
          <p:nvPr/>
        </p:nvSpPr>
        <p:spPr>
          <a:xfrm>
            <a:off x="6060215" y="5166941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704" name="Shape 704"/>
          <p:cNvSpPr/>
          <p:nvPr/>
        </p:nvSpPr>
        <p:spPr>
          <a:xfrm>
            <a:off x="7935449" y="5166941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6450" y="1667275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number of bits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how many virtual pages can there be in an address space?</a:t>
            </a:r>
          </a:p>
        </p:txBody>
      </p:sp>
      <p:sp>
        <p:nvSpPr>
          <p:cNvPr id="32" name="Shape 750"/>
          <p:cNvSpPr/>
          <p:nvPr/>
        </p:nvSpPr>
        <p:spPr>
          <a:xfrm>
            <a:off x="9554712" y="3381440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33" name="Shape 755"/>
          <p:cNvSpPr/>
          <p:nvPr/>
        </p:nvSpPr>
        <p:spPr>
          <a:xfrm>
            <a:off x="9509555" y="3827924"/>
            <a:ext cx="41838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K</a:t>
            </a:r>
          </a:p>
        </p:txBody>
      </p:sp>
      <p:sp>
        <p:nvSpPr>
          <p:cNvPr id="34" name="Shape 760"/>
          <p:cNvSpPr/>
          <p:nvPr/>
        </p:nvSpPr>
        <p:spPr>
          <a:xfrm>
            <a:off x="9509555" y="4274408"/>
            <a:ext cx="41838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 K</a:t>
            </a:r>
          </a:p>
        </p:txBody>
      </p:sp>
      <p:sp>
        <p:nvSpPr>
          <p:cNvPr id="35" name="Shape 765"/>
          <p:cNvSpPr/>
          <p:nvPr/>
        </p:nvSpPr>
        <p:spPr>
          <a:xfrm>
            <a:off x="9554712" y="4720893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36" name="Shape 770"/>
          <p:cNvSpPr/>
          <p:nvPr/>
        </p:nvSpPr>
        <p:spPr>
          <a:xfrm>
            <a:off x="9412855" y="5167377"/>
            <a:ext cx="6107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MB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Shape 772"/>
          <p:cNvSpPr>
            <a:spLocks noGrp="1"/>
          </p:cNvSpPr>
          <p:nvPr>
            <p:ph type="title"/>
          </p:nvPr>
        </p:nvSpPr>
        <p:spPr>
          <a:xfrm>
            <a:off x="1606085" y="62754"/>
            <a:ext cx="8940671" cy="128316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Virt</a:t>
            </a:r>
            <a:r>
              <a:rPr lang="en-US" sz="4600" dirty="0"/>
              <a:t>ual</a:t>
            </a:r>
            <a:r>
              <a:rPr sz="4600" dirty="0"/>
              <a:t> =&gt; Phys</a:t>
            </a:r>
            <a:r>
              <a:rPr lang="en-US" sz="4600" dirty="0"/>
              <a:t>ical PAGE</a:t>
            </a:r>
            <a:r>
              <a:rPr sz="4600" dirty="0"/>
              <a:t> Mapping</a:t>
            </a:r>
          </a:p>
        </p:txBody>
      </p:sp>
      <p:sp>
        <p:nvSpPr>
          <p:cNvPr id="773" name="Shape 773"/>
          <p:cNvSpPr>
            <a:spLocks noGrp="1"/>
          </p:cNvSpPr>
          <p:nvPr>
            <p:ph type="body" idx="4294967295"/>
          </p:nvPr>
        </p:nvSpPr>
        <p:spPr>
          <a:xfrm>
            <a:off x="1524000" y="4729164"/>
            <a:ext cx="8339138" cy="197008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C00000"/>
                </a:solidFill>
              </a:rPr>
              <a:t>How should OS translate VPN to PPN?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For segmentation, </a:t>
            </a:r>
            <a:r>
              <a:rPr lang="en-US" sz="2000" dirty="0"/>
              <a:t>OS</a:t>
            </a:r>
            <a:r>
              <a:rPr sz="2000" dirty="0"/>
              <a:t> used a formula</a:t>
            </a:r>
            <a:r>
              <a:rPr lang="en-US" sz="2000" dirty="0"/>
              <a:t> </a:t>
            </a:r>
            <a:r>
              <a:rPr sz="2000" dirty="0"/>
              <a:t>(e.g., phys</a:t>
            </a:r>
            <a:r>
              <a:rPr lang="en-US" sz="2000" dirty="0"/>
              <a:t> addr</a:t>
            </a:r>
            <a:r>
              <a:rPr sz="2000" dirty="0"/>
              <a:t> = virt_offset + base_reg)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For paging</a:t>
            </a:r>
            <a:r>
              <a:rPr sz="2000" dirty="0"/>
              <a:t>, </a:t>
            </a:r>
            <a:r>
              <a:rPr lang="en-US" sz="2000" dirty="0"/>
              <a:t>OS</a:t>
            </a:r>
            <a:r>
              <a:rPr sz="2000" dirty="0"/>
              <a:t> need</a:t>
            </a:r>
            <a:r>
              <a:rPr lang="en-US" sz="2000" dirty="0"/>
              <a:t>s</a:t>
            </a:r>
            <a:r>
              <a:rPr sz="2000" dirty="0"/>
              <a:t> mor</a:t>
            </a:r>
            <a:r>
              <a:rPr lang="en-US" sz="2000" dirty="0"/>
              <a:t>e </a:t>
            </a:r>
            <a:r>
              <a:rPr sz="2000" dirty="0"/>
              <a:t>general mapping mechanism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000" dirty="0"/>
              <a:t>What data structure is good?</a:t>
            </a:r>
          </a:p>
        </p:txBody>
      </p:sp>
      <p:sp>
        <p:nvSpPr>
          <p:cNvPr id="774" name="Shape 774"/>
          <p:cNvSpPr/>
          <p:nvPr/>
        </p:nvSpPr>
        <p:spPr>
          <a:xfrm>
            <a:off x="4857820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5" name="Shape 775"/>
          <p:cNvSpPr/>
          <p:nvPr/>
        </p:nvSpPr>
        <p:spPr>
          <a:xfrm>
            <a:off x="5393601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6" name="Shape 776"/>
          <p:cNvSpPr/>
          <p:nvPr/>
        </p:nvSpPr>
        <p:spPr>
          <a:xfrm>
            <a:off x="5929382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7" name="Shape 777"/>
          <p:cNvSpPr/>
          <p:nvPr/>
        </p:nvSpPr>
        <p:spPr>
          <a:xfrm>
            <a:off x="6465164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78" name="Shape 778"/>
          <p:cNvSpPr/>
          <p:nvPr/>
        </p:nvSpPr>
        <p:spPr>
          <a:xfrm>
            <a:off x="7000945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79" name="Shape 779"/>
          <p:cNvSpPr/>
          <p:nvPr/>
        </p:nvSpPr>
        <p:spPr>
          <a:xfrm>
            <a:off x="7536726" y="1910953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0" name="Shape 780"/>
          <p:cNvSpPr/>
          <p:nvPr/>
        </p:nvSpPr>
        <p:spPr>
          <a:xfrm>
            <a:off x="5040949" y="1325341"/>
            <a:ext cx="625168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VPN</a:t>
            </a:r>
          </a:p>
        </p:txBody>
      </p:sp>
      <p:sp>
        <p:nvSpPr>
          <p:cNvPr id="781" name="Shape 781"/>
          <p:cNvSpPr/>
          <p:nvPr/>
        </p:nvSpPr>
        <p:spPr>
          <a:xfrm>
            <a:off x="6561569" y="1325341"/>
            <a:ext cx="815925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offset</a:t>
            </a:r>
          </a:p>
        </p:txBody>
      </p:sp>
      <p:sp>
        <p:nvSpPr>
          <p:cNvPr id="782" name="Shape 782"/>
          <p:cNvSpPr/>
          <p:nvPr/>
        </p:nvSpPr>
        <p:spPr>
          <a:xfrm flipV="1">
            <a:off x="6078023" y="1741290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3" name="Shape 783"/>
          <p:cNvSpPr/>
          <p:nvPr/>
        </p:nvSpPr>
        <p:spPr>
          <a:xfrm flipV="1">
            <a:off x="4911398" y="1741290"/>
            <a:ext cx="9644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4" name="Shape 784"/>
          <p:cNvSpPr/>
          <p:nvPr/>
        </p:nvSpPr>
        <p:spPr>
          <a:xfrm>
            <a:off x="5875805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5" name="Shape 785"/>
          <p:cNvSpPr/>
          <p:nvPr/>
        </p:nvSpPr>
        <p:spPr>
          <a:xfrm flipH="1">
            <a:off x="4866751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6" name="Shape 786"/>
          <p:cNvSpPr/>
          <p:nvPr/>
        </p:nvSpPr>
        <p:spPr>
          <a:xfrm>
            <a:off x="8018930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7" name="Shape 787"/>
          <p:cNvSpPr/>
          <p:nvPr/>
        </p:nvSpPr>
        <p:spPr>
          <a:xfrm flipH="1">
            <a:off x="6036540" y="1750219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88" name="Shape 788"/>
          <p:cNvSpPr/>
          <p:nvPr/>
        </p:nvSpPr>
        <p:spPr>
          <a:xfrm>
            <a:off x="4857820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89" name="Shape 789"/>
          <p:cNvSpPr/>
          <p:nvPr/>
        </p:nvSpPr>
        <p:spPr>
          <a:xfrm>
            <a:off x="5393601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0" name="Shape 790"/>
          <p:cNvSpPr/>
          <p:nvPr/>
        </p:nvSpPr>
        <p:spPr>
          <a:xfrm>
            <a:off x="5929382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1" name="Shape 791"/>
          <p:cNvSpPr/>
          <p:nvPr/>
        </p:nvSpPr>
        <p:spPr>
          <a:xfrm>
            <a:off x="6465164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2" name="Shape 792"/>
          <p:cNvSpPr/>
          <p:nvPr/>
        </p:nvSpPr>
        <p:spPr>
          <a:xfrm>
            <a:off x="7000945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3" name="Shape 793"/>
          <p:cNvSpPr/>
          <p:nvPr/>
        </p:nvSpPr>
        <p:spPr>
          <a:xfrm>
            <a:off x="7536726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4" name="Shape 794"/>
          <p:cNvSpPr/>
          <p:nvPr/>
        </p:nvSpPr>
        <p:spPr>
          <a:xfrm>
            <a:off x="3786257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95" name="Shape 795"/>
          <p:cNvSpPr/>
          <p:nvPr/>
        </p:nvSpPr>
        <p:spPr>
          <a:xfrm>
            <a:off x="4322039" y="3518297"/>
            <a:ext cx="559524" cy="519258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96" name="Shape 796"/>
          <p:cNvSpPr/>
          <p:nvPr/>
        </p:nvSpPr>
        <p:spPr>
          <a:xfrm>
            <a:off x="4534899" y="4289773"/>
            <a:ext cx="609138" cy="456852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PPN</a:t>
            </a:r>
          </a:p>
        </p:txBody>
      </p:sp>
      <p:sp>
        <p:nvSpPr>
          <p:cNvPr id="797" name="Shape 797"/>
          <p:cNvSpPr/>
          <p:nvPr/>
        </p:nvSpPr>
        <p:spPr>
          <a:xfrm>
            <a:off x="6561569" y="4272138"/>
            <a:ext cx="815925" cy="456852"/>
          </a:xfrm>
          <a:prstGeom prst="rect">
            <a:avLst/>
          </a:prstGeom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offset</a:t>
            </a:r>
          </a:p>
        </p:txBody>
      </p:sp>
      <p:sp>
        <p:nvSpPr>
          <p:cNvPr id="798" name="Shape 798"/>
          <p:cNvSpPr/>
          <p:nvPr/>
        </p:nvSpPr>
        <p:spPr>
          <a:xfrm flipV="1">
            <a:off x="6078023" y="4214813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799" name="Shape 799"/>
          <p:cNvSpPr/>
          <p:nvPr/>
        </p:nvSpPr>
        <p:spPr>
          <a:xfrm flipV="1">
            <a:off x="8018930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0" name="Shape 800"/>
          <p:cNvSpPr/>
          <p:nvPr/>
        </p:nvSpPr>
        <p:spPr>
          <a:xfrm flipH="1" flipV="1">
            <a:off x="6036540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1" name="Shape 801"/>
          <p:cNvSpPr/>
          <p:nvPr/>
        </p:nvSpPr>
        <p:spPr>
          <a:xfrm flipV="1">
            <a:off x="3863460" y="4214813"/>
            <a:ext cx="1940906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2" name="Shape 802"/>
          <p:cNvSpPr/>
          <p:nvPr/>
        </p:nvSpPr>
        <p:spPr>
          <a:xfrm flipV="1">
            <a:off x="5804368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3" name="Shape 803"/>
          <p:cNvSpPr/>
          <p:nvPr/>
        </p:nvSpPr>
        <p:spPr>
          <a:xfrm flipH="1" flipV="1">
            <a:off x="3821977" y="4161235"/>
            <a:ext cx="41603" cy="4160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4" name="Shape 804"/>
          <p:cNvSpPr/>
          <p:nvPr/>
        </p:nvSpPr>
        <p:spPr>
          <a:xfrm>
            <a:off x="3770901" y="2766854"/>
            <a:ext cx="2126144" cy="365874"/>
          </a:xfrm>
          <a:prstGeom prst="rect">
            <a:avLst/>
          </a:prstGeom>
          <a:solidFill>
            <a:srgbClr val="8881F0"/>
          </a:solidFill>
          <a:ln w="12700">
            <a:solidFill>
              <a:schemeClr val="tx1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r>
              <a:rPr sz="1800" dirty="0">
                <a:solidFill>
                  <a:schemeClr val="bg1"/>
                </a:solidFill>
              </a:rPr>
              <a:t>Addr</a:t>
            </a:r>
            <a:r>
              <a:rPr lang="en-US" sz="1800" dirty="0">
                <a:solidFill>
                  <a:schemeClr val="bg1"/>
                </a:solidFill>
              </a:rPr>
              <a:t>ess</a:t>
            </a:r>
            <a:r>
              <a:rPr sz="1800" dirty="0">
                <a:solidFill>
                  <a:schemeClr val="bg1"/>
                </a:solidFill>
              </a:rPr>
              <a:t> Mapper</a:t>
            </a:r>
          </a:p>
        </p:txBody>
      </p:sp>
      <p:sp>
        <p:nvSpPr>
          <p:cNvPr id="805" name="Shape 805"/>
          <p:cNvSpPr/>
          <p:nvPr/>
        </p:nvSpPr>
        <p:spPr>
          <a:xfrm>
            <a:off x="7831406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6" name="Shape 806"/>
          <p:cNvSpPr/>
          <p:nvPr/>
        </p:nvSpPr>
        <p:spPr>
          <a:xfrm>
            <a:off x="7295625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7" name="Shape 807"/>
          <p:cNvSpPr/>
          <p:nvPr/>
        </p:nvSpPr>
        <p:spPr>
          <a:xfrm>
            <a:off x="6759844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8" name="Shape 808"/>
          <p:cNvSpPr/>
          <p:nvPr/>
        </p:nvSpPr>
        <p:spPr>
          <a:xfrm>
            <a:off x="6224062" y="2445386"/>
            <a:ext cx="1" cy="1057737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09" name="Shape 809"/>
          <p:cNvSpPr/>
          <p:nvPr/>
        </p:nvSpPr>
        <p:spPr>
          <a:xfrm>
            <a:off x="5688281" y="2445386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0" name="Shape 810"/>
          <p:cNvSpPr/>
          <p:nvPr/>
        </p:nvSpPr>
        <p:spPr>
          <a:xfrm>
            <a:off x="5152500" y="2445386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1" name="Shape 811"/>
          <p:cNvSpPr/>
          <p:nvPr/>
        </p:nvSpPr>
        <p:spPr>
          <a:xfrm>
            <a:off x="5152500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2" name="Shape 812"/>
          <p:cNvSpPr/>
          <p:nvPr/>
        </p:nvSpPr>
        <p:spPr>
          <a:xfrm>
            <a:off x="5688281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3" name="Shape 813"/>
          <p:cNvSpPr/>
          <p:nvPr/>
        </p:nvSpPr>
        <p:spPr>
          <a:xfrm>
            <a:off x="4080937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814" name="Shape 814"/>
          <p:cNvSpPr/>
          <p:nvPr/>
        </p:nvSpPr>
        <p:spPr>
          <a:xfrm>
            <a:off x="4616719" y="3159761"/>
            <a:ext cx="1" cy="297811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5" name="Rectangle 44"/>
          <p:cNvSpPr/>
          <p:nvPr/>
        </p:nvSpPr>
        <p:spPr>
          <a:xfrm>
            <a:off x="5794826" y="6203777"/>
            <a:ext cx="25490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 array: page 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39768" y="2006403"/>
            <a:ext cx="19431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bits in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virtual address format does not need to equal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number of bits in physical address format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Shape 90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The Mapping</a:t>
            </a:r>
          </a:p>
        </p:txBody>
      </p:sp>
      <p:sp>
        <p:nvSpPr>
          <p:cNvPr id="904" name="Shape 904"/>
          <p:cNvSpPr/>
          <p:nvPr/>
        </p:nvSpPr>
        <p:spPr>
          <a:xfrm>
            <a:off x="1841687" y="2574788"/>
            <a:ext cx="1043936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905" name="Shape 905"/>
          <p:cNvSpPr/>
          <p:nvPr/>
        </p:nvSpPr>
        <p:spPr>
          <a:xfrm>
            <a:off x="1660932" y="3994608"/>
            <a:ext cx="12246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906" name="Shape 906"/>
          <p:cNvSpPr/>
          <p:nvPr/>
        </p:nvSpPr>
        <p:spPr>
          <a:xfrm>
            <a:off x="3384879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7" name="Shape 907"/>
          <p:cNvSpPr/>
          <p:nvPr/>
        </p:nvSpPr>
        <p:spPr>
          <a:xfrm>
            <a:off x="3831363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8" name="Shape 908"/>
          <p:cNvSpPr/>
          <p:nvPr/>
        </p:nvSpPr>
        <p:spPr>
          <a:xfrm>
            <a:off x="4277848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09" name="Shape 909"/>
          <p:cNvSpPr/>
          <p:nvPr/>
        </p:nvSpPr>
        <p:spPr>
          <a:xfrm>
            <a:off x="4724332" y="2531425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0" name="Shape 910"/>
          <p:cNvSpPr/>
          <p:nvPr/>
        </p:nvSpPr>
        <p:spPr>
          <a:xfrm>
            <a:off x="5885191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1" name="Shape 911"/>
          <p:cNvSpPr/>
          <p:nvPr/>
        </p:nvSpPr>
        <p:spPr>
          <a:xfrm>
            <a:off x="6331676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2" name="Shape 912"/>
          <p:cNvSpPr/>
          <p:nvPr/>
        </p:nvSpPr>
        <p:spPr>
          <a:xfrm>
            <a:off x="6778160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3" name="Shape 913"/>
          <p:cNvSpPr/>
          <p:nvPr/>
        </p:nvSpPr>
        <p:spPr>
          <a:xfrm>
            <a:off x="7224645" y="2531425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4" name="Shape 914"/>
          <p:cNvSpPr/>
          <p:nvPr/>
        </p:nvSpPr>
        <p:spPr>
          <a:xfrm>
            <a:off x="8385504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5" name="Shape 915"/>
          <p:cNvSpPr/>
          <p:nvPr/>
        </p:nvSpPr>
        <p:spPr>
          <a:xfrm>
            <a:off x="8831988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6" name="Shape 916"/>
          <p:cNvSpPr/>
          <p:nvPr/>
        </p:nvSpPr>
        <p:spPr>
          <a:xfrm>
            <a:off x="9278473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7" name="Shape 917"/>
          <p:cNvSpPr/>
          <p:nvPr/>
        </p:nvSpPr>
        <p:spPr>
          <a:xfrm>
            <a:off x="9724957" y="2531425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8" name="Shape 918"/>
          <p:cNvSpPr/>
          <p:nvPr/>
        </p:nvSpPr>
        <p:spPr>
          <a:xfrm>
            <a:off x="4237258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19" name="Shape 919"/>
          <p:cNvSpPr/>
          <p:nvPr/>
        </p:nvSpPr>
        <p:spPr>
          <a:xfrm>
            <a:off x="5227642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0" name="Shape 920"/>
          <p:cNvSpPr/>
          <p:nvPr/>
        </p:nvSpPr>
        <p:spPr>
          <a:xfrm>
            <a:off x="8693984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1" name="Shape 921"/>
          <p:cNvSpPr/>
          <p:nvPr/>
        </p:nvSpPr>
        <p:spPr>
          <a:xfrm>
            <a:off x="7208409" y="3955710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2" name="Shape 922"/>
          <p:cNvSpPr/>
          <p:nvPr/>
        </p:nvSpPr>
        <p:spPr>
          <a:xfrm>
            <a:off x="3742066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3" name="Shape 923"/>
          <p:cNvSpPr/>
          <p:nvPr/>
        </p:nvSpPr>
        <p:spPr>
          <a:xfrm>
            <a:off x="4732450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4" name="Shape 924"/>
          <p:cNvSpPr/>
          <p:nvPr/>
        </p:nvSpPr>
        <p:spPr>
          <a:xfrm>
            <a:off x="5722834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5" name="Shape 925"/>
          <p:cNvSpPr/>
          <p:nvPr/>
        </p:nvSpPr>
        <p:spPr>
          <a:xfrm>
            <a:off x="6713217" y="3955710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6" name="Shape 926"/>
          <p:cNvSpPr/>
          <p:nvPr/>
        </p:nvSpPr>
        <p:spPr>
          <a:xfrm>
            <a:off x="6218025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7" name="Shape 927"/>
          <p:cNvSpPr/>
          <p:nvPr/>
        </p:nvSpPr>
        <p:spPr>
          <a:xfrm>
            <a:off x="7703601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8" name="Shape 928"/>
          <p:cNvSpPr/>
          <p:nvPr/>
        </p:nvSpPr>
        <p:spPr>
          <a:xfrm>
            <a:off x="8198792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29" name="Shape 929"/>
          <p:cNvSpPr/>
          <p:nvPr/>
        </p:nvSpPr>
        <p:spPr>
          <a:xfrm>
            <a:off x="9189176" y="3955710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0" name="Shape 930"/>
          <p:cNvSpPr/>
          <p:nvPr/>
        </p:nvSpPr>
        <p:spPr>
          <a:xfrm>
            <a:off x="3607412" y="3001886"/>
            <a:ext cx="1795806" cy="93916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1" name="Shape 931"/>
          <p:cNvSpPr/>
          <p:nvPr/>
        </p:nvSpPr>
        <p:spPr>
          <a:xfrm>
            <a:off x="4053897" y="3001886"/>
            <a:ext cx="449899" cy="93621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2" name="Shape 932"/>
          <p:cNvSpPr/>
          <p:nvPr/>
        </p:nvSpPr>
        <p:spPr>
          <a:xfrm>
            <a:off x="4500381" y="3001886"/>
            <a:ext cx="2901416" cy="919797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3" name="Shape 933"/>
          <p:cNvSpPr/>
          <p:nvPr/>
        </p:nvSpPr>
        <p:spPr>
          <a:xfrm>
            <a:off x="4946866" y="3001886"/>
            <a:ext cx="3987821" cy="906899"/>
          </a:xfrm>
          <a:prstGeom prst="line">
            <a:avLst/>
          </a:prstGeom>
          <a:ln w="50800">
            <a:solidFill>
              <a:srgbClr val="0B5D1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4" name="Shape 934"/>
          <p:cNvSpPr/>
          <p:nvPr/>
        </p:nvSpPr>
        <p:spPr>
          <a:xfrm flipH="1">
            <a:off x="4052521" y="3001885"/>
            <a:ext cx="2055205" cy="941780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5" name="Shape 935"/>
          <p:cNvSpPr/>
          <p:nvPr/>
        </p:nvSpPr>
        <p:spPr>
          <a:xfrm flipH="1">
            <a:off x="6040971" y="3001885"/>
            <a:ext cx="513239" cy="940102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6" name="Shape 936"/>
          <p:cNvSpPr/>
          <p:nvPr/>
        </p:nvSpPr>
        <p:spPr>
          <a:xfrm flipH="1">
            <a:off x="4945290" y="3001886"/>
            <a:ext cx="2055404" cy="943753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7" name="Shape 937"/>
          <p:cNvSpPr/>
          <p:nvPr/>
        </p:nvSpPr>
        <p:spPr>
          <a:xfrm flipH="1">
            <a:off x="6991704" y="3001885"/>
            <a:ext cx="455475" cy="939574"/>
          </a:xfrm>
          <a:prstGeom prst="line">
            <a:avLst/>
          </a:prstGeom>
          <a:ln w="50800">
            <a:solidFill>
              <a:srgbClr val="1497FC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8" name="Shape 938"/>
          <p:cNvSpPr/>
          <p:nvPr/>
        </p:nvSpPr>
        <p:spPr>
          <a:xfrm flipH="1">
            <a:off x="7950180" y="3001886"/>
            <a:ext cx="657859" cy="9399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39" name="Shape 939"/>
          <p:cNvSpPr/>
          <p:nvPr/>
        </p:nvSpPr>
        <p:spPr>
          <a:xfrm flipH="1">
            <a:off x="6554522" y="3001886"/>
            <a:ext cx="2500000" cy="925391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0" name="Shape 940"/>
          <p:cNvSpPr/>
          <p:nvPr/>
        </p:nvSpPr>
        <p:spPr>
          <a:xfrm flipH="1">
            <a:off x="8550111" y="3003502"/>
            <a:ext cx="939537" cy="939537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1" name="Shape 941"/>
          <p:cNvSpPr/>
          <p:nvPr/>
        </p:nvSpPr>
        <p:spPr>
          <a:xfrm flipH="1">
            <a:off x="9465003" y="3003502"/>
            <a:ext cx="471129" cy="935175"/>
          </a:xfrm>
          <a:prstGeom prst="line">
            <a:avLst/>
          </a:prstGeom>
          <a:ln w="50800">
            <a:solidFill>
              <a:srgbClr val="971817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2" name="Shape 942"/>
          <p:cNvSpPr/>
          <p:nvPr/>
        </p:nvSpPr>
        <p:spPr>
          <a:xfrm>
            <a:off x="6547834" y="2028537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943" name="Shape 943"/>
          <p:cNvSpPr/>
          <p:nvPr/>
        </p:nvSpPr>
        <p:spPr>
          <a:xfrm>
            <a:off x="9053000" y="2027770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944" name="Shape 944"/>
          <p:cNvSpPr/>
          <p:nvPr/>
        </p:nvSpPr>
        <p:spPr>
          <a:xfrm>
            <a:off x="3382301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945" name="Shape 945"/>
          <p:cNvSpPr/>
          <p:nvPr/>
        </p:nvSpPr>
        <p:spPr>
          <a:xfrm flipV="1">
            <a:off x="5230746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5" name="Shape 899"/>
          <p:cNvSpPr/>
          <p:nvPr/>
        </p:nvSpPr>
        <p:spPr>
          <a:xfrm>
            <a:off x="4044351" y="2028537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46" name="Shape 988"/>
          <p:cNvSpPr/>
          <p:nvPr/>
        </p:nvSpPr>
        <p:spPr>
          <a:xfrm>
            <a:off x="3650191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7" name="Shape 989"/>
          <p:cNvSpPr/>
          <p:nvPr/>
        </p:nvSpPr>
        <p:spPr>
          <a:xfrm flipV="1">
            <a:off x="5498636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8" name="Shape 1032"/>
          <p:cNvSpPr/>
          <p:nvPr/>
        </p:nvSpPr>
        <p:spPr>
          <a:xfrm>
            <a:off x="3918082" y="2017230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  <p:sp>
        <p:nvSpPr>
          <p:cNvPr id="49" name="Shape 1033"/>
          <p:cNvSpPr/>
          <p:nvPr/>
        </p:nvSpPr>
        <p:spPr>
          <a:xfrm flipV="1">
            <a:off x="4337777" y="4419316"/>
            <a:ext cx="1" cy="455415"/>
          </a:xfrm>
          <a:prstGeom prst="line">
            <a:avLst/>
          </a:prstGeom>
          <a:ln w="762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4" grpId="0" animBg="1"/>
      <p:bldP spid="944" grpId="1" animBg="1"/>
      <p:bldP spid="945" grpId="0" animBg="1"/>
      <p:bldP spid="9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Shape 1133"/>
          <p:cNvSpPr/>
          <p:nvPr/>
        </p:nvSpPr>
        <p:spPr>
          <a:xfrm>
            <a:off x="1994127" y="2250287"/>
            <a:ext cx="101149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Virt Mem</a:t>
            </a:r>
          </a:p>
        </p:txBody>
      </p:sp>
      <p:sp>
        <p:nvSpPr>
          <p:cNvPr id="1134" name="Shape 1134"/>
          <p:cNvSpPr/>
          <p:nvPr/>
        </p:nvSpPr>
        <p:spPr>
          <a:xfrm>
            <a:off x="1901537" y="3670108"/>
            <a:ext cx="1104081" cy="3645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00" dirty="0">
                <a:solidFill>
                  <a:schemeClr val="bg1"/>
                </a:solidFill>
              </a:rPr>
              <a:t>Phys Mem</a:t>
            </a:r>
          </a:p>
        </p:txBody>
      </p:sp>
      <p:sp>
        <p:nvSpPr>
          <p:cNvPr id="1135" name="Shape 1135"/>
          <p:cNvSpPr/>
          <p:nvPr/>
        </p:nvSpPr>
        <p:spPr>
          <a:xfrm>
            <a:off x="3504873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r>
              <a:rPr lang="en-US" sz="2600" dirty="0">
                <a:solidFill>
                  <a:schemeClr val="bg1"/>
                </a:solidFill>
              </a:rPr>
              <a:t>0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6" name="Shape 1136"/>
          <p:cNvSpPr/>
          <p:nvPr/>
        </p:nvSpPr>
        <p:spPr>
          <a:xfrm>
            <a:off x="3951358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7" name="Shape 1137"/>
          <p:cNvSpPr/>
          <p:nvPr/>
        </p:nvSpPr>
        <p:spPr>
          <a:xfrm>
            <a:off x="4397842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8" name="Shape 1138"/>
          <p:cNvSpPr/>
          <p:nvPr/>
        </p:nvSpPr>
        <p:spPr>
          <a:xfrm>
            <a:off x="4844327" y="2206924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39" name="Shape 1139"/>
          <p:cNvSpPr/>
          <p:nvPr/>
        </p:nvSpPr>
        <p:spPr>
          <a:xfrm>
            <a:off x="6005186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0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6451670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1" name="Shape 1141"/>
          <p:cNvSpPr/>
          <p:nvPr/>
        </p:nvSpPr>
        <p:spPr>
          <a:xfrm>
            <a:off x="6898155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2" name="Shape 1142"/>
          <p:cNvSpPr/>
          <p:nvPr/>
        </p:nvSpPr>
        <p:spPr>
          <a:xfrm>
            <a:off x="7344639" y="2206924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3" name="Shape 1143"/>
          <p:cNvSpPr/>
          <p:nvPr/>
        </p:nvSpPr>
        <p:spPr>
          <a:xfrm>
            <a:off x="8505498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0 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8951983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1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9398467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2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9844952" y="2206924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r>
              <a:rPr lang="en-US" sz="2600" dirty="0">
                <a:solidFill>
                  <a:schemeClr val="bg1"/>
                </a:solidFill>
              </a:rPr>
              <a:t> 3</a:t>
            </a:r>
            <a:endParaRPr sz="2600" dirty="0">
              <a:solidFill>
                <a:schemeClr val="bg1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435725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48" name="Shape 1148"/>
          <p:cNvSpPr/>
          <p:nvPr/>
        </p:nvSpPr>
        <p:spPr>
          <a:xfrm>
            <a:off x="5347636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49" name="Shape 1149"/>
          <p:cNvSpPr/>
          <p:nvPr/>
        </p:nvSpPr>
        <p:spPr>
          <a:xfrm>
            <a:off x="8813978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0" name="Shape 1150"/>
          <p:cNvSpPr/>
          <p:nvPr/>
        </p:nvSpPr>
        <p:spPr>
          <a:xfrm>
            <a:off x="7328403" y="3631209"/>
            <a:ext cx="451242" cy="451242"/>
          </a:xfrm>
          <a:prstGeom prst="rect">
            <a:avLst/>
          </a:prstGeom>
          <a:solidFill>
            <a:srgbClr val="0B5D12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1" name="Shape 1151"/>
          <p:cNvSpPr/>
          <p:nvPr/>
        </p:nvSpPr>
        <p:spPr>
          <a:xfrm>
            <a:off x="386206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4852444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5842828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4" name="Shape 1154"/>
          <p:cNvSpPr/>
          <p:nvPr/>
        </p:nvSpPr>
        <p:spPr>
          <a:xfrm>
            <a:off x="6833211" y="3631209"/>
            <a:ext cx="451242" cy="451242"/>
          </a:xfrm>
          <a:prstGeom prst="rect">
            <a:avLst/>
          </a:prstGeom>
          <a:solidFill>
            <a:srgbClr val="1497FC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5" name="Shape 1155"/>
          <p:cNvSpPr/>
          <p:nvPr/>
        </p:nvSpPr>
        <p:spPr>
          <a:xfrm>
            <a:off x="6338019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6" name="Shape 1156"/>
          <p:cNvSpPr/>
          <p:nvPr/>
        </p:nvSpPr>
        <p:spPr>
          <a:xfrm>
            <a:off x="7823594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>
            <a:off x="8318786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9309170" y="3631209"/>
            <a:ext cx="451242" cy="451242"/>
          </a:xfrm>
          <a:prstGeom prst="rect">
            <a:avLst/>
          </a:prstGeom>
          <a:solidFill>
            <a:srgbClr val="971817"/>
          </a:solidFill>
          <a:ln w="50800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3727407" y="2677385"/>
            <a:ext cx="1795806" cy="93916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173892" y="2677386"/>
            <a:ext cx="449899" cy="93621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1" name="Shape 1161"/>
          <p:cNvSpPr/>
          <p:nvPr/>
        </p:nvSpPr>
        <p:spPr>
          <a:xfrm>
            <a:off x="4620376" y="2677384"/>
            <a:ext cx="2901416" cy="919798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2" name="Shape 1162"/>
          <p:cNvSpPr/>
          <p:nvPr/>
        </p:nvSpPr>
        <p:spPr>
          <a:xfrm>
            <a:off x="5066861" y="2677386"/>
            <a:ext cx="3987821" cy="906899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3" name="Shape 1163"/>
          <p:cNvSpPr/>
          <p:nvPr/>
        </p:nvSpPr>
        <p:spPr>
          <a:xfrm flipH="1">
            <a:off x="4172516" y="2677385"/>
            <a:ext cx="2055205" cy="94178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4" name="Shape 1164"/>
          <p:cNvSpPr/>
          <p:nvPr/>
        </p:nvSpPr>
        <p:spPr>
          <a:xfrm flipH="1">
            <a:off x="6160966" y="2677386"/>
            <a:ext cx="513239" cy="94010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5" name="Shape 1165"/>
          <p:cNvSpPr/>
          <p:nvPr/>
        </p:nvSpPr>
        <p:spPr>
          <a:xfrm flipH="1">
            <a:off x="5065285" y="2677386"/>
            <a:ext cx="2055404" cy="943753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6" name="Shape 1166"/>
          <p:cNvSpPr/>
          <p:nvPr/>
        </p:nvSpPr>
        <p:spPr>
          <a:xfrm flipH="1">
            <a:off x="7111699" y="2677385"/>
            <a:ext cx="455475" cy="939574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7" name="Shape 1167"/>
          <p:cNvSpPr/>
          <p:nvPr/>
        </p:nvSpPr>
        <p:spPr>
          <a:xfrm flipH="1">
            <a:off x="8070175" y="2677386"/>
            <a:ext cx="657859" cy="93999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8" name="Shape 1168"/>
          <p:cNvSpPr/>
          <p:nvPr/>
        </p:nvSpPr>
        <p:spPr>
          <a:xfrm flipH="1">
            <a:off x="6674517" y="2677385"/>
            <a:ext cx="2500000" cy="925390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69" name="Shape 1169"/>
          <p:cNvSpPr/>
          <p:nvPr/>
        </p:nvSpPr>
        <p:spPr>
          <a:xfrm flipH="1">
            <a:off x="8670105" y="2679002"/>
            <a:ext cx="939537" cy="93953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70" name="Shape 1170"/>
          <p:cNvSpPr/>
          <p:nvPr/>
        </p:nvSpPr>
        <p:spPr>
          <a:xfrm flipH="1">
            <a:off x="9584997" y="2679001"/>
            <a:ext cx="471129" cy="935175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</a:endParaRPr>
          </a:p>
        </p:txBody>
      </p:sp>
      <p:sp>
        <p:nvSpPr>
          <p:cNvPr id="1171" name="Shape 1171"/>
          <p:cNvSpPr/>
          <p:nvPr/>
        </p:nvSpPr>
        <p:spPr>
          <a:xfrm>
            <a:off x="6759843" y="1793434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1172" name="Shape 1172"/>
          <p:cNvSpPr/>
          <p:nvPr/>
        </p:nvSpPr>
        <p:spPr>
          <a:xfrm>
            <a:off x="9176834" y="175007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P3</a:t>
            </a:r>
          </a:p>
        </p:txBody>
      </p:sp>
      <p:sp>
        <p:nvSpPr>
          <p:cNvPr id="1173" name="Shape 1173"/>
          <p:cNvSpPr/>
          <p:nvPr/>
        </p:nvSpPr>
        <p:spPr>
          <a:xfrm>
            <a:off x="3955165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174" name="Shape 1174"/>
          <p:cNvSpPr/>
          <p:nvPr/>
        </p:nvSpPr>
        <p:spPr>
          <a:xfrm>
            <a:off x="4451980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75" name="Shape 1175"/>
          <p:cNvSpPr/>
          <p:nvPr/>
        </p:nvSpPr>
        <p:spPr>
          <a:xfrm>
            <a:off x="4948796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76" name="Shape 1176"/>
          <p:cNvSpPr/>
          <p:nvPr/>
        </p:nvSpPr>
        <p:spPr>
          <a:xfrm>
            <a:off x="5445611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77" name="Shape 1177"/>
          <p:cNvSpPr/>
          <p:nvPr/>
        </p:nvSpPr>
        <p:spPr>
          <a:xfrm>
            <a:off x="5942426" y="4108646"/>
            <a:ext cx="2131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78" name="Shape 1178"/>
          <p:cNvSpPr/>
          <p:nvPr/>
        </p:nvSpPr>
        <p:spPr>
          <a:xfrm>
            <a:off x="6439242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179" name="Shape 1179"/>
          <p:cNvSpPr/>
          <p:nvPr/>
        </p:nvSpPr>
        <p:spPr>
          <a:xfrm>
            <a:off x="6936057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80" name="Shape 1180"/>
          <p:cNvSpPr/>
          <p:nvPr/>
        </p:nvSpPr>
        <p:spPr>
          <a:xfrm>
            <a:off x="7432873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81" name="Shape 1181"/>
          <p:cNvSpPr/>
          <p:nvPr/>
        </p:nvSpPr>
        <p:spPr>
          <a:xfrm>
            <a:off x="7929687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182" name="Shape 1182"/>
          <p:cNvSpPr/>
          <p:nvPr/>
        </p:nvSpPr>
        <p:spPr>
          <a:xfrm>
            <a:off x="8426504" y="4108646"/>
            <a:ext cx="209414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183" name="Shape 1183"/>
          <p:cNvSpPr/>
          <p:nvPr/>
        </p:nvSpPr>
        <p:spPr>
          <a:xfrm>
            <a:off x="8848846" y="4108646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184" name="Shape 1184"/>
          <p:cNvSpPr/>
          <p:nvPr/>
        </p:nvSpPr>
        <p:spPr>
          <a:xfrm>
            <a:off x="9345660" y="4108646"/>
            <a:ext cx="346696" cy="3952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185" name="Shape 1185"/>
          <p:cNvSpPr/>
          <p:nvPr/>
        </p:nvSpPr>
        <p:spPr>
          <a:xfrm>
            <a:off x="4140849" y="175007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chemeClr val="bg1"/>
                </a:solidFill>
              </a:rPr>
              <a:t>P1</a:t>
            </a:r>
          </a:p>
        </p:txBody>
      </p:sp>
      <p:sp>
        <p:nvSpPr>
          <p:cNvPr id="1186" name="Shape 1186"/>
          <p:cNvSpPr/>
          <p:nvPr/>
        </p:nvSpPr>
        <p:spPr>
          <a:xfrm>
            <a:off x="2922848" y="5531155"/>
            <a:ext cx="1662952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Page Tables:</a:t>
            </a:r>
          </a:p>
        </p:txBody>
      </p:sp>
      <p:sp>
        <p:nvSpPr>
          <p:cNvPr id="1187" name="Shape 1187"/>
          <p:cNvSpPr/>
          <p:nvPr/>
        </p:nvSpPr>
        <p:spPr>
          <a:xfrm>
            <a:off x="5311143" y="461556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P1</a:t>
            </a:r>
          </a:p>
        </p:txBody>
      </p:sp>
      <p:sp>
        <p:nvSpPr>
          <p:cNvPr id="1188" name="Shape 1188"/>
          <p:cNvSpPr/>
          <p:nvPr/>
        </p:nvSpPr>
        <p:spPr>
          <a:xfrm>
            <a:off x="5313283" y="504299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89" name="Shape 1189"/>
          <p:cNvSpPr/>
          <p:nvPr/>
        </p:nvSpPr>
        <p:spPr>
          <a:xfrm>
            <a:off x="5313283" y="540018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190" name="Shape 1190"/>
          <p:cNvSpPr/>
          <p:nvPr/>
        </p:nvSpPr>
        <p:spPr>
          <a:xfrm>
            <a:off x="5313283" y="575736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91" name="Shape 1191"/>
          <p:cNvSpPr/>
          <p:nvPr/>
        </p:nvSpPr>
        <p:spPr>
          <a:xfrm>
            <a:off x="5313283" y="611455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92" name="Shape 1192"/>
          <p:cNvSpPr/>
          <p:nvPr/>
        </p:nvSpPr>
        <p:spPr>
          <a:xfrm>
            <a:off x="6543440" y="464809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P2</a:t>
            </a:r>
          </a:p>
        </p:txBody>
      </p:sp>
      <p:sp>
        <p:nvSpPr>
          <p:cNvPr id="1193" name="Shape 1193"/>
          <p:cNvSpPr/>
          <p:nvPr/>
        </p:nvSpPr>
        <p:spPr>
          <a:xfrm>
            <a:off x="6545580" y="507552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94" name="Shape 1194"/>
          <p:cNvSpPr/>
          <p:nvPr/>
        </p:nvSpPr>
        <p:spPr>
          <a:xfrm>
            <a:off x="6545580" y="543271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95" name="Shape 1195"/>
          <p:cNvSpPr/>
          <p:nvPr/>
        </p:nvSpPr>
        <p:spPr>
          <a:xfrm>
            <a:off x="6545580" y="578989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96" name="Shape 1196"/>
          <p:cNvSpPr/>
          <p:nvPr/>
        </p:nvSpPr>
        <p:spPr>
          <a:xfrm>
            <a:off x="6545580" y="614708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1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97" name="Shape 1197"/>
          <p:cNvSpPr/>
          <p:nvPr/>
        </p:nvSpPr>
        <p:spPr>
          <a:xfrm>
            <a:off x="7776841" y="4648092"/>
            <a:ext cx="399144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/>
              <a:t>P3</a:t>
            </a:r>
          </a:p>
        </p:txBody>
      </p:sp>
      <p:sp>
        <p:nvSpPr>
          <p:cNvPr id="1198" name="Shape 1198"/>
          <p:cNvSpPr/>
          <p:nvPr/>
        </p:nvSpPr>
        <p:spPr>
          <a:xfrm>
            <a:off x="7778981" y="5075523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199" name="Shape 1199"/>
          <p:cNvSpPr/>
          <p:nvPr/>
        </p:nvSpPr>
        <p:spPr>
          <a:xfrm>
            <a:off x="7778981" y="5432711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00" name="Shape 1200"/>
          <p:cNvSpPr/>
          <p:nvPr/>
        </p:nvSpPr>
        <p:spPr>
          <a:xfrm>
            <a:off x="7778981" y="5789898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1201" name="Shape 1201"/>
          <p:cNvSpPr/>
          <p:nvPr/>
        </p:nvSpPr>
        <p:spPr>
          <a:xfrm>
            <a:off x="7778981" y="6147086"/>
            <a:ext cx="451242" cy="3482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907312" y="5054449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07312" y="5444854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7907312" y="5777753"/>
            <a:ext cx="30233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789642" y="6126012"/>
            <a:ext cx="42000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2A97CF-991F-09DE-1670-A0A8F136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fill in the Page Table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3" grpId="0"/>
      <p:bldP spid="74" grpId="0"/>
      <p:bldP spid="7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965326" y="1584325"/>
            <a:ext cx="8702675" cy="517048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How big is a typical page table?</a:t>
            </a:r>
            <a:br>
              <a:rPr sz="27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</a:t>
            </a:r>
            <a:r>
              <a:rPr sz="2400" b="1" dirty="0">
                <a:solidFill>
                  <a:srgbClr val="333333"/>
                </a:solidFill>
              </a:rPr>
              <a:t>32-bit</a:t>
            </a:r>
            <a:r>
              <a:rPr sz="2400" dirty="0">
                <a:solidFill>
                  <a:srgbClr val="333333"/>
                </a:solidFill>
              </a:rPr>
              <a:t> address space</a:t>
            </a:r>
            <a:br>
              <a:rPr sz="24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4 KB pages</a:t>
            </a:r>
            <a:br>
              <a:rPr sz="2400" dirty="0">
                <a:solidFill>
                  <a:srgbClr val="333333"/>
                </a:solidFill>
              </a:rPr>
            </a:br>
            <a:r>
              <a:rPr sz="2400" dirty="0">
                <a:solidFill>
                  <a:srgbClr val="333333"/>
                </a:solidFill>
              </a:rPr>
              <a:t> - assume 4 byte entries</a:t>
            </a:r>
            <a:endParaRPr lang="en-US" sz="24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size of each entry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num virtual pages = 2^(bits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Bits for </a:t>
            </a:r>
            <a:r>
              <a:rPr lang="en-US" sz="2500" dirty="0" err="1">
                <a:solidFill>
                  <a:srgbClr val="333333"/>
                </a:solidFill>
              </a:rPr>
              <a:t>vpn</a:t>
            </a:r>
            <a:r>
              <a:rPr lang="en-US" sz="2500" dirty="0">
                <a:solidFill>
                  <a:srgbClr val="333333"/>
                </a:solidFill>
              </a:rPr>
              <a:t> = 32– number of bits for page offset</a:t>
            </a:r>
          </a:p>
          <a:p>
            <a:pPr lvl="2">
              <a:buNone/>
              <a:defRPr sz="1800">
                <a:solidFill>
                  <a:srgbClr val="000000"/>
                </a:solidFill>
              </a:defRPr>
            </a:pPr>
            <a:r>
              <a:rPr lang="en-US" sz="2300" dirty="0">
                <a:solidFill>
                  <a:srgbClr val="333333"/>
                </a:solidFill>
              </a:rPr>
              <a:t>= 32 – lg(4KB) = 32 – 12 = 20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Num entries = 2^20 = 1 MB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Page table size = Num entries * 4 bytes = 4 MB</a:t>
            </a:r>
          </a:p>
        </p:txBody>
      </p:sp>
    </p:spTree>
    <p:extLst>
      <p:ext uri="{BB962C8B-B14F-4D97-AF65-F5344CB8AC3E}">
        <p14:creationId xmlns:p14="http://schemas.microsoft.com/office/powerpoint/2010/main" val="524754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Shape 12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55675">
              <a:defRPr sz="624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/>
              <a:t>Where Are Pagetables Stored?</a:t>
            </a:r>
          </a:p>
        </p:txBody>
      </p:sp>
      <p:sp>
        <p:nvSpPr>
          <p:cNvPr id="1280" name="Shape 1280"/>
          <p:cNvSpPr>
            <a:spLocks noGrp="1"/>
          </p:cNvSpPr>
          <p:nvPr>
            <p:ph type="body" idx="4294967295"/>
          </p:nvPr>
        </p:nvSpPr>
        <p:spPr>
          <a:xfrm>
            <a:off x="1020418" y="1584325"/>
            <a:ext cx="10333382" cy="517048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Implication: </a:t>
            </a:r>
            <a:r>
              <a:rPr sz="2700" dirty="0">
                <a:solidFill>
                  <a:srgbClr val="333333"/>
                </a:solidFill>
              </a:rPr>
              <a:t>Store </a:t>
            </a:r>
            <a:r>
              <a:rPr lang="en-US" sz="2700" dirty="0">
                <a:solidFill>
                  <a:srgbClr val="333333"/>
                </a:solidFill>
              </a:rPr>
              <a:t>each page table </a:t>
            </a:r>
            <a:r>
              <a:rPr sz="2700" dirty="0">
                <a:solidFill>
                  <a:srgbClr val="333333"/>
                </a:solidFill>
              </a:rPr>
              <a:t>in memory</a:t>
            </a:r>
            <a:endParaRPr lang="en-US" sz="27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Hardware finds page table base with register </a:t>
            </a:r>
            <a:r>
              <a:rPr sz="2500" dirty="0">
                <a:solidFill>
                  <a:srgbClr val="333333"/>
                </a:solidFill>
              </a:rPr>
              <a:t>(e.g., CR3 on x86)</a:t>
            </a:r>
            <a:endParaRPr lang="en-US" sz="2500" dirty="0">
              <a:solidFill>
                <a:srgbClr val="333333"/>
              </a:solidFill>
            </a:endParaRP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>
                <a:solidFill>
                  <a:srgbClr val="333333"/>
                </a:solidFill>
              </a:rPr>
              <a:t>What happens on a context-switch?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Change contents of page table base register to newly scheduled process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Save old page table base register in PCB of </a:t>
            </a:r>
            <a:r>
              <a:rPr lang="en-US" sz="2500" dirty="0" err="1">
                <a:solidFill>
                  <a:srgbClr val="333333"/>
                </a:solidFill>
              </a:rPr>
              <a:t>descheduled</a:t>
            </a:r>
            <a:r>
              <a:rPr lang="en-US" sz="2500" dirty="0">
                <a:solidFill>
                  <a:srgbClr val="333333"/>
                </a:solidFill>
              </a:rPr>
              <a:t> process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" grpId="0" uiExpand="1" build="p" bldLvl="2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Shape 13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600" dirty="0"/>
              <a:t>Other PT info</a:t>
            </a:r>
          </a:p>
        </p:txBody>
      </p:sp>
      <p:sp>
        <p:nvSpPr>
          <p:cNvPr id="1375" name="Shape 1375"/>
          <p:cNvSpPr>
            <a:spLocks noGrp="1"/>
          </p:cNvSpPr>
          <p:nvPr>
            <p:ph type="body" idx="4294967295"/>
          </p:nvPr>
        </p:nvSpPr>
        <p:spPr>
          <a:xfrm>
            <a:off x="1205948" y="1668463"/>
            <a:ext cx="10147852" cy="429736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solidFill>
                  <a:srgbClr val="333333"/>
                </a:solidFill>
              </a:rPr>
              <a:t>What other </a:t>
            </a:r>
            <a:r>
              <a:rPr lang="en-US" sz="2700" dirty="0">
                <a:solidFill>
                  <a:srgbClr val="333333"/>
                </a:solidFill>
              </a:rPr>
              <a:t>info</a:t>
            </a:r>
            <a:r>
              <a:rPr sz="2700" dirty="0">
                <a:solidFill>
                  <a:srgbClr val="333333"/>
                </a:solidFill>
              </a:rPr>
              <a:t> </a:t>
            </a:r>
            <a:r>
              <a:rPr lang="en-US" sz="2700" dirty="0">
                <a:solidFill>
                  <a:srgbClr val="333333"/>
                </a:solidFill>
              </a:rPr>
              <a:t>is </a:t>
            </a:r>
            <a:r>
              <a:rPr sz="2700" dirty="0">
                <a:solidFill>
                  <a:srgbClr val="333333"/>
                </a:solidFill>
              </a:rPr>
              <a:t>in pagetable entries besides translation?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valid bi</a:t>
            </a:r>
            <a:r>
              <a:rPr lang="en-US" sz="2500" dirty="0">
                <a:solidFill>
                  <a:srgbClr val="333333"/>
                </a:solidFill>
              </a:rPr>
              <a:t>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protection bits</a:t>
            </a:r>
            <a:endParaRPr lang="en-US" sz="2500" dirty="0">
              <a:solidFill>
                <a:srgbClr val="333333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present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reference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333333"/>
                </a:solidFill>
              </a:rPr>
              <a:t>dirty bit</a:t>
            </a:r>
            <a:r>
              <a:rPr lang="en-US" sz="2500" dirty="0">
                <a:solidFill>
                  <a:srgbClr val="333333"/>
                </a:solidFill>
              </a:rPr>
              <a:t> (needed later)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endParaRPr lang="en-US" sz="2500" dirty="0">
              <a:solidFill>
                <a:srgbClr val="333333"/>
              </a:solidFill>
            </a:endParaRP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700" dirty="0" err="1">
                <a:solidFill>
                  <a:srgbClr val="C00000"/>
                </a:solidFill>
              </a:rPr>
              <a:t>Pagetable</a:t>
            </a:r>
            <a:r>
              <a:rPr lang="en-US" sz="2700" dirty="0">
                <a:solidFill>
                  <a:srgbClr val="C00000"/>
                </a:solidFill>
              </a:rPr>
              <a:t> entries are just bits stored in memory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500" dirty="0">
                <a:solidFill>
                  <a:srgbClr val="333333"/>
                </a:solidFill>
              </a:rPr>
              <a:t>Agreement between </a:t>
            </a:r>
            <a:r>
              <a:rPr lang="en-US" sz="2500" dirty="0" err="1">
                <a:solidFill>
                  <a:srgbClr val="333333"/>
                </a:solidFill>
              </a:rPr>
              <a:t>hw</a:t>
            </a:r>
            <a:r>
              <a:rPr lang="en-US" sz="2500" dirty="0">
                <a:solidFill>
                  <a:srgbClr val="333333"/>
                </a:solidFill>
              </a:rPr>
              <a:t> and OS about interpretation</a:t>
            </a:r>
            <a:endParaRPr sz="2500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4002" y="800861"/>
            <a:ext cx="1758314" cy="3215005"/>
          </a:xfrm>
          <a:custGeom>
            <a:avLst/>
            <a:gdLst/>
            <a:ahLst/>
            <a:cxnLst/>
            <a:rect l="l" t="t" r="r" b="b"/>
            <a:pathLst>
              <a:path w="1758314" h="3215004">
                <a:moveTo>
                  <a:pt x="1757921" y="2678430"/>
                </a:moveTo>
                <a:lnTo>
                  <a:pt x="0" y="2678430"/>
                </a:lnTo>
                <a:lnTo>
                  <a:pt x="0" y="3214878"/>
                </a:lnTo>
                <a:lnTo>
                  <a:pt x="1757921" y="3214878"/>
                </a:lnTo>
                <a:lnTo>
                  <a:pt x="1757921" y="2678430"/>
                </a:lnTo>
                <a:close/>
              </a:path>
              <a:path w="1758314" h="3215004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7768" y="2206509"/>
            <a:ext cx="1914945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5902" y="4845241"/>
            <a:ext cx="730900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300" marR="5080" indent="-21336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7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sz="27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7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30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sz="27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10" dirty="0">
                <a:latin typeface="Arial" panose="020B0604020202020204" pitchFamily="34" charset="0"/>
                <a:cs typeface="Arial" panose="020B0604020202020204" pitchFamily="34" charset="0"/>
              </a:rPr>
              <a:t>RELOCATION: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7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1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4FED8-FA4E-FE0F-4B72-B61DCE1C1120}"/>
              </a:ext>
            </a:extLst>
          </p:cNvPr>
          <p:cNvCxnSpPr>
            <a:cxnSpLocks/>
          </p:cNvCxnSpPr>
          <p:nvPr/>
        </p:nvCxnSpPr>
        <p:spPr>
          <a:xfrm flipH="1" flipV="1">
            <a:off x="4989438" y="1565880"/>
            <a:ext cx="1914945" cy="7000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FEAF5D-2AE1-0CD2-22A4-4D3558E71BDE}"/>
              </a:ext>
            </a:extLst>
          </p:cNvPr>
          <p:cNvCxnSpPr/>
          <p:nvPr/>
        </p:nvCxnSpPr>
        <p:spPr>
          <a:xfrm flipH="1">
            <a:off x="5120495" y="2609461"/>
            <a:ext cx="1783888" cy="7013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Shape 13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/>
              <a:t>Memory Accesses with Pages</a:t>
            </a:r>
            <a:endParaRPr sz="4600" dirty="0"/>
          </a:p>
        </p:txBody>
      </p:sp>
      <p:sp>
        <p:nvSpPr>
          <p:cNvPr id="1359" name="Shape 1359"/>
          <p:cNvSpPr>
            <a:spLocks noGrp="1"/>
          </p:cNvSpPr>
          <p:nvPr>
            <p:ph type="body" idx="4294967295"/>
          </p:nvPr>
        </p:nvSpPr>
        <p:spPr>
          <a:xfrm>
            <a:off x="1524000" y="1389064"/>
            <a:ext cx="4046538" cy="1163637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1362" name="Shape 1362"/>
          <p:cNvSpPr/>
          <p:nvPr/>
        </p:nvSpPr>
        <p:spPr>
          <a:xfrm>
            <a:off x="1739136" y="2537955"/>
            <a:ext cx="3511154" cy="12311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Assume PT is at </a:t>
            </a:r>
            <a:r>
              <a:rPr lang="en-US" sz="2000" dirty="0" err="1"/>
              <a:t>phys</a:t>
            </a:r>
            <a:r>
              <a:rPr lang="en-US" sz="2000" dirty="0"/>
              <a:t> </a:t>
            </a:r>
            <a:r>
              <a:rPr lang="en-US" sz="2000" dirty="0" err="1"/>
              <a:t>addr</a:t>
            </a:r>
            <a:r>
              <a:rPr lang="en-US" sz="2000" dirty="0"/>
              <a:t> </a:t>
            </a:r>
            <a:r>
              <a:rPr sz="2000" dirty="0"/>
              <a:t>0x5000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Assume PTE’s are 4 bytes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/>
              <a:t>Assume 4KB pages</a:t>
            </a:r>
            <a:endParaRPr lang="en-US" sz="2000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How many bits for offset? </a:t>
            </a:r>
            <a:endParaRPr sz="2000" dirty="0"/>
          </a:p>
        </p:txBody>
      </p:sp>
      <p:sp>
        <p:nvSpPr>
          <p:cNvPr id="1363" name="Shape 1363"/>
          <p:cNvSpPr/>
          <p:nvPr/>
        </p:nvSpPr>
        <p:spPr>
          <a:xfrm>
            <a:off x="2813549" y="4000862"/>
            <a:ext cx="1492842" cy="626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dirty="0"/>
              <a:t>Simplified view</a:t>
            </a:r>
            <a:br>
              <a:rPr lang="en-US" dirty="0"/>
            </a:br>
            <a:r>
              <a:rPr lang="en-US" dirty="0"/>
              <a:t>of page table</a:t>
            </a:r>
            <a:endParaRPr dirty="0"/>
          </a:p>
        </p:txBody>
      </p:sp>
      <p:sp>
        <p:nvSpPr>
          <p:cNvPr id="1364" name="Shape 1364"/>
          <p:cNvSpPr/>
          <p:nvPr/>
        </p:nvSpPr>
        <p:spPr>
          <a:xfrm>
            <a:off x="3232671" y="4717828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65" name="Shape 1365"/>
          <p:cNvSpPr/>
          <p:nvPr/>
        </p:nvSpPr>
        <p:spPr>
          <a:xfrm>
            <a:off x="3245923" y="5075016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66" name="Shape 1366"/>
          <p:cNvSpPr/>
          <p:nvPr/>
        </p:nvSpPr>
        <p:spPr>
          <a:xfrm>
            <a:off x="3232671" y="5432203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1367" name="Shape 1367"/>
          <p:cNvSpPr/>
          <p:nvPr/>
        </p:nvSpPr>
        <p:spPr>
          <a:xfrm>
            <a:off x="3232671" y="5789391"/>
            <a:ext cx="451242" cy="348259"/>
          </a:xfrm>
          <a:prstGeom prst="rect">
            <a:avLst/>
          </a:prstGeom>
          <a:solidFill>
            <a:srgbClr val="53585F"/>
          </a:solidFill>
          <a:ln w="12700">
            <a:solidFill>
              <a:srgbClr val="A6AAA8"/>
            </a:solidFill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1800" dirty="0">
                <a:solidFill>
                  <a:schemeClr val="tx1"/>
                </a:solidFill>
              </a:rPr>
              <a:t>99</a:t>
            </a:r>
          </a:p>
        </p:txBody>
      </p:sp>
      <p:sp>
        <p:nvSpPr>
          <p:cNvPr id="1369" name="Shape 1369"/>
          <p:cNvSpPr/>
          <p:nvPr/>
        </p:nvSpPr>
        <p:spPr>
          <a:xfrm>
            <a:off x="2402741" y="6281204"/>
            <a:ext cx="7622998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P</a:t>
            </a:r>
            <a:r>
              <a:rPr sz="2400" b="1" dirty="0" err="1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agetable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is slow!!!</a:t>
            </a:r>
            <a:r>
              <a:rPr lang="en-US" sz="2400" b="1" dirty="0">
                <a:solidFill>
                  <a:srgbClr val="971817"/>
                </a:solidFill>
                <a:latin typeface="Helvetica"/>
                <a:ea typeface="Helvetica"/>
                <a:cs typeface="Helvetica"/>
                <a:sym typeface="Helvetica"/>
              </a:rPr>
              <a:t> Doubles memory references</a:t>
            </a:r>
            <a:endParaRPr sz="2400" b="1" dirty="0">
              <a:solidFill>
                <a:srgbClr val="971817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Content Placeholder 12"/>
          <p:cNvSpPr txBox="1">
            <a:spLocks/>
          </p:cNvSpPr>
          <p:nvPr/>
        </p:nvSpPr>
        <p:spPr>
          <a:xfrm>
            <a:off x="5965339" y="2239247"/>
            <a:ext cx="4461564" cy="41256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b="1" dirty="0">
                <a:latin typeface="Helvetica"/>
                <a:ea typeface="Helvetica"/>
                <a:cs typeface="Helvetica"/>
                <a:sym typeface="Helvetica"/>
              </a:rPr>
              <a:t>Physical Memory Accesses with Paging?</a:t>
            </a:r>
          </a:p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 1) Fetch instruction at logical </a:t>
            </a:r>
            <a:r>
              <a:rPr lang="en-US" dirty="0" err="1"/>
              <a:t>addr</a:t>
            </a:r>
            <a:r>
              <a:rPr lang="en-US" dirty="0"/>
              <a:t> 0x0010; </a:t>
            </a:r>
            <a:r>
              <a:rPr lang="en-US" dirty="0" err="1"/>
              <a:t>vpn</a:t>
            </a:r>
            <a:r>
              <a:rPr lang="en-US" dirty="0"/>
              <a:t>?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Access page table to get </a:t>
            </a:r>
            <a:r>
              <a:rPr lang="en-US" sz="1600" dirty="0" err="1"/>
              <a:t>ppn</a:t>
            </a:r>
            <a:r>
              <a:rPr lang="en-US" sz="1600" dirty="0"/>
              <a:t> for </a:t>
            </a:r>
            <a:r>
              <a:rPr lang="en-US" sz="1600" dirty="0" err="1"/>
              <a:t>vpn</a:t>
            </a:r>
            <a:r>
              <a:rPr lang="en-US" sz="1600" dirty="0"/>
              <a:t> 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Mem ref 1: 0x5000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Learn </a:t>
            </a:r>
            <a:r>
              <a:rPr lang="en-US" sz="1600" dirty="0" err="1"/>
              <a:t>vpn</a:t>
            </a:r>
            <a:r>
              <a:rPr lang="en-US" sz="1600" dirty="0"/>
              <a:t> 0 is at </a:t>
            </a:r>
            <a:r>
              <a:rPr lang="en-US" sz="1600" dirty="0" err="1"/>
              <a:t>ppn</a:t>
            </a:r>
            <a:r>
              <a:rPr lang="en-US" sz="1600" dirty="0"/>
              <a:t> 2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600" dirty="0"/>
              <a:t>Fetch instruction at  0x2010 (Mem ref 2)</a:t>
            </a:r>
          </a:p>
          <a:p>
            <a:pPr marL="282575" indent="-282575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dirty="0"/>
              <a:t> Exec, load from logical </a:t>
            </a:r>
            <a:r>
              <a:rPr lang="en-US" dirty="0" err="1"/>
              <a:t>addr</a:t>
            </a:r>
            <a:r>
              <a:rPr lang="en-US" dirty="0"/>
              <a:t> 0x1100; </a:t>
            </a:r>
            <a:r>
              <a:rPr lang="en-US" dirty="0" err="1"/>
              <a:t>vpn</a:t>
            </a:r>
            <a:r>
              <a:rPr lang="en-US" dirty="0"/>
              <a:t>?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Access page table to get </a:t>
            </a:r>
            <a:r>
              <a:rPr lang="en-US" dirty="0" err="1"/>
              <a:t>ppn</a:t>
            </a:r>
            <a:r>
              <a:rPr lang="en-US" dirty="0"/>
              <a:t> for </a:t>
            </a:r>
            <a:r>
              <a:rPr lang="en-US" dirty="0" err="1"/>
              <a:t>vpn</a:t>
            </a:r>
            <a:r>
              <a:rPr lang="en-US" dirty="0"/>
              <a:t> 1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Mem ref 3: 0x5004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/>
              <a:t>Learn </a:t>
            </a:r>
            <a:r>
              <a:rPr lang="en-US" dirty="0" err="1"/>
              <a:t>vpn</a:t>
            </a:r>
            <a:r>
              <a:rPr lang="en-US" dirty="0"/>
              <a:t> 1 is at </a:t>
            </a:r>
            <a:r>
              <a:rPr lang="en-US" dirty="0" err="1"/>
              <a:t>ppn</a:t>
            </a:r>
            <a:r>
              <a:rPr lang="en-US" dirty="0"/>
              <a:t> 0</a:t>
            </a:r>
          </a:p>
          <a:p>
            <a:pPr marL="577850" lvl="1" indent="-295275">
              <a:spcBef>
                <a:spcPts val="1000"/>
              </a:spcBef>
              <a:buClr>
                <a:schemeClr val="bg2">
                  <a:lumMod val="60000"/>
                  <a:lumOff val="40000"/>
                </a:schemeClr>
              </a:buClr>
              <a:buFont typeface="Calisto MT" pitchFamily="18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dirty="0" err="1"/>
              <a:t>Movl</a:t>
            </a:r>
            <a:r>
              <a:rPr lang="en-US" dirty="0"/>
              <a:t> from 0x0100 into </a:t>
            </a:r>
            <a:r>
              <a:rPr lang="en-US" dirty="0" err="1"/>
              <a:t>reg</a:t>
            </a:r>
            <a:r>
              <a:rPr lang="en-US" dirty="0"/>
              <a:t> (Mem ref 4)</a:t>
            </a:r>
          </a:p>
          <a:p>
            <a:pPr marL="282575" indent="-282575">
              <a:spcBef>
                <a:spcPts val="2000"/>
              </a:spcBef>
              <a:buFont typeface="Calisto MT" pitchFamily="18" charset="0"/>
              <a:buChar char="•"/>
              <a:defRPr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762923" y="3470510"/>
            <a:ext cx="4200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52291" y="1489474"/>
            <a:ext cx="44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Old: How many mem refs with segmentation?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1131" y="1858806"/>
            <a:ext cx="191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(3 </a:t>
            </a:r>
            <a:r>
              <a:rPr lang="en-US" dirty="0" err="1"/>
              <a:t>instrs</a:t>
            </a:r>
            <a:r>
              <a:rPr lang="en-US" dirty="0"/>
              <a:t>, 2 </a:t>
            </a:r>
            <a:r>
              <a:rPr lang="en-US" dirty="0" err="1"/>
              <a:t>movl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9" grpId="0" animBg="1"/>
      <p:bldP spid="13" grpId="0" build="p" bldLvl="2"/>
      <p:bldP spid="14" grpId="0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Paging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idx="1"/>
          </p:nvPr>
        </p:nvSpPr>
        <p:spPr>
          <a:xfrm>
            <a:off x="1258957" y="1828801"/>
            <a:ext cx="9886121" cy="466407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Any page can be placed in any frame in physical memory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Fast to allocate and free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Alloc</a:t>
            </a:r>
            <a:r>
              <a:rPr lang="en-US" dirty="0"/>
              <a:t>: No searching for suitable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Free: Doesn’t have to </a:t>
            </a:r>
            <a:r>
              <a:rPr lang="en-US" dirty="0" err="1"/>
              <a:t>coallesce</a:t>
            </a:r>
            <a:r>
              <a:rPr lang="en-US" dirty="0"/>
              <a:t> with adjacent free space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use bitmap to show free/allocated page frames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Simple to swap-out portions of memory to disk (later lecture)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size matches disk block size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Can run process when some pages are on disk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Add “present” bit to PTE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 of Paging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idx="1"/>
          </p:nvPr>
        </p:nvSpPr>
        <p:spPr>
          <a:xfrm>
            <a:off x="1007165" y="1828801"/>
            <a:ext cx="10346635" cy="42973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Internal fragmentation: Page size may not match size needed by process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Wasted memory grows with larger pages</a:t>
            </a:r>
          </a:p>
          <a:p>
            <a:pPr lvl="1">
              <a:lnSpc>
                <a:spcPct val="90000"/>
              </a:lnSpc>
            </a:pPr>
            <a:r>
              <a:rPr lang="en-US" sz="2000" b="1" dirty="0"/>
              <a:t>Tension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Additional memory reference to page table --&gt; time-inefficient!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 must be stored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MMU stores only base address of page table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Solution: Add </a:t>
            </a:r>
            <a:r>
              <a:rPr lang="en-US" sz="2000" dirty="0" err="1">
                <a:solidFill>
                  <a:srgbClr val="C00000"/>
                </a:solidFill>
              </a:rPr>
              <a:t>TLBs</a:t>
            </a:r>
            <a:r>
              <a:rPr lang="en-US" sz="2000" dirty="0"/>
              <a:t> (future lecture)</a:t>
            </a:r>
          </a:p>
          <a:p>
            <a:pPr>
              <a:lnSpc>
                <a:spcPct val="90000"/>
              </a:lnSpc>
              <a:buNone/>
            </a:pPr>
            <a:r>
              <a:rPr lang="en-US" sz="2400" dirty="0"/>
              <a:t>Storage for page tables may be substantial </a:t>
            </a:r>
            <a:r>
              <a:rPr lang="en-US" sz="2400" dirty="0">
                <a:sym typeface="Wingdings" pitchFamily="2" charset="2"/>
              </a:rPr>
              <a:t> space-inefficient!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Simple page table: Requires PTE for all pages in address space</a:t>
            </a:r>
          </a:p>
          <a:p>
            <a:pPr lvl="2">
              <a:lnSpc>
                <a:spcPct val="90000"/>
              </a:lnSpc>
            </a:pPr>
            <a:r>
              <a:rPr lang="en-US" sz="1800" dirty="0"/>
              <a:t>Entry needed even if page not allocated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Problematic with dynamic stack and heap within address space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Page tables must be allocated contiguously in memory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Solution: Combine paging and segmentation (future lecture)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</p:txBody>
      </p:sp>
      <p:grpSp>
        <p:nvGrpSpPr>
          <p:cNvPr id="2" name="Group 1"/>
          <p:cNvGrpSpPr/>
          <p:nvPr/>
        </p:nvGrpSpPr>
        <p:grpSpPr>
          <a:xfrm>
            <a:off x="9172541" y="3644349"/>
            <a:ext cx="1842528" cy="2814391"/>
            <a:chOff x="6734530" y="3142403"/>
            <a:chExt cx="2590556" cy="3290888"/>
          </a:xfrm>
        </p:grpSpPr>
        <p:sp>
          <p:nvSpPr>
            <p:cNvPr id="4" name="Rectangle 12"/>
            <p:cNvSpPr>
              <a:spLocks noChangeArrowheads="1"/>
            </p:cNvSpPr>
            <p:nvPr/>
          </p:nvSpPr>
          <p:spPr bwMode="auto">
            <a:xfrm>
              <a:off x="7090130" y="3142403"/>
              <a:ext cx="259728" cy="431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 altLang="en-US">
                <a:latin typeface="Marker Felt" charset="0"/>
              </a:endParaRPr>
            </a:p>
          </p:txBody>
        </p:sp>
        <p:sp>
          <p:nvSpPr>
            <p:cNvPr id="5" name="Rectangle 207"/>
            <p:cNvSpPr>
              <a:spLocks noChangeArrowheads="1"/>
            </p:cNvSpPr>
            <p:nvPr/>
          </p:nvSpPr>
          <p:spPr bwMode="auto">
            <a:xfrm>
              <a:off x="6734530" y="3461491"/>
              <a:ext cx="2209800" cy="2971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208"/>
            <p:cNvSpPr>
              <a:spLocks noChangeArrowheads="1"/>
            </p:cNvSpPr>
            <p:nvPr/>
          </p:nvSpPr>
          <p:spPr bwMode="auto">
            <a:xfrm>
              <a:off x="6734530" y="5633191"/>
              <a:ext cx="2209800" cy="7620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2"/>
                  </a:solidFill>
                </a:rPr>
                <a:t>Stack</a:t>
              </a:r>
            </a:p>
          </p:txBody>
        </p:sp>
        <p:sp>
          <p:nvSpPr>
            <p:cNvPr id="7" name="Rectangle 209"/>
            <p:cNvSpPr>
              <a:spLocks noChangeArrowheads="1"/>
            </p:cNvSpPr>
            <p:nvPr/>
          </p:nvSpPr>
          <p:spPr bwMode="auto">
            <a:xfrm>
              <a:off x="6734530" y="3498468"/>
              <a:ext cx="2209800" cy="5334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</a:rPr>
                <a:t>Code</a:t>
              </a:r>
            </a:p>
          </p:txBody>
        </p:sp>
        <p:sp>
          <p:nvSpPr>
            <p:cNvPr id="8" name="Rectangle 210"/>
            <p:cNvSpPr>
              <a:spLocks noChangeArrowheads="1"/>
            </p:cNvSpPr>
            <p:nvPr/>
          </p:nvSpPr>
          <p:spPr bwMode="auto">
            <a:xfrm>
              <a:off x="6734530" y="4056802"/>
              <a:ext cx="2209800" cy="638923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/>
                <a:t>Heap</a:t>
              </a:r>
            </a:p>
          </p:txBody>
        </p:sp>
        <p:sp>
          <p:nvSpPr>
            <p:cNvPr id="9" name="Line 211"/>
            <p:cNvSpPr>
              <a:spLocks noChangeShapeType="1"/>
            </p:cNvSpPr>
            <p:nvPr/>
          </p:nvSpPr>
          <p:spPr bwMode="auto">
            <a:xfrm>
              <a:off x="7821500" y="4694229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2"/>
            <p:cNvSpPr>
              <a:spLocks noChangeShapeType="1"/>
            </p:cNvSpPr>
            <p:nvPr/>
          </p:nvSpPr>
          <p:spPr bwMode="auto">
            <a:xfrm>
              <a:off x="7830465" y="5285528"/>
              <a:ext cx="0" cy="30480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065358" y="3335145"/>
              <a:ext cx="259728" cy="431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90E17-59AC-6AC5-0CA2-68EE1818E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Page Table sizes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E215-58E9-1BE3-B3A9-4C6304DB1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049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are page Tables?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0261" y="1828801"/>
            <a:ext cx="8828689" cy="4297363"/>
          </a:xfrm>
        </p:spPr>
        <p:txBody>
          <a:bodyPr>
            <a:normAutofit/>
          </a:bodyPr>
          <a:lstStyle/>
          <a:p>
            <a:pPr marL="361639" indent="-361639">
              <a:buFont typeface="+mj-lt"/>
              <a:buAutoNum type="arabicPeriod"/>
            </a:pPr>
            <a:r>
              <a:rPr lang="en-US" sz="1687" dirty="0"/>
              <a:t>PTE’s are </a:t>
            </a:r>
            <a:r>
              <a:rPr lang="en-US" sz="1687" b="1" dirty="0"/>
              <a:t>2 bytes</a:t>
            </a:r>
            <a:r>
              <a:rPr lang="en-US" sz="1687" dirty="0"/>
              <a:t>, and </a:t>
            </a:r>
            <a:r>
              <a:rPr lang="en-US" sz="1687" b="1" dirty="0"/>
              <a:t>32 </a:t>
            </a:r>
            <a:r>
              <a:rPr lang="en-US" sz="1687" dirty="0"/>
              <a:t>possible virtual page numbers</a:t>
            </a:r>
            <a:br>
              <a:rPr lang="en-US" sz="1687" dirty="0"/>
            </a:br>
            <a:endParaRPr lang="en-US" sz="1687" dirty="0"/>
          </a:p>
          <a:p>
            <a:pPr marL="361639" indent="-361639">
              <a:buFont typeface="+mj-lt"/>
              <a:buAutoNum type="arabicPeriod"/>
            </a:pPr>
            <a:r>
              <a:rPr lang="en-US" sz="1687" dirty="0"/>
              <a:t>PTE’s are </a:t>
            </a:r>
            <a:r>
              <a:rPr lang="en-US" sz="1687" b="1" dirty="0"/>
              <a:t>2 bytes</a:t>
            </a:r>
            <a:r>
              <a:rPr lang="en-US" sz="1687" dirty="0"/>
              <a:t>, virtual </a:t>
            </a:r>
            <a:r>
              <a:rPr lang="en-US" sz="1687" dirty="0" err="1"/>
              <a:t>addrs</a:t>
            </a:r>
            <a:r>
              <a:rPr lang="en-US" sz="1687" dirty="0"/>
              <a:t> are </a:t>
            </a:r>
            <a:r>
              <a:rPr lang="en-US" sz="1687" b="1" dirty="0"/>
              <a:t>24 bits</a:t>
            </a:r>
            <a:r>
              <a:rPr lang="en-US" sz="1687" dirty="0"/>
              <a:t>, pages are </a:t>
            </a:r>
            <a:r>
              <a:rPr lang="en-US" sz="1687" b="1" dirty="0"/>
              <a:t>16 bytes</a:t>
            </a:r>
            <a:br>
              <a:rPr lang="en-US" sz="1687" b="1" dirty="0"/>
            </a:br>
            <a:endParaRPr lang="en-US" sz="1687" dirty="0"/>
          </a:p>
          <a:p>
            <a:pPr marL="361639" indent="-361639">
              <a:buFont typeface="+mj-lt"/>
              <a:buAutoNum type="arabicPeriod"/>
            </a:pPr>
            <a:r>
              <a:rPr lang="en-US" sz="1687" dirty="0"/>
              <a:t>PTE’s are </a:t>
            </a:r>
            <a:r>
              <a:rPr lang="en-US" sz="1687" b="1" dirty="0"/>
              <a:t>4 bytes</a:t>
            </a:r>
            <a:r>
              <a:rPr lang="en-US" sz="1687" dirty="0"/>
              <a:t>, virtual </a:t>
            </a:r>
            <a:r>
              <a:rPr lang="en-US" sz="1687" dirty="0" err="1"/>
              <a:t>addrs</a:t>
            </a:r>
            <a:r>
              <a:rPr lang="en-US" sz="1687" dirty="0"/>
              <a:t> are </a:t>
            </a:r>
            <a:r>
              <a:rPr lang="en-US" sz="1687" b="1" dirty="0"/>
              <a:t>32 bits</a:t>
            </a:r>
            <a:r>
              <a:rPr lang="en-US" sz="1687" dirty="0"/>
              <a:t>, and pages are </a:t>
            </a:r>
            <a:r>
              <a:rPr lang="en-US" sz="1687" b="1" dirty="0"/>
              <a:t>4 KB</a:t>
            </a:r>
            <a:br>
              <a:rPr lang="en-US" sz="1687" b="1" dirty="0"/>
            </a:br>
            <a:endParaRPr lang="en-US" sz="1687" b="1" dirty="0"/>
          </a:p>
          <a:p>
            <a:pPr marL="361639" indent="-361639">
              <a:buFont typeface="+mj-lt"/>
              <a:buAutoNum type="arabicPeriod"/>
            </a:pPr>
            <a:r>
              <a:rPr lang="en-US" sz="1687" dirty="0" err="1"/>
              <a:t>PTE’s</a:t>
            </a:r>
            <a:r>
              <a:rPr lang="en-US" sz="1687" dirty="0"/>
              <a:t> are </a:t>
            </a:r>
            <a:r>
              <a:rPr lang="en-US" sz="1687" b="1" dirty="0"/>
              <a:t>4 bytes</a:t>
            </a:r>
            <a:r>
              <a:rPr lang="en-US" sz="1687" dirty="0"/>
              <a:t>, virtual </a:t>
            </a:r>
            <a:r>
              <a:rPr lang="en-US" sz="1687" dirty="0" err="1"/>
              <a:t>addrs</a:t>
            </a:r>
            <a:r>
              <a:rPr lang="en-US" sz="1687" dirty="0"/>
              <a:t> are </a:t>
            </a:r>
            <a:r>
              <a:rPr lang="en-US" sz="1687" b="1" dirty="0"/>
              <a:t>64 bits</a:t>
            </a:r>
            <a:r>
              <a:rPr lang="en-US" sz="1687" dirty="0"/>
              <a:t>, and pages are </a:t>
            </a:r>
            <a:r>
              <a:rPr lang="en-US" sz="1687" b="1" dirty="0"/>
              <a:t>4 KB</a:t>
            </a:r>
            <a:br>
              <a:rPr lang="en-US" sz="1687" dirty="0"/>
            </a:br>
            <a:endParaRPr lang="en-US" sz="1687" dirty="0"/>
          </a:p>
          <a:p>
            <a:pPr marL="0" indent="0">
              <a:buNone/>
            </a:pPr>
            <a:r>
              <a:rPr lang="en-US" sz="1687" dirty="0"/>
              <a:t>How big is each page table?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10093" y="2101221"/>
            <a:ext cx="2272353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32  * 2 bytes = 64 bytes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10093" y="2736669"/>
            <a:ext cx="420070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2 bytes * 2^(24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16) = </a:t>
            </a:r>
            <a:r>
              <a:rPr lang="en-US" sz="1687" b="1" dirty="0">
                <a:latin typeface="Gill Sans MT" panose="020B0502020104020203" pitchFamily="34" charset="77"/>
              </a:rPr>
              <a:t>2^21 bytes </a:t>
            </a:r>
            <a:r>
              <a:rPr lang="en-US" sz="1687" dirty="0"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93186" y="3330410"/>
            <a:ext cx="4235968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4 bytes * 2^(32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4K) = </a:t>
            </a:r>
            <a:r>
              <a:rPr lang="en-US" sz="1687" b="1" dirty="0">
                <a:latin typeface="Gill Sans MT" panose="020B0502020104020203" pitchFamily="34" charset="77"/>
              </a:rPr>
              <a:t>2^22 bytes </a:t>
            </a:r>
            <a:r>
              <a:rPr lang="en-US" sz="1687" dirty="0">
                <a:latin typeface="Gill Sans MT" panose="020B0502020104020203" pitchFamily="34" charset="77"/>
              </a:rPr>
              <a:t>(2 MB)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2304" y="3933162"/>
            <a:ext cx="3578737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>
                <a:latin typeface="Gill Sans MT" panose="020B0502020104020203" pitchFamily="34" charset="77"/>
              </a:rPr>
              <a:t>4 bytes * 2^(64 – </a:t>
            </a:r>
            <a:r>
              <a:rPr lang="en-US" sz="1687" dirty="0" err="1">
                <a:latin typeface="Gill Sans MT" panose="020B0502020104020203" pitchFamily="34" charset="77"/>
              </a:rPr>
              <a:t>lg</a:t>
            </a:r>
            <a:r>
              <a:rPr lang="en-US" sz="1687" dirty="0">
                <a:latin typeface="Gill Sans MT" panose="020B0502020104020203" pitchFamily="34" charset="77"/>
              </a:rPr>
              <a:t> 4K) = </a:t>
            </a:r>
            <a:r>
              <a:rPr lang="en-US" sz="1687" b="1" dirty="0">
                <a:latin typeface="Gill Sans MT" panose="020B0502020104020203" pitchFamily="34" charset="77"/>
              </a:rPr>
              <a:t>2^54 bytes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4001407" y="2072972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0" name="Shape 140"/>
          <p:cNvSpPr/>
          <p:nvPr/>
        </p:nvSpPr>
        <p:spPr>
          <a:xfrm>
            <a:off x="4001407" y="222676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1" name="Shape 141"/>
          <p:cNvSpPr/>
          <p:nvPr/>
        </p:nvSpPr>
        <p:spPr>
          <a:xfrm>
            <a:off x="4001407" y="238054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2" name="Shape 142"/>
          <p:cNvSpPr/>
          <p:nvPr/>
        </p:nvSpPr>
        <p:spPr>
          <a:xfrm>
            <a:off x="4001407" y="2534339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/>
          </a:p>
        </p:txBody>
      </p:sp>
      <p:sp>
        <p:nvSpPr>
          <p:cNvPr id="143" name="Shape 143"/>
          <p:cNvSpPr/>
          <p:nvPr/>
        </p:nvSpPr>
        <p:spPr>
          <a:xfrm>
            <a:off x="4001407" y="2688128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E8A433"/>
                </a:solidFill>
              </a:defRPr>
            </a:pPr>
            <a:endParaRPr sz="1828"/>
          </a:p>
        </p:txBody>
      </p:sp>
      <p:sp>
        <p:nvSpPr>
          <p:cNvPr id="144" name="Shape 144"/>
          <p:cNvSpPr/>
          <p:nvPr/>
        </p:nvSpPr>
        <p:spPr>
          <a:xfrm>
            <a:off x="4001407" y="28419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5" name="Shape 145"/>
          <p:cNvSpPr/>
          <p:nvPr/>
        </p:nvSpPr>
        <p:spPr>
          <a:xfrm>
            <a:off x="4001407" y="29957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6" name="Shape 146"/>
          <p:cNvSpPr/>
          <p:nvPr/>
        </p:nvSpPr>
        <p:spPr>
          <a:xfrm>
            <a:off x="4001407" y="31494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7" name="Shape 147"/>
          <p:cNvSpPr/>
          <p:nvPr/>
        </p:nvSpPr>
        <p:spPr>
          <a:xfrm>
            <a:off x="4001407" y="33032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8" name="Shape 148"/>
          <p:cNvSpPr/>
          <p:nvPr/>
        </p:nvSpPr>
        <p:spPr>
          <a:xfrm>
            <a:off x="4001407" y="34570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49" name="Shape 149"/>
          <p:cNvSpPr/>
          <p:nvPr/>
        </p:nvSpPr>
        <p:spPr>
          <a:xfrm>
            <a:off x="4001407" y="359101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0" name="Shape 150"/>
          <p:cNvSpPr/>
          <p:nvPr/>
        </p:nvSpPr>
        <p:spPr>
          <a:xfrm>
            <a:off x="4001407" y="374480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1" name="Shape 151"/>
          <p:cNvSpPr/>
          <p:nvPr/>
        </p:nvSpPr>
        <p:spPr>
          <a:xfrm>
            <a:off x="4001407" y="389859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2" name="Shape 152"/>
          <p:cNvSpPr/>
          <p:nvPr/>
        </p:nvSpPr>
        <p:spPr>
          <a:xfrm>
            <a:off x="4001407" y="40523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3" name="Shape 153"/>
          <p:cNvSpPr/>
          <p:nvPr/>
        </p:nvSpPr>
        <p:spPr>
          <a:xfrm>
            <a:off x="4001407" y="420617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4" name="Shape 154"/>
          <p:cNvSpPr/>
          <p:nvPr/>
        </p:nvSpPr>
        <p:spPr>
          <a:xfrm>
            <a:off x="4001407" y="43599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5" name="Shape 155"/>
          <p:cNvSpPr/>
          <p:nvPr/>
        </p:nvSpPr>
        <p:spPr>
          <a:xfrm>
            <a:off x="4001407" y="45137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6" name="Shape 156"/>
          <p:cNvSpPr/>
          <p:nvPr/>
        </p:nvSpPr>
        <p:spPr>
          <a:xfrm>
            <a:off x="4001407" y="46675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7" name="Shape 157"/>
          <p:cNvSpPr/>
          <p:nvPr/>
        </p:nvSpPr>
        <p:spPr>
          <a:xfrm>
            <a:off x="4001407" y="48213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8" name="Shape 158"/>
          <p:cNvSpPr/>
          <p:nvPr/>
        </p:nvSpPr>
        <p:spPr>
          <a:xfrm>
            <a:off x="4001407" y="49751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9" name="Shape 159"/>
          <p:cNvSpPr/>
          <p:nvPr/>
        </p:nvSpPr>
        <p:spPr>
          <a:xfrm>
            <a:off x="4001407" y="51289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0" name="Shape 160"/>
          <p:cNvSpPr/>
          <p:nvPr/>
        </p:nvSpPr>
        <p:spPr>
          <a:xfrm>
            <a:off x="4001407" y="52826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1" name="Shape 161"/>
          <p:cNvSpPr/>
          <p:nvPr/>
        </p:nvSpPr>
        <p:spPr>
          <a:xfrm>
            <a:off x="4001407" y="54364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2" name="Shape 162"/>
          <p:cNvSpPr/>
          <p:nvPr/>
        </p:nvSpPr>
        <p:spPr>
          <a:xfrm>
            <a:off x="4001407" y="5590276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3" name="Shape 163"/>
          <p:cNvSpPr/>
          <p:nvPr/>
        </p:nvSpPr>
        <p:spPr>
          <a:xfrm>
            <a:off x="4001407" y="5744065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4" name="Shape 164"/>
          <p:cNvSpPr/>
          <p:nvPr/>
        </p:nvSpPr>
        <p:spPr>
          <a:xfrm>
            <a:off x="4001407" y="5897854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5" name="Shape 165"/>
          <p:cNvSpPr/>
          <p:nvPr/>
        </p:nvSpPr>
        <p:spPr>
          <a:xfrm>
            <a:off x="4001407" y="6051643"/>
            <a:ext cx="934113" cy="145922"/>
          </a:xfrm>
          <a:prstGeom prst="rect">
            <a:avLst/>
          </a:prstGeom>
          <a:solidFill>
            <a:srgbClr val="E8A433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6" name="Shape 166"/>
          <p:cNvSpPr/>
          <p:nvPr/>
        </p:nvSpPr>
        <p:spPr>
          <a:xfrm>
            <a:off x="7519704" y="206305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7" name="Shape 167"/>
          <p:cNvSpPr/>
          <p:nvPr/>
        </p:nvSpPr>
        <p:spPr>
          <a:xfrm>
            <a:off x="7519704" y="221683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8" name="Shape 168"/>
          <p:cNvSpPr/>
          <p:nvPr/>
        </p:nvSpPr>
        <p:spPr>
          <a:xfrm>
            <a:off x="7519704" y="237062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69" name="Shape 169"/>
          <p:cNvSpPr/>
          <p:nvPr/>
        </p:nvSpPr>
        <p:spPr>
          <a:xfrm>
            <a:off x="7519704" y="252441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0" name="Shape 170"/>
          <p:cNvSpPr/>
          <p:nvPr/>
        </p:nvSpPr>
        <p:spPr>
          <a:xfrm>
            <a:off x="7519704" y="267820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1" name="Shape 171"/>
          <p:cNvSpPr/>
          <p:nvPr/>
        </p:nvSpPr>
        <p:spPr>
          <a:xfrm>
            <a:off x="7519704" y="283199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2" name="Shape 172"/>
          <p:cNvSpPr/>
          <p:nvPr/>
        </p:nvSpPr>
        <p:spPr>
          <a:xfrm>
            <a:off x="7519704" y="298578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73" name="Shape 173"/>
          <p:cNvSpPr/>
          <p:nvPr/>
        </p:nvSpPr>
        <p:spPr>
          <a:xfrm>
            <a:off x="7519704" y="313957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4" name="Shape 174"/>
          <p:cNvSpPr/>
          <p:nvPr/>
        </p:nvSpPr>
        <p:spPr>
          <a:xfrm>
            <a:off x="7519704" y="329336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5" name="Shape 175"/>
          <p:cNvSpPr/>
          <p:nvPr/>
        </p:nvSpPr>
        <p:spPr>
          <a:xfrm>
            <a:off x="7519704" y="344715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6" name="Shape 176"/>
          <p:cNvSpPr/>
          <p:nvPr/>
        </p:nvSpPr>
        <p:spPr>
          <a:xfrm>
            <a:off x="7519704" y="358109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7" name="Shape 177"/>
          <p:cNvSpPr/>
          <p:nvPr/>
        </p:nvSpPr>
        <p:spPr>
          <a:xfrm>
            <a:off x="7519704" y="373488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8" name="Shape 178"/>
          <p:cNvSpPr/>
          <p:nvPr/>
        </p:nvSpPr>
        <p:spPr>
          <a:xfrm>
            <a:off x="7519704" y="388867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79" name="Shape 179"/>
          <p:cNvSpPr/>
          <p:nvPr/>
        </p:nvSpPr>
        <p:spPr>
          <a:xfrm>
            <a:off x="7519704" y="4042464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0" name="Shape 180"/>
          <p:cNvSpPr/>
          <p:nvPr/>
        </p:nvSpPr>
        <p:spPr>
          <a:xfrm>
            <a:off x="7519704" y="419625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1" name="Shape 181"/>
          <p:cNvSpPr/>
          <p:nvPr/>
        </p:nvSpPr>
        <p:spPr>
          <a:xfrm>
            <a:off x="7519704" y="435004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2" name="Shape 182"/>
          <p:cNvSpPr/>
          <p:nvPr/>
        </p:nvSpPr>
        <p:spPr>
          <a:xfrm>
            <a:off x="7519704" y="4503831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3" name="Shape 183"/>
          <p:cNvSpPr/>
          <p:nvPr/>
        </p:nvSpPr>
        <p:spPr>
          <a:xfrm>
            <a:off x="7519704" y="4657620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4" name="Shape 184"/>
          <p:cNvSpPr/>
          <p:nvPr/>
        </p:nvSpPr>
        <p:spPr>
          <a:xfrm>
            <a:off x="7519704" y="4811409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5" name="Shape 185"/>
          <p:cNvSpPr/>
          <p:nvPr/>
        </p:nvSpPr>
        <p:spPr>
          <a:xfrm>
            <a:off x="7519704" y="4965198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6" name="Shape 186"/>
          <p:cNvSpPr/>
          <p:nvPr/>
        </p:nvSpPr>
        <p:spPr>
          <a:xfrm>
            <a:off x="7519704" y="5118987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7" name="Shape 187"/>
          <p:cNvSpPr/>
          <p:nvPr/>
        </p:nvSpPr>
        <p:spPr>
          <a:xfrm>
            <a:off x="7519704" y="5272776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8" name="Shape 188"/>
          <p:cNvSpPr/>
          <p:nvPr/>
        </p:nvSpPr>
        <p:spPr>
          <a:xfrm>
            <a:off x="7519704" y="542656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7519704" y="5580355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7519704" y="5734143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7519704" y="588793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2" name="Shape 192"/>
          <p:cNvSpPr/>
          <p:nvPr/>
        </p:nvSpPr>
        <p:spPr>
          <a:xfrm>
            <a:off x="7519704" y="6041722"/>
            <a:ext cx="934113" cy="145922"/>
          </a:xfrm>
          <a:prstGeom prst="rect">
            <a:avLst/>
          </a:prstGeom>
          <a:solidFill>
            <a:srgbClr val="53585F"/>
          </a:solidFill>
          <a:ln w="127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3" name="Shape 193"/>
          <p:cNvSpPr/>
          <p:nvPr/>
        </p:nvSpPr>
        <p:spPr>
          <a:xfrm>
            <a:off x="3377845" y="1958349"/>
            <a:ext cx="56855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code</a:t>
            </a:r>
          </a:p>
        </p:txBody>
      </p:sp>
      <p:sp>
        <p:nvSpPr>
          <p:cNvPr id="194" name="Shape 194"/>
          <p:cNvSpPr/>
          <p:nvPr/>
        </p:nvSpPr>
        <p:spPr>
          <a:xfrm>
            <a:off x="3362905" y="2251044"/>
            <a:ext cx="583494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heap</a:t>
            </a:r>
          </a:p>
        </p:txBody>
      </p:sp>
      <p:sp>
        <p:nvSpPr>
          <p:cNvPr id="195" name="Shape 195"/>
          <p:cNvSpPr/>
          <p:nvPr/>
        </p:nvSpPr>
        <p:spPr>
          <a:xfrm>
            <a:off x="3352774" y="5825861"/>
            <a:ext cx="59362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stack</a:t>
            </a:r>
          </a:p>
        </p:txBody>
      </p:sp>
      <p:sp>
        <p:nvSpPr>
          <p:cNvPr id="196" name="Shape 196"/>
          <p:cNvSpPr/>
          <p:nvPr/>
        </p:nvSpPr>
        <p:spPr>
          <a:xfrm>
            <a:off x="3907163" y="1674618"/>
            <a:ext cx="1046761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Virt Mem</a:t>
            </a:r>
          </a:p>
        </p:txBody>
      </p:sp>
      <p:sp>
        <p:nvSpPr>
          <p:cNvPr id="197" name="Shape 197"/>
          <p:cNvSpPr/>
          <p:nvPr/>
        </p:nvSpPr>
        <p:spPr>
          <a:xfrm>
            <a:off x="7363129" y="1664696"/>
            <a:ext cx="1142300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Phys Mem</a:t>
            </a:r>
          </a:p>
        </p:txBody>
      </p:sp>
      <p:sp>
        <p:nvSpPr>
          <p:cNvPr id="198" name="Shape 198"/>
          <p:cNvSpPr/>
          <p:nvPr/>
        </p:nvSpPr>
        <p:spPr>
          <a:xfrm>
            <a:off x="4936588" y="2168982"/>
            <a:ext cx="2568011" cy="87188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199" name="Shape 199"/>
          <p:cNvSpPr/>
          <p:nvPr/>
        </p:nvSpPr>
        <p:spPr>
          <a:xfrm flipV="1">
            <a:off x="4936587" y="2166115"/>
            <a:ext cx="2566214" cy="27075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936588" y="2615467"/>
            <a:ext cx="2559424" cy="2123729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1" name="Shape 201"/>
          <p:cNvSpPr/>
          <p:nvPr/>
        </p:nvSpPr>
        <p:spPr>
          <a:xfrm flipV="1">
            <a:off x="4936587" y="2619908"/>
            <a:ext cx="2565577" cy="138434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2" name="Shape 202"/>
          <p:cNvSpPr/>
          <p:nvPr/>
        </p:nvSpPr>
        <p:spPr>
          <a:xfrm flipV="1">
            <a:off x="4936588" y="5336230"/>
            <a:ext cx="2566088" cy="293598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3" name="Shape 203"/>
          <p:cNvSpPr/>
          <p:nvPr/>
        </p:nvSpPr>
        <p:spPr>
          <a:xfrm flipV="1">
            <a:off x="4936588" y="2416990"/>
            <a:ext cx="2572225" cy="3391432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936588" y="5951297"/>
            <a:ext cx="2565664" cy="165231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5" name="Shape 205"/>
          <p:cNvSpPr/>
          <p:nvPr/>
        </p:nvSpPr>
        <p:spPr>
          <a:xfrm flipV="1">
            <a:off x="4936588" y="3977457"/>
            <a:ext cx="2570775" cy="2125645"/>
          </a:xfrm>
          <a:prstGeom prst="line">
            <a:avLst/>
          </a:prstGeom>
          <a:ln w="25400">
            <a:solidFill>
              <a:schemeClr val="tx1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206" name="Shape 206"/>
          <p:cNvSpPr/>
          <p:nvPr/>
        </p:nvSpPr>
        <p:spPr>
          <a:xfrm>
            <a:off x="2528320" y="3897523"/>
            <a:ext cx="100117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Waste!</a:t>
            </a:r>
          </a:p>
        </p:txBody>
      </p:sp>
      <p:sp>
        <p:nvSpPr>
          <p:cNvPr id="207" name="Shape 207"/>
          <p:cNvSpPr/>
          <p:nvPr/>
        </p:nvSpPr>
        <p:spPr>
          <a:xfrm flipV="1">
            <a:off x="3716600" y="2828061"/>
            <a:ext cx="1" cy="2758905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8" name="Shape 208"/>
          <p:cNvSpPr/>
          <p:nvPr/>
        </p:nvSpPr>
        <p:spPr>
          <a:xfrm flipH="1">
            <a:off x="3716600" y="2828061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9" name="Shape 209"/>
          <p:cNvSpPr/>
          <p:nvPr/>
        </p:nvSpPr>
        <p:spPr>
          <a:xfrm flipH="1" flipV="1">
            <a:off x="3716600" y="5596264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Page Tables so Large?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>
            <a:spLocks noGrp="1"/>
          </p:cNvSpPr>
          <p:nvPr>
            <p:ph type="title"/>
          </p:nvPr>
        </p:nvSpPr>
        <p:spPr>
          <a:xfrm>
            <a:off x="1569127" y="161508"/>
            <a:ext cx="8786813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Many invalid PT</a:t>
            </a:r>
            <a:r>
              <a:rPr lang="en-US" sz="4556" dirty="0"/>
              <a:t> </a:t>
            </a:r>
            <a:r>
              <a:rPr sz="4556" dirty="0"/>
              <a:t>entries</a:t>
            </a:r>
          </a:p>
        </p:txBody>
      </p:sp>
      <p:sp>
        <p:nvSpPr>
          <p:cNvPr id="212" name="Shape 212"/>
          <p:cNvSpPr/>
          <p:nvPr/>
        </p:nvSpPr>
        <p:spPr>
          <a:xfrm>
            <a:off x="5007591" y="1941421"/>
            <a:ext cx="398787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PFN	valid	prot	</a:t>
            </a:r>
          </a:p>
        </p:txBody>
      </p:sp>
      <p:sp>
        <p:nvSpPr>
          <p:cNvPr id="213" name="Shape 213"/>
          <p:cNvSpPr/>
          <p:nvPr/>
        </p:nvSpPr>
        <p:spPr>
          <a:xfrm>
            <a:off x="4874125" y="2291807"/>
            <a:ext cx="354902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10</a:t>
            </a:r>
            <a:r>
              <a:rPr lang="en-US" sz="1687" dirty="0"/>
              <a:t>	</a:t>
            </a:r>
            <a:r>
              <a:rPr sz="1687" dirty="0"/>
              <a:t>1	r-x	</a:t>
            </a:r>
          </a:p>
        </p:txBody>
      </p:sp>
      <p:sp>
        <p:nvSpPr>
          <p:cNvPr id="214" name="Shape 214"/>
          <p:cNvSpPr/>
          <p:nvPr/>
        </p:nvSpPr>
        <p:spPr>
          <a:xfrm>
            <a:off x="5007591" y="254726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5" name="Shape 215"/>
          <p:cNvSpPr/>
          <p:nvPr/>
        </p:nvSpPr>
        <p:spPr>
          <a:xfrm>
            <a:off x="5007591" y="5700167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23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16" name="Shape 216"/>
          <p:cNvSpPr/>
          <p:nvPr/>
        </p:nvSpPr>
        <p:spPr>
          <a:xfrm>
            <a:off x="5007591" y="297737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7" name="Shape 217"/>
          <p:cNvSpPr/>
          <p:nvPr/>
        </p:nvSpPr>
        <p:spPr>
          <a:xfrm>
            <a:off x="5007591" y="319243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18" name="Shape 218"/>
          <p:cNvSpPr/>
          <p:nvPr/>
        </p:nvSpPr>
        <p:spPr>
          <a:xfrm>
            <a:off x="5007591" y="3407491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19" name="Shape 219"/>
          <p:cNvSpPr/>
          <p:nvPr/>
        </p:nvSpPr>
        <p:spPr>
          <a:xfrm>
            <a:off x="5007591" y="362254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20" name="Shape 220"/>
          <p:cNvSpPr/>
          <p:nvPr/>
        </p:nvSpPr>
        <p:spPr>
          <a:xfrm>
            <a:off x="5007591" y="410549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1" name="Shape 221"/>
          <p:cNvSpPr/>
          <p:nvPr/>
        </p:nvSpPr>
        <p:spPr>
          <a:xfrm>
            <a:off x="5007591" y="4320551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222" name="Shape 222"/>
          <p:cNvSpPr/>
          <p:nvPr/>
        </p:nvSpPr>
        <p:spPr>
          <a:xfrm>
            <a:off x="5007591" y="4535608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3" name="Shape 223"/>
          <p:cNvSpPr/>
          <p:nvPr/>
        </p:nvSpPr>
        <p:spPr>
          <a:xfrm>
            <a:off x="5007591" y="475066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224" name="Shape 224"/>
          <p:cNvSpPr/>
          <p:nvPr/>
        </p:nvSpPr>
        <p:spPr>
          <a:xfrm>
            <a:off x="5007591" y="5095532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28	1</a:t>
            </a:r>
            <a:r>
              <a:rPr lang="en-US" sz="1687" dirty="0"/>
              <a:t>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25" name="Shape 225"/>
          <p:cNvSpPr/>
          <p:nvPr/>
        </p:nvSpPr>
        <p:spPr>
          <a:xfrm>
            <a:off x="5007591" y="5404477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4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226" name="Shape 226"/>
          <p:cNvSpPr/>
          <p:nvPr/>
        </p:nvSpPr>
        <p:spPr>
          <a:xfrm>
            <a:off x="5152834" y="3878211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</a:rPr>
              <a:t>…many more invalid…</a:t>
            </a:r>
          </a:p>
        </p:txBody>
      </p:sp>
      <p:sp>
        <p:nvSpPr>
          <p:cNvPr id="227" name="Shape 227"/>
          <p:cNvSpPr/>
          <p:nvPr/>
        </p:nvSpPr>
        <p:spPr>
          <a:xfrm>
            <a:off x="4874125" y="2647959"/>
            <a:ext cx="2319693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" name="Shape 246"/>
          <p:cNvSpPr/>
          <p:nvPr/>
        </p:nvSpPr>
        <p:spPr>
          <a:xfrm>
            <a:off x="2846038" y="3980400"/>
            <a:ext cx="1663918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how to avoid</a:t>
            </a:r>
            <a:b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storing these?</a:t>
            </a:r>
          </a:p>
        </p:txBody>
      </p:sp>
      <p:sp>
        <p:nvSpPr>
          <p:cNvPr id="21" name="Shape 247"/>
          <p:cNvSpPr/>
          <p:nvPr/>
        </p:nvSpPr>
        <p:spPr>
          <a:xfrm flipV="1">
            <a:off x="4587550" y="3452736"/>
            <a:ext cx="1" cy="173352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248"/>
          <p:cNvSpPr/>
          <p:nvPr/>
        </p:nvSpPr>
        <p:spPr>
          <a:xfrm flipH="1">
            <a:off x="4587550" y="3452736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" name="Shape 249"/>
          <p:cNvSpPr/>
          <p:nvPr/>
        </p:nvSpPr>
        <p:spPr>
          <a:xfrm flipH="1" flipV="1">
            <a:off x="4587550" y="5185095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1330461" y="1433652"/>
            <a:ext cx="4104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Format of linear page tables: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 animBg="1"/>
      <p:bldP spid="22" grpId="0" animBg="1"/>
      <p:bldP spid="2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92100"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19" dirty="0"/>
              <a:t>Avoid Simple linear Page Table</a:t>
            </a:r>
            <a:endParaRPr sz="4219" dirty="0"/>
          </a:p>
        </p:txBody>
      </p:sp>
      <p:sp>
        <p:nvSpPr>
          <p:cNvPr id="69" name="Shape 69"/>
          <p:cNvSpPr>
            <a:spLocks noGrp="1"/>
          </p:cNvSpPr>
          <p:nvPr>
            <p:ph type="body" idx="4294967295"/>
          </p:nvPr>
        </p:nvSpPr>
        <p:spPr>
          <a:xfrm>
            <a:off x="1569309" y="1886397"/>
            <a:ext cx="9675340" cy="3623221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Use more complex </a:t>
            </a:r>
            <a:r>
              <a:rPr lang="en-US" sz="2672" dirty="0">
                <a:solidFill>
                  <a:srgbClr val="333333"/>
                </a:solidFill>
              </a:rPr>
              <a:t>page table</a:t>
            </a:r>
            <a:r>
              <a:rPr sz="2672" dirty="0">
                <a:solidFill>
                  <a:srgbClr val="333333"/>
                </a:solidFill>
              </a:rPr>
              <a:t>s, instead of j</a:t>
            </a:r>
            <a:r>
              <a:rPr lang="en-US" sz="2672" dirty="0">
                <a:solidFill>
                  <a:srgbClr val="333333"/>
                </a:solidFill>
              </a:rPr>
              <a:t>ust</a:t>
            </a:r>
            <a:r>
              <a:rPr sz="2672" dirty="0">
                <a:solidFill>
                  <a:srgbClr val="333333"/>
                </a:solidFill>
              </a:rPr>
              <a:t> big array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Any data structure is possible (with software-managed TLB)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Hardware looks for </a:t>
            </a:r>
            <a:r>
              <a:rPr lang="en-US" sz="2250" dirty="0" err="1">
                <a:solidFill>
                  <a:srgbClr val="333333"/>
                </a:solidFill>
              </a:rPr>
              <a:t>vpn</a:t>
            </a:r>
            <a:r>
              <a:rPr lang="en-US" sz="2250" dirty="0">
                <a:solidFill>
                  <a:srgbClr val="333333"/>
                </a:solidFill>
              </a:rPr>
              <a:t> in TLB on every memory access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If TLB does not contain </a:t>
            </a:r>
            <a:r>
              <a:rPr lang="en-US" sz="2250" dirty="0" err="1">
                <a:solidFill>
                  <a:srgbClr val="333333"/>
                </a:solidFill>
              </a:rPr>
              <a:t>vpn</a:t>
            </a:r>
            <a:r>
              <a:rPr lang="en-US" sz="2250" dirty="0">
                <a:solidFill>
                  <a:srgbClr val="333333"/>
                </a:solidFill>
              </a:rPr>
              <a:t>, TLB miss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rgbClr val="333333"/>
                </a:solidFill>
              </a:rPr>
              <a:t>Trap into OS and let OS find </a:t>
            </a:r>
            <a:r>
              <a:rPr lang="en-US" sz="2109" dirty="0" err="1">
                <a:solidFill>
                  <a:srgbClr val="333333"/>
                </a:solidFill>
              </a:rPr>
              <a:t>vpn</a:t>
            </a:r>
            <a:r>
              <a:rPr lang="en-US" sz="2109" dirty="0">
                <a:solidFill>
                  <a:srgbClr val="333333"/>
                </a:solidFill>
              </a:rPr>
              <a:t>-&gt;</a:t>
            </a:r>
            <a:r>
              <a:rPr lang="en-US" sz="2109" dirty="0" err="1">
                <a:solidFill>
                  <a:srgbClr val="333333"/>
                </a:solidFill>
              </a:rPr>
              <a:t>ppn</a:t>
            </a:r>
            <a:r>
              <a:rPr lang="en-US" sz="2109" dirty="0">
                <a:solidFill>
                  <a:srgbClr val="333333"/>
                </a:solidFill>
              </a:rPr>
              <a:t> translation 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rgbClr val="333333"/>
                </a:solidFill>
              </a:rPr>
              <a:t>OS notifies TLB of </a:t>
            </a:r>
            <a:r>
              <a:rPr lang="en-US" sz="2109" dirty="0" err="1">
                <a:solidFill>
                  <a:srgbClr val="333333"/>
                </a:solidFill>
              </a:rPr>
              <a:t>vpn</a:t>
            </a:r>
            <a:r>
              <a:rPr lang="en-US" sz="2109" dirty="0">
                <a:solidFill>
                  <a:srgbClr val="333333"/>
                </a:solidFill>
              </a:rPr>
              <a:t>-&gt;</a:t>
            </a:r>
            <a:r>
              <a:rPr lang="en-US" sz="2109" dirty="0" err="1">
                <a:solidFill>
                  <a:srgbClr val="333333"/>
                </a:solidFill>
              </a:rPr>
              <a:t>ppn</a:t>
            </a:r>
            <a:r>
              <a:rPr lang="en-US" sz="2109" dirty="0">
                <a:solidFill>
                  <a:srgbClr val="333333"/>
                </a:solidFill>
              </a:rPr>
              <a:t> for future accesses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150">
              <a:defRPr sz="6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219" dirty="0"/>
              <a:t>Approach 1: Inverted Page Table</a:t>
            </a:r>
            <a:endParaRPr sz="4219" dirty="0"/>
          </a:p>
        </p:txBody>
      </p:sp>
      <p:sp>
        <p:nvSpPr>
          <p:cNvPr id="255" name="Shape 255"/>
          <p:cNvSpPr>
            <a:spLocks noGrp="1"/>
          </p:cNvSpPr>
          <p:nvPr>
            <p:ph type="body" idx="4294967295"/>
          </p:nvPr>
        </p:nvSpPr>
        <p:spPr>
          <a:xfrm>
            <a:off x="1235677" y="1629668"/>
            <a:ext cx="9432324" cy="50006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1093" indent="-241093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531" dirty="0"/>
              <a:t>Inverted Page Tables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250" dirty="0">
                <a:ea typeface="ＭＳ Ｐゴシック" charset="-128"/>
              </a:rPr>
              <a:t>Only need entries for virtual pages </a:t>
            </a:r>
            <a:r>
              <a:rPr lang="en-US" sz="2250" dirty="0" err="1">
                <a:ea typeface="ＭＳ Ｐゴシック" charset="-128"/>
              </a:rPr>
              <a:t>w</a:t>
            </a:r>
            <a:r>
              <a:rPr lang="en-US" sz="2250" dirty="0">
                <a:ea typeface="ＭＳ Ｐゴシック" charset="-128"/>
              </a:rPr>
              <a:t>/ valid physical mappings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250" dirty="0">
              <a:solidFill>
                <a:schemeClr val="tx1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Naïve approach: </a:t>
            </a:r>
            <a:br>
              <a:rPr lang="en-US" sz="2250" dirty="0">
                <a:solidFill>
                  <a:srgbClr val="333333"/>
                </a:solidFill>
                <a:ea typeface="ＭＳ Ｐゴシック" charset="-128"/>
              </a:rPr>
            </a:br>
            <a:r>
              <a:rPr lang="en-US" sz="2250" dirty="0">
                <a:ea typeface="ＭＳ Ｐゴシック" charset="-128"/>
              </a:rPr>
              <a:t>Search </a:t>
            </a: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through data structure &lt;</a:t>
            </a:r>
            <a:r>
              <a:rPr lang="en-US" sz="2250" dirty="0" err="1">
                <a:solidFill>
                  <a:srgbClr val="333333"/>
                </a:solidFill>
                <a:ea typeface="ＭＳ Ｐゴシック" charset="-128"/>
              </a:rPr>
              <a:t>ppn</a:t>
            </a: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, </a:t>
            </a:r>
            <a:r>
              <a:rPr lang="en-US" sz="2250" dirty="0" err="1">
                <a:solidFill>
                  <a:srgbClr val="333333"/>
                </a:solidFill>
                <a:ea typeface="ＭＳ Ｐゴシック" charset="-128"/>
              </a:rPr>
              <a:t>vpn+asid</a:t>
            </a: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&gt; to find match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Too much time to search entire table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250" dirty="0">
              <a:solidFill>
                <a:srgbClr val="333333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250" dirty="0">
                <a:solidFill>
                  <a:srgbClr val="333333"/>
                </a:solidFill>
              </a:rPr>
              <a:t>Better: Find possible matches entries by </a:t>
            </a:r>
            <a:r>
              <a:rPr lang="en-US" sz="2250" dirty="0"/>
              <a:t>hashing</a:t>
            </a:r>
            <a:r>
              <a:rPr lang="en-US" sz="2250" dirty="0">
                <a:solidFill>
                  <a:srgbClr val="333333"/>
                </a:solidFill>
              </a:rPr>
              <a:t> </a:t>
            </a:r>
            <a:r>
              <a:rPr lang="en-US" sz="2250" dirty="0" err="1">
                <a:solidFill>
                  <a:srgbClr val="333333"/>
                </a:solidFill>
              </a:rPr>
              <a:t>vpn+asid</a:t>
            </a:r>
            <a:endParaRPr lang="en-US" sz="2250" dirty="0">
              <a:solidFill>
                <a:srgbClr val="333333"/>
              </a:solidFill>
            </a:endParaRP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r>
              <a:rPr lang="en-US" sz="2250" dirty="0">
                <a:solidFill>
                  <a:srgbClr val="333333"/>
                </a:solidFill>
                <a:ea typeface="ＭＳ Ｐゴシック" charset="-128"/>
              </a:rPr>
              <a:t>Smaller number of entries to search for exact match</a:t>
            </a:r>
          </a:p>
          <a:p>
            <a:pPr marL="522368" lvl="1" indent="-200911">
              <a:lnSpc>
                <a:spcPct val="80000"/>
              </a:lnSpc>
              <a:spcBef>
                <a:spcPct val="20000"/>
              </a:spcBef>
            </a:pPr>
            <a:endParaRPr lang="en-US" sz="2250" dirty="0">
              <a:solidFill>
                <a:srgbClr val="333333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61" dirty="0">
                <a:solidFill>
                  <a:srgbClr val="333333"/>
                </a:solidFill>
                <a:ea typeface="ＭＳ Ｐゴシック" charset="-128"/>
              </a:rPr>
              <a:t>Managing inverted page table requires software-controlled TLB</a:t>
            </a: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endParaRPr lang="en-US" sz="2461" dirty="0">
              <a:solidFill>
                <a:srgbClr val="333333"/>
              </a:solidFill>
              <a:ea typeface="ＭＳ Ｐゴシック" charset="-128"/>
            </a:endParaRPr>
          </a:p>
          <a:p>
            <a:pPr marL="227108" indent="-200911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sz="2461" dirty="0">
                <a:solidFill>
                  <a:srgbClr val="333333"/>
                </a:solidFill>
                <a:ea typeface="ＭＳ Ｐゴシック" charset="-128"/>
              </a:rPr>
              <a:t>For hardware-controlled TLB, need well-defined, simple approach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Other </a:t>
            </a:r>
            <a:r>
              <a:rPr sz="4556" dirty="0"/>
              <a:t>Approach</a:t>
            </a:r>
            <a:r>
              <a:rPr lang="en-US" sz="4556" dirty="0"/>
              <a:t>es</a:t>
            </a:r>
            <a:endParaRPr sz="4556" dirty="0"/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1524000" y="1651993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/>
              <a:t>P</a:t>
            </a:r>
            <a:r>
              <a:rPr lang="en-US" sz="2672" dirty="0" err="1"/>
              <a:t>agetables</a:t>
            </a:r>
            <a:endParaRPr sz="2672" dirty="0"/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chemeClr val="tx1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 the </a:t>
            </a:r>
            <a:r>
              <a:rPr lang="en-US" sz="2461" dirty="0" err="1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pagetables</a:t>
            </a:r>
            <a:r>
              <a:rPr lang="en-US" sz="2461" dirty="0">
                <a:solidFill>
                  <a:schemeClr val="tx1"/>
                </a:solidFill>
                <a:ea typeface="Helvetica"/>
                <a:cs typeface="Helvetica"/>
                <a:sym typeface="Helvetica"/>
              </a:rPr>
              <a:t> of page tables</a:t>
            </a:r>
            <a:r>
              <a:rPr lang="en-US" sz="2672" dirty="0">
                <a:solidFill>
                  <a:schemeClr val="tx1"/>
                </a:solidFill>
              </a:rPr>
              <a:t>…</a:t>
            </a:r>
            <a:endParaRPr sz="2672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800862"/>
            <a:ext cx="2263775" cy="3215005"/>
            <a:chOff x="3064001" y="800862"/>
            <a:chExt cx="2263775" cy="3215005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1630" y="1349120"/>
              <a:ext cx="393065" cy="1270"/>
            </a:xfrm>
            <a:custGeom>
              <a:avLst/>
              <a:gdLst/>
              <a:ahLst/>
              <a:cxnLst/>
              <a:rect l="l" t="t" r="r" b="b"/>
              <a:pathLst>
                <a:path w="393064" h="1269">
                  <a:moveTo>
                    <a:pt x="392938" y="0"/>
                  </a:moveTo>
                  <a:lnTo>
                    <a:pt x="0" y="6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8128" y="131165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136" y="0"/>
                  </a:moveTo>
                  <a:lnTo>
                    <a:pt x="0" y="38227"/>
                  </a:lnTo>
                  <a:lnTo>
                    <a:pt x="76263" y="76200"/>
                  </a:lnTo>
                  <a:lnTo>
                    <a:pt x="7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40103" y="1131462"/>
            <a:ext cx="2030528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500" spc="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6473" y="2006217"/>
            <a:ext cx="2221439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/>
          </p:cNvSpPr>
          <p:nvPr>
            <p:ph type="title"/>
          </p:nvPr>
        </p:nvSpPr>
        <p:spPr>
          <a:xfrm>
            <a:off x="1957045" y="62754"/>
            <a:ext cx="8641110" cy="1283167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Valid PTEs are Contiguous</a:t>
            </a:r>
            <a:endParaRPr sz="4556" dirty="0"/>
          </a:p>
        </p:txBody>
      </p:sp>
      <p:sp>
        <p:nvSpPr>
          <p:cNvPr id="346" name="Shape 346"/>
          <p:cNvSpPr/>
          <p:nvPr/>
        </p:nvSpPr>
        <p:spPr>
          <a:xfrm>
            <a:off x="6415057" y="2207406"/>
            <a:ext cx="4183097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 “hole”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 space: </a:t>
            </a:r>
            <a:b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valids vs. </a:t>
            </a: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invalids are clustered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did </a:t>
            </a: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avoid allocating</a:t>
            </a: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holes in phys memory?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/>
          <p:cNvSpPr/>
          <p:nvPr/>
        </p:nvSpPr>
        <p:spPr>
          <a:xfrm>
            <a:off x="6903627" y="3800447"/>
            <a:ext cx="1747594" cy="3953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3" name="Shape 212">
            <a:extLst>
              <a:ext uri="{FF2B5EF4-FFF2-40B4-BE49-F238E27FC236}">
                <a16:creationId xmlns:a16="http://schemas.microsoft.com/office/drawing/2014/main" id="{DA5B4A34-2BDF-F790-50DE-BBC66EFC6E76}"/>
              </a:ext>
            </a:extLst>
          </p:cNvPr>
          <p:cNvSpPr/>
          <p:nvPr/>
        </p:nvSpPr>
        <p:spPr>
          <a:xfrm>
            <a:off x="3584630" y="1600707"/>
            <a:ext cx="398787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PFN	valid	prot	</a:t>
            </a:r>
          </a:p>
        </p:txBody>
      </p:sp>
      <p:sp>
        <p:nvSpPr>
          <p:cNvPr id="4" name="Shape 213">
            <a:extLst>
              <a:ext uri="{FF2B5EF4-FFF2-40B4-BE49-F238E27FC236}">
                <a16:creationId xmlns:a16="http://schemas.microsoft.com/office/drawing/2014/main" id="{435547AB-9C60-7CF4-FB5C-65C00AB9ADDB}"/>
              </a:ext>
            </a:extLst>
          </p:cNvPr>
          <p:cNvSpPr/>
          <p:nvPr/>
        </p:nvSpPr>
        <p:spPr>
          <a:xfrm>
            <a:off x="3451164" y="1951093"/>
            <a:ext cx="3549026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10</a:t>
            </a:r>
            <a:r>
              <a:rPr lang="en-US" sz="1687" dirty="0"/>
              <a:t>	</a:t>
            </a:r>
            <a:r>
              <a:rPr sz="1687" dirty="0"/>
              <a:t>1	r-x	</a:t>
            </a:r>
          </a:p>
        </p:txBody>
      </p:sp>
      <p:sp>
        <p:nvSpPr>
          <p:cNvPr id="5" name="Shape 214">
            <a:extLst>
              <a:ext uri="{FF2B5EF4-FFF2-40B4-BE49-F238E27FC236}">
                <a16:creationId xmlns:a16="http://schemas.microsoft.com/office/drawing/2014/main" id="{D0E72DB8-E278-1BA4-BC1C-F9721D1CBC38}"/>
              </a:ext>
            </a:extLst>
          </p:cNvPr>
          <p:cNvSpPr/>
          <p:nvPr/>
        </p:nvSpPr>
        <p:spPr>
          <a:xfrm>
            <a:off x="3584630" y="220655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6" name="Shape 215">
            <a:extLst>
              <a:ext uri="{FF2B5EF4-FFF2-40B4-BE49-F238E27FC236}">
                <a16:creationId xmlns:a16="http://schemas.microsoft.com/office/drawing/2014/main" id="{504C9C3D-B9FC-A8F7-FBA0-670B8F190421}"/>
              </a:ext>
            </a:extLst>
          </p:cNvPr>
          <p:cNvSpPr/>
          <p:nvPr/>
        </p:nvSpPr>
        <p:spPr>
          <a:xfrm>
            <a:off x="3584630" y="5359453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23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7" name="Shape 216">
            <a:extLst>
              <a:ext uri="{FF2B5EF4-FFF2-40B4-BE49-F238E27FC236}">
                <a16:creationId xmlns:a16="http://schemas.microsoft.com/office/drawing/2014/main" id="{35C788F4-9220-62CF-6D72-270BBA1D2B30}"/>
              </a:ext>
            </a:extLst>
          </p:cNvPr>
          <p:cNvSpPr/>
          <p:nvPr/>
        </p:nvSpPr>
        <p:spPr>
          <a:xfrm>
            <a:off x="3584630" y="2636663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8" name="Shape 217">
            <a:extLst>
              <a:ext uri="{FF2B5EF4-FFF2-40B4-BE49-F238E27FC236}">
                <a16:creationId xmlns:a16="http://schemas.microsoft.com/office/drawing/2014/main" id="{21FE1AB4-C2C2-FE73-18B1-2466A440AFB0}"/>
              </a:ext>
            </a:extLst>
          </p:cNvPr>
          <p:cNvSpPr/>
          <p:nvPr/>
        </p:nvSpPr>
        <p:spPr>
          <a:xfrm>
            <a:off x="3584630" y="285172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9" name="Shape 218">
            <a:extLst>
              <a:ext uri="{FF2B5EF4-FFF2-40B4-BE49-F238E27FC236}">
                <a16:creationId xmlns:a16="http://schemas.microsoft.com/office/drawing/2014/main" id="{71F064AD-C390-FB6B-66F2-218FAC849DC5}"/>
              </a:ext>
            </a:extLst>
          </p:cNvPr>
          <p:cNvSpPr/>
          <p:nvPr/>
        </p:nvSpPr>
        <p:spPr>
          <a:xfrm>
            <a:off x="3584630" y="306677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0" name="Shape 219">
            <a:extLst>
              <a:ext uri="{FF2B5EF4-FFF2-40B4-BE49-F238E27FC236}">
                <a16:creationId xmlns:a16="http://schemas.microsoft.com/office/drawing/2014/main" id="{59B94910-1624-8B2A-51F0-3B0A67B019BE}"/>
              </a:ext>
            </a:extLst>
          </p:cNvPr>
          <p:cNvSpPr/>
          <p:nvPr/>
        </p:nvSpPr>
        <p:spPr>
          <a:xfrm>
            <a:off x="3584630" y="3281833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11" name="Shape 220">
            <a:extLst>
              <a:ext uri="{FF2B5EF4-FFF2-40B4-BE49-F238E27FC236}">
                <a16:creationId xmlns:a16="http://schemas.microsoft.com/office/drawing/2014/main" id="{4DF42DD4-D2D5-C624-F52A-99BBAF0CCECC}"/>
              </a:ext>
            </a:extLst>
          </p:cNvPr>
          <p:cNvSpPr/>
          <p:nvPr/>
        </p:nvSpPr>
        <p:spPr>
          <a:xfrm>
            <a:off x="3584630" y="376478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2" name="Shape 221">
            <a:extLst>
              <a:ext uri="{FF2B5EF4-FFF2-40B4-BE49-F238E27FC236}">
                <a16:creationId xmlns:a16="http://schemas.microsoft.com/office/drawing/2014/main" id="{65488FC9-4D34-E5DA-684D-658FF04F0BE3}"/>
              </a:ext>
            </a:extLst>
          </p:cNvPr>
          <p:cNvSpPr/>
          <p:nvPr/>
        </p:nvSpPr>
        <p:spPr>
          <a:xfrm>
            <a:off x="3584630" y="3979837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-		0		-	</a:t>
            </a:r>
          </a:p>
        </p:txBody>
      </p:sp>
      <p:sp>
        <p:nvSpPr>
          <p:cNvPr id="13" name="Shape 222">
            <a:extLst>
              <a:ext uri="{FF2B5EF4-FFF2-40B4-BE49-F238E27FC236}">
                <a16:creationId xmlns:a16="http://schemas.microsoft.com/office/drawing/2014/main" id="{7902A7A2-5AE6-4221-E6D8-E6E6C34EE935}"/>
              </a:ext>
            </a:extLst>
          </p:cNvPr>
          <p:cNvSpPr/>
          <p:nvPr/>
        </p:nvSpPr>
        <p:spPr>
          <a:xfrm>
            <a:off x="3584630" y="4194894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4" name="Shape 223">
            <a:extLst>
              <a:ext uri="{FF2B5EF4-FFF2-40B4-BE49-F238E27FC236}">
                <a16:creationId xmlns:a16="http://schemas.microsoft.com/office/drawing/2014/main" id="{B9FA63F5-67D5-6A57-D0F0-2D813BF0E39F}"/>
              </a:ext>
            </a:extLst>
          </p:cNvPr>
          <p:cNvSpPr/>
          <p:nvPr/>
        </p:nvSpPr>
        <p:spPr>
          <a:xfrm>
            <a:off x="3584630" y="4409950"/>
            <a:ext cx="2212524" cy="851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/>
              <a:t>-		0		-	</a:t>
            </a:r>
          </a:p>
        </p:txBody>
      </p:sp>
      <p:sp>
        <p:nvSpPr>
          <p:cNvPr id="15" name="Shape 224">
            <a:extLst>
              <a:ext uri="{FF2B5EF4-FFF2-40B4-BE49-F238E27FC236}">
                <a16:creationId xmlns:a16="http://schemas.microsoft.com/office/drawing/2014/main" id="{F92466B6-4699-84C6-77C2-64FB5A889672}"/>
              </a:ext>
            </a:extLst>
          </p:cNvPr>
          <p:cNvSpPr/>
          <p:nvPr/>
        </p:nvSpPr>
        <p:spPr>
          <a:xfrm>
            <a:off x="3584630" y="4754818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28	1</a:t>
            </a:r>
            <a:r>
              <a:rPr lang="en-US" sz="1687" dirty="0"/>
              <a:t>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D2064F2D-029B-4196-DC8E-83F7F5FCAF27}"/>
              </a:ext>
            </a:extLst>
          </p:cNvPr>
          <p:cNvSpPr/>
          <p:nvPr/>
        </p:nvSpPr>
        <p:spPr>
          <a:xfrm>
            <a:off x="3584630" y="5063763"/>
            <a:ext cx="2212524" cy="591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4	1	</a:t>
            </a:r>
            <a:r>
              <a:rPr sz="1687" dirty="0" err="1"/>
              <a:t>rw</a:t>
            </a:r>
            <a:r>
              <a:rPr sz="1687" dirty="0"/>
              <a:t>-	</a:t>
            </a:r>
          </a:p>
        </p:txBody>
      </p:sp>
      <p:sp>
        <p:nvSpPr>
          <p:cNvPr id="17" name="Shape 226">
            <a:extLst>
              <a:ext uri="{FF2B5EF4-FFF2-40B4-BE49-F238E27FC236}">
                <a16:creationId xmlns:a16="http://schemas.microsoft.com/office/drawing/2014/main" id="{669FFC5D-DD27-5DDC-0643-B50FBCE5EA03}"/>
              </a:ext>
            </a:extLst>
          </p:cNvPr>
          <p:cNvSpPr/>
          <p:nvPr/>
        </p:nvSpPr>
        <p:spPr>
          <a:xfrm>
            <a:off x="3729873" y="3537497"/>
            <a:ext cx="221252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000" i="1">
                <a:solidFill>
                  <a:srgbClr val="A6AAA8"/>
                </a:solidFill>
              </a:defRPr>
            </a:lvl1pPr>
          </a:lstStyle>
          <a:p>
            <a:pPr lvl="0">
              <a:defRPr sz="1800" i="0">
                <a:solidFill>
                  <a:srgbClr val="000000"/>
                </a:solidFill>
              </a:defRPr>
            </a:pPr>
            <a:r>
              <a:rPr sz="1406" dirty="0">
                <a:solidFill>
                  <a:schemeClr val="tx1"/>
                </a:solidFill>
              </a:rPr>
              <a:t>…many more invalid…</a:t>
            </a:r>
          </a:p>
        </p:txBody>
      </p:sp>
      <p:sp>
        <p:nvSpPr>
          <p:cNvPr id="18" name="Shape 227">
            <a:extLst>
              <a:ext uri="{FF2B5EF4-FFF2-40B4-BE49-F238E27FC236}">
                <a16:creationId xmlns:a16="http://schemas.microsoft.com/office/drawing/2014/main" id="{AE8E49E8-5E06-E056-9C7A-99133FB59813}"/>
              </a:ext>
            </a:extLst>
          </p:cNvPr>
          <p:cNvSpPr/>
          <p:nvPr/>
        </p:nvSpPr>
        <p:spPr>
          <a:xfrm>
            <a:off x="3451164" y="2307245"/>
            <a:ext cx="2319693" cy="1"/>
          </a:xfrm>
          <a:prstGeom prst="line">
            <a:avLst/>
          </a:prstGeom>
          <a:ln w="25400">
            <a:solidFill>
              <a:schemeClr val="bg2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" name="Shape 246">
            <a:extLst>
              <a:ext uri="{FF2B5EF4-FFF2-40B4-BE49-F238E27FC236}">
                <a16:creationId xmlns:a16="http://schemas.microsoft.com/office/drawing/2014/main" id="{3CE9599D-E2FF-95E0-9DEA-C397ED6C3BA4}"/>
              </a:ext>
            </a:extLst>
          </p:cNvPr>
          <p:cNvSpPr/>
          <p:nvPr/>
        </p:nvSpPr>
        <p:spPr>
          <a:xfrm>
            <a:off x="1423077" y="3639686"/>
            <a:ext cx="1663918" cy="67819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r">
              <a:defRPr sz="1800">
                <a:solidFill>
                  <a:srgbClr val="000000"/>
                </a:solidFill>
              </a:defRPr>
            </a:pP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how to avoid</a:t>
            </a:r>
            <a:b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1969" dirty="0">
                <a:latin typeface="Arial" panose="020B0604020202020204" pitchFamily="34" charset="0"/>
                <a:cs typeface="Arial" panose="020B0604020202020204" pitchFamily="34" charset="0"/>
              </a:rPr>
              <a:t>storing these?</a:t>
            </a:r>
          </a:p>
        </p:txBody>
      </p:sp>
      <p:sp>
        <p:nvSpPr>
          <p:cNvPr id="20" name="Shape 247">
            <a:extLst>
              <a:ext uri="{FF2B5EF4-FFF2-40B4-BE49-F238E27FC236}">
                <a16:creationId xmlns:a16="http://schemas.microsoft.com/office/drawing/2014/main" id="{E288A147-670D-271E-3A1B-67966C9A931A}"/>
              </a:ext>
            </a:extLst>
          </p:cNvPr>
          <p:cNvSpPr/>
          <p:nvPr/>
        </p:nvSpPr>
        <p:spPr>
          <a:xfrm flipV="1">
            <a:off x="3164589" y="3112022"/>
            <a:ext cx="1" cy="173352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" name="Shape 248">
            <a:extLst>
              <a:ext uri="{FF2B5EF4-FFF2-40B4-BE49-F238E27FC236}">
                <a16:creationId xmlns:a16="http://schemas.microsoft.com/office/drawing/2014/main" id="{6DC86844-FFBC-9FC9-9112-45B391C44A95}"/>
              </a:ext>
            </a:extLst>
          </p:cNvPr>
          <p:cNvSpPr/>
          <p:nvPr/>
        </p:nvSpPr>
        <p:spPr>
          <a:xfrm flipH="1">
            <a:off x="3164589" y="3112022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2" name="Shape 249">
            <a:extLst>
              <a:ext uri="{FF2B5EF4-FFF2-40B4-BE49-F238E27FC236}">
                <a16:creationId xmlns:a16="http://schemas.microsoft.com/office/drawing/2014/main" id="{E604A4E6-29ED-D64C-3719-F8C96AAC084E}"/>
              </a:ext>
            </a:extLst>
          </p:cNvPr>
          <p:cNvSpPr/>
          <p:nvPr/>
        </p:nvSpPr>
        <p:spPr>
          <a:xfrm flipH="1" flipV="1">
            <a:off x="3164589" y="4844381"/>
            <a:ext cx="121570" cy="10683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 animBg="1"/>
      <p:bldP spid="2" grpId="0"/>
      <p:bldP spid="19" grpId="0"/>
      <p:bldP spid="20" grpId="0" animBg="1"/>
      <p:bldP spid="21" grpId="0" animBg="1"/>
      <p:bldP spid="2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 Paging and Segmentation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idx="1"/>
          </p:nvPr>
        </p:nvSpPr>
        <p:spPr>
          <a:xfrm>
            <a:off x="1260389" y="1524000"/>
            <a:ext cx="9261389" cy="2438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Divide address space into segments (code, heap, stack)</a:t>
            </a:r>
          </a:p>
          <a:p>
            <a:pPr lvl="1">
              <a:lnSpc>
                <a:spcPct val="90000"/>
              </a:lnSpc>
            </a:pPr>
            <a:r>
              <a:rPr lang="en-US" sz="2039" dirty="0"/>
              <a:t>Segments can be variable length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Divide each segment into fixed-sized pages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Logical address divided into three portions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5715000" y="4114800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3505201" y="4114800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2224216" y="4114800"/>
            <a:ext cx="128098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solidFill>
                  <a:schemeClr val="bg1"/>
                </a:solidFill>
              </a:rPr>
              <a:t>seg</a:t>
            </a:r>
            <a:r>
              <a:rPr lang="en-US" sz="1828" dirty="0">
                <a:solidFill>
                  <a:schemeClr val="bg1"/>
                </a:solidFill>
              </a:rPr>
              <a:t> #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1075039" y="4876800"/>
            <a:ext cx="1027876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lnSpc>
                <a:spcPct val="90000"/>
              </a:lnSpc>
              <a:spcBef>
                <a:spcPct val="20000"/>
              </a:spcBef>
            </a:pPr>
            <a:r>
              <a:rPr lang="en-US" sz="239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Each segment has a page table</a:t>
            </a:r>
          </a:p>
          <a:p>
            <a:pPr marL="742912" lvl="1" indent="-285736">
              <a:lnSpc>
                <a:spcPct val="90000"/>
              </a:lnSpc>
              <a:spcBef>
                <a:spcPct val="20000"/>
              </a:spcBef>
              <a:buFont typeface="Times" charset="0"/>
              <a:buChar char="•"/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Each segment track base (physical address) and bounds of </a:t>
            </a:r>
            <a:r>
              <a:rPr lang="en-US" sz="1969" b="1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page table 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ＭＳ Ｐゴシック" charset="-128"/>
                <a:cs typeface="Arial" panose="020B0604020202020204" pitchFamily="34" charset="0"/>
              </a:rPr>
              <a:t>for that segment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6" grpId="0" animBg="1"/>
      <p:bldP spid="182277" grpId="0" animBg="1"/>
      <p:bldP spid="182278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Combining Paging and Segmentation</a:t>
            </a:r>
          </a:p>
        </p:txBody>
      </p:sp>
      <p:graphicFrame>
        <p:nvGraphicFramePr>
          <p:cNvPr id="183376" name="Group 80"/>
          <p:cNvGraphicFramePr>
            <a:graphicFrameLocks noGrp="1"/>
          </p:cNvGraphicFramePr>
          <p:nvPr/>
        </p:nvGraphicFramePr>
        <p:xfrm>
          <a:off x="2133600" y="2209800"/>
          <a:ext cx="4648200" cy="1727200"/>
        </p:xfrm>
        <a:graphic>
          <a:graphicData uri="http://schemas.openxmlformats.org/drawingml/2006/table">
            <a:tbl>
              <a:tblPr/>
              <a:tblGrid>
                <a:gridCol w="701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seg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bounds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R W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0xff (255)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0x0f (15)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1 1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3372" name="Group 76"/>
          <p:cNvGraphicFramePr>
            <a:graphicFrameLocks noGrp="1"/>
          </p:cNvGraphicFramePr>
          <p:nvPr/>
        </p:nvGraphicFramePr>
        <p:xfrm>
          <a:off x="6858000" y="2111375"/>
          <a:ext cx="1981200" cy="4810598"/>
        </p:xfrm>
        <a:graphic>
          <a:graphicData uri="http://schemas.openxmlformats.org/drawingml/2006/table">
            <a:tbl>
              <a:tblPr/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0x02a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0x006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latin typeface="Courier" charset="0"/>
                        </a:rPr>
                        <a:t>...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83373" name="Text Box 77"/>
          <p:cNvSpPr txBox="1">
            <a:spLocks noChangeArrowheads="1"/>
          </p:cNvSpPr>
          <p:nvPr/>
        </p:nvSpPr>
        <p:spPr bwMode="auto">
          <a:xfrm>
            <a:off x="8915400" y="2478089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0x001000</a:t>
            </a:r>
          </a:p>
        </p:txBody>
      </p:sp>
      <p:sp>
        <p:nvSpPr>
          <p:cNvPr id="183374" name="Text Box 78"/>
          <p:cNvSpPr txBox="1">
            <a:spLocks noChangeArrowheads="1"/>
          </p:cNvSpPr>
          <p:nvPr/>
        </p:nvSpPr>
        <p:spPr bwMode="auto">
          <a:xfrm>
            <a:off x="8915400" y="4710602"/>
            <a:ext cx="1402946" cy="3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9" tIns="45719" rIns="91439" bIns="45719">
            <a:prstTxWarp prst="textNoShape">
              <a:avLst/>
            </a:prstTxWarp>
            <a:spAutoFit/>
          </a:bodyPr>
          <a:lstStyle/>
          <a:p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0x002000</a:t>
            </a:r>
          </a:p>
        </p:txBody>
      </p:sp>
      <p:sp>
        <p:nvSpPr>
          <p:cNvPr id="183375" name="Rectangle 79"/>
          <p:cNvSpPr>
            <a:spLocks noChangeArrowheads="1"/>
          </p:cNvSpPr>
          <p:nvPr/>
        </p:nvSpPr>
        <p:spPr bwMode="auto">
          <a:xfrm>
            <a:off x="1752600" y="4222476"/>
            <a:ext cx="57150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9" tIns="45719" rIns="91439" bIns="45719">
            <a:prstTxWarp prst="textNoShape">
              <a:avLst/>
            </a:prstTxWarp>
          </a:bodyPr>
          <a:lstStyle/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0x002070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0x202016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0x104c84 read: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0x010424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0x210014 write:</a:t>
            </a:r>
          </a:p>
          <a:p>
            <a:pPr marL="342882" indent="-342882">
              <a:spcBef>
                <a:spcPct val="20000"/>
              </a:spcBef>
            </a:pPr>
            <a:r>
              <a:rPr lang="en-US" sz="1969" dirty="0">
                <a:solidFill>
                  <a:srgbClr val="333333"/>
                </a:solidFill>
                <a:latin typeface="Courier" charset="0"/>
              </a:rPr>
              <a:t>0x203568 read:</a:t>
            </a:r>
            <a:endParaRPr lang="en-US" sz="1266" dirty="0">
              <a:solidFill>
                <a:srgbClr val="333333"/>
              </a:solidFill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51241" y="1483239"/>
            <a:ext cx="3352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969" dirty="0">
                <a:solidFill>
                  <a:schemeClr val="bg1"/>
                </a:solidFill>
              </a:rPr>
              <a:t>page offset (12 bits)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1442" y="1483239"/>
            <a:ext cx="2209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>
                <a:solidFill>
                  <a:schemeClr val="bg1"/>
                </a:solidFill>
              </a:rPr>
              <a:t>page number (8 bits)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974642" y="1483239"/>
            <a:ext cx="1066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wrap="none" lIns="91439" tIns="45719" rIns="91439" bIns="45719" anchor="ctr">
            <a:prstTxWarp prst="textNoShape">
              <a:avLst/>
            </a:prstTxWarp>
          </a:bodyPr>
          <a:lstStyle/>
          <a:p>
            <a:pPr algn="ctr"/>
            <a:r>
              <a:rPr lang="en-US" sz="1828" dirty="0" err="1">
                <a:solidFill>
                  <a:schemeClr val="bg1"/>
                </a:solidFill>
              </a:rPr>
              <a:t>seg</a:t>
            </a:r>
            <a:r>
              <a:rPr lang="en-US" sz="1828" dirty="0">
                <a:solidFill>
                  <a:schemeClr val="bg1"/>
                </a:solidFill>
              </a:rPr>
              <a:t> #</a:t>
            </a:r>
            <a:br>
              <a:rPr lang="en-US" sz="1828" dirty="0">
                <a:solidFill>
                  <a:schemeClr val="bg1"/>
                </a:solidFill>
              </a:rPr>
            </a:br>
            <a:r>
              <a:rPr lang="en-US" sz="1828" dirty="0">
                <a:solidFill>
                  <a:schemeClr val="bg1"/>
                </a:solidFill>
              </a:rPr>
              <a:t>(4 bits)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35488" y="4222476"/>
            <a:ext cx="1040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0x004070</a:t>
            </a:r>
            <a:endParaRPr lang="en-US" sz="1969" dirty="0"/>
          </a:p>
        </p:txBody>
      </p:sp>
      <p:sp>
        <p:nvSpPr>
          <p:cNvPr id="14" name="TextBox 13"/>
          <p:cNvSpPr txBox="1"/>
          <p:nvPr/>
        </p:nvSpPr>
        <p:spPr>
          <a:xfrm>
            <a:off x="4237246" y="4572049"/>
            <a:ext cx="1040670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0x003016</a:t>
            </a:r>
            <a:endParaRPr lang="en-US" sz="1969" dirty="0"/>
          </a:p>
        </p:txBody>
      </p:sp>
      <p:sp>
        <p:nvSpPr>
          <p:cNvPr id="15" name="TextBox 14"/>
          <p:cNvSpPr txBox="1"/>
          <p:nvPr/>
        </p:nvSpPr>
        <p:spPr>
          <a:xfrm>
            <a:off x="4455276" y="4945172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6" name="TextBox 15"/>
          <p:cNvSpPr txBox="1"/>
          <p:nvPr/>
        </p:nvSpPr>
        <p:spPr>
          <a:xfrm>
            <a:off x="4452925" y="5301343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7" name="TextBox 16"/>
          <p:cNvSpPr txBox="1"/>
          <p:nvPr/>
        </p:nvSpPr>
        <p:spPr>
          <a:xfrm>
            <a:off x="4452924" y="5674467"/>
            <a:ext cx="628442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/>
              <a:t>error</a:t>
            </a:r>
            <a:endParaRPr lang="en-US" sz="1969" dirty="0"/>
          </a:p>
        </p:txBody>
      </p:sp>
      <p:sp>
        <p:nvSpPr>
          <p:cNvPr id="18" name="TextBox 17"/>
          <p:cNvSpPr txBox="1"/>
          <p:nvPr/>
        </p:nvSpPr>
        <p:spPr>
          <a:xfrm>
            <a:off x="4235391" y="6090085"/>
            <a:ext cx="1035861" cy="351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87" dirty="0"/>
              <a:t>0x02a568</a:t>
            </a:r>
            <a:endParaRPr lang="en-US" sz="1969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  <p:bldP spid="15" grpId="0"/>
      <p:bldP spid="16" grpId="0"/>
      <p:bldP spid="17" grpId="0"/>
      <p:bldP spid="1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69099" y="62754"/>
            <a:ext cx="9538479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Advantages of Paging with Segmentation</a:t>
            </a:r>
          </a:p>
        </p:txBody>
      </p:sp>
      <p:sp>
        <p:nvSpPr>
          <p:cNvPr id="184323" name="Rectangle 3"/>
          <p:cNvSpPr>
            <a:spLocks noGrp="1" noChangeArrowheads="1"/>
          </p:cNvSpPr>
          <p:nvPr>
            <p:ph idx="1"/>
          </p:nvPr>
        </p:nvSpPr>
        <p:spPr>
          <a:xfrm>
            <a:off x="1948135" y="1828801"/>
            <a:ext cx="8999951" cy="429736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dirty="0"/>
              <a:t>Advantages of Segments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Supports sparse address spaces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Decreases size of page tables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If segment not used, not needed for page table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Pages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No external fragmentation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Segments can grow without any reshuffling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Can run process when some pages are swapped to disk (next lecture)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Advantages of Both</a:t>
            </a:r>
          </a:p>
          <a:p>
            <a:pPr lvl="1">
              <a:lnSpc>
                <a:spcPct val="90000"/>
              </a:lnSpc>
            </a:pPr>
            <a:r>
              <a:rPr lang="en-US" sz="1969" dirty="0"/>
              <a:t>Increases flexibility of sharing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Share either single page or entire segment</a:t>
            </a:r>
          </a:p>
          <a:p>
            <a:pPr lvl="2">
              <a:lnSpc>
                <a:spcPct val="90000"/>
              </a:lnSpc>
            </a:pPr>
            <a:r>
              <a:rPr lang="en-US" sz="1828" dirty="0"/>
              <a:t>How?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88542" y="62754"/>
            <a:ext cx="10416744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Disadvantages of Paging with Segmentation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1272746" y="1828801"/>
            <a:ext cx="9124589" cy="2379486"/>
          </a:xfrm>
        </p:spPr>
        <p:txBody>
          <a:bodyPr/>
          <a:lstStyle/>
          <a:p>
            <a:pPr>
              <a:buNone/>
            </a:pPr>
            <a:r>
              <a:rPr lang="en-US" dirty="0"/>
              <a:t>Potentially large page tables (for each segment)</a:t>
            </a:r>
          </a:p>
          <a:p>
            <a:pPr lvl="1"/>
            <a:r>
              <a:rPr lang="en-US" dirty="0"/>
              <a:t>Must allocate each page table contiguously</a:t>
            </a:r>
          </a:p>
          <a:p>
            <a:pPr lvl="1"/>
            <a:r>
              <a:rPr lang="en-US" dirty="0"/>
              <a:t>More problematic with more address bits</a:t>
            </a:r>
          </a:p>
          <a:p>
            <a:pPr lvl="1"/>
            <a:r>
              <a:rPr lang="en-US" dirty="0">
                <a:solidFill>
                  <a:srgbClr val="333333"/>
                </a:solidFill>
              </a:rPr>
              <a:t>Page table size?</a:t>
            </a:r>
          </a:p>
          <a:p>
            <a:pPr lvl="2"/>
            <a:r>
              <a:rPr lang="en-US" dirty="0"/>
              <a:t>Assume 2 bits for segment, 18 bits for page number, 12 bits for offset</a:t>
            </a:r>
          </a:p>
        </p:txBody>
      </p:sp>
      <p:sp>
        <p:nvSpPr>
          <p:cNvPr id="4" name="Rectangle 3"/>
          <p:cNvSpPr/>
          <p:nvPr/>
        </p:nvSpPr>
        <p:spPr>
          <a:xfrm>
            <a:off x="2492951" y="4074336"/>
            <a:ext cx="7212376" cy="13044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algn="l"/>
            <a:r>
              <a:rPr lang="en-US" sz="1969" dirty="0">
                <a:solidFill>
                  <a:srgbClr val="333333"/>
                </a:solidFill>
              </a:rPr>
              <a:t>Each page table is: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</a:rPr>
              <a:t>= Number of entries * size of each entry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</a:rPr>
              <a:t>= Number of pages * 4 bytes </a:t>
            </a:r>
          </a:p>
          <a:p>
            <a:pPr lvl="3" algn="l"/>
            <a:r>
              <a:rPr lang="en-US" sz="1969" dirty="0">
                <a:solidFill>
                  <a:srgbClr val="333333"/>
                </a:solidFill>
              </a:rPr>
              <a:t>= 2^18 * 4 bytes = 2^20 bytes = 1 MB!!!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Other </a:t>
            </a:r>
            <a:r>
              <a:rPr sz="4556" dirty="0"/>
              <a:t>Approach</a:t>
            </a:r>
            <a:r>
              <a:rPr lang="en-US" sz="4556" dirty="0"/>
              <a:t>es</a:t>
            </a:r>
            <a:endParaRPr sz="4556" dirty="0"/>
          </a:p>
        </p:txBody>
      </p:sp>
      <p:sp>
        <p:nvSpPr>
          <p:cNvPr id="352" name="Shape 352"/>
          <p:cNvSpPr>
            <a:spLocks noGrp="1"/>
          </p:cNvSpPr>
          <p:nvPr>
            <p:ph type="body" idx="4294967295"/>
          </p:nvPr>
        </p:nvSpPr>
        <p:spPr>
          <a:xfrm>
            <a:off x="1524000" y="1651993"/>
            <a:ext cx="7804547" cy="3440162"/>
          </a:xfrm>
          <a:prstGeom prst="rect">
            <a:avLst/>
          </a:prstGeom>
        </p:spPr>
        <p:txBody>
          <a:bodyPr/>
          <a:lstStyle/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Inverted </a:t>
            </a:r>
            <a:r>
              <a:rPr lang="en-US" sz="2672" dirty="0" err="1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Pagetables</a:t>
            </a:r>
            <a:endParaRPr sz="2672" dirty="0">
              <a:solidFill>
                <a:srgbClr val="333333"/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Segmented </a:t>
            </a:r>
            <a:r>
              <a:rPr sz="2672" dirty="0" err="1">
                <a:solidFill>
                  <a:srgbClr val="333333"/>
                </a:solidFill>
              </a:rPr>
              <a:t>P</a:t>
            </a:r>
            <a:r>
              <a:rPr lang="en-US" sz="2672" dirty="0" err="1">
                <a:solidFill>
                  <a:srgbClr val="333333"/>
                </a:solidFill>
              </a:rPr>
              <a:t>agetables</a:t>
            </a:r>
            <a:endParaRPr sz="2672" dirty="0">
              <a:solidFill>
                <a:srgbClr val="333333"/>
              </a:solidFill>
            </a:endParaRPr>
          </a:p>
          <a:p>
            <a:pPr marL="522368" indent="-522368"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Multi-level </a:t>
            </a:r>
            <a:r>
              <a:rPr lang="en-US" sz="2672" dirty="0" err="1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Pagetables</a:t>
            </a:r>
            <a:endParaRPr lang="en-US" sz="2672" dirty="0">
              <a:solidFill>
                <a:srgbClr val="333333"/>
              </a:solidFill>
              <a:ea typeface="Helvetica"/>
              <a:cs typeface="Helvetica"/>
              <a:sym typeface="Helvetica"/>
            </a:endParaRP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 </a:t>
            </a:r>
            <a:r>
              <a:rPr lang="en-US" sz="2461" dirty="0">
                <a:solidFill>
                  <a:srgbClr val="333333"/>
                </a:solidFill>
              </a:rPr>
              <a:t>the page tables</a:t>
            </a:r>
          </a:p>
          <a:p>
            <a:pPr marL="817628" lvl="1" indent="-522368">
              <a:defRPr sz="1800">
                <a:solidFill>
                  <a:srgbClr val="000000"/>
                </a:solidFill>
              </a:defRPr>
            </a:pPr>
            <a:r>
              <a:rPr lang="en-US" sz="2461" dirty="0">
                <a:solidFill>
                  <a:srgbClr val="333333"/>
                </a:solidFill>
                <a:ea typeface="Helvetica"/>
                <a:cs typeface="Helvetica"/>
                <a:sym typeface="Helvetica"/>
              </a:rPr>
              <a:t>Page the pages of page tables</a:t>
            </a:r>
            <a:r>
              <a:rPr lang="en-US" sz="2672" dirty="0">
                <a:solidFill>
                  <a:srgbClr val="333333"/>
                </a:solidFill>
              </a:rPr>
              <a:t>…</a:t>
            </a: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4517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4001" y="800862"/>
            <a:ext cx="2263775" cy="3215005"/>
            <a:chOff x="3064001" y="800862"/>
            <a:chExt cx="2263775" cy="3215005"/>
          </a:xfrm>
        </p:grpSpPr>
        <p:sp>
          <p:nvSpPr>
            <p:cNvPr id="6" name="object 6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1630" y="2956179"/>
              <a:ext cx="393065" cy="1270"/>
            </a:xfrm>
            <a:custGeom>
              <a:avLst/>
              <a:gdLst/>
              <a:ahLst/>
              <a:cxnLst/>
              <a:rect l="l" t="t" r="r" b="b"/>
              <a:pathLst>
                <a:path w="393064" h="1269">
                  <a:moveTo>
                    <a:pt x="392938" y="0"/>
                  </a:moveTo>
                  <a:lnTo>
                    <a:pt x="0" y="6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8128" y="291871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136" y="0"/>
                  </a:moveTo>
                  <a:lnTo>
                    <a:pt x="0" y="38227"/>
                  </a:lnTo>
                  <a:lnTo>
                    <a:pt x="76263" y="76200"/>
                  </a:lnTo>
                  <a:lnTo>
                    <a:pt x="7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0103" y="2733762"/>
            <a:ext cx="2054754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6473" y="2006063"/>
            <a:ext cx="2247943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4002" y="800861"/>
            <a:ext cx="1758314" cy="3215005"/>
          </a:xfrm>
          <a:custGeom>
            <a:avLst/>
            <a:gdLst/>
            <a:ahLst/>
            <a:cxnLst/>
            <a:rect l="l" t="t" r="r" b="b"/>
            <a:pathLst>
              <a:path w="1758314" h="3215004">
                <a:moveTo>
                  <a:pt x="1757921" y="2678430"/>
                </a:moveTo>
                <a:lnTo>
                  <a:pt x="0" y="2678430"/>
                </a:lnTo>
                <a:lnTo>
                  <a:pt x="0" y="3214878"/>
                </a:lnTo>
                <a:lnTo>
                  <a:pt x="1757921" y="3214878"/>
                </a:lnTo>
                <a:lnTo>
                  <a:pt x="1757921" y="2678430"/>
                </a:lnTo>
                <a:close/>
              </a:path>
              <a:path w="1758314" h="3215004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8432" y="1004435"/>
            <a:ext cx="1889337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P1:</a:t>
            </a:r>
            <a:r>
              <a:rPr sz="1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sz="18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100,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7971" y="680338"/>
            <a:ext cx="4364499" cy="2920365"/>
            <a:chOff x="6117971" y="680338"/>
            <a:chExt cx="3846195" cy="2920365"/>
          </a:xfrm>
        </p:grpSpPr>
        <p:sp>
          <p:nvSpPr>
            <p:cNvPr id="15" name="object 15"/>
            <p:cNvSpPr/>
            <p:nvPr/>
          </p:nvSpPr>
          <p:spPr>
            <a:xfrm>
              <a:off x="8131683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130671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12290" y="649532"/>
            <a:ext cx="101024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8036" y="50643"/>
            <a:ext cx="2124244" cy="90360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(Decimal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notation)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1770">
              <a:lnSpc>
                <a:spcPct val="100000"/>
              </a:lnSpc>
              <a:spcBef>
                <a:spcPts val="1320"/>
              </a:spcBef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4585</Words>
  <Application>Microsoft Macintosh PowerPoint</Application>
  <PresentationFormat>Widescreen</PresentationFormat>
  <Paragraphs>1140</Paragraphs>
  <Slides>75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90" baseType="lpstr">
      <vt:lpstr>Arial</vt:lpstr>
      <vt:lpstr>Calibri</vt:lpstr>
      <vt:lpstr>Calisto MT</vt:lpstr>
      <vt:lpstr>Courier</vt:lpstr>
      <vt:lpstr>Gill Sans</vt:lpstr>
      <vt:lpstr>Gill Sans MT</vt:lpstr>
      <vt:lpstr>Helvetica</vt:lpstr>
      <vt:lpstr>Helvetica Neue</vt:lpstr>
      <vt:lpstr>Lustria</vt:lpstr>
      <vt:lpstr>Marker Felt</vt:lpstr>
      <vt:lpstr>Menlo</vt:lpstr>
      <vt:lpstr>Permanent Marker</vt:lpstr>
      <vt:lpstr>Times</vt:lpstr>
      <vt:lpstr>Times New Roman</vt:lpstr>
      <vt:lpstr>Office Theme</vt:lpstr>
      <vt:lpstr>PowerPoint Presentation</vt:lpstr>
      <vt:lpstr>3) Dynamic Relocation</vt:lpstr>
      <vt:lpstr>Hardware support for Dynamic Relocation</vt:lpstr>
      <vt:lpstr>Implementation of Dynamic Relocation: BASE REG</vt:lpstr>
      <vt:lpstr>Dynamic Relocation with Base Register</vt:lpstr>
      <vt:lpstr>PowerPoint Presentation</vt:lpstr>
      <vt:lpstr>base register</vt:lpstr>
      <vt:lpstr>PowerPoint Presentation</vt:lpstr>
      <vt:lpstr>PowerPoint Presentation</vt:lpstr>
      <vt:lpstr>PowerPoint Presentation</vt:lpstr>
      <vt:lpstr>PowerPoint Presentation</vt:lpstr>
      <vt:lpstr>Virtual</vt:lpstr>
      <vt:lpstr>Virtual</vt:lpstr>
      <vt:lpstr>Virtual</vt:lpstr>
      <vt:lpstr>Virtual</vt:lpstr>
      <vt:lpstr>Virtual</vt:lpstr>
      <vt:lpstr>Who Controls the Base Register?</vt:lpstr>
      <vt:lpstr>PowerPoint Presentation</vt:lpstr>
      <vt:lpstr>PowerPoint Presentation</vt:lpstr>
      <vt:lpstr>PowerPoint Presentation</vt:lpstr>
      <vt:lpstr>4) Dynamic with Base+Bounds</vt:lpstr>
      <vt:lpstr>Implementation of  BASE+BOUNDS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Managing Processes: Base &amp; Bounds</vt:lpstr>
      <vt:lpstr>Base and Bounds Advantages</vt:lpstr>
      <vt:lpstr>Base and Bounds DISADVANTAGES</vt:lpstr>
      <vt:lpstr>5) Segmentation</vt:lpstr>
      <vt:lpstr>Segmented Addressing</vt:lpstr>
      <vt:lpstr>Segmentation Implementation</vt:lpstr>
      <vt:lpstr>Segmentation Implementation</vt:lpstr>
      <vt:lpstr>Review: Segmentation</vt:lpstr>
      <vt:lpstr>Visual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accesses every instruction</vt:lpstr>
      <vt:lpstr>Advantages of Segmentation</vt:lpstr>
      <vt:lpstr>Disadvantages of Segmentation?</vt:lpstr>
      <vt:lpstr>Disadvantages of Segmentation?</vt:lpstr>
      <vt:lpstr>Conclusion</vt:lpstr>
      <vt:lpstr>Review: Match Description</vt:lpstr>
      <vt:lpstr>Paging</vt:lpstr>
      <vt:lpstr>Paging</vt:lpstr>
      <vt:lpstr>Translation of Page Addresses</vt:lpstr>
      <vt:lpstr>Impact of Address Format</vt:lpstr>
      <vt:lpstr>Impact of Address Format</vt:lpstr>
      <vt:lpstr>Impact of Address Format</vt:lpstr>
      <vt:lpstr>Virtual =&gt; Physical PAGE Mapping</vt:lpstr>
      <vt:lpstr>The Mapping</vt:lpstr>
      <vt:lpstr>Let’s fill in the Page Table</vt:lpstr>
      <vt:lpstr>Where Are Pagetables Stored?</vt:lpstr>
      <vt:lpstr>Where Are Pagetables Stored?</vt:lpstr>
      <vt:lpstr>Other PT info</vt:lpstr>
      <vt:lpstr>Memory Accesses with Pages</vt:lpstr>
      <vt:lpstr>Advantages of Paging</vt:lpstr>
      <vt:lpstr>Disadvantages of Paging</vt:lpstr>
      <vt:lpstr>Reducing Page Table sizes</vt:lpstr>
      <vt:lpstr>How big are page Tables?</vt:lpstr>
      <vt:lpstr>Why ARE Page Tables so Large?</vt:lpstr>
      <vt:lpstr>Many invalid PT entries</vt:lpstr>
      <vt:lpstr>Avoid Simple linear Page Table</vt:lpstr>
      <vt:lpstr>Approach 1: Inverted Page Table</vt:lpstr>
      <vt:lpstr>Other Approaches</vt:lpstr>
      <vt:lpstr>Valid PTEs are Contiguous</vt:lpstr>
      <vt:lpstr>Combine Paging and Segmentation</vt:lpstr>
      <vt:lpstr>Combining Paging and Segmentation</vt:lpstr>
      <vt:lpstr>Advantages of Paging with Segmentation</vt:lpstr>
      <vt:lpstr>Disadvantages of Paging with Segmentation</vt:lpstr>
      <vt:lpstr>Other Approaches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2835</cp:revision>
  <dcterms:created xsi:type="dcterms:W3CDTF">2019-01-23T03:40:12Z</dcterms:created>
  <dcterms:modified xsi:type="dcterms:W3CDTF">2023-10-04T11:58:39Z</dcterms:modified>
</cp:coreProperties>
</file>