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33"/>
  </p:notesMasterIdLst>
  <p:handoutMasterIdLst>
    <p:handoutMasterId r:id="rId34"/>
  </p:handoutMasterIdLst>
  <p:sldIdLst>
    <p:sldId id="317" r:id="rId2"/>
    <p:sldId id="325" r:id="rId3"/>
    <p:sldId id="259" r:id="rId4"/>
    <p:sldId id="279" r:id="rId5"/>
    <p:sldId id="283" r:id="rId6"/>
    <p:sldId id="284" r:id="rId7"/>
    <p:sldId id="326" r:id="rId8"/>
    <p:sldId id="299" r:id="rId9"/>
    <p:sldId id="321" r:id="rId10"/>
    <p:sldId id="322" r:id="rId11"/>
    <p:sldId id="323" r:id="rId12"/>
    <p:sldId id="324" r:id="rId13"/>
    <p:sldId id="309" r:id="rId14"/>
    <p:sldId id="310" r:id="rId15"/>
    <p:sldId id="270" r:id="rId16"/>
    <p:sldId id="271" r:id="rId17"/>
    <p:sldId id="268" r:id="rId18"/>
    <p:sldId id="274" r:id="rId19"/>
    <p:sldId id="280" r:id="rId20"/>
    <p:sldId id="278" r:id="rId21"/>
    <p:sldId id="311" r:id="rId22"/>
    <p:sldId id="312" r:id="rId23"/>
    <p:sldId id="313" r:id="rId24"/>
    <p:sldId id="314" r:id="rId25"/>
    <p:sldId id="320" r:id="rId26"/>
    <p:sldId id="315" r:id="rId27"/>
    <p:sldId id="297" r:id="rId28"/>
    <p:sldId id="316" r:id="rId29"/>
    <p:sldId id="319" r:id="rId30"/>
    <p:sldId id="307" r:id="rId31"/>
    <p:sldId id="308" r:id="rId32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21"/>
    <p:restoredTop sz="94558"/>
  </p:normalViewPr>
  <p:slideViewPr>
    <p:cSldViewPr snapToGrid="0" snapToObjects="1">
      <p:cViewPr varScale="1">
        <p:scale>
          <a:sx n="82" d="100"/>
          <a:sy n="82" d="100"/>
        </p:scale>
        <p:origin x="2112" y="16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3355-265F-4548-A35B-2BCC02646BA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58D50-D3E2-E740-9CD8-356C6345A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15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009120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21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0" y="4876800"/>
            <a:ext cx="13004800" cy="487680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5" name="Picture 7" descr="overlay-ruleShad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84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571" y="2728460"/>
            <a:ext cx="10785405" cy="2090702"/>
          </a:xfrm>
        </p:spPr>
        <p:txBody>
          <a:bodyPr anchor="b" anchorCtr="0"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571" y="4946924"/>
            <a:ext cx="10785404" cy="2492587"/>
          </a:xfrm>
        </p:spPr>
        <p:txBody>
          <a:bodyPr/>
          <a:lstStyle>
            <a:lvl1pPr marL="0" indent="0" algn="ctr">
              <a:spcBef>
                <a:spcPts val="640"/>
              </a:spcBef>
              <a:buNone/>
              <a:defRPr sz="192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87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5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3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0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8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6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3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1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fld id="{FA791912-2C4E-3348-A304-987B986F220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956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6502400" y="6774"/>
            <a:ext cx="65024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16200000">
            <a:off x="1545451" y="4785362"/>
            <a:ext cx="9749084" cy="17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159" y="390144"/>
            <a:ext cx="5631078" cy="2405888"/>
          </a:xfrm>
        </p:spPr>
        <p:txBody>
          <a:bodyPr anchor="b" anchorCtr="0"/>
          <a:lstStyle>
            <a:lvl1pPr marL="0" algn="ctr" defTabSz="975340" rtl="0" eaLnBrk="1" latinLnBrk="0" hangingPunct="1">
              <a:spcBef>
                <a:spcPct val="0"/>
              </a:spcBef>
              <a:buNone/>
              <a:defRPr sz="384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8554" y="376758"/>
            <a:ext cx="5631078" cy="9000087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rtlCol="0"/>
          <a:lstStyle>
            <a:lvl1pPr marL="0" indent="0" algn="ctr">
              <a:buNone/>
              <a:defRPr sz="2560"/>
            </a:lvl1pPr>
            <a:lvl2pPr marL="487671" indent="0">
              <a:buNone/>
              <a:defRPr sz="2987"/>
            </a:lvl2pPr>
            <a:lvl3pPr marL="975340" indent="0">
              <a:buNone/>
              <a:defRPr sz="2560"/>
            </a:lvl3pPr>
            <a:lvl4pPr marL="1463011" indent="0">
              <a:buNone/>
              <a:defRPr sz="2133"/>
            </a:lvl4pPr>
            <a:lvl5pPr marL="1950681" indent="0">
              <a:buNone/>
              <a:defRPr sz="2133"/>
            </a:lvl5pPr>
            <a:lvl6pPr marL="2438351" indent="0">
              <a:buNone/>
              <a:defRPr sz="2133"/>
            </a:lvl6pPr>
            <a:lvl7pPr marL="2926022" indent="0">
              <a:buNone/>
              <a:defRPr sz="2133"/>
            </a:lvl7pPr>
            <a:lvl8pPr marL="3413692" indent="0">
              <a:buNone/>
              <a:defRPr sz="2133"/>
            </a:lvl8pPr>
            <a:lvl9pPr marL="3901362" indent="0">
              <a:buNone/>
              <a:defRPr sz="2133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159" y="2802917"/>
            <a:ext cx="5631078" cy="45516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lang="en-US" dirty="0"/>
            </a:lvl1pPr>
            <a:lvl2pPr marL="487671" indent="0">
              <a:buNone/>
              <a:defRPr sz="1280"/>
            </a:lvl2pPr>
            <a:lvl3pPr marL="975340" indent="0">
              <a:buNone/>
              <a:defRPr sz="1067"/>
            </a:lvl3pPr>
            <a:lvl4pPr marL="1463011" indent="0">
              <a:buNone/>
              <a:defRPr sz="960"/>
            </a:lvl4pPr>
            <a:lvl5pPr marL="1950681" indent="0">
              <a:buNone/>
              <a:defRPr sz="960"/>
            </a:lvl5pPr>
            <a:lvl6pPr marL="2438351" indent="0">
              <a:buNone/>
              <a:defRPr sz="960"/>
            </a:lvl6pPr>
            <a:lvl7pPr marL="2926022" indent="0">
              <a:buNone/>
              <a:defRPr sz="960"/>
            </a:lvl7pPr>
            <a:lvl8pPr marL="3413692" indent="0">
              <a:buNone/>
              <a:defRPr sz="960"/>
            </a:lvl8pPr>
            <a:lvl9pPr marL="3901362" indent="0">
              <a:buNone/>
              <a:defRPr sz="96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797583" y="9040144"/>
            <a:ext cx="2314223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182" y="9040144"/>
            <a:ext cx="2693530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l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91272" y="8161869"/>
            <a:ext cx="1079218" cy="817316"/>
          </a:xfrm>
        </p:spPr>
        <p:txBody>
          <a:bodyPr>
            <a:noAutofit/>
          </a:bodyPr>
          <a:lstStyle>
            <a:lvl1pPr eaLnBrk="1" hangingPunct="1">
              <a:defRPr sz="3840">
                <a:solidFill>
                  <a:schemeClr val="tx1"/>
                </a:solidFill>
                <a:latin typeface="Perpetua Titling MT" charset="0"/>
              </a:defRPr>
            </a:lvl1pPr>
          </a:lstStyle>
          <a:p>
            <a:fld id="{30A259E2-0C43-484A-89C0-13E98B2448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445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4"/>
            <a:ext cx="130048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735" y="5743787"/>
            <a:ext cx="10837333" cy="1408853"/>
          </a:xfrm>
        </p:spPr>
        <p:txBody>
          <a:bodyPr anchor="b" anchorCtr="0">
            <a:normAutofit/>
          </a:bodyPr>
          <a:lstStyle>
            <a:lvl1pPr algn="ctr">
              <a:defRPr sz="384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680" y="377139"/>
            <a:ext cx="12029440" cy="5258274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rtlCol="0"/>
          <a:lstStyle>
            <a:lvl1pPr marL="0" indent="0" algn="ctr" defTabSz="975340" rtl="0" eaLnBrk="1" latinLnBrk="0" hangingPunct="1">
              <a:spcBef>
                <a:spcPts val="2133"/>
              </a:spcBef>
              <a:buFont typeface="Calisto MT" pitchFamily="18" charset="0"/>
              <a:buNone/>
              <a:defRPr sz="256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87671" indent="0">
              <a:buNone/>
              <a:defRPr sz="2987"/>
            </a:lvl2pPr>
            <a:lvl3pPr marL="975340" indent="0">
              <a:buNone/>
              <a:defRPr sz="2560"/>
            </a:lvl3pPr>
            <a:lvl4pPr marL="1463011" indent="0">
              <a:buNone/>
              <a:defRPr sz="2133"/>
            </a:lvl4pPr>
            <a:lvl5pPr marL="1950681" indent="0">
              <a:buNone/>
              <a:defRPr sz="2133"/>
            </a:lvl5pPr>
            <a:lvl6pPr marL="2438351" indent="0">
              <a:buNone/>
              <a:defRPr sz="2133"/>
            </a:lvl6pPr>
            <a:lvl7pPr marL="2926022" indent="0">
              <a:buNone/>
              <a:defRPr sz="2133"/>
            </a:lvl7pPr>
            <a:lvl8pPr marL="3413692" indent="0">
              <a:buNone/>
              <a:defRPr sz="2133"/>
            </a:lvl8pPr>
            <a:lvl9pPr marL="3901362" indent="0">
              <a:buNone/>
              <a:defRPr sz="2133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735" y="7171767"/>
            <a:ext cx="10837333" cy="1606475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ct val="600"/>
              </a:spcBef>
              <a:buNone/>
              <a:defRPr sz="1920">
                <a:solidFill>
                  <a:schemeClr val="bg1"/>
                </a:solidFill>
              </a:defRPr>
            </a:lvl1pPr>
            <a:lvl2pPr marL="487671" indent="0">
              <a:buNone/>
              <a:defRPr sz="1280"/>
            </a:lvl2pPr>
            <a:lvl3pPr marL="975340" indent="0">
              <a:buNone/>
              <a:defRPr sz="1067"/>
            </a:lvl3pPr>
            <a:lvl4pPr marL="1463011" indent="0">
              <a:buNone/>
              <a:defRPr sz="960"/>
            </a:lvl4pPr>
            <a:lvl5pPr marL="1950681" indent="0">
              <a:buNone/>
              <a:defRPr sz="960"/>
            </a:lvl5pPr>
            <a:lvl6pPr marL="2438351" indent="0">
              <a:buNone/>
              <a:defRPr sz="960"/>
            </a:lvl6pPr>
            <a:lvl7pPr marL="2926022" indent="0">
              <a:buNone/>
              <a:defRPr sz="960"/>
            </a:lvl7pPr>
            <a:lvl8pPr marL="3413692" indent="0">
              <a:buNone/>
              <a:defRPr sz="960"/>
            </a:lvl8pPr>
            <a:lvl9pPr marL="3901362" indent="0">
              <a:buNone/>
              <a:defRPr sz="96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46FF4-5694-2345-8BD9-F09625F65D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4622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panose="020B0502020104020203" pitchFamily="34" charset="77"/>
              </a:defRPr>
            </a:lvl1pPr>
          </a:lstStyle>
          <a:p>
            <a:fld id="{2A553F14-5A1D-874E-8885-2717A35CF0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4986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1867B3-6626-0448-981C-E65C155C49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3047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19"/>
          <a:stretch>
            <a:fillRect/>
          </a:stretch>
        </p:blipFill>
        <p:spPr bwMode="auto">
          <a:xfrm>
            <a:off x="0" y="6774"/>
            <a:ext cx="11090204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5400000" flipH="1">
            <a:off x="6289042" y="4785361"/>
            <a:ext cx="9749084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62455" y="650242"/>
            <a:ext cx="1733973" cy="8062525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8569" y="650242"/>
            <a:ext cx="9078524" cy="8062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1270828" y="9040144"/>
            <a:ext cx="1517227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6B93F-15FA-2240-BCFB-4A19EF163A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08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972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 hasCustomPrompt="1"/>
          </p:nvPr>
        </p:nvSpPr>
        <p:spPr>
          <a:xfrm>
            <a:off x="1007164" y="2359445"/>
            <a:ext cx="10785404" cy="611180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ln>
                  <a:noFill/>
                </a:ln>
                <a:solidFill>
                  <a:srgbClr val="92D050"/>
                </a:solidFill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761449218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972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 hasCustomPrompt="1"/>
          </p:nvPr>
        </p:nvSpPr>
        <p:spPr>
          <a:xfrm>
            <a:off x="1007164" y="2359445"/>
            <a:ext cx="10785404" cy="611180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52111849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4EDBE-CF1A-4D44-956A-84981FD198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033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0" y="4876800"/>
            <a:ext cx="13004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84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571" y="1122249"/>
            <a:ext cx="10785405" cy="2090702"/>
          </a:xfrm>
        </p:spPr>
        <p:txBody>
          <a:bodyPr anchorCtr="0"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571" y="6719149"/>
            <a:ext cx="10785404" cy="1969845"/>
          </a:xfrm>
        </p:spPr>
        <p:txBody>
          <a:bodyPr anchor="ctr"/>
          <a:lstStyle>
            <a:lvl1pPr marL="0" indent="0" algn="ctr">
              <a:spcBef>
                <a:spcPts val="320"/>
              </a:spcBef>
              <a:buNone/>
              <a:defRPr sz="192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87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5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3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0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8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6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3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1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230039" y="3646700"/>
            <a:ext cx="2544724" cy="2460203"/>
          </a:xfrm>
          <a:prstGeom prst="ellipse">
            <a:avLst/>
          </a:prstGeom>
          <a:noFill/>
          <a:ln w="127000">
            <a:solidFill>
              <a:schemeClr val="tx2"/>
            </a:solidFill>
          </a:ln>
          <a:effectLst>
            <a:innerShdw blurRad="101600" dist="76200" dir="13500000">
              <a:prstClr val="black">
                <a:alpha val="57000"/>
              </a:prstClr>
            </a:innerShdw>
          </a:effectLst>
        </p:spPr>
        <p:txBody>
          <a:bodyPr rtlCol="0"/>
          <a:lstStyle>
            <a:lvl1pPr marL="0" indent="0" algn="ctr">
              <a:buNone/>
              <a:defRPr sz="170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F6405AD6-5F5F-3843-9634-09BDCA2D35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50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0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667"/>
          <a:stretch>
            <a:fillRect/>
          </a:stretch>
        </p:blipFill>
        <p:spPr bwMode="auto">
          <a:xfrm>
            <a:off x="0" y="6502400"/>
            <a:ext cx="130048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1" y="4226562"/>
            <a:ext cx="10785404" cy="1937173"/>
          </a:xfrm>
        </p:spPr>
        <p:txBody>
          <a:bodyPr anchor="b" anchorCtr="0"/>
          <a:lstStyle>
            <a:lvl1pPr algn="ctr" defTabSz="97534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1" y="6719148"/>
            <a:ext cx="10785404" cy="1988969"/>
          </a:xfrm>
        </p:spPr>
        <p:txBody>
          <a:bodyPr/>
          <a:lstStyle>
            <a:lvl1pPr marL="0" indent="0" algn="ctr" defTabSz="975340" rtl="0" eaLnBrk="1" latinLnBrk="0" hangingPunct="1">
              <a:spcBef>
                <a:spcPts val="640"/>
              </a:spcBef>
              <a:buFont typeface="Calisto MT" pitchFamily="18" charset="0"/>
              <a:buNone/>
              <a:defRPr sz="192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87671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4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1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6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35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02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69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3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B172D-7630-E94E-BAB9-8644EA620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783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8570" y="2600962"/>
            <a:ext cx="5071872" cy="611180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2103" y="2600962"/>
            <a:ext cx="5071872" cy="611180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32668-1961-0C49-91AF-53448F9C68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700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0" y="2167468"/>
            <a:ext cx="5071872" cy="1192107"/>
          </a:xfrm>
        </p:spPr>
        <p:txBody>
          <a:bodyPr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2987" b="0"/>
            </a:lvl1pPr>
            <a:lvl2pPr marL="487671" indent="0">
              <a:buNone/>
              <a:defRPr sz="2133" b="1"/>
            </a:lvl2pPr>
            <a:lvl3pPr marL="975340" indent="0">
              <a:buNone/>
              <a:defRPr sz="1920" b="1"/>
            </a:lvl3pPr>
            <a:lvl4pPr marL="1463011" indent="0">
              <a:buNone/>
              <a:defRPr sz="1707" b="1"/>
            </a:lvl4pPr>
            <a:lvl5pPr marL="1950681" indent="0">
              <a:buNone/>
              <a:defRPr sz="1707" b="1"/>
            </a:lvl5pPr>
            <a:lvl6pPr marL="2438351" indent="0">
              <a:buNone/>
              <a:defRPr sz="1707" b="1"/>
            </a:lvl6pPr>
            <a:lvl7pPr marL="2926022" indent="0">
              <a:buNone/>
              <a:defRPr sz="1707" b="1"/>
            </a:lvl7pPr>
            <a:lvl8pPr marL="3413692" indent="0">
              <a:buNone/>
              <a:defRPr sz="1707" b="1"/>
            </a:lvl8pPr>
            <a:lvl9pPr marL="39013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8570" y="3404199"/>
            <a:ext cx="5071872" cy="530856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22103" y="2167468"/>
            <a:ext cx="5071872" cy="1192107"/>
          </a:xfrm>
        </p:spPr>
        <p:txBody>
          <a:bodyPr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2987" b="0"/>
            </a:lvl1pPr>
            <a:lvl2pPr marL="487671" indent="0">
              <a:buNone/>
              <a:defRPr sz="2133" b="1"/>
            </a:lvl2pPr>
            <a:lvl3pPr marL="975340" indent="0">
              <a:buNone/>
              <a:defRPr sz="1920" b="1"/>
            </a:lvl3pPr>
            <a:lvl4pPr marL="1463011" indent="0">
              <a:buNone/>
              <a:defRPr sz="1707" b="1"/>
            </a:lvl4pPr>
            <a:lvl5pPr marL="1950681" indent="0">
              <a:buNone/>
              <a:defRPr sz="1707" b="1"/>
            </a:lvl5pPr>
            <a:lvl6pPr marL="2438351" indent="0">
              <a:buNone/>
              <a:defRPr sz="1707" b="1"/>
            </a:lvl6pPr>
            <a:lvl7pPr marL="2926022" indent="0">
              <a:buNone/>
              <a:defRPr sz="1707" b="1"/>
            </a:lvl7pPr>
            <a:lvl8pPr marL="3413692" indent="0">
              <a:buNone/>
              <a:defRPr sz="1707" b="1"/>
            </a:lvl8pPr>
            <a:lvl9pPr marL="39013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22103" y="3404199"/>
            <a:ext cx="5071872" cy="530856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BDECCF-E9C7-AE44-ACEE-B1E9FEA56A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855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046"/>
          <a:stretch>
            <a:fillRect/>
          </a:stretch>
        </p:blipFill>
        <p:spPr bwMode="auto">
          <a:xfrm>
            <a:off x="0" y="2059095"/>
            <a:ext cx="13004800" cy="7701281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5F4261-D37C-9A44-8A21-3BBCA202C2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354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96" y="0"/>
            <a:ext cx="13004800" cy="9753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A0431-98AA-174E-8473-AE3BD8ED02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232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6502400" y="6774"/>
            <a:ext cx="65024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16200000">
            <a:off x="1545451" y="4785362"/>
            <a:ext cx="9749084" cy="17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160" y="388338"/>
            <a:ext cx="5635413" cy="2403870"/>
          </a:xfrm>
        </p:spPr>
        <p:txBody>
          <a:bodyPr anchor="b" anchorCtr="0"/>
          <a:lstStyle>
            <a:lvl1pPr marL="0" algn="ctr" defTabSz="975340" rtl="0" eaLnBrk="1" latinLnBrk="0" hangingPunct="1">
              <a:spcBef>
                <a:spcPct val="0"/>
              </a:spcBef>
              <a:defRPr sz="384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1104" y="388340"/>
            <a:ext cx="5631078" cy="8324427"/>
          </a:xfrm>
        </p:spPr>
        <p:txBody>
          <a:bodyPr/>
          <a:lstStyle>
            <a:lvl1pPr>
              <a:defRPr sz="2560">
                <a:solidFill>
                  <a:schemeClr val="bg1"/>
                </a:solidFill>
              </a:defRPr>
            </a:lvl1pPr>
            <a:lvl2pPr>
              <a:defRPr sz="2347"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1920">
                <a:solidFill>
                  <a:schemeClr val="bg1"/>
                </a:solidFill>
              </a:defRPr>
            </a:lvl4pPr>
            <a:lvl5pPr>
              <a:defRPr sz="1920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160" y="2809039"/>
            <a:ext cx="5635413" cy="45516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 defTabSz="975340" rtl="0" eaLnBrk="1" latinLnBrk="0" hangingPunct="1">
              <a:lnSpc>
                <a:spcPct val="110000"/>
              </a:lnSpc>
              <a:spcBef>
                <a:spcPts val="2133"/>
              </a:spcBef>
              <a:buNone/>
              <a:defRPr sz="1920" b="0" kern="1200">
                <a:solidFill>
                  <a:schemeClr val="bg2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n-ea"/>
                <a:cs typeface="+mn-cs"/>
              </a:defRPr>
            </a:lvl1pPr>
            <a:lvl2pPr marL="487671" indent="0">
              <a:buNone/>
              <a:defRPr sz="1280"/>
            </a:lvl2pPr>
            <a:lvl3pPr marL="975340" indent="0">
              <a:buNone/>
              <a:defRPr sz="1067"/>
            </a:lvl3pPr>
            <a:lvl4pPr marL="1463011" indent="0">
              <a:buNone/>
              <a:defRPr sz="960"/>
            </a:lvl4pPr>
            <a:lvl5pPr marL="1950681" indent="0">
              <a:buNone/>
              <a:defRPr sz="960"/>
            </a:lvl5pPr>
            <a:lvl6pPr marL="2438351" indent="0">
              <a:buNone/>
              <a:defRPr sz="960"/>
            </a:lvl6pPr>
            <a:lvl7pPr marL="2926022" indent="0">
              <a:buNone/>
              <a:defRPr sz="960"/>
            </a:lvl7pPr>
            <a:lvl8pPr marL="3413692" indent="0">
              <a:buNone/>
              <a:defRPr sz="960"/>
            </a:lvl8pPr>
            <a:lvl9pPr marL="3901362" indent="0">
              <a:buNone/>
              <a:defRPr sz="96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793068" y="9040144"/>
            <a:ext cx="2307449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183" y="9040144"/>
            <a:ext cx="2691271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l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91272" y="8175414"/>
            <a:ext cx="1083733" cy="819573"/>
          </a:xfrm>
        </p:spPr>
        <p:txBody>
          <a:bodyPr>
            <a:noAutofit/>
          </a:bodyPr>
          <a:lstStyle>
            <a:lvl1pPr eaLnBrk="1" hangingPunct="1">
              <a:defRPr sz="3840">
                <a:solidFill>
                  <a:schemeClr val="tx1"/>
                </a:solidFill>
                <a:latin typeface="Perpetua Titling MT" charset="0"/>
              </a:defRPr>
            </a:lvl1pPr>
          </a:lstStyle>
          <a:p>
            <a:fld id="{14C03247-84A6-1A48-BA4B-296CA79648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07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0000">
            <a:alpha val="8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1" y="2600962"/>
            <a:ext cx="10785404" cy="611180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75236" y="9040144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Marker Felt" pitchFamily="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183" y="9040144"/>
            <a:ext cx="4118187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Marker Felt" pitchFamily="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68908" y="9040144"/>
            <a:ext cx="866987" cy="5192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8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ED7E1427-DF30-9849-B4D6-07CA059A5E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5445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20" kern="1200">
          <a:solidFill>
            <a:schemeClr val="tx1"/>
          </a:solidFill>
          <a:effectLst>
            <a:outerShdw blurRad="50800" dist="12700" dir="2700000" sx="100500" sy="100500" algn="tl" rotWithShape="0">
              <a:prstClr val="black">
                <a:alpha val="60000"/>
              </a:prstClr>
            </a:outerShdw>
          </a:effectLst>
          <a:latin typeface="Gill Sans MT" panose="020B0502020104020203" pitchFamily="34" charset="77"/>
          <a:ea typeface="ＭＳ Ｐゴシック" pitchFamily="-112" charset="-128"/>
          <a:cs typeface="Gill Sans MT" panose="020B0502020104020203" pitchFamily="34" charset="77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5pPr>
      <a:lvl6pPr marL="487671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6pPr>
      <a:lvl7pPr marL="975340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7pPr>
      <a:lvl8pPr marL="1463011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8pPr>
      <a:lvl9pPr marL="1950681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01407" indent="-301407" algn="l" rtl="0" eaLnBrk="0" fontAlgn="base" hangingPunct="0">
        <a:spcBef>
          <a:spcPts val="2133"/>
        </a:spcBef>
        <a:spcAft>
          <a:spcPct val="0"/>
        </a:spcAft>
        <a:buFont typeface="Calisto MT" charset="0"/>
        <a:buChar char="•"/>
        <a:defRPr sz="2560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Gill Sans MT" panose="020B0502020104020203" pitchFamily="34" charset="77"/>
        </a:defRPr>
      </a:lvl1pPr>
      <a:lvl2pPr marL="616361" indent="-314954" algn="l" rtl="0" eaLnBrk="0" fontAlgn="base" hangingPunct="0">
        <a:spcBef>
          <a:spcPts val="640"/>
        </a:spcBef>
        <a:spcAft>
          <a:spcPct val="0"/>
        </a:spcAft>
        <a:buClr>
          <a:srgbClr val="858585"/>
        </a:buClr>
        <a:buFont typeface="Calisto MT" charset="0"/>
        <a:buChar char="•"/>
        <a:defRPr sz="2347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2pPr>
      <a:lvl3pPr marL="917768" indent="-301407" algn="l" rtl="0" eaLnBrk="0" fontAlgn="base" hangingPunct="0">
        <a:spcBef>
          <a:spcPts val="640"/>
        </a:spcBef>
        <a:spcAft>
          <a:spcPct val="0"/>
        </a:spcAft>
        <a:buFont typeface="Calisto MT" charset="0"/>
        <a:buChar char="•"/>
        <a:defRPr sz="2133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3pPr>
      <a:lvl4pPr marL="1219176" indent="-301407" algn="l" rtl="0" eaLnBrk="0" fontAlgn="base" hangingPunct="0">
        <a:spcBef>
          <a:spcPts val="640"/>
        </a:spcBef>
        <a:spcAft>
          <a:spcPct val="0"/>
        </a:spcAft>
        <a:buClr>
          <a:srgbClr val="858585"/>
        </a:buClr>
        <a:buFont typeface="Calisto MT" charset="0"/>
        <a:buChar char="•"/>
        <a:defRPr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4pPr>
      <a:lvl5pPr marL="1520583" indent="-301407" algn="l" rtl="0" eaLnBrk="0" fontAlgn="base" hangingPunct="0">
        <a:spcBef>
          <a:spcPts val="640"/>
        </a:spcBef>
        <a:spcAft>
          <a:spcPct val="0"/>
        </a:spcAft>
        <a:buFont typeface="Calisto MT" charset="0"/>
        <a:buChar char="•"/>
        <a:defRPr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5pPr>
      <a:lvl6pPr marL="2682186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169857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657528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145197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7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40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1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68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35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022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692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362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5360" y="2926080"/>
            <a:ext cx="11054080" cy="1625600"/>
          </a:xfrm>
        </p:spPr>
        <p:txBody>
          <a:bodyPr/>
          <a:lstStyle/>
          <a:p>
            <a:r>
              <a:rPr lang="en-US" dirty="0" err="1"/>
              <a:t>Virtualizing</a:t>
            </a:r>
            <a:r>
              <a:rPr lang="en-US" dirty="0"/>
              <a:t> Memory:</a:t>
            </a:r>
            <a:br>
              <a:rPr lang="en-US" dirty="0"/>
            </a:br>
            <a:r>
              <a:rPr lang="en-US" dirty="0"/>
              <a:t>Smaller Page </a:t>
            </a:r>
            <a:r>
              <a:rPr lang="en-US" dirty="0" err="1"/>
              <a:t>TAbles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1867" y="5052224"/>
            <a:ext cx="12029440" cy="4009813"/>
          </a:xfrm>
        </p:spPr>
        <p:txBody>
          <a:bodyPr>
            <a:normAutofit/>
          </a:bodyPr>
          <a:lstStyle/>
          <a:p>
            <a:pPr marL="866973" indent="-866973" algn="l"/>
            <a:r>
              <a:rPr lang="en-US" sz="3200" b="1" dirty="0"/>
              <a:t>Questions answered in this lecture:</a:t>
            </a:r>
          </a:p>
          <a:p>
            <a:pPr marL="1408831" lvl="1" indent="-758601" algn="l"/>
            <a:r>
              <a:rPr lang="en-US" sz="3200" dirty="0">
                <a:solidFill>
                  <a:schemeClr val="bg2"/>
                </a:solidFill>
              </a:rPr>
              <a:t>Review: What are problems with paging?</a:t>
            </a:r>
          </a:p>
          <a:p>
            <a:pPr marL="1408831" lvl="1" indent="-758601" algn="l"/>
            <a:r>
              <a:rPr lang="en-US" sz="3200" dirty="0">
                <a:solidFill>
                  <a:schemeClr val="bg2"/>
                </a:solidFill>
              </a:rPr>
              <a:t>Review: How large can page tables be?</a:t>
            </a:r>
          </a:p>
          <a:p>
            <a:pPr marL="1408831" lvl="1" indent="-758601" algn="l"/>
            <a:r>
              <a:rPr lang="en-US" sz="3200" dirty="0">
                <a:solidFill>
                  <a:schemeClr val="bg2"/>
                </a:solidFill>
              </a:rPr>
              <a:t>How can large page tables be avoided with different techniques?</a:t>
            </a:r>
          </a:p>
          <a:p>
            <a:pPr marL="2059061" lvl="2" indent="-758601" algn="l"/>
            <a:r>
              <a:rPr lang="en-US" sz="2900" dirty="0">
                <a:solidFill>
                  <a:schemeClr val="bg2"/>
                </a:solidFill>
              </a:rPr>
              <a:t>Inverted page tables, segmentation + paging </a:t>
            </a:r>
          </a:p>
          <a:p>
            <a:pPr marL="2059061" lvl="2" indent="-758601" algn="l"/>
            <a:r>
              <a:rPr lang="en-US" sz="2900" dirty="0">
                <a:solidFill>
                  <a:schemeClr val="bg2"/>
                </a:solidFill>
              </a:rPr>
              <a:t>Multilevel page tables – Current systems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F89AA518-992F-0645-81E7-32C07D38A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1349" y="138564"/>
            <a:ext cx="5608320" cy="88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RUTGERS UNIVERSITY</a:t>
            </a:r>
            <a:b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</a:b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Computer Sciences Department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9CE1E51C-1417-BB45-8BE5-9BF4CD086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311" y="1343773"/>
            <a:ext cx="7735136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CS 416 + CS 518 Operating Systems Design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AAB50D8C-0BD8-2F47-A08A-F1A9EBA2F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0348" y="1343773"/>
            <a:ext cx="2600959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560" dirty="0" err="1">
                <a:solidFill>
                  <a:schemeClr val="tx1"/>
                </a:solidFill>
                <a:latin typeface="Gill Sans MT" panose="020B0502020104020203" pitchFamily="34" charset="77"/>
              </a:rPr>
              <a:t>Sudarsun</a:t>
            </a: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 Kannan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1A3151-2918-F140-9756-40EB23058EA2}"/>
              </a:ext>
            </a:extLst>
          </p:cNvPr>
          <p:cNvSpPr txBox="1"/>
          <p:nvPr/>
        </p:nvSpPr>
        <p:spPr>
          <a:xfrm>
            <a:off x="-612318" y="638287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Shape 13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542" dirty="0">
                <a:solidFill>
                  <a:srgbClr val="FFFFFF"/>
                </a:solidFill>
              </a:rPr>
              <a:t>Memory Accesses </a:t>
            </a:r>
            <a:br>
              <a:rPr lang="en-US" sz="6542" dirty="0">
                <a:solidFill>
                  <a:srgbClr val="FFFFFF"/>
                </a:solidFill>
              </a:rPr>
            </a:br>
            <a:r>
              <a:rPr lang="en-US" sz="6542" dirty="0">
                <a:solidFill>
                  <a:srgbClr val="FFFFFF"/>
                </a:solidFill>
              </a:rPr>
              <a:t>with Pages</a:t>
            </a:r>
            <a:endParaRPr sz="6542" dirty="0">
              <a:solidFill>
                <a:srgbClr val="FFFFFF"/>
              </a:solidFill>
            </a:endParaRPr>
          </a:p>
        </p:txBody>
      </p:sp>
      <p:sp>
        <p:nvSpPr>
          <p:cNvPr id="1359" name="Shape 1359"/>
          <p:cNvSpPr>
            <a:spLocks noGrp="1"/>
          </p:cNvSpPr>
          <p:nvPr>
            <p:ph type="body" idx="4294967295"/>
          </p:nvPr>
        </p:nvSpPr>
        <p:spPr>
          <a:xfrm>
            <a:off x="0" y="1975557"/>
            <a:ext cx="5755076" cy="165495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57176">
              <a:spcBef>
                <a:spcPts val="0"/>
              </a:spcBef>
              <a:buNone/>
              <a:tabLst>
                <a:tab pos="355581" algn="l"/>
                <a:tab pos="711164" algn="l"/>
                <a:tab pos="1066745" algn="l"/>
                <a:tab pos="1422327" algn="l"/>
                <a:tab pos="1777909" algn="l"/>
                <a:tab pos="2133491" algn="l"/>
                <a:tab pos="2489073" algn="l"/>
                <a:tab pos="2844655" algn="l"/>
                <a:tab pos="3200236" algn="l"/>
                <a:tab pos="3555819" algn="l"/>
                <a:tab pos="3911400" algn="l"/>
                <a:tab pos="4266981" algn="l"/>
              </a:tabLst>
              <a:defRPr sz="1800">
                <a:solidFill>
                  <a:srgbClr val="000000"/>
                </a:solidFill>
              </a:defRPr>
            </a:pPr>
            <a:r>
              <a:rPr sz="2844" dirty="0">
                <a:latin typeface="Menlo"/>
                <a:ea typeface="Menlo"/>
                <a:cs typeface="Menlo"/>
                <a:sym typeface="Menlo"/>
              </a:rPr>
              <a:t>0x0010:	movl	0x1100, %edi</a:t>
            </a:r>
          </a:p>
          <a:p>
            <a:pPr defTabSz="457176">
              <a:spcBef>
                <a:spcPts val="0"/>
              </a:spcBef>
              <a:buNone/>
              <a:tabLst>
                <a:tab pos="355581" algn="l"/>
                <a:tab pos="711164" algn="l"/>
                <a:tab pos="1066745" algn="l"/>
                <a:tab pos="1422327" algn="l"/>
                <a:tab pos="1777909" algn="l"/>
                <a:tab pos="2133491" algn="l"/>
                <a:tab pos="2489073" algn="l"/>
                <a:tab pos="2844655" algn="l"/>
                <a:tab pos="3200236" algn="l"/>
                <a:tab pos="3555819" algn="l"/>
                <a:tab pos="3911400" algn="l"/>
                <a:tab pos="4266981" algn="l"/>
              </a:tabLst>
              <a:defRPr sz="1800">
                <a:solidFill>
                  <a:srgbClr val="000000"/>
                </a:solidFill>
              </a:defRPr>
            </a:pPr>
            <a:r>
              <a:rPr sz="2844" dirty="0">
                <a:latin typeface="Menlo"/>
                <a:ea typeface="Menlo"/>
                <a:cs typeface="Menlo"/>
                <a:sym typeface="Menlo"/>
              </a:rPr>
              <a:t>0x0013:	addl	$0x3, %edi</a:t>
            </a:r>
          </a:p>
          <a:p>
            <a:pPr defTabSz="457176">
              <a:spcBef>
                <a:spcPts val="0"/>
              </a:spcBef>
              <a:buNone/>
              <a:tabLst>
                <a:tab pos="355581" algn="l"/>
                <a:tab pos="711164" algn="l"/>
                <a:tab pos="1066745" algn="l"/>
                <a:tab pos="1422327" algn="l"/>
                <a:tab pos="1777909" algn="l"/>
                <a:tab pos="2133491" algn="l"/>
                <a:tab pos="2489073" algn="l"/>
                <a:tab pos="2844655" algn="l"/>
                <a:tab pos="3200236" algn="l"/>
                <a:tab pos="3555819" algn="l"/>
                <a:tab pos="3911400" algn="l"/>
                <a:tab pos="4266981" algn="l"/>
              </a:tabLst>
              <a:defRPr sz="1800">
                <a:solidFill>
                  <a:srgbClr val="000000"/>
                </a:solidFill>
              </a:defRPr>
            </a:pPr>
            <a:r>
              <a:rPr sz="2844" dirty="0">
                <a:latin typeface="Menlo"/>
                <a:ea typeface="Menlo"/>
                <a:cs typeface="Menlo"/>
                <a:sym typeface="Menlo"/>
              </a:rPr>
              <a:t>0x0019:	movl	%edi, 0x1100</a:t>
            </a:r>
          </a:p>
        </p:txBody>
      </p:sp>
      <p:sp>
        <p:nvSpPr>
          <p:cNvPr id="1362" name="Shape 1362"/>
          <p:cNvSpPr/>
          <p:nvPr/>
        </p:nvSpPr>
        <p:spPr>
          <a:xfrm>
            <a:off x="305971" y="3609536"/>
            <a:ext cx="5341206" cy="1750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844" dirty="0">
                <a:solidFill>
                  <a:schemeClr val="bg1"/>
                </a:solidFill>
              </a:rPr>
              <a:t>Assume PT is at </a:t>
            </a:r>
            <a:r>
              <a:rPr lang="en-US" sz="2844" dirty="0" err="1">
                <a:solidFill>
                  <a:schemeClr val="bg1"/>
                </a:solidFill>
              </a:rPr>
              <a:t>phys</a:t>
            </a:r>
            <a:r>
              <a:rPr lang="en-US" sz="2844" dirty="0">
                <a:solidFill>
                  <a:schemeClr val="bg1"/>
                </a:solidFill>
              </a:rPr>
              <a:t> </a:t>
            </a:r>
            <a:r>
              <a:rPr lang="en-US" sz="2844" dirty="0" err="1">
                <a:solidFill>
                  <a:schemeClr val="bg1"/>
                </a:solidFill>
              </a:rPr>
              <a:t>addr</a:t>
            </a:r>
            <a:r>
              <a:rPr lang="en-US" sz="2844" dirty="0">
                <a:solidFill>
                  <a:schemeClr val="bg1"/>
                </a:solidFill>
              </a:rPr>
              <a:t> </a:t>
            </a:r>
            <a:r>
              <a:rPr sz="2844" dirty="0">
                <a:solidFill>
                  <a:schemeClr val="bg1"/>
                </a:solidFill>
              </a:rPr>
              <a:t>0x5000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844" dirty="0">
                <a:solidFill>
                  <a:schemeClr val="bg1"/>
                </a:solidFill>
              </a:rPr>
              <a:t>Assume PTE’s are 4 bytes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844" dirty="0">
                <a:solidFill>
                  <a:schemeClr val="bg1"/>
                </a:solidFill>
              </a:rPr>
              <a:t>Assume 4KB pages</a:t>
            </a:r>
            <a:endParaRPr lang="en-US" sz="2844" dirty="0">
              <a:solidFill>
                <a:schemeClr val="bg1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844" dirty="0">
                <a:solidFill>
                  <a:schemeClr val="bg1"/>
                </a:solidFill>
              </a:rPr>
              <a:t>How many bits for offset? </a:t>
            </a:r>
            <a:endParaRPr sz="2844" dirty="0">
              <a:solidFill>
                <a:schemeClr val="bg1"/>
              </a:solidFill>
            </a:endParaRPr>
          </a:p>
        </p:txBody>
      </p:sp>
      <p:sp>
        <p:nvSpPr>
          <p:cNvPr id="1363" name="Shape 1363"/>
          <p:cNvSpPr/>
          <p:nvPr/>
        </p:nvSpPr>
        <p:spPr>
          <a:xfrm>
            <a:off x="1826010" y="5690113"/>
            <a:ext cx="2273054" cy="890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60" dirty="0">
                <a:solidFill>
                  <a:schemeClr val="bg1"/>
                </a:solidFill>
              </a:rPr>
              <a:t>Simplified view</a:t>
            </a:r>
            <a:br>
              <a:rPr lang="en-US" sz="2560" dirty="0">
                <a:solidFill>
                  <a:schemeClr val="bg1"/>
                </a:solidFill>
              </a:rPr>
            </a:br>
            <a:r>
              <a:rPr lang="en-US" sz="2560" dirty="0">
                <a:solidFill>
                  <a:schemeClr val="bg1"/>
                </a:solidFill>
              </a:rPr>
              <a:t>of page table</a:t>
            </a:r>
            <a:endParaRPr sz="2560" dirty="0">
              <a:solidFill>
                <a:schemeClr val="bg1"/>
              </a:solidFill>
            </a:endParaRPr>
          </a:p>
        </p:txBody>
      </p:sp>
      <p:sp>
        <p:nvSpPr>
          <p:cNvPr id="1364" name="Shape 1364"/>
          <p:cNvSpPr/>
          <p:nvPr/>
        </p:nvSpPr>
        <p:spPr>
          <a:xfrm>
            <a:off x="2430110" y="6709799"/>
            <a:ext cx="641766" cy="495302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2560" dirty="0"/>
              <a:t>2</a:t>
            </a:r>
          </a:p>
        </p:txBody>
      </p:sp>
      <p:sp>
        <p:nvSpPr>
          <p:cNvPr id="1365" name="Shape 1365"/>
          <p:cNvSpPr/>
          <p:nvPr/>
        </p:nvSpPr>
        <p:spPr>
          <a:xfrm>
            <a:off x="2448957" y="7217800"/>
            <a:ext cx="641766" cy="495302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2560" dirty="0"/>
              <a:t>0</a:t>
            </a:r>
          </a:p>
        </p:txBody>
      </p:sp>
      <p:sp>
        <p:nvSpPr>
          <p:cNvPr id="1366" name="Shape 1366"/>
          <p:cNvSpPr/>
          <p:nvPr/>
        </p:nvSpPr>
        <p:spPr>
          <a:xfrm>
            <a:off x="2430110" y="7725799"/>
            <a:ext cx="641766" cy="495302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2560" dirty="0"/>
              <a:t>80</a:t>
            </a:r>
          </a:p>
        </p:txBody>
      </p:sp>
      <p:sp>
        <p:nvSpPr>
          <p:cNvPr id="1367" name="Shape 1367"/>
          <p:cNvSpPr/>
          <p:nvPr/>
        </p:nvSpPr>
        <p:spPr>
          <a:xfrm>
            <a:off x="2430110" y="8233800"/>
            <a:ext cx="641766" cy="495302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2560" dirty="0"/>
              <a:t>99</a:t>
            </a:r>
          </a:p>
        </p:txBody>
      </p:sp>
      <p:sp>
        <p:nvSpPr>
          <p:cNvPr id="1369" name="Shape 1369"/>
          <p:cNvSpPr/>
          <p:nvPr/>
        </p:nvSpPr>
        <p:spPr>
          <a:xfrm>
            <a:off x="1249765" y="8933298"/>
            <a:ext cx="10841597" cy="627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798" tIns="50798" rIns="50798" bIns="50798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413" b="1" dirty="0" err="1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rPr sz="3413" b="1" dirty="0" err="1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agetable</a:t>
            </a:r>
            <a:r>
              <a:rPr lang="en-US" sz="3413" b="1" dirty="0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3413" b="1" dirty="0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is slow!!!</a:t>
            </a:r>
            <a:r>
              <a:rPr lang="en-US" sz="3413" b="1" dirty="0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 Doubles memory references</a:t>
            </a:r>
            <a:endParaRPr sz="3413" b="1" dirty="0">
              <a:solidFill>
                <a:srgbClr val="971817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3" name="Content Placeholder 12"/>
          <p:cNvSpPr txBox="1">
            <a:spLocks/>
          </p:cNvSpPr>
          <p:nvPr/>
        </p:nvSpPr>
        <p:spPr>
          <a:xfrm>
            <a:off x="6316571" y="3184706"/>
            <a:ext cx="6345335" cy="5867553"/>
          </a:xfrm>
          <a:prstGeom prst="rect">
            <a:avLst/>
          </a:prstGeom>
        </p:spPr>
        <p:txBody>
          <a:bodyPr vert="horz" lIns="130048" tIns="65024" rIns="130048" bIns="65024" rtlCol="0">
            <a:normAutofit fontScale="92500" lnSpcReduction="10000"/>
          </a:bodyPr>
          <a:lstStyle/>
          <a:p>
            <a:pPr marL="401878" indent="-401878" algn="l" defTabSz="1300460" rtl="0">
              <a:spcBef>
                <a:spcPts val="1422"/>
              </a:spcBef>
              <a:defRPr sz="1800">
                <a:solidFill>
                  <a:srgbClr val="000000"/>
                </a:solidFill>
              </a:defRPr>
            </a:pPr>
            <a:r>
              <a:rPr lang="en-US" sz="2560" b="1" kern="1200" dirty="0">
                <a:solidFill>
                  <a:srgbClr val="333333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Helvetica"/>
                <a:ea typeface="Helvetica"/>
                <a:cs typeface="Helvetica"/>
                <a:sym typeface="Helvetica"/>
              </a:rPr>
              <a:t>Physical Memory Accesses with Paging?</a:t>
            </a:r>
          </a:p>
          <a:p>
            <a:pPr marL="401878" indent="-401878" algn="l" defTabSz="1300460" rtl="0">
              <a:spcBef>
                <a:spcPts val="1422"/>
              </a:spcBef>
              <a:defRPr sz="1800">
                <a:solidFill>
                  <a:srgbClr val="000000"/>
                </a:solidFill>
              </a:defRPr>
            </a:pPr>
            <a:r>
              <a:rPr lang="en-US" sz="2560" kern="1200" dirty="0"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 </a:t>
            </a:r>
            <a:r>
              <a:rPr lang="en-US" sz="2560" kern="1200" dirty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1) Fetch instruction at logical </a:t>
            </a:r>
            <a:r>
              <a:rPr lang="en-US" sz="2560" kern="1200" dirty="0" err="1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addr</a:t>
            </a:r>
            <a:r>
              <a:rPr lang="en-US" sz="2560" kern="1200" dirty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 0x0010; </a:t>
            </a:r>
            <a:r>
              <a:rPr lang="en-US" sz="2560" kern="1200" dirty="0" err="1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vpn</a:t>
            </a:r>
            <a:r>
              <a:rPr lang="en-US" sz="2560" kern="1200" dirty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?</a:t>
            </a:r>
          </a:p>
          <a:p>
            <a:pPr marL="821818" lvl="1" indent="-419940" algn="l" defTabSz="1300460" rtl="0">
              <a:spcBef>
                <a:spcPts val="1422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76" kern="1200" dirty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Access page table to get </a:t>
            </a:r>
            <a:r>
              <a:rPr lang="en-US" sz="2276" kern="1200" dirty="0" err="1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ppn</a:t>
            </a:r>
            <a:r>
              <a:rPr lang="en-US" sz="2276" kern="1200" dirty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 for </a:t>
            </a:r>
            <a:r>
              <a:rPr lang="en-US" sz="2276" kern="1200" dirty="0" err="1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vpn</a:t>
            </a:r>
            <a:r>
              <a:rPr lang="en-US" sz="2276" kern="1200" dirty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 0</a:t>
            </a:r>
          </a:p>
          <a:p>
            <a:pPr marL="821818" lvl="1" indent="-419940" algn="l" defTabSz="1300460" rtl="0">
              <a:spcBef>
                <a:spcPts val="1422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76" kern="1200" dirty="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Mem ref 1: 0x5000</a:t>
            </a:r>
          </a:p>
          <a:p>
            <a:pPr marL="821818" lvl="1" indent="-419940" algn="l" defTabSz="1300460" rtl="0">
              <a:spcBef>
                <a:spcPts val="1422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76" dirty="0"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Learn </a:t>
            </a:r>
            <a:r>
              <a:rPr lang="en-US" sz="2276" dirty="0" err="1"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vpn</a:t>
            </a:r>
            <a:r>
              <a:rPr lang="en-US" sz="2276" dirty="0"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 0 is at </a:t>
            </a:r>
            <a:r>
              <a:rPr lang="en-US" sz="2276" dirty="0" err="1"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ppn</a:t>
            </a:r>
            <a:r>
              <a:rPr lang="en-US" sz="2276" dirty="0"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 2</a:t>
            </a:r>
            <a:endParaRPr lang="en-US" sz="2276" kern="1200" dirty="0">
              <a:effectLst>
                <a:outerShdw blurRad="63500" dir="2700000" algn="tl" rotWithShape="0">
                  <a:schemeClr val="tx1">
                    <a:alpha val="40000"/>
                  </a:schemeClr>
                </a:outerShdw>
              </a:effectLst>
            </a:endParaRPr>
          </a:p>
          <a:p>
            <a:pPr marL="821818" lvl="1" indent="-419940" algn="l" defTabSz="1300460" rtl="0">
              <a:spcBef>
                <a:spcPts val="1422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76" kern="1200" dirty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Fetch instruction at  0x2010 </a:t>
            </a:r>
            <a:r>
              <a:rPr lang="en-US" sz="2276" kern="1200" dirty="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(Mem ref 2)</a:t>
            </a:r>
          </a:p>
          <a:p>
            <a:pPr marL="401878" indent="-401878" algn="l" defTabSz="1300460" rtl="0">
              <a:spcBef>
                <a:spcPts val="1422"/>
              </a:spcBef>
              <a:defRPr sz="1800">
                <a:solidFill>
                  <a:srgbClr val="000000"/>
                </a:solidFill>
              </a:defRPr>
            </a:pPr>
            <a:r>
              <a:rPr lang="en-US" sz="2560" kern="1200" dirty="0"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 </a:t>
            </a:r>
            <a:r>
              <a:rPr lang="en-US" sz="2560" kern="1200" dirty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Exec, load from logical </a:t>
            </a:r>
            <a:r>
              <a:rPr lang="en-US" sz="2560" kern="1200" dirty="0" err="1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addr</a:t>
            </a:r>
            <a:r>
              <a:rPr lang="en-US" sz="2560" kern="1200" dirty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 0x1100; </a:t>
            </a:r>
            <a:r>
              <a:rPr lang="en-US" sz="2560" kern="1200" dirty="0" err="1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vpn</a:t>
            </a:r>
            <a:r>
              <a:rPr lang="en-US" sz="2560" kern="1200" dirty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?</a:t>
            </a:r>
          </a:p>
          <a:p>
            <a:pPr marL="821818" lvl="1" indent="-419940" algn="l" defTabSz="1300460" rtl="0">
              <a:spcBef>
                <a:spcPts val="1422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560" kern="1200" dirty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Access page table to get </a:t>
            </a:r>
            <a:r>
              <a:rPr lang="en-US" sz="2560" kern="1200" dirty="0" err="1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ppn</a:t>
            </a:r>
            <a:r>
              <a:rPr lang="en-US" sz="2560" kern="1200" dirty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 for </a:t>
            </a:r>
            <a:r>
              <a:rPr lang="en-US" sz="2560" kern="1200" dirty="0" err="1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vpn</a:t>
            </a:r>
            <a:r>
              <a:rPr lang="en-US" sz="2560" kern="1200" dirty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 1</a:t>
            </a:r>
          </a:p>
          <a:p>
            <a:pPr marL="821818" lvl="1" indent="-419940" algn="l" defTabSz="1300460" rtl="0">
              <a:spcBef>
                <a:spcPts val="1422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560" dirty="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Mem ref 3: 0x5004</a:t>
            </a:r>
          </a:p>
          <a:p>
            <a:pPr marL="821818" lvl="1" indent="-419940" algn="l" defTabSz="1300460" rtl="0">
              <a:spcBef>
                <a:spcPts val="1422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560" kern="1200" dirty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Learn </a:t>
            </a:r>
            <a:r>
              <a:rPr lang="en-US" sz="2560" kern="1200" dirty="0" err="1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vpn</a:t>
            </a:r>
            <a:r>
              <a:rPr lang="en-US" sz="2560" kern="1200" dirty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 1 is at </a:t>
            </a:r>
            <a:r>
              <a:rPr lang="en-US" sz="2560" kern="1200" dirty="0" err="1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ppn</a:t>
            </a:r>
            <a:r>
              <a:rPr lang="en-US" sz="2560" kern="1200" dirty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 0</a:t>
            </a:r>
          </a:p>
          <a:p>
            <a:pPr marL="821818" lvl="1" indent="-419940" algn="l" defTabSz="1300460" rtl="0">
              <a:spcBef>
                <a:spcPts val="1422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560" dirty="0" err="1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Movl</a:t>
            </a:r>
            <a:r>
              <a:rPr lang="en-US" sz="2560" dirty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 from 0x0100 into </a:t>
            </a:r>
            <a:r>
              <a:rPr lang="en-US" sz="2560" dirty="0" err="1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reg</a:t>
            </a:r>
            <a:r>
              <a:rPr lang="en-US" sz="2560" dirty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 </a:t>
            </a:r>
            <a:r>
              <a:rPr lang="en-US" sz="2560" dirty="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(Mem ref 4)</a:t>
            </a:r>
            <a:endParaRPr lang="en-US" sz="2560" kern="1200" dirty="0">
              <a:solidFill>
                <a:schemeClr val="bg1"/>
              </a:solidFill>
              <a:effectLst>
                <a:outerShdw blurRad="63500" dir="2700000" algn="tl" rotWithShape="0">
                  <a:schemeClr val="tx1">
                    <a:alpha val="40000"/>
                  </a:schemeClr>
                </a:outerShdw>
              </a:effectLst>
            </a:endParaRPr>
          </a:p>
          <a:p>
            <a:pPr marL="401878" indent="-401878" algn="l" defTabSz="1300460" rtl="0">
              <a:spcBef>
                <a:spcPts val="2844"/>
              </a:spcBef>
              <a:buFont typeface="Calisto MT" pitchFamily="18" charset="0"/>
              <a:buChar char="•"/>
              <a:defRPr/>
            </a:pPr>
            <a:endParaRPr lang="en-US" sz="2844" kern="1200" dirty="0">
              <a:solidFill>
                <a:schemeClr val="bg2"/>
              </a:solidFill>
              <a:effectLst>
                <a:outerShdw blurRad="63500" dir="2700000" algn="tl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38384" y="4876800"/>
            <a:ext cx="511679" cy="4847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50" dirty="0">
                <a:solidFill>
                  <a:schemeClr val="bg1"/>
                </a:solidFill>
                <a:latin typeface="Gill Sans MT" panose="020B0502020104020203" pitchFamily="34" charset="77"/>
              </a:rPr>
              <a:t>12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58209" y="2118364"/>
            <a:ext cx="61590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Gill Sans MT" panose="020B0502020104020203" pitchFamily="34" charset="77"/>
              </a:rPr>
              <a:t>Old: How many mem refs with segmentation?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66194" y="2643636"/>
            <a:ext cx="5365571" cy="880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sz="2500">
                <a:solidFill>
                  <a:schemeClr val="bg1"/>
                </a:solidFill>
                <a:latin typeface="Gill Sans MT" panose="020B0502020104020203" pitchFamily="34" charset="77"/>
              </a:defRPr>
            </a:lvl1pPr>
          </a:lstStyle>
          <a:p>
            <a:r>
              <a:rPr lang="en-US" dirty="0"/>
              <a:t>5 (3 </a:t>
            </a:r>
            <a:r>
              <a:rPr lang="en-US" dirty="0" err="1"/>
              <a:t>instrs</a:t>
            </a:r>
            <a:r>
              <a:rPr lang="en-US" dirty="0"/>
              <a:t>, 2 </a:t>
            </a:r>
            <a:r>
              <a:rPr lang="en-US" dirty="0" err="1"/>
              <a:t>movl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91663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9" grpId="0" animBg="1"/>
      <p:bldP spid="13" grpId="0" build="p" bldLvl="2"/>
      <p:bldP spid="14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of Paging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>
          <a:xfrm>
            <a:off x="635167" y="2600961"/>
            <a:ext cx="11766511" cy="61118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413" dirty="0"/>
              <a:t>No external fragmentation</a:t>
            </a:r>
          </a:p>
          <a:p>
            <a:pPr lvl="1">
              <a:lnSpc>
                <a:spcPct val="90000"/>
              </a:lnSpc>
            </a:pPr>
            <a:r>
              <a:rPr lang="en-US" sz="2844" dirty="0"/>
              <a:t>Any page can be placed in any frame in physical memory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Fast to allocate and free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Alloc</a:t>
            </a:r>
            <a:r>
              <a:rPr lang="en-US" dirty="0"/>
              <a:t>: No searching for suitable free space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Free: Doesn’t have to </a:t>
            </a:r>
            <a:r>
              <a:rPr lang="en-US" dirty="0" err="1"/>
              <a:t>coallesce</a:t>
            </a:r>
            <a:r>
              <a:rPr lang="en-US" dirty="0"/>
              <a:t> with adjacent free space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Just use bitmap to show free/allocated page frames</a:t>
            </a:r>
          </a:p>
          <a:p>
            <a:pPr>
              <a:lnSpc>
                <a:spcPct val="90000"/>
              </a:lnSpc>
              <a:buNone/>
            </a:pPr>
            <a:r>
              <a:rPr lang="en-US" sz="3413" dirty="0"/>
              <a:t>Simple to swap-out portions of memory to disk (later lecture)</a:t>
            </a:r>
          </a:p>
          <a:p>
            <a:pPr lvl="1">
              <a:lnSpc>
                <a:spcPct val="90000"/>
              </a:lnSpc>
            </a:pPr>
            <a:r>
              <a:rPr lang="en-US" sz="2844" dirty="0"/>
              <a:t>Page size matches disk block size</a:t>
            </a:r>
          </a:p>
          <a:p>
            <a:pPr lvl="1">
              <a:lnSpc>
                <a:spcPct val="90000"/>
              </a:lnSpc>
            </a:pPr>
            <a:r>
              <a:rPr lang="en-US" sz="2844" dirty="0"/>
              <a:t>Can run process when some pages are on disk</a:t>
            </a:r>
          </a:p>
          <a:p>
            <a:pPr lvl="1">
              <a:lnSpc>
                <a:spcPct val="90000"/>
              </a:lnSpc>
            </a:pPr>
            <a:r>
              <a:rPr lang="en-US" sz="2844" dirty="0"/>
              <a:t>Add “present” bit to PTE</a:t>
            </a:r>
          </a:p>
        </p:txBody>
      </p:sp>
    </p:spTree>
    <p:extLst>
      <p:ext uri="{BB962C8B-B14F-4D97-AF65-F5344CB8AC3E}">
        <p14:creationId xmlns:p14="http://schemas.microsoft.com/office/powerpoint/2010/main" val="2257971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Disadvantages of Paging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>
          <a:xfrm>
            <a:off x="281720" y="2600961"/>
            <a:ext cx="12439105" cy="611180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3413" dirty="0"/>
              <a:t>Internal fragmentation: Page size may not match size needed by process</a:t>
            </a:r>
          </a:p>
          <a:p>
            <a:pPr lvl="1">
              <a:lnSpc>
                <a:spcPct val="90000"/>
              </a:lnSpc>
            </a:pPr>
            <a:r>
              <a:rPr lang="en-US" sz="2844" dirty="0"/>
              <a:t>Wasted memory grows with larger pages</a:t>
            </a:r>
          </a:p>
          <a:p>
            <a:pPr lvl="1">
              <a:lnSpc>
                <a:spcPct val="90000"/>
              </a:lnSpc>
            </a:pPr>
            <a:r>
              <a:rPr lang="en-US" sz="2844" b="1" dirty="0"/>
              <a:t>Tension?</a:t>
            </a:r>
          </a:p>
          <a:p>
            <a:pPr>
              <a:lnSpc>
                <a:spcPct val="90000"/>
              </a:lnSpc>
              <a:buNone/>
            </a:pPr>
            <a:r>
              <a:rPr lang="en-US" sz="3413" dirty="0"/>
              <a:t>Additional memory reference to page table --&gt; Very inefficient</a:t>
            </a:r>
          </a:p>
          <a:p>
            <a:pPr lvl="1">
              <a:lnSpc>
                <a:spcPct val="90000"/>
              </a:lnSpc>
            </a:pPr>
            <a:r>
              <a:rPr lang="en-US" sz="2844" dirty="0"/>
              <a:t>Page table must be stored in memory</a:t>
            </a:r>
          </a:p>
          <a:p>
            <a:pPr lvl="1">
              <a:lnSpc>
                <a:spcPct val="90000"/>
              </a:lnSpc>
            </a:pPr>
            <a:r>
              <a:rPr lang="en-US" sz="2844" dirty="0"/>
              <a:t>MMU stores only base address of page table</a:t>
            </a:r>
          </a:p>
          <a:p>
            <a:pPr lvl="1">
              <a:lnSpc>
                <a:spcPct val="90000"/>
              </a:lnSpc>
            </a:pPr>
            <a:r>
              <a:rPr lang="en-US" sz="2844" dirty="0"/>
              <a:t>Solution: Add </a:t>
            </a:r>
            <a:r>
              <a:rPr lang="en-US" sz="2844" dirty="0" err="1"/>
              <a:t>TLBs</a:t>
            </a:r>
            <a:r>
              <a:rPr lang="en-US" sz="2844" dirty="0"/>
              <a:t> (future lecture)</a:t>
            </a:r>
          </a:p>
          <a:p>
            <a:pPr>
              <a:lnSpc>
                <a:spcPct val="90000"/>
              </a:lnSpc>
              <a:buNone/>
            </a:pPr>
            <a:r>
              <a:rPr lang="en-US" sz="3413" dirty="0"/>
              <a:t>Storage for page tables may be substantial</a:t>
            </a:r>
          </a:p>
          <a:p>
            <a:pPr lvl="1">
              <a:lnSpc>
                <a:spcPct val="90000"/>
              </a:lnSpc>
            </a:pPr>
            <a:r>
              <a:rPr lang="en-US" sz="2844" dirty="0"/>
              <a:t>Simple page table: Requires PTE for all pages in address space</a:t>
            </a:r>
          </a:p>
          <a:p>
            <a:pPr lvl="2">
              <a:lnSpc>
                <a:spcPct val="90000"/>
              </a:lnSpc>
            </a:pPr>
            <a:r>
              <a:rPr lang="en-US" sz="2560" dirty="0"/>
              <a:t>Entry needed even if page not allocated</a:t>
            </a:r>
          </a:p>
          <a:p>
            <a:pPr lvl="1">
              <a:lnSpc>
                <a:spcPct val="90000"/>
              </a:lnSpc>
            </a:pPr>
            <a:r>
              <a:rPr lang="en-US" sz="2844" dirty="0"/>
              <a:t>Problematic with dynamic stack and heap within address space</a:t>
            </a:r>
          </a:p>
          <a:p>
            <a:pPr lvl="1">
              <a:lnSpc>
                <a:spcPct val="90000"/>
              </a:lnSpc>
            </a:pPr>
            <a:r>
              <a:rPr lang="en-US" sz="2844" dirty="0"/>
              <a:t>Page tables must be allocated contiguously in memory</a:t>
            </a:r>
          </a:p>
          <a:p>
            <a:pPr lvl="1">
              <a:lnSpc>
                <a:spcPct val="90000"/>
              </a:lnSpc>
            </a:pPr>
            <a:r>
              <a:rPr lang="en-US" sz="2844" dirty="0"/>
              <a:t>Solution: Combine paging and segmentation (future lecture)</a:t>
            </a:r>
          </a:p>
          <a:p>
            <a:pPr lvl="1">
              <a:lnSpc>
                <a:spcPct val="90000"/>
              </a:lnSpc>
            </a:pPr>
            <a:endParaRPr lang="en-US" sz="2844" dirty="0"/>
          </a:p>
        </p:txBody>
      </p:sp>
      <p:grpSp>
        <p:nvGrpSpPr>
          <p:cNvPr id="2" name="Group 1"/>
          <p:cNvGrpSpPr/>
          <p:nvPr/>
        </p:nvGrpSpPr>
        <p:grpSpPr>
          <a:xfrm>
            <a:off x="10444438" y="5183074"/>
            <a:ext cx="2581484" cy="4002689"/>
            <a:chOff x="6734530" y="3142403"/>
            <a:chExt cx="2552001" cy="3290888"/>
          </a:xfrm>
        </p:grpSpPr>
        <p:sp>
          <p:nvSpPr>
            <p:cNvPr id="4" name="Rectangle 12"/>
            <p:cNvSpPr>
              <a:spLocks noChangeArrowheads="1"/>
            </p:cNvSpPr>
            <p:nvPr/>
          </p:nvSpPr>
          <p:spPr bwMode="auto">
            <a:xfrm>
              <a:off x="7090896" y="3142403"/>
              <a:ext cx="182620" cy="7237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sz="5120">
                <a:latin typeface="Marker Felt" charset="0"/>
              </a:endParaRPr>
            </a:p>
          </p:txBody>
        </p:sp>
        <p:sp>
          <p:nvSpPr>
            <p:cNvPr id="5" name="Rectangle 207"/>
            <p:cNvSpPr>
              <a:spLocks noChangeArrowheads="1"/>
            </p:cNvSpPr>
            <p:nvPr/>
          </p:nvSpPr>
          <p:spPr bwMode="auto">
            <a:xfrm>
              <a:off x="6734530" y="3461491"/>
              <a:ext cx="2209800" cy="2971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120"/>
            </a:p>
          </p:txBody>
        </p:sp>
        <p:sp>
          <p:nvSpPr>
            <p:cNvPr id="6" name="Rectangle 208"/>
            <p:cNvSpPr>
              <a:spLocks noChangeArrowheads="1"/>
            </p:cNvSpPr>
            <p:nvPr/>
          </p:nvSpPr>
          <p:spPr bwMode="auto">
            <a:xfrm>
              <a:off x="6734530" y="5633191"/>
              <a:ext cx="2209800" cy="762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5120" dirty="0">
                  <a:solidFill>
                    <a:schemeClr val="bg2"/>
                  </a:solidFill>
                </a:rPr>
                <a:t>Stack</a:t>
              </a:r>
            </a:p>
          </p:txBody>
        </p:sp>
        <p:sp>
          <p:nvSpPr>
            <p:cNvPr id="7" name="Rectangle 209"/>
            <p:cNvSpPr>
              <a:spLocks noChangeArrowheads="1"/>
            </p:cNvSpPr>
            <p:nvPr/>
          </p:nvSpPr>
          <p:spPr bwMode="auto">
            <a:xfrm>
              <a:off x="6734530" y="3498468"/>
              <a:ext cx="2209800" cy="5334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5120" dirty="0">
                  <a:solidFill>
                    <a:schemeClr val="bg1"/>
                  </a:solidFill>
                </a:rPr>
                <a:t>Code</a:t>
              </a:r>
            </a:p>
          </p:txBody>
        </p:sp>
        <p:sp>
          <p:nvSpPr>
            <p:cNvPr id="8" name="Rectangle 210"/>
            <p:cNvSpPr>
              <a:spLocks noChangeArrowheads="1"/>
            </p:cNvSpPr>
            <p:nvPr/>
          </p:nvSpPr>
          <p:spPr bwMode="auto">
            <a:xfrm>
              <a:off x="6734530" y="4056802"/>
              <a:ext cx="2209800" cy="63892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5120"/>
                <a:t>Heap</a:t>
              </a:r>
            </a:p>
          </p:txBody>
        </p:sp>
        <p:sp>
          <p:nvSpPr>
            <p:cNvPr id="9" name="Line 211"/>
            <p:cNvSpPr>
              <a:spLocks noChangeShapeType="1"/>
            </p:cNvSpPr>
            <p:nvPr/>
          </p:nvSpPr>
          <p:spPr bwMode="auto">
            <a:xfrm>
              <a:off x="7821500" y="4694229"/>
              <a:ext cx="0" cy="30480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120"/>
            </a:p>
          </p:txBody>
        </p:sp>
        <p:sp>
          <p:nvSpPr>
            <p:cNvPr id="10" name="Line 212"/>
            <p:cNvSpPr>
              <a:spLocks noChangeShapeType="1"/>
            </p:cNvSpPr>
            <p:nvPr/>
          </p:nvSpPr>
          <p:spPr bwMode="auto">
            <a:xfrm>
              <a:off x="7830465" y="5285528"/>
              <a:ext cx="0" cy="30480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12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103911" y="3335145"/>
              <a:ext cx="182620" cy="7237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512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2289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Disadvantages of Paging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>
          <a:xfrm>
            <a:off x="428599" y="2600961"/>
            <a:ext cx="12318247" cy="611180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Additional memory reference to look up in page table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Very inefficient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Page table must be stored in memory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MMU stores only base address of page table</a:t>
            </a:r>
          </a:p>
          <a:p>
            <a:pPr lvl="1">
              <a:lnSpc>
                <a:spcPct val="90000"/>
              </a:lnSpc>
            </a:pPr>
            <a:r>
              <a:rPr lang="en-US" sz="2800" b="1" dirty="0"/>
              <a:t>Avoid extra memory reference for lookup with TLBs (previous lecture)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Storage for page tables may be substantial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Simple page table: Requires PTE for all pages in address space</a:t>
            </a:r>
          </a:p>
          <a:p>
            <a:pPr lvl="2">
              <a:lnSpc>
                <a:spcPct val="90000"/>
              </a:lnSpc>
            </a:pPr>
            <a:r>
              <a:rPr lang="en-US" sz="2600" dirty="0"/>
              <a:t>Entry needed even if page not allocated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Problematic with dynamic stack and heap within address space (today)</a:t>
            </a:r>
          </a:p>
          <a:p>
            <a:pPr lvl="1"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QUIZ: How big are page Tables?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237" y="2600961"/>
            <a:ext cx="12556358" cy="611180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PTE’s are </a:t>
            </a:r>
            <a:r>
              <a:rPr lang="en-US" sz="2400" b="1" dirty="0"/>
              <a:t>2 bytes</a:t>
            </a:r>
            <a:r>
              <a:rPr lang="en-US" sz="2400" dirty="0"/>
              <a:t>, and </a:t>
            </a:r>
            <a:r>
              <a:rPr lang="en-US" sz="2400" b="1" dirty="0"/>
              <a:t>32 </a:t>
            </a:r>
            <a:r>
              <a:rPr lang="en-US" sz="2400" dirty="0"/>
              <a:t>possible virtual page numbers</a:t>
            </a:r>
            <a:br>
              <a:rPr lang="en-US" sz="2400" dirty="0"/>
            </a:b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PTE’s are </a:t>
            </a:r>
            <a:r>
              <a:rPr lang="en-US" sz="2400" b="1" dirty="0"/>
              <a:t>2 bytes</a:t>
            </a:r>
            <a:r>
              <a:rPr lang="en-US" sz="2400" dirty="0"/>
              <a:t>, virtual </a:t>
            </a:r>
            <a:r>
              <a:rPr lang="en-US" sz="2400" dirty="0" err="1"/>
              <a:t>addrs</a:t>
            </a:r>
            <a:r>
              <a:rPr lang="en-US" sz="2400" dirty="0"/>
              <a:t> are </a:t>
            </a:r>
            <a:r>
              <a:rPr lang="en-US" sz="2400" b="1" dirty="0"/>
              <a:t>24 bits</a:t>
            </a:r>
            <a:r>
              <a:rPr lang="en-US" sz="2400" dirty="0"/>
              <a:t>, pages are </a:t>
            </a:r>
            <a:r>
              <a:rPr lang="en-US" sz="2400" b="1" dirty="0"/>
              <a:t>16 bytes</a:t>
            </a:r>
            <a:br>
              <a:rPr lang="en-US" sz="2400" b="1" dirty="0"/>
            </a:b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PTE’s are </a:t>
            </a:r>
            <a:r>
              <a:rPr lang="en-US" sz="2400" b="1" dirty="0"/>
              <a:t>4 bytes</a:t>
            </a:r>
            <a:r>
              <a:rPr lang="en-US" sz="2400" dirty="0"/>
              <a:t>, virtual </a:t>
            </a:r>
            <a:r>
              <a:rPr lang="en-US" sz="2400" dirty="0" err="1"/>
              <a:t>addrs</a:t>
            </a:r>
            <a:r>
              <a:rPr lang="en-US" sz="2400" dirty="0"/>
              <a:t> are </a:t>
            </a:r>
            <a:r>
              <a:rPr lang="en-US" sz="2400" b="1" dirty="0"/>
              <a:t>32 bits</a:t>
            </a:r>
            <a:r>
              <a:rPr lang="en-US" sz="2400" dirty="0"/>
              <a:t>, and pages are </a:t>
            </a:r>
            <a:r>
              <a:rPr lang="en-US" sz="2400" b="1" dirty="0"/>
              <a:t>4 KB</a:t>
            </a:r>
            <a:br>
              <a:rPr lang="en-US" sz="2400" b="1" dirty="0"/>
            </a:br>
            <a:endParaRPr lang="en-US" sz="2400" b="1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PTE’s</a:t>
            </a:r>
            <a:r>
              <a:rPr lang="en-US" sz="2400" dirty="0"/>
              <a:t> are </a:t>
            </a:r>
            <a:r>
              <a:rPr lang="en-US" sz="2400" b="1" dirty="0"/>
              <a:t>4 bytes</a:t>
            </a:r>
            <a:r>
              <a:rPr lang="en-US" sz="2400" dirty="0"/>
              <a:t>, virtual </a:t>
            </a:r>
            <a:r>
              <a:rPr lang="en-US" sz="2400" dirty="0" err="1"/>
              <a:t>addrs</a:t>
            </a:r>
            <a:r>
              <a:rPr lang="en-US" sz="2400" dirty="0"/>
              <a:t> are </a:t>
            </a:r>
            <a:r>
              <a:rPr lang="en-US" sz="2400" b="1" dirty="0"/>
              <a:t>64 bits</a:t>
            </a:r>
            <a:r>
              <a:rPr lang="en-US" sz="2400" dirty="0"/>
              <a:t>, and pages are </a:t>
            </a:r>
            <a:r>
              <a:rPr lang="en-US" sz="2400" b="1" dirty="0"/>
              <a:t>4 KB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How big is each page table?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00221" y="3120334"/>
            <a:ext cx="3171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ill Sans MT" panose="020B0502020104020203" pitchFamily="34" charset="77"/>
              </a:rPr>
              <a:t>32  * 2 bytes = 64 bytes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0221" y="4156014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ill Sans MT" panose="020B0502020104020203" pitchFamily="34" charset="77"/>
              </a:rPr>
              <a:t>2 bytes * 2^(24 – </a:t>
            </a:r>
            <a:r>
              <a:rPr lang="en-US" sz="2400" dirty="0" err="1">
                <a:solidFill>
                  <a:schemeClr val="bg1"/>
                </a:solidFill>
                <a:latin typeface="Gill Sans MT" panose="020B0502020104020203" pitchFamily="34" charset="77"/>
              </a:rPr>
              <a:t>lg</a:t>
            </a:r>
            <a:r>
              <a:rPr lang="en-US" sz="2400" dirty="0">
                <a:solidFill>
                  <a:schemeClr val="bg1"/>
                </a:solidFill>
                <a:latin typeface="Gill Sans MT" panose="020B0502020104020203" pitchFamily="34" charset="77"/>
              </a:rPr>
              <a:t> 16) = 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77"/>
              </a:rPr>
              <a:t>2^21 bytes </a:t>
            </a:r>
            <a:r>
              <a:rPr lang="en-US" sz="2400" dirty="0">
                <a:solidFill>
                  <a:schemeClr val="bg1"/>
                </a:solidFill>
                <a:latin typeface="Gill Sans MT" panose="020B0502020104020203" pitchFamily="34" charset="77"/>
              </a:rPr>
              <a:t>(2 MB)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76176" y="5151224"/>
            <a:ext cx="5969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ill Sans MT" panose="020B0502020104020203" pitchFamily="34" charset="77"/>
              </a:rPr>
              <a:t>4 bytes * 2^(32 – </a:t>
            </a:r>
            <a:r>
              <a:rPr lang="en-US" sz="2400" dirty="0" err="1">
                <a:solidFill>
                  <a:schemeClr val="bg1"/>
                </a:solidFill>
                <a:latin typeface="Gill Sans MT" panose="020B0502020104020203" pitchFamily="34" charset="77"/>
              </a:rPr>
              <a:t>lg</a:t>
            </a:r>
            <a:r>
              <a:rPr lang="en-US" sz="2400" dirty="0">
                <a:solidFill>
                  <a:schemeClr val="bg1"/>
                </a:solidFill>
                <a:latin typeface="Gill Sans MT" panose="020B0502020104020203" pitchFamily="34" charset="77"/>
              </a:rPr>
              <a:t> 4K) = 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77"/>
              </a:rPr>
              <a:t>2^22 bytes </a:t>
            </a:r>
            <a:r>
              <a:rPr lang="en-US" sz="2400" dirty="0">
                <a:solidFill>
                  <a:schemeClr val="bg1"/>
                </a:solidFill>
                <a:latin typeface="Gill Sans MT" panose="020B0502020104020203" pitchFamily="34" charset="77"/>
              </a:rPr>
              <a:t>(2 MB)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44254" y="6931995"/>
            <a:ext cx="5033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ill Sans MT" panose="020B0502020104020203" pitchFamily="34" charset="77"/>
              </a:rPr>
              <a:t>4 bytes * 2^(64 – </a:t>
            </a:r>
            <a:r>
              <a:rPr lang="en-US" sz="2400" dirty="0" err="1">
                <a:solidFill>
                  <a:schemeClr val="bg1"/>
                </a:solidFill>
                <a:latin typeface="Gill Sans MT" panose="020B0502020104020203" pitchFamily="34" charset="77"/>
              </a:rPr>
              <a:t>lg</a:t>
            </a:r>
            <a:r>
              <a:rPr lang="en-US" sz="2400" dirty="0">
                <a:solidFill>
                  <a:schemeClr val="bg1"/>
                </a:solidFill>
                <a:latin typeface="Gill Sans MT" panose="020B0502020104020203" pitchFamily="34" charset="77"/>
              </a:rPr>
              <a:t> 4K) = 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77"/>
              </a:rPr>
              <a:t>2^54 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3523424" y="2948226"/>
            <a:ext cx="1328516" cy="207533"/>
          </a:xfrm>
          <a:prstGeom prst="rect">
            <a:avLst/>
          </a:prstGeom>
          <a:solidFill>
            <a:srgbClr val="E8A433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3523424" y="3166948"/>
            <a:ext cx="1328516" cy="207533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523424" y="3385670"/>
            <a:ext cx="1328516" cy="207534"/>
          </a:xfrm>
          <a:prstGeom prst="rect">
            <a:avLst/>
          </a:prstGeom>
          <a:solidFill>
            <a:srgbClr val="E8A433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3523424" y="3604393"/>
            <a:ext cx="1328516" cy="207533"/>
          </a:xfrm>
          <a:prstGeom prst="rect">
            <a:avLst/>
          </a:prstGeom>
          <a:solidFill>
            <a:srgbClr val="E8A433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E8A433"/>
                </a:solidFill>
              </a:defRPr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3523424" y="3823115"/>
            <a:ext cx="1328516" cy="207533"/>
          </a:xfrm>
          <a:prstGeom prst="rect">
            <a:avLst/>
          </a:prstGeom>
          <a:solidFill>
            <a:srgbClr val="E8A433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E8A433"/>
                </a:solidFill>
              </a:defRPr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3523424" y="4041837"/>
            <a:ext cx="1328516" cy="207533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3523424" y="4260559"/>
            <a:ext cx="1328516" cy="207533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3523424" y="4479281"/>
            <a:ext cx="1328516" cy="207534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3523424" y="4698004"/>
            <a:ext cx="1328516" cy="207533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3523424" y="4916726"/>
            <a:ext cx="1328516" cy="207533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3523424" y="5107226"/>
            <a:ext cx="1328516" cy="207533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3523424" y="5325948"/>
            <a:ext cx="1328516" cy="207534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3523424" y="5544670"/>
            <a:ext cx="1328516" cy="207533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3523424" y="5763393"/>
            <a:ext cx="1328516" cy="207533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3523424" y="5982115"/>
            <a:ext cx="1328516" cy="207533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3523424" y="6200837"/>
            <a:ext cx="1328516" cy="207533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3523424" y="6419559"/>
            <a:ext cx="1328516" cy="207534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3523424" y="6638281"/>
            <a:ext cx="1328516" cy="207534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3523424" y="6857004"/>
            <a:ext cx="1328516" cy="207533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3523424" y="7075726"/>
            <a:ext cx="1328516" cy="207533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3523424" y="7294448"/>
            <a:ext cx="1328516" cy="207533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3523424" y="7513170"/>
            <a:ext cx="1328516" cy="207533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3523424" y="7731892"/>
            <a:ext cx="1328516" cy="207533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3523424" y="7950614"/>
            <a:ext cx="1328516" cy="207534"/>
          </a:xfrm>
          <a:prstGeom prst="rect">
            <a:avLst/>
          </a:prstGeom>
          <a:solidFill>
            <a:srgbClr val="E8A433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3523424" y="8169336"/>
            <a:ext cx="1328516" cy="207534"/>
          </a:xfrm>
          <a:prstGeom prst="rect">
            <a:avLst/>
          </a:prstGeom>
          <a:solidFill>
            <a:srgbClr val="E8A433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3523424" y="8388059"/>
            <a:ext cx="1328516" cy="207533"/>
          </a:xfrm>
          <a:prstGeom prst="rect">
            <a:avLst/>
          </a:prstGeom>
          <a:solidFill>
            <a:srgbClr val="E8A433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3523424" y="8606781"/>
            <a:ext cx="1328516" cy="207534"/>
          </a:xfrm>
          <a:prstGeom prst="rect">
            <a:avLst/>
          </a:prstGeom>
          <a:solidFill>
            <a:srgbClr val="E8A433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8527224" y="2934115"/>
            <a:ext cx="1328516" cy="207533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8527224" y="3152837"/>
            <a:ext cx="1328516" cy="207533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8527224" y="3371559"/>
            <a:ext cx="1328516" cy="207534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8527224" y="3590282"/>
            <a:ext cx="1328516" cy="207533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8527224" y="3809004"/>
            <a:ext cx="1328516" cy="207533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8527224" y="4027726"/>
            <a:ext cx="1328516" cy="207533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8527224" y="4246448"/>
            <a:ext cx="1328516" cy="207534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8527224" y="4465170"/>
            <a:ext cx="1328516" cy="207534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8527224" y="4683893"/>
            <a:ext cx="1328516" cy="207533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8527224" y="4902615"/>
            <a:ext cx="1328516" cy="207533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8527224" y="5093115"/>
            <a:ext cx="1328516" cy="207533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8527224" y="5311837"/>
            <a:ext cx="1328516" cy="207533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8527224" y="5530559"/>
            <a:ext cx="1328516" cy="207534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8527224" y="5749282"/>
            <a:ext cx="1328516" cy="207533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8527224" y="5968004"/>
            <a:ext cx="1328516" cy="207533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8527224" y="6186726"/>
            <a:ext cx="1328516" cy="207533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8527224" y="6405448"/>
            <a:ext cx="1328516" cy="207534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8527224" y="6624170"/>
            <a:ext cx="1328516" cy="207533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8527224" y="6842893"/>
            <a:ext cx="1328516" cy="207533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8527224" y="7061615"/>
            <a:ext cx="1328516" cy="207533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8527224" y="7280337"/>
            <a:ext cx="1328516" cy="207533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8527224" y="7499059"/>
            <a:ext cx="1328516" cy="207534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8527224" y="7717781"/>
            <a:ext cx="1328516" cy="207534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8527224" y="7936504"/>
            <a:ext cx="1328516" cy="207533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8527224" y="8155226"/>
            <a:ext cx="1328516" cy="207533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8527224" y="8373948"/>
            <a:ext cx="1328516" cy="207533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8527224" y="8592671"/>
            <a:ext cx="1328516" cy="207533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2629262" y="2785253"/>
            <a:ext cx="815928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194" name="Shape 194"/>
          <p:cNvSpPr/>
          <p:nvPr/>
        </p:nvSpPr>
        <p:spPr>
          <a:xfrm>
            <a:off x="2611628" y="3201531"/>
            <a:ext cx="833562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195" name="Shape 195"/>
          <p:cNvSpPr/>
          <p:nvPr/>
        </p:nvSpPr>
        <p:spPr>
          <a:xfrm>
            <a:off x="2576362" y="8285714"/>
            <a:ext cx="868828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96" name="Shape 196"/>
          <p:cNvSpPr/>
          <p:nvPr/>
        </p:nvSpPr>
        <p:spPr>
          <a:xfrm>
            <a:off x="3389387" y="2381725"/>
            <a:ext cx="1596591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Virt Mem</a:t>
            </a:r>
          </a:p>
        </p:txBody>
      </p:sp>
      <p:sp>
        <p:nvSpPr>
          <p:cNvPr id="197" name="Shape 197"/>
          <p:cNvSpPr/>
          <p:nvPr/>
        </p:nvSpPr>
        <p:spPr>
          <a:xfrm>
            <a:off x="8304539" y="2367653"/>
            <a:ext cx="177388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Phys Mem</a:t>
            </a:r>
          </a:p>
        </p:txBody>
      </p:sp>
      <p:sp>
        <p:nvSpPr>
          <p:cNvPr id="198" name="Shape 198"/>
          <p:cNvSpPr/>
          <p:nvPr/>
        </p:nvSpPr>
        <p:spPr>
          <a:xfrm>
            <a:off x="4853458" y="3084774"/>
            <a:ext cx="3652283" cy="1240009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99" name="Shape 199"/>
          <p:cNvSpPr/>
          <p:nvPr/>
        </p:nvSpPr>
        <p:spPr>
          <a:xfrm flipV="1">
            <a:off x="4853458" y="3080696"/>
            <a:ext cx="3649726" cy="385079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4853458" y="3719774"/>
            <a:ext cx="3640069" cy="3020415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01" name="Shape 201"/>
          <p:cNvSpPr/>
          <p:nvPr/>
        </p:nvSpPr>
        <p:spPr>
          <a:xfrm flipV="1">
            <a:off x="4853458" y="3726091"/>
            <a:ext cx="3648820" cy="196884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02" name="Shape 202"/>
          <p:cNvSpPr/>
          <p:nvPr/>
        </p:nvSpPr>
        <p:spPr>
          <a:xfrm flipV="1">
            <a:off x="4853458" y="7589305"/>
            <a:ext cx="3649547" cy="417562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03" name="Shape 203"/>
          <p:cNvSpPr/>
          <p:nvPr/>
        </p:nvSpPr>
        <p:spPr>
          <a:xfrm flipV="1">
            <a:off x="4853458" y="3437497"/>
            <a:ext cx="3658275" cy="4823370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4853458" y="8464066"/>
            <a:ext cx="3648945" cy="234995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05" name="Shape 205"/>
          <p:cNvSpPr/>
          <p:nvPr/>
        </p:nvSpPr>
        <p:spPr>
          <a:xfrm flipV="1">
            <a:off x="4853458" y="5656827"/>
            <a:ext cx="3656214" cy="3023140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1428366" y="5543098"/>
            <a:ext cx="146835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Waste!</a:t>
            </a:r>
          </a:p>
        </p:txBody>
      </p:sp>
      <p:sp>
        <p:nvSpPr>
          <p:cNvPr id="207" name="Shape 207"/>
          <p:cNvSpPr/>
          <p:nvPr/>
        </p:nvSpPr>
        <p:spPr>
          <a:xfrm flipV="1">
            <a:off x="3118364" y="4022131"/>
            <a:ext cx="1" cy="3923776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08" name="Shape 208"/>
          <p:cNvSpPr/>
          <p:nvPr/>
        </p:nvSpPr>
        <p:spPr>
          <a:xfrm flipH="1">
            <a:off x="3118364" y="4022131"/>
            <a:ext cx="172900" cy="15194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09" name="Shape 209"/>
          <p:cNvSpPr/>
          <p:nvPr/>
        </p:nvSpPr>
        <p:spPr>
          <a:xfrm flipH="1" flipV="1">
            <a:off x="3118364" y="7959131"/>
            <a:ext cx="172900" cy="15194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73" name="Title 7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Page Tables so Large?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  <p:bldP spid="20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xfrm>
            <a:off x="209550" y="89249"/>
            <a:ext cx="12496800" cy="1824949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Many invalid PT</a:t>
            </a:r>
            <a:r>
              <a:rPr lang="en-US" sz="6480">
                <a:solidFill>
                  <a:srgbClr val="FFFFFF"/>
                </a:solidFill>
              </a:rPr>
              <a:t> </a:t>
            </a:r>
            <a:r>
              <a:rPr sz="6480">
                <a:solidFill>
                  <a:srgbClr val="FFFFFF"/>
                </a:solidFill>
              </a:rPr>
              <a:t>entries</a:t>
            </a:r>
          </a:p>
        </p:txBody>
      </p:sp>
      <p:sp>
        <p:nvSpPr>
          <p:cNvPr id="212" name="Shape 212"/>
          <p:cNvSpPr/>
          <p:nvPr/>
        </p:nvSpPr>
        <p:spPr>
          <a:xfrm>
            <a:off x="4916340" y="3306124"/>
            <a:ext cx="567163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333333"/>
                </a:solidFill>
              </a:rPr>
              <a:t>PFN	valid	prot	</a:t>
            </a:r>
          </a:p>
        </p:txBody>
      </p:sp>
      <p:sp>
        <p:nvSpPr>
          <p:cNvPr id="213" name="Shape 213"/>
          <p:cNvSpPr/>
          <p:nvPr/>
        </p:nvSpPr>
        <p:spPr>
          <a:xfrm>
            <a:off x="4954440" y="3687124"/>
            <a:ext cx="314670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chemeClr val="bg2"/>
                </a:solidFill>
              </a:rPr>
              <a:t>10		1		r-x	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4954440" y="3992982"/>
            <a:ext cx="314670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chemeClr val="bg2"/>
                </a:solidFill>
              </a:rPr>
              <a:t>-		0		-	</a:t>
            </a:r>
          </a:p>
        </p:txBody>
      </p:sp>
      <p:sp>
        <p:nvSpPr>
          <p:cNvPr id="215" name="Shape 215"/>
          <p:cNvSpPr/>
          <p:nvPr/>
        </p:nvSpPr>
        <p:spPr>
          <a:xfrm>
            <a:off x="4954440" y="4298841"/>
            <a:ext cx="314670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chemeClr val="bg2"/>
                </a:solidFill>
              </a:rPr>
              <a:t>23		1		rw-	</a:t>
            </a:r>
          </a:p>
        </p:txBody>
      </p:sp>
      <p:sp>
        <p:nvSpPr>
          <p:cNvPr id="216" name="Shape 216"/>
          <p:cNvSpPr/>
          <p:nvPr/>
        </p:nvSpPr>
        <p:spPr>
          <a:xfrm>
            <a:off x="4954440" y="4604699"/>
            <a:ext cx="314670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chemeClr val="bg2"/>
                </a:solidFill>
              </a:rPr>
              <a:t>-		0		-	</a:t>
            </a:r>
          </a:p>
        </p:txBody>
      </p:sp>
      <p:sp>
        <p:nvSpPr>
          <p:cNvPr id="217" name="Shape 217"/>
          <p:cNvSpPr/>
          <p:nvPr/>
        </p:nvSpPr>
        <p:spPr>
          <a:xfrm>
            <a:off x="4954440" y="4910557"/>
            <a:ext cx="314670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chemeClr val="bg2"/>
                </a:solidFill>
              </a:rPr>
              <a:t>-		0		-	</a:t>
            </a:r>
          </a:p>
        </p:txBody>
      </p:sp>
      <p:sp>
        <p:nvSpPr>
          <p:cNvPr id="218" name="Shape 218"/>
          <p:cNvSpPr/>
          <p:nvPr/>
        </p:nvSpPr>
        <p:spPr>
          <a:xfrm>
            <a:off x="4954440" y="5216416"/>
            <a:ext cx="314670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chemeClr val="bg2"/>
                </a:solidFill>
              </a:rPr>
              <a:t>-		0		-	</a:t>
            </a:r>
          </a:p>
        </p:txBody>
      </p:sp>
      <p:sp>
        <p:nvSpPr>
          <p:cNvPr id="219" name="Shape 219"/>
          <p:cNvSpPr/>
          <p:nvPr/>
        </p:nvSpPr>
        <p:spPr>
          <a:xfrm>
            <a:off x="4954440" y="5522274"/>
            <a:ext cx="314670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chemeClr val="bg2"/>
                </a:solidFill>
              </a:rPr>
              <a:t>-		0		-	</a:t>
            </a:r>
          </a:p>
        </p:txBody>
      </p:sp>
      <p:sp>
        <p:nvSpPr>
          <p:cNvPr id="220" name="Shape 220"/>
          <p:cNvSpPr/>
          <p:nvPr/>
        </p:nvSpPr>
        <p:spPr>
          <a:xfrm>
            <a:off x="4954440" y="6209132"/>
            <a:ext cx="314670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chemeClr val="bg2"/>
                </a:solidFill>
              </a:rPr>
              <a:t>-		0		-	</a:t>
            </a:r>
          </a:p>
        </p:txBody>
      </p:sp>
      <p:sp>
        <p:nvSpPr>
          <p:cNvPr id="221" name="Shape 221"/>
          <p:cNvSpPr/>
          <p:nvPr/>
        </p:nvSpPr>
        <p:spPr>
          <a:xfrm>
            <a:off x="4954440" y="6514991"/>
            <a:ext cx="314670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chemeClr val="bg2"/>
                </a:solidFill>
              </a:rPr>
              <a:t>-		0		-	</a:t>
            </a:r>
          </a:p>
        </p:txBody>
      </p:sp>
      <p:sp>
        <p:nvSpPr>
          <p:cNvPr id="222" name="Shape 222"/>
          <p:cNvSpPr/>
          <p:nvPr/>
        </p:nvSpPr>
        <p:spPr>
          <a:xfrm>
            <a:off x="4954440" y="6820849"/>
            <a:ext cx="314670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chemeClr val="bg2"/>
                </a:solidFill>
              </a:rPr>
              <a:t>-		0		-	</a:t>
            </a:r>
          </a:p>
        </p:txBody>
      </p:sp>
      <p:sp>
        <p:nvSpPr>
          <p:cNvPr id="223" name="Shape 223"/>
          <p:cNvSpPr/>
          <p:nvPr/>
        </p:nvSpPr>
        <p:spPr>
          <a:xfrm>
            <a:off x="4954440" y="7126707"/>
            <a:ext cx="314670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chemeClr val="bg2"/>
                </a:solidFill>
              </a:rPr>
              <a:t>-		0		-	</a:t>
            </a:r>
          </a:p>
        </p:txBody>
      </p:sp>
      <p:sp>
        <p:nvSpPr>
          <p:cNvPr id="224" name="Shape 224"/>
          <p:cNvSpPr/>
          <p:nvPr/>
        </p:nvSpPr>
        <p:spPr>
          <a:xfrm>
            <a:off x="4954440" y="7432566"/>
            <a:ext cx="314670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chemeClr val="bg2"/>
                </a:solidFill>
              </a:rPr>
              <a:t>28		1		rw-	</a:t>
            </a:r>
          </a:p>
        </p:txBody>
      </p:sp>
      <p:sp>
        <p:nvSpPr>
          <p:cNvPr id="225" name="Shape 225"/>
          <p:cNvSpPr/>
          <p:nvPr/>
        </p:nvSpPr>
        <p:spPr>
          <a:xfrm>
            <a:off x="4954440" y="7738424"/>
            <a:ext cx="314670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chemeClr val="bg2"/>
                </a:solidFill>
              </a:rPr>
              <a:t>4		1		rw-	</a:t>
            </a:r>
          </a:p>
        </p:txBody>
      </p:sp>
      <p:sp>
        <p:nvSpPr>
          <p:cNvPr id="226" name="Shape 226"/>
          <p:cNvSpPr/>
          <p:nvPr/>
        </p:nvSpPr>
        <p:spPr>
          <a:xfrm>
            <a:off x="4739231" y="5868887"/>
            <a:ext cx="31467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 i="1">
                <a:solidFill>
                  <a:srgbClr val="A6AAA8"/>
                </a:solidFill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2000" i="1">
                <a:solidFill>
                  <a:schemeClr val="bg2"/>
                </a:solidFill>
              </a:rPr>
              <a:t>…many more invalid…</a:t>
            </a:r>
          </a:p>
        </p:txBody>
      </p:sp>
      <p:sp>
        <p:nvSpPr>
          <p:cNvPr id="227" name="Shape 227"/>
          <p:cNvSpPr/>
          <p:nvPr/>
        </p:nvSpPr>
        <p:spPr>
          <a:xfrm>
            <a:off x="4764622" y="3765986"/>
            <a:ext cx="3299119" cy="1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0" name="Shape 246"/>
          <p:cNvSpPr/>
          <p:nvPr/>
        </p:nvSpPr>
        <p:spPr>
          <a:xfrm>
            <a:off x="2092256" y="5661105"/>
            <a:ext cx="2154436" cy="96436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</a:rPr>
              <a:t>how to avoid</a:t>
            </a:r>
            <a:br>
              <a:rPr sz="2800" dirty="0">
                <a:solidFill>
                  <a:srgbClr val="333333"/>
                </a:solidFill>
              </a:rPr>
            </a:br>
            <a:r>
              <a:rPr sz="2800" dirty="0">
                <a:solidFill>
                  <a:srgbClr val="333333"/>
                </a:solidFill>
              </a:rPr>
              <a:t>storing these?</a:t>
            </a:r>
          </a:p>
        </p:txBody>
      </p:sp>
      <p:sp>
        <p:nvSpPr>
          <p:cNvPr id="21" name="Shape 247"/>
          <p:cNvSpPr/>
          <p:nvPr/>
        </p:nvSpPr>
        <p:spPr>
          <a:xfrm flipV="1">
            <a:off x="4357049" y="4910557"/>
            <a:ext cx="1" cy="2465463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rgbClr val="333333"/>
              </a:solidFill>
            </a:endParaRPr>
          </a:p>
        </p:txBody>
      </p:sp>
      <p:sp>
        <p:nvSpPr>
          <p:cNvPr id="22" name="Shape 248"/>
          <p:cNvSpPr/>
          <p:nvPr/>
        </p:nvSpPr>
        <p:spPr>
          <a:xfrm flipH="1">
            <a:off x="4357049" y="4910557"/>
            <a:ext cx="172900" cy="15194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rgbClr val="333333"/>
              </a:solidFill>
            </a:endParaRPr>
          </a:p>
        </p:txBody>
      </p:sp>
      <p:sp>
        <p:nvSpPr>
          <p:cNvPr id="23" name="Shape 249"/>
          <p:cNvSpPr/>
          <p:nvPr/>
        </p:nvSpPr>
        <p:spPr>
          <a:xfrm flipH="1" flipV="1">
            <a:off x="4357049" y="7374357"/>
            <a:ext cx="172900" cy="15194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rgbClr val="33333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7114" y="2265720"/>
            <a:ext cx="5764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Format of linear page tables: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92100">
              <a:defRPr sz="4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000" dirty="0">
                <a:solidFill>
                  <a:srgbClr val="FFFFFF"/>
                </a:solidFill>
                <a:effectLst/>
              </a:rPr>
              <a:t>Avoid </a:t>
            </a:r>
            <a:br>
              <a:rPr lang="en-US" sz="6000" dirty="0">
                <a:solidFill>
                  <a:srgbClr val="FFFFFF"/>
                </a:solidFill>
                <a:effectLst/>
              </a:rPr>
            </a:br>
            <a:r>
              <a:rPr lang="en-US" sz="6000" dirty="0">
                <a:solidFill>
                  <a:srgbClr val="FFFFFF"/>
                </a:solidFill>
                <a:effectLst/>
              </a:rPr>
              <a:t>Simple linear Page Table</a:t>
            </a:r>
            <a:endParaRPr sz="6000" dirty="0">
              <a:solidFill>
                <a:srgbClr val="FFFFFF"/>
              </a:solidFill>
              <a:effectLst/>
            </a:endParaRPr>
          </a:p>
        </p:txBody>
      </p:sp>
      <p:sp>
        <p:nvSpPr>
          <p:cNvPr id="69" name="Shape 69"/>
          <p:cNvSpPr>
            <a:spLocks noGrp="1"/>
          </p:cNvSpPr>
          <p:nvPr>
            <p:ph type="body" idx="4294967295"/>
          </p:nvPr>
        </p:nvSpPr>
        <p:spPr>
          <a:xfrm>
            <a:off x="669925" y="2682875"/>
            <a:ext cx="12334875" cy="5153025"/>
          </a:xfrm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Use more complex </a:t>
            </a:r>
            <a:r>
              <a:rPr lang="en-US" sz="3800" dirty="0">
                <a:solidFill>
                  <a:srgbClr val="333333"/>
                </a:solidFill>
              </a:rPr>
              <a:t>page table</a:t>
            </a:r>
            <a:r>
              <a:rPr sz="3800" dirty="0">
                <a:solidFill>
                  <a:srgbClr val="333333"/>
                </a:solidFill>
              </a:rPr>
              <a:t>s, instead of j</a:t>
            </a:r>
            <a:r>
              <a:rPr lang="en-US" sz="3800" dirty="0">
                <a:solidFill>
                  <a:srgbClr val="333333"/>
                </a:solidFill>
              </a:rPr>
              <a:t>ust</a:t>
            </a:r>
            <a:r>
              <a:rPr sz="3800" dirty="0">
                <a:solidFill>
                  <a:srgbClr val="333333"/>
                </a:solidFill>
              </a:rPr>
              <a:t> big array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</a:rPr>
              <a:t>Any data structure is possible with software-managed TLB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333333"/>
                </a:solidFill>
              </a:rPr>
              <a:t>Hardware looks for </a:t>
            </a:r>
            <a:r>
              <a:rPr lang="en-US" sz="3200" dirty="0" err="1">
                <a:solidFill>
                  <a:srgbClr val="333333"/>
                </a:solidFill>
              </a:rPr>
              <a:t>vpn</a:t>
            </a:r>
            <a:r>
              <a:rPr lang="en-US" sz="3200" dirty="0">
                <a:solidFill>
                  <a:srgbClr val="333333"/>
                </a:solidFill>
              </a:rPr>
              <a:t> in TLB on every memory access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333333"/>
                </a:solidFill>
              </a:rPr>
              <a:t>If TLB does not contain </a:t>
            </a:r>
            <a:r>
              <a:rPr lang="en-US" sz="3200" dirty="0" err="1">
                <a:solidFill>
                  <a:srgbClr val="333333"/>
                </a:solidFill>
              </a:rPr>
              <a:t>vpn</a:t>
            </a:r>
            <a:r>
              <a:rPr lang="en-US" sz="3200" dirty="0">
                <a:solidFill>
                  <a:srgbClr val="333333"/>
                </a:solidFill>
              </a:rPr>
              <a:t>, TLB miss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000" dirty="0">
                <a:solidFill>
                  <a:srgbClr val="333333"/>
                </a:solidFill>
              </a:rPr>
              <a:t>Trap into OS and let OS find </a:t>
            </a:r>
            <a:r>
              <a:rPr lang="en-US" sz="3000" dirty="0" err="1">
                <a:solidFill>
                  <a:srgbClr val="333333"/>
                </a:solidFill>
              </a:rPr>
              <a:t>vpn</a:t>
            </a:r>
            <a:r>
              <a:rPr lang="en-US" sz="3000" dirty="0">
                <a:solidFill>
                  <a:srgbClr val="333333"/>
                </a:solidFill>
              </a:rPr>
              <a:t>-&gt;</a:t>
            </a:r>
            <a:r>
              <a:rPr lang="en-US" sz="3000" dirty="0" err="1">
                <a:solidFill>
                  <a:srgbClr val="333333"/>
                </a:solidFill>
              </a:rPr>
              <a:t>ppn</a:t>
            </a:r>
            <a:r>
              <a:rPr lang="en-US" sz="3000" dirty="0">
                <a:solidFill>
                  <a:srgbClr val="333333"/>
                </a:solidFill>
              </a:rPr>
              <a:t> translation 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000" dirty="0">
                <a:solidFill>
                  <a:srgbClr val="333333"/>
                </a:solidFill>
              </a:rPr>
              <a:t>OS notifies TLB of </a:t>
            </a:r>
            <a:r>
              <a:rPr lang="en-US" sz="3000" dirty="0" err="1">
                <a:solidFill>
                  <a:srgbClr val="333333"/>
                </a:solidFill>
              </a:rPr>
              <a:t>vpn</a:t>
            </a:r>
            <a:r>
              <a:rPr lang="en-US" sz="3000" dirty="0">
                <a:solidFill>
                  <a:srgbClr val="333333"/>
                </a:solidFill>
              </a:rPr>
              <a:t>-&gt;</a:t>
            </a:r>
            <a:r>
              <a:rPr lang="en-US" sz="3000" dirty="0" err="1">
                <a:solidFill>
                  <a:srgbClr val="333333"/>
                </a:solidFill>
              </a:rPr>
              <a:t>ppn</a:t>
            </a:r>
            <a:r>
              <a:rPr lang="en-US" sz="3000" dirty="0">
                <a:solidFill>
                  <a:srgbClr val="333333"/>
                </a:solidFill>
              </a:rPr>
              <a:t> for future accesses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8150"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000" dirty="0">
                <a:solidFill>
                  <a:srgbClr val="FFFFFF"/>
                </a:solidFill>
              </a:rPr>
              <a:t>Approach 1: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6000" dirty="0">
                <a:solidFill>
                  <a:srgbClr val="FFFFFF"/>
                </a:solidFill>
              </a:rPr>
              <a:t>Inverted Page </a:t>
            </a:r>
            <a:r>
              <a:rPr lang="en-US" sz="6000" dirty="0" err="1">
                <a:solidFill>
                  <a:srgbClr val="FFFFFF"/>
                </a:solidFill>
              </a:rPr>
              <a:t>TAble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255" name="Shape 255"/>
          <p:cNvSpPr>
            <a:spLocks noGrp="1"/>
          </p:cNvSpPr>
          <p:nvPr>
            <p:ph type="body" idx="4294967295"/>
          </p:nvPr>
        </p:nvSpPr>
        <p:spPr>
          <a:xfrm>
            <a:off x="577850" y="2317750"/>
            <a:ext cx="12426950" cy="7112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3600" dirty="0"/>
              <a:t>Inverted Page Tables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sz="3200" dirty="0">
                <a:ea typeface="ＭＳ Ｐゴシック" charset="-128"/>
              </a:rPr>
              <a:t>Only need entries for virtual pages </a:t>
            </a:r>
            <a:r>
              <a:rPr lang="en-US" sz="3200" dirty="0" err="1">
                <a:ea typeface="ＭＳ Ｐゴシック" charset="-128"/>
              </a:rPr>
              <a:t>w</a:t>
            </a:r>
            <a:r>
              <a:rPr lang="en-US" sz="3200" dirty="0">
                <a:ea typeface="ＭＳ Ｐゴシック" charset="-128"/>
              </a:rPr>
              <a:t>/ valid physical mappings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None/>
            </a:pPr>
            <a:endParaRPr lang="en-US" sz="3200" dirty="0">
              <a:solidFill>
                <a:schemeClr val="tx1"/>
              </a:solidFill>
              <a:ea typeface="ＭＳ Ｐゴシック" charset="-128"/>
            </a:endParaRPr>
          </a:p>
          <a:p>
            <a:pPr marL="323010" indent="-28575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3200" dirty="0">
                <a:solidFill>
                  <a:srgbClr val="333333"/>
                </a:solidFill>
                <a:ea typeface="ＭＳ Ｐゴシック" charset="-128"/>
              </a:rPr>
              <a:t>Naïve approach: </a:t>
            </a:r>
            <a:br>
              <a:rPr lang="en-US" sz="3200" dirty="0">
                <a:solidFill>
                  <a:srgbClr val="333333"/>
                </a:solidFill>
                <a:ea typeface="ＭＳ Ｐゴシック" charset="-128"/>
              </a:rPr>
            </a:br>
            <a:r>
              <a:rPr lang="en-US" sz="3200" dirty="0">
                <a:solidFill>
                  <a:schemeClr val="bg1"/>
                </a:solidFill>
                <a:ea typeface="ＭＳ Ｐゴシック" charset="-128"/>
              </a:rPr>
              <a:t>Search</a:t>
            </a:r>
            <a:r>
              <a:rPr lang="en-US" sz="3200" dirty="0">
                <a:solidFill>
                  <a:schemeClr val="tx1"/>
                </a:solidFill>
                <a:ea typeface="ＭＳ Ｐゴシック" charset="-128"/>
              </a:rPr>
              <a:t> </a:t>
            </a:r>
            <a:r>
              <a:rPr lang="en-US" sz="3200" dirty="0">
                <a:solidFill>
                  <a:srgbClr val="333333"/>
                </a:solidFill>
                <a:ea typeface="ＭＳ Ｐゴシック" charset="-128"/>
              </a:rPr>
              <a:t>through data structure &lt;</a:t>
            </a:r>
            <a:r>
              <a:rPr lang="en-US" sz="3200" dirty="0" err="1">
                <a:solidFill>
                  <a:srgbClr val="333333"/>
                </a:solidFill>
                <a:ea typeface="ＭＳ Ｐゴシック" charset="-128"/>
              </a:rPr>
              <a:t>ppn</a:t>
            </a:r>
            <a:r>
              <a:rPr lang="en-US" sz="3200" dirty="0">
                <a:solidFill>
                  <a:srgbClr val="333333"/>
                </a:solidFill>
                <a:ea typeface="ＭＳ Ｐゴシック" charset="-128"/>
              </a:rPr>
              <a:t>, </a:t>
            </a:r>
            <a:r>
              <a:rPr lang="en-US" sz="3200" dirty="0" err="1">
                <a:solidFill>
                  <a:srgbClr val="333333"/>
                </a:solidFill>
                <a:ea typeface="ＭＳ Ｐゴシック" charset="-128"/>
              </a:rPr>
              <a:t>vpn+asid</a:t>
            </a:r>
            <a:r>
              <a:rPr lang="en-US" sz="3200" dirty="0">
                <a:solidFill>
                  <a:srgbClr val="333333"/>
                </a:solidFill>
                <a:ea typeface="ＭＳ Ｐゴシック" charset="-128"/>
              </a:rPr>
              <a:t>&gt; to find match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333333"/>
                </a:solidFill>
                <a:ea typeface="ＭＳ Ｐゴシック" charset="-128"/>
              </a:rPr>
              <a:t>Too much time to search entire table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None/>
            </a:pPr>
            <a:endParaRPr lang="en-US" sz="3200" dirty="0">
              <a:solidFill>
                <a:srgbClr val="333333"/>
              </a:solidFill>
              <a:ea typeface="ＭＳ Ｐゴシック" charset="-128"/>
            </a:endParaRPr>
          </a:p>
          <a:p>
            <a:pPr marL="323010" indent="-28575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3200" dirty="0">
                <a:solidFill>
                  <a:srgbClr val="333333"/>
                </a:solidFill>
              </a:rPr>
              <a:t>Better: Find possible matches entries by </a:t>
            </a:r>
            <a:r>
              <a:rPr lang="en-US" sz="3200" dirty="0">
                <a:solidFill>
                  <a:schemeClr val="bg1"/>
                </a:solidFill>
              </a:rPr>
              <a:t>hashing</a:t>
            </a:r>
            <a:r>
              <a:rPr lang="en-US" sz="3200" dirty="0">
                <a:solidFill>
                  <a:srgbClr val="333333"/>
                </a:solidFill>
              </a:rPr>
              <a:t> </a:t>
            </a:r>
            <a:r>
              <a:rPr lang="en-US" sz="3200" dirty="0" err="1">
                <a:solidFill>
                  <a:srgbClr val="333333"/>
                </a:solidFill>
              </a:rPr>
              <a:t>vpn+asid</a:t>
            </a:r>
            <a:endParaRPr lang="en-US" sz="3200" dirty="0">
              <a:solidFill>
                <a:srgbClr val="333333"/>
              </a:solidFill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333333"/>
                </a:solidFill>
                <a:ea typeface="ＭＳ Ｐゴシック" charset="-128"/>
              </a:rPr>
              <a:t>Smaller number of entries to search for exact match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endParaRPr lang="en-US" sz="3200" dirty="0">
              <a:solidFill>
                <a:srgbClr val="333333"/>
              </a:solidFill>
              <a:ea typeface="ＭＳ Ｐゴシック" charset="-128"/>
            </a:endParaRPr>
          </a:p>
          <a:p>
            <a:pPr marL="323010" indent="-28575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3500" strike="sngStrike" dirty="0">
                <a:solidFill>
                  <a:srgbClr val="333333"/>
                </a:solidFill>
                <a:ea typeface="ＭＳ Ｐゴシック" charset="-128"/>
              </a:rPr>
              <a:t>Managing inverted page table requires software-controlled TLB</a:t>
            </a:r>
          </a:p>
          <a:p>
            <a:pPr marL="323010" indent="-285750">
              <a:lnSpc>
                <a:spcPct val="80000"/>
              </a:lnSpc>
              <a:spcBef>
                <a:spcPct val="20000"/>
              </a:spcBef>
              <a:buNone/>
            </a:pPr>
            <a:endParaRPr lang="en-US" sz="3500" strike="sngStrike" dirty="0">
              <a:solidFill>
                <a:srgbClr val="333333"/>
              </a:solidFill>
              <a:ea typeface="ＭＳ Ｐゴシック" charset="-128"/>
            </a:endParaRPr>
          </a:p>
          <a:p>
            <a:pPr marL="323010" indent="-28575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3500" strike="sngStrike" dirty="0">
                <a:solidFill>
                  <a:srgbClr val="333333"/>
                </a:solidFill>
                <a:ea typeface="ＭＳ Ｐゴシック" charset="-128"/>
              </a:rPr>
              <a:t>For hardware-controlled TLB, need well-defined, simple approach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Other </a:t>
            </a:r>
            <a:r>
              <a:rPr sz="6480" dirty="0">
                <a:solidFill>
                  <a:srgbClr val="FFFFFF"/>
                </a:solidFill>
              </a:rPr>
              <a:t>Approach</a:t>
            </a:r>
            <a:r>
              <a:rPr lang="en-US" sz="6480" dirty="0">
                <a:solidFill>
                  <a:srgbClr val="FFFFFF"/>
                </a:solidFill>
              </a:rPr>
              <a:t>es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352" name="Shape 352"/>
          <p:cNvSpPr>
            <a:spLocks noGrp="1"/>
          </p:cNvSpPr>
          <p:nvPr>
            <p:ph type="body" idx="4294967295"/>
          </p:nvPr>
        </p:nvSpPr>
        <p:spPr>
          <a:xfrm>
            <a:off x="0" y="2349500"/>
            <a:ext cx="11099800" cy="4892675"/>
          </a:xfrm>
          <a:prstGeom prst="rect">
            <a:avLst/>
          </a:prstGeom>
        </p:spPr>
        <p:txBody>
          <a:bodyPr/>
          <a:lstStyle/>
          <a:p>
            <a:pPr marL="742950" lvl="0" indent="-74295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  <a:effectLst/>
                <a:ea typeface="Helvetica"/>
                <a:cs typeface="Helvetica"/>
                <a:sym typeface="Helvetica"/>
              </a:rPr>
              <a:t>Inverted </a:t>
            </a:r>
            <a:r>
              <a:rPr lang="en-US" sz="3800" dirty="0" err="1">
                <a:solidFill>
                  <a:srgbClr val="333333"/>
                </a:solidFill>
                <a:effectLst/>
                <a:ea typeface="Helvetica"/>
                <a:cs typeface="Helvetica"/>
                <a:sym typeface="Helvetica"/>
              </a:rPr>
              <a:t>Pagetables</a:t>
            </a:r>
            <a:endParaRPr sz="3800" dirty="0">
              <a:solidFill>
                <a:srgbClr val="333333"/>
              </a:solidFill>
              <a:effectLst/>
            </a:endParaRPr>
          </a:p>
          <a:p>
            <a:pPr marL="742950" lvl="0" indent="-74295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  <a:effectLst/>
                <a:ea typeface="Helvetica"/>
                <a:cs typeface="Helvetica"/>
                <a:sym typeface="Helvetica"/>
              </a:rPr>
              <a:t>Segmented </a:t>
            </a:r>
            <a:r>
              <a:rPr sz="3800" dirty="0" err="1">
                <a:solidFill>
                  <a:srgbClr val="333333"/>
                </a:solidFill>
                <a:effectLst/>
              </a:rPr>
              <a:t>P</a:t>
            </a:r>
            <a:r>
              <a:rPr lang="en-US" sz="3800" dirty="0" err="1">
                <a:solidFill>
                  <a:srgbClr val="333333"/>
                </a:solidFill>
                <a:effectLst/>
              </a:rPr>
              <a:t>agetables</a:t>
            </a:r>
            <a:endParaRPr sz="3800" dirty="0">
              <a:solidFill>
                <a:srgbClr val="333333"/>
              </a:solidFill>
              <a:effectLst/>
            </a:endParaRPr>
          </a:p>
          <a:p>
            <a:pPr marL="742950" lvl="0" indent="-74295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  <a:effectLst/>
                <a:ea typeface="Helvetica"/>
                <a:cs typeface="Helvetica"/>
                <a:sym typeface="Helvetica"/>
              </a:rPr>
              <a:t>Multi-level </a:t>
            </a:r>
            <a:r>
              <a:rPr lang="en-US" sz="3800" dirty="0" err="1">
                <a:solidFill>
                  <a:srgbClr val="333333"/>
                </a:solidFill>
                <a:effectLst/>
                <a:ea typeface="Helvetica"/>
                <a:cs typeface="Helvetica"/>
                <a:sym typeface="Helvetica"/>
              </a:rPr>
              <a:t>Pagetables</a:t>
            </a:r>
            <a:endParaRPr lang="en-US" sz="3800" dirty="0">
              <a:solidFill>
                <a:srgbClr val="333333"/>
              </a:solidFill>
              <a:effectLst/>
              <a:ea typeface="Helvetica"/>
              <a:cs typeface="Helvetica"/>
              <a:sym typeface="Helvetica"/>
            </a:endParaRPr>
          </a:p>
          <a:p>
            <a:pPr marL="1162890" lvl="1" indent="-742950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rgbClr val="333333"/>
                </a:solidFill>
                <a:effectLst/>
                <a:ea typeface="Helvetica"/>
                <a:cs typeface="Helvetica"/>
                <a:sym typeface="Helvetica"/>
              </a:rPr>
              <a:t>Page </a:t>
            </a:r>
            <a:r>
              <a:rPr lang="en-US" sz="3500" dirty="0">
                <a:solidFill>
                  <a:srgbClr val="333333"/>
                </a:solidFill>
                <a:effectLst/>
              </a:rPr>
              <a:t>the page tables</a:t>
            </a:r>
          </a:p>
          <a:p>
            <a:pPr marL="1162890" lvl="1" indent="-742950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rgbClr val="333333"/>
                </a:solidFill>
                <a:effectLst/>
                <a:ea typeface="Helvetica"/>
                <a:cs typeface="Helvetica"/>
                <a:sym typeface="Helvetica"/>
              </a:rPr>
              <a:t>Page the </a:t>
            </a:r>
            <a:r>
              <a:rPr lang="en-US" sz="3500" dirty="0" err="1">
                <a:solidFill>
                  <a:srgbClr val="333333"/>
                </a:solidFill>
                <a:effectLst/>
                <a:ea typeface="Helvetica"/>
                <a:cs typeface="Helvetica"/>
                <a:sym typeface="Helvetica"/>
              </a:rPr>
              <a:t>pagetables</a:t>
            </a:r>
            <a:r>
              <a:rPr lang="en-US" sz="3500" dirty="0">
                <a:solidFill>
                  <a:srgbClr val="333333"/>
                </a:solidFill>
                <a:effectLst/>
                <a:ea typeface="Helvetica"/>
                <a:cs typeface="Helvetica"/>
                <a:sym typeface="Helvetica"/>
              </a:rPr>
              <a:t> of page tables</a:t>
            </a:r>
            <a:r>
              <a:rPr lang="en-US" sz="3800" dirty="0">
                <a:solidFill>
                  <a:srgbClr val="333333"/>
                </a:solidFill>
                <a:effectLst/>
              </a:rPr>
              <a:t>…</a:t>
            </a:r>
            <a:endParaRPr sz="3800" dirty="0">
              <a:solidFill>
                <a:srgbClr val="333333"/>
              </a:solidFill>
              <a:effectLst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494" y="2129771"/>
            <a:ext cx="12250898" cy="7407083"/>
          </a:xfrm>
        </p:spPr>
        <p:txBody>
          <a:bodyPr>
            <a:normAutofit/>
          </a:bodyPr>
          <a:lstStyle/>
          <a:p>
            <a:pPr marL="301393" lvl="1" indent="-301393">
              <a:spcBef>
                <a:spcPts val="2133"/>
              </a:spcBef>
            </a:pPr>
            <a:r>
              <a:rPr lang="en-US" sz="3329" dirty="0"/>
              <a:t>Reading for today:</a:t>
            </a:r>
          </a:p>
          <a:p>
            <a:pPr lvl="1"/>
            <a:r>
              <a:rPr lang="en-US" dirty="0"/>
              <a:t>Chapter 18-20</a:t>
            </a:r>
          </a:p>
          <a:p>
            <a:pPr marL="301407" lvl="1" indent="0">
              <a:buNone/>
            </a:pPr>
            <a:endParaRPr lang="en-US" dirty="0"/>
          </a:p>
          <a:p>
            <a:pPr marL="301393" lvl="1" indent="-301393">
              <a:spcBef>
                <a:spcPts val="2133"/>
              </a:spcBef>
            </a:pPr>
            <a:r>
              <a:rPr lang="en-US" sz="3329" dirty="0"/>
              <a:t>Sample midterm posted</a:t>
            </a:r>
          </a:p>
          <a:p>
            <a:pPr marL="602800" lvl="2" indent="-301393">
              <a:spcBef>
                <a:spcPts val="2133"/>
              </a:spcBef>
            </a:pPr>
            <a:r>
              <a:rPr lang="en-US" sz="3115" dirty="0"/>
              <a:t>Just a sample. Try out the solution</a:t>
            </a:r>
          </a:p>
          <a:p>
            <a:pPr marL="602800" lvl="2" indent="-301393">
              <a:spcBef>
                <a:spcPts val="2133"/>
              </a:spcBef>
            </a:pPr>
            <a:endParaRPr lang="en-US" sz="3115" dirty="0"/>
          </a:p>
          <a:p>
            <a:pPr marL="301407" lvl="2" indent="0">
              <a:spcBef>
                <a:spcPts val="2133"/>
              </a:spcBef>
              <a:buNone/>
            </a:pPr>
            <a:r>
              <a:rPr lang="en-US" sz="3115" dirty="0"/>
              <a:t>Canvas quiz 2 posted today (short, around 7-8 questions)</a:t>
            </a:r>
          </a:p>
          <a:p>
            <a:pPr marL="301407" lvl="2" indent="0">
              <a:spcBef>
                <a:spcPts val="2133"/>
              </a:spcBef>
              <a:buNone/>
            </a:pPr>
            <a:r>
              <a:rPr lang="en-US" sz="3115" dirty="0"/>
              <a:t>	Due Monday 11:59pm (Timed,  2 hours to complete)</a:t>
            </a:r>
          </a:p>
          <a:p>
            <a:pPr marL="301407" lvl="2" indent="0">
              <a:spcBef>
                <a:spcPts val="2133"/>
              </a:spcBef>
              <a:buNone/>
            </a:pPr>
            <a:r>
              <a:rPr lang="en-US" sz="3115" dirty="0"/>
              <a:t>Project 1 and  Canvas Quiz -1 grades posted</a:t>
            </a:r>
            <a:endParaRPr lang="en-US" sz="3200" dirty="0"/>
          </a:p>
          <a:p>
            <a:pPr marL="301407" lvl="2" indent="0">
              <a:spcBef>
                <a:spcPts val="2133"/>
              </a:spcBef>
              <a:buNone/>
            </a:pPr>
            <a:r>
              <a:rPr lang="en-US" sz="3115" dirty="0"/>
              <a:t>Midterm on March 8th</a:t>
            </a:r>
          </a:p>
        </p:txBody>
      </p:sp>
    </p:spTree>
    <p:extLst>
      <p:ext uri="{BB962C8B-B14F-4D97-AF65-F5344CB8AC3E}">
        <p14:creationId xmlns:p14="http://schemas.microsoft.com/office/powerpoint/2010/main" val="2936935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/>
          </p:cNvSpPr>
          <p:nvPr>
            <p:ph type="title"/>
          </p:nvPr>
        </p:nvSpPr>
        <p:spPr>
          <a:xfrm>
            <a:off x="615886" y="89249"/>
            <a:ext cx="12289578" cy="1824949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Valid </a:t>
            </a:r>
            <a:r>
              <a:rPr lang="en-US" sz="6480" dirty="0" err="1">
                <a:solidFill>
                  <a:srgbClr val="FFFFFF"/>
                </a:solidFill>
              </a:rPr>
              <a:t>Pt</a:t>
            </a:r>
            <a:r>
              <a:rPr sz="6480" dirty="0" err="1">
                <a:solidFill>
                  <a:srgbClr val="FFFFFF"/>
                </a:solidFill>
              </a:rPr>
              <a:t>e</a:t>
            </a:r>
            <a:r>
              <a:rPr lang="en-US" sz="6480" dirty="0" err="1">
                <a:solidFill>
                  <a:srgbClr val="FFFFFF"/>
                </a:solidFill>
              </a:rPr>
              <a:t>s</a:t>
            </a:r>
            <a:r>
              <a:rPr lang="en-US" sz="6480" dirty="0">
                <a:solidFill>
                  <a:srgbClr val="FFFFFF"/>
                </a:solidFill>
              </a:rPr>
              <a:t> are Contiguous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2757788" y="2656902"/>
            <a:ext cx="439544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333333"/>
                </a:solidFill>
              </a:rPr>
              <a:t>PFN	valid	prot	</a:t>
            </a:r>
          </a:p>
        </p:txBody>
      </p:sp>
      <p:sp>
        <p:nvSpPr>
          <p:cNvPr id="327" name="Shape 327"/>
          <p:cNvSpPr/>
          <p:nvPr/>
        </p:nvSpPr>
        <p:spPr>
          <a:xfrm>
            <a:off x="2972997" y="3052694"/>
            <a:ext cx="314670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10		1		r-x	</a:t>
            </a:r>
          </a:p>
        </p:txBody>
      </p:sp>
      <p:sp>
        <p:nvSpPr>
          <p:cNvPr id="328" name="Shape 328"/>
          <p:cNvSpPr/>
          <p:nvPr/>
        </p:nvSpPr>
        <p:spPr>
          <a:xfrm>
            <a:off x="2972997" y="3358552"/>
            <a:ext cx="314670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-		0		-	</a:t>
            </a:r>
          </a:p>
        </p:txBody>
      </p:sp>
      <p:sp>
        <p:nvSpPr>
          <p:cNvPr id="329" name="Shape 329"/>
          <p:cNvSpPr/>
          <p:nvPr/>
        </p:nvSpPr>
        <p:spPr>
          <a:xfrm>
            <a:off x="2972997" y="3664411"/>
            <a:ext cx="314670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23		1		rw-	</a:t>
            </a:r>
          </a:p>
        </p:txBody>
      </p:sp>
      <p:sp>
        <p:nvSpPr>
          <p:cNvPr id="330" name="Shape 330"/>
          <p:cNvSpPr/>
          <p:nvPr/>
        </p:nvSpPr>
        <p:spPr>
          <a:xfrm>
            <a:off x="2972997" y="3970269"/>
            <a:ext cx="314670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400">
                <a:solidFill>
                  <a:srgbClr val="97181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-		0		-	</a:t>
            </a:r>
          </a:p>
        </p:txBody>
      </p:sp>
      <p:sp>
        <p:nvSpPr>
          <p:cNvPr id="331" name="Shape 331"/>
          <p:cNvSpPr/>
          <p:nvPr/>
        </p:nvSpPr>
        <p:spPr>
          <a:xfrm>
            <a:off x="2972997" y="4276127"/>
            <a:ext cx="314670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400">
                <a:solidFill>
                  <a:srgbClr val="97181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-		0		-	</a:t>
            </a:r>
          </a:p>
        </p:txBody>
      </p:sp>
      <p:sp>
        <p:nvSpPr>
          <p:cNvPr id="332" name="Shape 332"/>
          <p:cNvSpPr/>
          <p:nvPr/>
        </p:nvSpPr>
        <p:spPr>
          <a:xfrm>
            <a:off x="2972997" y="4581986"/>
            <a:ext cx="314670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400">
                <a:solidFill>
                  <a:srgbClr val="97181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-		0		-	</a:t>
            </a:r>
          </a:p>
        </p:txBody>
      </p:sp>
      <p:sp>
        <p:nvSpPr>
          <p:cNvPr id="333" name="Shape 333"/>
          <p:cNvSpPr/>
          <p:nvPr/>
        </p:nvSpPr>
        <p:spPr>
          <a:xfrm>
            <a:off x="2972997" y="4887844"/>
            <a:ext cx="314670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400">
                <a:solidFill>
                  <a:srgbClr val="97181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-		0		-	</a:t>
            </a:r>
          </a:p>
        </p:txBody>
      </p:sp>
      <p:sp>
        <p:nvSpPr>
          <p:cNvPr id="334" name="Shape 334"/>
          <p:cNvSpPr/>
          <p:nvPr/>
        </p:nvSpPr>
        <p:spPr>
          <a:xfrm>
            <a:off x="2972997" y="5574702"/>
            <a:ext cx="314670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400">
                <a:solidFill>
                  <a:srgbClr val="97181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-		0		-	</a:t>
            </a:r>
          </a:p>
        </p:txBody>
      </p:sp>
      <p:sp>
        <p:nvSpPr>
          <p:cNvPr id="335" name="Shape 335"/>
          <p:cNvSpPr/>
          <p:nvPr/>
        </p:nvSpPr>
        <p:spPr>
          <a:xfrm>
            <a:off x="2972997" y="5880561"/>
            <a:ext cx="314670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400">
                <a:solidFill>
                  <a:srgbClr val="97181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-		0		-	</a:t>
            </a:r>
          </a:p>
        </p:txBody>
      </p:sp>
      <p:sp>
        <p:nvSpPr>
          <p:cNvPr id="336" name="Shape 336"/>
          <p:cNvSpPr/>
          <p:nvPr/>
        </p:nvSpPr>
        <p:spPr>
          <a:xfrm>
            <a:off x="2972997" y="6186419"/>
            <a:ext cx="314670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400">
                <a:solidFill>
                  <a:srgbClr val="97181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-		0		-	</a:t>
            </a:r>
          </a:p>
        </p:txBody>
      </p:sp>
      <p:sp>
        <p:nvSpPr>
          <p:cNvPr id="337" name="Shape 337"/>
          <p:cNvSpPr/>
          <p:nvPr/>
        </p:nvSpPr>
        <p:spPr>
          <a:xfrm>
            <a:off x="2972997" y="6492277"/>
            <a:ext cx="314670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400">
                <a:solidFill>
                  <a:srgbClr val="97181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-		0		-	</a:t>
            </a:r>
          </a:p>
        </p:txBody>
      </p:sp>
      <p:sp>
        <p:nvSpPr>
          <p:cNvPr id="338" name="Shape 338"/>
          <p:cNvSpPr/>
          <p:nvPr/>
        </p:nvSpPr>
        <p:spPr>
          <a:xfrm>
            <a:off x="2972997" y="6798136"/>
            <a:ext cx="314670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28		1		rw-	</a:t>
            </a:r>
          </a:p>
        </p:txBody>
      </p:sp>
      <p:sp>
        <p:nvSpPr>
          <p:cNvPr id="339" name="Shape 339"/>
          <p:cNvSpPr/>
          <p:nvPr/>
        </p:nvSpPr>
        <p:spPr>
          <a:xfrm>
            <a:off x="2972997" y="7103994"/>
            <a:ext cx="314670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4		1		rw-	</a:t>
            </a:r>
          </a:p>
        </p:txBody>
      </p:sp>
      <p:sp>
        <p:nvSpPr>
          <p:cNvPr id="340" name="Shape 340"/>
          <p:cNvSpPr/>
          <p:nvPr/>
        </p:nvSpPr>
        <p:spPr>
          <a:xfrm>
            <a:off x="2757788" y="5234457"/>
            <a:ext cx="31467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 i="1">
                <a:solidFill>
                  <a:srgbClr val="971817"/>
                </a:solidFill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2000" i="1">
                <a:solidFill>
                  <a:srgbClr val="333333"/>
                </a:solidFill>
              </a:rPr>
              <a:t>…many more invalid…</a:t>
            </a:r>
          </a:p>
        </p:txBody>
      </p:sp>
      <p:sp>
        <p:nvSpPr>
          <p:cNvPr id="341" name="Shape 341"/>
          <p:cNvSpPr/>
          <p:nvPr/>
        </p:nvSpPr>
        <p:spPr>
          <a:xfrm>
            <a:off x="2783179" y="3131556"/>
            <a:ext cx="3299119" cy="1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rgbClr val="333333"/>
              </a:solidFill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136204" y="4955474"/>
            <a:ext cx="2154436" cy="964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33333"/>
                </a:solidFill>
              </a:rPr>
              <a:t>how to avoid</a:t>
            </a:r>
            <a:br>
              <a:rPr sz="2800">
                <a:solidFill>
                  <a:srgbClr val="333333"/>
                </a:solidFill>
              </a:rPr>
            </a:br>
            <a:r>
              <a:rPr sz="2800">
                <a:solidFill>
                  <a:srgbClr val="333333"/>
                </a:solidFill>
              </a:rPr>
              <a:t>storing these?</a:t>
            </a:r>
          </a:p>
        </p:txBody>
      </p:sp>
      <p:sp>
        <p:nvSpPr>
          <p:cNvPr id="343" name="Shape 343"/>
          <p:cNvSpPr/>
          <p:nvPr/>
        </p:nvSpPr>
        <p:spPr>
          <a:xfrm flipV="1">
            <a:off x="2400997" y="4204926"/>
            <a:ext cx="1" cy="2465463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rgbClr val="333333"/>
              </a:solidFill>
            </a:endParaRPr>
          </a:p>
        </p:txBody>
      </p:sp>
      <p:sp>
        <p:nvSpPr>
          <p:cNvPr id="344" name="Shape 344"/>
          <p:cNvSpPr/>
          <p:nvPr/>
        </p:nvSpPr>
        <p:spPr>
          <a:xfrm flipH="1">
            <a:off x="2400997" y="4204926"/>
            <a:ext cx="172900" cy="15194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rgbClr val="333333"/>
              </a:solidFill>
            </a:endParaRPr>
          </a:p>
        </p:txBody>
      </p:sp>
      <p:sp>
        <p:nvSpPr>
          <p:cNvPr id="345" name="Shape 345"/>
          <p:cNvSpPr/>
          <p:nvPr/>
        </p:nvSpPr>
        <p:spPr>
          <a:xfrm flipH="1" flipV="1">
            <a:off x="2400997" y="6668726"/>
            <a:ext cx="172900" cy="15194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rgbClr val="333333"/>
              </a:solidFill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6956170" y="3139421"/>
            <a:ext cx="5949294" cy="2585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</a:rPr>
              <a:t>Note “hole” </a:t>
            </a:r>
            <a:r>
              <a:rPr lang="en-US" sz="2800" dirty="0">
                <a:solidFill>
                  <a:srgbClr val="333333"/>
                </a:solidFill>
              </a:rPr>
              <a:t>in </a:t>
            </a:r>
            <a:r>
              <a:rPr sz="2800" dirty="0">
                <a:solidFill>
                  <a:srgbClr val="333333"/>
                </a:solidFill>
              </a:rPr>
              <a:t>addr space: </a:t>
            </a:r>
            <a:br>
              <a:rPr lang="en-US" sz="2800" dirty="0">
                <a:solidFill>
                  <a:srgbClr val="333333"/>
                </a:solidFill>
              </a:rPr>
            </a:br>
            <a:r>
              <a:rPr lang="en-US" sz="2800" dirty="0">
                <a:solidFill>
                  <a:srgbClr val="333333"/>
                </a:solidFill>
              </a:rPr>
              <a:t>valids vs. </a:t>
            </a:r>
            <a:r>
              <a:rPr sz="2800" dirty="0">
                <a:solidFill>
                  <a:srgbClr val="333333"/>
                </a:solidFill>
              </a:rPr>
              <a:t>invalids are clustered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800" dirty="0">
              <a:solidFill>
                <a:srgbClr val="33333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</a:rPr>
              <a:t>How did </a:t>
            </a:r>
            <a:r>
              <a:rPr lang="en-US" sz="2800" dirty="0">
                <a:solidFill>
                  <a:srgbClr val="333333"/>
                </a:solidFill>
              </a:rPr>
              <a:t>OS avoid allocating</a:t>
            </a:r>
            <a:r>
              <a:rPr sz="2800" dirty="0">
                <a:solidFill>
                  <a:srgbClr val="333333"/>
                </a:solidFill>
              </a:rPr>
              <a:t> holes in phys memory?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7651026" y="5405079"/>
            <a:ext cx="22797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800">
                <a:solidFill>
                  <a:schemeClr val="bg1"/>
                </a:solidFill>
              </a:rPr>
              <a:t>Segmentation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Combine Paging and Segmentation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>
          <a:xfrm>
            <a:off x="433493" y="2167467"/>
            <a:ext cx="12029440" cy="34679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Divide address space into segments (code, heap, stack)</a:t>
            </a:r>
          </a:p>
          <a:p>
            <a:pPr lvl="1">
              <a:lnSpc>
                <a:spcPct val="90000"/>
              </a:lnSpc>
            </a:pPr>
            <a:r>
              <a:rPr lang="en-US" sz="2900" dirty="0"/>
              <a:t>Segments can be variable length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Divide each segment into fixed-sized pages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Logical address divided into three portions</a:t>
            </a:r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5960533" y="5852160"/>
            <a:ext cx="4768427" cy="6502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page offset (12 bits)</a:t>
            </a:r>
          </a:p>
        </p:txBody>
      </p:sp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2817707" y="5852160"/>
            <a:ext cx="3142827" cy="6502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page number (8 bits)</a:t>
            </a:r>
          </a:p>
        </p:txBody>
      </p:sp>
      <p:sp>
        <p:nvSpPr>
          <p:cNvPr id="182278" name="Rectangle 6"/>
          <p:cNvSpPr>
            <a:spLocks noChangeArrowheads="1"/>
          </p:cNvSpPr>
          <p:nvPr/>
        </p:nvSpPr>
        <p:spPr bwMode="auto">
          <a:xfrm>
            <a:off x="1300480" y="5852160"/>
            <a:ext cx="1517227" cy="6502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600" dirty="0" err="1">
                <a:solidFill>
                  <a:schemeClr val="bg1"/>
                </a:solidFill>
              </a:rPr>
              <a:t>seg</a:t>
            </a:r>
            <a:r>
              <a:rPr lang="en-US" sz="2600" dirty="0">
                <a:solidFill>
                  <a:schemeClr val="bg1"/>
                </a:solidFill>
              </a:rPr>
              <a:t> #</a:t>
            </a:r>
            <a:br>
              <a:rPr lang="en-US" sz="2600" dirty="0">
                <a:solidFill>
                  <a:schemeClr val="bg1"/>
                </a:solidFill>
              </a:rPr>
            </a:br>
            <a:r>
              <a:rPr lang="en-US" sz="2600" dirty="0">
                <a:solidFill>
                  <a:schemeClr val="bg1"/>
                </a:solidFill>
              </a:rPr>
              <a:t>(4 bits)</a:t>
            </a:r>
          </a:p>
        </p:txBody>
      </p:sp>
      <p:sp>
        <p:nvSpPr>
          <p:cNvPr id="182282" name="Rectangle 10"/>
          <p:cNvSpPr>
            <a:spLocks noChangeArrowheads="1"/>
          </p:cNvSpPr>
          <p:nvPr/>
        </p:nvSpPr>
        <p:spPr bwMode="auto">
          <a:xfrm>
            <a:off x="433493" y="6935893"/>
            <a:ext cx="12029440" cy="249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pPr marL="487672" indent="-487672" algn="l">
              <a:lnSpc>
                <a:spcPct val="90000"/>
              </a:lnSpc>
              <a:spcBef>
                <a:spcPct val="20000"/>
              </a:spcBef>
            </a:pPr>
            <a:r>
              <a:rPr lang="en-US" sz="3400" dirty="0">
                <a:solidFill>
                  <a:srgbClr val="333333"/>
                </a:solidFill>
              </a:rPr>
              <a:t>Implementation</a:t>
            </a: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2800" dirty="0">
                <a:solidFill>
                  <a:srgbClr val="333333"/>
                </a:solidFill>
                <a:ea typeface="ＭＳ Ｐゴシック" charset="-128"/>
              </a:rPr>
              <a:t>Each segment has a page table</a:t>
            </a: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2800" dirty="0">
                <a:solidFill>
                  <a:srgbClr val="333333"/>
                </a:solidFill>
                <a:ea typeface="ＭＳ Ｐゴシック" charset="-128"/>
              </a:rPr>
              <a:t>Each segment track base (physical address) and bounds of </a:t>
            </a:r>
            <a:r>
              <a:rPr lang="en-US" sz="2800" b="1" dirty="0">
                <a:solidFill>
                  <a:srgbClr val="333333"/>
                </a:solidFill>
                <a:ea typeface="ＭＳ Ｐゴシック" charset="-128"/>
              </a:rPr>
              <a:t>page table </a:t>
            </a:r>
            <a:r>
              <a:rPr lang="en-US" sz="2800" dirty="0">
                <a:solidFill>
                  <a:srgbClr val="333333"/>
                </a:solidFill>
                <a:ea typeface="ＭＳ Ｐゴシック" charset="-128"/>
              </a:rPr>
              <a:t>for that segment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Quiz: Paging and Segmentation</a:t>
            </a:r>
          </a:p>
        </p:txBody>
      </p:sp>
      <p:graphicFrame>
        <p:nvGraphicFramePr>
          <p:cNvPr id="183376" name="Group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127594"/>
              </p:ext>
            </p:extLst>
          </p:nvPr>
        </p:nvGraphicFramePr>
        <p:xfrm>
          <a:off x="866986" y="3142827"/>
          <a:ext cx="6610774" cy="2456464"/>
        </p:xfrm>
        <a:graphic>
          <a:graphicData uri="http://schemas.openxmlformats.org/drawingml/2006/table">
            <a:tbl>
              <a:tblPr/>
              <a:tblGrid>
                <a:gridCol w="997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7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4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1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4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seg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 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base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bounds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R W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0x002000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0xff (255)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1 0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1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0x000000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0 0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4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2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0x001000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0x0f (15)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1 1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3372" name="Group 76"/>
          <p:cNvGraphicFramePr>
            <a:graphicFrameLocks noGrp="1"/>
          </p:cNvGraphicFramePr>
          <p:nvPr/>
        </p:nvGraphicFramePr>
        <p:xfrm>
          <a:off x="7586133" y="3002844"/>
          <a:ext cx="2817707" cy="6841744"/>
        </p:xfrm>
        <a:graphic>
          <a:graphicData uri="http://schemas.openxmlformats.org/drawingml/2006/table">
            <a:tbl>
              <a:tblPr/>
              <a:tblGrid>
                <a:gridCol w="2817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0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...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0x01f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0x011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0x003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0x02a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0x013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...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0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0x00c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0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0x007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0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0x004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0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0x00b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0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0x006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20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...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83373" name="Text Box 77"/>
          <p:cNvSpPr txBox="1">
            <a:spLocks noChangeArrowheads="1"/>
          </p:cNvSpPr>
          <p:nvPr/>
        </p:nvSpPr>
        <p:spPr bwMode="auto">
          <a:xfrm>
            <a:off x="10512213" y="3524393"/>
            <a:ext cx="1995876" cy="564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  <a:latin typeface="Courier" charset="0"/>
              </a:rPr>
              <a:t>0x001000</a:t>
            </a:r>
          </a:p>
        </p:txBody>
      </p:sp>
      <p:sp>
        <p:nvSpPr>
          <p:cNvPr id="183374" name="Text Box 78"/>
          <p:cNvSpPr txBox="1">
            <a:spLocks noChangeArrowheads="1"/>
          </p:cNvSpPr>
          <p:nvPr/>
        </p:nvSpPr>
        <p:spPr bwMode="auto">
          <a:xfrm>
            <a:off x="10512213" y="6699523"/>
            <a:ext cx="1995876" cy="564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  <a:latin typeface="Courier" charset="0"/>
              </a:rPr>
              <a:t>0x002000</a:t>
            </a:r>
          </a:p>
        </p:txBody>
      </p:sp>
      <p:sp>
        <p:nvSpPr>
          <p:cNvPr id="183375" name="Rectangle 79"/>
          <p:cNvSpPr>
            <a:spLocks noChangeArrowheads="1"/>
          </p:cNvSpPr>
          <p:nvPr/>
        </p:nvSpPr>
        <p:spPr bwMode="auto">
          <a:xfrm>
            <a:off x="325120" y="6005299"/>
            <a:ext cx="8128000" cy="3359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pPr marL="487672" indent="-487672" algn="l">
              <a:spcBef>
                <a:spcPct val="20000"/>
              </a:spcBef>
            </a:pPr>
            <a:r>
              <a:rPr lang="en-US" sz="2800" dirty="0">
                <a:solidFill>
                  <a:srgbClr val="333333"/>
                </a:solidFill>
                <a:latin typeface="Courier" charset="0"/>
              </a:rPr>
              <a:t>0x002070 read:</a:t>
            </a:r>
          </a:p>
          <a:p>
            <a:pPr marL="487672" indent="-487672" algn="l">
              <a:spcBef>
                <a:spcPct val="20000"/>
              </a:spcBef>
            </a:pPr>
            <a:r>
              <a:rPr lang="en-US" sz="2800" dirty="0">
                <a:solidFill>
                  <a:srgbClr val="333333"/>
                </a:solidFill>
                <a:latin typeface="Courier" charset="0"/>
              </a:rPr>
              <a:t>0x202016 read:</a:t>
            </a:r>
          </a:p>
          <a:p>
            <a:pPr marL="487672" indent="-487672" algn="l">
              <a:spcBef>
                <a:spcPct val="20000"/>
              </a:spcBef>
            </a:pPr>
            <a:r>
              <a:rPr lang="en-US" sz="2800" dirty="0">
                <a:solidFill>
                  <a:srgbClr val="333333"/>
                </a:solidFill>
                <a:latin typeface="Courier" charset="0"/>
              </a:rPr>
              <a:t>0x104c84 read:</a:t>
            </a:r>
          </a:p>
          <a:p>
            <a:pPr marL="487672" indent="-487672" algn="l">
              <a:spcBef>
                <a:spcPct val="20000"/>
              </a:spcBef>
            </a:pPr>
            <a:r>
              <a:rPr lang="en-US" sz="2800" dirty="0">
                <a:solidFill>
                  <a:srgbClr val="333333"/>
                </a:solidFill>
                <a:latin typeface="Courier" charset="0"/>
              </a:rPr>
              <a:t>0x010424 write:</a:t>
            </a:r>
          </a:p>
          <a:p>
            <a:pPr marL="487672" indent="-487672" algn="l">
              <a:spcBef>
                <a:spcPct val="20000"/>
              </a:spcBef>
            </a:pPr>
            <a:r>
              <a:rPr lang="en-US" sz="2800" dirty="0">
                <a:solidFill>
                  <a:srgbClr val="333333"/>
                </a:solidFill>
                <a:latin typeface="Courier" charset="0"/>
              </a:rPr>
              <a:t>0x210014 write:</a:t>
            </a:r>
          </a:p>
          <a:p>
            <a:pPr marL="487672" indent="-487672" algn="l">
              <a:spcBef>
                <a:spcPct val="20000"/>
              </a:spcBef>
            </a:pPr>
            <a:r>
              <a:rPr lang="en-US" sz="2800" dirty="0">
                <a:solidFill>
                  <a:srgbClr val="333333"/>
                </a:solidFill>
                <a:latin typeface="Courier" charset="0"/>
              </a:rPr>
              <a:t>0x203568 read: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300965" y="2109495"/>
            <a:ext cx="4768427" cy="6502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page offset (12 bits)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158139" y="2109495"/>
            <a:ext cx="3142827" cy="6502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page number (8 bits)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640912" y="2109495"/>
            <a:ext cx="1517227" cy="6502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600" dirty="0" err="1">
                <a:solidFill>
                  <a:schemeClr val="bg1"/>
                </a:solidFill>
              </a:rPr>
              <a:t>seg</a:t>
            </a:r>
            <a:r>
              <a:rPr lang="en-US" sz="2600" dirty="0">
                <a:solidFill>
                  <a:schemeClr val="bg1"/>
                </a:solidFill>
              </a:rPr>
              <a:t> #</a:t>
            </a:r>
            <a:br>
              <a:rPr lang="en-US" sz="2600" dirty="0">
                <a:solidFill>
                  <a:schemeClr val="bg1"/>
                </a:solidFill>
              </a:rPr>
            </a:br>
            <a:r>
              <a:rPr lang="en-US" sz="2600" dirty="0">
                <a:solidFill>
                  <a:schemeClr val="bg1"/>
                </a:solidFill>
              </a:rPr>
              <a:t>(4 bits)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56339" y="6005299"/>
            <a:ext cx="1444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0x004070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8839" y="6502469"/>
            <a:ext cx="1444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0x003016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68926" y="7033134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error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65582" y="7539688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error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65581" y="8070353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error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56200" y="8661454"/>
            <a:ext cx="1438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0x02a568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6" grpId="0"/>
      <p:bldP spid="17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62" y="89249"/>
            <a:ext cx="12524611" cy="1824949"/>
          </a:xfrm>
        </p:spPr>
        <p:txBody>
          <a:bodyPr/>
          <a:lstStyle/>
          <a:p>
            <a:r>
              <a:rPr lang="en-US" dirty="0"/>
              <a:t>Advantages of Paging and Segmentation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>
          <a:xfrm>
            <a:off x="603214" y="2600961"/>
            <a:ext cx="11290762" cy="61118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Advantages of Segments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Supports sparse address spaces</a:t>
            </a:r>
          </a:p>
          <a:p>
            <a:pPr lvl="2">
              <a:lnSpc>
                <a:spcPct val="90000"/>
              </a:lnSpc>
            </a:pPr>
            <a:r>
              <a:rPr lang="en-US" sz="2600" dirty="0"/>
              <a:t>Decreases size of page tables</a:t>
            </a:r>
          </a:p>
          <a:p>
            <a:pPr lvl="2">
              <a:lnSpc>
                <a:spcPct val="90000"/>
              </a:lnSpc>
            </a:pPr>
            <a:r>
              <a:rPr lang="en-US" sz="2600" dirty="0"/>
              <a:t>If segment not used, not needed for page table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Advantages of Pages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No external fragmentation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Segments can grow without any reshuffling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Can run process when some pages are swapped to disk (next lecture)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Advantages of Both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Increases flexibility of sharing</a:t>
            </a:r>
          </a:p>
          <a:p>
            <a:pPr lvl="2">
              <a:lnSpc>
                <a:spcPct val="90000"/>
              </a:lnSpc>
            </a:pPr>
            <a:r>
              <a:rPr lang="en-US" sz="2600" dirty="0"/>
              <a:t>Share either single page or entire segment</a:t>
            </a:r>
          </a:p>
          <a:p>
            <a:pPr lvl="2">
              <a:lnSpc>
                <a:spcPct val="90000"/>
              </a:lnSpc>
            </a:pPr>
            <a:r>
              <a:rPr lang="en-US" sz="2600" dirty="0"/>
              <a:t>How?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55" y="89249"/>
            <a:ext cx="12286499" cy="1824949"/>
          </a:xfrm>
        </p:spPr>
        <p:txBody>
          <a:bodyPr/>
          <a:lstStyle/>
          <a:p>
            <a:r>
              <a:rPr lang="en-US" dirty="0"/>
              <a:t>Disadvantages of Paging and Segmentation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>
          <a:xfrm>
            <a:off x="333356" y="2600962"/>
            <a:ext cx="12286498" cy="3384158"/>
          </a:xfrm>
        </p:spPr>
        <p:txBody>
          <a:bodyPr/>
          <a:lstStyle/>
          <a:p>
            <a:pPr>
              <a:buNone/>
            </a:pPr>
            <a:r>
              <a:rPr lang="en-US" dirty="0"/>
              <a:t>Potentially large page tables (for each segment)</a:t>
            </a:r>
          </a:p>
          <a:p>
            <a:pPr lvl="1"/>
            <a:r>
              <a:rPr lang="en-US" dirty="0"/>
              <a:t>Must allocate each page table contiguously</a:t>
            </a:r>
          </a:p>
          <a:p>
            <a:pPr lvl="1"/>
            <a:r>
              <a:rPr lang="en-US" dirty="0"/>
              <a:t>More problematic with more address bits</a:t>
            </a:r>
          </a:p>
          <a:p>
            <a:pPr lvl="1"/>
            <a:r>
              <a:rPr lang="en-US" dirty="0">
                <a:solidFill>
                  <a:srgbClr val="333333"/>
                </a:solidFill>
              </a:rPr>
              <a:t>Page table size?</a:t>
            </a:r>
          </a:p>
          <a:p>
            <a:pPr lvl="2"/>
            <a:r>
              <a:rPr lang="en-US" dirty="0"/>
              <a:t>Assume 2 bits for segment, 18 bits for page number, 12 bits for offset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8063" y="5794611"/>
            <a:ext cx="1025760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l"/>
            <a:r>
              <a:rPr lang="en-US" sz="2800" dirty="0">
                <a:solidFill>
                  <a:srgbClr val="333333"/>
                </a:solidFill>
              </a:rPr>
              <a:t>Each page table is: </a:t>
            </a:r>
          </a:p>
          <a:p>
            <a:pPr lvl="3" algn="l"/>
            <a:r>
              <a:rPr lang="en-US" sz="2800" dirty="0">
                <a:solidFill>
                  <a:srgbClr val="333333"/>
                </a:solidFill>
              </a:rPr>
              <a:t>= Number of entries * size of each entry</a:t>
            </a:r>
          </a:p>
          <a:p>
            <a:pPr lvl="3" algn="l"/>
            <a:r>
              <a:rPr lang="en-US" sz="2800" dirty="0">
                <a:solidFill>
                  <a:srgbClr val="333333"/>
                </a:solidFill>
              </a:rPr>
              <a:t>= Number of pages * 4 bytes </a:t>
            </a:r>
          </a:p>
          <a:p>
            <a:pPr lvl="3" algn="l"/>
            <a:r>
              <a:rPr lang="en-US" sz="2800" dirty="0">
                <a:solidFill>
                  <a:srgbClr val="333333"/>
                </a:solidFill>
              </a:rPr>
              <a:t>= 2^18 * 4 bytes = 2^20 bytes = 1 MB!!!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Other </a:t>
            </a:r>
            <a:r>
              <a:rPr sz="6480" dirty="0">
                <a:solidFill>
                  <a:srgbClr val="FFFFFF"/>
                </a:solidFill>
              </a:rPr>
              <a:t>Approach</a:t>
            </a:r>
            <a:r>
              <a:rPr lang="en-US" sz="6480" dirty="0">
                <a:solidFill>
                  <a:srgbClr val="FFFFFF"/>
                </a:solidFill>
              </a:rPr>
              <a:t>es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352" name="Shape 352"/>
          <p:cNvSpPr>
            <a:spLocks noGrp="1"/>
          </p:cNvSpPr>
          <p:nvPr>
            <p:ph type="body" idx="4294967295"/>
          </p:nvPr>
        </p:nvSpPr>
        <p:spPr>
          <a:xfrm>
            <a:off x="0" y="2349500"/>
            <a:ext cx="11099800" cy="4892675"/>
          </a:xfrm>
          <a:prstGeom prst="rect">
            <a:avLst/>
          </a:prstGeom>
        </p:spPr>
        <p:txBody>
          <a:bodyPr/>
          <a:lstStyle/>
          <a:p>
            <a:pPr marL="742950" lvl="0" indent="-74295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  <a:effectLst/>
                <a:ea typeface="Helvetica"/>
                <a:cs typeface="Helvetica"/>
                <a:sym typeface="Helvetica"/>
              </a:rPr>
              <a:t>Inverted </a:t>
            </a:r>
            <a:r>
              <a:rPr lang="en-US" sz="3800" dirty="0" err="1">
                <a:solidFill>
                  <a:srgbClr val="333333"/>
                </a:solidFill>
                <a:effectLst/>
                <a:ea typeface="Helvetica"/>
                <a:cs typeface="Helvetica"/>
                <a:sym typeface="Helvetica"/>
              </a:rPr>
              <a:t>Pagetables</a:t>
            </a:r>
            <a:endParaRPr sz="3800" dirty="0">
              <a:solidFill>
                <a:srgbClr val="333333"/>
              </a:solidFill>
              <a:effectLst/>
            </a:endParaRPr>
          </a:p>
          <a:p>
            <a:pPr marL="742950" lvl="0" indent="-74295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  <a:effectLst/>
                <a:ea typeface="Helvetica"/>
                <a:cs typeface="Helvetica"/>
                <a:sym typeface="Helvetica"/>
              </a:rPr>
              <a:t>Segmented </a:t>
            </a:r>
            <a:r>
              <a:rPr sz="3800" dirty="0" err="1">
                <a:solidFill>
                  <a:srgbClr val="333333"/>
                </a:solidFill>
                <a:effectLst/>
              </a:rPr>
              <a:t>P</a:t>
            </a:r>
            <a:r>
              <a:rPr lang="en-US" sz="3800" dirty="0" err="1">
                <a:solidFill>
                  <a:srgbClr val="333333"/>
                </a:solidFill>
                <a:effectLst/>
              </a:rPr>
              <a:t>agetables</a:t>
            </a:r>
            <a:endParaRPr sz="3800" dirty="0">
              <a:solidFill>
                <a:srgbClr val="333333"/>
              </a:solidFill>
              <a:effectLst/>
            </a:endParaRPr>
          </a:p>
          <a:p>
            <a:pPr marL="742950" lvl="0" indent="-74295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  <a:effectLst/>
                <a:ea typeface="Helvetica"/>
                <a:cs typeface="Helvetica"/>
                <a:sym typeface="Helvetica"/>
              </a:rPr>
              <a:t>Multi-level </a:t>
            </a:r>
            <a:r>
              <a:rPr lang="en-US" sz="3800" dirty="0" err="1">
                <a:solidFill>
                  <a:srgbClr val="333333"/>
                </a:solidFill>
                <a:effectLst/>
                <a:ea typeface="Helvetica"/>
                <a:cs typeface="Helvetica"/>
                <a:sym typeface="Helvetica"/>
              </a:rPr>
              <a:t>Pagetables</a:t>
            </a:r>
            <a:endParaRPr lang="en-US" sz="3800" dirty="0">
              <a:solidFill>
                <a:srgbClr val="333333"/>
              </a:solidFill>
              <a:effectLst/>
              <a:ea typeface="Helvetica"/>
              <a:cs typeface="Helvetica"/>
              <a:sym typeface="Helvetica"/>
            </a:endParaRPr>
          </a:p>
          <a:p>
            <a:pPr marL="1162890" lvl="1" indent="-742950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rgbClr val="333333"/>
                </a:solidFill>
                <a:effectLst/>
                <a:ea typeface="Helvetica"/>
                <a:cs typeface="Helvetica"/>
                <a:sym typeface="Helvetica"/>
              </a:rPr>
              <a:t>Page </a:t>
            </a:r>
            <a:r>
              <a:rPr lang="en-US" sz="3500" dirty="0">
                <a:solidFill>
                  <a:srgbClr val="333333"/>
                </a:solidFill>
                <a:effectLst/>
              </a:rPr>
              <a:t>the page tables</a:t>
            </a:r>
          </a:p>
          <a:p>
            <a:pPr marL="1162890" lvl="1" indent="-742950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rgbClr val="333333"/>
                </a:solidFill>
                <a:effectLst/>
                <a:ea typeface="Helvetica"/>
                <a:cs typeface="Helvetica"/>
                <a:sym typeface="Helvetica"/>
              </a:rPr>
              <a:t>Page the pages of page tables</a:t>
            </a:r>
            <a:r>
              <a:rPr lang="en-US" sz="3800" dirty="0">
                <a:solidFill>
                  <a:srgbClr val="333333"/>
                </a:solidFill>
                <a:effectLst/>
              </a:rPr>
              <a:t>…</a:t>
            </a:r>
            <a:endParaRPr sz="380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4294517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Multilevel </a:t>
            </a:r>
            <a:br>
              <a:rPr lang="en-US" dirty="0"/>
            </a:br>
            <a:r>
              <a:rPr lang="en-US" dirty="0"/>
              <a:t>Page Tables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>
          <a:xfrm>
            <a:off x="433493" y="2167467"/>
            <a:ext cx="12029440" cy="227584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Goal: Allow each page tables to be allocated non-contiguously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Idea: Page the page tables 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Creates multiple levels of page tables; outer level “page directory”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Only allocate page tables for pages in use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Used in x86 architectures (hardware can walk known structure)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1300480" y="5201920"/>
            <a:ext cx="2709333" cy="65024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outer page</a:t>
            </a:r>
            <a:br>
              <a:rPr lang="en-US" sz="2600" dirty="0">
                <a:solidFill>
                  <a:schemeClr val="bg1"/>
                </a:solidFill>
              </a:rPr>
            </a:br>
            <a:r>
              <a:rPr lang="en-US" sz="2600" dirty="0">
                <a:solidFill>
                  <a:schemeClr val="bg1"/>
                </a:solidFill>
              </a:rPr>
              <a:t>(8 bits)</a:t>
            </a:r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4009813" y="5201920"/>
            <a:ext cx="3142827" cy="65024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inner page</a:t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600" dirty="0">
                <a:solidFill>
                  <a:schemeClr val="tx1"/>
                </a:solidFill>
              </a:rPr>
              <a:t>(10 bits)</a:t>
            </a:r>
          </a:p>
        </p:txBody>
      </p:sp>
      <p:sp>
        <p:nvSpPr>
          <p:cNvPr id="186374" name="Rectangle 6"/>
          <p:cNvSpPr>
            <a:spLocks noChangeArrowheads="1"/>
          </p:cNvSpPr>
          <p:nvPr/>
        </p:nvSpPr>
        <p:spPr bwMode="auto">
          <a:xfrm>
            <a:off x="7152640" y="5201920"/>
            <a:ext cx="4768427" cy="6502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page offset (12 bits)</a:t>
            </a:r>
          </a:p>
        </p:txBody>
      </p:sp>
      <p:sp>
        <p:nvSpPr>
          <p:cNvPr id="186379" name="Text Box 11"/>
          <p:cNvSpPr txBox="1">
            <a:spLocks noChangeArrowheads="1"/>
          </p:cNvSpPr>
          <p:nvPr/>
        </p:nvSpPr>
        <p:spPr bwMode="auto">
          <a:xfrm>
            <a:off x="1504296" y="4709724"/>
            <a:ext cx="2294927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30-bit address:</a:t>
            </a:r>
          </a:p>
        </p:txBody>
      </p:sp>
      <p:sp>
        <p:nvSpPr>
          <p:cNvPr id="186380" name="Rectangle 12"/>
          <p:cNvSpPr>
            <a:spLocks noChangeArrowheads="1"/>
          </p:cNvSpPr>
          <p:nvPr/>
        </p:nvSpPr>
        <p:spPr bwMode="auto">
          <a:xfrm>
            <a:off x="5201920" y="6935893"/>
            <a:ext cx="2600960" cy="227584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382" name="Rectangle 14"/>
          <p:cNvSpPr>
            <a:spLocks noChangeArrowheads="1"/>
          </p:cNvSpPr>
          <p:nvPr/>
        </p:nvSpPr>
        <p:spPr bwMode="auto">
          <a:xfrm>
            <a:off x="9861974" y="6177280"/>
            <a:ext cx="1083733" cy="325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383" name="Line 15"/>
          <p:cNvSpPr>
            <a:spLocks noChangeShapeType="1"/>
          </p:cNvSpPr>
          <p:nvPr/>
        </p:nvSpPr>
        <p:spPr bwMode="auto">
          <a:xfrm>
            <a:off x="5201920" y="7261013"/>
            <a:ext cx="26009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384" name="Line 16"/>
          <p:cNvSpPr>
            <a:spLocks noChangeShapeType="1"/>
          </p:cNvSpPr>
          <p:nvPr/>
        </p:nvSpPr>
        <p:spPr bwMode="auto">
          <a:xfrm>
            <a:off x="5201920" y="7586133"/>
            <a:ext cx="26009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385" name="Line 17"/>
          <p:cNvSpPr>
            <a:spLocks noChangeShapeType="1"/>
          </p:cNvSpPr>
          <p:nvPr/>
        </p:nvSpPr>
        <p:spPr bwMode="auto">
          <a:xfrm>
            <a:off x="5201920" y="7911253"/>
            <a:ext cx="26009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386" name="Line 18"/>
          <p:cNvSpPr>
            <a:spLocks noChangeShapeType="1"/>
          </p:cNvSpPr>
          <p:nvPr/>
        </p:nvSpPr>
        <p:spPr bwMode="auto">
          <a:xfrm>
            <a:off x="5201920" y="8236373"/>
            <a:ext cx="26009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387" name="Line 19"/>
          <p:cNvSpPr>
            <a:spLocks noChangeShapeType="1"/>
          </p:cNvSpPr>
          <p:nvPr/>
        </p:nvSpPr>
        <p:spPr bwMode="auto">
          <a:xfrm>
            <a:off x="5201920" y="8561493"/>
            <a:ext cx="26009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388" name="Line 20"/>
          <p:cNvSpPr>
            <a:spLocks noChangeShapeType="1"/>
          </p:cNvSpPr>
          <p:nvPr/>
        </p:nvSpPr>
        <p:spPr bwMode="auto">
          <a:xfrm>
            <a:off x="5201920" y="8886613"/>
            <a:ext cx="26009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389" name="Freeform 21"/>
          <p:cNvSpPr>
            <a:spLocks/>
          </p:cNvSpPr>
          <p:nvPr/>
        </p:nvSpPr>
        <p:spPr bwMode="auto">
          <a:xfrm>
            <a:off x="758613" y="5743787"/>
            <a:ext cx="650240" cy="2167467"/>
          </a:xfrm>
          <a:custGeom>
            <a:avLst/>
            <a:gdLst/>
            <a:ahLst/>
            <a:cxnLst>
              <a:cxn ang="0">
                <a:pos x="240" y="0"/>
              </a:cxn>
              <a:cxn ang="0">
                <a:pos x="0" y="0"/>
              </a:cxn>
              <a:cxn ang="0">
                <a:pos x="0" y="960"/>
              </a:cxn>
              <a:cxn ang="0">
                <a:pos x="288" y="960"/>
              </a:cxn>
            </a:cxnLst>
            <a:rect l="0" t="0" r="r" b="b"/>
            <a:pathLst>
              <a:path w="288" h="960">
                <a:moveTo>
                  <a:pt x="240" y="0"/>
                </a:moveTo>
                <a:lnTo>
                  <a:pt x="0" y="0"/>
                </a:lnTo>
                <a:lnTo>
                  <a:pt x="0" y="960"/>
                </a:lnTo>
                <a:lnTo>
                  <a:pt x="288" y="960"/>
                </a:lnTo>
              </a:path>
            </a:pathLst>
          </a:cu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390" name="Rectangle 22"/>
          <p:cNvSpPr>
            <a:spLocks noChangeArrowheads="1"/>
          </p:cNvSpPr>
          <p:nvPr/>
        </p:nvSpPr>
        <p:spPr bwMode="auto">
          <a:xfrm>
            <a:off x="325120" y="8994987"/>
            <a:ext cx="2709333" cy="43349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base of page directory</a:t>
            </a:r>
          </a:p>
        </p:txBody>
      </p:sp>
      <p:sp>
        <p:nvSpPr>
          <p:cNvPr id="186395" name="Freeform 27"/>
          <p:cNvSpPr>
            <a:spLocks/>
          </p:cNvSpPr>
          <p:nvPr/>
        </p:nvSpPr>
        <p:spPr bwMode="auto">
          <a:xfrm flipV="1">
            <a:off x="4000782" y="6935893"/>
            <a:ext cx="1201138" cy="866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0" y="0"/>
              </a:cxn>
              <a:cxn ang="0">
                <a:pos x="240" y="624"/>
              </a:cxn>
              <a:cxn ang="0">
                <a:pos x="532" y="636"/>
              </a:cxn>
            </a:cxnLst>
            <a:rect l="0" t="0" r="r" b="b"/>
            <a:pathLst>
              <a:path w="532" h="636">
                <a:moveTo>
                  <a:pt x="0" y="0"/>
                </a:moveTo>
                <a:lnTo>
                  <a:pt x="240" y="0"/>
                </a:lnTo>
                <a:lnTo>
                  <a:pt x="240" y="624"/>
                </a:lnTo>
                <a:cubicBezTo>
                  <a:pt x="337" y="628"/>
                  <a:pt x="434" y="632"/>
                  <a:pt x="532" y="636"/>
                </a:cubicBezTo>
              </a:path>
            </a:pathLst>
          </a:cu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396" name="Freeform 28"/>
          <p:cNvSpPr>
            <a:spLocks/>
          </p:cNvSpPr>
          <p:nvPr/>
        </p:nvSpPr>
        <p:spPr bwMode="auto">
          <a:xfrm>
            <a:off x="325120" y="6502400"/>
            <a:ext cx="1083733" cy="2492587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0" y="0"/>
              </a:cxn>
              <a:cxn ang="0">
                <a:pos x="288" y="0"/>
              </a:cxn>
            </a:cxnLst>
            <a:rect l="0" t="0" r="r" b="b"/>
            <a:pathLst>
              <a:path w="288" h="144">
                <a:moveTo>
                  <a:pt x="0" y="144"/>
                </a:moveTo>
                <a:lnTo>
                  <a:pt x="0" y="0"/>
                </a:lnTo>
                <a:lnTo>
                  <a:pt x="288" y="0"/>
                </a:lnTo>
              </a:path>
            </a:pathLst>
          </a:cu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404" name="Rectangle 36"/>
          <p:cNvSpPr>
            <a:spLocks noChangeArrowheads="1"/>
          </p:cNvSpPr>
          <p:nvPr/>
        </p:nvSpPr>
        <p:spPr bwMode="auto">
          <a:xfrm>
            <a:off x="1408853" y="6394027"/>
            <a:ext cx="2600960" cy="227584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405" name="Line 37"/>
          <p:cNvSpPr>
            <a:spLocks noChangeShapeType="1"/>
          </p:cNvSpPr>
          <p:nvPr/>
        </p:nvSpPr>
        <p:spPr bwMode="auto">
          <a:xfrm>
            <a:off x="1408853" y="6719147"/>
            <a:ext cx="26009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406" name="Line 38"/>
          <p:cNvSpPr>
            <a:spLocks noChangeShapeType="1"/>
          </p:cNvSpPr>
          <p:nvPr/>
        </p:nvSpPr>
        <p:spPr bwMode="auto">
          <a:xfrm>
            <a:off x="1408853" y="7044267"/>
            <a:ext cx="26009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407" name="Line 39"/>
          <p:cNvSpPr>
            <a:spLocks noChangeShapeType="1"/>
          </p:cNvSpPr>
          <p:nvPr/>
        </p:nvSpPr>
        <p:spPr bwMode="auto">
          <a:xfrm>
            <a:off x="1408853" y="7369387"/>
            <a:ext cx="26009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408" name="Line 40"/>
          <p:cNvSpPr>
            <a:spLocks noChangeShapeType="1"/>
          </p:cNvSpPr>
          <p:nvPr/>
        </p:nvSpPr>
        <p:spPr bwMode="auto">
          <a:xfrm>
            <a:off x="1408853" y="7694507"/>
            <a:ext cx="26009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409" name="Line 41"/>
          <p:cNvSpPr>
            <a:spLocks noChangeShapeType="1"/>
          </p:cNvSpPr>
          <p:nvPr/>
        </p:nvSpPr>
        <p:spPr bwMode="auto">
          <a:xfrm>
            <a:off x="1408853" y="8019627"/>
            <a:ext cx="26009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410" name="Line 42"/>
          <p:cNvSpPr>
            <a:spLocks noChangeShapeType="1"/>
          </p:cNvSpPr>
          <p:nvPr/>
        </p:nvSpPr>
        <p:spPr bwMode="auto">
          <a:xfrm>
            <a:off x="1408853" y="8344747"/>
            <a:ext cx="26009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412" name="Freeform 44"/>
          <p:cNvSpPr>
            <a:spLocks/>
          </p:cNvSpPr>
          <p:nvPr/>
        </p:nvSpPr>
        <p:spPr bwMode="auto">
          <a:xfrm>
            <a:off x="4768427" y="5852160"/>
            <a:ext cx="433493" cy="1625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0"/>
              </a:cxn>
              <a:cxn ang="0">
                <a:pos x="192" y="720"/>
              </a:cxn>
            </a:cxnLst>
            <a:rect l="0" t="0" r="r" b="b"/>
            <a:pathLst>
              <a:path w="192" h="720">
                <a:moveTo>
                  <a:pt x="0" y="0"/>
                </a:moveTo>
                <a:lnTo>
                  <a:pt x="0" y="720"/>
                </a:lnTo>
                <a:lnTo>
                  <a:pt x="192" y="720"/>
                </a:lnTo>
              </a:path>
            </a:pathLst>
          </a:cu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413" name="Line 45"/>
          <p:cNvSpPr>
            <a:spLocks noChangeShapeType="1"/>
          </p:cNvSpPr>
          <p:nvPr/>
        </p:nvSpPr>
        <p:spPr bwMode="auto">
          <a:xfrm flipV="1">
            <a:off x="7802880" y="6827520"/>
            <a:ext cx="2059093" cy="650240"/>
          </a:xfrm>
          <a:prstGeom prst="line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414" name="Line 46"/>
          <p:cNvSpPr>
            <a:spLocks noChangeShapeType="1"/>
          </p:cNvSpPr>
          <p:nvPr/>
        </p:nvSpPr>
        <p:spPr bwMode="auto">
          <a:xfrm>
            <a:off x="9861973" y="6827520"/>
            <a:ext cx="119210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415" name="Line 47"/>
          <p:cNvSpPr>
            <a:spLocks noChangeShapeType="1"/>
          </p:cNvSpPr>
          <p:nvPr/>
        </p:nvSpPr>
        <p:spPr bwMode="auto">
          <a:xfrm>
            <a:off x="9861973" y="7477760"/>
            <a:ext cx="119210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416" name="Line 48"/>
          <p:cNvSpPr>
            <a:spLocks noChangeShapeType="1"/>
          </p:cNvSpPr>
          <p:nvPr/>
        </p:nvSpPr>
        <p:spPr bwMode="auto">
          <a:xfrm>
            <a:off x="9861973" y="8128000"/>
            <a:ext cx="119210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417" name="Line 49"/>
          <p:cNvSpPr>
            <a:spLocks noChangeShapeType="1"/>
          </p:cNvSpPr>
          <p:nvPr/>
        </p:nvSpPr>
        <p:spPr bwMode="auto">
          <a:xfrm>
            <a:off x="9861973" y="8778240"/>
            <a:ext cx="119210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Quiz: Multilevel </a:t>
            </a:r>
          </a:p>
        </p:txBody>
      </p:sp>
      <p:sp>
        <p:nvSpPr>
          <p:cNvPr id="630" name="Shape 630"/>
          <p:cNvSpPr>
            <a:spLocks noGrp="1"/>
          </p:cNvSpPr>
          <p:nvPr>
            <p:ph type="body" idx="4294967295"/>
          </p:nvPr>
        </p:nvSpPr>
        <p:spPr>
          <a:xfrm>
            <a:off x="611500" y="2091549"/>
            <a:ext cx="1460500" cy="62785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buNone/>
              <a:defRPr sz="1800">
                <a:solidFill>
                  <a:srgbClr val="000000"/>
                </a:solidFill>
              </a:defRPr>
            </a:pPr>
            <a:r>
              <a:rPr sz="2500" dirty="0"/>
              <a:t>P</a:t>
            </a:r>
            <a:r>
              <a:rPr lang="en-US" sz="2500" dirty="0"/>
              <a:t>P</a:t>
            </a:r>
            <a:r>
              <a:rPr sz="2500" dirty="0"/>
              <a:t>N</a:t>
            </a:r>
            <a:br>
              <a:rPr sz="2500" dirty="0"/>
            </a:br>
            <a:r>
              <a:rPr sz="2500" dirty="0"/>
              <a:t>0x3</a:t>
            </a:r>
            <a:br>
              <a:rPr sz="2500" dirty="0"/>
            </a:br>
            <a:r>
              <a:rPr sz="2500" dirty="0"/>
              <a:t> -</a:t>
            </a:r>
            <a:br>
              <a:rPr sz="2500" dirty="0"/>
            </a:br>
            <a:r>
              <a:rPr sz="2500" dirty="0"/>
              <a:t> -</a:t>
            </a:r>
            <a:br>
              <a:rPr sz="2500" dirty="0"/>
            </a:br>
            <a:r>
              <a:rPr sz="2500" dirty="0"/>
              <a:t> -</a:t>
            </a:r>
            <a:br>
              <a:rPr sz="2500" dirty="0"/>
            </a:br>
            <a:r>
              <a:rPr sz="2500" dirty="0"/>
              <a:t> -</a:t>
            </a:r>
            <a:br>
              <a:rPr sz="2500" dirty="0"/>
            </a:br>
            <a:r>
              <a:rPr sz="2500" dirty="0"/>
              <a:t> -</a:t>
            </a:r>
            <a:br>
              <a:rPr sz="2500" dirty="0"/>
            </a:br>
            <a:r>
              <a:rPr sz="2500" dirty="0"/>
              <a:t> -</a:t>
            </a:r>
            <a:br>
              <a:rPr sz="2500" dirty="0"/>
            </a:br>
            <a:r>
              <a:rPr sz="2500" dirty="0"/>
              <a:t> -</a:t>
            </a:r>
            <a:br>
              <a:rPr sz="2500" dirty="0"/>
            </a:br>
            <a:r>
              <a:rPr sz="2500" dirty="0"/>
              <a:t> -</a:t>
            </a:r>
            <a:br>
              <a:rPr sz="2500" dirty="0"/>
            </a:br>
            <a:r>
              <a:rPr sz="2500" dirty="0"/>
              <a:t> -</a:t>
            </a:r>
            <a:br>
              <a:rPr sz="2500" dirty="0"/>
            </a:br>
            <a:r>
              <a:rPr sz="2500" dirty="0"/>
              <a:t> -</a:t>
            </a:r>
            <a:br>
              <a:rPr sz="2500" dirty="0"/>
            </a:br>
            <a:r>
              <a:rPr sz="2500" dirty="0"/>
              <a:t> -</a:t>
            </a:r>
            <a:br>
              <a:rPr sz="2500" dirty="0"/>
            </a:br>
            <a:r>
              <a:rPr sz="2500" dirty="0"/>
              <a:t> -</a:t>
            </a:r>
            <a:br>
              <a:rPr sz="2500" dirty="0"/>
            </a:br>
            <a:r>
              <a:rPr sz="2500" dirty="0"/>
              <a:t> -</a:t>
            </a:r>
            <a:br>
              <a:rPr sz="2500" dirty="0"/>
            </a:br>
            <a:r>
              <a:rPr sz="2500" dirty="0"/>
              <a:t> 0x92</a:t>
            </a:r>
          </a:p>
        </p:txBody>
      </p:sp>
      <p:sp>
        <p:nvSpPr>
          <p:cNvPr id="631" name="Shape 631"/>
          <p:cNvSpPr/>
          <p:nvPr/>
        </p:nvSpPr>
        <p:spPr>
          <a:xfrm>
            <a:off x="1995656" y="2128694"/>
            <a:ext cx="940821" cy="6277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valid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1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632" name="Shape 632"/>
          <p:cNvSpPr/>
          <p:nvPr/>
        </p:nvSpPr>
        <p:spPr>
          <a:xfrm flipV="1">
            <a:off x="0" y="2462076"/>
            <a:ext cx="2723086" cy="35858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  <a:latin typeface="Gill Sans MT" panose="020B0502020104020203" pitchFamily="34" charset="77"/>
            </a:endParaRPr>
          </a:p>
        </p:txBody>
      </p:sp>
      <p:sp>
        <p:nvSpPr>
          <p:cNvPr id="633" name="Shape 633"/>
          <p:cNvSpPr/>
          <p:nvPr/>
        </p:nvSpPr>
        <p:spPr>
          <a:xfrm>
            <a:off x="272398" y="1588951"/>
            <a:ext cx="222351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>
                <a:solidFill>
                  <a:srgbClr val="8881F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 dirty="0">
                <a:solidFill>
                  <a:schemeClr val="tx2"/>
                </a:solidFill>
              </a:rPr>
              <a:t>page directory</a:t>
            </a:r>
          </a:p>
        </p:txBody>
      </p:sp>
      <p:sp>
        <p:nvSpPr>
          <p:cNvPr id="634" name="Shape 634"/>
          <p:cNvSpPr/>
          <p:nvPr/>
        </p:nvSpPr>
        <p:spPr>
          <a:xfrm>
            <a:off x="3588633" y="2038050"/>
            <a:ext cx="1078630" cy="6277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P</a:t>
            </a:r>
            <a:r>
              <a:rPr lang="en-US" sz="2500" dirty="0">
                <a:solidFill>
                  <a:schemeClr val="bg2"/>
                </a:solidFill>
                <a:latin typeface="Gill Sans MT" panose="020B0502020104020203" pitchFamily="34" charset="77"/>
              </a:rPr>
              <a:t>P</a:t>
            </a: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N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0x10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0x23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0x80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0x59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</a:p>
        </p:txBody>
      </p:sp>
      <p:sp>
        <p:nvSpPr>
          <p:cNvPr id="635" name="Shape 635"/>
          <p:cNvSpPr/>
          <p:nvPr/>
        </p:nvSpPr>
        <p:spPr>
          <a:xfrm>
            <a:off x="4731633" y="2038050"/>
            <a:ext cx="940821" cy="6277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valid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1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1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1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1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</a:p>
        </p:txBody>
      </p:sp>
      <p:sp>
        <p:nvSpPr>
          <p:cNvPr id="636" name="Shape 636"/>
          <p:cNvSpPr/>
          <p:nvPr/>
        </p:nvSpPr>
        <p:spPr>
          <a:xfrm>
            <a:off x="3769218" y="2462074"/>
            <a:ext cx="1962298" cy="1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  <a:latin typeface="Gill Sans MT" panose="020B0502020104020203" pitchFamily="34" charset="77"/>
            </a:endParaRPr>
          </a:p>
        </p:txBody>
      </p:sp>
      <p:sp>
        <p:nvSpPr>
          <p:cNvPr id="637" name="Shape 637"/>
          <p:cNvSpPr/>
          <p:nvPr/>
        </p:nvSpPr>
        <p:spPr>
          <a:xfrm>
            <a:off x="2974741" y="1567138"/>
            <a:ext cx="351378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solidFill>
                  <a:srgbClr val="8881F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 dirty="0">
                <a:solidFill>
                  <a:schemeClr val="tx2"/>
                </a:solidFill>
              </a:rPr>
              <a:t>page of PT (@P</a:t>
            </a:r>
            <a:r>
              <a:rPr lang="en-US" sz="2400" b="1" dirty="0">
                <a:solidFill>
                  <a:schemeClr val="tx2"/>
                </a:solidFill>
              </a:rPr>
              <a:t>P</a:t>
            </a:r>
            <a:r>
              <a:rPr sz="2400" b="1" dirty="0">
                <a:solidFill>
                  <a:schemeClr val="tx2"/>
                </a:solidFill>
              </a:rPr>
              <a:t>N:0x3)</a:t>
            </a:r>
          </a:p>
        </p:txBody>
      </p:sp>
      <p:sp>
        <p:nvSpPr>
          <p:cNvPr id="638" name="Shape 638"/>
          <p:cNvSpPr/>
          <p:nvPr/>
        </p:nvSpPr>
        <p:spPr>
          <a:xfrm>
            <a:off x="7257771" y="2038050"/>
            <a:ext cx="1078630" cy="6277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P</a:t>
            </a:r>
            <a:r>
              <a:rPr lang="en-US" sz="2500" dirty="0">
                <a:solidFill>
                  <a:schemeClr val="bg2"/>
                </a:solidFill>
                <a:latin typeface="Gill Sans MT" panose="020B0502020104020203" pitchFamily="34" charset="77"/>
              </a:rPr>
              <a:t>P</a:t>
            </a: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N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0x55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0x45</a:t>
            </a:r>
          </a:p>
        </p:txBody>
      </p:sp>
      <p:sp>
        <p:nvSpPr>
          <p:cNvPr id="639" name="Shape 639"/>
          <p:cNvSpPr/>
          <p:nvPr/>
        </p:nvSpPr>
        <p:spPr>
          <a:xfrm>
            <a:off x="8400771" y="2038050"/>
            <a:ext cx="940821" cy="6277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valid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1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640" name="Shape 640"/>
          <p:cNvSpPr/>
          <p:nvPr/>
        </p:nvSpPr>
        <p:spPr>
          <a:xfrm>
            <a:off x="7438356" y="2462074"/>
            <a:ext cx="1962298" cy="1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  <a:latin typeface="Gill Sans MT" panose="020B0502020104020203" pitchFamily="34" charset="77"/>
            </a:endParaRPr>
          </a:p>
        </p:txBody>
      </p:sp>
      <p:sp>
        <p:nvSpPr>
          <p:cNvPr id="641" name="Shape 641"/>
          <p:cNvSpPr/>
          <p:nvPr/>
        </p:nvSpPr>
        <p:spPr>
          <a:xfrm>
            <a:off x="6922543" y="1565851"/>
            <a:ext cx="368530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solidFill>
                  <a:srgbClr val="8881F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 dirty="0">
                <a:solidFill>
                  <a:schemeClr val="tx2"/>
                </a:solidFill>
              </a:rPr>
              <a:t>page of PT (@P</a:t>
            </a:r>
            <a:r>
              <a:rPr lang="en-US" sz="2400" b="1" dirty="0">
                <a:solidFill>
                  <a:schemeClr val="tx2"/>
                </a:solidFill>
              </a:rPr>
              <a:t>P</a:t>
            </a:r>
            <a:r>
              <a:rPr sz="2400" b="1" dirty="0">
                <a:solidFill>
                  <a:schemeClr val="tx2"/>
                </a:solidFill>
              </a:rPr>
              <a:t>N:0x92)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400654" y="3384623"/>
            <a:ext cx="3235075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aseline="30000" dirty="0">
                <a:solidFill>
                  <a:schemeClr val="bg1"/>
                </a:solidFill>
                <a:latin typeface="Gill Sans MT" panose="020B0502020104020203" pitchFamily="34" charset="77"/>
              </a:rPr>
              <a:t>translate 0x01ABC</a:t>
            </a:r>
          </a:p>
          <a:p>
            <a:endParaRPr lang="en-US" baseline="30000" dirty="0">
              <a:solidFill>
                <a:schemeClr val="bg1"/>
              </a:solidFill>
              <a:latin typeface="Gill Sans MT" panose="020B0502020104020203" pitchFamily="34" charset="77"/>
            </a:endParaRPr>
          </a:p>
          <a:p>
            <a:endParaRPr lang="en-US" baseline="30000" dirty="0">
              <a:solidFill>
                <a:schemeClr val="bg1"/>
              </a:solidFill>
              <a:latin typeface="Gill Sans MT" panose="020B0502020104020203" pitchFamily="34" charset="77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089890" y="8807170"/>
            <a:ext cx="2709333" cy="65024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Gill Sans MT" panose="020B0502020104020203" pitchFamily="34" charset="77"/>
              </a:rPr>
              <a:t>outer page</a:t>
            </a:r>
            <a:br>
              <a:rPr lang="en-US" sz="2000" dirty="0">
                <a:latin typeface="Gill Sans MT" panose="020B0502020104020203" pitchFamily="34" charset="77"/>
              </a:rPr>
            </a:br>
            <a:r>
              <a:rPr lang="en-US" sz="2000" dirty="0">
                <a:latin typeface="Gill Sans MT" panose="020B0502020104020203" pitchFamily="34" charset="77"/>
              </a:rPr>
              <a:t>(4 bits)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3799223" y="8807170"/>
            <a:ext cx="3142827" cy="65024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Gill Sans MT" panose="020B0502020104020203" pitchFamily="34" charset="77"/>
              </a:rPr>
              <a:t>inner page</a:t>
            </a:r>
            <a:br>
              <a:rPr lang="en-US" sz="2000" dirty="0">
                <a:latin typeface="Gill Sans MT" panose="020B0502020104020203" pitchFamily="34" charset="77"/>
              </a:rPr>
            </a:br>
            <a:r>
              <a:rPr lang="en-US" sz="2000" dirty="0">
                <a:latin typeface="Gill Sans MT" panose="020B0502020104020203" pitchFamily="34" charset="77"/>
              </a:rPr>
              <a:t>(4 bits)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6942050" y="8807170"/>
            <a:ext cx="4768427" cy="6502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Gill Sans MT" panose="020B0502020104020203" pitchFamily="34" charset="77"/>
              </a:rPr>
              <a:t>page offset (12 bits)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1293706" y="8314974"/>
            <a:ext cx="2294927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Gill Sans MT" panose="020B0502020104020203" pitchFamily="34" charset="77"/>
              </a:rPr>
              <a:t>20-bit address:</a:t>
            </a:r>
          </a:p>
        </p:txBody>
      </p:sp>
      <p:sp>
        <p:nvSpPr>
          <p:cNvPr id="20" name="Line 37"/>
          <p:cNvSpPr>
            <a:spLocks noChangeShapeType="1"/>
          </p:cNvSpPr>
          <p:nvPr/>
        </p:nvSpPr>
        <p:spPr bwMode="auto">
          <a:xfrm>
            <a:off x="1198263" y="10324397"/>
            <a:ext cx="26009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54575" y="6207378"/>
            <a:ext cx="25763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>
                <a:solidFill>
                  <a:schemeClr val="bg1"/>
                </a:solidFill>
                <a:latin typeface="Gill Sans MT" panose="020B0502020104020203" pitchFamily="34" charset="77"/>
              </a:rPr>
              <a:t> translate 0xFEED0</a:t>
            </a:r>
            <a:endParaRPr lang="en-US" dirty="0">
              <a:solidFill>
                <a:schemeClr val="bg1"/>
              </a:solidFill>
              <a:latin typeface="Gill Sans MT" panose="020B0502020104020203" pitchFamily="34" charset="77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857805" y="4645968"/>
            <a:ext cx="24739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>
                <a:solidFill>
                  <a:schemeClr val="bg1"/>
                </a:solidFill>
                <a:latin typeface="Gill Sans MT" panose="020B0502020104020203" pitchFamily="34" charset="77"/>
              </a:rPr>
              <a:t>translate 0x00000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061359" y="3756875"/>
            <a:ext cx="2002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</a:rPr>
              <a:t>0x23ABC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003876" y="5090429"/>
            <a:ext cx="1837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</a:rPr>
              <a:t>0x10000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070826" y="6669043"/>
            <a:ext cx="1915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</a:rPr>
              <a:t>0x55ED0</a:t>
            </a:r>
          </a:p>
        </p:txBody>
      </p:sp>
      <p:sp>
        <p:nvSpPr>
          <p:cNvPr id="27" name="Shape 630">
            <a:extLst>
              <a:ext uri="{FF2B5EF4-FFF2-40B4-BE49-F238E27FC236}">
                <a16:creationId xmlns:a16="http://schemas.microsoft.com/office/drawing/2014/main" id="{991F1398-CC95-3C44-AB71-DD20D281BEB6}"/>
              </a:ext>
            </a:extLst>
          </p:cNvPr>
          <p:cNvSpPr txBox="1">
            <a:spLocks/>
          </p:cNvSpPr>
          <p:nvPr/>
        </p:nvSpPr>
        <p:spPr>
          <a:xfrm>
            <a:off x="-275420" y="2104782"/>
            <a:ext cx="1460500" cy="62785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buFont typeface="Calisto MT" charset="0"/>
              <a:buNone/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000000"/>
                </a:solidFill>
              </a:rPr>
              <a:t>VPN</a:t>
            </a:r>
            <a:br>
              <a:rPr lang="en-US" sz="2500" dirty="0">
                <a:solidFill>
                  <a:srgbClr val="000000"/>
                </a:solidFill>
              </a:rPr>
            </a:br>
            <a:r>
              <a:rPr lang="en-US" sz="2500" dirty="0">
                <a:solidFill>
                  <a:srgbClr val="000000"/>
                </a:solidFill>
              </a:rPr>
              <a:t>0</a:t>
            </a:r>
            <a:br>
              <a:rPr lang="en-US" sz="2500" dirty="0">
                <a:solidFill>
                  <a:srgbClr val="000000"/>
                </a:solidFill>
              </a:rPr>
            </a:br>
            <a:r>
              <a:rPr lang="en-US" sz="2500" dirty="0">
                <a:solidFill>
                  <a:srgbClr val="000000"/>
                </a:solidFill>
              </a:rPr>
              <a:t> 1</a:t>
            </a:r>
            <a:br>
              <a:rPr lang="en-US" sz="2500" dirty="0">
                <a:solidFill>
                  <a:srgbClr val="000000"/>
                </a:solidFill>
              </a:rPr>
            </a:br>
            <a:r>
              <a:rPr lang="en-US" sz="2500" dirty="0">
                <a:solidFill>
                  <a:srgbClr val="000000"/>
                </a:solidFill>
              </a:rPr>
              <a:t> 2</a:t>
            </a:r>
            <a:br>
              <a:rPr lang="en-US" sz="2500" dirty="0">
                <a:solidFill>
                  <a:srgbClr val="000000"/>
                </a:solidFill>
              </a:rPr>
            </a:br>
            <a:r>
              <a:rPr lang="en-US" sz="2500" dirty="0">
                <a:solidFill>
                  <a:srgbClr val="000000"/>
                </a:solidFill>
              </a:rPr>
              <a:t> -</a:t>
            </a:r>
            <a:br>
              <a:rPr lang="en-US" sz="2500" dirty="0">
                <a:solidFill>
                  <a:srgbClr val="000000"/>
                </a:solidFill>
              </a:rPr>
            </a:br>
            <a:r>
              <a:rPr lang="en-US" sz="2500" dirty="0">
                <a:solidFill>
                  <a:srgbClr val="000000"/>
                </a:solidFill>
              </a:rPr>
              <a:t> -</a:t>
            </a:r>
            <a:br>
              <a:rPr lang="en-US" sz="2500" dirty="0">
                <a:solidFill>
                  <a:srgbClr val="000000"/>
                </a:solidFill>
              </a:rPr>
            </a:br>
            <a:r>
              <a:rPr lang="en-US" sz="2500" dirty="0">
                <a:solidFill>
                  <a:srgbClr val="000000"/>
                </a:solidFill>
              </a:rPr>
              <a:t> -</a:t>
            </a:r>
            <a:br>
              <a:rPr lang="en-US" sz="2500" dirty="0">
                <a:solidFill>
                  <a:srgbClr val="000000"/>
                </a:solidFill>
              </a:rPr>
            </a:br>
            <a:r>
              <a:rPr lang="en-US" sz="2500" dirty="0">
                <a:solidFill>
                  <a:srgbClr val="000000"/>
                </a:solidFill>
              </a:rPr>
              <a:t> -</a:t>
            </a:r>
            <a:br>
              <a:rPr lang="en-US" sz="2500" dirty="0">
                <a:solidFill>
                  <a:srgbClr val="000000"/>
                </a:solidFill>
              </a:rPr>
            </a:br>
            <a:r>
              <a:rPr lang="en-US" sz="2500" dirty="0">
                <a:solidFill>
                  <a:srgbClr val="000000"/>
                </a:solidFill>
              </a:rPr>
              <a:t> -</a:t>
            </a:r>
            <a:br>
              <a:rPr lang="en-US" sz="2500" dirty="0">
                <a:solidFill>
                  <a:srgbClr val="000000"/>
                </a:solidFill>
              </a:rPr>
            </a:br>
            <a:r>
              <a:rPr lang="en-US" sz="2500" dirty="0">
                <a:solidFill>
                  <a:srgbClr val="000000"/>
                </a:solidFill>
              </a:rPr>
              <a:t> -</a:t>
            </a:r>
            <a:br>
              <a:rPr lang="en-US" sz="2500" dirty="0">
                <a:solidFill>
                  <a:srgbClr val="000000"/>
                </a:solidFill>
              </a:rPr>
            </a:br>
            <a:r>
              <a:rPr lang="en-US" sz="2500" dirty="0">
                <a:solidFill>
                  <a:srgbClr val="000000"/>
                </a:solidFill>
              </a:rPr>
              <a:t> -</a:t>
            </a:r>
            <a:br>
              <a:rPr lang="en-US" sz="2500" dirty="0">
                <a:solidFill>
                  <a:srgbClr val="000000"/>
                </a:solidFill>
              </a:rPr>
            </a:br>
            <a:r>
              <a:rPr lang="en-US" sz="2500" dirty="0">
                <a:solidFill>
                  <a:srgbClr val="000000"/>
                </a:solidFill>
              </a:rPr>
              <a:t> -</a:t>
            </a:r>
            <a:br>
              <a:rPr lang="en-US" sz="2500" dirty="0">
                <a:solidFill>
                  <a:srgbClr val="000000"/>
                </a:solidFill>
              </a:rPr>
            </a:br>
            <a:r>
              <a:rPr lang="en-US" sz="2500" dirty="0">
                <a:solidFill>
                  <a:srgbClr val="000000"/>
                </a:solidFill>
              </a:rPr>
              <a:t> -</a:t>
            </a:r>
            <a:br>
              <a:rPr lang="en-US" sz="2500" dirty="0">
                <a:solidFill>
                  <a:srgbClr val="000000"/>
                </a:solidFill>
              </a:rPr>
            </a:br>
            <a:r>
              <a:rPr lang="en-US" sz="2500" dirty="0">
                <a:solidFill>
                  <a:srgbClr val="000000"/>
                </a:solidFill>
              </a:rPr>
              <a:t> -</a:t>
            </a:r>
            <a:br>
              <a:rPr lang="en-US" sz="2500" dirty="0">
                <a:solidFill>
                  <a:srgbClr val="000000"/>
                </a:solidFill>
              </a:rPr>
            </a:br>
            <a:r>
              <a:rPr lang="en-US" sz="2500" dirty="0">
                <a:solidFill>
                  <a:srgbClr val="000000"/>
                </a:solidFill>
              </a:rPr>
              <a:t> -</a:t>
            </a:r>
            <a:br>
              <a:rPr lang="en-US" sz="2500" dirty="0">
                <a:solidFill>
                  <a:srgbClr val="000000"/>
                </a:solidFill>
              </a:rPr>
            </a:br>
            <a:r>
              <a:rPr lang="en-US" sz="2500" dirty="0">
                <a:solidFill>
                  <a:srgbClr val="000000"/>
                </a:solidFill>
              </a:rPr>
              <a:t>15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3984" y="89249"/>
            <a:ext cx="12445241" cy="1824949"/>
          </a:xfrm>
        </p:spPr>
        <p:txBody>
          <a:bodyPr/>
          <a:lstStyle/>
          <a:p>
            <a:r>
              <a:rPr lang="en-US" dirty="0"/>
              <a:t>Quiz: Address format for multilevel Paging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698458" y="3286259"/>
            <a:ext cx="11195518" cy="611180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How should logical address be structured?</a:t>
            </a:r>
          </a:p>
          <a:p>
            <a:pPr lvl="1"/>
            <a:r>
              <a:rPr lang="en-US" dirty="0"/>
              <a:t>How many bits for each paging level?</a:t>
            </a:r>
          </a:p>
          <a:p>
            <a:pPr>
              <a:buNone/>
            </a:pPr>
            <a:r>
              <a:rPr lang="en-US" dirty="0"/>
              <a:t>Goal?  </a:t>
            </a:r>
          </a:p>
          <a:p>
            <a:pPr lvl="1"/>
            <a:r>
              <a:rPr lang="en-US" dirty="0"/>
              <a:t>Each page table fits within a page</a:t>
            </a:r>
          </a:p>
          <a:p>
            <a:pPr lvl="1"/>
            <a:r>
              <a:rPr lang="en-US" dirty="0"/>
              <a:t>PTE size * number PTE = page size</a:t>
            </a:r>
          </a:p>
          <a:p>
            <a:pPr lvl="2"/>
            <a:r>
              <a:rPr lang="en-US" dirty="0"/>
              <a:t>Assume PTE size = 4 bytes</a:t>
            </a:r>
          </a:p>
          <a:p>
            <a:pPr lvl="2"/>
            <a:r>
              <a:rPr lang="en-US" dirty="0"/>
              <a:t>Page size = 2^12 bytes = 4KB</a:t>
            </a:r>
          </a:p>
          <a:p>
            <a:pPr lvl="2"/>
            <a:r>
              <a:rPr lang="en-US" dirty="0"/>
              <a:t>2^2 bytes *  number PTE = 2^12 bytes</a:t>
            </a:r>
          </a:p>
          <a:p>
            <a:pPr lvl="2"/>
            <a:r>
              <a:rPr lang="en-US" dirty="0" err="1">
                <a:sym typeface="Wingdings"/>
              </a:rPr>
              <a:t></a:t>
            </a:r>
            <a:r>
              <a:rPr lang="en-US" dirty="0">
                <a:sym typeface="Wingdings"/>
              </a:rPr>
              <a:t> </a:t>
            </a:r>
            <a:r>
              <a:rPr lang="en-US" dirty="0"/>
              <a:t>number PTE = 2^10</a:t>
            </a:r>
          </a:p>
          <a:p>
            <a:pPr lvl="1"/>
            <a:r>
              <a:rPr lang="en-US" dirty="0" err="1">
                <a:sym typeface="Wingdings"/>
              </a:rPr>
              <a:t></a:t>
            </a:r>
            <a:r>
              <a:rPr lang="en-US" dirty="0">
                <a:sym typeface="Wingdings"/>
              </a:rPr>
              <a:t> </a:t>
            </a:r>
            <a:r>
              <a:rPr lang="en-US" dirty="0"/>
              <a:t># bits for selecting inner page = 10</a:t>
            </a:r>
          </a:p>
          <a:p>
            <a:pPr>
              <a:buFont typeface="Wingdings" charset="2"/>
              <a:buNone/>
            </a:pPr>
            <a:r>
              <a:rPr lang="en-US" dirty="0"/>
              <a:t>Remaining bits for outer page: </a:t>
            </a:r>
          </a:p>
          <a:p>
            <a:pPr lvl="1"/>
            <a:r>
              <a:rPr lang="en-US" dirty="0"/>
              <a:t>30 – 10 – 12 = 8 bits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98458" y="2406394"/>
            <a:ext cx="2709333" cy="65024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600" dirty="0"/>
              <a:t>outer 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407791" y="2406394"/>
            <a:ext cx="3142827" cy="65024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600" dirty="0"/>
              <a:t>inner page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550618" y="2406394"/>
            <a:ext cx="4768427" cy="6502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page offset (12 bits)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902274" y="1914198"/>
            <a:ext cx="2294927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30-bit address: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Problem with 2 levels?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654" name="Shape 654"/>
          <p:cNvSpPr>
            <a:spLocks noGrp="1"/>
          </p:cNvSpPr>
          <p:nvPr>
            <p:ph type="body" idx="4294967295"/>
          </p:nvPr>
        </p:nvSpPr>
        <p:spPr>
          <a:xfrm>
            <a:off x="0" y="2130425"/>
            <a:ext cx="11099800" cy="305117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333333"/>
                </a:solidFill>
              </a:rPr>
              <a:t>Problem: page directories </a:t>
            </a:r>
            <a:r>
              <a:rPr lang="en-US" sz="3600" dirty="0">
                <a:solidFill>
                  <a:srgbClr val="333333"/>
                </a:solidFill>
              </a:rPr>
              <a:t>(outer level) </a:t>
            </a:r>
            <a:r>
              <a:rPr sz="3600" dirty="0">
                <a:solidFill>
                  <a:srgbClr val="333333"/>
                </a:solidFill>
              </a:rPr>
              <a:t>may not fit in a page</a:t>
            </a:r>
            <a:endParaRPr lang="en-US" sz="36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6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333333"/>
                </a:solidFill>
              </a:rPr>
              <a:t>Solution: </a:t>
            </a:r>
            <a:endParaRPr lang="en-US" sz="36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300" dirty="0">
                <a:solidFill>
                  <a:srgbClr val="333333"/>
                </a:solidFill>
              </a:rPr>
              <a:t>S</a:t>
            </a:r>
            <a:r>
              <a:rPr sz="3300" dirty="0">
                <a:solidFill>
                  <a:srgbClr val="333333"/>
                </a:solidFill>
              </a:rPr>
              <a:t>plit page directories into pieces</a:t>
            </a:r>
            <a:endParaRPr lang="en-US" sz="33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300" dirty="0">
                <a:solidFill>
                  <a:srgbClr val="333333"/>
                </a:solidFill>
              </a:rPr>
              <a:t>Use another page dir to refer to the page dir pieces.</a:t>
            </a:r>
          </a:p>
        </p:txBody>
      </p:sp>
      <p:sp>
        <p:nvSpPr>
          <p:cNvPr id="4" name="Shape 658"/>
          <p:cNvSpPr/>
          <p:nvPr/>
        </p:nvSpPr>
        <p:spPr>
          <a:xfrm>
            <a:off x="4590129" y="5820963"/>
            <a:ext cx="1554684" cy="622301"/>
          </a:xfrm>
          <a:prstGeom prst="rect">
            <a:avLst/>
          </a:prstGeom>
          <a:solidFill>
            <a:srgbClr val="00A6AC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2600" b="1"/>
              <a:t>PT idx</a:t>
            </a:r>
          </a:p>
        </p:txBody>
      </p:sp>
      <p:sp>
        <p:nvSpPr>
          <p:cNvPr id="23" name="Shape 677"/>
          <p:cNvSpPr/>
          <p:nvPr/>
        </p:nvSpPr>
        <p:spPr>
          <a:xfrm>
            <a:off x="6139320" y="5820963"/>
            <a:ext cx="4530027" cy="622301"/>
          </a:xfrm>
          <a:prstGeom prst="rect">
            <a:avLst/>
          </a:prstGeom>
          <a:solidFill>
            <a:srgbClr val="5747C1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2600" b="1"/>
              <a:t>OFFSET</a:t>
            </a:r>
          </a:p>
        </p:txBody>
      </p:sp>
      <p:sp>
        <p:nvSpPr>
          <p:cNvPr id="26" name="Shape 680"/>
          <p:cNvSpPr/>
          <p:nvPr/>
        </p:nvSpPr>
        <p:spPr>
          <a:xfrm>
            <a:off x="3066129" y="5820963"/>
            <a:ext cx="1554684" cy="622301"/>
          </a:xfrm>
          <a:prstGeom prst="rect">
            <a:avLst/>
          </a:prstGeom>
          <a:solidFill>
            <a:srgbClr val="00A6AC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2600" b="1"/>
              <a:t>PD idx 1</a:t>
            </a:r>
          </a:p>
        </p:txBody>
      </p:sp>
      <p:sp>
        <p:nvSpPr>
          <p:cNvPr id="27" name="Shape 681"/>
          <p:cNvSpPr/>
          <p:nvPr/>
        </p:nvSpPr>
        <p:spPr>
          <a:xfrm>
            <a:off x="3423526" y="5250131"/>
            <a:ext cx="811120" cy="502702"/>
          </a:xfrm>
          <a:prstGeom prst="rect">
            <a:avLst/>
          </a:prstGeom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bg1"/>
                </a:solidFill>
              </a:rPr>
              <a:t>VPN</a:t>
            </a:r>
          </a:p>
        </p:txBody>
      </p:sp>
      <p:sp>
        <p:nvSpPr>
          <p:cNvPr id="28" name="Shape 682"/>
          <p:cNvSpPr/>
          <p:nvPr/>
        </p:nvSpPr>
        <p:spPr>
          <a:xfrm>
            <a:off x="4266082" y="5501481"/>
            <a:ext cx="1809429" cy="0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9" name="Shape 683"/>
          <p:cNvSpPr/>
          <p:nvPr/>
        </p:nvSpPr>
        <p:spPr>
          <a:xfrm flipH="1">
            <a:off x="1567898" y="5501481"/>
            <a:ext cx="1824191" cy="0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0" name="Shape 684"/>
          <p:cNvSpPr/>
          <p:nvPr/>
        </p:nvSpPr>
        <p:spPr>
          <a:xfrm>
            <a:off x="1542129" y="5820963"/>
            <a:ext cx="1554684" cy="622301"/>
          </a:xfrm>
          <a:prstGeom prst="rect">
            <a:avLst/>
          </a:prstGeom>
          <a:solidFill>
            <a:srgbClr val="00A6AC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2600" b="1"/>
              <a:t>PD idx 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2236" y="6515095"/>
            <a:ext cx="125586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</a:rPr>
              <a:t>How large is virtual address space with 4 KB pages, 4 byte PTEs, </a:t>
            </a:r>
            <a:br>
              <a:rPr lang="en-US" sz="2800" dirty="0">
                <a:solidFill>
                  <a:srgbClr val="333333"/>
                </a:solidFill>
              </a:rPr>
            </a:br>
            <a:r>
              <a:rPr lang="en-US" sz="2800" dirty="0">
                <a:solidFill>
                  <a:srgbClr val="333333"/>
                </a:solidFill>
              </a:rPr>
              <a:t>each page table fits in page given 1, 2, 3 levels?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35540" y="7413331"/>
            <a:ext cx="5763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</a:rPr>
              <a:t>4KB / 4 bytes </a:t>
            </a:r>
            <a:r>
              <a:rPr lang="en-US" sz="2800" dirty="0" err="1">
                <a:solidFill>
                  <a:srgbClr val="333333"/>
                </a:solidFill>
                <a:sym typeface="Wingdings"/>
              </a:rPr>
              <a:t></a:t>
            </a:r>
            <a:r>
              <a:rPr lang="en-US" sz="2800" dirty="0">
                <a:solidFill>
                  <a:srgbClr val="333333"/>
                </a:solidFill>
                <a:sym typeface="Wingdings"/>
              </a:rPr>
              <a:t> 1K entries per level</a:t>
            </a:r>
            <a:endParaRPr lang="en-US" sz="2800" dirty="0">
              <a:solidFill>
                <a:srgbClr val="333333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46254" y="7936551"/>
            <a:ext cx="4349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</a:rPr>
              <a:t>1 level: 1K * 4K = </a:t>
            </a:r>
            <a:r>
              <a:rPr lang="en-US" sz="2400" b="1" dirty="0">
                <a:solidFill>
                  <a:srgbClr val="333333"/>
                </a:solidFill>
              </a:rPr>
              <a:t>2^22</a:t>
            </a:r>
            <a:r>
              <a:rPr lang="en-US" sz="2400" dirty="0">
                <a:solidFill>
                  <a:srgbClr val="333333"/>
                </a:solidFill>
              </a:rPr>
              <a:t> = 4 MB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46254" y="8459771"/>
            <a:ext cx="5117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</a:rPr>
              <a:t>2 levels: 1K * 1K * 4K = </a:t>
            </a:r>
            <a:r>
              <a:rPr lang="en-US" sz="2400" b="1" dirty="0">
                <a:solidFill>
                  <a:srgbClr val="333333"/>
                </a:solidFill>
              </a:rPr>
              <a:t>2^32</a:t>
            </a:r>
            <a:r>
              <a:rPr lang="en-US" sz="2400" dirty="0">
                <a:solidFill>
                  <a:srgbClr val="333333"/>
                </a:solidFill>
              </a:rPr>
              <a:t> ≈ 4 GB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446254" y="8921032"/>
            <a:ext cx="5840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</a:rPr>
              <a:t>3 levels: 1K * 1K * 1K * 4K = </a:t>
            </a:r>
            <a:r>
              <a:rPr lang="en-US" sz="2400" b="1" dirty="0">
                <a:solidFill>
                  <a:srgbClr val="333333"/>
                </a:solidFill>
              </a:rPr>
              <a:t>2^42</a:t>
            </a:r>
            <a:r>
              <a:rPr lang="en-US" sz="2400" dirty="0">
                <a:solidFill>
                  <a:srgbClr val="333333"/>
                </a:solidFill>
              </a:rPr>
              <a:t>  ≈ 4 TB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246496" y="3052370"/>
            <a:ext cx="2709333" cy="65024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600" dirty="0"/>
              <a:t>outer page?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4955829" y="3052370"/>
            <a:ext cx="3142827" cy="65024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600" dirty="0"/>
              <a:t>inner page</a:t>
            </a:r>
          </a:p>
          <a:p>
            <a:pPr algn="ctr"/>
            <a:r>
              <a:rPr lang="en-US" sz="2600" dirty="0"/>
              <a:t>(10 bits)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8098656" y="3052370"/>
            <a:ext cx="4768427" cy="6502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page offset (12 bits)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425310" y="2560174"/>
            <a:ext cx="2344933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64-bit</a:t>
            </a:r>
            <a:r>
              <a:rPr lang="en-US" sz="2600" dirty="0">
                <a:solidFill>
                  <a:schemeClr val="bg1"/>
                </a:solidFill>
              </a:rPr>
              <a:t> address: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of </a:t>
            </a:r>
            <a:br>
              <a:rPr lang="en-US" dirty="0"/>
            </a:br>
            <a:r>
              <a:rPr lang="en-US" dirty="0"/>
              <a:t>Page Addresses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>
          <a:xfrm>
            <a:off x="433493" y="2059093"/>
            <a:ext cx="12029440" cy="195072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413">
                <a:solidFill>
                  <a:schemeClr val="bg1"/>
                </a:solidFill>
              </a:rPr>
              <a:t>How to translate logical address to physical address?</a:t>
            </a:r>
          </a:p>
          <a:p>
            <a:pPr lvl="1">
              <a:lnSpc>
                <a:spcPct val="90000"/>
              </a:lnSpc>
            </a:pPr>
            <a:r>
              <a:rPr lang="en-US" sz="2844">
                <a:solidFill>
                  <a:schemeClr val="bg1"/>
                </a:solidFill>
              </a:rPr>
              <a:t>High-order bits of address designate page number</a:t>
            </a:r>
          </a:p>
          <a:p>
            <a:pPr lvl="1">
              <a:lnSpc>
                <a:spcPct val="90000"/>
              </a:lnSpc>
            </a:pPr>
            <a:r>
              <a:rPr lang="en-US" sz="2844">
                <a:solidFill>
                  <a:schemeClr val="bg1"/>
                </a:solidFill>
              </a:rPr>
              <a:t>Low-order bits of address designate offset within page</a:t>
            </a:r>
          </a:p>
          <a:p>
            <a:pPr lvl="1">
              <a:lnSpc>
                <a:spcPct val="90000"/>
              </a:lnSpc>
            </a:pPr>
            <a:endParaRPr lang="en-US" sz="2844">
              <a:solidFill>
                <a:schemeClr val="bg1"/>
              </a:solidFill>
            </a:endParaRP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1083733" y="4985173"/>
            <a:ext cx="5093547" cy="866987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844" dirty="0">
                <a:solidFill>
                  <a:schemeClr val="bg1"/>
                </a:solidFill>
              </a:rPr>
              <a:t>page number</a:t>
            </a:r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1083733" y="7261013"/>
            <a:ext cx="5093547" cy="8669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844">
                <a:solidFill>
                  <a:schemeClr val="bg1"/>
                </a:solidFill>
              </a:rPr>
              <a:t>frame number</a:t>
            </a:r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6177280" y="4985173"/>
            <a:ext cx="2384213" cy="8669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844">
                <a:solidFill>
                  <a:schemeClr val="bg1"/>
                </a:solidFill>
              </a:rPr>
              <a:t>page offset</a:t>
            </a:r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6177280" y="7261013"/>
            <a:ext cx="2384213" cy="8669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844">
                <a:solidFill>
                  <a:schemeClr val="bg1"/>
                </a:solidFill>
              </a:rPr>
              <a:t>page offset</a:t>
            </a:r>
          </a:p>
        </p:txBody>
      </p:sp>
      <p:sp>
        <p:nvSpPr>
          <p:cNvPr id="177160" name="Text Box 8"/>
          <p:cNvSpPr txBox="1">
            <a:spLocks noChangeArrowheads="1"/>
          </p:cNvSpPr>
          <p:nvPr/>
        </p:nvSpPr>
        <p:spPr bwMode="auto">
          <a:xfrm>
            <a:off x="9271580" y="4964855"/>
            <a:ext cx="2831223" cy="57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129">
                <a:solidFill>
                  <a:schemeClr val="bg1"/>
                </a:solidFill>
              </a:rPr>
              <a:t>Logical address</a:t>
            </a:r>
          </a:p>
        </p:txBody>
      </p:sp>
      <p:sp>
        <p:nvSpPr>
          <p:cNvPr id="177161" name="Text Box 9"/>
          <p:cNvSpPr txBox="1">
            <a:spLocks noChangeArrowheads="1"/>
          </p:cNvSpPr>
          <p:nvPr/>
        </p:nvSpPr>
        <p:spPr bwMode="auto">
          <a:xfrm>
            <a:off x="9244871" y="7369387"/>
            <a:ext cx="2980303" cy="57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129">
                <a:solidFill>
                  <a:schemeClr val="bg1"/>
                </a:solidFill>
              </a:rPr>
              <a:t>Physical address</a:t>
            </a:r>
          </a:p>
        </p:txBody>
      </p:sp>
      <p:sp>
        <p:nvSpPr>
          <p:cNvPr id="177162" name="Text Box 10"/>
          <p:cNvSpPr txBox="1">
            <a:spLocks noChangeArrowheads="1"/>
          </p:cNvSpPr>
          <p:nvPr/>
        </p:nvSpPr>
        <p:spPr bwMode="auto">
          <a:xfrm>
            <a:off x="9800885" y="4118188"/>
            <a:ext cx="1066318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500">
                <a:solidFill>
                  <a:schemeClr val="bg1"/>
                </a:solidFill>
              </a:rPr>
              <a:t>32 bits</a:t>
            </a:r>
          </a:p>
        </p:txBody>
      </p:sp>
      <p:sp>
        <p:nvSpPr>
          <p:cNvPr id="177167" name="AutoShape 15"/>
          <p:cNvSpPr>
            <a:spLocks noChangeArrowheads="1"/>
          </p:cNvSpPr>
          <p:nvPr/>
        </p:nvSpPr>
        <p:spPr bwMode="auto">
          <a:xfrm>
            <a:off x="1842347" y="6177280"/>
            <a:ext cx="2817707" cy="650240"/>
          </a:xfrm>
          <a:prstGeom prst="flowChartInternalStorage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844" dirty="0">
                <a:solidFill>
                  <a:schemeClr val="bg1"/>
                </a:solidFill>
              </a:rPr>
              <a:t>translate</a:t>
            </a:r>
          </a:p>
        </p:txBody>
      </p:sp>
      <p:sp>
        <p:nvSpPr>
          <p:cNvPr id="177169" name="Line 17"/>
          <p:cNvSpPr>
            <a:spLocks noChangeShapeType="1"/>
          </p:cNvSpPr>
          <p:nvPr/>
        </p:nvSpPr>
        <p:spPr bwMode="auto">
          <a:xfrm>
            <a:off x="3251200" y="5852160"/>
            <a:ext cx="0" cy="32512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177170" name="Line 18"/>
          <p:cNvSpPr>
            <a:spLocks noChangeShapeType="1"/>
          </p:cNvSpPr>
          <p:nvPr/>
        </p:nvSpPr>
        <p:spPr bwMode="auto">
          <a:xfrm>
            <a:off x="3251200" y="6827520"/>
            <a:ext cx="0" cy="433493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177171" name="Text Box 19"/>
          <p:cNvSpPr txBox="1">
            <a:spLocks noChangeArrowheads="1"/>
          </p:cNvSpPr>
          <p:nvPr/>
        </p:nvSpPr>
        <p:spPr bwMode="auto">
          <a:xfrm>
            <a:off x="3059161" y="4206242"/>
            <a:ext cx="1066318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20 bits</a:t>
            </a:r>
          </a:p>
        </p:txBody>
      </p:sp>
      <p:sp>
        <p:nvSpPr>
          <p:cNvPr id="177172" name="Text Box 20"/>
          <p:cNvSpPr txBox="1">
            <a:spLocks noChangeArrowheads="1"/>
          </p:cNvSpPr>
          <p:nvPr/>
        </p:nvSpPr>
        <p:spPr bwMode="auto">
          <a:xfrm>
            <a:off x="6441312" y="4226561"/>
            <a:ext cx="1066318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500">
                <a:solidFill>
                  <a:schemeClr val="bg1"/>
                </a:solidFill>
              </a:rPr>
              <a:t>12 bits</a:t>
            </a:r>
          </a:p>
        </p:txBody>
      </p:sp>
      <p:sp>
        <p:nvSpPr>
          <p:cNvPr id="177173" name="Line 21"/>
          <p:cNvSpPr>
            <a:spLocks noChangeShapeType="1"/>
          </p:cNvSpPr>
          <p:nvPr/>
        </p:nvSpPr>
        <p:spPr bwMode="auto">
          <a:xfrm>
            <a:off x="7369387" y="5960533"/>
            <a:ext cx="0" cy="130048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30362" y="8285613"/>
            <a:ext cx="674255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No addition needed; just append bits correctly…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7896" y="8865538"/>
            <a:ext cx="1107226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How does format of address space determine number of pages and size of pages?</a:t>
            </a:r>
          </a:p>
        </p:txBody>
      </p:sp>
    </p:spTree>
    <p:extLst>
      <p:ext uri="{BB962C8B-B14F-4D97-AF65-F5344CB8AC3E}">
        <p14:creationId xmlns:p14="http://schemas.microsoft.com/office/powerpoint/2010/main" val="2647042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QUIZ: FULL SYSTEM WITH TLBS</a:t>
            </a:r>
          </a:p>
        </p:txBody>
      </p:sp>
      <p:sp>
        <p:nvSpPr>
          <p:cNvPr id="703" name="Shape 703"/>
          <p:cNvSpPr>
            <a:spLocks noGrp="1"/>
          </p:cNvSpPr>
          <p:nvPr>
            <p:ph type="body" idx="4294967295"/>
          </p:nvPr>
        </p:nvSpPr>
        <p:spPr>
          <a:xfrm>
            <a:off x="317500" y="2208213"/>
            <a:ext cx="12687300" cy="3556000"/>
          </a:xfrm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</a:rPr>
              <a:t>On TLB miss: l</a:t>
            </a:r>
            <a:r>
              <a:rPr sz="3800" dirty="0">
                <a:solidFill>
                  <a:srgbClr val="333333"/>
                </a:solidFill>
              </a:rPr>
              <a:t>ookups </a:t>
            </a:r>
            <a:r>
              <a:rPr lang="en-US" sz="3800" dirty="0">
                <a:solidFill>
                  <a:srgbClr val="333333"/>
                </a:solidFill>
              </a:rPr>
              <a:t>with</a:t>
            </a:r>
            <a:r>
              <a:rPr sz="3800" dirty="0">
                <a:solidFill>
                  <a:srgbClr val="333333"/>
                </a:solidFill>
              </a:rPr>
              <a:t> </a:t>
            </a:r>
            <a:r>
              <a:rPr lang="en-US" sz="3800" dirty="0">
                <a:solidFill>
                  <a:srgbClr val="333333"/>
                </a:solidFill>
              </a:rPr>
              <a:t>more</a:t>
            </a:r>
            <a:r>
              <a:rPr sz="3800" dirty="0">
                <a:solidFill>
                  <a:srgbClr val="333333"/>
                </a:solidFill>
              </a:rPr>
              <a:t> levels more expensive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How much does a miss cost?  </a:t>
            </a:r>
          </a:p>
        </p:txBody>
      </p:sp>
      <p:sp>
        <p:nvSpPr>
          <p:cNvPr id="4" name="Rectangle 3"/>
          <p:cNvSpPr/>
          <p:nvPr/>
        </p:nvSpPr>
        <p:spPr>
          <a:xfrm>
            <a:off x="507969" y="4225182"/>
            <a:ext cx="1208013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aseline="30000" dirty="0">
                <a:solidFill>
                  <a:srgbClr val="333333"/>
                </a:solidFill>
              </a:rPr>
              <a:t>Assume 3-level page table</a:t>
            </a:r>
          </a:p>
          <a:p>
            <a:pPr algn="l"/>
            <a:r>
              <a:rPr lang="en-US" baseline="30000" dirty="0">
                <a:solidFill>
                  <a:srgbClr val="333333"/>
                </a:solidFill>
              </a:rPr>
              <a:t>Assume 256-byte pages</a:t>
            </a:r>
          </a:p>
          <a:p>
            <a:pPr algn="l"/>
            <a:r>
              <a:rPr lang="en-US" baseline="30000" dirty="0">
                <a:solidFill>
                  <a:srgbClr val="333333"/>
                </a:solidFill>
              </a:rPr>
              <a:t>Assume 16-bit addresses</a:t>
            </a:r>
          </a:p>
          <a:p>
            <a:pPr algn="l"/>
            <a:r>
              <a:rPr lang="en-US" baseline="30000" dirty="0">
                <a:solidFill>
                  <a:srgbClr val="333333"/>
                </a:solidFill>
              </a:rPr>
              <a:t>Assume ASID of current process is 211</a:t>
            </a:r>
          </a:p>
          <a:p>
            <a:pPr algn="l"/>
            <a:r>
              <a:rPr lang="en-US" baseline="30000" dirty="0">
                <a:solidFill>
                  <a:srgbClr val="333333"/>
                </a:solidFill>
              </a:rPr>
              <a:t>How many physical accesses for each instruction?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aseline="30000" dirty="0">
                <a:solidFill>
                  <a:srgbClr val="333333"/>
                </a:solidFill>
              </a:rPr>
              <a:t> (Ignore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aseline="30000" dirty="0">
                <a:solidFill>
                  <a:srgbClr val="333333"/>
                </a:solidFill>
              </a:rPr>
              <a:t>previous ops changing TLB)</a:t>
            </a:r>
          </a:p>
          <a:p>
            <a:pPr algn="l">
              <a:lnSpc>
                <a:spcPct val="150000"/>
              </a:lnSpc>
            </a:pPr>
            <a:r>
              <a:rPr lang="en-US" baseline="30000" dirty="0">
                <a:solidFill>
                  <a:srgbClr val="333333"/>
                </a:solidFill>
              </a:rPr>
              <a:t>(a) 0xAA10: </a:t>
            </a:r>
            <a:r>
              <a:rPr lang="en-US" baseline="30000" dirty="0" err="1">
                <a:solidFill>
                  <a:srgbClr val="333333"/>
                </a:solidFill>
              </a:rPr>
              <a:t>movl</a:t>
            </a:r>
            <a:r>
              <a:rPr lang="en-US" baseline="30000" dirty="0">
                <a:solidFill>
                  <a:srgbClr val="333333"/>
                </a:solidFill>
              </a:rPr>
              <a:t> 0x1111, %</a:t>
            </a:r>
            <a:r>
              <a:rPr lang="en-US" baseline="30000" dirty="0" err="1">
                <a:solidFill>
                  <a:srgbClr val="333333"/>
                </a:solidFill>
              </a:rPr>
              <a:t>edi</a:t>
            </a:r>
            <a:br>
              <a:rPr lang="en-US" baseline="30000" dirty="0">
                <a:solidFill>
                  <a:srgbClr val="333333"/>
                </a:solidFill>
              </a:rPr>
            </a:br>
            <a:endParaRPr lang="en-US" baseline="30000" dirty="0">
              <a:solidFill>
                <a:srgbClr val="333333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baseline="30000" dirty="0">
                <a:solidFill>
                  <a:srgbClr val="333333"/>
                </a:solidFill>
              </a:rPr>
              <a:t>(b) 0xBB13: </a:t>
            </a:r>
            <a:r>
              <a:rPr lang="en-US" baseline="30000" dirty="0" err="1">
                <a:solidFill>
                  <a:srgbClr val="333333"/>
                </a:solidFill>
              </a:rPr>
              <a:t>addl</a:t>
            </a:r>
            <a:r>
              <a:rPr lang="en-US" baseline="30000" dirty="0">
                <a:solidFill>
                  <a:srgbClr val="333333"/>
                </a:solidFill>
              </a:rPr>
              <a:t> $0x3, %</a:t>
            </a:r>
            <a:r>
              <a:rPr lang="en-US" baseline="30000" dirty="0" err="1">
                <a:solidFill>
                  <a:srgbClr val="333333"/>
                </a:solidFill>
              </a:rPr>
              <a:t>edi</a:t>
            </a:r>
            <a:endParaRPr lang="en-US" baseline="30000" dirty="0">
              <a:solidFill>
                <a:srgbClr val="333333"/>
              </a:solidFill>
            </a:endParaRPr>
          </a:p>
          <a:p>
            <a:pPr algn="l">
              <a:lnSpc>
                <a:spcPct val="150000"/>
              </a:lnSpc>
            </a:pPr>
            <a:endParaRPr lang="en-US" baseline="30000" dirty="0">
              <a:solidFill>
                <a:srgbClr val="333333"/>
              </a:solidFill>
            </a:endParaRPr>
          </a:p>
          <a:p>
            <a:pPr algn="l"/>
            <a:r>
              <a:rPr lang="en-US" baseline="30000" dirty="0">
                <a:solidFill>
                  <a:srgbClr val="333333"/>
                </a:solidFill>
              </a:rPr>
              <a:t>(</a:t>
            </a:r>
            <a:r>
              <a:rPr lang="en-US" baseline="30000" dirty="0" err="1">
                <a:solidFill>
                  <a:srgbClr val="333333"/>
                </a:solidFill>
              </a:rPr>
              <a:t>c</a:t>
            </a:r>
            <a:r>
              <a:rPr lang="en-US" baseline="30000" dirty="0">
                <a:solidFill>
                  <a:srgbClr val="333333"/>
                </a:solidFill>
              </a:rPr>
              <a:t>) 0x0519: </a:t>
            </a:r>
            <a:r>
              <a:rPr lang="en-US" baseline="30000" dirty="0" err="1">
                <a:solidFill>
                  <a:srgbClr val="333333"/>
                </a:solidFill>
              </a:rPr>
              <a:t>movl</a:t>
            </a:r>
            <a:r>
              <a:rPr lang="en-US" baseline="30000" dirty="0">
                <a:solidFill>
                  <a:srgbClr val="333333"/>
                </a:solidFill>
              </a:rPr>
              <a:t> %</a:t>
            </a:r>
            <a:r>
              <a:rPr lang="en-US" baseline="30000" dirty="0" err="1">
                <a:solidFill>
                  <a:srgbClr val="333333"/>
                </a:solidFill>
              </a:rPr>
              <a:t>edi</a:t>
            </a:r>
            <a:r>
              <a:rPr lang="en-US" baseline="30000" dirty="0">
                <a:solidFill>
                  <a:srgbClr val="333333"/>
                </a:solidFill>
              </a:rPr>
              <a:t>, 0xFF10</a:t>
            </a:r>
            <a:endParaRPr lang="en-US" dirty="0">
              <a:solidFill>
                <a:srgbClr val="333333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21746"/>
              </p:ext>
            </p:extLst>
          </p:nvPr>
        </p:nvGraphicFramePr>
        <p:xfrm>
          <a:off x="6820939" y="2963169"/>
          <a:ext cx="5073036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8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8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82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3333"/>
                          </a:solidFill>
                        </a:rPr>
                        <a:t>ASID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3333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3333"/>
                          </a:solidFill>
                        </a:rPr>
                        <a:t>PFN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3333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3333"/>
                          </a:solidFill>
                        </a:rPr>
                        <a:t>211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3333"/>
                          </a:solidFill>
                        </a:rPr>
                        <a:t>0xbb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3333"/>
                          </a:solidFill>
                        </a:rPr>
                        <a:t>0x91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3333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3333"/>
                          </a:solidFill>
                        </a:rPr>
                        <a:t>211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3333"/>
                          </a:solidFill>
                        </a:rPr>
                        <a:t>0xff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3333"/>
                          </a:solidFill>
                        </a:rPr>
                        <a:t>0x23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3333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3333"/>
                          </a:solidFill>
                        </a:rPr>
                        <a:t>122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3333"/>
                          </a:solidFill>
                        </a:rPr>
                        <a:t>0x05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3333"/>
                          </a:solidFill>
                        </a:rPr>
                        <a:t>0x91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3333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3333"/>
                          </a:solidFill>
                        </a:rPr>
                        <a:t>211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3333"/>
                          </a:solidFill>
                        </a:rPr>
                        <a:t>0x05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3333"/>
                          </a:solidFill>
                        </a:rPr>
                        <a:t>0x12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3333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1276" y="6574743"/>
            <a:ext cx="6768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0xaa: (TLB miss -&gt; 3 for </a:t>
            </a:r>
            <a:r>
              <a:rPr lang="en-US" sz="2400" dirty="0" err="1">
                <a:solidFill>
                  <a:schemeClr val="bg1"/>
                </a:solidFill>
              </a:rPr>
              <a:t>addr</a:t>
            </a:r>
            <a:r>
              <a:rPr lang="en-US" sz="2400" dirty="0">
                <a:solidFill>
                  <a:schemeClr val="bg1"/>
                </a:solidFill>
              </a:rPr>
              <a:t> trans) + 1 </a:t>
            </a:r>
            <a:r>
              <a:rPr lang="en-US" sz="2400" dirty="0" err="1">
                <a:solidFill>
                  <a:schemeClr val="bg1"/>
                </a:solidFill>
              </a:rPr>
              <a:t>instr</a:t>
            </a:r>
            <a:r>
              <a:rPr lang="en-US" sz="2400" dirty="0">
                <a:solidFill>
                  <a:schemeClr val="bg1"/>
                </a:solidFill>
              </a:rPr>
              <a:t> fetch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664" y="6959256"/>
            <a:ext cx="6327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25000"/>
                  </a:schemeClr>
                </a:solidFill>
              </a:rPr>
              <a:t>0x11: (TLB miss -&gt; 3 for </a:t>
            </a:r>
            <a:r>
              <a:rPr lang="en-US" sz="2400" b="1" dirty="0" err="1">
                <a:solidFill>
                  <a:schemeClr val="tx2">
                    <a:lumMod val="25000"/>
                  </a:schemeClr>
                </a:solidFill>
              </a:rPr>
              <a:t>addr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</a:rPr>
              <a:t> trans) + 1 </a:t>
            </a:r>
            <a:r>
              <a:rPr lang="en-US" sz="2400" b="1" dirty="0" err="1">
                <a:solidFill>
                  <a:schemeClr val="tx2">
                    <a:lumMod val="25000"/>
                  </a:schemeClr>
                </a:solidFill>
              </a:rPr>
              <a:t>movl</a:t>
            </a:r>
            <a:endParaRPr lang="en-US" sz="24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49028" y="6626848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Total</a:t>
            </a:r>
            <a:r>
              <a:rPr lang="en-US">
                <a:solidFill>
                  <a:schemeClr val="bg1"/>
                </a:solidFill>
              </a:rPr>
              <a:t>: 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14087" y="7647286"/>
            <a:ext cx="171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Total: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276" y="7739620"/>
            <a:ext cx="8278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0xbb: (TLB hit -&gt; 0 for </a:t>
            </a:r>
            <a:r>
              <a:rPr lang="en-US" sz="2400" dirty="0" err="1">
                <a:solidFill>
                  <a:schemeClr val="bg1"/>
                </a:solidFill>
              </a:rPr>
              <a:t>addr</a:t>
            </a:r>
            <a:r>
              <a:rPr lang="en-US" sz="2400" dirty="0">
                <a:solidFill>
                  <a:schemeClr val="bg1"/>
                </a:solidFill>
              </a:rPr>
              <a:t> trans) + 1 </a:t>
            </a:r>
            <a:r>
              <a:rPr lang="en-US" sz="2400" dirty="0" err="1">
                <a:solidFill>
                  <a:schemeClr val="bg1"/>
                </a:solidFill>
              </a:rPr>
              <a:t>instr</a:t>
            </a:r>
            <a:r>
              <a:rPr lang="en-US" sz="2400" dirty="0">
                <a:solidFill>
                  <a:schemeClr val="bg1"/>
                </a:solidFill>
              </a:rPr>
              <a:t> fetch from 0x9113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2314" y="8750816"/>
            <a:ext cx="6781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0x05: (TLB miss -&gt; 3 for </a:t>
            </a:r>
            <a:r>
              <a:rPr lang="en-US" sz="2400" dirty="0" err="1">
                <a:solidFill>
                  <a:schemeClr val="bg1"/>
                </a:solidFill>
              </a:rPr>
              <a:t>addr</a:t>
            </a:r>
            <a:r>
              <a:rPr lang="en-US" sz="2400" dirty="0">
                <a:solidFill>
                  <a:schemeClr val="bg1"/>
                </a:solidFill>
              </a:rPr>
              <a:t> trans) + 1 </a:t>
            </a:r>
            <a:r>
              <a:rPr lang="en-US" sz="2400" dirty="0" err="1">
                <a:solidFill>
                  <a:schemeClr val="bg1"/>
                </a:solidFill>
              </a:rPr>
              <a:t>instr</a:t>
            </a:r>
            <a:r>
              <a:rPr lang="en-US" sz="2400" dirty="0">
                <a:solidFill>
                  <a:schemeClr val="bg1"/>
                </a:solidFill>
              </a:rPr>
              <a:t> fetch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3612" y="9146628"/>
            <a:ext cx="7648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25000"/>
                  </a:schemeClr>
                </a:solidFill>
              </a:rPr>
              <a:t>0xff: (TLB hit -&gt; 0 for </a:t>
            </a:r>
            <a:r>
              <a:rPr lang="en-US" sz="2400" b="1" dirty="0" err="1">
                <a:solidFill>
                  <a:schemeClr val="tx2">
                    <a:lumMod val="25000"/>
                  </a:schemeClr>
                </a:solidFill>
              </a:rPr>
              <a:t>addr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</a:rPr>
              <a:t> trans) + 1 </a:t>
            </a:r>
            <a:r>
              <a:rPr lang="en-US" sz="2400" b="1" dirty="0" err="1">
                <a:solidFill>
                  <a:schemeClr val="tx2">
                    <a:lumMod val="25000"/>
                  </a:schemeClr>
                </a:solidFill>
              </a:rPr>
              <a:t>movl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</a:rPr>
              <a:t> into 0x2310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314087" y="8658482"/>
            <a:ext cx="171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Total: 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3" grpId="0"/>
      <p:bldP spid="9" grpId="0"/>
      <p:bldP spid="10" grpId="0"/>
      <p:bldP spid="11" grpId="0"/>
      <p:bldP spid="12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Summary</a:t>
            </a:r>
            <a:r>
              <a:rPr lang="en-US" sz="6480" dirty="0">
                <a:solidFill>
                  <a:srgbClr val="FFFFFF"/>
                </a:solidFill>
              </a:rPr>
              <a:t>: </a:t>
            </a:r>
            <a:br>
              <a:rPr lang="en-US" sz="6480" dirty="0">
                <a:solidFill>
                  <a:srgbClr val="FFFFFF"/>
                </a:solidFill>
              </a:rPr>
            </a:br>
            <a:r>
              <a:rPr lang="en-US" sz="6480" dirty="0">
                <a:solidFill>
                  <a:srgbClr val="FFFFFF"/>
                </a:solidFill>
              </a:rPr>
              <a:t>Better PAGE TABLES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706" name="Shape 706"/>
          <p:cNvSpPr>
            <a:spLocks noGrp="1"/>
          </p:cNvSpPr>
          <p:nvPr>
            <p:ph type="body" idx="4294967295"/>
          </p:nvPr>
        </p:nvSpPr>
        <p:spPr>
          <a:xfrm>
            <a:off x="873125" y="2254250"/>
            <a:ext cx="12131675" cy="7178675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2">
                    <a:lumMod val="25000"/>
                  </a:schemeClr>
                </a:solidFill>
              </a:rPr>
              <a:t>Problem: </a:t>
            </a:r>
            <a:br>
              <a:rPr lang="en-US" sz="3800" dirty="0">
                <a:solidFill>
                  <a:schemeClr val="tx2">
                    <a:lumMod val="25000"/>
                  </a:schemeClr>
                </a:solidFill>
              </a:rPr>
            </a:br>
            <a:r>
              <a:rPr lang="en-US" sz="3800" dirty="0">
                <a:solidFill>
                  <a:schemeClr val="tx2">
                    <a:lumMod val="25000"/>
                  </a:schemeClr>
                </a:solidFill>
              </a:rPr>
              <a:t>Simple linear page tables require too much contiguous memory 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2">
                    <a:lumMod val="25000"/>
                  </a:schemeClr>
                </a:solidFill>
              </a:rPr>
              <a:t>Many options for efficiently organizing page tables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2">
                    <a:lumMod val="25000"/>
                  </a:schemeClr>
                </a:solidFill>
              </a:rPr>
              <a:t>If OS traps on TLB miss, OS can use any data structure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tx2">
                    <a:lumMod val="25000"/>
                  </a:schemeClr>
                </a:solidFill>
              </a:rPr>
              <a:t>Inverted page tables (hashing)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2">
                    <a:lumMod val="25000"/>
                  </a:schemeClr>
                </a:solidFill>
              </a:rPr>
              <a:t>If Hardware handles TLB miss, page tables must follow specific format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chemeClr val="tx2">
                    <a:lumMod val="25000"/>
                  </a:schemeClr>
                </a:solidFill>
              </a:rPr>
              <a:t>Multi-level page tables used in x86 architecture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chemeClr val="tx2">
                    <a:lumMod val="25000"/>
                  </a:schemeClr>
                </a:solidFill>
              </a:rPr>
              <a:t>Each page table fits within a page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endParaRPr lang="en-US" sz="3500" dirty="0">
              <a:solidFill>
                <a:schemeClr val="tx2">
                  <a:lumMod val="25000"/>
                </a:schemeClr>
              </a:solidFill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2">
                    <a:lumMod val="25000"/>
                  </a:schemeClr>
                </a:solidFill>
              </a:rPr>
              <a:t>Next Topic: </a:t>
            </a:r>
            <a:br>
              <a:rPr lang="en-US" sz="3800" dirty="0">
                <a:solidFill>
                  <a:schemeClr val="tx2">
                    <a:lumMod val="25000"/>
                  </a:schemeClr>
                </a:solidFill>
              </a:rPr>
            </a:br>
            <a:r>
              <a:rPr lang="en-US" sz="3800" dirty="0">
                <a:solidFill>
                  <a:schemeClr val="tx2">
                    <a:lumMod val="25000"/>
                  </a:schemeClr>
                </a:solidFill>
              </a:rPr>
              <a:t>What if desired address spaces do not fit in physical memory?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4" name="Shape 1025">
            <a:extLst>
              <a:ext uri="{FF2B5EF4-FFF2-40B4-BE49-F238E27FC236}">
                <a16:creationId xmlns:a16="http://schemas.microsoft.com/office/drawing/2014/main" id="{C738CA1C-74FF-D042-8431-53EADB26278C}"/>
              </a:ext>
            </a:extLst>
          </p:cNvPr>
          <p:cNvSpPr txBox="1">
            <a:spLocks/>
          </p:cNvSpPr>
          <p:nvPr/>
        </p:nvSpPr>
        <p:spPr>
          <a:xfrm>
            <a:off x="0" y="9282949"/>
            <a:ext cx="12191999" cy="941302"/>
          </a:xfrm>
          <a:prstGeom prst="rect">
            <a:avLst/>
          </a:prstGeom>
        </p:spPr>
        <p:txBody>
          <a:bodyPr vert="horz" wrap="square" lIns="97536" tIns="48768" rIns="97536" bIns="48768" numCol="1" anchor="t" anchorCtr="0" compatLnSpc="1">
            <a:prstTxWarp prst="textNoShape">
              <a:avLst/>
            </a:prstTxWarp>
            <a:noAutofit/>
          </a:bodyPr>
          <a:lstStyle>
            <a:lvl1pPr marL="401878" indent="-401878" algn="l" rtl="0" eaLnBrk="0" fontAlgn="base" hangingPunct="0">
              <a:spcBef>
                <a:spcPts val="2844"/>
              </a:spcBef>
              <a:spcAft>
                <a:spcPct val="0"/>
              </a:spcAft>
              <a:buFont typeface="Calisto MT" charset="0"/>
              <a:buChar char="•"/>
              <a:defRPr sz="3413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821818" indent="-419940" algn="l" rtl="0" eaLnBrk="0" fontAlgn="base" hangingPunct="0">
              <a:spcBef>
                <a:spcPts val="853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3129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1223696" indent="-401878" algn="l" rtl="0" eaLnBrk="0" fontAlgn="base" hangingPunct="0">
              <a:spcBef>
                <a:spcPts val="853"/>
              </a:spcBef>
              <a:spcAft>
                <a:spcPct val="0"/>
              </a:spcAft>
              <a:buFont typeface="Calisto MT" charset="0"/>
              <a:buChar char="•"/>
              <a:defRPr sz="2844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625575" indent="-401878" algn="l" rtl="0" eaLnBrk="0" fontAlgn="base" hangingPunct="0">
              <a:spcBef>
                <a:spcPts val="853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2027453" indent="-401878" algn="l" rtl="0" eaLnBrk="0" fontAlgn="base" hangingPunct="0">
              <a:spcBef>
                <a:spcPts val="853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75390">
              <a:buNone/>
              <a:defRPr sz="1800">
                <a:solidFill>
                  <a:srgbClr val="000000"/>
                </a:solidFill>
              </a:defRPr>
            </a:pPr>
            <a:r>
              <a:rPr lang="en-US" sz="1600" dirty="0"/>
              <a:t>Disclaimer: Materials reused, modified from OSTEP book and lectures of Prof. Andrea and </a:t>
            </a:r>
            <a:r>
              <a:rPr lang="en-US" sz="1600" dirty="0" err="1"/>
              <a:t>Remzi</a:t>
            </a:r>
            <a:r>
              <a:rPr lang="en-US" sz="1600" dirty="0"/>
              <a:t> </a:t>
            </a:r>
            <a:r>
              <a:rPr lang="en-US" sz="1600" dirty="0" err="1"/>
              <a:t>Arpaci-Dusseau</a:t>
            </a:r>
            <a:r>
              <a:rPr lang="en-US" sz="1600" dirty="0"/>
              <a:t> and Prof. </a:t>
            </a:r>
            <a:r>
              <a:rPr lang="en-US" sz="1600" dirty="0" err="1"/>
              <a:t>Yojip</a:t>
            </a:r>
            <a:r>
              <a:rPr lang="en-US" sz="1600" dirty="0"/>
              <a:t> Won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542" dirty="0">
                <a:solidFill>
                  <a:srgbClr val="FFFFFF"/>
                </a:solidFill>
              </a:rPr>
              <a:t>Quiz: </a:t>
            </a:r>
            <a:r>
              <a:rPr sz="6542" dirty="0">
                <a:solidFill>
                  <a:srgbClr val="FFFFFF"/>
                </a:solidFill>
              </a:rPr>
              <a:t>Address </a:t>
            </a:r>
            <a:r>
              <a:rPr lang="en-US" sz="6542" dirty="0">
                <a:solidFill>
                  <a:srgbClr val="FFFFFF"/>
                </a:solidFill>
              </a:rPr>
              <a:t>Format</a:t>
            </a:r>
            <a:endParaRPr sz="6542" dirty="0">
              <a:solidFill>
                <a:srgbClr val="FFFFFF"/>
              </a:solidFill>
            </a:endParaRPr>
          </a:p>
        </p:txBody>
      </p:sp>
      <p:sp>
        <p:nvSpPr>
          <p:cNvPr id="562" name="Shape 562"/>
          <p:cNvSpPr/>
          <p:nvPr/>
        </p:nvSpPr>
        <p:spPr>
          <a:xfrm>
            <a:off x="4469514" y="3018604"/>
            <a:ext cx="1591778" cy="540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44" dirty="0">
                <a:solidFill>
                  <a:schemeClr val="bg2"/>
                </a:solidFill>
              </a:rPr>
              <a:t>Page Size</a:t>
            </a:r>
          </a:p>
        </p:txBody>
      </p:sp>
      <p:sp>
        <p:nvSpPr>
          <p:cNvPr id="563" name="Shape 563"/>
          <p:cNvSpPr/>
          <p:nvPr/>
        </p:nvSpPr>
        <p:spPr>
          <a:xfrm>
            <a:off x="3998165" y="3858757"/>
            <a:ext cx="480197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798" tIns="50798" rIns="50798" bIns="50798" anchor="ctr"/>
          <a:lstStyle/>
          <a:p>
            <a:pPr lvl="0">
              <a:defRPr sz="2600"/>
            </a:pPr>
            <a:endParaRPr sz="3698" dirty="0">
              <a:solidFill>
                <a:schemeClr val="bg2"/>
              </a:solidFill>
            </a:endParaRPr>
          </a:p>
        </p:txBody>
      </p:sp>
      <p:sp>
        <p:nvSpPr>
          <p:cNvPr id="564" name="Shape 564"/>
          <p:cNvSpPr/>
          <p:nvPr/>
        </p:nvSpPr>
        <p:spPr>
          <a:xfrm>
            <a:off x="6928553" y="3018604"/>
            <a:ext cx="2793634" cy="540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798" tIns="50798" rIns="50798" bIns="50798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44" dirty="0">
                <a:solidFill>
                  <a:schemeClr val="bg2"/>
                </a:solidFill>
              </a:rPr>
              <a:t>Low Bits</a:t>
            </a:r>
            <a:r>
              <a:rPr lang="en-US" sz="2844" dirty="0">
                <a:solidFill>
                  <a:schemeClr val="bg2"/>
                </a:solidFill>
              </a:rPr>
              <a:t> </a:t>
            </a:r>
            <a:r>
              <a:rPr sz="2133" dirty="0">
                <a:solidFill>
                  <a:schemeClr val="bg2"/>
                </a:solidFill>
              </a:rPr>
              <a:t>(offset)</a:t>
            </a:r>
          </a:p>
        </p:txBody>
      </p:sp>
      <p:sp>
        <p:nvSpPr>
          <p:cNvPr id="565" name="Shape 565"/>
          <p:cNvSpPr/>
          <p:nvPr/>
        </p:nvSpPr>
        <p:spPr>
          <a:xfrm>
            <a:off x="4477690" y="4031071"/>
            <a:ext cx="1229499" cy="496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60" dirty="0">
                <a:solidFill>
                  <a:schemeClr val="bg2"/>
                </a:solidFill>
              </a:rPr>
              <a:t>16 bytes</a:t>
            </a:r>
          </a:p>
        </p:txBody>
      </p:sp>
      <p:sp>
        <p:nvSpPr>
          <p:cNvPr id="566" name="Shape 566"/>
          <p:cNvSpPr/>
          <p:nvPr/>
        </p:nvSpPr>
        <p:spPr>
          <a:xfrm>
            <a:off x="7558414" y="4031071"/>
            <a:ext cx="269300" cy="496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60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567" name="Shape 567"/>
          <p:cNvSpPr/>
          <p:nvPr/>
        </p:nvSpPr>
        <p:spPr>
          <a:xfrm>
            <a:off x="4758276" y="4666070"/>
            <a:ext cx="817527" cy="496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60" dirty="0">
                <a:solidFill>
                  <a:schemeClr val="bg2"/>
                </a:solidFill>
              </a:rPr>
              <a:t>1 KB</a:t>
            </a:r>
          </a:p>
        </p:txBody>
      </p:sp>
      <p:sp>
        <p:nvSpPr>
          <p:cNvPr id="568" name="Shape 568"/>
          <p:cNvSpPr/>
          <p:nvPr/>
        </p:nvSpPr>
        <p:spPr>
          <a:xfrm>
            <a:off x="7466937" y="4666070"/>
            <a:ext cx="436013" cy="496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60" dirty="0">
                <a:solidFill>
                  <a:schemeClr val="bg2"/>
                </a:solidFill>
              </a:rPr>
              <a:t>10</a:t>
            </a:r>
          </a:p>
        </p:txBody>
      </p:sp>
      <p:sp>
        <p:nvSpPr>
          <p:cNvPr id="569" name="Shape 569"/>
          <p:cNvSpPr/>
          <p:nvPr/>
        </p:nvSpPr>
        <p:spPr>
          <a:xfrm>
            <a:off x="4725413" y="5301069"/>
            <a:ext cx="883251" cy="496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60" dirty="0">
                <a:solidFill>
                  <a:schemeClr val="bg2"/>
                </a:solidFill>
              </a:rPr>
              <a:t>1 MB</a:t>
            </a:r>
          </a:p>
        </p:txBody>
      </p:sp>
      <p:sp>
        <p:nvSpPr>
          <p:cNvPr id="570" name="Shape 570"/>
          <p:cNvSpPr/>
          <p:nvPr/>
        </p:nvSpPr>
        <p:spPr>
          <a:xfrm>
            <a:off x="7466937" y="5301069"/>
            <a:ext cx="436013" cy="496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60" dirty="0">
                <a:solidFill>
                  <a:schemeClr val="bg2"/>
                </a:solidFill>
              </a:rPr>
              <a:t>20</a:t>
            </a:r>
          </a:p>
        </p:txBody>
      </p:sp>
      <p:sp>
        <p:nvSpPr>
          <p:cNvPr id="571" name="Shape 571"/>
          <p:cNvSpPr/>
          <p:nvPr/>
        </p:nvSpPr>
        <p:spPr>
          <a:xfrm>
            <a:off x="4386216" y="5936070"/>
            <a:ext cx="1396212" cy="496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60" dirty="0">
                <a:solidFill>
                  <a:schemeClr val="bg2"/>
                </a:solidFill>
              </a:rPr>
              <a:t>512 bytes</a:t>
            </a:r>
          </a:p>
        </p:txBody>
      </p:sp>
      <p:sp>
        <p:nvSpPr>
          <p:cNvPr id="572" name="Shape 572"/>
          <p:cNvSpPr/>
          <p:nvPr/>
        </p:nvSpPr>
        <p:spPr>
          <a:xfrm>
            <a:off x="7558414" y="5936070"/>
            <a:ext cx="269300" cy="496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60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573" name="Shape 573"/>
          <p:cNvSpPr/>
          <p:nvPr/>
        </p:nvSpPr>
        <p:spPr>
          <a:xfrm>
            <a:off x="4758276" y="6571070"/>
            <a:ext cx="817527" cy="496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60" dirty="0">
                <a:solidFill>
                  <a:schemeClr val="bg2"/>
                </a:solidFill>
              </a:rPr>
              <a:t>4 KB</a:t>
            </a:r>
          </a:p>
        </p:txBody>
      </p:sp>
      <p:sp>
        <p:nvSpPr>
          <p:cNvPr id="574" name="Shape 574"/>
          <p:cNvSpPr/>
          <p:nvPr/>
        </p:nvSpPr>
        <p:spPr>
          <a:xfrm>
            <a:off x="7466937" y="6571070"/>
            <a:ext cx="436013" cy="496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60" dirty="0">
                <a:solidFill>
                  <a:schemeClr val="bg2"/>
                </a:solidFill>
              </a:rPr>
              <a:t>12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2294" y="2300087"/>
            <a:ext cx="12740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Given known page size, how many bits are needed in address to specify offset in page?</a:t>
            </a:r>
          </a:p>
        </p:txBody>
      </p:sp>
    </p:spTree>
    <p:extLst>
      <p:ext uri="{BB962C8B-B14F-4D97-AF65-F5344CB8AC3E}">
        <p14:creationId xmlns:p14="http://schemas.microsoft.com/office/powerpoint/2010/main" val="4049807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" grpId="0" animBg="1"/>
      <p:bldP spid="568" grpId="0" animBg="1"/>
      <p:bldP spid="570" grpId="0" animBg="1"/>
      <p:bldP spid="572" grpId="0" animBg="1"/>
      <p:bldP spid="57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542" dirty="0">
                <a:solidFill>
                  <a:srgbClr val="FFFFFF"/>
                </a:solidFill>
              </a:rPr>
              <a:t>Quiz: </a:t>
            </a:r>
            <a:r>
              <a:rPr sz="6542" dirty="0">
                <a:solidFill>
                  <a:srgbClr val="FFFFFF"/>
                </a:solidFill>
              </a:rPr>
              <a:t>Address </a:t>
            </a:r>
            <a:r>
              <a:rPr lang="en-US" sz="6542" dirty="0">
                <a:solidFill>
                  <a:srgbClr val="FFFFFF"/>
                </a:solidFill>
              </a:rPr>
              <a:t>Format</a:t>
            </a:r>
            <a:endParaRPr sz="6542" dirty="0">
              <a:solidFill>
                <a:srgbClr val="FFFFFF"/>
              </a:solidFill>
            </a:endParaRPr>
          </a:p>
        </p:txBody>
      </p:sp>
      <p:sp>
        <p:nvSpPr>
          <p:cNvPr id="649" name="Shape 649"/>
          <p:cNvSpPr/>
          <p:nvPr/>
        </p:nvSpPr>
        <p:spPr>
          <a:xfrm>
            <a:off x="1522027" y="3742761"/>
            <a:ext cx="1591778" cy="540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44" dirty="0">
                <a:solidFill>
                  <a:srgbClr val="333333"/>
                </a:solidFill>
              </a:rPr>
              <a:t>Page Size</a:t>
            </a:r>
          </a:p>
        </p:txBody>
      </p:sp>
      <p:sp>
        <p:nvSpPr>
          <p:cNvPr id="650" name="Shape 650"/>
          <p:cNvSpPr/>
          <p:nvPr/>
        </p:nvSpPr>
        <p:spPr>
          <a:xfrm>
            <a:off x="1217794" y="4735313"/>
            <a:ext cx="1036271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798" tIns="50798" rIns="50798" bIns="50798" anchor="ctr"/>
          <a:lstStyle/>
          <a:p>
            <a:pPr lvl="0">
              <a:defRPr sz="2600"/>
            </a:pPr>
            <a:endParaRPr sz="3698">
              <a:solidFill>
                <a:srgbClr val="333333"/>
              </a:solidFill>
            </a:endParaRPr>
          </a:p>
        </p:txBody>
      </p:sp>
      <p:sp>
        <p:nvSpPr>
          <p:cNvPr id="651" name="Shape 651"/>
          <p:cNvSpPr/>
          <p:nvPr/>
        </p:nvSpPr>
        <p:spPr>
          <a:xfrm>
            <a:off x="4143820" y="3731045"/>
            <a:ext cx="1498804" cy="868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44" dirty="0">
                <a:solidFill>
                  <a:srgbClr val="333333"/>
                </a:solidFill>
              </a:rPr>
              <a:t>Low Bits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33" dirty="0">
                <a:solidFill>
                  <a:srgbClr val="333333"/>
                </a:solidFill>
              </a:rPr>
              <a:t>(offset)</a:t>
            </a:r>
          </a:p>
        </p:txBody>
      </p:sp>
      <p:sp>
        <p:nvSpPr>
          <p:cNvPr id="652" name="Shape 652"/>
          <p:cNvSpPr/>
          <p:nvPr/>
        </p:nvSpPr>
        <p:spPr>
          <a:xfrm>
            <a:off x="6488475" y="3742761"/>
            <a:ext cx="2281070" cy="540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44" dirty="0">
                <a:solidFill>
                  <a:srgbClr val="333333"/>
                </a:solidFill>
              </a:rPr>
              <a:t>Virt Addr Bits</a:t>
            </a:r>
          </a:p>
        </p:txBody>
      </p:sp>
      <p:sp>
        <p:nvSpPr>
          <p:cNvPr id="653" name="Shape 653"/>
          <p:cNvSpPr/>
          <p:nvPr/>
        </p:nvSpPr>
        <p:spPr>
          <a:xfrm>
            <a:off x="9431777" y="3731045"/>
            <a:ext cx="1561321" cy="868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44" dirty="0">
                <a:solidFill>
                  <a:srgbClr val="333333"/>
                </a:solidFill>
              </a:rPr>
              <a:t>High Bits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33" dirty="0">
                <a:solidFill>
                  <a:srgbClr val="333333"/>
                </a:solidFill>
              </a:rPr>
              <a:t>(vpn)</a:t>
            </a:r>
          </a:p>
        </p:txBody>
      </p:sp>
      <p:sp>
        <p:nvSpPr>
          <p:cNvPr id="654" name="Shape 654"/>
          <p:cNvSpPr/>
          <p:nvPr/>
        </p:nvSpPr>
        <p:spPr>
          <a:xfrm flipV="1">
            <a:off x="6281059" y="3636598"/>
            <a:ext cx="1" cy="507737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798" tIns="50798" rIns="50798" bIns="50798" anchor="ctr"/>
          <a:lstStyle/>
          <a:p>
            <a:pPr lvl="0">
              <a:defRPr sz="2600"/>
            </a:pPr>
            <a:endParaRPr sz="3698">
              <a:solidFill>
                <a:srgbClr val="333333"/>
              </a:solidFill>
            </a:endParaRPr>
          </a:p>
        </p:txBody>
      </p:sp>
      <p:sp>
        <p:nvSpPr>
          <p:cNvPr id="655" name="Shape 655"/>
          <p:cNvSpPr/>
          <p:nvPr/>
        </p:nvSpPr>
        <p:spPr>
          <a:xfrm>
            <a:off x="1697323" y="4907624"/>
            <a:ext cx="1229499" cy="496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60" dirty="0">
                <a:solidFill>
                  <a:srgbClr val="333333"/>
                </a:solidFill>
              </a:rPr>
              <a:t>16 bytes</a:t>
            </a:r>
          </a:p>
        </p:txBody>
      </p:sp>
      <p:sp>
        <p:nvSpPr>
          <p:cNvPr id="656" name="Shape 656"/>
          <p:cNvSpPr/>
          <p:nvPr/>
        </p:nvSpPr>
        <p:spPr>
          <a:xfrm>
            <a:off x="4778045" y="4907624"/>
            <a:ext cx="269300" cy="496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60" dirty="0">
                <a:solidFill>
                  <a:srgbClr val="333333"/>
                </a:solidFill>
              </a:rPr>
              <a:t>4</a:t>
            </a:r>
          </a:p>
        </p:txBody>
      </p:sp>
      <p:sp>
        <p:nvSpPr>
          <p:cNvPr id="657" name="Shape 657"/>
          <p:cNvSpPr/>
          <p:nvPr/>
        </p:nvSpPr>
        <p:spPr>
          <a:xfrm>
            <a:off x="7353568" y="4907624"/>
            <a:ext cx="436013" cy="496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60" dirty="0">
                <a:solidFill>
                  <a:srgbClr val="333333"/>
                </a:solidFill>
              </a:rPr>
              <a:t>10</a:t>
            </a:r>
          </a:p>
        </p:txBody>
      </p:sp>
      <p:sp>
        <p:nvSpPr>
          <p:cNvPr id="658" name="Shape 658"/>
          <p:cNvSpPr/>
          <p:nvPr/>
        </p:nvSpPr>
        <p:spPr>
          <a:xfrm>
            <a:off x="10112044" y="4907624"/>
            <a:ext cx="269300" cy="496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60" dirty="0">
                <a:solidFill>
                  <a:srgbClr val="333333"/>
                </a:solidFill>
              </a:rPr>
              <a:t>6</a:t>
            </a:r>
          </a:p>
        </p:txBody>
      </p:sp>
      <p:sp>
        <p:nvSpPr>
          <p:cNvPr id="659" name="Shape 659"/>
          <p:cNvSpPr/>
          <p:nvPr/>
        </p:nvSpPr>
        <p:spPr>
          <a:xfrm>
            <a:off x="1977907" y="5542625"/>
            <a:ext cx="817527" cy="496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60" dirty="0">
                <a:solidFill>
                  <a:srgbClr val="333333"/>
                </a:solidFill>
              </a:rPr>
              <a:t>1 KB</a:t>
            </a:r>
          </a:p>
        </p:txBody>
      </p:sp>
      <p:sp>
        <p:nvSpPr>
          <p:cNvPr id="660" name="Shape 660"/>
          <p:cNvSpPr/>
          <p:nvPr/>
        </p:nvSpPr>
        <p:spPr>
          <a:xfrm>
            <a:off x="4686568" y="5542625"/>
            <a:ext cx="436013" cy="496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60" dirty="0">
                <a:solidFill>
                  <a:srgbClr val="333333"/>
                </a:solidFill>
              </a:rPr>
              <a:t>10</a:t>
            </a:r>
          </a:p>
        </p:txBody>
      </p:sp>
      <p:sp>
        <p:nvSpPr>
          <p:cNvPr id="661" name="Shape 661"/>
          <p:cNvSpPr/>
          <p:nvPr/>
        </p:nvSpPr>
        <p:spPr>
          <a:xfrm>
            <a:off x="7353568" y="5542625"/>
            <a:ext cx="436013" cy="496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60" dirty="0">
                <a:solidFill>
                  <a:srgbClr val="333333"/>
                </a:solidFill>
              </a:rPr>
              <a:t>20</a:t>
            </a:r>
          </a:p>
        </p:txBody>
      </p:sp>
      <p:sp>
        <p:nvSpPr>
          <p:cNvPr id="662" name="Shape 662"/>
          <p:cNvSpPr/>
          <p:nvPr/>
        </p:nvSpPr>
        <p:spPr>
          <a:xfrm>
            <a:off x="10020568" y="5542625"/>
            <a:ext cx="436013" cy="496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60" dirty="0">
                <a:solidFill>
                  <a:srgbClr val="333333"/>
                </a:solidFill>
              </a:rPr>
              <a:t>10</a:t>
            </a:r>
          </a:p>
        </p:txBody>
      </p:sp>
      <p:sp>
        <p:nvSpPr>
          <p:cNvPr id="663" name="Shape 663"/>
          <p:cNvSpPr/>
          <p:nvPr/>
        </p:nvSpPr>
        <p:spPr>
          <a:xfrm>
            <a:off x="1945045" y="6177625"/>
            <a:ext cx="883251" cy="496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60" dirty="0">
                <a:solidFill>
                  <a:srgbClr val="333333"/>
                </a:solidFill>
              </a:rPr>
              <a:t>1 MB</a:t>
            </a:r>
          </a:p>
        </p:txBody>
      </p:sp>
      <p:sp>
        <p:nvSpPr>
          <p:cNvPr id="664" name="Shape 664"/>
          <p:cNvSpPr/>
          <p:nvPr/>
        </p:nvSpPr>
        <p:spPr>
          <a:xfrm>
            <a:off x="4686568" y="6177625"/>
            <a:ext cx="436013" cy="496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60" dirty="0">
                <a:solidFill>
                  <a:srgbClr val="333333"/>
                </a:solidFill>
              </a:rPr>
              <a:t>20</a:t>
            </a:r>
          </a:p>
        </p:txBody>
      </p:sp>
      <p:sp>
        <p:nvSpPr>
          <p:cNvPr id="665" name="Shape 665"/>
          <p:cNvSpPr/>
          <p:nvPr/>
        </p:nvSpPr>
        <p:spPr>
          <a:xfrm>
            <a:off x="7353568" y="6177625"/>
            <a:ext cx="436013" cy="496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60" dirty="0">
                <a:solidFill>
                  <a:srgbClr val="333333"/>
                </a:solidFill>
              </a:rPr>
              <a:t>32</a:t>
            </a:r>
          </a:p>
        </p:txBody>
      </p:sp>
      <p:sp>
        <p:nvSpPr>
          <p:cNvPr id="666" name="Shape 666"/>
          <p:cNvSpPr/>
          <p:nvPr/>
        </p:nvSpPr>
        <p:spPr>
          <a:xfrm>
            <a:off x="10020568" y="6177625"/>
            <a:ext cx="436013" cy="496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60" dirty="0">
                <a:solidFill>
                  <a:srgbClr val="333333"/>
                </a:solidFill>
              </a:rPr>
              <a:t>12</a:t>
            </a:r>
          </a:p>
        </p:txBody>
      </p:sp>
      <p:sp>
        <p:nvSpPr>
          <p:cNvPr id="667" name="Shape 667"/>
          <p:cNvSpPr/>
          <p:nvPr/>
        </p:nvSpPr>
        <p:spPr>
          <a:xfrm>
            <a:off x="1605848" y="6812624"/>
            <a:ext cx="1396212" cy="496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60" dirty="0">
                <a:solidFill>
                  <a:srgbClr val="333333"/>
                </a:solidFill>
              </a:rPr>
              <a:t>512 bytes</a:t>
            </a:r>
          </a:p>
        </p:txBody>
      </p:sp>
      <p:sp>
        <p:nvSpPr>
          <p:cNvPr id="668" name="Shape 668"/>
          <p:cNvSpPr/>
          <p:nvPr/>
        </p:nvSpPr>
        <p:spPr>
          <a:xfrm>
            <a:off x="4778045" y="6812624"/>
            <a:ext cx="269300" cy="496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60" dirty="0">
                <a:solidFill>
                  <a:srgbClr val="333333"/>
                </a:solidFill>
              </a:rPr>
              <a:t>9</a:t>
            </a:r>
          </a:p>
        </p:txBody>
      </p:sp>
      <p:sp>
        <p:nvSpPr>
          <p:cNvPr id="669" name="Shape 669"/>
          <p:cNvSpPr/>
          <p:nvPr/>
        </p:nvSpPr>
        <p:spPr>
          <a:xfrm>
            <a:off x="7353568" y="6812624"/>
            <a:ext cx="436013" cy="496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60" dirty="0">
                <a:solidFill>
                  <a:srgbClr val="333333"/>
                </a:solidFill>
              </a:rPr>
              <a:t>16</a:t>
            </a:r>
          </a:p>
        </p:txBody>
      </p:sp>
      <p:sp>
        <p:nvSpPr>
          <p:cNvPr id="670" name="Shape 670"/>
          <p:cNvSpPr/>
          <p:nvPr/>
        </p:nvSpPr>
        <p:spPr>
          <a:xfrm>
            <a:off x="10112044" y="6812624"/>
            <a:ext cx="269300" cy="496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60" dirty="0">
                <a:solidFill>
                  <a:srgbClr val="333333"/>
                </a:solidFill>
              </a:rPr>
              <a:t>5</a:t>
            </a:r>
          </a:p>
        </p:txBody>
      </p:sp>
      <p:sp>
        <p:nvSpPr>
          <p:cNvPr id="671" name="Shape 671"/>
          <p:cNvSpPr/>
          <p:nvPr/>
        </p:nvSpPr>
        <p:spPr>
          <a:xfrm>
            <a:off x="1977907" y="7447625"/>
            <a:ext cx="817527" cy="496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60" dirty="0">
                <a:solidFill>
                  <a:srgbClr val="333333"/>
                </a:solidFill>
              </a:rPr>
              <a:t>4 KB</a:t>
            </a:r>
          </a:p>
        </p:txBody>
      </p:sp>
      <p:sp>
        <p:nvSpPr>
          <p:cNvPr id="672" name="Shape 672"/>
          <p:cNvSpPr/>
          <p:nvPr/>
        </p:nvSpPr>
        <p:spPr>
          <a:xfrm>
            <a:off x="4686568" y="7447625"/>
            <a:ext cx="436013" cy="496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60" dirty="0">
                <a:solidFill>
                  <a:srgbClr val="333333"/>
                </a:solidFill>
              </a:rPr>
              <a:t>12</a:t>
            </a:r>
          </a:p>
        </p:txBody>
      </p:sp>
      <p:sp>
        <p:nvSpPr>
          <p:cNvPr id="673" name="Shape 673"/>
          <p:cNvSpPr/>
          <p:nvPr/>
        </p:nvSpPr>
        <p:spPr>
          <a:xfrm>
            <a:off x="7353568" y="7447625"/>
            <a:ext cx="436013" cy="496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60" dirty="0">
                <a:solidFill>
                  <a:srgbClr val="333333"/>
                </a:solidFill>
              </a:rPr>
              <a:t>32</a:t>
            </a:r>
          </a:p>
        </p:txBody>
      </p:sp>
      <p:sp>
        <p:nvSpPr>
          <p:cNvPr id="674" name="Shape 674"/>
          <p:cNvSpPr/>
          <p:nvPr/>
        </p:nvSpPr>
        <p:spPr>
          <a:xfrm>
            <a:off x="10020568" y="7447625"/>
            <a:ext cx="436013" cy="496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60" dirty="0">
                <a:solidFill>
                  <a:srgbClr val="333333"/>
                </a:solidFill>
              </a:rPr>
              <a:t>20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6014" y="2143657"/>
            <a:ext cx="119049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>
                <a:solidFill>
                  <a:srgbClr val="333333"/>
                </a:solidFill>
                <a:latin typeface="Gill Sans MT" panose="020B0502020104020203" pitchFamily="34" charset="77"/>
              </a:rPr>
              <a:t>Given number of bits in virtual address and bits for offset,  how many bits for virtual page number?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73315" y="8713975"/>
            <a:ext cx="1348446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dirty="0">
                <a:solidFill>
                  <a:schemeClr val="bg1"/>
                </a:solidFill>
              </a:rPr>
              <a:t>Correct?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817409" y="6824418"/>
            <a:ext cx="351378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dirty="0">
                <a:solidFill>
                  <a:schemeClr val="bg1"/>
                </a:solidFill>
                <a:latin typeface="Gill Sans MT" panose="020B0502020104020203" pitchFamily="34" charset="77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59299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" grpId="0" animBg="1"/>
      <p:bldP spid="662" grpId="0" animBg="1"/>
      <p:bldP spid="666" grpId="0" animBg="1"/>
      <p:bldP spid="670" grpId="0" animBg="1"/>
      <p:bldP spid="674" grpId="0" animBg="1"/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542" dirty="0">
                <a:solidFill>
                  <a:srgbClr val="FFFFFF"/>
                </a:solidFill>
              </a:rPr>
              <a:t>Quiz: </a:t>
            </a:r>
            <a:r>
              <a:rPr sz="6542" dirty="0">
                <a:solidFill>
                  <a:srgbClr val="FFFFFF"/>
                </a:solidFill>
              </a:rPr>
              <a:t>Address </a:t>
            </a:r>
            <a:r>
              <a:rPr lang="en-US" sz="6542" dirty="0">
                <a:solidFill>
                  <a:srgbClr val="FFFFFF"/>
                </a:solidFill>
              </a:rPr>
              <a:t>Format</a:t>
            </a:r>
            <a:endParaRPr sz="6542" dirty="0">
              <a:solidFill>
                <a:srgbClr val="FFFFFF"/>
              </a:solidFill>
            </a:endParaRPr>
          </a:p>
        </p:txBody>
      </p:sp>
      <p:sp>
        <p:nvSpPr>
          <p:cNvPr id="677" name="Shape 677"/>
          <p:cNvSpPr/>
          <p:nvPr/>
        </p:nvSpPr>
        <p:spPr>
          <a:xfrm>
            <a:off x="620605" y="3643672"/>
            <a:ext cx="1591778" cy="540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44" dirty="0">
                <a:solidFill>
                  <a:srgbClr val="333333"/>
                </a:solidFill>
              </a:rPr>
              <a:t>Page Size</a:t>
            </a:r>
          </a:p>
        </p:txBody>
      </p:sp>
      <p:sp>
        <p:nvSpPr>
          <p:cNvPr id="678" name="Shape 678"/>
          <p:cNvSpPr/>
          <p:nvPr/>
        </p:nvSpPr>
        <p:spPr>
          <a:xfrm>
            <a:off x="316373" y="4636224"/>
            <a:ext cx="12688428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798" tIns="50798" rIns="50798" bIns="50798" anchor="ctr"/>
          <a:lstStyle/>
          <a:p>
            <a:pPr lvl="0">
              <a:defRPr sz="2600"/>
            </a:pPr>
            <a:endParaRPr sz="3698">
              <a:solidFill>
                <a:srgbClr val="333333"/>
              </a:solidFill>
            </a:endParaRPr>
          </a:p>
        </p:txBody>
      </p:sp>
      <p:sp>
        <p:nvSpPr>
          <p:cNvPr id="679" name="Shape 679"/>
          <p:cNvSpPr/>
          <p:nvPr/>
        </p:nvSpPr>
        <p:spPr>
          <a:xfrm>
            <a:off x="3242398" y="3631957"/>
            <a:ext cx="1498804" cy="868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44" dirty="0">
                <a:solidFill>
                  <a:srgbClr val="333333"/>
                </a:solidFill>
              </a:rPr>
              <a:t>Low Bits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33" dirty="0">
                <a:solidFill>
                  <a:srgbClr val="333333"/>
                </a:solidFill>
              </a:rPr>
              <a:t>(offset)</a:t>
            </a:r>
          </a:p>
        </p:txBody>
      </p:sp>
      <p:sp>
        <p:nvSpPr>
          <p:cNvPr id="680" name="Shape 680"/>
          <p:cNvSpPr/>
          <p:nvPr/>
        </p:nvSpPr>
        <p:spPr>
          <a:xfrm>
            <a:off x="5587053" y="3643672"/>
            <a:ext cx="2281070" cy="540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44" dirty="0">
                <a:solidFill>
                  <a:srgbClr val="333333"/>
                </a:solidFill>
              </a:rPr>
              <a:t>Virt Addr Bits</a:t>
            </a:r>
          </a:p>
        </p:txBody>
      </p:sp>
      <p:sp>
        <p:nvSpPr>
          <p:cNvPr id="681" name="Shape 681"/>
          <p:cNvSpPr/>
          <p:nvPr/>
        </p:nvSpPr>
        <p:spPr>
          <a:xfrm>
            <a:off x="8530354" y="3631957"/>
            <a:ext cx="1561321" cy="868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44" dirty="0">
                <a:solidFill>
                  <a:srgbClr val="333333"/>
                </a:solidFill>
              </a:rPr>
              <a:t>High Bits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33" dirty="0">
                <a:solidFill>
                  <a:srgbClr val="333333"/>
                </a:solidFill>
              </a:rPr>
              <a:t>(vpn)</a:t>
            </a:r>
          </a:p>
        </p:txBody>
      </p:sp>
      <p:sp>
        <p:nvSpPr>
          <p:cNvPr id="682" name="Shape 682"/>
          <p:cNvSpPr/>
          <p:nvPr/>
        </p:nvSpPr>
        <p:spPr>
          <a:xfrm flipV="1">
            <a:off x="5379638" y="3537509"/>
            <a:ext cx="1" cy="507737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798" tIns="50798" rIns="50798" bIns="50798" anchor="ctr"/>
          <a:lstStyle/>
          <a:p>
            <a:pPr lvl="0">
              <a:defRPr sz="2600"/>
            </a:pPr>
            <a:endParaRPr sz="3698">
              <a:solidFill>
                <a:srgbClr val="333333"/>
              </a:solidFill>
            </a:endParaRPr>
          </a:p>
        </p:txBody>
      </p:sp>
      <p:sp>
        <p:nvSpPr>
          <p:cNvPr id="683" name="Shape 683"/>
          <p:cNvSpPr/>
          <p:nvPr/>
        </p:nvSpPr>
        <p:spPr>
          <a:xfrm>
            <a:off x="795900" y="4808538"/>
            <a:ext cx="1229499" cy="496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60" dirty="0">
                <a:solidFill>
                  <a:srgbClr val="333333"/>
                </a:solidFill>
              </a:rPr>
              <a:t>16 bytes</a:t>
            </a:r>
          </a:p>
        </p:txBody>
      </p:sp>
      <p:sp>
        <p:nvSpPr>
          <p:cNvPr id="684" name="Shape 684"/>
          <p:cNvSpPr/>
          <p:nvPr/>
        </p:nvSpPr>
        <p:spPr>
          <a:xfrm>
            <a:off x="3876623" y="4808538"/>
            <a:ext cx="269300" cy="496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60" dirty="0">
                <a:solidFill>
                  <a:srgbClr val="333333"/>
                </a:solidFill>
              </a:rPr>
              <a:t>4</a:t>
            </a:r>
          </a:p>
        </p:txBody>
      </p:sp>
      <p:sp>
        <p:nvSpPr>
          <p:cNvPr id="685" name="Shape 685"/>
          <p:cNvSpPr/>
          <p:nvPr/>
        </p:nvSpPr>
        <p:spPr>
          <a:xfrm>
            <a:off x="6452146" y="4808538"/>
            <a:ext cx="436013" cy="496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60" dirty="0">
                <a:solidFill>
                  <a:srgbClr val="333333"/>
                </a:solidFill>
              </a:rPr>
              <a:t>10</a:t>
            </a:r>
          </a:p>
        </p:txBody>
      </p:sp>
      <p:sp>
        <p:nvSpPr>
          <p:cNvPr id="686" name="Shape 686"/>
          <p:cNvSpPr/>
          <p:nvPr/>
        </p:nvSpPr>
        <p:spPr>
          <a:xfrm>
            <a:off x="9210622" y="4808538"/>
            <a:ext cx="269300" cy="496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60" dirty="0">
                <a:solidFill>
                  <a:srgbClr val="333333"/>
                </a:solidFill>
              </a:rPr>
              <a:t>6</a:t>
            </a:r>
          </a:p>
        </p:txBody>
      </p:sp>
      <p:sp>
        <p:nvSpPr>
          <p:cNvPr id="687" name="Shape 687"/>
          <p:cNvSpPr/>
          <p:nvPr/>
        </p:nvSpPr>
        <p:spPr>
          <a:xfrm flipV="1">
            <a:off x="10586638" y="3537509"/>
            <a:ext cx="1" cy="507737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798" tIns="50798" rIns="50798" bIns="50798" anchor="ctr"/>
          <a:lstStyle/>
          <a:p>
            <a:pPr lvl="0">
              <a:defRPr sz="2600"/>
            </a:pPr>
            <a:endParaRPr sz="3698">
              <a:solidFill>
                <a:srgbClr val="333333"/>
              </a:solidFill>
            </a:endParaRPr>
          </a:p>
        </p:txBody>
      </p:sp>
      <p:sp>
        <p:nvSpPr>
          <p:cNvPr id="688" name="Shape 688"/>
          <p:cNvSpPr/>
          <p:nvPr/>
        </p:nvSpPr>
        <p:spPr>
          <a:xfrm>
            <a:off x="10896937" y="3589958"/>
            <a:ext cx="1582163" cy="437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44" dirty="0">
                <a:solidFill>
                  <a:srgbClr val="333333"/>
                </a:solidFill>
              </a:rPr>
              <a:t>Virt Pages</a:t>
            </a:r>
          </a:p>
        </p:txBody>
      </p:sp>
      <p:sp>
        <p:nvSpPr>
          <p:cNvPr id="689" name="Shape 689"/>
          <p:cNvSpPr/>
          <p:nvPr/>
        </p:nvSpPr>
        <p:spPr>
          <a:xfrm>
            <a:off x="1076485" y="5443538"/>
            <a:ext cx="817527" cy="496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60" dirty="0">
                <a:solidFill>
                  <a:srgbClr val="333333"/>
                </a:solidFill>
              </a:rPr>
              <a:t>1 KB</a:t>
            </a:r>
          </a:p>
        </p:txBody>
      </p:sp>
      <p:sp>
        <p:nvSpPr>
          <p:cNvPr id="690" name="Shape 690"/>
          <p:cNvSpPr/>
          <p:nvPr/>
        </p:nvSpPr>
        <p:spPr>
          <a:xfrm>
            <a:off x="3785147" y="5443538"/>
            <a:ext cx="436013" cy="496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60" dirty="0">
                <a:solidFill>
                  <a:srgbClr val="333333"/>
                </a:solidFill>
              </a:rPr>
              <a:t>10</a:t>
            </a:r>
          </a:p>
        </p:txBody>
      </p:sp>
      <p:sp>
        <p:nvSpPr>
          <p:cNvPr id="691" name="Shape 691"/>
          <p:cNvSpPr/>
          <p:nvPr/>
        </p:nvSpPr>
        <p:spPr>
          <a:xfrm>
            <a:off x="6452146" y="5443538"/>
            <a:ext cx="436013" cy="496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60" dirty="0">
                <a:solidFill>
                  <a:srgbClr val="333333"/>
                </a:solidFill>
              </a:rPr>
              <a:t>20</a:t>
            </a:r>
          </a:p>
        </p:txBody>
      </p:sp>
      <p:sp>
        <p:nvSpPr>
          <p:cNvPr id="692" name="Shape 692"/>
          <p:cNvSpPr/>
          <p:nvPr/>
        </p:nvSpPr>
        <p:spPr>
          <a:xfrm>
            <a:off x="9119146" y="5443538"/>
            <a:ext cx="436013" cy="496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60" dirty="0">
                <a:solidFill>
                  <a:srgbClr val="333333"/>
                </a:solidFill>
              </a:rPr>
              <a:t>10</a:t>
            </a:r>
          </a:p>
        </p:txBody>
      </p:sp>
      <p:sp>
        <p:nvSpPr>
          <p:cNvPr id="693" name="Shape 693"/>
          <p:cNvSpPr/>
          <p:nvPr/>
        </p:nvSpPr>
        <p:spPr>
          <a:xfrm>
            <a:off x="1043623" y="6078537"/>
            <a:ext cx="883251" cy="496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60" dirty="0">
                <a:solidFill>
                  <a:srgbClr val="333333"/>
                </a:solidFill>
              </a:rPr>
              <a:t>1 MB</a:t>
            </a:r>
          </a:p>
        </p:txBody>
      </p:sp>
      <p:sp>
        <p:nvSpPr>
          <p:cNvPr id="694" name="Shape 694"/>
          <p:cNvSpPr/>
          <p:nvPr/>
        </p:nvSpPr>
        <p:spPr>
          <a:xfrm>
            <a:off x="3785147" y="6078537"/>
            <a:ext cx="436013" cy="496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60" dirty="0">
                <a:solidFill>
                  <a:srgbClr val="333333"/>
                </a:solidFill>
              </a:rPr>
              <a:t>20</a:t>
            </a:r>
          </a:p>
        </p:txBody>
      </p:sp>
      <p:sp>
        <p:nvSpPr>
          <p:cNvPr id="695" name="Shape 695"/>
          <p:cNvSpPr/>
          <p:nvPr/>
        </p:nvSpPr>
        <p:spPr>
          <a:xfrm>
            <a:off x="6452146" y="6078537"/>
            <a:ext cx="436013" cy="496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60" dirty="0">
                <a:solidFill>
                  <a:srgbClr val="333333"/>
                </a:solidFill>
              </a:rPr>
              <a:t>32</a:t>
            </a:r>
          </a:p>
        </p:txBody>
      </p:sp>
      <p:sp>
        <p:nvSpPr>
          <p:cNvPr id="696" name="Shape 696"/>
          <p:cNvSpPr/>
          <p:nvPr/>
        </p:nvSpPr>
        <p:spPr>
          <a:xfrm>
            <a:off x="9119146" y="6078537"/>
            <a:ext cx="436013" cy="496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60" dirty="0">
                <a:solidFill>
                  <a:srgbClr val="333333"/>
                </a:solidFill>
              </a:rPr>
              <a:t>12</a:t>
            </a:r>
          </a:p>
        </p:txBody>
      </p:sp>
      <p:sp>
        <p:nvSpPr>
          <p:cNvPr id="697" name="Shape 697"/>
          <p:cNvSpPr/>
          <p:nvPr/>
        </p:nvSpPr>
        <p:spPr>
          <a:xfrm>
            <a:off x="704426" y="6713538"/>
            <a:ext cx="1396212" cy="496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60" dirty="0">
                <a:solidFill>
                  <a:srgbClr val="333333"/>
                </a:solidFill>
              </a:rPr>
              <a:t>512 bytes</a:t>
            </a:r>
          </a:p>
        </p:txBody>
      </p:sp>
      <p:sp>
        <p:nvSpPr>
          <p:cNvPr id="698" name="Shape 698"/>
          <p:cNvSpPr/>
          <p:nvPr/>
        </p:nvSpPr>
        <p:spPr>
          <a:xfrm>
            <a:off x="3876623" y="6713538"/>
            <a:ext cx="269300" cy="496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60" dirty="0">
                <a:solidFill>
                  <a:srgbClr val="333333"/>
                </a:solidFill>
              </a:rPr>
              <a:t>9</a:t>
            </a:r>
          </a:p>
        </p:txBody>
      </p:sp>
      <p:sp>
        <p:nvSpPr>
          <p:cNvPr id="699" name="Shape 699"/>
          <p:cNvSpPr/>
          <p:nvPr/>
        </p:nvSpPr>
        <p:spPr>
          <a:xfrm>
            <a:off x="6452146" y="6713538"/>
            <a:ext cx="436013" cy="496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60" dirty="0">
                <a:solidFill>
                  <a:srgbClr val="333333"/>
                </a:solidFill>
              </a:rPr>
              <a:t>16</a:t>
            </a:r>
          </a:p>
        </p:txBody>
      </p:sp>
      <p:sp>
        <p:nvSpPr>
          <p:cNvPr id="700" name="Shape 700"/>
          <p:cNvSpPr/>
          <p:nvPr/>
        </p:nvSpPr>
        <p:spPr>
          <a:xfrm>
            <a:off x="9210622" y="6713538"/>
            <a:ext cx="269300" cy="496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60" dirty="0">
                <a:solidFill>
                  <a:srgbClr val="333333"/>
                </a:solidFill>
              </a:rPr>
              <a:t>5</a:t>
            </a:r>
          </a:p>
        </p:txBody>
      </p:sp>
      <p:sp>
        <p:nvSpPr>
          <p:cNvPr id="701" name="Shape 701"/>
          <p:cNvSpPr/>
          <p:nvPr/>
        </p:nvSpPr>
        <p:spPr>
          <a:xfrm>
            <a:off x="1076485" y="7348538"/>
            <a:ext cx="817527" cy="496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60" dirty="0">
                <a:solidFill>
                  <a:srgbClr val="333333"/>
                </a:solidFill>
              </a:rPr>
              <a:t>4 KB</a:t>
            </a:r>
          </a:p>
        </p:txBody>
      </p:sp>
      <p:sp>
        <p:nvSpPr>
          <p:cNvPr id="702" name="Shape 702"/>
          <p:cNvSpPr/>
          <p:nvPr/>
        </p:nvSpPr>
        <p:spPr>
          <a:xfrm>
            <a:off x="3785147" y="7348538"/>
            <a:ext cx="436013" cy="496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60" dirty="0">
                <a:solidFill>
                  <a:srgbClr val="333333"/>
                </a:solidFill>
              </a:rPr>
              <a:t>12</a:t>
            </a:r>
          </a:p>
        </p:txBody>
      </p:sp>
      <p:sp>
        <p:nvSpPr>
          <p:cNvPr id="703" name="Shape 703"/>
          <p:cNvSpPr/>
          <p:nvPr/>
        </p:nvSpPr>
        <p:spPr>
          <a:xfrm>
            <a:off x="6452146" y="7348538"/>
            <a:ext cx="436013" cy="496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60" dirty="0">
                <a:solidFill>
                  <a:srgbClr val="333333"/>
                </a:solidFill>
              </a:rPr>
              <a:t>32</a:t>
            </a:r>
          </a:p>
        </p:txBody>
      </p:sp>
      <p:sp>
        <p:nvSpPr>
          <p:cNvPr id="704" name="Shape 704"/>
          <p:cNvSpPr/>
          <p:nvPr/>
        </p:nvSpPr>
        <p:spPr>
          <a:xfrm>
            <a:off x="9119146" y="7348538"/>
            <a:ext cx="436013" cy="496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60" dirty="0">
                <a:solidFill>
                  <a:srgbClr val="333333"/>
                </a:solidFill>
              </a:rPr>
              <a:t>20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6726" y="2371236"/>
            <a:ext cx="11819261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dirty="0">
                <a:solidFill>
                  <a:srgbClr val="333333"/>
                </a:solidFill>
                <a:latin typeface="Gill Sans MT" panose="020B0502020104020203" pitchFamily="34" charset="77"/>
              </a:rPr>
              <a:t>Given number of bits for </a:t>
            </a:r>
            <a:r>
              <a:rPr lang="en-US" sz="2550" dirty="0" err="1">
                <a:solidFill>
                  <a:srgbClr val="333333"/>
                </a:solidFill>
                <a:latin typeface="Gill Sans MT" panose="020B0502020104020203" pitchFamily="34" charset="77"/>
              </a:rPr>
              <a:t>vpn</a:t>
            </a:r>
            <a:r>
              <a:rPr lang="en-US" sz="2550" dirty="0">
                <a:solidFill>
                  <a:srgbClr val="333333"/>
                </a:solidFill>
                <a:latin typeface="Gill Sans MT" panose="020B0502020104020203" pitchFamily="34" charset="77"/>
              </a:rPr>
              <a:t>, how many virtual pages can there be in an address space?</a:t>
            </a:r>
          </a:p>
        </p:txBody>
      </p:sp>
      <p:sp>
        <p:nvSpPr>
          <p:cNvPr id="32" name="Shape 750"/>
          <p:cNvSpPr/>
          <p:nvPr/>
        </p:nvSpPr>
        <p:spPr>
          <a:xfrm>
            <a:off x="11422097" y="4809158"/>
            <a:ext cx="436013" cy="496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60" dirty="0">
                <a:solidFill>
                  <a:srgbClr val="333333"/>
                </a:solidFill>
              </a:rPr>
              <a:t>64</a:t>
            </a:r>
          </a:p>
        </p:txBody>
      </p:sp>
      <p:sp>
        <p:nvSpPr>
          <p:cNvPr id="33" name="Shape 755"/>
          <p:cNvSpPr/>
          <p:nvPr/>
        </p:nvSpPr>
        <p:spPr>
          <a:xfrm>
            <a:off x="11359235" y="5444158"/>
            <a:ext cx="605931" cy="496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60" dirty="0">
                <a:solidFill>
                  <a:srgbClr val="333333"/>
                </a:solidFill>
              </a:rPr>
              <a:t>1 K</a:t>
            </a:r>
          </a:p>
        </p:txBody>
      </p:sp>
      <p:sp>
        <p:nvSpPr>
          <p:cNvPr id="34" name="Shape 760"/>
          <p:cNvSpPr/>
          <p:nvPr/>
        </p:nvSpPr>
        <p:spPr>
          <a:xfrm>
            <a:off x="11359235" y="6079157"/>
            <a:ext cx="605931" cy="496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60" dirty="0">
                <a:solidFill>
                  <a:srgbClr val="333333"/>
                </a:solidFill>
              </a:rPr>
              <a:t>4 K</a:t>
            </a:r>
          </a:p>
        </p:txBody>
      </p:sp>
      <p:sp>
        <p:nvSpPr>
          <p:cNvPr id="35" name="Shape 765"/>
          <p:cNvSpPr/>
          <p:nvPr/>
        </p:nvSpPr>
        <p:spPr>
          <a:xfrm>
            <a:off x="11422097" y="6714158"/>
            <a:ext cx="436013" cy="496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60" dirty="0">
                <a:solidFill>
                  <a:srgbClr val="333333"/>
                </a:solidFill>
              </a:rPr>
              <a:t>32</a:t>
            </a:r>
          </a:p>
        </p:txBody>
      </p:sp>
      <p:sp>
        <p:nvSpPr>
          <p:cNvPr id="36" name="Shape 770"/>
          <p:cNvSpPr/>
          <p:nvPr/>
        </p:nvSpPr>
        <p:spPr>
          <a:xfrm>
            <a:off x="11220573" y="7349158"/>
            <a:ext cx="883251" cy="496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8" tIns="50798" rIns="50798" bIns="50798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60" dirty="0">
                <a:solidFill>
                  <a:srgbClr val="333333"/>
                </a:solidFill>
              </a:rPr>
              <a:t>1 MB</a:t>
            </a:r>
          </a:p>
        </p:txBody>
      </p:sp>
    </p:spTree>
    <p:extLst>
      <p:ext uri="{BB962C8B-B14F-4D97-AF65-F5344CB8AC3E}">
        <p14:creationId xmlns:p14="http://schemas.microsoft.com/office/powerpoint/2010/main" val="37098626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Shape 12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5675">
              <a:defRPr sz="62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258" dirty="0">
                <a:solidFill>
                  <a:srgbClr val="FFFFFF"/>
                </a:solidFill>
              </a:rPr>
              <a:t>Where Are Pagetables Stored?</a:t>
            </a:r>
          </a:p>
        </p:txBody>
      </p:sp>
      <p:sp>
        <p:nvSpPr>
          <p:cNvPr id="1280" name="Shape 1280"/>
          <p:cNvSpPr>
            <a:spLocks noGrp="1"/>
          </p:cNvSpPr>
          <p:nvPr>
            <p:ph type="body" idx="4294967295"/>
          </p:nvPr>
        </p:nvSpPr>
        <p:spPr>
          <a:xfrm>
            <a:off x="627663" y="2253262"/>
            <a:ext cx="12377138" cy="735358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40" dirty="0">
                <a:solidFill>
                  <a:srgbClr val="333333"/>
                </a:solidFill>
              </a:rPr>
              <a:t>How big is a typical page table?</a:t>
            </a:r>
            <a:br>
              <a:rPr sz="3840" dirty="0">
                <a:solidFill>
                  <a:srgbClr val="333333"/>
                </a:solidFill>
              </a:rPr>
            </a:br>
            <a:r>
              <a:rPr sz="3840" dirty="0">
                <a:solidFill>
                  <a:srgbClr val="333333"/>
                </a:solidFill>
              </a:rPr>
              <a:t> - assume </a:t>
            </a:r>
            <a:r>
              <a:rPr sz="3840" b="1" dirty="0">
                <a:solidFill>
                  <a:srgbClr val="333333"/>
                </a:solidFill>
              </a:rPr>
              <a:t>32-bit</a:t>
            </a:r>
            <a:r>
              <a:rPr sz="3840" dirty="0">
                <a:solidFill>
                  <a:srgbClr val="333333"/>
                </a:solidFill>
              </a:rPr>
              <a:t> address space</a:t>
            </a:r>
            <a:br>
              <a:rPr sz="3840" dirty="0">
                <a:solidFill>
                  <a:srgbClr val="333333"/>
                </a:solidFill>
              </a:rPr>
            </a:br>
            <a:r>
              <a:rPr sz="3840" dirty="0">
                <a:solidFill>
                  <a:srgbClr val="333333"/>
                </a:solidFill>
              </a:rPr>
              <a:t> - assume 4 KB pages</a:t>
            </a:r>
            <a:br>
              <a:rPr sz="3840" dirty="0">
                <a:solidFill>
                  <a:srgbClr val="333333"/>
                </a:solidFill>
              </a:rPr>
            </a:br>
            <a:r>
              <a:rPr sz="3840" dirty="0">
                <a:solidFill>
                  <a:srgbClr val="333333"/>
                </a:solidFill>
              </a:rPr>
              <a:t> - assume 4 byte entries</a:t>
            </a:r>
            <a:endParaRPr lang="en-US" sz="384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lang="en-US" sz="384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556" dirty="0">
                <a:solidFill>
                  <a:srgbClr val="333333"/>
                </a:solidFill>
              </a:rPr>
              <a:t>Page table size = Num entries * size of each entry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556" dirty="0">
                <a:solidFill>
                  <a:srgbClr val="333333"/>
                </a:solidFill>
              </a:rPr>
              <a:t>Num entries = num virtual pages = 2^(bits for </a:t>
            </a:r>
            <a:r>
              <a:rPr lang="en-US" sz="3556" dirty="0" err="1">
                <a:solidFill>
                  <a:srgbClr val="333333"/>
                </a:solidFill>
              </a:rPr>
              <a:t>vpn</a:t>
            </a:r>
            <a:r>
              <a:rPr lang="en-US" sz="3556" dirty="0">
                <a:solidFill>
                  <a:srgbClr val="333333"/>
                </a:solidFill>
              </a:rPr>
              <a:t>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556" dirty="0">
                <a:solidFill>
                  <a:srgbClr val="333333"/>
                </a:solidFill>
              </a:rPr>
              <a:t>Bits for </a:t>
            </a:r>
            <a:r>
              <a:rPr lang="en-US" sz="3556" dirty="0" err="1">
                <a:solidFill>
                  <a:srgbClr val="333333"/>
                </a:solidFill>
              </a:rPr>
              <a:t>vpn</a:t>
            </a:r>
            <a:r>
              <a:rPr lang="en-US" sz="3556" dirty="0">
                <a:solidFill>
                  <a:srgbClr val="333333"/>
                </a:solidFill>
              </a:rPr>
              <a:t> = 32– number of bits for page offset</a:t>
            </a:r>
          </a:p>
          <a:p>
            <a:pPr lvl="2">
              <a:buNone/>
              <a:defRPr sz="1800">
                <a:solidFill>
                  <a:srgbClr val="000000"/>
                </a:solidFill>
              </a:defRPr>
            </a:pPr>
            <a:r>
              <a:rPr lang="en-US" sz="3271" dirty="0">
                <a:solidFill>
                  <a:srgbClr val="333333"/>
                </a:solidFill>
              </a:rPr>
              <a:t>= 32 – lg(4KB) = 32 – 12 = 20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556" dirty="0">
                <a:solidFill>
                  <a:srgbClr val="333333"/>
                </a:solidFill>
              </a:rPr>
              <a:t>Num entries = 2^20 = 1 MB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556" dirty="0">
                <a:solidFill>
                  <a:srgbClr val="333333"/>
                </a:solidFill>
              </a:rPr>
              <a:t>Page table size = Num entries * 4 bytes = 4 MB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333333"/>
                </a:solidFill>
              </a:rPr>
              <a:t>Final answer: 2 ^ (32 - log(4KB)) * 4 = </a:t>
            </a:r>
            <a:r>
              <a:rPr lang="en-US" sz="3600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4 MB</a:t>
            </a:r>
            <a:endParaRPr lang="en-US" sz="36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4382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Shape 12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5675">
              <a:defRPr sz="62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258" dirty="0">
                <a:solidFill>
                  <a:srgbClr val="FFFFFF"/>
                </a:solidFill>
              </a:rPr>
              <a:t>Where Are Pagetables Stored?</a:t>
            </a:r>
          </a:p>
        </p:txBody>
      </p:sp>
      <p:sp>
        <p:nvSpPr>
          <p:cNvPr id="1280" name="Shape 1280"/>
          <p:cNvSpPr>
            <a:spLocks noGrp="1"/>
          </p:cNvSpPr>
          <p:nvPr>
            <p:ph type="body" idx="4294967295"/>
          </p:nvPr>
        </p:nvSpPr>
        <p:spPr>
          <a:xfrm>
            <a:off x="627663" y="2253262"/>
            <a:ext cx="12377138" cy="735358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3840" dirty="0">
                <a:solidFill>
                  <a:srgbClr val="333333"/>
                </a:solidFill>
              </a:rPr>
              <a:t>Implication: </a:t>
            </a:r>
            <a:r>
              <a:rPr sz="3840" dirty="0">
                <a:solidFill>
                  <a:srgbClr val="333333"/>
                </a:solidFill>
              </a:rPr>
              <a:t>Store </a:t>
            </a:r>
            <a:r>
              <a:rPr lang="en-US" sz="3840" dirty="0">
                <a:solidFill>
                  <a:srgbClr val="333333"/>
                </a:solidFill>
              </a:rPr>
              <a:t>each page table </a:t>
            </a:r>
            <a:r>
              <a:rPr sz="3840" dirty="0">
                <a:solidFill>
                  <a:srgbClr val="333333"/>
                </a:solidFill>
              </a:rPr>
              <a:t>in memory</a:t>
            </a:r>
            <a:endParaRPr lang="en-US" sz="384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556" dirty="0">
                <a:solidFill>
                  <a:srgbClr val="333333"/>
                </a:solidFill>
              </a:rPr>
              <a:t>Hardware finds page table base with register </a:t>
            </a:r>
            <a:r>
              <a:rPr sz="3556" dirty="0">
                <a:solidFill>
                  <a:srgbClr val="333333"/>
                </a:solidFill>
              </a:rPr>
              <a:t>(e.g., CR3 on x86)</a:t>
            </a:r>
            <a:endParaRPr lang="en-US" sz="3556" dirty="0">
              <a:solidFill>
                <a:srgbClr val="333333"/>
              </a:solidFill>
            </a:endParaRP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3840" dirty="0">
                <a:solidFill>
                  <a:srgbClr val="333333"/>
                </a:solidFill>
              </a:rPr>
              <a:t>What happens on a context-switch?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556" dirty="0">
                <a:solidFill>
                  <a:srgbClr val="333333"/>
                </a:solidFill>
              </a:rPr>
              <a:t>Change contents of page table base register to newly scheduled process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556" dirty="0">
                <a:solidFill>
                  <a:srgbClr val="333333"/>
                </a:solidFill>
              </a:rPr>
              <a:t>Save old page table base register in PCB of </a:t>
            </a:r>
            <a:r>
              <a:rPr lang="en-US" sz="3556" dirty="0" err="1">
                <a:solidFill>
                  <a:srgbClr val="333333"/>
                </a:solidFill>
              </a:rPr>
              <a:t>descheduled</a:t>
            </a:r>
            <a:r>
              <a:rPr lang="en-US" sz="3556" dirty="0">
                <a:solidFill>
                  <a:srgbClr val="333333"/>
                </a:solidFill>
              </a:rPr>
              <a:t> process</a:t>
            </a:r>
          </a:p>
        </p:txBody>
      </p:sp>
    </p:spTree>
    <p:extLst>
      <p:ext uri="{BB962C8B-B14F-4D97-AF65-F5344CB8AC3E}">
        <p14:creationId xmlns:p14="http://schemas.microsoft.com/office/powerpoint/2010/main" val="24915523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Shape 13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542" dirty="0">
                <a:solidFill>
                  <a:srgbClr val="FFFFFF"/>
                </a:solidFill>
              </a:rPr>
              <a:t>Other PT info</a:t>
            </a:r>
          </a:p>
        </p:txBody>
      </p:sp>
      <p:sp>
        <p:nvSpPr>
          <p:cNvPr id="1375" name="Shape 1375"/>
          <p:cNvSpPr>
            <a:spLocks noGrp="1"/>
          </p:cNvSpPr>
          <p:nvPr>
            <p:ph type="body" idx="4294967295"/>
          </p:nvPr>
        </p:nvSpPr>
        <p:spPr>
          <a:xfrm>
            <a:off x="0" y="2372925"/>
            <a:ext cx="12248445" cy="61118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40" dirty="0">
                <a:solidFill>
                  <a:srgbClr val="333333"/>
                </a:solidFill>
              </a:rPr>
              <a:t>What other </a:t>
            </a:r>
            <a:r>
              <a:rPr lang="en-US" sz="3840" dirty="0">
                <a:solidFill>
                  <a:srgbClr val="333333"/>
                </a:solidFill>
              </a:rPr>
              <a:t>info</a:t>
            </a:r>
            <a:r>
              <a:rPr sz="3840" dirty="0">
                <a:solidFill>
                  <a:srgbClr val="333333"/>
                </a:solidFill>
              </a:rPr>
              <a:t> </a:t>
            </a:r>
            <a:r>
              <a:rPr lang="en-US" sz="3840" dirty="0">
                <a:solidFill>
                  <a:srgbClr val="333333"/>
                </a:solidFill>
              </a:rPr>
              <a:t>is </a:t>
            </a:r>
            <a:r>
              <a:rPr sz="3840" dirty="0">
                <a:solidFill>
                  <a:srgbClr val="333333"/>
                </a:solidFill>
              </a:rPr>
              <a:t>in pagetable entries besides translation?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556" dirty="0">
                <a:solidFill>
                  <a:srgbClr val="333333"/>
                </a:solidFill>
              </a:rPr>
              <a:t>valid bi</a:t>
            </a:r>
            <a:r>
              <a:rPr lang="en-US" sz="3556" dirty="0">
                <a:solidFill>
                  <a:srgbClr val="333333"/>
                </a:solidFill>
              </a:rPr>
              <a:t>t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556" dirty="0">
                <a:solidFill>
                  <a:srgbClr val="333333"/>
                </a:solidFill>
              </a:rPr>
              <a:t>protection bits</a:t>
            </a:r>
            <a:endParaRPr lang="en-US" sz="3556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556" dirty="0">
                <a:solidFill>
                  <a:srgbClr val="333333"/>
                </a:solidFill>
              </a:rPr>
              <a:t>present bit</a:t>
            </a:r>
            <a:r>
              <a:rPr lang="en-US" sz="3556" dirty="0">
                <a:solidFill>
                  <a:srgbClr val="333333"/>
                </a:solidFill>
              </a:rPr>
              <a:t> (needed later)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556" dirty="0">
                <a:solidFill>
                  <a:srgbClr val="333333"/>
                </a:solidFill>
              </a:rPr>
              <a:t>reference bit</a:t>
            </a:r>
            <a:r>
              <a:rPr lang="en-US" sz="3556" dirty="0">
                <a:solidFill>
                  <a:srgbClr val="333333"/>
                </a:solidFill>
              </a:rPr>
              <a:t> (needed later)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556" dirty="0">
                <a:solidFill>
                  <a:srgbClr val="333333"/>
                </a:solidFill>
              </a:rPr>
              <a:t>dirty bit</a:t>
            </a:r>
            <a:r>
              <a:rPr lang="en-US" sz="3556" dirty="0">
                <a:solidFill>
                  <a:srgbClr val="333333"/>
                </a:solidFill>
              </a:rPr>
              <a:t> (needed later)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endParaRPr lang="en-US" sz="3556" dirty="0">
              <a:solidFill>
                <a:srgbClr val="333333"/>
              </a:solidFill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840" dirty="0" err="1">
                <a:solidFill>
                  <a:srgbClr val="333333"/>
                </a:solidFill>
              </a:rPr>
              <a:t>Pagetable</a:t>
            </a:r>
            <a:r>
              <a:rPr lang="en-US" sz="3840" dirty="0">
                <a:solidFill>
                  <a:srgbClr val="333333"/>
                </a:solidFill>
              </a:rPr>
              <a:t> entries are just bits stored in memory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556" dirty="0">
                <a:solidFill>
                  <a:srgbClr val="333333"/>
                </a:solidFill>
              </a:rPr>
              <a:t>Agreement between </a:t>
            </a:r>
            <a:r>
              <a:rPr lang="en-US" sz="3556" dirty="0" err="1">
                <a:solidFill>
                  <a:srgbClr val="333333"/>
                </a:solidFill>
              </a:rPr>
              <a:t>hw</a:t>
            </a:r>
            <a:r>
              <a:rPr lang="en-US" sz="3556" dirty="0">
                <a:solidFill>
                  <a:srgbClr val="333333"/>
                </a:solidFill>
              </a:rPr>
              <a:t> and OS about interpretation</a:t>
            </a:r>
            <a:endParaRPr sz="3556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71452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theme/theme1.xml><?xml version="1.0" encoding="utf-8"?>
<a:theme xmlns:a="http://schemas.openxmlformats.org/drawingml/2006/main" name="1_Preceden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recedent">
      <a:majorFont>
        <a:latin typeface="Perpetua Titling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Preceden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tint val="100000"/>
                <a:shade val="30000"/>
                <a:satMod val="135000"/>
              </a:schemeClr>
            </a:gs>
          </a:gsLst>
          <a:path path="circle">
            <a:fillToRect l="70000" t="10000" b="7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5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25400" dir="4800000" sx="103000" sy="103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3000000"/>
            </a:lightRig>
          </a:scene3d>
          <a:sp3d prstMaterial="softEdge">
            <a:bevelT w="0" h="0"/>
          </a:sp3d>
        </a:effectStyle>
        <a:effectStyle>
          <a:effectLst>
            <a:innerShdw blurRad="127000" dist="38100" dir="13200000">
              <a:srgbClr val="000000">
                <a:alpha val="75000"/>
              </a:srgbClr>
            </a:innerShdw>
            <a:outerShdw blurRad="38100" dist="12700" dir="1800000" sx="101000" sy="101000" rotWithShape="0">
              <a:srgbClr val="000000">
                <a:alpha val="40000"/>
              </a:srgbClr>
            </a:outerShdw>
            <a:reflection blurRad="127000" stA="25000" endPos="30000" dist="127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12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shade val="30000"/>
                <a:satMod val="150000"/>
              </a:schemeClr>
            </a:gs>
          </a:gsLst>
          <a:path path="circle">
            <a:fillToRect t="10000" r="70000" b="7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30000"/>
                <a:lumMod val="80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ecture5-VirtualMem" id="{3F569411-1294-154D-AB87-45E6F83FF2E7}" vid="{954481FC-D8D0-4141-AEAD-3A0F087BFB7D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8628</TotalTime>
  <Words>2966</Words>
  <Application>Microsoft Macintosh PowerPoint</Application>
  <PresentationFormat>Custom</PresentationFormat>
  <Paragraphs>499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Arial</vt:lpstr>
      <vt:lpstr>Avenir Book</vt:lpstr>
      <vt:lpstr>Calibri</vt:lpstr>
      <vt:lpstr>Calisto MT</vt:lpstr>
      <vt:lpstr>Courier</vt:lpstr>
      <vt:lpstr>Gill Sans MT</vt:lpstr>
      <vt:lpstr>Helvetica</vt:lpstr>
      <vt:lpstr>Marker Felt</vt:lpstr>
      <vt:lpstr>Menlo</vt:lpstr>
      <vt:lpstr>Perpetua Titling MT</vt:lpstr>
      <vt:lpstr>Times</vt:lpstr>
      <vt:lpstr>Wingdings</vt:lpstr>
      <vt:lpstr>1_Precedent</vt:lpstr>
      <vt:lpstr>Virtualizing Memory: Smaller Page TAbles</vt:lpstr>
      <vt:lpstr>Announcements</vt:lpstr>
      <vt:lpstr>Translation of  Page Addresses</vt:lpstr>
      <vt:lpstr>Quiz: Address Format</vt:lpstr>
      <vt:lpstr>Quiz: Address Format</vt:lpstr>
      <vt:lpstr>Quiz: Address Format</vt:lpstr>
      <vt:lpstr>Where Are Pagetables Stored?</vt:lpstr>
      <vt:lpstr>Where Are Pagetables Stored?</vt:lpstr>
      <vt:lpstr>Other PT info</vt:lpstr>
      <vt:lpstr>Memory Accesses  with Pages</vt:lpstr>
      <vt:lpstr>Advantages of Paging</vt:lpstr>
      <vt:lpstr>Disadvantages of Paging</vt:lpstr>
      <vt:lpstr>Disadvantages of Paging</vt:lpstr>
      <vt:lpstr>QUIZ: How big are page Tables?</vt:lpstr>
      <vt:lpstr>Why ARE Page Tables so Large?</vt:lpstr>
      <vt:lpstr>Many invalid PT entries</vt:lpstr>
      <vt:lpstr>Avoid  Simple linear Page Table</vt:lpstr>
      <vt:lpstr>Approach 1: Inverted Page TAble</vt:lpstr>
      <vt:lpstr>Other Approaches</vt:lpstr>
      <vt:lpstr>Valid Ptes are Contiguous</vt:lpstr>
      <vt:lpstr>Combine Paging and Segmentation</vt:lpstr>
      <vt:lpstr>Quiz: Paging and Segmentation</vt:lpstr>
      <vt:lpstr>Advantages of Paging and Segmentation</vt:lpstr>
      <vt:lpstr>Disadvantages of Paging and Segmentation</vt:lpstr>
      <vt:lpstr>Other Approaches</vt:lpstr>
      <vt:lpstr>3) Multilevel  Page Tables</vt:lpstr>
      <vt:lpstr>Quiz: Multilevel </vt:lpstr>
      <vt:lpstr>Quiz: Address format for multilevel Paging</vt:lpstr>
      <vt:lpstr>Problem with 2 levels?</vt:lpstr>
      <vt:lpstr>QUIZ: FULL SYSTEM WITH TLBS</vt:lpstr>
      <vt:lpstr>Summary:  Better PAGE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[537] Smaller Page Tables</dc:title>
  <cp:lastModifiedBy>Srinivas Narayana Ganapathy</cp:lastModifiedBy>
  <cp:revision>68</cp:revision>
  <cp:lastPrinted>2023-03-01T22:20:41Z</cp:lastPrinted>
  <dcterms:created xsi:type="dcterms:W3CDTF">2015-09-23T19:20:22Z</dcterms:created>
  <dcterms:modified xsi:type="dcterms:W3CDTF">2023-10-04T11:58:07Z</dcterms:modified>
</cp:coreProperties>
</file>