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sldIdLst>
    <p:sldId id="258" r:id="rId2"/>
    <p:sldId id="347" r:id="rId3"/>
    <p:sldId id="311" r:id="rId4"/>
    <p:sldId id="312" r:id="rId5"/>
    <p:sldId id="313" r:id="rId6"/>
    <p:sldId id="314" r:id="rId7"/>
    <p:sldId id="274" r:id="rId8"/>
    <p:sldId id="320" r:id="rId9"/>
    <p:sldId id="315" r:id="rId10"/>
    <p:sldId id="297" r:id="rId11"/>
    <p:sldId id="316" r:id="rId12"/>
    <p:sldId id="319" r:id="rId13"/>
    <p:sldId id="280" r:id="rId14"/>
    <p:sldId id="283" r:id="rId15"/>
    <p:sldId id="287" r:id="rId16"/>
    <p:sldId id="301" r:id="rId17"/>
    <p:sldId id="387" r:id="rId18"/>
    <p:sldId id="389" r:id="rId19"/>
    <p:sldId id="381" r:id="rId20"/>
    <p:sldId id="307" r:id="rId21"/>
    <p:sldId id="323" r:id="rId22"/>
    <p:sldId id="324" r:id="rId23"/>
    <p:sldId id="384" r:id="rId24"/>
    <p:sldId id="334" r:id="rId25"/>
    <p:sldId id="335" r:id="rId26"/>
    <p:sldId id="390" r:id="rId27"/>
    <p:sldId id="336" r:id="rId28"/>
    <p:sldId id="340" r:id="rId29"/>
    <p:sldId id="308" r:id="rId30"/>
  </p:sldIdLst>
  <p:sldSz cx="13004800" cy="9753600"/>
  <p:notesSz cx="6858000" cy="9144000"/>
  <p:defaultTextStyle>
    <a:lvl1pPr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589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176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765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354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2941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530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119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706" algn="ctr" defTabSz="58417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8"/>
    <p:restoredTop sz="94558"/>
  </p:normalViewPr>
  <p:slideViewPr>
    <p:cSldViewPr snapToGrid="0" snapToObjects="1">
      <p:cViewPr varScale="1">
        <p:scale>
          <a:sx n="85" d="100"/>
          <a:sy n="85" d="100"/>
        </p:scale>
        <p:origin x="1648" y="17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090626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589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176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765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354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2941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530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119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706" defTabSz="457176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C986A-42DB-7A43-85EE-216B52A90B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42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2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2728460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4946924"/>
            <a:ext cx="10785404" cy="2492587"/>
          </a:xfrm>
        </p:spPr>
        <p:txBody>
          <a:bodyPr/>
          <a:lstStyle>
            <a:lvl1pPr marL="0" indent="0" algn="ctr">
              <a:spcBef>
                <a:spcPts val="640"/>
              </a:spcBef>
              <a:buNone/>
              <a:defRPr sz="192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10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buNone/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8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2560"/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3" y="9040144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4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9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21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5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384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975340" rtl="0" eaLnBrk="1" latinLnBrk="0" hangingPunct="1">
              <a:spcBef>
                <a:spcPts val="213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5" y="7171767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920">
                <a:solidFill>
                  <a:schemeClr val="bg1"/>
                </a:solidFill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6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797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463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2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5" y="650242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2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8" y="9040144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3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42074751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427843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99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6719149"/>
            <a:ext cx="10785404" cy="1969845"/>
          </a:xfrm>
        </p:spPr>
        <p:txBody>
          <a:bodyPr anchor="ctr"/>
          <a:lstStyle>
            <a:lvl1pPr marL="0" indent="0" algn="ctr">
              <a:spcBef>
                <a:spcPts val="320"/>
              </a:spcBef>
              <a:buNone/>
              <a:defRPr sz="192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700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70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40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4226562"/>
            <a:ext cx="10785404" cy="1937173"/>
          </a:xfrm>
        </p:spPr>
        <p:txBody>
          <a:bodyPr anchor="b" anchorCtr="0"/>
          <a:lstStyle>
            <a:lvl1pPr algn="ctr" defTabSz="97534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6719148"/>
            <a:ext cx="10785404" cy="1988969"/>
          </a:xfrm>
        </p:spPr>
        <p:txBody>
          <a:bodyPr/>
          <a:lstStyle>
            <a:lvl1pPr marL="0" indent="0" algn="ctr" defTabSz="975340" rtl="0" eaLnBrk="1" latinLnBrk="0" hangingPunct="1">
              <a:spcBef>
                <a:spcPts val="640"/>
              </a:spcBef>
              <a:buFont typeface="Calisto MT" pitchFamily="18" charset="0"/>
              <a:buNone/>
              <a:defRPr sz="19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4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1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6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35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02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69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3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36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136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90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5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469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610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60" y="388338"/>
            <a:ext cx="5635413" cy="2403870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40"/>
            <a:ext cx="5631078" cy="8324427"/>
          </a:xfrm>
        </p:spPr>
        <p:txBody>
          <a:bodyPr/>
          <a:lstStyle>
            <a:lvl1pPr>
              <a:defRPr sz="2560">
                <a:solidFill>
                  <a:schemeClr val="bg1"/>
                </a:solidFill>
              </a:defRPr>
            </a:lvl1pPr>
            <a:lvl2pPr>
              <a:defRPr sz="2347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920">
                <a:solidFill>
                  <a:schemeClr val="bg1"/>
                </a:solidFill>
              </a:defRPr>
            </a:lvl4pPr>
            <a:lvl5pPr>
              <a:defRPr sz="192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60" y="2809039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975340" rtl="0" eaLnBrk="1" latinLnBrk="0" hangingPunct="1">
              <a:lnSpc>
                <a:spcPct val="110000"/>
              </a:lnSpc>
              <a:spcBef>
                <a:spcPts val="2133"/>
              </a:spcBef>
              <a:buNone/>
              <a:defRPr sz="192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8" y="9040144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3" y="9040144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4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8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630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48767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975340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46301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95068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01407" indent="-301407" algn="l" rtl="0" eaLnBrk="0" fontAlgn="base" hangingPunct="0">
        <a:spcBef>
          <a:spcPts val="2133"/>
        </a:spcBef>
        <a:spcAft>
          <a:spcPct val="0"/>
        </a:spcAft>
        <a:buFont typeface="Calisto MT" charset="0"/>
        <a:buChar char="•"/>
        <a:defRPr sz="256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616361" indent="-314954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sz="2347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917768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sz="2133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219176" indent="-301407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520583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2682186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6985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57528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4519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8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5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2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69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6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57120" y="3412099"/>
            <a:ext cx="8290560" cy="1219200"/>
          </a:xfrm>
        </p:spPr>
        <p:txBody>
          <a:bodyPr/>
          <a:lstStyle/>
          <a:p>
            <a:r>
              <a:rPr lang="en-US" dirty="0"/>
              <a:t>TLB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6377" y="5029085"/>
            <a:ext cx="10607703" cy="3007360"/>
          </a:xfrm>
        </p:spPr>
        <p:txBody>
          <a:bodyPr>
            <a:normAutofit fontScale="92500" lnSpcReduction="10000"/>
          </a:bodyPr>
          <a:lstStyle/>
          <a:p>
            <a:pPr marL="866973" indent="-866973" algn="l"/>
            <a:r>
              <a:rPr lang="en-US" sz="3200" b="1" dirty="0"/>
              <a:t>Questions answered in this lecture: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Review paging...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How can page translations be made faster?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What is the basic idea of a TLB (Translation Lookaside Buffer)?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What types of workloads perform well with TLBs?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How do TLBs interact with context-switches? (if time permits)</a:t>
            </a:r>
          </a:p>
          <a:p>
            <a:pPr marL="1056619" lvl="1" indent="-568948" algn="l"/>
            <a:endParaRPr lang="en-US" sz="24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78CEB64-A210-9845-BA02-B348DC37A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415" y="1395635"/>
            <a:ext cx="560832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RUTGERS UNIVERSITY</a:t>
            </a:r>
            <a:b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</a:b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5F18865-D499-7B46-865F-30EE3D9DA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64902"/>
            <a:ext cx="5861154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CS 416/518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024DE7DB-36E6-554B-9EB2-691C99D18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1414" y="2600844"/>
            <a:ext cx="260095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560" dirty="0" err="1">
                <a:solidFill>
                  <a:schemeClr val="tx1"/>
                </a:solidFill>
                <a:latin typeface="Gill Sans MT" panose="020B0502020104020203" pitchFamily="34" charset="77"/>
              </a:rPr>
              <a:t>Sudarsun</a:t>
            </a: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 Kannan</a:t>
            </a:r>
          </a:p>
        </p:txBody>
      </p:sp>
      <p:sp>
        <p:nvSpPr>
          <p:cNvPr id="11" name="Shape 1025">
            <a:extLst>
              <a:ext uri="{FF2B5EF4-FFF2-40B4-BE49-F238E27FC236}">
                <a16:creationId xmlns:a16="http://schemas.microsoft.com/office/drawing/2014/main" id="{5EEE552A-192C-E74F-AB23-256E53A04714}"/>
              </a:ext>
            </a:extLst>
          </p:cNvPr>
          <p:cNvSpPr txBox="1">
            <a:spLocks/>
          </p:cNvSpPr>
          <p:nvPr/>
        </p:nvSpPr>
        <p:spPr>
          <a:xfrm>
            <a:off x="0" y="9282949"/>
            <a:ext cx="12191999" cy="941302"/>
          </a:xfrm>
          <a:prstGeom prst="rect">
            <a:avLst/>
          </a:prstGeom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buNone/>
              <a:defRPr sz="1800">
                <a:solidFill>
                  <a:srgbClr val="000000"/>
                </a:solidFill>
              </a:defRPr>
            </a:pPr>
            <a:r>
              <a:rPr lang="en-US" sz="1400" dirty="0"/>
              <a:t>Disclaimer: Materials derived, reused, and modified from OSTEP book and lectures of Prof. Andrea and </a:t>
            </a:r>
            <a:r>
              <a:rPr lang="en-US" sz="1400" dirty="0" err="1"/>
              <a:t>Remzi</a:t>
            </a:r>
            <a:r>
              <a:rPr lang="en-US" sz="1400" dirty="0"/>
              <a:t> </a:t>
            </a:r>
            <a:r>
              <a:rPr lang="en-US" sz="1400" dirty="0" err="1"/>
              <a:t>Arpaci-Dusseau</a:t>
            </a:r>
            <a:r>
              <a:rPr lang="en-US" sz="1400" dirty="0"/>
              <a:t> and Prof. </a:t>
            </a:r>
            <a:r>
              <a:rPr lang="en-US" sz="1400" dirty="0" err="1"/>
              <a:t>Yojip</a:t>
            </a:r>
            <a:r>
              <a:rPr lang="en-US" sz="1400" dirty="0"/>
              <a:t> Won</a:t>
            </a:r>
          </a:p>
        </p:txBody>
      </p:sp>
    </p:spTree>
    <p:extLst>
      <p:ext uri="{BB962C8B-B14F-4D97-AF65-F5344CB8AC3E}">
        <p14:creationId xmlns:p14="http://schemas.microsoft.com/office/powerpoint/2010/main" val="272638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Multilevel </a:t>
            </a:r>
          </a:p>
        </p:txBody>
      </p:sp>
      <p:sp>
        <p:nvSpPr>
          <p:cNvPr id="630" name="Shape 630"/>
          <p:cNvSpPr>
            <a:spLocks noGrp="1"/>
          </p:cNvSpPr>
          <p:nvPr>
            <p:ph type="body" idx="4294967295"/>
          </p:nvPr>
        </p:nvSpPr>
        <p:spPr>
          <a:xfrm>
            <a:off x="611500" y="2091549"/>
            <a:ext cx="1460500" cy="62785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buNone/>
              <a:defRPr sz="1800">
                <a:solidFill>
                  <a:srgbClr val="000000"/>
                </a:solidFill>
              </a:defRPr>
            </a:pPr>
            <a:r>
              <a:rPr sz="2500" dirty="0"/>
              <a:t>P</a:t>
            </a:r>
            <a:r>
              <a:rPr lang="en-US" sz="2500" dirty="0"/>
              <a:t>P</a:t>
            </a:r>
            <a:r>
              <a:rPr sz="2500" dirty="0"/>
              <a:t>N</a:t>
            </a:r>
            <a:br>
              <a:rPr sz="2500" dirty="0"/>
            </a:br>
            <a:r>
              <a:rPr sz="2500" dirty="0"/>
              <a:t>0x3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-</a:t>
            </a:r>
            <a:br>
              <a:rPr sz="2500" dirty="0"/>
            </a:br>
            <a:r>
              <a:rPr sz="2500" dirty="0"/>
              <a:t> 0x92</a:t>
            </a:r>
          </a:p>
        </p:txBody>
      </p:sp>
      <p:sp>
        <p:nvSpPr>
          <p:cNvPr id="631" name="Shape 631"/>
          <p:cNvSpPr/>
          <p:nvPr/>
        </p:nvSpPr>
        <p:spPr>
          <a:xfrm>
            <a:off x="1995656" y="2128694"/>
            <a:ext cx="940821" cy="627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valid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632" name="Shape 632"/>
          <p:cNvSpPr/>
          <p:nvPr/>
        </p:nvSpPr>
        <p:spPr>
          <a:xfrm flipV="1">
            <a:off x="0" y="2462076"/>
            <a:ext cx="2723086" cy="35858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272398" y="1588951"/>
            <a:ext cx="222351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chemeClr val="tx2"/>
                </a:solidFill>
              </a:rPr>
              <a:t>page directory</a:t>
            </a:r>
          </a:p>
        </p:txBody>
      </p:sp>
      <p:sp>
        <p:nvSpPr>
          <p:cNvPr id="634" name="Shape 634"/>
          <p:cNvSpPr/>
          <p:nvPr/>
        </p:nvSpPr>
        <p:spPr>
          <a:xfrm>
            <a:off x="3588633" y="2038050"/>
            <a:ext cx="1078630" cy="627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P</a:t>
            </a:r>
            <a:r>
              <a:rPr lang="en-US" sz="2500" dirty="0">
                <a:solidFill>
                  <a:schemeClr val="bg2"/>
                </a:solidFill>
                <a:latin typeface="Gill Sans MT" panose="020B0502020104020203" pitchFamily="34" charset="77"/>
              </a:rPr>
              <a:t>P</a:t>
            </a: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N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0x10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0x23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0x80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0x59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</a:p>
        </p:txBody>
      </p:sp>
      <p:sp>
        <p:nvSpPr>
          <p:cNvPr id="635" name="Shape 635"/>
          <p:cNvSpPr/>
          <p:nvPr/>
        </p:nvSpPr>
        <p:spPr>
          <a:xfrm>
            <a:off x="4731633" y="2038050"/>
            <a:ext cx="940821" cy="627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valid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</a:p>
        </p:txBody>
      </p:sp>
      <p:sp>
        <p:nvSpPr>
          <p:cNvPr id="636" name="Shape 636"/>
          <p:cNvSpPr/>
          <p:nvPr/>
        </p:nvSpPr>
        <p:spPr>
          <a:xfrm>
            <a:off x="3769218" y="2462074"/>
            <a:ext cx="1962298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2974741" y="1567138"/>
            <a:ext cx="351378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chemeClr val="tx2"/>
                </a:solidFill>
              </a:rPr>
              <a:t>page of PT (@P</a:t>
            </a:r>
            <a:r>
              <a:rPr lang="en-US" sz="2400" b="1" dirty="0">
                <a:solidFill>
                  <a:schemeClr val="tx2"/>
                </a:solidFill>
              </a:rPr>
              <a:t>P</a:t>
            </a:r>
            <a:r>
              <a:rPr sz="2400" b="1" dirty="0">
                <a:solidFill>
                  <a:schemeClr val="tx2"/>
                </a:solidFill>
              </a:rPr>
              <a:t>N:0x3)</a:t>
            </a:r>
          </a:p>
        </p:txBody>
      </p:sp>
      <p:sp>
        <p:nvSpPr>
          <p:cNvPr id="638" name="Shape 638"/>
          <p:cNvSpPr/>
          <p:nvPr/>
        </p:nvSpPr>
        <p:spPr>
          <a:xfrm>
            <a:off x="7257771" y="2038050"/>
            <a:ext cx="1078630" cy="627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P</a:t>
            </a:r>
            <a:r>
              <a:rPr lang="en-US" sz="2500" dirty="0">
                <a:solidFill>
                  <a:schemeClr val="bg2"/>
                </a:solidFill>
                <a:latin typeface="Gill Sans MT" panose="020B0502020104020203" pitchFamily="34" charset="77"/>
              </a:rPr>
              <a:t>P</a:t>
            </a: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N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0x55</a:t>
            </a:r>
            <a:b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 dirty="0">
                <a:solidFill>
                  <a:schemeClr val="bg2"/>
                </a:solidFill>
                <a:latin typeface="Gill Sans MT" panose="020B0502020104020203" pitchFamily="34" charset="77"/>
              </a:rPr>
              <a:t> 0x45</a:t>
            </a:r>
          </a:p>
        </p:txBody>
      </p:sp>
      <p:sp>
        <p:nvSpPr>
          <p:cNvPr id="639" name="Shape 639"/>
          <p:cNvSpPr/>
          <p:nvPr/>
        </p:nvSpPr>
        <p:spPr>
          <a:xfrm>
            <a:off x="8400771" y="2038050"/>
            <a:ext cx="940821" cy="6277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valid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250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640" name="Shape 640"/>
          <p:cNvSpPr/>
          <p:nvPr/>
        </p:nvSpPr>
        <p:spPr>
          <a:xfrm>
            <a:off x="7438356" y="2462074"/>
            <a:ext cx="1962298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6922543" y="1565851"/>
            <a:ext cx="368530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 dirty="0">
                <a:solidFill>
                  <a:schemeClr val="tx2"/>
                </a:solidFill>
              </a:rPr>
              <a:t>page of PT (@P</a:t>
            </a:r>
            <a:r>
              <a:rPr lang="en-US" sz="2400" b="1" dirty="0">
                <a:solidFill>
                  <a:schemeClr val="tx2"/>
                </a:solidFill>
              </a:rPr>
              <a:t>P</a:t>
            </a:r>
            <a:r>
              <a:rPr sz="2400" b="1" dirty="0">
                <a:solidFill>
                  <a:schemeClr val="tx2"/>
                </a:solidFill>
              </a:rPr>
              <a:t>N:0x92)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400654" y="3384623"/>
            <a:ext cx="3235075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30000" dirty="0">
                <a:solidFill>
                  <a:schemeClr val="bg1"/>
                </a:solidFill>
                <a:latin typeface="Gill Sans MT" panose="020B0502020104020203" pitchFamily="34" charset="77"/>
              </a:rPr>
              <a:t>translate 0x01ABC</a:t>
            </a:r>
          </a:p>
          <a:p>
            <a:endParaRPr lang="en-US" baseline="30000" dirty="0">
              <a:solidFill>
                <a:schemeClr val="bg1"/>
              </a:solidFill>
              <a:latin typeface="Gill Sans MT" panose="020B0502020104020203" pitchFamily="34" charset="77"/>
            </a:endParaRPr>
          </a:p>
          <a:p>
            <a:endParaRPr lang="en-US" baseline="300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89890" y="8807170"/>
            <a:ext cx="2709333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Gill Sans MT" panose="020B0502020104020203" pitchFamily="34" charset="77"/>
              </a:rPr>
              <a:t>outer page</a:t>
            </a:r>
            <a:br>
              <a:rPr lang="en-US" sz="2000" dirty="0">
                <a:latin typeface="Gill Sans MT" panose="020B0502020104020203" pitchFamily="34" charset="77"/>
              </a:rPr>
            </a:br>
            <a:r>
              <a:rPr lang="en-US" sz="2000" dirty="0">
                <a:latin typeface="Gill Sans MT" panose="020B0502020104020203" pitchFamily="34" charset="77"/>
              </a:rPr>
              <a:t>(4 bits)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799223" y="8807170"/>
            <a:ext cx="3142827" cy="6502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Gill Sans MT" panose="020B0502020104020203" pitchFamily="34" charset="77"/>
              </a:rPr>
              <a:t>inner page</a:t>
            </a:r>
            <a:br>
              <a:rPr lang="en-US" sz="2000" dirty="0">
                <a:latin typeface="Gill Sans MT" panose="020B0502020104020203" pitchFamily="34" charset="77"/>
              </a:rPr>
            </a:br>
            <a:r>
              <a:rPr lang="en-US" sz="2000" dirty="0">
                <a:latin typeface="Gill Sans MT" panose="020B0502020104020203" pitchFamily="34" charset="77"/>
              </a:rPr>
              <a:t>(4 bits)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942050" y="8807170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Gill Sans MT" panose="020B0502020104020203" pitchFamily="34" charset="77"/>
              </a:rPr>
              <a:t>page offset (12 bits)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1293706" y="8314974"/>
            <a:ext cx="229492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Gill Sans MT" panose="020B0502020104020203" pitchFamily="34" charset="77"/>
              </a:rPr>
              <a:t>20-bit address:</a:t>
            </a:r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1198263" y="1032439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latin typeface="Gill Sans MT" panose="020B0502020104020203" pitchFamily="34" charset="7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654575" y="6207378"/>
            <a:ext cx="2576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bg1"/>
                </a:solidFill>
                <a:latin typeface="Gill Sans MT" panose="020B0502020104020203" pitchFamily="34" charset="77"/>
              </a:rPr>
              <a:t> translate 0xFEED0</a:t>
            </a:r>
            <a:endParaRPr lang="en-US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857805" y="4645968"/>
            <a:ext cx="24739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olidFill>
                  <a:schemeClr val="bg1"/>
                </a:solidFill>
                <a:latin typeface="Gill Sans MT" panose="020B0502020104020203" pitchFamily="34" charset="77"/>
              </a:rPr>
              <a:t>translate 0x00000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061359" y="3756875"/>
            <a:ext cx="2002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0x23ABC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003876" y="5090429"/>
            <a:ext cx="1837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0x10000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70826" y="6669043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ill Sans MT" panose="020B0502020104020203" pitchFamily="34" charset="77"/>
              </a:rPr>
              <a:t>0x55ED0</a:t>
            </a:r>
          </a:p>
        </p:txBody>
      </p:sp>
      <p:sp>
        <p:nvSpPr>
          <p:cNvPr id="27" name="Shape 630">
            <a:extLst>
              <a:ext uri="{FF2B5EF4-FFF2-40B4-BE49-F238E27FC236}">
                <a16:creationId xmlns:a16="http://schemas.microsoft.com/office/drawing/2014/main" id="{991F1398-CC95-3C44-AB71-DD20D281BEB6}"/>
              </a:ext>
            </a:extLst>
          </p:cNvPr>
          <p:cNvSpPr txBox="1">
            <a:spLocks/>
          </p:cNvSpPr>
          <p:nvPr/>
        </p:nvSpPr>
        <p:spPr>
          <a:xfrm>
            <a:off x="-275420" y="2104782"/>
            <a:ext cx="1460500" cy="62785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buFont typeface="Calisto MT" charset="0"/>
              <a:buNone/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000000"/>
                </a:solidFill>
              </a:rPr>
              <a:t>VPN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0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1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2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 -</a:t>
            </a:r>
            <a:br>
              <a:rPr lang="en-US" sz="2500" dirty="0">
                <a:solidFill>
                  <a:srgbClr val="000000"/>
                </a:solidFill>
              </a:rPr>
            </a:br>
            <a:r>
              <a:rPr lang="en-US" sz="2500" dirty="0">
                <a:solidFill>
                  <a:srgbClr val="000000"/>
                </a:solidFill>
              </a:rPr>
              <a:t>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3984" y="89249"/>
            <a:ext cx="12445241" cy="1824949"/>
          </a:xfrm>
        </p:spPr>
        <p:txBody>
          <a:bodyPr/>
          <a:lstStyle/>
          <a:p>
            <a:r>
              <a:rPr lang="en-US" dirty="0"/>
              <a:t>Quiz: Address format for multilevel Paging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698458" y="3286259"/>
            <a:ext cx="11195518" cy="611180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How should logical address be structured?</a:t>
            </a:r>
          </a:p>
          <a:p>
            <a:pPr lvl="1"/>
            <a:r>
              <a:rPr lang="en-US" dirty="0"/>
              <a:t>How many bits for each paging level?</a:t>
            </a:r>
          </a:p>
          <a:p>
            <a:pPr>
              <a:buNone/>
            </a:pPr>
            <a:r>
              <a:rPr lang="en-US" dirty="0"/>
              <a:t>Goal?  </a:t>
            </a:r>
          </a:p>
          <a:p>
            <a:pPr lvl="1"/>
            <a:r>
              <a:rPr lang="en-US" dirty="0"/>
              <a:t>Each page table fits within a page</a:t>
            </a:r>
          </a:p>
          <a:p>
            <a:pPr lvl="1"/>
            <a:r>
              <a:rPr lang="en-US" dirty="0"/>
              <a:t>PTE size * number PTE = page size</a:t>
            </a:r>
          </a:p>
          <a:p>
            <a:pPr lvl="2"/>
            <a:r>
              <a:rPr lang="en-US" dirty="0"/>
              <a:t>Assume PTE size = 4 bytes</a:t>
            </a:r>
          </a:p>
          <a:p>
            <a:pPr lvl="2"/>
            <a:r>
              <a:rPr lang="en-US" dirty="0"/>
              <a:t>Page size = 2^12 bytes = 4KB</a:t>
            </a:r>
          </a:p>
          <a:p>
            <a:pPr lvl="2"/>
            <a:r>
              <a:rPr lang="en-US" dirty="0"/>
              <a:t>2^2 bytes *  number PTE = 2^12 bytes</a:t>
            </a:r>
          </a:p>
          <a:p>
            <a:pPr lvl="2"/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number PTE = 2^10</a:t>
            </a:r>
          </a:p>
          <a:p>
            <a:pPr lvl="1"/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# bits for selecting inner page = 10</a:t>
            </a:r>
          </a:p>
          <a:p>
            <a:pPr>
              <a:buFont typeface="Wingdings" charset="2"/>
              <a:buNone/>
            </a:pPr>
            <a:r>
              <a:rPr lang="en-US" dirty="0"/>
              <a:t>Remaining bits for outer page: </a:t>
            </a:r>
          </a:p>
          <a:p>
            <a:pPr lvl="1"/>
            <a:r>
              <a:rPr lang="en-US" dirty="0"/>
              <a:t>30 – 10 – 12 = 8 bits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98458" y="2406394"/>
            <a:ext cx="2709333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/>
              <a:t>outer 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07791" y="2406394"/>
            <a:ext cx="3142827" cy="6502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/>
              <a:t>inner page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550618" y="2406394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02274" y="1914198"/>
            <a:ext cx="229492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30-bit address: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Problem with 2 levels?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654" name="Shape 654"/>
          <p:cNvSpPr>
            <a:spLocks noGrp="1"/>
          </p:cNvSpPr>
          <p:nvPr>
            <p:ph type="body" idx="4294967295"/>
          </p:nvPr>
        </p:nvSpPr>
        <p:spPr>
          <a:xfrm>
            <a:off x="0" y="2130425"/>
            <a:ext cx="11099800" cy="305117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Problem: page directories </a:t>
            </a:r>
            <a:r>
              <a:rPr lang="en-US" sz="3600" dirty="0">
                <a:solidFill>
                  <a:srgbClr val="333333"/>
                </a:solidFill>
              </a:rPr>
              <a:t>(outer level) </a:t>
            </a:r>
            <a:r>
              <a:rPr sz="3600" dirty="0">
                <a:solidFill>
                  <a:srgbClr val="333333"/>
                </a:solidFill>
              </a:rPr>
              <a:t>may not fit in a page</a:t>
            </a:r>
            <a:endParaRPr lang="en-US" sz="36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333333"/>
                </a:solidFill>
              </a:rPr>
              <a:t>Solution: </a:t>
            </a:r>
            <a:endParaRPr lang="en-US" sz="36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300" dirty="0">
                <a:solidFill>
                  <a:srgbClr val="333333"/>
                </a:solidFill>
              </a:rPr>
              <a:t>S</a:t>
            </a:r>
            <a:r>
              <a:rPr sz="3300" dirty="0">
                <a:solidFill>
                  <a:srgbClr val="333333"/>
                </a:solidFill>
              </a:rPr>
              <a:t>plit page directories into pieces</a:t>
            </a:r>
            <a:endParaRPr lang="en-US" sz="33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300" dirty="0">
                <a:solidFill>
                  <a:srgbClr val="333333"/>
                </a:solidFill>
              </a:rPr>
              <a:t>Use another page dir to refer to the page dir pieces.</a:t>
            </a:r>
          </a:p>
        </p:txBody>
      </p:sp>
      <p:sp>
        <p:nvSpPr>
          <p:cNvPr id="4" name="Shape 658"/>
          <p:cNvSpPr/>
          <p:nvPr/>
        </p:nvSpPr>
        <p:spPr>
          <a:xfrm>
            <a:off x="4590129" y="5820963"/>
            <a:ext cx="1554684" cy="622301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PT idx</a:t>
            </a:r>
          </a:p>
        </p:txBody>
      </p:sp>
      <p:sp>
        <p:nvSpPr>
          <p:cNvPr id="23" name="Shape 677"/>
          <p:cNvSpPr/>
          <p:nvPr/>
        </p:nvSpPr>
        <p:spPr>
          <a:xfrm>
            <a:off x="6139320" y="5820963"/>
            <a:ext cx="4530027" cy="622301"/>
          </a:xfrm>
          <a:prstGeom prst="rect">
            <a:avLst/>
          </a:prstGeom>
          <a:solidFill>
            <a:srgbClr val="5747C1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OFFSET</a:t>
            </a:r>
          </a:p>
        </p:txBody>
      </p:sp>
      <p:sp>
        <p:nvSpPr>
          <p:cNvPr id="26" name="Shape 680"/>
          <p:cNvSpPr/>
          <p:nvPr/>
        </p:nvSpPr>
        <p:spPr>
          <a:xfrm>
            <a:off x="3066129" y="5820963"/>
            <a:ext cx="1554684" cy="622301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PD idx 1</a:t>
            </a:r>
          </a:p>
        </p:txBody>
      </p:sp>
      <p:sp>
        <p:nvSpPr>
          <p:cNvPr id="27" name="Shape 681"/>
          <p:cNvSpPr/>
          <p:nvPr/>
        </p:nvSpPr>
        <p:spPr>
          <a:xfrm>
            <a:off x="3423526" y="5250131"/>
            <a:ext cx="811120" cy="502702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VPN</a:t>
            </a:r>
          </a:p>
        </p:txBody>
      </p:sp>
      <p:sp>
        <p:nvSpPr>
          <p:cNvPr id="28" name="Shape 682"/>
          <p:cNvSpPr/>
          <p:nvPr/>
        </p:nvSpPr>
        <p:spPr>
          <a:xfrm>
            <a:off x="4266082" y="5501481"/>
            <a:ext cx="1809429" cy="0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9" name="Shape 683"/>
          <p:cNvSpPr/>
          <p:nvPr/>
        </p:nvSpPr>
        <p:spPr>
          <a:xfrm flipH="1">
            <a:off x="1567898" y="5501481"/>
            <a:ext cx="1824191" cy="0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0" name="Shape 684"/>
          <p:cNvSpPr/>
          <p:nvPr/>
        </p:nvSpPr>
        <p:spPr>
          <a:xfrm>
            <a:off x="1542129" y="5820963"/>
            <a:ext cx="1554684" cy="622301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600" b="1"/>
              <a:t>PD idx 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2236" y="6515095"/>
            <a:ext cx="125586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</a:rPr>
              <a:t>How large is virtual address space with 4 KB pages, 4 byte PTEs, </a:t>
            </a:r>
            <a:br>
              <a:rPr lang="en-US" sz="2800" dirty="0">
                <a:solidFill>
                  <a:srgbClr val="333333"/>
                </a:solidFill>
              </a:rPr>
            </a:br>
            <a:r>
              <a:rPr lang="en-US" sz="2800" dirty="0">
                <a:solidFill>
                  <a:srgbClr val="333333"/>
                </a:solidFill>
              </a:rPr>
              <a:t>each page table fits in page given 1, 2, 3 levels?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35540" y="7413331"/>
            <a:ext cx="5763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</a:rPr>
              <a:t>4KB / 4 bytes </a:t>
            </a:r>
            <a:r>
              <a:rPr lang="en-US" sz="2800" dirty="0" err="1">
                <a:solidFill>
                  <a:srgbClr val="333333"/>
                </a:solidFill>
                <a:sym typeface="Wingdings"/>
              </a:rPr>
              <a:t></a:t>
            </a:r>
            <a:r>
              <a:rPr lang="en-US" sz="2800" dirty="0">
                <a:solidFill>
                  <a:srgbClr val="333333"/>
                </a:solidFill>
                <a:sym typeface="Wingdings"/>
              </a:rPr>
              <a:t> 1K entries per level</a:t>
            </a:r>
            <a:endParaRPr lang="en-US" sz="2800" dirty="0">
              <a:solidFill>
                <a:srgbClr val="333333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46254" y="7936551"/>
            <a:ext cx="434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1 level: 1K * 4K = </a:t>
            </a:r>
            <a:r>
              <a:rPr lang="en-US" sz="2400" b="1" dirty="0">
                <a:solidFill>
                  <a:srgbClr val="333333"/>
                </a:solidFill>
              </a:rPr>
              <a:t>2^22</a:t>
            </a:r>
            <a:r>
              <a:rPr lang="en-US" sz="2400" dirty="0">
                <a:solidFill>
                  <a:srgbClr val="333333"/>
                </a:solidFill>
              </a:rPr>
              <a:t> = 4 MB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46254" y="8459771"/>
            <a:ext cx="511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2 levels: 1K * 1K * 4K = </a:t>
            </a:r>
            <a:r>
              <a:rPr lang="en-US" sz="2400" b="1" dirty="0">
                <a:solidFill>
                  <a:srgbClr val="333333"/>
                </a:solidFill>
              </a:rPr>
              <a:t>2^32</a:t>
            </a:r>
            <a:r>
              <a:rPr lang="en-US" sz="2400" dirty="0">
                <a:solidFill>
                  <a:srgbClr val="333333"/>
                </a:solidFill>
              </a:rPr>
              <a:t> ≈ 4 GB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46254" y="8921032"/>
            <a:ext cx="584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3 levels: 1K * 1K * 1K * 4K = </a:t>
            </a:r>
            <a:r>
              <a:rPr lang="en-US" sz="2400" b="1" dirty="0">
                <a:solidFill>
                  <a:srgbClr val="333333"/>
                </a:solidFill>
              </a:rPr>
              <a:t>2^42</a:t>
            </a:r>
            <a:r>
              <a:rPr lang="en-US" sz="2400" dirty="0">
                <a:solidFill>
                  <a:srgbClr val="333333"/>
                </a:solidFill>
              </a:rPr>
              <a:t>  ≈ 4 TB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246496" y="3052370"/>
            <a:ext cx="2709333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/>
              <a:t>outer page?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955829" y="3052370"/>
            <a:ext cx="3142827" cy="6502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/>
              <a:t>inner page</a:t>
            </a:r>
          </a:p>
          <a:p>
            <a:pPr algn="ctr"/>
            <a:r>
              <a:rPr lang="en-US" sz="2600" dirty="0"/>
              <a:t>(10 bits)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098656" y="3052370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425310" y="2560174"/>
            <a:ext cx="2344933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64-bit</a:t>
            </a:r>
            <a:r>
              <a:rPr lang="en-US" sz="2600" dirty="0">
                <a:solidFill>
                  <a:schemeClr val="bg1"/>
                </a:solidFill>
              </a:rPr>
              <a:t> address: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Review: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sz="6500" dirty="0">
                <a:solidFill>
                  <a:srgbClr val="FFFFFF"/>
                </a:solidFill>
              </a:rPr>
              <a:t>Paging </a:t>
            </a:r>
            <a:r>
              <a:rPr lang="en-US" sz="6500" dirty="0">
                <a:solidFill>
                  <a:srgbClr val="FFFFFF"/>
                </a:solidFill>
              </a:rPr>
              <a:t>PROS and CONS</a:t>
            </a:r>
            <a:endParaRPr sz="6500" dirty="0">
              <a:solidFill>
                <a:srgbClr val="FFFFFF"/>
              </a:solidFill>
            </a:endParaRPr>
          </a:p>
        </p:txBody>
      </p:sp>
      <p:sp>
        <p:nvSpPr>
          <p:cNvPr id="768" name="Shape 768"/>
          <p:cNvSpPr>
            <a:spLocks noGrp="1"/>
          </p:cNvSpPr>
          <p:nvPr>
            <p:ph type="body" idx="4294967295"/>
          </p:nvPr>
        </p:nvSpPr>
        <p:spPr>
          <a:xfrm>
            <a:off x="0" y="2185988"/>
            <a:ext cx="11099800" cy="49657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Advantages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No external </a:t>
            </a:r>
            <a:r>
              <a:rPr lang="en-US" sz="3300" dirty="0">
                <a:solidFill>
                  <a:srgbClr val="333333"/>
                </a:solidFill>
              </a:rPr>
              <a:t>fragmentation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don’t need to find contiguous RAM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All free pages are equivalent 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Easy to manage</a:t>
            </a:r>
            <a:r>
              <a:rPr lang="en-US" sz="3200" dirty="0">
                <a:solidFill>
                  <a:srgbClr val="333333"/>
                </a:solidFill>
              </a:rPr>
              <a:t>, allocate, and free pages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Disadvantages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Page tables are too big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Must have one entry for every page of address space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Accessing page tables is too slow [today’s focus]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Doubles number of memory references per instruction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35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Translation Steps</a:t>
            </a:r>
          </a:p>
        </p:txBody>
      </p:sp>
      <p:sp>
        <p:nvSpPr>
          <p:cNvPr id="777" name="Shape 777"/>
          <p:cNvSpPr>
            <a:spLocks noGrp="1"/>
          </p:cNvSpPr>
          <p:nvPr>
            <p:ph type="body" idx="4294967295"/>
          </p:nvPr>
        </p:nvSpPr>
        <p:spPr>
          <a:xfrm>
            <a:off x="790061" y="2437811"/>
            <a:ext cx="12320588" cy="56530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H/W: for each mem reference:</a:t>
            </a:r>
            <a:br>
              <a:rPr sz="3200" dirty="0">
                <a:solidFill>
                  <a:srgbClr val="333333"/>
                </a:solidFill>
              </a:rPr>
            </a:b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1. extract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VPN</a:t>
            </a:r>
            <a:r>
              <a:rPr sz="3200" dirty="0">
                <a:solidFill>
                  <a:srgbClr val="333333"/>
                </a:solidFill>
              </a:rPr>
              <a:t> (virt page num) from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VA</a:t>
            </a:r>
            <a:r>
              <a:rPr sz="3200" dirty="0">
                <a:solidFill>
                  <a:srgbClr val="333333"/>
                </a:solidFill>
              </a:rPr>
              <a:t> (virt addr)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2. calculate addr of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PTE</a:t>
            </a:r>
            <a:r>
              <a:rPr sz="3200" dirty="0">
                <a:solidFill>
                  <a:srgbClr val="333333"/>
                </a:solidFill>
              </a:rPr>
              <a:t> (page table entry)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3. </a:t>
            </a:r>
            <a:r>
              <a:rPr lang="en-US" sz="3200" dirty="0">
                <a:solidFill>
                  <a:srgbClr val="333333"/>
                </a:solidFill>
              </a:rPr>
              <a:t>read</a:t>
            </a:r>
            <a:r>
              <a:rPr sz="3200" dirty="0">
                <a:solidFill>
                  <a:srgbClr val="333333"/>
                </a:solidFill>
              </a:rPr>
              <a:t>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PTE</a:t>
            </a:r>
            <a:r>
              <a:rPr lang="en-US"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 </a:t>
            </a:r>
            <a:r>
              <a:rPr lang="en-US" sz="3200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from memory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4. extract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PFN</a:t>
            </a:r>
            <a:r>
              <a:rPr sz="3200" dirty="0">
                <a:solidFill>
                  <a:srgbClr val="333333"/>
                </a:solidFill>
              </a:rPr>
              <a:t> (page frame num)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5. build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PA</a:t>
            </a:r>
            <a:r>
              <a:rPr sz="3200" dirty="0">
                <a:solidFill>
                  <a:srgbClr val="333333"/>
                </a:solidFill>
              </a:rPr>
              <a:t> (phys addr)</a:t>
            </a:r>
            <a:br>
              <a:rPr sz="3200" dirty="0">
                <a:solidFill>
                  <a:srgbClr val="333333"/>
                </a:solidFill>
              </a:rPr>
            </a:br>
            <a:r>
              <a:rPr sz="3200" dirty="0">
                <a:solidFill>
                  <a:srgbClr val="333333"/>
                </a:solidFill>
              </a:rPr>
              <a:t>	6. </a:t>
            </a:r>
            <a:r>
              <a:rPr lang="en-US" sz="3200" dirty="0">
                <a:solidFill>
                  <a:srgbClr val="333333"/>
                </a:solidFill>
              </a:rPr>
              <a:t>read contents of </a:t>
            </a:r>
            <a:r>
              <a:rPr sz="32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PA</a:t>
            </a:r>
            <a:r>
              <a:rPr sz="3200" dirty="0">
                <a:solidFill>
                  <a:srgbClr val="333333"/>
                </a:solidFill>
              </a:rPr>
              <a:t> </a:t>
            </a:r>
            <a:r>
              <a:rPr lang="en-US" sz="3200" dirty="0">
                <a:solidFill>
                  <a:srgbClr val="333333"/>
                </a:solidFill>
              </a:rPr>
              <a:t>from memory in</a:t>
            </a:r>
            <a:r>
              <a:rPr sz="3200" dirty="0">
                <a:solidFill>
                  <a:srgbClr val="333333"/>
                </a:solidFill>
              </a:rPr>
              <a:t>to register</a:t>
            </a:r>
          </a:p>
        </p:txBody>
      </p:sp>
      <p:sp>
        <p:nvSpPr>
          <p:cNvPr id="4" name="Shape 784"/>
          <p:cNvSpPr/>
          <p:nvPr/>
        </p:nvSpPr>
        <p:spPr>
          <a:xfrm>
            <a:off x="574829" y="3464747"/>
            <a:ext cx="945767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latin typeface="Gill Sans MT" panose="020B0502020104020203" pitchFamily="34" charset="77"/>
              </a:rPr>
              <a:t>(cheap)</a:t>
            </a:r>
          </a:p>
        </p:txBody>
      </p:sp>
      <p:sp>
        <p:nvSpPr>
          <p:cNvPr id="5" name="Shape 785"/>
          <p:cNvSpPr/>
          <p:nvPr/>
        </p:nvSpPr>
        <p:spPr>
          <a:xfrm>
            <a:off x="574829" y="3993229"/>
            <a:ext cx="945767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latin typeface="Gill Sans MT" panose="020B0502020104020203" pitchFamily="34" charset="77"/>
              </a:rPr>
              <a:t>(cheap)</a:t>
            </a:r>
          </a:p>
        </p:txBody>
      </p:sp>
      <p:sp>
        <p:nvSpPr>
          <p:cNvPr id="6" name="Shape 786"/>
          <p:cNvSpPr/>
          <p:nvPr/>
        </p:nvSpPr>
        <p:spPr>
          <a:xfrm>
            <a:off x="574829" y="4938273"/>
            <a:ext cx="945767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latin typeface="Gill Sans MT" panose="020B0502020104020203" pitchFamily="34" charset="77"/>
              </a:rPr>
              <a:t>(cheap)</a:t>
            </a:r>
          </a:p>
        </p:txBody>
      </p:sp>
      <p:sp>
        <p:nvSpPr>
          <p:cNvPr id="7" name="Shape 787"/>
          <p:cNvSpPr/>
          <p:nvPr/>
        </p:nvSpPr>
        <p:spPr>
          <a:xfrm>
            <a:off x="574829" y="5446274"/>
            <a:ext cx="945767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latin typeface="Gill Sans MT" panose="020B0502020104020203" pitchFamily="34" charset="77"/>
              </a:rPr>
              <a:t>(cheap)</a:t>
            </a:r>
          </a:p>
        </p:txBody>
      </p:sp>
      <p:sp>
        <p:nvSpPr>
          <p:cNvPr id="8" name="Shape 788"/>
          <p:cNvSpPr/>
          <p:nvPr/>
        </p:nvSpPr>
        <p:spPr>
          <a:xfrm>
            <a:off x="206679" y="4483113"/>
            <a:ext cx="1407432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chemeClr val="bg1"/>
                </a:solidFill>
                <a:latin typeface="Gill Sans MT" panose="020B0502020104020203" pitchFamily="34" charset="77"/>
              </a:rPr>
              <a:t>(expensive)</a:t>
            </a:r>
          </a:p>
        </p:txBody>
      </p:sp>
      <p:sp>
        <p:nvSpPr>
          <p:cNvPr id="9" name="Shape 789"/>
          <p:cNvSpPr/>
          <p:nvPr/>
        </p:nvSpPr>
        <p:spPr>
          <a:xfrm>
            <a:off x="206679" y="5989858"/>
            <a:ext cx="1407432" cy="44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 dirty="0">
                <a:solidFill>
                  <a:srgbClr val="921F07"/>
                </a:solidFill>
                <a:latin typeface="Gill Sans MT" panose="020B0502020104020203" pitchFamily="34" charset="77"/>
              </a:rPr>
              <a:t>(expensive)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0061" y="8396965"/>
            <a:ext cx="8448136" cy="523216"/>
          </a:xfrm>
          <a:prstGeom prst="rect">
            <a:avLst/>
          </a:prstGeom>
        </p:spPr>
        <p:txBody>
          <a:bodyPr wrap="none" lIns="91435" tIns="45718" rIns="91435" bIns="45718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Which expensive step </a:t>
            </a:r>
            <a:r>
              <a:rPr lang="en-US" sz="2800"/>
              <a:t>will we avoid in today’s lecture?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766266" y="7383938"/>
            <a:ext cx="4324511" cy="523216"/>
          </a:xfrm>
          <a:prstGeom prst="rect">
            <a:avLst/>
          </a:prstGeom>
        </p:spPr>
        <p:txBody>
          <a:bodyPr wrap="none" lIns="91435" tIns="45718" rIns="91435" bIns="45718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Which steps are expensive?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86525" y="8920181"/>
            <a:ext cx="6841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  3)  Don’t always have to read PTE from memory!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Example: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sz="6500" dirty="0">
                <a:solidFill>
                  <a:srgbClr val="FFFFFF"/>
                </a:solidFill>
              </a:rPr>
              <a:t>Array Iterator</a:t>
            </a:r>
          </a:p>
        </p:txBody>
      </p:sp>
      <p:sp>
        <p:nvSpPr>
          <p:cNvPr id="801" name="Shape 801"/>
          <p:cNvSpPr>
            <a:spLocks noGrp="1"/>
          </p:cNvSpPr>
          <p:nvPr>
            <p:ph type="body" idx="4294967295"/>
          </p:nvPr>
        </p:nvSpPr>
        <p:spPr>
          <a:xfrm>
            <a:off x="0" y="2305050"/>
            <a:ext cx="4859338" cy="524668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int sum = 0;</a:t>
            </a:r>
            <a:endParaRPr lang="en-US" sz="28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for (</a:t>
            </a:r>
            <a:r>
              <a:rPr lang="en-US"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=0; i&lt;N; i++</a:t>
            </a:r>
            <a:r>
              <a:rPr lang="en-US"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b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28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lang="en-US" sz="28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ea typeface="Courier"/>
                <a:cs typeface="Courier"/>
                <a:sym typeface="Courier"/>
              </a:rPr>
              <a:t>Assume ‘a’ starts at </a:t>
            </a:r>
            <a:r>
              <a:rPr lang="en-US" sz="2800" dirty="0">
                <a:solidFill>
                  <a:srgbClr val="333333"/>
                </a:solidFill>
              </a:rPr>
              <a:t>0x3000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ea typeface="Courier"/>
                <a:cs typeface="Courier"/>
                <a:sym typeface="Courier"/>
              </a:rPr>
              <a:t>Ignore instruction fetches</a:t>
            </a:r>
            <a:endParaRPr sz="2800" dirty="0">
              <a:solidFill>
                <a:srgbClr val="333333"/>
              </a:solidFill>
              <a:ea typeface="Courier"/>
              <a:cs typeface="Courier"/>
              <a:sym typeface="Courier"/>
            </a:endParaRPr>
          </a:p>
        </p:txBody>
      </p:sp>
      <p:sp>
        <p:nvSpPr>
          <p:cNvPr id="4" name="Shape 808"/>
          <p:cNvSpPr txBox="1">
            <a:spLocks/>
          </p:cNvSpPr>
          <p:nvPr/>
        </p:nvSpPr>
        <p:spPr>
          <a:xfrm>
            <a:off x="5245402" y="3603241"/>
            <a:ext cx="3784600" cy="4864100"/>
          </a:xfrm>
          <a:prstGeom prst="rect">
            <a:avLst/>
          </a:prstGeom>
        </p:spPr>
        <p:txBody>
          <a:bodyPr vert="horz" lIns="130039" tIns="65020" rIns="130039" bIns="65020" rtlCol="0">
            <a:normAutofit/>
          </a:bodyPr>
          <a:lstStyle/>
          <a:p>
            <a:pPr marL="401857" marR="0" lvl="0" indent="-401857" algn="l" defTabSz="1300393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load 0x3000</a:t>
            </a:r>
          </a:p>
          <a:p>
            <a:pPr marL="401857" marR="0" lvl="0" indent="-401857" algn="l" defTabSz="1300393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load 0x3004</a:t>
            </a:r>
          </a:p>
          <a:p>
            <a:pPr marL="401857" marR="0" lvl="0" indent="-401857" algn="l" defTabSz="1300393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load 0x3008</a:t>
            </a:r>
          </a:p>
          <a:p>
            <a:pPr marL="401857" marR="0" lvl="0" indent="-401857" algn="l" defTabSz="1300393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buFont typeface="Calisto MT" pitchFamily="18" charset="0"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load 0x300C</a:t>
            </a:r>
            <a:b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5544" y="2828742"/>
            <a:ext cx="3785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</a:rPr>
              <a:t>What virtual addresses?</a:t>
            </a:r>
          </a:p>
        </p:txBody>
      </p:sp>
      <p:sp>
        <p:nvSpPr>
          <p:cNvPr id="6" name="Shape 809"/>
          <p:cNvSpPr/>
          <p:nvPr/>
        </p:nvSpPr>
        <p:spPr>
          <a:xfrm>
            <a:off x="9219962" y="3603015"/>
            <a:ext cx="3784838" cy="4864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</a:rPr>
              <a:t>load 0x100C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0x7000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0x100C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0x7004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0x100C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0x7008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0x100C</a:t>
            </a:r>
            <a:br>
              <a:rPr sz="2800" dirty="0">
                <a:solidFill>
                  <a:srgbClr val="333333"/>
                </a:solidFill>
              </a:rPr>
            </a:br>
            <a:r>
              <a:rPr sz="2800" dirty="0">
                <a:solidFill>
                  <a:srgbClr val="333333"/>
                </a:solidFill>
              </a:rPr>
              <a:t>load 0x700C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30002" y="2890297"/>
            <a:ext cx="3492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</a:rPr>
              <a:t>What physical addresses?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503" y="8024233"/>
            <a:ext cx="12135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333333"/>
                </a:solidFill>
              </a:rPr>
              <a:t>Observation: </a:t>
            </a:r>
            <a:br>
              <a:rPr lang="en-US" sz="3200" dirty="0">
                <a:solidFill>
                  <a:srgbClr val="333333"/>
                </a:solidFill>
              </a:rPr>
            </a:br>
            <a:r>
              <a:rPr lang="en-US" sz="3200" dirty="0">
                <a:solidFill>
                  <a:srgbClr val="333333"/>
                </a:solidFill>
              </a:rPr>
              <a:t>Repeatedly access same PTE because program repeatedly </a:t>
            </a:r>
            <a:br>
              <a:rPr lang="en-US" sz="3200" dirty="0">
                <a:solidFill>
                  <a:srgbClr val="333333"/>
                </a:solidFill>
              </a:rPr>
            </a:br>
            <a:r>
              <a:rPr lang="en-US" sz="3200" dirty="0">
                <a:solidFill>
                  <a:srgbClr val="333333"/>
                </a:solidFill>
              </a:rPr>
              <a:t>accesses same virtual page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27671" y="6994113"/>
            <a:ext cx="54874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Aside: What can you infer?</a:t>
            </a:r>
          </a:p>
          <a:p>
            <a:pPr marL="571500" lvl="1" indent="-571500" algn="l">
              <a:buFont typeface="Arial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ptbr</a:t>
            </a:r>
            <a:r>
              <a:rPr lang="en-US" sz="2800" dirty="0">
                <a:solidFill>
                  <a:schemeClr val="bg1"/>
                </a:solidFill>
              </a:rPr>
              <a:t>: 0x1000; PTE 4 bytes each</a:t>
            </a:r>
          </a:p>
          <a:p>
            <a:pPr marL="571500" lvl="1" indent="-571500" algn="l">
              <a:buFont typeface="Arial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VPN 3 -&gt; PPN 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D2E007-DB94-B148-9779-F5564197CEE1}"/>
              </a:ext>
            </a:extLst>
          </p:cNvPr>
          <p:cNvSpPr/>
          <p:nvPr/>
        </p:nvSpPr>
        <p:spPr>
          <a:xfrm>
            <a:off x="9030002" y="3603015"/>
            <a:ext cx="2462751" cy="35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316DB3-FCCB-AB43-AF2E-0E23D79E367E}"/>
              </a:ext>
            </a:extLst>
          </p:cNvPr>
          <p:cNvSpPr/>
          <p:nvPr/>
        </p:nvSpPr>
        <p:spPr>
          <a:xfrm>
            <a:off x="9030002" y="4523642"/>
            <a:ext cx="2462751" cy="35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1F6AF-DAAE-0543-A640-7FEB85B5992D}"/>
              </a:ext>
            </a:extLst>
          </p:cNvPr>
          <p:cNvSpPr/>
          <p:nvPr/>
        </p:nvSpPr>
        <p:spPr>
          <a:xfrm>
            <a:off x="8984956" y="5379280"/>
            <a:ext cx="2462751" cy="35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961B6A-4F4D-7840-983F-64E44089216E}"/>
              </a:ext>
            </a:extLst>
          </p:cNvPr>
          <p:cNvSpPr/>
          <p:nvPr/>
        </p:nvSpPr>
        <p:spPr>
          <a:xfrm>
            <a:off x="8984955" y="6246265"/>
            <a:ext cx="2462751" cy="3593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/>
      <p:bldP spid="8" grpId="0"/>
      <p:bldP spid="2" grpId="0" uiExpand="1" build="p" bldLvl="2"/>
      <p:bldP spid="3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/>
          <p:nvPr/>
        </p:nvSpPr>
        <p:spPr>
          <a:xfrm flipV="1">
            <a:off x="4097832" y="5165073"/>
            <a:ext cx="0" cy="647701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37" name="Shape 937"/>
          <p:cNvSpPr/>
          <p:nvPr/>
        </p:nvSpPr>
        <p:spPr>
          <a:xfrm flipV="1">
            <a:off x="8669833" y="5165073"/>
            <a:ext cx="0" cy="647701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38" name="Shape 9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Strategy</a:t>
            </a:r>
            <a:r>
              <a:rPr lang="en-US" sz="6500" dirty="0">
                <a:solidFill>
                  <a:srgbClr val="FFFFFF"/>
                </a:solidFill>
              </a:rPr>
              <a:t>: Cache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lang="en-US" sz="6500" dirty="0">
                <a:solidFill>
                  <a:srgbClr val="FFFFFF"/>
                </a:solidFill>
              </a:rPr>
              <a:t>Page Translations</a:t>
            </a:r>
            <a:endParaRPr sz="6500" dirty="0">
              <a:solidFill>
                <a:srgbClr val="FFFFFF"/>
              </a:solidFill>
            </a:endParaRPr>
          </a:p>
        </p:txBody>
      </p:sp>
      <p:sp>
        <p:nvSpPr>
          <p:cNvPr id="939" name="Shape 939"/>
          <p:cNvSpPr>
            <a:spLocks noGrp="1"/>
          </p:cNvSpPr>
          <p:nvPr>
            <p:ph type="body" idx="4294967295"/>
          </p:nvPr>
        </p:nvSpPr>
        <p:spPr>
          <a:xfrm>
            <a:off x="4032250" y="6985000"/>
            <a:ext cx="8972550" cy="1549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TLB: </a:t>
            </a: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sz="3800" dirty="0">
                <a:solidFill>
                  <a:srgbClr val="333333"/>
                </a:solidFill>
              </a:rPr>
              <a:t>ranslation </a:t>
            </a: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L</a:t>
            </a:r>
            <a:r>
              <a:rPr sz="3800" dirty="0">
                <a:solidFill>
                  <a:srgbClr val="333333"/>
                </a:solidFill>
              </a:rPr>
              <a:t>ookaside </a:t>
            </a:r>
            <a:r>
              <a:rPr sz="38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B</a:t>
            </a:r>
            <a:r>
              <a:rPr sz="3800" dirty="0">
                <a:solidFill>
                  <a:srgbClr val="333333"/>
                </a:solidFill>
              </a:rPr>
              <a:t>uffer</a:t>
            </a:r>
            <a:endParaRPr lang="en-US" sz="3800" dirty="0">
              <a:solidFill>
                <a:srgbClr val="333333"/>
              </a:solidFill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(yes, a poor name!)</a:t>
            </a:r>
            <a:endParaRPr sz="3800" dirty="0">
              <a:solidFill>
                <a:srgbClr val="333333"/>
              </a:solidFill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2834849" y="2769343"/>
            <a:ext cx="2525966" cy="2525965"/>
          </a:xfrm>
          <a:prstGeom prst="rect">
            <a:avLst/>
          </a:prstGeom>
          <a:solidFill>
            <a:srgbClr val="DCDEE0"/>
          </a:solidFill>
          <a:ln w="25400">
            <a:solidFill>
              <a:srgbClr val="A6AAA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1" name="Shape 941"/>
          <p:cNvSpPr/>
          <p:nvPr/>
        </p:nvSpPr>
        <p:spPr>
          <a:xfrm>
            <a:off x="7406850" y="2769343"/>
            <a:ext cx="2525966" cy="2525965"/>
          </a:xfrm>
          <a:prstGeom prst="rect">
            <a:avLst/>
          </a:prstGeom>
          <a:solidFill>
            <a:srgbClr val="DCDEE0"/>
          </a:solidFill>
          <a:ln w="25400">
            <a:solidFill>
              <a:srgbClr val="A6AAA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2" name="Shape 942"/>
          <p:cNvSpPr/>
          <p:nvPr/>
        </p:nvSpPr>
        <p:spPr>
          <a:xfrm>
            <a:off x="3802857" y="2920432"/>
            <a:ext cx="589949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CPU</a:t>
            </a:r>
          </a:p>
        </p:txBody>
      </p:sp>
      <p:sp>
        <p:nvSpPr>
          <p:cNvPr id="943" name="Shape 943"/>
          <p:cNvSpPr/>
          <p:nvPr/>
        </p:nvSpPr>
        <p:spPr>
          <a:xfrm>
            <a:off x="8362065" y="2920432"/>
            <a:ext cx="615535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RAM</a:t>
            </a:r>
          </a:p>
        </p:txBody>
      </p:sp>
      <p:sp>
        <p:nvSpPr>
          <p:cNvPr id="944" name="Shape 944"/>
          <p:cNvSpPr/>
          <p:nvPr/>
        </p:nvSpPr>
        <p:spPr>
          <a:xfrm flipV="1">
            <a:off x="3285922" y="5792122"/>
            <a:ext cx="6195820" cy="1"/>
          </a:xfrm>
          <a:prstGeom prst="line">
            <a:avLst/>
          </a:prstGeom>
          <a:ln w="889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5" name="Shape 945"/>
          <p:cNvSpPr/>
          <p:nvPr/>
        </p:nvSpPr>
        <p:spPr>
          <a:xfrm>
            <a:off x="5093884" y="5842113"/>
            <a:ext cx="2579894" cy="430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/>
              <a:t>memory interconnect</a:t>
            </a:r>
          </a:p>
        </p:txBody>
      </p:sp>
      <p:sp>
        <p:nvSpPr>
          <p:cNvPr id="946" name="Shape 946"/>
          <p:cNvSpPr/>
          <p:nvPr/>
        </p:nvSpPr>
        <p:spPr>
          <a:xfrm>
            <a:off x="8034833" y="3902979"/>
            <a:ext cx="1270000" cy="334894"/>
          </a:xfrm>
          <a:prstGeom prst="rect">
            <a:avLst/>
          </a:prstGeom>
          <a:solidFill>
            <a:srgbClr val="A6AAA8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7" name="Shape 947"/>
          <p:cNvSpPr/>
          <p:nvPr/>
        </p:nvSpPr>
        <p:spPr>
          <a:xfrm>
            <a:off x="8034833" y="4220478"/>
            <a:ext cx="1270000" cy="334894"/>
          </a:xfrm>
          <a:prstGeom prst="rect">
            <a:avLst/>
          </a:prstGeom>
          <a:solidFill>
            <a:srgbClr val="5747C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8" name="Shape 948"/>
          <p:cNvSpPr/>
          <p:nvPr/>
        </p:nvSpPr>
        <p:spPr>
          <a:xfrm>
            <a:off x="8034833" y="4537978"/>
            <a:ext cx="1270000" cy="334894"/>
          </a:xfrm>
          <a:prstGeom prst="rect">
            <a:avLst/>
          </a:prstGeom>
          <a:solidFill>
            <a:srgbClr val="A6AAA8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49" name="Shape 949"/>
          <p:cNvSpPr/>
          <p:nvPr/>
        </p:nvSpPr>
        <p:spPr>
          <a:xfrm>
            <a:off x="8034833" y="4855478"/>
            <a:ext cx="1270000" cy="334894"/>
          </a:xfrm>
          <a:prstGeom prst="rect">
            <a:avLst/>
          </a:prstGeom>
          <a:solidFill>
            <a:srgbClr val="308B16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50" name="Shape 950"/>
          <p:cNvSpPr/>
          <p:nvPr/>
        </p:nvSpPr>
        <p:spPr>
          <a:xfrm>
            <a:off x="8471058" y="3504633"/>
            <a:ext cx="397551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PT</a:t>
            </a:r>
          </a:p>
        </p:txBody>
      </p:sp>
      <p:sp>
        <p:nvSpPr>
          <p:cNvPr id="951" name="Shape 951"/>
          <p:cNvSpPr/>
          <p:nvPr/>
        </p:nvSpPr>
        <p:spPr>
          <a:xfrm>
            <a:off x="3462833" y="4540375"/>
            <a:ext cx="1270000" cy="334894"/>
          </a:xfrm>
          <a:prstGeom prst="rect">
            <a:avLst/>
          </a:prstGeom>
          <a:solidFill>
            <a:srgbClr val="5747C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52" name="Shape 952"/>
          <p:cNvSpPr/>
          <p:nvPr/>
        </p:nvSpPr>
        <p:spPr>
          <a:xfrm>
            <a:off x="3462833" y="4855478"/>
            <a:ext cx="1270000" cy="334894"/>
          </a:xfrm>
          <a:prstGeom prst="rect">
            <a:avLst/>
          </a:prstGeom>
          <a:solidFill>
            <a:srgbClr val="308B16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53" name="Shape 953"/>
          <p:cNvSpPr/>
          <p:nvPr/>
        </p:nvSpPr>
        <p:spPr>
          <a:xfrm>
            <a:off x="3146921" y="3909581"/>
            <a:ext cx="1901821" cy="656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7" tIns="50797" rIns="50797" bIns="50797" anchor="ctr">
            <a:spAutoFit/>
          </a:bodyPr>
          <a:lstStyle>
            <a:lvl1pPr>
              <a:defRPr sz="2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dirty="0"/>
              <a:t>Translation Cache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9932816" y="4157092"/>
            <a:ext cx="29450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Some popular entries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" grpId="0" uiExpand="1" build="p"/>
      <p:bldP spid="946" grpId="0" animBg="1"/>
      <p:bldP spid="947" grpId="0" animBg="1"/>
      <p:bldP spid="948" grpId="0" animBg="1"/>
      <p:bldP spid="949" grpId="0" animBg="1"/>
      <p:bldP spid="950" grpId="0" animBg="1"/>
      <p:bldP spid="951" grpId="0" animBg="1"/>
      <p:bldP spid="952" grpId="0" animBg="1"/>
      <p:bldP spid="9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6" name="Rectangle 108"/>
          <p:cNvSpPr>
            <a:spLocks noChangeArrowheads="1"/>
          </p:cNvSpPr>
          <p:nvPr/>
        </p:nvSpPr>
        <p:spPr bwMode="auto">
          <a:xfrm>
            <a:off x="816785" y="3098630"/>
            <a:ext cx="2926080" cy="3251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eaLnBrk="1" hangingPunct="1"/>
            <a:endParaRPr lang="en-US" sz="2600" dirty="0">
              <a:solidFill>
                <a:schemeClr val="bg1"/>
              </a:solidFill>
              <a:latin typeface="Arial" pitchFamily="-104" charset="0"/>
            </a:endParaRPr>
          </a:p>
        </p:txBody>
      </p:sp>
      <p:sp>
        <p:nvSpPr>
          <p:cNvPr id="206957" name="Rectangle 109"/>
          <p:cNvSpPr>
            <a:spLocks noChangeArrowheads="1"/>
          </p:cNvSpPr>
          <p:nvPr/>
        </p:nvSpPr>
        <p:spPr bwMode="auto">
          <a:xfrm>
            <a:off x="3751896" y="3098630"/>
            <a:ext cx="6068907" cy="3251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600" dirty="0">
              <a:solidFill>
                <a:schemeClr val="bg1"/>
              </a:solidFill>
              <a:latin typeface="Arial" pitchFamily="-104" charset="0"/>
            </a:endParaRPr>
          </a:p>
        </p:txBody>
      </p:sp>
      <p:sp>
        <p:nvSpPr>
          <p:cNvPr id="206958" name="Text Box 110"/>
          <p:cNvSpPr txBox="1">
            <a:spLocks noChangeArrowheads="1"/>
          </p:cNvSpPr>
          <p:nvPr/>
        </p:nvSpPr>
        <p:spPr bwMode="auto">
          <a:xfrm>
            <a:off x="807754" y="2760947"/>
            <a:ext cx="2756746" cy="39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700" dirty="0">
                <a:solidFill>
                  <a:schemeClr val="bg1"/>
                </a:solidFill>
                <a:latin typeface="Arial" pitchFamily="-104" charset="0"/>
              </a:rPr>
              <a:t>Tag (virtual page number)</a:t>
            </a:r>
          </a:p>
        </p:txBody>
      </p:sp>
      <p:sp>
        <p:nvSpPr>
          <p:cNvPr id="206959" name="Text Box 111"/>
          <p:cNvSpPr txBox="1">
            <a:spLocks noChangeArrowheads="1"/>
          </p:cNvSpPr>
          <p:nvPr/>
        </p:nvSpPr>
        <p:spPr bwMode="auto">
          <a:xfrm>
            <a:off x="3884307" y="2708034"/>
            <a:ext cx="4165599" cy="39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700" dirty="0">
                <a:solidFill>
                  <a:schemeClr val="bg1"/>
                </a:solidFill>
                <a:latin typeface="Arial" pitchFamily="-104" charset="0"/>
              </a:rPr>
              <a:t>Physical page number (page table entry)</a:t>
            </a:r>
          </a:p>
        </p:txBody>
      </p:sp>
      <p:sp>
        <p:nvSpPr>
          <p:cNvPr id="206960" name="Text Box 112"/>
          <p:cNvSpPr txBox="1">
            <a:spLocks noChangeArrowheads="1"/>
          </p:cNvSpPr>
          <p:nvPr/>
        </p:nvSpPr>
        <p:spPr bwMode="auto">
          <a:xfrm>
            <a:off x="974244" y="2230396"/>
            <a:ext cx="1744971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TLB Entry</a:t>
            </a:r>
          </a:p>
        </p:txBody>
      </p:sp>
      <p:grpSp>
        <p:nvGrpSpPr>
          <p:cNvPr id="120" name="Group 5">
            <a:extLst>
              <a:ext uri="{FF2B5EF4-FFF2-40B4-BE49-F238E27FC236}">
                <a16:creationId xmlns:a16="http://schemas.microsoft.com/office/drawing/2014/main" id="{BDEF37C3-9BC1-E54A-ADE3-15FB79EC7730}"/>
              </a:ext>
            </a:extLst>
          </p:cNvPr>
          <p:cNvGrpSpPr>
            <a:grpSpLocks/>
          </p:cNvGrpSpPr>
          <p:nvPr/>
        </p:nvGrpSpPr>
        <p:grpSpPr bwMode="auto">
          <a:xfrm>
            <a:off x="1137521" y="3972473"/>
            <a:ext cx="975360" cy="5201920"/>
            <a:chOff x="672" y="1104"/>
            <a:chExt cx="768" cy="2304"/>
          </a:xfrm>
        </p:grpSpPr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486266B5-ED0D-D542-9DB3-483FA3BF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04"/>
              <a:ext cx="768" cy="23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7">
              <a:extLst>
                <a:ext uri="{FF2B5EF4-FFF2-40B4-BE49-F238E27FC236}">
                  <a16:creationId xmlns:a16="http://schemas.microsoft.com/office/drawing/2014/main" id="{D268C3CD-F742-6542-898F-15F27E8AA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FDFFC19-0FF9-0941-9B3F-A86AEDEF9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6E327E1F-2B6E-934E-8173-9E773E52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F6002461-D8B1-774E-B7EC-355F4767C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B67D1E6A-15FC-7B4B-B7F6-957ADB7A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8DE02002-6089-6744-B115-F0CC96FE3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49139B83-D72A-FF46-84EF-663CC5D22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EAF979AB-63EE-064E-8447-3439AB505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20CA9641-B6D2-0849-852D-CB04CF382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DBCBA0D-0FEF-D647-92C8-80C473125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11E35D56-BDDA-214B-B25E-161827569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CDA5FABF-3419-0D47-A378-A66BCA5BE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36A35893-79F5-004C-B425-9B2DDA060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7E498445-41D9-C941-BBAF-622CF3D61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1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72F28577-63A1-554F-907D-D6B48B92D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37" name="Text Box 60">
            <a:extLst>
              <a:ext uri="{FF2B5EF4-FFF2-40B4-BE49-F238E27FC236}">
                <a16:creationId xmlns:a16="http://schemas.microsoft.com/office/drawing/2014/main" id="{A1C94001-E1AB-2A45-B8DF-7744FF6C6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42" y="3886679"/>
            <a:ext cx="562181" cy="53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3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4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5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6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7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8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9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10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11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12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13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14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15</a:t>
            </a:r>
          </a:p>
        </p:txBody>
      </p:sp>
      <p:sp>
        <p:nvSpPr>
          <p:cNvPr id="138" name="Text Box 61">
            <a:extLst>
              <a:ext uri="{FF2B5EF4-FFF2-40B4-BE49-F238E27FC236}">
                <a16:creationId xmlns:a16="http://schemas.microsoft.com/office/drawing/2014/main" id="{A57CEECF-E052-594C-9080-6EFD6390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28" y="3538980"/>
            <a:ext cx="434153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139" name="Text Box 104">
            <a:extLst>
              <a:ext uri="{FF2B5EF4-FFF2-40B4-BE49-F238E27FC236}">
                <a16:creationId xmlns:a16="http://schemas.microsoft.com/office/drawing/2014/main" id="{E2ECA424-7219-9C43-B9CC-5AD0BAF37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228200"/>
            <a:ext cx="5177438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Direct mapped (</a:t>
            </a:r>
            <a:r>
              <a:rPr lang="en-US" sz="2600" dirty="0" err="1">
                <a:solidFill>
                  <a:schemeClr val="bg1"/>
                </a:solidFill>
                <a:latin typeface="Arial" pitchFamily="-104" charset="0"/>
              </a:rPr>
              <a:t>num</a:t>
            </a:r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sets = 16)</a:t>
            </a:r>
          </a:p>
        </p:txBody>
      </p:sp>
      <p:sp>
        <p:nvSpPr>
          <p:cNvPr id="140" name="Text Box 114">
            <a:extLst>
              <a:ext uri="{FF2B5EF4-FFF2-40B4-BE49-F238E27FC236}">
                <a16:creationId xmlns:a16="http://schemas.microsoft.com/office/drawing/2014/main" id="{D56D874D-C810-FB4A-85DA-DD80F92E4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695" y="4796454"/>
            <a:ext cx="5405065" cy="133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b="1" i="1" dirty="0">
                <a:solidFill>
                  <a:schemeClr val="bg1"/>
                </a:solidFill>
                <a:latin typeface="Arial" pitchFamily="-104" charset="0"/>
              </a:rPr>
              <a:t>Lookup</a:t>
            </a:r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Calculate set (tag % </a:t>
            </a:r>
            <a:r>
              <a:rPr lang="en-US" sz="2600" dirty="0" err="1">
                <a:solidFill>
                  <a:schemeClr val="bg1"/>
                </a:solidFill>
                <a:latin typeface="Arial" pitchFamily="-104" charset="0"/>
              </a:rPr>
              <a:t>num_sets</a:t>
            </a:r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Search for tag within resulting set</a:t>
            </a:r>
          </a:p>
        </p:txBody>
      </p:sp>
      <p:sp>
        <p:nvSpPr>
          <p:cNvPr id="142" name="Text Box 114">
            <a:extLst>
              <a:ext uri="{FF2B5EF4-FFF2-40B4-BE49-F238E27FC236}">
                <a16:creationId xmlns:a16="http://schemas.microsoft.com/office/drawing/2014/main" id="{C816C9D4-9FF0-C14C-AE62-0309CDAD6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8123" y="6363830"/>
            <a:ext cx="5177439" cy="931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b="1" i="1" dirty="0">
                <a:solidFill>
                  <a:schemeClr val="bg1"/>
                </a:solidFill>
                <a:latin typeface="Arial" pitchFamily="-104" charset="0"/>
              </a:rPr>
              <a:t>Where is VPN (tag) 18 located?</a:t>
            </a:r>
            <a:endParaRPr lang="en-US" sz="2600" i="1" dirty="0">
              <a:solidFill>
                <a:schemeClr val="bg1"/>
              </a:solidFill>
              <a:latin typeface="Arial" pitchFamily="-104" charset="0"/>
            </a:endParaRPr>
          </a:p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</a:t>
            </a:r>
          </a:p>
        </p:txBody>
      </p:sp>
      <p:sp>
        <p:nvSpPr>
          <p:cNvPr id="143" name="Text Box 114">
            <a:extLst>
              <a:ext uri="{FF2B5EF4-FFF2-40B4-BE49-F238E27FC236}">
                <a16:creationId xmlns:a16="http://schemas.microsoft.com/office/drawing/2014/main" id="{B1912520-265D-954A-8A85-C790AE6F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449" y="6829597"/>
            <a:ext cx="541555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4 </a:t>
            </a:r>
          </a:p>
        </p:txBody>
      </p:sp>
      <p:sp>
        <p:nvSpPr>
          <p:cNvPr id="144" name="Shape 938">
            <a:extLst>
              <a:ext uri="{FF2B5EF4-FFF2-40B4-BE49-F238E27FC236}">
                <a16:creationId xmlns:a16="http://schemas.microsoft.com/office/drawing/2014/main" id="{8BF0A360-723E-E742-95BB-3321CE3C9205}"/>
              </a:ext>
            </a:extLst>
          </p:cNvPr>
          <p:cNvSpPr txBox="1">
            <a:spLocks/>
          </p:cNvSpPr>
          <p:nvPr/>
        </p:nvSpPr>
        <p:spPr>
          <a:xfrm>
            <a:off x="1260971" y="2427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73201" rtl="0" eaLnBrk="0" fontAlgn="base" hangingPunct="0">
              <a:spcBef>
                <a:spcPct val="0"/>
              </a:spcBef>
              <a:spcAft>
                <a:spcPct val="0"/>
              </a:spcAft>
              <a:defRPr sz="648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8767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75340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46301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95068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TLB Organization</a:t>
            </a:r>
          </a:p>
        </p:txBody>
      </p:sp>
      <p:sp>
        <p:nvSpPr>
          <p:cNvPr id="145" name="Text Box 114">
            <a:extLst>
              <a:ext uri="{FF2B5EF4-FFF2-40B4-BE49-F238E27FC236}">
                <a16:creationId xmlns:a16="http://schemas.microsoft.com/office/drawing/2014/main" id="{A9A94FEC-9CD1-CF49-96BA-D6721F0BC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049" y="7495419"/>
            <a:ext cx="4216800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Incorrect: 2</a:t>
            </a:r>
          </a:p>
        </p:txBody>
      </p:sp>
      <p:pic>
        <p:nvPicPr>
          <p:cNvPr id="15" name="Graphic 14" descr="Smiling Face with No Fill">
            <a:extLst>
              <a:ext uri="{FF2B5EF4-FFF2-40B4-BE49-F238E27FC236}">
                <a16:creationId xmlns:a16="http://schemas.microsoft.com/office/drawing/2014/main" id="{F6BEAB99-CB16-914B-80CD-6EECAE6BB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3449" y="73196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7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  <p:bldP spid="140" grpId="0"/>
      <p:bldP spid="142" grpId="0"/>
      <p:bldP spid="143" grpId="0"/>
      <p:bldP spid="1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6" name="Rectangle 108"/>
          <p:cNvSpPr>
            <a:spLocks noChangeArrowheads="1"/>
          </p:cNvSpPr>
          <p:nvPr/>
        </p:nvSpPr>
        <p:spPr bwMode="auto">
          <a:xfrm>
            <a:off x="816785" y="3098630"/>
            <a:ext cx="2926080" cy="3251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eaLnBrk="1" hangingPunct="1"/>
            <a:endParaRPr lang="en-US" sz="2600" dirty="0">
              <a:solidFill>
                <a:schemeClr val="bg1"/>
              </a:solidFill>
              <a:latin typeface="Arial" pitchFamily="-104" charset="0"/>
            </a:endParaRPr>
          </a:p>
        </p:txBody>
      </p:sp>
      <p:sp>
        <p:nvSpPr>
          <p:cNvPr id="206957" name="Rectangle 109"/>
          <p:cNvSpPr>
            <a:spLocks noChangeArrowheads="1"/>
          </p:cNvSpPr>
          <p:nvPr/>
        </p:nvSpPr>
        <p:spPr bwMode="auto">
          <a:xfrm>
            <a:off x="3751896" y="3098630"/>
            <a:ext cx="6068907" cy="32512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2600" dirty="0">
              <a:solidFill>
                <a:schemeClr val="bg1"/>
              </a:solidFill>
              <a:latin typeface="Arial" pitchFamily="-104" charset="0"/>
            </a:endParaRPr>
          </a:p>
        </p:txBody>
      </p:sp>
      <p:sp>
        <p:nvSpPr>
          <p:cNvPr id="206958" name="Text Box 110"/>
          <p:cNvSpPr txBox="1">
            <a:spLocks noChangeArrowheads="1"/>
          </p:cNvSpPr>
          <p:nvPr/>
        </p:nvSpPr>
        <p:spPr bwMode="auto">
          <a:xfrm>
            <a:off x="807754" y="2760947"/>
            <a:ext cx="2756746" cy="39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700" dirty="0">
                <a:solidFill>
                  <a:schemeClr val="bg1"/>
                </a:solidFill>
                <a:latin typeface="Arial" pitchFamily="-104" charset="0"/>
              </a:rPr>
              <a:t>Tag (virtual page number)</a:t>
            </a:r>
          </a:p>
        </p:txBody>
      </p:sp>
      <p:sp>
        <p:nvSpPr>
          <p:cNvPr id="206959" name="Text Box 111"/>
          <p:cNvSpPr txBox="1">
            <a:spLocks noChangeArrowheads="1"/>
          </p:cNvSpPr>
          <p:nvPr/>
        </p:nvSpPr>
        <p:spPr bwMode="auto">
          <a:xfrm>
            <a:off x="3884307" y="2708034"/>
            <a:ext cx="4165599" cy="39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700" dirty="0">
                <a:solidFill>
                  <a:schemeClr val="bg1"/>
                </a:solidFill>
                <a:latin typeface="Arial" pitchFamily="-104" charset="0"/>
              </a:rPr>
              <a:t>Physical page number (page table entry)</a:t>
            </a:r>
          </a:p>
        </p:txBody>
      </p:sp>
      <p:sp>
        <p:nvSpPr>
          <p:cNvPr id="206960" name="Text Box 112"/>
          <p:cNvSpPr txBox="1">
            <a:spLocks noChangeArrowheads="1"/>
          </p:cNvSpPr>
          <p:nvPr/>
        </p:nvSpPr>
        <p:spPr bwMode="auto">
          <a:xfrm>
            <a:off x="974244" y="2230396"/>
            <a:ext cx="1744971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TLB Entry</a:t>
            </a:r>
          </a:p>
        </p:txBody>
      </p:sp>
      <p:grpSp>
        <p:nvGrpSpPr>
          <p:cNvPr id="120" name="Group 5">
            <a:extLst>
              <a:ext uri="{FF2B5EF4-FFF2-40B4-BE49-F238E27FC236}">
                <a16:creationId xmlns:a16="http://schemas.microsoft.com/office/drawing/2014/main" id="{BDEF37C3-9BC1-E54A-ADE3-15FB79EC7730}"/>
              </a:ext>
            </a:extLst>
          </p:cNvPr>
          <p:cNvGrpSpPr>
            <a:grpSpLocks/>
          </p:cNvGrpSpPr>
          <p:nvPr/>
        </p:nvGrpSpPr>
        <p:grpSpPr bwMode="auto">
          <a:xfrm>
            <a:off x="1137521" y="3972473"/>
            <a:ext cx="975360" cy="5201920"/>
            <a:chOff x="672" y="1104"/>
            <a:chExt cx="768" cy="2304"/>
          </a:xfrm>
        </p:grpSpPr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486266B5-ED0D-D542-9DB3-483FA3BF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04"/>
              <a:ext cx="768" cy="23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7">
              <a:extLst>
                <a:ext uri="{FF2B5EF4-FFF2-40B4-BE49-F238E27FC236}">
                  <a16:creationId xmlns:a16="http://schemas.microsoft.com/office/drawing/2014/main" id="{D268C3CD-F742-6542-898F-15F27E8AA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FDFFC19-0FF9-0941-9B3F-A86AEDEF9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6E327E1F-2B6E-934E-8173-9E773E52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F6002461-D8B1-774E-B7EC-355F4767C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B67D1E6A-15FC-7B4B-B7F6-957ADB7A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8DE02002-6089-6744-B115-F0CC96FE3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49139B83-D72A-FF46-84EF-663CC5D22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EAF979AB-63EE-064E-8447-3439AB505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20CA9641-B6D2-0849-852D-CB04CF382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DBCBA0D-0FEF-D647-92C8-80C473125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11E35D56-BDDA-214B-B25E-161827569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CDA5FABF-3419-0D47-A378-A66BCA5BE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36A35893-79F5-004C-B425-9B2DDA060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7E498445-41D9-C941-BBAF-622CF3D61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1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72F28577-63A1-554F-907D-D6B48B92D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37" name="Text Box 60">
            <a:extLst>
              <a:ext uri="{FF2B5EF4-FFF2-40B4-BE49-F238E27FC236}">
                <a16:creationId xmlns:a16="http://schemas.microsoft.com/office/drawing/2014/main" id="{A1C94001-E1AB-2A45-B8DF-7744FF6C6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42" y="3886679"/>
            <a:ext cx="562181" cy="530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3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4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5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6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7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8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9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10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11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12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13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14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15</a:t>
            </a:r>
          </a:p>
        </p:txBody>
      </p:sp>
      <p:sp>
        <p:nvSpPr>
          <p:cNvPr id="138" name="Text Box 61">
            <a:extLst>
              <a:ext uri="{FF2B5EF4-FFF2-40B4-BE49-F238E27FC236}">
                <a16:creationId xmlns:a16="http://schemas.microsoft.com/office/drawing/2014/main" id="{A57CEECF-E052-594C-9080-6EFD6390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28" y="3538980"/>
            <a:ext cx="434153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139" name="Text Box 104">
            <a:extLst>
              <a:ext uri="{FF2B5EF4-FFF2-40B4-BE49-F238E27FC236}">
                <a16:creationId xmlns:a16="http://schemas.microsoft.com/office/drawing/2014/main" id="{E2ECA424-7219-9C43-B9CC-5AD0BAF37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99" y="9215033"/>
            <a:ext cx="2430869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Direct mapped</a:t>
            </a:r>
          </a:p>
        </p:txBody>
      </p:sp>
      <p:sp>
        <p:nvSpPr>
          <p:cNvPr id="144" name="Shape 938">
            <a:extLst>
              <a:ext uri="{FF2B5EF4-FFF2-40B4-BE49-F238E27FC236}">
                <a16:creationId xmlns:a16="http://schemas.microsoft.com/office/drawing/2014/main" id="{8BF0A360-723E-E742-95BB-3321CE3C9205}"/>
              </a:ext>
            </a:extLst>
          </p:cNvPr>
          <p:cNvSpPr txBox="1">
            <a:spLocks/>
          </p:cNvSpPr>
          <p:nvPr/>
        </p:nvSpPr>
        <p:spPr>
          <a:xfrm>
            <a:off x="1260971" y="2427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73201" rtl="0" eaLnBrk="0" fontAlgn="base" hangingPunct="0">
              <a:spcBef>
                <a:spcPct val="0"/>
              </a:spcBef>
              <a:spcAft>
                <a:spcPct val="0"/>
              </a:spcAft>
              <a:defRPr sz="648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8767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75340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46301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95068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TLB Organization</a:t>
            </a:r>
          </a:p>
        </p:txBody>
      </p:sp>
      <p:grpSp>
        <p:nvGrpSpPr>
          <p:cNvPr id="32" name="Group 42">
            <a:extLst>
              <a:ext uri="{FF2B5EF4-FFF2-40B4-BE49-F238E27FC236}">
                <a16:creationId xmlns:a16="http://schemas.microsoft.com/office/drawing/2014/main" id="{5772D800-045B-5142-9D15-B667F2368F70}"/>
              </a:ext>
            </a:extLst>
          </p:cNvPr>
          <p:cNvGrpSpPr>
            <a:grpSpLocks/>
          </p:cNvGrpSpPr>
          <p:nvPr/>
        </p:nvGrpSpPr>
        <p:grpSpPr bwMode="auto">
          <a:xfrm>
            <a:off x="4701469" y="4549313"/>
            <a:ext cx="975360" cy="2600960"/>
            <a:chOff x="2208" y="816"/>
            <a:chExt cx="432" cy="1152"/>
          </a:xfrm>
        </p:grpSpPr>
        <p:sp>
          <p:nvSpPr>
            <p:cNvPr id="33" name="Rectangle 43">
              <a:extLst>
                <a:ext uri="{FF2B5EF4-FFF2-40B4-BE49-F238E27FC236}">
                  <a16:creationId xmlns:a16="http://schemas.microsoft.com/office/drawing/2014/main" id="{689E4F84-D07B-E142-BAB4-76F850DBE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432" cy="115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44">
              <a:extLst>
                <a:ext uri="{FF2B5EF4-FFF2-40B4-BE49-F238E27FC236}">
                  <a16:creationId xmlns:a16="http://schemas.microsoft.com/office/drawing/2014/main" id="{D02FC913-473A-4D47-9CF4-676C32EB6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Line 45">
              <a:extLst>
                <a:ext uri="{FF2B5EF4-FFF2-40B4-BE49-F238E27FC236}">
                  <a16:creationId xmlns:a16="http://schemas.microsoft.com/office/drawing/2014/main" id="{02D07D33-6797-CA4B-BD3F-6DD97604D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Line 46">
              <a:extLst>
                <a:ext uri="{FF2B5EF4-FFF2-40B4-BE49-F238E27FC236}">
                  <a16:creationId xmlns:a16="http://schemas.microsoft.com/office/drawing/2014/main" id="{47C74954-E7C5-5B4E-B5C8-6E26FE849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Line 47">
              <a:extLst>
                <a:ext uri="{FF2B5EF4-FFF2-40B4-BE49-F238E27FC236}">
                  <a16:creationId xmlns:a16="http://schemas.microsoft.com/office/drawing/2014/main" id="{C0937308-FFCD-B146-B4BE-C3D2D142E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48">
              <a:extLst>
                <a:ext uri="{FF2B5EF4-FFF2-40B4-BE49-F238E27FC236}">
                  <a16:creationId xmlns:a16="http://schemas.microsoft.com/office/drawing/2014/main" id="{C3594DD4-B5B3-1D4B-9490-78129BA8B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Line 49">
              <a:extLst>
                <a:ext uri="{FF2B5EF4-FFF2-40B4-BE49-F238E27FC236}">
                  <a16:creationId xmlns:a16="http://schemas.microsoft.com/office/drawing/2014/main" id="{F68A695A-8AEC-0D4F-BA58-1B53FBC6A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Line 50">
              <a:extLst>
                <a:ext uri="{FF2B5EF4-FFF2-40B4-BE49-F238E27FC236}">
                  <a16:creationId xmlns:a16="http://schemas.microsoft.com/office/drawing/2014/main" id="{809EAFDE-4D3C-4C4D-A329-5BEEE666E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51">
            <a:extLst>
              <a:ext uri="{FF2B5EF4-FFF2-40B4-BE49-F238E27FC236}">
                <a16:creationId xmlns:a16="http://schemas.microsoft.com/office/drawing/2014/main" id="{9C7DC87A-4B32-FF43-BB91-0069C7FBA072}"/>
              </a:ext>
            </a:extLst>
          </p:cNvPr>
          <p:cNvGrpSpPr>
            <a:grpSpLocks/>
          </p:cNvGrpSpPr>
          <p:nvPr/>
        </p:nvGrpSpPr>
        <p:grpSpPr bwMode="auto">
          <a:xfrm>
            <a:off x="5785202" y="4549313"/>
            <a:ext cx="975360" cy="2600960"/>
            <a:chOff x="2208" y="816"/>
            <a:chExt cx="432" cy="1152"/>
          </a:xfrm>
        </p:grpSpPr>
        <p:sp>
          <p:nvSpPr>
            <p:cNvPr id="42" name="Rectangle 52">
              <a:extLst>
                <a:ext uri="{FF2B5EF4-FFF2-40B4-BE49-F238E27FC236}">
                  <a16:creationId xmlns:a16="http://schemas.microsoft.com/office/drawing/2014/main" id="{DF6AB170-C163-4743-9FB5-10D4BFCE7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432" cy="115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8D86F1DA-24F9-8A4A-B499-862F9E923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Line 54">
              <a:extLst>
                <a:ext uri="{FF2B5EF4-FFF2-40B4-BE49-F238E27FC236}">
                  <a16:creationId xmlns:a16="http://schemas.microsoft.com/office/drawing/2014/main" id="{4C18C833-01E0-8847-9E92-7403A095D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7B145CCF-7A72-2F43-989E-CA1C5B5AA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CCC84A5E-4148-7243-9DED-C65C65EAD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055516A9-71CD-6942-A14F-D52903A5E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B624D4D3-9556-7F40-A845-1EF3FEA5D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Line 59">
              <a:extLst>
                <a:ext uri="{FF2B5EF4-FFF2-40B4-BE49-F238E27FC236}">
                  <a16:creationId xmlns:a16="http://schemas.microsoft.com/office/drawing/2014/main" id="{3A79770D-BFED-8847-960A-FFB7BF15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 Box 106">
            <a:extLst>
              <a:ext uri="{FF2B5EF4-FFF2-40B4-BE49-F238E27FC236}">
                <a16:creationId xmlns:a16="http://schemas.microsoft.com/office/drawing/2014/main" id="{6585EEDA-8AA4-8446-89CF-EFD48110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774" y="7150273"/>
            <a:ext cx="3875926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Two-way set associative</a:t>
            </a:r>
          </a:p>
        </p:txBody>
      </p:sp>
      <p:sp>
        <p:nvSpPr>
          <p:cNvPr id="51" name="Line 116">
            <a:extLst>
              <a:ext uri="{FF2B5EF4-FFF2-40B4-BE49-F238E27FC236}">
                <a16:creationId xmlns:a16="http://schemas.microsoft.com/office/drawing/2014/main" id="{BD27609E-D55E-A443-963F-7AC90B6750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28795" y="6233278"/>
            <a:ext cx="650240" cy="3251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Text Box 117">
            <a:extLst>
              <a:ext uri="{FF2B5EF4-FFF2-40B4-BE49-F238E27FC236}">
                <a16:creationId xmlns:a16="http://schemas.microsoft.com/office/drawing/2014/main" id="{80AB5DBA-B117-B041-8999-D98B17012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584" y="6596364"/>
            <a:ext cx="763094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Set</a:t>
            </a:r>
          </a:p>
        </p:txBody>
      </p:sp>
      <p:grpSp>
        <p:nvGrpSpPr>
          <p:cNvPr id="53" name="Group 118">
            <a:extLst>
              <a:ext uri="{FF2B5EF4-FFF2-40B4-BE49-F238E27FC236}">
                <a16:creationId xmlns:a16="http://schemas.microsoft.com/office/drawing/2014/main" id="{18EDF71B-ED96-7844-963D-4909EE04FC85}"/>
              </a:ext>
            </a:extLst>
          </p:cNvPr>
          <p:cNvGrpSpPr>
            <a:grpSpLocks/>
          </p:cNvGrpSpPr>
          <p:nvPr/>
        </p:nvGrpSpPr>
        <p:grpSpPr bwMode="auto">
          <a:xfrm>
            <a:off x="3834482" y="4574148"/>
            <a:ext cx="541867" cy="1733973"/>
            <a:chOff x="1344" y="1536"/>
            <a:chExt cx="240" cy="768"/>
          </a:xfrm>
        </p:grpSpPr>
        <p:sp>
          <p:nvSpPr>
            <p:cNvPr id="54" name="Line 119">
              <a:extLst>
                <a:ext uri="{FF2B5EF4-FFF2-40B4-BE49-F238E27FC236}">
                  <a16:creationId xmlns:a16="http://schemas.microsoft.com/office/drawing/2014/main" id="{3BB9EA6D-2D0D-024C-834D-6CCCE2FE3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53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Line 120">
              <a:extLst>
                <a:ext uri="{FF2B5EF4-FFF2-40B4-BE49-F238E27FC236}">
                  <a16:creationId xmlns:a16="http://schemas.microsoft.com/office/drawing/2014/main" id="{2E8565DF-0CD3-4B45-8A29-9510821C9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 Box 121">
            <a:extLst>
              <a:ext uri="{FF2B5EF4-FFF2-40B4-BE49-F238E27FC236}">
                <a16:creationId xmlns:a16="http://schemas.microsoft.com/office/drawing/2014/main" id="{99056E7C-8312-9148-8AE5-0BDECB2B2E1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81696" y="5139297"/>
            <a:ext cx="1083369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Index</a:t>
            </a:r>
          </a:p>
        </p:txBody>
      </p:sp>
      <p:grpSp>
        <p:nvGrpSpPr>
          <p:cNvPr id="57" name="Group 22">
            <a:extLst>
              <a:ext uri="{FF2B5EF4-FFF2-40B4-BE49-F238E27FC236}">
                <a16:creationId xmlns:a16="http://schemas.microsoft.com/office/drawing/2014/main" id="{9C082B98-4BB3-A443-8373-296721AB1F62}"/>
              </a:ext>
            </a:extLst>
          </p:cNvPr>
          <p:cNvGrpSpPr>
            <a:grpSpLocks/>
          </p:cNvGrpSpPr>
          <p:nvPr/>
        </p:nvGrpSpPr>
        <p:grpSpPr bwMode="auto">
          <a:xfrm>
            <a:off x="8463230" y="4606331"/>
            <a:ext cx="975360" cy="1300480"/>
            <a:chOff x="2064" y="1344"/>
            <a:chExt cx="432" cy="576"/>
          </a:xfrm>
        </p:grpSpPr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1848ED01-8625-9040-B10F-DDF89BCD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Line 24">
              <a:extLst>
                <a:ext uri="{FF2B5EF4-FFF2-40B4-BE49-F238E27FC236}">
                  <a16:creationId xmlns:a16="http://schemas.microsoft.com/office/drawing/2014/main" id="{0FC66674-802F-9746-9D6C-D054DB28C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0" name="Line 25">
              <a:extLst>
                <a:ext uri="{FF2B5EF4-FFF2-40B4-BE49-F238E27FC236}">
                  <a16:creationId xmlns:a16="http://schemas.microsoft.com/office/drawing/2014/main" id="{579AB300-481F-0240-9AC9-C35BEC0DD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Line 26">
              <a:extLst>
                <a:ext uri="{FF2B5EF4-FFF2-40B4-BE49-F238E27FC236}">
                  <a16:creationId xmlns:a16="http://schemas.microsoft.com/office/drawing/2014/main" id="{87126B7A-B454-0D47-9522-A4AF63D31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27">
            <a:extLst>
              <a:ext uri="{FF2B5EF4-FFF2-40B4-BE49-F238E27FC236}">
                <a16:creationId xmlns:a16="http://schemas.microsoft.com/office/drawing/2014/main" id="{5754C483-5BD3-D14E-8E4C-9603CB57BC6F}"/>
              </a:ext>
            </a:extLst>
          </p:cNvPr>
          <p:cNvGrpSpPr>
            <a:grpSpLocks/>
          </p:cNvGrpSpPr>
          <p:nvPr/>
        </p:nvGrpSpPr>
        <p:grpSpPr bwMode="auto">
          <a:xfrm>
            <a:off x="9546963" y="4606331"/>
            <a:ext cx="975360" cy="1300480"/>
            <a:chOff x="2064" y="1344"/>
            <a:chExt cx="432" cy="576"/>
          </a:xfrm>
        </p:grpSpPr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037F0AD2-08F9-1A4A-A417-857701C4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Line 29">
              <a:extLst>
                <a:ext uri="{FF2B5EF4-FFF2-40B4-BE49-F238E27FC236}">
                  <a16:creationId xmlns:a16="http://schemas.microsoft.com/office/drawing/2014/main" id="{9F5A1933-6173-3848-8D42-2C433FDC9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Line 30">
              <a:extLst>
                <a:ext uri="{FF2B5EF4-FFF2-40B4-BE49-F238E27FC236}">
                  <a16:creationId xmlns:a16="http://schemas.microsoft.com/office/drawing/2014/main" id="{0C153D7A-4172-BF4D-9D8C-1C8A913C8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Line 31">
              <a:extLst>
                <a:ext uri="{FF2B5EF4-FFF2-40B4-BE49-F238E27FC236}">
                  <a16:creationId xmlns:a16="http://schemas.microsoft.com/office/drawing/2014/main" id="{A4D9679E-AC66-E343-815A-99DEA7995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32">
            <a:extLst>
              <a:ext uri="{FF2B5EF4-FFF2-40B4-BE49-F238E27FC236}">
                <a16:creationId xmlns:a16="http://schemas.microsoft.com/office/drawing/2014/main" id="{19AFC770-2368-CB49-8ADC-3FEDC79CDEBF}"/>
              </a:ext>
            </a:extLst>
          </p:cNvPr>
          <p:cNvGrpSpPr>
            <a:grpSpLocks/>
          </p:cNvGrpSpPr>
          <p:nvPr/>
        </p:nvGrpSpPr>
        <p:grpSpPr bwMode="auto">
          <a:xfrm>
            <a:off x="10630697" y="4606331"/>
            <a:ext cx="975360" cy="1300480"/>
            <a:chOff x="2064" y="1344"/>
            <a:chExt cx="432" cy="576"/>
          </a:xfrm>
        </p:grpSpPr>
        <p:sp>
          <p:nvSpPr>
            <p:cNvPr id="68" name="Rectangle 33">
              <a:extLst>
                <a:ext uri="{FF2B5EF4-FFF2-40B4-BE49-F238E27FC236}">
                  <a16:creationId xmlns:a16="http://schemas.microsoft.com/office/drawing/2014/main" id="{6220E35C-F7D3-5647-9C25-619047ABC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Line 34">
              <a:extLst>
                <a:ext uri="{FF2B5EF4-FFF2-40B4-BE49-F238E27FC236}">
                  <a16:creationId xmlns:a16="http://schemas.microsoft.com/office/drawing/2014/main" id="{7CCEDFB1-D2BA-9942-A685-F96F499AA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Line 35">
              <a:extLst>
                <a:ext uri="{FF2B5EF4-FFF2-40B4-BE49-F238E27FC236}">
                  <a16:creationId xmlns:a16="http://schemas.microsoft.com/office/drawing/2014/main" id="{36689EE8-325F-3144-B05E-0A0D0E34E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Line 36">
              <a:extLst>
                <a:ext uri="{FF2B5EF4-FFF2-40B4-BE49-F238E27FC236}">
                  <a16:creationId xmlns:a16="http://schemas.microsoft.com/office/drawing/2014/main" id="{D66FE869-F4CD-A34C-AF33-ECC97EE50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37">
            <a:extLst>
              <a:ext uri="{FF2B5EF4-FFF2-40B4-BE49-F238E27FC236}">
                <a16:creationId xmlns:a16="http://schemas.microsoft.com/office/drawing/2014/main" id="{7A5E1D71-D023-9B4E-B6B7-824C198ACDAD}"/>
              </a:ext>
            </a:extLst>
          </p:cNvPr>
          <p:cNvGrpSpPr>
            <a:grpSpLocks/>
          </p:cNvGrpSpPr>
          <p:nvPr/>
        </p:nvGrpSpPr>
        <p:grpSpPr bwMode="auto">
          <a:xfrm>
            <a:off x="11714430" y="4606331"/>
            <a:ext cx="975360" cy="1300480"/>
            <a:chOff x="2064" y="1344"/>
            <a:chExt cx="432" cy="576"/>
          </a:xfrm>
        </p:grpSpPr>
        <p:sp>
          <p:nvSpPr>
            <p:cNvPr id="73" name="Rectangle 38">
              <a:extLst>
                <a:ext uri="{FF2B5EF4-FFF2-40B4-BE49-F238E27FC236}">
                  <a16:creationId xmlns:a16="http://schemas.microsoft.com/office/drawing/2014/main" id="{A224B0E0-87E2-E44E-8F76-6866200F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Line 39">
              <a:extLst>
                <a:ext uri="{FF2B5EF4-FFF2-40B4-BE49-F238E27FC236}">
                  <a16:creationId xmlns:a16="http://schemas.microsoft.com/office/drawing/2014/main" id="{25A92F01-4D78-B144-87D2-023A927B7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5" name="Line 40">
              <a:extLst>
                <a:ext uri="{FF2B5EF4-FFF2-40B4-BE49-F238E27FC236}">
                  <a16:creationId xmlns:a16="http://schemas.microsoft.com/office/drawing/2014/main" id="{ADDB4642-67D3-8641-A78E-F8ACB88D4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Line 41">
              <a:extLst>
                <a:ext uri="{FF2B5EF4-FFF2-40B4-BE49-F238E27FC236}">
                  <a16:creationId xmlns:a16="http://schemas.microsoft.com/office/drawing/2014/main" id="{BF82B019-593B-874E-AC55-3437D7C7C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 Box 65">
            <a:extLst>
              <a:ext uri="{FF2B5EF4-FFF2-40B4-BE49-F238E27FC236}">
                <a16:creationId xmlns:a16="http://schemas.microsoft.com/office/drawing/2014/main" id="{C009360E-FA9D-C446-9309-48E167A4A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570" y="4520537"/>
            <a:ext cx="425230" cy="1423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2100" dirty="0">
                <a:solidFill>
                  <a:schemeClr val="bg1"/>
                </a:solidFill>
                <a:latin typeface="Arial" pitchFamily="-104" charset="0"/>
              </a:rPr>
              <a:t>3</a:t>
            </a:r>
          </a:p>
        </p:txBody>
      </p:sp>
      <p:sp>
        <p:nvSpPr>
          <p:cNvPr id="78" name="Text Box 66">
            <a:extLst>
              <a:ext uri="{FF2B5EF4-FFF2-40B4-BE49-F238E27FC236}">
                <a16:creationId xmlns:a16="http://schemas.microsoft.com/office/drawing/2014/main" id="{825664D5-3EF3-2847-855E-FE226A6F4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0776" y="4172838"/>
            <a:ext cx="434153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79" name="Text Box 67">
            <a:extLst>
              <a:ext uri="{FF2B5EF4-FFF2-40B4-BE49-F238E27FC236}">
                <a16:creationId xmlns:a16="http://schemas.microsoft.com/office/drawing/2014/main" id="{6C6397FC-D2C1-FA4D-95BA-518426A68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736" y="4172838"/>
            <a:ext cx="43370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B</a:t>
            </a:r>
          </a:p>
        </p:txBody>
      </p:sp>
      <p:sp>
        <p:nvSpPr>
          <p:cNvPr id="80" name="Text Box 68">
            <a:extLst>
              <a:ext uri="{FF2B5EF4-FFF2-40B4-BE49-F238E27FC236}">
                <a16:creationId xmlns:a16="http://schemas.microsoft.com/office/drawing/2014/main" id="{AE4585DB-C8E9-A040-9AC9-512A75508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7838" y="4172838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C</a:t>
            </a:r>
          </a:p>
        </p:txBody>
      </p:sp>
      <p:sp>
        <p:nvSpPr>
          <p:cNvPr id="81" name="Text Box 69">
            <a:extLst>
              <a:ext uri="{FF2B5EF4-FFF2-40B4-BE49-F238E27FC236}">
                <a16:creationId xmlns:a16="http://schemas.microsoft.com/office/drawing/2014/main" id="{1F719FEA-C344-F640-9319-E862ECE3B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1571" y="4172838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D</a:t>
            </a:r>
          </a:p>
        </p:txBody>
      </p:sp>
      <p:sp>
        <p:nvSpPr>
          <p:cNvPr id="82" name="Text Box 107">
            <a:extLst>
              <a:ext uri="{FF2B5EF4-FFF2-40B4-BE49-F238E27FC236}">
                <a16:creationId xmlns:a16="http://schemas.microsoft.com/office/drawing/2014/main" id="{AB6ABA1F-FC68-5D49-9FB7-9D896B1C0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748" y="5843594"/>
            <a:ext cx="3931605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Four-way set associative</a:t>
            </a:r>
          </a:p>
        </p:txBody>
      </p:sp>
      <p:grpSp>
        <p:nvGrpSpPr>
          <p:cNvPr id="83" name="Group 70">
            <a:extLst>
              <a:ext uri="{FF2B5EF4-FFF2-40B4-BE49-F238E27FC236}">
                <a16:creationId xmlns:a16="http://schemas.microsoft.com/office/drawing/2014/main" id="{69A4FFA3-F1F1-A043-8F11-7780186BAC7B}"/>
              </a:ext>
            </a:extLst>
          </p:cNvPr>
          <p:cNvGrpSpPr>
            <a:grpSpLocks/>
          </p:cNvGrpSpPr>
          <p:nvPr/>
        </p:nvGrpSpPr>
        <p:grpSpPr bwMode="auto">
          <a:xfrm>
            <a:off x="2653147" y="8242363"/>
            <a:ext cx="10187093" cy="1192107"/>
            <a:chOff x="1104" y="2784"/>
            <a:chExt cx="4512" cy="528"/>
          </a:xfrm>
        </p:grpSpPr>
        <p:grpSp>
          <p:nvGrpSpPr>
            <p:cNvPr id="84" name="Group 71">
              <a:extLst>
                <a:ext uri="{FF2B5EF4-FFF2-40B4-BE49-F238E27FC236}">
                  <a16:creationId xmlns:a16="http://schemas.microsoft.com/office/drawing/2014/main" id="{7714D54D-52A1-5E4E-AF46-78CB98ECC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784"/>
              <a:ext cx="4512" cy="528"/>
              <a:chOff x="1104" y="2784"/>
              <a:chExt cx="4512" cy="528"/>
            </a:xfrm>
          </p:grpSpPr>
          <p:sp>
            <p:nvSpPr>
              <p:cNvPr id="93" name="Line 72">
                <a:extLst>
                  <a:ext uri="{FF2B5EF4-FFF2-40B4-BE49-F238E27FC236}">
                    <a16:creationId xmlns:a16="http://schemas.microsoft.com/office/drawing/2014/main" id="{FD891496-688F-9C40-BA65-031D72C43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Line 73">
                <a:extLst>
                  <a:ext uri="{FF2B5EF4-FFF2-40B4-BE49-F238E27FC236}">
                    <a16:creationId xmlns:a16="http://schemas.microsoft.com/office/drawing/2014/main" id="{C9154379-5021-1444-A936-4781E26E4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2112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Line 74">
                <a:extLst>
                  <a:ext uri="{FF2B5EF4-FFF2-40B4-BE49-F238E27FC236}">
                    <a16:creationId xmlns:a16="http://schemas.microsoft.com/office/drawing/2014/main" id="{BC40BB90-6045-E745-9BE0-B88153FE7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072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Line 75">
                <a:extLst>
                  <a:ext uri="{FF2B5EF4-FFF2-40B4-BE49-F238E27FC236}">
                    <a16:creationId xmlns:a16="http://schemas.microsoft.com/office/drawing/2014/main" id="{984F1864-0329-B545-A678-ED860E5F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5616" y="292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Line 76">
                <a:extLst>
                  <a:ext uri="{FF2B5EF4-FFF2-40B4-BE49-F238E27FC236}">
                    <a16:creationId xmlns:a16="http://schemas.microsoft.com/office/drawing/2014/main" id="{86051702-E5BF-A94B-B310-BAD6CED1F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 flipV="1">
                <a:off x="3456" y="3072"/>
                <a:ext cx="2160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Line 77">
                <a:extLst>
                  <a:ext uri="{FF2B5EF4-FFF2-40B4-BE49-F238E27FC236}">
                    <a16:creationId xmlns:a16="http://schemas.microsoft.com/office/drawing/2014/main" id="{C4AF779B-6FA1-AC4B-8570-038A2108C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408" y="2928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9" name="Group 78">
                <a:extLst>
                  <a:ext uri="{FF2B5EF4-FFF2-40B4-BE49-F238E27FC236}">
                    <a16:creationId xmlns:a16="http://schemas.microsoft.com/office/drawing/2014/main" id="{B84DB0C7-3A08-954D-8C89-A0625232E9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2784"/>
                <a:ext cx="96" cy="528"/>
                <a:chOff x="2544" y="3168"/>
                <a:chExt cx="96" cy="528"/>
              </a:xfrm>
            </p:grpSpPr>
            <p:sp>
              <p:nvSpPr>
                <p:cNvPr id="104" name="Line 79">
                  <a:extLst>
                    <a:ext uri="{FF2B5EF4-FFF2-40B4-BE49-F238E27FC236}">
                      <a16:creationId xmlns:a16="http://schemas.microsoft.com/office/drawing/2014/main" id="{05C90C73-AB58-9C4C-BC19-824B561994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4" y="3168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5" name="Line 80">
                  <a:extLst>
                    <a:ext uri="{FF2B5EF4-FFF2-40B4-BE49-F238E27FC236}">
                      <a16:creationId xmlns:a16="http://schemas.microsoft.com/office/drawing/2014/main" id="{8E1BAF17-2BC2-A941-80CB-9ABFD659F8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44" y="336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6" name="Line 81">
                  <a:extLst>
                    <a:ext uri="{FF2B5EF4-FFF2-40B4-BE49-F238E27FC236}">
                      <a16:creationId xmlns:a16="http://schemas.microsoft.com/office/drawing/2014/main" id="{8814CC35-AE8E-C943-AC9F-0FDA53ECA5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92" y="3360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0" name="Group 82">
                <a:extLst>
                  <a:ext uri="{FF2B5EF4-FFF2-40B4-BE49-F238E27FC236}">
                    <a16:creationId xmlns:a16="http://schemas.microsoft.com/office/drawing/2014/main" id="{E2C6718B-4603-7C4B-B76E-5B6B333F64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784"/>
                <a:ext cx="96" cy="528"/>
                <a:chOff x="2544" y="3168"/>
                <a:chExt cx="96" cy="528"/>
              </a:xfrm>
            </p:grpSpPr>
            <p:sp>
              <p:nvSpPr>
                <p:cNvPr id="101" name="Line 83">
                  <a:extLst>
                    <a:ext uri="{FF2B5EF4-FFF2-40B4-BE49-F238E27FC236}">
                      <a16:creationId xmlns:a16="http://schemas.microsoft.com/office/drawing/2014/main" id="{94759639-3AE5-EA48-A345-477DD6145A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4" y="3168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2" name="Line 84">
                  <a:extLst>
                    <a:ext uri="{FF2B5EF4-FFF2-40B4-BE49-F238E27FC236}">
                      <a16:creationId xmlns:a16="http://schemas.microsoft.com/office/drawing/2014/main" id="{B528B08C-FAA4-9E4E-9049-B6CD66839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44" y="336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3" name="Line 85">
                  <a:extLst>
                    <a:ext uri="{FF2B5EF4-FFF2-40B4-BE49-F238E27FC236}">
                      <a16:creationId xmlns:a16="http://schemas.microsoft.com/office/drawing/2014/main" id="{B38A3381-18A2-9C4D-98D7-9EA941DB8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92" y="3360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9E3823AC-5A36-A84F-BA53-553AEDF4A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7DC42D46-90B0-7747-8211-D814C0633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08C620F5-219C-994B-8748-E5C4DA9F4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AB93C1D3-6D1A-A34A-818E-DFEDA8558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737DD7F9-ED98-3E44-9237-B5AA9A38B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397E9F9E-0E60-AF41-B6AC-49D79B9DB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D83D8C62-1D47-9A46-9B04-EEA941631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D32A8D3B-F5EB-E24A-AD3F-415AB1529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07" name="Text Box 94">
            <a:extLst>
              <a:ext uri="{FF2B5EF4-FFF2-40B4-BE49-F238E27FC236}">
                <a16:creationId xmlns:a16="http://schemas.microsoft.com/office/drawing/2014/main" id="{089AFBA2-9E41-BE40-BB23-78ED140B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49" y="8133990"/>
            <a:ext cx="434153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108" name="Text Box 95">
            <a:extLst>
              <a:ext uri="{FF2B5EF4-FFF2-40B4-BE49-F238E27FC236}">
                <a16:creationId xmlns:a16="http://schemas.microsoft.com/office/drawing/2014/main" id="{C5A97794-CB25-D04D-82F6-CB42806DC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497" y="8133990"/>
            <a:ext cx="43370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B</a:t>
            </a:r>
          </a:p>
        </p:txBody>
      </p:sp>
      <p:sp>
        <p:nvSpPr>
          <p:cNvPr id="109" name="Text Box 96">
            <a:extLst>
              <a:ext uri="{FF2B5EF4-FFF2-40B4-BE49-F238E27FC236}">
                <a16:creationId xmlns:a16="http://schemas.microsoft.com/office/drawing/2014/main" id="{7AD54DA1-AD8E-6E45-A527-C3031F9C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079" y="8133990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C</a:t>
            </a:r>
          </a:p>
        </p:txBody>
      </p:sp>
      <p:sp>
        <p:nvSpPr>
          <p:cNvPr id="110" name="Text Box 97">
            <a:extLst>
              <a:ext uri="{FF2B5EF4-FFF2-40B4-BE49-F238E27FC236}">
                <a16:creationId xmlns:a16="http://schemas.microsoft.com/office/drawing/2014/main" id="{9DE35278-901F-1840-8592-C5B1B6CEB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524" y="8133990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D</a:t>
            </a:r>
          </a:p>
        </p:txBody>
      </p:sp>
      <p:sp>
        <p:nvSpPr>
          <p:cNvPr id="111" name="Text Box 98">
            <a:extLst>
              <a:ext uri="{FF2B5EF4-FFF2-40B4-BE49-F238E27FC236}">
                <a16:creationId xmlns:a16="http://schemas.microsoft.com/office/drawing/2014/main" id="{991005DB-41A9-7F44-A0EB-ED3656B98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475" y="8133990"/>
            <a:ext cx="43370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E</a:t>
            </a:r>
          </a:p>
        </p:txBody>
      </p:sp>
      <p:sp>
        <p:nvSpPr>
          <p:cNvPr id="112" name="Text Box 99">
            <a:extLst>
              <a:ext uri="{FF2B5EF4-FFF2-40B4-BE49-F238E27FC236}">
                <a16:creationId xmlns:a16="http://schemas.microsoft.com/office/drawing/2014/main" id="{A6E7AB8A-6C31-524D-9AA0-86708FBC4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120" y="8133990"/>
            <a:ext cx="40527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L</a:t>
            </a:r>
          </a:p>
        </p:txBody>
      </p:sp>
      <p:sp>
        <p:nvSpPr>
          <p:cNvPr id="113" name="Text Box 100">
            <a:extLst>
              <a:ext uri="{FF2B5EF4-FFF2-40B4-BE49-F238E27FC236}">
                <a16:creationId xmlns:a16="http://schemas.microsoft.com/office/drawing/2014/main" id="{B3D67544-F7BA-D446-BC34-9E326CE2D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300" y="8133990"/>
            <a:ext cx="47628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M</a:t>
            </a:r>
          </a:p>
        </p:txBody>
      </p:sp>
      <p:sp>
        <p:nvSpPr>
          <p:cNvPr id="114" name="Text Box 101">
            <a:extLst>
              <a:ext uri="{FF2B5EF4-FFF2-40B4-BE49-F238E27FC236}">
                <a16:creationId xmlns:a16="http://schemas.microsoft.com/office/drawing/2014/main" id="{3E817543-8176-6B49-9759-853383112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7444" y="8133990"/>
            <a:ext cx="447854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N</a:t>
            </a:r>
          </a:p>
        </p:txBody>
      </p:sp>
      <p:sp>
        <p:nvSpPr>
          <p:cNvPr id="115" name="Text Box 102">
            <a:extLst>
              <a:ext uri="{FF2B5EF4-FFF2-40B4-BE49-F238E27FC236}">
                <a16:creationId xmlns:a16="http://schemas.microsoft.com/office/drawing/2014/main" id="{83F7C38C-4908-3F4D-B284-F407C5E7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9523" y="8133990"/>
            <a:ext cx="462131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O</a:t>
            </a:r>
          </a:p>
        </p:txBody>
      </p:sp>
      <p:sp>
        <p:nvSpPr>
          <p:cNvPr id="116" name="Text Box 103">
            <a:extLst>
              <a:ext uri="{FF2B5EF4-FFF2-40B4-BE49-F238E27FC236}">
                <a16:creationId xmlns:a16="http://schemas.microsoft.com/office/drawing/2014/main" id="{6675CC1F-1BE0-9843-8074-5283948FB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2004" y="8133990"/>
            <a:ext cx="433702" cy="43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dirty="0">
                <a:solidFill>
                  <a:schemeClr val="bg1"/>
                </a:solidFill>
                <a:latin typeface="Arial" pitchFamily="-104" charset="0"/>
              </a:rPr>
              <a:t>P</a:t>
            </a:r>
          </a:p>
        </p:txBody>
      </p:sp>
      <p:sp>
        <p:nvSpPr>
          <p:cNvPr id="117" name="Text Box 114">
            <a:extLst>
              <a:ext uri="{FF2B5EF4-FFF2-40B4-BE49-F238E27FC236}">
                <a16:creationId xmlns:a16="http://schemas.microsoft.com/office/drawing/2014/main" id="{93177621-7035-714A-9333-13F430B09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341" y="6898553"/>
            <a:ext cx="4138366" cy="133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Arial" pitchFamily="-104" charset="0"/>
              </a:rPr>
              <a:t>More in Computer Architecture Class</a:t>
            </a:r>
            <a:endParaRPr lang="en-US" sz="2600" dirty="0">
              <a:solidFill>
                <a:schemeClr val="bg1"/>
              </a:solidFill>
              <a:latin typeface="Arial" pitchFamily="-104" charset="0"/>
            </a:endParaRPr>
          </a:p>
          <a:p>
            <a:pPr eaLnBrk="1" hangingPunct="1"/>
            <a:r>
              <a:rPr lang="en-US" sz="2600" dirty="0">
                <a:solidFill>
                  <a:schemeClr val="bg1"/>
                </a:solidFill>
                <a:latin typeface="Arial" pitchFamily="-1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66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2" grpId="0"/>
      <p:bldP spid="56" grpId="0"/>
      <p:bldP spid="77" grpId="0"/>
      <p:bldP spid="78" grpId="0"/>
      <p:bldP spid="79" grpId="0"/>
      <p:bldP spid="80" grpId="0"/>
      <p:bldP spid="81" grpId="0"/>
      <p:bldP spid="82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TLB Associativity Trade-offs</a:t>
            </a:r>
          </a:p>
        </p:txBody>
      </p:sp>
      <p:sp>
        <p:nvSpPr>
          <p:cNvPr id="207877" name="Rectangle 5"/>
          <p:cNvSpPr>
            <a:spLocks noGrp="1" noChangeArrowheads="1"/>
          </p:cNvSpPr>
          <p:nvPr>
            <p:ph idx="1"/>
          </p:nvPr>
        </p:nvSpPr>
        <p:spPr>
          <a:xfrm>
            <a:off x="598343" y="2600962"/>
            <a:ext cx="11295633" cy="6111805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Higher </a:t>
            </a:r>
            <a:r>
              <a:rPr lang="en-US" sz="2800" dirty="0" err="1"/>
              <a:t>associativity</a:t>
            </a:r>
            <a:endParaRPr 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+ Better utilization, fewer collisions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800" dirty="0"/>
              <a:t> Slower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800" dirty="0"/>
              <a:t> More hardware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Lower </a:t>
            </a:r>
            <a:r>
              <a:rPr lang="en-US" sz="2800" dirty="0" err="1"/>
              <a:t>associativity</a:t>
            </a:r>
            <a:endParaRPr 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+ Fast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+ Simple, less hardware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800" dirty="0"/>
              <a:t> Greater chance of collisions</a:t>
            </a:r>
          </a:p>
          <a:p>
            <a:pPr lvl="1">
              <a:lnSpc>
                <a:spcPct val="90000"/>
              </a:lnSpc>
              <a:buFontTx/>
              <a:buChar char="–"/>
            </a:pPr>
            <a:endParaRPr lang="en-US" sz="2800" dirty="0"/>
          </a:p>
          <a:p>
            <a:pPr>
              <a:lnSpc>
                <a:spcPct val="90000"/>
              </a:lnSpc>
              <a:buNone/>
            </a:pPr>
            <a:r>
              <a:rPr lang="en-US" sz="2800" dirty="0" err="1"/>
              <a:t>TLBs</a:t>
            </a:r>
            <a:r>
              <a:rPr lang="en-US" sz="2800" dirty="0"/>
              <a:t> usually fully associative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38" y="2833328"/>
            <a:ext cx="12654662" cy="5449022"/>
          </a:xfrm>
        </p:spPr>
        <p:txBody>
          <a:bodyPr/>
          <a:lstStyle/>
          <a:p>
            <a:r>
              <a:rPr lang="en-US" sz="2600" dirty="0"/>
              <a:t>Reading: Today cover Chapters 20-22</a:t>
            </a:r>
          </a:p>
          <a:p>
            <a:r>
              <a:rPr lang="en-US" sz="2600" dirty="0"/>
              <a:t>Project 2: User-level thread library and scheduling</a:t>
            </a:r>
          </a:p>
          <a:p>
            <a:pPr lvl="2"/>
            <a:r>
              <a:rPr lang="en-US" sz="2600" dirty="0"/>
              <a:t>Start early and finish by </a:t>
            </a:r>
            <a:r>
              <a:rPr lang="en-US" sz="2600" dirty="0">
                <a:effectLst/>
              </a:rPr>
              <a:t>March 20th.</a:t>
            </a:r>
            <a:endParaRPr lang="en-US" sz="2600" dirty="0"/>
          </a:p>
          <a:p>
            <a:r>
              <a:rPr lang="en-US" sz="2600" dirty="0"/>
              <a:t>Midterm -  03/08 – In class, 5:40pm – 7:00pm</a:t>
            </a:r>
          </a:p>
          <a:p>
            <a:r>
              <a:rPr lang="en-US" sz="2600" dirty="0"/>
              <a:t>Quiz 2 solution tomorrow</a:t>
            </a:r>
          </a:p>
          <a:p>
            <a:r>
              <a:rPr lang="en-US" sz="2600" dirty="0"/>
              <a:t>Sample midterm exam solution posted</a:t>
            </a:r>
          </a:p>
          <a:p>
            <a:endParaRPr lang="en-US" dirty="0"/>
          </a:p>
          <a:p>
            <a:pPr marL="616361" lvl="2" indent="0">
              <a:buNone/>
            </a:pPr>
            <a:endParaRPr lang="en-US" dirty="0"/>
          </a:p>
          <a:p>
            <a:pPr marL="616361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4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Array Iterator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sz="6500" dirty="0">
                <a:solidFill>
                  <a:srgbClr val="FFFFFF"/>
                </a:solidFill>
              </a:rPr>
              <a:t>(w/ TLB)</a:t>
            </a:r>
          </a:p>
        </p:txBody>
      </p:sp>
      <p:sp>
        <p:nvSpPr>
          <p:cNvPr id="997" name="Shape 997"/>
          <p:cNvSpPr>
            <a:spLocks noGrp="1"/>
          </p:cNvSpPr>
          <p:nvPr>
            <p:ph type="body" idx="4294967295"/>
          </p:nvPr>
        </p:nvSpPr>
        <p:spPr>
          <a:xfrm>
            <a:off x="0" y="1346200"/>
            <a:ext cx="8350250" cy="5246688"/>
          </a:xfrm>
          <a:prstGeom prst="rect">
            <a:avLst/>
          </a:prstGeom>
        </p:spPr>
        <p:txBody>
          <a:bodyPr anchor="ctr"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endParaRPr lang="en-US" sz="3800" dirty="0"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for (i</a:t>
            </a:r>
            <a:r>
              <a:rPr lang="en-US" sz="3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3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0; i</a:t>
            </a:r>
            <a:r>
              <a:rPr lang="en-US" sz="3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38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2048; i++){</a:t>
            </a:r>
            <a:br>
              <a:rPr sz="3800" dirty="0">
                <a:latin typeface="Courier"/>
                <a:ea typeface="Courier"/>
                <a:cs typeface="Courier"/>
                <a:sym typeface="Courier"/>
              </a:rPr>
            </a:br>
            <a:r>
              <a:rPr lang="en-US" sz="3800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sum += </a:t>
            </a:r>
            <a:r>
              <a:rPr sz="3800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a[i]</a:t>
            </a: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;</a:t>
            </a:r>
            <a:endParaRPr lang="en-US" sz="3800" dirty="0"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80854" y="5690363"/>
            <a:ext cx="76807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Gill Sans MT" panose="020B0502020104020203" pitchFamily="34" charset="77"/>
              </a:rPr>
              <a:t>Assume following virtual address stream: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latin typeface="Gill Sans MT" panose="020B0502020104020203" pitchFamily="34" charset="77"/>
              </a:rPr>
              <a:t>load 0x1000</a:t>
            </a:r>
            <a:br>
              <a:rPr lang="en-US" sz="2800" dirty="0">
                <a:latin typeface="Gill Sans MT" panose="020B0502020104020203" pitchFamily="34" charset="77"/>
              </a:rPr>
            </a:br>
            <a:br>
              <a:rPr lang="en-US" sz="2800" dirty="0">
                <a:latin typeface="Gill Sans MT" panose="020B0502020104020203" pitchFamily="34" charset="77"/>
              </a:rPr>
            </a:br>
            <a:r>
              <a:rPr lang="en-US" sz="2800" dirty="0">
                <a:latin typeface="Gill Sans MT" panose="020B0502020104020203" pitchFamily="34" charset="77"/>
              </a:rPr>
              <a:t>load 0x1004</a:t>
            </a:r>
            <a:br>
              <a:rPr lang="en-US" sz="2800" dirty="0">
                <a:latin typeface="Gill Sans MT" panose="020B0502020104020203" pitchFamily="34" charset="77"/>
              </a:rPr>
            </a:br>
            <a:br>
              <a:rPr lang="en-US" sz="2800" dirty="0">
                <a:latin typeface="Gill Sans MT" panose="020B0502020104020203" pitchFamily="34" charset="77"/>
              </a:rPr>
            </a:br>
            <a:r>
              <a:rPr lang="en-US" sz="2800" dirty="0">
                <a:latin typeface="Gill Sans MT" panose="020B0502020104020203" pitchFamily="34" charset="77"/>
              </a:rPr>
              <a:t>load 0x1008</a:t>
            </a:r>
            <a:br>
              <a:rPr lang="en-US" sz="2800" dirty="0">
                <a:latin typeface="Gill Sans MT" panose="020B0502020104020203" pitchFamily="34" charset="77"/>
              </a:rPr>
            </a:br>
            <a:br>
              <a:rPr lang="en-US" sz="2800" dirty="0">
                <a:latin typeface="Gill Sans MT" panose="020B0502020104020203" pitchFamily="34" charset="77"/>
              </a:rPr>
            </a:br>
            <a:r>
              <a:rPr lang="en-US" sz="2800" dirty="0">
                <a:latin typeface="Gill Sans MT" panose="020B0502020104020203" pitchFamily="34" charset="77"/>
              </a:rPr>
              <a:t>load 0x100C</a:t>
            </a:r>
            <a:br>
              <a:rPr lang="en-US" sz="2800" dirty="0">
                <a:latin typeface="Gill Sans MT" panose="020B0502020104020203" pitchFamily="34" charset="77"/>
              </a:rPr>
            </a:br>
            <a:r>
              <a:rPr lang="en-US" sz="2800" dirty="0">
                <a:latin typeface="Gill Sans MT" panose="020B0502020104020203" pitchFamily="34" charset="77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61213" y="6880485"/>
            <a:ext cx="6949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will TLB behavior look like?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/>
          <p:nvPr/>
        </p:nvSpPr>
        <p:spPr>
          <a:xfrm>
            <a:off x="11000659" y="2669058"/>
            <a:ext cx="142941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7" tIns="50797" rIns="50797" bIns="50797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dirty="0"/>
              <a:t>Physical</a:t>
            </a:r>
            <a:endParaRPr dirty="0"/>
          </a:p>
        </p:txBody>
      </p:sp>
      <p:sp>
        <p:nvSpPr>
          <p:cNvPr id="1461" name="Shape 1461"/>
          <p:cNvSpPr/>
          <p:nvPr/>
        </p:nvSpPr>
        <p:spPr>
          <a:xfrm>
            <a:off x="8188494" y="2760743"/>
            <a:ext cx="756611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dirty="0"/>
              <a:t>Virtual</a:t>
            </a:r>
            <a:endParaRPr dirty="0"/>
          </a:p>
        </p:txBody>
      </p:sp>
      <p:sp>
        <p:nvSpPr>
          <p:cNvPr id="1462" name="Shape 1462"/>
          <p:cNvSpPr/>
          <p:nvPr/>
        </p:nvSpPr>
        <p:spPr>
          <a:xfrm flipH="1" flipV="1">
            <a:off x="3623407" y="3437518"/>
            <a:ext cx="1009408" cy="1201047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797" tIns="50797" rIns="50797" bIns="50797" anchor="ctr"/>
          <a:lstStyle/>
          <a:p>
            <a:pPr lvl="0">
              <a:defRPr sz="2600"/>
            </a:pPr>
            <a:endParaRPr/>
          </a:p>
        </p:txBody>
      </p:sp>
      <p:sp>
        <p:nvSpPr>
          <p:cNvPr id="1463" name="Shape 1463"/>
          <p:cNvSpPr/>
          <p:nvPr/>
        </p:nvSpPr>
        <p:spPr>
          <a:xfrm>
            <a:off x="1035912" y="4154194"/>
            <a:ext cx="2500523" cy="762042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P1</a:t>
            </a:r>
          </a:p>
        </p:txBody>
      </p:sp>
      <p:sp>
        <p:nvSpPr>
          <p:cNvPr id="1464" name="Shape 1464"/>
          <p:cNvSpPr/>
          <p:nvPr/>
        </p:nvSpPr>
        <p:spPr>
          <a:xfrm>
            <a:off x="1035912" y="4916194"/>
            <a:ext cx="2500523" cy="762041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P2</a:t>
            </a:r>
          </a:p>
        </p:txBody>
      </p:sp>
      <p:sp>
        <p:nvSpPr>
          <p:cNvPr id="1465" name="Shape 1465"/>
          <p:cNvSpPr/>
          <p:nvPr/>
        </p:nvSpPr>
        <p:spPr>
          <a:xfrm>
            <a:off x="1035912" y="5678195"/>
            <a:ext cx="2500523" cy="762041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P2</a:t>
            </a:r>
          </a:p>
        </p:txBody>
      </p:sp>
      <p:sp>
        <p:nvSpPr>
          <p:cNvPr id="1466" name="Shape 1466"/>
          <p:cNvSpPr/>
          <p:nvPr/>
        </p:nvSpPr>
        <p:spPr>
          <a:xfrm>
            <a:off x="1035912" y="6440195"/>
            <a:ext cx="2500523" cy="762041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P1</a:t>
            </a:r>
          </a:p>
        </p:txBody>
      </p:sp>
      <p:sp>
        <p:nvSpPr>
          <p:cNvPr id="1467" name="Shape 1467"/>
          <p:cNvSpPr/>
          <p:nvPr/>
        </p:nvSpPr>
        <p:spPr>
          <a:xfrm>
            <a:off x="1035912" y="3392194"/>
            <a:ext cx="2500523" cy="491568"/>
          </a:xfrm>
          <a:prstGeom prst="rect">
            <a:avLst/>
          </a:prstGeom>
          <a:solidFill>
            <a:srgbClr val="53585F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PT</a:t>
            </a:r>
          </a:p>
        </p:txBody>
      </p:sp>
      <p:sp>
        <p:nvSpPr>
          <p:cNvPr id="1468" name="Shape 1468"/>
          <p:cNvSpPr/>
          <p:nvPr/>
        </p:nvSpPr>
        <p:spPr>
          <a:xfrm>
            <a:off x="1035912" y="7202194"/>
            <a:ext cx="2500523" cy="762041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P1</a:t>
            </a:r>
          </a:p>
        </p:txBody>
      </p:sp>
      <p:sp>
        <p:nvSpPr>
          <p:cNvPr id="1469" name="Shape 1469"/>
          <p:cNvSpPr/>
          <p:nvPr/>
        </p:nvSpPr>
        <p:spPr>
          <a:xfrm>
            <a:off x="282912" y="6261237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16 KB</a:t>
            </a:r>
          </a:p>
        </p:txBody>
      </p:sp>
      <p:sp>
        <p:nvSpPr>
          <p:cNvPr id="1470" name="Shape 1470"/>
          <p:cNvSpPr/>
          <p:nvPr/>
        </p:nvSpPr>
        <p:spPr>
          <a:xfrm>
            <a:off x="282912" y="6985137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20 KB</a:t>
            </a:r>
          </a:p>
        </p:txBody>
      </p:sp>
      <p:sp>
        <p:nvSpPr>
          <p:cNvPr id="1471" name="Shape 1471"/>
          <p:cNvSpPr/>
          <p:nvPr/>
        </p:nvSpPr>
        <p:spPr>
          <a:xfrm>
            <a:off x="282912" y="7747136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24 KB</a:t>
            </a:r>
          </a:p>
        </p:txBody>
      </p:sp>
      <p:sp>
        <p:nvSpPr>
          <p:cNvPr id="1472" name="Shape 1472"/>
          <p:cNvSpPr/>
          <p:nvPr/>
        </p:nvSpPr>
        <p:spPr>
          <a:xfrm>
            <a:off x="400581" y="4737236"/>
            <a:ext cx="60618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8 KB</a:t>
            </a:r>
          </a:p>
        </p:txBody>
      </p:sp>
      <p:sp>
        <p:nvSpPr>
          <p:cNvPr id="1473" name="Shape 1473"/>
          <p:cNvSpPr/>
          <p:nvPr/>
        </p:nvSpPr>
        <p:spPr>
          <a:xfrm>
            <a:off x="282912" y="5499236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12 KB</a:t>
            </a:r>
          </a:p>
        </p:txBody>
      </p:sp>
      <p:sp>
        <p:nvSpPr>
          <p:cNvPr id="1474" name="Shape 1474"/>
          <p:cNvSpPr/>
          <p:nvPr/>
        </p:nvSpPr>
        <p:spPr>
          <a:xfrm>
            <a:off x="400581" y="3975236"/>
            <a:ext cx="60618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4 KB</a:t>
            </a:r>
          </a:p>
        </p:txBody>
      </p:sp>
      <p:sp>
        <p:nvSpPr>
          <p:cNvPr id="1475" name="Shape 1475"/>
          <p:cNvSpPr/>
          <p:nvPr/>
        </p:nvSpPr>
        <p:spPr>
          <a:xfrm>
            <a:off x="400581" y="3213237"/>
            <a:ext cx="60618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0 KB</a:t>
            </a:r>
          </a:p>
        </p:txBody>
      </p:sp>
      <p:sp>
        <p:nvSpPr>
          <p:cNvPr id="1476" name="Shape 1476"/>
          <p:cNvSpPr/>
          <p:nvPr/>
        </p:nvSpPr>
        <p:spPr>
          <a:xfrm>
            <a:off x="1035912" y="3776602"/>
            <a:ext cx="2500523" cy="377634"/>
          </a:xfrm>
          <a:prstGeom prst="rect">
            <a:avLst/>
          </a:prstGeom>
          <a:solidFill>
            <a:srgbClr val="A6AAA8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PT</a:t>
            </a:r>
          </a:p>
        </p:txBody>
      </p:sp>
      <p:sp>
        <p:nvSpPr>
          <p:cNvPr id="1477" name="Shape 1477"/>
          <p:cNvSpPr/>
          <p:nvPr/>
        </p:nvSpPr>
        <p:spPr>
          <a:xfrm>
            <a:off x="4565183" y="4121617"/>
            <a:ext cx="1344438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P1 pagetable</a:t>
            </a:r>
          </a:p>
        </p:txBody>
      </p:sp>
      <p:sp>
        <p:nvSpPr>
          <p:cNvPr id="1478" name="Shape 1478"/>
          <p:cNvSpPr/>
          <p:nvPr/>
        </p:nvSpPr>
        <p:spPr>
          <a:xfrm>
            <a:off x="4239112" y="4576323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1</a:t>
            </a:r>
          </a:p>
        </p:txBody>
      </p:sp>
      <p:sp>
        <p:nvSpPr>
          <p:cNvPr id="1479" name="Shape 1479"/>
          <p:cNvSpPr/>
          <p:nvPr/>
        </p:nvSpPr>
        <p:spPr>
          <a:xfrm>
            <a:off x="4892390" y="4576323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5</a:t>
            </a:r>
          </a:p>
        </p:txBody>
      </p:sp>
      <p:sp>
        <p:nvSpPr>
          <p:cNvPr id="1480" name="Shape 1480"/>
          <p:cNvSpPr/>
          <p:nvPr/>
        </p:nvSpPr>
        <p:spPr>
          <a:xfrm>
            <a:off x="5545670" y="4576323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4</a:t>
            </a:r>
          </a:p>
        </p:txBody>
      </p:sp>
      <p:sp>
        <p:nvSpPr>
          <p:cNvPr id="1481" name="Shape 1481"/>
          <p:cNvSpPr/>
          <p:nvPr/>
        </p:nvSpPr>
        <p:spPr>
          <a:xfrm>
            <a:off x="6130379" y="4576323"/>
            <a:ext cx="641766" cy="49530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dirty="0"/>
              <a:t>…</a:t>
            </a:r>
          </a:p>
        </p:txBody>
      </p:sp>
      <p:sp>
        <p:nvSpPr>
          <p:cNvPr id="1482" name="Shape 1482"/>
          <p:cNvSpPr/>
          <p:nvPr/>
        </p:nvSpPr>
        <p:spPr>
          <a:xfrm>
            <a:off x="1035912" y="7964194"/>
            <a:ext cx="2500523" cy="762041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dirty="0"/>
              <a:t>P2</a:t>
            </a:r>
          </a:p>
        </p:txBody>
      </p:sp>
      <p:sp>
        <p:nvSpPr>
          <p:cNvPr id="1483" name="Shape 1483"/>
          <p:cNvSpPr/>
          <p:nvPr/>
        </p:nvSpPr>
        <p:spPr>
          <a:xfrm>
            <a:off x="282912" y="8509136"/>
            <a:ext cx="723850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28 KB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Accesses: </a:t>
            </a:r>
            <a:br>
              <a:rPr lang="en-US" dirty="0"/>
            </a:br>
            <a:r>
              <a:rPr lang="en-US" dirty="0"/>
              <a:t>Sequential Example</a:t>
            </a:r>
          </a:p>
        </p:txBody>
      </p:sp>
      <p:sp>
        <p:nvSpPr>
          <p:cNvPr id="1484" name="Shape 1484"/>
          <p:cNvSpPr>
            <a:spLocks noGrp="1"/>
          </p:cNvSpPr>
          <p:nvPr>
            <p:ph type="body" idx="4294967295"/>
          </p:nvPr>
        </p:nvSpPr>
        <p:spPr>
          <a:xfrm>
            <a:off x="7796077" y="3175467"/>
            <a:ext cx="2513012" cy="60086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</a:rPr>
              <a:t>load 0x1000</a:t>
            </a:r>
            <a:endParaRPr lang="en-US" sz="2800" dirty="0">
              <a:solidFill>
                <a:srgbClr val="333333"/>
              </a:solidFill>
              <a:effectLst/>
            </a:endParaRPr>
          </a:p>
          <a:p>
            <a:pPr marL="118527" lvl="0">
              <a:spcBef>
                <a:spcPts val="933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rgbClr val="333333"/>
              </a:solidFill>
              <a:effectLst/>
            </a:endParaRPr>
          </a:p>
          <a:p>
            <a:pPr marL="118527" lvl="0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effectLst/>
              </a:rPr>
              <a:t>l</a:t>
            </a:r>
            <a:r>
              <a:rPr sz="2800" dirty="0">
                <a:solidFill>
                  <a:srgbClr val="333333"/>
                </a:solidFill>
                <a:effectLst/>
              </a:rPr>
              <a:t>oad 0x1004</a:t>
            </a:r>
            <a:endParaRPr lang="en-US" sz="2800" dirty="0">
              <a:solidFill>
                <a:srgbClr val="333333"/>
              </a:solidFill>
              <a:effectLst/>
            </a:endParaRPr>
          </a:p>
          <a:p>
            <a:pPr marL="118527" lvl="0">
              <a:spcBef>
                <a:spcPts val="333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rgbClr val="333333"/>
              </a:solidFill>
              <a:effectLst/>
            </a:endParaRPr>
          </a:p>
          <a:p>
            <a:pPr marL="118527" lvl="0">
              <a:spcBef>
                <a:spcPts val="333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effectLst/>
              </a:rPr>
              <a:t>l</a:t>
            </a:r>
            <a:r>
              <a:rPr sz="2800" dirty="0">
                <a:solidFill>
                  <a:srgbClr val="333333"/>
                </a:solidFill>
                <a:effectLst/>
              </a:rPr>
              <a:t>oad 0x1008</a:t>
            </a:r>
            <a:endParaRPr lang="en-US" sz="2800" dirty="0">
              <a:solidFill>
                <a:srgbClr val="333333"/>
              </a:solidFill>
              <a:effectLst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</a:rPr>
              <a:t>load 0x100</a:t>
            </a:r>
            <a:r>
              <a:rPr lang="en-US" sz="2800" dirty="0">
                <a:solidFill>
                  <a:srgbClr val="333333"/>
                </a:solidFill>
                <a:effectLst/>
              </a:rPr>
              <a:t>c</a:t>
            </a:r>
          </a:p>
          <a:p>
            <a:pPr lvl="0">
              <a:spcBef>
                <a:spcPts val="3333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</a:rPr>
              <a:t>…</a:t>
            </a:r>
            <a:endParaRPr lang="en-US" sz="2800" dirty="0">
              <a:solidFill>
                <a:srgbClr val="333333"/>
              </a:solidFill>
              <a:effectLst/>
            </a:endParaRPr>
          </a:p>
          <a:p>
            <a:pPr lvl="0">
              <a:spcBef>
                <a:spcPts val="6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</a:rPr>
              <a:t>load 0x2000</a:t>
            </a:r>
            <a:endParaRPr lang="en-US" sz="2800" dirty="0">
              <a:solidFill>
                <a:srgbClr val="333333"/>
              </a:solidFill>
              <a:effectLst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</a:rPr>
              <a:t>load 0x2004</a:t>
            </a:r>
          </a:p>
        </p:txBody>
      </p:sp>
      <p:sp>
        <p:nvSpPr>
          <p:cNvPr id="1485" name="Shape 1485"/>
          <p:cNvSpPr/>
          <p:nvPr/>
        </p:nvSpPr>
        <p:spPr>
          <a:xfrm>
            <a:off x="10933200" y="3091094"/>
            <a:ext cx="2525922" cy="6008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0x0004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C00000"/>
                </a:solidFill>
                <a:latin typeface="Gill Sans MT" panose="020B0502020104020203" pitchFamily="34" charset="77"/>
              </a:rPr>
              <a:t>load 0x5000</a:t>
            </a:r>
            <a:endParaRPr lang="en-US" sz="2800" dirty="0">
              <a:solidFill>
                <a:srgbClr val="C00000"/>
              </a:solidFill>
              <a:latin typeface="Gill Sans MT" panose="020B0502020104020203" pitchFamily="34" charset="77"/>
            </a:endParaRPr>
          </a:p>
          <a:p>
            <a:pPr algn="l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0x5004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0x5008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0x500C</a:t>
            </a:r>
            <a:b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…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0x0008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C00000"/>
                </a:solidFill>
                <a:latin typeface="Gill Sans MT" panose="020B0502020104020203" pitchFamily="34" charset="77"/>
              </a:rPr>
              <a:t>l</a:t>
            </a:r>
            <a:r>
              <a:rPr sz="2800" dirty="0">
                <a:solidFill>
                  <a:srgbClr val="C00000"/>
                </a:solidFill>
                <a:latin typeface="Gill Sans MT" panose="020B0502020104020203" pitchFamily="34" charset="77"/>
              </a:rPr>
              <a:t>oad 0x4000</a:t>
            </a:r>
            <a:endParaRPr lang="en-US" sz="2800" dirty="0">
              <a:solidFill>
                <a:srgbClr val="C00000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2800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load </a:t>
            </a:r>
            <a:r>
              <a:rPr sz="2800" dirty="0">
                <a:solidFill>
                  <a:srgbClr val="333333"/>
                </a:solidFill>
                <a:latin typeface="Gill Sans MT" panose="020B0502020104020203" pitchFamily="34" charset="77"/>
              </a:rPr>
              <a:t>0x4004</a:t>
            </a:r>
          </a:p>
        </p:txBody>
      </p:sp>
      <p:sp>
        <p:nvSpPr>
          <p:cNvPr id="1486" name="Shape 1486"/>
          <p:cNvSpPr/>
          <p:nvPr/>
        </p:nvSpPr>
        <p:spPr>
          <a:xfrm>
            <a:off x="4449867" y="5107423"/>
            <a:ext cx="220257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0</a:t>
            </a:r>
          </a:p>
        </p:txBody>
      </p:sp>
      <p:sp>
        <p:nvSpPr>
          <p:cNvPr id="1487" name="Shape 1487"/>
          <p:cNvSpPr/>
          <p:nvPr/>
        </p:nvSpPr>
        <p:spPr>
          <a:xfrm>
            <a:off x="5084868" y="5107423"/>
            <a:ext cx="220257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1</a:t>
            </a:r>
          </a:p>
        </p:txBody>
      </p:sp>
      <p:sp>
        <p:nvSpPr>
          <p:cNvPr id="1488" name="Shape 1488"/>
          <p:cNvSpPr/>
          <p:nvPr/>
        </p:nvSpPr>
        <p:spPr>
          <a:xfrm>
            <a:off x="5756424" y="5118799"/>
            <a:ext cx="220257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2</a:t>
            </a:r>
          </a:p>
        </p:txBody>
      </p:sp>
      <p:sp>
        <p:nvSpPr>
          <p:cNvPr id="1489" name="Shape 1489"/>
          <p:cNvSpPr/>
          <p:nvPr/>
        </p:nvSpPr>
        <p:spPr>
          <a:xfrm>
            <a:off x="6341134" y="5118799"/>
            <a:ext cx="220257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3</a:t>
            </a:r>
          </a:p>
        </p:txBody>
      </p:sp>
      <p:sp>
        <p:nvSpPr>
          <p:cNvPr id="1490" name="Shape 1490"/>
          <p:cNvSpPr/>
          <p:nvPr/>
        </p:nvSpPr>
        <p:spPr>
          <a:xfrm>
            <a:off x="4424189" y="5943826"/>
            <a:ext cx="1931614" cy="54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l"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/>
              <a:t>CPU’s TLB</a:t>
            </a:r>
          </a:p>
        </p:txBody>
      </p:sp>
      <p:sp>
        <p:nvSpPr>
          <p:cNvPr id="1491" name="Shape 1491"/>
          <p:cNvSpPr/>
          <p:nvPr/>
        </p:nvSpPr>
        <p:spPr>
          <a:xfrm flipH="1">
            <a:off x="3629447" y="3406185"/>
            <a:ext cx="453074" cy="1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797" tIns="50797" rIns="50797" bIns="50797" anchor="ctr"/>
          <a:lstStyle/>
          <a:p>
            <a:pPr lvl="0">
              <a:defRPr sz="2600"/>
            </a:pPr>
            <a:endParaRPr/>
          </a:p>
        </p:txBody>
      </p:sp>
      <p:sp>
        <p:nvSpPr>
          <p:cNvPr id="1492" name="Shape 1492"/>
          <p:cNvSpPr/>
          <p:nvPr/>
        </p:nvSpPr>
        <p:spPr>
          <a:xfrm>
            <a:off x="4142666" y="3216392"/>
            <a:ext cx="718139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PTBR</a:t>
            </a:r>
          </a:p>
        </p:txBody>
      </p:sp>
      <p:graphicFrame>
        <p:nvGraphicFramePr>
          <p:cNvPr id="1493" name="Table 1493"/>
          <p:cNvGraphicFramePr/>
          <p:nvPr>
            <p:extLst>
              <p:ext uri="{D42A27DB-BD31-4B8C-83A1-F6EECF244321}">
                <p14:modId xmlns:p14="http://schemas.microsoft.com/office/powerpoint/2010/main" val="3052885309"/>
              </p:ext>
            </p:extLst>
          </p:nvPr>
        </p:nvGraphicFramePr>
        <p:xfrm>
          <a:off x="4291093" y="6493029"/>
          <a:ext cx="2679333" cy="2718819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8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4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53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chemeClr val="bg1"/>
                          </a:solidFill>
                        </a:rPr>
                        <a:t>Valid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VPN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PPN</a:t>
                      </a: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240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07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2400" dirty="0">
                        <a:solidFill>
                          <a:schemeClr val="bg1"/>
                        </a:solidFill>
                      </a:endParaRP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466204" y="7424337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424189" y="7364722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36226" y="7783411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04110" y="7351071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204110" y="7785989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45876" y="7351071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845876" y="7812736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06E0C6-9548-494C-BA99-EF5B0C9813F2}"/>
              </a:ext>
            </a:extLst>
          </p:cNvPr>
          <p:cNvCxnSpPr>
            <a:cxnSpLocks/>
          </p:cNvCxnSpPr>
          <p:nvPr/>
        </p:nvCxnSpPr>
        <p:spPr>
          <a:xfrm>
            <a:off x="9661787" y="4354821"/>
            <a:ext cx="120435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5700B6-7667-FB4F-815E-B58FFC5C0F2A}"/>
              </a:ext>
            </a:extLst>
          </p:cNvPr>
          <p:cNvCxnSpPr>
            <a:cxnSpLocks/>
          </p:cNvCxnSpPr>
          <p:nvPr/>
        </p:nvCxnSpPr>
        <p:spPr>
          <a:xfrm>
            <a:off x="9661787" y="5278185"/>
            <a:ext cx="120435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06FF29-EF0F-4E4B-B000-3ADFF3B54D47}"/>
              </a:ext>
            </a:extLst>
          </p:cNvPr>
          <p:cNvCxnSpPr>
            <a:cxnSpLocks/>
          </p:cNvCxnSpPr>
          <p:nvPr/>
        </p:nvCxnSpPr>
        <p:spPr>
          <a:xfrm>
            <a:off x="9661787" y="6076044"/>
            <a:ext cx="120435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046230-5601-994A-80D9-E5682CF2FD15}"/>
              </a:ext>
            </a:extLst>
          </p:cNvPr>
          <p:cNvCxnSpPr>
            <a:cxnSpLocks/>
          </p:cNvCxnSpPr>
          <p:nvPr/>
        </p:nvCxnSpPr>
        <p:spPr>
          <a:xfrm>
            <a:off x="9661787" y="8169518"/>
            <a:ext cx="1204353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" grpId="0" uiExpand="1" build="p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500" dirty="0">
                <a:solidFill>
                  <a:srgbClr val="FFFFFF"/>
                </a:solidFill>
              </a:rPr>
              <a:t>Performance Of TLB?</a:t>
            </a:r>
            <a:endParaRPr sz="6500" dirty="0">
              <a:solidFill>
                <a:srgbClr val="FFFFFF"/>
              </a:solidFill>
            </a:endParaRPr>
          </a:p>
        </p:txBody>
      </p:sp>
      <p:sp>
        <p:nvSpPr>
          <p:cNvPr id="1496" name="Shape 1496"/>
          <p:cNvSpPr>
            <a:spLocks noGrp="1"/>
          </p:cNvSpPr>
          <p:nvPr>
            <p:ph type="body" idx="4294967295"/>
          </p:nvPr>
        </p:nvSpPr>
        <p:spPr>
          <a:xfrm>
            <a:off x="0" y="4124325"/>
            <a:ext cx="5529263" cy="244157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2800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a[i]</a:t>
            </a: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800" dirty="0"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497" name="Shape 1497"/>
          <p:cNvSpPr/>
          <p:nvPr/>
        </p:nvSpPr>
        <p:spPr>
          <a:xfrm>
            <a:off x="5528622" y="2264376"/>
            <a:ext cx="11261671" cy="7489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97" tIns="50797" rIns="50797" bIns="50797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Calculate miss rate of TLB for data: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# TLB misses / # TLB lookups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# TLB lookups?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= number of accesses to a = 2048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# TLB misses?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= number of unique pages accessed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= 2048 / (elements of ‘a’ per 4K page)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= 2K / (4K /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)) = 2K / 1K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= 2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Miss rate?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 2/2048 = 0.1%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Hit rate? (1 – miss rate)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99.9%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Would hit rate get better or worse with smaller pages?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	Worse</a:t>
            </a:r>
            <a:endParaRPr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7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500" dirty="0"/>
              <a:t>TLB </a:t>
            </a:r>
            <a:r>
              <a:rPr lang="en-US" sz="6500" dirty="0">
                <a:solidFill>
                  <a:srgbClr val="FFFFFF"/>
                </a:solidFill>
              </a:rPr>
              <a:t>Performance</a:t>
            </a:r>
            <a:endParaRPr lang="en-US" sz="6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89" y="2600962"/>
            <a:ext cx="12345400" cy="6111805"/>
          </a:xfrm>
        </p:spPr>
        <p:txBody>
          <a:bodyPr/>
          <a:lstStyle/>
          <a:p>
            <a:pPr>
              <a:buNone/>
            </a:pPr>
            <a:r>
              <a:rPr lang="en-US" dirty="0"/>
              <a:t>How can system improve TLB performance (hit rate) given fixed number of TLB entries?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Increase page size </a:t>
            </a:r>
          </a:p>
          <a:p>
            <a:pPr lvl="1">
              <a:buNone/>
            </a:pPr>
            <a:r>
              <a:rPr lang="en-US" dirty="0"/>
              <a:t>Fewer unique page translations needed to access same amount of memory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TLB Reach:</a:t>
            </a:r>
          </a:p>
          <a:p>
            <a:pPr lvl="1">
              <a:buNone/>
            </a:pPr>
            <a:r>
              <a:rPr lang="en-US" dirty="0"/>
              <a:t>Number of TLB entries * Page Size</a:t>
            </a:r>
          </a:p>
        </p:txBody>
      </p:sp>
    </p:spTree>
    <p:extLst>
      <p:ext uri="{BB962C8B-B14F-4D97-AF65-F5344CB8AC3E}">
        <p14:creationId xmlns:p14="http://schemas.microsoft.com/office/powerpoint/2010/main" val="214741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TLB </a:t>
            </a:r>
            <a:r>
              <a:rPr lang="en-US" sz="6500" dirty="0">
                <a:solidFill>
                  <a:srgbClr val="FFFFFF"/>
                </a:solidFill>
              </a:rPr>
              <a:t>Performance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lang="en-US" sz="6500" dirty="0">
                <a:solidFill>
                  <a:srgbClr val="FFFFFF"/>
                </a:solidFill>
              </a:rPr>
              <a:t>with </a:t>
            </a:r>
            <a:r>
              <a:rPr sz="6500" dirty="0">
                <a:solidFill>
                  <a:srgbClr val="FFFFFF"/>
                </a:solidFill>
              </a:rPr>
              <a:t>Workloads</a:t>
            </a:r>
          </a:p>
        </p:txBody>
      </p:sp>
      <p:sp>
        <p:nvSpPr>
          <p:cNvPr id="1538" name="Shape 1538"/>
          <p:cNvSpPr>
            <a:spLocks noGrp="1"/>
          </p:cNvSpPr>
          <p:nvPr>
            <p:ph type="body" idx="4294967295"/>
          </p:nvPr>
        </p:nvSpPr>
        <p:spPr>
          <a:xfrm>
            <a:off x="0" y="2319338"/>
            <a:ext cx="12577763" cy="3665537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Sequential array accesses almost always hit in TLB</a:t>
            </a:r>
            <a:endParaRPr lang="en-US" sz="3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Very fast</a:t>
            </a:r>
            <a:r>
              <a:rPr sz="3500" dirty="0">
                <a:solidFill>
                  <a:srgbClr val="333333"/>
                </a:solidFill>
              </a:rPr>
              <a:t>!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What </a:t>
            </a:r>
            <a:r>
              <a:rPr lang="en-US" sz="3800" dirty="0">
                <a:solidFill>
                  <a:srgbClr val="333333"/>
                </a:solidFill>
              </a:rPr>
              <a:t>access </a:t>
            </a:r>
            <a:r>
              <a:rPr sz="3800" dirty="0">
                <a:solidFill>
                  <a:srgbClr val="333333"/>
                </a:solidFill>
              </a:rPr>
              <a:t>pattern </a:t>
            </a:r>
            <a:r>
              <a:rPr lang="en-US" sz="3800" dirty="0">
                <a:solidFill>
                  <a:srgbClr val="333333"/>
                </a:solidFill>
              </a:rPr>
              <a:t>will</a:t>
            </a:r>
            <a:r>
              <a:rPr sz="3800" dirty="0">
                <a:solidFill>
                  <a:srgbClr val="333333"/>
                </a:solidFill>
              </a:rPr>
              <a:t> be slow?</a:t>
            </a:r>
            <a:endParaRPr lang="en-US" sz="3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H</a:t>
            </a:r>
            <a:r>
              <a:rPr sz="3500" dirty="0">
                <a:solidFill>
                  <a:srgbClr val="333333"/>
                </a:solidFill>
              </a:rPr>
              <a:t>ighly random, with no repeat accesses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chemeClr val="tx1"/>
                </a:solidFill>
                <a:effectLst/>
              </a:rPr>
              <a:t>Workload </a:t>
            </a:r>
            <a:br>
              <a:rPr lang="en-US" sz="6500" dirty="0">
                <a:solidFill>
                  <a:schemeClr val="tx1"/>
                </a:solidFill>
                <a:effectLst/>
              </a:rPr>
            </a:br>
            <a:r>
              <a:rPr lang="en-US" sz="6500" dirty="0">
                <a:solidFill>
                  <a:schemeClr val="tx1"/>
                </a:solidFill>
                <a:effectLst/>
              </a:rPr>
              <a:t>Access Patterns</a:t>
            </a:r>
            <a:endParaRPr sz="6500" dirty="0">
              <a:solidFill>
                <a:schemeClr val="tx1"/>
              </a:solidFill>
              <a:effectLst/>
            </a:endParaRPr>
          </a:p>
        </p:txBody>
      </p:sp>
      <p:sp>
        <p:nvSpPr>
          <p:cNvPr id="1541" name="Shape 1541"/>
          <p:cNvSpPr>
            <a:spLocks noGrp="1"/>
          </p:cNvSpPr>
          <p:nvPr>
            <p:ph type="body" idx="4294967295"/>
          </p:nvPr>
        </p:nvSpPr>
        <p:spPr>
          <a:xfrm>
            <a:off x="0" y="2616200"/>
            <a:ext cx="5410200" cy="24542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int sum = 0</a:t>
            </a:r>
            <a:r>
              <a:rPr lang="en-US"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28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2" name="Shape 1542"/>
          <p:cNvSpPr/>
          <p:nvPr/>
        </p:nvSpPr>
        <p:spPr>
          <a:xfrm>
            <a:off x="7231048" y="2616182"/>
            <a:ext cx="5410499" cy="3774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algn="l" defTabSz="566644">
              <a:spcBef>
                <a:spcPts val="3999"/>
              </a:spcBef>
              <a:defRPr sz="1800">
                <a:solidFill>
                  <a:srgbClr val="000000"/>
                </a:solidFill>
              </a:defRPr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2700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}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2700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3" name="Shape 1543"/>
          <p:cNvSpPr/>
          <p:nvPr/>
        </p:nvSpPr>
        <p:spPr>
          <a:xfrm>
            <a:off x="2092742" y="2126364"/>
            <a:ext cx="1739603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Workload A</a:t>
            </a:r>
          </a:p>
        </p:txBody>
      </p:sp>
      <p:sp>
        <p:nvSpPr>
          <p:cNvPr id="1544" name="Shape 1544"/>
          <p:cNvSpPr/>
          <p:nvPr/>
        </p:nvSpPr>
        <p:spPr>
          <a:xfrm>
            <a:off x="8842977" y="2172531"/>
            <a:ext cx="1701131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Workload B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chemeClr val="tx1"/>
                </a:solidFill>
                <a:effectLst/>
              </a:rPr>
              <a:t>Workload </a:t>
            </a:r>
            <a:br>
              <a:rPr lang="en-US" sz="6500" dirty="0">
                <a:solidFill>
                  <a:schemeClr val="tx1"/>
                </a:solidFill>
                <a:effectLst/>
              </a:rPr>
            </a:br>
            <a:r>
              <a:rPr lang="en-US" sz="6500" dirty="0">
                <a:solidFill>
                  <a:schemeClr val="tx1"/>
                </a:solidFill>
                <a:effectLst/>
              </a:rPr>
              <a:t>Access Patterns</a:t>
            </a:r>
            <a:endParaRPr sz="6500" dirty="0">
              <a:solidFill>
                <a:schemeClr val="tx1"/>
              </a:solidFill>
              <a:effectLst/>
            </a:endParaRPr>
          </a:p>
        </p:txBody>
      </p:sp>
      <p:sp>
        <p:nvSpPr>
          <p:cNvPr id="1541" name="Shape 1541"/>
          <p:cNvSpPr>
            <a:spLocks noGrp="1"/>
          </p:cNvSpPr>
          <p:nvPr>
            <p:ph type="body" idx="4294967295"/>
          </p:nvPr>
        </p:nvSpPr>
        <p:spPr>
          <a:xfrm>
            <a:off x="0" y="2616200"/>
            <a:ext cx="5410200" cy="24542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int sum = 0</a:t>
            </a:r>
            <a:r>
              <a:rPr lang="en-US"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28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3" name="Shape 1543"/>
          <p:cNvSpPr/>
          <p:nvPr/>
        </p:nvSpPr>
        <p:spPr>
          <a:xfrm>
            <a:off x="2092742" y="2126364"/>
            <a:ext cx="1739603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Workload A</a:t>
            </a:r>
          </a:p>
        </p:txBody>
      </p:sp>
      <p:sp>
        <p:nvSpPr>
          <p:cNvPr id="7" name="Shape 1546">
            <a:extLst>
              <a:ext uri="{FF2B5EF4-FFF2-40B4-BE49-F238E27FC236}">
                <a16:creationId xmlns:a16="http://schemas.microsoft.com/office/drawing/2014/main" id="{118D7042-6218-2D4B-A3D2-914C285912C8}"/>
              </a:ext>
            </a:extLst>
          </p:cNvPr>
          <p:cNvSpPr/>
          <p:nvPr/>
        </p:nvSpPr>
        <p:spPr>
          <a:xfrm>
            <a:off x="6560290" y="9003550"/>
            <a:ext cx="4878022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" name="Shape 1547">
            <a:extLst>
              <a:ext uri="{FF2B5EF4-FFF2-40B4-BE49-F238E27FC236}">
                <a16:creationId xmlns:a16="http://schemas.microsoft.com/office/drawing/2014/main" id="{34877C73-86BD-D84A-B34A-23C803429551}"/>
              </a:ext>
            </a:extLst>
          </p:cNvPr>
          <p:cNvSpPr/>
          <p:nvPr/>
        </p:nvSpPr>
        <p:spPr>
          <a:xfrm flipV="1">
            <a:off x="6560290" y="4020819"/>
            <a:ext cx="1" cy="498273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9" name="Shape 1548">
            <a:extLst>
              <a:ext uri="{FF2B5EF4-FFF2-40B4-BE49-F238E27FC236}">
                <a16:creationId xmlns:a16="http://schemas.microsoft.com/office/drawing/2014/main" id="{F74FA07F-598F-8049-819F-2549D21FA8EB}"/>
              </a:ext>
            </a:extLst>
          </p:cNvPr>
          <p:cNvSpPr/>
          <p:nvPr/>
        </p:nvSpPr>
        <p:spPr>
          <a:xfrm>
            <a:off x="8657864" y="9083547"/>
            <a:ext cx="682874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time</a:t>
            </a:r>
          </a:p>
        </p:txBody>
      </p:sp>
      <p:sp>
        <p:nvSpPr>
          <p:cNvPr id="10" name="Shape 1549">
            <a:extLst>
              <a:ext uri="{FF2B5EF4-FFF2-40B4-BE49-F238E27FC236}">
                <a16:creationId xmlns:a16="http://schemas.microsoft.com/office/drawing/2014/main" id="{589DB74B-10ED-8849-A353-6FE6FF56139B}"/>
              </a:ext>
            </a:extLst>
          </p:cNvPr>
          <p:cNvSpPr/>
          <p:nvPr/>
        </p:nvSpPr>
        <p:spPr>
          <a:xfrm rot="16200513">
            <a:off x="5596370" y="6276226"/>
            <a:ext cx="1074007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address</a:t>
            </a:r>
          </a:p>
        </p:txBody>
      </p:sp>
      <p:sp>
        <p:nvSpPr>
          <p:cNvPr id="11" name="Shape 1550">
            <a:extLst>
              <a:ext uri="{FF2B5EF4-FFF2-40B4-BE49-F238E27FC236}">
                <a16:creationId xmlns:a16="http://schemas.microsoft.com/office/drawing/2014/main" id="{AD53FF3D-4D8B-5C44-BACD-F2383A81D005}"/>
              </a:ext>
            </a:extLst>
          </p:cNvPr>
          <p:cNvSpPr/>
          <p:nvPr/>
        </p:nvSpPr>
        <p:spPr>
          <a:xfrm>
            <a:off x="7650382" y="3368547"/>
            <a:ext cx="2697848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Sequential Accesses</a:t>
            </a:r>
            <a:endParaRPr sz="2400" dirty="0"/>
          </a:p>
        </p:txBody>
      </p:sp>
      <p:sp>
        <p:nvSpPr>
          <p:cNvPr id="12" name="Shape 1551">
            <a:extLst>
              <a:ext uri="{FF2B5EF4-FFF2-40B4-BE49-F238E27FC236}">
                <a16:creationId xmlns:a16="http://schemas.microsoft.com/office/drawing/2014/main" id="{2F04ED78-43D0-4C4A-A100-154E6EC37026}"/>
              </a:ext>
            </a:extLst>
          </p:cNvPr>
          <p:cNvSpPr/>
          <p:nvPr/>
        </p:nvSpPr>
        <p:spPr>
          <a:xfrm>
            <a:off x="6840153" y="8238908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3" name="Shape 1552">
            <a:extLst>
              <a:ext uri="{FF2B5EF4-FFF2-40B4-BE49-F238E27FC236}">
                <a16:creationId xmlns:a16="http://schemas.microsoft.com/office/drawing/2014/main" id="{1E917088-CBC6-0145-9C3F-E772CAB3F968}"/>
              </a:ext>
            </a:extLst>
          </p:cNvPr>
          <p:cNvSpPr/>
          <p:nvPr/>
        </p:nvSpPr>
        <p:spPr>
          <a:xfrm>
            <a:off x="7302575" y="7799552"/>
            <a:ext cx="454619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4" name="Shape 1553">
            <a:extLst>
              <a:ext uri="{FF2B5EF4-FFF2-40B4-BE49-F238E27FC236}">
                <a16:creationId xmlns:a16="http://schemas.microsoft.com/office/drawing/2014/main" id="{C46263CD-C619-6348-99D2-349B92AB083D}"/>
              </a:ext>
            </a:extLst>
          </p:cNvPr>
          <p:cNvSpPr/>
          <p:nvPr/>
        </p:nvSpPr>
        <p:spPr>
          <a:xfrm>
            <a:off x="7767253" y="7324507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" name="Shape 1554">
            <a:extLst>
              <a:ext uri="{FF2B5EF4-FFF2-40B4-BE49-F238E27FC236}">
                <a16:creationId xmlns:a16="http://schemas.microsoft.com/office/drawing/2014/main" id="{C4BBCAD6-28A0-E541-A3C1-0B83BCEEE697}"/>
              </a:ext>
            </a:extLst>
          </p:cNvPr>
          <p:cNvSpPr/>
          <p:nvPr/>
        </p:nvSpPr>
        <p:spPr>
          <a:xfrm>
            <a:off x="8229675" y="6885153"/>
            <a:ext cx="454619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6" name="Shape 1555">
            <a:extLst>
              <a:ext uri="{FF2B5EF4-FFF2-40B4-BE49-F238E27FC236}">
                <a16:creationId xmlns:a16="http://schemas.microsoft.com/office/drawing/2014/main" id="{8590F3C1-4A38-5843-9C49-07FE6D6702B8}"/>
              </a:ext>
            </a:extLst>
          </p:cNvPr>
          <p:cNvSpPr/>
          <p:nvPr/>
        </p:nvSpPr>
        <p:spPr>
          <a:xfrm>
            <a:off x="9461100" y="5674456"/>
            <a:ext cx="454619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7" name="Shape 1556">
            <a:extLst>
              <a:ext uri="{FF2B5EF4-FFF2-40B4-BE49-F238E27FC236}">
                <a16:creationId xmlns:a16="http://schemas.microsoft.com/office/drawing/2014/main" id="{D10FF546-0CCD-A142-B1CD-5157E4C63274}"/>
              </a:ext>
            </a:extLst>
          </p:cNvPr>
          <p:cNvSpPr/>
          <p:nvPr/>
        </p:nvSpPr>
        <p:spPr>
          <a:xfrm>
            <a:off x="9923523" y="5235102"/>
            <a:ext cx="454620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8" name="Shape 1557">
            <a:extLst>
              <a:ext uri="{FF2B5EF4-FFF2-40B4-BE49-F238E27FC236}">
                <a16:creationId xmlns:a16="http://schemas.microsoft.com/office/drawing/2014/main" id="{FF6D9507-6B94-A44D-94F8-872A01AB8B47}"/>
              </a:ext>
            </a:extLst>
          </p:cNvPr>
          <p:cNvSpPr/>
          <p:nvPr/>
        </p:nvSpPr>
        <p:spPr>
          <a:xfrm>
            <a:off x="10388200" y="4760057"/>
            <a:ext cx="454619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9" name="Shape 1558">
            <a:extLst>
              <a:ext uri="{FF2B5EF4-FFF2-40B4-BE49-F238E27FC236}">
                <a16:creationId xmlns:a16="http://schemas.microsoft.com/office/drawing/2014/main" id="{7DD13BA3-2B2B-EA49-A4C8-E8CBC6461336}"/>
              </a:ext>
            </a:extLst>
          </p:cNvPr>
          <p:cNvSpPr/>
          <p:nvPr/>
        </p:nvSpPr>
        <p:spPr>
          <a:xfrm>
            <a:off x="10850622" y="4320701"/>
            <a:ext cx="454620" cy="454620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0" name="Shape 1572">
            <a:extLst>
              <a:ext uri="{FF2B5EF4-FFF2-40B4-BE49-F238E27FC236}">
                <a16:creationId xmlns:a16="http://schemas.microsoft.com/office/drawing/2014/main" id="{45706827-DDFE-6A4E-89E5-D57CBC655D83}"/>
              </a:ext>
            </a:extLst>
          </p:cNvPr>
          <p:cNvSpPr/>
          <p:nvPr/>
        </p:nvSpPr>
        <p:spPr>
          <a:xfrm>
            <a:off x="8919413" y="6222820"/>
            <a:ext cx="333419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…</a:t>
            </a:r>
          </a:p>
        </p:txBody>
      </p:sp>
      <p:sp>
        <p:nvSpPr>
          <p:cNvPr id="21" name="Shape 1631">
            <a:extLst>
              <a:ext uri="{FF2B5EF4-FFF2-40B4-BE49-F238E27FC236}">
                <a16:creationId xmlns:a16="http://schemas.microsoft.com/office/drawing/2014/main" id="{1EA373F0-C25C-F14F-BA51-F981B5A60623}"/>
              </a:ext>
            </a:extLst>
          </p:cNvPr>
          <p:cNvSpPr/>
          <p:nvPr/>
        </p:nvSpPr>
        <p:spPr>
          <a:xfrm>
            <a:off x="8008298" y="2722294"/>
            <a:ext cx="2175269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Spatial Locality</a:t>
            </a:r>
          </a:p>
        </p:txBody>
      </p:sp>
    </p:spTree>
    <p:extLst>
      <p:ext uri="{BB962C8B-B14F-4D97-AF65-F5344CB8AC3E}">
        <p14:creationId xmlns:p14="http://schemas.microsoft.com/office/powerpoint/2010/main" val="210735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/>
          <p:nvPr/>
        </p:nvSpPr>
        <p:spPr>
          <a:xfrm>
            <a:off x="7335737" y="8777214"/>
            <a:ext cx="4878022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0" name="Shape 1560"/>
          <p:cNvSpPr/>
          <p:nvPr/>
        </p:nvSpPr>
        <p:spPr>
          <a:xfrm flipV="1">
            <a:off x="7335737" y="3794483"/>
            <a:ext cx="1" cy="498273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1" name="Shape 1561"/>
          <p:cNvSpPr/>
          <p:nvPr/>
        </p:nvSpPr>
        <p:spPr>
          <a:xfrm>
            <a:off x="9433312" y="8857211"/>
            <a:ext cx="682874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time</a:t>
            </a:r>
          </a:p>
        </p:txBody>
      </p:sp>
      <p:sp>
        <p:nvSpPr>
          <p:cNvPr id="1562" name="Shape 1562"/>
          <p:cNvSpPr/>
          <p:nvPr/>
        </p:nvSpPr>
        <p:spPr>
          <a:xfrm rot="16200513">
            <a:off x="6371817" y="6049890"/>
            <a:ext cx="1074007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address</a:t>
            </a:r>
          </a:p>
        </p:txBody>
      </p:sp>
      <p:sp>
        <p:nvSpPr>
          <p:cNvPr id="1563" name="Shape 1563"/>
          <p:cNvSpPr/>
          <p:nvPr/>
        </p:nvSpPr>
        <p:spPr>
          <a:xfrm>
            <a:off x="7892830" y="3142211"/>
            <a:ext cx="3763846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Repeated Random Accesses</a:t>
            </a:r>
            <a:endParaRPr sz="2400" dirty="0"/>
          </a:p>
        </p:txBody>
      </p:sp>
      <p:sp>
        <p:nvSpPr>
          <p:cNvPr id="1564" name="Shape 1564"/>
          <p:cNvSpPr/>
          <p:nvPr/>
        </p:nvSpPr>
        <p:spPr>
          <a:xfrm>
            <a:off x="7615600" y="4964572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5" name="Shape 1565"/>
          <p:cNvSpPr/>
          <p:nvPr/>
        </p:nvSpPr>
        <p:spPr>
          <a:xfrm>
            <a:off x="8078022" y="7827217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6" name="Shape 1566"/>
          <p:cNvSpPr/>
          <p:nvPr/>
        </p:nvSpPr>
        <p:spPr>
          <a:xfrm>
            <a:off x="8542699" y="6336172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7" name="Shape 1567"/>
          <p:cNvSpPr/>
          <p:nvPr/>
        </p:nvSpPr>
        <p:spPr>
          <a:xfrm>
            <a:off x="9005122" y="3991816"/>
            <a:ext cx="454620" cy="454619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8" name="Shape 1568"/>
          <p:cNvSpPr/>
          <p:nvPr/>
        </p:nvSpPr>
        <p:spPr>
          <a:xfrm>
            <a:off x="10536599" y="4964572"/>
            <a:ext cx="454620" cy="454619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69" name="Shape 1569"/>
          <p:cNvSpPr/>
          <p:nvPr/>
        </p:nvSpPr>
        <p:spPr>
          <a:xfrm>
            <a:off x="10999022" y="7827217"/>
            <a:ext cx="454620" cy="454619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0" name="Shape 1570"/>
          <p:cNvSpPr/>
          <p:nvPr/>
        </p:nvSpPr>
        <p:spPr>
          <a:xfrm>
            <a:off x="11463699" y="6336172"/>
            <a:ext cx="454620" cy="454619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1" name="Shape 1571"/>
          <p:cNvSpPr/>
          <p:nvPr/>
        </p:nvSpPr>
        <p:spPr>
          <a:xfrm>
            <a:off x="11926122" y="3991816"/>
            <a:ext cx="454620" cy="454619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1573" name="Shape 1573"/>
          <p:cNvSpPr/>
          <p:nvPr/>
        </p:nvSpPr>
        <p:spPr>
          <a:xfrm>
            <a:off x="9908030" y="5996484"/>
            <a:ext cx="333419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/>
              <a:t>…</a:t>
            </a: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500" dirty="0"/>
              <a:t>Workload </a:t>
            </a:r>
            <a:br>
              <a:rPr lang="en-US" sz="6500" dirty="0"/>
            </a:br>
            <a:r>
              <a:rPr lang="en-US" sz="6500" dirty="0"/>
              <a:t>Access Patterns</a:t>
            </a:r>
          </a:p>
        </p:txBody>
      </p:sp>
      <p:sp>
        <p:nvSpPr>
          <p:cNvPr id="32" name="Shape 1632"/>
          <p:cNvSpPr/>
          <p:nvPr/>
        </p:nvSpPr>
        <p:spPr>
          <a:xfrm>
            <a:off x="8517385" y="2495958"/>
            <a:ext cx="2534342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dirty="0"/>
              <a:t>Temporal Locality</a:t>
            </a:r>
          </a:p>
        </p:txBody>
      </p:sp>
      <p:sp>
        <p:nvSpPr>
          <p:cNvPr id="33" name="Shape 1542">
            <a:extLst>
              <a:ext uri="{FF2B5EF4-FFF2-40B4-BE49-F238E27FC236}">
                <a16:creationId xmlns:a16="http://schemas.microsoft.com/office/drawing/2014/main" id="{FC7DA499-A007-C046-BADF-B92F5B66A189}"/>
              </a:ext>
            </a:extLst>
          </p:cNvPr>
          <p:cNvSpPr/>
          <p:nvPr/>
        </p:nvSpPr>
        <p:spPr>
          <a:xfrm>
            <a:off x="820420" y="2788778"/>
            <a:ext cx="5410499" cy="3774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algn="l" defTabSz="566644">
              <a:spcBef>
                <a:spcPts val="3999"/>
              </a:spcBef>
              <a:defRPr sz="1800">
                <a:solidFill>
                  <a:srgbClr val="000000"/>
                </a:solidFill>
              </a:defRPr>
            </a:pP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2700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}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2700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2700" dirty="0">
                <a:latin typeface="Courier"/>
                <a:ea typeface="Courier"/>
                <a:cs typeface="Courier"/>
                <a:sym typeface="Courier"/>
              </a:rPr>
            </a:br>
            <a:r>
              <a:rPr sz="2700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34" name="Shape 1544">
            <a:extLst>
              <a:ext uri="{FF2B5EF4-FFF2-40B4-BE49-F238E27FC236}">
                <a16:creationId xmlns:a16="http://schemas.microsoft.com/office/drawing/2014/main" id="{89938E30-81F1-8D4C-85A6-BF0B525245FD}"/>
              </a:ext>
            </a:extLst>
          </p:cNvPr>
          <p:cNvSpPr/>
          <p:nvPr/>
        </p:nvSpPr>
        <p:spPr>
          <a:xfrm>
            <a:off x="1514868" y="2097854"/>
            <a:ext cx="1701131" cy="4719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97" tIns="50797" rIns="50797" bIns="5079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/>
              <a:t>Workload 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4" grpId="0" animBg="1"/>
      <p:bldP spid="1565" grpId="0" animBg="1"/>
      <p:bldP spid="1566" grpId="0" animBg="1"/>
      <p:bldP spid="1567" grpId="0" animBg="1"/>
      <p:bldP spid="1568" grpId="0" animBg="1"/>
      <p:bldP spid="1569" grpId="0" animBg="1"/>
      <p:bldP spid="1570" grpId="0" animBg="1"/>
      <p:bldP spid="157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Shape 16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500" dirty="0">
                <a:solidFill>
                  <a:srgbClr val="FFFFFF"/>
                </a:solidFill>
              </a:rPr>
              <a:t>Workload Locality</a:t>
            </a:r>
          </a:p>
        </p:txBody>
      </p:sp>
      <p:sp>
        <p:nvSpPr>
          <p:cNvPr id="1638" name="Shape 1638"/>
          <p:cNvSpPr>
            <a:spLocks noGrp="1"/>
          </p:cNvSpPr>
          <p:nvPr>
            <p:ph type="body" idx="4294967295"/>
          </p:nvPr>
        </p:nvSpPr>
        <p:spPr>
          <a:xfrm>
            <a:off x="817563" y="2711450"/>
            <a:ext cx="12187237" cy="66294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100" b="1" dirty="0">
                <a:latin typeface="Helvetica"/>
                <a:ea typeface="Helvetica"/>
                <a:cs typeface="Helvetica"/>
                <a:sym typeface="Helvetica"/>
              </a:rPr>
              <a:t>Spatial Locality</a:t>
            </a:r>
            <a:r>
              <a:rPr sz="3100" dirty="0"/>
              <a:t>: future access will be to nearby addresses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100" b="1" dirty="0">
                <a:latin typeface="Helvetica"/>
                <a:ea typeface="Helvetica"/>
                <a:cs typeface="Helvetica"/>
                <a:sym typeface="Helvetica"/>
              </a:rPr>
              <a:t>Temporal Locality</a:t>
            </a:r>
            <a:r>
              <a:rPr sz="3100" dirty="0"/>
              <a:t>: future access will be repeats to the same data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100" dirty="0"/>
              <a:t>What TLB characteristics are best for each type?</a:t>
            </a:r>
            <a:endParaRPr lang="en-US" sz="31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100" dirty="0"/>
              <a:t>Spatial: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Access same page repeatedly; need same </a:t>
            </a:r>
            <a:r>
              <a:rPr lang="en-US" sz="2800" dirty="0" err="1"/>
              <a:t>vpn</a:t>
            </a:r>
            <a:r>
              <a:rPr lang="en-US" sz="2800" dirty="0"/>
              <a:t>-&gt;</a:t>
            </a:r>
            <a:r>
              <a:rPr lang="en-US" sz="2800" dirty="0" err="1"/>
              <a:t>ppn</a:t>
            </a:r>
            <a:r>
              <a:rPr lang="en-US" sz="2800" dirty="0"/>
              <a:t> translation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Same TLB entry re-used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3100" dirty="0"/>
              <a:t>Temporal: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Access same address near in future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Same TLB entry re-used in near future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How near in future?  How many TLB entries are there?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Summary</a:t>
            </a:r>
            <a:r>
              <a:rPr lang="en-US" sz="6480" dirty="0">
                <a:solidFill>
                  <a:srgbClr val="FFFFFF"/>
                </a:solidFill>
              </a:rPr>
              <a:t>: 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lang="en-US" sz="6480" dirty="0">
                <a:solidFill>
                  <a:srgbClr val="FFFFFF"/>
                </a:solidFill>
              </a:rPr>
              <a:t>Better PAGE TABLES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706" name="Shape 706"/>
          <p:cNvSpPr>
            <a:spLocks noGrp="1"/>
          </p:cNvSpPr>
          <p:nvPr>
            <p:ph type="body" idx="4294967295"/>
          </p:nvPr>
        </p:nvSpPr>
        <p:spPr>
          <a:xfrm>
            <a:off x="873125" y="2254250"/>
            <a:ext cx="12131675" cy="71786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Problem: </a:t>
            </a:r>
            <a:br>
              <a:rPr lang="en-US" sz="380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Simple linear page tables require too much contiguous memory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Many options for efficiently organizing page tables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If OS traps on TLB miss, OS can use any data structure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</a:rPr>
              <a:t>Inverted page tables (hashing)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If Hardware handles TLB miss, page tables must follow specific format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chemeClr val="tx2">
                    <a:lumMod val="25000"/>
                  </a:schemeClr>
                </a:solidFill>
              </a:rPr>
              <a:t>Multi-level page tables used in x86 architecture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chemeClr val="tx2">
                    <a:lumMod val="25000"/>
                  </a:schemeClr>
                </a:solidFill>
              </a:rPr>
              <a:t>Each page table fits within a page</a:t>
            </a:r>
          </a:p>
          <a:p>
            <a:pPr marL="877140" lvl="1" indent="-457200">
              <a:defRPr sz="1800">
                <a:solidFill>
                  <a:srgbClr val="000000"/>
                </a:solidFill>
              </a:defRPr>
            </a:pPr>
            <a:endParaRPr lang="en-US" sz="3500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Next Topic: </a:t>
            </a:r>
            <a:br>
              <a:rPr lang="en-US" sz="3800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-US" sz="3800" dirty="0">
                <a:solidFill>
                  <a:schemeClr val="tx2">
                    <a:lumMod val="25000"/>
                  </a:schemeClr>
                </a:solidFill>
              </a:rPr>
              <a:t>What if desired address spaces do not fit in physical memory?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Shape 1025">
            <a:extLst>
              <a:ext uri="{FF2B5EF4-FFF2-40B4-BE49-F238E27FC236}">
                <a16:creationId xmlns:a16="http://schemas.microsoft.com/office/drawing/2014/main" id="{C738CA1C-74FF-D042-8431-53EADB26278C}"/>
              </a:ext>
            </a:extLst>
          </p:cNvPr>
          <p:cNvSpPr txBox="1">
            <a:spLocks/>
          </p:cNvSpPr>
          <p:nvPr/>
        </p:nvSpPr>
        <p:spPr>
          <a:xfrm>
            <a:off x="0" y="9282949"/>
            <a:ext cx="12191999" cy="941302"/>
          </a:xfrm>
          <a:prstGeom prst="rect">
            <a:avLst/>
          </a:prstGeom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buNone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Disclaimer: Materials reused, modified from OSTEP book and lectures of Prof. Andrea and </a:t>
            </a:r>
            <a:r>
              <a:rPr lang="en-US" sz="1600" dirty="0" err="1"/>
              <a:t>Remzi</a:t>
            </a:r>
            <a:r>
              <a:rPr lang="en-US" sz="1600" dirty="0"/>
              <a:t> </a:t>
            </a:r>
            <a:r>
              <a:rPr lang="en-US" sz="1600" dirty="0" err="1"/>
              <a:t>Arpaci-Dusseau</a:t>
            </a:r>
            <a:r>
              <a:rPr lang="en-US" sz="1600" dirty="0"/>
              <a:t> and Prof. </a:t>
            </a:r>
            <a:r>
              <a:rPr lang="en-US" sz="1600" dirty="0" err="1"/>
              <a:t>Yojip</a:t>
            </a:r>
            <a:r>
              <a:rPr lang="en-US" sz="1600" dirty="0"/>
              <a:t> Won</a:t>
            </a:r>
          </a:p>
        </p:txBody>
      </p:sp>
    </p:spTree>
    <p:extLst>
      <p:ext uri="{BB962C8B-B14F-4D97-AF65-F5344CB8AC3E}">
        <p14:creationId xmlns:p14="http://schemas.microsoft.com/office/powerpoint/2010/main" val="41466715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Combine Paging and Segmentation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433493" y="2167467"/>
            <a:ext cx="12029440" cy="34679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Divide address space into segments (code, heap, stack)</a:t>
            </a:r>
          </a:p>
          <a:p>
            <a:pPr lvl="1">
              <a:lnSpc>
                <a:spcPct val="90000"/>
              </a:lnSpc>
            </a:pPr>
            <a:r>
              <a:rPr lang="en-US" sz="2900" dirty="0"/>
              <a:t>Segments can be variable length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Divide each segment into fixed-sized pages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Logical address divided into three portions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5960533" y="5852160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2817707" y="5852160"/>
            <a:ext cx="31428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page number (8 bits)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1300480" y="5852160"/>
            <a:ext cx="15172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seg</a:t>
            </a:r>
            <a:r>
              <a:rPr lang="en-US" sz="2600" dirty="0">
                <a:solidFill>
                  <a:schemeClr val="bg1"/>
                </a:solidFill>
              </a:rPr>
              <a:t> #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(4 bits)</a:t>
            </a: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433493" y="6935893"/>
            <a:ext cx="12029440" cy="2492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algn="l">
              <a:lnSpc>
                <a:spcPct val="90000"/>
              </a:lnSpc>
              <a:spcBef>
                <a:spcPct val="20000"/>
              </a:spcBef>
            </a:pPr>
            <a:r>
              <a:rPr lang="en-US" sz="3400" dirty="0">
                <a:solidFill>
                  <a:srgbClr val="333333"/>
                </a:solidFill>
              </a:rPr>
              <a:t>Implementation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Each segment has a page table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Each segment track base (physical address) and bounds of </a:t>
            </a:r>
            <a:r>
              <a:rPr lang="en-US" sz="2800" b="1" dirty="0">
                <a:solidFill>
                  <a:srgbClr val="333333"/>
                </a:solidFill>
                <a:ea typeface="ＭＳ Ｐゴシック" charset="-128"/>
              </a:rPr>
              <a:t>page table </a:t>
            </a:r>
            <a:r>
              <a:rPr lang="en-US" sz="2800" dirty="0">
                <a:solidFill>
                  <a:srgbClr val="333333"/>
                </a:solidFill>
                <a:ea typeface="ＭＳ Ｐゴシック" charset="-128"/>
              </a:rPr>
              <a:t>for that segment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Quiz: Paging and Segmentation</a:t>
            </a:r>
          </a:p>
        </p:txBody>
      </p:sp>
      <p:graphicFrame>
        <p:nvGraphicFramePr>
          <p:cNvPr id="183376" name="Group 80"/>
          <p:cNvGraphicFramePr>
            <a:graphicFrameLocks noGrp="1"/>
          </p:cNvGraphicFramePr>
          <p:nvPr/>
        </p:nvGraphicFramePr>
        <p:xfrm>
          <a:off x="866986" y="3142827"/>
          <a:ext cx="6610774" cy="2456464"/>
        </p:xfrm>
        <a:graphic>
          <a:graphicData uri="http://schemas.openxmlformats.org/drawingml/2006/table">
            <a:tbl>
              <a:tblPr/>
              <a:tblGrid>
                <a:gridCol w="997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4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4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seg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 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base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bounds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R W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0x002000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0xff (255)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1 0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0x000000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0 0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2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0x001000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0x0f (15)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1 1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3372" name="Group 76"/>
          <p:cNvGraphicFramePr>
            <a:graphicFrameLocks noGrp="1"/>
          </p:cNvGraphicFramePr>
          <p:nvPr/>
        </p:nvGraphicFramePr>
        <p:xfrm>
          <a:off x="7586133" y="3002844"/>
          <a:ext cx="2817707" cy="6841744"/>
        </p:xfrm>
        <a:graphic>
          <a:graphicData uri="http://schemas.openxmlformats.org/drawingml/2006/table">
            <a:tbl>
              <a:tblPr/>
              <a:tblGrid>
                <a:gridCol w="2817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0x01f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0x011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0x003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0x02a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0x013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0x00c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0x007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0x004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0x00b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0x006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3373" name="Text Box 77"/>
          <p:cNvSpPr txBox="1">
            <a:spLocks noChangeArrowheads="1"/>
          </p:cNvSpPr>
          <p:nvPr/>
        </p:nvSpPr>
        <p:spPr bwMode="auto">
          <a:xfrm>
            <a:off x="10512213" y="3524393"/>
            <a:ext cx="1995876" cy="56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0x001000</a:t>
            </a:r>
          </a:p>
        </p:txBody>
      </p:sp>
      <p:sp>
        <p:nvSpPr>
          <p:cNvPr id="183374" name="Text Box 78"/>
          <p:cNvSpPr txBox="1">
            <a:spLocks noChangeArrowheads="1"/>
          </p:cNvSpPr>
          <p:nvPr/>
        </p:nvSpPr>
        <p:spPr bwMode="auto">
          <a:xfrm>
            <a:off x="10512213" y="6699523"/>
            <a:ext cx="1995876" cy="56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0x002000</a:t>
            </a:r>
          </a:p>
        </p:txBody>
      </p:sp>
      <p:sp>
        <p:nvSpPr>
          <p:cNvPr id="183375" name="Rectangle 79"/>
          <p:cNvSpPr>
            <a:spLocks noChangeArrowheads="1"/>
          </p:cNvSpPr>
          <p:nvPr/>
        </p:nvSpPr>
        <p:spPr bwMode="auto">
          <a:xfrm>
            <a:off x="325120" y="6005299"/>
            <a:ext cx="8128000" cy="335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046" tIns="65023" rIns="130046" bIns="65023">
            <a:prstTxWarp prst="textNoShape">
              <a:avLst/>
            </a:prstTxWarp>
          </a:bodyPr>
          <a:lstStyle/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0x002070 read:</a:t>
            </a:r>
          </a:p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0x202016 read:</a:t>
            </a:r>
          </a:p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0x104c84 read:</a:t>
            </a:r>
          </a:p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0x010424 write:</a:t>
            </a:r>
          </a:p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0x210014 write:</a:t>
            </a:r>
          </a:p>
          <a:p>
            <a:pPr marL="487672" indent="-487672" algn="l">
              <a:spcBef>
                <a:spcPct val="20000"/>
              </a:spcBef>
            </a:pPr>
            <a:r>
              <a:rPr lang="en-US" sz="2800" dirty="0">
                <a:solidFill>
                  <a:srgbClr val="333333"/>
                </a:solidFill>
                <a:latin typeface="Courier" charset="0"/>
              </a:rPr>
              <a:t>0x203568 read:</a:t>
            </a:r>
            <a:endParaRPr lang="en-US" dirty="0">
              <a:solidFill>
                <a:srgbClr val="333333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00965" y="2109495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158139" y="2109495"/>
            <a:ext cx="31428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page number (8 bits)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40912" y="2109495"/>
            <a:ext cx="15172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seg</a:t>
            </a:r>
            <a:r>
              <a:rPr lang="en-US" sz="2600" dirty="0">
                <a:solidFill>
                  <a:schemeClr val="bg1"/>
                </a:solidFill>
              </a:rPr>
              <a:t> #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(4 bits)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56339" y="6005299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0x004070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8839" y="6502469"/>
            <a:ext cx="1444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0x003016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68926" y="7033134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error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65582" y="7539688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error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65581" y="8070353"/>
            <a:ext cx="8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error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6200" y="8661454"/>
            <a:ext cx="1438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0x02a568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62" y="89249"/>
            <a:ext cx="12524611" cy="1824949"/>
          </a:xfrm>
        </p:spPr>
        <p:txBody>
          <a:bodyPr/>
          <a:lstStyle/>
          <a:p>
            <a:r>
              <a:rPr lang="en-US" dirty="0"/>
              <a:t>Advantages of Paging and Segmentation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603214" y="2600961"/>
            <a:ext cx="11290762" cy="61118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Advantages of Segments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Supports sparse address spaces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Decreases size of page tables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If segment not used, not needed for page table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Advantages of Pages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No external fragmentation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Segments can grow without any reshuffling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Can run process when some pages are swapped to disk (next lecture)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Advantages of Both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Increases flexibility of sharing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Share either single page or entire segment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How?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55" y="89249"/>
            <a:ext cx="12286499" cy="1824949"/>
          </a:xfrm>
        </p:spPr>
        <p:txBody>
          <a:bodyPr/>
          <a:lstStyle/>
          <a:p>
            <a:r>
              <a:rPr lang="en-US" dirty="0"/>
              <a:t>Disadvantages of Paging and Segmentation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333356" y="2600962"/>
            <a:ext cx="12286498" cy="3384158"/>
          </a:xfrm>
        </p:spPr>
        <p:txBody>
          <a:bodyPr/>
          <a:lstStyle/>
          <a:p>
            <a:pPr>
              <a:buNone/>
            </a:pPr>
            <a:r>
              <a:rPr lang="en-US" dirty="0"/>
              <a:t>Potentially large page tables (for each segment)</a:t>
            </a:r>
          </a:p>
          <a:p>
            <a:pPr lvl="1"/>
            <a:r>
              <a:rPr lang="en-US" dirty="0"/>
              <a:t>Must allocate each page table contiguously</a:t>
            </a:r>
          </a:p>
          <a:p>
            <a:pPr lvl="1"/>
            <a:r>
              <a:rPr lang="en-US" dirty="0"/>
              <a:t>More problematic with more address bits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Page table size?</a:t>
            </a:r>
          </a:p>
          <a:p>
            <a:pPr lvl="2"/>
            <a:r>
              <a:rPr lang="en-US" dirty="0"/>
              <a:t>Assume 2 bits for segment, 18 bits for page number, 12 bits for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8063" y="5794611"/>
            <a:ext cx="1025760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l"/>
            <a:r>
              <a:rPr lang="en-US" sz="2800" dirty="0">
                <a:solidFill>
                  <a:srgbClr val="333333"/>
                </a:solidFill>
              </a:rPr>
              <a:t>Each page table is: </a:t>
            </a:r>
          </a:p>
          <a:p>
            <a:pPr lvl="3" algn="l"/>
            <a:r>
              <a:rPr lang="en-US" sz="2800" dirty="0">
                <a:solidFill>
                  <a:srgbClr val="333333"/>
                </a:solidFill>
              </a:rPr>
              <a:t>= Number of entries * size of each entry</a:t>
            </a:r>
          </a:p>
          <a:p>
            <a:pPr lvl="3" algn="l"/>
            <a:r>
              <a:rPr lang="en-US" sz="2800" dirty="0">
                <a:solidFill>
                  <a:srgbClr val="333333"/>
                </a:solidFill>
              </a:rPr>
              <a:t>= Number of pages * 4 bytes </a:t>
            </a:r>
          </a:p>
          <a:p>
            <a:pPr lvl="3" algn="l"/>
            <a:r>
              <a:rPr lang="en-US" sz="2800" dirty="0">
                <a:solidFill>
                  <a:srgbClr val="333333"/>
                </a:solidFill>
              </a:rPr>
              <a:t>= 2^18 * 4 bytes = 2^20 bytes = 1 MB!!!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rgbClr val="FFFFFF"/>
                </a:solidFill>
              </a:rPr>
              <a:t>Approach 2: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Inverted Page Table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255" name="Shape 255"/>
          <p:cNvSpPr>
            <a:spLocks noGrp="1"/>
          </p:cNvSpPr>
          <p:nvPr>
            <p:ph type="body" idx="4294967295"/>
          </p:nvPr>
        </p:nvSpPr>
        <p:spPr>
          <a:xfrm>
            <a:off x="577850" y="2317750"/>
            <a:ext cx="12426950" cy="711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600" dirty="0"/>
              <a:t>Inverted Page Tables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ea typeface="ＭＳ Ｐゴシック" charset="-128"/>
              </a:rPr>
              <a:t>Only need entries for virtual pages </a:t>
            </a:r>
            <a:r>
              <a:rPr lang="en-US" sz="3200" dirty="0" err="1">
                <a:ea typeface="ＭＳ Ｐゴシック" charset="-128"/>
              </a:rPr>
              <a:t>w</a:t>
            </a:r>
            <a:r>
              <a:rPr lang="en-US" sz="3200" dirty="0">
                <a:ea typeface="ＭＳ Ｐゴシック" charset="-128"/>
              </a:rPr>
              <a:t>/ valid physical mappings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None/>
            </a:pPr>
            <a:endParaRPr lang="en-US" sz="3200" dirty="0">
              <a:solidFill>
                <a:schemeClr val="tx1"/>
              </a:solidFill>
              <a:ea typeface="ＭＳ Ｐゴシック" charset="-128"/>
            </a:endParaRPr>
          </a:p>
          <a:p>
            <a:pPr marL="323010" indent="-28575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Naïve approach: </a:t>
            </a:r>
            <a:br>
              <a:rPr lang="en-US" sz="3200" dirty="0">
                <a:solidFill>
                  <a:srgbClr val="333333"/>
                </a:solidFill>
                <a:ea typeface="ＭＳ Ｐゴシック" charset="-128"/>
              </a:rPr>
            </a:br>
            <a:r>
              <a:rPr lang="en-US" sz="3200" dirty="0">
                <a:solidFill>
                  <a:schemeClr val="bg1"/>
                </a:solidFill>
                <a:ea typeface="ＭＳ Ｐゴシック" charset="-128"/>
              </a:rPr>
              <a:t>Search</a:t>
            </a:r>
            <a:r>
              <a:rPr lang="en-US" sz="3200" dirty="0">
                <a:solidFill>
                  <a:schemeClr val="tx1"/>
                </a:solidFill>
                <a:ea typeface="ＭＳ Ｐゴシック" charset="-128"/>
              </a:rPr>
              <a:t> </a:t>
            </a: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through data structure &lt;</a:t>
            </a:r>
            <a:r>
              <a:rPr lang="en-US" sz="3200" dirty="0" err="1">
                <a:solidFill>
                  <a:srgbClr val="333333"/>
                </a:solidFill>
                <a:ea typeface="ＭＳ Ｐゴシック" charset="-128"/>
              </a:rPr>
              <a:t>ppn</a:t>
            </a: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, </a:t>
            </a:r>
            <a:r>
              <a:rPr lang="en-US" sz="3200" dirty="0" err="1">
                <a:solidFill>
                  <a:srgbClr val="333333"/>
                </a:solidFill>
                <a:ea typeface="ＭＳ Ｐゴシック" charset="-128"/>
              </a:rPr>
              <a:t>vpn+asid</a:t>
            </a: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&gt; to find match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Too much time to search entire table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None/>
            </a:pPr>
            <a:endParaRPr lang="en-US" sz="3200" dirty="0">
              <a:solidFill>
                <a:srgbClr val="333333"/>
              </a:solidFill>
              <a:ea typeface="ＭＳ Ｐゴシック" charset="-128"/>
            </a:endParaRPr>
          </a:p>
          <a:p>
            <a:pPr marL="323010" indent="-28575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200" dirty="0">
                <a:solidFill>
                  <a:srgbClr val="333333"/>
                </a:solidFill>
              </a:rPr>
              <a:t>Better: Find possible matches entries by </a:t>
            </a:r>
            <a:r>
              <a:rPr lang="en-US" sz="3200" dirty="0">
                <a:solidFill>
                  <a:schemeClr val="bg1"/>
                </a:solidFill>
              </a:rPr>
              <a:t>hashing</a:t>
            </a:r>
            <a:r>
              <a:rPr lang="en-US" sz="3200" dirty="0">
                <a:solidFill>
                  <a:srgbClr val="333333"/>
                </a:solidFill>
              </a:rPr>
              <a:t> </a:t>
            </a:r>
            <a:r>
              <a:rPr lang="en-US" sz="3200" dirty="0" err="1">
                <a:solidFill>
                  <a:srgbClr val="333333"/>
                </a:solidFill>
              </a:rPr>
              <a:t>vpn+asid</a:t>
            </a:r>
            <a:endParaRPr lang="en-US" sz="3200" dirty="0">
              <a:solidFill>
                <a:srgbClr val="333333"/>
              </a:solidFill>
            </a:endParaRP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r>
              <a:rPr lang="en-US" sz="3200" dirty="0">
                <a:solidFill>
                  <a:srgbClr val="333333"/>
                </a:solidFill>
                <a:ea typeface="ＭＳ Ｐゴシック" charset="-128"/>
              </a:rPr>
              <a:t>Smaller number of entries to search for exact match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</a:pPr>
            <a:endParaRPr lang="en-US" sz="3200" dirty="0">
              <a:solidFill>
                <a:srgbClr val="333333"/>
              </a:solidFill>
              <a:ea typeface="ＭＳ Ｐゴシック" charset="-128"/>
            </a:endParaRPr>
          </a:p>
          <a:p>
            <a:pPr marL="323010" indent="-28575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500" strike="sngStrike" dirty="0">
                <a:solidFill>
                  <a:srgbClr val="333333"/>
                </a:solidFill>
                <a:ea typeface="ＭＳ Ｐゴシック" charset="-128"/>
              </a:rPr>
              <a:t>Managing inverted page table requires software-controlled TLB</a:t>
            </a:r>
          </a:p>
          <a:p>
            <a:pPr marL="323010" indent="-285750">
              <a:lnSpc>
                <a:spcPct val="80000"/>
              </a:lnSpc>
              <a:spcBef>
                <a:spcPct val="20000"/>
              </a:spcBef>
              <a:buNone/>
            </a:pPr>
            <a:endParaRPr lang="en-US" sz="3500" strike="sngStrike" dirty="0">
              <a:solidFill>
                <a:srgbClr val="333333"/>
              </a:solidFill>
              <a:ea typeface="ＭＳ Ｐゴシック" charset="-128"/>
            </a:endParaRPr>
          </a:p>
          <a:p>
            <a:pPr marL="323010" indent="-28575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3500" strike="sngStrike" dirty="0">
                <a:solidFill>
                  <a:srgbClr val="333333"/>
                </a:solidFill>
                <a:ea typeface="ＭＳ Ｐゴシック" charset="-128"/>
              </a:rPr>
              <a:t>For hardware-controlled TLB, need well-defined, simple approach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Other </a:t>
            </a:r>
            <a:r>
              <a:rPr sz="6480" dirty="0">
                <a:solidFill>
                  <a:srgbClr val="FFFFFF"/>
                </a:solidFill>
              </a:rPr>
              <a:t>Approach</a:t>
            </a:r>
            <a:r>
              <a:rPr lang="en-US" sz="6480" dirty="0">
                <a:solidFill>
                  <a:srgbClr val="FFFFFF"/>
                </a:solidFill>
              </a:rPr>
              <a:t>es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352" name="Shape 352"/>
          <p:cNvSpPr>
            <a:spLocks noGrp="1"/>
          </p:cNvSpPr>
          <p:nvPr>
            <p:ph type="body" idx="4294967295"/>
          </p:nvPr>
        </p:nvSpPr>
        <p:spPr>
          <a:xfrm>
            <a:off x="0" y="2349500"/>
            <a:ext cx="11099800" cy="4892675"/>
          </a:xfrm>
          <a:prstGeom prst="rect">
            <a:avLst/>
          </a:prstGeom>
        </p:spPr>
        <p:txBody>
          <a:bodyPr/>
          <a:lstStyle/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Inverted </a:t>
            </a:r>
            <a:r>
              <a:rPr lang="en-US" sz="3800" dirty="0" err="1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Pagetables</a:t>
            </a:r>
            <a:endParaRPr sz="3800" dirty="0">
              <a:solidFill>
                <a:srgbClr val="333333"/>
              </a:solidFill>
              <a:effectLst/>
            </a:endParaRP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Segmented </a:t>
            </a:r>
            <a:r>
              <a:rPr sz="3800" dirty="0" err="1">
                <a:solidFill>
                  <a:srgbClr val="333333"/>
                </a:solidFill>
                <a:effectLst/>
              </a:rPr>
              <a:t>P</a:t>
            </a:r>
            <a:r>
              <a:rPr lang="en-US" sz="3800" dirty="0" err="1">
                <a:solidFill>
                  <a:srgbClr val="333333"/>
                </a:solidFill>
                <a:effectLst/>
              </a:rPr>
              <a:t>agetables</a:t>
            </a:r>
            <a:endParaRPr sz="3800" dirty="0">
              <a:solidFill>
                <a:srgbClr val="333333"/>
              </a:solidFill>
              <a:effectLst/>
            </a:endParaRPr>
          </a:p>
          <a:p>
            <a:pPr marL="742950" lvl="0" indent="-742950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Multi-level </a:t>
            </a:r>
            <a:r>
              <a:rPr lang="en-US" sz="3800" dirty="0" err="1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Pagetables</a:t>
            </a:r>
            <a:endParaRPr lang="en-US" sz="3800" dirty="0">
              <a:solidFill>
                <a:srgbClr val="333333"/>
              </a:solidFill>
              <a:effectLst/>
              <a:ea typeface="Helvetica"/>
              <a:cs typeface="Helvetica"/>
              <a:sym typeface="Helvetica"/>
            </a:endParaRPr>
          </a:p>
          <a:p>
            <a:pPr marL="1162890" lvl="1" indent="-742950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Page </a:t>
            </a:r>
            <a:r>
              <a:rPr lang="en-US" sz="3500" dirty="0">
                <a:solidFill>
                  <a:srgbClr val="333333"/>
                </a:solidFill>
                <a:effectLst/>
              </a:rPr>
              <a:t>the page tables</a:t>
            </a:r>
          </a:p>
          <a:p>
            <a:pPr marL="1162890" lvl="1" indent="-742950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Page the pages of page tables</a:t>
            </a:r>
            <a:r>
              <a:rPr lang="en-US" sz="3800" dirty="0">
                <a:solidFill>
                  <a:srgbClr val="333333"/>
                </a:solidFill>
                <a:effectLst/>
              </a:rPr>
              <a:t>…</a:t>
            </a:r>
            <a:endParaRPr sz="380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294517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Multilevel </a:t>
            </a:r>
            <a:br>
              <a:rPr lang="en-US" dirty="0"/>
            </a:br>
            <a:r>
              <a:rPr lang="en-US" dirty="0"/>
              <a:t>Page Tables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433493" y="2167467"/>
            <a:ext cx="12029440" cy="22758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Goal: Allow each page tables to be allocated non-contiguously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Idea: Page the page tables 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Creates multiple levels of page tables; outer level “page directory”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Only allocate page tables for pages in use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Used in x86 architectures (hardware can walk known structure)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300480" y="5201920"/>
            <a:ext cx="2709333" cy="6502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outer page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(8 bits)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009813" y="5201920"/>
            <a:ext cx="3142827" cy="6502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tx1"/>
                </a:solidFill>
              </a:rPr>
              <a:t>inner page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>
                <a:solidFill>
                  <a:schemeClr val="tx1"/>
                </a:solidFill>
              </a:rPr>
              <a:t>(10 bits)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7152640" y="5201920"/>
            <a:ext cx="4768427" cy="650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1504296" y="4709724"/>
            <a:ext cx="2294927" cy="531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046" tIns="65023" rIns="130046" bIns="65023">
            <a:prstTxWarp prst="textNoShape">
              <a:avLst/>
            </a:prstTxWarp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30-bit address:</a:t>
            </a:r>
          </a:p>
        </p:txBody>
      </p:sp>
      <p:sp>
        <p:nvSpPr>
          <p:cNvPr id="186380" name="Rectangle 12"/>
          <p:cNvSpPr>
            <a:spLocks noChangeArrowheads="1"/>
          </p:cNvSpPr>
          <p:nvPr/>
        </p:nvSpPr>
        <p:spPr bwMode="auto">
          <a:xfrm>
            <a:off x="5201920" y="6935893"/>
            <a:ext cx="2600960" cy="227584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2" name="Rectangle 14"/>
          <p:cNvSpPr>
            <a:spLocks noChangeArrowheads="1"/>
          </p:cNvSpPr>
          <p:nvPr/>
        </p:nvSpPr>
        <p:spPr bwMode="auto">
          <a:xfrm>
            <a:off x="9861974" y="6177280"/>
            <a:ext cx="1083733" cy="325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3" name="Line 15"/>
          <p:cNvSpPr>
            <a:spLocks noChangeShapeType="1"/>
          </p:cNvSpPr>
          <p:nvPr/>
        </p:nvSpPr>
        <p:spPr bwMode="auto">
          <a:xfrm>
            <a:off x="5201920" y="726101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4" name="Line 16"/>
          <p:cNvSpPr>
            <a:spLocks noChangeShapeType="1"/>
          </p:cNvSpPr>
          <p:nvPr/>
        </p:nvSpPr>
        <p:spPr bwMode="auto">
          <a:xfrm>
            <a:off x="5201920" y="758613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5" name="Line 17"/>
          <p:cNvSpPr>
            <a:spLocks noChangeShapeType="1"/>
          </p:cNvSpPr>
          <p:nvPr/>
        </p:nvSpPr>
        <p:spPr bwMode="auto">
          <a:xfrm>
            <a:off x="5201920" y="791125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6" name="Line 18"/>
          <p:cNvSpPr>
            <a:spLocks noChangeShapeType="1"/>
          </p:cNvSpPr>
          <p:nvPr/>
        </p:nvSpPr>
        <p:spPr bwMode="auto">
          <a:xfrm>
            <a:off x="5201920" y="823637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7" name="Line 19"/>
          <p:cNvSpPr>
            <a:spLocks noChangeShapeType="1"/>
          </p:cNvSpPr>
          <p:nvPr/>
        </p:nvSpPr>
        <p:spPr bwMode="auto">
          <a:xfrm>
            <a:off x="5201920" y="856149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8" name="Line 20"/>
          <p:cNvSpPr>
            <a:spLocks noChangeShapeType="1"/>
          </p:cNvSpPr>
          <p:nvPr/>
        </p:nvSpPr>
        <p:spPr bwMode="auto">
          <a:xfrm>
            <a:off x="5201920" y="8886613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89" name="Freeform 21"/>
          <p:cNvSpPr>
            <a:spLocks/>
          </p:cNvSpPr>
          <p:nvPr/>
        </p:nvSpPr>
        <p:spPr bwMode="auto">
          <a:xfrm>
            <a:off x="758613" y="5743787"/>
            <a:ext cx="650240" cy="2167467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0" y="0"/>
              </a:cxn>
              <a:cxn ang="0">
                <a:pos x="0" y="960"/>
              </a:cxn>
              <a:cxn ang="0">
                <a:pos x="288" y="960"/>
              </a:cxn>
            </a:cxnLst>
            <a:rect l="0" t="0" r="r" b="b"/>
            <a:pathLst>
              <a:path w="288" h="960">
                <a:moveTo>
                  <a:pt x="240" y="0"/>
                </a:moveTo>
                <a:lnTo>
                  <a:pt x="0" y="0"/>
                </a:lnTo>
                <a:lnTo>
                  <a:pt x="0" y="960"/>
                </a:lnTo>
                <a:lnTo>
                  <a:pt x="288" y="960"/>
                </a:ln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90" name="Rectangle 22"/>
          <p:cNvSpPr>
            <a:spLocks noChangeArrowheads="1"/>
          </p:cNvSpPr>
          <p:nvPr/>
        </p:nvSpPr>
        <p:spPr bwMode="auto">
          <a:xfrm>
            <a:off x="325120" y="8994987"/>
            <a:ext cx="2709333" cy="433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base of page directory</a:t>
            </a:r>
          </a:p>
        </p:txBody>
      </p:sp>
      <p:sp>
        <p:nvSpPr>
          <p:cNvPr id="186395" name="Freeform 27"/>
          <p:cNvSpPr>
            <a:spLocks/>
          </p:cNvSpPr>
          <p:nvPr/>
        </p:nvSpPr>
        <p:spPr bwMode="auto">
          <a:xfrm flipV="1">
            <a:off x="4000782" y="6935893"/>
            <a:ext cx="1201138" cy="866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0"/>
              </a:cxn>
              <a:cxn ang="0">
                <a:pos x="240" y="624"/>
              </a:cxn>
              <a:cxn ang="0">
                <a:pos x="532" y="636"/>
              </a:cxn>
            </a:cxnLst>
            <a:rect l="0" t="0" r="r" b="b"/>
            <a:pathLst>
              <a:path w="532" h="636">
                <a:moveTo>
                  <a:pt x="0" y="0"/>
                </a:moveTo>
                <a:lnTo>
                  <a:pt x="240" y="0"/>
                </a:lnTo>
                <a:lnTo>
                  <a:pt x="240" y="624"/>
                </a:lnTo>
                <a:cubicBezTo>
                  <a:pt x="337" y="628"/>
                  <a:pt x="434" y="632"/>
                  <a:pt x="532" y="636"/>
                </a:cubicBezTo>
              </a:path>
            </a:pathLst>
          </a:cu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396" name="Freeform 28"/>
          <p:cNvSpPr>
            <a:spLocks/>
          </p:cNvSpPr>
          <p:nvPr/>
        </p:nvSpPr>
        <p:spPr bwMode="auto">
          <a:xfrm>
            <a:off x="325120" y="6502400"/>
            <a:ext cx="1083733" cy="2492587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0" y="0"/>
              </a:cxn>
              <a:cxn ang="0">
                <a:pos x="288" y="0"/>
              </a:cxn>
            </a:cxnLst>
            <a:rect l="0" t="0" r="r" b="b"/>
            <a:pathLst>
              <a:path w="288" h="144">
                <a:moveTo>
                  <a:pt x="0" y="144"/>
                </a:move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4" name="Rectangle 36"/>
          <p:cNvSpPr>
            <a:spLocks noChangeArrowheads="1"/>
          </p:cNvSpPr>
          <p:nvPr/>
        </p:nvSpPr>
        <p:spPr bwMode="auto">
          <a:xfrm>
            <a:off x="1408853" y="6394027"/>
            <a:ext cx="2600960" cy="227584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5" name="Line 37"/>
          <p:cNvSpPr>
            <a:spLocks noChangeShapeType="1"/>
          </p:cNvSpPr>
          <p:nvPr/>
        </p:nvSpPr>
        <p:spPr bwMode="auto">
          <a:xfrm>
            <a:off x="1408853" y="671914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6" name="Line 38"/>
          <p:cNvSpPr>
            <a:spLocks noChangeShapeType="1"/>
          </p:cNvSpPr>
          <p:nvPr/>
        </p:nvSpPr>
        <p:spPr bwMode="auto">
          <a:xfrm>
            <a:off x="1408853" y="704426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7" name="Line 39"/>
          <p:cNvSpPr>
            <a:spLocks noChangeShapeType="1"/>
          </p:cNvSpPr>
          <p:nvPr/>
        </p:nvSpPr>
        <p:spPr bwMode="auto">
          <a:xfrm>
            <a:off x="1408853" y="736938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8" name="Line 40"/>
          <p:cNvSpPr>
            <a:spLocks noChangeShapeType="1"/>
          </p:cNvSpPr>
          <p:nvPr/>
        </p:nvSpPr>
        <p:spPr bwMode="auto">
          <a:xfrm>
            <a:off x="1408853" y="769450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09" name="Line 41"/>
          <p:cNvSpPr>
            <a:spLocks noChangeShapeType="1"/>
          </p:cNvSpPr>
          <p:nvPr/>
        </p:nvSpPr>
        <p:spPr bwMode="auto">
          <a:xfrm>
            <a:off x="1408853" y="801962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0" name="Line 42"/>
          <p:cNvSpPr>
            <a:spLocks noChangeShapeType="1"/>
          </p:cNvSpPr>
          <p:nvPr/>
        </p:nvSpPr>
        <p:spPr bwMode="auto">
          <a:xfrm>
            <a:off x="1408853" y="8344747"/>
            <a:ext cx="26009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2" name="Freeform 44"/>
          <p:cNvSpPr>
            <a:spLocks/>
          </p:cNvSpPr>
          <p:nvPr/>
        </p:nvSpPr>
        <p:spPr bwMode="auto">
          <a:xfrm>
            <a:off x="4768427" y="5852160"/>
            <a:ext cx="433493" cy="1625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0"/>
              </a:cxn>
              <a:cxn ang="0">
                <a:pos x="192" y="720"/>
              </a:cxn>
            </a:cxnLst>
            <a:rect l="0" t="0" r="r" b="b"/>
            <a:pathLst>
              <a:path w="192" h="720">
                <a:moveTo>
                  <a:pt x="0" y="0"/>
                </a:moveTo>
                <a:lnTo>
                  <a:pt x="0" y="720"/>
                </a:lnTo>
                <a:lnTo>
                  <a:pt x="192" y="720"/>
                </a:ln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3" name="Line 45"/>
          <p:cNvSpPr>
            <a:spLocks noChangeShapeType="1"/>
          </p:cNvSpPr>
          <p:nvPr/>
        </p:nvSpPr>
        <p:spPr bwMode="auto">
          <a:xfrm flipV="1">
            <a:off x="7802880" y="6827520"/>
            <a:ext cx="2059093" cy="650240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4" name="Line 46"/>
          <p:cNvSpPr>
            <a:spLocks noChangeShapeType="1"/>
          </p:cNvSpPr>
          <p:nvPr/>
        </p:nvSpPr>
        <p:spPr bwMode="auto">
          <a:xfrm>
            <a:off x="9861973" y="6827520"/>
            <a:ext cx="119210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5" name="Line 47"/>
          <p:cNvSpPr>
            <a:spLocks noChangeShapeType="1"/>
          </p:cNvSpPr>
          <p:nvPr/>
        </p:nvSpPr>
        <p:spPr bwMode="auto">
          <a:xfrm>
            <a:off x="9861973" y="7477760"/>
            <a:ext cx="119210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6" name="Line 48"/>
          <p:cNvSpPr>
            <a:spLocks noChangeShapeType="1"/>
          </p:cNvSpPr>
          <p:nvPr/>
        </p:nvSpPr>
        <p:spPr bwMode="auto">
          <a:xfrm>
            <a:off x="9861973" y="8128000"/>
            <a:ext cx="119210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86417" name="Line 49"/>
          <p:cNvSpPr>
            <a:spLocks noChangeShapeType="1"/>
          </p:cNvSpPr>
          <p:nvPr/>
        </p:nvSpPr>
        <p:spPr bwMode="auto">
          <a:xfrm>
            <a:off x="9861973" y="8778240"/>
            <a:ext cx="119210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130046" tIns="65023" rIns="130046" bIns="65023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9597</TotalTime>
  <Words>2527</Words>
  <Application>Microsoft Macintosh PowerPoint</Application>
  <PresentationFormat>Custom</PresentationFormat>
  <Paragraphs>474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Arial</vt:lpstr>
      <vt:lpstr>Avenir Book</vt:lpstr>
      <vt:lpstr>Calisto MT</vt:lpstr>
      <vt:lpstr>Courier</vt:lpstr>
      <vt:lpstr>Gill Sans MT</vt:lpstr>
      <vt:lpstr>Helvetica</vt:lpstr>
      <vt:lpstr>Helvetica Light</vt:lpstr>
      <vt:lpstr>Marker Felt</vt:lpstr>
      <vt:lpstr>Perpetua Titling MT</vt:lpstr>
      <vt:lpstr>Times</vt:lpstr>
      <vt:lpstr>Wingdings</vt:lpstr>
      <vt:lpstr>1_Precedent</vt:lpstr>
      <vt:lpstr>TLB</vt:lpstr>
      <vt:lpstr>Announcements</vt:lpstr>
      <vt:lpstr>Approach 1: Combine Paging and Segmentation</vt:lpstr>
      <vt:lpstr>Quiz: Paging and Segmentation</vt:lpstr>
      <vt:lpstr>Advantages of Paging and Segmentation</vt:lpstr>
      <vt:lpstr>Disadvantages of Paging and Segmentation</vt:lpstr>
      <vt:lpstr>Approach 2: Inverted Page Table</vt:lpstr>
      <vt:lpstr>Other Approaches</vt:lpstr>
      <vt:lpstr>3) Multilevel  Page Tables</vt:lpstr>
      <vt:lpstr>Quiz: Multilevel </vt:lpstr>
      <vt:lpstr>Quiz: Address format for multilevel Paging</vt:lpstr>
      <vt:lpstr>Problem with 2 levels?</vt:lpstr>
      <vt:lpstr>Review: Paging PROS and CONS</vt:lpstr>
      <vt:lpstr>Translation Steps</vt:lpstr>
      <vt:lpstr>Example:  Array Iterator</vt:lpstr>
      <vt:lpstr>Strategy: Cache  Page Translations</vt:lpstr>
      <vt:lpstr>PowerPoint Presentation</vt:lpstr>
      <vt:lpstr>PowerPoint Presentation</vt:lpstr>
      <vt:lpstr>TLB Associativity Trade-offs</vt:lpstr>
      <vt:lpstr>Array Iterator  (w/ TLB)</vt:lpstr>
      <vt:lpstr>TLB Accesses:  Sequential Example</vt:lpstr>
      <vt:lpstr>Performance Of TLB?</vt:lpstr>
      <vt:lpstr>TLB Performance</vt:lpstr>
      <vt:lpstr>TLB Performance  with Workloads</vt:lpstr>
      <vt:lpstr>Workload  Access Patterns</vt:lpstr>
      <vt:lpstr>Workload  Access Patterns</vt:lpstr>
      <vt:lpstr>Workload  Access Patterns</vt:lpstr>
      <vt:lpstr>Workload Locality</vt:lpstr>
      <vt:lpstr>Summary:  Better PAGE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TLBs</dc:title>
  <dc:creator>Sudarsun Kannan</dc:creator>
  <cp:lastModifiedBy>Sudarsun Kannan</cp:lastModifiedBy>
  <cp:revision>111</cp:revision>
  <cp:lastPrinted>2019-02-20T20:11:37Z</cp:lastPrinted>
  <dcterms:created xsi:type="dcterms:W3CDTF">2015-09-22T00:51:55Z</dcterms:created>
  <dcterms:modified xsi:type="dcterms:W3CDTF">2023-03-06T22:26:04Z</dcterms:modified>
</cp:coreProperties>
</file>